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38"/>
  </p:notesMasterIdLst>
  <p:sldIdLst>
    <p:sldId id="310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8" r:id="rId23"/>
    <p:sldId id="400" r:id="rId24"/>
    <p:sldId id="401" r:id="rId25"/>
    <p:sldId id="402" r:id="rId26"/>
    <p:sldId id="403" r:id="rId27"/>
    <p:sldId id="410" r:id="rId28"/>
    <p:sldId id="411" r:id="rId29"/>
    <p:sldId id="412" r:id="rId30"/>
    <p:sldId id="404" r:id="rId31"/>
    <p:sldId id="405" r:id="rId32"/>
    <p:sldId id="413" r:id="rId33"/>
    <p:sldId id="406" r:id="rId34"/>
    <p:sldId id="407" r:id="rId35"/>
    <p:sldId id="408" r:id="rId36"/>
    <p:sldId id="40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p14="http://schemas.microsoft.com/office/powerpoint/2010/main" xmlns="" xmlns:mv="urn:schemas-microsoft-com:mac:vml" xmlns:mc="http://schemas.openxmlformats.org/markup-compatibility/2006" val="1"/>
      </p:ext>
    </p:extLst>
  </p:showPr>
  <p:clrMru>
    <a:srgbClr val="0000FF"/>
    <a:srgbClr val="9933FF"/>
    <a:srgbClr val="FEFDFC"/>
    <a:srgbClr val="313EBD"/>
    <a:srgbClr val="008000"/>
    <a:srgbClr val="FCF4EA"/>
    <a:srgbClr val="2A3EBD"/>
    <a:srgbClr val="0033CC"/>
    <a:srgbClr val="003399"/>
    <a:srgbClr val="CC0000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 showGuides="1">
      <p:cViewPr varScale="1">
        <p:scale>
          <a:sx n="63" d="100"/>
          <a:sy n="63" d="100"/>
        </p:scale>
        <p:origin x="-10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Yuhong\Desktop\MEIC%20lumi%20plo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6143773420796"/>
          <c:y val="3.4930373286672499E-2"/>
          <c:w val="0.83029365270710309"/>
          <c:h val="0.77471974750819927"/>
        </c:manualLayout>
      </c:layout>
      <c:scatterChart>
        <c:scatterStyle val="smoothMarker"/>
        <c:ser>
          <c:idx val="0"/>
          <c:order val="0"/>
          <c:tx>
            <c:v>A full acceptance detector</c:v>
          </c:tx>
          <c:spPr>
            <a:ln w="57150"/>
          </c:spPr>
          <c:marker>
            <c:spPr>
              <a:ln w="57150"/>
            </c:spPr>
          </c:marker>
          <c:xVal>
            <c:numRef>
              <c:f>Sheet1!$A$1:$A$5</c:f>
              <c:numCache>
                <c:formatCode>General</c:formatCode>
                <c:ptCount val="5"/>
                <c:pt idx="0">
                  <c:v>21.9</c:v>
                </c:pt>
                <c:pt idx="1">
                  <c:v>28.3</c:v>
                </c:pt>
                <c:pt idx="2">
                  <c:v>34.700000000000003</c:v>
                </c:pt>
                <c:pt idx="3">
                  <c:v>44.7</c:v>
                </c:pt>
                <c:pt idx="4">
                  <c:v>63.3</c:v>
                </c:pt>
              </c:numCache>
            </c:numRef>
          </c:xVal>
          <c:yVal>
            <c:numRef>
              <c:f>Sheet1!$B$1:$B$5</c:f>
              <c:numCache>
                <c:formatCode>General</c:formatCode>
                <c:ptCount val="5"/>
                <c:pt idx="0">
                  <c:v>1.9000000000000001</c:v>
                </c:pt>
                <c:pt idx="1">
                  <c:v>4.8099999999999996</c:v>
                </c:pt>
                <c:pt idx="2">
                  <c:v>5.94</c:v>
                </c:pt>
                <c:pt idx="3">
                  <c:v>4.5999999999999996</c:v>
                </c:pt>
                <c:pt idx="4">
                  <c:v>1.04</c:v>
                </c:pt>
              </c:numCache>
            </c:numRef>
          </c:yVal>
          <c:smooth val="1"/>
        </c:ser>
        <c:ser>
          <c:idx val="1"/>
          <c:order val="1"/>
          <c:tx>
            <c:v>A high luminosity detector</c:v>
          </c:tx>
          <c:spPr>
            <a:ln w="57150"/>
          </c:spPr>
          <c:marker>
            <c:spPr>
              <a:ln w="57150"/>
            </c:spPr>
          </c:marker>
          <c:xVal>
            <c:numRef>
              <c:f>Sheet1!$A$1:$A$5</c:f>
              <c:numCache>
                <c:formatCode>General</c:formatCode>
                <c:ptCount val="5"/>
                <c:pt idx="0">
                  <c:v>21.9</c:v>
                </c:pt>
                <c:pt idx="1">
                  <c:v>28.3</c:v>
                </c:pt>
                <c:pt idx="2">
                  <c:v>34.700000000000003</c:v>
                </c:pt>
                <c:pt idx="3">
                  <c:v>44.7</c:v>
                </c:pt>
                <c:pt idx="4">
                  <c:v>63.3</c:v>
                </c:pt>
              </c:numCache>
            </c:numRef>
          </c:xVal>
          <c:yVal>
            <c:numRef>
              <c:f>Sheet1!$C$1:$C$5</c:f>
              <c:numCache>
                <c:formatCode>General</c:formatCode>
                <c:ptCount val="5"/>
                <c:pt idx="0">
                  <c:v>3.5</c:v>
                </c:pt>
                <c:pt idx="1">
                  <c:v>9.66</c:v>
                </c:pt>
                <c:pt idx="2">
                  <c:v>10.88</c:v>
                </c:pt>
                <c:pt idx="3">
                  <c:v>7.5</c:v>
                </c:pt>
                <c:pt idx="4">
                  <c:v>1.4</c:v>
                </c:pt>
              </c:numCache>
            </c:numRef>
          </c:yVal>
          <c:smooth val="1"/>
        </c:ser>
        <c:axId val="80453632"/>
        <c:axId val="80455168"/>
      </c:scatterChart>
      <c:valAx>
        <c:axId val="80453632"/>
        <c:scaling>
          <c:orientation val="minMax"/>
          <c:min val="20"/>
        </c:scaling>
        <c:axPos val="b"/>
        <c:numFmt formatCode="General" sourceLinked="1"/>
        <c:tickLblPos val="nextTo"/>
        <c:crossAx val="80455168"/>
        <c:crosses val="autoZero"/>
        <c:crossBetween val="midCat"/>
      </c:valAx>
      <c:valAx>
        <c:axId val="80455168"/>
        <c:scaling>
          <c:orientation val="minMax"/>
        </c:scaling>
        <c:axPos val="l"/>
        <c:majorGridlines/>
        <c:numFmt formatCode="General" sourceLinked="1"/>
        <c:tickLblPos val="nextTo"/>
        <c:crossAx val="80453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0474571123157619"/>
          <c:y val="0"/>
          <c:w val="0.49247658271975114"/>
          <c:h val="0.28940093487062407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 b="1"/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0.00139</cdr:x>
      <cdr:y>0.06944</cdr:y>
    </cdr:from>
    <cdr:to>
      <cdr:x>0.07222</cdr:x>
      <cdr:y>0.79167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822328" y="1019181"/>
          <a:ext cx="1981221" cy="323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/>
            <a:t>Luminosity (</a:t>
          </a:r>
          <a:r>
            <a:rPr lang="en-US" sz="2400" b="1" dirty="0">
              <a:solidFill>
                <a:srgbClr val="0000FF"/>
              </a:solidFill>
            </a:rPr>
            <a:t>10</a:t>
          </a:r>
          <a:r>
            <a:rPr lang="en-US" sz="2400" b="1" baseline="30000" dirty="0">
              <a:solidFill>
                <a:srgbClr val="0000FF"/>
              </a:solidFill>
            </a:rPr>
            <a:t>33</a:t>
          </a:r>
          <a:r>
            <a:rPr lang="en-US" sz="2400" b="1" dirty="0"/>
            <a:t> cm</a:t>
          </a:r>
          <a:r>
            <a:rPr lang="en-US" sz="2400" b="1" baseline="30000" dirty="0"/>
            <a:t>-2</a:t>
          </a:r>
          <a:r>
            <a:rPr lang="en-US" sz="2400" b="1" dirty="0"/>
            <a:t>s</a:t>
          </a:r>
          <a:r>
            <a:rPr lang="en-US" sz="2400" b="1" baseline="30000" dirty="0"/>
            <a:t>-1</a:t>
          </a:r>
          <a:r>
            <a:rPr lang="en-US" sz="2400" b="1" dirty="0"/>
            <a:t>)</a:t>
          </a:r>
        </a:p>
      </cdr:txBody>
    </cdr:sp>
  </cdr:relSizeAnchor>
  <cdr:relSizeAnchor xmlns:cdr="http://schemas.openxmlformats.org/drawingml/2006/chartDrawing">
    <cdr:from>
      <cdr:x>0.31918</cdr:x>
      <cdr:y>0.91435</cdr:y>
    </cdr:from>
    <cdr:to>
      <cdr:x>0.74001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96827" y="4337456"/>
          <a:ext cx="3292002" cy="40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/>
            <a:t>CM energy (</a:t>
          </a:r>
          <a:r>
            <a:rPr lang="en-US" sz="2400" b="1" dirty="0" err="1"/>
            <a:t>GeV</a:t>
          </a:r>
          <a:r>
            <a:rPr lang="en-US" sz="2400" b="1" dirty="0"/>
            <a:t>)</a:t>
          </a:r>
        </a:p>
      </cdr:txBody>
    </cdr:sp>
  </cdr:relSizeAnchor>
  <cdr:relSizeAnchor xmlns:cdr="http://schemas.openxmlformats.org/drawingml/2006/chartDrawing">
    <cdr:from>
      <cdr:x>0.13445</cdr:x>
      <cdr:y>0.16248</cdr:y>
    </cdr:from>
    <cdr:to>
      <cdr:x>0.5</cdr:x>
      <cdr:y>0.16476</cdr:y>
    </cdr:to>
    <cdr:sp macro="" textlink="">
      <cdr:nvSpPr>
        <cdr:cNvPr id="5" name="Straight Connector 4"/>
        <cdr:cNvSpPr/>
      </cdr:nvSpPr>
      <cdr:spPr>
        <a:xfrm xmlns:a="http://schemas.openxmlformats.org/drawingml/2006/main" flipV="1">
          <a:off x="1051719" y="770745"/>
          <a:ext cx="2859602" cy="10855"/>
        </a:xfrm>
        <a:prstGeom xmlns:a="http://schemas.openxmlformats.org/drawingml/2006/main" prst="line">
          <a:avLst/>
        </a:prstGeom>
        <a:ln xmlns:a="http://schemas.openxmlformats.org/drawingml/2006/main" w="38100" cap="flat" cmpd="sng" algn="ctr">
          <a:solidFill>
            <a:schemeClr val="bg1">
              <a:lumMod val="65000"/>
            </a:schemeClr>
          </a:solidFill>
          <a:prstDash val="sysDash"/>
          <a:round/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0.079</cdr:x>
      <cdr:y>0.08434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0"/>
          <a:ext cx="61797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2000" b="1" dirty="0" smtClean="0"/>
            <a:t>10</a:t>
          </a:r>
          <a:r>
            <a:rPr lang="en-US" sz="2000" b="1" baseline="30000" dirty="0" smtClean="0"/>
            <a:t>34</a:t>
          </a:r>
          <a:endParaRPr lang="en-US" b="1" baseline="30000" dirty="0"/>
        </a:p>
      </cdr:txBody>
    </cdr:sp>
  </cdr:relSizeAnchor>
  <cdr:relSizeAnchor xmlns:cdr="http://schemas.openxmlformats.org/drawingml/2006/chartDrawing">
    <cdr:from>
      <cdr:x>0.69955</cdr:x>
      <cdr:y>0.09245</cdr:y>
    </cdr:from>
    <cdr:to>
      <cdr:x>0.81644</cdr:x>
      <cdr:y>0.28521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72335" y="43856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(baseline)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0F1589-C360-0846-84B0-9A94F1BDD025}" type="slidenum">
              <a:rPr lang="en-US">
                <a:latin typeface="Times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3</a:t>
            </a:fld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26BE69-FDDF-E241-9412-A136E29E2FB8}" type="slidenum">
              <a:rPr lang="en-US">
                <a:latin typeface="Times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4</a:t>
            </a:fld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5"/>
            <a:ext cx="2971800" cy="457200"/>
          </a:xfrm>
          <a:prstGeom prst="rect">
            <a:avLst/>
          </a:prstGeom>
        </p:spPr>
        <p:txBody>
          <a:bodyPr lIns="92382" tIns="46191" rIns="92382" bIns="46191"/>
          <a:lstStyle/>
          <a:p>
            <a:pPr>
              <a:defRPr/>
            </a:pPr>
            <a:fld id="{BDDB9406-3F00-DC4E-BDA8-BAFA7D6EBEF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97893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61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69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929460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25132"/>
            <a:ext cx="9144000" cy="420624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532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69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Leadership Retreat – January 8 2015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69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n12posterpicture"/>
          <p:cNvPicPr>
            <a:picLocks noChangeAspect="1" noChangeArrowheads="1"/>
          </p:cNvPicPr>
          <p:nvPr/>
        </p:nvPicPr>
        <p:blipFill>
          <a:blip r:embed="rId3" cstate="print">
            <a:lum bright="80000" contrast="-80000"/>
          </a:blip>
          <a:srcRect l="3783" t="24808" b="13891"/>
          <a:stretch>
            <a:fillRect/>
          </a:stretch>
        </p:blipFill>
        <p:spPr bwMode="auto">
          <a:xfrm>
            <a:off x="0" y="651331"/>
            <a:ext cx="9144000" cy="544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3"/>
          <p:cNvSpPr>
            <a:spLocks noGrp="1"/>
          </p:cNvSpPr>
          <p:nvPr>
            <p:ph type="ctrTitle"/>
          </p:nvPr>
        </p:nvSpPr>
        <p:spPr>
          <a:xfrm>
            <a:off x="685800" y="2282825"/>
            <a:ext cx="7772400" cy="1470025"/>
          </a:xfrm>
        </p:spPr>
        <p:txBody>
          <a:bodyPr/>
          <a:lstStyle/>
          <a:p>
            <a:r>
              <a:rPr lang="en-US" sz="3600" dirty="0" smtClean="0">
                <a:latin typeface="Arial" pitchFamily="-104" charset="0"/>
              </a:rPr>
              <a:t>MEIC Overview and Pre-Project R&amp;D</a:t>
            </a:r>
            <a:br>
              <a:rPr lang="en-US" sz="3600" dirty="0" smtClean="0">
                <a:latin typeface="Arial" pitchFamily="-104" charset="0"/>
              </a:rPr>
            </a:br>
            <a:r>
              <a:rPr lang="en-US" sz="3600" dirty="0" smtClean="0">
                <a:latin typeface="Arial" pitchFamily="-104" charset="0"/>
              </a:rPr>
              <a:t/>
            </a:r>
            <a:br>
              <a:rPr lang="en-US" sz="3600" dirty="0" smtClean="0">
                <a:latin typeface="Arial" pitchFamily="-104" charset="0"/>
              </a:rPr>
            </a:br>
            <a:r>
              <a:rPr lang="en-US" sz="3600" dirty="0" smtClean="0">
                <a:latin typeface="Arial" pitchFamily="-104" charset="0"/>
              </a:rPr>
              <a:t>Fulvia Pilat</a:t>
            </a:r>
            <a:endParaRPr lang="en-US" sz="3600" dirty="0">
              <a:latin typeface="Arial" pitchFamily="-104" charset="0"/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76200" y="6156855"/>
            <a:ext cx="8001000" cy="8592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MEIC Collaboration Meeting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March 30-31</a:t>
            </a:r>
          </a:p>
          <a:p>
            <a:endParaRPr lang="en-US" sz="1400" b="1" dirty="0">
              <a:solidFill>
                <a:schemeClr val="bg1"/>
              </a:solidFill>
              <a:ea typeface="Arial" pitchFamily="-104" charset="0"/>
              <a:cs typeface="Arial" pitchFamily="-104" charset="0"/>
            </a:endParaRPr>
          </a:p>
        </p:txBody>
      </p:sp>
      <p:sp>
        <p:nvSpPr>
          <p:cNvPr id="12294" name="Rectangle 2"/>
          <p:cNvSpPr txBox="1">
            <a:spLocks noChangeArrowheads="1"/>
          </p:cNvSpPr>
          <p:nvPr/>
        </p:nvSpPr>
        <p:spPr bwMode="auto">
          <a:xfrm>
            <a:off x="3495316" y="0"/>
            <a:ext cx="54100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3000" b="1" dirty="0" smtClean="0">
                <a:solidFill>
                  <a:srgbClr val="FFFFFF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      </a:t>
            </a:r>
          </a:p>
          <a:p>
            <a:pPr algn="r"/>
            <a:endParaRPr lang="en-US" sz="3000" b="1" dirty="0">
              <a:solidFill>
                <a:srgbClr val="FFFFFF"/>
              </a:solidFill>
              <a:latin typeface="Arial" pitchFamily="-104" charset="0"/>
              <a:ea typeface="Arial" pitchFamily="-104" charset="0"/>
              <a:cs typeface="Arial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 Electron Complex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4549942" y="2407980"/>
            <a:ext cx="4594058" cy="3910607"/>
            <a:chOff x="4959548" y="2888343"/>
            <a:chExt cx="4176416" cy="3555097"/>
          </a:xfrm>
        </p:grpSpPr>
        <p:grpSp>
          <p:nvGrpSpPr>
            <p:cNvPr id="4" name="Group 12"/>
            <p:cNvGrpSpPr/>
            <p:nvPr/>
          </p:nvGrpSpPr>
          <p:grpSpPr>
            <a:xfrm>
              <a:off x="4959548" y="2888343"/>
              <a:ext cx="4176416" cy="3555097"/>
              <a:chOff x="4959548" y="2888343"/>
              <a:chExt cx="4176416" cy="3555097"/>
            </a:xfrm>
          </p:grpSpPr>
          <p:pic>
            <p:nvPicPr>
              <p:cNvPr id="6" name="Picture 8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9468" r="7495"/>
              <a:stretch/>
            </p:blipFill>
            <p:spPr bwMode="auto">
              <a:xfrm>
                <a:off x="5217642" y="3567262"/>
                <a:ext cx="3754908" cy="2876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Content Placeholder 1"/>
              <p:cNvSpPr txBox="1">
                <a:spLocks/>
              </p:cNvSpPr>
              <p:nvPr/>
            </p:nvSpPr>
            <p:spPr bwMode="auto">
              <a:xfrm>
                <a:off x="5541492" y="2888343"/>
                <a:ext cx="370811" cy="243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50000"/>
                  <a:buFontTx/>
                  <a:buBlip>
                    <a:blip r:embed="rId3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SzTx/>
                  <a:buFontTx/>
                  <a:buNone/>
                  <a:defRPr/>
                </a:pPr>
                <a:r>
                  <a:rPr lang="en-US" altLang="en-US" sz="1400" kern="0" dirty="0" smtClean="0">
                    <a:latin typeface="Arial" charset="0"/>
                    <a:ea typeface="ＭＳ Ｐゴシック" pitchFamily="34" charset="-128"/>
                    <a:cs typeface="Arial" charset="0"/>
                  </a:rPr>
                  <a:t>IP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0">
                <a:off x="8620126" y="4647492"/>
                <a:ext cx="7239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err="1" smtClean="0"/>
                  <a:t>D</a:t>
                </a:r>
                <a:r>
                  <a:rPr lang="en-US" sz="1400" i="1" baseline="-25000" dirty="0" err="1" smtClean="0"/>
                  <a:t>x</a:t>
                </a:r>
                <a:r>
                  <a:rPr lang="en-US" sz="1400" i="1" dirty="0" smtClean="0"/>
                  <a:t>(m)</a:t>
                </a:r>
                <a:endParaRPr lang="en-US" sz="1400" i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6200000">
                <a:off x="4570512" y="4839480"/>
                <a:ext cx="10858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>
                    <a:sym typeface="Symbol"/>
                  </a:rPr>
                  <a:t></a:t>
                </a:r>
                <a:r>
                  <a:rPr lang="en-US" sz="1400" i="1" baseline="-25000" dirty="0" smtClean="0"/>
                  <a:t>x</a:t>
                </a:r>
                <a:r>
                  <a:rPr lang="en-US" sz="1400" i="1" dirty="0" smtClean="0"/>
                  <a:t>(m), </a:t>
                </a:r>
                <a:r>
                  <a:rPr lang="en-US" sz="1400" i="1" dirty="0" smtClean="0">
                    <a:sym typeface="Symbol"/>
                  </a:rPr>
                  <a:t></a:t>
                </a:r>
                <a:r>
                  <a:rPr lang="en-US" sz="1400" i="1" baseline="-25000" dirty="0" smtClean="0">
                    <a:sym typeface="Symbol"/>
                  </a:rPr>
                  <a:t>y</a:t>
                </a:r>
                <a:r>
                  <a:rPr lang="en-US" sz="1400" i="1" dirty="0" smtClean="0">
                    <a:sym typeface="Symbol"/>
                  </a:rPr>
                  <a:t>(m)</a:t>
                </a:r>
                <a:endParaRPr lang="en-US" sz="1400" i="1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5688797" y="3150154"/>
                <a:ext cx="1" cy="441803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stealth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Content Placeholder 1"/>
            <p:cNvSpPr txBox="1">
              <a:spLocks/>
            </p:cNvSpPr>
            <p:nvPr/>
          </p:nvSpPr>
          <p:spPr bwMode="auto">
            <a:xfrm>
              <a:off x="5836766" y="3288393"/>
              <a:ext cx="2507133" cy="24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400" kern="0" dirty="0" smtClean="0">
                  <a:latin typeface="Arial" charset="0"/>
                  <a:ea typeface="ＭＳ Ｐゴシック" pitchFamily="34" charset="-128"/>
                  <a:cs typeface="Arial" charset="0"/>
                </a:rPr>
                <a:t>Electron Collider Ring Optics</a:t>
              </a: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0" y="772923"/>
            <a:ext cx="9038352" cy="554566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CEBAF provides up to 12 GeV, high repetition rate and high polarization (&gt;85%) electron beams, no further upgrade needed beyond the 12 GeV CEBAF upgrade.</a:t>
            </a:r>
          </a:p>
          <a:p>
            <a:pPr>
              <a:defRPr/>
            </a:pPr>
            <a:endParaRPr lang="en-US" altLang="en-US" sz="1600" kern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Electron collider ring design 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circumference of </a:t>
            </a:r>
            <a:r>
              <a:rPr lang="en-US" altLang="en-US" sz="14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2154.28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 m = 2  x </a:t>
            </a:r>
            <a:r>
              <a:rPr lang="en-US" altLang="en-US" sz="14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754.84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 m arcs + 2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x </a:t>
            </a:r>
            <a:r>
              <a:rPr lang="en-US" altLang="en-US" sz="14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322.3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1400" kern="0" dirty="0" err="1" smtClean="0">
                <a:latin typeface="Arial" charset="0"/>
                <a:ea typeface="ＭＳ Ｐゴシック" pitchFamily="34" charset="-128"/>
                <a:cs typeface="Arial" charset="0"/>
              </a:rPr>
              <a:t>m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 straights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Meets design requirements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Provides longitudinal electron polarization at IP(s) 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incorporates forward electron detection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accommodates up to two detectors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includes non-linear beam dynamics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reuses PEP-II magnets, vacuum chambers and RF</a:t>
            </a:r>
          </a:p>
          <a:p>
            <a:pPr>
              <a:buNone/>
              <a:defRPr/>
            </a:pPr>
            <a:endParaRPr lang="en-US" altLang="en-US" sz="1000" kern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Beam characteristics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3A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 beam current at 6.95 GeV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Normalized emittance </a:t>
            </a:r>
            <a:r>
              <a:rPr lang="en-US" altLang="en-US" sz="14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1093 </a:t>
            </a:r>
            <a:r>
              <a:rPr lang="en-US" altLang="en-US" sz="1400" kern="0" dirty="0" smtClean="0">
                <a:latin typeface="Symbol" charset="2"/>
                <a:ea typeface="ＭＳ Ｐゴシック" pitchFamily="34" charset="-128"/>
                <a:cs typeface="Symbol" charset="2"/>
              </a:rPr>
              <a:t>m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m @ 10 GeV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Synchrotron radiation power density </a:t>
            </a:r>
            <a:r>
              <a:rPr lang="en-US" altLang="en-US" sz="14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10kW/m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total power </a:t>
            </a:r>
            <a:r>
              <a:rPr lang="en-US" altLang="en-US" sz="14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10 MW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@ 10 GeV</a:t>
            </a:r>
          </a:p>
          <a:p>
            <a:pPr>
              <a:defRPr/>
            </a:pPr>
            <a:endParaRPr lang="en-US" altLang="en-US" sz="1600" kern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CEBAF and the electron collider provide </a:t>
            </a:r>
          </a:p>
          <a:p>
            <a:pPr marL="0" indent="0">
              <a:buNone/>
              <a:defRPr/>
            </a:pPr>
            <a:r>
              <a:rPr lang="en-US" altLang="en-US" sz="1600" kern="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     the required electron beams for the EIC.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84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Electron </a:t>
            </a:r>
            <a:r>
              <a:rPr lang="en-US" altLang="en-US" dirty="0" smtClean="0">
                <a:latin typeface="Arial" charset="0"/>
                <a:cs typeface="Arial" charset="0"/>
              </a:rPr>
              <a:t>Collider Ring Layout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8336" y="817036"/>
            <a:ext cx="9038352" cy="754589"/>
          </a:xfrm>
        </p:spPr>
        <p:txBody>
          <a:bodyPr/>
          <a:lstStyle/>
          <a:p>
            <a:pPr marL="342900" lvl="1" indent="-342900">
              <a:buSzPct val="85000"/>
              <a:buBlip>
                <a:blip r:embed="rId2"/>
              </a:buBlip>
              <a:defRPr/>
            </a:pP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Circumference of </a:t>
            </a: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2154.28 m = 2  x 754.84 m arcs + 2 x 322.3 m </a:t>
            </a: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straights</a:t>
            </a:r>
          </a:p>
          <a:p>
            <a:pPr>
              <a:buNone/>
              <a:defRPr/>
            </a:pP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	Figure-8,  </a:t>
            </a: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crossing angle </a:t>
            </a:r>
            <a:r>
              <a:rPr lang="en-US" altLang="en-US" b="1" kern="0" dirty="0">
                <a:latin typeface="Arial" charset="0"/>
                <a:ea typeface="ＭＳ Ｐゴシック" pitchFamily="34" charset="-128"/>
                <a:cs typeface="Arial" charset="0"/>
              </a:rPr>
              <a:t>81.7</a:t>
            </a:r>
            <a:r>
              <a:rPr lang="en-US" altLang="en-US" kern="0" baseline="30000" dirty="0">
                <a:latin typeface="Arial" charset="0"/>
                <a:ea typeface="ＭＳ Ｐゴシック" pitchFamily="34" charset="-128"/>
                <a:cs typeface="Arial" charset="0"/>
                <a:sym typeface="Symbol"/>
              </a:rPr>
              <a:t></a:t>
            </a:r>
            <a:endParaRPr lang="en-US" altLang="en-US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109728" y="2131464"/>
            <a:ext cx="8921951" cy="4184645"/>
            <a:chOff x="109728" y="1969539"/>
            <a:chExt cx="8921951" cy="41846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rot="10800000">
              <a:off x="109728" y="1969539"/>
              <a:ext cx="8921951" cy="3721608"/>
            </a:xfrm>
            <a:prstGeom prst="rect">
              <a:avLst/>
            </a:prstGeom>
          </p:spPr>
        </p:pic>
        <p:sp>
          <p:nvSpPr>
            <p:cNvPr id="40" name="Content Placeholder 1"/>
            <p:cNvSpPr txBox="1">
              <a:spLocks/>
            </p:cNvSpPr>
            <p:nvPr/>
          </p:nvSpPr>
          <p:spPr bwMode="auto">
            <a:xfrm>
              <a:off x="8259057" y="3599204"/>
              <a:ext cx="43815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600" kern="0" dirty="0" smtClean="0">
                  <a:solidFill>
                    <a:srgbClr val="FF0000"/>
                  </a:solidFill>
                  <a:ea typeface="ＭＳ Ｐゴシック" pitchFamily="34" charset="-128"/>
                </a:rPr>
                <a:t>e</a:t>
              </a:r>
              <a:r>
                <a:rPr lang="en-US" altLang="en-US" sz="1600" kern="0" baseline="30000" dirty="0" smtClean="0">
                  <a:solidFill>
                    <a:srgbClr val="FF0000"/>
                  </a:solidFill>
                  <a:ea typeface="ＭＳ Ｐゴシック" pitchFamily="34" charset="-128"/>
                </a:rPr>
                <a:t>-</a:t>
              </a:r>
              <a:endParaRPr lang="en-US" altLang="en-US" sz="1600" kern="0" dirty="0" smtClean="0">
                <a:solidFill>
                  <a:srgbClr val="FF0000"/>
                </a:solidFill>
                <a:ea typeface="ＭＳ Ｐゴシック" pitchFamily="34" charset="-128"/>
              </a:endParaRPr>
            </a:p>
          </p:txBody>
        </p:sp>
        <p:sp>
          <p:nvSpPr>
            <p:cNvPr id="41" name="Curved Right Arrow 40"/>
            <p:cNvSpPr/>
            <p:nvPr/>
          </p:nvSpPr>
          <p:spPr>
            <a:xfrm rot="10800000">
              <a:off x="8367007" y="3158357"/>
              <a:ext cx="347164" cy="1435154"/>
            </a:xfrm>
            <a:prstGeom prst="curvedRightArrow">
              <a:avLst>
                <a:gd name="adj1" fmla="val 8624"/>
                <a:gd name="adj2" fmla="val 29237"/>
                <a:gd name="adj3" fmla="val 1806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1875740" y="2717668"/>
              <a:ext cx="1371600" cy="11112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7"/>
            <p:cNvCxnSpPr>
              <a:cxnSpLocks noChangeShapeType="1"/>
            </p:cNvCxnSpPr>
            <p:nvPr/>
          </p:nvCxnSpPr>
          <p:spPr bwMode="auto">
            <a:xfrm>
              <a:off x="1868425" y="3828918"/>
              <a:ext cx="1371600" cy="111318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Content Placeholder 1"/>
            <p:cNvSpPr txBox="1">
              <a:spLocks/>
            </p:cNvSpPr>
            <p:nvPr/>
          </p:nvSpPr>
          <p:spPr bwMode="auto">
            <a:xfrm rot="1869502">
              <a:off x="930889" y="3253206"/>
              <a:ext cx="885537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R=155m</a:t>
              </a:r>
            </a:p>
          </p:txBody>
        </p:sp>
        <p:cxnSp>
          <p:nvCxnSpPr>
            <p:cNvPr id="45" name="Straight Arrow Connector 18"/>
            <p:cNvCxnSpPr>
              <a:cxnSpLocks noChangeShapeType="1"/>
            </p:cNvCxnSpPr>
            <p:nvPr/>
          </p:nvCxnSpPr>
          <p:spPr bwMode="auto">
            <a:xfrm flipH="1" flipV="1">
              <a:off x="533400" y="3037098"/>
              <a:ext cx="1334416" cy="794312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1"/>
            <p:cNvCxnSpPr>
              <a:cxnSpLocks noChangeShapeType="1"/>
            </p:cNvCxnSpPr>
            <p:nvPr/>
          </p:nvCxnSpPr>
          <p:spPr bwMode="auto">
            <a:xfrm flipH="1" flipV="1">
              <a:off x="3660810" y="4623511"/>
              <a:ext cx="842798" cy="69903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ontent Placeholder 1"/>
            <p:cNvSpPr txBox="1">
              <a:spLocks/>
            </p:cNvSpPr>
            <p:nvPr/>
          </p:nvSpPr>
          <p:spPr bwMode="auto">
            <a:xfrm rot="19174900">
              <a:off x="4073602" y="4291689"/>
              <a:ext cx="452438" cy="32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RF</a:t>
              </a:r>
            </a:p>
          </p:txBody>
        </p:sp>
        <p:sp>
          <p:nvSpPr>
            <p:cNvPr id="48" name="Content Placeholder 1"/>
            <p:cNvSpPr txBox="1">
              <a:spLocks/>
            </p:cNvSpPr>
            <p:nvPr/>
          </p:nvSpPr>
          <p:spPr bwMode="auto">
            <a:xfrm rot="2383024">
              <a:off x="4720298" y="4376825"/>
              <a:ext cx="45402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RF</a:t>
              </a:r>
            </a:p>
          </p:txBody>
        </p:sp>
        <p:sp>
          <p:nvSpPr>
            <p:cNvPr id="49" name="Left Brace 63"/>
            <p:cNvSpPr>
              <a:spLocks/>
            </p:cNvSpPr>
            <p:nvPr/>
          </p:nvSpPr>
          <p:spPr bwMode="auto">
            <a:xfrm rot="3333525">
              <a:off x="6029735" y="2118886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50" name="Content Placeholder 1"/>
            <p:cNvSpPr txBox="1">
              <a:spLocks/>
            </p:cNvSpPr>
            <p:nvPr/>
          </p:nvSpPr>
          <p:spPr bwMode="auto">
            <a:xfrm rot="19710914">
              <a:off x="5577413" y="2092256"/>
              <a:ext cx="1066566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51" name="Left Brace 65"/>
            <p:cNvSpPr>
              <a:spLocks/>
            </p:cNvSpPr>
            <p:nvPr/>
          </p:nvSpPr>
          <p:spPr bwMode="auto">
            <a:xfrm rot="14202431">
              <a:off x="2996045" y="4921496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52" name="Content Placeholder 1"/>
            <p:cNvSpPr txBox="1">
              <a:spLocks/>
            </p:cNvSpPr>
            <p:nvPr/>
          </p:nvSpPr>
          <p:spPr bwMode="auto">
            <a:xfrm rot="19518118">
              <a:off x="2630638" y="5180127"/>
              <a:ext cx="1100789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53" name="Left Brace 69"/>
            <p:cNvSpPr>
              <a:spLocks/>
            </p:cNvSpPr>
            <p:nvPr/>
          </p:nvSpPr>
          <p:spPr bwMode="auto">
            <a:xfrm rot="2999692">
              <a:off x="5401413" y="2618815"/>
              <a:ext cx="120491" cy="616806"/>
            </a:xfrm>
            <a:prstGeom prst="leftBrace">
              <a:avLst>
                <a:gd name="adj1" fmla="val 33806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54" name="Content Placeholder 1"/>
            <p:cNvSpPr txBox="1">
              <a:spLocks/>
            </p:cNvSpPr>
            <p:nvPr/>
          </p:nvSpPr>
          <p:spPr bwMode="auto">
            <a:xfrm rot="19231892">
              <a:off x="5079735" y="2622622"/>
              <a:ext cx="56832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CCB</a:t>
              </a:r>
            </a:p>
          </p:txBody>
        </p:sp>
        <p:sp>
          <p:nvSpPr>
            <p:cNvPr id="55" name="Content Placeholder 1"/>
            <p:cNvSpPr txBox="1">
              <a:spLocks/>
            </p:cNvSpPr>
            <p:nvPr/>
          </p:nvSpPr>
          <p:spPr bwMode="auto">
            <a:xfrm>
              <a:off x="777818" y="3799098"/>
              <a:ext cx="111760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400" b="1" kern="0" dirty="0" smtClean="0">
                  <a:ea typeface="ＭＳ Ｐゴシック" pitchFamily="34" charset="-128"/>
                </a:rPr>
                <a:t>Arc, 261.7</a:t>
              </a:r>
              <a:r>
                <a:rPr lang="en-US" altLang="en-US" sz="1400" b="1" kern="0" baseline="30000" dirty="0" smtClean="0">
                  <a:ea typeface="ＭＳ Ｐゴシック" pitchFamily="34" charset="-128"/>
                  <a:sym typeface="Symbol"/>
                </a:rPr>
                <a:t></a:t>
              </a:r>
              <a:endParaRPr lang="en-US" altLang="en-US" sz="1400" b="1" kern="0" dirty="0" smtClean="0">
                <a:ea typeface="ＭＳ Ｐゴシック" pitchFamily="34" charset="-128"/>
              </a:endParaRPr>
            </a:p>
          </p:txBody>
        </p:sp>
        <p:sp>
          <p:nvSpPr>
            <p:cNvPr id="56" name="Content Placeholder 1"/>
            <p:cNvSpPr txBox="1">
              <a:spLocks/>
            </p:cNvSpPr>
            <p:nvPr/>
          </p:nvSpPr>
          <p:spPr bwMode="auto">
            <a:xfrm>
              <a:off x="3924791" y="3706694"/>
              <a:ext cx="59055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81.7</a:t>
              </a:r>
              <a:r>
                <a:rPr lang="en-US" altLang="en-US" sz="1200" b="1" kern="0" baseline="30000" dirty="0" smtClean="0">
                  <a:ea typeface="ＭＳ Ｐゴシック" pitchFamily="34" charset="-128"/>
                  <a:sym typeface="Symbol"/>
                </a:rPr>
                <a:t></a:t>
              </a:r>
              <a:endParaRPr lang="en-US" altLang="en-US" sz="1200" b="1" kern="0" dirty="0" smtClean="0">
                <a:ea typeface="ＭＳ Ｐゴシック" pitchFamily="34" charset="-128"/>
              </a:endParaRPr>
            </a:p>
          </p:txBody>
        </p:sp>
        <p:cxnSp>
          <p:nvCxnSpPr>
            <p:cNvPr id="57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3588845" y="4904687"/>
              <a:ext cx="1" cy="83572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Content Placeholder 1"/>
            <p:cNvSpPr txBox="1">
              <a:spLocks/>
            </p:cNvSpPr>
            <p:nvPr/>
          </p:nvSpPr>
          <p:spPr bwMode="auto">
            <a:xfrm>
              <a:off x="2946550" y="5777946"/>
              <a:ext cx="1853285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Forward e</a:t>
              </a:r>
              <a:r>
                <a:rPr lang="en-US" altLang="en-US" sz="1200" b="1" kern="0" baseline="30000" dirty="0" smtClean="0">
                  <a:ea typeface="ＭＳ Ｐゴシック" pitchFamily="34" charset="-128"/>
                </a:rPr>
                <a:t>-</a:t>
              </a:r>
              <a:r>
                <a:rPr lang="en-US" altLang="en-US" sz="1200" b="1" kern="0" dirty="0" smtClean="0">
                  <a:ea typeface="ＭＳ Ｐゴシック" pitchFamily="34" charset="-128"/>
                </a:rPr>
                <a:t> detection</a:t>
              </a:r>
            </a:p>
          </p:txBody>
        </p:sp>
        <p:sp>
          <p:nvSpPr>
            <p:cNvPr id="59" name="Left Brace 30"/>
            <p:cNvSpPr>
              <a:spLocks/>
            </p:cNvSpPr>
            <p:nvPr/>
          </p:nvSpPr>
          <p:spPr bwMode="auto">
            <a:xfrm rot="13614477">
              <a:off x="3508948" y="4701633"/>
              <a:ext cx="101275" cy="285225"/>
            </a:xfrm>
            <a:prstGeom prst="leftBrace">
              <a:avLst>
                <a:gd name="adj1" fmla="val 33809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60" name="Left Brace 61"/>
            <p:cNvSpPr>
              <a:spLocks/>
            </p:cNvSpPr>
            <p:nvPr/>
          </p:nvSpPr>
          <p:spPr bwMode="auto">
            <a:xfrm rot="18627411">
              <a:off x="4953555" y="4098375"/>
              <a:ext cx="131695" cy="506321"/>
            </a:xfrm>
            <a:prstGeom prst="leftBrace">
              <a:avLst>
                <a:gd name="adj1" fmla="val 33803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61" name="Left Brace 58"/>
            <p:cNvSpPr>
              <a:spLocks/>
            </p:cNvSpPr>
            <p:nvPr/>
          </p:nvSpPr>
          <p:spPr bwMode="auto">
            <a:xfrm rot="13694265">
              <a:off x="4091880" y="4085337"/>
              <a:ext cx="114105" cy="506321"/>
            </a:xfrm>
            <a:prstGeom prst="leftBrace">
              <a:avLst>
                <a:gd name="adj1" fmla="val 33806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62" name="Pie 61"/>
            <p:cNvSpPr>
              <a:spLocks noChangeAspect="1"/>
            </p:cNvSpPr>
            <p:nvPr/>
          </p:nvSpPr>
          <p:spPr bwMode="auto">
            <a:xfrm>
              <a:off x="1776413" y="3742056"/>
              <a:ext cx="182562" cy="182563"/>
            </a:xfrm>
            <a:prstGeom prst="pie">
              <a:avLst>
                <a:gd name="adj1" fmla="val 2426391"/>
                <a:gd name="adj2" fmla="val 1931627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63" name="Content Placeholder 1"/>
            <p:cNvSpPr txBox="1">
              <a:spLocks/>
            </p:cNvSpPr>
            <p:nvPr/>
          </p:nvSpPr>
          <p:spPr bwMode="auto">
            <a:xfrm>
              <a:off x="4418835" y="5268079"/>
              <a:ext cx="438150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400" b="1" kern="0" dirty="0" smtClean="0">
                  <a:ea typeface="ＭＳ Ｐゴシック" pitchFamily="34" charset="-128"/>
                </a:rPr>
                <a:t>IP</a:t>
              </a:r>
            </a:p>
          </p:txBody>
        </p:sp>
        <p:sp>
          <p:nvSpPr>
            <p:cNvPr id="64" name="Left Brace 73"/>
            <p:cNvSpPr>
              <a:spLocks/>
            </p:cNvSpPr>
            <p:nvPr/>
          </p:nvSpPr>
          <p:spPr bwMode="auto">
            <a:xfrm rot="7881182">
              <a:off x="4075715" y="2301620"/>
              <a:ext cx="132540" cy="2005280"/>
            </a:xfrm>
            <a:prstGeom prst="leftBrace">
              <a:avLst>
                <a:gd name="adj1" fmla="val 33797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65" name="Content Placeholder 1"/>
            <p:cNvSpPr txBox="1">
              <a:spLocks/>
            </p:cNvSpPr>
            <p:nvPr/>
          </p:nvSpPr>
          <p:spPr bwMode="auto">
            <a:xfrm rot="2521958">
              <a:off x="3620954" y="2854828"/>
              <a:ext cx="1487615" cy="45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Tune trombone &amp; Straight FODOs</a:t>
              </a: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 bwMode="auto">
            <a:xfrm>
              <a:off x="5953130" y="3872566"/>
              <a:ext cx="144779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600" b="1" i="1" kern="0" dirty="0" smtClean="0">
                  <a:solidFill>
                    <a:srgbClr val="5F5F5F"/>
                  </a:solidFill>
                  <a:ea typeface="ＭＳ Ｐゴシック" pitchFamily="34" charset="-128"/>
                </a:rPr>
                <a:t>Future 2</a:t>
              </a:r>
              <a:r>
                <a:rPr lang="en-US" altLang="en-US" sz="1600" b="1" i="1" kern="0" baseline="30000" dirty="0" smtClean="0">
                  <a:solidFill>
                    <a:srgbClr val="5F5F5F"/>
                  </a:solidFill>
                  <a:ea typeface="ＭＳ Ｐゴシック" pitchFamily="34" charset="-128"/>
                </a:rPr>
                <a:t>nd</a:t>
              </a:r>
              <a:r>
                <a:rPr lang="en-US" altLang="en-US" sz="1600" b="1" i="1" kern="0" dirty="0" smtClean="0">
                  <a:solidFill>
                    <a:srgbClr val="5F5F5F"/>
                  </a:solidFill>
                  <a:ea typeface="ＭＳ Ｐゴシック" pitchFamily="34" charset="-128"/>
                </a:rPr>
                <a:t> IP</a:t>
              </a:r>
            </a:p>
          </p:txBody>
        </p:sp>
        <p:sp>
          <p:nvSpPr>
            <p:cNvPr id="5" name="Down Arrow 4"/>
            <p:cNvSpPr/>
            <p:nvPr/>
          </p:nvSpPr>
          <p:spPr>
            <a:xfrm rot="2989015">
              <a:off x="5688773" y="4007057"/>
              <a:ext cx="169861" cy="668266"/>
            </a:xfrm>
            <a:prstGeom prst="downArrow">
              <a:avLst/>
            </a:prstGeom>
            <a:solidFill>
              <a:srgbClr val="5F5F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ontent Placeholder 1"/>
            <p:cNvSpPr txBox="1">
              <a:spLocks/>
            </p:cNvSpPr>
            <p:nvPr/>
          </p:nvSpPr>
          <p:spPr bwMode="auto">
            <a:xfrm rot="2194111">
              <a:off x="2743243" y="2169718"/>
              <a:ext cx="1119942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300" kern="0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36" name="Left Brace 63"/>
            <p:cNvSpPr>
              <a:spLocks/>
            </p:cNvSpPr>
            <p:nvPr/>
          </p:nvSpPr>
          <p:spPr bwMode="auto">
            <a:xfrm rot="7491457">
              <a:off x="3024612" y="2115501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 bwMode="auto">
            <a:xfrm rot="2050658">
              <a:off x="5465870" y="5184734"/>
              <a:ext cx="1100789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300" kern="0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39" name="Left Brace 63"/>
            <p:cNvSpPr>
              <a:spLocks/>
            </p:cNvSpPr>
            <p:nvPr/>
          </p:nvSpPr>
          <p:spPr bwMode="auto">
            <a:xfrm rot="18223623">
              <a:off x="6026165" y="4917299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</p:grp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2109790" y="1694502"/>
            <a:ext cx="4872035" cy="420666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SzPct val="85000"/>
              <a:buNone/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Electron collider ring w/ major machine components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03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Electron Ring Optics Parameters</a:t>
            </a:r>
            <a:endParaRPr lang="en-US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577585525"/>
              </p:ext>
            </p:extLst>
          </p:nvPr>
        </p:nvGraphicFramePr>
        <p:xfrm>
          <a:off x="561953" y="883974"/>
          <a:ext cx="8040687" cy="5434935"/>
        </p:xfrm>
        <a:graphic>
          <a:graphicData uri="http://schemas.openxmlformats.org/drawingml/2006/table">
            <a:tbl>
              <a:tblPr/>
              <a:tblGrid>
                <a:gridCol w="4611687"/>
                <a:gridCol w="990600"/>
                <a:gridCol w="2438400"/>
              </a:tblGrid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beam momentum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GeV/c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2154.28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 net bend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261.7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Straights’ crossing angle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Arc/straight length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kumimoji="0" lang="en-US" altLang="en-US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754.84/322.3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stars at IP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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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*</a:t>
                      </a:r>
                      <a:r>
                        <a:rPr kumimoji="0" lang="en-US" alt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 space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 / 3.2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horizontal / vertical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 functions 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</a:t>
                      </a:r>
                      <a:r>
                        <a:rPr kumimoji="0" lang="en-US" alt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949/692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horizontal / vertical dispersion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 / 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/ vertical betatron tunes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</a:t>
                      </a:r>
                      <a:r>
                        <a:rPr kumimoji="0" lang="en-US" alt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45.(89) / 43.(61)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/ vertical chromaticities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</a:t>
                      </a:r>
                      <a:r>
                        <a:rPr kumimoji="0" lang="en-US" alt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-149 / -123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Momentum compaction factor 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-3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energy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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tr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/ vertical normalized emittance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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µm rad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1093 / 378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horizontal / vertical rms beam size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 / 2.1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183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- Full Energy Injector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" y="3363913"/>
            <a:ext cx="417830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167" y="809066"/>
            <a:ext cx="5486418" cy="260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 smtClean="0">
                <a:latin typeface="Arial" charset="0"/>
                <a:cs typeface="Arial" charset="0"/>
              </a:rPr>
              <a:t>CEBAF fixed target program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5-pass recirculating SRF </a:t>
            </a:r>
            <a:r>
              <a:rPr lang="en-US" altLang="en-US" sz="1600" dirty="0" err="1" smtClean="0">
                <a:latin typeface="Arial" charset="0"/>
                <a:cs typeface="Arial" charset="0"/>
              </a:rPr>
              <a:t>linac</a:t>
            </a:r>
            <a:endParaRPr lang="en-US" altLang="en-US" sz="1600" dirty="0" smtClean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Exciting science program beyond 2025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 dirty="0" smtClean="0">
                <a:latin typeface="Arial" charset="0"/>
                <a:cs typeface="Arial" charset="0"/>
              </a:rPr>
              <a:t>Can be operated concurrently with the  MEIC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Arial" charset="0"/>
                <a:cs typeface="Arial" charset="0"/>
              </a:rPr>
              <a:t>CEBAF will provide for MEIC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Up to 12 GeV electron beam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High repetition rate (up to 1497 MHz)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High polarization (&gt;85%)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Good beam quality up to the mA level</a:t>
            </a:r>
            <a:endParaRPr lang="en-US" altLang="en-US" sz="1600" dirty="0">
              <a:latin typeface="Arial" charset="0"/>
              <a:cs typeface="Arial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4500" y="2078119"/>
            <a:ext cx="4889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324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4294967295"/>
          </p:nvPr>
        </p:nvSpPr>
        <p:spPr>
          <a:xfrm>
            <a:off x="0" y="782728"/>
            <a:ext cx="8991600" cy="5670550"/>
          </a:xfrm>
        </p:spPr>
        <p:txBody>
          <a:bodyPr lIns="45720" rIns="45720"/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sz="2000" dirty="0" smtClean="0">
              <a:latin typeface="Arial" pitchFamily="-106" charset="0"/>
            </a:endParaRP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2000" dirty="0" smtClean="0">
                <a:latin typeface="Arial" pitchFamily="-106" charset="0"/>
              </a:rPr>
              <a:t>~</a:t>
            </a:r>
            <a:r>
              <a:rPr lang="en-US" sz="2000" dirty="0" smtClean="0">
                <a:solidFill>
                  <a:srgbClr val="CC0000"/>
                </a:solidFill>
                <a:latin typeface="Arial" pitchFamily="-106" charset="0"/>
              </a:rPr>
              <a:t>2.2</a:t>
            </a:r>
            <a:r>
              <a:rPr lang="en-US" sz="2000" dirty="0" smtClean="0">
                <a:latin typeface="Arial" pitchFamily="-106" charset="0"/>
              </a:rPr>
              <a:t> km </a:t>
            </a:r>
            <a:r>
              <a:rPr lang="en-US" sz="2000" dirty="0">
                <a:latin typeface="Arial" pitchFamily="-106" charset="0"/>
              </a:rPr>
              <a:t>circumference to match PEP-II-magnet-based electron </a:t>
            </a:r>
            <a:r>
              <a:rPr lang="en-US" sz="2000" dirty="0" smtClean="0">
                <a:latin typeface="Arial" pitchFamily="-106" charset="0"/>
              </a:rPr>
              <a:t>ring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sz="2000" dirty="0" smtClean="0">
              <a:solidFill>
                <a:srgbClr val="CC0000"/>
              </a:solidFill>
              <a:latin typeface="Arial" pitchFamily="-106" charset="0"/>
            </a:endParaRP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2000" dirty="0" smtClean="0">
                <a:solidFill>
                  <a:srgbClr val="CC0000"/>
                </a:solidFill>
                <a:latin typeface="Arial" pitchFamily="-106" charset="0"/>
              </a:rPr>
              <a:t>Super</a:t>
            </a:r>
            <a:r>
              <a:rPr lang="en-US" sz="2000" dirty="0">
                <a:solidFill>
                  <a:srgbClr val="CC0000"/>
                </a:solidFill>
                <a:latin typeface="Arial" pitchFamily="-106" charset="0"/>
              </a:rPr>
              <a:t>-ferric magnets </a:t>
            </a:r>
            <a:r>
              <a:rPr lang="en-US" sz="2000" dirty="0">
                <a:latin typeface="Arial" pitchFamily="-106" charset="0"/>
              </a:rPr>
              <a:t>for the ion collider ring</a:t>
            </a:r>
          </a:p>
          <a:p>
            <a:pPr marL="690563" lvl="1" indent="-233363">
              <a:spcBef>
                <a:spcPct val="0"/>
              </a:spcBef>
              <a:buSzPct val="70000"/>
              <a:buFont typeface="Arial" pitchFamily="-106" charset="0"/>
              <a:buChar char="̶"/>
            </a:pPr>
            <a:r>
              <a:rPr lang="en-US" sz="1600" dirty="0" smtClean="0">
                <a:latin typeface="Arial" pitchFamily="-106" charset="0"/>
              </a:rPr>
              <a:t>~</a:t>
            </a:r>
            <a:r>
              <a:rPr lang="en-US" sz="1600" b="1" dirty="0">
                <a:latin typeface="Arial" pitchFamily="-106" charset="0"/>
              </a:rPr>
              <a:t>3</a:t>
            </a:r>
            <a:r>
              <a:rPr lang="en-US" sz="1600" b="1" dirty="0" smtClean="0">
                <a:latin typeface="Arial" pitchFamily="-106" charset="0"/>
              </a:rPr>
              <a:t> </a:t>
            </a:r>
            <a:r>
              <a:rPr lang="en-US" sz="1600" b="1" dirty="0">
                <a:latin typeface="Arial" pitchFamily="-106" charset="0"/>
              </a:rPr>
              <a:t>T </a:t>
            </a:r>
            <a:r>
              <a:rPr lang="en-US" sz="1600" dirty="0">
                <a:latin typeface="Arial" pitchFamily="-106" charset="0"/>
              </a:rPr>
              <a:t>maximum field, </a:t>
            </a:r>
            <a:r>
              <a:rPr lang="en-US" sz="1600" b="1" dirty="0">
                <a:latin typeface="Arial" pitchFamily="-106" charset="0"/>
              </a:rPr>
              <a:t>4.5 K </a:t>
            </a:r>
            <a:r>
              <a:rPr lang="en-US" sz="1600" dirty="0">
                <a:latin typeface="Arial" pitchFamily="-106" charset="0"/>
              </a:rPr>
              <a:t>operating </a:t>
            </a:r>
            <a:r>
              <a:rPr lang="en-US" sz="1600" dirty="0" smtClean="0">
                <a:latin typeface="Arial" pitchFamily="-106" charset="0"/>
              </a:rPr>
              <a:t>temperature</a:t>
            </a:r>
          </a:p>
          <a:p>
            <a:pPr marL="690563" lvl="1" indent="-233363">
              <a:spcBef>
                <a:spcPct val="0"/>
              </a:spcBef>
              <a:buSzPct val="70000"/>
              <a:buFont typeface="Arial" pitchFamily="-106" charset="0"/>
              <a:buChar char="̶"/>
            </a:pPr>
            <a:r>
              <a:rPr lang="en-US" sz="1600" dirty="0" smtClean="0">
                <a:latin typeface="Arial" pitchFamily="-106" charset="0"/>
              </a:rPr>
              <a:t>Cost effective, construction and operation ( </a:t>
            </a:r>
            <a:r>
              <a:rPr lang="en-US" sz="1600" dirty="0">
                <a:latin typeface="Arial" pitchFamily="-106" charset="0"/>
              </a:rPr>
              <a:t>factor of</a:t>
            </a:r>
            <a:r>
              <a:rPr lang="en-US" sz="1600" dirty="0" smtClean="0">
                <a:latin typeface="Arial" pitchFamily="-106" charset="0"/>
              </a:rPr>
              <a:t> ~2 </a:t>
            </a:r>
            <a:r>
              <a:rPr lang="en-US" sz="1600" dirty="0">
                <a:latin typeface="Arial" pitchFamily="-106" charset="0"/>
              </a:rPr>
              <a:t>cheaper to </a:t>
            </a:r>
            <a:r>
              <a:rPr lang="en-US" sz="1600" dirty="0" smtClean="0">
                <a:latin typeface="Arial" pitchFamily="-106" charset="0"/>
              </a:rPr>
              <a:t>operate, GSI</a:t>
            </a:r>
            <a:r>
              <a:rPr lang="en-US" sz="1600" dirty="0">
                <a:latin typeface="Arial" pitchFamily="-106" charset="0"/>
              </a:rPr>
              <a:t>)</a:t>
            </a:r>
            <a:endParaRPr lang="en-US" sz="1600" dirty="0" smtClean="0">
              <a:latin typeface="Arial" pitchFamily="-106" charset="0"/>
            </a:endParaRP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sz="2000" dirty="0" smtClean="0">
              <a:latin typeface="Arial" pitchFamily="-106" charset="0"/>
            </a:endParaRP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2000" dirty="0" smtClean="0">
                <a:latin typeface="Arial" pitchFamily="-106" charset="0"/>
              </a:rPr>
              <a:t>Maximum </a:t>
            </a:r>
            <a:r>
              <a:rPr lang="en-US" sz="2000" dirty="0">
                <a:latin typeface="Arial" pitchFamily="-106" charset="0"/>
              </a:rPr>
              <a:t>proton momentum of</a:t>
            </a:r>
            <a:r>
              <a:rPr lang="en-US" sz="2000" dirty="0" smtClean="0">
                <a:latin typeface="Arial" pitchFamily="-106" charset="0"/>
              </a:rPr>
              <a:t> </a:t>
            </a:r>
            <a:r>
              <a:rPr lang="en-US" sz="2000" dirty="0" smtClean="0">
                <a:solidFill>
                  <a:srgbClr val="CC0000"/>
                </a:solidFill>
                <a:latin typeface="Arial" pitchFamily="-106" charset="0"/>
              </a:rPr>
              <a:t>100 </a:t>
            </a:r>
            <a:r>
              <a:rPr lang="en-US" sz="2000" dirty="0">
                <a:solidFill>
                  <a:srgbClr val="CC0000"/>
                </a:solidFill>
                <a:latin typeface="Arial" pitchFamily="-106" charset="0"/>
              </a:rPr>
              <a:t>GeV/</a:t>
            </a:r>
            <a:r>
              <a:rPr lang="en-US" sz="2000" dirty="0" err="1" smtClean="0">
                <a:solidFill>
                  <a:srgbClr val="CC0000"/>
                </a:solidFill>
                <a:latin typeface="Arial" pitchFamily="-106" charset="0"/>
              </a:rPr>
              <a:t>c</a:t>
            </a:r>
            <a:endParaRPr lang="en-US" sz="2000" dirty="0" smtClean="0">
              <a:solidFill>
                <a:srgbClr val="CC0000"/>
              </a:solidFill>
              <a:latin typeface="Arial" pitchFamily="-106" charset="0"/>
            </a:endParaRP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sz="2000" dirty="0" smtClean="0">
              <a:solidFill>
                <a:srgbClr val="CC0000"/>
              </a:solidFill>
              <a:latin typeface="Arial" pitchFamily="-106" charset="0"/>
            </a:endParaRP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2000" dirty="0" smtClean="0">
                <a:latin typeface="Arial" pitchFamily="-106" charset="0"/>
              </a:rPr>
              <a:t>The lattice is based on a FODO cell</a:t>
            </a: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latin typeface="Arial" pitchFamily="-106" charset="0"/>
              </a:rPr>
              <a:t>	length of 22.8 (1.5x PEP-II FODO cell)</a:t>
            </a: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latin typeface="Arial" pitchFamily="-106" charset="0"/>
              </a:rPr>
              <a:t>	optimized for an 8m long SF dipole</a:t>
            </a: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latin typeface="Arial" pitchFamily="-106" charset="0"/>
              </a:rPr>
              <a:t>	magnet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sz="2000" dirty="0" smtClean="0">
              <a:latin typeface="Arial" pitchFamily="-106" charset="0"/>
            </a:endParaRP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2000" dirty="0" smtClean="0">
                <a:latin typeface="Arial" pitchFamily="-106" charset="0"/>
              </a:rPr>
              <a:t>The lattice is fully matched</a:t>
            </a: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latin typeface="Arial" pitchFamily="-106" charset="0"/>
              </a:rPr>
              <a:t>	</a:t>
            </a:r>
          </a:p>
          <a:p>
            <a:pPr marL="690563" lvl="1" indent="-233363">
              <a:spcBef>
                <a:spcPct val="0"/>
              </a:spcBef>
              <a:buSzPct val="70000"/>
              <a:buFont typeface="Arial" pitchFamily="-106" charset="0"/>
              <a:buChar char="̶"/>
            </a:pPr>
            <a:endParaRPr lang="en-US" sz="1600" dirty="0">
              <a:latin typeface="Arial" pitchFamily="-106" charset="0"/>
              <a:sym typeface="Symbol" pitchFamily="-106" charset="2"/>
            </a:endParaRPr>
          </a:p>
        </p:txBody>
      </p:sp>
      <p:sp>
        <p:nvSpPr>
          <p:cNvPr id="9219" name="Title 2"/>
          <p:cNvSpPr>
            <a:spLocks noGrp="1"/>
          </p:cNvSpPr>
          <p:nvPr>
            <p:ph type="title" idx="4294967295"/>
          </p:nvPr>
        </p:nvSpPr>
        <p:spPr>
          <a:xfrm>
            <a:off x="76200" y="0"/>
            <a:ext cx="8991600" cy="838200"/>
          </a:xfrm>
        </p:spPr>
        <p:txBody>
          <a:bodyPr wrap="none"/>
          <a:lstStyle/>
          <a:p>
            <a:r>
              <a:rPr lang="en-US" sz="3200" dirty="0">
                <a:latin typeface="Arial" pitchFamily="-106" charset="0"/>
              </a:rPr>
              <a:t>Ion Collider Ring with Super-Ferric Magnets</a:t>
            </a:r>
          </a:p>
        </p:txBody>
      </p:sp>
      <p:pic>
        <p:nvPicPr>
          <p:cNvPr id="9222" name="Picture 58" descr="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6595" y="3202390"/>
            <a:ext cx="4178830" cy="308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1"/>
          <p:cNvSpPr>
            <a:spLocks noGrp="1"/>
          </p:cNvSpPr>
          <p:nvPr>
            <p:ph idx="4294967295"/>
          </p:nvPr>
        </p:nvSpPr>
        <p:spPr>
          <a:xfrm>
            <a:off x="152400" y="806450"/>
            <a:ext cx="8839200" cy="5486400"/>
          </a:xfrm>
        </p:spPr>
        <p:txBody>
          <a:bodyPr/>
          <a:lstStyle/>
          <a:p>
            <a:pPr>
              <a:buSzTx/>
              <a:buFont typeface="Arial" charset="0"/>
              <a:buBlip>
                <a:blip r:embed="rId2"/>
              </a:buBlip>
            </a:pPr>
            <a:r>
              <a:rPr lang="en-US">
                <a:latin typeface="Arial" charset="0"/>
                <a:cs typeface="Arial" charset="0"/>
              </a:rPr>
              <a:t>Figure-8 ring with a circumference of 2153.9 m</a:t>
            </a:r>
          </a:p>
          <a:p>
            <a:pPr>
              <a:spcBef>
                <a:spcPct val="0"/>
              </a:spcBef>
              <a:buSzTx/>
              <a:buFont typeface="Arial" charset="0"/>
              <a:buBlip>
                <a:blip r:embed="rId2"/>
              </a:buBlip>
            </a:pPr>
            <a:r>
              <a:rPr lang="en-US">
                <a:latin typeface="Arial" charset="0"/>
                <a:cs typeface="Arial" charset="0"/>
              </a:rPr>
              <a:t>Two 261.7</a:t>
            </a:r>
            <a:r>
              <a:rPr lang="en-US">
                <a:latin typeface="Arial" charset="0"/>
                <a:cs typeface="Arial" charset="0"/>
                <a:sym typeface="Symbol" charset="2"/>
              </a:rPr>
              <a:t> arcs connected by two straights crossing at </a:t>
            </a:r>
            <a:r>
              <a:rPr lang="en-US">
                <a:latin typeface="Arial" charset="0"/>
                <a:cs typeface="Arial" charset="0"/>
              </a:rPr>
              <a:t>81.7</a:t>
            </a:r>
            <a:r>
              <a:rPr lang="en-US">
                <a:latin typeface="Arial" charset="0"/>
                <a:cs typeface="Arial" charset="0"/>
                <a:sym typeface="Symbol" charset="2"/>
              </a:rPr>
              <a:t></a:t>
            </a:r>
          </a:p>
        </p:txBody>
      </p:sp>
      <p:sp>
        <p:nvSpPr>
          <p:cNvPr id="84995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Ion Collider Ring</a:t>
            </a:r>
          </a:p>
        </p:txBody>
      </p:sp>
      <p:pic>
        <p:nvPicPr>
          <p:cNvPr id="85067" name="Picture 75" descr="ion_ring_v15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1955800"/>
            <a:ext cx="8226425" cy="3421063"/>
          </a:xfrm>
          <a:prstGeom prst="rect">
            <a:avLst/>
          </a:prstGeom>
          <a:noFill/>
        </p:spPr>
      </p:pic>
      <p:sp>
        <p:nvSpPr>
          <p:cNvPr id="85033" name="Line 4"/>
          <p:cNvSpPr>
            <a:spLocks noChangeShapeType="1"/>
          </p:cNvSpPr>
          <p:nvPr/>
        </p:nvSpPr>
        <p:spPr bwMode="auto">
          <a:xfrm rot="10800000" flipH="1" flipV="1">
            <a:off x="3744913" y="4403725"/>
            <a:ext cx="739775" cy="542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4" name="AutoShape 42"/>
          <p:cNvSpPr>
            <a:spLocks/>
          </p:cNvSpPr>
          <p:nvPr/>
        </p:nvSpPr>
        <p:spPr bwMode="auto">
          <a:xfrm rot="7380000">
            <a:off x="5866606" y="4709319"/>
            <a:ext cx="142875" cy="560388"/>
          </a:xfrm>
          <a:prstGeom prst="rightBrace">
            <a:avLst>
              <a:gd name="adj1" fmla="val 3268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5" name="AutoShape 43"/>
          <p:cNvSpPr>
            <a:spLocks/>
          </p:cNvSpPr>
          <p:nvPr/>
        </p:nvSpPr>
        <p:spPr bwMode="auto">
          <a:xfrm rot="25500000">
            <a:off x="2765425" y="4813300"/>
            <a:ext cx="142875" cy="695325"/>
          </a:xfrm>
          <a:prstGeom prst="rightBrace">
            <a:avLst>
              <a:gd name="adj1" fmla="val 4055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6" name="AutoShape 44"/>
          <p:cNvSpPr>
            <a:spLocks/>
          </p:cNvSpPr>
          <p:nvPr/>
        </p:nvSpPr>
        <p:spPr bwMode="auto">
          <a:xfrm rot="-50693467">
            <a:off x="5912644" y="2094706"/>
            <a:ext cx="117475" cy="455613"/>
          </a:xfrm>
          <a:prstGeom prst="rightBrace">
            <a:avLst>
              <a:gd name="adj1" fmla="val 3232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7" name="AutoShape 45"/>
          <p:cNvSpPr>
            <a:spLocks/>
          </p:cNvSpPr>
          <p:nvPr/>
        </p:nvSpPr>
        <p:spPr bwMode="auto">
          <a:xfrm rot="18300000">
            <a:off x="3148806" y="2072482"/>
            <a:ext cx="117475" cy="566738"/>
          </a:xfrm>
          <a:prstGeom prst="rightBrace">
            <a:avLst>
              <a:gd name="adj1" fmla="val 4020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8" name="AutoShape 46"/>
          <p:cNvSpPr>
            <a:spLocks/>
          </p:cNvSpPr>
          <p:nvPr/>
        </p:nvSpPr>
        <p:spPr bwMode="auto">
          <a:xfrm rot="-7771906">
            <a:off x="3717131" y="3971132"/>
            <a:ext cx="117475" cy="417512"/>
          </a:xfrm>
          <a:prstGeom prst="rightBrace">
            <a:avLst>
              <a:gd name="adj1" fmla="val 296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9" name="AutoShape 47"/>
          <p:cNvSpPr>
            <a:spLocks/>
          </p:cNvSpPr>
          <p:nvPr/>
        </p:nvSpPr>
        <p:spPr bwMode="auto">
          <a:xfrm rot="2985116">
            <a:off x="4177506" y="3990182"/>
            <a:ext cx="117475" cy="315912"/>
          </a:xfrm>
          <a:prstGeom prst="rightBrace">
            <a:avLst>
              <a:gd name="adj1" fmla="val 2241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0" name="AutoShape 48"/>
          <p:cNvSpPr>
            <a:spLocks/>
          </p:cNvSpPr>
          <p:nvPr/>
        </p:nvSpPr>
        <p:spPr bwMode="auto">
          <a:xfrm rot="18660000">
            <a:off x="3973512" y="2651126"/>
            <a:ext cx="117475" cy="70485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1" name="AutoShape 49"/>
          <p:cNvSpPr>
            <a:spLocks/>
          </p:cNvSpPr>
          <p:nvPr/>
        </p:nvSpPr>
        <p:spPr bwMode="auto">
          <a:xfrm rot="2952143">
            <a:off x="5548312" y="2503488"/>
            <a:ext cx="117475" cy="901700"/>
          </a:xfrm>
          <a:prstGeom prst="rightBrace">
            <a:avLst>
              <a:gd name="adj1" fmla="val 6396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2" name="AutoShape 50"/>
          <p:cNvSpPr>
            <a:spLocks/>
          </p:cNvSpPr>
          <p:nvPr/>
        </p:nvSpPr>
        <p:spPr bwMode="auto">
          <a:xfrm rot="3180000">
            <a:off x="3390106" y="4418807"/>
            <a:ext cx="117475" cy="709612"/>
          </a:xfrm>
          <a:prstGeom prst="rightBrace">
            <a:avLst>
              <a:gd name="adj1" fmla="val 5033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3" name="AutoShape 51"/>
          <p:cNvSpPr>
            <a:spLocks/>
          </p:cNvSpPr>
          <p:nvPr/>
        </p:nvSpPr>
        <p:spPr bwMode="auto">
          <a:xfrm rot="13749636">
            <a:off x="4773613" y="2957513"/>
            <a:ext cx="117475" cy="663575"/>
          </a:xfrm>
          <a:prstGeom prst="rightBrace">
            <a:avLst>
              <a:gd name="adj1" fmla="val 4707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4" name="Line 52"/>
          <p:cNvSpPr>
            <a:spLocks noChangeShapeType="1"/>
          </p:cNvSpPr>
          <p:nvPr/>
        </p:nvSpPr>
        <p:spPr bwMode="auto">
          <a:xfrm rot="32400000">
            <a:off x="7013575" y="3598863"/>
            <a:ext cx="0" cy="182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5" name="Line 53"/>
          <p:cNvSpPr>
            <a:spLocks noChangeShapeType="1"/>
          </p:cNvSpPr>
          <p:nvPr/>
        </p:nvSpPr>
        <p:spPr bwMode="auto">
          <a:xfrm rot="32400000">
            <a:off x="6919913" y="3690938"/>
            <a:ext cx="182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6" name="Line 54"/>
          <p:cNvSpPr>
            <a:spLocks noChangeShapeType="1"/>
          </p:cNvSpPr>
          <p:nvPr/>
        </p:nvSpPr>
        <p:spPr bwMode="auto">
          <a:xfrm rot="10800000" flipV="1">
            <a:off x="5824538" y="3690938"/>
            <a:ext cx="1187450" cy="985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7" name="Line 55"/>
          <p:cNvSpPr>
            <a:spLocks noChangeShapeType="1"/>
          </p:cNvSpPr>
          <p:nvPr/>
        </p:nvSpPr>
        <p:spPr bwMode="auto">
          <a:xfrm rot="32400000">
            <a:off x="5983288" y="2670175"/>
            <a:ext cx="1031875" cy="1020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8" name="Line 56"/>
          <p:cNvSpPr>
            <a:spLocks noChangeShapeType="1"/>
          </p:cNvSpPr>
          <p:nvPr/>
        </p:nvSpPr>
        <p:spPr bwMode="auto">
          <a:xfrm rot="7500000" flipH="1" flipV="1">
            <a:off x="7121525" y="3024188"/>
            <a:ext cx="1165225" cy="863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9" name="Text Box 16"/>
          <p:cNvSpPr txBox="1">
            <a:spLocks noChangeArrowheads="1"/>
          </p:cNvSpPr>
          <p:nvPr/>
        </p:nvSpPr>
        <p:spPr bwMode="auto">
          <a:xfrm rot="20520000">
            <a:off x="7172325" y="3444875"/>
            <a:ext cx="115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>
              <a:buSzPct val="85000"/>
              <a:buFont typeface="Arial" charset="0"/>
              <a:buNone/>
            </a:pPr>
            <a:r>
              <a:rPr lang="en-US" sz="1400"/>
              <a:t>R = 155.5 m</a:t>
            </a:r>
          </a:p>
        </p:txBody>
      </p:sp>
      <p:sp>
        <p:nvSpPr>
          <p:cNvPr id="85050" name="TextBox 1"/>
          <p:cNvSpPr txBox="1">
            <a:spLocks noChangeArrowheads="1"/>
          </p:cNvSpPr>
          <p:nvPr/>
        </p:nvSpPr>
        <p:spPr bwMode="auto">
          <a:xfrm>
            <a:off x="6764338" y="264795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>
              <a:buSzPct val="70000"/>
              <a:buFont typeface="Arial" charset="0"/>
              <a:buNone/>
            </a:pPr>
            <a:r>
              <a:rPr lang="en-US" sz="1400"/>
              <a:t>Arc, 261.7</a:t>
            </a:r>
            <a:r>
              <a:rPr lang="en-US" sz="1400">
                <a:sym typeface="Symbol" charset="2"/>
              </a:rPr>
              <a:t></a:t>
            </a:r>
          </a:p>
        </p:txBody>
      </p:sp>
      <p:sp>
        <p:nvSpPr>
          <p:cNvPr id="85051" name="Text Box 6"/>
          <p:cNvSpPr txBox="1">
            <a:spLocks noChangeArrowheads="1"/>
          </p:cNvSpPr>
          <p:nvPr/>
        </p:nvSpPr>
        <p:spPr bwMode="auto">
          <a:xfrm>
            <a:off x="4533900" y="4883150"/>
            <a:ext cx="3032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600"/>
              <a:t>IP</a:t>
            </a:r>
          </a:p>
        </p:txBody>
      </p:sp>
      <p:sp>
        <p:nvSpPr>
          <p:cNvPr id="85052" name="Text Box 6"/>
          <p:cNvSpPr txBox="1">
            <a:spLocks noChangeArrowheads="1"/>
          </p:cNvSpPr>
          <p:nvPr/>
        </p:nvSpPr>
        <p:spPr bwMode="auto">
          <a:xfrm rot="1980000">
            <a:off x="5078413" y="5003800"/>
            <a:ext cx="13811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disp. supp./</a:t>
            </a:r>
          </a:p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geom. match #3</a:t>
            </a:r>
          </a:p>
        </p:txBody>
      </p:sp>
      <p:sp>
        <p:nvSpPr>
          <p:cNvPr id="85053" name="Text Box 6"/>
          <p:cNvSpPr txBox="1">
            <a:spLocks noChangeArrowheads="1"/>
          </p:cNvSpPr>
          <p:nvPr/>
        </p:nvSpPr>
        <p:spPr bwMode="auto">
          <a:xfrm rot="20100000">
            <a:off x="1890713" y="5376863"/>
            <a:ext cx="13811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r" defTabSz="547688">
              <a:buSzPct val="85000"/>
              <a:buFont typeface="Arial" charset="0"/>
              <a:buNone/>
            </a:pPr>
            <a:r>
              <a:rPr lang="en-US" sz="1400"/>
              <a:t>disp. supp./</a:t>
            </a:r>
          </a:p>
          <a:p>
            <a:pPr algn="r" defTabSz="547688">
              <a:buSzPct val="85000"/>
              <a:buFont typeface="Arial" charset="0"/>
              <a:buNone/>
            </a:pPr>
            <a:r>
              <a:rPr lang="en-US" sz="1400"/>
              <a:t>geom. match #1</a:t>
            </a:r>
          </a:p>
        </p:txBody>
      </p:sp>
      <p:sp>
        <p:nvSpPr>
          <p:cNvPr id="85054" name="Text Box 6"/>
          <p:cNvSpPr txBox="1">
            <a:spLocks noChangeArrowheads="1"/>
          </p:cNvSpPr>
          <p:nvPr/>
        </p:nvSpPr>
        <p:spPr bwMode="auto">
          <a:xfrm rot="19500000">
            <a:off x="5092700" y="1801813"/>
            <a:ext cx="13811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disp. supp./</a:t>
            </a:r>
          </a:p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geom. match #2</a:t>
            </a:r>
          </a:p>
        </p:txBody>
      </p:sp>
      <p:sp>
        <p:nvSpPr>
          <p:cNvPr id="85055" name="Text Box 6"/>
          <p:cNvSpPr txBox="1">
            <a:spLocks noChangeArrowheads="1"/>
          </p:cNvSpPr>
          <p:nvPr/>
        </p:nvSpPr>
        <p:spPr bwMode="auto">
          <a:xfrm rot="2100000">
            <a:off x="2579688" y="1778000"/>
            <a:ext cx="13811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r" defTabSz="547688">
              <a:buSzPct val="85000"/>
              <a:buFont typeface="Arial" charset="0"/>
              <a:buNone/>
            </a:pPr>
            <a:r>
              <a:rPr lang="en-US" sz="1400"/>
              <a:t>disp. supp./</a:t>
            </a:r>
          </a:p>
          <a:p>
            <a:pPr algn="r" defTabSz="547688">
              <a:buSzPct val="85000"/>
              <a:buFont typeface="Arial" charset="0"/>
              <a:buNone/>
            </a:pPr>
            <a:r>
              <a:rPr lang="en-US" sz="1400"/>
              <a:t>geom. match #3</a:t>
            </a:r>
          </a:p>
        </p:txBody>
      </p:sp>
      <p:sp>
        <p:nvSpPr>
          <p:cNvPr id="85056" name="Text Box 6"/>
          <p:cNvSpPr txBox="1">
            <a:spLocks noChangeArrowheads="1"/>
          </p:cNvSpPr>
          <p:nvPr/>
        </p:nvSpPr>
        <p:spPr bwMode="auto">
          <a:xfrm rot="19200000">
            <a:off x="3089275" y="3986213"/>
            <a:ext cx="889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r" defTabSz="547688">
              <a:buSzPct val="85000"/>
              <a:buFont typeface="Arial" charset="0"/>
              <a:buNone/>
            </a:pPr>
            <a:r>
              <a:rPr lang="en-US" sz="1400"/>
              <a:t>det. elem.</a:t>
            </a:r>
          </a:p>
        </p:txBody>
      </p:sp>
      <p:sp>
        <p:nvSpPr>
          <p:cNvPr id="85057" name="Text Box 6"/>
          <p:cNvSpPr txBox="1">
            <a:spLocks noChangeArrowheads="1"/>
          </p:cNvSpPr>
          <p:nvPr/>
        </p:nvSpPr>
        <p:spPr bwMode="auto">
          <a:xfrm rot="19200000">
            <a:off x="3883025" y="4162425"/>
            <a:ext cx="9683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disp. supp.</a:t>
            </a:r>
          </a:p>
        </p:txBody>
      </p:sp>
      <p:sp>
        <p:nvSpPr>
          <p:cNvPr id="85058" name="Text Box 6"/>
          <p:cNvSpPr txBox="1">
            <a:spLocks noChangeArrowheads="1"/>
          </p:cNvSpPr>
          <p:nvPr/>
        </p:nvSpPr>
        <p:spPr bwMode="auto">
          <a:xfrm rot="2460000">
            <a:off x="3908425" y="2522538"/>
            <a:ext cx="666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norm.+</a:t>
            </a:r>
          </a:p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SRF</a:t>
            </a:r>
          </a:p>
        </p:txBody>
      </p:sp>
      <p:sp>
        <p:nvSpPr>
          <p:cNvPr id="85059" name="Text Box 6"/>
          <p:cNvSpPr txBox="1">
            <a:spLocks noChangeArrowheads="1"/>
          </p:cNvSpPr>
          <p:nvPr/>
        </p:nvSpPr>
        <p:spPr bwMode="auto">
          <a:xfrm rot="19140000">
            <a:off x="5519738" y="2914650"/>
            <a:ext cx="7159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tune </a:t>
            </a:r>
          </a:p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tromb.+</a:t>
            </a:r>
          </a:p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match</a:t>
            </a:r>
          </a:p>
        </p:txBody>
      </p:sp>
      <p:sp>
        <p:nvSpPr>
          <p:cNvPr id="85060" name="Text Box 6"/>
          <p:cNvSpPr txBox="1">
            <a:spLocks noChangeArrowheads="1"/>
          </p:cNvSpPr>
          <p:nvPr/>
        </p:nvSpPr>
        <p:spPr bwMode="auto">
          <a:xfrm rot="19380000">
            <a:off x="3141663" y="4781550"/>
            <a:ext cx="9874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beam exp./</a:t>
            </a:r>
          </a:p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match</a:t>
            </a:r>
          </a:p>
        </p:txBody>
      </p:sp>
      <p:sp>
        <p:nvSpPr>
          <p:cNvPr id="85061" name="Text Box 6"/>
          <p:cNvSpPr txBox="1">
            <a:spLocks noChangeArrowheads="1"/>
          </p:cNvSpPr>
          <p:nvPr/>
        </p:nvSpPr>
        <p:spPr bwMode="auto">
          <a:xfrm rot="19146209">
            <a:off x="4227513" y="2984500"/>
            <a:ext cx="909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elec. cool.</a:t>
            </a:r>
          </a:p>
        </p:txBody>
      </p:sp>
      <p:sp>
        <p:nvSpPr>
          <p:cNvPr id="85062" name="Line 12"/>
          <p:cNvSpPr>
            <a:spLocks noChangeShapeType="1"/>
          </p:cNvSpPr>
          <p:nvPr/>
        </p:nvSpPr>
        <p:spPr bwMode="auto">
          <a:xfrm rot="10800000" flipV="1">
            <a:off x="1879600" y="4999038"/>
            <a:ext cx="609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3" name="Text Box 13"/>
          <p:cNvSpPr txBox="1">
            <a:spLocks noChangeArrowheads="1"/>
          </p:cNvSpPr>
          <p:nvPr/>
        </p:nvSpPr>
        <p:spPr bwMode="auto">
          <a:xfrm>
            <a:off x="1885950" y="4618038"/>
            <a:ext cx="55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>
              <a:buSzPct val="85000"/>
              <a:buFont typeface="Arial" charset="0"/>
              <a:buNone/>
            </a:pPr>
            <a:r>
              <a:rPr lang="en-US" sz="160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85064" name="Arc 72"/>
          <p:cNvSpPr>
            <a:spLocks/>
          </p:cNvSpPr>
          <p:nvPr/>
        </p:nvSpPr>
        <p:spPr bwMode="auto">
          <a:xfrm rot="18853960" flipH="1">
            <a:off x="4214813" y="3573462"/>
            <a:ext cx="217488" cy="207963"/>
          </a:xfrm>
          <a:custGeom>
            <a:avLst/>
            <a:gdLst>
              <a:gd name="G0" fmla="+- 503 0 0"/>
              <a:gd name="G1" fmla="+- 21600 0 0"/>
              <a:gd name="G2" fmla="+- 21600 0 0"/>
              <a:gd name="T0" fmla="*/ 0 w 22103"/>
              <a:gd name="T1" fmla="*/ 6 h 22266"/>
              <a:gd name="T2" fmla="*/ 22093 w 22103"/>
              <a:gd name="T3" fmla="*/ 22266 h 22266"/>
              <a:gd name="T4" fmla="*/ 503 w 22103"/>
              <a:gd name="T5" fmla="*/ 21600 h 22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03" h="22266" fill="none" extrusionOk="0">
                <a:moveTo>
                  <a:pt x="-1" y="5"/>
                </a:moveTo>
                <a:cubicBezTo>
                  <a:pt x="167" y="1"/>
                  <a:pt x="335" y="-1"/>
                  <a:pt x="503" y="-1"/>
                </a:cubicBezTo>
                <a:cubicBezTo>
                  <a:pt x="12432" y="0"/>
                  <a:pt x="22103" y="9670"/>
                  <a:pt x="22103" y="21600"/>
                </a:cubicBezTo>
                <a:cubicBezTo>
                  <a:pt x="22103" y="21822"/>
                  <a:pt x="22099" y="22044"/>
                  <a:pt x="22092" y="22265"/>
                </a:cubicBezTo>
              </a:path>
              <a:path w="22103" h="22266" stroke="0" extrusionOk="0">
                <a:moveTo>
                  <a:pt x="-1" y="5"/>
                </a:moveTo>
                <a:cubicBezTo>
                  <a:pt x="167" y="1"/>
                  <a:pt x="335" y="-1"/>
                  <a:pt x="503" y="-1"/>
                </a:cubicBezTo>
                <a:cubicBezTo>
                  <a:pt x="12432" y="0"/>
                  <a:pt x="22103" y="9670"/>
                  <a:pt x="22103" y="21600"/>
                </a:cubicBezTo>
                <a:cubicBezTo>
                  <a:pt x="22103" y="21822"/>
                  <a:pt x="22099" y="22044"/>
                  <a:pt x="22092" y="22265"/>
                </a:cubicBezTo>
                <a:lnTo>
                  <a:pt x="503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5" name="TextBox 1"/>
          <p:cNvSpPr txBox="1">
            <a:spLocks noChangeArrowheads="1"/>
          </p:cNvSpPr>
          <p:nvPr/>
        </p:nvSpPr>
        <p:spPr bwMode="auto">
          <a:xfrm>
            <a:off x="3452813" y="35337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>
              <a:buSzPct val="70000"/>
              <a:buFont typeface="Arial" charset="0"/>
              <a:buNone/>
            </a:pPr>
            <a:r>
              <a:rPr lang="en-US" sz="1400"/>
              <a:t>81.7</a:t>
            </a:r>
            <a:r>
              <a:rPr lang="en-US" sz="1400">
                <a:sym typeface="Symbol" charset="2"/>
              </a:rPr>
              <a:t></a:t>
            </a:r>
          </a:p>
        </p:txBody>
      </p:sp>
      <p:sp>
        <p:nvSpPr>
          <p:cNvPr id="85068" name="Line 4"/>
          <p:cNvSpPr>
            <a:spLocks noChangeShapeType="1"/>
          </p:cNvSpPr>
          <p:nvPr/>
        </p:nvSpPr>
        <p:spPr bwMode="auto">
          <a:xfrm rot="10800000" flipH="1">
            <a:off x="5449888" y="4089400"/>
            <a:ext cx="207962" cy="32385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 type="stealth" w="med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9" name="Text Box 6"/>
          <p:cNvSpPr txBox="1">
            <a:spLocks noChangeArrowheads="1"/>
          </p:cNvSpPr>
          <p:nvPr/>
        </p:nvSpPr>
        <p:spPr bwMode="auto">
          <a:xfrm>
            <a:off x="5183188" y="3784600"/>
            <a:ext cx="12065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600">
                <a:solidFill>
                  <a:srgbClr val="5F5F5F"/>
                </a:solidFill>
              </a:rPr>
              <a:t>future 2</a:t>
            </a:r>
            <a:r>
              <a:rPr lang="en-US" sz="1600" baseline="30000">
                <a:solidFill>
                  <a:srgbClr val="5F5F5F"/>
                </a:solidFill>
              </a:rPr>
              <a:t>nd</a:t>
            </a:r>
            <a:r>
              <a:rPr lang="en-US" sz="1600">
                <a:solidFill>
                  <a:srgbClr val="5F5F5F"/>
                </a:solidFill>
              </a:rPr>
              <a:t> 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03263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Ion Collider Ring Parameters</a:t>
            </a:r>
          </a:p>
        </p:txBody>
      </p:sp>
      <p:graphicFrame>
        <p:nvGraphicFramePr>
          <p:cNvPr id="55440" name="Group 144"/>
          <p:cNvGraphicFramePr>
            <a:graphicFrameLocks noGrp="1"/>
          </p:cNvGraphicFramePr>
          <p:nvPr/>
        </p:nvGraphicFramePr>
        <p:xfrm>
          <a:off x="536575" y="2778125"/>
          <a:ext cx="8040688" cy="3546476"/>
        </p:xfrm>
        <a:graphic>
          <a:graphicData uri="http://schemas.openxmlformats.org/drawingml/2006/table">
            <a:tbl>
              <a:tblPr/>
              <a:tblGrid>
                <a:gridCol w="4886325"/>
                <a:gridCol w="950913"/>
                <a:gridCol w="220345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Circumference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2153.89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Straights’ crossing angle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deg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81.7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Horizontal / vertical beta functions at IP 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*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x,y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Symbol" charset="2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 / 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Maximum horizontal / vertical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 beta functions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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x,y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max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Symbol" charset="2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~2500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Maximum horizontal dispersion D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3.28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Horizontal / vertical betatron tunes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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x,y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Symbol" charset="2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24(.38) / 24(.28)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Horizontal / vertical natural chromaticities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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x,y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-101 / -112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Momentum compaction factor 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6.45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 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-3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Transition energy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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tr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Symbol" charset="2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12.46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Normalized horizontal / vertical emittance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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x,y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µm rad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0.35 / 0.07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Horizontal / vertical rms beam size at IP 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*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x,y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µm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~20 / ~4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Maximum horizontal / vertical rms beam size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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x,y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Symbol" charset="2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2.8 / 1.3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55362" name="Content Placeholder 1"/>
          <p:cNvSpPr>
            <a:spLocks/>
          </p:cNvSpPr>
          <p:nvPr/>
        </p:nvSpPr>
        <p:spPr bwMode="auto">
          <a:xfrm>
            <a:off x="153988" y="80645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</a:bodyPr>
          <a:lstStyle/>
          <a:p>
            <a:pPr marL="342900" indent="-342900" defTabSz="914400">
              <a:buFont typeface="Arial" charset="0"/>
              <a:buBlip>
                <a:blip r:embed="rId2"/>
              </a:buBlip>
            </a:pPr>
            <a:r>
              <a:rPr lang="en-US" sz="2000"/>
              <a:t>All design goals achieved</a:t>
            </a:r>
          </a:p>
          <a:p>
            <a:pPr marL="342900" indent="-342900" defTabSz="914400">
              <a:buFont typeface="Arial" charset="0"/>
              <a:buBlip>
                <a:blip r:embed="rId2"/>
              </a:buBlip>
            </a:pPr>
            <a:endParaRPr lang="en-US" sz="2000"/>
          </a:p>
          <a:p>
            <a:pPr marL="342900" indent="-342900" defTabSz="914400">
              <a:buFont typeface="Arial" charset="0"/>
              <a:buBlip>
                <a:blip r:embed="rId2"/>
              </a:buBlip>
            </a:pPr>
            <a:endParaRPr lang="en-US" sz="2000"/>
          </a:p>
          <a:p>
            <a:pPr marL="342900" indent="-342900" defTabSz="914400">
              <a:buFont typeface="Arial" charset="0"/>
              <a:buBlip>
                <a:blip r:embed="rId2"/>
              </a:buBlip>
            </a:pPr>
            <a:endParaRPr lang="en-US" sz="2000"/>
          </a:p>
          <a:p>
            <a:pPr marL="342900" indent="-342900" defTabSz="914400">
              <a:buFont typeface="Arial" charset="0"/>
              <a:buBlip>
                <a:blip r:embed="rId2"/>
              </a:buBlip>
            </a:pPr>
            <a:endParaRPr lang="en-US" sz="2000"/>
          </a:p>
          <a:p>
            <a:pPr marL="342900" indent="-342900" defTabSz="914400">
              <a:buFont typeface="Arial" charset="0"/>
              <a:buBlip>
                <a:blip r:embed="rId2"/>
              </a:buBlip>
            </a:pPr>
            <a:r>
              <a:rPr lang="en-US" sz="2000"/>
              <a:t>Resulting collider ring parameters</a:t>
            </a:r>
          </a:p>
        </p:txBody>
      </p:sp>
      <p:graphicFrame>
        <p:nvGraphicFramePr>
          <p:cNvPr id="55442" name="Group 146"/>
          <p:cNvGraphicFramePr>
            <a:graphicFrameLocks noGrp="1"/>
          </p:cNvGraphicFramePr>
          <p:nvPr/>
        </p:nvGraphicFramePr>
        <p:xfrm>
          <a:off x="531813" y="1231900"/>
          <a:ext cx="8040687" cy="1101726"/>
        </p:xfrm>
        <a:graphic>
          <a:graphicData uri="http://schemas.openxmlformats.org/drawingml/2006/table">
            <a:tbl>
              <a:tblPr/>
              <a:tblGrid>
                <a:gridCol w="4881562"/>
                <a:gridCol w="960438"/>
                <a:gridCol w="21986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Proton energy range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GeV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20(8)-100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Polarization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 70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Detector space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-4.6 / +7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Luminosity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 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4" descr="Screen Shot 2014-11-07 at 08.35.4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413" r="-10413"/>
          <a:stretch>
            <a:fillRect/>
          </a:stretch>
        </p:blipFill>
        <p:spPr>
          <a:xfrm>
            <a:off x="-325651" y="857588"/>
            <a:ext cx="4258210" cy="2922270"/>
          </a:xfrm>
        </p:spPr>
      </p:pic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-102" charset="0"/>
              </a:rPr>
              <a:t>MEIC super-ferric dipole</a:t>
            </a:r>
          </a:p>
        </p:txBody>
      </p:sp>
      <p:pic>
        <p:nvPicPr>
          <p:cNvPr id="5" name="Content Placeholder 4" descr="Screen Shot 2014-11-07 at 08.36.24.png"/>
          <p:cNvPicPr>
            <a:picLocks noChangeAspect="1"/>
          </p:cNvPicPr>
          <p:nvPr/>
        </p:nvPicPr>
        <p:blipFill>
          <a:blip r:embed="rId3"/>
          <a:srcRect t="-15182" b="-15182"/>
          <a:stretch>
            <a:fillRect/>
          </a:stretch>
        </p:blipFill>
        <p:spPr>
          <a:xfrm>
            <a:off x="3303270" y="2849737"/>
            <a:ext cx="5840730" cy="3975101"/>
          </a:xfrm>
          <a:prstGeom prst="rect">
            <a:avLst/>
          </a:prstGeom>
        </p:spPr>
      </p:pic>
      <p:pic>
        <p:nvPicPr>
          <p:cNvPr id="8" name="Picture 7" descr="Screen Shot 2014-11-20 at 18.39.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409" y="857588"/>
            <a:ext cx="4658360" cy="3007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476" y="3864948"/>
            <a:ext cx="25571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2 X 4m long dipole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NbTi</a:t>
            </a:r>
            <a:r>
              <a:rPr lang="en-US" dirty="0" smtClean="0"/>
              <a:t> cable</a:t>
            </a:r>
          </a:p>
          <a:p>
            <a:pPr>
              <a:buFont typeface="Arial"/>
              <a:buChar char="•"/>
            </a:pPr>
            <a:r>
              <a:rPr lang="en-US" dirty="0" smtClean="0"/>
              <a:t>3 T</a:t>
            </a:r>
          </a:p>
          <a:p>
            <a:pPr>
              <a:buFont typeface="Arial"/>
              <a:buChar char="•"/>
            </a:pPr>
            <a:r>
              <a:rPr lang="en-US" dirty="0" smtClean="0"/>
              <a:t>Correction </a:t>
            </a:r>
            <a:r>
              <a:rPr lang="en-US" dirty="0" err="1" smtClean="0"/>
              <a:t>sextupole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Common cryostat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 super-ferric </a:t>
            </a:r>
            <a:r>
              <a:rPr lang="en-US" dirty="0" err="1" smtClean="0"/>
              <a:t>Quadrupole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Screen Shot 2014-11-20 at 18.45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27" y="955289"/>
            <a:ext cx="4414520" cy="3810000"/>
          </a:xfrm>
          <a:prstGeom prst="rect">
            <a:avLst/>
          </a:prstGeom>
        </p:spPr>
      </p:pic>
      <p:pic>
        <p:nvPicPr>
          <p:cNvPr id="7" name="Picture 6" descr="Screen Shot 2014-11-20 at 18.45.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220" y="2746457"/>
            <a:ext cx="5097780" cy="3537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2195" y="1313523"/>
            <a:ext cx="3179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 quads  		~50 T/</a:t>
            </a:r>
            <a:r>
              <a:rPr lang="en-US" dirty="0" err="1" smtClean="0"/>
              <a:t>m</a:t>
            </a:r>
            <a:r>
              <a:rPr lang="en-US" dirty="0" smtClean="0"/>
              <a:t>	SF</a:t>
            </a:r>
          </a:p>
          <a:p>
            <a:r>
              <a:rPr lang="en-US" dirty="0" smtClean="0"/>
              <a:t>Matching quads 	~80 T/</a:t>
            </a:r>
            <a:r>
              <a:rPr lang="en-US" dirty="0" err="1" smtClean="0"/>
              <a:t>m</a:t>
            </a:r>
            <a:r>
              <a:rPr lang="en-US" dirty="0" smtClean="0"/>
              <a:t>	SF</a:t>
            </a:r>
          </a:p>
          <a:p>
            <a:r>
              <a:rPr lang="en-US" i="1" dirty="0" smtClean="0"/>
              <a:t>FF triplets 		</a:t>
            </a:r>
            <a:r>
              <a:rPr lang="en-US" i="1" dirty="0" err="1" smtClean="0"/>
              <a:t>cos-</a:t>
            </a:r>
            <a:r>
              <a:rPr lang="en-US" i="1" dirty="0" err="1" smtClean="0">
                <a:latin typeface="Symbol" charset="2"/>
                <a:cs typeface="Symbol" charset="2"/>
              </a:rPr>
              <a:t>q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25" y="205285"/>
            <a:ext cx="8911262" cy="38735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Ion 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Injector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Complex </a:t>
            </a:r>
            <a:r>
              <a:rPr lang="en-US" sz="3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-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 Overview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304679" y="1159759"/>
            <a:ext cx="4463110" cy="1978751"/>
            <a:chOff x="2304679" y="1374999"/>
            <a:chExt cx="4463110" cy="1978751"/>
          </a:xfrm>
        </p:grpSpPr>
        <p:cxnSp>
          <p:nvCxnSpPr>
            <p:cNvPr id="7" name="Straight Connector 5"/>
            <p:cNvCxnSpPr>
              <a:cxnSpLocks noChangeShapeType="1"/>
            </p:cNvCxnSpPr>
            <p:nvPr/>
          </p:nvCxnSpPr>
          <p:spPr bwMode="auto">
            <a:xfrm>
              <a:off x="2866745" y="2676793"/>
              <a:ext cx="2469037" cy="29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619862" y="2567795"/>
              <a:ext cx="222080" cy="215117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381719" y="2630977"/>
              <a:ext cx="1189512" cy="97444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304679" y="2818903"/>
              <a:ext cx="838200" cy="444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on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ources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206062" y="2830530"/>
              <a:ext cx="15347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SRF Linac (285 MeV)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263748" y="1399776"/>
              <a:ext cx="17941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ooster (8 </a:t>
              </a:r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GeV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(accumulation)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20"/>
            <p:cNvSpPr txBox="1">
              <a:spLocks noChangeArrowheads="1"/>
            </p:cNvSpPr>
            <p:nvPr/>
          </p:nvSpPr>
          <p:spPr bwMode="auto">
            <a:xfrm>
              <a:off x="5573988" y="2010301"/>
              <a:ext cx="11938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DC e-cooling</a:t>
              </a:r>
              <a:endPara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50"/>
            <p:cNvGrpSpPr/>
            <p:nvPr/>
          </p:nvGrpSpPr>
          <p:grpSpPr>
            <a:xfrm rot="18842472">
              <a:off x="4761545" y="1386332"/>
              <a:ext cx="1153207" cy="1130541"/>
              <a:chOff x="4204705" y="3020667"/>
              <a:chExt cx="533203" cy="513978"/>
            </a:xfrm>
          </p:grpSpPr>
          <p:sp>
            <p:nvSpPr>
              <p:cNvPr id="54" name="Arc 12"/>
              <p:cNvSpPr>
                <a:spLocks/>
              </p:cNvSpPr>
              <p:nvPr/>
            </p:nvSpPr>
            <p:spPr bwMode="auto">
              <a:xfrm rot="17723535">
                <a:off x="4524390" y="3021461"/>
                <a:ext cx="214312" cy="212724"/>
              </a:xfrm>
              <a:custGeom>
                <a:avLst/>
                <a:gdLst>
                  <a:gd name="T0" fmla="*/ 82401 w 212726"/>
                  <a:gd name="T1" fmla="*/ 2877 h 212727"/>
                  <a:gd name="T2" fmla="*/ 107156 w 212726"/>
                  <a:gd name="T3" fmla="*/ 106363 h 212727"/>
                  <a:gd name="T4" fmla="*/ 16876 w 212726"/>
                  <a:gd name="T5" fmla="*/ 163657 h 212727"/>
                  <a:gd name="T6" fmla="*/ 11796480 60000 65536"/>
                  <a:gd name="T7" fmla="*/ 11796480 60000 65536"/>
                  <a:gd name="T8" fmla="*/ 17694720 60000 65536"/>
                  <a:gd name="T9" fmla="*/ 16751 w 212726"/>
                  <a:gd name="T10" fmla="*/ 0 h 212727"/>
                  <a:gd name="T11" fmla="*/ 212726 w 212726"/>
                  <a:gd name="T12" fmla="*/ 212727 h 2127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726" h="212727" stroke="0">
                    <a:moveTo>
                      <a:pt x="81791" y="2877"/>
                    </a:moveTo>
                    <a:lnTo>
                      <a:pt x="81791" y="2877"/>
                    </a:lnTo>
                    <a:cubicBezTo>
                      <a:pt x="89841" y="965"/>
                      <a:pt x="98088" y="-1"/>
                      <a:pt x="106363" y="-1"/>
                    </a:cubicBezTo>
                    <a:cubicBezTo>
                      <a:pt x="165105" y="0"/>
                      <a:pt x="212726" y="47620"/>
                      <a:pt x="212726" y="106364"/>
                    </a:cubicBezTo>
                    <a:cubicBezTo>
                      <a:pt x="212726" y="165107"/>
                      <a:pt x="165105" y="212728"/>
                      <a:pt x="106363" y="212728"/>
                    </a:cubicBezTo>
                    <a:cubicBezTo>
                      <a:pt x="70077" y="212727"/>
                      <a:pt x="36295" y="194230"/>
                      <a:pt x="16750" y="163658"/>
                    </a:cubicBezTo>
                    <a:lnTo>
                      <a:pt x="106363" y="106364"/>
                    </a:lnTo>
                    <a:lnTo>
                      <a:pt x="81791" y="2877"/>
                    </a:lnTo>
                    <a:close/>
                  </a:path>
                  <a:path w="212726" h="212727" fill="none">
                    <a:moveTo>
                      <a:pt x="81791" y="2877"/>
                    </a:moveTo>
                    <a:lnTo>
                      <a:pt x="81791" y="2877"/>
                    </a:lnTo>
                    <a:cubicBezTo>
                      <a:pt x="89841" y="965"/>
                      <a:pt x="98088" y="-1"/>
                      <a:pt x="106363" y="-1"/>
                    </a:cubicBezTo>
                    <a:cubicBezTo>
                      <a:pt x="165105" y="0"/>
                      <a:pt x="212726" y="47620"/>
                      <a:pt x="212726" y="106364"/>
                    </a:cubicBezTo>
                    <a:cubicBezTo>
                      <a:pt x="212726" y="165107"/>
                      <a:pt x="165105" y="212728"/>
                      <a:pt x="106363" y="212728"/>
                    </a:cubicBezTo>
                    <a:cubicBezTo>
                      <a:pt x="70077" y="212727"/>
                      <a:pt x="36295" y="194230"/>
                      <a:pt x="16750" y="163658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5" name="Arc 13"/>
              <p:cNvSpPr>
                <a:spLocks/>
              </p:cNvSpPr>
              <p:nvPr/>
            </p:nvSpPr>
            <p:spPr bwMode="auto">
              <a:xfrm rot="17723535" flipH="1" flipV="1">
                <a:off x="4205498" y="3322714"/>
                <a:ext cx="211138" cy="212724"/>
              </a:xfrm>
              <a:custGeom>
                <a:avLst/>
                <a:gdLst>
                  <a:gd name="T0" fmla="*/ 82821 w 212726"/>
                  <a:gd name="T1" fmla="*/ 2499 h 212727"/>
                  <a:gd name="T2" fmla="*/ 105569 w 212726"/>
                  <a:gd name="T3" fmla="*/ 106363 h 212727"/>
                  <a:gd name="T4" fmla="*/ 16626 w 212726"/>
                  <a:gd name="T5" fmla="*/ 163657 h 212727"/>
                  <a:gd name="T6" fmla="*/ 11796480 60000 65536"/>
                  <a:gd name="T7" fmla="*/ 11796480 60000 65536"/>
                  <a:gd name="T8" fmla="*/ 17694720 60000 65536"/>
                  <a:gd name="T9" fmla="*/ 16751 w 212726"/>
                  <a:gd name="T10" fmla="*/ 0 h 212727"/>
                  <a:gd name="T11" fmla="*/ 212726 w 212726"/>
                  <a:gd name="T12" fmla="*/ 212727 h 2127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726" h="212727" stroke="0">
                    <a:moveTo>
                      <a:pt x="83444" y="2499"/>
                    </a:moveTo>
                    <a:lnTo>
                      <a:pt x="83443" y="2498"/>
                    </a:lnTo>
                    <a:cubicBezTo>
                      <a:pt x="90970" y="837"/>
                      <a:pt x="98656" y="-1"/>
                      <a:pt x="106364" y="-1"/>
                    </a:cubicBezTo>
                    <a:cubicBezTo>
                      <a:pt x="165106" y="0"/>
                      <a:pt x="212727" y="47620"/>
                      <a:pt x="212727" y="106364"/>
                    </a:cubicBezTo>
                    <a:cubicBezTo>
                      <a:pt x="212727" y="165107"/>
                      <a:pt x="165106" y="212728"/>
                      <a:pt x="106364" y="212728"/>
                    </a:cubicBezTo>
                    <a:cubicBezTo>
                      <a:pt x="70078" y="212727"/>
                      <a:pt x="36296" y="194230"/>
                      <a:pt x="16751" y="163658"/>
                    </a:cubicBezTo>
                    <a:lnTo>
                      <a:pt x="106363" y="106364"/>
                    </a:lnTo>
                    <a:lnTo>
                      <a:pt x="83444" y="2499"/>
                    </a:lnTo>
                    <a:close/>
                  </a:path>
                  <a:path w="212726" h="212727" fill="none">
                    <a:moveTo>
                      <a:pt x="83444" y="2499"/>
                    </a:moveTo>
                    <a:lnTo>
                      <a:pt x="83443" y="2498"/>
                    </a:lnTo>
                    <a:cubicBezTo>
                      <a:pt x="90970" y="837"/>
                      <a:pt x="98656" y="-1"/>
                      <a:pt x="106364" y="-1"/>
                    </a:cubicBezTo>
                    <a:cubicBezTo>
                      <a:pt x="165106" y="0"/>
                      <a:pt x="212727" y="47620"/>
                      <a:pt x="212727" y="106364"/>
                    </a:cubicBezTo>
                    <a:cubicBezTo>
                      <a:pt x="212727" y="165107"/>
                      <a:pt x="165106" y="212728"/>
                      <a:pt x="106364" y="212728"/>
                    </a:cubicBezTo>
                    <a:cubicBezTo>
                      <a:pt x="70078" y="212727"/>
                      <a:pt x="36296" y="194230"/>
                      <a:pt x="16751" y="163658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56" name="Straight Connector 15"/>
              <p:cNvCxnSpPr>
                <a:cxnSpLocks noChangeShapeType="1"/>
              </p:cNvCxnSpPr>
              <p:nvPr/>
            </p:nvCxnSpPr>
            <p:spPr bwMode="auto">
              <a:xfrm rot="17723535" flipH="1">
                <a:off x="4273662" y="3257275"/>
                <a:ext cx="390525" cy="52387"/>
              </a:xfrm>
              <a:prstGeom prst="line">
                <a:avLst/>
              </a:pr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7" name="Straight Connector 17"/>
              <p:cNvCxnSpPr>
                <a:cxnSpLocks noChangeShapeType="1"/>
                <a:endCxn id="54" idx="2"/>
              </p:cNvCxnSpPr>
              <p:nvPr/>
            </p:nvCxnSpPr>
            <p:spPr bwMode="auto">
              <a:xfrm rot="17723535">
                <a:off x="4348324" y="3138552"/>
                <a:ext cx="235951" cy="282719"/>
              </a:xfrm>
              <a:prstGeom prst="line">
                <a:avLst/>
              </a:pr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 rot="14563854">
              <a:off x="5401895" y="2142784"/>
              <a:ext cx="126241" cy="89072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34841" y="3397790"/>
            <a:ext cx="77764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Status of the ion injector complex:</a:t>
            </a:r>
          </a:p>
          <a:p>
            <a:endParaRPr lang="en-US" sz="2000" dirty="0" smtClean="0"/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sz="2000" dirty="0" smtClean="0"/>
              <a:t> Relies on demonstrated technology for injectors and sources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sz="2000" dirty="0" smtClean="0"/>
              <a:t> Design for an SRF linac exists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sz="2000" dirty="0" smtClean="0"/>
              <a:t> 8 GeV Booster design to avoid transition for all ion species and based on</a:t>
            </a:r>
          </a:p>
          <a:p>
            <a:r>
              <a:rPr lang="en-US" sz="2000" dirty="0" smtClean="0"/>
              <a:t>   super-ferric magnet technology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sz="2000" dirty="0" smtClean="0"/>
              <a:t> Injection/extraction lines to/from Booster are designed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31448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334000"/>
          </a:xfrm>
        </p:spPr>
        <p:txBody>
          <a:bodyPr>
            <a:normAutofit/>
          </a:bodyPr>
          <a:lstStyle/>
          <a:p>
            <a:pPr marL="227013" indent="-227013">
              <a:spcBef>
                <a:spcPct val="0"/>
              </a:spcBef>
            </a:pPr>
            <a:endParaRPr lang="en-US" b="1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</a:pPr>
            <a:endParaRPr lang="en-US" sz="20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</a:pPr>
            <a:endParaRPr lang="en-US" sz="20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</a:pPr>
            <a:r>
              <a:rPr lang="en-US" sz="20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Design strategy for the EIC at JLAB</a:t>
            </a:r>
          </a:p>
          <a:p>
            <a:pPr marL="227013" indent="-227013">
              <a:spcBef>
                <a:spcPct val="0"/>
              </a:spcBef>
              <a:buNone/>
            </a:pPr>
            <a:endParaRPr lang="en-US" sz="20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</a:pPr>
            <a:r>
              <a:rPr lang="en-US" sz="20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Design optimization (cost, performance and potential for upgrade)</a:t>
            </a:r>
          </a:p>
          <a:p>
            <a:pPr marL="227013" indent="-227013">
              <a:spcBef>
                <a:spcPct val="0"/>
              </a:spcBef>
            </a:pPr>
            <a:endParaRPr lang="en-US" sz="20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</a:pPr>
            <a:r>
              <a:rPr lang="en-US" sz="20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MEIC baseline</a:t>
            </a:r>
          </a:p>
          <a:p>
            <a:pPr marL="227013" indent="-227013">
              <a:spcBef>
                <a:spcPct val="0"/>
              </a:spcBef>
            </a:pPr>
            <a:endParaRPr lang="en-US" sz="20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</a:pPr>
            <a:r>
              <a:rPr lang="en-US" sz="20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Machine performance</a:t>
            </a:r>
          </a:p>
          <a:p>
            <a:pPr marL="227013" indent="-227013">
              <a:spcBef>
                <a:spcPct val="0"/>
              </a:spcBef>
            </a:pPr>
            <a:endParaRPr lang="en-US" sz="20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</a:pPr>
            <a:r>
              <a:rPr lang="en-US" sz="20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R&amp;D: pre-project and on-project</a:t>
            </a:r>
          </a:p>
          <a:p>
            <a:pPr marL="227013" indent="-227013">
              <a:spcBef>
                <a:spcPct val="0"/>
              </a:spcBef>
              <a:buNone/>
            </a:pPr>
            <a:endParaRPr lang="en-US" sz="20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</a:pPr>
            <a:r>
              <a:rPr lang="en-US" sz="20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Conclusions</a:t>
            </a:r>
          </a:p>
          <a:p>
            <a:pPr marL="227013" indent="-227013">
              <a:spcBef>
                <a:spcPct val="0"/>
              </a:spcBef>
              <a:buFontTx/>
              <a:buNone/>
            </a:pPr>
            <a:r>
              <a:rPr lang="en-US" sz="20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	</a:t>
            </a:r>
            <a:endParaRPr lang="en-US" sz="16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	</a:t>
            </a:r>
            <a:endParaRPr lang="en-US" sz="20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  <a:buNone/>
            </a:pPr>
            <a:endParaRPr lang="en-US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MEIC Multi-Step Cooling Scheme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509895" y="825772"/>
            <a:ext cx="8210550" cy="1463534"/>
            <a:chOff x="352425" y="921603"/>
            <a:chExt cx="8624521" cy="1524000"/>
          </a:xfrm>
        </p:grpSpPr>
        <p:cxnSp>
          <p:nvCxnSpPr>
            <p:cNvPr id="8243" name="Straight Connector 5"/>
            <p:cNvCxnSpPr>
              <a:cxnSpLocks noChangeShapeType="1"/>
            </p:cNvCxnSpPr>
            <p:nvPr/>
          </p:nvCxnSpPr>
          <p:spPr bwMode="auto">
            <a:xfrm flipV="1">
              <a:off x="990600" y="1683603"/>
              <a:ext cx="606266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8244" name="Rectangle 6"/>
            <p:cNvSpPr>
              <a:spLocks noChangeArrowheads="1"/>
            </p:cNvSpPr>
            <p:nvPr/>
          </p:nvSpPr>
          <p:spPr bwMode="auto">
            <a:xfrm>
              <a:off x="790103" y="1607402"/>
              <a:ext cx="171922" cy="15034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8245" name="Rectangle 7"/>
            <p:cNvSpPr>
              <a:spLocks noChangeArrowheads="1"/>
            </p:cNvSpPr>
            <p:nvPr/>
          </p:nvSpPr>
          <p:spPr bwMode="auto">
            <a:xfrm>
              <a:off x="1813496" y="1513819"/>
              <a:ext cx="1005904" cy="322184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962400" y="1226403"/>
              <a:ext cx="838200" cy="914400"/>
              <a:chOff x="1676400" y="1295399"/>
              <a:chExt cx="609600" cy="609600"/>
            </a:xfrm>
          </p:grpSpPr>
          <p:cxnSp>
            <p:nvCxnSpPr>
              <p:cNvPr id="8277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9" name="Arc 20"/>
                <p:cNvSpPr/>
                <p:nvPr/>
              </p:nvSpPr>
              <p:spPr bwMode="auto">
                <a:xfrm>
                  <a:off x="2972714" y="1296663"/>
                  <a:ext cx="303506" cy="30522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Arc 21"/>
                <p:cNvSpPr/>
                <p:nvPr/>
              </p:nvSpPr>
              <p:spPr bwMode="auto">
                <a:xfrm rot="16200000">
                  <a:off x="2971852" y="1297525"/>
                  <a:ext cx="305229" cy="30350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Arc 50"/>
                <p:cNvSpPr/>
                <p:nvPr/>
              </p:nvSpPr>
              <p:spPr bwMode="auto">
                <a:xfrm rot="5400000">
                  <a:off x="2971852" y="1297525"/>
                  <a:ext cx="305229" cy="30350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6" name="Arc 45"/>
                <p:cNvSpPr/>
                <p:nvPr/>
              </p:nvSpPr>
              <p:spPr bwMode="auto">
                <a:xfrm>
                  <a:off x="2975646" y="1294342"/>
                  <a:ext cx="305887" cy="30416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Arc 46"/>
                <p:cNvSpPr/>
                <p:nvPr/>
              </p:nvSpPr>
              <p:spPr bwMode="auto">
                <a:xfrm rot="16200000">
                  <a:off x="2976507" y="1293481"/>
                  <a:ext cx="304166" cy="3058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Arc 47"/>
                <p:cNvSpPr/>
                <p:nvPr/>
              </p:nvSpPr>
              <p:spPr bwMode="auto">
                <a:xfrm rot="5400000">
                  <a:off x="2976507" y="1293481"/>
                  <a:ext cx="304166" cy="3058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280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6467475" y="921603"/>
              <a:ext cx="1676400" cy="1524000"/>
              <a:chOff x="1676400" y="1295399"/>
              <a:chExt cx="609600" cy="609600"/>
            </a:xfrm>
          </p:grpSpPr>
          <p:cxnSp>
            <p:nvCxnSpPr>
              <p:cNvPr id="8257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9" name="Arc 28"/>
                <p:cNvSpPr/>
                <p:nvPr/>
              </p:nvSpPr>
              <p:spPr bwMode="auto">
                <a:xfrm>
                  <a:off x="2970825" y="1295790"/>
                  <a:ext cx="305353" cy="30456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Arc 29"/>
                <p:cNvSpPr/>
                <p:nvPr/>
              </p:nvSpPr>
              <p:spPr bwMode="auto">
                <a:xfrm rot="16200000">
                  <a:off x="2971221" y="1295394"/>
                  <a:ext cx="304560" cy="30535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Arc 30"/>
                <p:cNvSpPr/>
                <p:nvPr/>
              </p:nvSpPr>
              <p:spPr bwMode="auto">
                <a:xfrm rot="5400000">
                  <a:off x="2971221" y="1295394"/>
                  <a:ext cx="304560" cy="30535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6" name="Arc 25"/>
                <p:cNvSpPr/>
                <p:nvPr/>
              </p:nvSpPr>
              <p:spPr bwMode="auto">
                <a:xfrm>
                  <a:off x="2973729" y="1294598"/>
                  <a:ext cx="304399" cy="30545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Arc 26"/>
                <p:cNvSpPr/>
                <p:nvPr/>
              </p:nvSpPr>
              <p:spPr bwMode="auto">
                <a:xfrm rot="16200000">
                  <a:off x="2973203" y="1295124"/>
                  <a:ext cx="305451" cy="30439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27"/>
                <p:cNvSpPr/>
                <p:nvPr/>
              </p:nvSpPr>
              <p:spPr bwMode="auto">
                <a:xfrm rot="5400000">
                  <a:off x="2973203" y="1295124"/>
                  <a:ext cx="305451" cy="30439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260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8249" name="TextBox 12"/>
            <p:cNvSpPr txBox="1">
              <a:spLocks noChangeArrowheads="1"/>
            </p:cNvSpPr>
            <p:nvPr/>
          </p:nvSpPr>
          <p:spPr bwMode="auto">
            <a:xfrm>
              <a:off x="352425" y="990599"/>
              <a:ext cx="1143000" cy="54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ion sources</a:t>
              </a:r>
            </a:p>
          </p:txBody>
        </p:sp>
        <p:sp>
          <p:nvSpPr>
            <p:cNvPr id="8250" name="TextBox 13"/>
            <p:cNvSpPr txBox="1">
              <a:spLocks noChangeArrowheads="1"/>
            </p:cNvSpPr>
            <p:nvPr/>
          </p:nvSpPr>
          <p:spPr bwMode="auto">
            <a:xfrm>
              <a:off x="1600200" y="1185446"/>
              <a:ext cx="1524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ion </a:t>
              </a:r>
              <a:r>
                <a:rPr lang="en-US" sz="1400" b="1" dirty="0" err="1" smtClean="0">
                  <a:latin typeface="Arial" charset="0"/>
                  <a:cs typeface="Arial" charset="0"/>
                </a:rPr>
                <a:t>linac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8251" name="TextBox 14"/>
            <p:cNvSpPr txBox="1">
              <a:spLocks noChangeArrowheads="1"/>
            </p:cNvSpPr>
            <p:nvPr/>
          </p:nvSpPr>
          <p:spPr bwMode="auto">
            <a:xfrm>
              <a:off x="4150980" y="1676400"/>
              <a:ext cx="191984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Booster </a:t>
              </a:r>
            </a:p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   (0.285 to 8 </a:t>
              </a:r>
              <a:r>
                <a:rPr lang="en-US" sz="1400" b="1" dirty="0" err="1">
                  <a:latin typeface="Arial" charset="0"/>
                  <a:cs typeface="Arial" charset="0"/>
                </a:rPr>
                <a:t>GeV</a:t>
              </a:r>
              <a:r>
                <a:rPr lang="en-US" sz="1400" b="1" dirty="0" smtClean="0">
                  <a:latin typeface="Arial" charset="0"/>
                  <a:cs typeface="Arial" charset="0"/>
                </a:rPr>
                <a:t>)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8253" name="TextBox 16"/>
            <p:cNvSpPr txBox="1">
              <a:spLocks noChangeArrowheads="1"/>
            </p:cNvSpPr>
            <p:nvPr/>
          </p:nvSpPr>
          <p:spPr bwMode="auto">
            <a:xfrm>
              <a:off x="7243396" y="1676400"/>
              <a:ext cx="1733550" cy="54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collider ring</a:t>
              </a:r>
            </a:p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(8 to 100 </a:t>
              </a:r>
              <a:r>
                <a:rPr lang="en-US" sz="1400" b="1" dirty="0" err="1" smtClean="0">
                  <a:latin typeface="Arial" charset="0"/>
                  <a:cs typeface="Arial" charset="0"/>
                </a:rPr>
                <a:t>GeV</a:t>
              </a:r>
              <a:r>
                <a:rPr lang="en-US" sz="1400" b="1" dirty="0" smtClean="0">
                  <a:latin typeface="Arial" charset="0"/>
                  <a:cs typeface="Arial" charset="0"/>
                </a:rPr>
                <a:t>)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8254" name="Rectangle 17"/>
            <p:cNvSpPr>
              <a:spLocks noChangeArrowheads="1"/>
            </p:cNvSpPr>
            <p:nvPr/>
          </p:nvSpPr>
          <p:spPr bwMode="auto">
            <a:xfrm>
              <a:off x="4150980" y="1659469"/>
              <a:ext cx="116220" cy="10033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8255" name="Rectangle 18"/>
            <p:cNvSpPr>
              <a:spLocks noChangeArrowheads="1"/>
            </p:cNvSpPr>
            <p:nvPr/>
          </p:nvSpPr>
          <p:spPr bwMode="auto">
            <a:xfrm>
              <a:off x="6938969" y="1626233"/>
              <a:ext cx="228600" cy="10033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8256" name="TextBox 20"/>
            <p:cNvSpPr txBox="1">
              <a:spLocks noChangeArrowheads="1"/>
            </p:cNvSpPr>
            <p:nvPr/>
          </p:nvSpPr>
          <p:spPr bwMode="auto">
            <a:xfrm>
              <a:off x="6391275" y="939225"/>
              <a:ext cx="990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BB cooler</a:t>
              </a:r>
              <a:endParaRPr lang="en-US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42" name="TextBox 20"/>
            <p:cNvSpPr txBox="1">
              <a:spLocks noChangeArrowheads="1"/>
            </p:cNvSpPr>
            <p:nvPr/>
          </p:nvSpPr>
          <p:spPr bwMode="auto">
            <a:xfrm>
              <a:off x="3514725" y="1121628"/>
              <a:ext cx="10287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DC </a:t>
              </a:r>
              <a:r>
                <a:rPr lang="en-US" sz="14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cooler</a:t>
              </a:r>
              <a:endParaRPr lang="en-US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031127382"/>
              </p:ext>
            </p:extLst>
          </p:nvPr>
        </p:nvGraphicFramePr>
        <p:xfrm>
          <a:off x="66675" y="2352675"/>
          <a:ext cx="8982077" cy="322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473"/>
                <a:gridCol w="1327727"/>
                <a:gridCol w="2867025"/>
                <a:gridCol w="1895475"/>
                <a:gridCol w="185737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Ring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/>
                        <a:t>Cooler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Function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Ion</a:t>
                      </a:r>
                      <a:r>
                        <a:rPr lang="en-US" sz="1800" b="1" baseline="0" dirty="0" smtClean="0"/>
                        <a:t>  energy</a:t>
                      </a:r>
                      <a:endParaRPr lang="en-US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Electron energy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512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/>
                        <a:t>GeV</a:t>
                      </a:r>
                      <a:r>
                        <a:rPr lang="en-US" sz="1800" b="0" dirty="0" smtClean="0"/>
                        <a:t>/u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/>
                        <a:t>MeV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89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Booster ring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DC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Injection/accumulation of positive ions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0.11</a:t>
                      </a:r>
                      <a:r>
                        <a:rPr lang="en-US" sz="1800" b="0" baseline="0" dirty="0" smtClean="0"/>
                        <a:t> ~ 0.19 </a:t>
                      </a:r>
                    </a:p>
                    <a:p>
                      <a:pPr algn="ctr"/>
                      <a:r>
                        <a:rPr lang="en-US" sz="1800" b="0" baseline="0" dirty="0" smtClean="0"/>
                        <a:t>(injection)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0.062</a:t>
                      </a:r>
                      <a:r>
                        <a:rPr lang="en-US" sz="1800" b="0" baseline="0" dirty="0" smtClean="0"/>
                        <a:t> ~ 0.1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45795"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err="1" smtClean="0"/>
                        <a:t>Emittance</a:t>
                      </a:r>
                      <a:r>
                        <a:rPr lang="en-US" sz="1800" b="0" baseline="0" dirty="0" smtClean="0"/>
                        <a:t> reduction</a:t>
                      </a:r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</a:t>
                      </a:r>
                      <a:endParaRPr lang="en-US" sz="1800" b="0" dirty="0" smtClean="0">
                        <a:latin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1.1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51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Collider ring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Bunched Beam</a:t>
                      </a:r>
                    </a:p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Cooling</a:t>
                      </a:r>
                    </a:p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(BBC)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Maintain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emittance</a:t>
                      </a:r>
                      <a:r>
                        <a:rPr lang="en-US" sz="1800" b="0" baseline="0" dirty="0" smtClean="0"/>
                        <a:t> during stacking</a:t>
                      </a:r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7.9 </a:t>
                      </a:r>
                    </a:p>
                    <a:p>
                      <a:pPr algn="ctr"/>
                      <a:r>
                        <a:rPr lang="en-US" sz="1800" b="0" dirty="0" smtClean="0"/>
                        <a:t>(injection)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4.3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9595">
                <a:tc vMerge="1"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Maintain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emittance</a:t>
                      </a:r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Up to 100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Up to 55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3" name="Right Brace 52"/>
          <p:cNvSpPr/>
          <p:nvPr/>
        </p:nvSpPr>
        <p:spPr>
          <a:xfrm flipH="1">
            <a:off x="2188735" y="4465320"/>
            <a:ext cx="279980" cy="1123950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/>
          <p:cNvSpPr/>
          <p:nvPr/>
        </p:nvSpPr>
        <p:spPr>
          <a:xfrm flipH="1">
            <a:off x="2188735" y="3131341"/>
            <a:ext cx="304800" cy="1185868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1"/>
          <p:cNvSpPr>
            <a:spLocks noGrp="1"/>
          </p:cNvSpPr>
          <p:nvPr>
            <p:ph idx="1"/>
          </p:nvPr>
        </p:nvSpPr>
        <p:spPr>
          <a:xfrm>
            <a:off x="142875" y="5589270"/>
            <a:ext cx="8905877" cy="687705"/>
          </a:xfrm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CC0000"/>
              </a:buClr>
              <a:buFont typeface="Wingdings" charset="2"/>
              <a:buChar char="§"/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DC cooling for </a:t>
            </a:r>
            <a:r>
              <a:rPr lang="en-US" sz="1800" dirty="0" err="1" smtClean="0">
                <a:latin typeface="Arial" charset="0"/>
                <a:ea typeface="ＭＳ Ｐゴシック" pitchFamily="34" charset="-128"/>
                <a:cs typeface="Arial" charset="0"/>
              </a:rPr>
              <a:t>emittance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 reduction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CC0000"/>
              </a:buClr>
              <a:buFont typeface="Wingdings" charset="2"/>
              <a:buChar char="§"/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BBC cooling for </a:t>
            </a:r>
            <a:r>
              <a:rPr lang="en-US" sz="1800" dirty="0" err="1" smtClean="0">
                <a:latin typeface="Arial" charset="0"/>
                <a:ea typeface="ＭＳ Ｐゴシック" pitchFamily="34" charset="-128"/>
                <a:cs typeface="Arial" charset="0"/>
              </a:rPr>
              <a:t>emittance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 preservation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617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7933"/>
          </a:xfrm>
        </p:spPr>
        <p:txBody>
          <a:bodyPr/>
          <a:lstStyle/>
          <a:p>
            <a:r>
              <a:rPr lang="en-US" dirty="0" smtClean="0"/>
              <a:t>Performance MEIC baseline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06858" y="397933"/>
            <a:ext cx="2967479" cy="307777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Achieved with a single pass ERL cooler </a:t>
            </a:r>
            <a:endParaRPr lang="en-US" sz="1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9379" y="1195920"/>
          <a:ext cx="8853896" cy="3529486"/>
        </p:xfrm>
        <a:graphic>
          <a:graphicData uri="http://schemas.openxmlformats.org/drawingml/2006/table">
            <a:tbl>
              <a:tblPr/>
              <a:tblGrid>
                <a:gridCol w="2533733"/>
                <a:gridCol w="747272"/>
                <a:gridCol w="797342"/>
                <a:gridCol w="862527"/>
                <a:gridCol w="968336"/>
                <a:gridCol w="962668"/>
                <a:gridCol w="924879"/>
                <a:gridCol w="1057139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 energy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21.9 </a:t>
                      </a: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(low)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44.7 </a:t>
                      </a: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(medium)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63.3 </a:t>
                      </a: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(high)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3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energy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Collision frequency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626">
                <a:tc>
                  <a:txBody>
                    <a:bodyPr/>
                    <a:lstStyle/>
                    <a:p>
                      <a:pPr marL="0" marR="1016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Particles per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4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current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Polarization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70%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&gt;70%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70%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&gt;70%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70%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&gt;70%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Bunch length, RMS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Norm. </a:t>
                      </a:r>
                      <a:r>
                        <a:rPr lang="en-US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emitt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., 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vert./</a:t>
                      </a:r>
                      <a:r>
                        <a:rPr lang="en-US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horz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l-GR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μ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0.5/0.5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74/74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1/0.5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144/72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1.2/0.6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1152/576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Horizontal and vertical </a:t>
                      </a:r>
                      <a:r>
                        <a:rPr lang="en-US" sz="1400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β*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2/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2.6/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5/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2.4/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6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Vert. beam-beam </a:t>
                      </a:r>
                      <a:r>
                        <a:rPr lang="en-US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Laslett tune-shift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0.054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Detector 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space, up/down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7/3.6 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 / 3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7/3.6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 / 3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7/3.6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 / 3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(3)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Hour-glass (HG) 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reduction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0.89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0.88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0.73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Lumi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./IP, 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w/HG, 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40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  <a:r>
                        <a:rPr lang="en-US" sz="14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4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</a:t>
                      </a:r>
                      <a:r>
                        <a:rPr lang="en-US" sz="14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1.9</a:t>
                      </a:r>
                      <a:endParaRPr lang="en-US" sz="14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4.6 </a:t>
                      </a:r>
                      <a:endParaRPr lang="en-US" sz="14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</a:t>
                      </a:r>
                      <a:endParaRPr lang="en-US" sz="14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9379" y="5130736"/>
          <a:ext cx="8853896" cy="1250352"/>
        </p:xfrm>
        <a:graphic>
          <a:graphicData uri="http://schemas.openxmlformats.org/drawingml/2006/table">
            <a:tbl>
              <a:tblPr/>
              <a:tblGrid>
                <a:gridCol w="2533733"/>
                <a:gridCol w="747272"/>
                <a:gridCol w="797342"/>
                <a:gridCol w="862527"/>
                <a:gridCol w="968336"/>
                <a:gridCol w="962668"/>
                <a:gridCol w="924879"/>
                <a:gridCol w="1057139"/>
              </a:tblGrid>
              <a:tr h="2826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Horizontal and vertical </a:t>
                      </a:r>
                      <a:r>
                        <a:rPr lang="en-US" sz="1400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β*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 / 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 / 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/1</a:t>
                      </a:r>
                      <a:endParaRPr lang="en-US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/ 0.8</a:t>
                      </a:r>
                      <a:endParaRPr lang="en-US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6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Vert. beam-beam </a:t>
                      </a:r>
                      <a:r>
                        <a:rPr lang="en-US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Detector 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space, up/down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±4.5 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±4.5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±4.5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Hour-glass (HG) 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reduction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0.67 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0.58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Lumi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./IP, 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w/HG, 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40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  <a:r>
                        <a:rPr lang="en-US" sz="14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4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4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3.5</a:t>
                      </a:r>
                      <a:endParaRPr lang="en-US" sz="14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7.5 </a:t>
                      </a:r>
                      <a:endParaRPr lang="en-US" sz="14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</a:t>
                      </a:r>
                      <a:endParaRPr lang="en-US" sz="14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9379" y="858110"/>
            <a:ext cx="2656897" cy="338554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a full acceptance detector 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9379" y="4792182"/>
            <a:ext cx="3033403" cy="338554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a </a:t>
            </a:r>
            <a:r>
              <a:rPr lang="en-US" sz="1600" dirty="0" err="1" smtClean="0"/>
              <a:t>high(er</a:t>
            </a:r>
            <a:r>
              <a:rPr lang="en-US" sz="1600" dirty="0" smtClean="0"/>
              <a:t>) luminosity detector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3578"/>
          </a:xfrm>
        </p:spPr>
        <p:txBody>
          <a:bodyPr/>
          <a:lstStyle/>
          <a:p>
            <a:r>
              <a:rPr lang="en-US" dirty="0" smtClean="0"/>
              <a:t>e-p Luminosity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3578" y="5862002"/>
            <a:ext cx="834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baseline performance requires a </a:t>
            </a:r>
            <a:r>
              <a:rPr lang="en-US" b="1" dirty="0" smtClean="0"/>
              <a:t>ERL bunched beam cooler </a:t>
            </a:r>
            <a:r>
              <a:rPr lang="en-US" dirty="0" smtClean="0"/>
              <a:t>but no circulator cooler 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728505" y="933578"/>
          <a:ext cx="7822642" cy="474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791079" y="4483346"/>
            <a:ext cx="5915987" cy="10856"/>
          </a:xfrm>
          <a:prstGeom prst="line">
            <a:avLst/>
          </a:prstGeom>
          <a:ln w="38100" cap="flat" cmpd="sng" algn="ctr">
            <a:solidFill>
              <a:srgbClr val="A6A6A6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64759" y="1367678"/>
            <a:ext cx="70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F7F7F"/>
                </a:solidFill>
              </a:rPr>
              <a:t>10</a:t>
            </a:r>
            <a:r>
              <a:rPr lang="en-US" sz="2400" b="1" baseline="30000" dirty="0" smtClean="0">
                <a:solidFill>
                  <a:srgbClr val="7F7F7F"/>
                </a:solidFill>
              </a:rPr>
              <a:t>34</a:t>
            </a:r>
            <a:endParaRPr lang="en-US" b="1" baseline="30000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7066" y="4283291"/>
            <a:ext cx="70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sz="2400" b="1" baseline="30000" dirty="0" smtClean="0">
                <a:solidFill>
                  <a:schemeClr val="bg1">
                    <a:lumMod val="50000"/>
                  </a:schemeClr>
                </a:solidFill>
              </a:rPr>
              <a:t>33</a:t>
            </a:r>
            <a:endParaRPr lang="en-US" sz="2000" b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e-ion luminosity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" y="1393659"/>
          <a:ext cx="9144000" cy="3087300"/>
        </p:xfrm>
        <a:graphic>
          <a:graphicData uri="http://schemas.openxmlformats.org/drawingml/2006/table">
            <a:tbl>
              <a:tblPr/>
              <a:tblGrid>
                <a:gridCol w="2445197"/>
                <a:gridCol w="823237"/>
                <a:gridCol w="756035"/>
                <a:gridCol w="873640"/>
                <a:gridCol w="898841"/>
                <a:gridCol w="856840"/>
                <a:gridCol w="890441"/>
                <a:gridCol w="856840"/>
                <a:gridCol w="742929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Electron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Proton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Deuteron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Helium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Carbon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Calcium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Lead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12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</a:t>
                      </a: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++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r>
                        <a:rPr lang="en-US" sz="12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6+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</a:t>
                      </a:r>
                      <a:r>
                        <a:rPr lang="en-US" sz="12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</a:t>
                      </a: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20+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208</a:t>
                      </a:r>
                      <a:r>
                        <a:rPr lang="en-US" sz="12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Pb</a:t>
                      </a: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82+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7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energy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GeV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66.7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39.4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05">
                <a:tc>
                  <a:txBody>
                    <a:bodyPr/>
                    <a:lstStyle/>
                    <a:p>
                      <a:pPr marL="0" marR="1016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Particles/bunch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0.66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0.66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0.33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0.033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0.008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7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current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0.5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Polarization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&gt;70%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&gt;70%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 70%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 70%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Bunch length, RMS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Norm. emit., horz./vert.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l-GR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μ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144/72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1/0.5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0.5/0.25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0.7/0.35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0.5/0.25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0.5/0.25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0.5/0.25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2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β*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hori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&amp; vert.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5/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Vert. beam-beam 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0.014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0.006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0.006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0.006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0.006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0.006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0.005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Laslett tune-shift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0.041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0.041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0.041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0.041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Detector 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space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 / 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/ 3.6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8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Hour-glass (HG) reduction factor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0.89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0.89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0.89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0.89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0.89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0.89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Lumi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IP/</a:t>
                      </a:r>
                      <a:r>
                        <a:rPr lang="en-US" sz="12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nuclei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w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HG correction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 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4.6</a:t>
                      </a: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4.6</a:t>
                      </a: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0.77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0.23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0.04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Lumi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IP/</a:t>
                      </a:r>
                      <a:r>
                        <a:rPr lang="en-US" sz="12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nucleon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w/HG correction,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 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4.6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6.6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7.8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1" y="4956150"/>
          <a:ext cx="9144000" cy="1384655"/>
        </p:xfrm>
        <a:graphic>
          <a:graphicData uri="http://schemas.openxmlformats.org/drawingml/2006/table">
            <a:tbl>
              <a:tblPr/>
              <a:tblGrid>
                <a:gridCol w="2445197"/>
                <a:gridCol w="823237"/>
                <a:gridCol w="756035"/>
                <a:gridCol w="873640"/>
                <a:gridCol w="898841"/>
                <a:gridCol w="856840"/>
                <a:gridCol w="890441"/>
                <a:gridCol w="856840"/>
                <a:gridCol w="742929"/>
              </a:tblGrid>
              <a:tr h="19902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β*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hori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&amp; vert.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1.6/0.8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1.6/0.8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1.6/0.8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1.6/0.8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1.6/0.8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1.6/0.8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1.6/0.8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Vert. beam-beam 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0.004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0.004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0.004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0.004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0.004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0.004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Detector 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space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4.5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8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Hour-glass (HG) reduction factor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Lumi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IP/</a:t>
                      </a:r>
                      <a:r>
                        <a:rPr lang="en-US" sz="12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nuclei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w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HG correction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 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9.3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3.7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1.37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0.38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0.08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Lumi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IP/</a:t>
                      </a:r>
                      <a:r>
                        <a:rPr lang="en-US" sz="12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nucleon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w/HG correction,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 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17.3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" y="1027387"/>
            <a:ext cx="2656897" cy="338554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a full acceptance detector 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" y="4617596"/>
            <a:ext cx="3033403" cy="338554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a </a:t>
            </a:r>
            <a:r>
              <a:rPr lang="en-US" sz="1600" dirty="0" err="1" smtClean="0"/>
              <a:t>high(er</a:t>
            </a:r>
            <a:r>
              <a:rPr lang="en-US" sz="1600" dirty="0" smtClean="0"/>
              <a:t>) luminosity detector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R&amp;D for the MEIC baseline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76" y="793798"/>
          <a:ext cx="9140524" cy="5536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778"/>
                <a:gridCol w="1286740"/>
                <a:gridCol w="3851864"/>
                <a:gridCol w="2197142"/>
              </a:tblGrid>
              <a:tr h="549991">
                <a:tc>
                  <a:txBody>
                    <a:bodyPr/>
                    <a:lstStyle/>
                    <a:p>
                      <a:r>
                        <a:rPr lang="en-US" sz="2000" smtClean="0"/>
                        <a:t>Needed</a:t>
                      </a:r>
                      <a:r>
                        <a:rPr lang="en-US" sz="2000" baseline="0" smtClean="0"/>
                        <a:t> R&amp;D</a:t>
                      </a:r>
                      <a:r>
                        <a:rPr lang="en-US" sz="200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Risk level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Mitigating strategies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Mitigated risk</a:t>
                      </a:r>
                      <a:r>
                        <a:rPr lang="en-US" sz="2000" baseline="0" dirty="0" smtClean="0"/>
                        <a:t> level</a:t>
                      </a:r>
                      <a:endParaRPr lang="en-US" sz="20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Bunched beam</a:t>
                      </a:r>
                      <a:r>
                        <a:rPr lang="en-US" sz="1400" baseline="0" dirty="0" smtClean="0"/>
                        <a:t> electron cooling</a:t>
                      </a:r>
                    </a:p>
                    <a:p>
                      <a:r>
                        <a:rPr lang="en-US" sz="1400" baseline="0" dirty="0" smtClean="0"/>
                        <a:t>ERL only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baseline="0" dirty="0" smtClean="0"/>
                        <a:t> Test of bunched beam cooling at IMP (LDRD)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baseline="0" dirty="0" smtClean="0"/>
                        <a:t> Experience from RHIC low energy cooling</a:t>
                      </a:r>
                      <a:r>
                        <a:rPr lang="en-US" sz="1400" b="0" dirty="0" smtClean="0"/>
                        <a:t> 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dirty="0" smtClean="0"/>
                        <a:t> Development of a 200 mA </a:t>
                      </a:r>
                      <a:r>
                        <a:rPr lang="en-US" sz="1400" b="0" dirty="0" err="1" smtClean="0"/>
                        <a:t>unpolarized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e</a:t>
                      </a:r>
                      <a:r>
                        <a:rPr lang="en-US" sz="1400" b="0" dirty="0" smtClean="0"/>
                        <a:t>- gun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</a:t>
                      </a:r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400" dirty="0" smtClean="0"/>
                        <a:t>* ion</a:t>
                      </a:r>
                      <a:r>
                        <a:rPr lang="en-US" sz="1400" baseline="0" dirty="0" smtClean="0"/>
                        <a:t> 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dirty="0" smtClean="0"/>
                        <a:t> Chromatic and IR nonlinear correction schemes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dirty="0" smtClean="0"/>
                        <a:t> DA tracking with errors</a:t>
                      </a:r>
                      <a:r>
                        <a:rPr lang="en-US" sz="1400" b="0" baseline="0" dirty="0" smtClean="0"/>
                        <a:t> and beam beam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baseline="0" dirty="0" smtClean="0"/>
                        <a:t> Operational experience at </a:t>
                      </a:r>
                      <a:r>
                        <a:rPr lang="en-US" sz="1400" b="0" baseline="0" dirty="0" err="1" smtClean="0"/>
                        <a:t>hadron</a:t>
                      </a:r>
                      <a:r>
                        <a:rPr lang="en-US" sz="1400" b="0" baseline="0" dirty="0" smtClean="0"/>
                        <a:t> colliders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Space charge dominated beams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Simulation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DC cooling in Booster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Operational</a:t>
                      </a:r>
                      <a:r>
                        <a:rPr lang="en-US" sz="1400" baseline="0" dirty="0" smtClean="0"/>
                        <a:t> experience at UMER and IOTA rings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 Study of space charge compensation at </a:t>
                      </a:r>
                      <a:r>
                        <a:rPr lang="en-US" sz="1400" baseline="0" dirty="0" err="1" smtClean="0"/>
                        <a:t>eRHIC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Figure 8 layout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Spin tracking simulations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Super ferric magnets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Existing</a:t>
                      </a:r>
                      <a:r>
                        <a:rPr lang="en-US" sz="1400" baseline="0" dirty="0" smtClean="0"/>
                        <a:t> prototypes (SSC, GSI)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 Early MEIC prototype (FY15-16)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 Operational experience at GSI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Alternative </a:t>
                      </a:r>
                      <a:r>
                        <a:rPr lang="en-US" sz="1400" dirty="0" err="1" smtClean="0"/>
                        <a:t>cos</a:t>
                      </a:r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sz="1400" dirty="0" smtClean="0"/>
                        <a:t> designs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Crab cavities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Prototypes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Operational</a:t>
                      </a:r>
                      <a:r>
                        <a:rPr lang="en-US" sz="1400" baseline="0" dirty="0" smtClean="0"/>
                        <a:t> experience at KEK-B and LHC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 Test of crab cavity in LERF (FEL)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SRF R&amp;D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952 MHz RF development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Pre-Project R&amp;D (for CD-1)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4279"/>
            <a:ext cx="9144000" cy="6248400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800"/>
              </a:spcBef>
              <a:buNone/>
            </a:pPr>
            <a:r>
              <a:rPr lang="en-US" sz="1600" b="1" dirty="0" smtClean="0"/>
              <a:t>PROTOTYPES</a:t>
            </a:r>
          </a:p>
          <a:p>
            <a:pPr marL="228600" indent="-228600">
              <a:spcBef>
                <a:spcPts val="400"/>
              </a:spcBef>
            </a:pPr>
            <a:r>
              <a:rPr lang="en-US" sz="1600" dirty="0" smtClean="0"/>
              <a:t>Development and testing of </a:t>
            </a:r>
            <a:r>
              <a:rPr lang="en-US" sz="1600" dirty="0" smtClean="0">
                <a:solidFill>
                  <a:srgbClr val="CC0000"/>
                </a:solidFill>
              </a:rPr>
              <a:t>1.2m 3T SF magnets for MEIC ion ring and booster </a:t>
            </a:r>
            <a:r>
              <a:rPr lang="en-US" sz="1600" dirty="0" smtClean="0"/>
              <a:t>Collaboration with Texas A&amp;M, </a:t>
            </a:r>
            <a:r>
              <a:rPr lang="en-US" sz="1600" dirty="0" smtClean="0"/>
              <a:t>FY15-16</a:t>
            </a:r>
            <a:endParaRPr lang="en-US" sz="1600" dirty="0" smtClean="0"/>
          </a:p>
          <a:p>
            <a:pPr marL="228600" indent="-228600">
              <a:spcBef>
                <a:spcPts val="400"/>
              </a:spcBef>
            </a:pPr>
            <a:r>
              <a:rPr lang="en-US" sz="1600" dirty="0" smtClean="0">
                <a:solidFill>
                  <a:srgbClr val="CC0000"/>
                </a:solidFill>
              </a:rPr>
              <a:t>Crab cavity </a:t>
            </a:r>
            <a:r>
              <a:rPr lang="en-US" sz="1600" dirty="0" smtClean="0"/>
              <a:t>development (collaboration with </a:t>
            </a:r>
            <a:r>
              <a:rPr lang="en-US" sz="1600" b="1" dirty="0" smtClean="0"/>
              <a:t>ODU, leveraging R&amp;D </a:t>
            </a:r>
            <a:r>
              <a:rPr lang="en-US" sz="1600" dirty="0" smtClean="0"/>
              <a:t>for LHC / LARP crab) </a:t>
            </a:r>
          </a:p>
          <a:p>
            <a:pPr marL="228600" indent="-228600">
              <a:spcBef>
                <a:spcPts val="400"/>
              </a:spcBef>
            </a:pPr>
            <a:r>
              <a:rPr lang="en-US" sz="1600" dirty="0" smtClean="0">
                <a:solidFill>
                  <a:srgbClr val="CC0000"/>
                </a:solidFill>
              </a:rPr>
              <a:t>952 MHz Cavity </a:t>
            </a:r>
            <a:r>
              <a:rPr lang="en-US" sz="1600" dirty="0" smtClean="0"/>
              <a:t>development, </a:t>
            </a:r>
            <a:r>
              <a:rPr lang="en-US" sz="1600" dirty="0" smtClean="0"/>
              <a:t>FY15-17</a:t>
            </a:r>
          </a:p>
          <a:p>
            <a:pPr marL="228600" indent="-228600">
              <a:spcBef>
                <a:spcPts val="1800"/>
              </a:spcBef>
              <a:buNone/>
            </a:pPr>
            <a:r>
              <a:rPr lang="en-US" sz="1600" b="1" dirty="0" smtClean="0"/>
              <a:t>DESIGN OPTIMIZATION</a:t>
            </a:r>
          </a:p>
          <a:p>
            <a:pPr marL="228600" indent="-228600">
              <a:spcBef>
                <a:spcPts val="400"/>
              </a:spcBef>
            </a:pPr>
            <a:r>
              <a:rPr lang="en-US" sz="1600" dirty="0" smtClean="0"/>
              <a:t>Optimization of conceptual design of </a:t>
            </a:r>
            <a:r>
              <a:rPr lang="en-US" sz="1600" dirty="0" smtClean="0">
                <a:solidFill>
                  <a:srgbClr val="CC0000"/>
                </a:solidFill>
              </a:rPr>
              <a:t>MEIC ion linac</a:t>
            </a:r>
          </a:p>
          <a:p>
            <a:pPr marL="228600" indent="-228600">
              <a:spcBef>
                <a:spcPts val="400"/>
              </a:spcBef>
              <a:buNone/>
            </a:pPr>
            <a:r>
              <a:rPr lang="en-US" sz="1600" dirty="0" smtClean="0"/>
              <a:t>	Collaboration with ANL and/or FRIB, </a:t>
            </a:r>
            <a:r>
              <a:rPr lang="en-US" sz="1600" dirty="0" smtClean="0"/>
              <a:t>FY </a:t>
            </a:r>
            <a:r>
              <a:rPr lang="en-US" sz="1600" dirty="0" smtClean="0"/>
              <a:t>15-17</a:t>
            </a:r>
          </a:p>
          <a:p>
            <a:pPr marL="228600" indent="-228600">
              <a:spcBef>
                <a:spcPts val="4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Design and simulation of </a:t>
            </a:r>
            <a:r>
              <a:rPr lang="en-US" sz="1600" dirty="0" smtClean="0">
                <a:solidFill>
                  <a:srgbClr val="CC0000"/>
                </a:solidFill>
              </a:rPr>
              <a:t>fixed-energy electron cooling ring </a:t>
            </a:r>
            <a:r>
              <a:rPr lang="en-US" sz="1600" dirty="0" smtClean="0">
                <a:solidFill>
                  <a:srgbClr val="000000"/>
                </a:solidFill>
              </a:rPr>
              <a:t>(integrated in the Ion Ring arc cryostats) to enable cooling and stacking of polarized ions during each store so that a fresh high-brightness fill is ready when needed</a:t>
            </a:r>
          </a:p>
          <a:p>
            <a:pPr marL="228600" indent="-228600">
              <a:spcBef>
                <a:spcPts val="40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	Collaboration with Texas A&amp;M, </a:t>
            </a:r>
            <a:r>
              <a:rPr lang="en-US" sz="1600" dirty="0" smtClean="0">
                <a:solidFill>
                  <a:srgbClr val="000000"/>
                </a:solidFill>
              </a:rPr>
              <a:t>FY </a:t>
            </a:r>
            <a:r>
              <a:rPr lang="en-US" sz="1600" dirty="0" smtClean="0">
                <a:solidFill>
                  <a:srgbClr val="000000"/>
                </a:solidFill>
              </a:rPr>
              <a:t>15-17</a:t>
            </a:r>
          </a:p>
          <a:p>
            <a:pPr marL="228600" indent="-228600">
              <a:spcBef>
                <a:spcPts val="400"/>
              </a:spcBef>
            </a:pPr>
            <a:r>
              <a:rPr lang="en-US" sz="1600" dirty="0" smtClean="0"/>
              <a:t>Optimization of Integration of </a:t>
            </a:r>
            <a:r>
              <a:rPr lang="en-US" sz="1600" dirty="0" smtClean="0">
                <a:solidFill>
                  <a:srgbClr val="CC0000"/>
                </a:solidFill>
              </a:rPr>
              <a:t>detector and interaction region design</a:t>
            </a:r>
            <a:r>
              <a:rPr lang="en-US" sz="1600" dirty="0" smtClean="0"/>
              <a:t>, detector background, </a:t>
            </a:r>
            <a:r>
              <a:rPr lang="en-US" sz="1600" dirty="0" smtClean="0">
                <a:solidFill>
                  <a:srgbClr val="CC0000"/>
                </a:solidFill>
              </a:rPr>
              <a:t>non-linear beam dynamics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CC0000"/>
                </a:solidFill>
              </a:rPr>
              <a:t>PEP-II </a:t>
            </a:r>
            <a:r>
              <a:rPr lang="en-US" sz="1600" dirty="0" smtClean="0"/>
              <a:t>components</a:t>
            </a:r>
          </a:p>
          <a:p>
            <a:pPr marL="228600" indent="-228600">
              <a:spcBef>
                <a:spcPts val="400"/>
              </a:spcBef>
              <a:buNone/>
            </a:pPr>
            <a:r>
              <a:rPr lang="en-US" sz="1600" dirty="0" smtClean="0"/>
              <a:t>	Collaboration with </a:t>
            </a:r>
            <a:r>
              <a:rPr lang="en-US" sz="1600" dirty="0" smtClean="0"/>
              <a:t>SLAC,  FY </a:t>
            </a:r>
            <a:r>
              <a:rPr lang="en-US" sz="1600" dirty="0" smtClean="0"/>
              <a:t>12-17</a:t>
            </a:r>
          </a:p>
          <a:p>
            <a:pPr marL="228600" indent="-228600">
              <a:spcBef>
                <a:spcPts val="400"/>
              </a:spcBef>
            </a:pPr>
            <a:r>
              <a:rPr lang="en-US" sz="1600" dirty="0" smtClean="0"/>
              <a:t>Feasibility study of an </a:t>
            </a:r>
            <a:r>
              <a:rPr lang="en-US" sz="1600" dirty="0" smtClean="0">
                <a:solidFill>
                  <a:srgbClr val="CC0000"/>
                </a:solidFill>
              </a:rPr>
              <a:t>experimental demonstration of cooling </a:t>
            </a:r>
            <a:r>
              <a:rPr lang="en-US" sz="1600" dirty="0" smtClean="0"/>
              <a:t>of ions using a bunched electron beam</a:t>
            </a:r>
          </a:p>
          <a:p>
            <a:pPr marL="228600" indent="-228600">
              <a:spcBef>
                <a:spcPts val="400"/>
              </a:spcBef>
              <a:buNone/>
            </a:pPr>
            <a:r>
              <a:rPr lang="en-US" sz="1600" dirty="0" smtClean="0"/>
              <a:t>	Collaboration with Institute of Modern Physics, </a:t>
            </a:r>
            <a:r>
              <a:rPr lang="en-US" sz="1600" dirty="0" smtClean="0"/>
              <a:t>China</a:t>
            </a:r>
            <a:endParaRPr lang="en-US" sz="16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352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Pre-Project R&amp;D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800"/>
              </a:spcBef>
              <a:buNone/>
            </a:pPr>
            <a:endParaRPr lang="en-US" sz="2000" b="1" dirty="0" smtClean="0"/>
          </a:p>
          <a:p>
            <a:pPr marL="228600" indent="-228600">
              <a:spcBef>
                <a:spcPts val="1800"/>
              </a:spcBef>
              <a:buNone/>
            </a:pPr>
            <a:r>
              <a:rPr lang="en-US" sz="2000" b="1" dirty="0" smtClean="0"/>
              <a:t>MODELING</a:t>
            </a:r>
          </a:p>
          <a:p>
            <a:pPr marL="228600" indent="-228600">
              <a:spcBef>
                <a:spcPts val="400"/>
              </a:spcBef>
            </a:pPr>
            <a:r>
              <a:rPr lang="en-US" sz="2000" dirty="0" smtClean="0"/>
              <a:t>Studies and simulations on preservation and manipulation of </a:t>
            </a:r>
            <a:r>
              <a:rPr lang="en-US" sz="2000" dirty="0" smtClean="0">
                <a:solidFill>
                  <a:srgbClr val="CC0000"/>
                </a:solidFill>
              </a:rPr>
              <a:t>ion polarization </a:t>
            </a:r>
            <a:r>
              <a:rPr lang="en-US" sz="2000" dirty="0" smtClean="0"/>
              <a:t>in a figure-8 storage ring </a:t>
            </a:r>
          </a:p>
          <a:p>
            <a:pPr marL="228600" indent="-228600">
              <a:spcBef>
                <a:spcPts val="400"/>
              </a:spcBef>
              <a:buNone/>
            </a:pPr>
            <a:r>
              <a:rPr lang="en-US" sz="2000" dirty="0" smtClean="0"/>
              <a:t>	Collaboration with A. </a:t>
            </a:r>
            <a:r>
              <a:rPr lang="en-US" sz="2000" dirty="0" err="1" smtClean="0"/>
              <a:t>Kondratenko</a:t>
            </a:r>
            <a:r>
              <a:rPr lang="en-US" sz="2000" dirty="0" smtClean="0"/>
              <a:t>,    </a:t>
            </a:r>
            <a:r>
              <a:rPr lang="en-US" sz="2000" dirty="0" smtClean="0"/>
              <a:t>FY 13-15</a:t>
            </a:r>
          </a:p>
          <a:p>
            <a:pPr marL="228600" indent="-228600">
              <a:spcBef>
                <a:spcPts val="400"/>
              </a:spcBef>
            </a:pPr>
            <a:r>
              <a:rPr lang="en-US" sz="2000" dirty="0" smtClean="0"/>
              <a:t>Algorithm and code development for electron cooling </a:t>
            </a:r>
            <a:r>
              <a:rPr lang="en-US" sz="2000" dirty="0" smtClean="0"/>
              <a:t>simulation,    </a:t>
            </a:r>
            <a:r>
              <a:rPr lang="en-US" sz="2000" dirty="0" smtClean="0"/>
              <a:t>FY 15-16</a:t>
            </a:r>
          </a:p>
          <a:p>
            <a:pPr marL="228600" indent="-228600">
              <a:spcBef>
                <a:spcPts val="400"/>
              </a:spcBef>
              <a:buNone/>
            </a:pPr>
            <a:endParaRPr lang="en-US" sz="2000" dirty="0" smtClean="0"/>
          </a:p>
          <a:p>
            <a:pPr marL="228600" indent="-228600">
              <a:spcBef>
                <a:spcPts val="400"/>
              </a:spcBef>
              <a:buNone/>
            </a:pPr>
            <a:r>
              <a:rPr lang="en-US" sz="2000" dirty="0" smtClean="0"/>
              <a:t>We believe that this covers our R&amp;D needs for the CDR and CD1</a:t>
            </a:r>
          </a:p>
          <a:p>
            <a:pPr marL="228600" indent="-228600">
              <a:spcBef>
                <a:spcPts val="400"/>
              </a:spcBef>
            </a:pPr>
            <a:endParaRPr lang="en-US" sz="2000" dirty="0" smtClean="0"/>
          </a:p>
          <a:p>
            <a:pPr marL="228600" indent="-228600">
              <a:spcBef>
                <a:spcPts val="1800"/>
              </a:spcBef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067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On-Project R&amp;D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76" y="892624"/>
            <a:ext cx="8839200" cy="5287109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PROTOTYPES</a:t>
            </a:r>
            <a:endParaRPr lang="en-US" b="1" dirty="0" smtClean="0"/>
          </a:p>
          <a:p>
            <a:pPr marL="228600" indent="-228600"/>
            <a:r>
              <a:rPr lang="en-US" sz="2000" dirty="0" smtClean="0"/>
              <a:t>Prototype for magnetized </a:t>
            </a:r>
            <a:r>
              <a:rPr lang="en-US" sz="2000" dirty="0" smtClean="0">
                <a:solidFill>
                  <a:srgbClr val="CC0000"/>
                </a:solidFill>
              </a:rPr>
              <a:t>ERL </a:t>
            </a:r>
            <a:r>
              <a:rPr lang="en-US" sz="2000" dirty="0" err="1" smtClean="0">
                <a:solidFill>
                  <a:srgbClr val="CC0000"/>
                </a:solidFill>
              </a:rPr>
              <a:t>e</a:t>
            </a:r>
            <a:r>
              <a:rPr lang="en-US" sz="2000" dirty="0" smtClean="0">
                <a:solidFill>
                  <a:srgbClr val="CC0000"/>
                </a:solidFill>
              </a:rPr>
              <a:t>-cooler gun</a:t>
            </a:r>
            <a:r>
              <a:rPr lang="en-US" sz="2000" dirty="0" smtClean="0"/>
              <a:t>			3 M$</a:t>
            </a:r>
          </a:p>
          <a:p>
            <a:pPr marL="228600" indent="-228600"/>
            <a:r>
              <a:rPr lang="en-US" sz="2000" dirty="0" smtClean="0">
                <a:solidFill>
                  <a:srgbClr val="CC0000"/>
                </a:solidFill>
              </a:rPr>
              <a:t>952 MHz prototype cryomodule </a:t>
            </a:r>
            <a:r>
              <a:rPr lang="en-US" sz="2000" dirty="0" smtClean="0"/>
              <a:t>components			2 M$</a:t>
            </a:r>
          </a:p>
          <a:p>
            <a:pPr marL="228600" indent="-228600"/>
            <a:r>
              <a:rPr lang="en-US" sz="2000" dirty="0" smtClean="0">
                <a:solidFill>
                  <a:srgbClr val="CC0000"/>
                </a:solidFill>
              </a:rPr>
              <a:t>Crab cavity prototype cryomodule  </a:t>
            </a:r>
            <a:r>
              <a:rPr lang="en-US" sz="2000" dirty="0" smtClean="0"/>
              <a:t>components		2 M$</a:t>
            </a:r>
          </a:p>
          <a:p>
            <a:pPr marL="228600" indent="-228600"/>
            <a:r>
              <a:rPr lang="en-US" sz="2000" dirty="0" smtClean="0"/>
              <a:t>Prototype for ion ring </a:t>
            </a:r>
            <a:r>
              <a:rPr lang="en-US" sz="2000" dirty="0" smtClean="0">
                <a:solidFill>
                  <a:srgbClr val="CC0000"/>
                </a:solidFill>
              </a:rPr>
              <a:t>IR FF triplet </a:t>
            </a:r>
            <a:r>
              <a:rPr lang="en-US" sz="2000" dirty="0" smtClean="0"/>
              <a:t>						2 M$							</a:t>
            </a:r>
          </a:p>
          <a:p>
            <a:pPr marL="228600" indent="-228600">
              <a:buNone/>
            </a:pPr>
            <a:r>
              <a:rPr lang="en-US" sz="2400" dirty="0" smtClean="0"/>
              <a:t>VALUE ENGINEERING (cost and risk reduction)</a:t>
            </a:r>
          </a:p>
          <a:p>
            <a:pPr marL="228600" indent="-228600"/>
            <a:r>
              <a:rPr lang="en-US" sz="2000" dirty="0" smtClean="0"/>
              <a:t>Super-ferric </a:t>
            </a:r>
            <a:r>
              <a:rPr lang="en-US" sz="2000" dirty="0" smtClean="0">
                <a:solidFill>
                  <a:srgbClr val="CC0000"/>
                </a:solidFill>
              </a:rPr>
              <a:t>Cable-in-Conduit </a:t>
            </a:r>
            <a:r>
              <a:rPr lang="en-US" sz="2000" dirty="0" smtClean="0"/>
              <a:t>magnets R&amp;D for the ion rings		1.5 M$</a:t>
            </a:r>
          </a:p>
          <a:p>
            <a:pPr marL="228600" indent="-228600"/>
            <a:r>
              <a:rPr lang="en-US" sz="2000" dirty="0" smtClean="0"/>
              <a:t>Optimization of of </a:t>
            </a:r>
            <a:r>
              <a:rPr lang="en-US" sz="2000" dirty="0" smtClean="0">
                <a:solidFill>
                  <a:srgbClr val="CC0000"/>
                </a:solidFill>
              </a:rPr>
              <a:t>PEP-II components </a:t>
            </a:r>
            <a:r>
              <a:rPr lang="en-US" sz="2000" dirty="0" smtClean="0"/>
              <a:t>(tubes, LLRF, vacuum)          1.3 M$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2000" dirty="0" smtClean="0"/>
              <a:t>R&amp;D on </a:t>
            </a:r>
            <a:r>
              <a:rPr lang="en-US" sz="2000" dirty="0" smtClean="0">
                <a:solidFill>
                  <a:srgbClr val="CC0000"/>
                </a:solidFill>
              </a:rPr>
              <a:t>high-efficiency RF sources </a:t>
            </a:r>
            <a:r>
              <a:rPr lang="en-US" sz="2000" dirty="0" smtClean="0"/>
              <a:t>							1 M$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2000" dirty="0" smtClean="0"/>
              <a:t>Optimization </a:t>
            </a:r>
            <a:r>
              <a:rPr lang="en-US" sz="2000" dirty="0" smtClean="0">
                <a:solidFill>
                  <a:srgbClr val="CC0000"/>
                </a:solidFill>
              </a:rPr>
              <a:t>of linac front end components </a:t>
            </a:r>
            <a:r>
              <a:rPr lang="en-US" sz="2000" dirty="0" smtClean="0"/>
              <a:t>for low duty factor	1 M$	</a:t>
            </a:r>
          </a:p>
          <a:p>
            <a:pPr marL="228600" lvl="1" indent="-228600">
              <a:buNone/>
            </a:pPr>
            <a:endParaRPr lang="en-US" sz="2000" dirty="0" smtClean="0"/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2000" dirty="0" smtClean="0"/>
              <a:t>Total 															13.8 M$</a:t>
            </a:r>
          </a:p>
          <a:p>
            <a:pPr marL="228600" lvl="1" indent="-228600">
              <a:buFont typeface="Arial" pitchFamily="34" charset="0"/>
              <a:buChar char="•"/>
            </a:pPr>
            <a:endParaRPr lang="en-US" sz="1800" dirty="0" smtClean="0"/>
          </a:p>
          <a:p>
            <a:pPr marL="228600" lvl="1" indent="-22860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75434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6145"/>
            <a:ext cx="8229600" cy="4835245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0954" y="1520751"/>
            <a:ext cx="88817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MEIC </a:t>
            </a:r>
            <a:r>
              <a:rPr lang="en-US" sz="2400" b="1" dirty="0" smtClean="0"/>
              <a:t>baseline</a:t>
            </a:r>
            <a:r>
              <a:rPr lang="en-US" sz="2400" dirty="0" smtClean="0"/>
              <a:t> based on a ring-ring design is mature</a:t>
            </a:r>
          </a:p>
          <a:p>
            <a:r>
              <a:rPr lang="en-US" sz="2400" dirty="0" smtClean="0"/>
              <a:t>and can deliver luminosity from a  few </a:t>
            </a:r>
            <a:r>
              <a:rPr lang="en-US" sz="2400" b="1" dirty="0" smtClean="0"/>
              <a:t>10</a:t>
            </a:r>
            <a:r>
              <a:rPr lang="en-US" sz="2400" b="1" baseline="30000" dirty="0" smtClean="0"/>
              <a:t>33</a:t>
            </a:r>
            <a:r>
              <a:rPr lang="en-US" sz="2400" dirty="0" smtClean="0"/>
              <a:t> to a few </a:t>
            </a:r>
            <a:r>
              <a:rPr lang="en-US" sz="2400" b="1" dirty="0" smtClean="0"/>
              <a:t>10</a:t>
            </a:r>
            <a:r>
              <a:rPr lang="en-US" sz="2400" b="1" baseline="30000" dirty="0" smtClean="0"/>
              <a:t>34</a:t>
            </a:r>
            <a:endParaRPr lang="en-US" sz="2400" dirty="0" smtClean="0"/>
          </a:p>
          <a:p>
            <a:r>
              <a:rPr lang="en-US" sz="2400" dirty="0" smtClean="0"/>
              <a:t>and polarization over </a:t>
            </a:r>
            <a:r>
              <a:rPr lang="en-US" sz="2400" b="1" dirty="0" smtClean="0"/>
              <a:t>70% </a:t>
            </a:r>
            <a:r>
              <a:rPr lang="en-US" sz="2400" dirty="0" smtClean="0"/>
              <a:t>in the </a:t>
            </a:r>
            <a:r>
              <a:rPr lang="en-US" sz="24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√</a:t>
            </a:r>
            <a:r>
              <a:rPr lang="en-US" sz="2400" b="1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s</a:t>
            </a:r>
            <a:r>
              <a:rPr lang="en-US" sz="24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2400" dirty="0" smtClean="0"/>
              <a:t>15-65 GeV range with </a:t>
            </a:r>
            <a:r>
              <a:rPr lang="en-US" sz="2400" b="1" dirty="0" smtClean="0"/>
              <a:t>low </a:t>
            </a:r>
          </a:p>
          <a:p>
            <a:r>
              <a:rPr lang="en-US" sz="2400" b="1" dirty="0" smtClean="0"/>
              <a:t>technical risks.</a:t>
            </a:r>
          </a:p>
          <a:p>
            <a:endParaRPr lang="en-US" sz="2400" b="1" dirty="0" smtClean="0"/>
          </a:p>
          <a:p>
            <a:r>
              <a:rPr lang="en-US" sz="2400" dirty="0" smtClean="0"/>
              <a:t>The MEIC baseline fulfills the requirements of the white paper.</a:t>
            </a:r>
          </a:p>
          <a:p>
            <a:endParaRPr lang="en-US" sz="2400" dirty="0" smtClean="0"/>
          </a:p>
          <a:p>
            <a:r>
              <a:rPr lang="en-US" sz="2400" dirty="0" smtClean="0"/>
              <a:t>We continue to optimize the present design for cost and performance.</a:t>
            </a:r>
          </a:p>
          <a:p>
            <a:endParaRPr lang="en-US" sz="2400" dirty="0" smtClean="0"/>
          </a:p>
          <a:p>
            <a:r>
              <a:rPr lang="en-US" sz="2400" dirty="0" smtClean="0"/>
              <a:t>The design can be upgraded in energy and luminosity.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00FF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Backup Slides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 l="31570" t="15289" r="31157" b="4961"/>
          <a:stretch/>
        </p:blipFill>
        <p:spPr>
          <a:xfrm rot="1086051">
            <a:off x="5937339" y="1934638"/>
            <a:ext cx="2726594" cy="352463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1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MEIC Design Goals</a:t>
            </a:r>
            <a:endParaRPr lang="ru-RU" sz="3200" b="1">
              <a:solidFill>
                <a:srgbClr val="000000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457200" y="838200"/>
            <a:ext cx="8305800" cy="539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3363" indent="-233363" eaLnBrk="1" hangingPunct="1">
              <a:spcBef>
                <a:spcPts val="25"/>
              </a:spcBef>
            </a:pPr>
            <a:r>
              <a:rPr lang="en-US" sz="2000" dirty="0">
                <a:solidFill>
                  <a:srgbClr val="CC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Energy</a:t>
            </a:r>
            <a:endParaRPr lang="en-US" sz="1800" dirty="0">
              <a:solidFill>
                <a:srgbClr val="CC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685800" lvl="1" indent="-228600" eaLnBrk="1" hangingPunct="1">
              <a:spcBef>
                <a:spcPts val="25"/>
              </a:spcBef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Full coverage of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√</a:t>
            </a:r>
            <a:r>
              <a:rPr lang="en-US" sz="1600" b="1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s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 from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15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to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65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GeV</a:t>
            </a:r>
          </a:p>
          <a:p>
            <a:pPr marL="685800" lvl="1" indent="-228600" eaLnBrk="1" hangingPunct="1">
              <a:spcBef>
                <a:spcPts val="25"/>
              </a:spcBef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Electrons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3-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10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GeV,  protons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20-100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GeV,  ions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12-40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GeV/</a:t>
            </a:r>
            <a:r>
              <a:rPr lang="en-US" sz="16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u</a:t>
            </a:r>
            <a:endParaRPr lang="en-US" sz="160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233363" indent="-233363" eaLnBrk="1" hangingPunct="1">
              <a:spcBef>
                <a:spcPts val="1200"/>
              </a:spcBef>
            </a:pPr>
            <a:r>
              <a:rPr lang="en-US" sz="2000" dirty="0">
                <a:solidFill>
                  <a:srgbClr val="CC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Ion species</a:t>
            </a:r>
          </a:p>
          <a:p>
            <a:pPr marL="685800" lvl="1" indent="-228600" eaLnBrk="1" hangingPunct="1">
              <a:spcBef>
                <a:spcPts val="25"/>
              </a:spcBef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Polarized light ions: </a:t>
            </a:r>
            <a:r>
              <a:rPr lang="en-US" sz="1600" b="1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p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, </a:t>
            </a:r>
            <a:r>
              <a:rPr lang="en-US" sz="1600" b="1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d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, </a:t>
            </a:r>
            <a:r>
              <a:rPr lang="en-US" sz="1600" b="1" baseline="30000" dirty="0">
                <a:latin typeface="Arial" pitchFamily="-109" charset="0"/>
                <a:ea typeface="Arial" pitchFamily="-109" charset="0"/>
                <a:cs typeface="Arial" pitchFamily="-109" charset="0"/>
              </a:rPr>
              <a:t>3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He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, and possibly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Li</a:t>
            </a:r>
            <a:endParaRPr lang="en-US" sz="1600" u="sng" dirty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685800" lvl="1" indent="-228600" eaLnBrk="1" hangingPunct="1">
              <a:spcBef>
                <a:spcPts val="25"/>
              </a:spcBef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Un-polarized light to heavy ions up to A above 200 (Au, </a:t>
            </a:r>
            <a:r>
              <a:rPr lang="en-US" sz="16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Pb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)</a:t>
            </a:r>
            <a:endParaRPr lang="en-US" sz="1600" dirty="0" smtClean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233363" indent="-233363" eaLnBrk="1" hangingPunct="1">
              <a:spcBef>
                <a:spcPts val="1200"/>
              </a:spcBef>
            </a:pPr>
            <a:r>
              <a:rPr lang="en-US" sz="2000" dirty="0" smtClean="0">
                <a:solidFill>
                  <a:srgbClr val="CC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Space for at </a:t>
            </a:r>
            <a:r>
              <a:rPr lang="en-US" sz="2000" dirty="0">
                <a:solidFill>
                  <a:srgbClr val="CC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least 2 detectors  </a:t>
            </a:r>
          </a:p>
          <a:p>
            <a:pPr marL="233363" indent="-233363" eaLnBrk="1" hangingPunct="1"/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	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	</a:t>
            </a:r>
            <a:r>
              <a:rPr lang="en-US" sz="1600" u="sng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Full </a:t>
            </a:r>
            <a:r>
              <a:rPr lang="en-US" sz="1600" u="sng" dirty="0">
                <a:latin typeface="Arial" pitchFamily="-109" charset="0"/>
                <a:ea typeface="Arial" pitchFamily="-109" charset="0"/>
                <a:cs typeface="Arial" pitchFamily="-109" charset="0"/>
              </a:rPr>
              <a:t>acceptance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is critical 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for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the primary detector</a:t>
            </a:r>
          </a:p>
          <a:p>
            <a:pPr marL="233363" indent="-233363" eaLnBrk="1" hangingPunct="1">
              <a:spcBef>
                <a:spcPts val="1200"/>
              </a:spcBef>
            </a:pPr>
            <a:r>
              <a:rPr lang="en-US" sz="2000" dirty="0">
                <a:solidFill>
                  <a:srgbClr val="CC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Luminosity</a:t>
            </a:r>
            <a:endParaRPr lang="en-US" sz="2000" dirty="0" smtClean="0">
              <a:solidFill>
                <a:srgbClr val="CC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685800" lvl="1" indent="-228600">
              <a:spcBef>
                <a:spcPts val="25"/>
              </a:spcBef>
            </a:pP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10</a:t>
            </a:r>
            <a:r>
              <a:rPr lang="en-US" sz="1600" b="1" baseline="300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33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to 10</a:t>
            </a:r>
            <a:r>
              <a:rPr lang="en-US" sz="1600" b="1" baseline="300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34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cm</a:t>
            </a:r>
            <a:r>
              <a:rPr lang="en-US" sz="1600" b="1" baseline="30000" dirty="0">
                <a:latin typeface="Arial" pitchFamily="-109" charset="0"/>
                <a:ea typeface="Arial" pitchFamily="-109" charset="0"/>
                <a:cs typeface="Arial" pitchFamily="-109" charset="0"/>
              </a:rPr>
              <a:t>-2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s</a:t>
            </a:r>
            <a:r>
              <a:rPr lang="en-US" sz="1600" b="1" baseline="30000" dirty="0">
                <a:latin typeface="Arial" pitchFamily="-109" charset="0"/>
                <a:ea typeface="Arial" pitchFamily="-109" charset="0"/>
                <a:cs typeface="Arial" pitchFamily="-109" charset="0"/>
              </a:rPr>
              <a:t>-1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 per IP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in a </a:t>
            </a:r>
            <a:r>
              <a:rPr lang="en-US" sz="1600" i="1" dirty="0">
                <a:latin typeface="Arial" pitchFamily="-109" charset="0"/>
                <a:ea typeface="Arial" pitchFamily="-109" charset="0"/>
                <a:cs typeface="Arial" pitchFamily="-109" charset="0"/>
              </a:rPr>
              <a:t>broad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 CM energy 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range</a:t>
            </a:r>
            <a:endParaRPr lang="en-US" sz="1600" b="1" dirty="0" smtClean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233363" indent="-233363" eaLnBrk="1" hangingPunct="1">
              <a:spcBef>
                <a:spcPts val="1200"/>
              </a:spcBef>
            </a:pPr>
            <a:r>
              <a:rPr lang="en-US" sz="2000" dirty="0">
                <a:solidFill>
                  <a:srgbClr val="CC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Polarization</a:t>
            </a:r>
          </a:p>
          <a:p>
            <a:pPr marL="685800" lvl="1" indent="-228600" eaLnBrk="1" hangingPunct="1">
              <a:spcBef>
                <a:spcPts val="25"/>
              </a:spcBef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At IP: longitudinal for both beams, transverse for ions only</a:t>
            </a:r>
          </a:p>
          <a:p>
            <a:pPr marL="685800" lvl="1" indent="-228600" eaLnBrk="1" hangingPunct="1">
              <a:lnSpc>
                <a:spcPct val="80000"/>
              </a:lnSpc>
              <a:spcBef>
                <a:spcPts val="25"/>
              </a:spcBef>
              <a:buClr>
                <a:schemeClr val="tx1"/>
              </a:buClr>
            </a:pP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All polarizations &gt;70% </a:t>
            </a:r>
          </a:p>
          <a:p>
            <a:pPr marL="233363" indent="-233363" eaLnBrk="1" hangingPunct="1">
              <a:spcBef>
                <a:spcPts val="1200"/>
              </a:spcBef>
            </a:pPr>
            <a:r>
              <a:rPr lang="en-US" sz="2000" dirty="0">
                <a:solidFill>
                  <a:srgbClr val="CC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Upgrade to higher energies and luminosity possible</a:t>
            </a:r>
          </a:p>
          <a:p>
            <a:pPr marL="685800" lvl="1" indent="-228600" eaLnBrk="1" hangingPunct="1">
              <a:spcBef>
                <a:spcPts val="25"/>
              </a:spcBef>
            </a:pP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20 GeV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electron,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250 GeV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proton, and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100 GeV/</a:t>
            </a:r>
            <a:r>
              <a:rPr lang="en-US" sz="1600" b="1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u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ion</a:t>
            </a:r>
          </a:p>
          <a:p>
            <a:pPr marL="685800" lvl="1" indent="-228600" eaLnBrk="1" hangingPunct="1">
              <a:spcBef>
                <a:spcPts val="25"/>
              </a:spcBef>
            </a:pPr>
            <a:endParaRPr lang="en-US" sz="160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685800" lvl="1" indent="-228600" eaLnBrk="1" hangingPunct="1">
              <a:spcBef>
                <a:spcPts val="25"/>
              </a:spcBef>
            </a:pPr>
            <a:r>
              <a:rPr lang="en-US" sz="2000" b="1" dirty="0">
                <a:solidFill>
                  <a:srgbClr val="66CC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Design goals consistent with the White Paper requirements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 descr="Screen Shot 2015-03-27 at 11.27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116"/>
            <a:ext cx="9144000" cy="2743704"/>
          </a:xfrm>
          <a:prstGeom prst="rect">
            <a:avLst/>
          </a:prstGeom>
        </p:spPr>
      </p:pic>
      <p:pic>
        <p:nvPicPr>
          <p:cNvPr id="7" name="Picture 6" descr="Screen Shot 2015-03-27 at 11.29.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95" y="3809999"/>
            <a:ext cx="4135120" cy="25450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1816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CC0000"/>
                </a:solidFill>
                <a:latin typeface="Arial" pitchFamily="-106" charset="0"/>
                <a:ea typeface="ＭＳ Ｐゴシック" pitchFamily="-106" charset="-128"/>
              </a:rPr>
              <a:t>RF </a:t>
            </a:r>
            <a:r>
              <a:rPr lang="en-US" sz="2000" dirty="0">
                <a:solidFill>
                  <a:srgbClr val="CC0000"/>
                </a:solidFill>
                <a:latin typeface="Arial" pitchFamily="-106" charset="0"/>
                <a:ea typeface="ＭＳ Ｐゴシック" pitchFamily="-106" charset="-128"/>
              </a:rPr>
              <a:t>power of the high energy electron beam </a:t>
            </a:r>
            <a:endParaRPr lang="en-US" sz="2000" dirty="0" smtClean="0">
              <a:solidFill>
                <a:srgbClr val="CC0000"/>
              </a:solidFill>
              <a:latin typeface="Arial" pitchFamily="-106" charset="0"/>
              <a:ea typeface="ＭＳ Ｐゴシック" pitchFamily="-106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Arial" pitchFamily="-106" charset="0"/>
                <a:ea typeface="ＭＳ Ｐゴシック" pitchFamily="-106" charset="-128"/>
              </a:rPr>
              <a:t>L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imit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average current, but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 allow a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higher 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bunch charge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Lower bunch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repetition rate can increase luminosity as long as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 the ion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space charge is OK</a:t>
            </a:r>
          </a:p>
          <a:p>
            <a:pPr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CC0000"/>
                </a:solidFill>
                <a:latin typeface="Arial" pitchFamily="-106" charset="0"/>
                <a:ea typeface="ＭＳ Ｐゴシック" pitchFamily="-106" charset="-128"/>
              </a:rPr>
              <a:t>Space charge effect for</a:t>
            </a:r>
            <a:r>
              <a:rPr lang="en-US" sz="2000" dirty="0" smtClean="0">
                <a:solidFill>
                  <a:srgbClr val="CC0000"/>
                </a:solidFill>
                <a:latin typeface="Arial" pitchFamily="-106" charset="0"/>
                <a:ea typeface="ＭＳ Ｐゴシック" pitchFamily="-106" charset="-128"/>
              </a:rPr>
              <a:t> the low </a:t>
            </a:r>
            <a:r>
              <a:rPr lang="en-US" sz="2000" dirty="0">
                <a:solidFill>
                  <a:srgbClr val="CC0000"/>
                </a:solidFill>
                <a:latin typeface="Arial" pitchFamily="-106" charset="0"/>
                <a:ea typeface="ＭＳ Ｐゴシック" pitchFamily="-106" charset="-128"/>
              </a:rPr>
              <a:t>energy proton beam  </a:t>
            </a:r>
            <a:endParaRPr lang="en-US" sz="2000" dirty="0" smtClean="0">
              <a:solidFill>
                <a:srgbClr val="CC0000"/>
              </a:solidFill>
              <a:latin typeface="Arial" pitchFamily="-106" charset="0"/>
              <a:ea typeface="ＭＳ Ｐゴシック" pitchFamily="-106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Limit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bunch charge, but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 allow higher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average current (higher bunch frequency)</a:t>
            </a:r>
            <a:endParaRPr lang="en-US" dirty="0" smtClean="0">
              <a:latin typeface="Arial" pitchFamily="-106" charset="0"/>
              <a:ea typeface="ＭＳ Ｐゴシック" pitchFamily="-106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Increase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bunch length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 to store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more charge in a bunch (hour glass effect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Increase the bunch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repetition rate</a:t>
            </a:r>
          </a:p>
          <a:p>
            <a:pPr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CC0000"/>
                </a:solidFill>
                <a:latin typeface="Arial" pitchFamily="-106" charset="0"/>
                <a:ea typeface="ＭＳ Ｐゴシック" pitchFamily="-106" charset="-128"/>
              </a:rPr>
              <a:t>Beam-beam effect </a:t>
            </a:r>
            <a:endParaRPr lang="en-US" sz="2000" dirty="0" smtClean="0">
              <a:solidFill>
                <a:srgbClr val="CC0000"/>
              </a:solidFill>
              <a:latin typeface="Arial" pitchFamily="-106" charset="0"/>
              <a:ea typeface="ＭＳ Ｐゴシック" pitchFamily="-106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Arial" pitchFamily="-106" charset="0"/>
                <a:ea typeface="ＭＳ Ｐゴシック" pitchFamily="-106" charset="-128"/>
                <a:sym typeface="Wingdings" pitchFamily="-106" charset="2"/>
              </a:rPr>
              <a:t>L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  <a:sym typeface="Wingdings" pitchFamily="-106" charset="2"/>
              </a:rPr>
              <a:t>imit </a:t>
            </a:r>
            <a:r>
              <a:rPr lang="en-US" dirty="0">
                <a:latin typeface="Arial" pitchFamily="-106" charset="0"/>
                <a:ea typeface="ＭＳ Ｐゴシック" pitchFamily="-106" charset="-128"/>
                <a:sym typeface="Wingdings" pitchFamily="-106" charset="2"/>
              </a:rPr>
              <a:t>bunch charge, but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  <a:sym typeface="Wingdings" pitchFamily="-106" charset="2"/>
              </a:rPr>
              <a:t> allow </a:t>
            </a:r>
            <a:r>
              <a:rPr lang="en-US" dirty="0">
                <a:latin typeface="Arial" pitchFamily="-106" charset="0"/>
                <a:ea typeface="ＭＳ Ｐゴシック" pitchFamily="-106" charset="-128"/>
                <a:sym typeface="Wingdings" pitchFamily="-106" charset="2"/>
              </a:rPr>
              <a:t>higher average current (bunch frequency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  <a:sym typeface="Wingdings" pitchFamily="-106" charset="2"/>
              </a:rPr>
              <a:t>)</a:t>
            </a:r>
            <a:endParaRPr lang="en-US" b="1" i="1" dirty="0" smtClean="0">
              <a:latin typeface="Arial" pitchFamily="-106" charset="0"/>
              <a:ea typeface="ＭＳ Ｐゴシック" pitchFamily="-106" charset="-128"/>
              <a:sym typeface="Wingdings" pitchFamily="-106" charset="2"/>
            </a:endParaRPr>
          </a:p>
          <a:p>
            <a:pPr>
              <a:spcBef>
                <a:spcPts val="1800"/>
              </a:spcBef>
              <a:buNone/>
            </a:pPr>
            <a:r>
              <a:rPr lang="en-US" sz="2000" dirty="0" smtClean="0">
                <a:solidFill>
                  <a:srgbClr val="CC0000"/>
                </a:solidFill>
                <a:latin typeface="Arial" pitchFamily="-106" charset="0"/>
                <a:ea typeface="ＭＳ Ｐゴシック" pitchFamily="-106" charset="-128"/>
              </a:rPr>
              <a:t>Electron </a:t>
            </a:r>
            <a:r>
              <a:rPr lang="en-US" sz="2000" dirty="0" err="1" smtClean="0">
                <a:solidFill>
                  <a:srgbClr val="CC0000"/>
                </a:solidFill>
                <a:latin typeface="Arial" pitchFamily="-106" charset="0"/>
                <a:ea typeface="ＭＳ Ｐゴシック" pitchFamily="-106" charset="-128"/>
              </a:rPr>
              <a:t>emittance</a:t>
            </a:r>
            <a:endParaRPr lang="en-US" sz="1600" dirty="0" smtClean="0">
              <a:latin typeface="Arial" pitchFamily="-106" charset="0"/>
              <a:ea typeface="ＭＳ Ｐゴシック" pitchFamily="-106" charset="-128"/>
              <a:sym typeface="Wingdings" pitchFamily="-106" charset="2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-106" charset="0"/>
                <a:ea typeface="ＭＳ Ｐゴシック" pitchFamily="-106" charset="-128"/>
                <a:sym typeface="Wingdings" pitchFamily="-106" charset="2"/>
              </a:rPr>
              <a:t>Due to the large bending angle of PEP-II dipoles and PEP lattice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-106" charset="0"/>
                <a:ea typeface="ＭＳ Ｐゴシック" pitchFamily="-106" charset="-128"/>
                <a:sym typeface="Wingdings" pitchFamily="-106" charset="2"/>
              </a:rPr>
              <a:t>Emittance reduction with damping wiggler and/or TME lattice</a:t>
            </a:r>
            <a:endParaRPr lang="en-US" dirty="0" smtClean="0">
              <a:latin typeface="Arial" pitchFamily="-106" charset="0"/>
              <a:ea typeface="ＭＳ Ｐゴシック" pitchFamily="-106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-106" charset="2"/>
              <a:buChar char="è"/>
            </a:pPr>
            <a:endParaRPr lang="en-US" sz="2000" b="1" i="1" dirty="0"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Areas of Design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Optimization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EIC Cost Review - January 26-28,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Performance Enhancements: energy reach and operations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04" y="1052424"/>
            <a:ext cx="8358996" cy="5073740"/>
          </a:xfrm>
        </p:spPr>
        <p:txBody>
          <a:bodyPr>
            <a:normAutofit/>
          </a:bodyPr>
          <a:lstStyle/>
          <a:p>
            <a:pPr lvl="0"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Raise the </a:t>
            </a:r>
            <a:r>
              <a:rPr lang="en-US" dirty="0" err="1" smtClean="0"/>
              <a:t>e</a:t>
            </a:r>
            <a:r>
              <a:rPr lang="en-US" dirty="0" smtClean="0"/>
              <a:t>-ring energy to </a:t>
            </a:r>
            <a:r>
              <a:rPr lang="en-US" b="1" dirty="0" smtClean="0"/>
              <a:t>12 GeV </a:t>
            </a:r>
            <a:r>
              <a:rPr lang="en-US" dirty="0" smtClean="0"/>
              <a:t>by adding </a:t>
            </a:r>
            <a:r>
              <a:rPr lang="en-US" b="1" dirty="0" smtClean="0">
                <a:solidFill>
                  <a:srgbClr val="CC0000"/>
                </a:solidFill>
              </a:rPr>
              <a:t>more RF </a:t>
            </a:r>
            <a:r>
              <a:rPr lang="en-US" dirty="0" smtClean="0"/>
              <a:t>to the </a:t>
            </a:r>
            <a:r>
              <a:rPr lang="en-US" dirty="0" err="1" smtClean="0"/>
              <a:t>e</a:t>
            </a:r>
            <a:r>
              <a:rPr lang="en-US" dirty="0" smtClean="0"/>
              <a:t>-ring</a:t>
            </a:r>
          </a:p>
          <a:p>
            <a:pPr lvl="0">
              <a:buClr>
                <a:srgbClr val="CC0000"/>
              </a:buClr>
              <a:buNone/>
            </a:pPr>
            <a:r>
              <a:rPr lang="en-US" dirty="0" smtClean="0"/>
              <a:t>	(all other </a:t>
            </a:r>
            <a:r>
              <a:rPr lang="en-US" dirty="0" err="1" smtClean="0"/>
              <a:t>e</a:t>
            </a:r>
            <a:r>
              <a:rPr lang="en-US" dirty="0" smtClean="0"/>
              <a:t>-ring components already consistent with 12 GeV)</a:t>
            </a:r>
          </a:p>
          <a:p>
            <a:pPr lvl="0">
              <a:buClr>
                <a:srgbClr val="CC0000"/>
              </a:buClr>
              <a:buFont typeface="Wingdings" charset="2"/>
              <a:buChar char="§"/>
            </a:pPr>
            <a:endParaRPr lang="en-US" dirty="0" smtClean="0"/>
          </a:p>
          <a:p>
            <a:pPr lvl="0"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Raising the ion-ring energy to </a:t>
            </a:r>
            <a:r>
              <a:rPr lang="en-US" b="1" dirty="0" smtClean="0"/>
              <a:t>120 GeV </a:t>
            </a:r>
            <a:r>
              <a:rPr lang="en-US" dirty="0" smtClean="0"/>
              <a:t>(That requires an increase of the </a:t>
            </a:r>
            <a:r>
              <a:rPr lang="en-US" b="1" dirty="0" smtClean="0">
                <a:solidFill>
                  <a:srgbClr val="CC0000"/>
                </a:solidFill>
              </a:rPr>
              <a:t>super-ferric magnet </a:t>
            </a:r>
            <a:r>
              <a:rPr lang="en-US" dirty="0" smtClean="0"/>
              <a:t>field strength by 20%).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endParaRPr lang="en-US" dirty="0" smtClean="0"/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Raising the ion-ring energy to </a:t>
            </a:r>
            <a:r>
              <a:rPr lang="en-US" b="1" dirty="0" smtClean="0"/>
              <a:t>&gt;250 GeV </a:t>
            </a:r>
            <a:r>
              <a:rPr lang="en-US" dirty="0" smtClean="0"/>
              <a:t>(a </a:t>
            </a:r>
            <a:r>
              <a:rPr lang="en-US" b="1" dirty="0" smtClean="0"/>
              <a:t>5.5 T </a:t>
            </a:r>
            <a:r>
              <a:rPr lang="en-US" dirty="0" smtClean="0"/>
              <a:t>design for </a:t>
            </a:r>
            <a:r>
              <a:rPr lang="en-US" dirty="0" err="1" smtClean="0"/>
              <a:t>cos</a:t>
            </a:r>
            <a:r>
              <a:rPr lang="en-US" dirty="0" smtClean="0"/>
              <a:t>-theta RHIC-like magnets has been already considered and appears feasible, and we can capitalize on R&amp;D on high field superconducting magnets for the LHC upgrade and beyond). 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endParaRPr lang="en-US" dirty="0" smtClean="0"/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Modifying the ion ring lattice to </a:t>
            </a:r>
            <a:r>
              <a:rPr lang="en-US" b="1" dirty="0" smtClean="0"/>
              <a:t>avoid transition crossing </a:t>
            </a:r>
            <a:r>
              <a:rPr lang="en-US" dirty="0" smtClean="0"/>
              <a:t>for all ion species through replacement of present FODO arcs with a newly developed </a:t>
            </a:r>
            <a:r>
              <a:rPr lang="en-US" b="1" dirty="0" smtClean="0">
                <a:solidFill>
                  <a:srgbClr val="CC0000"/>
                </a:solidFill>
              </a:rPr>
              <a:t>negative momentum compaction optics</a:t>
            </a:r>
            <a:r>
              <a:rPr lang="en-US" dirty="0" smtClean="0"/>
              <a:t>, which yields imaginary transition gamma for the ion ring.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enhancements: luminosity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2634248709"/>
              </p:ext>
            </p:extLst>
          </p:nvPr>
        </p:nvGraphicFramePr>
        <p:xfrm>
          <a:off x="457200" y="2628017"/>
          <a:ext cx="4095750" cy="224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/>
                <a:gridCol w="664994"/>
                <a:gridCol w="954256"/>
              </a:tblGrid>
              <a:tr h="43815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Nor. Equilibrium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Emittance </a:t>
                      </a:r>
                      <a:r>
                        <a:rPr lang="el-GR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ε</a:t>
                      </a:r>
                      <a:r>
                        <a:rPr lang="en-US" sz="1200" b="0" baseline="-250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lang="en-US" sz="1200" b="0" baseline="300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el-GR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μ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381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solidFill>
                      <a:schemeClr val="accent5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GeV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38100" cmpd="sng">
                      <a:noFill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38100" cmpd="sng">
                      <a:noFill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Arc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FODO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(108</a:t>
                      </a:r>
                      <a:r>
                        <a:rPr lang="en-US" sz="1200" b="0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Symbol"/>
                        </a:rPr>
                        <a:t>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Symbol"/>
                        </a:rPr>
                        <a:t>pha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Symbol"/>
                        </a:rPr>
                        <a:t>. adv.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759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Arc (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FODO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+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old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spin rotators)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128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1026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Whole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ring </a:t>
                      </a:r>
                    </a:p>
                    <a:p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(Arcs + IR)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139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1163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583050220"/>
              </p:ext>
            </p:extLst>
          </p:nvPr>
        </p:nvGraphicFramePr>
        <p:xfrm>
          <a:off x="4591049" y="2628017"/>
          <a:ext cx="4095751" cy="2705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223"/>
                <a:gridCol w="770272"/>
                <a:gridCol w="954256"/>
              </a:tblGrid>
              <a:tr h="420456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Nor. Equilibrium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Emittance </a:t>
                      </a:r>
                      <a:r>
                        <a:rPr lang="el-GR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ε</a:t>
                      </a:r>
                      <a:r>
                        <a:rPr lang="en-US" sz="1200" b="0" baseline="-250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lang="en-US" sz="1200" b="0" baseline="300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el-GR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μ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381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solidFill>
                      <a:schemeClr val="accent5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GeV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38100" cmpd="sng">
                      <a:noFill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38100" cmpd="sng">
                      <a:noFill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TME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cell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Arc (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TME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+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35% less emittance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new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spin rotators)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378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0378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Whole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ring (Arcs +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35% less emittance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IR)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56</a:t>
                      </a:r>
                      <a:endParaRPr lang="en-US" sz="1200" b="1" dirty="0">
                        <a:solidFill>
                          <a:srgbClr val="CC0000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467</a:t>
                      </a:r>
                      <a:endParaRPr lang="en-US" sz="1200" b="1" dirty="0">
                        <a:solidFill>
                          <a:srgbClr val="CC0000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378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Whole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ring (Arcs +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35% less emittance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IR +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DW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200" b="1" dirty="0">
                        <a:solidFill>
                          <a:srgbClr val="CC0000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440</a:t>
                      </a:r>
                      <a:endParaRPr lang="en-US" sz="1200" b="1" dirty="0">
                        <a:solidFill>
                          <a:srgbClr val="CC0000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7088" y="969171"/>
            <a:ext cx="87600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3363" indent="-233363"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Reduce </a:t>
            </a:r>
            <a:r>
              <a:rPr lang="en-US" dirty="0" err="1" smtClean="0"/>
              <a:t>e</a:t>
            </a:r>
            <a:r>
              <a:rPr lang="en-US" dirty="0" smtClean="0"/>
              <a:t>- </a:t>
            </a:r>
            <a:r>
              <a:rPr lang="en-US" dirty="0" err="1" smtClean="0"/>
              <a:t>emittance</a:t>
            </a:r>
            <a:r>
              <a:rPr lang="en-US" dirty="0" smtClean="0"/>
              <a:t>:</a:t>
            </a:r>
          </a:p>
          <a:p>
            <a:pPr marL="344488" indent="-111125">
              <a:buFont typeface="Arial"/>
              <a:buChar char="•"/>
            </a:pPr>
            <a:r>
              <a:rPr lang="en-US" dirty="0" smtClean="0"/>
              <a:t> Reduce growth from spin rotators (new design, -35%)</a:t>
            </a:r>
          </a:p>
          <a:p>
            <a:pPr marL="344488" indent="-111125"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CC0000"/>
                </a:solidFill>
              </a:rPr>
              <a:t>TME lattice </a:t>
            </a:r>
            <a:r>
              <a:rPr lang="en-US" dirty="0" smtClean="0"/>
              <a:t>for the </a:t>
            </a:r>
            <a:r>
              <a:rPr lang="en-US" dirty="0" err="1" smtClean="0"/>
              <a:t>e</a:t>
            </a:r>
            <a:r>
              <a:rPr lang="en-US" dirty="0" smtClean="0"/>
              <a:t>-ring  (We have a lattice solution already and it requires swapping</a:t>
            </a:r>
          </a:p>
          <a:p>
            <a:pPr marL="344488" indent="-111125"/>
            <a:r>
              <a:rPr lang="en-US" dirty="0" smtClean="0"/>
              <a:t>                                                    a fraction of the PEP-II dipoles with new ones)</a:t>
            </a:r>
          </a:p>
          <a:p>
            <a:pPr marL="344488" indent="-111125">
              <a:buFont typeface="Arial"/>
              <a:buChar char="•"/>
            </a:pPr>
            <a:r>
              <a:rPr lang="en-US" dirty="0" smtClean="0"/>
              <a:t> Add a damping wiggler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425131"/>
            <a:ext cx="8443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3363" indent="-233363"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Reduce the ion </a:t>
            </a:r>
            <a:r>
              <a:rPr lang="en-US" dirty="0" err="1" smtClean="0"/>
              <a:t>emittance</a:t>
            </a:r>
            <a:r>
              <a:rPr lang="en-US" dirty="0" smtClean="0"/>
              <a:t> by ~factor 3 by adding a circulator cooler to the ERL cooler</a:t>
            </a:r>
          </a:p>
          <a:p>
            <a:pPr marL="233363" indent="-233363"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Double the repetition rate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 enhanced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-2" y="835027"/>
          <a:ext cx="9144002" cy="4340614"/>
        </p:xfrm>
        <a:graphic>
          <a:graphicData uri="http://schemas.openxmlformats.org/drawingml/2006/table">
            <a:tbl>
              <a:tblPr/>
              <a:tblGrid>
                <a:gridCol w="2485802"/>
                <a:gridCol w="607882"/>
                <a:gridCol w="1106500"/>
                <a:gridCol w="803984"/>
                <a:gridCol w="1095084"/>
                <a:gridCol w="902240"/>
                <a:gridCol w="1053790"/>
                <a:gridCol w="1088720"/>
              </a:tblGrid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 energy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21.9 (low)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44.7 (medium)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63.3 (high)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3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energy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Collision frequency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952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952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626">
                <a:tc>
                  <a:txBody>
                    <a:bodyPr/>
                    <a:lstStyle/>
                    <a:p>
                      <a:pPr marL="0" marR="1016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Particles per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6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current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Polarization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70%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&gt;70%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70%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&gt;70%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70%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&gt;70%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Bunch length, RMS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2.75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Norm. </a:t>
                      </a:r>
                      <a:r>
                        <a:rPr lang="en-US" sz="16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emitt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., 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vert./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horz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l-GR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μ</a:t>
                      </a: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0.45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0.45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30/30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0.35/0.07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40/20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0.35/0.07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440/220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4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Horizontal and vertical </a:t>
                      </a:r>
                      <a:r>
                        <a:rPr lang="en-US" sz="1600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β*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1/1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3.7/3.7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5/1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7.5/1.5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Vert. beam-beam </a:t>
                      </a:r>
                      <a:r>
                        <a:rPr lang="en-US" sz="16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0.008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Laslett tune-shift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0.061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0.055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Detector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space, up/down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7/3.6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 / 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7/3.6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 / 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7/3.6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 /3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Hour-glass (HG)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reduction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0.86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Lumi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./IP,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w/HG, 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60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  <a:r>
                        <a:rPr lang="en-US" sz="16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</a:t>
                      </a: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6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6.7</a:t>
                      </a:r>
                      <a:endParaRPr lang="en-US" sz="16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32.6</a:t>
                      </a:r>
                      <a:endParaRPr lang="en-US" sz="16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527855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About a factor 7 better than the baseline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This is for the full acceptance detector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Design </a:t>
            </a:r>
            <a:r>
              <a:rPr lang="en-US" sz="2800" dirty="0" smtClean="0">
                <a:solidFill>
                  <a:srgbClr val="0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Strategy: </a:t>
            </a:r>
            <a:r>
              <a:rPr lang="en-US" sz="2800" dirty="0">
                <a:solidFill>
                  <a:srgbClr val="0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High Luminosity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839200" cy="838200"/>
          </a:xfrm>
        </p:spPr>
        <p:txBody>
          <a:bodyPr/>
          <a:lstStyle/>
          <a:p>
            <a:pPr marL="227013" indent="-227013">
              <a:spcBef>
                <a:spcPts val="400"/>
              </a:spcBef>
            </a:pPr>
            <a:r>
              <a:rPr lang="en-US" sz="20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The MEIC design concept for high luminosity is based on </a:t>
            </a:r>
            <a:r>
              <a:rPr lang="en-US" sz="2000" i="1">
                <a:solidFill>
                  <a:srgbClr val="CC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high bunch repetition rate CW colliding beams</a:t>
            </a:r>
            <a:endParaRPr lang="en-US" sz="2000">
              <a:solidFill>
                <a:srgbClr val="CC0000"/>
              </a:solidFill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1646238"/>
            <a:ext cx="4310063" cy="4373562"/>
            <a:chOff x="207315" y="1920241"/>
            <a:chExt cx="3106281" cy="3391340"/>
          </a:xfrm>
        </p:grpSpPr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533401" y="1920241"/>
              <a:ext cx="2200077" cy="236803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117475" indent="-233363" algn="ctr" eaLnBrk="1" hangingPunct="1">
                <a:spcAft>
                  <a:spcPts val="600"/>
                </a:spcAft>
                <a:tabLst>
                  <a:tab pos="461963" algn="l"/>
                </a:tabLst>
              </a:pPr>
              <a:endParaRPr lang="en-US" sz="1600" b="1"/>
            </a:p>
          </p:txBody>
        </p:sp>
        <p:sp>
          <p:nvSpPr>
            <p:cNvPr id="18443" name="Oval 13"/>
            <p:cNvSpPr>
              <a:spLocks/>
            </p:cNvSpPr>
            <p:nvPr/>
          </p:nvSpPr>
          <p:spPr bwMode="auto">
            <a:xfrm>
              <a:off x="207315" y="3459218"/>
              <a:ext cx="1713397" cy="184054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117475" indent="-233363" eaLnBrk="1" hangingPunct="1">
                <a:spcBef>
                  <a:spcPts val="400"/>
                </a:spcBef>
                <a:tabLst>
                  <a:tab pos="461963" algn="l"/>
                </a:tabLst>
              </a:pPr>
              <a:endParaRPr lang="en-US" sz="1600"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18444" name="Oval 15"/>
            <p:cNvSpPr>
              <a:spLocks/>
            </p:cNvSpPr>
            <p:nvPr/>
          </p:nvSpPr>
          <p:spPr bwMode="auto">
            <a:xfrm>
              <a:off x="1599707" y="3468809"/>
              <a:ext cx="1713889" cy="1842772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117475" indent="-233363" eaLnBrk="1" hangingPunct="1">
                <a:spcBef>
                  <a:spcPts val="400"/>
                </a:spcBef>
                <a:tabLst>
                  <a:tab pos="461963" algn="l"/>
                </a:tabLst>
              </a:pPr>
              <a:endParaRPr lang="en-US" sz="1600"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  <a:p>
              <a:pPr marL="117475" indent="-233363" algn="ctr">
                <a:spcBef>
                  <a:spcPts val="400"/>
                </a:spcBef>
                <a:tabLst>
                  <a:tab pos="461963" algn="l"/>
                </a:tabLst>
              </a:pPr>
              <a:endParaRPr lang="en-US" sz="2000" b="1"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18445" name="Rectangle 9"/>
            <p:cNvSpPr>
              <a:spLocks noChangeArrowheads="1"/>
            </p:cNvSpPr>
            <p:nvPr/>
          </p:nvSpPr>
          <p:spPr bwMode="auto">
            <a:xfrm>
              <a:off x="838200" y="2258556"/>
              <a:ext cx="1981200" cy="1145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17475" indent="-117475" eaLnBrk="1" hangingPunct="1">
                <a:tabLst>
                  <a:tab pos="111125" algn="l"/>
                </a:tabLst>
              </a:pPr>
              <a:r>
                <a:rPr lang="en-US" b="1" i="1" dirty="0">
                  <a:solidFill>
                    <a:srgbClr val="CC0000"/>
                  </a:solidFill>
                  <a:latin typeface="Arial" pitchFamily="-109" charset="0"/>
                  <a:ea typeface="Arial" pitchFamily="-109" charset="0"/>
                  <a:cs typeface="Arial" pitchFamily="-109" charset="0"/>
                </a:rPr>
                <a:t>Beam Design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High repetition rate</a:t>
              </a:r>
            </a:p>
            <a:p>
              <a:pPr marL="117475" indent="-117475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Low bunch charge 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Short bunch length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Small emittance</a:t>
              </a:r>
              <a:endParaRPr lang="en-US" sz="1800" b="1" dirty="0"/>
            </a:p>
          </p:txBody>
        </p:sp>
        <p:sp>
          <p:nvSpPr>
            <p:cNvPr id="18446" name="Rectangle 12"/>
            <p:cNvSpPr>
              <a:spLocks noChangeArrowheads="1"/>
            </p:cNvSpPr>
            <p:nvPr/>
          </p:nvSpPr>
          <p:spPr bwMode="auto">
            <a:xfrm>
              <a:off x="317149" y="3832520"/>
              <a:ext cx="1372914" cy="745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17475" indent="-117475" eaLnBrk="1" hangingPunct="1">
                <a:spcAft>
                  <a:spcPts val="300"/>
                </a:spcAft>
                <a:tabLst>
                  <a:tab pos="111125" algn="l"/>
                </a:tabLst>
              </a:pPr>
              <a:r>
                <a:rPr lang="en-US" b="1" i="1" dirty="0">
                  <a:solidFill>
                    <a:srgbClr val="CC0000"/>
                  </a:solidFill>
                  <a:latin typeface="Arial" pitchFamily="-109" charset="0"/>
                  <a:ea typeface="Arial" pitchFamily="-109" charset="0"/>
                  <a:cs typeface="Arial" pitchFamily="-109" charset="0"/>
                </a:rPr>
                <a:t>IR Design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Small </a:t>
              </a:r>
              <a:r>
                <a:rPr lang="el-GR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β</a:t>
              </a: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*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Crab crossing</a:t>
              </a:r>
              <a:endParaRPr lang="en-US" sz="1800" b="1" dirty="0"/>
            </a:p>
          </p:txBody>
        </p:sp>
        <p:sp>
          <p:nvSpPr>
            <p:cNvPr id="18447" name="Rectangle 29"/>
            <p:cNvSpPr>
              <a:spLocks noChangeArrowheads="1"/>
            </p:cNvSpPr>
            <p:nvPr/>
          </p:nvSpPr>
          <p:spPr bwMode="auto">
            <a:xfrm>
              <a:off x="1799927" y="3855569"/>
              <a:ext cx="1356067" cy="1175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17475" indent="-117475" eaLnBrk="1" hangingPunct="1">
                <a:spcAft>
                  <a:spcPts val="300"/>
                </a:spcAft>
                <a:tabLst>
                  <a:tab pos="111125" algn="l"/>
                </a:tabLst>
              </a:pPr>
              <a:r>
                <a:rPr lang="en-US" b="1" i="1" dirty="0">
                  <a:solidFill>
                    <a:srgbClr val="CC0000"/>
                  </a:solidFill>
                  <a:latin typeface="Arial" pitchFamily="-109" charset="0"/>
                  <a:ea typeface="Arial" pitchFamily="-109" charset="0"/>
                  <a:cs typeface="Arial" pitchFamily="-109" charset="0"/>
                </a:rPr>
                <a:t>Damping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Synchrotron radiation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Electron cooling</a:t>
              </a:r>
            </a:p>
          </p:txBody>
        </p:sp>
      </p:grpSp>
      <p:sp>
        <p:nvSpPr>
          <p:cNvPr id="18438" name="TextBox 14"/>
          <p:cNvSpPr txBox="1">
            <a:spLocks noChangeArrowheads="1"/>
          </p:cNvSpPr>
          <p:nvPr/>
        </p:nvSpPr>
        <p:spPr bwMode="auto">
          <a:xfrm>
            <a:off x="4724400" y="2667000"/>
            <a:ext cx="4191000" cy="1631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“</a:t>
            </a:r>
            <a:r>
              <a:rPr lang="en-US" sz="18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Traditional” hadrons colliders</a:t>
            </a:r>
          </a:p>
          <a:p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     Small number of bunches</a:t>
            </a:r>
          </a:p>
          <a:p>
            <a:pPr>
              <a:buFont typeface="Wingdings" pitchFamily="-109" charset="2"/>
              <a:buChar char="è"/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  <a:sym typeface="Wingdings" pitchFamily="-109" charset="2"/>
              </a:rPr>
              <a:t> Small collision frequency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600" i="1" dirty="0">
                <a:latin typeface="Arial" pitchFamily="-109" charset="0"/>
                <a:ea typeface="Arial" pitchFamily="-109" charset="0"/>
                <a:cs typeface="Arial" pitchFamily="-109" charset="0"/>
              </a:rPr>
              <a:t>f</a:t>
            </a:r>
          </a:p>
          <a:p>
            <a:pPr>
              <a:buFont typeface="Wingdings" pitchFamily="-109" charset="2"/>
              <a:buChar char="è"/>
            </a:pPr>
            <a:r>
              <a:rPr lang="en-US" sz="1600" i="1" dirty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Large bunch charge n</a:t>
            </a:r>
            <a:r>
              <a:rPr lang="en-US" sz="1600" baseline="-25000" dirty="0">
                <a:latin typeface="Arial" pitchFamily="-109" charset="0"/>
                <a:ea typeface="Arial" pitchFamily="-109" charset="0"/>
                <a:cs typeface="Arial" pitchFamily="-109" charset="0"/>
              </a:rPr>
              <a:t>1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 and n</a:t>
            </a:r>
            <a:r>
              <a:rPr lang="en-US" sz="1600" baseline="-25000" dirty="0">
                <a:latin typeface="Arial" pitchFamily="-109" charset="0"/>
                <a:ea typeface="Arial" pitchFamily="-109" charset="0"/>
                <a:cs typeface="Arial" pitchFamily="-109" charset="0"/>
              </a:rPr>
              <a:t>2</a:t>
            </a:r>
          </a:p>
          <a:p>
            <a:pPr>
              <a:buFont typeface="Wingdings" pitchFamily="-109" charset="2"/>
              <a:buChar char="è"/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 Long bunch length</a:t>
            </a:r>
          </a:p>
          <a:p>
            <a:pPr>
              <a:buFont typeface="Wingdings" pitchFamily="-109" charset="2"/>
              <a:buChar char="è"/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 Large beta-star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724400" y="1828800"/>
          <a:ext cx="3581400" cy="838200"/>
        </p:xfrm>
        <a:graphic>
          <a:graphicData uri="http://schemas.openxmlformats.org/presentationml/2006/ole">
            <p:oleObj spid="_x0000_s94210" name="Equation" r:id="rId4" imgW="1022819" imgH="1022819" progId="Equation.3">
              <p:embed/>
            </p:oleObj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505200" y="1447800"/>
            <a:ext cx="54864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BE0E3"/>
            </a:solidFill>
            <a:miter lim="800000"/>
            <a:headEnd/>
            <a:tailEnd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ts val="200"/>
              </a:spcBef>
              <a:defRPr/>
            </a:pP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  <a:sym typeface="Wingdings" pitchFamily="-106" charset="2"/>
              </a:rPr>
              <a:t>KEK-B 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>already reached above</a:t>
            </a:r>
            <a:r>
              <a:rPr lang="en-US" sz="1800" dirty="0">
                <a:solidFill>
                  <a:srgbClr val="00206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2x10</a:t>
            </a:r>
            <a:r>
              <a:rPr lang="en-US" sz="1800" baseline="30000" dirty="0">
                <a:solidFill>
                  <a:srgbClr val="FF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34</a:t>
            </a:r>
            <a:r>
              <a:rPr lang="en-US" sz="1800" dirty="0">
                <a:solidFill>
                  <a:srgbClr val="FF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>/cm</a:t>
            </a:r>
            <a:r>
              <a:rPr lang="en-US" sz="1800" baseline="30000" dirty="0">
                <a:latin typeface="Arial" pitchFamily="-106" charset="0"/>
                <a:ea typeface="Arial" pitchFamily="-106" charset="0"/>
                <a:cs typeface="Arial" pitchFamily="-106" charset="0"/>
              </a:rPr>
              <a:t>2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>/s</a:t>
            </a:r>
          </a:p>
        </p:txBody>
      </p:sp>
      <p:sp>
        <p:nvSpPr>
          <p:cNvPr id="18440" name="TextBox 18"/>
          <p:cNvSpPr txBox="1">
            <a:spLocks noChangeArrowheads="1"/>
          </p:cNvSpPr>
          <p:nvPr/>
        </p:nvSpPr>
        <p:spPr bwMode="auto">
          <a:xfrm>
            <a:off x="4724400" y="4419600"/>
            <a:ext cx="4191000" cy="16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Linac</a:t>
            </a:r>
            <a:r>
              <a:rPr lang="en-US" sz="18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-Ring colliders</a:t>
            </a:r>
          </a:p>
          <a:p>
            <a:pPr marL="117475" indent="-117475">
              <a:buFont typeface="Arial" pitchFamily="-109" charset="0"/>
              <a:buChar char="•"/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  <a:sym typeface="Wingdings" pitchFamily="-109" charset="2"/>
              </a:rPr>
              <a:t>Large beam-beam parameter for the  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  <a:sym typeface="Wingdings" pitchFamily="-109" charset="2"/>
              </a:rPr>
              <a:t>   electron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  <a:sym typeface="Wingdings" pitchFamily="-109" charset="2"/>
              </a:rPr>
              <a:t>beam</a:t>
            </a:r>
          </a:p>
          <a:p>
            <a:pPr marL="117475" indent="-117475">
              <a:buFont typeface="Arial" pitchFamily="-109" charset="0"/>
              <a:buChar char="•"/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  <a:sym typeface="Wingdings" pitchFamily="-109" charset="2"/>
              </a:rPr>
              <a:t>Need to maintain high polarized electron current </a:t>
            </a:r>
          </a:p>
          <a:p>
            <a:pPr marL="117475" indent="-117475">
              <a:buFont typeface="Arial" pitchFamily="-109" charset="0"/>
              <a:buChar char="•"/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  <a:sym typeface="Wingdings" pitchFamily="-109" charset="2"/>
              </a:rPr>
              <a:t>High energy/current ERL  </a:t>
            </a:r>
            <a:endParaRPr lang="en-US" sz="160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7938" y="0"/>
            <a:ext cx="9144000" cy="762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Design </a:t>
            </a:r>
            <a:r>
              <a:rPr lang="en-US" sz="3200" dirty="0" smtClean="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strategy</a:t>
            </a:r>
            <a:r>
              <a:rPr lang="en-US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High Polarization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486400"/>
          </a:xfrm>
        </p:spPr>
        <p:txBody>
          <a:bodyPr/>
          <a:lstStyle/>
          <a:p>
            <a:pPr marL="228600" indent="-228600">
              <a:spcBef>
                <a:spcPts val="300"/>
              </a:spcBef>
              <a:buFontTx/>
              <a:buNone/>
            </a:pPr>
            <a:r>
              <a:rPr lang="en-US" sz="2400" dirty="0" smtClean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	All </a:t>
            </a:r>
            <a:r>
              <a:rPr lang="en-US" sz="2400" dirty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rings</a:t>
            </a:r>
            <a:r>
              <a:rPr lang="en-US" sz="2400" dirty="0" smtClean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are </a:t>
            </a:r>
            <a:r>
              <a:rPr lang="en-US" sz="2400" dirty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figure-8</a:t>
            </a:r>
            <a:r>
              <a:rPr lang="en-US" sz="2400" dirty="0" smtClean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n-US" sz="2400" dirty="0" err="1" smtClean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  <a:sym typeface="Wingdings"/>
              </a:rPr>
              <a:t></a:t>
            </a:r>
            <a:r>
              <a:rPr lang="en-US" sz="2400" dirty="0" smtClean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  <a:sym typeface="Wingdings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critical </a:t>
            </a:r>
            <a:r>
              <a:rPr lang="en-US" sz="2400" dirty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advantages for both ion and electron beam</a:t>
            </a:r>
            <a:endParaRPr lang="en-US" dirty="0" smtClean="0">
              <a:solidFill>
                <a:srgbClr val="00B050"/>
              </a:solidFill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  <a:p>
            <a:pPr marL="509588" lvl="1" indent="-220663">
              <a:spcBef>
                <a:spcPct val="0"/>
              </a:spcBef>
              <a:buClr>
                <a:srgbClr val="CC0000"/>
              </a:buClr>
              <a:buFont typeface="Wingdings" pitchFamily="-104" charset="2"/>
              <a:buChar char="§"/>
            </a:pPr>
            <a:endParaRPr lang="en-US" sz="1600" dirty="0" smtClean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  <a:p>
            <a:pPr marL="509588" lvl="1" indent="-220663">
              <a:spcBef>
                <a:spcPct val="0"/>
              </a:spcBef>
              <a:buClr>
                <a:srgbClr val="CC0000"/>
              </a:buClr>
              <a:buFont typeface="Wingdings" pitchFamily="-104" charset="2"/>
              <a:buChar char="§"/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Spin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precessions in the left &amp; right parts of the ring are </a:t>
            </a:r>
            <a:r>
              <a:rPr lang="en-US" sz="1600" u="sng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exactly </a:t>
            </a:r>
            <a:r>
              <a:rPr lang="en-US" sz="1600" u="sng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cancelled</a:t>
            </a:r>
          </a:p>
          <a:p>
            <a:pPr marL="509588" lvl="1" indent="-220663">
              <a:spcBef>
                <a:spcPct val="0"/>
              </a:spcBef>
              <a:buClr>
                <a:srgbClr val="CC0000"/>
              </a:buClr>
              <a:buFont typeface="Wingdings" pitchFamily="-104" charset="2"/>
              <a:buChar char="§"/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Net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spin precession (</a:t>
            </a:r>
            <a:r>
              <a:rPr lang="en-US" sz="1600" b="1" i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spin tune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) is zero, thus </a:t>
            </a:r>
            <a:r>
              <a:rPr lang="en-US" sz="1600" u="sng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energy </a:t>
            </a:r>
            <a:r>
              <a:rPr lang="en-US" sz="1600" u="sng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independent</a:t>
            </a:r>
          </a:p>
          <a:p>
            <a:pPr marL="509588" lvl="1" indent="-220663">
              <a:spcBef>
                <a:spcPct val="0"/>
              </a:spcBef>
              <a:buClr>
                <a:srgbClr val="CC0000"/>
              </a:buClr>
              <a:buFont typeface="Wingdings" pitchFamily="-104" charset="2"/>
              <a:buChar char="§"/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Spin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is </a:t>
            </a:r>
            <a:r>
              <a:rPr lang="en-US" sz="1600" u="sng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easily controlled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and stabilized by small solenoids or other compact spin rotators</a:t>
            </a:r>
          </a:p>
          <a:p>
            <a:pPr marL="509588" lvl="1" indent="-220663"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Advantage 1: </a:t>
            </a:r>
            <a:r>
              <a:rPr lang="en-US" sz="1600" b="1" dirty="0">
                <a:solidFill>
                  <a:srgbClr val="CC3333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Ion spin preservation during acceleration</a:t>
            </a:r>
          </a:p>
          <a:p>
            <a:pPr marL="509588" lvl="1" indent="-220663">
              <a:spcBef>
                <a:spcPct val="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Ensures spin preservation</a:t>
            </a:r>
          </a:p>
          <a:p>
            <a:pPr marL="509588" lvl="1" indent="-220663">
              <a:spcBef>
                <a:spcPct val="0"/>
              </a:spcBef>
              <a:buClr>
                <a:srgbClr val="CC0000"/>
              </a:buClr>
              <a:buFont typeface="Wingdings" pitchFamily="-104" charset="2"/>
              <a:buChar char="§"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Avoids energy-dependent spin sensitivity for all species of ions</a:t>
            </a:r>
          </a:p>
          <a:p>
            <a:pPr marL="509588" lvl="1" indent="-220663">
              <a:spcBef>
                <a:spcPct val="0"/>
              </a:spcBef>
              <a:buClr>
                <a:srgbClr val="CC0000"/>
              </a:buClr>
              <a:buFont typeface="Wingdings" pitchFamily="-104" charset="2"/>
              <a:buChar char="§"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Allows a high polarization for all light ion beams</a:t>
            </a:r>
          </a:p>
          <a:p>
            <a:pPr marL="509588" lvl="1" indent="-220663">
              <a:spcBef>
                <a:spcPts val="1200"/>
              </a:spcBef>
              <a:buFontTx/>
              <a:buNone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Advantage 2: </a:t>
            </a:r>
            <a:r>
              <a:rPr lang="en-US" sz="1600" b="1" dirty="0">
                <a:solidFill>
                  <a:srgbClr val="CC3333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Ease of spin manipulation </a:t>
            </a:r>
          </a:p>
          <a:p>
            <a:pPr marL="512763" lvl="2" indent="-227013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Delivers desired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polarization at</a:t>
            </a: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the collision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points</a:t>
            </a:r>
          </a:p>
          <a:p>
            <a:pPr marL="509588" lvl="1" indent="-220663">
              <a:spcBef>
                <a:spcPts val="1200"/>
              </a:spcBef>
              <a:buFontTx/>
              <a:buNone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Advantage 3: </a:t>
            </a:r>
            <a:r>
              <a:rPr lang="en-US" sz="1600" b="1" dirty="0">
                <a:solidFill>
                  <a:srgbClr val="CC3333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The only practical way to accommodate polarized deuterons</a:t>
            </a:r>
          </a:p>
          <a:p>
            <a:pPr marL="509588" lvl="1" indent="-220663">
              <a:spcBef>
                <a:spcPts val="200"/>
              </a:spcBef>
              <a:spcAft>
                <a:spcPts val="1200"/>
              </a:spcAft>
              <a:buFontTx/>
              <a:buNone/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				(given the ultra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small </a:t>
            </a:r>
            <a:r>
              <a:rPr lang="en-US" sz="1600" i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g-2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)</a:t>
            </a:r>
          </a:p>
          <a:p>
            <a:pPr marL="509588" lvl="1" indent="-220663">
              <a:spcBef>
                <a:spcPts val="200"/>
              </a:spcBef>
              <a:buFontTx/>
              <a:buNone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Advantage 4: </a:t>
            </a:r>
            <a:r>
              <a:rPr lang="en-US" sz="1600" b="1" dirty="0">
                <a:solidFill>
                  <a:srgbClr val="CC3333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Strong reduction of quantum depolarization </a:t>
            </a: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thanks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to</a:t>
            </a: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the energy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independent</a:t>
            </a: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spin tune. </a:t>
            </a:r>
            <a:endParaRPr lang="en-US" sz="1600" dirty="0">
              <a:solidFill>
                <a:srgbClr val="00B050"/>
              </a:solidFill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77" y="1023499"/>
            <a:ext cx="8457942" cy="483524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MEIC </a:t>
            </a:r>
            <a:r>
              <a:rPr lang="en-US" b="1" dirty="0" smtClean="0"/>
              <a:t>goals</a:t>
            </a:r>
            <a:r>
              <a:rPr lang="en-US" dirty="0" smtClean="0"/>
              <a:t>, </a:t>
            </a:r>
            <a:r>
              <a:rPr lang="en-US" b="1" dirty="0" smtClean="0"/>
              <a:t>strategy </a:t>
            </a:r>
            <a:r>
              <a:rPr lang="en-US" dirty="0" smtClean="0"/>
              <a:t>and </a:t>
            </a:r>
            <a:r>
              <a:rPr lang="en-US" b="1" dirty="0" smtClean="0"/>
              <a:t>basic design choices </a:t>
            </a:r>
            <a:r>
              <a:rPr lang="en-US" dirty="0" smtClean="0"/>
              <a:t>(figure-8, B-factory beam structure for high luminosity for </a:t>
            </a:r>
            <a:r>
              <a:rPr lang="en-US" dirty="0" err="1" smtClean="0"/>
              <a:t>e</a:t>
            </a:r>
            <a:r>
              <a:rPr lang="en-US" dirty="0" smtClean="0"/>
              <a:t>- and ion rings) have </a:t>
            </a:r>
            <a:r>
              <a:rPr lang="en-US" b="1" dirty="0" smtClean="0">
                <a:solidFill>
                  <a:srgbClr val="CC0000"/>
                </a:solidFill>
              </a:rPr>
              <a:t>NOT </a:t>
            </a:r>
            <a:r>
              <a:rPr lang="en-US" dirty="0" smtClean="0"/>
              <a:t>changed since 2006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goal of  </a:t>
            </a:r>
            <a:r>
              <a:rPr lang="en-US" dirty="0" smtClean="0">
                <a:solidFill>
                  <a:srgbClr val="CC0000"/>
                </a:solidFill>
              </a:rPr>
              <a:t>cost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C0000"/>
                </a:solidFill>
              </a:rPr>
              <a:t>performance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C0000"/>
                </a:solidFill>
              </a:rPr>
              <a:t>upgrade </a:t>
            </a:r>
            <a:r>
              <a:rPr lang="en-US" dirty="0" smtClean="0"/>
              <a:t>optimization led us to the following implementation: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	A circumference of ~</a:t>
            </a:r>
            <a:r>
              <a:rPr lang="en-US" b="1" dirty="0" smtClean="0"/>
              <a:t>2.2 km </a:t>
            </a:r>
            <a:r>
              <a:rPr lang="en-US" dirty="0" smtClean="0"/>
              <a:t>will allow:</a:t>
            </a:r>
          </a:p>
          <a:p>
            <a:pPr marL="569913" indent="-225425">
              <a:buClr>
                <a:schemeClr val="tx1"/>
              </a:buClr>
            </a:pPr>
            <a:r>
              <a:rPr lang="en-US" dirty="0" smtClean="0">
                <a:solidFill>
                  <a:srgbClr val="CC0000"/>
                </a:solidFill>
              </a:rPr>
              <a:t>Re-use of the PEP-II machine </a:t>
            </a:r>
            <a:r>
              <a:rPr lang="en-US" dirty="0" smtClean="0"/>
              <a:t>for the electron ring and e- transfer lines</a:t>
            </a:r>
          </a:p>
          <a:p>
            <a:pPr marL="569913" indent="-225425">
              <a:buClr>
                <a:schemeClr val="tx1"/>
              </a:buClr>
            </a:pPr>
            <a:r>
              <a:rPr lang="en-US" dirty="0" smtClean="0">
                <a:solidFill>
                  <a:srgbClr val="CC0000"/>
                </a:solidFill>
              </a:rPr>
              <a:t>Use of super-ferric magnets </a:t>
            </a:r>
            <a:r>
              <a:rPr lang="en-US" dirty="0" smtClean="0"/>
              <a:t>for the ion ring instead of cos-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super-conducting magnets</a:t>
            </a:r>
            <a:endParaRPr lang="en-US" sz="2000" dirty="0" smtClean="0"/>
          </a:p>
          <a:p>
            <a:pPr>
              <a:buAutoNum type="arabicPeriod" startAt="2"/>
            </a:pPr>
            <a:endParaRPr lang="en-US" dirty="0" smtClean="0"/>
          </a:p>
          <a:p>
            <a:pPr>
              <a:buAutoNum type="arabicPeriod" startAt="2"/>
            </a:pPr>
            <a:r>
              <a:rPr lang="en-US" dirty="0" smtClean="0"/>
              <a:t>Only </a:t>
            </a:r>
            <a:r>
              <a:rPr lang="en-US" dirty="0" smtClean="0">
                <a:solidFill>
                  <a:srgbClr val="CC0000"/>
                </a:solidFill>
              </a:rPr>
              <a:t>one booster </a:t>
            </a:r>
            <a:r>
              <a:rPr lang="en-US" dirty="0" smtClean="0"/>
              <a:t>needed, accelerating from 285 MeV to 8 GeV</a:t>
            </a:r>
          </a:p>
          <a:p>
            <a:pPr>
              <a:buNone/>
            </a:pPr>
            <a:endParaRPr lang="en-US" sz="1600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4-12-13 at 16.03.2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309" r="-6309"/>
          <a:stretch>
            <a:fillRect/>
          </a:stretch>
        </p:blipFill>
        <p:spPr>
          <a:xfrm>
            <a:off x="3295483" y="958381"/>
            <a:ext cx="6225669" cy="35115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Layout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88032" y="2505867"/>
            <a:ext cx="24489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 rot="19179518">
            <a:off x="6097487" y="1846586"/>
            <a:ext cx="1905978" cy="2032016"/>
            <a:chOff x="3729138" y="2658040"/>
            <a:chExt cx="1905978" cy="2032016"/>
          </a:xfrm>
        </p:grpSpPr>
        <p:sp>
          <p:nvSpPr>
            <p:cNvPr id="15" name="TextBox 39"/>
            <p:cNvSpPr txBox="1">
              <a:spLocks noChangeArrowheads="1"/>
            </p:cNvSpPr>
            <p:nvPr/>
          </p:nvSpPr>
          <p:spPr bwMode="auto">
            <a:xfrm rot="2998941">
              <a:off x="4983414" y="4038353"/>
              <a:ext cx="995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/>
              <a:r>
                <a:rPr lang="en-US" sz="1400" b="1" dirty="0">
                  <a:solidFill>
                    <a:srgbClr val="FF0000"/>
                  </a:solidFill>
                </a:rPr>
                <a:t>Ion Source</a:t>
              </a:r>
            </a:p>
          </p:txBody>
        </p:sp>
        <p:sp>
          <p:nvSpPr>
            <p:cNvPr id="16" name="TextBox 41"/>
            <p:cNvSpPr txBox="1">
              <a:spLocks noChangeArrowheads="1"/>
            </p:cNvSpPr>
            <p:nvPr/>
          </p:nvSpPr>
          <p:spPr bwMode="auto">
            <a:xfrm rot="2420482">
              <a:off x="3729138" y="2767557"/>
              <a:ext cx="8636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en-US" sz="1400" b="1" dirty="0">
                  <a:solidFill>
                    <a:srgbClr val="FF0000"/>
                  </a:solidFill>
                </a:rPr>
                <a:t>Booster</a:t>
              </a:r>
            </a:p>
          </p:txBody>
        </p:sp>
        <p:sp>
          <p:nvSpPr>
            <p:cNvPr id="17" name="TextBox 39"/>
            <p:cNvSpPr txBox="1">
              <a:spLocks noChangeArrowheads="1"/>
            </p:cNvSpPr>
            <p:nvPr/>
          </p:nvSpPr>
          <p:spPr bwMode="auto">
            <a:xfrm rot="2959711">
              <a:off x="4718666" y="3499160"/>
              <a:ext cx="6138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400" b="1" dirty="0" err="1" smtClean="0">
                  <a:solidFill>
                    <a:srgbClr val="FF0000"/>
                  </a:solidFill>
                </a:rPr>
                <a:t>Linac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4204705" y="3020667"/>
              <a:ext cx="533203" cy="513978"/>
              <a:chOff x="4204705" y="3020667"/>
              <a:chExt cx="533203" cy="513978"/>
            </a:xfrm>
          </p:grpSpPr>
          <p:sp>
            <p:nvSpPr>
              <p:cNvPr id="27" name="Arc 12"/>
              <p:cNvSpPr>
                <a:spLocks/>
              </p:cNvSpPr>
              <p:nvPr/>
            </p:nvSpPr>
            <p:spPr bwMode="auto">
              <a:xfrm rot="17723535">
                <a:off x="4524390" y="3021461"/>
                <a:ext cx="214312" cy="212724"/>
              </a:xfrm>
              <a:custGeom>
                <a:avLst/>
                <a:gdLst>
                  <a:gd name="T0" fmla="*/ 82401 w 212726"/>
                  <a:gd name="T1" fmla="*/ 2877 h 212727"/>
                  <a:gd name="T2" fmla="*/ 107156 w 212726"/>
                  <a:gd name="T3" fmla="*/ 106363 h 212727"/>
                  <a:gd name="T4" fmla="*/ 16876 w 212726"/>
                  <a:gd name="T5" fmla="*/ 163657 h 212727"/>
                  <a:gd name="T6" fmla="*/ 11796480 60000 65536"/>
                  <a:gd name="T7" fmla="*/ 11796480 60000 65536"/>
                  <a:gd name="T8" fmla="*/ 17694720 60000 65536"/>
                  <a:gd name="T9" fmla="*/ 16751 w 212726"/>
                  <a:gd name="T10" fmla="*/ 0 h 212727"/>
                  <a:gd name="T11" fmla="*/ 212726 w 212726"/>
                  <a:gd name="T12" fmla="*/ 212727 h 2127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726" h="212727" stroke="0">
                    <a:moveTo>
                      <a:pt x="81791" y="2877"/>
                    </a:moveTo>
                    <a:lnTo>
                      <a:pt x="81791" y="2877"/>
                    </a:lnTo>
                    <a:cubicBezTo>
                      <a:pt x="89841" y="965"/>
                      <a:pt x="98088" y="-1"/>
                      <a:pt x="106363" y="-1"/>
                    </a:cubicBezTo>
                    <a:cubicBezTo>
                      <a:pt x="165105" y="0"/>
                      <a:pt x="212726" y="47620"/>
                      <a:pt x="212726" y="106364"/>
                    </a:cubicBezTo>
                    <a:cubicBezTo>
                      <a:pt x="212726" y="165107"/>
                      <a:pt x="165105" y="212728"/>
                      <a:pt x="106363" y="212728"/>
                    </a:cubicBezTo>
                    <a:cubicBezTo>
                      <a:pt x="70077" y="212727"/>
                      <a:pt x="36295" y="194230"/>
                      <a:pt x="16750" y="163658"/>
                    </a:cubicBezTo>
                    <a:lnTo>
                      <a:pt x="106363" y="106364"/>
                    </a:lnTo>
                    <a:lnTo>
                      <a:pt x="81791" y="2877"/>
                    </a:lnTo>
                    <a:close/>
                  </a:path>
                  <a:path w="212726" h="212727" fill="none">
                    <a:moveTo>
                      <a:pt x="81791" y="2877"/>
                    </a:moveTo>
                    <a:lnTo>
                      <a:pt x="81791" y="2877"/>
                    </a:lnTo>
                    <a:cubicBezTo>
                      <a:pt x="89841" y="965"/>
                      <a:pt x="98088" y="-1"/>
                      <a:pt x="106363" y="-1"/>
                    </a:cubicBezTo>
                    <a:cubicBezTo>
                      <a:pt x="165105" y="0"/>
                      <a:pt x="212726" y="47620"/>
                      <a:pt x="212726" y="106364"/>
                    </a:cubicBezTo>
                    <a:cubicBezTo>
                      <a:pt x="212726" y="165107"/>
                      <a:pt x="165105" y="212728"/>
                      <a:pt x="106363" y="212728"/>
                    </a:cubicBezTo>
                    <a:cubicBezTo>
                      <a:pt x="70077" y="212727"/>
                      <a:pt x="36295" y="194230"/>
                      <a:pt x="16750" y="163658"/>
                    </a:cubicBezTo>
                  </a:path>
                </a:pathLst>
              </a:custGeom>
              <a:noFill/>
              <a:ln w="444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8" name="Arc 13"/>
              <p:cNvSpPr>
                <a:spLocks/>
              </p:cNvSpPr>
              <p:nvPr/>
            </p:nvSpPr>
            <p:spPr bwMode="auto">
              <a:xfrm rot="17723535" flipH="1" flipV="1">
                <a:off x="4205498" y="3322714"/>
                <a:ext cx="211138" cy="212724"/>
              </a:xfrm>
              <a:custGeom>
                <a:avLst/>
                <a:gdLst>
                  <a:gd name="T0" fmla="*/ 82821 w 212726"/>
                  <a:gd name="T1" fmla="*/ 2499 h 212727"/>
                  <a:gd name="T2" fmla="*/ 105569 w 212726"/>
                  <a:gd name="T3" fmla="*/ 106363 h 212727"/>
                  <a:gd name="T4" fmla="*/ 16626 w 212726"/>
                  <a:gd name="T5" fmla="*/ 163657 h 212727"/>
                  <a:gd name="T6" fmla="*/ 11796480 60000 65536"/>
                  <a:gd name="T7" fmla="*/ 11796480 60000 65536"/>
                  <a:gd name="T8" fmla="*/ 17694720 60000 65536"/>
                  <a:gd name="T9" fmla="*/ 16751 w 212726"/>
                  <a:gd name="T10" fmla="*/ 0 h 212727"/>
                  <a:gd name="T11" fmla="*/ 212726 w 212726"/>
                  <a:gd name="T12" fmla="*/ 212727 h 2127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726" h="212727" stroke="0">
                    <a:moveTo>
                      <a:pt x="83444" y="2499"/>
                    </a:moveTo>
                    <a:lnTo>
                      <a:pt x="83443" y="2498"/>
                    </a:lnTo>
                    <a:cubicBezTo>
                      <a:pt x="90970" y="837"/>
                      <a:pt x="98656" y="-1"/>
                      <a:pt x="106364" y="-1"/>
                    </a:cubicBezTo>
                    <a:cubicBezTo>
                      <a:pt x="165106" y="0"/>
                      <a:pt x="212727" y="47620"/>
                      <a:pt x="212727" y="106364"/>
                    </a:cubicBezTo>
                    <a:cubicBezTo>
                      <a:pt x="212727" y="165107"/>
                      <a:pt x="165106" y="212728"/>
                      <a:pt x="106364" y="212728"/>
                    </a:cubicBezTo>
                    <a:cubicBezTo>
                      <a:pt x="70078" y="212727"/>
                      <a:pt x="36296" y="194230"/>
                      <a:pt x="16751" y="163658"/>
                    </a:cubicBezTo>
                    <a:lnTo>
                      <a:pt x="106363" y="106364"/>
                    </a:lnTo>
                    <a:lnTo>
                      <a:pt x="83444" y="2499"/>
                    </a:lnTo>
                    <a:close/>
                  </a:path>
                  <a:path w="212726" h="212727" fill="none">
                    <a:moveTo>
                      <a:pt x="83444" y="2499"/>
                    </a:moveTo>
                    <a:lnTo>
                      <a:pt x="83443" y="2498"/>
                    </a:lnTo>
                    <a:cubicBezTo>
                      <a:pt x="90970" y="837"/>
                      <a:pt x="98656" y="-1"/>
                      <a:pt x="106364" y="-1"/>
                    </a:cubicBezTo>
                    <a:cubicBezTo>
                      <a:pt x="165106" y="0"/>
                      <a:pt x="212727" y="47620"/>
                      <a:pt x="212727" y="106364"/>
                    </a:cubicBezTo>
                    <a:cubicBezTo>
                      <a:pt x="212727" y="165107"/>
                      <a:pt x="165106" y="212728"/>
                      <a:pt x="106364" y="212728"/>
                    </a:cubicBezTo>
                    <a:cubicBezTo>
                      <a:pt x="70078" y="212727"/>
                      <a:pt x="36296" y="194230"/>
                      <a:pt x="16751" y="163658"/>
                    </a:cubicBezTo>
                  </a:path>
                </a:pathLst>
              </a:custGeom>
              <a:noFill/>
              <a:ln w="444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9" name="Straight Connector 15"/>
              <p:cNvCxnSpPr>
                <a:cxnSpLocks noChangeShapeType="1"/>
              </p:cNvCxnSpPr>
              <p:nvPr/>
            </p:nvCxnSpPr>
            <p:spPr bwMode="auto">
              <a:xfrm rot="17723535" flipH="1">
                <a:off x="4273662" y="3257275"/>
                <a:ext cx="390525" cy="52387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" name="Straight Connector 17"/>
              <p:cNvCxnSpPr>
                <a:cxnSpLocks noChangeShapeType="1"/>
                <a:endCxn id="27" idx="2"/>
              </p:cNvCxnSpPr>
              <p:nvPr/>
            </p:nvCxnSpPr>
            <p:spPr bwMode="auto">
              <a:xfrm rot="17723535">
                <a:off x="4348324" y="3138552"/>
                <a:ext cx="235951" cy="282719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 rot="16478584">
              <a:off x="4655985" y="3105384"/>
              <a:ext cx="886659" cy="841624"/>
              <a:chOff x="2816838" y="2616062"/>
              <a:chExt cx="886438" cy="840723"/>
            </a:xfrm>
          </p:grpSpPr>
          <p:sp>
            <p:nvSpPr>
              <p:cNvPr id="24" name="Rectangle 99"/>
              <p:cNvSpPr>
                <a:spLocks noChangeArrowheads="1"/>
              </p:cNvSpPr>
              <p:nvPr/>
            </p:nvSpPr>
            <p:spPr bwMode="auto">
              <a:xfrm rot="18959870">
                <a:off x="2816838" y="3347364"/>
                <a:ext cx="201562" cy="1094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" name="Rectangle 100"/>
              <p:cNvSpPr>
                <a:spLocks noChangeArrowheads="1"/>
              </p:cNvSpPr>
              <p:nvPr/>
            </p:nvSpPr>
            <p:spPr bwMode="auto">
              <a:xfrm rot="18889389">
                <a:off x="3019716" y="3020235"/>
                <a:ext cx="456713" cy="10950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26" name="Straight Connector 54"/>
              <p:cNvCxnSpPr>
                <a:cxnSpLocks noChangeShapeType="1"/>
              </p:cNvCxnSpPr>
              <p:nvPr/>
            </p:nvCxnSpPr>
            <p:spPr bwMode="auto">
              <a:xfrm flipH="1">
                <a:off x="3398476" y="2616062"/>
                <a:ext cx="304800" cy="304800"/>
              </a:xfrm>
              <a:prstGeom prst="line">
                <a:avLst/>
              </a:pr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22" name="Arc 12"/>
            <p:cNvSpPr>
              <a:spLocks/>
            </p:cNvSpPr>
            <p:nvPr/>
          </p:nvSpPr>
          <p:spPr bwMode="auto">
            <a:xfrm rot="11827163">
              <a:off x="3729253" y="2658040"/>
              <a:ext cx="1157140" cy="595586"/>
            </a:xfrm>
            <a:custGeom>
              <a:avLst/>
              <a:gdLst>
                <a:gd name="T0" fmla="*/ 82401 w 212726"/>
                <a:gd name="T1" fmla="*/ 2877 h 212727"/>
                <a:gd name="T2" fmla="*/ 107156 w 212726"/>
                <a:gd name="T3" fmla="*/ 106363 h 212727"/>
                <a:gd name="T4" fmla="*/ 16876 w 212726"/>
                <a:gd name="T5" fmla="*/ 163657 h 212727"/>
                <a:gd name="T6" fmla="*/ 11796480 60000 65536"/>
                <a:gd name="T7" fmla="*/ 11796480 60000 65536"/>
                <a:gd name="T8" fmla="*/ 17694720 60000 65536"/>
                <a:gd name="T9" fmla="*/ 16751 w 212726"/>
                <a:gd name="T10" fmla="*/ 0 h 212727"/>
                <a:gd name="T11" fmla="*/ 212726 w 212726"/>
                <a:gd name="T12" fmla="*/ 212727 h 212727"/>
                <a:gd name="connsiteX0" fmla="*/ 65041 w 195976"/>
                <a:gd name="connsiteY0" fmla="*/ 2878 h 212729"/>
                <a:gd name="connsiteX1" fmla="*/ 65041 w 195976"/>
                <a:gd name="connsiteY1" fmla="*/ 2878 h 212729"/>
                <a:gd name="connsiteX2" fmla="*/ 89613 w 195976"/>
                <a:gd name="connsiteY2" fmla="*/ 0 h 212729"/>
                <a:gd name="connsiteX3" fmla="*/ 195976 w 195976"/>
                <a:gd name="connsiteY3" fmla="*/ 106365 h 212729"/>
                <a:gd name="connsiteX4" fmla="*/ 89613 w 195976"/>
                <a:gd name="connsiteY4" fmla="*/ 212729 h 212729"/>
                <a:gd name="connsiteX5" fmla="*/ 0 w 195976"/>
                <a:gd name="connsiteY5" fmla="*/ 163659 h 212729"/>
                <a:gd name="connsiteX6" fmla="*/ 89613 w 195976"/>
                <a:gd name="connsiteY6" fmla="*/ 106365 h 212729"/>
                <a:gd name="connsiteX7" fmla="*/ 65041 w 195976"/>
                <a:gd name="connsiteY7" fmla="*/ 2878 h 212729"/>
                <a:gd name="connsiteX0" fmla="*/ 65041 w 195976"/>
                <a:gd name="connsiteY0" fmla="*/ 2878 h 212729"/>
                <a:gd name="connsiteX1" fmla="*/ 65041 w 195976"/>
                <a:gd name="connsiteY1" fmla="*/ 2878 h 212729"/>
                <a:gd name="connsiteX2" fmla="*/ 89613 w 195976"/>
                <a:gd name="connsiteY2" fmla="*/ 0 h 212729"/>
                <a:gd name="connsiteX3" fmla="*/ 195976 w 195976"/>
                <a:gd name="connsiteY3" fmla="*/ 106365 h 212729"/>
                <a:gd name="connsiteX4" fmla="*/ 89613 w 195976"/>
                <a:gd name="connsiteY4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0 w 130935"/>
                <a:gd name="connsiteY0" fmla="*/ 2878 h 212729"/>
                <a:gd name="connsiteX1" fmla="*/ 24572 w 130935"/>
                <a:gd name="connsiteY1" fmla="*/ 0 h 212729"/>
                <a:gd name="connsiteX2" fmla="*/ 130935 w 130935"/>
                <a:gd name="connsiteY2" fmla="*/ 106365 h 212729"/>
                <a:gd name="connsiteX3" fmla="*/ 24572 w 130935"/>
                <a:gd name="connsiteY3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24572 w 130935"/>
                <a:gd name="connsiteY0" fmla="*/ 0 h 212729"/>
                <a:gd name="connsiteX1" fmla="*/ 130935 w 130935"/>
                <a:gd name="connsiteY1" fmla="*/ 106365 h 212729"/>
                <a:gd name="connsiteX2" fmla="*/ 24572 w 130935"/>
                <a:gd name="connsiteY2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130935 w 130935"/>
                <a:gd name="connsiteY0" fmla="*/ 106365 h 212729"/>
                <a:gd name="connsiteX1" fmla="*/ 24572 w 130935"/>
                <a:gd name="connsiteY1" fmla="*/ 212729 h 212729"/>
                <a:gd name="connsiteX0" fmla="*/ 24572 w 130935"/>
                <a:gd name="connsiteY0" fmla="*/ 106365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0" fmla="*/ 130935 w 130935"/>
                <a:gd name="connsiteY0" fmla="*/ 106365 h 212729"/>
                <a:gd name="connsiteX1" fmla="*/ 24572 w 130935"/>
                <a:gd name="connsiteY1" fmla="*/ 212729 h 212729"/>
                <a:gd name="connsiteX0" fmla="*/ 24572 w 131066"/>
                <a:gd name="connsiteY0" fmla="*/ 103487 h 209851"/>
                <a:gd name="connsiteX1" fmla="*/ 0 w 131066"/>
                <a:gd name="connsiteY1" fmla="*/ 0 h 209851"/>
                <a:gd name="connsiteX2" fmla="*/ 130935 w 131066"/>
                <a:gd name="connsiteY2" fmla="*/ 103487 h 209851"/>
                <a:gd name="connsiteX3" fmla="*/ 24572 w 131066"/>
                <a:gd name="connsiteY3" fmla="*/ 209851 h 209851"/>
                <a:gd name="connsiteX4" fmla="*/ 24572 w 131066"/>
                <a:gd name="connsiteY4" fmla="*/ 103487 h 209851"/>
                <a:gd name="connsiteX0" fmla="*/ 130935 w 131066"/>
                <a:gd name="connsiteY0" fmla="*/ 103487 h 209851"/>
                <a:gd name="connsiteX1" fmla="*/ 24572 w 131066"/>
                <a:gd name="connsiteY1" fmla="*/ 209851 h 209851"/>
                <a:gd name="connsiteX0" fmla="*/ 7045 w 113539"/>
                <a:gd name="connsiteY0" fmla="*/ 0 h 106364"/>
                <a:gd name="connsiteX1" fmla="*/ 113408 w 113539"/>
                <a:gd name="connsiteY1" fmla="*/ 0 h 106364"/>
                <a:gd name="connsiteX2" fmla="*/ 7045 w 113539"/>
                <a:gd name="connsiteY2" fmla="*/ 106364 h 106364"/>
                <a:gd name="connsiteX3" fmla="*/ 7045 w 113539"/>
                <a:gd name="connsiteY3" fmla="*/ 0 h 106364"/>
                <a:gd name="connsiteX0" fmla="*/ 113408 w 113539"/>
                <a:gd name="connsiteY0" fmla="*/ 0 h 106364"/>
                <a:gd name="connsiteX1" fmla="*/ 7045 w 113539"/>
                <a:gd name="connsiteY1" fmla="*/ 106364 h 106364"/>
                <a:gd name="connsiteX0" fmla="*/ 7045 w 114609"/>
                <a:gd name="connsiteY0" fmla="*/ 19102 h 125466"/>
                <a:gd name="connsiteX1" fmla="*/ 113408 w 114609"/>
                <a:gd name="connsiteY1" fmla="*/ 19102 h 125466"/>
                <a:gd name="connsiteX2" fmla="*/ 7045 w 114609"/>
                <a:gd name="connsiteY2" fmla="*/ 125466 h 125466"/>
                <a:gd name="connsiteX3" fmla="*/ 7045 w 114609"/>
                <a:gd name="connsiteY3" fmla="*/ 19102 h 125466"/>
                <a:gd name="connsiteX0" fmla="*/ 113408 w 114609"/>
                <a:gd name="connsiteY0" fmla="*/ 19102 h 125466"/>
                <a:gd name="connsiteX1" fmla="*/ 7045 w 114609"/>
                <a:gd name="connsiteY1" fmla="*/ 125466 h 125466"/>
                <a:gd name="connsiteX0" fmla="*/ 7045 w 116947"/>
                <a:gd name="connsiteY0" fmla="*/ 14579 h 120943"/>
                <a:gd name="connsiteX1" fmla="*/ 113408 w 116947"/>
                <a:gd name="connsiteY1" fmla="*/ 14579 h 120943"/>
                <a:gd name="connsiteX2" fmla="*/ 7045 w 116947"/>
                <a:gd name="connsiteY2" fmla="*/ 120943 h 120943"/>
                <a:gd name="connsiteX3" fmla="*/ 7045 w 116947"/>
                <a:gd name="connsiteY3" fmla="*/ 14579 h 120943"/>
                <a:gd name="connsiteX0" fmla="*/ 113408 w 116947"/>
                <a:gd name="connsiteY0" fmla="*/ 14579 h 120943"/>
                <a:gd name="connsiteX1" fmla="*/ 7045 w 116947"/>
                <a:gd name="connsiteY1" fmla="*/ 120943 h 120943"/>
                <a:gd name="connsiteX0" fmla="*/ 7045 w 113631"/>
                <a:gd name="connsiteY0" fmla="*/ 43231 h 149595"/>
                <a:gd name="connsiteX1" fmla="*/ 113408 w 113631"/>
                <a:gd name="connsiteY1" fmla="*/ 43231 h 149595"/>
                <a:gd name="connsiteX2" fmla="*/ 7045 w 113631"/>
                <a:gd name="connsiteY2" fmla="*/ 149595 h 149595"/>
                <a:gd name="connsiteX3" fmla="*/ 7045 w 113631"/>
                <a:gd name="connsiteY3" fmla="*/ 43231 h 149595"/>
                <a:gd name="connsiteX0" fmla="*/ 113408 w 113631"/>
                <a:gd name="connsiteY0" fmla="*/ 43231 h 149595"/>
                <a:gd name="connsiteX1" fmla="*/ 7045 w 113631"/>
                <a:gd name="connsiteY1" fmla="*/ 149595 h 149595"/>
                <a:gd name="connsiteX0" fmla="*/ 71034 w 111065"/>
                <a:gd name="connsiteY0" fmla="*/ 0 h 183367"/>
                <a:gd name="connsiteX1" fmla="*/ 106676 w 111065"/>
                <a:gd name="connsiteY1" fmla="*/ 75780 h 183367"/>
                <a:gd name="connsiteX2" fmla="*/ 313 w 111065"/>
                <a:gd name="connsiteY2" fmla="*/ 182144 h 183367"/>
                <a:gd name="connsiteX3" fmla="*/ 71034 w 111065"/>
                <a:gd name="connsiteY3" fmla="*/ 0 h 183367"/>
                <a:gd name="connsiteX0" fmla="*/ 106676 w 111065"/>
                <a:gd name="connsiteY0" fmla="*/ 75780 h 183367"/>
                <a:gd name="connsiteX1" fmla="*/ 313 w 111065"/>
                <a:gd name="connsiteY1" fmla="*/ 182144 h 183367"/>
                <a:gd name="connsiteX0" fmla="*/ 106675 w 106675"/>
                <a:gd name="connsiteY0" fmla="*/ 43939 h 151526"/>
                <a:gd name="connsiteX1" fmla="*/ 312 w 106675"/>
                <a:gd name="connsiteY1" fmla="*/ 150303 h 151526"/>
                <a:gd name="connsiteX2" fmla="*/ 95920 w 106675"/>
                <a:gd name="connsiteY2" fmla="*/ 0 h 151526"/>
                <a:gd name="connsiteX0" fmla="*/ 106675 w 106675"/>
                <a:gd name="connsiteY0" fmla="*/ 43939 h 151526"/>
                <a:gd name="connsiteX1" fmla="*/ 312 w 106675"/>
                <a:gd name="connsiteY1" fmla="*/ 150303 h 151526"/>
                <a:gd name="connsiteX0" fmla="*/ 106675 w 106675"/>
                <a:gd name="connsiteY0" fmla="*/ 55783 h 163370"/>
                <a:gd name="connsiteX1" fmla="*/ 312 w 106675"/>
                <a:gd name="connsiteY1" fmla="*/ 162147 h 163370"/>
                <a:gd name="connsiteX2" fmla="*/ 95920 w 106675"/>
                <a:gd name="connsiteY2" fmla="*/ 11844 h 163370"/>
                <a:gd name="connsiteX3" fmla="*/ 96067 w 106675"/>
                <a:gd name="connsiteY3" fmla="*/ 9455 h 163370"/>
                <a:gd name="connsiteX0" fmla="*/ 106675 w 106675"/>
                <a:gd name="connsiteY0" fmla="*/ 55783 h 163370"/>
                <a:gd name="connsiteX1" fmla="*/ 312 w 106675"/>
                <a:gd name="connsiteY1" fmla="*/ 162147 h 163370"/>
                <a:gd name="connsiteX0" fmla="*/ 106675 w 115515"/>
                <a:gd name="connsiteY0" fmla="*/ 52508 h 160095"/>
                <a:gd name="connsiteX1" fmla="*/ 312 w 115515"/>
                <a:gd name="connsiteY1" fmla="*/ 158872 h 160095"/>
                <a:gd name="connsiteX2" fmla="*/ 95920 w 115515"/>
                <a:gd name="connsiteY2" fmla="*/ 8569 h 160095"/>
                <a:gd name="connsiteX3" fmla="*/ 115515 w 115515"/>
                <a:gd name="connsiteY3" fmla="*/ 22015 h 160095"/>
                <a:gd name="connsiteX0" fmla="*/ 106675 w 115515"/>
                <a:gd name="connsiteY0" fmla="*/ 52508 h 160095"/>
                <a:gd name="connsiteX1" fmla="*/ 312 w 115515"/>
                <a:gd name="connsiteY1" fmla="*/ 158872 h 160095"/>
                <a:gd name="connsiteX0" fmla="*/ 106675 w 108078"/>
                <a:gd name="connsiteY0" fmla="*/ 49665 h 157252"/>
                <a:gd name="connsiteX1" fmla="*/ 312 w 108078"/>
                <a:gd name="connsiteY1" fmla="*/ 156029 h 157252"/>
                <a:gd name="connsiteX2" fmla="*/ 95920 w 108078"/>
                <a:gd name="connsiteY2" fmla="*/ 5726 h 157252"/>
                <a:gd name="connsiteX3" fmla="*/ 107559 w 108078"/>
                <a:gd name="connsiteY3" fmla="*/ 47448 h 157252"/>
                <a:gd name="connsiteX0" fmla="*/ 106675 w 108078"/>
                <a:gd name="connsiteY0" fmla="*/ 49665 h 157252"/>
                <a:gd name="connsiteX1" fmla="*/ 312 w 108078"/>
                <a:gd name="connsiteY1" fmla="*/ 156029 h 157252"/>
                <a:gd name="connsiteX0" fmla="*/ 176201 w 177604"/>
                <a:gd name="connsiteY0" fmla="*/ 49665 h 157252"/>
                <a:gd name="connsiteX1" fmla="*/ 69838 w 177604"/>
                <a:gd name="connsiteY1" fmla="*/ 156029 h 157252"/>
                <a:gd name="connsiteX2" fmla="*/ 165446 w 177604"/>
                <a:gd name="connsiteY2" fmla="*/ 5726 h 157252"/>
                <a:gd name="connsiteX3" fmla="*/ 177085 w 177604"/>
                <a:gd name="connsiteY3" fmla="*/ 47448 h 157252"/>
                <a:gd name="connsiteX0" fmla="*/ 176201 w 177604"/>
                <a:gd name="connsiteY0" fmla="*/ 49665 h 157252"/>
                <a:gd name="connsiteX1" fmla="*/ 0 w 177604"/>
                <a:gd name="connsiteY1" fmla="*/ 137932 h 157252"/>
                <a:gd name="connsiteX0" fmla="*/ 176201 w 177604"/>
                <a:gd name="connsiteY0" fmla="*/ 49665 h 195515"/>
                <a:gd name="connsiteX1" fmla="*/ 69838 w 177604"/>
                <a:gd name="connsiteY1" fmla="*/ 156029 h 195515"/>
                <a:gd name="connsiteX2" fmla="*/ 165446 w 177604"/>
                <a:gd name="connsiteY2" fmla="*/ 5726 h 195515"/>
                <a:gd name="connsiteX3" fmla="*/ 177085 w 177604"/>
                <a:gd name="connsiteY3" fmla="*/ 47448 h 195515"/>
                <a:gd name="connsiteX0" fmla="*/ 176201 w 177604"/>
                <a:gd name="connsiteY0" fmla="*/ 49665 h 195515"/>
                <a:gd name="connsiteX1" fmla="*/ 0 w 177604"/>
                <a:gd name="connsiteY1" fmla="*/ 137932 h 195515"/>
                <a:gd name="connsiteX0" fmla="*/ 176201 w 206339"/>
                <a:gd name="connsiteY0" fmla="*/ 49665 h 195515"/>
                <a:gd name="connsiteX1" fmla="*/ 69838 w 206339"/>
                <a:gd name="connsiteY1" fmla="*/ 156029 h 195515"/>
                <a:gd name="connsiteX2" fmla="*/ 165446 w 206339"/>
                <a:gd name="connsiteY2" fmla="*/ 5726 h 195515"/>
                <a:gd name="connsiteX3" fmla="*/ 177085 w 206339"/>
                <a:gd name="connsiteY3" fmla="*/ 47448 h 195515"/>
                <a:gd name="connsiteX0" fmla="*/ 176201 w 206339"/>
                <a:gd name="connsiteY0" fmla="*/ 49665 h 195515"/>
                <a:gd name="connsiteX1" fmla="*/ 0 w 206339"/>
                <a:gd name="connsiteY1" fmla="*/ 137932 h 195515"/>
                <a:gd name="connsiteX0" fmla="*/ 176201 w 177604"/>
                <a:gd name="connsiteY0" fmla="*/ 49665 h 195515"/>
                <a:gd name="connsiteX1" fmla="*/ 165446 w 177604"/>
                <a:gd name="connsiteY1" fmla="*/ 5726 h 195515"/>
                <a:gd name="connsiteX2" fmla="*/ 177085 w 177604"/>
                <a:gd name="connsiteY2" fmla="*/ 47448 h 195515"/>
                <a:gd name="connsiteX0" fmla="*/ 176201 w 177604"/>
                <a:gd name="connsiteY0" fmla="*/ 49665 h 195515"/>
                <a:gd name="connsiteX1" fmla="*/ 0 w 177604"/>
                <a:gd name="connsiteY1" fmla="*/ 137932 h 195515"/>
                <a:gd name="connsiteX0" fmla="*/ 176201 w 177085"/>
                <a:gd name="connsiteY0" fmla="*/ 2217 h 148067"/>
                <a:gd name="connsiteX1" fmla="*/ 177085 w 177085"/>
                <a:gd name="connsiteY1" fmla="*/ 0 h 148067"/>
                <a:gd name="connsiteX0" fmla="*/ 176201 w 177085"/>
                <a:gd name="connsiteY0" fmla="*/ 2217 h 148067"/>
                <a:gd name="connsiteX1" fmla="*/ 0 w 177085"/>
                <a:gd name="connsiteY1" fmla="*/ 90484 h 148067"/>
                <a:gd name="connsiteX0" fmla="*/ 176201 w 177085"/>
                <a:gd name="connsiteY0" fmla="*/ 2217 h 148067"/>
                <a:gd name="connsiteX1" fmla="*/ 177085 w 177085"/>
                <a:gd name="connsiteY1" fmla="*/ 0 h 148067"/>
                <a:gd name="connsiteX0" fmla="*/ 176201 w 177085"/>
                <a:gd name="connsiteY0" fmla="*/ 2217 h 148067"/>
                <a:gd name="connsiteX1" fmla="*/ 0 w 177085"/>
                <a:gd name="connsiteY1" fmla="*/ 90484 h 148067"/>
                <a:gd name="connsiteX2" fmla="*/ 176201 w 177085"/>
                <a:gd name="connsiteY2" fmla="*/ 2217 h 148067"/>
                <a:gd name="connsiteX0" fmla="*/ 176201 w 201088"/>
                <a:gd name="connsiteY0" fmla="*/ 2217 h 148067"/>
                <a:gd name="connsiteX1" fmla="*/ 177085 w 201088"/>
                <a:gd name="connsiteY1" fmla="*/ 0 h 148067"/>
                <a:gd name="connsiteX0" fmla="*/ 176201 w 201088"/>
                <a:gd name="connsiteY0" fmla="*/ 2217 h 148067"/>
                <a:gd name="connsiteX1" fmla="*/ 0 w 201088"/>
                <a:gd name="connsiteY1" fmla="*/ 90484 h 148067"/>
                <a:gd name="connsiteX2" fmla="*/ 201088 w 201088"/>
                <a:gd name="connsiteY2" fmla="*/ 34058 h 148067"/>
                <a:gd name="connsiteX0" fmla="*/ 228826 w 229710"/>
                <a:gd name="connsiteY0" fmla="*/ 2217 h 90489"/>
                <a:gd name="connsiteX1" fmla="*/ 229710 w 229710"/>
                <a:gd name="connsiteY1" fmla="*/ 0 h 90489"/>
                <a:gd name="connsiteX0" fmla="*/ 228826 w 229710"/>
                <a:gd name="connsiteY0" fmla="*/ 2217 h 90489"/>
                <a:gd name="connsiteX1" fmla="*/ 52625 w 229710"/>
                <a:gd name="connsiteY1" fmla="*/ 90484 h 90489"/>
                <a:gd name="connsiteX2" fmla="*/ 0 w 229710"/>
                <a:gd name="connsiteY2" fmla="*/ 6913 h 90489"/>
                <a:gd name="connsiteX0" fmla="*/ 228826 w 229710"/>
                <a:gd name="connsiteY0" fmla="*/ 2217 h 139122"/>
                <a:gd name="connsiteX1" fmla="*/ 229710 w 229710"/>
                <a:gd name="connsiteY1" fmla="*/ 0 h 139122"/>
                <a:gd name="connsiteX0" fmla="*/ 228826 w 229710"/>
                <a:gd name="connsiteY0" fmla="*/ 2217 h 139122"/>
                <a:gd name="connsiteX1" fmla="*/ 115390 w 229710"/>
                <a:gd name="connsiteY1" fmla="*/ 139119 h 139122"/>
                <a:gd name="connsiteX2" fmla="*/ 0 w 229710"/>
                <a:gd name="connsiteY2" fmla="*/ 6913 h 139122"/>
                <a:gd name="connsiteX0" fmla="*/ 228826 w 229710"/>
                <a:gd name="connsiteY0" fmla="*/ 2217 h 139120"/>
                <a:gd name="connsiteX1" fmla="*/ 229710 w 229710"/>
                <a:gd name="connsiteY1" fmla="*/ 0 h 139120"/>
                <a:gd name="connsiteX0" fmla="*/ 228826 w 229710"/>
                <a:gd name="connsiteY0" fmla="*/ 2217 h 139120"/>
                <a:gd name="connsiteX1" fmla="*/ 115390 w 229710"/>
                <a:gd name="connsiteY1" fmla="*/ 139119 h 139120"/>
                <a:gd name="connsiteX2" fmla="*/ 0 w 229710"/>
                <a:gd name="connsiteY2" fmla="*/ 6913 h 139120"/>
                <a:gd name="connsiteX0" fmla="*/ 226174 w 227058"/>
                <a:gd name="connsiteY0" fmla="*/ 2217 h 139124"/>
                <a:gd name="connsiteX1" fmla="*/ 227058 w 227058"/>
                <a:gd name="connsiteY1" fmla="*/ 0 h 139124"/>
                <a:gd name="connsiteX0" fmla="*/ 226174 w 227058"/>
                <a:gd name="connsiteY0" fmla="*/ 2217 h 139124"/>
                <a:gd name="connsiteX1" fmla="*/ 112738 w 227058"/>
                <a:gd name="connsiteY1" fmla="*/ 139119 h 139124"/>
                <a:gd name="connsiteX2" fmla="*/ 0 w 227058"/>
                <a:gd name="connsiteY2" fmla="*/ 8044 h 139124"/>
                <a:gd name="connsiteX0" fmla="*/ 226174 w 227058"/>
                <a:gd name="connsiteY0" fmla="*/ 2217 h 139124"/>
                <a:gd name="connsiteX1" fmla="*/ 227058 w 227058"/>
                <a:gd name="connsiteY1" fmla="*/ 0 h 139124"/>
                <a:gd name="connsiteX0" fmla="*/ 226174 w 227058"/>
                <a:gd name="connsiteY0" fmla="*/ 2217 h 139124"/>
                <a:gd name="connsiteX1" fmla="*/ 112738 w 227058"/>
                <a:gd name="connsiteY1" fmla="*/ 139119 h 139124"/>
                <a:gd name="connsiteX2" fmla="*/ 0 w 227058"/>
                <a:gd name="connsiteY2" fmla="*/ 8044 h 139124"/>
                <a:gd name="connsiteX0" fmla="*/ 226174 w 227058"/>
                <a:gd name="connsiteY0" fmla="*/ 2217 h 140255"/>
                <a:gd name="connsiteX1" fmla="*/ 227058 w 227058"/>
                <a:gd name="connsiteY1" fmla="*/ 0 h 140255"/>
                <a:gd name="connsiteX0" fmla="*/ 226174 w 227058"/>
                <a:gd name="connsiteY0" fmla="*/ 2217 h 140255"/>
                <a:gd name="connsiteX1" fmla="*/ 111854 w 227058"/>
                <a:gd name="connsiteY1" fmla="*/ 140250 h 140255"/>
                <a:gd name="connsiteX2" fmla="*/ 0 w 227058"/>
                <a:gd name="connsiteY2" fmla="*/ 8044 h 140255"/>
                <a:gd name="connsiteX0" fmla="*/ 226174 w 227058"/>
                <a:gd name="connsiteY0" fmla="*/ 2217 h 150364"/>
                <a:gd name="connsiteX1" fmla="*/ 227058 w 227058"/>
                <a:gd name="connsiteY1" fmla="*/ 0 h 150364"/>
                <a:gd name="connsiteX0" fmla="*/ 226174 w 227058"/>
                <a:gd name="connsiteY0" fmla="*/ 2217 h 150364"/>
                <a:gd name="connsiteX1" fmla="*/ 111854 w 227058"/>
                <a:gd name="connsiteY1" fmla="*/ 140250 h 150364"/>
                <a:gd name="connsiteX2" fmla="*/ 0 w 227058"/>
                <a:gd name="connsiteY2" fmla="*/ 8044 h 150364"/>
                <a:gd name="connsiteX0" fmla="*/ 226174 w 227058"/>
                <a:gd name="connsiteY0" fmla="*/ 2217 h 140265"/>
                <a:gd name="connsiteX1" fmla="*/ 227058 w 227058"/>
                <a:gd name="connsiteY1" fmla="*/ 0 h 140265"/>
                <a:gd name="connsiteX0" fmla="*/ 226174 w 227058"/>
                <a:gd name="connsiteY0" fmla="*/ 2217 h 140265"/>
                <a:gd name="connsiteX1" fmla="*/ 111854 w 227058"/>
                <a:gd name="connsiteY1" fmla="*/ 140250 h 140265"/>
                <a:gd name="connsiteX2" fmla="*/ 0 w 227058"/>
                <a:gd name="connsiteY2" fmla="*/ 8044 h 140265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01421 w 221754"/>
                <a:gd name="connsiteY0" fmla="*/ 20187 h 169090"/>
                <a:gd name="connsiteX1" fmla="*/ 202305 w 221754"/>
                <a:gd name="connsiteY1" fmla="*/ 17970 h 169090"/>
                <a:gd name="connsiteX0" fmla="*/ 221754 w 221754"/>
                <a:gd name="connsiteY0" fmla="*/ 109540 h 169090"/>
                <a:gd name="connsiteX1" fmla="*/ 87101 w 221754"/>
                <a:gd name="connsiteY1" fmla="*/ 158220 h 169090"/>
                <a:gd name="connsiteX2" fmla="*/ 0 w 221754"/>
                <a:gd name="connsiteY2" fmla="*/ 0 h 169090"/>
                <a:gd name="connsiteX0" fmla="*/ 201421 w 221754"/>
                <a:gd name="connsiteY0" fmla="*/ 20187 h 179059"/>
                <a:gd name="connsiteX1" fmla="*/ 202305 w 221754"/>
                <a:gd name="connsiteY1" fmla="*/ 17970 h 179059"/>
                <a:gd name="connsiteX0" fmla="*/ 221754 w 221754"/>
                <a:gd name="connsiteY0" fmla="*/ 109540 h 179059"/>
                <a:gd name="connsiteX1" fmla="*/ 87101 w 221754"/>
                <a:gd name="connsiteY1" fmla="*/ 158220 h 179059"/>
                <a:gd name="connsiteX2" fmla="*/ 0 w 221754"/>
                <a:gd name="connsiteY2" fmla="*/ 0 h 179059"/>
                <a:gd name="connsiteX0" fmla="*/ 201421 w 221754"/>
                <a:gd name="connsiteY0" fmla="*/ 20187 h 179059"/>
                <a:gd name="connsiteX1" fmla="*/ 202305 w 221754"/>
                <a:gd name="connsiteY1" fmla="*/ 17970 h 179059"/>
                <a:gd name="connsiteX0" fmla="*/ 221754 w 221754"/>
                <a:gd name="connsiteY0" fmla="*/ 109540 h 179059"/>
                <a:gd name="connsiteX1" fmla="*/ 87101 w 221754"/>
                <a:gd name="connsiteY1" fmla="*/ 158220 h 179059"/>
                <a:gd name="connsiteX2" fmla="*/ 0 w 221754"/>
                <a:gd name="connsiteY2" fmla="*/ 0 h 179059"/>
                <a:gd name="connsiteX0" fmla="*/ 265954 w 286287"/>
                <a:gd name="connsiteY0" fmla="*/ 2217 h 153616"/>
                <a:gd name="connsiteX1" fmla="*/ 266838 w 286287"/>
                <a:gd name="connsiteY1" fmla="*/ 0 h 153616"/>
                <a:gd name="connsiteX0" fmla="*/ 286287 w 286287"/>
                <a:gd name="connsiteY0" fmla="*/ 91570 h 153616"/>
                <a:gd name="connsiteX1" fmla="*/ 151634 w 286287"/>
                <a:gd name="connsiteY1" fmla="*/ 140250 h 153616"/>
                <a:gd name="connsiteX2" fmla="*/ 0 w 286287"/>
                <a:gd name="connsiteY2" fmla="*/ 99659 h 153616"/>
                <a:gd name="connsiteX0" fmla="*/ 257114 w 277447"/>
                <a:gd name="connsiteY0" fmla="*/ 2217 h 183356"/>
                <a:gd name="connsiteX1" fmla="*/ 257998 w 277447"/>
                <a:gd name="connsiteY1" fmla="*/ 0 h 183356"/>
                <a:gd name="connsiteX0" fmla="*/ 277447 w 277447"/>
                <a:gd name="connsiteY0" fmla="*/ 91570 h 183356"/>
                <a:gd name="connsiteX1" fmla="*/ 142794 w 277447"/>
                <a:gd name="connsiteY1" fmla="*/ 140250 h 183356"/>
                <a:gd name="connsiteX2" fmla="*/ 0 w 277447"/>
                <a:gd name="connsiteY2" fmla="*/ 183356 h 183356"/>
                <a:gd name="connsiteX0" fmla="*/ 257114 w 277447"/>
                <a:gd name="connsiteY0" fmla="*/ 2217 h 236425"/>
                <a:gd name="connsiteX1" fmla="*/ 257998 w 277447"/>
                <a:gd name="connsiteY1" fmla="*/ 0 h 236425"/>
                <a:gd name="connsiteX0" fmla="*/ 277447 w 277447"/>
                <a:gd name="connsiteY0" fmla="*/ 91570 h 236425"/>
                <a:gd name="connsiteX1" fmla="*/ 163126 w 277447"/>
                <a:gd name="connsiteY1" fmla="*/ 234127 h 236425"/>
                <a:gd name="connsiteX2" fmla="*/ 0 w 277447"/>
                <a:gd name="connsiteY2" fmla="*/ 183356 h 236425"/>
                <a:gd name="connsiteX0" fmla="*/ 257114 w 257998"/>
                <a:gd name="connsiteY0" fmla="*/ 2217 h 238578"/>
                <a:gd name="connsiteX1" fmla="*/ 257998 w 257998"/>
                <a:gd name="connsiteY1" fmla="*/ 0 h 238578"/>
                <a:gd name="connsiteX0" fmla="*/ 223522 w 257998"/>
                <a:gd name="connsiteY0" fmla="*/ 45197 h 238578"/>
                <a:gd name="connsiteX1" fmla="*/ 163126 w 257998"/>
                <a:gd name="connsiteY1" fmla="*/ 234127 h 238578"/>
                <a:gd name="connsiteX2" fmla="*/ 0 w 257998"/>
                <a:gd name="connsiteY2" fmla="*/ 183356 h 238578"/>
                <a:gd name="connsiteX0" fmla="*/ 257114 w 257998"/>
                <a:gd name="connsiteY0" fmla="*/ 2217 h 238578"/>
                <a:gd name="connsiteX1" fmla="*/ 257998 w 257998"/>
                <a:gd name="connsiteY1" fmla="*/ 0 h 238578"/>
                <a:gd name="connsiteX0" fmla="*/ 223522 w 257998"/>
                <a:gd name="connsiteY0" fmla="*/ 45197 h 238578"/>
                <a:gd name="connsiteX1" fmla="*/ 163126 w 257998"/>
                <a:gd name="connsiteY1" fmla="*/ 234127 h 238578"/>
                <a:gd name="connsiteX2" fmla="*/ 0 w 257998"/>
                <a:gd name="connsiteY2" fmla="*/ 183356 h 238578"/>
                <a:gd name="connsiteX0" fmla="*/ 257114 w 257998"/>
                <a:gd name="connsiteY0" fmla="*/ 2217 h 239277"/>
                <a:gd name="connsiteX1" fmla="*/ 257998 w 257998"/>
                <a:gd name="connsiteY1" fmla="*/ 0 h 239277"/>
                <a:gd name="connsiteX0" fmla="*/ 223522 w 257998"/>
                <a:gd name="connsiteY0" fmla="*/ 45197 h 239277"/>
                <a:gd name="connsiteX1" fmla="*/ 163126 w 257998"/>
                <a:gd name="connsiteY1" fmla="*/ 234127 h 239277"/>
                <a:gd name="connsiteX2" fmla="*/ 0 w 257998"/>
                <a:gd name="connsiteY2" fmla="*/ 183356 h 239277"/>
                <a:gd name="connsiteX0" fmla="*/ 221753 w 222637"/>
                <a:gd name="connsiteY0" fmla="*/ 2217 h 241679"/>
                <a:gd name="connsiteX1" fmla="*/ 222637 w 222637"/>
                <a:gd name="connsiteY1" fmla="*/ 0 h 241679"/>
                <a:gd name="connsiteX0" fmla="*/ 188161 w 222637"/>
                <a:gd name="connsiteY0" fmla="*/ 45197 h 241679"/>
                <a:gd name="connsiteX1" fmla="*/ 127765 w 222637"/>
                <a:gd name="connsiteY1" fmla="*/ 234127 h 241679"/>
                <a:gd name="connsiteX2" fmla="*/ 0 w 222637"/>
                <a:gd name="connsiteY2" fmla="*/ 207108 h 241679"/>
                <a:gd name="connsiteX0" fmla="*/ 221753 w 222637"/>
                <a:gd name="connsiteY0" fmla="*/ 2217 h 229838"/>
                <a:gd name="connsiteX1" fmla="*/ 222637 w 222637"/>
                <a:gd name="connsiteY1" fmla="*/ 0 h 229838"/>
                <a:gd name="connsiteX0" fmla="*/ 188161 w 222637"/>
                <a:gd name="connsiteY0" fmla="*/ 45197 h 229838"/>
                <a:gd name="connsiteX1" fmla="*/ 143677 w 222637"/>
                <a:gd name="connsiteY1" fmla="*/ 220555 h 229838"/>
                <a:gd name="connsiteX2" fmla="*/ 0 w 222637"/>
                <a:gd name="connsiteY2" fmla="*/ 207108 h 229838"/>
                <a:gd name="connsiteX0" fmla="*/ 184624 w 185508"/>
                <a:gd name="connsiteY0" fmla="*/ 2217 h 226894"/>
                <a:gd name="connsiteX1" fmla="*/ 185508 w 185508"/>
                <a:gd name="connsiteY1" fmla="*/ 0 h 226894"/>
                <a:gd name="connsiteX0" fmla="*/ 151032 w 185508"/>
                <a:gd name="connsiteY0" fmla="*/ 45197 h 226894"/>
                <a:gd name="connsiteX1" fmla="*/ 106548 w 185508"/>
                <a:gd name="connsiteY1" fmla="*/ 220555 h 226894"/>
                <a:gd name="connsiteX2" fmla="*/ 0 w 185508"/>
                <a:gd name="connsiteY2" fmla="*/ 191273 h 226894"/>
                <a:gd name="connsiteX0" fmla="*/ 184624 w 185508"/>
                <a:gd name="connsiteY0" fmla="*/ 2217 h 226894"/>
                <a:gd name="connsiteX1" fmla="*/ 185508 w 185508"/>
                <a:gd name="connsiteY1" fmla="*/ 0 h 226894"/>
                <a:gd name="connsiteX0" fmla="*/ 151032 w 185508"/>
                <a:gd name="connsiteY0" fmla="*/ 45197 h 226894"/>
                <a:gd name="connsiteX1" fmla="*/ 106548 w 185508"/>
                <a:gd name="connsiteY1" fmla="*/ 220555 h 226894"/>
                <a:gd name="connsiteX2" fmla="*/ 0 w 185508"/>
                <a:gd name="connsiteY2" fmla="*/ 191273 h 226894"/>
                <a:gd name="connsiteX0" fmla="*/ 184624 w 190433"/>
                <a:gd name="connsiteY0" fmla="*/ 2217 h 226894"/>
                <a:gd name="connsiteX1" fmla="*/ 185508 w 190433"/>
                <a:gd name="connsiteY1" fmla="*/ 0 h 226894"/>
                <a:gd name="connsiteX0" fmla="*/ 151032 w 190433"/>
                <a:gd name="connsiteY0" fmla="*/ 45197 h 226894"/>
                <a:gd name="connsiteX1" fmla="*/ 106548 w 190433"/>
                <a:gd name="connsiteY1" fmla="*/ 220555 h 226894"/>
                <a:gd name="connsiteX2" fmla="*/ 0 w 190433"/>
                <a:gd name="connsiteY2" fmla="*/ 191273 h 226894"/>
                <a:gd name="connsiteX0" fmla="*/ 184624 w 201611"/>
                <a:gd name="connsiteY0" fmla="*/ 2217 h 194122"/>
                <a:gd name="connsiteX1" fmla="*/ 185508 w 201611"/>
                <a:gd name="connsiteY1" fmla="*/ 0 h 194122"/>
                <a:gd name="connsiteX0" fmla="*/ 151032 w 201611"/>
                <a:gd name="connsiteY0" fmla="*/ 45197 h 194122"/>
                <a:gd name="connsiteX1" fmla="*/ 150749 w 201611"/>
                <a:gd name="connsiteY1" fmla="*/ 178707 h 194122"/>
                <a:gd name="connsiteX2" fmla="*/ 0 w 201611"/>
                <a:gd name="connsiteY2" fmla="*/ 191273 h 194122"/>
                <a:gd name="connsiteX0" fmla="*/ 184624 w 210376"/>
                <a:gd name="connsiteY0" fmla="*/ 2217 h 234649"/>
                <a:gd name="connsiteX1" fmla="*/ 185508 w 210376"/>
                <a:gd name="connsiteY1" fmla="*/ 0 h 234649"/>
                <a:gd name="connsiteX0" fmla="*/ 151032 w 210376"/>
                <a:gd name="connsiteY0" fmla="*/ 45197 h 234649"/>
                <a:gd name="connsiteX1" fmla="*/ 150749 w 210376"/>
                <a:gd name="connsiteY1" fmla="*/ 178707 h 234649"/>
                <a:gd name="connsiteX2" fmla="*/ 0 w 210376"/>
                <a:gd name="connsiteY2" fmla="*/ 191273 h 234649"/>
                <a:gd name="connsiteX0" fmla="*/ 184624 w 219726"/>
                <a:gd name="connsiteY0" fmla="*/ 2217 h 221817"/>
                <a:gd name="connsiteX1" fmla="*/ 185508 w 219726"/>
                <a:gd name="connsiteY1" fmla="*/ 0 h 221817"/>
                <a:gd name="connsiteX0" fmla="*/ 151032 w 219726"/>
                <a:gd name="connsiteY0" fmla="*/ 45197 h 221817"/>
                <a:gd name="connsiteX1" fmla="*/ 150749 w 219726"/>
                <a:gd name="connsiteY1" fmla="*/ 178707 h 221817"/>
                <a:gd name="connsiteX2" fmla="*/ 0 w 219726"/>
                <a:gd name="connsiteY2" fmla="*/ 191273 h 221817"/>
                <a:gd name="connsiteX0" fmla="*/ 33875 w 68977"/>
                <a:gd name="connsiteY0" fmla="*/ 2217 h 221817"/>
                <a:gd name="connsiteX1" fmla="*/ 34759 w 68977"/>
                <a:gd name="connsiteY1" fmla="*/ 0 h 221817"/>
                <a:gd name="connsiteX0" fmla="*/ 283 w 68977"/>
                <a:gd name="connsiteY0" fmla="*/ 45197 h 221817"/>
                <a:gd name="connsiteX1" fmla="*/ 0 w 68977"/>
                <a:gd name="connsiteY1" fmla="*/ 178707 h 221817"/>
                <a:gd name="connsiteX0" fmla="*/ 33875 w 93237"/>
                <a:gd name="connsiteY0" fmla="*/ 2217 h 178707"/>
                <a:gd name="connsiteX1" fmla="*/ 34759 w 93237"/>
                <a:gd name="connsiteY1" fmla="*/ 0 h 178707"/>
                <a:gd name="connsiteX0" fmla="*/ 283 w 93237"/>
                <a:gd name="connsiteY0" fmla="*/ 45197 h 178707"/>
                <a:gd name="connsiteX1" fmla="*/ 0 w 93237"/>
                <a:gd name="connsiteY1" fmla="*/ 178707 h 178707"/>
                <a:gd name="connsiteX0" fmla="*/ 33875 w 93897"/>
                <a:gd name="connsiteY0" fmla="*/ 2217 h 178707"/>
                <a:gd name="connsiteX1" fmla="*/ 34759 w 93897"/>
                <a:gd name="connsiteY1" fmla="*/ 0 h 178707"/>
                <a:gd name="connsiteX0" fmla="*/ 283 w 93897"/>
                <a:gd name="connsiteY0" fmla="*/ 45197 h 178707"/>
                <a:gd name="connsiteX1" fmla="*/ 0 w 93897"/>
                <a:gd name="connsiteY1" fmla="*/ 178707 h 178707"/>
                <a:gd name="connsiteX0" fmla="*/ 136234 w 144370"/>
                <a:gd name="connsiteY0" fmla="*/ 2217 h 178707"/>
                <a:gd name="connsiteX1" fmla="*/ 137118 w 144370"/>
                <a:gd name="connsiteY1" fmla="*/ 0 h 178707"/>
                <a:gd name="connsiteX0" fmla="*/ 102642 w 144370"/>
                <a:gd name="connsiteY0" fmla="*/ 45197 h 178707"/>
                <a:gd name="connsiteX1" fmla="*/ 1862 w 144370"/>
                <a:gd name="connsiteY1" fmla="*/ 145903 h 178707"/>
                <a:gd name="connsiteX2" fmla="*/ 102359 w 144370"/>
                <a:gd name="connsiteY2" fmla="*/ 178707 h 178707"/>
                <a:gd name="connsiteX0" fmla="*/ 33875 w 109306"/>
                <a:gd name="connsiteY0" fmla="*/ 2217 h 178707"/>
                <a:gd name="connsiteX1" fmla="*/ 34759 w 109306"/>
                <a:gd name="connsiteY1" fmla="*/ 0 h 178707"/>
                <a:gd name="connsiteX0" fmla="*/ 283 w 109306"/>
                <a:gd name="connsiteY0" fmla="*/ 45197 h 178707"/>
                <a:gd name="connsiteX1" fmla="*/ 90451 w 109306"/>
                <a:gd name="connsiteY1" fmla="*/ 57682 h 178707"/>
                <a:gd name="connsiteX2" fmla="*/ 0 w 109306"/>
                <a:gd name="connsiteY2" fmla="*/ 178707 h 178707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68963 w 134199"/>
                <a:gd name="connsiteY0" fmla="*/ 2217 h 187003"/>
                <a:gd name="connsiteX1" fmla="*/ 69847 w 134199"/>
                <a:gd name="connsiteY1" fmla="*/ 0 h 187003"/>
                <a:gd name="connsiteX0" fmla="*/ 35371 w 134199"/>
                <a:gd name="connsiteY0" fmla="*/ 45197 h 187003"/>
                <a:gd name="connsiteX1" fmla="*/ 2661 w 134199"/>
                <a:gd name="connsiteY1" fmla="*/ 110841 h 187003"/>
                <a:gd name="connsiteX2" fmla="*/ 125539 w 134199"/>
                <a:gd name="connsiteY2" fmla="*/ 57682 h 187003"/>
                <a:gd name="connsiteX3" fmla="*/ 35088 w 134199"/>
                <a:gd name="connsiteY3" fmla="*/ 178707 h 187003"/>
                <a:gd name="connsiteX0" fmla="*/ 68569 w 133805"/>
                <a:gd name="connsiteY0" fmla="*/ 2217 h 187003"/>
                <a:gd name="connsiteX1" fmla="*/ 69453 w 133805"/>
                <a:gd name="connsiteY1" fmla="*/ 0 h 187003"/>
                <a:gd name="connsiteX0" fmla="*/ 34977 w 133805"/>
                <a:gd name="connsiteY0" fmla="*/ 45197 h 187003"/>
                <a:gd name="connsiteX1" fmla="*/ 2267 w 133805"/>
                <a:gd name="connsiteY1" fmla="*/ 110841 h 187003"/>
                <a:gd name="connsiteX2" fmla="*/ 125145 w 133805"/>
                <a:gd name="connsiteY2" fmla="*/ 57682 h 187003"/>
                <a:gd name="connsiteX3" fmla="*/ 34694 w 133805"/>
                <a:gd name="connsiteY3" fmla="*/ 178707 h 187003"/>
                <a:gd name="connsiteX0" fmla="*/ 142420 w 207656"/>
                <a:gd name="connsiteY0" fmla="*/ 2217 h 187003"/>
                <a:gd name="connsiteX1" fmla="*/ 143304 w 207656"/>
                <a:gd name="connsiteY1" fmla="*/ 0 h 187003"/>
                <a:gd name="connsiteX0" fmla="*/ 108828 w 207656"/>
                <a:gd name="connsiteY0" fmla="*/ 45197 h 187003"/>
                <a:gd name="connsiteX1" fmla="*/ 76118 w 207656"/>
                <a:gd name="connsiteY1" fmla="*/ 110841 h 187003"/>
                <a:gd name="connsiteX2" fmla="*/ 198996 w 207656"/>
                <a:gd name="connsiteY2" fmla="*/ 57682 h 187003"/>
                <a:gd name="connsiteX3" fmla="*/ 108545 w 207656"/>
                <a:gd name="connsiteY3" fmla="*/ 178707 h 187003"/>
                <a:gd name="connsiteX0" fmla="*/ 138405 w 139289"/>
                <a:gd name="connsiteY0" fmla="*/ 2217 h 178707"/>
                <a:gd name="connsiteX1" fmla="*/ 139289 w 139289"/>
                <a:gd name="connsiteY1" fmla="*/ 0 h 178707"/>
                <a:gd name="connsiteX0" fmla="*/ 104813 w 139289"/>
                <a:gd name="connsiteY0" fmla="*/ 45197 h 178707"/>
                <a:gd name="connsiteX1" fmla="*/ 72103 w 139289"/>
                <a:gd name="connsiteY1" fmla="*/ 110841 h 178707"/>
                <a:gd name="connsiteX2" fmla="*/ 104530 w 139289"/>
                <a:gd name="connsiteY2" fmla="*/ 178707 h 178707"/>
                <a:gd name="connsiteX0" fmla="*/ 163398 w 164282"/>
                <a:gd name="connsiteY0" fmla="*/ 2217 h 178707"/>
                <a:gd name="connsiteX1" fmla="*/ 164282 w 164282"/>
                <a:gd name="connsiteY1" fmla="*/ 0 h 178707"/>
                <a:gd name="connsiteX0" fmla="*/ 129806 w 164282"/>
                <a:gd name="connsiteY0" fmla="*/ 45197 h 178707"/>
                <a:gd name="connsiteX1" fmla="*/ 31678 w 164282"/>
                <a:gd name="connsiteY1" fmla="*/ 107448 h 178707"/>
                <a:gd name="connsiteX2" fmla="*/ 129523 w 164282"/>
                <a:gd name="connsiteY2" fmla="*/ 178707 h 178707"/>
                <a:gd name="connsiteX0" fmla="*/ 188886 w 189770"/>
                <a:gd name="connsiteY0" fmla="*/ 2217 h 178707"/>
                <a:gd name="connsiteX1" fmla="*/ 189770 w 189770"/>
                <a:gd name="connsiteY1" fmla="*/ 0 h 178707"/>
                <a:gd name="connsiteX0" fmla="*/ 155294 w 189770"/>
                <a:gd name="connsiteY0" fmla="*/ 45197 h 178707"/>
                <a:gd name="connsiteX1" fmla="*/ 57166 w 189770"/>
                <a:gd name="connsiteY1" fmla="*/ 107448 h 178707"/>
                <a:gd name="connsiteX2" fmla="*/ 155011 w 189770"/>
                <a:gd name="connsiteY2" fmla="*/ 178707 h 178707"/>
                <a:gd name="connsiteX0" fmla="*/ 188886 w 189770"/>
                <a:gd name="connsiteY0" fmla="*/ 2217 h 140251"/>
                <a:gd name="connsiteX1" fmla="*/ 189770 w 189770"/>
                <a:gd name="connsiteY1" fmla="*/ 0 h 140251"/>
                <a:gd name="connsiteX0" fmla="*/ 155294 w 189770"/>
                <a:gd name="connsiteY0" fmla="*/ 45197 h 140251"/>
                <a:gd name="connsiteX1" fmla="*/ 57166 w 189770"/>
                <a:gd name="connsiteY1" fmla="*/ 107448 h 140251"/>
                <a:gd name="connsiteX2" fmla="*/ 187720 w 189770"/>
                <a:gd name="connsiteY2" fmla="*/ 140251 h 140251"/>
                <a:gd name="connsiteX0" fmla="*/ 190905 w 191789"/>
                <a:gd name="connsiteY0" fmla="*/ 2217 h 194797"/>
                <a:gd name="connsiteX1" fmla="*/ 191789 w 191789"/>
                <a:gd name="connsiteY1" fmla="*/ 0 h 194797"/>
                <a:gd name="connsiteX0" fmla="*/ 157313 w 191789"/>
                <a:gd name="connsiteY0" fmla="*/ 45197 h 194797"/>
                <a:gd name="connsiteX1" fmla="*/ 55649 w 191789"/>
                <a:gd name="connsiteY1" fmla="*/ 191145 h 194797"/>
                <a:gd name="connsiteX2" fmla="*/ 189739 w 191789"/>
                <a:gd name="connsiteY2" fmla="*/ 140251 h 194797"/>
                <a:gd name="connsiteX0" fmla="*/ 194535 w 195419"/>
                <a:gd name="connsiteY0" fmla="*/ 2217 h 194797"/>
                <a:gd name="connsiteX1" fmla="*/ 195419 w 195419"/>
                <a:gd name="connsiteY1" fmla="*/ 0 h 194797"/>
                <a:gd name="connsiteX0" fmla="*/ 160943 w 195419"/>
                <a:gd name="connsiteY0" fmla="*/ 45197 h 194797"/>
                <a:gd name="connsiteX1" fmla="*/ 59279 w 195419"/>
                <a:gd name="connsiteY1" fmla="*/ 191145 h 194797"/>
                <a:gd name="connsiteX2" fmla="*/ 193369 w 195419"/>
                <a:gd name="connsiteY2" fmla="*/ 140251 h 194797"/>
                <a:gd name="connsiteX0" fmla="*/ 194535 w 195419"/>
                <a:gd name="connsiteY0" fmla="*/ 2217 h 217155"/>
                <a:gd name="connsiteX1" fmla="*/ 195419 w 195419"/>
                <a:gd name="connsiteY1" fmla="*/ 0 h 217155"/>
                <a:gd name="connsiteX0" fmla="*/ 160943 w 195419"/>
                <a:gd name="connsiteY0" fmla="*/ 45197 h 217155"/>
                <a:gd name="connsiteX1" fmla="*/ 59279 w 195419"/>
                <a:gd name="connsiteY1" fmla="*/ 191145 h 217155"/>
                <a:gd name="connsiteX2" fmla="*/ 193369 w 195419"/>
                <a:gd name="connsiteY2" fmla="*/ 140251 h 217155"/>
                <a:gd name="connsiteX0" fmla="*/ 217546 w 218430"/>
                <a:gd name="connsiteY0" fmla="*/ 2217 h 251511"/>
                <a:gd name="connsiteX1" fmla="*/ 218430 w 218430"/>
                <a:gd name="connsiteY1" fmla="*/ 0 h 251511"/>
                <a:gd name="connsiteX0" fmla="*/ 183954 w 218430"/>
                <a:gd name="connsiteY0" fmla="*/ 45197 h 251511"/>
                <a:gd name="connsiteX1" fmla="*/ 46045 w 218430"/>
                <a:gd name="connsiteY1" fmla="*/ 229601 h 251511"/>
                <a:gd name="connsiteX2" fmla="*/ 216380 w 218430"/>
                <a:gd name="connsiteY2" fmla="*/ 140251 h 251511"/>
                <a:gd name="connsiteX0" fmla="*/ 205152 w 206036"/>
                <a:gd name="connsiteY0" fmla="*/ 2217 h 251511"/>
                <a:gd name="connsiteX1" fmla="*/ 206036 w 206036"/>
                <a:gd name="connsiteY1" fmla="*/ 0 h 251511"/>
                <a:gd name="connsiteX0" fmla="*/ 171560 w 206036"/>
                <a:gd name="connsiteY0" fmla="*/ 45197 h 251511"/>
                <a:gd name="connsiteX1" fmla="*/ 33651 w 206036"/>
                <a:gd name="connsiteY1" fmla="*/ 229601 h 251511"/>
                <a:gd name="connsiteX2" fmla="*/ 203986 w 206036"/>
                <a:gd name="connsiteY2" fmla="*/ 140251 h 251511"/>
                <a:gd name="connsiteX0" fmla="*/ 199480 w 200364"/>
                <a:gd name="connsiteY0" fmla="*/ 2217 h 251511"/>
                <a:gd name="connsiteX1" fmla="*/ 200364 w 200364"/>
                <a:gd name="connsiteY1" fmla="*/ 0 h 251511"/>
                <a:gd name="connsiteX0" fmla="*/ 165888 w 200364"/>
                <a:gd name="connsiteY0" fmla="*/ 45197 h 251511"/>
                <a:gd name="connsiteX1" fmla="*/ 27979 w 200364"/>
                <a:gd name="connsiteY1" fmla="*/ 229601 h 251511"/>
                <a:gd name="connsiteX2" fmla="*/ 198314 w 200364"/>
                <a:gd name="connsiteY2" fmla="*/ 140251 h 251511"/>
                <a:gd name="connsiteX0" fmla="*/ 277181 w 278065"/>
                <a:gd name="connsiteY0" fmla="*/ 17421 h 266715"/>
                <a:gd name="connsiteX1" fmla="*/ 278065 w 278065"/>
                <a:gd name="connsiteY1" fmla="*/ 15204 h 266715"/>
                <a:gd name="connsiteX0" fmla="*/ 93306 w 278065"/>
                <a:gd name="connsiteY0" fmla="*/ 21945 h 266715"/>
                <a:gd name="connsiteX1" fmla="*/ 105680 w 278065"/>
                <a:gd name="connsiteY1" fmla="*/ 244805 h 266715"/>
                <a:gd name="connsiteX2" fmla="*/ 276015 w 278065"/>
                <a:gd name="connsiteY2" fmla="*/ 155455 h 266715"/>
                <a:gd name="connsiteX0" fmla="*/ 277181 w 333476"/>
                <a:gd name="connsiteY0" fmla="*/ 17421 h 285709"/>
                <a:gd name="connsiteX1" fmla="*/ 278065 w 333476"/>
                <a:gd name="connsiteY1" fmla="*/ 15204 h 285709"/>
                <a:gd name="connsiteX0" fmla="*/ 93306 w 333476"/>
                <a:gd name="connsiteY0" fmla="*/ 21945 h 285709"/>
                <a:gd name="connsiteX1" fmla="*/ 105680 w 333476"/>
                <a:gd name="connsiteY1" fmla="*/ 244805 h 285709"/>
                <a:gd name="connsiteX2" fmla="*/ 333476 w 333476"/>
                <a:gd name="connsiteY2" fmla="*/ 268559 h 285709"/>
                <a:gd name="connsiteX0" fmla="*/ 228203 w 284498"/>
                <a:gd name="connsiteY0" fmla="*/ 2217 h 270505"/>
                <a:gd name="connsiteX1" fmla="*/ 229087 w 284498"/>
                <a:gd name="connsiteY1" fmla="*/ 0 h 270505"/>
                <a:gd name="connsiteX0" fmla="*/ 44328 w 284498"/>
                <a:gd name="connsiteY0" fmla="*/ 6741 h 270505"/>
                <a:gd name="connsiteX1" fmla="*/ 56702 w 284498"/>
                <a:gd name="connsiteY1" fmla="*/ 229601 h 270505"/>
                <a:gd name="connsiteX2" fmla="*/ 284498 w 284498"/>
                <a:gd name="connsiteY2" fmla="*/ 253355 h 270505"/>
                <a:gd name="connsiteX0" fmla="*/ 228203 w 234109"/>
                <a:gd name="connsiteY0" fmla="*/ 2217 h 265506"/>
                <a:gd name="connsiteX1" fmla="*/ 229087 w 234109"/>
                <a:gd name="connsiteY1" fmla="*/ 0 h 265506"/>
                <a:gd name="connsiteX0" fmla="*/ 44328 w 234109"/>
                <a:gd name="connsiteY0" fmla="*/ 6741 h 265506"/>
                <a:gd name="connsiteX1" fmla="*/ 56702 w 234109"/>
                <a:gd name="connsiteY1" fmla="*/ 229601 h 265506"/>
                <a:gd name="connsiteX2" fmla="*/ 234109 w 234109"/>
                <a:gd name="connsiteY2" fmla="*/ 235258 h 265506"/>
                <a:gd name="connsiteX0" fmla="*/ 228203 w 234109"/>
                <a:gd name="connsiteY0" fmla="*/ 2217 h 269901"/>
                <a:gd name="connsiteX1" fmla="*/ 229087 w 234109"/>
                <a:gd name="connsiteY1" fmla="*/ 0 h 269901"/>
                <a:gd name="connsiteX0" fmla="*/ 44328 w 234109"/>
                <a:gd name="connsiteY0" fmla="*/ 6741 h 269901"/>
                <a:gd name="connsiteX1" fmla="*/ 56702 w 234109"/>
                <a:gd name="connsiteY1" fmla="*/ 229601 h 269901"/>
                <a:gd name="connsiteX2" fmla="*/ 234109 w 234109"/>
                <a:gd name="connsiteY2" fmla="*/ 235258 h 269901"/>
                <a:gd name="connsiteX0" fmla="*/ 257971 w 263877"/>
                <a:gd name="connsiteY0" fmla="*/ 2217 h 284134"/>
                <a:gd name="connsiteX1" fmla="*/ 258855 w 263877"/>
                <a:gd name="connsiteY1" fmla="*/ 0 h 284134"/>
                <a:gd name="connsiteX0" fmla="*/ 74096 w 263877"/>
                <a:gd name="connsiteY0" fmla="*/ 6741 h 284134"/>
                <a:gd name="connsiteX1" fmla="*/ 27241 w 263877"/>
                <a:gd name="connsiteY1" fmla="*/ 248829 h 284134"/>
                <a:gd name="connsiteX2" fmla="*/ 263877 w 263877"/>
                <a:gd name="connsiteY2" fmla="*/ 235258 h 284134"/>
                <a:gd name="connsiteX0" fmla="*/ 257971 w 263877"/>
                <a:gd name="connsiteY0" fmla="*/ 2217 h 272135"/>
                <a:gd name="connsiteX1" fmla="*/ 258855 w 263877"/>
                <a:gd name="connsiteY1" fmla="*/ 0 h 272135"/>
                <a:gd name="connsiteX0" fmla="*/ 74096 w 263877"/>
                <a:gd name="connsiteY0" fmla="*/ 6741 h 272135"/>
                <a:gd name="connsiteX1" fmla="*/ 27241 w 263877"/>
                <a:gd name="connsiteY1" fmla="*/ 248829 h 272135"/>
                <a:gd name="connsiteX2" fmla="*/ 263877 w 263877"/>
                <a:gd name="connsiteY2" fmla="*/ 235258 h 272135"/>
                <a:gd name="connsiteX0" fmla="*/ 253732 w 259638"/>
                <a:gd name="connsiteY0" fmla="*/ 2217 h 272135"/>
                <a:gd name="connsiteX1" fmla="*/ 254616 w 259638"/>
                <a:gd name="connsiteY1" fmla="*/ 0 h 272135"/>
                <a:gd name="connsiteX0" fmla="*/ 69857 w 259638"/>
                <a:gd name="connsiteY0" fmla="*/ 6741 h 272135"/>
                <a:gd name="connsiteX1" fmla="*/ 23002 w 259638"/>
                <a:gd name="connsiteY1" fmla="*/ 248829 h 272135"/>
                <a:gd name="connsiteX2" fmla="*/ 259638 w 259638"/>
                <a:gd name="connsiteY2" fmla="*/ 235258 h 272135"/>
                <a:gd name="connsiteX0" fmla="*/ 253732 w 259638"/>
                <a:gd name="connsiteY0" fmla="*/ 2217 h 269145"/>
                <a:gd name="connsiteX1" fmla="*/ 254616 w 259638"/>
                <a:gd name="connsiteY1" fmla="*/ 0 h 269145"/>
                <a:gd name="connsiteX0" fmla="*/ 69857 w 259638"/>
                <a:gd name="connsiteY0" fmla="*/ 6741 h 269145"/>
                <a:gd name="connsiteX1" fmla="*/ 23002 w 259638"/>
                <a:gd name="connsiteY1" fmla="*/ 248829 h 269145"/>
                <a:gd name="connsiteX2" fmla="*/ 259638 w 259638"/>
                <a:gd name="connsiteY2" fmla="*/ 235258 h 269145"/>
                <a:gd name="connsiteX0" fmla="*/ 263007 w 268913"/>
                <a:gd name="connsiteY0" fmla="*/ 2217 h 269145"/>
                <a:gd name="connsiteX1" fmla="*/ 263891 w 268913"/>
                <a:gd name="connsiteY1" fmla="*/ 0 h 269145"/>
                <a:gd name="connsiteX0" fmla="*/ 79132 w 268913"/>
                <a:gd name="connsiteY0" fmla="*/ 6741 h 269145"/>
                <a:gd name="connsiteX1" fmla="*/ 32277 w 268913"/>
                <a:gd name="connsiteY1" fmla="*/ 248829 h 269145"/>
                <a:gd name="connsiteX2" fmla="*/ 268913 w 268913"/>
                <a:gd name="connsiteY2" fmla="*/ 235258 h 269145"/>
                <a:gd name="connsiteX0" fmla="*/ 263007 w 268913"/>
                <a:gd name="connsiteY0" fmla="*/ 2217 h 261709"/>
                <a:gd name="connsiteX1" fmla="*/ 263891 w 268913"/>
                <a:gd name="connsiteY1" fmla="*/ 0 h 261709"/>
                <a:gd name="connsiteX0" fmla="*/ 79132 w 268913"/>
                <a:gd name="connsiteY0" fmla="*/ 6741 h 261709"/>
                <a:gd name="connsiteX1" fmla="*/ 32277 w 268913"/>
                <a:gd name="connsiteY1" fmla="*/ 248829 h 261709"/>
                <a:gd name="connsiteX2" fmla="*/ 268913 w 268913"/>
                <a:gd name="connsiteY2" fmla="*/ 235258 h 261709"/>
                <a:gd name="connsiteX0" fmla="*/ 263007 w 263891"/>
                <a:gd name="connsiteY0" fmla="*/ 2217 h 268564"/>
                <a:gd name="connsiteX1" fmla="*/ 263891 w 263891"/>
                <a:gd name="connsiteY1" fmla="*/ 0 h 268564"/>
                <a:gd name="connsiteX0" fmla="*/ 79132 w 263891"/>
                <a:gd name="connsiteY0" fmla="*/ 6741 h 268564"/>
                <a:gd name="connsiteX1" fmla="*/ 32277 w 263891"/>
                <a:gd name="connsiteY1" fmla="*/ 248829 h 268564"/>
                <a:gd name="connsiteX2" fmla="*/ 180511 w 263891"/>
                <a:gd name="connsiteY2" fmla="*/ 259010 h 268564"/>
                <a:gd name="connsiteX0" fmla="*/ 266979 w 267863"/>
                <a:gd name="connsiteY0" fmla="*/ 2217 h 268564"/>
                <a:gd name="connsiteX1" fmla="*/ 267863 w 267863"/>
                <a:gd name="connsiteY1" fmla="*/ 0 h 268564"/>
                <a:gd name="connsiteX0" fmla="*/ 71612 w 267863"/>
                <a:gd name="connsiteY0" fmla="*/ 22576 h 268564"/>
                <a:gd name="connsiteX1" fmla="*/ 36249 w 267863"/>
                <a:gd name="connsiteY1" fmla="*/ 248829 h 268564"/>
                <a:gd name="connsiteX2" fmla="*/ 184483 w 267863"/>
                <a:gd name="connsiteY2" fmla="*/ 259010 h 268564"/>
                <a:gd name="connsiteX0" fmla="*/ 257337 w 258221"/>
                <a:gd name="connsiteY0" fmla="*/ 2217 h 268564"/>
                <a:gd name="connsiteX1" fmla="*/ 258221 w 258221"/>
                <a:gd name="connsiteY1" fmla="*/ 0 h 268564"/>
                <a:gd name="connsiteX0" fmla="*/ 61970 w 258221"/>
                <a:gd name="connsiteY0" fmla="*/ 22576 h 268564"/>
                <a:gd name="connsiteX1" fmla="*/ 26607 w 258221"/>
                <a:gd name="connsiteY1" fmla="*/ 248829 h 268564"/>
                <a:gd name="connsiteX2" fmla="*/ 174841 w 258221"/>
                <a:gd name="connsiteY2" fmla="*/ 259010 h 268564"/>
                <a:gd name="connsiteX0" fmla="*/ 267476 w 268360"/>
                <a:gd name="connsiteY0" fmla="*/ 2217 h 268564"/>
                <a:gd name="connsiteX1" fmla="*/ 268360 w 268360"/>
                <a:gd name="connsiteY1" fmla="*/ 0 h 268564"/>
                <a:gd name="connsiteX0" fmla="*/ 41169 w 268360"/>
                <a:gd name="connsiteY0" fmla="*/ 62163 h 268564"/>
                <a:gd name="connsiteX1" fmla="*/ 36746 w 268360"/>
                <a:gd name="connsiteY1" fmla="*/ 248829 h 268564"/>
                <a:gd name="connsiteX2" fmla="*/ 184980 w 268360"/>
                <a:gd name="connsiteY2" fmla="*/ 259010 h 268564"/>
                <a:gd name="connsiteX0" fmla="*/ 272693 w 273577"/>
                <a:gd name="connsiteY0" fmla="*/ 2217 h 268564"/>
                <a:gd name="connsiteX1" fmla="*/ 273577 w 273577"/>
                <a:gd name="connsiteY1" fmla="*/ 0 h 268564"/>
                <a:gd name="connsiteX0" fmla="*/ 46386 w 273577"/>
                <a:gd name="connsiteY0" fmla="*/ 62163 h 268564"/>
                <a:gd name="connsiteX1" fmla="*/ 41963 w 273577"/>
                <a:gd name="connsiteY1" fmla="*/ 248829 h 268564"/>
                <a:gd name="connsiteX2" fmla="*/ 190197 w 273577"/>
                <a:gd name="connsiteY2" fmla="*/ 259010 h 268564"/>
                <a:gd name="connsiteX0" fmla="*/ 279343 w 280227"/>
                <a:gd name="connsiteY0" fmla="*/ 2217 h 268564"/>
                <a:gd name="connsiteX1" fmla="*/ 280227 w 280227"/>
                <a:gd name="connsiteY1" fmla="*/ 0 h 268564"/>
                <a:gd name="connsiteX0" fmla="*/ 53036 w 280227"/>
                <a:gd name="connsiteY0" fmla="*/ 62163 h 268564"/>
                <a:gd name="connsiteX1" fmla="*/ 48613 w 280227"/>
                <a:gd name="connsiteY1" fmla="*/ 248829 h 268564"/>
                <a:gd name="connsiteX2" fmla="*/ 196847 w 280227"/>
                <a:gd name="connsiteY2" fmla="*/ 259010 h 268564"/>
                <a:gd name="connsiteX0" fmla="*/ 267186 w 268070"/>
                <a:gd name="connsiteY0" fmla="*/ 2217 h 268564"/>
                <a:gd name="connsiteX1" fmla="*/ 268070 w 268070"/>
                <a:gd name="connsiteY1" fmla="*/ 0 h 268564"/>
                <a:gd name="connsiteX0" fmla="*/ 40879 w 268070"/>
                <a:gd name="connsiteY0" fmla="*/ 62163 h 268564"/>
                <a:gd name="connsiteX1" fmla="*/ 36456 w 268070"/>
                <a:gd name="connsiteY1" fmla="*/ 248829 h 268564"/>
                <a:gd name="connsiteX2" fmla="*/ 184690 w 268070"/>
                <a:gd name="connsiteY2" fmla="*/ 259010 h 268564"/>
                <a:gd name="connsiteX0" fmla="*/ 264383 w 265267"/>
                <a:gd name="connsiteY0" fmla="*/ 2217 h 268564"/>
                <a:gd name="connsiteX1" fmla="*/ 265267 w 265267"/>
                <a:gd name="connsiteY1" fmla="*/ 0 h 268564"/>
                <a:gd name="connsiteX0" fmla="*/ 38076 w 265267"/>
                <a:gd name="connsiteY0" fmla="*/ 62163 h 268564"/>
                <a:gd name="connsiteX1" fmla="*/ 33653 w 265267"/>
                <a:gd name="connsiteY1" fmla="*/ 248829 h 268564"/>
                <a:gd name="connsiteX2" fmla="*/ 181887 w 265267"/>
                <a:gd name="connsiteY2" fmla="*/ 259010 h 268564"/>
                <a:gd name="connsiteX0" fmla="*/ 264383 w 265267"/>
                <a:gd name="connsiteY0" fmla="*/ 2217 h 285424"/>
                <a:gd name="connsiteX1" fmla="*/ 265267 w 265267"/>
                <a:gd name="connsiteY1" fmla="*/ 0 h 285424"/>
                <a:gd name="connsiteX0" fmla="*/ 38076 w 265267"/>
                <a:gd name="connsiteY0" fmla="*/ 62163 h 285424"/>
                <a:gd name="connsiteX1" fmla="*/ 33653 w 265267"/>
                <a:gd name="connsiteY1" fmla="*/ 248829 h 285424"/>
                <a:gd name="connsiteX2" fmla="*/ 134150 w 265267"/>
                <a:gd name="connsiteY2" fmla="*/ 283893 h 285424"/>
                <a:gd name="connsiteX0" fmla="*/ 264383 w 265267"/>
                <a:gd name="connsiteY0" fmla="*/ 2217 h 305357"/>
                <a:gd name="connsiteX1" fmla="*/ 265267 w 265267"/>
                <a:gd name="connsiteY1" fmla="*/ 0 h 305357"/>
                <a:gd name="connsiteX0" fmla="*/ 38076 w 265267"/>
                <a:gd name="connsiteY0" fmla="*/ 62163 h 305357"/>
                <a:gd name="connsiteX1" fmla="*/ 33653 w 265267"/>
                <a:gd name="connsiteY1" fmla="*/ 248829 h 305357"/>
                <a:gd name="connsiteX2" fmla="*/ 134150 w 265267"/>
                <a:gd name="connsiteY2" fmla="*/ 283893 h 305357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64383 w 265267"/>
                <a:gd name="connsiteY0" fmla="*/ 2217 h 285006"/>
                <a:gd name="connsiteX1" fmla="*/ 265267 w 265267"/>
                <a:gd name="connsiteY1" fmla="*/ 0 h 285006"/>
                <a:gd name="connsiteX0" fmla="*/ 38076 w 265267"/>
                <a:gd name="connsiteY0" fmla="*/ 62163 h 285006"/>
                <a:gd name="connsiteX1" fmla="*/ 33653 w 265267"/>
                <a:gd name="connsiteY1" fmla="*/ 248829 h 285006"/>
                <a:gd name="connsiteX2" fmla="*/ 134150 w 265267"/>
                <a:gd name="connsiteY2" fmla="*/ 283893 h 285006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59919 w 260803"/>
                <a:gd name="connsiteY0" fmla="*/ 2217 h 283893"/>
                <a:gd name="connsiteX1" fmla="*/ 260803 w 260803"/>
                <a:gd name="connsiteY1" fmla="*/ 0 h 283893"/>
                <a:gd name="connsiteX0" fmla="*/ 33612 w 260803"/>
                <a:gd name="connsiteY0" fmla="*/ 62163 h 283893"/>
                <a:gd name="connsiteX1" fmla="*/ 29189 w 260803"/>
                <a:gd name="connsiteY1" fmla="*/ 248829 h 283893"/>
                <a:gd name="connsiteX2" fmla="*/ 129686 w 260803"/>
                <a:gd name="connsiteY2" fmla="*/ 283893 h 283893"/>
                <a:gd name="connsiteX0" fmla="*/ 259919 w 260803"/>
                <a:gd name="connsiteY0" fmla="*/ 2217 h 283893"/>
                <a:gd name="connsiteX1" fmla="*/ 260803 w 260803"/>
                <a:gd name="connsiteY1" fmla="*/ 0 h 283893"/>
                <a:gd name="connsiteX0" fmla="*/ 33612 w 260803"/>
                <a:gd name="connsiteY0" fmla="*/ 62163 h 283893"/>
                <a:gd name="connsiteX1" fmla="*/ 29189 w 260803"/>
                <a:gd name="connsiteY1" fmla="*/ 248829 h 283893"/>
                <a:gd name="connsiteX2" fmla="*/ 129686 w 260803"/>
                <a:gd name="connsiteY2" fmla="*/ 283893 h 283893"/>
                <a:gd name="connsiteX0" fmla="*/ 272247 w 273131"/>
                <a:gd name="connsiteY0" fmla="*/ 2217 h 283893"/>
                <a:gd name="connsiteX1" fmla="*/ 273131 w 273131"/>
                <a:gd name="connsiteY1" fmla="*/ 0 h 283893"/>
                <a:gd name="connsiteX0" fmla="*/ 45940 w 273131"/>
                <a:gd name="connsiteY0" fmla="*/ 62163 h 283893"/>
                <a:gd name="connsiteX1" fmla="*/ 22953 w 273131"/>
                <a:gd name="connsiteY1" fmla="*/ 221684 h 283893"/>
                <a:gd name="connsiteX2" fmla="*/ 142014 w 273131"/>
                <a:gd name="connsiteY2" fmla="*/ 283893 h 283893"/>
                <a:gd name="connsiteX0" fmla="*/ 272247 w 273131"/>
                <a:gd name="connsiteY0" fmla="*/ 2217 h 283893"/>
                <a:gd name="connsiteX1" fmla="*/ 273131 w 273131"/>
                <a:gd name="connsiteY1" fmla="*/ 0 h 283893"/>
                <a:gd name="connsiteX0" fmla="*/ 45940 w 273131"/>
                <a:gd name="connsiteY0" fmla="*/ 62163 h 283893"/>
                <a:gd name="connsiteX1" fmla="*/ 22953 w 273131"/>
                <a:gd name="connsiteY1" fmla="*/ 221684 h 283893"/>
                <a:gd name="connsiteX2" fmla="*/ 142014 w 273131"/>
                <a:gd name="connsiteY2" fmla="*/ 283893 h 283893"/>
                <a:gd name="connsiteX0" fmla="*/ 265186 w 266070"/>
                <a:gd name="connsiteY0" fmla="*/ 2217 h 283893"/>
                <a:gd name="connsiteX1" fmla="*/ 266070 w 266070"/>
                <a:gd name="connsiteY1" fmla="*/ 0 h 283893"/>
                <a:gd name="connsiteX0" fmla="*/ 38879 w 266070"/>
                <a:gd name="connsiteY0" fmla="*/ 62163 h 283893"/>
                <a:gd name="connsiteX1" fmla="*/ 15892 w 266070"/>
                <a:gd name="connsiteY1" fmla="*/ 221684 h 283893"/>
                <a:gd name="connsiteX2" fmla="*/ 134953 w 266070"/>
                <a:gd name="connsiteY2" fmla="*/ 283893 h 283893"/>
                <a:gd name="connsiteX0" fmla="*/ 265186 w 266070"/>
                <a:gd name="connsiteY0" fmla="*/ 2217 h 283893"/>
                <a:gd name="connsiteX1" fmla="*/ 266070 w 266070"/>
                <a:gd name="connsiteY1" fmla="*/ 0 h 283893"/>
                <a:gd name="connsiteX0" fmla="*/ 38879 w 266070"/>
                <a:gd name="connsiteY0" fmla="*/ 62163 h 283893"/>
                <a:gd name="connsiteX1" fmla="*/ 15892 w 266070"/>
                <a:gd name="connsiteY1" fmla="*/ 221684 h 283893"/>
                <a:gd name="connsiteX2" fmla="*/ 134953 w 266070"/>
                <a:gd name="connsiteY2" fmla="*/ 283893 h 283893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3787 w 264671"/>
                <a:gd name="connsiteY0" fmla="*/ 2217 h 295203"/>
                <a:gd name="connsiteX1" fmla="*/ 264671 w 264671"/>
                <a:gd name="connsiteY1" fmla="*/ 0 h 295203"/>
                <a:gd name="connsiteX0" fmla="*/ 37480 w 264671"/>
                <a:gd name="connsiteY0" fmla="*/ 62163 h 295203"/>
                <a:gd name="connsiteX1" fmla="*/ 14493 w 264671"/>
                <a:gd name="connsiteY1" fmla="*/ 221684 h 295203"/>
                <a:gd name="connsiteX2" fmla="*/ 127366 w 264671"/>
                <a:gd name="connsiteY2" fmla="*/ 295203 h 295203"/>
                <a:gd name="connsiteX0" fmla="*/ 265834 w 266718"/>
                <a:gd name="connsiteY0" fmla="*/ 2217 h 295203"/>
                <a:gd name="connsiteX1" fmla="*/ 266718 w 266718"/>
                <a:gd name="connsiteY1" fmla="*/ 0 h 295203"/>
                <a:gd name="connsiteX0" fmla="*/ 39527 w 266718"/>
                <a:gd name="connsiteY0" fmla="*/ 62163 h 295203"/>
                <a:gd name="connsiteX1" fmla="*/ 16540 w 266718"/>
                <a:gd name="connsiteY1" fmla="*/ 221684 h 295203"/>
                <a:gd name="connsiteX2" fmla="*/ 129413 w 266718"/>
                <a:gd name="connsiteY2" fmla="*/ 295203 h 295203"/>
                <a:gd name="connsiteX0" fmla="*/ 268985 w 269869"/>
                <a:gd name="connsiteY0" fmla="*/ 2217 h 295203"/>
                <a:gd name="connsiteX1" fmla="*/ 269869 w 269869"/>
                <a:gd name="connsiteY1" fmla="*/ 0 h 295203"/>
                <a:gd name="connsiteX0" fmla="*/ 42678 w 269869"/>
                <a:gd name="connsiteY0" fmla="*/ 62163 h 295203"/>
                <a:gd name="connsiteX1" fmla="*/ 19691 w 269869"/>
                <a:gd name="connsiteY1" fmla="*/ 221684 h 295203"/>
                <a:gd name="connsiteX2" fmla="*/ 132564 w 269869"/>
                <a:gd name="connsiteY2" fmla="*/ 295203 h 295203"/>
                <a:gd name="connsiteX0" fmla="*/ 278772 w 279656"/>
                <a:gd name="connsiteY0" fmla="*/ 2217 h 295203"/>
                <a:gd name="connsiteX1" fmla="*/ 279656 w 279656"/>
                <a:gd name="connsiteY1" fmla="*/ 0 h 295203"/>
                <a:gd name="connsiteX0" fmla="*/ 52465 w 279656"/>
                <a:gd name="connsiteY0" fmla="*/ 62163 h 295203"/>
                <a:gd name="connsiteX1" fmla="*/ 15334 w 279656"/>
                <a:gd name="connsiteY1" fmla="*/ 231863 h 295203"/>
                <a:gd name="connsiteX2" fmla="*/ 142351 w 279656"/>
                <a:gd name="connsiteY2" fmla="*/ 295203 h 295203"/>
                <a:gd name="connsiteX0" fmla="*/ 278772 w 279656"/>
                <a:gd name="connsiteY0" fmla="*/ 2217 h 298395"/>
                <a:gd name="connsiteX1" fmla="*/ 279656 w 279656"/>
                <a:gd name="connsiteY1" fmla="*/ 0 h 298395"/>
                <a:gd name="connsiteX0" fmla="*/ 52465 w 279656"/>
                <a:gd name="connsiteY0" fmla="*/ 62163 h 298395"/>
                <a:gd name="connsiteX1" fmla="*/ 15334 w 279656"/>
                <a:gd name="connsiteY1" fmla="*/ 231863 h 298395"/>
                <a:gd name="connsiteX2" fmla="*/ 142351 w 279656"/>
                <a:gd name="connsiteY2" fmla="*/ 295203 h 298395"/>
                <a:gd name="connsiteX0" fmla="*/ 278772 w 279656"/>
                <a:gd name="connsiteY0" fmla="*/ 2217 h 276043"/>
                <a:gd name="connsiteX1" fmla="*/ 279656 w 279656"/>
                <a:gd name="connsiteY1" fmla="*/ 0 h 276043"/>
                <a:gd name="connsiteX0" fmla="*/ 52465 w 279656"/>
                <a:gd name="connsiteY0" fmla="*/ 62163 h 276043"/>
                <a:gd name="connsiteX1" fmla="*/ 15334 w 279656"/>
                <a:gd name="connsiteY1" fmla="*/ 231863 h 276043"/>
                <a:gd name="connsiteX2" fmla="*/ 106990 w 279656"/>
                <a:gd name="connsiteY2" fmla="*/ 268058 h 276043"/>
                <a:gd name="connsiteX0" fmla="*/ 288785 w 289669"/>
                <a:gd name="connsiteY0" fmla="*/ 2217 h 276043"/>
                <a:gd name="connsiteX1" fmla="*/ 289669 w 289669"/>
                <a:gd name="connsiteY1" fmla="*/ 0 h 276043"/>
                <a:gd name="connsiteX0" fmla="*/ 35073 w 289669"/>
                <a:gd name="connsiteY0" fmla="*/ 136812 h 276043"/>
                <a:gd name="connsiteX1" fmla="*/ 25347 w 289669"/>
                <a:gd name="connsiteY1" fmla="*/ 231863 h 276043"/>
                <a:gd name="connsiteX2" fmla="*/ 117003 w 289669"/>
                <a:gd name="connsiteY2" fmla="*/ 268058 h 276043"/>
                <a:gd name="connsiteX0" fmla="*/ 315645 w 316529"/>
                <a:gd name="connsiteY0" fmla="*/ 2217 h 276043"/>
                <a:gd name="connsiteX1" fmla="*/ 316529 w 316529"/>
                <a:gd name="connsiteY1" fmla="*/ 0 h 276043"/>
                <a:gd name="connsiteX0" fmla="*/ 61933 w 316529"/>
                <a:gd name="connsiteY0" fmla="*/ 136812 h 276043"/>
                <a:gd name="connsiteX1" fmla="*/ 50 w 316529"/>
                <a:gd name="connsiteY1" fmla="*/ 226208 h 276043"/>
                <a:gd name="connsiteX2" fmla="*/ 52207 w 316529"/>
                <a:gd name="connsiteY2" fmla="*/ 231863 h 276043"/>
                <a:gd name="connsiteX3" fmla="*/ 143863 w 316529"/>
                <a:gd name="connsiteY3" fmla="*/ 268058 h 276043"/>
                <a:gd name="connsiteX0" fmla="*/ 315645 w 316529"/>
                <a:gd name="connsiteY0" fmla="*/ 2217 h 233166"/>
                <a:gd name="connsiteX1" fmla="*/ 316529 w 316529"/>
                <a:gd name="connsiteY1" fmla="*/ 0 h 233166"/>
                <a:gd name="connsiteX0" fmla="*/ 61933 w 316529"/>
                <a:gd name="connsiteY0" fmla="*/ 136812 h 233166"/>
                <a:gd name="connsiteX1" fmla="*/ 50 w 316529"/>
                <a:gd name="connsiteY1" fmla="*/ 226208 h 233166"/>
                <a:gd name="connsiteX2" fmla="*/ 52207 w 316529"/>
                <a:gd name="connsiteY2" fmla="*/ 231863 h 233166"/>
                <a:gd name="connsiteX0" fmla="*/ 316527 w 317411"/>
                <a:gd name="connsiteY0" fmla="*/ 2217 h 231863"/>
                <a:gd name="connsiteX1" fmla="*/ 317411 w 317411"/>
                <a:gd name="connsiteY1" fmla="*/ 0 h 231863"/>
                <a:gd name="connsiteX0" fmla="*/ 62815 w 317411"/>
                <a:gd name="connsiteY0" fmla="*/ 136812 h 231863"/>
                <a:gd name="connsiteX1" fmla="*/ 48 w 317411"/>
                <a:gd name="connsiteY1" fmla="*/ 174180 h 231863"/>
                <a:gd name="connsiteX2" fmla="*/ 53089 w 317411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31832 w 332716"/>
                <a:gd name="connsiteY0" fmla="*/ 2217 h 231863"/>
                <a:gd name="connsiteX1" fmla="*/ 332716 w 332716"/>
                <a:gd name="connsiteY1" fmla="*/ 0 h 231863"/>
                <a:gd name="connsiteX0" fmla="*/ 78120 w 332716"/>
                <a:gd name="connsiteY0" fmla="*/ 136812 h 231863"/>
                <a:gd name="connsiteX1" fmla="*/ 325 w 332716"/>
                <a:gd name="connsiteY1" fmla="*/ 171918 h 231863"/>
                <a:gd name="connsiteX2" fmla="*/ 68394 w 332716"/>
                <a:gd name="connsiteY2" fmla="*/ 231863 h 231863"/>
                <a:gd name="connsiteX0" fmla="*/ 331832 w 332716"/>
                <a:gd name="connsiteY0" fmla="*/ 2217 h 231863"/>
                <a:gd name="connsiteX1" fmla="*/ 332716 w 332716"/>
                <a:gd name="connsiteY1" fmla="*/ 0 h 231863"/>
                <a:gd name="connsiteX0" fmla="*/ 73700 w 332716"/>
                <a:gd name="connsiteY0" fmla="*/ 75735 h 231863"/>
                <a:gd name="connsiteX1" fmla="*/ 325 w 332716"/>
                <a:gd name="connsiteY1" fmla="*/ 171918 h 231863"/>
                <a:gd name="connsiteX2" fmla="*/ 68394 w 332716"/>
                <a:gd name="connsiteY2" fmla="*/ 231863 h 231863"/>
                <a:gd name="connsiteX0" fmla="*/ 331981 w 332865"/>
                <a:gd name="connsiteY0" fmla="*/ 2217 h 274843"/>
                <a:gd name="connsiteX1" fmla="*/ 332865 w 332865"/>
                <a:gd name="connsiteY1" fmla="*/ 0 h 274843"/>
                <a:gd name="connsiteX0" fmla="*/ 73849 w 332865"/>
                <a:gd name="connsiteY0" fmla="*/ 75735 h 274843"/>
                <a:gd name="connsiteX1" fmla="*/ 474 w 332865"/>
                <a:gd name="connsiteY1" fmla="*/ 171918 h 274843"/>
                <a:gd name="connsiteX2" fmla="*/ 49094 w 332865"/>
                <a:gd name="connsiteY2" fmla="*/ 274843 h 274843"/>
                <a:gd name="connsiteX0" fmla="*/ 331981 w 332865"/>
                <a:gd name="connsiteY0" fmla="*/ 2217 h 274843"/>
                <a:gd name="connsiteX1" fmla="*/ 332865 w 332865"/>
                <a:gd name="connsiteY1" fmla="*/ 0 h 274843"/>
                <a:gd name="connsiteX0" fmla="*/ 72081 w 332865"/>
                <a:gd name="connsiteY0" fmla="*/ 62162 h 274843"/>
                <a:gd name="connsiteX1" fmla="*/ 474 w 332865"/>
                <a:gd name="connsiteY1" fmla="*/ 171918 h 274843"/>
                <a:gd name="connsiteX2" fmla="*/ 49094 w 332865"/>
                <a:gd name="connsiteY2" fmla="*/ 274843 h 274843"/>
                <a:gd name="connsiteX0" fmla="*/ 353919 w 354803"/>
                <a:gd name="connsiteY0" fmla="*/ 2217 h 274843"/>
                <a:gd name="connsiteX1" fmla="*/ 354803 w 354803"/>
                <a:gd name="connsiteY1" fmla="*/ 0 h 274843"/>
                <a:gd name="connsiteX0" fmla="*/ 94019 w 354803"/>
                <a:gd name="connsiteY0" fmla="*/ 62162 h 274843"/>
                <a:gd name="connsiteX1" fmla="*/ 311 w 354803"/>
                <a:gd name="connsiteY1" fmla="*/ 173049 h 274843"/>
                <a:gd name="connsiteX2" fmla="*/ 71032 w 354803"/>
                <a:gd name="connsiteY2" fmla="*/ 274843 h 274843"/>
                <a:gd name="connsiteX0" fmla="*/ 349523 w 350407"/>
                <a:gd name="connsiteY0" fmla="*/ 2217 h 274843"/>
                <a:gd name="connsiteX1" fmla="*/ 350407 w 350407"/>
                <a:gd name="connsiteY1" fmla="*/ 0 h 274843"/>
                <a:gd name="connsiteX0" fmla="*/ 89623 w 350407"/>
                <a:gd name="connsiteY0" fmla="*/ 62162 h 274843"/>
                <a:gd name="connsiteX1" fmla="*/ 335 w 350407"/>
                <a:gd name="connsiteY1" fmla="*/ 151559 h 274843"/>
                <a:gd name="connsiteX2" fmla="*/ 66636 w 350407"/>
                <a:gd name="connsiteY2" fmla="*/ 274843 h 274843"/>
                <a:gd name="connsiteX0" fmla="*/ 349500 w 350384"/>
                <a:gd name="connsiteY0" fmla="*/ 2217 h 243174"/>
                <a:gd name="connsiteX1" fmla="*/ 350384 w 350384"/>
                <a:gd name="connsiteY1" fmla="*/ 0 h 243174"/>
                <a:gd name="connsiteX0" fmla="*/ 89600 w 350384"/>
                <a:gd name="connsiteY0" fmla="*/ 62162 h 243174"/>
                <a:gd name="connsiteX1" fmla="*/ 312 w 350384"/>
                <a:gd name="connsiteY1" fmla="*/ 151559 h 243174"/>
                <a:gd name="connsiteX2" fmla="*/ 71033 w 350384"/>
                <a:gd name="connsiteY2" fmla="*/ 243174 h 243174"/>
                <a:gd name="connsiteX0" fmla="*/ 339832 w 340716"/>
                <a:gd name="connsiteY0" fmla="*/ 2217 h 243174"/>
                <a:gd name="connsiteX1" fmla="*/ 340716 w 340716"/>
                <a:gd name="connsiteY1" fmla="*/ 0 h 243174"/>
                <a:gd name="connsiteX0" fmla="*/ 79932 w 340716"/>
                <a:gd name="connsiteY0" fmla="*/ 62162 h 243174"/>
                <a:gd name="connsiteX1" fmla="*/ 368 w 340716"/>
                <a:gd name="connsiteY1" fmla="*/ 145904 h 243174"/>
                <a:gd name="connsiteX2" fmla="*/ 61365 w 340716"/>
                <a:gd name="connsiteY2" fmla="*/ 243174 h 243174"/>
                <a:gd name="connsiteX0" fmla="*/ 339870 w 340754"/>
                <a:gd name="connsiteY0" fmla="*/ 2217 h 217160"/>
                <a:gd name="connsiteX1" fmla="*/ 340754 w 340754"/>
                <a:gd name="connsiteY1" fmla="*/ 0 h 217160"/>
                <a:gd name="connsiteX0" fmla="*/ 79970 w 340754"/>
                <a:gd name="connsiteY0" fmla="*/ 62162 h 217160"/>
                <a:gd name="connsiteX1" fmla="*/ 406 w 340754"/>
                <a:gd name="connsiteY1" fmla="*/ 145904 h 217160"/>
                <a:gd name="connsiteX2" fmla="*/ 56099 w 340754"/>
                <a:gd name="connsiteY2" fmla="*/ 217160 h 217160"/>
                <a:gd name="connsiteX0" fmla="*/ 337242 w 338126"/>
                <a:gd name="connsiteY0" fmla="*/ 2217 h 217160"/>
                <a:gd name="connsiteX1" fmla="*/ 338126 w 338126"/>
                <a:gd name="connsiteY1" fmla="*/ 0 h 217160"/>
                <a:gd name="connsiteX0" fmla="*/ 77342 w 338126"/>
                <a:gd name="connsiteY0" fmla="*/ 62162 h 217160"/>
                <a:gd name="connsiteX1" fmla="*/ 430 w 338126"/>
                <a:gd name="connsiteY1" fmla="*/ 123283 h 217160"/>
                <a:gd name="connsiteX2" fmla="*/ 53471 w 338126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79094 w 339878"/>
                <a:gd name="connsiteY0" fmla="*/ 62162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55225 w 339878"/>
                <a:gd name="connsiteY0" fmla="*/ 67817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55225 w 339878"/>
                <a:gd name="connsiteY0" fmla="*/ 67817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9363 w 340247"/>
                <a:gd name="connsiteY0" fmla="*/ 2217 h 203588"/>
                <a:gd name="connsiteX1" fmla="*/ 340247 w 340247"/>
                <a:gd name="connsiteY1" fmla="*/ 0 h 203588"/>
                <a:gd name="connsiteX0" fmla="*/ 55594 w 340247"/>
                <a:gd name="connsiteY0" fmla="*/ 67817 h 203588"/>
                <a:gd name="connsiteX1" fmla="*/ 783 w 340247"/>
                <a:gd name="connsiteY1" fmla="*/ 132331 h 203588"/>
                <a:gd name="connsiteX2" fmla="*/ 32608 w 340247"/>
                <a:gd name="connsiteY2" fmla="*/ 203588 h 203588"/>
                <a:gd name="connsiteX0" fmla="*/ 339294 w 340178"/>
                <a:gd name="connsiteY0" fmla="*/ 2217 h 203588"/>
                <a:gd name="connsiteX1" fmla="*/ 340178 w 340178"/>
                <a:gd name="connsiteY1" fmla="*/ 0 h 203588"/>
                <a:gd name="connsiteX0" fmla="*/ 55525 w 340178"/>
                <a:gd name="connsiteY0" fmla="*/ 67817 h 203588"/>
                <a:gd name="connsiteX1" fmla="*/ 714 w 340178"/>
                <a:gd name="connsiteY1" fmla="*/ 132331 h 203588"/>
                <a:gd name="connsiteX2" fmla="*/ 32539 w 340178"/>
                <a:gd name="connsiteY2" fmla="*/ 203588 h 203588"/>
                <a:gd name="connsiteX0" fmla="*/ 365468 w 366352"/>
                <a:gd name="connsiteY0" fmla="*/ 2217 h 203588"/>
                <a:gd name="connsiteX1" fmla="*/ 366352 w 366352"/>
                <a:gd name="connsiteY1" fmla="*/ 0 h 203588"/>
                <a:gd name="connsiteX0" fmla="*/ 81699 w 366352"/>
                <a:gd name="connsiteY0" fmla="*/ 67817 h 203588"/>
                <a:gd name="connsiteX1" fmla="*/ 367 w 366352"/>
                <a:gd name="connsiteY1" fmla="*/ 124414 h 203588"/>
                <a:gd name="connsiteX2" fmla="*/ 58713 w 366352"/>
                <a:gd name="connsiteY2" fmla="*/ 203588 h 203588"/>
                <a:gd name="connsiteX0" fmla="*/ 365468 w 366352"/>
                <a:gd name="connsiteY0" fmla="*/ 2217 h 203588"/>
                <a:gd name="connsiteX1" fmla="*/ 366352 w 366352"/>
                <a:gd name="connsiteY1" fmla="*/ 0 h 203588"/>
                <a:gd name="connsiteX0" fmla="*/ 62251 w 366352"/>
                <a:gd name="connsiteY0" fmla="*/ 75734 h 203588"/>
                <a:gd name="connsiteX1" fmla="*/ 367 w 366352"/>
                <a:gd name="connsiteY1" fmla="*/ 124414 h 203588"/>
                <a:gd name="connsiteX2" fmla="*/ 58713 w 366352"/>
                <a:gd name="connsiteY2" fmla="*/ 203588 h 203588"/>
                <a:gd name="connsiteX0" fmla="*/ 365772 w 366656"/>
                <a:gd name="connsiteY0" fmla="*/ 2217 h 194540"/>
                <a:gd name="connsiteX1" fmla="*/ 366656 w 366656"/>
                <a:gd name="connsiteY1" fmla="*/ 0 h 194540"/>
                <a:gd name="connsiteX0" fmla="*/ 62555 w 366656"/>
                <a:gd name="connsiteY0" fmla="*/ 75734 h 194540"/>
                <a:gd name="connsiteX1" fmla="*/ 671 w 366656"/>
                <a:gd name="connsiteY1" fmla="*/ 124414 h 194540"/>
                <a:gd name="connsiteX2" fmla="*/ 34264 w 366656"/>
                <a:gd name="connsiteY2" fmla="*/ 194540 h 194540"/>
                <a:gd name="connsiteX0" fmla="*/ 365772 w 366656"/>
                <a:gd name="connsiteY0" fmla="*/ 2217 h 194540"/>
                <a:gd name="connsiteX1" fmla="*/ 366656 w 366656"/>
                <a:gd name="connsiteY1" fmla="*/ 0 h 194540"/>
                <a:gd name="connsiteX0" fmla="*/ 37802 w 366656"/>
                <a:gd name="connsiteY0" fmla="*/ 87044 h 194540"/>
                <a:gd name="connsiteX1" fmla="*/ 671 w 366656"/>
                <a:gd name="connsiteY1" fmla="*/ 124414 h 194540"/>
                <a:gd name="connsiteX2" fmla="*/ 34264 w 366656"/>
                <a:gd name="connsiteY2" fmla="*/ 194540 h 194540"/>
                <a:gd name="connsiteX0" fmla="*/ 395493 w 396377"/>
                <a:gd name="connsiteY0" fmla="*/ 2217 h 194540"/>
                <a:gd name="connsiteX1" fmla="*/ 396377 w 396377"/>
                <a:gd name="connsiteY1" fmla="*/ 0 h 194540"/>
                <a:gd name="connsiteX0" fmla="*/ 67523 w 396377"/>
                <a:gd name="connsiteY0" fmla="*/ 87044 h 194540"/>
                <a:gd name="connsiteX1" fmla="*/ 335 w 396377"/>
                <a:gd name="connsiteY1" fmla="*/ 134594 h 194540"/>
                <a:gd name="connsiteX2" fmla="*/ 63985 w 396377"/>
                <a:gd name="connsiteY2" fmla="*/ 194540 h 194540"/>
                <a:gd name="connsiteX0" fmla="*/ 377079 w 377963"/>
                <a:gd name="connsiteY0" fmla="*/ 2217 h 194540"/>
                <a:gd name="connsiteX1" fmla="*/ 377963 w 377963"/>
                <a:gd name="connsiteY1" fmla="*/ 0 h 194540"/>
                <a:gd name="connsiteX0" fmla="*/ 49109 w 377963"/>
                <a:gd name="connsiteY0" fmla="*/ 87044 h 194540"/>
                <a:gd name="connsiteX1" fmla="*/ 486 w 377963"/>
                <a:gd name="connsiteY1" fmla="*/ 136856 h 194540"/>
                <a:gd name="connsiteX2" fmla="*/ 45571 w 377963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31827 w 377477"/>
                <a:gd name="connsiteY0" fmla="*/ 91568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1147"/>
                <a:gd name="connsiteX1" fmla="*/ 377477 w 377477"/>
                <a:gd name="connsiteY1" fmla="*/ 0 h 191147"/>
                <a:gd name="connsiteX0" fmla="*/ 31827 w 377477"/>
                <a:gd name="connsiteY0" fmla="*/ 91568 h 191147"/>
                <a:gd name="connsiteX1" fmla="*/ 0 w 377477"/>
                <a:gd name="connsiteY1" fmla="*/ 136856 h 191147"/>
                <a:gd name="connsiteX2" fmla="*/ 30941 w 377477"/>
                <a:gd name="connsiteY2" fmla="*/ 191147 h 191147"/>
                <a:gd name="connsiteX0" fmla="*/ 389854 w 390738"/>
                <a:gd name="connsiteY0" fmla="*/ 2217 h 191147"/>
                <a:gd name="connsiteX1" fmla="*/ 390738 w 390738"/>
                <a:gd name="connsiteY1" fmla="*/ 0 h 191147"/>
                <a:gd name="connsiteX0" fmla="*/ 45088 w 390738"/>
                <a:gd name="connsiteY0" fmla="*/ 91568 h 191147"/>
                <a:gd name="connsiteX1" fmla="*/ 0 w 390738"/>
                <a:gd name="connsiteY1" fmla="*/ 134594 h 191147"/>
                <a:gd name="connsiteX2" fmla="*/ 44202 w 390738"/>
                <a:gd name="connsiteY2" fmla="*/ 191147 h 191147"/>
                <a:gd name="connsiteX0" fmla="*/ 390738 w 391622"/>
                <a:gd name="connsiteY0" fmla="*/ 2217 h 191147"/>
                <a:gd name="connsiteX1" fmla="*/ 391622 w 391622"/>
                <a:gd name="connsiteY1" fmla="*/ 0 h 191147"/>
                <a:gd name="connsiteX0" fmla="*/ 45972 w 391622"/>
                <a:gd name="connsiteY0" fmla="*/ 91568 h 191147"/>
                <a:gd name="connsiteX1" fmla="*/ 0 w 391622"/>
                <a:gd name="connsiteY1" fmla="*/ 140249 h 191147"/>
                <a:gd name="connsiteX2" fmla="*/ 45086 w 391622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33463 h 191147"/>
                <a:gd name="connsiteX2" fmla="*/ 45970 w 392506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41380 h 191147"/>
                <a:gd name="connsiteX2" fmla="*/ 45970 w 392506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34594 h 191147"/>
                <a:gd name="connsiteX2" fmla="*/ 45970 w 392506"/>
                <a:gd name="connsiteY2" fmla="*/ 191147 h 191147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46856 w 392506"/>
                <a:gd name="connsiteY0" fmla="*/ 91568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70771 w 393436"/>
                <a:gd name="connsiteY0" fmla="*/ 35016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70771 w 393436"/>
                <a:gd name="connsiteY0" fmla="*/ 35016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55743 w 393436"/>
                <a:gd name="connsiteY0" fmla="*/ 50851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28472"/>
                <a:gd name="connsiteX1" fmla="*/ 393436 w 393436"/>
                <a:gd name="connsiteY1" fmla="*/ 0 h 228472"/>
                <a:gd name="connsiteX0" fmla="*/ 55743 w 393436"/>
                <a:gd name="connsiteY0" fmla="*/ 50851 h 228472"/>
                <a:gd name="connsiteX1" fmla="*/ 930 w 393436"/>
                <a:gd name="connsiteY1" fmla="*/ 134594 h 228472"/>
                <a:gd name="connsiteX2" fmla="*/ 49552 w 393436"/>
                <a:gd name="connsiteY2" fmla="*/ 228472 h 228472"/>
                <a:gd name="connsiteX0" fmla="*/ 392552 w 393436"/>
                <a:gd name="connsiteY0" fmla="*/ 2217 h 228472"/>
                <a:gd name="connsiteX1" fmla="*/ 393436 w 393436"/>
                <a:gd name="connsiteY1" fmla="*/ 0 h 228472"/>
                <a:gd name="connsiteX0" fmla="*/ 55743 w 393436"/>
                <a:gd name="connsiteY0" fmla="*/ 50851 h 228472"/>
                <a:gd name="connsiteX1" fmla="*/ 930 w 393436"/>
                <a:gd name="connsiteY1" fmla="*/ 134594 h 228472"/>
                <a:gd name="connsiteX2" fmla="*/ 49552 w 393436"/>
                <a:gd name="connsiteY2" fmla="*/ 228472 h 228472"/>
                <a:gd name="connsiteX0" fmla="*/ 391674 w 392558"/>
                <a:gd name="connsiteY0" fmla="*/ 2217 h 228472"/>
                <a:gd name="connsiteX1" fmla="*/ 392558 w 392558"/>
                <a:gd name="connsiteY1" fmla="*/ 0 h 228472"/>
                <a:gd name="connsiteX0" fmla="*/ 54865 w 392558"/>
                <a:gd name="connsiteY0" fmla="*/ 50851 h 228472"/>
                <a:gd name="connsiteX1" fmla="*/ 52 w 392558"/>
                <a:gd name="connsiteY1" fmla="*/ 134594 h 228472"/>
                <a:gd name="connsiteX2" fmla="*/ 48674 w 392558"/>
                <a:gd name="connsiteY2" fmla="*/ 228472 h 22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558" h="228472" stroke="0">
                  <a:moveTo>
                    <a:pt x="391674" y="2217"/>
                  </a:moveTo>
                  <a:lnTo>
                    <a:pt x="392558" y="0"/>
                  </a:lnTo>
                </a:path>
                <a:path w="392558" h="228472" fill="none">
                  <a:moveTo>
                    <a:pt x="54865" y="50851"/>
                  </a:moveTo>
                  <a:cubicBezTo>
                    <a:pt x="50297" y="48784"/>
                    <a:pt x="-1864" y="78034"/>
                    <a:pt x="52" y="134594"/>
                  </a:cubicBezTo>
                  <a:cubicBezTo>
                    <a:pt x="-685" y="187761"/>
                    <a:pt x="35755" y="219235"/>
                    <a:pt x="48674" y="22847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3" name="Straight Connector 54"/>
            <p:cNvCxnSpPr>
              <a:cxnSpLocks noChangeShapeType="1"/>
            </p:cNvCxnSpPr>
            <p:nvPr/>
          </p:nvCxnSpPr>
          <p:spPr bwMode="auto">
            <a:xfrm>
              <a:off x="5288933" y="3723774"/>
              <a:ext cx="76823" cy="93893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31" name="TextBox 30"/>
          <p:cNvSpPr txBox="1"/>
          <p:nvPr/>
        </p:nvSpPr>
        <p:spPr>
          <a:xfrm rot="20968875">
            <a:off x="5704979" y="2118080"/>
            <a:ext cx="5809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grpSp>
        <p:nvGrpSpPr>
          <p:cNvPr id="9" name="Group 7"/>
          <p:cNvGrpSpPr/>
          <p:nvPr/>
        </p:nvGrpSpPr>
        <p:grpSpPr>
          <a:xfrm>
            <a:off x="21205" y="2432128"/>
            <a:ext cx="4219575" cy="3762375"/>
            <a:chOff x="-735939" y="2432128"/>
            <a:chExt cx="4219575" cy="3762375"/>
          </a:xfrm>
        </p:grpSpPr>
        <p:pic>
          <p:nvPicPr>
            <p:cNvPr id="7" name="Picture 6" descr="Screen Shot 2014-12-13 at 16.03.5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35939" y="2432128"/>
              <a:ext cx="4219575" cy="3762375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 rot="20968875">
              <a:off x="719725" y="3724084"/>
              <a:ext cx="794113" cy="6243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</p:txBody>
        </p:sp>
        <p:sp>
          <p:nvSpPr>
            <p:cNvPr id="53" name="TextBox 52"/>
            <p:cNvSpPr txBox="1"/>
            <p:nvPr/>
          </p:nvSpPr>
          <p:spPr>
            <a:xfrm rot="19625555">
              <a:off x="788896" y="4022156"/>
              <a:ext cx="987845" cy="6243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</p:txBody>
        </p:sp>
        <p:sp>
          <p:nvSpPr>
            <p:cNvPr id="54" name="TextBox 53"/>
            <p:cNvSpPr txBox="1"/>
            <p:nvPr/>
          </p:nvSpPr>
          <p:spPr>
            <a:xfrm rot="20968875">
              <a:off x="1180745" y="4371981"/>
              <a:ext cx="7941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</a:p>
          </p:txBody>
        </p:sp>
        <p:sp>
          <p:nvSpPr>
            <p:cNvPr id="36" name="TextBox 39"/>
            <p:cNvSpPr txBox="1">
              <a:spLocks noChangeArrowheads="1"/>
            </p:cNvSpPr>
            <p:nvPr/>
          </p:nvSpPr>
          <p:spPr bwMode="auto">
            <a:xfrm>
              <a:off x="1268551" y="4684525"/>
              <a:ext cx="8604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200" b="1">
                  <a:solidFill>
                    <a:srgbClr val="FF0000"/>
                  </a:solidFill>
                </a:rPr>
                <a:t>Ion Source</a:t>
              </a:r>
            </a:p>
          </p:txBody>
        </p:sp>
        <p:sp>
          <p:nvSpPr>
            <p:cNvPr id="37" name="TextBox 41"/>
            <p:cNvSpPr txBox="1">
              <a:spLocks noChangeArrowheads="1"/>
            </p:cNvSpPr>
            <p:nvPr/>
          </p:nvSpPr>
          <p:spPr bwMode="auto">
            <a:xfrm>
              <a:off x="574223" y="3992375"/>
              <a:ext cx="6848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en-US" sz="1200" b="1" dirty="0">
                  <a:solidFill>
                    <a:srgbClr val="FF0000"/>
                  </a:solidFill>
                </a:rPr>
                <a:t>Booster</a:t>
              </a:r>
            </a:p>
          </p:txBody>
        </p:sp>
        <p:sp>
          <p:nvSpPr>
            <p:cNvPr id="38" name="TextBox 39"/>
            <p:cNvSpPr txBox="1">
              <a:spLocks noChangeArrowheads="1"/>
            </p:cNvSpPr>
            <p:nvPr/>
          </p:nvSpPr>
          <p:spPr bwMode="auto">
            <a:xfrm>
              <a:off x="1354894" y="4370365"/>
              <a:ext cx="5104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200" b="1" dirty="0" err="1" smtClean="0">
                  <a:solidFill>
                    <a:srgbClr val="FF0000"/>
                  </a:solidFill>
                </a:rPr>
                <a:t>Linac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Group 40"/>
            <p:cNvGrpSpPr/>
            <p:nvPr/>
          </p:nvGrpSpPr>
          <p:grpSpPr>
            <a:xfrm>
              <a:off x="964302" y="4019471"/>
              <a:ext cx="533203" cy="513978"/>
              <a:chOff x="4204705" y="3020667"/>
              <a:chExt cx="533203" cy="513978"/>
            </a:xfrm>
          </p:grpSpPr>
          <p:sp>
            <p:nvSpPr>
              <p:cNvPr id="48" name="Arc 12"/>
              <p:cNvSpPr>
                <a:spLocks/>
              </p:cNvSpPr>
              <p:nvPr/>
            </p:nvSpPr>
            <p:spPr bwMode="auto">
              <a:xfrm rot="17723535">
                <a:off x="4524390" y="3021461"/>
                <a:ext cx="214312" cy="212724"/>
              </a:xfrm>
              <a:custGeom>
                <a:avLst/>
                <a:gdLst>
                  <a:gd name="T0" fmla="*/ 82401 w 212726"/>
                  <a:gd name="T1" fmla="*/ 2877 h 212727"/>
                  <a:gd name="T2" fmla="*/ 107156 w 212726"/>
                  <a:gd name="T3" fmla="*/ 106363 h 212727"/>
                  <a:gd name="T4" fmla="*/ 16876 w 212726"/>
                  <a:gd name="T5" fmla="*/ 163657 h 212727"/>
                  <a:gd name="T6" fmla="*/ 11796480 60000 65536"/>
                  <a:gd name="T7" fmla="*/ 11796480 60000 65536"/>
                  <a:gd name="T8" fmla="*/ 17694720 60000 65536"/>
                  <a:gd name="T9" fmla="*/ 16751 w 212726"/>
                  <a:gd name="T10" fmla="*/ 0 h 212727"/>
                  <a:gd name="T11" fmla="*/ 212726 w 212726"/>
                  <a:gd name="T12" fmla="*/ 212727 h 2127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726" h="212727" stroke="0">
                    <a:moveTo>
                      <a:pt x="81791" y="2877"/>
                    </a:moveTo>
                    <a:lnTo>
                      <a:pt x="81791" y="2877"/>
                    </a:lnTo>
                    <a:cubicBezTo>
                      <a:pt x="89841" y="965"/>
                      <a:pt x="98088" y="-1"/>
                      <a:pt x="106363" y="-1"/>
                    </a:cubicBezTo>
                    <a:cubicBezTo>
                      <a:pt x="165105" y="0"/>
                      <a:pt x="212726" y="47620"/>
                      <a:pt x="212726" y="106364"/>
                    </a:cubicBezTo>
                    <a:cubicBezTo>
                      <a:pt x="212726" y="165107"/>
                      <a:pt x="165105" y="212728"/>
                      <a:pt x="106363" y="212728"/>
                    </a:cubicBezTo>
                    <a:cubicBezTo>
                      <a:pt x="70077" y="212727"/>
                      <a:pt x="36295" y="194230"/>
                      <a:pt x="16750" y="163658"/>
                    </a:cubicBezTo>
                    <a:lnTo>
                      <a:pt x="106363" y="106364"/>
                    </a:lnTo>
                    <a:lnTo>
                      <a:pt x="81791" y="2877"/>
                    </a:lnTo>
                    <a:close/>
                  </a:path>
                  <a:path w="212726" h="212727" fill="none">
                    <a:moveTo>
                      <a:pt x="81791" y="2877"/>
                    </a:moveTo>
                    <a:lnTo>
                      <a:pt x="81791" y="2877"/>
                    </a:lnTo>
                    <a:cubicBezTo>
                      <a:pt x="89841" y="965"/>
                      <a:pt x="98088" y="-1"/>
                      <a:pt x="106363" y="-1"/>
                    </a:cubicBezTo>
                    <a:cubicBezTo>
                      <a:pt x="165105" y="0"/>
                      <a:pt x="212726" y="47620"/>
                      <a:pt x="212726" y="106364"/>
                    </a:cubicBezTo>
                    <a:cubicBezTo>
                      <a:pt x="212726" y="165107"/>
                      <a:pt x="165105" y="212728"/>
                      <a:pt x="106363" y="212728"/>
                    </a:cubicBezTo>
                    <a:cubicBezTo>
                      <a:pt x="70077" y="212727"/>
                      <a:pt x="36295" y="194230"/>
                      <a:pt x="16750" y="163658"/>
                    </a:cubicBezTo>
                  </a:path>
                </a:pathLst>
              </a:custGeom>
              <a:noFill/>
              <a:ln w="444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9" name="Arc 13"/>
              <p:cNvSpPr>
                <a:spLocks/>
              </p:cNvSpPr>
              <p:nvPr/>
            </p:nvSpPr>
            <p:spPr bwMode="auto">
              <a:xfrm rot="17723535" flipH="1" flipV="1">
                <a:off x="4205498" y="3322714"/>
                <a:ext cx="211138" cy="212724"/>
              </a:xfrm>
              <a:custGeom>
                <a:avLst/>
                <a:gdLst>
                  <a:gd name="T0" fmla="*/ 82821 w 212726"/>
                  <a:gd name="T1" fmla="*/ 2499 h 212727"/>
                  <a:gd name="T2" fmla="*/ 105569 w 212726"/>
                  <a:gd name="T3" fmla="*/ 106363 h 212727"/>
                  <a:gd name="T4" fmla="*/ 16626 w 212726"/>
                  <a:gd name="T5" fmla="*/ 163657 h 212727"/>
                  <a:gd name="T6" fmla="*/ 11796480 60000 65536"/>
                  <a:gd name="T7" fmla="*/ 11796480 60000 65536"/>
                  <a:gd name="T8" fmla="*/ 17694720 60000 65536"/>
                  <a:gd name="T9" fmla="*/ 16751 w 212726"/>
                  <a:gd name="T10" fmla="*/ 0 h 212727"/>
                  <a:gd name="T11" fmla="*/ 212726 w 212726"/>
                  <a:gd name="T12" fmla="*/ 212727 h 2127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726" h="212727" stroke="0">
                    <a:moveTo>
                      <a:pt x="83444" y="2499"/>
                    </a:moveTo>
                    <a:lnTo>
                      <a:pt x="83443" y="2498"/>
                    </a:lnTo>
                    <a:cubicBezTo>
                      <a:pt x="90970" y="837"/>
                      <a:pt x="98656" y="-1"/>
                      <a:pt x="106364" y="-1"/>
                    </a:cubicBezTo>
                    <a:cubicBezTo>
                      <a:pt x="165106" y="0"/>
                      <a:pt x="212727" y="47620"/>
                      <a:pt x="212727" y="106364"/>
                    </a:cubicBezTo>
                    <a:cubicBezTo>
                      <a:pt x="212727" y="165107"/>
                      <a:pt x="165106" y="212728"/>
                      <a:pt x="106364" y="212728"/>
                    </a:cubicBezTo>
                    <a:cubicBezTo>
                      <a:pt x="70078" y="212727"/>
                      <a:pt x="36296" y="194230"/>
                      <a:pt x="16751" y="163658"/>
                    </a:cubicBezTo>
                    <a:lnTo>
                      <a:pt x="106363" y="106364"/>
                    </a:lnTo>
                    <a:lnTo>
                      <a:pt x="83444" y="2499"/>
                    </a:lnTo>
                    <a:close/>
                  </a:path>
                  <a:path w="212726" h="212727" fill="none">
                    <a:moveTo>
                      <a:pt x="83444" y="2499"/>
                    </a:moveTo>
                    <a:lnTo>
                      <a:pt x="83443" y="2498"/>
                    </a:lnTo>
                    <a:cubicBezTo>
                      <a:pt x="90970" y="837"/>
                      <a:pt x="98656" y="-1"/>
                      <a:pt x="106364" y="-1"/>
                    </a:cubicBezTo>
                    <a:cubicBezTo>
                      <a:pt x="165106" y="0"/>
                      <a:pt x="212727" y="47620"/>
                      <a:pt x="212727" y="106364"/>
                    </a:cubicBezTo>
                    <a:cubicBezTo>
                      <a:pt x="212727" y="165107"/>
                      <a:pt x="165106" y="212728"/>
                      <a:pt x="106364" y="212728"/>
                    </a:cubicBezTo>
                    <a:cubicBezTo>
                      <a:pt x="70078" y="212727"/>
                      <a:pt x="36296" y="194230"/>
                      <a:pt x="16751" y="163658"/>
                    </a:cubicBezTo>
                  </a:path>
                </a:pathLst>
              </a:custGeom>
              <a:noFill/>
              <a:ln w="444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50" name="Straight Connector 15"/>
              <p:cNvCxnSpPr>
                <a:cxnSpLocks noChangeShapeType="1"/>
              </p:cNvCxnSpPr>
              <p:nvPr/>
            </p:nvCxnSpPr>
            <p:spPr bwMode="auto">
              <a:xfrm rot="17723535" flipH="1">
                <a:off x="4273662" y="3257275"/>
                <a:ext cx="390525" cy="52387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1" name="Straight Connector 17"/>
              <p:cNvCxnSpPr>
                <a:cxnSpLocks noChangeShapeType="1"/>
                <a:endCxn id="48" idx="2"/>
              </p:cNvCxnSpPr>
              <p:nvPr/>
            </p:nvCxnSpPr>
            <p:spPr bwMode="auto">
              <a:xfrm rot="17723535">
                <a:off x="4348324" y="3138552"/>
                <a:ext cx="235951" cy="282719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45" name="Rectangle 99"/>
            <p:cNvSpPr>
              <a:spLocks noChangeArrowheads="1"/>
            </p:cNvSpPr>
            <p:nvPr/>
          </p:nvSpPr>
          <p:spPr bwMode="auto">
            <a:xfrm rot="13838454">
              <a:off x="2063896" y="4752751"/>
              <a:ext cx="118978" cy="10953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" name="Rectangle 100"/>
            <p:cNvSpPr>
              <a:spLocks noChangeArrowheads="1"/>
            </p:cNvSpPr>
            <p:nvPr/>
          </p:nvSpPr>
          <p:spPr bwMode="auto">
            <a:xfrm rot="13767973">
              <a:off x="1685302" y="4470612"/>
              <a:ext cx="369676" cy="673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7" name="Straight Connector 54"/>
            <p:cNvCxnSpPr>
              <a:cxnSpLocks noChangeShapeType="1"/>
            </p:cNvCxnSpPr>
            <p:nvPr/>
          </p:nvCxnSpPr>
          <p:spPr bwMode="auto">
            <a:xfrm rot="16478584" flipH="1">
              <a:off x="1462655" y="4063958"/>
              <a:ext cx="304876" cy="305127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43" name="Arc 12"/>
            <p:cNvSpPr>
              <a:spLocks/>
            </p:cNvSpPr>
            <p:nvPr/>
          </p:nvSpPr>
          <p:spPr bwMode="auto">
            <a:xfrm rot="11827163">
              <a:off x="488850" y="3656844"/>
              <a:ext cx="1157140" cy="595586"/>
            </a:xfrm>
            <a:custGeom>
              <a:avLst/>
              <a:gdLst>
                <a:gd name="T0" fmla="*/ 82401 w 212726"/>
                <a:gd name="T1" fmla="*/ 2877 h 212727"/>
                <a:gd name="T2" fmla="*/ 107156 w 212726"/>
                <a:gd name="T3" fmla="*/ 106363 h 212727"/>
                <a:gd name="T4" fmla="*/ 16876 w 212726"/>
                <a:gd name="T5" fmla="*/ 163657 h 212727"/>
                <a:gd name="T6" fmla="*/ 11796480 60000 65536"/>
                <a:gd name="T7" fmla="*/ 11796480 60000 65536"/>
                <a:gd name="T8" fmla="*/ 17694720 60000 65536"/>
                <a:gd name="T9" fmla="*/ 16751 w 212726"/>
                <a:gd name="T10" fmla="*/ 0 h 212727"/>
                <a:gd name="T11" fmla="*/ 212726 w 212726"/>
                <a:gd name="T12" fmla="*/ 212727 h 212727"/>
                <a:gd name="connsiteX0" fmla="*/ 65041 w 195976"/>
                <a:gd name="connsiteY0" fmla="*/ 2878 h 212729"/>
                <a:gd name="connsiteX1" fmla="*/ 65041 w 195976"/>
                <a:gd name="connsiteY1" fmla="*/ 2878 h 212729"/>
                <a:gd name="connsiteX2" fmla="*/ 89613 w 195976"/>
                <a:gd name="connsiteY2" fmla="*/ 0 h 212729"/>
                <a:gd name="connsiteX3" fmla="*/ 195976 w 195976"/>
                <a:gd name="connsiteY3" fmla="*/ 106365 h 212729"/>
                <a:gd name="connsiteX4" fmla="*/ 89613 w 195976"/>
                <a:gd name="connsiteY4" fmla="*/ 212729 h 212729"/>
                <a:gd name="connsiteX5" fmla="*/ 0 w 195976"/>
                <a:gd name="connsiteY5" fmla="*/ 163659 h 212729"/>
                <a:gd name="connsiteX6" fmla="*/ 89613 w 195976"/>
                <a:gd name="connsiteY6" fmla="*/ 106365 h 212729"/>
                <a:gd name="connsiteX7" fmla="*/ 65041 w 195976"/>
                <a:gd name="connsiteY7" fmla="*/ 2878 h 212729"/>
                <a:gd name="connsiteX0" fmla="*/ 65041 w 195976"/>
                <a:gd name="connsiteY0" fmla="*/ 2878 h 212729"/>
                <a:gd name="connsiteX1" fmla="*/ 65041 w 195976"/>
                <a:gd name="connsiteY1" fmla="*/ 2878 h 212729"/>
                <a:gd name="connsiteX2" fmla="*/ 89613 w 195976"/>
                <a:gd name="connsiteY2" fmla="*/ 0 h 212729"/>
                <a:gd name="connsiteX3" fmla="*/ 195976 w 195976"/>
                <a:gd name="connsiteY3" fmla="*/ 106365 h 212729"/>
                <a:gd name="connsiteX4" fmla="*/ 89613 w 195976"/>
                <a:gd name="connsiteY4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0 w 130935"/>
                <a:gd name="connsiteY0" fmla="*/ 2878 h 212729"/>
                <a:gd name="connsiteX1" fmla="*/ 24572 w 130935"/>
                <a:gd name="connsiteY1" fmla="*/ 0 h 212729"/>
                <a:gd name="connsiteX2" fmla="*/ 130935 w 130935"/>
                <a:gd name="connsiteY2" fmla="*/ 106365 h 212729"/>
                <a:gd name="connsiteX3" fmla="*/ 24572 w 130935"/>
                <a:gd name="connsiteY3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24572 w 130935"/>
                <a:gd name="connsiteY0" fmla="*/ 0 h 212729"/>
                <a:gd name="connsiteX1" fmla="*/ 130935 w 130935"/>
                <a:gd name="connsiteY1" fmla="*/ 106365 h 212729"/>
                <a:gd name="connsiteX2" fmla="*/ 24572 w 130935"/>
                <a:gd name="connsiteY2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130935 w 130935"/>
                <a:gd name="connsiteY0" fmla="*/ 106365 h 212729"/>
                <a:gd name="connsiteX1" fmla="*/ 24572 w 130935"/>
                <a:gd name="connsiteY1" fmla="*/ 212729 h 212729"/>
                <a:gd name="connsiteX0" fmla="*/ 24572 w 130935"/>
                <a:gd name="connsiteY0" fmla="*/ 106365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0" fmla="*/ 130935 w 130935"/>
                <a:gd name="connsiteY0" fmla="*/ 106365 h 212729"/>
                <a:gd name="connsiteX1" fmla="*/ 24572 w 130935"/>
                <a:gd name="connsiteY1" fmla="*/ 212729 h 212729"/>
                <a:gd name="connsiteX0" fmla="*/ 24572 w 131066"/>
                <a:gd name="connsiteY0" fmla="*/ 103487 h 209851"/>
                <a:gd name="connsiteX1" fmla="*/ 0 w 131066"/>
                <a:gd name="connsiteY1" fmla="*/ 0 h 209851"/>
                <a:gd name="connsiteX2" fmla="*/ 130935 w 131066"/>
                <a:gd name="connsiteY2" fmla="*/ 103487 h 209851"/>
                <a:gd name="connsiteX3" fmla="*/ 24572 w 131066"/>
                <a:gd name="connsiteY3" fmla="*/ 209851 h 209851"/>
                <a:gd name="connsiteX4" fmla="*/ 24572 w 131066"/>
                <a:gd name="connsiteY4" fmla="*/ 103487 h 209851"/>
                <a:gd name="connsiteX0" fmla="*/ 130935 w 131066"/>
                <a:gd name="connsiteY0" fmla="*/ 103487 h 209851"/>
                <a:gd name="connsiteX1" fmla="*/ 24572 w 131066"/>
                <a:gd name="connsiteY1" fmla="*/ 209851 h 209851"/>
                <a:gd name="connsiteX0" fmla="*/ 7045 w 113539"/>
                <a:gd name="connsiteY0" fmla="*/ 0 h 106364"/>
                <a:gd name="connsiteX1" fmla="*/ 113408 w 113539"/>
                <a:gd name="connsiteY1" fmla="*/ 0 h 106364"/>
                <a:gd name="connsiteX2" fmla="*/ 7045 w 113539"/>
                <a:gd name="connsiteY2" fmla="*/ 106364 h 106364"/>
                <a:gd name="connsiteX3" fmla="*/ 7045 w 113539"/>
                <a:gd name="connsiteY3" fmla="*/ 0 h 106364"/>
                <a:gd name="connsiteX0" fmla="*/ 113408 w 113539"/>
                <a:gd name="connsiteY0" fmla="*/ 0 h 106364"/>
                <a:gd name="connsiteX1" fmla="*/ 7045 w 113539"/>
                <a:gd name="connsiteY1" fmla="*/ 106364 h 106364"/>
                <a:gd name="connsiteX0" fmla="*/ 7045 w 114609"/>
                <a:gd name="connsiteY0" fmla="*/ 19102 h 125466"/>
                <a:gd name="connsiteX1" fmla="*/ 113408 w 114609"/>
                <a:gd name="connsiteY1" fmla="*/ 19102 h 125466"/>
                <a:gd name="connsiteX2" fmla="*/ 7045 w 114609"/>
                <a:gd name="connsiteY2" fmla="*/ 125466 h 125466"/>
                <a:gd name="connsiteX3" fmla="*/ 7045 w 114609"/>
                <a:gd name="connsiteY3" fmla="*/ 19102 h 125466"/>
                <a:gd name="connsiteX0" fmla="*/ 113408 w 114609"/>
                <a:gd name="connsiteY0" fmla="*/ 19102 h 125466"/>
                <a:gd name="connsiteX1" fmla="*/ 7045 w 114609"/>
                <a:gd name="connsiteY1" fmla="*/ 125466 h 125466"/>
                <a:gd name="connsiteX0" fmla="*/ 7045 w 116947"/>
                <a:gd name="connsiteY0" fmla="*/ 14579 h 120943"/>
                <a:gd name="connsiteX1" fmla="*/ 113408 w 116947"/>
                <a:gd name="connsiteY1" fmla="*/ 14579 h 120943"/>
                <a:gd name="connsiteX2" fmla="*/ 7045 w 116947"/>
                <a:gd name="connsiteY2" fmla="*/ 120943 h 120943"/>
                <a:gd name="connsiteX3" fmla="*/ 7045 w 116947"/>
                <a:gd name="connsiteY3" fmla="*/ 14579 h 120943"/>
                <a:gd name="connsiteX0" fmla="*/ 113408 w 116947"/>
                <a:gd name="connsiteY0" fmla="*/ 14579 h 120943"/>
                <a:gd name="connsiteX1" fmla="*/ 7045 w 116947"/>
                <a:gd name="connsiteY1" fmla="*/ 120943 h 120943"/>
                <a:gd name="connsiteX0" fmla="*/ 7045 w 113631"/>
                <a:gd name="connsiteY0" fmla="*/ 43231 h 149595"/>
                <a:gd name="connsiteX1" fmla="*/ 113408 w 113631"/>
                <a:gd name="connsiteY1" fmla="*/ 43231 h 149595"/>
                <a:gd name="connsiteX2" fmla="*/ 7045 w 113631"/>
                <a:gd name="connsiteY2" fmla="*/ 149595 h 149595"/>
                <a:gd name="connsiteX3" fmla="*/ 7045 w 113631"/>
                <a:gd name="connsiteY3" fmla="*/ 43231 h 149595"/>
                <a:gd name="connsiteX0" fmla="*/ 113408 w 113631"/>
                <a:gd name="connsiteY0" fmla="*/ 43231 h 149595"/>
                <a:gd name="connsiteX1" fmla="*/ 7045 w 113631"/>
                <a:gd name="connsiteY1" fmla="*/ 149595 h 149595"/>
                <a:gd name="connsiteX0" fmla="*/ 71034 w 111065"/>
                <a:gd name="connsiteY0" fmla="*/ 0 h 183367"/>
                <a:gd name="connsiteX1" fmla="*/ 106676 w 111065"/>
                <a:gd name="connsiteY1" fmla="*/ 75780 h 183367"/>
                <a:gd name="connsiteX2" fmla="*/ 313 w 111065"/>
                <a:gd name="connsiteY2" fmla="*/ 182144 h 183367"/>
                <a:gd name="connsiteX3" fmla="*/ 71034 w 111065"/>
                <a:gd name="connsiteY3" fmla="*/ 0 h 183367"/>
                <a:gd name="connsiteX0" fmla="*/ 106676 w 111065"/>
                <a:gd name="connsiteY0" fmla="*/ 75780 h 183367"/>
                <a:gd name="connsiteX1" fmla="*/ 313 w 111065"/>
                <a:gd name="connsiteY1" fmla="*/ 182144 h 183367"/>
                <a:gd name="connsiteX0" fmla="*/ 106675 w 106675"/>
                <a:gd name="connsiteY0" fmla="*/ 43939 h 151526"/>
                <a:gd name="connsiteX1" fmla="*/ 312 w 106675"/>
                <a:gd name="connsiteY1" fmla="*/ 150303 h 151526"/>
                <a:gd name="connsiteX2" fmla="*/ 95920 w 106675"/>
                <a:gd name="connsiteY2" fmla="*/ 0 h 151526"/>
                <a:gd name="connsiteX0" fmla="*/ 106675 w 106675"/>
                <a:gd name="connsiteY0" fmla="*/ 43939 h 151526"/>
                <a:gd name="connsiteX1" fmla="*/ 312 w 106675"/>
                <a:gd name="connsiteY1" fmla="*/ 150303 h 151526"/>
                <a:gd name="connsiteX0" fmla="*/ 106675 w 106675"/>
                <a:gd name="connsiteY0" fmla="*/ 55783 h 163370"/>
                <a:gd name="connsiteX1" fmla="*/ 312 w 106675"/>
                <a:gd name="connsiteY1" fmla="*/ 162147 h 163370"/>
                <a:gd name="connsiteX2" fmla="*/ 95920 w 106675"/>
                <a:gd name="connsiteY2" fmla="*/ 11844 h 163370"/>
                <a:gd name="connsiteX3" fmla="*/ 96067 w 106675"/>
                <a:gd name="connsiteY3" fmla="*/ 9455 h 163370"/>
                <a:gd name="connsiteX0" fmla="*/ 106675 w 106675"/>
                <a:gd name="connsiteY0" fmla="*/ 55783 h 163370"/>
                <a:gd name="connsiteX1" fmla="*/ 312 w 106675"/>
                <a:gd name="connsiteY1" fmla="*/ 162147 h 163370"/>
                <a:gd name="connsiteX0" fmla="*/ 106675 w 115515"/>
                <a:gd name="connsiteY0" fmla="*/ 52508 h 160095"/>
                <a:gd name="connsiteX1" fmla="*/ 312 w 115515"/>
                <a:gd name="connsiteY1" fmla="*/ 158872 h 160095"/>
                <a:gd name="connsiteX2" fmla="*/ 95920 w 115515"/>
                <a:gd name="connsiteY2" fmla="*/ 8569 h 160095"/>
                <a:gd name="connsiteX3" fmla="*/ 115515 w 115515"/>
                <a:gd name="connsiteY3" fmla="*/ 22015 h 160095"/>
                <a:gd name="connsiteX0" fmla="*/ 106675 w 115515"/>
                <a:gd name="connsiteY0" fmla="*/ 52508 h 160095"/>
                <a:gd name="connsiteX1" fmla="*/ 312 w 115515"/>
                <a:gd name="connsiteY1" fmla="*/ 158872 h 160095"/>
                <a:gd name="connsiteX0" fmla="*/ 106675 w 108078"/>
                <a:gd name="connsiteY0" fmla="*/ 49665 h 157252"/>
                <a:gd name="connsiteX1" fmla="*/ 312 w 108078"/>
                <a:gd name="connsiteY1" fmla="*/ 156029 h 157252"/>
                <a:gd name="connsiteX2" fmla="*/ 95920 w 108078"/>
                <a:gd name="connsiteY2" fmla="*/ 5726 h 157252"/>
                <a:gd name="connsiteX3" fmla="*/ 107559 w 108078"/>
                <a:gd name="connsiteY3" fmla="*/ 47448 h 157252"/>
                <a:gd name="connsiteX0" fmla="*/ 106675 w 108078"/>
                <a:gd name="connsiteY0" fmla="*/ 49665 h 157252"/>
                <a:gd name="connsiteX1" fmla="*/ 312 w 108078"/>
                <a:gd name="connsiteY1" fmla="*/ 156029 h 157252"/>
                <a:gd name="connsiteX0" fmla="*/ 176201 w 177604"/>
                <a:gd name="connsiteY0" fmla="*/ 49665 h 157252"/>
                <a:gd name="connsiteX1" fmla="*/ 69838 w 177604"/>
                <a:gd name="connsiteY1" fmla="*/ 156029 h 157252"/>
                <a:gd name="connsiteX2" fmla="*/ 165446 w 177604"/>
                <a:gd name="connsiteY2" fmla="*/ 5726 h 157252"/>
                <a:gd name="connsiteX3" fmla="*/ 177085 w 177604"/>
                <a:gd name="connsiteY3" fmla="*/ 47448 h 157252"/>
                <a:gd name="connsiteX0" fmla="*/ 176201 w 177604"/>
                <a:gd name="connsiteY0" fmla="*/ 49665 h 157252"/>
                <a:gd name="connsiteX1" fmla="*/ 0 w 177604"/>
                <a:gd name="connsiteY1" fmla="*/ 137932 h 157252"/>
                <a:gd name="connsiteX0" fmla="*/ 176201 w 177604"/>
                <a:gd name="connsiteY0" fmla="*/ 49665 h 195515"/>
                <a:gd name="connsiteX1" fmla="*/ 69838 w 177604"/>
                <a:gd name="connsiteY1" fmla="*/ 156029 h 195515"/>
                <a:gd name="connsiteX2" fmla="*/ 165446 w 177604"/>
                <a:gd name="connsiteY2" fmla="*/ 5726 h 195515"/>
                <a:gd name="connsiteX3" fmla="*/ 177085 w 177604"/>
                <a:gd name="connsiteY3" fmla="*/ 47448 h 195515"/>
                <a:gd name="connsiteX0" fmla="*/ 176201 w 177604"/>
                <a:gd name="connsiteY0" fmla="*/ 49665 h 195515"/>
                <a:gd name="connsiteX1" fmla="*/ 0 w 177604"/>
                <a:gd name="connsiteY1" fmla="*/ 137932 h 195515"/>
                <a:gd name="connsiteX0" fmla="*/ 176201 w 206339"/>
                <a:gd name="connsiteY0" fmla="*/ 49665 h 195515"/>
                <a:gd name="connsiteX1" fmla="*/ 69838 w 206339"/>
                <a:gd name="connsiteY1" fmla="*/ 156029 h 195515"/>
                <a:gd name="connsiteX2" fmla="*/ 165446 w 206339"/>
                <a:gd name="connsiteY2" fmla="*/ 5726 h 195515"/>
                <a:gd name="connsiteX3" fmla="*/ 177085 w 206339"/>
                <a:gd name="connsiteY3" fmla="*/ 47448 h 195515"/>
                <a:gd name="connsiteX0" fmla="*/ 176201 w 206339"/>
                <a:gd name="connsiteY0" fmla="*/ 49665 h 195515"/>
                <a:gd name="connsiteX1" fmla="*/ 0 w 206339"/>
                <a:gd name="connsiteY1" fmla="*/ 137932 h 195515"/>
                <a:gd name="connsiteX0" fmla="*/ 176201 w 177604"/>
                <a:gd name="connsiteY0" fmla="*/ 49665 h 195515"/>
                <a:gd name="connsiteX1" fmla="*/ 165446 w 177604"/>
                <a:gd name="connsiteY1" fmla="*/ 5726 h 195515"/>
                <a:gd name="connsiteX2" fmla="*/ 177085 w 177604"/>
                <a:gd name="connsiteY2" fmla="*/ 47448 h 195515"/>
                <a:gd name="connsiteX0" fmla="*/ 176201 w 177604"/>
                <a:gd name="connsiteY0" fmla="*/ 49665 h 195515"/>
                <a:gd name="connsiteX1" fmla="*/ 0 w 177604"/>
                <a:gd name="connsiteY1" fmla="*/ 137932 h 195515"/>
                <a:gd name="connsiteX0" fmla="*/ 176201 w 177085"/>
                <a:gd name="connsiteY0" fmla="*/ 2217 h 148067"/>
                <a:gd name="connsiteX1" fmla="*/ 177085 w 177085"/>
                <a:gd name="connsiteY1" fmla="*/ 0 h 148067"/>
                <a:gd name="connsiteX0" fmla="*/ 176201 w 177085"/>
                <a:gd name="connsiteY0" fmla="*/ 2217 h 148067"/>
                <a:gd name="connsiteX1" fmla="*/ 0 w 177085"/>
                <a:gd name="connsiteY1" fmla="*/ 90484 h 148067"/>
                <a:gd name="connsiteX0" fmla="*/ 176201 w 177085"/>
                <a:gd name="connsiteY0" fmla="*/ 2217 h 148067"/>
                <a:gd name="connsiteX1" fmla="*/ 177085 w 177085"/>
                <a:gd name="connsiteY1" fmla="*/ 0 h 148067"/>
                <a:gd name="connsiteX0" fmla="*/ 176201 w 177085"/>
                <a:gd name="connsiteY0" fmla="*/ 2217 h 148067"/>
                <a:gd name="connsiteX1" fmla="*/ 0 w 177085"/>
                <a:gd name="connsiteY1" fmla="*/ 90484 h 148067"/>
                <a:gd name="connsiteX2" fmla="*/ 176201 w 177085"/>
                <a:gd name="connsiteY2" fmla="*/ 2217 h 148067"/>
                <a:gd name="connsiteX0" fmla="*/ 176201 w 201088"/>
                <a:gd name="connsiteY0" fmla="*/ 2217 h 148067"/>
                <a:gd name="connsiteX1" fmla="*/ 177085 w 201088"/>
                <a:gd name="connsiteY1" fmla="*/ 0 h 148067"/>
                <a:gd name="connsiteX0" fmla="*/ 176201 w 201088"/>
                <a:gd name="connsiteY0" fmla="*/ 2217 h 148067"/>
                <a:gd name="connsiteX1" fmla="*/ 0 w 201088"/>
                <a:gd name="connsiteY1" fmla="*/ 90484 h 148067"/>
                <a:gd name="connsiteX2" fmla="*/ 201088 w 201088"/>
                <a:gd name="connsiteY2" fmla="*/ 34058 h 148067"/>
                <a:gd name="connsiteX0" fmla="*/ 228826 w 229710"/>
                <a:gd name="connsiteY0" fmla="*/ 2217 h 90489"/>
                <a:gd name="connsiteX1" fmla="*/ 229710 w 229710"/>
                <a:gd name="connsiteY1" fmla="*/ 0 h 90489"/>
                <a:gd name="connsiteX0" fmla="*/ 228826 w 229710"/>
                <a:gd name="connsiteY0" fmla="*/ 2217 h 90489"/>
                <a:gd name="connsiteX1" fmla="*/ 52625 w 229710"/>
                <a:gd name="connsiteY1" fmla="*/ 90484 h 90489"/>
                <a:gd name="connsiteX2" fmla="*/ 0 w 229710"/>
                <a:gd name="connsiteY2" fmla="*/ 6913 h 90489"/>
                <a:gd name="connsiteX0" fmla="*/ 228826 w 229710"/>
                <a:gd name="connsiteY0" fmla="*/ 2217 h 139122"/>
                <a:gd name="connsiteX1" fmla="*/ 229710 w 229710"/>
                <a:gd name="connsiteY1" fmla="*/ 0 h 139122"/>
                <a:gd name="connsiteX0" fmla="*/ 228826 w 229710"/>
                <a:gd name="connsiteY0" fmla="*/ 2217 h 139122"/>
                <a:gd name="connsiteX1" fmla="*/ 115390 w 229710"/>
                <a:gd name="connsiteY1" fmla="*/ 139119 h 139122"/>
                <a:gd name="connsiteX2" fmla="*/ 0 w 229710"/>
                <a:gd name="connsiteY2" fmla="*/ 6913 h 139122"/>
                <a:gd name="connsiteX0" fmla="*/ 228826 w 229710"/>
                <a:gd name="connsiteY0" fmla="*/ 2217 h 139120"/>
                <a:gd name="connsiteX1" fmla="*/ 229710 w 229710"/>
                <a:gd name="connsiteY1" fmla="*/ 0 h 139120"/>
                <a:gd name="connsiteX0" fmla="*/ 228826 w 229710"/>
                <a:gd name="connsiteY0" fmla="*/ 2217 h 139120"/>
                <a:gd name="connsiteX1" fmla="*/ 115390 w 229710"/>
                <a:gd name="connsiteY1" fmla="*/ 139119 h 139120"/>
                <a:gd name="connsiteX2" fmla="*/ 0 w 229710"/>
                <a:gd name="connsiteY2" fmla="*/ 6913 h 139120"/>
                <a:gd name="connsiteX0" fmla="*/ 226174 w 227058"/>
                <a:gd name="connsiteY0" fmla="*/ 2217 h 139124"/>
                <a:gd name="connsiteX1" fmla="*/ 227058 w 227058"/>
                <a:gd name="connsiteY1" fmla="*/ 0 h 139124"/>
                <a:gd name="connsiteX0" fmla="*/ 226174 w 227058"/>
                <a:gd name="connsiteY0" fmla="*/ 2217 h 139124"/>
                <a:gd name="connsiteX1" fmla="*/ 112738 w 227058"/>
                <a:gd name="connsiteY1" fmla="*/ 139119 h 139124"/>
                <a:gd name="connsiteX2" fmla="*/ 0 w 227058"/>
                <a:gd name="connsiteY2" fmla="*/ 8044 h 139124"/>
                <a:gd name="connsiteX0" fmla="*/ 226174 w 227058"/>
                <a:gd name="connsiteY0" fmla="*/ 2217 h 139124"/>
                <a:gd name="connsiteX1" fmla="*/ 227058 w 227058"/>
                <a:gd name="connsiteY1" fmla="*/ 0 h 139124"/>
                <a:gd name="connsiteX0" fmla="*/ 226174 w 227058"/>
                <a:gd name="connsiteY0" fmla="*/ 2217 h 139124"/>
                <a:gd name="connsiteX1" fmla="*/ 112738 w 227058"/>
                <a:gd name="connsiteY1" fmla="*/ 139119 h 139124"/>
                <a:gd name="connsiteX2" fmla="*/ 0 w 227058"/>
                <a:gd name="connsiteY2" fmla="*/ 8044 h 139124"/>
                <a:gd name="connsiteX0" fmla="*/ 226174 w 227058"/>
                <a:gd name="connsiteY0" fmla="*/ 2217 h 140255"/>
                <a:gd name="connsiteX1" fmla="*/ 227058 w 227058"/>
                <a:gd name="connsiteY1" fmla="*/ 0 h 140255"/>
                <a:gd name="connsiteX0" fmla="*/ 226174 w 227058"/>
                <a:gd name="connsiteY0" fmla="*/ 2217 h 140255"/>
                <a:gd name="connsiteX1" fmla="*/ 111854 w 227058"/>
                <a:gd name="connsiteY1" fmla="*/ 140250 h 140255"/>
                <a:gd name="connsiteX2" fmla="*/ 0 w 227058"/>
                <a:gd name="connsiteY2" fmla="*/ 8044 h 140255"/>
                <a:gd name="connsiteX0" fmla="*/ 226174 w 227058"/>
                <a:gd name="connsiteY0" fmla="*/ 2217 h 150364"/>
                <a:gd name="connsiteX1" fmla="*/ 227058 w 227058"/>
                <a:gd name="connsiteY1" fmla="*/ 0 h 150364"/>
                <a:gd name="connsiteX0" fmla="*/ 226174 w 227058"/>
                <a:gd name="connsiteY0" fmla="*/ 2217 h 150364"/>
                <a:gd name="connsiteX1" fmla="*/ 111854 w 227058"/>
                <a:gd name="connsiteY1" fmla="*/ 140250 h 150364"/>
                <a:gd name="connsiteX2" fmla="*/ 0 w 227058"/>
                <a:gd name="connsiteY2" fmla="*/ 8044 h 150364"/>
                <a:gd name="connsiteX0" fmla="*/ 226174 w 227058"/>
                <a:gd name="connsiteY0" fmla="*/ 2217 h 140265"/>
                <a:gd name="connsiteX1" fmla="*/ 227058 w 227058"/>
                <a:gd name="connsiteY1" fmla="*/ 0 h 140265"/>
                <a:gd name="connsiteX0" fmla="*/ 226174 w 227058"/>
                <a:gd name="connsiteY0" fmla="*/ 2217 h 140265"/>
                <a:gd name="connsiteX1" fmla="*/ 111854 w 227058"/>
                <a:gd name="connsiteY1" fmla="*/ 140250 h 140265"/>
                <a:gd name="connsiteX2" fmla="*/ 0 w 227058"/>
                <a:gd name="connsiteY2" fmla="*/ 8044 h 140265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01421 w 221754"/>
                <a:gd name="connsiteY0" fmla="*/ 20187 h 169090"/>
                <a:gd name="connsiteX1" fmla="*/ 202305 w 221754"/>
                <a:gd name="connsiteY1" fmla="*/ 17970 h 169090"/>
                <a:gd name="connsiteX0" fmla="*/ 221754 w 221754"/>
                <a:gd name="connsiteY0" fmla="*/ 109540 h 169090"/>
                <a:gd name="connsiteX1" fmla="*/ 87101 w 221754"/>
                <a:gd name="connsiteY1" fmla="*/ 158220 h 169090"/>
                <a:gd name="connsiteX2" fmla="*/ 0 w 221754"/>
                <a:gd name="connsiteY2" fmla="*/ 0 h 169090"/>
                <a:gd name="connsiteX0" fmla="*/ 201421 w 221754"/>
                <a:gd name="connsiteY0" fmla="*/ 20187 h 179059"/>
                <a:gd name="connsiteX1" fmla="*/ 202305 w 221754"/>
                <a:gd name="connsiteY1" fmla="*/ 17970 h 179059"/>
                <a:gd name="connsiteX0" fmla="*/ 221754 w 221754"/>
                <a:gd name="connsiteY0" fmla="*/ 109540 h 179059"/>
                <a:gd name="connsiteX1" fmla="*/ 87101 w 221754"/>
                <a:gd name="connsiteY1" fmla="*/ 158220 h 179059"/>
                <a:gd name="connsiteX2" fmla="*/ 0 w 221754"/>
                <a:gd name="connsiteY2" fmla="*/ 0 h 179059"/>
                <a:gd name="connsiteX0" fmla="*/ 201421 w 221754"/>
                <a:gd name="connsiteY0" fmla="*/ 20187 h 179059"/>
                <a:gd name="connsiteX1" fmla="*/ 202305 w 221754"/>
                <a:gd name="connsiteY1" fmla="*/ 17970 h 179059"/>
                <a:gd name="connsiteX0" fmla="*/ 221754 w 221754"/>
                <a:gd name="connsiteY0" fmla="*/ 109540 h 179059"/>
                <a:gd name="connsiteX1" fmla="*/ 87101 w 221754"/>
                <a:gd name="connsiteY1" fmla="*/ 158220 h 179059"/>
                <a:gd name="connsiteX2" fmla="*/ 0 w 221754"/>
                <a:gd name="connsiteY2" fmla="*/ 0 h 179059"/>
                <a:gd name="connsiteX0" fmla="*/ 265954 w 286287"/>
                <a:gd name="connsiteY0" fmla="*/ 2217 h 153616"/>
                <a:gd name="connsiteX1" fmla="*/ 266838 w 286287"/>
                <a:gd name="connsiteY1" fmla="*/ 0 h 153616"/>
                <a:gd name="connsiteX0" fmla="*/ 286287 w 286287"/>
                <a:gd name="connsiteY0" fmla="*/ 91570 h 153616"/>
                <a:gd name="connsiteX1" fmla="*/ 151634 w 286287"/>
                <a:gd name="connsiteY1" fmla="*/ 140250 h 153616"/>
                <a:gd name="connsiteX2" fmla="*/ 0 w 286287"/>
                <a:gd name="connsiteY2" fmla="*/ 99659 h 153616"/>
                <a:gd name="connsiteX0" fmla="*/ 257114 w 277447"/>
                <a:gd name="connsiteY0" fmla="*/ 2217 h 183356"/>
                <a:gd name="connsiteX1" fmla="*/ 257998 w 277447"/>
                <a:gd name="connsiteY1" fmla="*/ 0 h 183356"/>
                <a:gd name="connsiteX0" fmla="*/ 277447 w 277447"/>
                <a:gd name="connsiteY0" fmla="*/ 91570 h 183356"/>
                <a:gd name="connsiteX1" fmla="*/ 142794 w 277447"/>
                <a:gd name="connsiteY1" fmla="*/ 140250 h 183356"/>
                <a:gd name="connsiteX2" fmla="*/ 0 w 277447"/>
                <a:gd name="connsiteY2" fmla="*/ 183356 h 183356"/>
                <a:gd name="connsiteX0" fmla="*/ 257114 w 277447"/>
                <a:gd name="connsiteY0" fmla="*/ 2217 h 236425"/>
                <a:gd name="connsiteX1" fmla="*/ 257998 w 277447"/>
                <a:gd name="connsiteY1" fmla="*/ 0 h 236425"/>
                <a:gd name="connsiteX0" fmla="*/ 277447 w 277447"/>
                <a:gd name="connsiteY0" fmla="*/ 91570 h 236425"/>
                <a:gd name="connsiteX1" fmla="*/ 163126 w 277447"/>
                <a:gd name="connsiteY1" fmla="*/ 234127 h 236425"/>
                <a:gd name="connsiteX2" fmla="*/ 0 w 277447"/>
                <a:gd name="connsiteY2" fmla="*/ 183356 h 236425"/>
                <a:gd name="connsiteX0" fmla="*/ 257114 w 257998"/>
                <a:gd name="connsiteY0" fmla="*/ 2217 h 238578"/>
                <a:gd name="connsiteX1" fmla="*/ 257998 w 257998"/>
                <a:gd name="connsiteY1" fmla="*/ 0 h 238578"/>
                <a:gd name="connsiteX0" fmla="*/ 223522 w 257998"/>
                <a:gd name="connsiteY0" fmla="*/ 45197 h 238578"/>
                <a:gd name="connsiteX1" fmla="*/ 163126 w 257998"/>
                <a:gd name="connsiteY1" fmla="*/ 234127 h 238578"/>
                <a:gd name="connsiteX2" fmla="*/ 0 w 257998"/>
                <a:gd name="connsiteY2" fmla="*/ 183356 h 238578"/>
                <a:gd name="connsiteX0" fmla="*/ 257114 w 257998"/>
                <a:gd name="connsiteY0" fmla="*/ 2217 h 238578"/>
                <a:gd name="connsiteX1" fmla="*/ 257998 w 257998"/>
                <a:gd name="connsiteY1" fmla="*/ 0 h 238578"/>
                <a:gd name="connsiteX0" fmla="*/ 223522 w 257998"/>
                <a:gd name="connsiteY0" fmla="*/ 45197 h 238578"/>
                <a:gd name="connsiteX1" fmla="*/ 163126 w 257998"/>
                <a:gd name="connsiteY1" fmla="*/ 234127 h 238578"/>
                <a:gd name="connsiteX2" fmla="*/ 0 w 257998"/>
                <a:gd name="connsiteY2" fmla="*/ 183356 h 238578"/>
                <a:gd name="connsiteX0" fmla="*/ 257114 w 257998"/>
                <a:gd name="connsiteY0" fmla="*/ 2217 h 239277"/>
                <a:gd name="connsiteX1" fmla="*/ 257998 w 257998"/>
                <a:gd name="connsiteY1" fmla="*/ 0 h 239277"/>
                <a:gd name="connsiteX0" fmla="*/ 223522 w 257998"/>
                <a:gd name="connsiteY0" fmla="*/ 45197 h 239277"/>
                <a:gd name="connsiteX1" fmla="*/ 163126 w 257998"/>
                <a:gd name="connsiteY1" fmla="*/ 234127 h 239277"/>
                <a:gd name="connsiteX2" fmla="*/ 0 w 257998"/>
                <a:gd name="connsiteY2" fmla="*/ 183356 h 239277"/>
                <a:gd name="connsiteX0" fmla="*/ 221753 w 222637"/>
                <a:gd name="connsiteY0" fmla="*/ 2217 h 241679"/>
                <a:gd name="connsiteX1" fmla="*/ 222637 w 222637"/>
                <a:gd name="connsiteY1" fmla="*/ 0 h 241679"/>
                <a:gd name="connsiteX0" fmla="*/ 188161 w 222637"/>
                <a:gd name="connsiteY0" fmla="*/ 45197 h 241679"/>
                <a:gd name="connsiteX1" fmla="*/ 127765 w 222637"/>
                <a:gd name="connsiteY1" fmla="*/ 234127 h 241679"/>
                <a:gd name="connsiteX2" fmla="*/ 0 w 222637"/>
                <a:gd name="connsiteY2" fmla="*/ 207108 h 241679"/>
                <a:gd name="connsiteX0" fmla="*/ 221753 w 222637"/>
                <a:gd name="connsiteY0" fmla="*/ 2217 h 229838"/>
                <a:gd name="connsiteX1" fmla="*/ 222637 w 222637"/>
                <a:gd name="connsiteY1" fmla="*/ 0 h 229838"/>
                <a:gd name="connsiteX0" fmla="*/ 188161 w 222637"/>
                <a:gd name="connsiteY0" fmla="*/ 45197 h 229838"/>
                <a:gd name="connsiteX1" fmla="*/ 143677 w 222637"/>
                <a:gd name="connsiteY1" fmla="*/ 220555 h 229838"/>
                <a:gd name="connsiteX2" fmla="*/ 0 w 222637"/>
                <a:gd name="connsiteY2" fmla="*/ 207108 h 229838"/>
                <a:gd name="connsiteX0" fmla="*/ 184624 w 185508"/>
                <a:gd name="connsiteY0" fmla="*/ 2217 h 226894"/>
                <a:gd name="connsiteX1" fmla="*/ 185508 w 185508"/>
                <a:gd name="connsiteY1" fmla="*/ 0 h 226894"/>
                <a:gd name="connsiteX0" fmla="*/ 151032 w 185508"/>
                <a:gd name="connsiteY0" fmla="*/ 45197 h 226894"/>
                <a:gd name="connsiteX1" fmla="*/ 106548 w 185508"/>
                <a:gd name="connsiteY1" fmla="*/ 220555 h 226894"/>
                <a:gd name="connsiteX2" fmla="*/ 0 w 185508"/>
                <a:gd name="connsiteY2" fmla="*/ 191273 h 226894"/>
                <a:gd name="connsiteX0" fmla="*/ 184624 w 185508"/>
                <a:gd name="connsiteY0" fmla="*/ 2217 h 226894"/>
                <a:gd name="connsiteX1" fmla="*/ 185508 w 185508"/>
                <a:gd name="connsiteY1" fmla="*/ 0 h 226894"/>
                <a:gd name="connsiteX0" fmla="*/ 151032 w 185508"/>
                <a:gd name="connsiteY0" fmla="*/ 45197 h 226894"/>
                <a:gd name="connsiteX1" fmla="*/ 106548 w 185508"/>
                <a:gd name="connsiteY1" fmla="*/ 220555 h 226894"/>
                <a:gd name="connsiteX2" fmla="*/ 0 w 185508"/>
                <a:gd name="connsiteY2" fmla="*/ 191273 h 226894"/>
                <a:gd name="connsiteX0" fmla="*/ 184624 w 190433"/>
                <a:gd name="connsiteY0" fmla="*/ 2217 h 226894"/>
                <a:gd name="connsiteX1" fmla="*/ 185508 w 190433"/>
                <a:gd name="connsiteY1" fmla="*/ 0 h 226894"/>
                <a:gd name="connsiteX0" fmla="*/ 151032 w 190433"/>
                <a:gd name="connsiteY0" fmla="*/ 45197 h 226894"/>
                <a:gd name="connsiteX1" fmla="*/ 106548 w 190433"/>
                <a:gd name="connsiteY1" fmla="*/ 220555 h 226894"/>
                <a:gd name="connsiteX2" fmla="*/ 0 w 190433"/>
                <a:gd name="connsiteY2" fmla="*/ 191273 h 226894"/>
                <a:gd name="connsiteX0" fmla="*/ 184624 w 201611"/>
                <a:gd name="connsiteY0" fmla="*/ 2217 h 194122"/>
                <a:gd name="connsiteX1" fmla="*/ 185508 w 201611"/>
                <a:gd name="connsiteY1" fmla="*/ 0 h 194122"/>
                <a:gd name="connsiteX0" fmla="*/ 151032 w 201611"/>
                <a:gd name="connsiteY0" fmla="*/ 45197 h 194122"/>
                <a:gd name="connsiteX1" fmla="*/ 150749 w 201611"/>
                <a:gd name="connsiteY1" fmla="*/ 178707 h 194122"/>
                <a:gd name="connsiteX2" fmla="*/ 0 w 201611"/>
                <a:gd name="connsiteY2" fmla="*/ 191273 h 194122"/>
                <a:gd name="connsiteX0" fmla="*/ 184624 w 210376"/>
                <a:gd name="connsiteY0" fmla="*/ 2217 h 234649"/>
                <a:gd name="connsiteX1" fmla="*/ 185508 w 210376"/>
                <a:gd name="connsiteY1" fmla="*/ 0 h 234649"/>
                <a:gd name="connsiteX0" fmla="*/ 151032 w 210376"/>
                <a:gd name="connsiteY0" fmla="*/ 45197 h 234649"/>
                <a:gd name="connsiteX1" fmla="*/ 150749 w 210376"/>
                <a:gd name="connsiteY1" fmla="*/ 178707 h 234649"/>
                <a:gd name="connsiteX2" fmla="*/ 0 w 210376"/>
                <a:gd name="connsiteY2" fmla="*/ 191273 h 234649"/>
                <a:gd name="connsiteX0" fmla="*/ 184624 w 219726"/>
                <a:gd name="connsiteY0" fmla="*/ 2217 h 221817"/>
                <a:gd name="connsiteX1" fmla="*/ 185508 w 219726"/>
                <a:gd name="connsiteY1" fmla="*/ 0 h 221817"/>
                <a:gd name="connsiteX0" fmla="*/ 151032 w 219726"/>
                <a:gd name="connsiteY0" fmla="*/ 45197 h 221817"/>
                <a:gd name="connsiteX1" fmla="*/ 150749 w 219726"/>
                <a:gd name="connsiteY1" fmla="*/ 178707 h 221817"/>
                <a:gd name="connsiteX2" fmla="*/ 0 w 219726"/>
                <a:gd name="connsiteY2" fmla="*/ 191273 h 221817"/>
                <a:gd name="connsiteX0" fmla="*/ 33875 w 68977"/>
                <a:gd name="connsiteY0" fmla="*/ 2217 h 221817"/>
                <a:gd name="connsiteX1" fmla="*/ 34759 w 68977"/>
                <a:gd name="connsiteY1" fmla="*/ 0 h 221817"/>
                <a:gd name="connsiteX0" fmla="*/ 283 w 68977"/>
                <a:gd name="connsiteY0" fmla="*/ 45197 h 221817"/>
                <a:gd name="connsiteX1" fmla="*/ 0 w 68977"/>
                <a:gd name="connsiteY1" fmla="*/ 178707 h 221817"/>
                <a:gd name="connsiteX0" fmla="*/ 33875 w 93237"/>
                <a:gd name="connsiteY0" fmla="*/ 2217 h 178707"/>
                <a:gd name="connsiteX1" fmla="*/ 34759 w 93237"/>
                <a:gd name="connsiteY1" fmla="*/ 0 h 178707"/>
                <a:gd name="connsiteX0" fmla="*/ 283 w 93237"/>
                <a:gd name="connsiteY0" fmla="*/ 45197 h 178707"/>
                <a:gd name="connsiteX1" fmla="*/ 0 w 93237"/>
                <a:gd name="connsiteY1" fmla="*/ 178707 h 178707"/>
                <a:gd name="connsiteX0" fmla="*/ 33875 w 93897"/>
                <a:gd name="connsiteY0" fmla="*/ 2217 h 178707"/>
                <a:gd name="connsiteX1" fmla="*/ 34759 w 93897"/>
                <a:gd name="connsiteY1" fmla="*/ 0 h 178707"/>
                <a:gd name="connsiteX0" fmla="*/ 283 w 93897"/>
                <a:gd name="connsiteY0" fmla="*/ 45197 h 178707"/>
                <a:gd name="connsiteX1" fmla="*/ 0 w 93897"/>
                <a:gd name="connsiteY1" fmla="*/ 178707 h 178707"/>
                <a:gd name="connsiteX0" fmla="*/ 136234 w 144370"/>
                <a:gd name="connsiteY0" fmla="*/ 2217 h 178707"/>
                <a:gd name="connsiteX1" fmla="*/ 137118 w 144370"/>
                <a:gd name="connsiteY1" fmla="*/ 0 h 178707"/>
                <a:gd name="connsiteX0" fmla="*/ 102642 w 144370"/>
                <a:gd name="connsiteY0" fmla="*/ 45197 h 178707"/>
                <a:gd name="connsiteX1" fmla="*/ 1862 w 144370"/>
                <a:gd name="connsiteY1" fmla="*/ 145903 h 178707"/>
                <a:gd name="connsiteX2" fmla="*/ 102359 w 144370"/>
                <a:gd name="connsiteY2" fmla="*/ 178707 h 178707"/>
                <a:gd name="connsiteX0" fmla="*/ 33875 w 109306"/>
                <a:gd name="connsiteY0" fmla="*/ 2217 h 178707"/>
                <a:gd name="connsiteX1" fmla="*/ 34759 w 109306"/>
                <a:gd name="connsiteY1" fmla="*/ 0 h 178707"/>
                <a:gd name="connsiteX0" fmla="*/ 283 w 109306"/>
                <a:gd name="connsiteY0" fmla="*/ 45197 h 178707"/>
                <a:gd name="connsiteX1" fmla="*/ 90451 w 109306"/>
                <a:gd name="connsiteY1" fmla="*/ 57682 h 178707"/>
                <a:gd name="connsiteX2" fmla="*/ 0 w 109306"/>
                <a:gd name="connsiteY2" fmla="*/ 178707 h 178707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68963 w 134199"/>
                <a:gd name="connsiteY0" fmla="*/ 2217 h 187003"/>
                <a:gd name="connsiteX1" fmla="*/ 69847 w 134199"/>
                <a:gd name="connsiteY1" fmla="*/ 0 h 187003"/>
                <a:gd name="connsiteX0" fmla="*/ 35371 w 134199"/>
                <a:gd name="connsiteY0" fmla="*/ 45197 h 187003"/>
                <a:gd name="connsiteX1" fmla="*/ 2661 w 134199"/>
                <a:gd name="connsiteY1" fmla="*/ 110841 h 187003"/>
                <a:gd name="connsiteX2" fmla="*/ 125539 w 134199"/>
                <a:gd name="connsiteY2" fmla="*/ 57682 h 187003"/>
                <a:gd name="connsiteX3" fmla="*/ 35088 w 134199"/>
                <a:gd name="connsiteY3" fmla="*/ 178707 h 187003"/>
                <a:gd name="connsiteX0" fmla="*/ 68569 w 133805"/>
                <a:gd name="connsiteY0" fmla="*/ 2217 h 187003"/>
                <a:gd name="connsiteX1" fmla="*/ 69453 w 133805"/>
                <a:gd name="connsiteY1" fmla="*/ 0 h 187003"/>
                <a:gd name="connsiteX0" fmla="*/ 34977 w 133805"/>
                <a:gd name="connsiteY0" fmla="*/ 45197 h 187003"/>
                <a:gd name="connsiteX1" fmla="*/ 2267 w 133805"/>
                <a:gd name="connsiteY1" fmla="*/ 110841 h 187003"/>
                <a:gd name="connsiteX2" fmla="*/ 125145 w 133805"/>
                <a:gd name="connsiteY2" fmla="*/ 57682 h 187003"/>
                <a:gd name="connsiteX3" fmla="*/ 34694 w 133805"/>
                <a:gd name="connsiteY3" fmla="*/ 178707 h 187003"/>
                <a:gd name="connsiteX0" fmla="*/ 142420 w 207656"/>
                <a:gd name="connsiteY0" fmla="*/ 2217 h 187003"/>
                <a:gd name="connsiteX1" fmla="*/ 143304 w 207656"/>
                <a:gd name="connsiteY1" fmla="*/ 0 h 187003"/>
                <a:gd name="connsiteX0" fmla="*/ 108828 w 207656"/>
                <a:gd name="connsiteY0" fmla="*/ 45197 h 187003"/>
                <a:gd name="connsiteX1" fmla="*/ 76118 w 207656"/>
                <a:gd name="connsiteY1" fmla="*/ 110841 h 187003"/>
                <a:gd name="connsiteX2" fmla="*/ 198996 w 207656"/>
                <a:gd name="connsiteY2" fmla="*/ 57682 h 187003"/>
                <a:gd name="connsiteX3" fmla="*/ 108545 w 207656"/>
                <a:gd name="connsiteY3" fmla="*/ 178707 h 187003"/>
                <a:gd name="connsiteX0" fmla="*/ 138405 w 139289"/>
                <a:gd name="connsiteY0" fmla="*/ 2217 h 178707"/>
                <a:gd name="connsiteX1" fmla="*/ 139289 w 139289"/>
                <a:gd name="connsiteY1" fmla="*/ 0 h 178707"/>
                <a:gd name="connsiteX0" fmla="*/ 104813 w 139289"/>
                <a:gd name="connsiteY0" fmla="*/ 45197 h 178707"/>
                <a:gd name="connsiteX1" fmla="*/ 72103 w 139289"/>
                <a:gd name="connsiteY1" fmla="*/ 110841 h 178707"/>
                <a:gd name="connsiteX2" fmla="*/ 104530 w 139289"/>
                <a:gd name="connsiteY2" fmla="*/ 178707 h 178707"/>
                <a:gd name="connsiteX0" fmla="*/ 163398 w 164282"/>
                <a:gd name="connsiteY0" fmla="*/ 2217 h 178707"/>
                <a:gd name="connsiteX1" fmla="*/ 164282 w 164282"/>
                <a:gd name="connsiteY1" fmla="*/ 0 h 178707"/>
                <a:gd name="connsiteX0" fmla="*/ 129806 w 164282"/>
                <a:gd name="connsiteY0" fmla="*/ 45197 h 178707"/>
                <a:gd name="connsiteX1" fmla="*/ 31678 w 164282"/>
                <a:gd name="connsiteY1" fmla="*/ 107448 h 178707"/>
                <a:gd name="connsiteX2" fmla="*/ 129523 w 164282"/>
                <a:gd name="connsiteY2" fmla="*/ 178707 h 178707"/>
                <a:gd name="connsiteX0" fmla="*/ 188886 w 189770"/>
                <a:gd name="connsiteY0" fmla="*/ 2217 h 178707"/>
                <a:gd name="connsiteX1" fmla="*/ 189770 w 189770"/>
                <a:gd name="connsiteY1" fmla="*/ 0 h 178707"/>
                <a:gd name="connsiteX0" fmla="*/ 155294 w 189770"/>
                <a:gd name="connsiteY0" fmla="*/ 45197 h 178707"/>
                <a:gd name="connsiteX1" fmla="*/ 57166 w 189770"/>
                <a:gd name="connsiteY1" fmla="*/ 107448 h 178707"/>
                <a:gd name="connsiteX2" fmla="*/ 155011 w 189770"/>
                <a:gd name="connsiteY2" fmla="*/ 178707 h 178707"/>
                <a:gd name="connsiteX0" fmla="*/ 188886 w 189770"/>
                <a:gd name="connsiteY0" fmla="*/ 2217 h 140251"/>
                <a:gd name="connsiteX1" fmla="*/ 189770 w 189770"/>
                <a:gd name="connsiteY1" fmla="*/ 0 h 140251"/>
                <a:gd name="connsiteX0" fmla="*/ 155294 w 189770"/>
                <a:gd name="connsiteY0" fmla="*/ 45197 h 140251"/>
                <a:gd name="connsiteX1" fmla="*/ 57166 w 189770"/>
                <a:gd name="connsiteY1" fmla="*/ 107448 h 140251"/>
                <a:gd name="connsiteX2" fmla="*/ 187720 w 189770"/>
                <a:gd name="connsiteY2" fmla="*/ 140251 h 140251"/>
                <a:gd name="connsiteX0" fmla="*/ 190905 w 191789"/>
                <a:gd name="connsiteY0" fmla="*/ 2217 h 194797"/>
                <a:gd name="connsiteX1" fmla="*/ 191789 w 191789"/>
                <a:gd name="connsiteY1" fmla="*/ 0 h 194797"/>
                <a:gd name="connsiteX0" fmla="*/ 157313 w 191789"/>
                <a:gd name="connsiteY0" fmla="*/ 45197 h 194797"/>
                <a:gd name="connsiteX1" fmla="*/ 55649 w 191789"/>
                <a:gd name="connsiteY1" fmla="*/ 191145 h 194797"/>
                <a:gd name="connsiteX2" fmla="*/ 189739 w 191789"/>
                <a:gd name="connsiteY2" fmla="*/ 140251 h 194797"/>
                <a:gd name="connsiteX0" fmla="*/ 194535 w 195419"/>
                <a:gd name="connsiteY0" fmla="*/ 2217 h 194797"/>
                <a:gd name="connsiteX1" fmla="*/ 195419 w 195419"/>
                <a:gd name="connsiteY1" fmla="*/ 0 h 194797"/>
                <a:gd name="connsiteX0" fmla="*/ 160943 w 195419"/>
                <a:gd name="connsiteY0" fmla="*/ 45197 h 194797"/>
                <a:gd name="connsiteX1" fmla="*/ 59279 w 195419"/>
                <a:gd name="connsiteY1" fmla="*/ 191145 h 194797"/>
                <a:gd name="connsiteX2" fmla="*/ 193369 w 195419"/>
                <a:gd name="connsiteY2" fmla="*/ 140251 h 194797"/>
                <a:gd name="connsiteX0" fmla="*/ 194535 w 195419"/>
                <a:gd name="connsiteY0" fmla="*/ 2217 h 217155"/>
                <a:gd name="connsiteX1" fmla="*/ 195419 w 195419"/>
                <a:gd name="connsiteY1" fmla="*/ 0 h 217155"/>
                <a:gd name="connsiteX0" fmla="*/ 160943 w 195419"/>
                <a:gd name="connsiteY0" fmla="*/ 45197 h 217155"/>
                <a:gd name="connsiteX1" fmla="*/ 59279 w 195419"/>
                <a:gd name="connsiteY1" fmla="*/ 191145 h 217155"/>
                <a:gd name="connsiteX2" fmla="*/ 193369 w 195419"/>
                <a:gd name="connsiteY2" fmla="*/ 140251 h 217155"/>
                <a:gd name="connsiteX0" fmla="*/ 217546 w 218430"/>
                <a:gd name="connsiteY0" fmla="*/ 2217 h 251511"/>
                <a:gd name="connsiteX1" fmla="*/ 218430 w 218430"/>
                <a:gd name="connsiteY1" fmla="*/ 0 h 251511"/>
                <a:gd name="connsiteX0" fmla="*/ 183954 w 218430"/>
                <a:gd name="connsiteY0" fmla="*/ 45197 h 251511"/>
                <a:gd name="connsiteX1" fmla="*/ 46045 w 218430"/>
                <a:gd name="connsiteY1" fmla="*/ 229601 h 251511"/>
                <a:gd name="connsiteX2" fmla="*/ 216380 w 218430"/>
                <a:gd name="connsiteY2" fmla="*/ 140251 h 251511"/>
                <a:gd name="connsiteX0" fmla="*/ 205152 w 206036"/>
                <a:gd name="connsiteY0" fmla="*/ 2217 h 251511"/>
                <a:gd name="connsiteX1" fmla="*/ 206036 w 206036"/>
                <a:gd name="connsiteY1" fmla="*/ 0 h 251511"/>
                <a:gd name="connsiteX0" fmla="*/ 171560 w 206036"/>
                <a:gd name="connsiteY0" fmla="*/ 45197 h 251511"/>
                <a:gd name="connsiteX1" fmla="*/ 33651 w 206036"/>
                <a:gd name="connsiteY1" fmla="*/ 229601 h 251511"/>
                <a:gd name="connsiteX2" fmla="*/ 203986 w 206036"/>
                <a:gd name="connsiteY2" fmla="*/ 140251 h 251511"/>
                <a:gd name="connsiteX0" fmla="*/ 199480 w 200364"/>
                <a:gd name="connsiteY0" fmla="*/ 2217 h 251511"/>
                <a:gd name="connsiteX1" fmla="*/ 200364 w 200364"/>
                <a:gd name="connsiteY1" fmla="*/ 0 h 251511"/>
                <a:gd name="connsiteX0" fmla="*/ 165888 w 200364"/>
                <a:gd name="connsiteY0" fmla="*/ 45197 h 251511"/>
                <a:gd name="connsiteX1" fmla="*/ 27979 w 200364"/>
                <a:gd name="connsiteY1" fmla="*/ 229601 h 251511"/>
                <a:gd name="connsiteX2" fmla="*/ 198314 w 200364"/>
                <a:gd name="connsiteY2" fmla="*/ 140251 h 251511"/>
                <a:gd name="connsiteX0" fmla="*/ 277181 w 278065"/>
                <a:gd name="connsiteY0" fmla="*/ 17421 h 266715"/>
                <a:gd name="connsiteX1" fmla="*/ 278065 w 278065"/>
                <a:gd name="connsiteY1" fmla="*/ 15204 h 266715"/>
                <a:gd name="connsiteX0" fmla="*/ 93306 w 278065"/>
                <a:gd name="connsiteY0" fmla="*/ 21945 h 266715"/>
                <a:gd name="connsiteX1" fmla="*/ 105680 w 278065"/>
                <a:gd name="connsiteY1" fmla="*/ 244805 h 266715"/>
                <a:gd name="connsiteX2" fmla="*/ 276015 w 278065"/>
                <a:gd name="connsiteY2" fmla="*/ 155455 h 266715"/>
                <a:gd name="connsiteX0" fmla="*/ 277181 w 333476"/>
                <a:gd name="connsiteY0" fmla="*/ 17421 h 285709"/>
                <a:gd name="connsiteX1" fmla="*/ 278065 w 333476"/>
                <a:gd name="connsiteY1" fmla="*/ 15204 h 285709"/>
                <a:gd name="connsiteX0" fmla="*/ 93306 w 333476"/>
                <a:gd name="connsiteY0" fmla="*/ 21945 h 285709"/>
                <a:gd name="connsiteX1" fmla="*/ 105680 w 333476"/>
                <a:gd name="connsiteY1" fmla="*/ 244805 h 285709"/>
                <a:gd name="connsiteX2" fmla="*/ 333476 w 333476"/>
                <a:gd name="connsiteY2" fmla="*/ 268559 h 285709"/>
                <a:gd name="connsiteX0" fmla="*/ 228203 w 284498"/>
                <a:gd name="connsiteY0" fmla="*/ 2217 h 270505"/>
                <a:gd name="connsiteX1" fmla="*/ 229087 w 284498"/>
                <a:gd name="connsiteY1" fmla="*/ 0 h 270505"/>
                <a:gd name="connsiteX0" fmla="*/ 44328 w 284498"/>
                <a:gd name="connsiteY0" fmla="*/ 6741 h 270505"/>
                <a:gd name="connsiteX1" fmla="*/ 56702 w 284498"/>
                <a:gd name="connsiteY1" fmla="*/ 229601 h 270505"/>
                <a:gd name="connsiteX2" fmla="*/ 284498 w 284498"/>
                <a:gd name="connsiteY2" fmla="*/ 253355 h 270505"/>
                <a:gd name="connsiteX0" fmla="*/ 228203 w 234109"/>
                <a:gd name="connsiteY0" fmla="*/ 2217 h 265506"/>
                <a:gd name="connsiteX1" fmla="*/ 229087 w 234109"/>
                <a:gd name="connsiteY1" fmla="*/ 0 h 265506"/>
                <a:gd name="connsiteX0" fmla="*/ 44328 w 234109"/>
                <a:gd name="connsiteY0" fmla="*/ 6741 h 265506"/>
                <a:gd name="connsiteX1" fmla="*/ 56702 w 234109"/>
                <a:gd name="connsiteY1" fmla="*/ 229601 h 265506"/>
                <a:gd name="connsiteX2" fmla="*/ 234109 w 234109"/>
                <a:gd name="connsiteY2" fmla="*/ 235258 h 265506"/>
                <a:gd name="connsiteX0" fmla="*/ 228203 w 234109"/>
                <a:gd name="connsiteY0" fmla="*/ 2217 h 269901"/>
                <a:gd name="connsiteX1" fmla="*/ 229087 w 234109"/>
                <a:gd name="connsiteY1" fmla="*/ 0 h 269901"/>
                <a:gd name="connsiteX0" fmla="*/ 44328 w 234109"/>
                <a:gd name="connsiteY0" fmla="*/ 6741 h 269901"/>
                <a:gd name="connsiteX1" fmla="*/ 56702 w 234109"/>
                <a:gd name="connsiteY1" fmla="*/ 229601 h 269901"/>
                <a:gd name="connsiteX2" fmla="*/ 234109 w 234109"/>
                <a:gd name="connsiteY2" fmla="*/ 235258 h 269901"/>
                <a:gd name="connsiteX0" fmla="*/ 257971 w 263877"/>
                <a:gd name="connsiteY0" fmla="*/ 2217 h 284134"/>
                <a:gd name="connsiteX1" fmla="*/ 258855 w 263877"/>
                <a:gd name="connsiteY1" fmla="*/ 0 h 284134"/>
                <a:gd name="connsiteX0" fmla="*/ 74096 w 263877"/>
                <a:gd name="connsiteY0" fmla="*/ 6741 h 284134"/>
                <a:gd name="connsiteX1" fmla="*/ 27241 w 263877"/>
                <a:gd name="connsiteY1" fmla="*/ 248829 h 284134"/>
                <a:gd name="connsiteX2" fmla="*/ 263877 w 263877"/>
                <a:gd name="connsiteY2" fmla="*/ 235258 h 284134"/>
                <a:gd name="connsiteX0" fmla="*/ 257971 w 263877"/>
                <a:gd name="connsiteY0" fmla="*/ 2217 h 272135"/>
                <a:gd name="connsiteX1" fmla="*/ 258855 w 263877"/>
                <a:gd name="connsiteY1" fmla="*/ 0 h 272135"/>
                <a:gd name="connsiteX0" fmla="*/ 74096 w 263877"/>
                <a:gd name="connsiteY0" fmla="*/ 6741 h 272135"/>
                <a:gd name="connsiteX1" fmla="*/ 27241 w 263877"/>
                <a:gd name="connsiteY1" fmla="*/ 248829 h 272135"/>
                <a:gd name="connsiteX2" fmla="*/ 263877 w 263877"/>
                <a:gd name="connsiteY2" fmla="*/ 235258 h 272135"/>
                <a:gd name="connsiteX0" fmla="*/ 253732 w 259638"/>
                <a:gd name="connsiteY0" fmla="*/ 2217 h 272135"/>
                <a:gd name="connsiteX1" fmla="*/ 254616 w 259638"/>
                <a:gd name="connsiteY1" fmla="*/ 0 h 272135"/>
                <a:gd name="connsiteX0" fmla="*/ 69857 w 259638"/>
                <a:gd name="connsiteY0" fmla="*/ 6741 h 272135"/>
                <a:gd name="connsiteX1" fmla="*/ 23002 w 259638"/>
                <a:gd name="connsiteY1" fmla="*/ 248829 h 272135"/>
                <a:gd name="connsiteX2" fmla="*/ 259638 w 259638"/>
                <a:gd name="connsiteY2" fmla="*/ 235258 h 272135"/>
                <a:gd name="connsiteX0" fmla="*/ 253732 w 259638"/>
                <a:gd name="connsiteY0" fmla="*/ 2217 h 269145"/>
                <a:gd name="connsiteX1" fmla="*/ 254616 w 259638"/>
                <a:gd name="connsiteY1" fmla="*/ 0 h 269145"/>
                <a:gd name="connsiteX0" fmla="*/ 69857 w 259638"/>
                <a:gd name="connsiteY0" fmla="*/ 6741 h 269145"/>
                <a:gd name="connsiteX1" fmla="*/ 23002 w 259638"/>
                <a:gd name="connsiteY1" fmla="*/ 248829 h 269145"/>
                <a:gd name="connsiteX2" fmla="*/ 259638 w 259638"/>
                <a:gd name="connsiteY2" fmla="*/ 235258 h 269145"/>
                <a:gd name="connsiteX0" fmla="*/ 263007 w 268913"/>
                <a:gd name="connsiteY0" fmla="*/ 2217 h 269145"/>
                <a:gd name="connsiteX1" fmla="*/ 263891 w 268913"/>
                <a:gd name="connsiteY1" fmla="*/ 0 h 269145"/>
                <a:gd name="connsiteX0" fmla="*/ 79132 w 268913"/>
                <a:gd name="connsiteY0" fmla="*/ 6741 h 269145"/>
                <a:gd name="connsiteX1" fmla="*/ 32277 w 268913"/>
                <a:gd name="connsiteY1" fmla="*/ 248829 h 269145"/>
                <a:gd name="connsiteX2" fmla="*/ 268913 w 268913"/>
                <a:gd name="connsiteY2" fmla="*/ 235258 h 269145"/>
                <a:gd name="connsiteX0" fmla="*/ 263007 w 268913"/>
                <a:gd name="connsiteY0" fmla="*/ 2217 h 261709"/>
                <a:gd name="connsiteX1" fmla="*/ 263891 w 268913"/>
                <a:gd name="connsiteY1" fmla="*/ 0 h 261709"/>
                <a:gd name="connsiteX0" fmla="*/ 79132 w 268913"/>
                <a:gd name="connsiteY0" fmla="*/ 6741 h 261709"/>
                <a:gd name="connsiteX1" fmla="*/ 32277 w 268913"/>
                <a:gd name="connsiteY1" fmla="*/ 248829 h 261709"/>
                <a:gd name="connsiteX2" fmla="*/ 268913 w 268913"/>
                <a:gd name="connsiteY2" fmla="*/ 235258 h 261709"/>
                <a:gd name="connsiteX0" fmla="*/ 263007 w 263891"/>
                <a:gd name="connsiteY0" fmla="*/ 2217 h 268564"/>
                <a:gd name="connsiteX1" fmla="*/ 263891 w 263891"/>
                <a:gd name="connsiteY1" fmla="*/ 0 h 268564"/>
                <a:gd name="connsiteX0" fmla="*/ 79132 w 263891"/>
                <a:gd name="connsiteY0" fmla="*/ 6741 h 268564"/>
                <a:gd name="connsiteX1" fmla="*/ 32277 w 263891"/>
                <a:gd name="connsiteY1" fmla="*/ 248829 h 268564"/>
                <a:gd name="connsiteX2" fmla="*/ 180511 w 263891"/>
                <a:gd name="connsiteY2" fmla="*/ 259010 h 268564"/>
                <a:gd name="connsiteX0" fmla="*/ 266979 w 267863"/>
                <a:gd name="connsiteY0" fmla="*/ 2217 h 268564"/>
                <a:gd name="connsiteX1" fmla="*/ 267863 w 267863"/>
                <a:gd name="connsiteY1" fmla="*/ 0 h 268564"/>
                <a:gd name="connsiteX0" fmla="*/ 71612 w 267863"/>
                <a:gd name="connsiteY0" fmla="*/ 22576 h 268564"/>
                <a:gd name="connsiteX1" fmla="*/ 36249 w 267863"/>
                <a:gd name="connsiteY1" fmla="*/ 248829 h 268564"/>
                <a:gd name="connsiteX2" fmla="*/ 184483 w 267863"/>
                <a:gd name="connsiteY2" fmla="*/ 259010 h 268564"/>
                <a:gd name="connsiteX0" fmla="*/ 257337 w 258221"/>
                <a:gd name="connsiteY0" fmla="*/ 2217 h 268564"/>
                <a:gd name="connsiteX1" fmla="*/ 258221 w 258221"/>
                <a:gd name="connsiteY1" fmla="*/ 0 h 268564"/>
                <a:gd name="connsiteX0" fmla="*/ 61970 w 258221"/>
                <a:gd name="connsiteY0" fmla="*/ 22576 h 268564"/>
                <a:gd name="connsiteX1" fmla="*/ 26607 w 258221"/>
                <a:gd name="connsiteY1" fmla="*/ 248829 h 268564"/>
                <a:gd name="connsiteX2" fmla="*/ 174841 w 258221"/>
                <a:gd name="connsiteY2" fmla="*/ 259010 h 268564"/>
                <a:gd name="connsiteX0" fmla="*/ 267476 w 268360"/>
                <a:gd name="connsiteY0" fmla="*/ 2217 h 268564"/>
                <a:gd name="connsiteX1" fmla="*/ 268360 w 268360"/>
                <a:gd name="connsiteY1" fmla="*/ 0 h 268564"/>
                <a:gd name="connsiteX0" fmla="*/ 41169 w 268360"/>
                <a:gd name="connsiteY0" fmla="*/ 62163 h 268564"/>
                <a:gd name="connsiteX1" fmla="*/ 36746 w 268360"/>
                <a:gd name="connsiteY1" fmla="*/ 248829 h 268564"/>
                <a:gd name="connsiteX2" fmla="*/ 184980 w 268360"/>
                <a:gd name="connsiteY2" fmla="*/ 259010 h 268564"/>
                <a:gd name="connsiteX0" fmla="*/ 272693 w 273577"/>
                <a:gd name="connsiteY0" fmla="*/ 2217 h 268564"/>
                <a:gd name="connsiteX1" fmla="*/ 273577 w 273577"/>
                <a:gd name="connsiteY1" fmla="*/ 0 h 268564"/>
                <a:gd name="connsiteX0" fmla="*/ 46386 w 273577"/>
                <a:gd name="connsiteY0" fmla="*/ 62163 h 268564"/>
                <a:gd name="connsiteX1" fmla="*/ 41963 w 273577"/>
                <a:gd name="connsiteY1" fmla="*/ 248829 h 268564"/>
                <a:gd name="connsiteX2" fmla="*/ 190197 w 273577"/>
                <a:gd name="connsiteY2" fmla="*/ 259010 h 268564"/>
                <a:gd name="connsiteX0" fmla="*/ 279343 w 280227"/>
                <a:gd name="connsiteY0" fmla="*/ 2217 h 268564"/>
                <a:gd name="connsiteX1" fmla="*/ 280227 w 280227"/>
                <a:gd name="connsiteY1" fmla="*/ 0 h 268564"/>
                <a:gd name="connsiteX0" fmla="*/ 53036 w 280227"/>
                <a:gd name="connsiteY0" fmla="*/ 62163 h 268564"/>
                <a:gd name="connsiteX1" fmla="*/ 48613 w 280227"/>
                <a:gd name="connsiteY1" fmla="*/ 248829 h 268564"/>
                <a:gd name="connsiteX2" fmla="*/ 196847 w 280227"/>
                <a:gd name="connsiteY2" fmla="*/ 259010 h 268564"/>
                <a:gd name="connsiteX0" fmla="*/ 267186 w 268070"/>
                <a:gd name="connsiteY0" fmla="*/ 2217 h 268564"/>
                <a:gd name="connsiteX1" fmla="*/ 268070 w 268070"/>
                <a:gd name="connsiteY1" fmla="*/ 0 h 268564"/>
                <a:gd name="connsiteX0" fmla="*/ 40879 w 268070"/>
                <a:gd name="connsiteY0" fmla="*/ 62163 h 268564"/>
                <a:gd name="connsiteX1" fmla="*/ 36456 w 268070"/>
                <a:gd name="connsiteY1" fmla="*/ 248829 h 268564"/>
                <a:gd name="connsiteX2" fmla="*/ 184690 w 268070"/>
                <a:gd name="connsiteY2" fmla="*/ 259010 h 268564"/>
                <a:gd name="connsiteX0" fmla="*/ 264383 w 265267"/>
                <a:gd name="connsiteY0" fmla="*/ 2217 h 268564"/>
                <a:gd name="connsiteX1" fmla="*/ 265267 w 265267"/>
                <a:gd name="connsiteY1" fmla="*/ 0 h 268564"/>
                <a:gd name="connsiteX0" fmla="*/ 38076 w 265267"/>
                <a:gd name="connsiteY0" fmla="*/ 62163 h 268564"/>
                <a:gd name="connsiteX1" fmla="*/ 33653 w 265267"/>
                <a:gd name="connsiteY1" fmla="*/ 248829 h 268564"/>
                <a:gd name="connsiteX2" fmla="*/ 181887 w 265267"/>
                <a:gd name="connsiteY2" fmla="*/ 259010 h 268564"/>
                <a:gd name="connsiteX0" fmla="*/ 264383 w 265267"/>
                <a:gd name="connsiteY0" fmla="*/ 2217 h 285424"/>
                <a:gd name="connsiteX1" fmla="*/ 265267 w 265267"/>
                <a:gd name="connsiteY1" fmla="*/ 0 h 285424"/>
                <a:gd name="connsiteX0" fmla="*/ 38076 w 265267"/>
                <a:gd name="connsiteY0" fmla="*/ 62163 h 285424"/>
                <a:gd name="connsiteX1" fmla="*/ 33653 w 265267"/>
                <a:gd name="connsiteY1" fmla="*/ 248829 h 285424"/>
                <a:gd name="connsiteX2" fmla="*/ 134150 w 265267"/>
                <a:gd name="connsiteY2" fmla="*/ 283893 h 285424"/>
                <a:gd name="connsiteX0" fmla="*/ 264383 w 265267"/>
                <a:gd name="connsiteY0" fmla="*/ 2217 h 305357"/>
                <a:gd name="connsiteX1" fmla="*/ 265267 w 265267"/>
                <a:gd name="connsiteY1" fmla="*/ 0 h 305357"/>
                <a:gd name="connsiteX0" fmla="*/ 38076 w 265267"/>
                <a:gd name="connsiteY0" fmla="*/ 62163 h 305357"/>
                <a:gd name="connsiteX1" fmla="*/ 33653 w 265267"/>
                <a:gd name="connsiteY1" fmla="*/ 248829 h 305357"/>
                <a:gd name="connsiteX2" fmla="*/ 134150 w 265267"/>
                <a:gd name="connsiteY2" fmla="*/ 283893 h 305357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64383 w 265267"/>
                <a:gd name="connsiteY0" fmla="*/ 2217 h 285006"/>
                <a:gd name="connsiteX1" fmla="*/ 265267 w 265267"/>
                <a:gd name="connsiteY1" fmla="*/ 0 h 285006"/>
                <a:gd name="connsiteX0" fmla="*/ 38076 w 265267"/>
                <a:gd name="connsiteY0" fmla="*/ 62163 h 285006"/>
                <a:gd name="connsiteX1" fmla="*/ 33653 w 265267"/>
                <a:gd name="connsiteY1" fmla="*/ 248829 h 285006"/>
                <a:gd name="connsiteX2" fmla="*/ 134150 w 265267"/>
                <a:gd name="connsiteY2" fmla="*/ 283893 h 285006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59919 w 260803"/>
                <a:gd name="connsiteY0" fmla="*/ 2217 h 283893"/>
                <a:gd name="connsiteX1" fmla="*/ 260803 w 260803"/>
                <a:gd name="connsiteY1" fmla="*/ 0 h 283893"/>
                <a:gd name="connsiteX0" fmla="*/ 33612 w 260803"/>
                <a:gd name="connsiteY0" fmla="*/ 62163 h 283893"/>
                <a:gd name="connsiteX1" fmla="*/ 29189 w 260803"/>
                <a:gd name="connsiteY1" fmla="*/ 248829 h 283893"/>
                <a:gd name="connsiteX2" fmla="*/ 129686 w 260803"/>
                <a:gd name="connsiteY2" fmla="*/ 283893 h 283893"/>
                <a:gd name="connsiteX0" fmla="*/ 259919 w 260803"/>
                <a:gd name="connsiteY0" fmla="*/ 2217 h 283893"/>
                <a:gd name="connsiteX1" fmla="*/ 260803 w 260803"/>
                <a:gd name="connsiteY1" fmla="*/ 0 h 283893"/>
                <a:gd name="connsiteX0" fmla="*/ 33612 w 260803"/>
                <a:gd name="connsiteY0" fmla="*/ 62163 h 283893"/>
                <a:gd name="connsiteX1" fmla="*/ 29189 w 260803"/>
                <a:gd name="connsiteY1" fmla="*/ 248829 h 283893"/>
                <a:gd name="connsiteX2" fmla="*/ 129686 w 260803"/>
                <a:gd name="connsiteY2" fmla="*/ 283893 h 283893"/>
                <a:gd name="connsiteX0" fmla="*/ 272247 w 273131"/>
                <a:gd name="connsiteY0" fmla="*/ 2217 h 283893"/>
                <a:gd name="connsiteX1" fmla="*/ 273131 w 273131"/>
                <a:gd name="connsiteY1" fmla="*/ 0 h 283893"/>
                <a:gd name="connsiteX0" fmla="*/ 45940 w 273131"/>
                <a:gd name="connsiteY0" fmla="*/ 62163 h 283893"/>
                <a:gd name="connsiteX1" fmla="*/ 22953 w 273131"/>
                <a:gd name="connsiteY1" fmla="*/ 221684 h 283893"/>
                <a:gd name="connsiteX2" fmla="*/ 142014 w 273131"/>
                <a:gd name="connsiteY2" fmla="*/ 283893 h 283893"/>
                <a:gd name="connsiteX0" fmla="*/ 272247 w 273131"/>
                <a:gd name="connsiteY0" fmla="*/ 2217 h 283893"/>
                <a:gd name="connsiteX1" fmla="*/ 273131 w 273131"/>
                <a:gd name="connsiteY1" fmla="*/ 0 h 283893"/>
                <a:gd name="connsiteX0" fmla="*/ 45940 w 273131"/>
                <a:gd name="connsiteY0" fmla="*/ 62163 h 283893"/>
                <a:gd name="connsiteX1" fmla="*/ 22953 w 273131"/>
                <a:gd name="connsiteY1" fmla="*/ 221684 h 283893"/>
                <a:gd name="connsiteX2" fmla="*/ 142014 w 273131"/>
                <a:gd name="connsiteY2" fmla="*/ 283893 h 283893"/>
                <a:gd name="connsiteX0" fmla="*/ 265186 w 266070"/>
                <a:gd name="connsiteY0" fmla="*/ 2217 h 283893"/>
                <a:gd name="connsiteX1" fmla="*/ 266070 w 266070"/>
                <a:gd name="connsiteY1" fmla="*/ 0 h 283893"/>
                <a:gd name="connsiteX0" fmla="*/ 38879 w 266070"/>
                <a:gd name="connsiteY0" fmla="*/ 62163 h 283893"/>
                <a:gd name="connsiteX1" fmla="*/ 15892 w 266070"/>
                <a:gd name="connsiteY1" fmla="*/ 221684 h 283893"/>
                <a:gd name="connsiteX2" fmla="*/ 134953 w 266070"/>
                <a:gd name="connsiteY2" fmla="*/ 283893 h 283893"/>
                <a:gd name="connsiteX0" fmla="*/ 265186 w 266070"/>
                <a:gd name="connsiteY0" fmla="*/ 2217 h 283893"/>
                <a:gd name="connsiteX1" fmla="*/ 266070 w 266070"/>
                <a:gd name="connsiteY1" fmla="*/ 0 h 283893"/>
                <a:gd name="connsiteX0" fmla="*/ 38879 w 266070"/>
                <a:gd name="connsiteY0" fmla="*/ 62163 h 283893"/>
                <a:gd name="connsiteX1" fmla="*/ 15892 w 266070"/>
                <a:gd name="connsiteY1" fmla="*/ 221684 h 283893"/>
                <a:gd name="connsiteX2" fmla="*/ 134953 w 266070"/>
                <a:gd name="connsiteY2" fmla="*/ 283893 h 283893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3787 w 264671"/>
                <a:gd name="connsiteY0" fmla="*/ 2217 h 295203"/>
                <a:gd name="connsiteX1" fmla="*/ 264671 w 264671"/>
                <a:gd name="connsiteY1" fmla="*/ 0 h 295203"/>
                <a:gd name="connsiteX0" fmla="*/ 37480 w 264671"/>
                <a:gd name="connsiteY0" fmla="*/ 62163 h 295203"/>
                <a:gd name="connsiteX1" fmla="*/ 14493 w 264671"/>
                <a:gd name="connsiteY1" fmla="*/ 221684 h 295203"/>
                <a:gd name="connsiteX2" fmla="*/ 127366 w 264671"/>
                <a:gd name="connsiteY2" fmla="*/ 295203 h 295203"/>
                <a:gd name="connsiteX0" fmla="*/ 265834 w 266718"/>
                <a:gd name="connsiteY0" fmla="*/ 2217 h 295203"/>
                <a:gd name="connsiteX1" fmla="*/ 266718 w 266718"/>
                <a:gd name="connsiteY1" fmla="*/ 0 h 295203"/>
                <a:gd name="connsiteX0" fmla="*/ 39527 w 266718"/>
                <a:gd name="connsiteY0" fmla="*/ 62163 h 295203"/>
                <a:gd name="connsiteX1" fmla="*/ 16540 w 266718"/>
                <a:gd name="connsiteY1" fmla="*/ 221684 h 295203"/>
                <a:gd name="connsiteX2" fmla="*/ 129413 w 266718"/>
                <a:gd name="connsiteY2" fmla="*/ 295203 h 295203"/>
                <a:gd name="connsiteX0" fmla="*/ 268985 w 269869"/>
                <a:gd name="connsiteY0" fmla="*/ 2217 h 295203"/>
                <a:gd name="connsiteX1" fmla="*/ 269869 w 269869"/>
                <a:gd name="connsiteY1" fmla="*/ 0 h 295203"/>
                <a:gd name="connsiteX0" fmla="*/ 42678 w 269869"/>
                <a:gd name="connsiteY0" fmla="*/ 62163 h 295203"/>
                <a:gd name="connsiteX1" fmla="*/ 19691 w 269869"/>
                <a:gd name="connsiteY1" fmla="*/ 221684 h 295203"/>
                <a:gd name="connsiteX2" fmla="*/ 132564 w 269869"/>
                <a:gd name="connsiteY2" fmla="*/ 295203 h 295203"/>
                <a:gd name="connsiteX0" fmla="*/ 278772 w 279656"/>
                <a:gd name="connsiteY0" fmla="*/ 2217 h 295203"/>
                <a:gd name="connsiteX1" fmla="*/ 279656 w 279656"/>
                <a:gd name="connsiteY1" fmla="*/ 0 h 295203"/>
                <a:gd name="connsiteX0" fmla="*/ 52465 w 279656"/>
                <a:gd name="connsiteY0" fmla="*/ 62163 h 295203"/>
                <a:gd name="connsiteX1" fmla="*/ 15334 w 279656"/>
                <a:gd name="connsiteY1" fmla="*/ 231863 h 295203"/>
                <a:gd name="connsiteX2" fmla="*/ 142351 w 279656"/>
                <a:gd name="connsiteY2" fmla="*/ 295203 h 295203"/>
                <a:gd name="connsiteX0" fmla="*/ 278772 w 279656"/>
                <a:gd name="connsiteY0" fmla="*/ 2217 h 298395"/>
                <a:gd name="connsiteX1" fmla="*/ 279656 w 279656"/>
                <a:gd name="connsiteY1" fmla="*/ 0 h 298395"/>
                <a:gd name="connsiteX0" fmla="*/ 52465 w 279656"/>
                <a:gd name="connsiteY0" fmla="*/ 62163 h 298395"/>
                <a:gd name="connsiteX1" fmla="*/ 15334 w 279656"/>
                <a:gd name="connsiteY1" fmla="*/ 231863 h 298395"/>
                <a:gd name="connsiteX2" fmla="*/ 142351 w 279656"/>
                <a:gd name="connsiteY2" fmla="*/ 295203 h 298395"/>
                <a:gd name="connsiteX0" fmla="*/ 278772 w 279656"/>
                <a:gd name="connsiteY0" fmla="*/ 2217 h 276043"/>
                <a:gd name="connsiteX1" fmla="*/ 279656 w 279656"/>
                <a:gd name="connsiteY1" fmla="*/ 0 h 276043"/>
                <a:gd name="connsiteX0" fmla="*/ 52465 w 279656"/>
                <a:gd name="connsiteY0" fmla="*/ 62163 h 276043"/>
                <a:gd name="connsiteX1" fmla="*/ 15334 w 279656"/>
                <a:gd name="connsiteY1" fmla="*/ 231863 h 276043"/>
                <a:gd name="connsiteX2" fmla="*/ 106990 w 279656"/>
                <a:gd name="connsiteY2" fmla="*/ 268058 h 276043"/>
                <a:gd name="connsiteX0" fmla="*/ 288785 w 289669"/>
                <a:gd name="connsiteY0" fmla="*/ 2217 h 276043"/>
                <a:gd name="connsiteX1" fmla="*/ 289669 w 289669"/>
                <a:gd name="connsiteY1" fmla="*/ 0 h 276043"/>
                <a:gd name="connsiteX0" fmla="*/ 35073 w 289669"/>
                <a:gd name="connsiteY0" fmla="*/ 136812 h 276043"/>
                <a:gd name="connsiteX1" fmla="*/ 25347 w 289669"/>
                <a:gd name="connsiteY1" fmla="*/ 231863 h 276043"/>
                <a:gd name="connsiteX2" fmla="*/ 117003 w 289669"/>
                <a:gd name="connsiteY2" fmla="*/ 268058 h 276043"/>
                <a:gd name="connsiteX0" fmla="*/ 315645 w 316529"/>
                <a:gd name="connsiteY0" fmla="*/ 2217 h 276043"/>
                <a:gd name="connsiteX1" fmla="*/ 316529 w 316529"/>
                <a:gd name="connsiteY1" fmla="*/ 0 h 276043"/>
                <a:gd name="connsiteX0" fmla="*/ 61933 w 316529"/>
                <a:gd name="connsiteY0" fmla="*/ 136812 h 276043"/>
                <a:gd name="connsiteX1" fmla="*/ 50 w 316529"/>
                <a:gd name="connsiteY1" fmla="*/ 226208 h 276043"/>
                <a:gd name="connsiteX2" fmla="*/ 52207 w 316529"/>
                <a:gd name="connsiteY2" fmla="*/ 231863 h 276043"/>
                <a:gd name="connsiteX3" fmla="*/ 143863 w 316529"/>
                <a:gd name="connsiteY3" fmla="*/ 268058 h 276043"/>
                <a:gd name="connsiteX0" fmla="*/ 315645 w 316529"/>
                <a:gd name="connsiteY0" fmla="*/ 2217 h 233166"/>
                <a:gd name="connsiteX1" fmla="*/ 316529 w 316529"/>
                <a:gd name="connsiteY1" fmla="*/ 0 h 233166"/>
                <a:gd name="connsiteX0" fmla="*/ 61933 w 316529"/>
                <a:gd name="connsiteY0" fmla="*/ 136812 h 233166"/>
                <a:gd name="connsiteX1" fmla="*/ 50 w 316529"/>
                <a:gd name="connsiteY1" fmla="*/ 226208 h 233166"/>
                <a:gd name="connsiteX2" fmla="*/ 52207 w 316529"/>
                <a:gd name="connsiteY2" fmla="*/ 231863 h 233166"/>
                <a:gd name="connsiteX0" fmla="*/ 316527 w 317411"/>
                <a:gd name="connsiteY0" fmla="*/ 2217 h 231863"/>
                <a:gd name="connsiteX1" fmla="*/ 317411 w 317411"/>
                <a:gd name="connsiteY1" fmla="*/ 0 h 231863"/>
                <a:gd name="connsiteX0" fmla="*/ 62815 w 317411"/>
                <a:gd name="connsiteY0" fmla="*/ 136812 h 231863"/>
                <a:gd name="connsiteX1" fmla="*/ 48 w 317411"/>
                <a:gd name="connsiteY1" fmla="*/ 174180 h 231863"/>
                <a:gd name="connsiteX2" fmla="*/ 53089 w 317411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31832 w 332716"/>
                <a:gd name="connsiteY0" fmla="*/ 2217 h 231863"/>
                <a:gd name="connsiteX1" fmla="*/ 332716 w 332716"/>
                <a:gd name="connsiteY1" fmla="*/ 0 h 231863"/>
                <a:gd name="connsiteX0" fmla="*/ 78120 w 332716"/>
                <a:gd name="connsiteY0" fmla="*/ 136812 h 231863"/>
                <a:gd name="connsiteX1" fmla="*/ 325 w 332716"/>
                <a:gd name="connsiteY1" fmla="*/ 171918 h 231863"/>
                <a:gd name="connsiteX2" fmla="*/ 68394 w 332716"/>
                <a:gd name="connsiteY2" fmla="*/ 231863 h 231863"/>
                <a:gd name="connsiteX0" fmla="*/ 331832 w 332716"/>
                <a:gd name="connsiteY0" fmla="*/ 2217 h 231863"/>
                <a:gd name="connsiteX1" fmla="*/ 332716 w 332716"/>
                <a:gd name="connsiteY1" fmla="*/ 0 h 231863"/>
                <a:gd name="connsiteX0" fmla="*/ 73700 w 332716"/>
                <a:gd name="connsiteY0" fmla="*/ 75735 h 231863"/>
                <a:gd name="connsiteX1" fmla="*/ 325 w 332716"/>
                <a:gd name="connsiteY1" fmla="*/ 171918 h 231863"/>
                <a:gd name="connsiteX2" fmla="*/ 68394 w 332716"/>
                <a:gd name="connsiteY2" fmla="*/ 231863 h 231863"/>
                <a:gd name="connsiteX0" fmla="*/ 331981 w 332865"/>
                <a:gd name="connsiteY0" fmla="*/ 2217 h 274843"/>
                <a:gd name="connsiteX1" fmla="*/ 332865 w 332865"/>
                <a:gd name="connsiteY1" fmla="*/ 0 h 274843"/>
                <a:gd name="connsiteX0" fmla="*/ 73849 w 332865"/>
                <a:gd name="connsiteY0" fmla="*/ 75735 h 274843"/>
                <a:gd name="connsiteX1" fmla="*/ 474 w 332865"/>
                <a:gd name="connsiteY1" fmla="*/ 171918 h 274843"/>
                <a:gd name="connsiteX2" fmla="*/ 49094 w 332865"/>
                <a:gd name="connsiteY2" fmla="*/ 274843 h 274843"/>
                <a:gd name="connsiteX0" fmla="*/ 331981 w 332865"/>
                <a:gd name="connsiteY0" fmla="*/ 2217 h 274843"/>
                <a:gd name="connsiteX1" fmla="*/ 332865 w 332865"/>
                <a:gd name="connsiteY1" fmla="*/ 0 h 274843"/>
                <a:gd name="connsiteX0" fmla="*/ 72081 w 332865"/>
                <a:gd name="connsiteY0" fmla="*/ 62162 h 274843"/>
                <a:gd name="connsiteX1" fmla="*/ 474 w 332865"/>
                <a:gd name="connsiteY1" fmla="*/ 171918 h 274843"/>
                <a:gd name="connsiteX2" fmla="*/ 49094 w 332865"/>
                <a:gd name="connsiteY2" fmla="*/ 274843 h 274843"/>
                <a:gd name="connsiteX0" fmla="*/ 353919 w 354803"/>
                <a:gd name="connsiteY0" fmla="*/ 2217 h 274843"/>
                <a:gd name="connsiteX1" fmla="*/ 354803 w 354803"/>
                <a:gd name="connsiteY1" fmla="*/ 0 h 274843"/>
                <a:gd name="connsiteX0" fmla="*/ 94019 w 354803"/>
                <a:gd name="connsiteY0" fmla="*/ 62162 h 274843"/>
                <a:gd name="connsiteX1" fmla="*/ 311 w 354803"/>
                <a:gd name="connsiteY1" fmla="*/ 173049 h 274843"/>
                <a:gd name="connsiteX2" fmla="*/ 71032 w 354803"/>
                <a:gd name="connsiteY2" fmla="*/ 274843 h 274843"/>
                <a:gd name="connsiteX0" fmla="*/ 349523 w 350407"/>
                <a:gd name="connsiteY0" fmla="*/ 2217 h 274843"/>
                <a:gd name="connsiteX1" fmla="*/ 350407 w 350407"/>
                <a:gd name="connsiteY1" fmla="*/ 0 h 274843"/>
                <a:gd name="connsiteX0" fmla="*/ 89623 w 350407"/>
                <a:gd name="connsiteY0" fmla="*/ 62162 h 274843"/>
                <a:gd name="connsiteX1" fmla="*/ 335 w 350407"/>
                <a:gd name="connsiteY1" fmla="*/ 151559 h 274843"/>
                <a:gd name="connsiteX2" fmla="*/ 66636 w 350407"/>
                <a:gd name="connsiteY2" fmla="*/ 274843 h 274843"/>
                <a:gd name="connsiteX0" fmla="*/ 349500 w 350384"/>
                <a:gd name="connsiteY0" fmla="*/ 2217 h 243174"/>
                <a:gd name="connsiteX1" fmla="*/ 350384 w 350384"/>
                <a:gd name="connsiteY1" fmla="*/ 0 h 243174"/>
                <a:gd name="connsiteX0" fmla="*/ 89600 w 350384"/>
                <a:gd name="connsiteY0" fmla="*/ 62162 h 243174"/>
                <a:gd name="connsiteX1" fmla="*/ 312 w 350384"/>
                <a:gd name="connsiteY1" fmla="*/ 151559 h 243174"/>
                <a:gd name="connsiteX2" fmla="*/ 71033 w 350384"/>
                <a:gd name="connsiteY2" fmla="*/ 243174 h 243174"/>
                <a:gd name="connsiteX0" fmla="*/ 339832 w 340716"/>
                <a:gd name="connsiteY0" fmla="*/ 2217 h 243174"/>
                <a:gd name="connsiteX1" fmla="*/ 340716 w 340716"/>
                <a:gd name="connsiteY1" fmla="*/ 0 h 243174"/>
                <a:gd name="connsiteX0" fmla="*/ 79932 w 340716"/>
                <a:gd name="connsiteY0" fmla="*/ 62162 h 243174"/>
                <a:gd name="connsiteX1" fmla="*/ 368 w 340716"/>
                <a:gd name="connsiteY1" fmla="*/ 145904 h 243174"/>
                <a:gd name="connsiteX2" fmla="*/ 61365 w 340716"/>
                <a:gd name="connsiteY2" fmla="*/ 243174 h 243174"/>
                <a:gd name="connsiteX0" fmla="*/ 339870 w 340754"/>
                <a:gd name="connsiteY0" fmla="*/ 2217 h 217160"/>
                <a:gd name="connsiteX1" fmla="*/ 340754 w 340754"/>
                <a:gd name="connsiteY1" fmla="*/ 0 h 217160"/>
                <a:gd name="connsiteX0" fmla="*/ 79970 w 340754"/>
                <a:gd name="connsiteY0" fmla="*/ 62162 h 217160"/>
                <a:gd name="connsiteX1" fmla="*/ 406 w 340754"/>
                <a:gd name="connsiteY1" fmla="*/ 145904 h 217160"/>
                <a:gd name="connsiteX2" fmla="*/ 56099 w 340754"/>
                <a:gd name="connsiteY2" fmla="*/ 217160 h 217160"/>
                <a:gd name="connsiteX0" fmla="*/ 337242 w 338126"/>
                <a:gd name="connsiteY0" fmla="*/ 2217 h 217160"/>
                <a:gd name="connsiteX1" fmla="*/ 338126 w 338126"/>
                <a:gd name="connsiteY1" fmla="*/ 0 h 217160"/>
                <a:gd name="connsiteX0" fmla="*/ 77342 w 338126"/>
                <a:gd name="connsiteY0" fmla="*/ 62162 h 217160"/>
                <a:gd name="connsiteX1" fmla="*/ 430 w 338126"/>
                <a:gd name="connsiteY1" fmla="*/ 123283 h 217160"/>
                <a:gd name="connsiteX2" fmla="*/ 53471 w 338126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79094 w 339878"/>
                <a:gd name="connsiteY0" fmla="*/ 62162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55225 w 339878"/>
                <a:gd name="connsiteY0" fmla="*/ 67817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55225 w 339878"/>
                <a:gd name="connsiteY0" fmla="*/ 67817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9363 w 340247"/>
                <a:gd name="connsiteY0" fmla="*/ 2217 h 203588"/>
                <a:gd name="connsiteX1" fmla="*/ 340247 w 340247"/>
                <a:gd name="connsiteY1" fmla="*/ 0 h 203588"/>
                <a:gd name="connsiteX0" fmla="*/ 55594 w 340247"/>
                <a:gd name="connsiteY0" fmla="*/ 67817 h 203588"/>
                <a:gd name="connsiteX1" fmla="*/ 783 w 340247"/>
                <a:gd name="connsiteY1" fmla="*/ 132331 h 203588"/>
                <a:gd name="connsiteX2" fmla="*/ 32608 w 340247"/>
                <a:gd name="connsiteY2" fmla="*/ 203588 h 203588"/>
                <a:gd name="connsiteX0" fmla="*/ 339294 w 340178"/>
                <a:gd name="connsiteY0" fmla="*/ 2217 h 203588"/>
                <a:gd name="connsiteX1" fmla="*/ 340178 w 340178"/>
                <a:gd name="connsiteY1" fmla="*/ 0 h 203588"/>
                <a:gd name="connsiteX0" fmla="*/ 55525 w 340178"/>
                <a:gd name="connsiteY0" fmla="*/ 67817 h 203588"/>
                <a:gd name="connsiteX1" fmla="*/ 714 w 340178"/>
                <a:gd name="connsiteY1" fmla="*/ 132331 h 203588"/>
                <a:gd name="connsiteX2" fmla="*/ 32539 w 340178"/>
                <a:gd name="connsiteY2" fmla="*/ 203588 h 203588"/>
                <a:gd name="connsiteX0" fmla="*/ 365468 w 366352"/>
                <a:gd name="connsiteY0" fmla="*/ 2217 h 203588"/>
                <a:gd name="connsiteX1" fmla="*/ 366352 w 366352"/>
                <a:gd name="connsiteY1" fmla="*/ 0 h 203588"/>
                <a:gd name="connsiteX0" fmla="*/ 81699 w 366352"/>
                <a:gd name="connsiteY0" fmla="*/ 67817 h 203588"/>
                <a:gd name="connsiteX1" fmla="*/ 367 w 366352"/>
                <a:gd name="connsiteY1" fmla="*/ 124414 h 203588"/>
                <a:gd name="connsiteX2" fmla="*/ 58713 w 366352"/>
                <a:gd name="connsiteY2" fmla="*/ 203588 h 203588"/>
                <a:gd name="connsiteX0" fmla="*/ 365468 w 366352"/>
                <a:gd name="connsiteY0" fmla="*/ 2217 h 203588"/>
                <a:gd name="connsiteX1" fmla="*/ 366352 w 366352"/>
                <a:gd name="connsiteY1" fmla="*/ 0 h 203588"/>
                <a:gd name="connsiteX0" fmla="*/ 62251 w 366352"/>
                <a:gd name="connsiteY0" fmla="*/ 75734 h 203588"/>
                <a:gd name="connsiteX1" fmla="*/ 367 w 366352"/>
                <a:gd name="connsiteY1" fmla="*/ 124414 h 203588"/>
                <a:gd name="connsiteX2" fmla="*/ 58713 w 366352"/>
                <a:gd name="connsiteY2" fmla="*/ 203588 h 203588"/>
                <a:gd name="connsiteX0" fmla="*/ 365772 w 366656"/>
                <a:gd name="connsiteY0" fmla="*/ 2217 h 194540"/>
                <a:gd name="connsiteX1" fmla="*/ 366656 w 366656"/>
                <a:gd name="connsiteY1" fmla="*/ 0 h 194540"/>
                <a:gd name="connsiteX0" fmla="*/ 62555 w 366656"/>
                <a:gd name="connsiteY0" fmla="*/ 75734 h 194540"/>
                <a:gd name="connsiteX1" fmla="*/ 671 w 366656"/>
                <a:gd name="connsiteY1" fmla="*/ 124414 h 194540"/>
                <a:gd name="connsiteX2" fmla="*/ 34264 w 366656"/>
                <a:gd name="connsiteY2" fmla="*/ 194540 h 194540"/>
                <a:gd name="connsiteX0" fmla="*/ 365772 w 366656"/>
                <a:gd name="connsiteY0" fmla="*/ 2217 h 194540"/>
                <a:gd name="connsiteX1" fmla="*/ 366656 w 366656"/>
                <a:gd name="connsiteY1" fmla="*/ 0 h 194540"/>
                <a:gd name="connsiteX0" fmla="*/ 37802 w 366656"/>
                <a:gd name="connsiteY0" fmla="*/ 87044 h 194540"/>
                <a:gd name="connsiteX1" fmla="*/ 671 w 366656"/>
                <a:gd name="connsiteY1" fmla="*/ 124414 h 194540"/>
                <a:gd name="connsiteX2" fmla="*/ 34264 w 366656"/>
                <a:gd name="connsiteY2" fmla="*/ 194540 h 194540"/>
                <a:gd name="connsiteX0" fmla="*/ 395493 w 396377"/>
                <a:gd name="connsiteY0" fmla="*/ 2217 h 194540"/>
                <a:gd name="connsiteX1" fmla="*/ 396377 w 396377"/>
                <a:gd name="connsiteY1" fmla="*/ 0 h 194540"/>
                <a:gd name="connsiteX0" fmla="*/ 67523 w 396377"/>
                <a:gd name="connsiteY0" fmla="*/ 87044 h 194540"/>
                <a:gd name="connsiteX1" fmla="*/ 335 w 396377"/>
                <a:gd name="connsiteY1" fmla="*/ 134594 h 194540"/>
                <a:gd name="connsiteX2" fmla="*/ 63985 w 396377"/>
                <a:gd name="connsiteY2" fmla="*/ 194540 h 194540"/>
                <a:gd name="connsiteX0" fmla="*/ 377079 w 377963"/>
                <a:gd name="connsiteY0" fmla="*/ 2217 h 194540"/>
                <a:gd name="connsiteX1" fmla="*/ 377963 w 377963"/>
                <a:gd name="connsiteY1" fmla="*/ 0 h 194540"/>
                <a:gd name="connsiteX0" fmla="*/ 49109 w 377963"/>
                <a:gd name="connsiteY0" fmla="*/ 87044 h 194540"/>
                <a:gd name="connsiteX1" fmla="*/ 486 w 377963"/>
                <a:gd name="connsiteY1" fmla="*/ 136856 h 194540"/>
                <a:gd name="connsiteX2" fmla="*/ 45571 w 377963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31827 w 377477"/>
                <a:gd name="connsiteY0" fmla="*/ 91568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1147"/>
                <a:gd name="connsiteX1" fmla="*/ 377477 w 377477"/>
                <a:gd name="connsiteY1" fmla="*/ 0 h 191147"/>
                <a:gd name="connsiteX0" fmla="*/ 31827 w 377477"/>
                <a:gd name="connsiteY0" fmla="*/ 91568 h 191147"/>
                <a:gd name="connsiteX1" fmla="*/ 0 w 377477"/>
                <a:gd name="connsiteY1" fmla="*/ 136856 h 191147"/>
                <a:gd name="connsiteX2" fmla="*/ 30941 w 377477"/>
                <a:gd name="connsiteY2" fmla="*/ 191147 h 191147"/>
                <a:gd name="connsiteX0" fmla="*/ 389854 w 390738"/>
                <a:gd name="connsiteY0" fmla="*/ 2217 h 191147"/>
                <a:gd name="connsiteX1" fmla="*/ 390738 w 390738"/>
                <a:gd name="connsiteY1" fmla="*/ 0 h 191147"/>
                <a:gd name="connsiteX0" fmla="*/ 45088 w 390738"/>
                <a:gd name="connsiteY0" fmla="*/ 91568 h 191147"/>
                <a:gd name="connsiteX1" fmla="*/ 0 w 390738"/>
                <a:gd name="connsiteY1" fmla="*/ 134594 h 191147"/>
                <a:gd name="connsiteX2" fmla="*/ 44202 w 390738"/>
                <a:gd name="connsiteY2" fmla="*/ 191147 h 191147"/>
                <a:gd name="connsiteX0" fmla="*/ 390738 w 391622"/>
                <a:gd name="connsiteY0" fmla="*/ 2217 h 191147"/>
                <a:gd name="connsiteX1" fmla="*/ 391622 w 391622"/>
                <a:gd name="connsiteY1" fmla="*/ 0 h 191147"/>
                <a:gd name="connsiteX0" fmla="*/ 45972 w 391622"/>
                <a:gd name="connsiteY0" fmla="*/ 91568 h 191147"/>
                <a:gd name="connsiteX1" fmla="*/ 0 w 391622"/>
                <a:gd name="connsiteY1" fmla="*/ 140249 h 191147"/>
                <a:gd name="connsiteX2" fmla="*/ 45086 w 391622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33463 h 191147"/>
                <a:gd name="connsiteX2" fmla="*/ 45970 w 392506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41380 h 191147"/>
                <a:gd name="connsiteX2" fmla="*/ 45970 w 392506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34594 h 191147"/>
                <a:gd name="connsiteX2" fmla="*/ 45970 w 392506"/>
                <a:gd name="connsiteY2" fmla="*/ 191147 h 191147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46856 w 392506"/>
                <a:gd name="connsiteY0" fmla="*/ 91568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70771 w 393436"/>
                <a:gd name="connsiteY0" fmla="*/ 35016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70771 w 393436"/>
                <a:gd name="connsiteY0" fmla="*/ 35016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55743 w 393436"/>
                <a:gd name="connsiteY0" fmla="*/ 50851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28472"/>
                <a:gd name="connsiteX1" fmla="*/ 393436 w 393436"/>
                <a:gd name="connsiteY1" fmla="*/ 0 h 228472"/>
                <a:gd name="connsiteX0" fmla="*/ 55743 w 393436"/>
                <a:gd name="connsiteY0" fmla="*/ 50851 h 228472"/>
                <a:gd name="connsiteX1" fmla="*/ 930 w 393436"/>
                <a:gd name="connsiteY1" fmla="*/ 134594 h 228472"/>
                <a:gd name="connsiteX2" fmla="*/ 49552 w 393436"/>
                <a:gd name="connsiteY2" fmla="*/ 228472 h 228472"/>
                <a:gd name="connsiteX0" fmla="*/ 392552 w 393436"/>
                <a:gd name="connsiteY0" fmla="*/ 2217 h 228472"/>
                <a:gd name="connsiteX1" fmla="*/ 393436 w 393436"/>
                <a:gd name="connsiteY1" fmla="*/ 0 h 228472"/>
                <a:gd name="connsiteX0" fmla="*/ 55743 w 393436"/>
                <a:gd name="connsiteY0" fmla="*/ 50851 h 228472"/>
                <a:gd name="connsiteX1" fmla="*/ 930 w 393436"/>
                <a:gd name="connsiteY1" fmla="*/ 134594 h 228472"/>
                <a:gd name="connsiteX2" fmla="*/ 49552 w 393436"/>
                <a:gd name="connsiteY2" fmla="*/ 228472 h 228472"/>
                <a:gd name="connsiteX0" fmla="*/ 391674 w 392558"/>
                <a:gd name="connsiteY0" fmla="*/ 2217 h 228472"/>
                <a:gd name="connsiteX1" fmla="*/ 392558 w 392558"/>
                <a:gd name="connsiteY1" fmla="*/ 0 h 228472"/>
                <a:gd name="connsiteX0" fmla="*/ 54865 w 392558"/>
                <a:gd name="connsiteY0" fmla="*/ 50851 h 228472"/>
                <a:gd name="connsiteX1" fmla="*/ 52 w 392558"/>
                <a:gd name="connsiteY1" fmla="*/ 134594 h 228472"/>
                <a:gd name="connsiteX2" fmla="*/ 48674 w 392558"/>
                <a:gd name="connsiteY2" fmla="*/ 228472 h 22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558" h="228472" stroke="0">
                  <a:moveTo>
                    <a:pt x="391674" y="2217"/>
                  </a:moveTo>
                  <a:lnTo>
                    <a:pt x="392558" y="0"/>
                  </a:lnTo>
                </a:path>
                <a:path w="392558" h="228472" fill="none">
                  <a:moveTo>
                    <a:pt x="54865" y="50851"/>
                  </a:moveTo>
                  <a:cubicBezTo>
                    <a:pt x="50297" y="48784"/>
                    <a:pt x="-1864" y="78034"/>
                    <a:pt x="52" y="134594"/>
                  </a:cubicBezTo>
                  <a:cubicBezTo>
                    <a:pt x="-685" y="187761"/>
                    <a:pt x="35755" y="219235"/>
                    <a:pt x="48674" y="22847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44" name="Straight Connector 54"/>
            <p:cNvCxnSpPr>
              <a:cxnSpLocks noChangeShapeType="1"/>
            </p:cNvCxnSpPr>
            <p:nvPr/>
          </p:nvCxnSpPr>
          <p:spPr bwMode="auto">
            <a:xfrm>
              <a:off x="1998723" y="4652357"/>
              <a:ext cx="76823" cy="93893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41" name="Footer Placeholder 1"/>
          <p:cNvSpPr txBox="1">
            <a:spLocks/>
          </p:cNvSpPr>
          <p:nvPr/>
        </p:nvSpPr>
        <p:spPr>
          <a:xfrm>
            <a:off x="4866995" y="56880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MEIC Cost Review December 18 2014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95765" y="4888250"/>
            <a:ext cx="382129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CEBAF is a </a:t>
            </a:r>
            <a:r>
              <a:rPr lang="en-US" dirty="0" smtClean="0">
                <a:solidFill>
                  <a:srgbClr val="CC0000"/>
                </a:solidFill>
              </a:rPr>
              <a:t>full energy injector.</a:t>
            </a:r>
            <a:endParaRPr lang="en-US" dirty="0" smtClean="0"/>
          </a:p>
          <a:p>
            <a:r>
              <a:rPr lang="en-US" dirty="0" smtClean="0"/>
              <a:t>Only minor gun modification is needed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228100" y="2206014"/>
            <a:ext cx="127778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Warm Electron</a:t>
            </a:r>
          </a:p>
          <a:p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Collider Ring</a:t>
            </a:r>
          </a:p>
          <a:p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(3 to 10 GeV)</a:t>
            </a:r>
            <a:endParaRPr lang="en-US" sz="1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Layout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63691" y="1186790"/>
            <a:ext cx="24803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~</a:t>
            </a:r>
            <a:r>
              <a:rPr lang="en-US" b="1" dirty="0" smtClean="0"/>
              <a:t>2.2 km  circumference</a:t>
            </a:r>
          </a:p>
          <a:p>
            <a:pPr>
              <a:buFont typeface="Arial"/>
              <a:buChar char="•"/>
            </a:pPr>
            <a:endParaRPr lang="en-US" b="1" dirty="0" smtClean="0"/>
          </a:p>
          <a:p>
            <a:r>
              <a:rPr lang="en-US" b="1" dirty="0" smtClean="0"/>
              <a:t>E-ring from  PEP-II</a:t>
            </a:r>
          </a:p>
          <a:p>
            <a:endParaRPr lang="en-US" b="1" dirty="0" smtClean="0"/>
          </a:p>
          <a:p>
            <a:r>
              <a:rPr lang="en-US" b="1" dirty="0" smtClean="0"/>
              <a:t>Ion-ring with super-ferric magnets</a:t>
            </a:r>
          </a:p>
          <a:p>
            <a:endParaRPr lang="en-US" b="1" dirty="0" smtClean="0"/>
          </a:p>
          <a:p>
            <a:r>
              <a:rPr lang="en-US" b="1" dirty="0" smtClean="0"/>
              <a:t>Tunnel consistent</a:t>
            </a:r>
          </a:p>
          <a:p>
            <a:r>
              <a:rPr lang="en-US" b="1" dirty="0" smtClean="0"/>
              <a:t>with a 250+ GeV upgrade</a:t>
            </a:r>
          </a:p>
          <a:p>
            <a:endParaRPr lang="en-US" dirty="0"/>
          </a:p>
        </p:txBody>
      </p:sp>
      <p:pic>
        <p:nvPicPr>
          <p:cNvPr id="8" name="Picture 7" descr="JLab site plan with MEIC  Jan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77"/>
            <a:ext cx="6663690" cy="56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304800" y="846734"/>
            <a:ext cx="8839200" cy="5512725"/>
          </a:xfrm>
        </p:spPr>
        <p:txBody>
          <a:bodyPr>
            <a:normAutofit/>
          </a:bodyPr>
          <a:lstStyle/>
          <a:p>
            <a:pPr marL="280988" indent="-280988">
              <a:buFontTx/>
              <a:buNone/>
            </a:pPr>
            <a:r>
              <a:rPr lang="en-US" sz="2000" b="1" dirty="0" smtClean="0">
                <a:latin typeface="Arial" pitchFamily="-106" charset="0"/>
                <a:ea typeface="ＭＳ Ｐゴシック" pitchFamily="-106" charset="-128"/>
              </a:rPr>
              <a:t>Baseline for the cost estimate</a:t>
            </a:r>
          </a:p>
          <a:p>
            <a:pPr marL="280988" indent="-280988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Collider ring circumference: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 ~2200 </a:t>
            </a:r>
            <a:r>
              <a:rPr lang="en-US" sz="1600" dirty="0" err="1" smtClean="0">
                <a:latin typeface="Arial" pitchFamily="-106" charset="0"/>
                <a:ea typeface="ＭＳ Ｐゴシック" pitchFamily="-106" charset="-128"/>
              </a:rPr>
              <a:t>m</a:t>
            </a:r>
            <a:endParaRPr lang="en-US" sz="1600" dirty="0" smtClean="0">
              <a:latin typeface="Arial" pitchFamily="-106" charset="0"/>
              <a:ea typeface="ＭＳ Ｐゴシック" pitchFamily="-106" charset="-128"/>
            </a:endParaRPr>
          </a:p>
          <a:p>
            <a:pPr marL="280988" indent="-280988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Electron 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collider 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ring and transfer lines : 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PEP-II 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magnets, RF (476 MHz) and 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vacuum 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chambers</a:t>
            </a:r>
          </a:p>
          <a:p>
            <a:pPr marL="280988" indent="-280988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Ion 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collider 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ring: super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-ferric magnets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 </a:t>
            </a:r>
          </a:p>
          <a:p>
            <a:pPr marL="280988" indent="-280988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Booster ring: super-ferric magnets</a:t>
            </a:r>
          </a:p>
          <a:p>
            <a:pPr marL="280988" indent="-280988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SRF 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ion linac</a:t>
            </a:r>
            <a:endParaRPr lang="en-US" sz="1600" dirty="0" smtClean="0">
              <a:latin typeface="Arial" pitchFamily="-106" charset="0"/>
              <a:ea typeface="ＭＳ Ｐゴシック" pitchFamily="-106" charset="-128"/>
            </a:endParaRPr>
          </a:p>
          <a:p>
            <a:pPr marL="280988" indent="-280988">
              <a:spcBef>
                <a:spcPts val="200"/>
              </a:spcBef>
              <a:buFontTx/>
              <a:buNone/>
            </a:pPr>
            <a:endParaRPr lang="en-US" sz="1200" b="1" dirty="0" smtClean="0">
              <a:latin typeface="Arial" pitchFamily="-106" charset="0"/>
              <a:ea typeface="ＭＳ Ｐゴシック" pitchFamily="-106" charset="-128"/>
            </a:endParaRPr>
          </a:p>
          <a:p>
            <a:pPr marL="280988" indent="-280988">
              <a:spcBef>
                <a:spcPts val="200"/>
              </a:spcBef>
              <a:buFontTx/>
              <a:buNone/>
            </a:pPr>
            <a:r>
              <a:rPr lang="en-US" sz="2200" b="1" dirty="0" smtClean="0">
                <a:latin typeface="Arial" pitchFamily="-106" charset="0"/>
                <a:ea typeface="ＭＳ Ｐゴシック" pitchFamily="-106" charset="-128"/>
              </a:rPr>
              <a:t>Energy </a:t>
            </a:r>
            <a:r>
              <a:rPr lang="en-US" sz="2200" b="1" dirty="0">
                <a:latin typeface="Arial" pitchFamily="-106" charset="0"/>
                <a:ea typeface="ＭＳ Ｐゴシック" pitchFamily="-106" charset="-128"/>
              </a:rPr>
              <a:t>range </a:t>
            </a:r>
          </a:p>
          <a:p>
            <a:pPr marL="280988" indent="-280988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Electron:        3 to 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10 GeV</a:t>
            </a:r>
          </a:p>
          <a:p>
            <a:pPr marL="280988" indent="-280988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Proton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:         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 20 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to 100 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GeV</a:t>
            </a:r>
          </a:p>
          <a:p>
            <a:pPr marL="280988" indent="-280988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Lead 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ions:      up to 40 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GeV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MEIC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Baseline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4505559"/>
          <a:ext cx="8587783" cy="185389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09672"/>
                <a:gridCol w="1723650"/>
                <a:gridCol w="1896838"/>
                <a:gridCol w="3057623"/>
              </a:tblGrid>
              <a:tr h="370539">
                <a:tc>
                  <a:txBody>
                    <a:bodyPr/>
                    <a:lstStyle/>
                    <a:p>
                      <a:r>
                        <a:rPr lang="en-US" dirty="0" smtClean="0"/>
                        <a:t>Design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 energy (GeV)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</a:t>
                      </a:r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energy (GeV)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luminosity limitation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space charge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beam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synchrotron</a:t>
                      </a:r>
                      <a:r>
                        <a:rPr lang="en-US" baseline="0" dirty="0" smtClean="0"/>
                        <a:t> radiation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3258</TotalTime>
  <Words>2797</Words>
  <Application>Microsoft Office PowerPoint</Application>
  <PresentationFormat>On-screen Show (4:3)</PresentationFormat>
  <Paragraphs>1007</Paragraphs>
  <Slides>34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JLabPowerpointMain</vt:lpstr>
      <vt:lpstr>1_JLabPowerpointMain</vt:lpstr>
      <vt:lpstr>3_JLab_PowerPoint1</vt:lpstr>
      <vt:lpstr>Equation</vt:lpstr>
      <vt:lpstr>MEIC Overview and Pre-Project R&amp;D  Fulvia Pilat</vt:lpstr>
      <vt:lpstr>Outline</vt:lpstr>
      <vt:lpstr>Slide 3</vt:lpstr>
      <vt:lpstr>Design Strategy: High Luminosity</vt:lpstr>
      <vt:lpstr>Design strategy: High Polarization</vt:lpstr>
      <vt:lpstr>Design Optimization</vt:lpstr>
      <vt:lpstr>Baseline Layout </vt:lpstr>
      <vt:lpstr>Campus Layout</vt:lpstr>
      <vt:lpstr>MEIC Baseline</vt:lpstr>
      <vt:lpstr>MEIC Electron Complex</vt:lpstr>
      <vt:lpstr>Electron Collider Ring Layout</vt:lpstr>
      <vt:lpstr>Electron Ring Optics Parameters</vt:lpstr>
      <vt:lpstr>CEBAF - Full Energy Injector</vt:lpstr>
      <vt:lpstr>Ion Collider Ring with Super-Ferric Magnets</vt:lpstr>
      <vt:lpstr>Ion Collider Ring</vt:lpstr>
      <vt:lpstr>Ion Collider Ring Parameters</vt:lpstr>
      <vt:lpstr>MEIC super-ferric dipole</vt:lpstr>
      <vt:lpstr>MEIC super-ferric Quadrupole</vt:lpstr>
      <vt:lpstr>Ion Injector Complex - Overview</vt:lpstr>
      <vt:lpstr>MEIC Multi-Step Cooling Scheme</vt:lpstr>
      <vt:lpstr>Performance MEIC baseline</vt:lpstr>
      <vt:lpstr>e-p Luminosity</vt:lpstr>
      <vt:lpstr>e-ion luminosity</vt:lpstr>
      <vt:lpstr>Overview R&amp;D for the MEIC baseline</vt:lpstr>
      <vt:lpstr>Pre-Project R&amp;D (for CD-1)</vt:lpstr>
      <vt:lpstr>Pre-Project R&amp;D</vt:lpstr>
      <vt:lpstr>On-Project R&amp;D</vt:lpstr>
      <vt:lpstr>Conclusions and Outlook</vt:lpstr>
      <vt:lpstr>Backup Slides</vt:lpstr>
      <vt:lpstr>Draft Timeline</vt:lpstr>
      <vt:lpstr>Areas of Design Optimization</vt:lpstr>
      <vt:lpstr>Performance Enhancements: energy reach and operations</vt:lpstr>
      <vt:lpstr>Performance enhancements: luminosity</vt:lpstr>
      <vt:lpstr>MEIC enhanced performance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Yuhong</cp:lastModifiedBy>
  <cp:revision>214</cp:revision>
  <cp:lastPrinted>2014-11-19T20:53:24Z</cp:lastPrinted>
  <dcterms:created xsi:type="dcterms:W3CDTF">2015-03-29T17:45:30Z</dcterms:created>
  <dcterms:modified xsi:type="dcterms:W3CDTF">2015-03-29T23:44:31Z</dcterms:modified>
</cp:coreProperties>
</file>