
<file path=[Content_Types].xml><?xml version="1.0" encoding="utf-8"?>
<Types xmlns="http://schemas.openxmlformats.org/package/2006/content-types">
  <Override PartName="/ppt/slideLayouts/slideLayout21.xml" ContentType="application/vnd.openxmlformats-officedocument.presentationml.slideLayout+xml"/>
  <Override PartName="/ppt/slideLayouts/slideLayout18.xml" ContentType="application/vnd.openxmlformats-officedocument.presentationml.slideLayout+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Layouts/slideLayout16.xml" ContentType="application/vnd.openxmlformats-officedocument.presentationml.slideLayout+xml"/>
  <Override PartName="/ppt/tableStyles.xml" ContentType="application/vnd.openxmlformats-officedocument.presentationml.tableStyles+xml"/>
  <Override PartName="/ppt/slideLayouts/slideLayout8.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theme/theme4.xml" ContentType="application/vnd.openxmlformats-officedocument.theme+xml"/>
  <Override PartName="/ppt/slideMasters/slideMaster3.xml" ContentType="application/vnd.openxmlformats-officedocument.presentationml.slideMaster+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presentation.xml" ContentType="application/vnd.openxmlformats-officedocument.presentationml.presentation.main+xml"/>
  <Override PartName="/ppt/slideLayouts/slideLayout15.xml" ContentType="application/vnd.openxmlformats-officedocument.presentationml.slideLayout+xml"/>
  <Override PartName="/ppt/notesSlides/notesSlide2.xml" ContentType="application/vnd.openxmlformats-officedocument.presentationml.notesSlide+xml"/>
  <Default Extension="wdp" ContentType="image/vnd.ms-photo"/>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theme/theme3.xml" ContentType="application/vnd.openxmlformats-officedocument.theme+xml"/>
  <Override PartName="/ppt/notesMasters/notesMaster1.xml" ContentType="application/vnd.openxmlformats-officedocument.presentationml.notesMaster+xml"/>
  <Override PartName="/ppt/slideMasters/slideMaster2.xml" ContentType="application/vnd.openxmlformats-officedocument.presentationml.slide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Default Extension="gif" ContentType="image/gif"/>
  <Override PartName="/ppt/theme/theme1.xml" ContentType="application/vnd.openxmlformats-officedocument.theme+xml"/>
  <Override PartName="/ppt/presProps.xml" ContentType="application/vnd.openxmlformats-officedocument.presentationml.presProps+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 id="2147483660" r:id="rId2"/>
    <p:sldMasterId id="2147483662" r:id="rId3"/>
  </p:sldMasterIdLst>
  <p:notesMasterIdLst>
    <p:notesMasterId r:id="rId10"/>
  </p:notesMasterIdLst>
  <p:sldIdLst>
    <p:sldId id="310" r:id="rId4"/>
    <p:sldId id="373" r:id="rId5"/>
    <p:sldId id="367" r:id="rId6"/>
    <p:sldId id="368" r:id="rId7"/>
    <p:sldId id="376" r:id="rId8"/>
    <p:sldId id="377"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showPr showNarration="1">
    <p:present/>
    <p:sldAll/>
    <p:penClr>
      <a:prstClr val="red"/>
    </p:penClr>
    <p:extLst>
      <p:ext uri="{EC167BDD-8182-4AB7-AECC-EB403E3ABB37}">
        <p14:laserClr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a:srgbClr val="FF0000"/>
        </p14:laserClr>
      </p:ext>
      <p:ext uri="{2FDB2607-1784-4EEB-B798-7EB5836EED8A}">
        <p14:showMediaCtrls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
      </p:ext>
    </p:extLst>
  </p:showPr>
  <p:clrMru>
    <a:srgbClr val="0000FF"/>
    <a:srgbClr val="9933FF"/>
    <a:srgbClr val="FEFDFC"/>
    <a:srgbClr val="313EBD"/>
    <a:srgbClr val="008000"/>
    <a:srgbClr val="FCF4EA"/>
    <a:srgbClr val="2A3EBD"/>
    <a:srgbClr val="0033CC"/>
    <a:srgbClr val="003399"/>
    <a:srgbClr val="CC0000"/>
  </p:clrMru>
  <p:extLst>
    <p:ext uri="{E76CE94A-603C-4142-B9EB-6D1370010A27}">
      <p14:discardImageEditData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0"/>
    </p:ext>
    <p:ext uri="{D31A062A-798A-4329-ABDD-BBA856620510}">
      <p14:defaultImageDpi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aximized">
    <p:restoredLeft sz="15620"/>
    <p:restoredTop sz="94660"/>
  </p:normalViewPr>
  <p:slideViewPr>
    <p:cSldViewPr snapToGrid="0" snapToObjects="1" showGuides="1">
      <p:cViewPr varScale="1">
        <p:scale>
          <a:sx n="109" d="100"/>
          <a:sy n="109" d="100"/>
        </p:scale>
        <p:origin x="-104" y="-2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1124A-8259-2F43-AA9E-1AB80762BA4E}" type="datetimeFigureOut">
              <a:rPr lang="en-US" smtClean="0"/>
              <a:pPr/>
              <a:t>3/29/15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653114-0D40-384A-9E11-76EB88F8D7B8}"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9996430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653114-0D40-384A-9E11-76EB88F8D7B8}"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5D57BF-9709-4F95-A032-C1177D04A7B5}" type="slidenum">
              <a:rPr lang="en-US" smtClean="0">
                <a:solidFill>
                  <a:prstClr val="black"/>
                </a:solidFill>
              </a:rPr>
              <a:pPr>
                <a:defRPr/>
              </a:pPr>
              <a:t>4</a:t>
            </a:fld>
            <a:endParaRPr lang="en-US">
              <a:solidFill>
                <a:prstClr val="black"/>
              </a:solidFill>
            </a:endParaRPr>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893674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4"/>
          <p:cNvSpPr>
            <a:spLocks noGrp="1"/>
          </p:cNvSpPr>
          <p:nvPr>
            <p:ph type="ftr" sz="quarter" idx="3"/>
          </p:nvPr>
        </p:nvSpPr>
        <p:spPr>
          <a:xfrm>
            <a:off x="2193933" y="6459713"/>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JSA Science Council 9/18/2014</a:t>
            </a:r>
            <a:endParaRPr lang="en-US" dirty="0"/>
          </a:p>
        </p:txBody>
      </p:sp>
      <p:sp>
        <p:nvSpPr>
          <p:cNvPr id="8" name="Slide Number Placeholder 5"/>
          <p:cNvSpPr>
            <a:spLocks noGrp="1"/>
          </p:cNvSpPr>
          <p:nvPr>
            <p:ph type="sldNum" sz="quarter" idx="4"/>
          </p:nvPr>
        </p:nvSpPr>
        <p:spPr>
          <a:xfrm>
            <a:off x="5853479" y="6461229"/>
            <a:ext cx="2133600" cy="365125"/>
          </a:xfrm>
          <a:prstGeom prst="rect">
            <a:avLst/>
          </a:prstGeom>
        </p:spPr>
        <p:txBody>
          <a:bodyPr vert="horz" lIns="91440" tIns="45720" rIns="91440" bIns="45720" rtlCol="0" anchor="ctr"/>
          <a:lstStyle>
            <a:lvl1pPr algn="ctr">
              <a:defRPr sz="1200">
                <a:solidFill>
                  <a:schemeClr val="bg1"/>
                </a:solidFill>
              </a:defRPr>
            </a:lvl1pPr>
          </a:lstStyle>
          <a:p>
            <a:fld id="{B9A5DFB4-3D23-4866-8D46-AE36D04BFD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a:blip r:embed="rId2">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tretch>
            <a:fillRect/>
          </a:stretch>
        </p:blipFill>
        <p:spPr>
          <a:xfrm>
            <a:off x="0" y="6437376"/>
            <a:ext cx="9144000" cy="420624"/>
          </a:xfrm>
          <a:prstGeom prst="rect">
            <a:avLst/>
          </a:prstGeom>
        </p:spPr>
      </p:pic>
      <p:sp>
        <p:nvSpPr>
          <p:cNvPr id="7" name="Footer Placeholder 4"/>
          <p:cNvSpPr>
            <a:spLocks noGrp="1"/>
          </p:cNvSpPr>
          <p:nvPr>
            <p:ph type="ftr" sz="quarter" idx="3"/>
          </p:nvPr>
        </p:nvSpPr>
        <p:spPr>
          <a:xfrm>
            <a:off x="2193933" y="6459713"/>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JSA Science Council 9/18/2014</a:t>
            </a:r>
            <a:endParaRPr lang="en-US" dirty="0"/>
          </a:p>
        </p:txBody>
      </p:sp>
      <p:sp>
        <p:nvSpPr>
          <p:cNvPr id="9" name="Slide Number Placeholder 5"/>
          <p:cNvSpPr>
            <a:spLocks noGrp="1"/>
          </p:cNvSpPr>
          <p:nvPr>
            <p:ph type="sldNum" sz="quarter" idx="4"/>
          </p:nvPr>
        </p:nvSpPr>
        <p:spPr>
          <a:xfrm>
            <a:off x="5853479" y="6445327"/>
            <a:ext cx="2133600" cy="365125"/>
          </a:xfrm>
          <a:prstGeom prst="rect">
            <a:avLst/>
          </a:prstGeom>
        </p:spPr>
        <p:txBody>
          <a:bodyPr vert="horz" lIns="91440" tIns="45720" rIns="91440" bIns="45720" rtlCol="0" anchor="ctr"/>
          <a:lstStyle>
            <a:lvl1pPr algn="ctr">
              <a:defRPr sz="1200">
                <a:solidFill>
                  <a:schemeClr val="bg1"/>
                </a:solidFill>
              </a:defRPr>
            </a:lvl1pPr>
          </a:lstStyle>
          <a:p>
            <a:fld id="{B9A5DFB4-3D23-4866-8D46-AE36D04BFD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a:blip r:embed="rId2">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tretch>
            <a:fillRect/>
          </a:stretch>
        </p:blipFill>
        <p:spPr>
          <a:xfrm>
            <a:off x="0" y="6437376"/>
            <a:ext cx="9144000" cy="420624"/>
          </a:xfrm>
          <a:prstGeom prst="rect">
            <a:avLst/>
          </a:prstGeom>
        </p:spPr>
      </p:pic>
      <p:sp>
        <p:nvSpPr>
          <p:cNvPr id="7" name="Footer Placeholder 4"/>
          <p:cNvSpPr>
            <a:spLocks noGrp="1"/>
          </p:cNvSpPr>
          <p:nvPr>
            <p:ph type="ftr" sz="quarter" idx="3"/>
          </p:nvPr>
        </p:nvSpPr>
        <p:spPr>
          <a:xfrm>
            <a:off x="2193933" y="6459713"/>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JSA Science Council 9/18/2014</a:t>
            </a:r>
            <a:endParaRPr lang="en-US" dirty="0"/>
          </a:p>
        </p:txBody>
      </p:sp>
      <p:sp>
        <p:nvSpPr>
          <p:cNvPr id="9" name="Slide Number Placeholder 5"/>
          <p:cNvSpPr>
            <a:spLocks noGrp="1"/>
          </p:cNvSpPr>
          <p:nvPr>
            <p:ph type="sldNum" sz="quarter" idx="4"/>
          </p:nvPr>
        </p:nvSpPr>
        <p:spPr>
          <a:xfrm>
            <a:off x="5853479" y="6445327"/>
            <a:ext cx="2133600" cy="365125"/>
          </a:xfrm>
          <a:prstGeom prst="rect">
            <a:avLst/>
          </a:prstGeom>
        </p:spPr>
        <p:txBody>
          <a:bodyPr vert="horz" lIns="91440" tIns="45720" rIns="91440" bIns="45720" rtlCol="0" anchor="ctr"/>
          <a:lstStyle>
            <a:lvl1pPr algn="ctr">
              <a:defRPr sz="1200">
                <a:solidFill>
                  <a:schemeClr val="bg1"/>
                </a:solidFill>
              </a:defRPr>
            </a:lvl1pPr>
          </a:lstStyle>
          <a:p>
            <a:fld id="{B9A5DFB4-3D23-4866-8D46-AE36D04BFD7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4"/>
          <p:cNvSpPr>
            <a:spLocks noGrp="1"/>
          </p:cNvSpPr>
          <p:nvPr>
            <p:ph type="ftr" sz="quarter" idx="3"/>
          </p:nvPr>
        </p:nvSpPr>
        <p:spPr>
          <a:xfrm>
            <a:off x="2193933" y="6459713"/>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JSA Science Council 9/18/2014</a:t>
            </a:r>
            <a:endParaRPr lang="en-US" dirty="0"/>
          </a:p>
        </p:txBody>
      </p:sp>
      <p:sp>
        <p:nvSpPr>
          <p:cNvPr id="8" name="Slide Number Placeholder 5"/>
          <p:cNvSpPr>
            <a:spLocks noGrp="1"/>
          </p:cNvSpPr>
          <p:nvPr>
            <p:ph type="sldNum" sz="quarter" idx="4"/>
          </p:nvPr>
        </p:nvSpPr>
        <p:spPr>
          <a:xfrm>
            <a:off x="5853479" y="6469180"/>
            <a:ext cx="2133600" cy="365125"/>
          </a:xfrm>
          <a:prstGeom prst="rect">
            <a:avLst/>
          </a:prstGeom>
        </p:spPr>
        <p:txBody>
          <a:bodyPr vert="horz" lIns="91440" tIns="45720" rIns="91440" bIns="45720" rtlCol="0" anchor="ctr"/>
          <a:lstStyle>
            <a:lvl1pPr algn="ctr">
              <a:defRPr sz="1200">
                <a:solidFill>
                  <a:schemeClr val="bg1"/>
                </a:solidFill>
              </a:defRPr>
            </a:lvl1pPr>
          </a:lstStyle>
          <a:p>
            <a:fld id="{B9A5DFB4-3D23-4866-8D46-AE36D04BFD7D}"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1929460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defRPr>
                <a:latin typeface="Arial" pitchFamily="34" charset="0"/>
                <a:cs typeface="Arial" pitchFamily="34" charset="0"/>
              </a:defRPr>
            </a:lvl1pPr>
            <a:lvl2pPr marL="914400" indent="-457200">
              <a:defRPr>
                <a:latin typeface="Arial" pitchFamily="34" charset="0"/>
                <a:cs typeface="Arial" pitchFamily="34" charset="0"/>
              </a:defRPr>
            </a:lvl2pPr>
            <a:lvl3pPr marL="1257300" indent="-342900">
              <a:tabLst/>
              <a:defRPr>
                <a:latin typeface="Arial" pitchFamily="34" charset="0"/>
                <a:cs typeface="Arial" pitchFamily="34" charset="0"/>
              </a:defRPr>
            </a:lvl3pPr>
            <a:lvl4pPr marL="1714500" indent="-342900">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atin typeface="Arial" panose="020B0604020202020204" pitchFamily="34" charset="0"/>
                <a:cs typeface="Arial" panose="020B0604020202020204" pitchFamily="34" charset="0"/>
              </a:defRPr>
            </a:lvl1pPr>
          </a:lstStyle>
          <a:p>
            <a:endParaRPr lang="en-US" dirty="0"/>
          </a:p>
        </p:txBody>
      </p:sp>
      <p:sp>
        <p:nvSpPr>
          <p:cNvPr id="3" name="Content Placeholder 2"/>
          <p:cNvSpPr>
            <a:spLocks noGrp="1"/>
          </p:cNvSpPr>
          <p:nvPr>
            <p:ph idx="1"/>
          </p:nvPr>
        </p:nvSpPr>
        <p:spPr>
          <a:xfrm>
            <a:off x="457200" y="1290918"/>
            <a:ext cx="8229600" cy="4835245"/>
          </a:xfrm>
        </p:spPr>
        <p:txBody>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tretch>
            <a:fillRect/>
          </a:stretch>
        </p:blipFill>
        <p:spPr>
          <a:xfrm>
            <a:off x="0" y="6425132"/>
            <a:ext cx="9144000" cy="420624"/>
          </a:xfrm>
          <a:prstGeom prst="rect">
            <a:avLst/>
          </a:prstGeom>
        </p:spPr>
      </p:pic>
      <p:sp>
        <p:nvSpPr>
          <p:cNvPr id="9" name="Footer Placeholder 4"/>
          <p:cNvSpPr>
            <a:spLocks noGrp="1"/>
          </p:cNvSpPr>
          <p:nvPr>
            <p:ph type="ftr" sz="quarter" idx="3"/>
          </p:nvPr>
        </p:nvSpPr>
        <p:spPr>
          <a:xfrm>
            <a:off x="2193933" y="6459713"/>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JSA Science Council 9/18/2014</a:t>
            </a:r>
            <a:endParaRPr lang="en-US" dirty="0"/>
          </a:p>
        </p:txBody>
      </p:sp>
      <p:sp>
        <p:nvSpPr>
          <p:cNvPr id="10" name="Slide Number Placeholder 5"/>
          <p:cNvSpPr>
            <a:spLocks noGrp="1"/>
          </p:cNvSpPr>
          <p:nvPr>
            <p:ph type="sldNum" sz="quarter" idx="4"/>
          </p:nvPr>
        </p:nvSpPr>
        <p:spPr>
          <a:xfrm>
            <a:off x="5853479" y="6445327"/>
            <a:ext cx="2133600" cy="365125"/>
          </a:xfrm>
          <a:prstGeom prst="rect">
            <a:avLst/>
          </a:prstGeom>
        </p:spPr>
        <p:txBody>
          <a:bodyPr vert="horz" lIns="91440" tIns="45720" rIns="91440" bIns="45720" rtlCol="0" anchor="ctr"/>
          <a:lstStyle>
            <a:lvl1pPr algn="ctr">
              <a:defRPr sz="1200">
                <a:solidFill>
                  <a:schemeClr val="bg1"/>
                </a:solidFill>
              </a:defRPr>
            </a:lvl1pPr>
          </a:lstStyle>
          <a:p>
            <a:fld id="{B9A5DFB4-3D23-4866-8D46-AE36D04BFD7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7340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5"/>
          <p:cNvSpPr txBox="1">
            <a:spLocks/>
          </p:cNvSpPr>
          <p:nvPr userDrawn="1"/>
        </p:nvSpPr>
        <p:spPr>
          <a:xfrm>
            <a:off x="3505200" y="6645425"/>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tretch>
            <a:fillRect/>
          </a:stretch>
        </p:blipFill>
        <p:spPr>
          <a:xfrm>
            <a:off x="0" y="6437376"/>
            <a:ext cx="9144000" cy="420624"/>
          </a:xfrm>
          <a:prstGeom prst="rect">
            <a:avLst/>
          </a:prstGeom>
        </p:spPr>
      </p:pic>
      <p:sp>
        <p:nvSpPr>
          <p:cNvPr id="9" name="Footer Placeholder 4"/>
          <p:cNvSpPr>
            <a:spLocks noGrp="1"/>
          </p:cNvSpPr>
          <p:nvPr>
            <p:ph type="ftr" sz="quarter" idx="3"/>
          </p:nvPr>
        </p:nvSpPr>
        <p:spPr>
          <a:xfrm>
            <a:off x="2193933" y="6459713"/>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JSA Science Council 9/18/2014</a:t>
            </a:r>
            <a:endParaRPr lang="en-US" dirty="0"/>
          </a:p>
        </p:txBody>
      </p:sp>
      <p:sp>
        <p:nvSpPr>
          <p:cNvPr id="12" name="Slide Number Placeholder 5"/>
          <p:cNvSpPr>
            <a:spLocks noGrp="1"/>
          </p:cNvSpPr>
          <p:nvPr>
            <p:ph type="sldNum" sz="quarter" idx="4"/>
          </p:nvPr>
        </p:nvSpPr>
        <p:spPr>
          <a:xfrm>
            <a:off x="5853479" y="6445327"/>
            <a:ext cx="2133600" cy="365125"/>
          </a:xfrm>
          <a:prstGeom prst="rect">
            <a:avLst/>
          </a:prstGeom>
        </p:spPr>
        <p:txBody>
          <a:bodyPr vert="horz" lIns="91440" tIns="45720" rIns="91440" bIns="45720" rtlCol="0" anchor="ctr"/>
          <a:lstStyle>
            <a:lvl1pPr algn="ctr">
              <a:defRPr sz="1200">
                <a:solidFill>
                  <a:schemeClr val="bg1"/>
                </a:solidFill>
              </a:defRPr>
            </a:lvl1pPr>
          </a:lstStyle>
          <a:p>
            <a:fld id="{B9A5DFB4-3D23-4866-8D46-AE36D04BFD7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8"/>
          <p:cNvPicPr>
            <a:picLocks noChangeAspect="1"/>
          </p:cNvPicPr>
          <p:nvPr userDrawn="1"/>
        </p:nvPicPr>
        <p:blipFill>
          <a:blip r:embed="rId2">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tretch>
            <a:fillRect/>
          </a:stretch>
        </p:blipFill>
        <p:spPr>
          <a:xfrm>
            <a:off x="0" y="6437376"/>
            <a:ext cx="9144000" cy="420624"/>
          </a:xfrm>
          <a:prstGeom prst="rect">
            <a:avLst/>
          </a:prstGeom>
        </p:spPr>
      </p:pic>
      <p:sp>
        <p:nvSpPr>
          <p:cNvPr id="10" name="Footer Placeholder 4"/>
          <p:cNvSpPr>
            <a:spLocks noGrp="1"/>
          </p:cNvSpPr>
          <p:nvPr>
            <p:ph type="ftr" sz="quarter" idx="3"/>
          </p:nvPr>
        </p:nvSpPr>
        <p:spPr>
          <a:xfrm>
            <a:off x="2193933" y="6459713"/>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JSA Science Council 9/18/2014</a:t>
            </a:r>
            <a:endParaRPr lang="en-US" dirty="0"/>
          </a:p>
        </p:txBody>
      </p:sp>
      <p:sp>
        <p:nvSpPr>
          <p:cNvPr id="11" name="Slide Number Placeholder 5"/>
          <p:cNvSpPr>
            <a:spLocks noGrp="1"/>
          </p:cNvSpPr>
          <p:nvPr>
            <p:ph type="sldNum" sz="quarter" idx="4"/>
          </p:nvPr>
        </p:nvSpPr>
        <p:spPr>
          <a:xfrm>
            <a:off x="5853479" y="6445327"/>
            <a:ext cx="2133600" cy="365125"/>
          </a:xfrm>
          <a:prstGeom prst="rect">
            <a:avLst/>
          </a:prstGeom>
        </p:spPr>
        <p:txBody>
          <a:bodyPr vert="horz" lIns="91440" tIns="45720" rIns="91440" bIns="45720" rtlCol="0" anchor="ctr"/>
          <a:lstStyle>
            <a:lvl1pPr algn="ctr">
              <a:defRPr sz="1200">
                <a:solidFill>
                  <a:schemeClr val="bg1"/>
                </a:solidFill>
              </a:defRPr>
            </a:lvl1pPr>
          </a:lstStyle>
          <a:p>
            <a:fld id="{B9A5DFB4-3D23-4866-8D46-AE36D04BFD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1" name="Picture 10"/>
          <p:cNvPicPr>
            <a:picLocks noChangeAspect="1"/>
          </p:cNvPicPr>
          <p:nvPr userDrawn="1"/>
        </p:nvPicPr>
        <p:blipFill>
          <a:blip r:embed="rId2">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tretch>
            <a:fillRect/>
          </a:stretch>
        </p:blipFill>
        <p:spPr>
          <a:xfrm>
            <a:off x="0" y="6437376"/>
            <a:ext cx="9144000" cy="420624"/>
          </a:xfrm>
          <a:prstGeom prst="rect">
            <a:avLst/>
          </a:prstGeom>
        </p:spPr>
      </p:pic>
      <p:sp>
        <p:nvSpPr>
          <p:cNvPr id="12" name="Footer Placeholder 4"/>
          <p:cNvSpPr>
            <a:spLocks noGrp="1"/>
          </p:cNvSpPr>
          <p:nvPr>
            <p:ph type="ftr" sz="quarter" idx="10"/>
          </p:nvPr>
        </p:nvSpPr>
        <p:spPr>
          <a:xfrm>
            <a:off x="2193933" y="6459713"/>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JSA Science Council 9/18/2014</a:t>
            </a:r>
            <a:endParaRPr lang="en-US" dirty="0"/>
          </a:p>
        </p:txBody>
      </p:sp>
      <p:sp>
        <p:nvSpPr>
          <p:cNvPr id="13" name="Slide Number Placeholder 5"/>
          <p:cNvSpPr>
            <a:spLocks noGrp="1"/>
          </p:cNvSpPr>
          <p:nvPr>
            <p:ph type="sldNum" sz="quarter" idx="11"/>
          </p:nvPr>
        </p:nvSpPr>
        <p:spPr>
          <a:xfrm>
            <a:off x="5853479" y="6445327"/>
            <a:ext cx="2133600" cy="365125"/>
          </a:xfrm>
          <a:prstGeom prst="rect">
            <a:avLst/>
          </a:prstGeom>
        </p:spPr>
        <p:txBody>
          <a:bodyPr vert="horz" lIns="91440" tIns="45720" rIns="91440" bIns="45720" rtlCol="0" anchor="ctr"/>
          <a:lstStyle>
            <a:lvl1pPr algn="ctr">
              <a:defRPr sz="1200">
                <a:solidFill>
                  <a:schemeClr val="bg1"/>
                </a:solidFill>
              </a:defRPr>
            </a:lvl1pPr>
          </a:lstStyle>
          <a:p>
            <a:fld id="{B9A5DFB4-3D23-4866-8D46-AE36D04BFD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7" name="Picture 6"/>
          <p:cNvPicPr>
            <a:picLocks noChangeAspect="1"/>
          </p:cNvPicPr>
          <p:nvPr userDrawn="1"/>
        </p:nvPicPr>
        <p:blipFill>
          <a:blip r:embed="rId2">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tretch>
            <a:fillRect/>
          </a:stretch>
        </p:blipFill>
        <p:spPr>
          <a:xfrm>
            <a:off x="0" y="6437376"/>
            <a:ext cx="9144000" cy="420624"/>
          </a:xfrm>
          <a:prstGeom prst="rect">
            <a:avLst/>
          </a:prstGeom>
        </p:spPr>
      </p:pic>
      <p:sp>
        <p:nvSpPr>
          <p:cNvPr id="8" name="Footer Placeholder 4"/>
          <p:cNvSpPr>
            <a:spLocks noGrp="1"/>
          </p:cNvSpPr>
          <p:nvPr>
            <p:ph type="ftr" sz="quarter" idx="3"/>
          </p:nvPr>
        </p:nvSpPr>
        <p:spPr>
          <a:xfrm>
            <a:off x="2193933" y="6459713"/>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JSA Science Council 9/18/2014</a:t>
            </a:r>
            <a:endParaRPr lang="en-US" dirty="0"/>
          </a:p>
        </p:txBody>
      </p:sp>
      <p:sp>
        <p:nvSpPr>
          <p:cNvPr id="9" name="Slide Number Placeholder 5"/>
          <p:cNvSpPr>
            <a:spLocks noGrp="1"/>
          </p:cNvSpPr>
          <p:nvPr>
            <p:ph type="sldNum" sz="quarter" idx="4"/>
          </p:nvPr>
        </p:nvSpPr>
        <p:spPr>
          <a:xfrm>
            <a:off x="5853479" y="6445327"/>
            <a:ext cx="2133600" cy="365125"/>
          </a:xfrm>
          <a:prstGeom prst="rect">
            <a:avLst/>
          </a:prstGeom>
        </p:spPr>
        <p:txBody>
          <a:bodyPr vert="horz" lIns="91440" tIns="45720" rIns="91440" bIns="45720" rtlCol="0" anchor="ctr"/>
          <a:lstStyle>
            <a:lvl1pPr algn="ctr">
              <a:defRPr sz="1200">
                <a:solidFill>
                  <a:schemeClr val="bg1"/>
                </a:solidFill>
              </a:defRPr>
            </a:lvl1pPr>
          </a:lstStyle>
          <a:p>
            <a:fld id="{B9A5DFB4-3D23-4866-8D46-AE36D04BFD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tretch>
            <a:fillRect/>
          </a:stretch>
        </p:blipFill>
        <p:spPr>
          <a:xfrm>
            <a:off x="0" y="6437376"/>
            <a:ext cx="9144000" cy="420624"/>
          </a:xfrm>
          <a:prstGeom prst="rect">
            <a:avLst/>
          </a:prstGeom>
        </p:spPr>
      </p:pic>
      <p:sp>
        <p:nvSpPr>
          <p:cNvPr id="7" name="Footer Placeholder 4"/>
          <p:cNvSpPr>
            <a:spLocks noGrp="1"/>
          </p:cNvSpPr>
          <p:nvPr>
            <p:ph type="ftr" sz="quarter" idx="3"/>
          </p:nvPr>
        </p:nvSpPr>
        <p:spPr>
          <a:xfrm>
            <a:off x="2193933" y="6459713"/>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JSA Science Council 9/18/2014</a:t>
            </a:r>
            <a:endParaRPr lang="en-US" dirty="0"/>
          </a:p>
        </p:txBody>
      </p:sp>
      <p:sp>
        <p:nvSpPr>
          <p:cNvPr id="8" name="Slide Number Placeholder 5"/>
          <p:cNvSpPr>
            <a:spLocks noGrp="1"/>
          </p:cNvSpPr>
          <p:nvPr>
            <p:ph type="sldNum" sz="quarter" idx="4"/>
          </p:nvPr>
        </p:nvSpPr>
        <p:spPr>
          <a:xfrm>
            <a:off x="5853479" y="6453278"/>
            <a:ext cx="2133600" cy="365125"/>
          </a:xfrm>
          <a:prstGeom prst="rect">
            <a:avLst/>
          </a:prstGeom>
        </p:spPr>
        <p:txBody>
          <a:bodyPr vert="horz" lIns="91440" tIns="45720" rIns="91440" bIns="45720" rtlCol="0" anchor="ctr"/>
          <a:lstStyle>
            <a:lvl1pPr algn="ctr">
              <a:defRPr sz="1200">
                <a:solidFill>
                  <a:schemeClr val="bg1"/>
                </a:solidFill>
              </a:defRPr>
            </a:lvl1pPr>
          </a:lstStyle>
          <a:p>
            <a:fld id="{B9A5DFB4-3D23-4866-8D46-AE36D04BFD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9" name="Picture 8"/>
          <p:cNvPicPr>
            <a:picLocks noChangeAspect="1"/>
          </p:cNvPicPr>
          <p:nvPr userDrawn="1"/>
        </p:nvPicPr>
        <p:blipFill>
          <a:blip r:embed="rId2">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tretch>
            <a:fillRect/>
          </a:stretch>
        </p:blipFill>
        <p:spPr>
          <a:xfrm>
            <a:off x="0" y="6437376"/>
            <a:ext cx="9144000" cy="420624"/>
          </a:xfrm>
          <a:prstGeom prst="rect">
            <a:avLst/>
          </a:prstGeom>
        </p:spPr>
      </p:pic>
      <p:sp>
        <p:nvSpPr>
          <p:cNvPr id="8" name="Footer Placeholder 4"/>
          <p:cNvSpPr>
            <a:spLocks noGrp="1"/>
          </p:cNvSpPr>
          <p:nvPr>
            <p:ph type="ftr" sz="quarter" idx="3"/>
          </p:nvPr>
        </p:nvSpPr>
        <p:spPr>
          <a:xfrm>
            <a:off x="2193933" y="6459713"/>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JSA Science Council 9/18/2014</a:t>
            </a:r>
            <a:endParaRPr lang="en-US" dirty="0"/>
          </a:p>
        </p:txBody>
      </p:sp>
      <p:sp>
        <p:nvSpPr>
          <p:cNvPr id="10" name="Slide Number Placeholder 5"/>
          <p:cNvSpPr>
            <a:spLocks noGrp="1"/>
          </p:cNvSpPr>
          <p:nvPr>
            <p:ph type="sldNum" sz="quarter" idx="4"/>
          </p:nvPr>
        </p:nvSpPr>
        <p:spPr>
          <a:xfrm>
            <a:off x="5853479" y="6445327"/>
            <a:ext cx="2133600" cy="365125"/>
          </a:xfrm>
          <a:prstGeom prst="rect">
            <a:avLst/>
          </a:prstGeom>
        </p:spPr>
        <p:txBody>
          <a:bodyPr vert="horz" lIns="91440" tIns="45720" rIns="91440" bIns="45720" rtlCol="0" anchor="ctr"/>
          <a:lstStyle>
            <a:lvl1pPr algn="ctr">
              <a:defRPr sz="1200">
                <a:solidFill>
                  <a:schemeClr val="bg1"/>
                </a:solidFill>
              </a:defRPr>
            </a:lvl1pPr>
          </a:lstStyle>
          <a:p>
            <a:fld id="{B9A5DFB4-3D23-4866-8D46-AE36D04BFD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9" name="Picture 8"/>
          <p:cNvPicPr>
            <a:picLocks noChangeAspect="1"/>
          </p:cNvPicPr>
          <p:nvPr userDrawn="1"/>
        </p:nvPicPr>
        <p:blipFill>
          <a:blip r:embed="rId2">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tretch>
            <a:fillRect/>
          </a:stretch>
        </p:blipFill>
        <p:spPr>
          <a:xfrm>
            <a:off x="0" y="6437376"/>
            <a:ext cx="9144000" cy="420624"/>
          </a:xfrm>
          <a:prstGeom prst="rect">
            <a:avLst/>
          </a:prstGeom>
        </p:spPr>
      </p:pic>
      <p:sp>
        <p:nvSpPr>
          <p:cNvPr id="8" name="Footer Placeholder 4"/>
          <p:cNvSpPr>
            <a:spLocks noGrp="1"/>
          </p:cNvSpPr>
          <p:nvPr>
            <p:ph type="ftr" sz="quarter" idx="3"/>
          </p:nvPr>
        </p:nvSpPr>
        <p:spPr>
          <a:xfrm>
            <a:off x="2193933" y="6459713"/>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JSA Science Council 9/18/2014</a:t>
            </a:r>
            <a:endParaRPr lang="en-US" dirty="0"/>
          </a:p>
        </p:txBody>
      </p:sp>
      <p:sp>
        <p:nvSpPr>
          <p:cNvPr id="10" name="Slide Number Placeholder 5"/>
          <p:cNvSpPr>
            <a:spLocks noGrp="1"/>
          </p:cNvSpPr>
          <p:nvPr>
            <p:ph type="sldNum" sz="quarter" idx="4"/>
          </p:nvPr>
        </p:nvSpPr>
        <p:spPr>
          <a:xfrm>
            <a:off x="5853479" y="6445327"/>
            <a:ext cx="2133600" cy="365125"/>
          </a:xfrm>
          <a:prstGeom prst="rect">
            <a:avLst/>
          </a:prstGeom>
        </p:spPr>
        <p:txBody>
          <a:bodyPr vert="horz" lIns="91440" tIns="45720" rIns="91440" bIns="45720" rtlCol="0" anchor="ctr"/>
          <a:lstStyle>
            <a:lvl1pPr algn="ctr">
              <a:defRPr sz="1200">
                <a:solidFill>
                  <a:schemeClr val="bg1"/>
                </a:solidFill>
              </a:defRPr>
            </a:lvl1pPr>
          </a:lstStyle>
          <a:p>
            <a:fld id="{B9A5DFB4-3D23-4866-8D46-AE36D04BFD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 Id="rId3"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3.xml"/><Relationship Id="rId13" Type="http://schemas.openxmlformats.org/officeDocument/2006/relationships/image" Target="../media/image3.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rotWithShape="1">
          <a:blip r:embed="rId13"/>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4">
            <a:extLs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tretch>
            <a:fillRect/>
          </a:stretch>
        </p:blipFill>
        <p:spPr>
          <a:xfrm>
            <a:off x="0" y="6437376"/>
            <a:ext cx="9144000" cy="420624"/>
          </a:xfrm>
          <a:prstGeom prst="rect">
            <a:avLst/>
          </a:prstGeom>
        </p:spPr>
      </p:pic>
      <p:sp>
        <p:nvSpPr>
          <p:cNvPr id="2" name="Title Placeholder 1"/>
          <p:cNvSpPr>
            <a:spLocks noGrp="1"/>
          </p:cNvSpPr>
          <p:nvPr>
            <p:ph type="title"/>
          </p:nvPr>
        </p:nvSpPr>
        <p:spPr>
          <a:xfrm>
            <a:off x="0" y="194726"/>
            <a:ext cx="9144000" cy="39793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492601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3"/>
          </p:nvPr>
        </p:nvSpPr>
        <p:spPr>
          <a:xfrm>
            <a:off x="2193933" y="6459713"/>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JSA Science Council 9/18/2014</a:t>
            </a:r>
            <a:endParaRPr lang="en-US" dirty="0"/>
          </a:p>
        </p:txBody>
      </p:sp>
      <p:sp>
        <p:nvSpPr>
          <p:cNvPr id="7" name="Slide Number Placeholder 5"/>
          <p:cNvSpPr>
            <a:spLocks noGrp="1"/>
          </p:cNvSpPr>
          <p:nvPr>
            <p:ph type="sldNum" sz="quarter" idx="4"/>
          </p:nvPr>
        </p:nvSpPr>
        <p:spPr>
          <a:xfrm>
            <a:off x="5853479" y="6469180"/>
            <a:ext cx="2133600" cy="365125"/>
          </a:xfrm>
          <a:prstGeom prst="rect">
            <a:avLst/>
          </a:prstGeom>
        </p:spPr>
        <p:txBody>
          <a:bodyPr vert="horz" lIns="91440" tIns="45720" rIns="91440" bIns="45720" rtlCol="0" anchor="ctr"/>
          <a:lstStyle>
            <a:lvl1pPr algn="ctr">
              <a:defRPr sz="1200">
                <a:solidFill>
                  <a:schemeClr val="bg1"/>
                </a:solidFill>
              </a:defRPr>
            </a:lvl1pPr>
          </a:lstStyle>
          <a:p>
            <a:fld id="{B9A5DFB4-3D23-4866-8D46-AE36D04BFD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4726"/>
            <a:ext cx="8229600" cy="39793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2193933" y="6459713"/>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Leadership Retreat – January 8 2015</a:t>
            </a:r>
            <a:endParaRPr lang="en-US" dirty="0"/>
          </a:p>
        </p:txBody>
      </p:sp>
      <p:sp>
        <p:nvSpPr>
          <p:cNvPr id="8" name="Slide Number Placeholder 5"/>
          <p:cNvSpPr>
            <a:spLocks noGrp="1"/>
          </p:cNvSpPr>
          <p:nvPr>
            <p:ph type="sldNum" sz="quarter" idx="4"/>
          </p:nvPr>
        </p:nvSpPr>
        <p:spPr>
          <a:xfrm>
            <a:off x="5853479" y="6469180"/>
            <a:ext cx="2133600" cy="365125"/>
          </a:xfrm>
          <a:prstGeom prst="rect">
            <a:avLst/>
          </a:prstGeom>
        </p:spPr>
        <p:txBody>
          <a:bodyPr vert="horz" lIns="91440" tIns="45720" rIns="91440" bIns="45720" rtlCol="0" anchor="ctr"/>
          <a:lstStyle>
            <a:lvl1pPr algn="ctr">
              <a:defRPr sz="1200">
                <a:solidFill>
                  <a:schemeClr val="bg1"/>
                </a:solidFill>
              </a:defRPr>
            </a:lvl1pPr>
          </a:lstStyle>
          <a:p>
            <a:fld id="{B9A5DFB4-3D23-4866-8D46-AE36D04BFD7D}" type="slidenum">
              <a:rPr lang="en-US" smtClean="0"/>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4268837660"/>
      </p:ext>
    </p:extLst>
  </p:cSld>
  <p:clrMap bg1="lt1" tx1="dk1" bg2="lt2" tx2="dk2" accent1="accent1" accent2="accent2" accent3="accent3" accent4="accent4" accent5="accent5" accent6="accent6" hlink="hlink" folHlink="folHlink"/>
  <p:sldLayoutIdLst>
    <p:sldLayoutId id="2147483661" r:id="rId1"/>
  </p:sldLayoutIdLst>
  <p:hf hdr="0" dt="0"/>
  <p:txStyles>
    <p:titleStyle>
      <a:lvl1pPr algn="ctr" defTabSz="457200" rtl="0" eaLnBrk="1" latinLnBrk="0" hangingPunct="1">
        <a:spcBef>
          <a:spcPct val="0"/>
        </a:spcBef>
        <a:buNone/>
        <a:defRPr sz="4200" kern="1200">
          <a:solidFill>
            <a:schemeClr val="tx1"/>
          </a:solidFill>
          <a:latin typeface="Minion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inion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inion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inion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762000" y="914400"/>
            <a:ext cx="77724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1" fontAlgn="base" hangingPunct="1">
        <a:spcBef>
          <a:spcPct val="0"/>
        </a:spcBef>
        <a:spcAft>
          <a:spcPct val="0"/>
        </a:spcAft>
        <a:defRPr sz="3200" b="1">
          <a:solidFill>
            <a:schemeClr val="tx2"/>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2"/>
          </a:solidFill>
          <a:latin typeface="Times" pitchFamily="18" charset="0"/>
        </a:defRPr>
      </a:lvl2pPr>
      <a:lvl3pPr algn="ctr" rtl="0" eaLnBrk="1" fontAlgn="base" hangingPunct="1">
        <a:spcBef>
          <a:spcPct val="0"/>
        </a:spcBef>
        <a:spcAft>
          <a:spcPct val="0"/>
        </a:spcAft>
        <a:defRPr sz="3600" b="1">
          <a:solidFill>
            <a:schemeClr val="tx2"/>
          </a:solidFill>
          <a:latin typeface="Times" pitchFamily="18" charset="0"/>
        </a:defRPr>
      </a:lvl3pPr>
      <a:lvl4pPr algn="ctr" rtl="0" eaLnBrk="1" fontAlgn="base" hangingPunct="1">
        <a:spcBef>
          <a:spcPct val="0"/>
        </a:spcBef>
        <a:spcAft>
          <a:spcPct val="0"/>
        </a:spcAft>
        <a:defRPr sz="3600" b="1">
          <a:solidFill>
            <a:schemeClr val="tx2"/>
          </a:solidFill>
          <a:latin typeface="Times" pitchFamily="18" charset="0"/>
        </a:defRPr>
      </a:lvl4pPr>
      <a:lvl5pPr algn="ctr" rtl="0" eaLnBrk="1" fontAlgn="base" hangingPunct="1">
        <a:spcBef>
          <a:spcPct val="0"/>
        </a:spcBef>
        <a:spcAft>
          <a:spcPct val="0"/>
        </a:spcAft>
        <a:defRPr sz="3600" b="1">
          <a:solidFill>
            <a:schemeClr val="tx2"/>
          </a:solidFill>
          <a:latin typeface="Times" pitchFamily="18" charset="0"/>
        </a:defRPr>
      </a:lvl5pPr>
      <a:lvl6pPr marL="457200" algn="ctr" rtl="0" eaLnBrk="1" fontAlgn="base" hangingPunct="1">
        <a:spcBef>
          <a:spcPct val="0"/>
        </a:spcBef>
        <a:spcAft>
          <a:spcPct val="0"/>
        </a:spcAft>
        <a:defRPr sz="3600" b="1">
          <a:solidFill>
            <a:schemeClr val="tx2"/>
          </a:solidFill>
          <a:latin typeface="Times" pitchFamily="18" charset="0"/>
        </a:defRPr>
      </a:lvl6pPr>
      <a:lvl7pPr marL="914400" algn="ctr" rtl="0" eaLnBrk="1" fontAlgn="base" hangingPunct="1">
        <a:spcBef>
          <a:spcPct val="0"/>
        </a:spcBef>
        <a:spcAft>
          <a:spcPct val="0"/>
        </a:spcAft>
        <a:defRPr sz="3600" b="1">
          <a:solidFill>
            <a:schemeClr val="tx2"/>
          </a:solidFill>
          <a:latin typeface="Times" pitchFamily="18" charset="0"/>
        </a:defRPr>
      </a:lvl7pPr>
      <a:lvl8pPr marL="1371600" algn="ctr" rtl="0" eaLnBrk="1" fontAlgn="base" hangingPunct="1">
        <a:spcBef>
          <a:spcPct val="0"/>
        </a:spcBef>
        <a:spcAft>
          <a:spcPct val="0"/>
        </a:spcAft>
        <a:defRPr sz="3600" b="1">
          <a:solidFill>
            <a:schemeClr val="tx2"/>
          </a:solidFill>
          <a:latin typeface="Times" pitchFamily="18" charset="0"/>
        </a:defRPr>
      </a:lvl8pPr>
      <a:lvl9pPr marL="1828800" algn="ctr" rtl="0" eaLnBrk="1" fontAlgn="base" hangingPunct="1">
        <a:spcBef>
          <a:spcPct val="0"/>
        </a:spcBef>
        <a:spcAft>
          <a:spcPct val="0"/>
        </a:spcAft>
        <a:defRPr sz="3600" b="1">
          <a:solidFill>
            <a:schemeClr val="tx2"/>
          </a:solidFill>
          <a:latin typeface="Times" pitchFamily="18" charset="0"/>
        </a:defRPr>
      </a:lvl9pPr>
    </p:titleStyle>
    <p:bodyStyle>
      <a:lvl1pPr marL="342900" indent="-342900" algn="l" rtl="0" eaLnBrk="1" fontAlgn="base" hangingPunct="1">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 Id="rId3"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4" Type="http://schemas.openxmlformats.org/officeDocument/2006/relationships/image" Target="../media/image12.jpeg"/><Relationship Id="rId5"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7" descr="pn12posterpicture"/>
          <p:cNvPicPr>
            <a:picLocks noChangeAspect="1" noChangeArrowheads="1"/>
          </p:cNvPicPr>
          <p:nvPr/>
        </p:nvPicPr>
        <p:blipFill>
          <a:blip r:embed="rId3" cstate="print">
            <a:lum bright="80000" contrast="-80000"/>
          </a:blip>
          <a:srcRect l="3783" t="24808" b="13891"/>
          <a:stretch>
            <a:fillRect/>
          </a:stretch>
        </p:blipFill>
        <p:spPr bwMode="auto">
          <a:xfrm>
            <a:off x="0" y="651331"/>
            <a:ext cx="9144000" cy="5444669"/>
          </a:xfrm>
          <a:prstGeom prst="rect">
            <a:avLst/>
          </a:prstGeom>
          <a:noFill/>
          <a:ln w="9525">
            <a:noFill/>
            <a:miter lim="800000"/>
            <a:headEnd/>
            <a:tailEnd/>
          </a:ln>
        </p:spPr>
      </p:pic>
      <p:sp>
        <p:nvSpPr>
          <p:cNvPr id="12290" name="Title 3"/>
          <p:cNvSpPr>
            <a:spLocks noGrp="1"/>
          </p:cNvSpPr>
          <p:nvPr>
            <p:ph type="ctrTitle"/>
          </p:nvPr>
        </p:nvSpPr>
        <p:spPr>
          <a:xfrm>
            <a:off x="685800" y="2282825"/>
            <a:ext cx="7772400" cy="1470025"/>
          </a:xfrm>
        </p:spPr>
        <p:txBody>
          <a:bodyPr/>
          <a:lstStyle/>
          <a:p>
            <a:r>
              <a:rPr lang="en-US" sz="3600" dirty="0" smtClean="0">
                <a:latin typeface="Arial" pitchFamily="-104" charset="0"/>
              </a:rPr>
              <a:t>Welcome and Charge</a:t>
            </a:r>
            <a:br>
              <a:rPr lang="en-US" sz="3600" dirty="0" smtClean="0">
                <a:latin typeface="Arial" pitchFamily="-104" charset="0"/>
              </a:rPr>
            </a:br>
            <a:r>
              <a:rPr lang="en-US" sz="3600" dirty="0" smtClean="0">
                <a:latin typeface="Arial" pitchFamily="-104" charset="0"/>
              </a:rPr>
              <a:t/>
            </a:r>
            <a:br>
              <a:rPr lang="en-US" sz="3600" dirty="0" smtClean="0">
                <a:latin typeface="Arial" pitchFamily="-104" charset="0"/>
              </a:rPr>
            </a:br>
            <a:r>
              <a:rPr lang="en-US" sz="3600" dirty="0" smtClean="0">
                <a:latin typeface="Arial" pitchFamily="-104" charset="0"/>
              </a:rPr>
              <a:t>Fulvia Pilat</a:t>
            </a:r>
            <a:endParaRPr lang="en-US" sz="3600" dirty="0">
              <a:latin typeface="Arial" pitchFamily="-104" charset="0"/>
            </a:endParaRPr>
          </a:p>
        </p:txBody>
      </p:sp>
      <p:sp>
        <p:nvSpPr>
          <p:cNvPr id="12292" name="Rectangle 8"/>
          <p:cNvSpPr>
            <a:spLocks noChangeArrowheads="1"/>
          </p:cNvSpPr>
          <p:nvPr/>
        </p:nvSpPr>
        <p:spPr bwMode="auto">
          <a:xfrm>
            <a:off x="76200" y="6156855"/>
            <a:ext cx="8001000" cy="859210"/>
          </a:xfrm>
          <a:prstGeom prst="rect">
            <a:avLst/>
          </a:prstGeom>
          <a:noFill/>
          <a:ln w="12700">
            <a:noFill/>
            <a:miter lim="800000"/>
            <a:headEnd/>
            <a:tailEnd/>
          </a:ln>
        </p:spPr>
        <p:txBody>
          <a:bodyPr lIns="90487" tIns="44450" rIns="90487" bIns="44450">
            <a:prstTxWarp prst="textNoShape">
              <a:avLst/>
            </a:prstTxWarp>
            <a:spAutoFit/>
          </a:bodyPr>
          <a:lstStyle/>
          <a:p>
            <a:r>
              <a:rPr lang="en-US" b="1" dirty="0" smtClean="0">
                <a:solidFill>
                  <a:schemeClr val="bg1"/>
                </a:solidFill>
              </a:rPr>
              <a:t>MEIC Collaboration Meeting</a:t>
            </a:r>
            <a:endParaRPr lang="en-US" dirty="0" smtClean="0">
              <a:solidFill>
                <a:schemeClr val="bg1"/>
              </a:solidFill>
            </a:endParaRPr>
          </a:p>
          <a:p>
            <a:r>
              <a:rPr lang="en-US" b="1" dirty="0" smtClean="0">
                <a:solidFill>
                  <a:schemeClr val="bg1"/>
                </a:solidFill>
              </a:rPr>
              <a:t>March 30-31</a:t>
            </a:r>
          </a:p>
          <a:p>
            <a:endParaRPr lang="en-US" sz="1400" b="1" dirty="0">
              <a:solidFill>
                <a:schemeClr val="bg1"/>
              </a:solidFill>
              <a:ea typeface="Arial" pitchFamily="-104" charset="0"/>
              <a:cs typeface="Arial" pitchFamily="-104" charset="0"/>
            </a:endParaRPr>
          </a:p>
        </p:txBody>
      </p:sp>
      <p:sp>
        <p:nvSpPr>
          <p:cNvPr id="12294" name="Rectangle 2"/>
          <p:cNvSpPr txBox="1">
            <a:spLocks noChangeArrowheads="1"/>
          </p:cNvSpPr>
          <p:nvPr/>
        </p:nvSpPr>
        <p:spPr bwMode="auto">
          <a:xfrm>
            <a:off x="3495316" y="0"/>
            <a:ext cx="5410077" cy="914400"/>
          </a:xfrm>
          <a:prstGeom prst="rect">
            <a:avLst/>
          </a:prstGeom>
          <a:noFill/>
          <a:ln w="9525">
            <a:noFill/>
            <a:miter lim="800000"/>
            <a:headEnd/>
            <a:tailEnd/>
          </a:ln>
        </p:spPr>
        <p:txBody>
          <a:bodyPr anchor="ctr">
            <a:prstTxWarp prst="textNoShape">
              <a:avLst/>
            </a:prstTxWarp>
          </a:bodyPr>
          <a:lstStyle/>
          <a:p>
            <a:pPr algn="r"/>
            <a:r>
              <a:rPr lang="en-US" sz="3000" b="1" dirty="0" smtClean="0">
                <a:solidFill>
                  <a:srgbClr val="FFFFFF"/>
                </a:solidFill>
                <a:latin typeface="Arial" pitchFamily="-104" charset="0"/>
                <a:ea typeface="Arial" pitchFamily="-104" charset="0"/>
                <a:cs typeface="Arial" pitchFamily="-104" charset="0"/>
              </a:rPr>
              <a:t>      </a:t>
            </a:r>
          </a:p>
          <a:p>
            <a:pPr algn="r"/>
            <a:endParaRPr lang="en-US" sz="3000" b="1" dirty="0">
              <a:solidFill>
                <a:srgbClr val="FFFFFF"/>
              </a:solidFill>
              <a:latin typeface="Arial" pitchFamily="-104" charset="0"/>
              <a:ea typeface="Arial" pitchFamily="-104" charset="0"/>
              <a:cs typeface="Arial" pitchFamily="-10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2"/>
          <p:cNvSpPr>
            <a:spLocks noGrp="1"/>
          </p:cNvSpPr>
          <p:nvPr>
            <p:ph type="sldNum" sz="quarter" idx="4"/>
          </p:nvPr>
        </p:nvSpPr>
        <p:spPr>
          <a:xfrm>
            <a:off x="5853479" y="6453278"/>
            <a:ext cx="2133600" cy="365125"/>
          </a:xfrm>
        </p:spPr>
        <p:txBody>
          <a:bodyPr/>
          <a:lstStyle/>
          <a:p>
            <a:fld id="{B9A5DFB4-3D23-4866-8D46-AE36D04BFD7D}" type="slidenum">
              <a:rPr lang="en-US" smtClean="0"/>
              <a:pPr/>
              <a:t>2</a:t>
            </a:fld>
            <a:endParaRPr lang="en-US"/>
          </a:p>
        </p:txBody>
      </p:sp>
      <p:sp>
        <p:nvSpPr>
          <p:cNvPr id="6" name="Title 5"/>
          <p:cNvSpPr txBox="1">
            <a:spLocks/>
          </p:cNvSpPr>
          <p:nvPr/>
        </p:nvSpPr>
        <p:spPr>
          <a:xfrm>
            <a:off x="457200" y="0"/>
            <a:ext cx="8229600" cy="762000"/>
          </a:xfrm>
          <a:prstGeom prst="rect">
            <a:avLst/>
          </a:prstGeom>
        </p:spPr>
        <p:txBody>
          <a:bodyP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Electron Ion Collider</a:t>
            </a:r>
            <a:endParaRPr kumimoji="0" lang="en-US" sz="36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8" name="Rectangle 3"/>
          <p:cNvSpPr txBox="1">
            <a:spLocks noChangeArrowheads="1"/>
          </p:cNvSpPr>
          <p:nvPr/>
        </p:nvSpPr>
        <p:spPr>
          <a:xfrm>
            <a:off x="304800" y="1010355"/>
            <a:ext cx="4876800" cy="3048000"/>
          </a:xfrm>
          <a:prstGeom prst="rect">
            <a:avLst/>
          </a:prstGeom>
          <a:ln w="38100">
            <a:solidFill>
              <a:srgbClr val="00B050"/>
            </a:solidFill>
          </a:ln>
        </p:spPr>
        <p:txBody>
          <a:bodyPr/>
          <a:lstStyle/>
          <a:p>
            <a:pPr marL="342900" indent="-342900" eaLnBrk="0" hangingPunct="0">
              <a:lnSpc>
                <a:spcPct val="90000"/>
              </a:lnSpc>
              <a:spcBef>
                <a:spcPts val="600"/>
              </a:spcBef>
              <a:spcAft>
                <a:spcPct val="30000"/>
              </a:spcAft>
              <a:buFont typeface="Wingdings" pitchFamily="2" charset="2"/>
              <a:buNone/>
              <a:defRPr/>
            </a:pPr>
            <a:r>
              <a:rPr lang="en-US" b="1" kern="0" dirty="0">
                <a:solidFill>
                  <a:srgbClr val="C00000"/>
                </a:solidFill>
                <a:latin typeface="Arial" pitchFamily="34" charset="0"/>
                <a:ea typeface="ＭＳ Ｐゴシック" pitchFamily="1" charset="-128"/>
                <a:cs typeface="Arial" pitchFamily="34" charset="0"/>
              </a:rPr>
              <a:t>NSAC 2007 Long-Range Plan:</a:t>
            </a:r>
          </a:p>
          <a:p>
            <a:pPr marL="173038" eaLnBrk="0" hangingPunct="0">
              <a:lnSpc>
                <a:spcPct val="90000"/>
              </a:lnSpc>
              <a:spcBef>
                <a:spcPts val="600"/>
              </a:spcBef>
              <a:spcAft>
                <a:spcPct val="30000"/>
              </a:spcAft>
              <a:buFont typeface="Wingdings" pitchFamily="2" charset="2"/>
              <a:buNone/>
              <a:defRPr/>
            </a:pPr>
            <a:r>
              <a:rPr lang="en-US" kern="0" dirty="0" smtClean="0">
                <a:latin typeface="Arial" pitchFamily="34" charset="0"/>
                <a:ea typeface="ＭＳ Ｐゴシック" pitchFamily="1" charset="-128"/>
                <a:cs typeface="Arial" pitchFamily="34" charset="0"/>
              </a:rPr>
              <a:t>“</a:t>
            </a:r>
            <a:r>
              <a:rPr lang="en-US" kern="0" dirty="0">
                <a:latin typeface="Arial" pitchFamily="34" charset="0"/>
                <a:ea typeface="ＭＳ Ｐゴシック" pitchFamily="1" charset="-128"/>
                <a:cs typeface="Arial" pitchFamily="34" charset="0"/>
              </a:rPr>
              <a:t>An </a:t>
            </a:r>
            <a:r>
              <a:rPr lang="en-US" b="1" kern="0" dirty="0">
                <a:solidFill>
                  <a:srgbClr val="0B2CB7"/>
                </a:solidFill>
                <a:latin typeface="Arial" pitchFamily="34" charset="0"/>
                <a:ea typeface="ＭＳ Ｐゴシック" pitchFamily="1" charset="-128"/>
                <a:cs typeface="Arial" pitchFamily="34" charset="0"/>
              </a:rPr>
              <a:t>Electron-Ion Collider (EIC)</a:t>
            </a:r>
            <a:r>
              <a:rPr lang="en-US" kern="0" dirty="0">
                <a:solidFill>
                  <a:srgbClr val="0B2CB7"/>
                </a:solidFill>
                <a:latin typeface="Arial" pitchFamily="34" charset="0"/>
                <a:ea typeface="ＭＳ Ｐゴシック" pitchFamily="1" charset="-128"/>
                <a:cs typeface="Arial" pitchFamily="34" charset="0"/>
              </a:rPr>
              <a:t> </a:t>
            </a:r>
            <a:r>
              <a:rPr lang="en-US" kern="0" dirty="0">
                <a:latin typeface="Arial" pitchFamily="34" charset="0"/>
                <a:ea typeface="ＭＳ Ｐゴシック" pitchFamily="1" charset="-128"/>
                <a:cs typeface="Arial" pitchFamily="34" charset="0"/>
              </a:rPr>
              <a:t>with </a:t>
            </a:r>
            <a:r>
              <a:rPr lang="en-US" b="1" kern="0" dirty="0">
                <a:solidFill>
                  <a:srgbClr val="C00000"/>
                </a:solidFill>
                <a:latin typeface="Arial" pitchFamily="34" charset="0"/>
                <a:ea typeface="ＭＳ Ｐゴシック" pitchFamily="1" charset="-128"/>
                <a:cs typeface="Arial" pitchFamily="34" charset="0"/>
              </a:rPr>
              <a:t>polarized</a:t>
            </a:r>
            <a:r>
              <a:rPr lang="en-US" kern="0" dirty="0">
                <a:latin typeface="Arial" pitchFamily="34" charset="0"/>
                <a:ea typeface="ＭＳ Ｐゴシック" pitchFamily="1" charset="-128"/>
                <a:cs typeface="Arial" pitchFamily="34" charset="0"/>
              </a:rPr>
              <a:t> beams has been </a:t>
            </a:r>
            <a:r>
              <a:rPr lang="en-US" b="1" kern="0" dirty="0">
                <a:solidFill>
                  <a:srgbClr val="0B2CB7"/>
                </a:solidFill>
                <a:latin typeface="Arial" pitchFamily="34" charset="0"/>
                <a:ea typeface="ＭＳ Ｐゴシック" pitchFamily="1" charset="-128"/>
                <a:cs typeface="Arial" pitchFamily="34" charset="0"/>
              </a:rPr>
              <a:t>embraced by the U.S. nuclear science community</a:t>
            </a:r>
            <a:r>
              <a:rPr lang="en-US" kern="0" dirty="0">
                <a:latin typeface="Arial" pitchFamily="34" charset="0"/>
                <a:ea typeface="ＭＳ Ｐゴシック" pitchFamily="1" charset="-128"/>
                <a:cs typeface="Arial" pitchFamily="34" charset="0"/>
              </a:rPr>
              <a:t> as embodying the vision for </a:t>
            </a:r>
            <a:r>
              <a:rPr lang="en-US" b="1" kern="0" dirty="0">
                <a:solidFill>
                  <a:srgbClr val="0B2CB7"/>
                </a:solidFill>
                <a:latin typeface="Arial" pitchFamily="34" charset="0"/>
                <a:ea typeface="ＭＳ Ｐゴシック" pitchFamily="1" charset="-128"/>
                <a:cs typeface="Arial" pitchFamily="34" charset="0"/>
              </a:rPr>
              <a:t>reaching the next QCD frontier</a:t>
            </a:r>
            <a:r>
              <a:rPr lang="en-US" kern="0" dirty="0">
                <a:latin typeface="Arial" pitchFamily="34" charset="0"/>
                <a:ea typeface="ＭＳ Ｐゴシック" pitchFamily="1" charset="-128"/>
                <a:cs typeface="Arial" pitchFamily="34" charset="0"/>
              </a:rPr>
              <a:t>.  EIC would provide unique capabilities for the study of QCD well beyond those available at existing facilities worldwide and complementary to those planned for the next generation of accelerators in Europe and Asia.”</a:t>
            </a:r>
          </a:p>
        </p:txBody>
      </p:sp>
      <p:pic>
        <p:nvPicPr>
          <p:cNvPr id="9" name="Picture 4"/>
          <p:cNvPicPr>
            <a:picLocks noChangeAspect="1" noChangeArrowheads="1"/>
          </p:cNvPicPr>
          <p:nvPr/>
        </p:nvPicPr>
        <p:blipFill>
          <a:blip r:embed="rId2" cstate="print"/>
          <a:srcRect/>
          <a:stretch>
            <a:fillRect/>
          </a:stretch>
        </p:blipFill>
        <p:spPr bwMode="auto">
          <a:xfrm rot="20810475">
            <a:off x="5702131" y="877419"/>
            <a:ext cx="2687378" cy="3307542"/>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11" name="TextBox 10"/>
          <p:cNvSpPr txBox="1"/>
          <p:nvPr/>
        </p:nvSpPr>
        <p:spPr>
          <a:xfrm>
            <a:off x="269134" y="4173958"/>
            <a:ext cx="5080508" cy="369332"/>
          </a:xfrm>
          <a:prstGeom prst="rect">
            <a:avLst/>
          </a:prstGeom>
          <a:noFill/>
        </p:spPr>
        <p:txBody>
          <a:bodyPr wrap="square" rtlCol="0">
            <a:spAutoFit/>
          </a:bodyPr>
          <a:lstStyle/>
          <a:p>
            <a:r>
              <a:rPr lang="en-US" b="1" dirty="0" smtClean="0">
                <a:solidFill>
                  <a:srgbClr val="002060"/>
                </a:solidFill>
                <a:latin typeface="Arial" pitchFamily="34" charset="0"/>
                <a:cs typeface="Arial" pitchFamily="34" charset="0"/>
              </a:rPr>
              <a:t>EIC Community White Paper arXiv:1212.1701</a:t>
            </a:r>
          </a:p>
        </p:txBody>
      </p:sp>
      <p:pic>
        <p:nvPicPr>
          <p:cNvPr id="81922" name="Picture 2"/>
          <p:cNvPicPr>
            <a:picLocks noChangeAspect="1" noChangeArrowheads="1"/>
          </p:cNvPicPr>
          <p:nvPr/>
        </p:nvPicPr>
        <p:blipFill>
          <a:blip r:embed="rId3"/>
          <a:srcRect/>
          <a:stretch>
            <a:fillRect/>
          </a:stretch>
        </p:blipFill>
        <p:spPr bwMode="auto">
          <a:xfrm>
            <a:off x="9487" y="4583286"/>
            <a:ext cx="6867525" cy="1840230"/>
          </a:xfrm>
          <a:prstGeom prst="rect">
            <a:avLst/>
          </a:prstGeom>
          <a:noFill/>
          <a:ln w="9525">
            <a:noFill/>
            <a:miter lim="800000"/>
            <a:headEnd/>
            <a:tailEnd/>
          </a:ln>
        </p:spPr>
      </p:pic>
      <p:pic>
        <p:nvPicPr>
          <p:cNvPr id="14" name="Picture 2"/>
          <p:cNvPicPr>
            <a:picLocks noChangeAspect="1" noChangeArrowheads="1"/>
          </p:cNvPicPr>
          <p:nvPr/>
        </p:nvPicPr>
        <p:blipFill>
          <a:blip r:embed="rId3"/>
          <a:srcRect l="81460" t="38340" b="44483"/>
          <a:stretch>
            <a:fillRect/>
          </a:stretch>
        </p:blipFill>
        <p:spPr bwMode="auto">
          <a:xfrm>
            <a:off x="4706371" y="5520267"/>
            <a:ext cx="1273164" cy="316089"/>
          </a:xfrm>
          <a:prstGeom prst="rect">
            <a:avLst/>
          </a:prstGeom>
          <a:noFill/>
          <a:ln w="9525">
            <a:noFill/>
            <a:miter lim="800000"/>
            <a:headEnd/>
            <a:tailEnd/>
          </a:ln>
        </p:spPr>
      </p:pic>
      <p:sp>
        <p:nvSpPr>
          <p:cNvPr id="15" name="Rectangle 14"/>
          <p:cNvSpPr/>
          <p:nvPr/>
        </p:nvSpPr>
        <p:spPr>
          <a:xfrm>
            <a:off x="5633156" y="5271911"/>
            <a:ext cx="1083733" cy="282223"/>
          </a:xfrm>
          <a:prstGeom prst="rect">
            <a:avLst/>
          </a:prstGeom>
          <a:solidFill>
            <a:schemeClr val="bg1"/>
          </a:solidFill>
          <a:ln>
            <a:noFill/>
          </a:ln>
          <a:effectLst>
            <a:outerShdw blurRad="40000"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stretch>
            <a:fillRect/>
          </a:stretch>
        </p:blipFill>
        <p:spPr>
          <a:xfrm rot="20820000">
            <a:off x="5698631" y="3016564"/>
            <a:ext cx="2752381" cy="3291840"/>
          </a:xfrm>
          <a:prstGeom prst="rect">
            <a:avLst/>
          </a:prstGeom>
          <a:effectLst>
            <a:outerShdw blurRad="292100" dist="139700" dir="2700000" algn="ctr" rotWithShape="0">
              <a:srgbClr val="000000">
                <a:alpha val="65000"/>
              </a:srgbClr>
            </a:outerShdw>
          </a:effectLst>
          <a:scene3d>
            <a:camera prst="orthographicFront"/>
            <a:lightRig rig="threePt" dir="t"/>
          </a:scene3d>
          <a:sp3d>
            <a:bevelT/>
            <a:bevelB w="0" h="0"/>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9A5DFB4-3D23-4866-8D46-AE36D04BFD7D}" type="slidenum">
              <a:rPr lang="en-US" smtClean="0"/>
              <a:pPr/>
              <a:t>3</a:t>
            </a:fld>
            <a:endParaRPr lang="en-US"/>
          </a:p>
        </p:txBody>
      </p:sp>
      <p:sp>
        <p:nvSpPr>
          <p:cNvPr id="9" name="Title 1"/>
          <p:cNvSpPr txBox="1">
            <a:spLocks/>
          </p:cNvSpPr>
          <p:nvPr/>
        </p:nvSpPr>
        <p:spPr>
          <a:xfrm>
            <a:off x="0" y="22578"/>
            <a:ext cx="9067800" cy="654756"/>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(M)EIC Realization</a:t>
            </a:r>
            <a:r>
              <a:rPr kumimoji="0" lang="en-US" sz="3200" b="1" i="0" u="none" strike="noStrike" kern="1200" cap="none" spc="0" normalizeH="0" noProof="0" dirty="0" smtClean="0">
                <a:ln>
                  <a:noFill/>
                </a:ln>
                <a:solidFill>
                  <a:schemeClr val="tx1"/>
                </a:solidFill>
                <a:effectLst/>
                <a:uLnTx/>
                <a:uFillTx/>
                <a:latin typeface="Arial" panose="020B0604020202020204" pitchFamily="34" charset="0"/>
                <a:ea typeface="+mj-ea"/>
                <a:cs typeface="Arial" panose="020B0604020202020204" pitchFamily="34" charset="0"/>
              </a:rPr>
              <a:t> Imagined</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pic>
        <p:nvPicPr>
          <p:cNvPr id="11" name="Picture 10" descr="C:\Users\lung\AppData\Local\Temp\MEIC profile  15-03-15 01  15-03-17 2.JPG"/>
          <p:cNvPicPr/>
          <p:nvPr/>
        </p:nvPicPr>
        <p:blipFill>
          <a:blip r:embed="rId3">
            <a:extLst>
              <a:ext uri="{28A0092B-C50C-407E-A947-70E740481C1C}">
                <a14:useLocalDpi xmlns:a="http://schemas.openxmlformats.org/drawingml/2006/main" xmlns:r="http://schemas.openxmlformats.org/officeDocument/2006/relationships" xmlns:p="http://schemas.openxmlformats.org/presentationml/2006/main"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xmlns:mv="urn:schemas-microsoft-com:mac:vml" val="0"/>
              </a:ext>
            </a:extLst>
          </a:blip>
          <a:srcRect/>
          <a:stretch>
            <a:fillRect/>
          </a:stretch>
        </p:blipFill>
        <p:spPr bwMode="auto">
          <a:xfrm>
            <a:off x="2122507" y="3293008"/>
            <a:ext cx="3480435" cy="2479281"/>
          </a:xfrm>
          <a:prstGeom prst="rect">
            <a:avLst/>
          </a:prstGeom>
          <a:noFill/>
          <a:ln>
            <a:noFill/>
          </a:ln>
        </p:spPr>
      </p:pic>
      <p:pic>
        <p:nvPicPr>
          <p:cNvPr id="15361" name="Picture 1"/>
          <p:cNvPicPr>
            <a:picLocks noChangeAspect="1" noChangeArrowheads="1"/>
          </p:cNvPicPr>
          <p:nvPr/>
        </p:nvPicPr>
        <p:blipFill>
          <a:blip r:embed="rId4"/>
          <a:srcRect/>
          <a:stretch>
            <a:fillRect/>
          </a:stretch>
        </p:blipFill>
        <p:spPr bwMode="auto">
          <a:xfrm>
            <a:off x="79023" y="849845"/>
            <a:ext cx="4800600" cy="2443163"/>
          </a:xfrm>
          <a:prstGeom prst="rect">
            <a:avLst/>
          </a:prstGeom>
          <a:noFill/>
          <a:ln w="9525">
            <a:noFill/>
            <a:miter lim="800000"/>
            <a:headEnd/>
            <a:tailEnd/>
          </a:ln>
        </p:spPr>
      </p:pic>
      <p:sp>
        <p:nvSpPr>
          <p:cNvPr id="7" name="TextBox 6"/>
          <p:cNvSpPr txBox="1"/>
          <p:nvPr/>
        </p:nvSpPr>
        <p:spPr>
          <a:xfrm>
            <a:off x="4879623" y="849845"/>
            <a:ext cx="4188177" cy="1815882"/>
          </a:xfrm>
          <a:prstGeom prst="rect">
            <a:avLst/>
          </a:prstGeom>
          <a:noFill/>
        </p:spPr>
        <p:txBody>
          <a:bodyPr wrap="square" rtlCol="0">
            <a:spAutoFit/>
          </a:bodyPr>
          <a:lstStyle/>
          <a:p>
            <a:pPr>
              <a:buFont typeface="Arial" pitchFamily="34" charset="0"/>
              <a:buChar char="•"/>
            </a:pPr>
            <a:r>
              <a:rPr lang="en-US" sz="1400" dirty="0" smtClean="0">
                <a:latin typeface="Arial" pitchFamily="34" charset="0"/>
                <a:cs typeface="Arial" pitchFamily="34" charset="0"/>
              </a:rPr>
              <a:t> Shown as most optimistic (wishful) schedule</a:t>
            </a:r>
          </a:p>
          <a:p>
            <a:pPr>
              <a:buFont typeface="Arial" pitchFamily="34" charset="0"/>
              <a:buChar char="•"/>
            </a:pPr>
            <a:r>
              <a:rPr lang="en-US" sz="1400" dirty="0" smtClean="0">
                <a:latin typeface="Arial" pitchFamily="34" charset="0"/>
                <a:cs typeface="Arial" pitchFamily="34" charset="0"/>
              </a:rPr>
              <a:t> Start EIC construction </a:t>
            </a:r>
            <a:r>
              <a:rPr lang="en-US" sz="1400" b="1" dirty="0" smtClean="0">
                <a:latin typeface="Arial" pitchFamily="34" charset="0"/>
                <a:cs typeface="Arial" pitchFamily="34" charset="0"/>
              </a:rPr>
              <a:t>after FRIB completion</a:t>
            </a:r>
          </a:p>
          <a:p>
            <a:pPr>
              <a:buFont typeface="Arial" pitchFamily="34" charset="0"/>
              <a:buChar char="•"/>
            </a:pPr>
            <a:r>
              <a:rPr lang="en-US" sz="1400" dirty="0" smtClean="0">
                <a:latin typeface="Arial" pitchFamily="34" charset="0"/>
                <a:cs typeface="Arial" pitchFamily="34" charset="0"/>
              </a:rPr>
              <a:t> </a:t>
            </a:r>
            <a:r>
              <a:rPr lang="en-US" sz="1400" b="1" dirty="0" smtClean="0">
                <a:latin typeface="Arial" pitchFamily="34" charset="0"/>
                <a:cs typeface="Arial" pitchFamily="34" charset="0"/>
              </a:rPr>
              <a:t>Fixed-target 12 GeV CEBAF operations can continue throughout the construction period</a:t>
            </a:r>
            <a:r>
              <a:rPr lang="en-US" sz="1400" dirty="0" smtClean="0">
                <a:latin typeface="Arial" pitchFamily="34" charset="0"/>
                <a:cs typeface="Arial" pitchFamily="34" charset="0"/>
              </a:rPr>
              <a:t>.</a:t>
            </a:r>
          </a:p>
          <a:p>
            <a:pPr>
              <a:buFont typeface="Arial" pitchFamily="34" charset="0"/>
              <a:buChar char="•"/>
            </a:pPr>
            <a:r>
              <a:rPr lang="en-US" sz="1400" dirty="0" smtClean="0">
                <a:latin typeface="Arial" pitchFamily="34" charset="0"/>
                <a:cs typeface="Arial" pitchFamily="34" charset="0"/>
              </a:rPr>
              <a:t> Assumes </a:t>
            </a:r>
            <a:r>
              <a:rPr lang="en-US" sz="1400" dirty="0" smtClean="0">
                <a:solidFill>
                  <a:srgbClr val="000000"/>
                </a:solidFill>
                <a:latin typeface="Arial" pitchFamily="34" charset="0"/>
                <a:cs typeface="Arial" pitchFamily="34" charset="0"/>
              </a:rPr>
              <a:t>endorsement for an EIC at the next 	(this) NSAC Long Range Plan</a:t>
            </a:r>
          </a:p>
          <a:p>
            <a:pPr>
              <a:buFont typeface="Arial" pitchFamily="34" charset="0"/>
              <a:buChar char="•"/>
            </a:pPr>
            <a:r>
              <a:rPr lang="en-US" sz="1400" dirty="0" smtClean="0">
                <a:solidFill>
                  <a:srgbClr val="000000"/>
                </a:solidFill>
                <a:latin typeface="Arial" pitchFamily="34" charset="0"/>
                <a:cs typeface="Arial" pitchFamily="34" charset="0"/>
              </a:rPr>
              <a:t> Assumes relevant accelerator R&amp;D for down-	select process done around 2016/17</a:t>
            </a:r>
          </a:p>
        </p:txBody>
      </p:sp>
      <p:sp>
        <p:nvSpPr>
          <p:cNvPr id="12" name="TextBox 11"/>
          <p:cNvSpPr txBox="1"/>
          <p:nvPr/>
        </p:nvSpPr>
        <p:spPr>
          <a:xfrm>
            <a:off x="5508978" y="3499554"/>
            <a:ext cx="3615267" cy="2831544"/>
          </a:xfrm>
          <a:prstGeom prst="rect">
            <a:avLst/>
          </a:prstGeom>
          <a:noFill/>
        </p:spPr>
        <p:txBody>
          <a:bodyPr wrap="square" rtlCol="0">
            <a:spAutoFit/>
          </a:bodyPr>
          <a:lstStyle/>
          <a:p>
            <a:pPr>
              <a:buFont typeface="Arial" pitchFamily="34" charset="0"/>
              <a:buChar char="•"/>
            </a:pPr>
            <a:r>
              <a:rPr lang="en-US" dirty="0" smtClean="0">
                <a:latin typeface="Arial" pitchFamily="34" charset="0"/>
                <a:cs typeface="Arial" pitchFamily="34" charset="0"/>
              </a:rPr>
              <a:t> CD3 is year when long-lead procurements can start, we think this is FY20 at the earliest.</a:t>
            </a:r>
          </a:p>
          <a:p>
            <a:endParaRPr lang="en-US" sz="800"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The EIC TPC and an assumed 15 year of operations ($117M/yr in FY15$) would be of similar cost as the CEBAF 4-6 GeV life cycle costs: $3.24B vs. $2.98B.</a:t>
            </a:r>
          </a:p>
          <a:p>
            <a:pPr>
              <a:buFont typeface="Arial" pitchFamily="34" charset="0"/>
              <a:buChar char="•"/>
            </a:pPr>
            <a:endParaRPr lang="en-US" sz="800"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Nuclear Physics can afford this.</a:t>
            </a:r>
          </a:p>
        </p:txBody>
      </p:sp>
      <p:sp>
        <p:nvSpPr>
          <p:cNvPr id="13" name="TextBox 12"/>
          <p:cNvSpPr txBox="1"/>
          <p:nvPr/>
        </p:nvSpPr>
        <p:spPr>
          <a:xfrm>
            <a:off x="79023" y="3446312"/>
            <a:ext cx="2105384" cy="3016210"/>
          </a:xfrm>
          <a:prstGeom prst="rect">
            <a:avLst/>
          </a:prstGeom>
          <a:noFill/>
        </p:spPr>
        <p:txBody>
          <a:bodyPr wrap="square" rtlCol="0">
            <a:spAutoFit/>
          </a:bodyPr>
          <a:lstStyle/>
          <a:p>
            <a:pPr>
              <a:buFont typeface="Arial" pitchFamily="34" charset="0"/>
              <a:buChar char="•"/>
            </a:pPr>
            <a:r>
              <a:rPr lang="en-US" sz="1400" dirty="0" smtClean="0">
                <a:latin typeface="Arial" pitchFamily="34" charset="0"/>
                <a:cs typeface="Arial" pitchFamily="34" charset="0"/>
              </a:rPr>
              <a:t> EIC Cost Review suggested a TPC of $1,500M for a generic EIC including detector</a:t>
            </a:r>
          </a:p>
          <a:p>
            <a:pPr>
              <a:buFont typeface="Arial" pitchFamily="34" charset="0"/>
              <a:buChar char="•"/>
            </a:pPr>
            <a:endParaRPr lang="en-US" sz="800" dirty="0" smtClean="0">
              <a:latin typeface="Arial" pitchFamily="34" charset="0"/>
              <a:cs typeface="Arial" pitchFamily="34" charset="0"/>
            </a:endParaRPr>
          </a:p>
          <a:p>
            <a:pPr>
              <a:buFont typeface="Arial" pitchFamily="34" charset="0"/>
              <a:buChar char="•"/>
            </a:pPr>
            <a:r>
              <a:rPr lang="en-US" sz="1400" dirty="0" smtClean="0">
                <a:latin typeface="Arial" pitchFamily="34" charset="0"/>
                <a:cs typeface="Arial" pitchFamily="34" charset="0"/>
              </a:rPr>
              <a:t> Design studies continue for reduction  of the TPC below this</a:t>
            </a:r>
          </a:p>
          <a:p>
            <a:pPr>
              <a:buFont typeface="Arial" pitchFamily="34" charset="0"/>
              <a:buChar char="•"/>
            </a:pPr>
            <a:endParaRPr lang="en-US" sz="800" dirty="0" smtClean="0">
              <a:latin typeface="Arial" pitchFamily="34" charset="0"/>
              <a:cs typeface="Arial" pitchFamily="34" charset="0"/>
            </a:endParaRPr>
          </a:p>
          <a:p>
            <a:pPr>
              <a:buFont typeface="Arial" pitchFamily="34" charset="0"/>
              <a:buChar char="•"/>
            </a:pPr>
            <a:r>
              <a:rPr lang="en-US" sz="1400" dirty="0" smtClean="0">
                <a:latin typeface="Arial" pitchFamily="34" charset="0"/>
                <a:cs typeface="Arial" pitchFamily="34" charset="0"/>
              </a:rPr>
              <a:t> The relatively low technical risk  of the MEIC design requires only minor investments in pre-R&amp;D</a:t>
            </a:r>
            <a:endParaRPr lang="en-US" sz="1400" dirty="0">
              <a:latin typeface="Arial" pitchFamily="34" charset="0"/>
              <a:cs typeface="Arial" pitchFamily="34" charset="0"/>
            </a:endParaRPr>
          </a:p>
        </p:txBody>
      </p:sp>
      <p:sp>
        <p:nvSpPr>
          <p:cNvPr id="18" name="TextBox 17"/>
          <p:cNvSpPr txBox="1"/>
          <p:nvPr/>
        </p:nvSpPr>
        <p:spPr>
          <a:xfrm>
            <a:off x="3149600" y="5761000"/>
            <a:ext cx="699911" cy="646331"/>
          </a:xfrm>
          <a:prstGeom prst="rect">
            <a:avLst/>
          </a:prstGeom>
          <a:solidFill>
            <a:srgbClr val="313EBD"/>
          </a:solidFill>
        </p:spPr>
        <p:txBody>
          <a:bodyPr wrap="square" rtlCol="0">
            <a:spAutoFit/>
          </a:bodyPr>
          <a:lstStyle/>
          <a:p>
            <a:r>
              <a:rPr lang="en-US" sz="1200" b="1" dirty="0" smtClean="0">
                <a:solidFill>
                  <a:schemeClr val="bg1"/>
                </a:solidFill>
                <a:latin typeface="Arial" pitchFamily="34" charset="0"/>
                <a:cs typeface="Arial" pitchFamily="34" charset="0"/>
              </a:rPr>
              <a:t>Year 4 ~ CD3</a:t>
            </a:r>
          </a:p>
          <a:p>
            <a:r>
              <a:rPr lang="en-US" sz="1200" b="1" dirty="0" smtClean="0">
                <a:solidFill>
                  <a:schemeClr val="bg1"/>
                </a:solidFill>
                <a:latin typeface="Arial" pitchFamily="34" charset="0"/>
                <a:cs typeface="Arial" pitchFamily="34" charset="0"/>
              </a:rPr>
              <a:t>FY20?</a:t>
            </a:r>
            <a:endParaRPr lang="en-US" sz="1200" b="1" dirty="0">
              <a:solidFill>
                <a:schemeClr val="bg1"/>
              </a:solidFill>
              <a:latin typeface="Arial" pitchFamily="34" charset="0"/>
              <a:cs typeface="Arial" pitchFamily="34" charset="0"/>
            </a:endParaRPr>
          </a:p>
        </p:txBody>
      </p:sp>
      <p:sp>
        <p:nvSpPr>
          <p:cNvPr id="19" name="TextBox 18"/>
          <p:cNvSpPr txBox="1"/>
          <p:nvPr/>
        </p:nvSpPr>
        <p:spPr>
          <a:xfrm>
            <a:off x="4662312" y="5755354"/>
            <a:ext cx="846666" cy="646331"/>
          </a:xfrm>
          <a:prstGeom prst="rect">
            <a:avLst/>
          </a:prstGeom>
          <a:solidFill>
            <a:srgbClr val="313EBD"/>
          </a:solidFill>
        </p:spPr>
        <p:txBody>
          <a:bodyPr wrap="square" rtlCol="0">
            <a:spAutoFit/>
          </a:bodyPr>
          <a:lstStyle/>
          <a:p>
            <a:pPr algn="ctr"/>
            <a:r>
              <a:rPr lang="en-US" sz="1200" b="1" dirty="0" smtClean="0">
                <a:solidFill>
                  <a:schemeClr val="bg1"/>
                </a:solidFill>
                <a:latin typeface="Arial" pitchFamily="34" charset="0"/>
                <a:cs typeface="Arial" pitchFamily="34" charset="0"/>
              </a:rPr>
              <a:t>Year 12  ~ CD4</a:t>
            </a:r>
          </a:p>
          <a:p>
            <a:pPr algn="ctr"/>
            <a:r>
              <a:rPr lang="en-US" sz="1200" b="1" dirty="0" smtClean="0">
                <a:solidFill>
                  <a:schemeClr val="bg1"/>
                </a:solidFill>
                <a:latin typeface="Arial" pitchFamily="34" charset="0"/>
                <a:cs typeface="Arial" pitchFamily="34" charset="0"/>
              </a:rPr>
              <a:t>FY28?</a:t>
            </a:r>
            <a:endParaRPr lang="en-US" sz="12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8" grpId="0" animBg="1"/>
      <p:bldP spid="19"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76200" y="837247"/>
            <a:ext cx="4648200" cy="5693866"/>
          </a:xfrm>
          <a:prstGeom prst="rect">
            <a:avLst/>
          </a:prstGeom>
          <a:noFill/>
          <a:ln w="9525">
            <a:noFill/>
            <a:miter lim="800000"/>
            <a:headEnd/>
            <a:tailEnd/>
          </a:ln>
        </p:spPr>
        <p:txBody>
          <a:bodyPr wrap="square">
            <a:spAutoFit/>
          </a:bodyPr>
          <a:lstStyle/>
          <a:p>
            <a:pPr>
              <a:defRPr/>
            </a:pPr>
            <a:r>
              <a:rPr lang="en-US" sz="2400" b="1" u="sng" dirty="0" err="1" smtClean="0">
                <a:solidFill>
                  <a:srgbClr val="002060"/>
                </a:solidFill>
                <a:latin typeface="Arial" pitchFamily="34" charset="0"/>
                <a:ea typeface="ＭＳ Ｐゴシック" pitchFamily="1" charset="-128"/>
                <a:cs typeface="Arial" pitchFamily="34" charset="0"/>
              </a:rPr>
              <a:t>JLab</a:t>
            </a:r>
            <a:r>
              <a:rPr lang="en-US" sz="2400" b="1" u="sng" dirty="0" smtClean="0">
                <a:solidFill>
                  <a:srgbClr val="002060"/>
                </a:solidFill>
                <a:latin typeface="Arial" pitchFamily="34" charset="0"/>
                <a:ea typeface="ＭＳ Ｐゴシック" pitchFamily="1" charset="-128"/>
                <a:cs typeface="Arial" pitchFamily="34" charset="0"/>
              </a:rPr>
              <a:t> MEIC Figure 8 Concept</a:t>
            </a:r>
          </a:p>
          <a:p>
            <a:pPr>
              <a:defRPr/>
            </a:pPr>
            <a:endParaRPr lang="en-US" sz="1000" b="1" dirty="0" smtClean="0">
              <a:solidFill>
                <a:srgbClr val="002060"/>
              </a:solidFill>
              <a:latin typeface="Arial" pitchFamily="34" charset="0"/>
              <a:ea typeface="ＭＳ Ｐゴシック" pitchFamily="1" charset="-128"/>
              <a:cs typeface="Arial" pitchFamily="34" charset="0"/>
            </a:endParaRPr>
          </a:p>
          <a:p>
            <a:pPr>
              <a:buFontTx/>
              <a:buBlip>
                <a:blip r:embed="rId3"/>
              </a:buBlip>
              <a:defRPr/>
            </a:pPr>
            <a:r>
              <a:rPr lang="en-US" sz="1700" dirty="0" smtClean="0">
                <a:solidFill>
                  <a:prstClr val="black"/>
                </a:solidFill>
                <a:latin typeface="Arial" pitchFamily="34" charset="0"/>
                <a:ea typeface="ＭＳ Ｐゴシック" pitchFamily="1" charset="-128"/>
                <a:cs typeface="Arial" pitchFamily="34" charset="0"/>
              </a:rPr>
              <a:t>  </a:t>
            </a:r>
            <a:r>
              <a:rPr lang="en-US" sz="1700" b="1" dirty="0" smtClean="0">
                <a:solidFill>
                  <a:prstClr val="black"/>
                </a:solidFill>
                <a:latin typeface="Arial" pitchFamily="34" charset="0"/>
                <a:ea typeface="ＭＳ Ｐゴシック" pitchFamily="1" charset="-128"/>
                <a:cs typeface="Arial" pitchFamily="34" charset="0"/>
              </a:rPr>
              <a:t>Initial configuration</a:t>
            </a:r>
            <a:r>
              <a:rPr lang="en-US" sz="1700" dirty="0" smtClean="0">
                <a:solidFill>
                  <a:prstClr val="black"/>
                </a:solidFill>
                <a:latin typeface="Arial" pitchFamily="34" charset="0"/>
                <a:ea typeface="ＭＳ Ｐゴシック" pitchFamily="1" charset="-128"/>
                <a:cs typeface="Arial" pitchFamily="34" charset="0"/>
              </a:rPr>
              <a:t>:</a:t>
            </a:r>
          </a:p>
          <a:p>
            <a:pPr marL="461963" lvl="1" indent="-176213">
              <a:buFont typeface="Arial" pitchFamily="34" charset="0"/>
              <a:buChar char="•"/>
              <a:defRPr/>
            </a:pPr>
            <a:r>
              <a:rPr lang="en-US" sz="1700" dirty="0" smtClean="0">
                <a:solidFill>
                  <a:prstClr val="black"/>
                </a:solidFill>
                <a:latin typeface="Arial" pitchFamily="34" charset="0"/>
                <a:ea typeface="ＭＳ Ｐゴシック" pitchFamily="1" charset="-128"/>
                <a:cs typeface="Arial" pitchFamily="34" charset="0"/>
              </a:rPr>
              <a:t>3-10 </a:t>
            </a:r>
            <a:r>
              <a:rPr lang="en-US" sz="1700" dirty="0">
                <a:solidFill>
                  <a:prstClr val="black"/>
                </a:solidFill>
                <a:latin typeface="Arial" pitchFamily="34" charset="0"/>
                <a:ea typeface="ＭＳ Ｐゴシック" pitchFamily="1" charset="-128"/>
                <a:cs typeface="Arial" pitchFamily="34" charset="0"/>
              </a:rPr>
              <a:t>GeV on </a:t>
            </a:r>
            <a:r>
              <a:rPr lang="en-US" sz="1700" dirty="0" smtClean="0">
                <a:solidFill>
                  <a:prstClr val="black"/>
                </a:solidFill>
                <a:latin typeface="Arial" pitchFamily="34" charset="0"/>
                <a:ea typeface="ＭＳ Ｐゴシック" pitchFamily="1" charset="-128"/>
                <a:cs typeface="Arial" pitchFamily="34" charset="0"/>
              </a:rPr>
              <a:t>20-100 </a:t>
            </a:r>
            <a:r>
              <a:rPr lang="en-US" sz="1700" dirty="0">
                <a:solidFill>
                  <a:prstClr val="black"/>
                </a:solidFill>
                <a:latin typeface="Arial" pitchFamily="34" charset="0"/>
                <a:ea typeface="ＭＳ Ｐゴシック" pitchFamily="1" charset="-128"/>
                <a:cs typeface="Arial" pitchFamily="34" charset="0"/>
              </a:rPr>
              <a:t>GeV </a:t>
            </a:r>
            <a:r>
              <a:rPr lang="en-US" sz="1700" dirty="0" err="1">
                <a:solidFill>
                  <a:prstClr val="black"/>
                </a:solidFill>
                <a:latin typeface="Arial" pitchFamily="34" charset="0"/>
                <a:ea typeface="ＭＳ Ｐゴシック" pitchFamily="1" charset="-128"/>
                <a:cs typeface="Arial" pitchFamily="34" charset="0"/>
              </a:rPr>
              <a:t>ep/eA</a:t>
            </a:r>
            <a:r>
              <a:rPr lang="en-US" sz="1700" dirty="0">
                <a:solidFill>
                  <a:prstClr val="black"/>
                </a:solidFill>
                <a:latin typeface="Arial" pitchFamily="34" charset="0"/>
                <a:ea typeface="ＭＳ Ｐゴシック" pitchFamily="1" charset="-128"/>
                <a:cs typeface="Arial" pitchFamily="34" charset="0"/>
              </a:rPr>
              <a:t> </a:t>
            </a:r>
            <a:r>
              <a:rPr lang="en-US" sz="1700" dirty="0" smtClean="0">
                <a:solidFill>
                  <a:prstClr val="black"/>
                </a:solidFill>
                <a:latin typeface="Arial" pitchFamily="34" charset="0"/>
                <a:ea typeface="ＭＳ Ｐゴシック" pitchFamily="1" charset="-128"/>
                <a:cs typeface="Arial" pitchFamily="34" charset="0"/>
              </a:rPr>
              <a:t>collider</a:t>
            </a:r>
          </a:p>
          <a:p>
            <a:pPr marL="461963" lvl="1" indent="-176213">
              <a:buFont typeface="Arial" pitchFamily="34" charset="0"/>
              <a:buChar char="•"/>
              <a:defRPr/>
            </a:pPr>
            <a:r>
              <a:rPr lang="en-US" sz="1700" dirty="0" smtClean="0">
                <a:solidFill>
                  <a:prstClr val="black"/>
                </a:solidFill>
                <a:latin typeface="Arial" pitchFamily="34" charset="0"/>
                <a:ea typeface="ＭＳ Ｐゴシック" pitchFamily="1" charset="-128"/>
                <a:cs typeface="Arial" pitchFamily="34" charset="0"/>
              </a:rPr>
              <a:t>Optimized for high ion beam polarization:</a:t>
            </a:r>
          </a:p>
          <a:p>
            <a:pPr marL="1028700" lvl="2" indent="-285750">
              <a:buFont typeface="Wingdings" panose="05000000000000000000" pitchFamily="2" charset="2"/>
              <a:buChar char="§"/>
              <a:defRPr/>
            </a:pPr>
            <a:r>
              <a:rPr lang="en-US" sz="1700" dirty="0" smtClean="0">
                <a:solidFill>
                  <a:prstClr val="black"/>
                </a:solidFill>
                <a:latin typeface="Arial" pitchFamily="34" charset="0"/>
                <a:ea typeface="ＭＳ Ｐゴシック" pitchFamily="1" charset="-128"/>
                <a:cs typeface="Arial" pitchFamily="34" charset="0"/>
              </a:rPr>
              <a:t>polarized deuterons</a:t>
            </a:r>
          </a:p>
          <a:p>
            <a:pPr marL="461963" lvl="1" indent="-176213">
              <a:buFont typeface="Arial" pitchFamily="34" charset="0"/>
              <a:buChar char="•"/>
              <a:defRPr/>
            </a:pPr>
            <a:r>
              <a:rPr lang="en-US" sz="1700" dirty="0" smtClean="0">
                <a:solidFill>
                  <a:prstClr val="black"/>
                </a:solidFill>
                <a:latin typeface="Arial" pitchFamily="34" charset="0"/>
                <a:ea typeface="ＭＳ Ｐゴシック" pitchFamily="1" charset="-128"/>
                <a:cs typeface="Arial" pitchFamily="34" charset="0"/>
              </a:rPr>
              <a:t>Luminosity</a:t>
            </a:r>
            <a:r>
              <a:rPr lang="en-US" sz="1700" dirty="0">
                <a:solidFill>
                  <a:prstClr val="black"/>
                </a:solidFill>
                <a:latin typeface="Arial" pitchFamily="34" charset="0"/>
                <a:ea typeface="ＭＳ Ｐゴシック" pitchFamily="1" charset="-128"/>
                <a:cs typeface="Arial" pitchFamily="34" charset="0"/>
              </a:rPr>
              <a:t>: </a:t>
            </a:r>
          </a:p>
          <a:p>
            <a:pPr marL="1028700" lvl="2" indent="-285750">
              <a:buFont typeface="Wingdings" panose="05000000000000000000" pitchFamily="2" charset="2"/>
              <a:buChar char="§"/>
              <a:defRPr/>
            </a:pPr>
            <a:r>
              <a:rPr lang="en-US" sz="1700" dirty="0" smtClean="0">
                <a:solidFill>
                  <a:prstClr val="black"/>
                </a:solidFill>
                <a:latin typeface="Arial" pitchFamily="34" charset="0"/>
                <a:ea typeface="ＭＳ Ｐゴシック" pitchFamily="1" charset="-128"/>
                <a:cs typeface="Arial" pitchFamily="34" charset="0"/>
              </a:rPr>
              <a:t>up </a:t>
            </a:r>
            <a:r>
              <a:rPr lang="en-US" sz="1700" dirty="0">
                <a:solidFill>
                  <a:prstClr val="black"/>
                </a:solidFill>
                <a:latin typeface="Arial" pitchFamily="34" charset="0"/>
                <a:ea typeface="ＭＳ Ｐゴシック" pitchFamily="1" charset="-128"/>
                <a:cs typeface="Arial" pitchFamily="34" charset="0"/>
              </a:rPr>
              <a:t>to few x 10</a:t>
            </a:r>
            <a:r>
              <a:rPr lang="en-US" sz="1700" baseline="30000" dirty="0">
                <a:solidFill>
                  <a:prstClr val="black"/>
                </a:solidFill>
                <a:latin typeface="Arial" pitchFamily="34" charset="0"/>
                <a:ea typeface="ＭＳ Ｐゴシック" pitchFamily="1" charset="-128"/>
                <a:cs typeface="Arial" pitchFamily="34" charset="0"/>
              </a:rPr>
              <a:t>34</a:t>
            </a:r>
            <a:r>
              <a:rPr lang="en-US" sz="1700" dirty="0">
                <a:solidFill>
                  <a:prstClr val="black"/>
                </a:solidFill>
                <a:latin typeface="Arial" pitchFamily="34" charset="0"/>
                <a:ea typeface="ＭＳ Ｐゴシック" pitchFamily="1" charset="-128"/>
                <a:cs typeface="Arial" pitchFamily="34" charset="0"/>
              </a:rPr>
              <a:t> e-nucleons cm</a:t>
            </a:r>
            <a:r>
              <a:rPr lang="en-US" sz="1700" baseline="30000" dirty="0">
                <a:solidFill>
                  <a:prstClr val="black"/>
                </a:solidFill>
                <a:latin typeface="Arial" pitchFamily="34" charset="0"/>
                <a:ea typeface="ＭＳ Ｐゴシック" pitchFamily="1" charset="-128"/>
                <a:cs typeface="Arial" pitchFamily="34" charset="0"/>
              </a:rPr>
              <a:t>-2</a:t>
            </a:r>
            <a:r>
              <a:rPr lang="en-US" sz="1700" dirty="0">
                <a:solidFill>
                  <a:prstClr val="black"/>
                </a:solidFill>
                <a:latin typeface="Arial" pitchFamily="34" charset="0"/>
                <a:ea typeface="ＭＳ Ｐゴシック" pitchFamily="1" charset="-128"/>
                <a:cs typeface="Arial" pitchFamily="34" charset="0"/>
              </a:rPr>
              <a:t> </a:t>
            </a:r>
            <a:r>
              <a:rPr lang="en-US" sz="1700" dirty="0" smtClean="0">
                <a:solidFill>
                  <a:prstClr val="black"/>
                </a:solidFill>
                <a:latin typeface="Arial" pitchFamily="34" charset="0"/>
                <a:ea typeface="ＭＳ Ｐゴシック" pitchFamily="1" charset="-128"/>
                <a:cs typeface="Arial" pitchFamily="34" charset="0"/>
              </a:rPr>
              <a:t>s</a:t>
            </a:r>
            <a:r>
              <a:rPr lang="en-US" sz="1700" baseline="30000" dirty="0" smtClean="0">
                <a:solidFill>
                  <a:prstClr val="black"/>
                </a:solidFill>
                <a:latin typeface="Arial" pitchFamily="34" charset="0"/>
                <a:ea typeface="ＭＳ Ｐゴシック" pitchFamily="1" charset="-128"/>
                <a:cs typeface="Arial" pitchFamily="34" charset="0"/>
              </a:rPr>
              <a:t>-1 </a:t>
            </a:r>
          </a:p>
          <a:p>
            <a:pPr marL="461963" lvl="1" indent="-176213">
              <a:defRPr/>
            </a:pPr>
            <a:endParaRPr lang="en-US" sz="600" dirty="0">
              <a:solidFill>
                <a:prstClr val="black"/>
              </a:solidFill>
              <a:latin typeface="Arial" pitchFamily="34" charset="0"/>
              <a:ea typeface="ＭＳ Ｐゴシック" pitchFamily="1" charset="-128"/>
              <a:cs typeface="Arial" pitchFamily="34" charset="0"/>
            </a:endParaRPr>
          </a:p>
          <a:p>
            <a:pPr marL="0" lvl="2">
              <a:spcBef>
                <a:spcPts val="0"/>
              </a:spcBef>
              <a:spcAft>
                <a:spcPts val="600"/>
              </a:spcAft>
              <a:buSzPct val="70000"/>
              <a:buFontTx/>
              <a:buBlip>
                <a:blip r:embed="rId3"/>
              </a:buBlip>
              <a:defRPr/>
            </a:pPr>
            <a:r>
              <a:rPr lang="en-US" sz="2400" dirty="0">
                <a:solidFill>
                  <a:prstClr val="black"/>
                </a:solidFill>
                <a:latin typeface="Arial" pitchFamily="34" charset="0"/>
                <a:ea typeface="ＭＳ Ｐゴシック" pitchFamily="1" charset="-128"/>
                <a:cs typeface="Arial" pitchFamily="34" charset="0"/>
              </a:rPr>
              <a:t> </a:t>
            </a:r>
            <a:r>
              <a:rPr lang="en-US" sz="2400" dirty="0" smtClean="0">
                <a:solidFill>
                  <a:prstClr val="black"/>
                </a:solidFill>
                <a:latin typeface="Arial" pitchFamily="34" charset="0"/>
                <a:ea typeface="ＭＳ Ｐゴシック" pitchFamily="1" charset="-128"/>
                <a:cs typeface="Arial" pitchFamily="34" charset="0"/>
              </a:rPr>
              <a:t> </a:t>
            </a:r>
            <a:r>
              <a:rPr lang="en-US" sz="1700" b="1" dirty="0" smtClean="0">
                <a:solidFill>
                  <a:prstClr val="black"/>
                </a:solidFill>
                <a:latin typeface="Arial" pitchFamily="34" charset="0"/>
                <a:ea typeface="ＭＳ Ｐゴシック" pitchFamily="1" charset="-128"/>
                <a:cs typeface="Arial" pitchFamily="34" charset="0"/>
              </a:rPr>
              <a:t>Low technical risk</a:t>
            </a:r>
          </a:p>
          <a:p>
            <a:pPr marL="0" lvl="2">
              <a:spcBef>
                <a:spcPts val="0"/>
              </a:spcBef>
              <a:spcAft>
                <a:spcPts val="600"/>
              </a:spcAft>
              <a:defRPr/>
            </a:pPr>
            <a:endParaRPr lang="en-US" sz="600" b="1" dirty="0" smtClean="0">
              <a:solidFill>
                <a:prstClr val="black"/>
              </a:solidFill>
              <a:latin typeface="Arial" pitchFamily="34" charset="0"/>
              <a:ea typeface="ＭＳ Ｐゴシック" pitchFamily="1" charset="-128"/>
              <a:cs typeface="Arial" pitchFamily="34" charset="0"/>
            </a:endParaRPr>
          </a:p>
          <a:p>
            <a:pPr marL="0" lvl="2">
              <a:buFontTx/>
              <a:buBlip>
                <a:blip r:embed="rId3"/>
              </a:buBlip>
              <a:defRPr/>
            </a:pPr>
            <a:r>
              <a:rPr lang="en-US" sz="1700" dirty="0" smtClean="0">
                <a:solidFill>
                  <a:prstClr val="black"/>
                </a:solidFill>
                <a:latin typeface="Arial" pitchFamily="34" charset="0"/>
                <a:ea typeface="ＭＳ Ｐゴシック" pitchFamily="1" charset="-128"/>
                <a:cs typeface="Arial" pitchFamily="34" charset="0"/>
              </a:rPr>
              <a:t>   </a:t>
            </a:r>
            <a:r>
              <a:rPr lang="en-US" sz="1700" b="1" dirty="0" smtClean="0">
                <a:solidFill>
                  <a:prstClr val="black"/>
                </a:solidFill>
                <a:latin typeface="Arial" pitchFamily="34" charset="0"/>
                <a:ea typeface="ＭＳ Ｐゴシック" pitchFamily="1" charset="-128"/>
                <a:cs typeface="Arial" pitchFamily="34" charset="0"/>
              </a:rPr>
              <a:t>Upgradable </a:t>
            </a:r>
            <a:r>
              <a:rPr lang="en-US" sz="1700" b="1" dirty="0">
                <a:solidFill>
                  <a:prstClr val="black"/>
                </a:solidFill>
                <a:latin typeface="Arial" pitchFamily="34" charset="0"/>
                <a:ea typeface="ＭＳ Ｐゴシック" pitchFamily="1" charset="-128"/>
                <a:cs typeface="Arial" pitchFamily="34" charset="0"/>
              </a:rPr>
              <a:t>to higher </a:t>
            </a:r>
            <a:r>
              <a:rPr lang="en-US" sz="1700" b="1" dirty="0" smtClean="0">
                <a:solidFill>
                  <a:prstClr val="black"/>
                </a:solidFill>
                <a:latin typeface="Arial" pitchFamily="34" charset="0"/>
                <a:ea typeface="ＭＳ Ｐゴシック" pitchFamily="1" charset="-128"/>
                <a:cs typeface="Arial" pitchFamily="34" charset="0"/>
              </a:rPr>
              <a:t>energies </a:t>
            </a:r>
          </a:p>
          <a:p>
            <a:pPr marL="0" lvl="2">
              <a:defRPr/>
            </a:pPr>
            <a:r>
              <a:rPr lang="en-US" sz="1700" dirty="0" smtClean="0">
                <a:solidFill>
                  <a:prstClr val="black"/>
                </a:solidFill>
                <a:latin typeface="Arial" pitchFamily="34" charset="0"/>
                <a:ea typeface="ＭＳ Ｐゴシック" pitchFamily="1" charset="-128"/>
                <a:cs typeface="Arial" pitchFamily="34" charset="0"/>
              </a:rPr>
              <a:t>	</a:t>
            </a:r>
            <a:r>
              <a:rPr lang="en-US" sz="1500" dirty="0" smtClean="0">
                <a:solidFill>
                  <a:prstClr val="black"/>
                </a:solidFill>
                <a:latin typeface="Arial" pitchFamily="34" charset="0"/>
                <a:ea typeface="ＭＳ Ｐゴシック" pitchFamily="1" charset="-128"/>
                <a:cs typeface="Arial" pitchFamily="34" charset="0"/>
              </a:rPr>
              <a:t>250 GeV protons + 20 GeV electrons</a:t>
            </a:r>
          </a:p>
          <a:p>
            <a:pPr marL="461963" lvl="1" indent="-176213">
              <a:defRPr/>
            </a:pPr>
            <a:endParaRPr lang="en-US" sz="600" dirty="0">
              <a:solidFill>
                <a:prstClr val="black"/>
              </a:solidFill>
              <a:latin typeface="Arial" pitchFamily="34" charset="0"/>
              <a:ea typeface="ＭＳ Ｐゴシック" pitchFamily="1" charset="-128"/>
              <a:cs typeface="Arial" pitchFamily="34" charset="0"/>
            </a:endParaRPr>
          </a:p>
          <a:p>
            <a:pPr marL="0" lvl="2">
              <a:buSzPct val="70000"/>
              <a:buFontTx/>
              <a:buBlip>
                <a:blip r:embed="rId3"/>
              </a:buBlip>
              <a:defRPr/>
            </a:pPr>
            <a:r>
              <a:rPr lang="en-US" sz="2400" dirty="0">
                <a:solidFill>
                  <a:prstClr val="black"/>
                </a:solidFill>
                <a:latin typeface="Arial" pitchFamily="34" charset="0"/>
                <a:ea typeface="ＭＳ Ｐゴシック" pitchFamily="1" charset="-128"/>
                <a:cs typeface="Arial" pitchFamily="34" charset="0"/>
              </a:rPr>
              <a:t>  </a:t>
            </a:r>
            <a:r>
              <a:rPr lang="en-US" sz="1700" b="1" dirty="0" smtClean="0">
                <a:solidFill>
                  <a:prstClr val="black"/>
                </a:solidFill>
                <a:latin typeface="Arial" pitchFamily="34" charset="0"/>
                <a:ea typeface="ＭＳ Ｐゴシック" pitchFamily="1" charset="-128"/>
                <a:cs typeface="Arial" pitchFamily="34" charset="0"/>
              </a:rPr>
              <a:t>Flexible timeframe for Construction </a:t>
            </a:r>
            <a:r>
              <a:rPr lang="en-US" sz="1700" dirty="0" smtClean="0">
                <a:solidFill>
                  <a:prstClr val="black"/>
                </a:solidFill>
                <a:latin typeface="Arial" pitchFamily="34" charset="0"/>
                <a:ea typeface="ＭＳ Ｐゴシック" pitchFamily="1" charset="-128"/>
                <a:cs typeface="Arial" pitchFamily="34" charset="0"/>
              </a:rPr>
              <a:t>	</a:t>
            </a:r>
            <a:r>
              <a:rPr lang="en-US" sz="1500" dirty="0" smtClean="0">
                <a:solidFill>
                  <a:prstClr val="black"/>
                </a:solidFill>
                <a:latin typeface="Arial" pitchFamily="34" charset="0"/>
                <a:ea typeface="ＭＳ Ｐゴシック" pitchFamily="1" charset="-128"/>
                <a:cs typeface="Arial" pitchFamily="34" charset="0"/>
              </a:rPr>
              <a:t>consistent w/running 12 GeV CEBAF</a:t>
            </a:r>
          </a:p>
          <a:p>
            <a:pPr marL="0" lvl="2">
              <a:defRPr/>
            </a:pPr>
            <a:endParaRPr lang="en-US" sz="600" dirty="0" smtClean="0">
              <a:solidFill>
                <a:prstClr val="black"/>
              </a:solidFill>
              <a:latin typeface="Arial" pitchFamily="34" charset="0"/>
              <a:ea typeface="ＭＳ Ｐゴシック" pitchFamily="1" charset="-128"/>
              <a:cs typeface="Arial" pitchFamily="34" charset="0"/>
            </a:endParaRPr>
          </a:p>
          <a:p>
            <a:pPr marL="0" lvl="2">
              <a:spcAft>
                <a:spcPts val="600"/>
              </a:spcAft>
              <a:buFontTx/>
              <a:buBlip>
                <a:blip r:embed="rId3"/>
              </a:buBlip>
              <a:defRPr/>
            </a:pPr>
            <a:r>
              <a:rPr lang="en-US" sz="1700" dirty="0">
                <a:solidFill>
                  <a:prstClr val="black"/>
                </a:solidFill>
                <a:latin typeface="Arial" pitchFamily="34" charset="0"/>
                <a:ea typeface="ＭＳ Ｐゴシック" pitchFamily="1" charset="-128"/>
                <a:cs typeface="Arial" pitchFamily="34" charset="0"/>
              </a:rPr>
              <a:t> </a:t>
            </a:r>
            <a:r>
              <a:rPr lang="en-US" sz="1700" dirty="0" smtClean="0">
                <a:solidFill>
                  <a:prstClr val="black"/>
                </a:solidFill>
                <a:latin typeface="Arial" pitchFamily="34" charset="0"/>
                <a:ea typeface="ＭＳ Ｐゴシック" pitchFamily="1" charset="-128"/>
                <a:cs typeface="Arial" pitchFamily="34" charset="0"/>
              </a:rPr>
              <a:t>  </a:t>
            </a:r>
            <a:r>
              <a:rPr lang="en-US" sz="1700" b="1" dirty="0" smtClean="0">
                <a:solidFill>
                  <a:prstClr val="black"/>
                </a:solidFill>
                <a:latin typeface="Arial" pitchFamily="34" charset="0"/>
                <a:ea typeface="ＭＳ Ｐゴシック" pitchFamily="1" charset="-128"/>
                <a:cs typeface="Arial" pitchFamily="34" charset="0"/>
              </a:rPr>
              <a:t>Thorough cost estimate completed</a:t>
            </a:r>
          </a:p>
          <a:p>
            <a:pPr marL="457200" lvl="3">
              <a:spcAft>
                <a:spcPts val="0"/>
              </a:spcAft>
              <a:defRPr/>
            </a:pPr>
            <a:r>
              <a:rPr lang="en-US" sz="1700" b="1" dirty="0">
                <a:solidFill>
                  <a:prstClr val="black"/>
                </a:solidFill>
                <a:latin typeface="Arial" pitchFamily="34" charset="0"/>
                <a:ea typeface="ＭＳ Ｐゴシック" pitchFamily="1" charset="-128"/>
                <a:cs typeface="Arial" pitchFamily="34" charset="0"/>
              </a:rPr>
              <a:t>	</a:t>
            </a:r>
            <a:r>
              <a:rPr lang="en-US" sz="1500" dirty="0" smtClean="0">
                <a:solidFill>
                  <a:prstClr val="black"/>
                </a:solidFill>
                <a:latin typeface="Arial" pitchFamily="34" charset="0"/>
                <a:ea typeface="ＭＳ Ｐゴシック" pitchFamily="1" charset="-128"/>
                <a:cs typeface="Arial" pitchFamily="34" charset="0"/>
              </a:rPr>
              <a:t>presented to NSAC EIC Review</a:t>
            </a:r>
          </a:p>
          <a:p>
            <a:pPr marL="0" lvl="2">
              <a:spcAft>
                <a:spcPts val="600"/>
              </a:spcAft>
              <a:defRPr/>
            </a:pPr>
            <a:endParaRPr lang="en-US" sz="600" b="1" dirty="0" smtClean="0">
              <a:solidFill>
                <a:prstClr val="black"/>
              </a:solidFill>
              <a:latin typeface="Arial" pitchFamily="34" charset="0"/>
              <a:ea typeface="ＭＳ Ｐゴシック" pitchFamily="1" charset="-128"/>
              <a:cs typeface="Arial" pitchFamily="34" charset="0"/>
            </a:endParaRPr>
          </a:p>
          <a:p>
            <a:pPr marL="0" lvl="2">
              <a:buFontTx/>
              <a:buBlip>
                <a:blip r:embed="rId3"/>
              </a:buBlip>
              <a:defRPr/>
            </a:pPr>
            <a:r>
              <a:rPr lang="en-US" sz="1700" b="1" dirty="0">
                <a:solidFill>
                  <a:prstClr val="black"/>
                </a:solidFill>
                <a:latin typeface="Arial" pitchFamily="34" charset="0"/>
                <a:ea typeface="ＭＳ Ｐゴシック" pitchFamily="1" charset="-128"/>
                <a:cs typeface="Arial" pitchFamily="34" charset="0"/>
              </a:rPr>
              <a:t> </a:t>
            </a:r>
            <a:r>
              <a:rPr lang="en-US" sz="1700" b="1" dirty="0" smtClean="0">
                <a:solidFill>
                  <a:prstClr val="black"/>
                </a:solidFill>
                <a:latin typeface="Arial" pitchFamily="34" charset="0"/>
                <a:ea typeface="ＭＳ Ｐゴシック" pitchFamily="1" charset="-128"/>
                <a:cs typeface="Arial" pitchFamily="34" charset="0"/>
              </a:rPr>
              <a:t>  Cost effective operations</a:t>
            </a:r>
            <a:endParaRPr lang="en-US" sz="1700" dirty="0" smtClean="0">
              <a:solidFill>
                <a:prstClr val="black"/>
              </a:solidFill>
              <a:latin typeface="Arial" pitchFamily="34" charset="0"/>
              <a:ea typeface="ＭＳ Ｐゴシック" pitchFamily="1" charset="-128"/>
              <a:cs typeface="Arial" pitchFamily="34" charset="0"/>
            </a:endParaRPr>
          </a:p>
          <a:p>
            <a:pPr marL="0" lvl="2">
              <a:defRPr/>
            </a:pPr>
            <a:endParaRPr lang="en-US" sz="600" dirty="0">
              <a:solidFill>
                <a:prstClr val="black"/>
              </a:solidFill>
              <a:latin typeface="Arial" pitchFamily="34" charset="0"/>
              <a:ea typeface="ＭＳ Ｐゴシック" pitchFamily="1" charset="-128"/>
              <a:cs typeface="Arial" pitchFamily="34" charset="0"/>
            </a:endParaRPr>
          </a:p>
          <a:p>
            <a:pPr marL="0" lvl="2">
              <a:defRPr/>
            </a:pPr>
            <a:r>
              <a:rPr lang="en-US" sz="1700" b="1" dirty="0" smtClean="0">
                <a:solidFill>
                  <a:prstClr val="black"/>
                </a:solidFill>
                <a:latin typeface="Arial" pitchFamily="34" charset="0"/>
                <a:ea typeface="ＭＳ Ｐゴシック" pitchFamily="1" charset="-128"/>
                <a:cs typeface="Arial" pitchFamily="34" charset="0"/>
                <a:sym typeface="Wingdings 3"/>
              </a:rPr>
              <a:t> Fulfills White Paper Requirements</a:t>
            </a:r>
            <a:endParaRPr lang="en-US" sz="1700" dirty="0">
              <a:solidFill>
                <a:prstClr val="black"/>
              </a:solidFill>
              <a:latin typeface="Arial" pitchFamily="34" charset="0"/>
              <a:ea typeface="ＭＳ Ｐゴシック" pitchFamily="1" charset="-128"/>
              <a:cs typeface="Arial" pitchFamily="34" charset="0"/>
            </a:endParaRPr>
          </a:p>
        </p:txBody>
      </p:sp>
      <p:sp>
        <p:nvSpPr>
          <p:cNvPr id="4" name="Rectangle 2"/>
          <p:cNvSpPr txBox="1">
            <a:spLocks noChangeArrowheads="1"/>
          </p:cNvSpPr>
          <p:nvPr/>
        </p:nvSpPr>
        <p:spPr>
          <a:xfrm>
            <a:off x="304800" y="0"/>
            <a:ext cx="8179242" cy="685800"/>
          </a:xfrm>
          <a:prstGeom prst="rect">
            <a:avLst/>
          </a:prstGeom>
        </p:spPr>
        <p:txBody>
          <a:bodyPr vert="horz" lIns="91440" tIns="45720" rIns="91440" bIns="45720" rtlCol="0" anchor="ctr">
            <a:normAutofit fontScale="97500"/>
          </a:bodyPr>
          <a:lstStyle/>
          <a:p>
            <a:pPr algn="ctr" fontAlgn="auto">
              <a:spcAft>
                <a:spcPts val="0"/>
              </a:spcAft>
              <a:defRPr/>
            </a:pPr>
            <a:r>
              <a:rPr lang="en-US" sz="3200" b="1" dirty="0" smtClean="0">
                <a:solidFill>
                  <a:prstClr val="black"/>
                </a:solidFill>
                <a:cs typeface="Arial" pitchFamily="34" charset="0"/>
              </a:rPr>
              <a:t>Jefferson Lab Mission: MEIC </a:t>
            </a:r>
          </a:p>
        </p:txBody>
      </p:sp>
      <p:pic>
        <p:nvPicPr>
          <p:cNvPr id="5" name="Picture 4"/>
          <p:cNvPicPr>
            <a:picLocks noChangeAspect="1"/>
          </p:cNvPicPr>
          <p:nvPr/>
        </p:nvPicPr>
        <p:blipFill rotWithShape="1">
          <a:blip r:embed="rId4" cstate="print">
            <a:extLst>
              <a:ext uri="{BEBA8EAE-BF5A-486C-A8C5-ECC9F3942E4B}">
                <a14:imgProps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14:imgLayer r:embed="rId5">
                    <a14:imgEffect>
                      <a14:brightnessContrast contrast="-40000"/>
                    </a14:imgEffect>
                  </a14:imgLayer>
                </a14:imgProps>
              </a:ext>
              <a:ext uri="{28A0092B-C50C-407E-A947-70E740481C1C}">
                <a14:useLocalDpi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val="0"/>
              </a:ext>
            </a:extLst>
          </a:blip>
          <a:srcRect l="1852" r="1"/>
          <a:stretch/>
        </p:blipFill>
        <p:spPr>
          <a:xfrm>
            <a:off x="4797661" y="841774"/>
            <a:ext cx="4169354" cy="3896677"/>
          </a:xfrm>
          <a:prstGeom prst="rect">
            <a:avLst/>
          </a:prstGeom>
          <a:ln>
            <a:noFill/>
          </a:ln>
          <a:effectLst>
            <a:outerShdw blurRad="292100" dist="139700" dir="2700000" algn="tl" rotWithShape="0">
              <a:srgbClr val="333333">
                <a:alpha val="65000"/>
              </a:srgbClr>
            </a:outerShdw>
          </a:effectLst>
        </p:spPr>
      </p:pic>
      <p:sp>
        <p:nvSpPr>
          <p:cNvPr id="7" name="Slide Number Placeholder 2"/>
          <p:cNvSpPr>
            <a:spLocks noGrp="1"/>
          </p:cNvSpPr>
          <p:nvPr>
            <p:ph type="sldNum" sz="quarter" idx="4"/>
          </p:nvPr>
        </p:nvSpPr>
        <p:spPr>
          <a:xfrm>
            <a:off x="5853479" y="6453278"/>
            <a:ext cx="2133600" cy="365125"/>
          </a:xfrm>
        </p:spPr>
        <p:txBody>
          <a:bodyPr/>
          <a:lstStyle/>
          <a:p>
            <a:fld id="{B9A5DFB4-3D23-4866-8D46-AE36D04BFD7D}" type="slidenum">
              <a:rPr lang="en-US" smtClean="0"/>
              <a:pPr/>
              <a:t>4</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p14="http://schemas.microsoft.com/office/powerpoint/2010/main" xmlns="" xmlns:mv="urn:schemas-microsoft-com:mac:vml" xmlns:mc="http://schemas.openxmlformats.org/markup-compatibility/2006" val="2432235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MEIC Timeline and context</a:t>
            </a:r>
            <a:endParaRPr lang="en-US" dirty="0"/>
          </a:p>
        </p:txBody>
      </p:sp>
      <p:sp>
        <p:nvSpPr>
          <p:cNvPr id="5" name="Content Placeholder 4"/>
          <p:cNvSpPr>
            <a:spLocks noGrp="1"/>
          </p:cNvSpPr>
          <p:nvPr>
            <p:ph idx="1"/>
          </p:nvPr>
        </p:nvSpPr>
        <p:spPr/>
        <p:txBody>
          <a:bodyPr/>
          <a:lstStyle/>
          <a:p>
            <a:r>
              <a:rPr lang="en-US" dirty="0" smtClean="0"/>
              <a:t>MEIC design (10+ years)</a:t>
            </a:r>
          </a:p>
          <a:p>
            <a:r>
              <a:rPr lang="en-US" dirty="0" smtClean="0"/>
              <a:t>Physics case and machine requirements defined by White Paper (2011)</a:t>
            </a:r>
          </a:p>
          <a:p>
            <a:r>
              <a:rPr lang="en-US" dirty="0" smtClean="0"/>
              <a:t>Preliminary conceptual design report (2012)</a:t>
            </a:r>
          </a:p>
          <a:p>
            <a:r>
              <a:rPr lang="en-US" dirty="0" smtClean="0"/>
              <a:t>Design optimization, EICAC reviews, internal reviews</a:t>
            </a:r>
          </a:p>
          <a:p>
            <a:r>
              <a:rPr lang="en-US" dirty="0" smtClean="0"/>
              <a:t>NSAC/LRP process starts (2014)</a:t>
            </a:r>
          </a:p>
          <a:p>
            <a:r>
              <a:rPr lang="en-US" dirty="0" smtClean="0"/>
              <a:t>NASC/LRP Cost Review (January 2015) </a:t>
            </a:r>
          </a:p>
          <a:p>
            <a:endParaRPr lang="en-US" dirty="0" smtClean="0"/>
          </a:p>
          <a:p>
            <a:r>
              <a:rPr lang="en-US" dirty="0" smtClean="0">
                <a:solidFill>
                  <a:srgbClr val="CC0000"/>
                </a:solidFill>
              </a:rPr>
              <a:t>Final design optimizations (February-June  2015) </a:t>
            </a:r>
            <a:r>
              <a:rPr lang="en-US" dirty="0" err="1" smtClean="0">
                <a:solidFill>
                  <a:srgbClr val="CC0000"/>
                </a:solidFill>
                <a:sym typeface="Wingdings"/>
              </a:rPr>
              <a:t></a:t>
            </a:r>
            <a:r>
              <a:rPr lang="en-US" dirty="0" smtClean="0">
                <a:solidFill>
                  <a:srgbClr val="CC0000"/>
                </a:solidFill>
                <a:sym typeface="Wingdings"/>
              </a:rPr>
              <a:t> baseline</a:t>
            </a:r>
          </a:p>
          <a:p>
            <a:r>
              <a:rPr lang="en-US" dirty="0" smtClean="0">
                <a:solidFill>
                  <a:srgbClr val="CC0000"/>
                </a:solidFill>
                <a:sym typeface="Wingdings"/>
              </a:rPr>
              <a:t>Pre-project R&amp;D planning and execution (2015-2017)</a:t>
            </a:r>
          </a:p>
          <a:p>
            <a:r>
              <a:rPr lang="en-US" dirty="0" smtClean="0">
                <a:solidFill>
                  <a:srgbClr val="CC0000"/>
                </a:solidFill>
                <a:sym typeface="Wingdings"/>
              </a:rPr>
              <a:t>Conceptual Design Report planning and execution (2015-2017)</a:t>
            </a:r>
          </a:p>
          <a:p>
            <a:endParaRPr lang="en-US" dirty="0" smtClean="0">
              <a:sym typeface="Wingdings"/>
            </a:endParaRPr>
          </a:p>
          <a:p>
            <a:pPr>
              <a:buNone/>
            </a:pPr>
            <a:r>
              <a:rPr lang="en-US" dirty="0" smtClean="0">
                <a:sym typeface="Wingdings"/>
              </a:rPr>
              <a:t>GOAL:	Ready for CD1 and down-select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MEIC Collaboration Meeting Goals</a:t>
            </a:r>
            <a:endParaRPr lang="en-US" dirty="0"/>
          </a:p>
        </p:txBody>
      </p:sp>
      <p:sp>
        <p:nvSpPr>
          <p:cNvPr id="3" name="Content Placeholder 2"/>
          <p:cNvSpPr>
            <a:spLocks noGrp="1"/>
          </p:cNvSpPr>
          <p:nvPr>
            <p:ph idx="1"/>
          </p:nvPr>
        </p:nvSpPr>
        <p:spPr/>
        <p:txBody>
          <a:bodyPr>
            <a:normAutofit lnSpcReduction="10000"/>
          </a:bodyPr>
          <a:lstStyle/>
          <a:p>
            <a:r>
              <a:rPr lang="en-US" dirty="0" smtClean="0"/>
              <a:t>Define and compare options with the goal of optimizing cost and performance for the:</a:t>
            </a:r>
          </a:p>
          <a:p>
            <a:pPr>
              <a:buNone/>
            </a:pPr>
            <a:r>
              <a:rPr lang="en-US" dirty="0" smtClean="0">
                <a:solidFill>
                  <a:srgbClr val="FF0000"/>
                </a:solidFill>
              </a:rPr>
              <a:t>	Injector complex</a:t>
            </a:r>
          </a:p>
          <a:p>
            <a:pPr>
              <a:buNone/>
            </a:pPr>
            <a:r>
              <a:rPr lang="en-US" dirty="0" smtClean="0">
                <a:solidFill>
                  <a:srgbClr val="FF0000"/>
                </a:solidFill>
              </a:rPr>
              <a:t>	Electron cooling</a:t>
            </a:r>
          </a:p>
          <a:p>
            <a:pPr>
              <a:buNone/>
            </a:pPr>
            <a:r>
              <a:rPr lang="en-US" dirty="0" smtClean="0"/>
              <a:t>	</a:t>
            </a:r>
            <a:r>
              <a:rPr lang="en-US" i="1" dirty="0" smtClean="0">
                <a:solidFill>
                  <a:schemeClr val="tx1">
                    <a:lumMod val="50000"/>
                    <a:lumOff val="50000"/>
                  </a:schemeClr>
                </a:solidFill>
              </a:rPr>
              <a:t>(Race-track vs. figure-8)</a:t>
            </a:r>
          </a:p>
          <a:p>
            <a:pPr>
              <a:buNone/>
            </a:pPr>
            <a:endParaRPr lang="en-US" dirty="0" smtClean="0"/>
          </a:p>
          <a:p>
            <a:r>
              <a:rPr lang="en-US" dirty="0" smtClean="0"/>
              <a:t>Discuss and start define roles, responsibilities and deliverables  of collaborators for:</a:t>
            </a:r>
          </a:p>
          <a:p>
            <a:pPr>
              <a:buNone/>
            </a:pPr>
            <a:r>
              <a:rPr lang="en-US" dirty="0" smtClean="0"/>
              <a:t>	</a:t>
            </a:r>
            <a:r>
              <a:rPr lang="en-US" dirty="0" smtClean="0">
                <a:solidFill>
                  <a:srgbClr val="FF0000"/>
                </a:solidFill>
              </a:rPr>
              <a:t>Design optimization</a:t>
            </a:r>
          </a:p>
          <a:p>
            <a:pPr>
              <a:buNone/>
            </a:pPr>
            <a:r>
              <a:rPr lang="en-US" dirty="0" smtClean="0">
                <a:solidFill>
                  <a:srgbClr val="FF0000"/>
                </a:solidFill>
              </a:rPr>
              <a:t>	Pre-project R&amp;D</a:t>
            </a:r>
          </a:p>
          <a:p>
            <a:pPr>
              <a:buNone/>
            </a:pPr>
            <a:r>
              <a:rPr lang="en-US" dirty="0" smtClean="0">
                <a:solidFill>
                  <a:srgbClr val="FF0000"/>
                </a:solidFill>
              </a:rPr>
              <a:t>	CDR writing</a:t>
            </a:r>
          </a:p>
          <a:p>
            <a:endParaRPr lang="en-US" dirty="0" smtClean="0"/>
          </a:p>
          <a:p>
            <a:r>
              <a:rPr lang="en-US" dirty="0" smtClean="0"/>
              <a:t>Engage </a:t>
            </a:r>
            <a:r>
              <a:rPr lang="en-US" dirty="0" smtClean="0">
                <a:solidFill>
                  <a:srgbClr val="FF0000"/>
                </a:solidFill>
              </a:rPr>
              <a:t>industrial partners </a:t>
            </a:r>
            <a:r>
              <a:rPr lang="en-US" dirty="0" smtClean="0"/>
              <a:t>and form basis for collaboration and potential </a:t>
            </a:r>
            <a:r>
              <a:rPr lang="en-US" dirty="0" err="1" smtClean="0"/>
              <a:t>SBIR’s</a:t>
            </a:r>
            <a:endParaRPr lang="en-US" dirty="0" smtClean="0"/>
          </a:p>
          <a:p>
            <a:pPr>
              <a:buNone/>
            </a:pPr>
            <a:endParaRPr lang="en-US" dirty="0" smtClean="0"/>
          </a:p>
          <a:p>
            <a:r>
              <a:rPr lang="en-US" dirty="0" smtClean="0"/>
              <a:t>Plan </a:t>
            </a:r>
            <a:r>
              <a:rPr lang="en-US" b="1" dirty="0" smtClean="0"/>
              <a:t>future </a:t>
            </a:r>
            <a:r>
              <a:rPr lang="en-US" dirty="0" smtClean="0"/>
              <a:t>Collaboration Meetings</a:t>
            </a:r>
          </a:p>
          <a:p>
            <a:pPr>
              <a:buNone/>
            </a:pPr>
            <a:endParaRPr lang="en-US" dirty="0" smtClean="0"/>
          </a:p>
          <a:p>
            <a:endParaRPr lang="en-US" dirty="0" smtClean="0"/>
          </a:p>
          <a:p>
            <a:endParaRPr lang="en-US" dirty="0"/>
          </a:p>
        </p:txBody>
      </p:sp>
      <p:sp>
        <p:nvSpPr>
          <p:cNvPr id="5" name="Slide Number Placeholder 4"/>
          <p:cNvSpPr>
            <a:spLocks noGrp="1"/>
          </p:cNvSpPr>
          <p:nvPr>
            <p:ph type="sldNum" sz="quarter" idx="4"/>
          </p:nvPr>
        </p:nvSpPr>
        <p:spPr/>
        <p:txBody>
          <a:bodyPr/>
          <a:lstStyle/>
          <a:p>
            <a:fld id="{B9A5DFB4-3D23-4866-8D46-AE36D04BFD7D}" type="slidenum">
              <a:rPr lang="en-US" smtClean="0"/>
              <a:pPr/>
              <a:t>6</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JLabPowerpoint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JLabPowerpoint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JLab_PowerPoint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3296</TotalTime>
  <Words>588</Words>
  <Application>Microsoft Macintosh PowerPoint</Application>
  <PresentationFormat>On-screen Show (4:3)</PresentationFormat>
  <Paragraphs>85</Paragraphs>
  <Slides>6</Slides>
  <Notes>2</Notes>
  <HiddenSlides>0</HiddenSlides>
  <MMClips>0</MMClips>
  <ScaleCrop>false</ScaleCrop>
  <HeadingPairs>
    <vt:vector size="4" baseType="variant">
      <vt:variant>
        <vt:lpstr>Design Template</vt:lpstr>
      </vt:variant>
      <vt:variant>
        <vt:i4>3</vt:i4>
      </vt:variant>
      <vt:variant>
        <vt:lpstr>Slide Titles</vt:lpstr>
      </vt:variant>
      <vt:variant>
        <vt:i4>6</vt:i4>
      </vt:variant>
    </vt:vector>
  </HeadingPairs>
  <TitlesOfParts>
    <vt:vector size="9" baseType="lpstr">
      <vt:lpstr>JLabPowerpointMain</vt:lpstr>
      <vt:lpstr>1_JLabPowerpointMain</vt:lpstr>
      <vt:lpstr>3_JLab_PowerPoint1</vt:lpstr>
      <vt:lpstr>Welcome and Charge  Fulvia Pilat</vt:lpstr>
      <vt:lpstr>Slide 2</vt:lpstr>
      <vt:lpstr>Slide 3</vt:lpstr>
      <vt:lpstr>Slide 4</vt:lpstr>
      <vt:lpstr>MEIC Timeline and context</vt:lpstr>
      <vt:lpstr>MEIC Collaboration Meeting Goals</vt:lpstr>
    </vt:vector>
  </TitlesOfParts>
  <Company>Jefferson 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dchopard</dc:creator>
  <cp:lastModifiedBy>Fulvia Pilat</cp:lastModifiedBy>
  <cp:revision>213</cp:revision>
  <cp:lastPrinted>2014-11-19T20:53:24Z</cp:lastPrinted>
  <dcterms:created xsi:type="dcterms:W3CDTF">2015-03-29T17:41:23Z</dcterms:created>
  <dcterms:modified xsi:type="dcterms:W3CDTF">2015-03-29T17:45:25Z</dcterms:modified>
</cp:coreProperties>
</file>