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47"/>
  </p:notesMasterIdLst>
  <p:handoutMasterIdLst>
    <p:handoutMasterId r:id="rId48"/>
  </p:handoutMasterIdLst>
  <p:sldIdLst>
    <p:sldId id="265" r:id="rId3"/>
    <p:sldId id="267" r:id="rId4"/>
    <p:sldId id="269" r:id="rId5"/>
    <p:sldId id="268" r:id="rId6"/>
    <p:sldId id="270" r:id="rId7"/>
    <p:sldId id="275" r:id="rId8"/>
    <p:sldId id="273" r:id="rId9"/>
    <p:sldId id="274" r:id="rId10"/>
    <p:sldId id="276" r:id="rId11"/>
    <p:sldId id="308" r:id="rId12"/>
    <p:sldId id="277" r:id="rId13"/>
    <p:sldId id="309" r:id="rId14"/>
    <p:sldId id="283" r:id="rId15"/>
    <p:sldId id="284" r:id="rId16"/>
    <p:sldId id="285" r:id="rId17"/>
    <p:sldId id="286" r:id="rId18"/>
    <p:sldId id="287" r:id="rId19"/>
    <p:sldId id="288" r:id="rId20"/>
    <p:sldId id="289" r:id="rId21"/>
    <p:sldId id="290" r:id="rId22"/>
    <p:sldId id="292" r:id="rId23"/>
    <p:sldId id="293" r:id="rId24"/>
    <p:sldId id="295" r:id="rId25"/>
    <p:sldId id="296" r:id="rId26"/>
    <p:sldId id="298" r:id="rId27"/>
    <p:sldId id="305" r:id="rId28"/>
    <p:sldId id="299" r:id="rId29"/>
    <p:sldId id="300" r:id="rId30"/>
    <p:sldId id="302" r:id="rId31"/>
    <p:sldId id="303" r:id="rId32"/>
    <p:sldId id="304" r:id="rId33"/>
    <p:sldId id="306" r:id="rId34"/>
    <p:sldId id="307" r:id="rId35"/>
    <p:sldId id="294" r:id="rId36"/>
    <p:sldId id="310" r:id="rId37"/>
    <p:sldId id="271" r:id="rId38"/>
    <p:sldId id="272" r:id="rId39"/>
    <p:sldId id="278" r:id="rId40"/>
    <p:sldId id="279" r:id="rId41"/>
    <p:sldId id="280" r:id="rId42"/>
    <p:sldId id="281" r:id="rId43"/>
    <p:sldId id="291" r:id="rId44"/>
    <p:sldId id="297" r:id="rId45"/>
    <p:sldId id="301" r:id="rId4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a:srgbClr val="0000FF"/>
    <a:srgbClr val="FF00FF"/>
    <a:srgbClr val="00B5E2"/>
    <a:srgbClr val="404040"/>
    <a:srgbClr val="505050"/>
    <a:srgbClr val="004C97"/>
    <a:srgbClr val="63666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napToObjects="1">
      <p:cViewPr varScale="1">
        <p:scale>
          <a:sx n="88" d="100"/>
          <a:sy n="88" d="100"/>
        </p:scale>
        <p:origin x="1272" y="9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03D13009-B6A2-44AE-912B-FAF4F08FF568}" type="datetimeFigureOut">
              <a:rPr lang="en-US" altLang="en-US"/>
              <a:pPr/>
              <a:t>3/29/2015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B0701E43-F2F7-4BD0-AB69-8711E25BF1DE}" type="slidenum">
              <a:rPr lang="en-US" altLang="en-US"/>
              <a:pPr/>
              <a:t>‹#›</a:t>
            </a:fld>
            <a:endParaRPr lang="en-US" altLang="en-US"/>
          </a:p>
        </p:txBody>
      </p:sp>
    </p:spTree>
    <p:extLst>
      <p:ext uri="{BB962C8B-B14F-4D97-AF65-F5344CB8AC3E}">
        <p14:creationId xmlns:p14="http://schemas.microsoft.com/office/powerpoint/2010/main" val="2710218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509A38CD-3FBD-444A-B619-9B02FD52FED8}" type="datetimeFigureOut">
              <a:rPr lang="en-US" altLang="en-US"/>
              <a:pPr/>
              <a:t>3/29/2015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73916D49-098B-4AE5-AD1E-FB878F1C5AB5}" type="slidenum">
              <a:rPr lang="en-US" altLang="en-US"/>
              <a:pPr/>
              <a:t>‹#›</a:t>
            </a:fld>
            <a:endParaRPr lang="en-US" altLang="en-US"/>
          </a:p>
        </p:txBody>
      </p:sp>
    </p:spTree>
    <p:extLst>
      <p:ext uri="{BB962C8B-B14F-4D97-AF65-F5344CB8AC3E}">
        <p14:creationId xmlns:p14="http://schemas.microsoft.com/office/powerpoint/2010/main" val="35261332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16D49-098B-4AE5-AD1E-FB878F1C5AB5}" type="slidenum">
              <a:rPr lang="en-US" altLang="en-US" smtClean="0"/>
              <a:pPr/>
              <a:t>2</a:t>
            </a:fld>
            <a:endParaRPr lang="en-US" altLang="en-US"/>
          </a:p>
        </p:txBody>
      </p:sp>
    </p:spTree>
    <p:extLst>
      <p:ext uri="{BB962C8B-B14F-4D97-AF65-F5344CB8AC3E}">
        <p14:creationId xmlns:p14="http://schemas.microsoft.com/office/powerpoint/2010/main" val="306591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8543104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lvl1pPr>
              <a:defRPr/>
            </a:lvl1pPr>
          </a:lstStyle>
          <a:p>
            <a:fld id="{4ED459E9-30FD-407B-ABD5-9702E9CF5558}" type="slidenum">
              <a:rPr lang="en-US" altLang="en-US"/>
              <a:pPr/>
              <a:t>‹#›</a:t>
            </a:fld>
            <a:endParaRPr lang="en-US" altLang="en-US"/>
          </a:p>
        </p:txBody>
      </p:sp>
    </p:spTree>
    <p:extLst>
      <p:ext uri="{BB962C8B-B14F-4D97-AF65-F5344CB8AC3E}">
        <p14:creationId xmlns:p14="http://schemas.microsoft.com/office/powerpoint/2010/main" val="37775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smtClean="0"/>
              <a:t>3/30/2015</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Lionel Prost | Fermilab DC Cooler Experiences</a:t>
            </a:r>
            <a:endParaRPr lang="en-US" b="1"/>
          </a:p>
        </p:txBody>
      </p:sp>
      <p:sp>
        <p:nvSpPr>
          <p:cNvPr id="9" name="Slide Number Placeholder 5"/>
          <p:cNvSpPr>
            <a:spLocks noGrp="1"/>
          </p:cNvSpPr>
          <p:nvPr>
            <p:ph type="sldNum" sz="quarter" idx="21"/>
          </p:nvPr>
        </p:nvSpPr>
        <p:spPr/>
        <p:txBody>
          <a:bodyPr/>
          <a:lstStyle>
            <a:lvl1pPr>
              <a:defRPr/>
            </a:lvl1pPr>
          </a:lstStyle>
          <a:p>
            <a:fld id="{93CEE18C-664F-4C67-AEF9-19EBD1C14064}" type="slidenum">
              <a:rPr lang="en-US" altLang="en-US"/>
              <a:pPr/>
              <a:t>‹#›</a:t>
            </a:fld>
            <a:endParaRPr lang="en-US" altLang="en-US"/>
          </a:p>
        </p:txBody>
      </p:sp>
    </p:spTree>
    <p:extLst>
      <p:ext uri="{BB962C8B-B14F-4D97-AF65-F5344CB8AC3E}">
        <p14:creationId xmlns:p14="http://schemas.microsoft.com/office/powerpoint/2010/main" val="311785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3/30/2015</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Lionel Prost | Fermilab DC Cooler Experiences</a:t>
            </a:r>
            <a:endParaRPr lang="en-US" b="1"/>
          </a:p>
        </p:txBody>
      </p:sp>
      <p:sp>
        <p:nvSpPr>
          <p:cNvPr id="7" name="Slide Number Placeholder 5"/>
          <p:cNvSpPr>
            <a:spLocks noGrp="1"/>
          </p:cNvSpPr>
          <p:nvPr>
            <p:ph type="sldNum" sz="quarter" idx="18"/>
          </p:nvPr>
        </p:nvSpPr>
        <p:spPr/>
        <p:txBody>
          <a:bodyPr/>
          <a:lstStyle>
            <a:lvl1pPr>
              <a:defRPr/>
            </a:lvl1pPr>
          </a:lstStyle>
          <a:p>
            <a:fld id="{3D16948C-B227-4249-9DB2-D695369A49AE}" type="slidenum">
              <a:rPr lang="en-US" altLang="en-US"/>
              <a:pPr/>
              <a:t>‹#›</a:t>
            </a:fld>
            <a:endParaRPr lang="en-US" altLang="en-US"/>
          </a:p>
        </p:txBody>
      </p:sp>
    </p:spTree>
    <p:extLst>
      <p:ext uri="{BB962C8B-B14F-4D97-AF65-F5344CB8AC3E}">
        <p14:creationId xmlns:p14="http://schemas.microsoft.com/office/powerpoint/2010/main" val="307071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smtClean="0"/>
              <a:t>3/30/2015</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Lionel Prost | Fermilab DC Cooler Experiences</a:t>
            </a:r>
            <a:endParaRPr lang="en-US" b="1"/>
          </a:p>
        </p:txBody>
      </p:sp>
      <p:sp>
        <p:nvSpPr>
          <p:cNvPr id="7" name="Slide Number Placeholder 5"/>
          <p:cNvSpPr>
            <a:spLocks noGrp="1"/>
          </p:cNvSpPr>
          <p:nvPr>
            <p:ph type="sldNum" sz="quarter" idx="12"/>
          </p:nvPr>
        </p:nvSpPr>
        <p:spPr/>
        <p:txBody>
          <a:bodyPr/>
          <a:lstStyle>
            <a:lvl1pPr>
              <a:defRPr/>
            </a:lvl1pPr>
          </a:lstStyle>
          <a:p>
            <a:fld id="{D2652F8F-ACA0-45D2-87E0-DD045ACC5047}" type="slidenum">
              <a:rPr lang="en-US" altLang="en-US"/>
              <a:pPr/>
              <a:t>‹#›</a:t>
            </a:fld>
            <a:endParaRPr lang="en-US" altLang="en-US"/>
          </a:p>
        </p:txBody>
      </p:sp>
    </p:spTree>
    <p:extLst>
      <p:ext uri="{BB962C8B-B14F-4D97-AF65-F5344CB8AC3E}">
        <p14:creationId xmlns:p14="http://schemas.microsoft.com/office/powerpoint/2010/main" val="366992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r>
              <a:rPr lang="en-US" altLang="en-US" smtClean="0"/>
              <a:t>3/30/2015</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Lionel Prost | Fermilab DC Cooler Experiences</a:t>
            </a:r>
            <a:endParaRPr lang="en-US" b="1"/>
          </a:p>
        </p:txBody>
      </p:sp>
      <p:sp>
        <p:nvSpPr>
          <p:cNvPr id="5" name="Slide Number Placeholder 5"/>
          <p:cNvSpPr>
            <a:spLocks noGrp="1"/>
          </p:cNvSpPr>
          <p:nvPr>
            <p:ph type="sldNum" sz="quarter" idx="16"/>
          </p:nvPr>
        </p:nvSpPr>
        <p:spPr>
          <a:ln/>
        </p:spPr>
        <p:txBody>
          <a:bodyPr/>
          <a:lstStyle>
            <a:lvl1pPr>
              <a:defRPr/>
            </a:lvl1pPr>
          </a:lstStyle>
          <a:p>
            <a:fld id="{51A99501-D9BE-461F-BBF9-EB48BDEA9FE6}" type="slidenum">
              <a:rPr lang="en-US" altLang="en-US"/>
              <a:pPr/>
              <a:t>‹#›</a:t>
            </a:fld>
            <a:endParaRPr lang="en-US" altLang="en-US"/>
          </a:p>
        </p:txBody>
      </p:sp>
    </p:spTree>
    <p:extLst>
      <p:ext uri="{BB962C8B-B14F-4D97-AF65-F5344CB8AC3E}">
        <p14:creationId xmlns:p14="http://schemas.microsoft.com/office/powerpoint/2010/main" val="132030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smtClean="0"/>
              <a:t>3/30/2015</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Lionel Prost | Fermilab DC Cooler Experiences</a:t>
            </a:r>
            <a:endParaRPr lang="en-US" b="1"/>
          </a:p>
        </p:txBody>
      </p:sp>
      <p:sp>
        <p:nvSpPr>
          <p:cNvPr id="6" name="Slide Number Placeholder 5"/>
          <p:cNvSpPr>
            <a:spLocks noGrp="1"/>
          </p:cNvSpPr>
          <p:nvPr>
            <p:ph type="sldNum" sz="quarter" idx="16"/>
          </p:nvPr>
        </p:nvSpPr>
        <p:spPr>
          <a:ln/>
        </p:spPr>
        <p:txBody>
          <a:bodyPr/>
          <a:lstStyle>
            <a:lvl1pPr>
              <a:defRPr/>
            </a:lvl1pPr>
          </a:lstStyle>
          <a:p>
            <a:fld id="{A74DE775-2E9A-44A1-AF44-F47EDBC87198}" type="slidenum">
              <a:rPr lang="en-US" altLang="en-US"/>
              <a:pPr/>
              <a:t>‹#›</a:t>
            </a:fld>
            <a:endParaRPr lang="en-US" altLang="en-US"/>
          </a:p>
        </p:txBody>
      </p:sp>
    </p:spTree>
    <p:extLst>
      <p:ext uri="{BB962C8B-B14F-4D97-AF65-F5344CB8AC3E}">
        <p14:creationId xmlns:p14="http://schemas.microsoft.com/office/powerpoint/2010/main" val="324208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r>
              <a:rPr lang="en-US" altLang="en-US" smtClean="0"/>
              <a:t>3/30/2015</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Lionel Prost | Fermilab DC Cooler Experiences</a:t>
            </a:r>
            <a:endParaRPr lang="en-US" b="1"/>
          </a:p>
        </p:txBody>
      </p:sp>
      <p:sp>
        <p:nvSpPr>
          <p:cNvPr id="8" name="Slide Number Placeholder 5"/>
          <p:cNvSpPr>
            <a:spLocks noGrp="1"/>
          </p:cNvSpPr>
          <p:nvPr>
            <p:ph type="sldNum" sz="quarter" idx="12"/>
          </p:nvPr>
        </p:nvSpPr>
        <p:spPr>
          <a:ln/>
        </p:spPr>
        <p:txBody>
          <a:bodyPr/>
          <a:lstStyle>
            <a:lvl1pPr>
              <a:defRPr/>
            </a:lvl1pPr>
          </a:lstStyle>
          <a:p>
            <a:fld id="{7C4ECA57-5468-4C5A-80FC-4FA0ACE7251A}" type="slidenum">
              <a:rPr lang="en-US" altLang="en-US"/>
              <a:pPr/>
              <a:t>‹#›</a:t>
            </a:fld>
            <a:endParaRPr lang="en-US" altLang="en-US"/>
          </a:p>
        </p:txBody>
      </p:sp>
    </p:spTree>
    <p:extLst>
      <p:ext uri="{BB962C8B-B14F-4D97-AF65-F5344CB8AC3E}">
        <p14:creationId xmlns:p14="http://schemas.microsoft.com/office/powerpoint/2010/main" val="347659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smtClean="0"/>
              <a:t>3/30/2015</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Lionel Prost | Fermilab DC Cooler Experiences</a:t>
            </a:r>
            <a:endParaRPr lang="en-US" b="1"/>
          </a:p>
        </p:txBody>
      </p:sp>
      <p:sp>
        <p:nvSpPr>
          <p:cNvPr id="12" name="Slide Number Placeholder 5"/>
          <p:cNvSpPr>
            <a:spLocks noGrp="1"/>
          </p:cNvSpPr>
          <p:nvPr>
            <p:ph type="sldNum" sz="quarter" idx="22"/>
          </p:nvPr>
        </p:nvSpPr>
        <p:spPr>
          <a:ln/>
        </p:spPr>
        <p:txBody>
          <a:bodyPr/>
          <a:lstStyle>
            <a:lvl1pPr>
              <a:defRPr/>
            </a:lvl1pPr>
          </a:lstStyle>
          <a:p>
            <a:fld id="{18346B5D-0BFB-4C76-A5E9-47C5FD916E98}" type="slidenum">
              <a:rPr lang="en-US" altLang="en-US"/>
              <a:pPr/>
              <a:t>‹#›</a:t>
            </a:fld>
            <a:endParaRPr lang="en-US" altLang="en-US"/>
          </a:p>
        </p:txBody>
      </p:sp>
    </p:spTree>
    <p:extLst>
      <p:ext uri="{BB962C8B-B14F-4D97-AF65-F5344CB8AC3E}">
        <p14:creationId xmlns:p14="http://schemas.microsoft.com/office/powerpoint/2010/main" val="3341945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3/30/2015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Lionel Prost | Fermilab DC Cooler Experiences</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CBBDD526-38E0-4725-B355-E825374E3AE7}"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MS PGothic" panose="020B0600070205080204"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3/30/2015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Lionel Prost | Fermilab DC Cooler Experiences</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8B01E28B-2F5A-44AD-AA1C-C2B34262FC7A}"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anose="020B0600070205080204"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34.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5.em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12.bin"/><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6.wmf"/><Relationship Id="rId9"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smtClean="0">
                <a:latin typeface="Helvetica" panose="020B0604020202020204" pitchFamily="34" charset="0"/>
              </a:rPr>
              <a:t>Fermilab DC Cooler Experiences</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Helvetica" panose="020B0604020202020204" pitchFamily="34" charset="0"/>
              </a:rPr>
              <a:t>Lionel Prost</a:t>
            </a:r>
          </a:p>
          <a:p>
            <a:r>
              <a:rPr lang="en-US" b="1" dirty="0"/>
              <a:t>MEIC Collaboration Meeting </a:t>
            </a:r>
            <a:r>
              <a:rPr lang="en-US" b="1" i="1" dirty="0"/>
              <a:t>Spring 2015   </a:t>
            </a:r>
            <a:r>
              <a:rPr lang="en-US" b="1" dirty="0"/>
              <a:t>(Topics: Ion Beam Formation and Cooling</a:t>
            </a:r>
            <a:r>
              <a:rPr lang="en-US" b="1" dirty="0" smtClean="0"/>
              <a:t>)</a:t>
            </a:r>
            <a:endParaRPr lang="en-US" altLang="en-US" dirty="0" smtClean="0">
              <a:latin typeface="Helvetica" panose="020B0604020202020204" pitchFamily="34" charset="0"/>
            </a:endParaRPr>
          </a:p>
          <a:p>
            <a:r>
              <a:rPr lang="en-US" altLang="en-US" dirty="0" smtClean="0">
                <a:latin typeface="Helvetica" panose="020B0604020202020204" pitchFamily="34" charset="0"/>
              </a:rPr>
              <a:t>30 March 2015</a:t>
            </a:r>
          </a:p>
          <a:p>
            <a:endParaRPr lang="en-US" altLang="en-US" dirty="0" smtClean="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decisions</a:t>
            </a:r>
            <a:endParaRPr lang="en-US" dirty="0"/>
          </a:p>
        </p:txBody>
      </p:sp>
      <p:sp>
        <p:nvSpPr>
          <p:cNvPr id="3" name="Content Placeholder 2"/>
          <p:cNvSpPr>
            <a:spLocks noGrp="1"/>
          </p:cNvSpPr>
          <p:nvPr>
            <p:ph idx="1"/>
          </p:nvPr>
        </p:nvSpPr>
        <p:spPr>
          <a:xfrm>
            <a:off x="228600" y="948156"/>
            <a:ext cx="8672513" cy="4987867"/>
          </a:xfrm>
        </p:spPr>
        <p:txBody>
          <a:bodyPr>
            <a:normAutofit/>
          </a:bodyPr>
          <a:lstStyle/>
          <a:p>
            <a:r>
              <a:rPr lang="en-US" dirty="0">
                <a:solidFill>
                  <a:schemeClr val="tx1"/>
                </a:solidFill>
              </a:rPr>
              <a:t>Long off-line testing</a:t>
            </a:r>
          </a:p>
          <a:p>
            <a:r>
              <a:rPr lang="en-US" dirty="0">
                <a:solidFill>
                  <a:schemeClr val="tx1"/>
                </a:solidFill>
              </a:rPr>
              <a:t>Nominally “round” optics in the supply line</a:t>
            </a:r>
          </a:p>
          <a:p>
            <a:r>
              <a:rPr lang="en-US" dirty="0">
                <a:solidFill>
                  <a:schemeClr val="tx1"/>
                </a:solidFill>
              </a:rPr>
              <a:t>Zero dispersion in the cooling section</a:t>
            </a:r>
          </a:p>
          <a:p>
            <a:r>
              <a:rPr lang="en-US" dirty="0">
                <a:solidFill>
                  <a:schemeClr val="tx1"/>
                </a:solidFill>
              </a:rPr>
              <a:t>High dispersion after the cooling section to measure energy drifts</a:t>
            </a:r>
          </a:p>
          <a:p>
            <a:r>
              <a:rPr lang="en-US" dirty="0">
                <a:solidFill>
                  <a:schemeClr val="tx1"/>
                </a:solidFill>
              </a:rPr>
              <a:t>Placement of elements with tuning convenience in mind</a:t>
            </a:r>
          </a:p>
          <a:p>
            <a:pPr lvl="1"/>
            <a:r>
              <a:rPr lang="en-US" dirty="0"/>
              <a:t>Each solenoid is followed by dipole correctors and, after a drift space, by a BPM right upstream of the next solenoid</a:t>
            </a:r>
          </a:p>
          <a:p>
            <a:r>
              <a:rPr lang="en-US" dirty="0" smtClean="0">
                <a:solidFill>
                  <a:schemeClr val="tx1"/>
                </a:solidFill>
              </a:rPr>
              <a:t>Data logging </a:t>
            </a:r>
            <a:r>
              <a:rPr lang="en-US" dirty="0">
                <a:solidFill>
                  <a:schemeClr val="tx1"/>
                </a:solidFill>
              </a:rPr>
              <a:t>of all parameters</a:t>
            </a:r>
          </a:p>
          <a:p>
            <a:r>
              <a:rPr lang="en-US" dirty="0" smtClean="0">
                <a:solidFill>
                  <a:schemeClr val="tx1"/>
                </a:solidFill>
              </a:rPr>
              <a:t>Well–thought </a:t>
            </a:r>
            <a:r>
              <a:rPr lang="en-US" dirty="0">
                <a:solidFill>
                  <a:schemeClr val="tx1"/>
                </a:solidFill>
              </a:rPr>
              <a:t>procedure of energy tuning</a:t>
            </a:r>
          </a:p>
          <a:p>
            <a:r>
              <a:rPr lang="en-US" dirty="0">
                <a:solidFill>
                  <a:schemeClr val="tx1"/>
                </a:solidFill>
              </a:rPr>
              <a:t>Initial transverse tuning with round orifices in the cooling section (“scrapers”)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10</a:t>
            </a:fld>
            <a:endParaRPr lang="en-US" altLang="en-US"/>
          </a:p>
        </p:txBody>
      </p:sp>
    </p:spTree>
    <p:extLst>
      <p:ext uri="{BB962C8B-B14F-4D97-AF65-F5344CB8AC3E}">
        <p14:creationId xmlns:p14="http://schemas.microsoft.com/office/powerpoint/2010/main" val="215567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60121"/>
            <a:ext cx="8686800" cy="1242204"/>
          </a:xfrm>
        </p:spPr>
        <p:txBody>
          <a:bodyPr/>
          <a:lstStyle/>
          <a:p>
            <a:pPr algn="ctr"/>
            <a:r>
              <a:rPr lang="en-US" sz="3600" dirty="0" smtClean="0"/>
              <a:t>CHALLENGES, REMEDIES &amp; COOLING OPTIMIZATION</a:t>
            </a:r>
            <a:endParaRPr lang="en-US" sz="3600"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11</a:t>
            </a:fld>
            <a:endParaRPr lang="en-US" altLang="en-US"/>
          </a:p>
        </p:txBody>
      </p:sp>
    </p:spTree>
    <p:extLst>
      <p:ext uri="{BB962C8B-B14F-4D97-AF65-F5344CB8AC3E}">
        <p14:creationId xmlns:p14="http://schemas.microsoft.com/office/powerpoint/2010/main" val="256016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a:xfrm>
            <a:off x="228600" y="900246"/>
            <a:ext cx="8672513" cy="5310773"/>
          </a:xfrm>
        </p:spPr>
        <p:txBody>
          <a:bodyPr>
            <a:normAutofit fontScale="85000" lnSpcReduction="20000"/>
          </a:bodyPr>
          <a:lstStyle/>
          <a:p>
            <a:r>
              <a:rPr lang="en-US" dirty="0" smtClean="0">
                <a:solidFill>
                  <a:schemeClr val="tx1"/>
                </a:solidFill>
              </a:rPr>
              <a:t>Magnetic </a:t>
            </a:r>
            <a:r>
              <a:rPr lang="en-US" dirty="0">
                <a:solidFill>
                  <a:schemeClr val="tx1"/>
                </a:solidFill>
              </a:rPr>
              <a:t>fields from the Main Injector</a:t>
            </a:r>
          </a:p>
          <a:p>
            <a:pPr lvl="1"/>
            <a:r>
              <a:rPr lang="en-US" dirty="0"/>
              <a:t>Compensation of bus currents, </a:t>
            </a:r>
            <a:r>
              <a:rPr lang="en-US" dirty="0" smtClean="0"/>
              <a:t>additional</a:t>
            </a:r>
            <a:br>
              <a:rPr lang="en-US" dirty="0" smtClean="0"/>
            </a:br>
            <a:r>
              <a:rPr lang="en-US" dirty="0" smtClean="0"/>
              <a:t>magnetic </a:t>
            </a:r>
            <a:r>
              <a:rPr lang="en-US" dirty="0"/>
              <a:t>shielding</a:t>
            </a:r>
          </a:p>
          <a:p>
            <a:pPr lvl="1"/>
            <a:r>
              <a:rPr lang="en-US" dirty="0"/>
              <a:t>Changes in optics that made the system </a:t>
            </a:r>
            <a:r>
              <a:rPr lang="en-US" dirty="0" smtClean="0"/>
              <a:t>more</a:t>
            </a:r>
            <a:br>
              <a:rPr lang="en-US" dirty="0" smtClean="0"/>
            </a:br>
            <a:r>
              <a:rPr lang="en-US" dirty="0" smtClean="0"/>
              <a:t>tolerable </a:t>
            </a:r>
            <a:r>
              <a:rPr lang="en-US" dirty="0"/>
              <a:t>to the beam motion</a:t>
            </a:r>
          </a:p>
          <a:p>
            <a:r>
              <a:rPr lang="en-US" dirty="0">
                <a:solidFill>
                  <a:schemeClr val="tx1"/>
                </a:solidFill>
              </a:rPr>
              <a:t>First energy matching</a:t>
            </a:r>
          </a:p>
          <a:p>
            <a:pPr lvl="1"/>
            <a:r>
              <a:rPr lang="en-US" dirty="0"/>
              <a:t>Absolute energy calibration of the electron </a:t>
            </a:r>
            <a:r>
              <a:rPr lang="en-US" dirty="0" smtClean="0"/>
              <a:t>beam</a:t>
            </a:r>
            <a:br>
              <a:rPr lang="en-US" dirty="0" smtClean="0"/>
            </a:br>
            <a:r>
              <a:rPr lang="en-US" dirty="0" smtClean="0"/>
              <a:t>by </a:t>
            </a:r>
            <a:r>
              <a:rPr lang="en-US" dirty="0"/>
              <a:t>measuring the electron </a:t>
            </a:r>
            <a:r>
              <a:rPr lang="en-US" dirty="0" err="1"/>
              <a:t>Larmor</a:t>
            </a:r>
            <a:r>
              <a:rPr lang="en-US" dirty="0"/>
              <a:t> wave length </a:t>
            </a:r>
            <a:r>
              <a:rPr lang="en-US" dirty="0" smtClean="0"/>
              <a:t>in</a:t>
            </a:r>
            <a:br>
              <a:rPr lang="en-US" dirty="0" smtClean="0"/>
            </a:br>
            <a:r>
              <a:rPr lang="en-US" dirty="0" smtClean="0"/>
              <a:t>the </a:t>
            </a:r>
            <a:r>
              <a:rPr lang="en-US" dirty="0"/>
              <a:t>magnetic field of the cooling section</a:t>
            </a:r>
          </a:p>
          <a:p>
            <a:pPr lvl="1"/>
            <a:r>
              <a:rPr lang="en-US" dirty="0"/>
              <a:t>A special wide energy distribution of antiprotons </a:t>
            </a:r>
            <a:r>
              <a:rPr lang="en-US" dirty="0" smtClean="0"/>
              <a:t>to</a:t>
            </a:r>
            <a:br>
              <a:rPr lang="en-US" dirty="0" smtClean="0"/>
            </a:br>
            <a:r>
              <a:rPr lang="en-US" dirty="0" smtClean="0"/>
              <a:t>observe </a:t>
            </a:r>
            <a:r>
              <a:rPr lang="en-US" dirty="0"/>
              <a:t>the first interaction between beams</a:t>
            </a:r>
          </a:p>
          <a:p>
            <a:r>
              <a:rPr lang="en-US" dirty="0">
                <a:solidFill>
                  <a:schemeClr val="tx1"/>
                </a:solidFill>
              </a:rPr>
              <a:t>Full discharges, stability of operation</a:t>
            </a:r>
          </a:p>
          <a:p>
            <a:pPr lvl="1"/>
            <a:r>
              <a:rPr lang="en-US" dirty="0" smtClean="0">
                <a:solidFill>
                  <a:schemeClr val="accent6"/>
                </a:solidFill>
              </a:rPr>
              <a:t>Lots of work but not discussed here</a:t>
            </a:r>
            <a:endParaRPr lang="en-US" dirty="0" smtClean="0">
              <a:solidFill>
                <a:schemeClr val="tx1"/>
              </a:solidFill>
            </a:endParaRPr>
          </a:p>
          <a:p>
            <a:r>
              <a:rPr lang="en-US" dirty="0" smtClean="0">
                <a:solidFill>
                  <a:schemeClr val="tx1"/>
                </a:solidFill>
              </a:rPr>
              <a:t>Energy </a:t>
            </a:r>
            <a:r>
              <a:rPr lang="en-US" dirty="0">
                <a:solidFill>
                  <a:schemeClr val="tx1"/>
                </a:solidFill>
              </a:rPr>
              <a:t>stability</a:t>
            </a:r>
          </a:p>
          <a:p>
            <a:pPr lvl="1"/>
            <a:r>
              <a:rPr lang="en-US" dirty="0"/>
              <a:t>Temperature </a:t>
            </a:r>
            <a:r>
              <a:rPr lang="en-US" dirty="0" smtClean="0"/>
              <a:t>stabilization</a:t>
            </a:r>
          </a:p>
          <a:p>
            <a:pPr lvl="1"/>
            <a:r>
              <a:rPr lang="en-US" dirty="0"/>
              <a:t>F</a:t>
            </a:r>
            <a:r>
              <a:rPr lang="en-US" dirty="0" smtClean="0"/>
              <a:t>eedback </a:t>
            </a:r>
            <a:r>
              <a:rPr lang="en-US" dirty="0"/>
              <a:t>from </a:t>
            </a:r>
            <a:r>
              <a:rPr lang="en-US" dirty="0" smtClean="0"/>
              <a:t>e-position </a:t>
            </a:r>
            <a:r>
              <a:rPr lang="en-US" dirty="0"/>
              <a:t>in a high-dispersion </a:t>
            </a:r>
            <a:r>
              <a:rPr lang="en-US" dirty="0" smtClean="0"/>
              <a:t>region</a:t>
            </a:r>
            <a:endParaRPr lang="en-US" dirty="0"/>
          </a:p>
          <a:p>
            <a:pPr lvl="1"/>
            <a:r>
              <a:rPr lang="en-US" dirty="0" smtClean="0"/>
              <a:t>“</a:t>
            </a:r>
            <a:r>
              <a:rPr lang="en-US" dirty="0" err="1" smtClean="0"/>
              <a:t>Peakiness</a:t>
            </a:r>
            <a:r>
              <a:rPr lang="en-US" dirty="0"/>
              <a:t>” of the </a:t>
            </a:r>
            <a:r>
              <a:rPr lang="en-US" dirty="0" err="1"/>
              <a:t>Schottky</a:t>
            </a:r>
            <a:r>
              <a:rPr lang="en-US" dirty="0"/>
              <a:t> distribution after cooling</a:t>
            </a:r>
          </a:p>
          <a:p>
            <a:r>
              <a:rPr lang="en-US" dirty="0">
                <a:solidFill>
                  <a:schemeClr val="tx1"/>
                </a:solidFill>
              </a:rPr>
              <a:t>Tuning, life time</a:t>
            </a:r>
          </a:p>
          <a:p>
            <a:pPr lvl="1"/>
            <a:r>
              <a:rPr lang="en-US" dirty="0"/>
              <a:t>See in following slides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12</a:t>
            </a:fld>
            <a:endParaRPr lang="en-US" altLang="en-US"/>
          </a:p>
        </p:txBody>
      </p:sp>
      <p:pic>
        <p:nvPicPr>
          <p:cNvPr id="7" name="Picture 4"/>
          <p:cNvPicPr>
            <a:picLocks noChangeAspect="1" noChangeArrowheads="1"/>
          </p:cNvPicPr>
          <p:nvPr/>
        </p:nvPicPr>
        <p:blipFill>
          <a:blip r:embed="rId2" cstate="print"/>
          <a:srcRect/>
          <a:stretch>
            <a:fillRect/>
          </a:stretch>
        </p:blipFill>
        <p:spPr bwMode="auto">
          <a:xfrm>
            <a:off x="6541144" y="865743"/>
            <a:ext cx="2374256" cy="2359325"/>
          </a:xfrm>
          <a:prstGeom prst="rect">
            <a:avLst/>
          </a:prstGeom>
          <a:noFill/>
          <a:ln w="9525" cap="flat" cmpd="sng" algn="ctr">
            <a:noFill/>
            <a:prstDash val="solid"/>
            <a:miter lim="800000"/>
            <a:headEnd/>
            <a:tailEnd/>
          </a:ln>
          <a:effectLst/>
        </p:spPr>
      </p:pic>
      <p:cxnSp>
        <p:nvCxnSpPr>
          <p:cNvPr id="8" name="Straight Arrow Connector 7"/>
          <p:cNvCxnSpPr/>
          <p:nvPr/>
        </p:nvCxnSpPr>
        <p:spPr bwMode="auto">
          <a:xfrm>
            <a:off x="6811121" y="3207157"/>
            <a:ext cx="2089992" cy="0"/>
          </a:xfrm>
          <a:prstGeom prst="straightConnector1">
            <a:avLst/>
          </a:prstGeom>
          <a:solidFill>
            <a:schemeClr val="accent1"/>
          </a:solidFill>
          <a:ln w="9525" cap="flat" cmpd="sng" algn="ctr">
            <a:solidFill>
              <a:schemeClr val="accent6"/>
            </a:solidFill>
            <a:prstDash val="solid"/>
            <a:round/>
            <a:headEnd type="arrow"/>
            <a:tailEnd type="arrow"/>
          </a:ln>
          <a:effectLst/>
        </p:spPr>
      </p:cxnSp>
      <p:sp>
        <p:nvSpPr>
          <p:cNvPr id="9" name="TextBox 8"/>
          <p:cNvSpPr txBox="1"/>
          <p:nvPr/>
        </p:nvSpPr>
        <p:spPr>
          <a:xfrm>
            <a:off x="7498622" y="3219665"/>
            <a:ext cx="979583" cy="307777"/>
          </a:xfrm>
          <a:prstGeom prst="rect">
            <a:avLst/>
          </a:prstGeom>
          <a:noFill/>
        </p:spPr>
        <p:txBody>
          <a:bodyPr wrap="square" rtlCol="0">
            <a:spAutoFit/>
          </a:bodyPr>
          <a:lstStyle/>
          <a:p>
            <a:r>
              <a:rPr lang="el-GR" sz="1400" dirty="0" smtClean="0">
                <a:solidFill>
                  <a:schemeClr val="accent6"/>
                </a:solidFill>
                <a:latin typeface="Times New Roman"/>
                <a:cs typeface="Times New Roman"/>
              </a:rPr>
              <a:t>Δ</a:t>
            </a:r>
            <a:r>
              <a:rPr lang="en-US" sz="1400" dirty="0" smtClean="0">
                <a:solidFill>
                  <a:schemeClr val="accent6"/>
                </a:solidFill>
                <a:latin typeface="Times New Roman"/>
                <a:cs typeface="Times New Roman"/>
              </a:rPr>
              <a:t>p/p=3%</a:t>
            </a:r>
            <a:endParaRPr lang="en-US" sz="1400" dirty="0">
              <a:solidFill>
                <a:schemeClr val="accent6"/>
              </a:solidFill>
            </a:endParaRPr>
          </a:p>
        </p:txBody>
      </p:sp>
      <p:sp>
        <p:nvSpPr>
          <p:cNvPr id="11" name="Text Box 55"/>
          <p:cNvSpPr txBox="1">
            <a:spLocks noChangeArrowheads="1"/>
          </p:cNvSpPr>
          <p:nvPr/>
        </p:nvSpPr>
        <p:spPr bwMode="auto">
          <a:xfrm>
            <a:off x="6811121" y="3507725"/>
            <a:ext cx="2133600" cy="738664"/>
          </a:xfrm>
          <a:prstGeom prst="rect">
            <a:avLst/>
          </a:prstGeom>
          <a:noFill/>
          <a:ln w="9525">
            <a:noFill/>
            <a:miter lim="800000"/>
            <a:headEnd/>
            <a:tailEnd/>
          </a:ln>
          <a:effectLst/>
        </p:spPr>
        <p:txBody>
          <a:bodyPr wrap="square">
            <a:spAutoFit/>
          </a:bodyPr>
          <a:lstStyle/>
          <a:p>
            <a:pPr defTabSz="4178300">
              <a:spcBef>
                <a:spcPct val="50000"/>
              </a:spcBef>
            </a:pPr>
            <a:r>
              <a:rPr lang="en-US" sz="1400" dirty="0" smtClean="0">
                <a:solidFill>
                  <a:schemeClr val="accent2"/>
                </a:solidFill>
                <a:latin typeface="Times New Roman" pitchFamily="18" charset="0"/>
              </a:rPr>
              <a:t>One of the first indications of interaction between antiprotons and electrons.</a:t>
            </a:r>
            <a:endParaRPr lang="en-US" sz="1400" dirty="0">
              <a:solidFill>
                <a:schemeClr val="accent2"/>
              </a:solidFill>
              <a:latin typeface="Times New Roman" pitchFamily="18" charset="0"/>
            </a:endParaRPr>
          </a:p>
        </p:txBody>
      </p:sp>
      <p:sp>
        <p:nvSpPr>
          <p:cNvPr id="12" name="Right Brace 11"/>
          <p:cNvSpPr/>
          <p:nvPr/>
        </p:nvSpPr>
        <p:spPr>
          <a:xfrm>
            <a:off x="6694098" y="4942936"/>
            <a:ext cx="117023" cy="6556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852577" y="5104683"/>
            <a:ext cx="1380227" cy="338554"/>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More later on</a:t>
            </a:r>
            <a:endParaRPr lang="en-US" sz="1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587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rates and cooling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23026"/>
                <a:ext cx="8672513" cy="5348378"/>
              </a:xfrm>
            </p:spPr>
            <p:txBody>
              <a:bodyPr>
                <a:normAutofit lnSpcReduction="10000"/>
              </a:bodyPr>
              <a:lstStyle/>
              <a:p>
                <a:r>
                  <a:rPr lang="en-US" dirty="0" smtClean="0">
                    <a:solidFill>
                      <a:schemeClr val="tx1"/>
                    </a:solidFill>
                  </a:rPr>
                  <a:t>Drag rate measurements</a:t>
                </a:r>
              </a:p>
              <a:p>
                <a:pPr lvl="1"/>
                <a:r>
                  <a:rPr lang="en-US" dirty="0"/>
                  <a:t>Probing properties of the electron beam with a “pencil” antiproton beam</a:t>
                </a:r>
              </a:p>
              <a:p>
                <a:pPr lvl="1"/>
                <a:r>
                  <a:rPr lang="en-US" dirty="0"/>
                  <a:t>Rely on a sensitivity of the longitudinal cooling on electron angles and density, </a:t>
                </a:r>
                <a14:m>
                  <m:oMath xmlns:m="http://schemas.openxmlformats.org/officeDocument/2006/math">
                    <m:r>
                      <a:rPr lang="en-US" b="0" i="1" smtClean="0">
                        <a:latin typeface="Cambria Math" panose="02040503050406030204" pitchFamily="18" charset="0"/>
                      </a:rPr>
                      <m:t>𝐹</m:t>
                    </m:r>
                    <m:r>
                      <a:rPr lang="en-US" i="1">
                        <a:latin typeface="Cambria Math" panose="02040503050406030204" pitchFamily="18" charset="0"/>
                        <a:ea typeface="Cambria Math" panose="02040503050406030204" pitchFamily="18" charset="0"/>
                      </a:rPr>
                      <m:t>∝</m:t>
                    </m:r>
                    <m:f>
                      <m:fPr>
                        <m:type m:val="skw"/>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𝑗</m:t>
                            </m:r>
                          </m:e>
                          <m:sub>
                            <m:r>
                              <a:rPr lang="en-US" b="0" i="1" smtClean="0">
                                <a:latin typeface="Cambria Math" panose="02040503050406030204" pitchFamily="18" charset="0"/>
                                <a:ea typeface="Cambria Math" panose="02040503050406030204" pitchFamily="18" charset="0"/>
                              </a:rPr>
                              <m:t>𝑒</m:t>
                            </m:r>
                          </m:sub>
                        </m:sSub>
                      </m:num>
                      <m:den>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𝑒</m:t>
                            </m:r>
                          </m:sub>
                          <m:sup>
                            <m:r>
                              <a:rPr lang="en-US" b="0" i="1" smtClean="0">
                                <a:latin typeface="Cambria Math" panose="02040503050406030204" pitchFamily="18" charset="0"/>
                                <a:ea typeface="Cambria Math" panose="02040503050406030204" pitchFamily="18" charset="0"/>
                              </a:rPr>
                              <m:t>2</m:t>
                            </m:r>
                          </m:sup>
                        </m:sSubSup>
                      </m:den>
                    </m:f>
                  </m:oMath>
                </a14:m>
                <a:endParaRPr lang="en-US" dirty="0"/>
              </a:p>
              <a:p>
                <a:pPr lvl="1"/>
                <a:r>
                  <a:rPr lang="en-US" dirty="0"/>
                  <a:t>Extensively used for tuning</a:t>
                </a:r>
              </a:p>
              <a:p>
                <a:r>
                  <a:rPr lang="en-US" dirty="0">
                    <a:solidFill>
                      <a:schemeClr val="tx1"/>
                    </a:solidFill>
                  </a:rPr>
                  <a:t>Cooling rates</a:t>
                </a:r>
              </a:p>
              <a:p>
                <a:pPr lvl="1"/>
                <a:r>
                  <a:rPr lang="en-US" dirty="0"/>
                  <a:t>Conditions are close to operational</a:t>
                </a:r>
              </a:p>
              <a:p>
                <a:pPr lvl="1"/>
                <a:r>
                  <a:rPr lang="en-US" dirty="0"/>
                  <a:t>E-beam is turned off to let antiproton distribution diffuse and then turned back on. A </a:t>
                </a:r>
                <a:r>
                  <a:rPr lang="en-US" i="1" dirty="0"/>
                  <a:t>cooling rate</a:t>
                </a:r>
                <a:r>
                  <a:rPr lang="en-US" dirty="0"/>
                  <a:t> is determined as a difference in time derivatives of an emittance  or momentum spread between these two modes.</a:t>
                </a:r>
              </a:p>
              <a:p>
                <a:pPr lvl="1"/>
                <a:r>
                  <a:rPr lang="en-US" dirty="0"/>
                  <a:t>Used to quantify operational properties of the cooler as well as an additional study tool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23026"/>
                <a:ext cx="8672513" cy="5348378"/>
              </a:xfrm>
              <a:blipFill rotWithShape="0">
                <a:blip r:embed="rId2"/>
                <a:stretch>
                  <a:fillRect l="-2039" t="-2278" r="-49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13</a:t>
            </a:fld>
            <a:endParaRPr lang="en-US" altLang="en-US"/>
          </a:p>
        </p:txBody>
      </p:sp>
    </p:spTree>
    <p:extLst>
      <p:ext uri="{BB962C8B-B14F-4D97-AF65-F5344CB8AC3E}">
        <p14:creationId xmlns:p14="http://schemas.microsoft.com/office/powerpoint/2010/main" val="3968183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rate measurements</a:t>
            </a:r>
            <a:endParaRPr lang="en-US" dirty="0"/>
          </a:p>
        </p:txBody>
      </p:sp>
      <p:sp>
        <p:nvSpPr>
          <p:cNvPr id="3" name="Content Placeholder 2"/>
          <p:cNvSpPr>
            <a:spLocks noGrp="1"/>
          </p:cNvSpPr>
          <p:nvPr>
            <p:ph idx="1"/>
          </p:nvPr>
        </p:nvSpPr>
        <p:spPr>
          <a:xfrm>
            <a:off x="228600" y="905024"/>
            <a:ext cx="8672513" cy="1527625"/>
          </a:xfrm>
        </p:spPr>
        <p:txBody>
          <a:bodyPr>
            <a:normAutofit lnSpcReduction="10000"/>
          </a:bodyPr>
          <a:lstStyle/>
          <a:p>
            <a:r>
              <a:rPr lang="en-US" dirty="0" smtClean="0">
                <a:solidFill>
                  <a:schemeClr val="tx1"/>
                </a:solidFill>
              </a:rPr>
              <a:t>Coasting </a:t>
            </a:r>
            <a:r>
              <a:rPr lang="en-US" dirty="0">
                <a:solidFill>
                  <a:schemeClr val="tx1"/>
                </a:solidFill>
              </a:rPr>
              <a:t>“pencil” antiproton beam (</a:t>
            </a:r>
            <a:r>
              <a:rPr lang="en-US" dirty="0" smtClean="0">
                <a:solidFill>
                  <a:schemeClr val="tx1"/>
                </a:solidFill>
              </a:rPr>
              <a:t>N</a:t>
            </a:r>
            <a:r>
              <a:rPr lang="en-US" baseline="-25000" dirty="0" smtClean="0">
                <a:solidFill>
                  <a:schemeClr val="tx1"/>
                </a:solidFill>
              </a:rPr>
              <a:t>p</a:t>
            </a:r>
            <a:r>
              <a:rPr lang="en-US" dirty="0" smtClean="0">
                <a:solidFill>
                  <a:schemeClr val="tx1"/>
                </a:solidFill>
              </a:rPr>
              <a:t>~1</a:t>
            </a:r>
            <a:r>
              <a:rPr lang="en-US" dirty="0" smtClean="0">
                <a:solidFill>
                  <a:schemeClr val="tx1"/>
                </a:solidFill>
                <a:latin typeface="Mathcad UniMath" panose="02000503020000020003" pitchFamily="50" charset="0"/>
              </a:rPr>
              <a:t>×</a:t>
            </a:r>
            <a:r>
              <a:rPr lang="en-US" dirty="0" smtClean="0">
                <a:solidFill>
                  <a:schemeClr val="tx1"/>
                </a:solidFill>
              </a:rPr>
              <a:t>10</a:t>
            </a:r>
            <a:r>
              <a:rPr lang="en-US" baseline="30000" dirty="0" smtClean="0">
                <a:solidFill>
                  <a:schemeClr val="tx1"/>
                </a:solidFill>
              </a:rPr>
              <a:t>10</a:t>
            </a:r>
            <a:r>
              <a:rPr lang="en-US" dirty="0">
                <a:solidFill>
                  <a:schemeClr val="tx1"/>
                </a:solidFill>
              </a:rPr>
              <a:t>); changes in average momentum are recorded after a jump of electron energy; drag rate = time derivative of the average momentum</a:t>
            </a:r>
          </a:p>
          <a:p>
            <a:r>
              <a:rPr lang="en-US" dirty="0">
                <a:solidFill>
                  <a:schemeClr val="tx1"/>
                </a:solidFill>
              </a:rPr>
              <a:t>Drag rate </a:t>
            </a:r>
            <a:r>
              <a:rPr lang="en-US" dirty="0" smtClean="0">
                <a:solidFill>
                  <a:schemeClr val="tx1"/>
                </a:solidFill>
              </a:rPr>
              <a:t>≈ </a:t>
            </a:r>
            <a:r>
              <a:rPr lang="en-US" dirty="0">
                <a:solidFill>
                  <a:schemeClr val="tx1"/>
                </a:solidFill>
              </a:rPr>
              <a:t>longitudinal cooling force for an “average” </a:t>
            </a:r>
            <a:r>
              <a:rPr lang="en-US" dirty="0" smtClean="0">
                <a:solidFill>
                  <a:schemeClr val="tx1"/>
                </a:solidFill>
              </a:rPr>
              <a:t>particle</a:t>
            </a:r>
            <a:endParaRPr lang="en-US" dirty="0">
              <a:solidFill>
                <a:schemeClr val="tx1"/>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14</a:t>
            </a:fld>
            <a:endParaRPr lang="en-US" alt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90" y="2592270"/>
            <a:ext cx="5281728" cy="330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6"/>
          <p:cNvSpPr txBox="1">
            <a:spLocks noChangeArrowheads="1"/>
          </p:cNvSpPr>
          <p:nvPr/>
        </p:nvSpPr>
        <p:spPr bwMode="auto">
          <a:xfrm>
            <a:off x="5882817" y="4358138"/>
            <a:ext cx="2933379" cy="1323439"/>
          </a:xfrm>
          <a:prstGeom prst="rect">
            <a:avLst/>
          </a:prstGeom>
          <a:noFill/>
          <a:ln w="9525">
            <a:noFill/>
            <a:miter lim="800000"/>
            <a:headEnd/>
            <a:tailEnd/>
          </a:ln>
          <a:effectLst/>
        </p:spPr>
        <p:txBody>
          <a:bodyPr wrap="square">
            <a:spAutoFit/>
          </a:bodyPr>
          <a:lstStyle/>
          <a:p>
            <a:pPr algn="just" defTabSz="4178300">
              <a:spcBef>
                <a:spcPct val="50000"/>
              </a:spcBef>
            </a:pPr>
            <a:r>
              <a:rPr lang="en-US" sz="1600" dirty="0" smtClean="0">
                <a:solidFill>
                  <a:schemeClr val="accent2"/>
                </a:solidFill>
                <a:latin typeface="Times New Roman" pitchFamily="18" charset="0"/>
              </a:rPr>
              <a:t>Example of evolution </a:t>
            </a:r>
            <a:r>
              <a:rPr lang="en-US" sz="1600" dirty="0">
                <a:solidFill>
                  <a:schemeClr val="accent2"/>
                </a:solidFill>
                <a:latin typeface="Times New Roman" pitchFamily="18" charset="0"/>
              </a:rPr>
              <a:t>of the mean and rms values of the </a:t>
            </a:r>
            <a:r>
              <a:rPr lang="en-US" sz="1600" dirty="0" smtClean="0">
                <a:solidFill>
                  <a:schemeClr val="accent2"/>
                </a:solidFill>
                <a:latin typeface="Times New Roman" pitchFamily="18" charset="0"/>
              </a:rPr>
              <a:t>momentum distribution after </a:t>
            </a:r>
            <a:r>
              <a:rPr lang="en-US" sz="1600" dirty="0">
                <a:solidFill>
                  <a:schemeClr val="accent2"/>
                </a:solidFill>
                <a:latin typeface="Times New Roman" pitchFamily="18" charset="0"/>
              </a:rPr>
              <a:t>a 1.9 </a:t>
            </a:r>
            <a:r>
              <a:rPr lang="en-US" sz="1600" dirty="0" err="1">
                <a:solidFill>
                  <a:schemeClr val="accent2"/>
                </a:solidFill>
                <a:latin typeface="Times New Roman" pitchFamily="18" charset="0"/>
              </a:rPr>
              <a:t>keV</a:t>
            </a:r>
            <a:r>
              <a:rPr lang="en-US" sz="1600" dirty="0">
                <a:solidFill>
                  <a:schemeClr val="accent2"/>
                </a:solidFill>
                <a:latin typeface="Times New Roman" pitchFamily="18" charset="0"/>
              </a:rPr>
              <a:t> </a:t>
            </a:r>
            <a:r>
              <a:rPr lang="en-US" sz="1600" dirty="0" smtClean="0">
                <a:solidFill>
                  <a:schemeClr val="accent2"/>
                </a:solidFill>
                <a:latin typeface="Times New Roman" pitchFamily="18" charset="0"/>
              </a:rPr>
              <a:t>e-energy jump </a:t>
            </a:r>
            <a:r>
              <a:rPr lang="en-US" sz="1600" dirty="0">
                <a:solidFill>
                  <a:schemeClr val="accent2"/>
                </a:solidFill>
                <a:latin typeface="Times New Roman" pitchFamily="18" charset="0"/>
              </a:rPr>
              <a:t>. The drag rate is </a:t>
            </a:r>
            <a:r>
              <a:rPr lang="en-US" sz="1600" dirty="0" smtClean="0">
                <a:solidFill>
                  <a:schemeClr val="accent2"/>
                </a:solidFill>
                <a:latin typeface="Times New Roman" pitchFamily="18" charset="0"/>
              </a:rPr>
              <a:t>71 (</a:t>
            </a:r>
            <a:r>
              <a:rPr lang="en-US" sz="1600" dirty="0">
                <a:solidFill>
                  <a:schemeClr val="accent2"/>
                </a:solidFill>
                <a:latin typeface="Times New Roman" pitchFamily="18" charset="0"/>
              </a:rPr>
              <a:t>MeV/c)/hr. </a:t>
            </a:r>
            <a:r>
              <a:rPr lang="en-US" sz="1600" dirty="0" smtClean="0">
                <a:solidFill>
                  <a:schemeClr val="accent2"/>
                </a:solidFill>
                <a:latin typeface="Times New Roman" pitchFamily="18" charset="0"/>
              </a:rPr>
              <a:t> </a:t>
            </a:r>
            <a:r>
              <a:rPr lang="en-US" sz="1600" i="1" dirty="0" err="1" smtClean="0">
                <a:solidFill>
                  <a:schemeClr val="accent2"/>
                </a:solidFill>
                <a:latin typeface="Times New Roman" pitchFamily="18" charset="0"/>
              </a:rPr>
              <a:t>I</a:t>
            </a:r>
            <a:r>
              <a:rPr lang="en-US" sz="1600" i="1" baseline="-25000" dirty="0" err="1" smtClean="0">
                <a:solidFill>
                  <a:schemeClr val="accent2"/>
                </a:solidFill>
                <a:latin typeface="Times New Roman" pitchFamily="18" charset="0"/>
              </a:rPr>
              <a:t>e</a:t>
            </a:r>
            <a:r>
              <a:rPr lang="en-US" sz="1600" dirty="0">
                <a:solidFill>
                  <a:schemeClr val="accent2"/>
                </a:solidFill>
                <a:latin typeface="Times New Roman" pitchFamily="18" charset="0"/>
              </a:rPr>
              <a:t>= 0.5 </a:t>
            </a:r>
            <a:r>
              <a:rPr lang="en-US" sz="1600" dirty="0" smtClean="0">
                <a:solidFill>
                  <a:schemeClr val="accent2"/>
                </a:solidFill>
                <a:latin typeface="Times New Roman" pitchFamily="18" charset="0"/>
              </a:rPr>
              <a:t>A.</a:t>
            </a:r>
            <a:endParaRPr lang="en-US" sz="1600" dirty="0">
              <a:solidFill>
                <a:schemeClr val="accent2"/>
              </a:solidFill>
              <a:latin typeface="Times New Roman" pitchFamily="18" charset="0"/>
            </a:endParaRPr>
          </a:p>
        </p:txBody>
      </p:sp>
    </p:spTree>
    <p:extLst>
      <p:ext uri="{BB962C8B-B14F-4D97-AF65-F5344CB8AC3E}">
        <p14:creationId xmlns:p14="http://schemas.microsoft.com/office/powerpoint/2010/main" val="271787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force as a function of the beam current</a:t>
            </a:r>
            <a:endParaRPr lang="en-US" dirty="0"/>
          </a:p>
        </p:txBody>
      </p:sp>
      <p:sp>
        <p:nvSpPr>
          <p:cNvPr id="3" name="Content Placeholder 2"/>
          <p:cNvSpPr>
            <a:spLocks noGrp="1"/>
          </p:cNvSpPr>
          <p:nvPr>
            <p:ph idx="1"/>
          </p:nvPr>
        </p:nvSpPr>
        <p:spPr>
          <a:xfrm>
            <a:off x="253904" y="5362098"/>
            <a:ext cx="8672513" cy="823329"/>
          </a:xfrm>
        </p:spPr>
        <p:txBody>
          <a:bodyPr>
            <a:normAutofit fontScale="92500" lnSpcReduction="20000"/>
          </a:bodyPr>
          <a:lstStyle/>
          <a:p>
            <a:r>
              <a:rPr lang="en-US" dirty="0" smtClean="0">
                <a:solidFill>
                  <a:schemeClr val="tx1"/>
                </a:solidFill>
              </a:rPr>
              <a:t>In </a:t>
            </a:r>
            <a:r>
              <a:rPr lang="en-US" dirty="0">
                <a:solidFill>
                  <a:schemeClr val="tx1"/>
                </a:solidFill>
              </a:rPr>
              <a:t>all measurements, the voltage jump was 2 kV and the electron beam was “on axis”. All points in each curve are taken at constant focusing settings </a:t>
            </a: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15</a:t>
            </a:fld>
            <a:endParaRPr lang="en-US" altLang="en-US"/>
          </a:p>
        </p:txBody>
      </p:sp>
      <p:pic>
        <p:nvPicPr>
          <p:cNvPr id="8" name="Picture 3"/>
          <p:cNvPicPr>
            <a:picLocks noChangeAspect="1" noChangeArrowheads="1"/>
          </p:cNvPicPr>
          <p:nvPr/>
        </p:nvPicPr>
        <p:blipFill rotWithShape="1">
          <a:blip r:embed="rId2" cstate="print"/>
          <a:srcRect l="2768" t="4268" r="1312" b="4141"/>
          <a:stretch/>
        </p:blipFill>
        <p:spPr bwMode="auto">
          <a:xfrm>
            <a:off x="1017918" y="862641"/>
            <a:ext cx="7392838" cy="4382219"/>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150864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force as a function of the beam current</a:t>
            </a:r>
            <a:endParaRPr lang="en-US" dirty="0"/>
          </a:p>
        </p:txBody>
      </p:sp>
      <p:sp>
        <p:nvSpPr>
          <p:cNvPr id="3" name="Content Placeholder 2"/>
          <p:cNvSpPr>
            <a:spLocks noGrp="1"/>
          </p:cNvSpPr>
          <p:nvPr>
            <p:ph idx="1"/>
          </p:nvPr>
        </p:nvSpPr>
        <p:spPr>
          <a:xfrm>
            <a:off x="253904" y="4865297"/>
            <a:ext cx="8672513" cy="1432273"/>
          </a:xfrm>
        </p:spPr>
        <p:txBody>
          <a:bodyPr>
            <a:normAutofit fontScale="92500" lnSpcReduction="10000"/>
          </a:bodyPr>
          <a:lstStyle/>
          <a:p>
            <a:r>
              <a:rPr lang="en-US" dirty="0">
                <a:solidFill>
                  <a:schemeClr val="tx1"/>
                </a:solidFill>
              </a:rPr>
              <a:t>At low beam currents, main improvements came from</a:t>
            </a:r>
          </a:p>
          <a:p>
            <a:pPr lvl="1"/>
            <a:r>
              <a:rPr lang="en-US" dirty="0" smtClean="0">
                <a:solidFill>
                  <a:schemeClr val="accent6"/>
                </a:solidFill>
              </a:rPr>
              <a:t>Alignment </a:t>
            </a:r>
            <a:r>
              <a:rPr lang="en-US" dirty="0">
                <a:solidFill>
                  <a:schemeClr val="accent6"/>
                </a:solidFill>
              </a:rPr>
              <a:t>of the field in the cooling section</a:t>
            </a:r>
          </a:p>
          <a:p>
            <a:pPr lvl="1"/>
            <a:r>
              <a:rPr lang="en-US" dirty="0">
                <a:solidFill>
                  <a:schemeClr val="accent6"/>
                </a:solidFill>
              </a:rPr>
              <a:t>Adjustment of quadrupole focusing</a:t>
            </a:r>
          </a:p>
          <a:p>
            <a:r>
              <a:rPr lang="en-US" dirty="0">
                <a:solidFill>
                  <a:schemeClr val="tx1"/>
                </a:solidFill>
              </a:rPr>
              <a:t>All adjustments were made at </a:t>
            </a:r>
            <a:r>
              <a:rPr lang="en-US" dirty="0" err="1" smtClean="0">
                <a:solidFill>
                  <a:schemeClr val="tx1"/>
                </a:solidFill>
              </a:rPr>
              <a:t>I</a:t>
            </a:r>
            <a:r>
              <a:rPr lang="en-US" baseline="-25000" dirty="0" err="1" smtClean="0">
                <a:solidFill>
                  <a:schemeClr val="tx1"/>
                </a:solidFill>
              </a:rPr>
              <a:t>e</a:t>
            </a:r>
            <a:r>
              <a:rPr lang="en-US" baseline="-25000" dirty="0" smtClean="0">
                <a:solidFill>
                  <a:schemeClr val="tx1"/>
                </a:solidFill>
              </a:rPr>
              <a:t> </a:t>
            </a:r>
            <a:r>
              <a:rPr lang="en-US" dirty="0" smtClean="0">
                <a:solidFill>
                  <a:schemeClr val="tx1"/>
                </a:solidFill>
              </a:rPr>
              <a:t>= </a:t>
            </a:r>
            <a:r>
              <a:rPr lang="en-US" dirty="0">
                <a:solidFill>
                  <a:schemeClr val="tx1"/>
                </a:solidFill>
              </a:rPr>
              <a:t>0.1A </a:t>
            </a: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16</a:t>
            </a:fld>
            <a:endParaRPr lang="en-US" altLang="en-US"/>
          </a:p>
        </p:txBody>
      </p:sp>
      <p:pic>
        <p:nvPicPr>
          <p:cNvPr id="8" name="Picture 3"/>
          <p:cNvPicPr>
            <a:picLocks noChangeAspect="1" noChangeArrowheads="1"/>
          </p:cNvPicPr>
          <p:nvPr/>
        </p:nvPicPr>
        <p:blipFill rotWithShape="1">
          <a:blip r:embed="rId2" cstate="print"/>
          <a:srcRect l="2768" t="4268" r="1312" b="4141"/>
          <a:stretch/>
        </p:blipFill>
        <p:spPr bwMode="auto">
          <a:xfrm>
            <a:off x="1371601" y="962933"/>
            <a:ext cx="6288656" cy="3727698"/>
          </a:xfrm>
          <a:prstGeom prst="rect">
            <a:avLst/>
          </a:prstGeom>
          <a:noFill/>
          <a:ln w="9525" cap="flat" cmpd="sng" algn="ctr">
            <a:noFill/>
            <a:prstDash val="solid"/>
            <a:miter lim="800000"/>
            <a:headEnd/>
            <a:tailEnd/>
          </a:ln>
          <a:effectLst/>
        </p:spPr>
      </p:pic>
      <p:sp>
        <p:nvSpPr>
          <p:cNvPr id="9" name="Oval 8"/>
          <p:cNvSpPr/>
          <p:nvPr/>
        </p:nvSpPr>
        <p:spPr bwMode="auto">
          <a:xfrm>
            <a:off x="2905493" y="2410335"/>
            <a:ext cx="381000" cy="1376661"/>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33223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section field alignment</a:t>
            </a:r>
            <a:endParaRPr lang="en-US" dirty="0"/>
          </a:p>
        </p:txBody>
      </p:sp>
      <p:sp>
        <p:nvSpPr>
          <p:cNvPr id="3" name="Content Placeholder 2"/>
          <p:cNvSpPr>
            <a:spLocks noGrp="1"/>
          </p:cNvSpPr>
          <p:nvPr>
            <p:ph idx="1"/>
          </p:nvPr>
        </p:nvSpPr>
        <p:spPr>
          <a:xfrm>
            <a:off x="228601" y="3832547"/>
            <a:ext cx="4938228" cy="2397828"/>
          </a:xfrm>
        </p:spPr>
        <p:txBody>
          <a:bodyPr>
            <a:normAutofit fontScale="92500" lnSpcReduction="20000"/>
          </a:bodyPr>
          <a:lstStyle/>
          <a:p>
            <a:r>
              <a:rPr lang="en-US" u="sng" dirty="0">
                <a:solidFill>
                  <a:schemeClr val="tx1"/>
                </a:solidFill>
              </a:rPr>
              <a:t>Procedure</a:t>
            </a:r>
            <a:r>
              <a:rPr lang="en-US" dirty="0">
                <a:solidFill>
                  <a:schemeClr val="tx1"/>
                </a:solidFill>
              </a:rPr>
              <a:t>: </a:t>
            </a:r>
            <a:r>
              <a:rPr lang="en-US" dirty="0" smtClean="0">
                <a:solidFill>
                  <a:schemeClr val="tx1"/>
                </a:solidFill>
              </a:rPr>
              <a:t>Optimize </a:t>
            </a:r>
            <a:r>
              <a:rPr lang="en-US" dirty="0">
                <a:solidFill>
                  <a:schemeClr val="tx1"/>
                </a:solidFill>
              </a:rPr>
              <a:t>10 pairs of correctors in each module measuring  the cooling force produced by the module.</a:t>
            </a:r>
          </a:p>
          <a:p>
            <a:pPr lvl="1"/>
            <a:r>
              <a:rPr lang="en-US" dirty="0"/>
              <a:t>Tilt or shift of the solenoid results in dipole fields similar to fields generated with either 8 pairs of central correctors or 2 pairs of end correctors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17</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304800" y="851482"/>
            <a:ext cx="4542285" cy="1295399"/>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289943" y="2125373"/>
            <a:ext cx="4648199" cy="1545359"/>
          </a:xfrm>
          <a:prstGeom prst="rect">
            <a:avLst/>
          </a:prstGeom>
          <a:noFill/>
          <a:ln w="9525" cap="flat" cmpd="sng" algn="ctr">
            <a:noFill/>
            <a:prstDash val="solid"/>
            <a:miter lim="800000"/>
            <a:headEnd/>
            <a:tailEnd/>
          </a:ln>
          <a:effectLst/>
        </p:spPr>
      </p:pic>
      <p:sp>
        <p:nvSpPr>
          <p:cNvPr id="9" name="TextBox 8"/>
          <p:cNvSpPr txBox="1"/>
          <p:nvPr/>
        </p:nvSpPr>
        <p:spPr>
          <a:xfrm>
            <a:off x="5029199" y="838199"/>
            <a:ext cx="3864865" cy="1529653"/>
          </a:xfrm>
          <a:prstGeom prst="rect">
            <a:avLst/>
          </a:prstGeom>
          <a:noFill/>
        </p:spPr>
        <p:txBody>
          <a:bodyPr wrap="square" rtlCol="0">
            <a:normAutofit fontScale="77500" lnSpcReduction="20000"/>
          </a:bodyPr>
          <a:lstStyle/>
          <a:p>
            <a:r>
              <a:rPr lang="en-US" dirty="0" smtClean="0">
                <a:solidFill>
                  <a:schemeClr val="accent2"/>
                </a:solidFill>
                <a:latin typeface="+mn-lt"/>
              </a:rPr>
              <a:t>The cooling section consists of 10 identical modules, which are rigid but can move with respect to one another due to tunnel deformations, hence creating field errors. </a:t>
            </a:r>
            <a:endParaRPr lang="en-US" dirty="0">
              <a:solidFill>
                <a:schemeClr val="accent2"/>
              </a:solidFill>
              <a:latin typeface="+mn-lt"/>
            </a:endParaRPr>
          </a:p>
        </p:txBody>
      </p:sp>
      <p:sp>
        <p:nvSpPr>
          <p:cNvPr id="10" name="Rectangle 9"/>
          <p:cNvSpPr/>
          <p:nvPr/>
        </p:nvSpPr>
        <p:spPr>
          <a:xfrm>
            <a:off x="5029198" y="2434412"/>
            <a:ext cx="3864865" cy="854014"/>
          </a:xfrm>
          <a:prstGeom prst="rect">
            <a:avLst/>
          </a:prstGeom>
        </p:spPr>
        <p:txBody>
          <a:bodyPr wrap="square">
            <a:noAutofit/>
          </a:bodyPr>
          <a:lstStyle/>
          <a:p>
            <a:pPr marL="342900" lvl="1" indent="-342900" eaLnBrk="1" hangingPunct="1">
              <a:buFont typeface="+mj-lt"/>
              <a:buAutoNum type="romanUcPeriod"/>
            </a:pPr>
            <a:r>
              <a:rPr lang="en-US" sz="1200" dirty="0">
                <a:latin typeface="+mn-lt"/>
              </a:rPr>
              <a:t>A</a:t>
            </a:r>
            <a:r>
              <a:rPr lang="en-US" sz="1200" dirty="0" smtClean="0">
                <a:latin typeface="+mn-lt"/>
              </a:rPr>
              <a:t>rea being measured</a:t>
            </a:r>
          </a:p>
          <a:p>
            <a:pPr marL="342900" lvl="1" indent="-342900" eaLnBrk="1" hangingPunct="1">
              <a:buFont typeface="+mj-lt"/>
              <a:buAutoNum type="romanUcPeriod"/>
            </a:pPr>
            <a:r>
              <a:rPr lang="en-US" sz="1200" dirty="0">
                <a:latin typeface="+mn-lt"/>
              </a:rPr>
              <a:t>T</a:t>
            </a:r>
            <a:r>
              <a:rPr lang="en-US" sz="1200" dirty="0" smtClean="0">
                <a:latin typeface="+mn-lt"/>
              </a:rPr>
              <a:t>ransition area (large angle)</a:t>
            </a:r>
          </a:p>
          <a:p>
            <a:pPr marL="342900" lvl="1" indent="-342900" eaLnBrk="1" hangingPunct="1">
              <a:buFont typeface="+mj-lt"/>
              <a:buAutoNum type="romanUcPeriod"/>
            </a:pPr>
            <a:r>
              <a:rPr lang="en-US" sz="1200" dirty="0">
                <a:latin typeface="+mn-lt"/>
              </a:rPr>
              <a:t>L</a:t>
            </a:r>
            <a:r>
              <a:rPr lang="en-US" sz="1200" dirty="0" smtClean="0">
                <a:latin typeface="+mn-lt"/>
              </a:rPr>
              <a:t>arge offset (4 mm with the electron beam radius ~2.3 mm)</a:t>
            </a:r>
          </a:p>
        </p:txBody>
      </p:sp>
      <p:pic>
        <p:nvPicPr>
          <p:cNvPr id="11" name="Picture 2"/>
          <p:cNvPicPr>
            <a:picLocks noChangeAspect="1" noChangeArrowheads="1"/>
          </p:cNvPicPr>
          <p:nvPr/>
        </p:nvPicPr>
        <p:blipFill>
          <a:blip r:embed="rId4" cstate="print"/>
          <a:srcRect/>
          <a:stretch>
            <a:fillRect/>
          </a:stretch>
        </p:blipFill>
        <p:spPr bwMode="auto">
          <a:xfrm>
            <a:off x="5304851" y="3380327"/>
            <a:ext cx="3589214" cy="2458068"/>
          </a:xfrm>
          <a:prstGeom prst="rect">
            <a:avLst/>
          </a:prstGeom>
          <a:noFill/>
          <a:ln w="9525" cap="flat" cmpd="sng" algn="ctr">
            <a:noFill/>
            <a:prstDash val="solid"/>
            <a:miter lim="800000"/>
            <a:headEnd/>
            <a:tailEnd/>
          </a:ln>
          <a:effectLst/>
        </p:spPr>
      </p:pic>
      <p:sp>
        <p:nvSpPr>
          <p:cNvPr id="12" name="TextBox 11"/>
          <p:cNvSpPr txBox="1"/>
          <p:nvPr/>
        </p:nvSpPr>
        <p:spPr>
          <a:xfrm>
            <a:off x="5304852" y="5831450"/>
            <a:ext cx="3589212" cy="398925"/>
          </a:xfrm>
          <a:prstGeom prst="rect">
            <a:avLst/>
          </a:prstGeom>
          <a:noFill/>
        </p:spPr>
        <p:txBody>
          <a:bodyPr wrap="square" rtlCol="0">
            <a:normAutofit/>
          </a:bodyPr>
          <a:lstStyle/>
          <a:p>
            <a:pPr algn="ctr"/>
            <a:r>
              <a:rPr lang="en-US" sz="1000" dirty="0">
                <a:solidFill>
                  <a:schemeClr val="accent2"/>
                </a:solidFill>
                <a:latin typeface="+mn-lt"/>
              </a:rPr>
              <a:t>Drag rate as a function of  a change in currents of all 8 central X correctors by the same amount in module #3</a:t>
            </a:r>
            <a:r>
              <a:rPr lang="en-US" sz="1000" dirty="0" smtClean="0">
                <a:solidFill>
                  <a:schemeClr val="accent2"/>
                </a:solidFill>
                <a:latin typeface="+mn-lt"/>
              </a:rPr>
              <a:t>.</a:t>
            </a:r>
            <a:endParaRPr lang="en-US" sz="1000" dirty="0">
              <a:solidFill>
                <a:schemeClr val="accent2"/>
              </a:solidFill>
              <a:latin typeface="+mn-lt"/>
            </a:endParaRPr>
          </a:p>
        </p:txBody>
      </p:sp>
    </p:spTree>
    <p:extLst>
      <p:ext uri="{BB962C8B-B14F-4D97-AF65-F5344CB8AC3E}">
        <p14:creationId xmlns:p14="http://schemas.microsoft.com/office/powerpoint/2010/main" val="2011414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of focusing</a:t>
            </a:r>
            <a:endParaRPr lang="en-US" dirty="0"/>
          </a:p>
        </p:txBody>
      </p:sp>
      <p:sp>
        <p:nvSpPr>
          <p:cNvPr id="3" name="Content Placeholder 2"/>
          <p:cNvSpPr>
            <a:spLocks noGrp="1"/>
          </p:cNvSpPr>
          <p:nvPr>
            <p:ph idx="1"/>
          </p:nvPr>
        </p:nvSpPr>
        <p:spPr>
          <a:xfrm>
            <a:off x="228600" y="888521"/>
            <a:ext cx="8672513" cy="2113471"/>
          </a:xfrm>
        </p:spPr>
        <p:txBody>
          <a:bodyPr>
            <a:normAutofit fontScale="92500" lnSpcReduction="20000"/>
          </a:bodyPr>
          <a:lstStyle/>
          <a:p>
            <a:r>
              <a:rPr lang="en-US" dirty="0">
                <a:solidFill>
                  <a:schemeClr val="tx1"/>
                </a:solidFill>
              </a:rPr>
              <a:t>There were several indications of large focusing errors </a:t>
            </a:r>
          </a:p>
          <a:p>
            <a:pPr lvl="1"/>
            <a:r>
              <a:rPr lang="en-US" dirty="0"/>
              <a:t>In part, drag rates measured across the beam were dropping with the offset much faster than the calculated electron beam density</a:t>
            </a:r>
          </a:p>
          <a:p>
            <a:r>
              <a:rPr lang="en-US" dirty="0">
                <a:solidFill>
                  <a:schemeClr val="tx1"/>
                </a:solidFill>
              </a:rPr>
              <a:t>Beam imaging at a YAG scintillator showed a large </a:t>
            </a:r>
            <a:r>
              <a:rPr lang="en-US" dirty="0" err="1">
                <a:solidFill>
                  <a:schemeClr val="tx1"/>
                </a:solidFill>
              </a:rPr>
              <a:t>ellipticity</a:t>
            </a:r>
            <a:r>
              <a:rPr lang="en-US" dirty="0">
                <a:solidFill>
                  <a:schemeClr val="tx1"/>
                </a:solidFill>
              </a:rPr>
              <a:t> </a:t>
            </a:r>
          </a:p>
          <a:p>
            <a:pPr lvl="1"/>
            <a:r>
              <a:rPr lang="en-US" dirty="0"/>
              <a:t>Could be corrected with quadrupoles</a:t>
            </a:r>
          </a:p>
          <a:p>
            <a:pPr lvl="1"/>
            <a:r>
              <a:rPr lang="en-US" dirty="0"/>
              <a:t>YAG </a:t>
            </a:r>
            <a:r>
              <a:rPr lang="en-US" dirty="0">
                <a:sym typeface="Wingdings" panose="05000000000000000000" pitchFamily="2" charset="2"/>
              </a:rPr>
              <a:t></a:t>
            </a:r>
            <a:r>
              <a:rPr lang="en-US" dirty="0" smtClean="0"/>
              <a:t> </a:t>
            </a:r>
            <a:r>
              <a:rPr lang="en-US" dirty="0"/>
              <a:t>pulse mode, where focusing was different from DC</a:t>
            </a:r>
          </a:p>
          <a:p>
            <a:pPr lvl="2"/>
            <a:r>
              <a:rPr lang="en-US" dirty="0">
                <a:solidFill>
                  <a:schemeClr val="accent5"/>
                </a:solidFill>
              </a:rPr>
              <a:t>Could not use it for an effective DC </a:t>
            </a:r>
            <a:r>
              <a:rPr lang="en-US" dirty="0" smtClean="0">
                <a:solidFill>
                  <a:schemeClr val="accent5"/>
                </a:solidFill>
              </a:rPr>
              <a:t>tuning</a:t>
            </a:r>
            <a:endParaRPr lang="en-US" dirty="0">
              <a:solidFill>
                <a:schemeClr val="accent5"/>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18</a:t>
            </a:fld>
            <a:endParaRPr lang="en-US" altLang="en-US"/>
          </a:p>
        </p:txBody>
      </p:sp>
      <p:grpSp>
        <p:nvGrpSpPr>
          <p:cNvPr id="7" name="Group 6"/>
          <p:cNvGrpSpPr/>
          <p:nvPr/>
        </p:nvGrpSpPr>
        <p:grpSpPr>
          <a:xfrm>
            <a:off x="228600" y="2919470"/>
            <a:ext cx="5486743" cy="3405130"/>
            <a:chOff x="609600" y="2971800"/>
            <a:chExt cx="5699284" cy="3352800"/>
          </a:xfrm>
        </p:grpSpPr>
        <p:pic>
          <p:nvPicPr>
            <p:cNvPr id="8" name="Picture 5"/>
            <p:cNvPicPr>
              <a:picLocks noChangeAspect="1" noChangeArrowheads="1"/>
            </p:cNvPicPr>
            <p:nvPr/>
          </p:nvPicPr>
          <p:blipFill>
            <a:blip r:embed="rId2" cstate="print"/>
            <a:srcRect/>
            <a:stretch>
              <a:fillRect/>
            </a:stretch>
          </p:blipFill>
          <p:spPr bwMode="auto">
            <a:xfrm>
              <a:off x="609600" y="2971800"/>
              <a:ext cx="5699284" cy="3352800"/>
            </a:xfrm>
            <a:prstGeom prst="rect">
              <a:avLst/>
            </a:prstGeom>
            <a:noFill/>
            <a:ln w="9525" cap="flat" cmpd="sng" algn="ctr">
              <a:noFill/>
              <a:prstDash val="solid"/>
              <a:miter lim="800000"/>
              <a:headEnd/>
              <a:tailEnd/>
            </a:ln>
            <a:effectLst/>
          </p:spPr>
        </p:pic>
        <p:sp>
          <p:nvSpPr>
            <p:cNvPr id="9" name="Oval 8"/>
            <p:cNvSpPr/>
            <p:nvPr/>
          </p:nvSpPr>
          <p:spPr bwMode="auto">
            <a:xfrm>
              <a:off x="1524000" y="4419600"/>
              <a:ext cx="304800" cy="609600"/>
            </a:xfrm>
            <a:prstGeom prst="ellipse">
              <a:avLst/>
            </a:prstGeom>
            <a:noFill/>
            <a:ln w="254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112264" y="3970612"/>
              <a:ext cx="1051560" cy="253916"/>
            </a:xfrm>
            <a:prstGeom prst="rect">
              <a:avLst/>
            </a:prstGeom>
            <a:solidFill>
              <a:schemeClr val="bg1"/>
            </a:solidFill>
          </p:spPr>
          <p:txBody>
            <a:bodyPr wrap="square" rtlCol="0">
              <a:spAutoFit/>
            </a:bodyPr>
            <a:lstStyle/>
            <a:p>
              <a:r>
                <a:rPr lang="en-US" sz="1050" b="1" dirty="0" err="1" smtClean="0">
                  <a:solidFill>
                    <a:srgbClr val="FF3300"/>
                  </a:solidFill>
                </a:rPr>
                <a:t>Quadrupoles</a:t>
              </a:r>
              <a:endParaRPr lang="en-US" sz="1050" b="1" dirty="0">
                <a:solidFill>
                  <a:srgbClr val="FF3300"/>
                </a:solidFill>
              </a:endParaRPr>
            </a:p>
          </p:txBody>
        </p:sp>
        <p:sp>
          <p:nvSpPr>
            <p:cNvPr id="11" name="Freeform 10"/>
            <p:cNvSpPr/>
            <p:nvPr/>
          </p:nvSpPr>
          <p:spPr bwMode="auto">
            <a:xfrm>
              <a:off x="2002536" y="4224528"/>
              <a:ext cx="338328" cy="210312"/>
            </a:xfrm>
            <a:custGeom>
              <a:avLst/>
              <a:gdLst>
                <a:gd name="connsiteX0" fmla="*/ 338328 w 338328"/>
                <a:gd name="connsiteY0" fmla="*/ 0 h 210312"/>
                <a:gd name="connsiteX1" fmla="*/ 0 w 338328"/>
                <a:gd name="connsiteY1" fmla="*/ 210312 h 210312"/>
              </a:gdLst>
              <a:ahLst/>
              <a:cxnLst>
                <a:cxn ang="0">
                  <a:pos x="connsiteX0" y="connsiteY0"/>
                </a:cxn>
                <a:cxn ang="0">
                  <a:pos x="connsiteX1" y="connsiteY1"/>
                </a:cxn>
              </a:cxnLst>
              <a:rect l="l" t="t" r="r" b="b"/>
              <a:pathLst>
                <a:path w="338328" h="210312">
                  <a:moveTo>
                    <a:pt x="338328" y="0"/>
                  </a:moveTo>
                  <a:lnTo>
                    <a:pt x="0" y="210312"/>
                  </a:lnTo>
                </a:path>
              </a:pathLst>
            </a:custGeom>
            <a:solidFill>
              <a:schemeClr val="accent1"/>
            </a:solid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reeform 11"/>
            <p:cNvSpPr/>
            <p:nvPr/>
          </p:nvSpPr>
          <p:spPr bwMode="auto">
            <a:xfrm rot="-1800000">
              <a:off x="5768369" y="5194251"/>
              <a:ext cx="141948" cy="340897"/>
            </a:xfrm>
            <a:custGeom>
              <a:avLst/>
              <a:gdLst>
                <a:gd name="connsiteX0" fmla="*/ 338328 w 338328"/>
                <a:gd name="connsiteY0" fmla="*/ 0 h 210312"/>
                <a:gd name="connsiteX1" fmla="*/ 0 w 338328"/>
                <a:gd name="connsiteY1" fmla="*/ 210312 h 210312"/>
              </a:gdLst>
              <a:ahLst/>
              <a:cxnLst>
                <a:cxn ang="0">
                  <a:pos x="connsiteX0" y="connsiteY0"/>
                </a:cxn>
                <a:cxn ang="0">
                  <a:pos x="connsiteX1" y="connsiteY1"/>
                </a:cxn>
              </a:cxnLst>
              <a:rect l="l" t="t" r="r" b="b"/>
              <a:pathLst>
                <a:path w="338328" h="210312">
                  <a:moveTo>
                    <a:pt x="338328" y="0"/>
                  </a:moveTo>
                  <a:lnTo>
                    <a:pt x="0" y="210312"/>
                  </a:lnTo>
                </a:path>
              </a:pathLst>
            </a:custGeom>
            <a:solidFill>
              <a:schemeClr val="accent1"/>
            </a:solid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093721" y="5029200"/>
              <a:ext cx="1051560" cy="253916"/>
            </a:xfrm>
            <a:prstGeom prst="rect">
              <a:avLst/>
            </a:prstGeom>
            <a:solidFill>
              <a:schemeClr val="bg1"/>
            </a:solidFill>
          </p:spPr>
          <p:txBody>
            <a:bodyPr wrap="square" rtlCol="0">
              <a:spAutoFit/>
            </a:bodyPr>
            <a:lstStyle/>
            <a:p>
              <a:r>
                <a:rPr lang="en-US" sz="1050" b="1" dirty="0" smtClean="0">
                  <a:solidFill>
                    <a:srgbClr val="FF3300"/>
                  </a:solidFill>
                </a:rPr>
                <a:t>YAG location</a:t>
              </a:r>
              <a:endParaRPr lang="en-US" sz="1050" b="1" dirty="0">
                <a:solidFill>
                  <a:srgbClr val="FF3300"/>
                </a:solidFill>
              </a:endParaRPr>
            </a:p>
          </p:txBody>
        </p:sp>
      </p:grpSp>
      <p:pic>
        <p:nvPicPr>
          <p:cNvPr id="14" name="Picture 2"/>
          <p:cNvPicPr>
            <a:picLocks noChangeAspect="1" noChangeArrowheads="1"/>
          </p:cNvPicPr>
          <p:nvPr/>
        </p:nvPicPr>
        <p:blipFill>
          <a:blip r:embed="rId3" cstate="print"/>
          <a:srcRect/>
          <a:stretch>
            <a:fillRect/>
          </a:stretch>
        </p:blipFill>
        <p:spPr bwMode="auto">
          <a:xfrm>
            <a:off x="5641676" y="3069336"/>
            <a:ext cx="3246062" cy="2129746"/>
          </a:xfrm>
          <a:prstGeom prst="rect">
            <a:avLst/>
          </a:prstGeom>
          <a:noFill/>
          <a:ln w="9525" cap="flat" cmpd="sng" algn="ctr">
            <a:noFill/>
            <a:prstDash val="solid"/>
            <a:miter lim="800000"/>
            <a:headEnd/>
            <a:tailEnd/>
          </a:ln>
          <a:effectLst/>
        </p:spPr>
      </p:pic>
      <p:sp>
        <p:nvSpPr>
          <p:cNvPr id="15" name="Rectangle 3"/>
          <p:cNvSpPr>
            <a:spLocks noChangeArrowheads="1"/>
          </p:cNvSpPr>
          <p:nvPr/>
        </p:nvSpPr>
        <p:spPr bwMode="auto">
          <a:xfrm>
            <a:off x="6357669" y="5174023"/>
            <a:ext cx="2530070" cy="95410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spcBef>
                <a:spcPct val="20000"/>
              </a:spcBef>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Images of the beam with zero (1 and 2) and optimized (3 and 4)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quadrupole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currents.</a:t>
            </a:r>
            <a:b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br>
            <a:r>
              <a:rPr lang="en-US" sz="1400" i="1" kern="0" dirty="0" err="1" smtClean="0">
                <a:solidFill>
                  <a:schemeClr val="accent6"/>
                </a:solidFill>
                <a:latin typeface="Times New Roman"/>
              </a:rPr>
              <a:t>I</a:t>
            </a:r>
            <a:r>
              <a:rPr lang="en-US" sz="1400" i="1" kern="0" baseline="-25000" dirty="0" err="1" smtClean="0">
                <a:solidFill>
                  <a:schemeClr val="accent6"/>
                </a:solidFill>
                <a:latin typeface="Times New Roman"/>
              </a:rPr>
              <a:t>e</a:t>
            </a:r>
            <a:r>
              <a:rPr lang="en-US" sz="1400" kern="0" baseline="-25000" dirty="0" smtClean="0">
                <a:solidFill>
                  <a:schemeClr val="accent6"/>
                </a:solidFill>
                <a:latin typeface="Times New Roman"/>
              </a:rPr>
              <a:t> </a:t>
            </a:r>
            <a:r>
              <a:rPr lang="en-US" sz="1400" kern="0" dirty="0" smtClean="0">
                <a:solidFill>
                  <a:schemeClr val="accent6"/>
                </a:solidFill>
                <a:latin typeface="Times New Roman"/>
              </a:rPr>
              <a:t>~ 0.1A, 2µs pulse. </a:t>
            </a:r>
          </a:p>
        </p:txBody>
      </p:sp>
    </p:spTree>
    <p:extLst>
      <p:ext uri="{BB962C8B-B14F-4D97-AF65-F5344CB8AC3E}">
        <p14:creationId xmlns:p14="http://schemas.microsoft.com/office/powerpoint/2010/main" val="53447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of focusing (</a:t>
            </a:r>
            <a:r>
              <a:rPr lang="en-US" i="1" dirty="0" smtClean="0"/>
              <a:t>cont.</a:t>
            </a:r>
            <a:r>
              <a:rPr lang="en-US" dirty="0" smtClean="0"/>
              <a:t>)</a:t>
            </a:r>
            <a:endParaRPr lang="en-US" dirty="0"/>
          </a:p>
        </p:txBody>
      </p:sp>
      <p:sp>
        <p:nvSpPr>
          <p:cNvPr id="3" name="Content Placeholder 2"/>
          <p:cNvSpPr>
            <a:spLocks noGrp="1"/>
          </p:cNvSpPr>
          <p:nvPr>
            <p:ph idx="1"/>
          </p:nvPr>
        </p:nvSpPr>
        <p:spPr>
          <a:xfrm>
            <a:off x="228600" y="916842"/>
            <a:ext cx="8672513" cy="1274267"/>
          </a:xfrm>
        </p:spPr>
        <p:txBody>
          <a:bodyPr>
            <a:normAutofit fontScale="85000" lnSpcReduction="10000"/>
          </a:bodyPr>
          <a:lstStyle/>
          <a:p>
            <a:r>
              <a:rPr lang="en-US" dirty="0">
                <a:solidFill>
                  <a:schemeClr val="tx1"/>
                </a:solidFill>
              </a:rPr>
              <a:t>Tuned quadrupoles based on the drag rate measurements (off-axis)</a:t>
            </a:r>
          </a:p>
          <a:p>
            <a:pPr lvl="1"/>
            <a:r>
              <a:rPr lang="en-US" dirty="0"/>
              <a:t>Maximizing the drag rate for each of 6 quadrupoles</a:t>
            </a:r>
          </a:p>
          <a:p>
            <a:r>
              <a:rPr lang="en-US" dirty="0">
                <a:solidFill>
                  <a:schemeClr val="tx1"/>
                </a:solidFill>
              </a:rPr>
              <a:t>Cooling rates increased by ~1.5 times longitudinally and by ~2 times transversely (at </a:t>
            </a:r>
            <a:r>
              <a:rPr lang="en-US" dirty="0" err="1" smtClean="0">
                <a:solidFill>
                  <a:schemeClr val="tx1"/>
                </a:solidFill>
              </a:rPr>
              <a:t>I</a:t>
            </a:r>
            <a:r>
              <a:rPr lang="en-US" baseline="-25000" dirty="0" err="1" smtClean="0">
                <a:solidFill>
                  <a:schemeClr val="tx1"/>
                </a:solidFill>
              </a:rPr>
              <a:t>e</a:t>
            </a:r>
            <a:r>
              <a:rPr lang="en-US" baseline="-25000" dirty="0" smtClean="0">
                <a:solidFill>
                  <a:schemeClr val="tx1"/>
                </a:solidFill>
              </a:rPr>
              <a:t> </a:t>
            </a:r>
            <a:r>
              <a:rPr lang="en-US" dirty="0" smtClean="0">
                <a:solidFill>
                  <a:schemeClr val="tx1"/>
                </a:solidFill>
              </a:rPr>
              <a:t>= </a:t>
            </a:r>
            <a:r>
              <a:rPr lang="en-US" dirty="0">
                <a:solidFill>
                  <a:schemeClr val="tx1"/>
                </a:solidFill>
              </a:rPr>
              <a:t>0.1A) </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19</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240363" y="2342100"/>
            <a:ext cx="4599105" cy="3339766"/>
          </a:xfrm>
          <a:prstGeom prst="rect">
            <a:avLst/>
          </a:prstGeom>
          <a:noFill/>
          <a:ln w="9525">
            <a:noFill/>
            <a:miter lim="800000"/>
            <a:headEnd/>
            <a:tailEnd/>
          </a:ln>
          <a:effectLst/>
        </p:spPr>
      </p:pic>
      <p:sp>
        <p:nvSpPr>
          <p:cNvPr id="8" name="Rectangle 7"/>
          <p:cNvSpPr>
            <a:spLocks noChangeArrowheads="1"/>
          </p:cNvSpPr>
          <p:nvPr/>
        </p:nvSpPr>
        <p:spPr bwMode="auto">
          <a:xfrm>
            <a:off x="240363" y="5656152"/>
            <a:ext cx="4599105" cy="646331"/>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spcAft>
                <a:spcPts val="0"/>
              </a:spcAft>
            </a:pPr>
            <a:r>
              <a:rPr lang="en-US" sz="1200" dirty="0" smtClean="0">
                <a:solidFill>
                  <a:schemeClr val="accent2"/>
                </a:solidFill>
                <a:latin typeface="Times New Roman"/>
                <a:ea typeface="Times New Roman"/>
              </a:rPr>
              <a:t>Typical cooling rate measurement (October 26, 2007) .</a:t>
            </a:r>
            <a:r>
              <a:rPr lang="en-US" sz="1200" dirty="0" smtClean="0">
                <a:latin typeface="Times New Roman"/>
                <a:ea typeface="Times New Roman"/>
              </a:rPr>
              <a:t/>
            </a:r>
            <a:br>
              <a:rPr lang="en-US" sz="1200" dirty="0" smtClean="0">
                <a:latin typeface="Times New Roman"/>
                <a:ea typeface="Times New Roman"/>
              </a:rPr>
            </a:br>
            <a:r>
              <a:rPr lang="en-US" sz="1200" i="1" kern="0" dirty="0" err="1" smtClean="0">
                <a:solidFill>
                  <a:schemeClr val="accent6"/>
                </a:solidFill>
                <a:latin typeface="Times New Roman"/>
              </a:rPr>
              <a:t>I</a:t>
            </a:r>
            <a:r>
              <a:rPr lang="en-US" sz="1200" i="1" kern="0" baseline="-25000" dirty="0" err="1" smtClean="0">
                <a:solidFill>
                  <a:schemeClr val="accent6"/>
                </a:solidFill>
                <a:latin typeface="Times New Roman"/>
              </a:rPr>
              <a:t>e</a:t>
            </a:r>
            <a:r>
              <a:rPr lang="en-US" sz="1200" kern="0" baseline="-25000" dirty="0" smtClean="0">
                <a:solidFill>
                  <a:schemeClr val="accent6"/>
                </a:solidFill>
                <a:latin typeface="Times New Roman"/>
              </a:rPr>
              <a:t> </a:t>
            </a:r>
            <a:r>
              <a:rPr lang="en-US" sz="1200" kern="0" dirty="0" smtClean="0">
                <a:solidFill>
                  <a:schemeClr val="accent6"/>
                </a:solidFill>
                <a:latin typeface="Times New Roman"/>
              </a:rPr>
              <a:t>~ 0.1A, beam on axis, focusing settings include </a:t>
            </a:r>
            <a:r>
              <a:rPr lang="en-US" sz="1200" kern="0" dirty="0" err="1" smtClean="0">
                <a:solidFill>
                  <a:schemeClr val="accent6"/>
                </a:solidFill>
                <a:latin typeface="Times New Roman"/>
              </a:rPr>
              <a:t>quadrupoles</a:t>
            </a:r>
            <a:r>
              <a:rPr lang="en-US" sz="1200" kern="0" dirty="0" smtClean="0">
                <a:solidFill>
                  <a:schemeClr val="accent6"/>
                </a:solidFill>
                <a:latin typeface="Times New Roman"/>
              </a:rPr>
              <a:t>.</a:t>
            </a:r>
            <a:r>
              <a:rPr lang="en-US" sz="1200" dirty="0" smtClean="0">
                <a:latin typeface="Times New Roman"/>
              </a:rPr>
              <a:t/>
            </a:r>
            <a:br>
              <a:rPr lang="en-US" sz="1200" dirty="0" smtClean="0">
                <a:latin typeface="Times New Roman"/>
              </a:rPr>
            </a:br>
            <a:r>
              <a:rPr lang="en-US" sz="1200" dirty="0" smtClean="0">
                <a:solidFill>
                  <a:schemeClr val="accent2"/>
                </a:solidFill>
                <a:latin typeface="Times New Roman"/>
                <a:ea typeface="Times New Roman"/>
              </a:rPr>
              <a:t>Transverse emittances measured with flying wires.</a:t>
            </a:r>
            <a:endParaRPr lang="en-US" sz="1200" dirty="0">
              <a:solidFill>
                <a:schemeClr val="accent2"/>
              </a:solidFill>
              <a:latin typeface="Times New Roman"/>
              <a:ea typeface="Times New Roman"/>
            </a:endParaRPr>
          </a:p>
        </p:txBody>
      </p:sp>
      <p:pic>
        <p:nvPicPr>
          <p:cNvPr id="9" name="Picture 8"/>
          <p:cNvPicPr>
            <a:picLocks noChangeAspect="1" noChangeArrowheads="1"/>
          </p:cNvPicPr>
          <p:nvPr/>
        </p:nvPicPr>
        <p:blipFill>
          <a:blip r:embed="rId3" cstate="print"/>
          <a:srcRect/>
          <a:stretch>
            <a:fillRect/>
          </a:stretch>
        </p:blipFill>
        <p:spPr bwMode="auto">
          <a:xfrm>
            <a:off x="5371909" y="2324210"/>
            <a:ext cx="2976563" cy="1916112"/>
          </a:xfrm>
          <a:prstGeom prst="rect">
            <a:avLst/>
          </a:prstGeom>
          <a:noFill/>
          <a:ln w="9525" cap="flat" cmpd="sng" algn="ctr">
            <a:noFill/>
            <a:prstDash val="solid"/>
            <a:miter lim="800000"/>
            <a:headEnd/>
            <a:tailEnd/>
          </a:ln>
          <a:effectLst/>
        </p:spPr>
      </p:pic>
      <p:sp>
        <p:nvSpPr>
          <p:cNvPr id="10" name="Rectangle 7"/>
          <p:cNvSpPr>
            <a:spLocks noChangeArrowheads="1"/>
          </p:cNvSpPr>
          <p:nvPr/>
        </p:nvSpPr>
        <p:spPr bwMode="auto">
          <a:xfrm>
            <a:off x="5371909" y="4240322"/>
            <a:ext cx="2976563" cy="95410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spcAft>
                <a:spcPts val="0"/>
              </a:spcAft>
            </a:pPr>
            <a:r>
              <a:rPr lang="en-US" sz="1400" dirty="0" smtClean="0">
                <a:solidFill>
                  <a:schemeClr val="accent2"/>
                </a:solidFill>
                <a:latin typeface="Times New Roman"/>
                <a:ea typeface="Times New Roman"/>
              </a:rPr>
              <a:t>Longitudinal cooling rates at various vertical offsets of the electron beam before (</a:t>
            </a:r>
            <a:r>
              <a:rPr lang="en-US" sz="1400" dirty="0" smtClean="0">
                <a:solidFill>
                  <a:srgbClr val="FF00FF"/>
                </a:solidFill>
                <a:latin typeface="Times New Roman"/>
                <a:ea typeface="Times New Roman"/>
              </a:rPr>
              <a:t>set 2</a:t>
            </a:r>
            <a:r>
              <a:rPr lang="en-US" sz="1400" dirty="0" smtClean="0">
                <a:solidFill>
                  <a:schemeClr val="accent2"/>
                </a:solidFill>
                <a:latin typeface="Times New Roman"/>
                <a:ea typeface="Times New Roman"/>
              </a:rPr>
              <a:t>) and after (</a:t>
            </a:r>
            <a:r>
              <a:rPr lang="en-US" sz="1400" dirty="0" smtClean="0">
                <a:solidFill>
                  <a:srgbClr val="000099"/>
                </a:solidFill>
                <a:latin typeface="Times New Roman"/>
                <a:ea typeface="Times New Roman"/>
              </a:rPr>
              <a:t>set 1</a:t>
            </a:r>
            <a:r>
              <a:rPr lang="en-US" sz="1400" dirty="0" smtClean="0">
                <a:solidFill>
                  <a:schemeClr val="accent2"/>
                </a:solidFill>
                <a:latin typeface="Times New Roman"/>
                <a:ea typeface="Times New Roman"/>
              </a:rPr>
              <a:t>) adjustments of quadrupoles. </a:t>
            </a:r>
            <a:r>
              <a:rPr lang="en-US" sz="1400" i="1" kern="0" dirty="0" err="1" smtClean="0">
                <a:solidFill>
                  <a:schemeClr val="accent6"/>
                </a:solidFill>
                <a:latin typeface="Times New Roman"/>
              </a:rPr>
              <a:t>I</a:t>
            </a:r>
            <a:r>
              <a:rPr lang="en-US" sz="1400" i="1" kern="0" baseline="-25000" dirty="0" err="1" smtClean="0">
                <a:solidFill>
                  <a:schemeClr val="accent6"/>
                </a:solidFill>
                <a:latin typeface="Times New Roman"/>
              </a:rPr>
              <a:t>e</a:t>
            </a:r>
            <a:r>
              <a:rPr lang="en-US" sz="1400" kern="0" baseline="-25000" dirty="0" smtClean="0">
                <a:solidFill>
                  <a:schemeClr val="accent6"/>
                </a:solidFill>
                <a:latin typeface="Times New Roman"/>
              </a:rPr>
              <a:t> </a:t>
            </a:r>
            <a:r>
              <a:rPr lang="en-US" sz="1400" kern="0" dirty="0" smtClean="0">
                <a:solidFill>
                  <a:schemeClr val="accent6"/>
                </a:solidFill>
                <a:latin typeface="Times New Roman"/>
              </a:rPr>
              <a:t>~ 0.1A.</a:t>
            </a:r>
            <a:endParaRPr lang="en-US" sz="1400" dirty="0">
              <a:solidFill>
                <a:schemeClr val="accent6"/>
              </a:solidFill>
              <a:latin typeface="Times New Roman"/>
              <a:ea typeface="Times New Roman"/>
            </a:endParaRPr>
          </a:p>
        </p:txBody>
      </p:sp>
    </p:spTree>
    <p:extLst>
      <p:ext uri="{BB962C8B-B14F-4D97-AF65-F5344CB8AC3E}">
        <p14:creationId xmlns:p14="http://schemas.microsoft.com/office/powerpoint/2010/main" val="102535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Helvetica" panose="020B0604020202020204" pitchFamily="34" charset="0"/>
              </a:rPr>
              <a:t>Outline</a:t>
            </a:r>
          </a:p>
        </p:txBody>
      </p:sp>
      <p:sp>
        <p:nvSpPr>
          <p:cNvPr id="17410" name="Content Placeholder 2"/>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chemeClr val="tx1"/>
                </a:solidFill>
                <a:latin typeface="Helvetica" panose="020B0604020202020204" pitchFamily="34" charset="0"/>
              </a:rPr>
              <a:t>Why Fermilab needed it</a:t>
            </a:r>
          </a:p>
          <a:p>
            <a:endParaRPr lang="en-US" altLang="en-US" dirty="0">
              <a:solidFill>
                <a:schemeClr val="tx1"/>
              </a:solidFill>
              <a:latin typeface="Helvetica" panose="020B0604020202020204" pitchFamily="34" charset="0"/>
            </a:endParaRPr>
          </a:p>
          <a:p>
            <a:r>
              <a:rPr lang="en-US" altLang="en-US" dirty="0" smtClean="0">
                <a:solidFill>
                  <a:schemeClr val="tx1"/>
                </a:solidFill>
                <a:latin typeface="Helvetica" panose="020B0604020202020204" pitchFamily="34" charset="0"/>
              </a:rPr>
              <a:t>Choice of the scheme</a:t>
            </a:r>
          </a:p>
          <a:p>
            <a:endParaRPr lang="en-US" altLang="en-US" dirty="0" smtClean="0">
              <a:solidFill>
                <a:schemeClr val="tx1"/>
              </a:solidFill>
              <a:latin typeface="Helvetica" panose="020B0604020202020204" pitchFamily="34" charset="0"/>
            </a:endParaRPr>
          </a:p>
          <a:p>
            <a:r>
              <a:rPr lang="en-US" altLang="en-US" dirty="0" smtClean="0">
                <a:solidFill>
                  <a:schemeClr val="tx1"/>
                </a:solidFill>
                <a:latin typeface="Helvetica" panose="020B0604020202020204" pitchFamily="34" charset="0"/>
              </a:rPr>
              <a:t>Challenges, remedies and cooling optimization</a:t>
            </a:r>
          </a:p>
          <a:p>
            <a:endParaRPr lang="en-US" altLang="en-US" dirty="0">
              <a:solidFill>
                <a:schemeClr val="tx1"/>
              </a:solidFill>
              <a:latin typeface="Helvetica" panose="020B0604020202020204" pitchFamily="34" charset="0"/>
            </a:endParaRPr>
          </a:p>
          <a:p>
            <a:r>
              <a:rPr lang="en-US" altLang="en-US" dirty="0" smtClean="0">
                <a:solidFill>
                  <a:schemeClr val="tx1"/>
                </a:solidFill>
                <a:latin typeface="Helvetica" panose="020B0604020202020204" pitchFamily="34" charset="0"/>
              </a:rPr>
              <a:t>Operation</a:t>
            </a:r>
          </a:p>
        </p:txBody>
      </p:sp>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smtClean="0">
                <a:solidFill>
                  <a:srgbClr val="004C97"/>
                </a:solidFill>
                <a:latin typeface="Helvetica" panose="020B0604020202020204" pitchFamily="34" charset="0"/>
              </a:rPr>
              <a:t>3/30/2015</a:t>
            </a:r>
            <a:endParaRPr lang="en-US" altLang="en-US" sz="900">
              <a:solidFill>
                <a:srgbClr val="004C97"/>
              </a:solidFill>
              <a:latin typeface="Helvetica" panose="020B0604020202020204" pitchFamily="3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smtClean="0">
                <a:solidFill>
                  <a:srgbClr val="004C97"/>
                </a:solidFill>
                <a:latin typeface="Helvetica" panose="020B0604020202020204" pitchFamily="34" charset="0"/>
              </a:rPr>
              <a:t>Lionel Prost | Fermilab DC Cooler Experiences</a:t>
            </a:r>
            <a:endParaRPr lang="en-US" altLang="en-US" sz="900" b="1" smtClean="0">
              <a:solidFill>
                <a:srgbClr val="004C97"/>
              </a:solidFill>
              <a:latin typeface="Helvetica" panose="020B0604020202020204" pitchFamily="3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8A8E51A-C727-4C0D-8891-3F4F03157077}" type="slidenum">
              <a:rPr lang="en-US" altLang="en-US" sz="900">
                <a:solidFill>
                  <a:srgbClr val="004C97"/>
                </a:solidFill>
                <a:latin typeface="Helvetica" panose="020B0604020202020204" pitchFamily="34" charset="0"/>
              </a:rPr>
              <a:pPr eaLnBrk="1" hangingPunct="1"/>
              <a:t>2</a:t>
            </a:fld>
            <a:endParaRPr lang="en-US" altLang="en-US" sz="900">
              <a:solidFill>
                <a:srgbClr val="004C97"/>
              </a:solidFill>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at high beam current</a:t>
            </a:r>
            <a:endParaRPr lang="en-US" dirty="0"/>
          </a:p>
        </p:txBody>
      </p:sp>
      <p:sp>
        <p:nvSpPr>
          <p:cNvPr id="3" name="Content Placeholder 2"/>
          <p:cNvSpPr>
            <a:spLocks noGrp="1"/>
          </p:cNvSpPr>
          <p:nvPr>
            <p:ph idx="1"/>
          </p:nvPr>
        </p:nvSpPr>
        <p:spPr>
          <a:xfrm>
            <a:off x="228600" y="5243258"/>
            <a:ext cx="8672513" cy="976388"/>
          </a:xfrm>
        </p:spPr>
        <p:txBody>
          <a:bodyPr>
            <a:normAutofit fontScale="92500" lnSpcReduction="10000"/>
          </a:bodyPr>
          <a:lstStyle/>
          <a:p>
            <a:r>
              <a:rPr lang="en-US" dirty="0">
                <a:solidFill>
                  <a:schemeClr val="tx1"/>
                </a:solidFill>
              </a:rPr>
              <a:t>At higher beam currents, the main improvement came from ion clearing</a:t>
            </a:r>
          </a:p>
          <a:p>
            <a:r>
              <a:rPr lang="en-US" dirty="0">
                <a:solidFill>
                  <a:schemeClr val="tx1"/>
                </a:solidFill>
              </a:rPr>
              <a:t>Tuning was made mainly at </a:t>
            </a:r>
            <a:r>
              <a:rPr lang="en-US" dirty="0" err="1" smtClean="0">
                <a:solidFill>
                  <a:schemeClr val="tx1"/>
                </a:solidFill>
              </a:rPr>
              <a:t>I</a:t>
            </a:r>
            <a:r>
              <a:rPr lang="en-US" baseline="-25000" dirty="0" err="1" smtClean="0">
                <a:solidFill>
                  <a:schemeClr val="tx1"/>
                </a:solidFill>
              </a:rPr>
              <a:t>e</a:t>
            </a:r>
            <a:r>
              <a:rPr lang="en-US" baseline="-25000" dirty="0" smtClean="0">
                <a:solidFill>
                  <a:schemeClr val="tx1"/>
                </a:solidFill>
              </a:rPr>
              <a:t> </a:t>
            </a:r>
            <a:r>
              <a:rPr lang="en-US" dirty="0" smtClean="0">
                <a:solidFill>
                  <a:schemeClr val="tx1"/>
                </a:solidFill>
              </a:rPr>
              <a:t>= </a:t>
            </a:r>
            <a:r>
              <a:rPr lang="en-US" dirty="0">
                <a:solidFill>
                  <a:schemeClr val="tx1"/>
                </a:solidFill>
              </a:rPr>
              <a:t>0.3A </a:t>
            </a: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20</a:t>
            </a:fld>
            <a:endParaRPr lang="en-US" altLang="en-US"/>
          </a:p>
        </p:txBody>
      </p:sp>
      <p:pic>
        <p:nvPicPr>
          <p:cNvPr id="8" name="Picture 2"/>
          <p:cNvPicPr>
            <a:picLocks noChangeAspect="1" noChangeArrowheads="1"/>
          </p:cNvPicPr>
          <p:nvPr/>
        </p:nvPicPr>
        <p:blipFill rotWithShape="1">
          <a:blip r:embed="rId2" cstate="print"/>
          <a:srcRect l="2139" t="2740" r="1684" b="3169"/>
          <a:stretch/>
        </p:blipFill>
        <p:spPr bwMode="auto">
          <a:xfrm>
            <a:off x="1027982" y="862089"/>
            <a:ext cx="7073660" cy="4295954"/>
          </a:xfrm>
          <a:prstGeom prst="rect">
            <a:avLst/>
          </a:prstGeom>
          <a:noFill/>
          <a:ln w="9525" cap="flat" cmpd="sng" algn="ctr">
            <a:noFill/>
            <a:prstDash val="solid"/>
            <a:miter lim="800000"/>
            <a:headEnd/>
            <a:tailEnd/>
          </a:ln>
          <a:effectLst/>
        </p:spPr>
      </p:pic>
      <p:sp>
        <p:nvSpPr>
          <p:cNvPr id="9" name="Oval 8"/>
          <p:cNvSpPr/>
          <p:nvPr/>
        </p:nvSpPr>
        <p:spPr bwMode="auto">
          <a:xfrm>
            <a:off x="4953000" y="1600200"/>
            <a:ext cx="457200" cy="22860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90994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Ions - Effect</a:t>
            </a:r>
            <a:endParaRPr lang="en-US" dirty="0"/>
          </a:p>
        </p:txBody>
      </p:sp>
      <p:sp>
        <p:nvSpPr>
          <p:cNvPr id="3" name="Content Placeholder 2"/>
          <p:cNvSpPr>
            <a:spLocks noGrp="1"/>
          </p:cNvSpPr>
          <p:nvPr>
            <p:ph idx="1"/>
          </p:nvPr>
        </p:nvSpPr>
        <p:spPr>
          <a:xfrm>
            <a:off x="228600" y="3828300"/>
            <a:ext cx="8672513" cy="2365466"/>
          </a:xfrm>
        </p:spPr>
        <p:txBody>
          <a:bodyPr>
            <a:normAutofit fontScale="92500" lnSpcReduction="10000"/>
          </a:bodyPr>
          <a:lstStyle/>
          <a:p>
            <a:r>
              <a:rPr lang="en-US" dirty="0">
                <a:solidFill>
                  <a:schemeClr val="tx1"/>
                </a:solidFill>
              </a:rPr>
              <a:t>While at </a:t>
            </a:r>
            <a:r>
              <a:rPr lang="en-US" i="1" dirty="0" err="1">
                <a:solidFill>
                  <a:schemeClr val="tx1"/>
                </a:solidFill>
              </a:rPr>
              <a:t>I</a:t>
            </a:r>
            <a:r>
              <a:rPr lang="en-US" i="1" baseline="-25000" dirty="0" err="1">
                <a:solidFill>
                  <a:schemeClr val="tx1"/>
                </a:solidFill>
              </a:rPr>
              <a:t>e</a:t>
            </a:r>
            <a:r>
              <a:rPr lang="en-US" dirty="0">
                <a:solidFill>
                  <a:schemeClr val="tx1"/>
                </a:solidFill>
              </a:rPr>
              <a:t>= 0.1A the drag rates drops with offset smoothly, at</a:t>
            </a:r>
            <a:br>
              <a:rPr lang="en-US" dirty="0">
                <a:solidFill>
                  <a:schemeClr val="tx1"/>
                </a:solidFill>
              </a:rPr>
            </a:br>
            <a:r>
              <a:rPr lang="en-US" i="1" dirty="0" err="1">
                <a:solidFill>
                  <a:schemeClr val="tx1"/>
                </a:solidFill>
              </a:rPr>
              <a:t>I</a:t>
            </a:r>
            <a:r>
              <a:rPr lang="en-US" i="1" baseline="-25000" dirty="0" err="1">
                <a:solidFill>
                  <a:schemeClr val="tx1"/>
                </a:solidFill>
              </a:rPr>
              <a:t>e</a:t>
            </a:r>
            <a:r>
              <a:rPr lang="en-US" dirty="0">
                <a:solidFill>
                  <a:schemeClr val="tx1"/>
                </a:solidFill>
              </a:rPr>
              <a:t>= 0.3A  there are three narrow areas of good cooling </a:t>
            </a:r>
          </a:p>
          <a:p>
            <a:r>
              <a:rPr lang="en-US" u="sng" dirty="0">
                <a:solidFill>
                  <a:schemeClr val="tx1"/>
                </a:solidFill>
              </a:rPr>
              <a:t>Hypothesis</a:t>
            </a:r>
            <a:r>
              <a:rPr lang="en-US" dirty="0">
                <a:solidFill>
                  <a:schemeClr val="tx1"/>
                </a:solidFill>
              </a:rPr>
              <a:t>: the reason is a highly non-linear focusing effect of ions</a:t>
            </a:r>
          </a:p>
          <a:p>
            <a:r>
              <a:rPr lang="en-US" dirty="0">
                <a:solidFill>
                  <a:schemeClr val="tx1"/>
                </a:solidFill>
              </a:rPr>
              <a:t>Proposed remedy: clear ions by interrupting the electron current for a microsecond</a:t>
            </a:r>
          </a:p>
          <a:p>
            <a:pPr lvl="1"/>
            <a:r>
              <a:rPr lang="en-US" dirty="0"/>
              <a:t>In the beam electric field, the ions gain a high transverse velocity</a:t>
            </a:r>
            <a:br>
              <a:rPr lang="en-US" dirty="0"/>
            </a:br>
            <a:r>
              <a:rPr lang="en-US" dirty="0"/>
              <a:t>(</a:t>
            </a:r>
            <a:r>
              <a:rPr lang="en-US" i="1" dirty="0" smtClean="0"/>
              <a:t>W</a:t>
            </a:r>
            <a:r>
              <a:rPr lang="en-US" i="1" baseline="-25000" dirty="0" smtClean="0"/>
              <a:t>i </a:t>
            </a:r>
            <a:r>
              <a:rPr lang="en-US" dirty="0" smtClean="0"/>
              <a:t>~</a:t>
            </a:r>
            <a:r>
              <a:rPr lang="en-US" dirty="0"/>
              <a:t>10 eV) to reach the wall in ~1 µs after turning the beam off. </a:t>
            </a: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21</a:t>
            </a:fld>
            <a:endParaRPr lang="en-US" altLang="en-US"/>
          </a:p>
        </p:txBody>
      </p:sp>
      <p:pic>
        <p:nvPicPr>
          <p:cNvPr id="7" name="Picture 2"/>
          <p:cNvPicPr>
            <a:picLocks noChangeAspect="1" noChangeArrowheads="1"/>
          </p:cNvPicPr>
          <p:nvPr/>
        </p:nvPicPr>
        <p:blipFill rotWithShape="1">
          <a:blip r:embed="rId2" cstate="print"/>
          <a:srcRect t="2405" b="1651"/>
          <a:stretch/>
        </p:blipFill>
        <p:spPr bwMode="auto">
          <a:xfrm>
            <a:off x="119552" y="814414"/>
            <a:ext cx="6330461" cy="2924355"/>
          </a:xfrm>
          <a:prstGeom prst="rect">
            <a:avLst/>
          </a:prstGeom>
          <a:noFill/>
          <a:ln w="9525" cap="flat" cmpd="sng" algn="ctr">
            <a:noFill/>
            <a:prstDash val="solid"/>
            <a:miter lim="800000"/>
            <a:headEnd/>
            <a:tailEnd/>
          </a:ln>
          <a:effectLst/>
        </p:spPr>
      </p:pic>
      <p:sp>
        <p:nvSpPr>
          <p:cNvPr id="8" name="Content Placeholder 2"/>
          <p:cNvSpPr txBox="1">
            <a:spLocks/>
          </p:cNvSpPr>
          <p:nvPr/>
        </p:nvSpPr>
        <p:spPr bwMode="auto">
          <a:xfrm>
            <a:off x="6381001" y="903945"/>
            <a:ext cx="2451100" cy="9733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400" b="0" i="0" u="none" strike="noStrike" kern="0" cap="none" spc="0" normalizeH="0" baseline="0" noProof="0" dirty="0" smtClean="0">
                <a:ln>
                  <a:noFill/>
                </a:ln>
                <a:solidFill>
                  <a:schemeClr val="accent2"/>
                </a:solidFill>
                <a:effectLst/>
                <a:uLnTx/>
                <a:uFillTx/>
                <a:latin typeface="+mn-lt"/>
                <a:ea typeface="+mn-ea"/>
                <a:cs typeface="+mn-cs"/>
              </a:rPr>
              <a:t>Contour plots of drag rates. </a:t>
            </a:r>
          </a:p>
          <a:p>
            <a:pPr eaLnBrk="1" hangingPunct="1">
              <a:spcBef>
                <a:spcPct val="20000"/>
              </a:spcBef>
            </a:pPr>
            <a:r>
              <a:rPr lang="en-US" sz="1200" kern="0" dirty="0" smtClean="0">
                <a:solidFill>
                  <a:schemeClr val="accent6"/>
                </a:solidFill>
                <a:latin typeface="Times New Roman"/>
              </a:rPr>
              <a:t>Left - </a:t>
            </a:r>
            <a:r>
              <a:rPr lang="en-US" sz="1200" i="1" kern="0" dirty="0" err="1" smtClean="0">
                <a:solidFill>
                  <a:schemeClr val="accent6"/>
                </a:solidFill>
                <a:latin typeface="Times New Roman"/>
              </a:rPr>
              <a:t>I</a:t>
            </a:r>
            <a:r>
              <a:rPr lang="en-US" sz="1200" i="1" kern="0" baseline="-25000" dirty="0" err="1" smtClean="0">
                <a:solidFill>
                  <a:schemeClr val="accent6"/>
                </a:solidFill>
                <a:latin typeface="Times New Roman"/>
              </a:rPr>
              <a:t>e</a:t>
            </a:r>
            <a:r>
              <a:rPr lang="en-US" sz="1200" i="1" kern="0" baseline="-25000" dirty="0" smtClean="0">
                <a:solidFill>
                  <a:schemeClr val="accent6"/>
                </a:solidFill>
                <a:latin typeface="Times New Roman"/>
              </a:rPr>
              <a:t> </a:t>
            </a:r>
            <a:r>
              <a:rPr lang="en-US" sz="1200" kern="0" dirty="0" smtClean="0">
                <a:solidFill>
                  <a:schemeClr val="accent6"/>
                </a:solidFill>
                <a:latin typeface="Times New Roman"/>
              </a:rPr>
              <a:t>= 0.3A,</a:t>
            </a:r>
          </a:p>
          <a:p>
            <a:pPr eaLnBrk="1" hangingPunct="1">
              <a:spcBef>
                <a:spcPct val="20000"/>
              </a:spcBef>
            </a:pPr>
            <a:r>
              <a:rPr lang="en-US" sz="1200" kern="0" dirty="0">
                <a:solidFill>
                  <a:schemeClr val="accent6"/>
                </a:solidFill>
                <a:latin typeface="Times New Roman"/>
              </a:rPr>
              <a:t>R</a:t>
            </a:r>
            <a:r>
              <a:rPr lang="en-US" sz="1200" kern="0" dirty="0" smtClean="0">
                <a:solidFill>
                  <a:schemeClr val="accent6"/>
                </a:solidFill>
                <a:latin typeface="Times New Roman"/>
              </a:rPr>
              <a:t>ight - </a:t>
            </a:r>
            <a:r>
              <a:rPr lang="en-US" sz="1200" i="1" kern="0" dirty="0" err="1">
                <a:solidFill>
                  <a:schemeClr val="accent6"/>
                </a:solidFill>
                <a:latin typeface="Times New Roman"/>
              </a:rPr>
              <a:t>I</a:t>
            </a:r>
            <a:r>
              <a:rPr lang="en-US" sz="1200" i="1" kern="0" baseline="-25000" dirty="0" err="1">
                <a:solidFill>
                  <a:schemeClr val="accent6"/>
                </a:solidFill>
                <a:latin typeface="Times New Roman"/>
              </a:rPr>
              <a:t>e</a:t>
            </a:r>
            <a:r>
              <a:rPr lang="en-US" sz="1200" i="1" kern="0" baseline="-25000" dirty="0">
                <a:solidFill>
                  <a:schemeClr val="accent6"/>
                </a:solidFill>
                <a:latin typeface="Times New Roman"/>
              </a:rPr>
              <a:t> </a:t>
            </a:r>
            <a:r>
              <a:rPr lang="en-US" sz="1200" kern="0" dirty="0">
                <a:solidFill>
                  <a:schemeClr val="accent6"/>
                </a:solidFill>
                <a:latin typeface="Times New Roman"/>
              </a:rPr>
              <a:t>= </a:t>
            </a:r>
            <a:r>
              <a:rPr lang="en-US" sz="1200" kern="0" dirty="0" smtClean="0">
                <a:solidFill>
                  <a:schemeClr val="accent6"/>
                </a:solidFill>
                <a:latin typeface="Times New Roman"/>
              </a:rPr>
              <a:t>0.1A.</a:t>
            </a:r>
          </a:p>
          <a:p>
            <a:pPr eaLnBrk="1" hangingPunct="1">
              <a:spcBef>
                <a:spcPct val="20000"/>
              </a:spcBef>
            </a:pPr>
            <a:r>
              <a:rPr lang="en-US" sz="1200" kern="0" dirty="0" smtClean="0">
                <a:solidFill>
                  <a:schemeClr val="accent2"/>
                </a:solidFill>
                <a:latin typeface="Times New Roman"/>
              </a:rPr>
              <a:t>Contour levels are in MeV/c/hr. </a:t>
            </a:r>
            <a:endParaRPr kumimoji="0" lang="en-US" sz="1200" b="0" i="0" u="none" strike="noStrike" kern="0" cap="none" spc="0" normalizeH="0" baseline="0" noProof="0" dirty="0" smtClean="0">
              <a:ln>
                <a:noFill/>
              </a:ln>
              <a:solidFill>
                <a:schemeClr val="accent2"/>
              </a:solidFill>
              <a:effectLst/>
              <a:uLnTx/>
              <a:uFillTx/>
              <a:latin typeface="+mn-lt"/>
              <a:ea typeface="+mn-ea"/>
            </a:endParaRPr>
          </a:p>
        </p:txBody>
      </p:sp>
    </p:spTree>
    <p:extLst>
      <p:ext uri="{BB962C8B-B14F-4D97-AF65-F5344CB8AC3E}">
        <p14:creationId xmlns:p14="http://schemas.microsoft.com/office/powerpoint/2010/main" val="2562211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Ions - Removal</a:t>
            </a:r>
            <a:endParaRPr lang="en-US" dirty="0"/>
          </a:p>
        </p:txBody>
      </p:sp>
      <p:sp>
        <p:nvSpPr>
          <p:cNvPr id="3" name="Content Placeholder 2"/>
          <p:cNvSpPr>
            <a:spLocks noGrp="1"/>
          </p:cNvSpPr>
          <p:nvPr>
            <p:ph idx="1"/>
          </p:nvPr>
        </p:nvSpPr>
        <p:spPr>
          <a:xfrm>
            <a:off x="228600" y="897146"/>
            <a:ext cx="8672513" cy="1670207"/>
          </a:xfrm>
        </p:spPr>
        <p:txBody>
          <a:bodyPr>
            <a:normAutofit fontScale="92500" lnSpcReduction="10000"/>
          </a:bodyPr>
          <a:lstStyle/>
          <a:p>
            <a:r>
              <a:rPr lang="en-US" dirty="0">
                <a:solidFill>
                  <a:schemeClr val="tx1"/>
                </a:solidFill>
              </a:rPr>
              <a:t>The capability to interrupt the beam for 2 – 20 µs at frequencies up to 100 Hz was implemented</a:t>
            </a:r>
          </a:p>
          <a:p>
            <a:r>
              <a:rPr lang="en-US" dirty="0">
                <a:solidFill>
                  <a:schemeClr val="tx1"/>
                </a:solidFill>
              </a:rPr>
              <a:t>Strong dependence of drag rates on the interruption frequency</a:t>
            </a:r>
          </a:p>
          <a:p>
            <a:pPr lvl="1"/>
            <a:r>
              <a:rPr lang="en-US" dirty="0"/>
              <a:t>Naturally, the rate is maximum where it had been optimized</a:t>
            </a:r>
          </a:p>
          <a:p>
            <a:pPr lvl="1"/>
            <a:r>
              <a:rPr lang="en-US" dirty="0"/>
              <a:t>Duration of the interruptions doesn’t have any measurable effect</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22</a:t>
            </a:fld>
            <a:endParaRPr lang="en-US" altLang="en-US"/>
          </a:p>
        </p:txBody>
      </p:sp>
      <p:pic>
        <p:nvPicPr>
          <p:cNvPr id="7" name="Picture 5"/>
          <p:cNvPicPr>
            <a:picLocks noChangeAspect="1" noChangeArrowheads="1"/>
          </p:cNvPicPr>
          <p:nvPr/>
        </p:nvPicPr>
        <p:blipFill>
          <a:blip r:embed="rId2" cstate="print"/>
          <a:srcRect/>
          <a:stretch>
            <a:fillRect/>
          </a:stretch>
        </p:blipFill>
        <p:spPr bwMode="auto">
          <a:xfrm>
            <a:off x="984408" y="2567354"/>
            <a:ext cx="3206592" cy="2961645"/>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4267200" y="2567354"/>
            <a:ext cx="3607418" cy="2961645"/>
          </a:xfrm>
          <a:prstGeom prst="rect">
            <a:avLst/>
          </a:prstGeom>
          <a:noFill/>
        </p:spPr>
      </p:pic>
      <p:sp>
        <p:nvSpPr>
          <p:cNvPr id="9" name="Content Placeholder 2"/>
          <p:cNvSpPr txBox="1">
            <a:spLocks/>
          </p:cNvSpPr>
          <p:nvPr/>
        </p:nvSpPr>
        <p:spPr bwMode="auto">
          <a:xfrm>
            <a:off x="984408" y="5521910"/>
            <a:ext cx="7348358" cy="7803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400" b="0" i="0" u="none" strike="noStrike" kern="0" cap="none" spc="0" normalizeH="0" baseline="0" noProof="0" dirty="0" smtClean="0">
                <a:ln>
                  <a:noFill/>
                </a:ln>
                <a:solidFill>
                  <a:schemeClr val="accent2"/>
                </a:solidFill>
                <a:effectLst/>
                <a:uLnTx/>
                <a:uFillTx/>
                <a:latin typeface="+mn-lt"/>
                <a:ea typeface="+mn-ea"/>
                <a:cs typeface="+mn-cs"/>
              </a:rPr>
              <a:t>Drag</a:t>
            </a:r>
            <a:r>
              <a:rPr kumimoji="0" lang="en-US" sz="1400" b="0" i="0" u="none" strike="noStrike" kern="0" cap="none" spc="0" normalizeH="0" noProof="0" dirty="0" smtClean="0">
                <a:ln>
                  <a:noFill/>
                </a:ln>
                <a:solidFill>
                  <a:schemeClr val="accent2"/>
                </a:solidFill>
                <a:effectLst/>
                <a:uLnTx/>
                <a:uFillTx/>
                <a:latin typeface="+mn-lt"/>
                <a:ea typeface="+mn-ea"/>
                <a:cs typeface="+mn-cs"/>
              </a:rPr>
              <a:t> rate as a function of the interruption frequency for </a:t>
            </a:r>
            <a:r>
              <a:rPr kumimoji="0" lang="en-US" sz="1400" b="0" i="1" u="none" strike="noStrike" kern="0" cap="none" spc="0" normalizeH="0" noProof="0" dirty="0" err="1" smtClean="0">
                <a:ln>
                  <a:noFill/>
                </a:ln>
                <a:solidFill>
                  <a:schemeClr val="accent2"/>
                </a:solidFill>
                <a:effectLst/>
                <a:uLnTx/>
                <a:uFillTx/>
                <a:latin typeface="+mn-lt"/>
                <a:ea typeface="+mn-ea"/>
                <a:cs typeface="+mn-cs"/>
              </a:rPr>
              <a:t>I</a:t>
            </a:r>
            <a:r>
              <a:rPr kumimoji="0" lang="en-US" sz="1400" b="0" i="1" u="none" strike="noStrike" kern="0" cap="none" spc="0" normalizeH="0" baseline="-25000" noProof="0" dirty="0" err="1" smtClean="0">
                <a:ln>
                  <a:noFill/>
                </a:ln>
                <a:solidFill>
                  <a:schemeClr val="accent2"/>
                </a:solidFill>
                <a:effectLst/>
                <a:uLnTx/>
                <a:uFillTx/>
                <a:latin typeface="+mn-lt"/>
                <a:ea typeface="+mn-ea"/>
                <a:cs typeface="+mn-cs"/>
              </a:rPr>
              <a:t>e</a:t>
            </a:r>
            <a:r>
              <a:rPr kumimoji="0" lang="en-US" sz="1400" b="0" i="0" u="none" strike="noStrike" kern="0" cap="none" spc="0" normalizeH="0" noProof="0" dirty="0" smtClean="0">
                <a:ln>
                  <a:noFill/>
                </a:ln>
                <a:solidFill>
                  <a:schemeClr val="accent2"/>
                </a:solidFill>
                <a:effectLst/>
                <a:uLnTx/>
                <a:uFillTx/>
                <a:latin typeface="+mn-lt"/>
                <a:ea typeface="+mn-ea"/>
                <a:cs typeface="+mn-cs"/>
              </a:rPr>
              <a:t> = 0.3 A (left) and 0.1 A (right). </a:t>
            </a:r>
            <a:r>
              <a:rPr kumimoji="0" lang="en-US" sz="1200" b="0" i="0" u="none" strike="noStrike" kern="0" cap="none" spc="0" normalizeH="0" noProof="0" dirty="0" smtClean="0">
                <a:ln>
                  <a:noFill/>
                </a:ln>
                <a:solidFill>
                  <a:schemeClr val="accent6"/>
                </a:solidFill>
                <a:effectLst/>
                <a:uLnTx/>
                <a:uFillTx/>
                <a:latin typeface="Helvetica" panose="020B0604020202020204" pitchFamily="34" charset="0"/>
                <a:ea typeface="+mn-ea"/>
                <a:cs typeface="Helvetica" panose="020B0604020202020204" pitchFamily="34" charset="0"/>
              </a:rPr>
              <a:t>The interruption length was 2 µs; beams were on axis. The squares represent the data, and the solid lines are fits. Focusing was optimized at 15 Hz for </a:t>
            </a:r>
            <a:r>
              <a:rPr lang="en-US" sz="1200" kern="0" dirty="0">
                <a:solidFill>
                  <a:schemeClr val="accent6"/>
                </a:solidFill>
                <a:latin typeface="Helvetica" panose="020B0604020202020204" pitchFamily="34" charset="0"/>
                <a:cs typeface="Helvetica" panose="020B0604020202020204" pitchFamily="34" charset="0"/>
              </a:rPr>
              <a:t>0.3 </a:t>
            </a:r>
            <a:r>
              <a:rPr lang="en-US" sz="1200" kern="0" dirty="0" smtClean="0">
                <a:solidFill>
                  <a:schemeClr val="accent6"/>
                </a:solidFill>
                <a:latin typeface="Helvetica" panose="020B0604020202020204" pitchFamily="34" charset="0"/>
                <a:cs typeface="Helvetica" panose="020B0604020202020204" pitchFamily="34" charset="0"/>
              </a:rPr>
              <a:t>A and with no interruptions for 0.1A (January 26, 2010).</a:t>
            </a:r>
            <a:endParaRPr kumimoji="0" lang="en-US" sz="1200" b="0" i="0" u="none" strike="noStrike" kern="0" cap="none" spc="0" normalizeH="0" baseline="0" noProof="0" dirty="0" smtClean="0">
              <a:ln>
                <a:noFill/>
              </a:ln>
              <a:solidFill>
                <a:schemeClr val="accent6"/>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937392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with ion clearing</a:t>
            </a:r>
            <a:endParaRPr lang="en-US" dirty="0"/>
          </a:p>
        </p:txBody>
      </p:sp>
      <p:sp>
        <p:nvSpPr>
          <p:cNvPr id="3" name="Content Placeholder 2"/>
          <p:cNvSpPr>
            <a:spLocks noGrp="1"/>
          </p:cNvSpPr>
          <p:nvPr>
            <p:ph idx="1"/>
          </p:nvPr>
        </p:nvSpPr>
        <p:spPr>
          <a:xfrm>
            <a:off x="228600" y="4502989"/>
            <a:ext cx="8672513" cy="1726866"/>
          </a:xfrm>
        </p:spPr>
        <p:txBody>
          <a:bodyPr>
            <a:normAutofit fontScale="92500"/>
          </a:bodyPr>
          <a:lstStyle/>
          <a:p>
            <a:r>
              <a:rPr lang="en-US" dirty="0">
                <a:solidFill>
                  <a:schemeClr val="tx1"/>
                </a:solidFill>
              </a:rPr>
              <a:t>While cooling improved significantly, we couldn’t use it to its full strength in operation because of an antiproton instability. </a:t>
            </a:r>
          </a:p>
          <a:p>
            <a:pPr lvl="1"/>
            <a:r>
              <a:rPr lang="en-US" dirty="0"/>
              <a:t>Also, the beam trips are more frequent at higher electron currents</a:t>
            </a:r>
          </a:p>
          <a:p>
            <a:pPr lvl="1"/>
            <a:r>
              <a:rPr lang="en-US" dirty="0"/>
              <a:t>In 2011, </a:t>
            </a:r>
            <a:r>
              <a:rPr lang="en-US" dirty="0" smtClean="0"/>
              <a:t>we used </a:t>
            </a:r>
            <a:r>
              <a:rPr lang="en-US" i="1" dirty="0" err="1" smtClean="0"/>
              <a:t>I</a:t>
            </a:r>
            <a:r>
              <a:rPr lang="en-US" i="1" baseline="-25000" dirty="0" err="1" smtClean="0"/>
              <a:t>e</a:t>
            </a:r>
            <a:r>
              <a:rPr lang="en-US" i="1" baseline="-25000" dirty="0" smtClean="0"/>
              <a:t> </a:t>
            </a:r>
            <a:r>
              <a:rPr lang="en-US" dirty="0" smtClean="0"/>
              <a:t>= </a:t>
            </a:r>
            <a:r>
              <a:rPr lang="en-US" dirty="0"/>
              <a:t>0.2 A and ion clearing in the time of beam preparation for </a:t>
            </a:r>
            <a:r>
              <a:rPr lang="en-US" dirty="0" err="1"/>
              <a:t>Tevatron</a:t>
            </a:r>
            <a:r>
              <a:rPr lang="en-US" dirty="0"/>
              <a:t> </a:t>
            </a:r>
            <a:r>
              <a:rPr lang="en-US" dirty="0" smtClean="0"/>
              <a:t>shots</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23</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297162" y="867575"/>
            <a:ext cx="4198638" cy="2700249"/>
          </a:xfrm>
          <a:prstGeom prst="rect">
            <a:avLst/>
          </a:prstGeom>
          <a:noFill/>
          <a:ln w="9525" cap="flat" cmpd="sng" algn="ctr">
            <a:noFill/>
            <a:prstDash val="solid"/>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4586827" y="778597"/>
            <a:ext cx="2819400" cy="3457657"/>
          </a:xfrm>
          <a:prstGeom prst="rect">
            <a:avLst/>
          </a:prstGeom>
          <a:noFill/>
          <a:ln w="9525">
            <a:noFill/>
            <a:miter lim="800000"/>
            <a:headEnd/>
            <a:tailEnd/>
          </a:ln>
          <a:effectLst/>
        </p:spPr>
      </p:pic>
      <p:sp>
        <p:nvSpPr>
          <p:cNvPr id="9" name="Content Placeholder 2"/>
          <p:cNvSpPr txBox="1">
            <a:spLocks/>
          </p:cNvSpPr>
          <p:nvPr/>
        </p:nvSpPr>
        <p:spPr bwMode="auto">
          <a:xfrm>
            <a:off x="452437" y="3529606"/>
            <a:ext cx="4198638" cy="828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400" b="0" i="0" u="none" strike="noStrike" kern="0" cap="none" spc="0" normalizeH="0" baseline="0" noProof="0" dirty="0" smtClean="0">
                <a:ln>
                  <a:noFill/>
                </a:ln>
                <a:solidFill>
                  <a:schemeClr val="accent2"/>
                </a:solidFill>
                <a:effectLst/>
                <a:uLnTx/>
                <a:uFillTx/>
                <a:latin typeface="+mn-lt"/>
                <a:ea typeface="+mn-ea"/>
                <a:cs typeface="+mn-cs"/>
              </a:rPr>
              <a:t>Longitudinal cooling rate measured in 2006-2010.</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p>
          <a:p>
            <a:pPr eaLnBrk="1" hangingPunct="1">
              <a:spcBef>
                <a:spcPct val="20000"/>
              </a:spcBef>
            </a:pPr>
            <a:r>
              <a:rPr lang="en-US" sz="1200" kern="0" dirty="0" smtClean="0">
                <a:solidFill>
                  <a:schemeClr val="accent6"/>
                </a:solidFill>
                <a:latin typeface="Times New Roman"/>
              </a:rPr>
              <a:t>The arrows connect points measured on the same day to show the range of several improvements. All measurements are “on axis”. </a:t>
            </a:r>
            <a:endParaRPr kumimoji="0" lang="en-US" sz="1200" b="0" i="0" u="none" strike="noStrike" kern="0" cap="none" spc="0" normalizeH="0" baseline="0" noProof="0" dirty="0" smtClean="0">
              <a:ln>
                <a:noFill/>
              </a:ln>
              <a:solidFill>
                <a:schemeClr val="accent6"/>
              </a:solidFill>
              <a:effectLst/>
              <a:uLnTx/>
              <a:uFillTx/>
              <a:latin typeface="+mn-lt"/>
              <a:ea typeface="+mn-ea"/>
            </a:endParaRPr>
          </a:p>
        </p:txBody>
      </p:sp>
      <p:sp>
        <p:nvSpPr>
          <p:cNvPr id="10" name="Content Placeholder 2"/>
          <p:cNvSpPr txBox="1">
            <a:spLocks/>
          </p:cNvSpPr>
          <p:nvPr/>
        </p:nvSpPr>
        <p:spPr bwMode="auto">
          <a:xfrm>
            <a:off x="6909758" y="2793521"/>
            <a:ext cx="2005642" cy="11746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400" b="0" i="0" u="none" strike="noStrike" kern="0" cap="none" spc="0" normalizeH="0" baseline="0" noProof="0" dirty="0" smtClean="0">
                <a:ln>
                  <a:noFill/>
                </a:ln>
                <a:solidFill>
                  <a:schemeClr val="accent2"/>
                </a:solidFill>
                <a:effectLst/>
                <a:uLnTx/>
                <a:uFillTx/>
                <a:latin typeface="+mn-lt"/>
                <a:ea typeface="+mn-ea"/>
                <a:cs typeface="+mn-cs"/>
              </a:rPr>
              <a:t>Contour plot of drag rates with ion clearing.</a:t>
            </a:r>
          </a:p>
          <a:p>
            <a:pPr eaLnBrk="1" hangingPunct="1">
              <a:spcBef>
                <a:spcPct val="20000"/>
              </a:spcBef>
            </a:pPr>
            <a:r>
              <a:rPr lang="en-US" sz="1200" i="1" kern="0" dirty="0" err="1" smtClean="0">
                <a:solidFill>
                  <a:schemeClr val="accent6"/>
                </a:solidFill>
                <a:latin typeface="Times New Roman"/>
              </a:rPr>
              <a:t>I</a:t>
            </a:r>
            <a:r>
              <a:rPr lang="en-US" sz="1200" i="1" kern="0" baseline="-25000" dirty="0" err="1" smtClean="0">
                <a:solidFill>
                  <a:schemeClr val="accent6"/>
                </a:solidFill>
                <a:latin typeface="Times New Roman"/>
              </a:rPr>
              <a:t>e</a:t>
            </a:r>
            <a:r>
              <a:rPr lang="en-US" sz="1200" i="1" kern="0" baseline="-25000" dirty="0" smtClean="0">
                <a:solidFill>
                  <a:schemeClr val="accent6"/>
                </a:solidFill>
                <a:latin typeface="Times New Roman"/>
              </a:rPr>
              <a:t> </a:t>
            </a:r>
            <a:r>
              <a:rPr lang="en-US" sz="1200" kern="0" dirty="0" smtClean="0">
                <a:solidFill>
                  <a:schemeClr val="accent6"/>
                </a:solidFill>
                <a:latin typeface="Times New Roman"/>
              </a:rPr>
              <a:t>=0.3A, 100 Hz.  Contour levels are in MeV/c/hr. </a:t>
            </a:r>
            <a:endParaRPr kumimoji="0" lang="en-US" sz="1200" b="0" i="0" u="none" strike="noStrike" kern="0" cap="none" spc="0" normalizeH="0" baseline="0" noProof="0" dirty="0" smtClean="0">
              <a:ln>
                <a:noFill/>
              </a:ln>
              <a:solidFill>
                <a:schemeClr val="accent6"/>
              </a:solidFill>
              <a:effectLst/>
              <a:uLnTx/>
              <a:uFillTx/>
              <a:latin typeface="+mn-lt"/>
              <a:ea typeface="+mn-ea"/>
            </a:endParaRPr>
          </a:p>
        </p:txBody>
      </p:sp>
    </p:spTree>
    <p:extLst>
      <p:ext uri="{BB962C8B-B14F-4D97-AF65-F5344CB8AC3E}">
        <p14:creationId xmlns:p14="http://schemas.microsoft.com/office/powerpoint/2010/main" val="364180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cooling improvements</a:t>
            </a:r>
            <a:endParaRPr lang="en-US" dirty="0"/>
          </a:p>
        </p:txBody>
      </p:sp>
      <p:sp>
        <p:nvSpPr>
          <p:cNvPr id="3" name="Content Placeholder 2"/>
          <p:cNvSpPr>
            <a:spLocks noGrp="1"/>
          </p:cNvSpPr>
          <p:nvPr>
            <p:ph idx="1"/>
          </p:nvPr>
        </p:nvSpPr>
        <p:spPr>
          <a:xfrm>
            <a:off x="228600" y="896398"/>
            <a:ext cx="8672513" cy="3132138"/>
          </a:xfrm>
        </p:spPr>
        <p:txBody>
          <a:bodyPr>
            <a:normAutofit fontScale="92500" lnSpcReduction="10000"/>
          </a:bodyPr>
          <a:lstStyle/>
          <a:p>
            <a:r>
              <a:rPr lang="en-US" dirty="0">
                <a:solidFill>
                  <a:schemeClr val="tx1"/>
                </a:solidFill>
              </a:rPr>
              <a:t>Tuning of focusing with quadrupoles</a:t>
            </a:r>
          </a:p>
          <a:p>
            <a:r>
              <a:rPr lang="en-US" dirty="0">
                <a:solidFill>
                  <a:schemeClr val="tx1"/>
                </a:solidFill>
              </a:rPr>
              <a:t>Alignment of the magnetic field in the cooling section</a:t>
            </a:r>
          </a:p>
          <a:p>
            <a:r>
              <a:rPr lang="en-US" dirty="0">
                <a:solidFill>
                  <a:schemeClr val="tx1"/>
                </a:solidFill>
              </a:rPr>
              <a:t>Ion clearing</a:t>
            </a:r>
          </a:p>
          <a:p>
            <a:endParaRPr lang="en-US" dirty="0"/>
          </a:p>
          <a:p>
            <a:r>
              <a:rPr lang="en-US" dirty="0">
                <a:solidFill>
                  <a:schemeClr val="tx1"/>
                </a:solidFill>
              </a:rPr>
              <a:t>All improvements of cooling properties were made through decreasing the transverse electron velocities (angles) in the cooling section</a:t>
            </a:r>
          </a:p>
          <a:p>
            <a:pPr lvl="1"/>
            <a:r>
              <a:rPr lang="en-US" dirty="0"/>
              <a:t>The main study tool was the drag rate measurements</a:t>
            </a:r>
          </a:p>
          <a:p>
            <a:pPr lvl="1"/>
            <a:r>
              <a:rPr lang="en-US" dirty="0"/>
              <a:t>The total </a:t>
            </a:r>
            <a:r>
              <a:rPr lang="en-US" dirty="0" err="1"/>
              <a:t>rms</a:t>
            </a:r>
            <a:r>
              <a:rPr lang="en-US" dirty="0"/>
              <a:t> angle is decreased probably by 1.5 – 2 </a:t>
            </a:r>
            <a:r>
              <a:rPr lang="en-US" dirty="0" smtClean="0"/>
              <a:t>times</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24</a:t>
            </a:fld>
            <a:endParaRPr lang="en-US" altLang="en-US"/>
          </a:p>
        </p:txBody>
      </p:sp>
      <p:pic>
        <p:nvPicPr>
          <p:cNvPr id="7" name="Picture 3"/>
          <p:cNvPicPr>
            <a:picLocks noChangeAspect="1" noChangeArrowheads="1"/>
          </p:cNvPicPr>
          <p:nvPr/>
        </p:nvPicPr>
        <p:blipFill>
          <a:blip r:embed="rId3" cstate="print"/>
          <a:srcRect/>
          <a:stretch>
            <a:fillRect/>
          </a:stretch>
        </p:blipFill>
        <p:spPr bwMode="auto">
          <a:xfrm>
            <a:off x="344488" y="3875146"/>
            <a:ext cx="3128963" cy="2443140"/>
          </a:xfrm>
          <a:prstGeom prst="rect">
            <a:avLst/>
          </a:prstGeom>
          <a:noFill/>
          <a:ln w="9525">
            <a:noFill/>
            <a:miter lim="800000"/>
            <a:headEnd/>
            <a:tailEnd/>
          </a:ln>
          <a:effectLst/>
        </p:spPr>
      </p:pic>
      <p:sp>
        <p:nvSpPr>
          <p:cNvPr id="8" name="Rectangle 7"/>
          <p:cNvSpPr/>
          <p:nvPr/>
        </p:nvSpPr>
        <p:spPr>
          <a:xfrm>
            <a:off x="3493294" y="5176144"/>
            <a:ext cx="4572000" cy="984885"/>
          </a:xfrm>
          <a:prstGeom prst="rect">
            <a:avLst/>
          </a:prstGeom>
        </p:spPr>
        <p:txBody>
          <a:bodyPr>
            <a:spAutoFit/>
          </a:bodyPr>
          <a:lstStyle/>
          <a:p>
            <a:pPr lvl="0" eaLnBrk="1" hangingPunct="1">
              <a:spcBef>
                <a:spcPct val="20000"/>
              </a:spcBef>
            </a:pPr>
            <a:r>
              <a:rPr lang="en-US" sz="1600" kern="0" dirty="0" smtClean="0">
                <a:solidFill>
                  <a:schemeClr val="accent2"/>
                </a:solidFill>
                <a:latin typeface="Times New Roman"/>
              </a:rPr>
              <a:t>Drag rate as a function of momentum offset. </a:t>
            </a:r>
            <a:r>
              <a:rPr lang="en-US" sz="1400" i="1" kern="0" dirty="0" err="1" smtClean="0">
                <a:solidFill>
                  <a:schemeClr val="accent6"/>
                </a:solidFill>
                <a:latin typeface="Times New Roman"/>
              </a:rPr>
              <a:t>I</a:t>
            </a:r>
            <a:r>
              <a:rPr lang="en-US" sz="1400" i="1" kern="0" baseline="-25000" dirty="0" err="1" smtClean="0">
                <a:solidFill>
                  <a:schemeClr val="accent6"/>
                </a:solidFill>
                <a:latin typeface="Times New Roman"/>
              </a:rPr>
              <a:t>e</a:t>
            </a:r>
            <a:r>
              <a:rPr lang="en-US" sz="1400" i="1" kern="0" baseline="-25000" dirty="0" smtClean="0">
                <a:solidFill>
                  <a:schemeClr val="accent6"/>
                </a:solidFill>
                <a:latin typeface="Times New Roman"/>
              </a:rPr>
              <a:t> </a:t>
            </a:r>
            <a:r>
              <a:rPr lang="en-US" sz="1400" kern="0" dirty="0" smtClean="0">
                <a:solidFill>
                  <a:schemeClr val="accent6"/>
                </a:solidFill>
                <a:latin typeface="Times New Roman"/>
              </a:rPr>
              <a:t>= 0.1A, focusing is optimized for ion clearing, 100 Hz. </a:t>
            </a:r>
            <a:r>
              <a:rPr lang="en-US" sz="1400" kern="0" dirty="0" smtClean="0">
                <a:solidFill>
                  <a:schemeClr val="accent5"/>
                </a:solidFill>
                <a:latin typeface="Times New Roman"/>
              </a:rPr>
              <a:t>The circles are data, and the solid line is a calculation with </a:t>
            </a:r>
            <a:r>
              <a:rPr lang="el-GR" sz="1400" i="1" kern="0" dirty="0" smtClean="0">
                <a:solidFill>
                  <a:srgbClr val="FF0000"/>
                </a:solidFill>
                <a:latin typeface="+mn-lt"/>
              </a:rPr>
              <a:t>θ</a:t>
            </a:r>
            <a:r>
              <a:rPr lang="en-US" sz="1400" i="1" kern="0" baseline="-25000" dirty="0">
                <a:solidFill>
                  <a:srgbClr val="FF0000"/>
                </a:solidFill>
                <a:latin typeface="+mn-lt"/>
              </a:rPr>
              <a:t>t</a:t>
            </a:r>
            <a:r>
              <a:rPr lang="en-US" sz="1400" i="1" kern="0" baseline="-25000" dirty="0" smtClean="0">
                <a:solidFill>
                  <a:srgbClr val="FF0000"/>
                </a:solidFill>
                <a:latin typeface="+mn-lt"/>
              </a:rPr>
              <a:t> </a:t>
            </a:r>
            <a:r>
              <a:rPr lang="en-US" sz="1400" kern="0" dirty="0" smtClean="0">
                <a:solidFill>
                  <a:srgbClr val="FF0000"/>
                </a:solidFill>
                <a:latin typeface="+mn-lt"/>
              </a:rPr>
              <a:t>= 80µrad</a:t>
            </a:r>
            <a:r>
              <a:rPr lang="en-US" sz="1400" kern="0" dirty="0" smtClean="0">
                <a:solidFill>
                  <a:srgbClr val="3333CC"/>
                </a:solidFill>
                <a:latin typeface="+mn-lt"/>
              </a:rPr>
              <a:t>, </a:t>
            </a:r>
            <a:r>
              <a:rPr lang="el-GR" sz="1400" i="1" kern="0" dirty="0" smtClean="0">
                <a:solidFill>
                  <a:schemeClr val="accent5"/>
                </a:solidFill>
                <a:latin typeface="+mn-lt"/>
              </a:rPr>
              <a:t>δ</a:t>
            </a:r>
            <a:r>
              <a:rPr lang="en-US" sz="1400" i="1" kern="0" dirty="0" smtClean="0">
                <a:solidFill>
                  <a:schemeClr val="accent5"/>
                </a:solidFill>
                <a:latin typeface="+mn-lt"/>
              </a:rPr>
              <a:t>W</a:t>
            </a:r>
            <a:r>
              <a:rPr lang="en-US" sz="1400" i="1" kern="0" baseline="-25000" dirty="0" smtClean="0">
                <a:solidFill>
                  <a:schemeClr val="accent5"/>
                </a:solidFill>
                <a:latin typeface="+mn-lt"/>
              </a:rPr>
              <a:t>e </a:t>
            </a:r>
            <a:r>
              <a:rPr lang="en-US" sz="1400" kern="0" dirty="0" smtClean="0">
                <a:solidFill>
                  <a:schemeClr val="accent5"/>
                </a:solidFill>
                <a:latin typeface="+mn-lt"/>
              </a:rPr>
              <a:t>= 200eV, </a:t>
            </a:r>
            <a:r>
              <a:rPr lang="en-US" sz="1400" i="1" kern="0" dirty="0" err="1" smtClean="0">
                <a:solidFill>
                  <a:schemeClr val="accent5"/>
                </a:solidFill>
                <a:latin typeface="+mn-lt"/>
              </a:rPr>
              <a:t>L</a:t>
            </a:r>
            <a:r>
              <a:rPr lang="en-US" sz="1400" i="1" kern="0" baseline="-25000" dirty="0" err="1" smtClean="0">
                <a:solidFill>
                  <a:schemeClr val="accent5"/>
                </a:solidFill>
                <a:latin typeface="+mn-lt"/>
              </a:rPr>
              <a:t>c</a:t>
            </a:r>
            <a:r>
              <a:rPr lang="en-US" sz="1400" i="1" kern="0" baseline="-25000" dirty="0" smtClean="0">
                <a:solidFill>
                  <a:schemeClr val="accent5"/>
                </a:solidFill>
                <a:latin typeface="+mn-lt"/>
              </a:rPr>
              <a:t> </a:t>
            </a:r>
            <a:r>
              <a:rPr lang="en-US" sz="1400" kern="0" dirty="0" smtClean="0">
                <a:solidFill>
                  <a:schemeClr val="accent5"/>
                </a:solidFill>
                <a:latin typeface="+mn-lt"/>
              </a:rPr>
              <a:t>= 9. </a:t>
            </a:r>
            <a:r>
              <a:rPr lang="en-US" sz="1400" kern="0" dirty="0" smtClean="0">
                <a:solidFill>
                  <a:schemeClr val="accent5"/>
                </a:solidFill>
                <a:latin typeface="Times New Roman"/>
              </a:rPr>
              <a:t>January 4, 2011. </a:t>
            </a:r>
          </a:p>
        </p:txBody>
      </p:sp>
      <p:graphicFrame>
        <p:nvGraphicFramePr>
          <p:cNvPr id="9" name="Object 3"/>
          <p:cNvGraphicFramePr>
            <a:graphicFrameLocks noChangeAspect="1"/>
          </p:cNvGraphicFramePr>
          <p:nvPr>
            <p:extLst>
              <p:ext uri="{D42A27DB-BD31-4B8C-83A1-F6EECF244321}">
                <p14:modId xmlns:p14="http://schemas.microsoft.com/office/powerpoint/2010/main" val="159504261"/>
              </p:ext>
            </p:extLst>
          </p:nvPr>
        </p:nvGraphicFramePr>
        <p:xfrm>
          <a:off x="1560575" y="4163363"/>
          <a:ext cx="1584704" cy="693308"/>
        </p:xfrm>
        <a:graphic>
          <a:graphicData uri="http://schemas.openxmlformats.org/presentationml/2006/ole">
            <mc:AlternateContent xmlns:mc="http://schemas.openxmlformats.org/markup-compatibility/2006">
              <mc:Choice xmlns:v="urn:schemas-microsoft-com:vml" Requires="v">
                <p:oleObj spid="_x0000_s4186" name="Equation" r:id="rId4" imgW="1981200" imgH="876300" progId="Equation.DSMT4">
                  <p:embed/>
                </p:oleObj>
              </mc:Choice>
              <mc:Fallback>
                <p:oleObj name="Equation" r:id="rId4" imgW="1981200" imgH="876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75" y="4163363"/>
                        <a:ext cx="1584704" cy="693308"/>
                      </a:xfrm>
                      <a:prstGeom prst="rect">
                        <a:avLst/>
                      </a:prstGeom>
                      <a:solidFill>
                        <a:schemeClr val="bg2"/>
                      </a:solidFill>
                      <a:ln>
                        <a:noFill/>
                      </a:ln>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3740908631"/>
              </p:ext>
            </p:extLst>
          </p:nvPr>
        </p:nvGraphicFramePr>
        <p:xfrm>
          <a:off x="3342321" y="4114076"/>
          <a:ext cx="1347217" cy="941833"/>
        </p:xfrm>
        <a:graphic>
          <a:graphicData uri="http://schemas.openxmlformats.org/presentationml/2006/ole">
            <mc:AlternateContent xmlns:mc="http://schemas.openxmlformats.org/markup-compatibility/2006">
              <mc:Choice xmlns:v="urn:schemas-microsoft-com:vml" Requires="v">
                <p:oleObj spid="_x0000_s4187" name="Equation" r:id="rId6" imgW="1727200" imgH="1206500" progId="Equation.DSMT4">
                  <p:embed/>
                </p:oleObj>
              </mc:Choice>
              <mc:Fallback>
                <p:oleObj name="Equation" r:id="rId6" imgW="1727200" imgH="1206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2321" y="4114076"/>
                        <a:ext cx="1347217" cy="941833"/>
                      </a:xfrm>
                      <a:prstGeom prst="rect">
                        <a:avLst/>
                      </a:prstGeom>
                      <a:noFill/>
                    </p:spPr>
                  </p:pic>
                </p:oleObj>
              </mc:Fallback>
            </mc:AlternateContent>
          </a:graphicData>
        </a:graphic>
      </p:graphicFrame>
      <p:sp>
        <p:nvSpPr>
          <p:cNvPr id="11" name="TextBox 10"/>
          <p:cNvSpPr txBox="1"/>
          <p:nvPr/>
        </p:nvSpPr>
        <p:spPr>
          <a:xfrm>
            <a:off x="4886580" y="4707146"/>
            <a:ext cx="1400325" cy="400110"/>
          </a:xfrm>
          <a:prstGeom prst="rect">
            <a:avLst/>
          </a:prstGeom>
          <a:noFill/>
        </p:spPr>
        <p:txBody>
          <a:bodyPr wrap="square" rtlCol="0">
            <a:spAutoFit/>
          </a:bodyPr>
          <a:lstStyle/>
          <a:p>
            <a:pPr marL="0" lvl="2"/>
            <a:r>
              <a:rPr lang="el-GR" sz="1000" i="1" dirty="0" smtClean="0">
                <a:solidFill>
                  <a:schemeClr val="accent6">
                    <a:lumMod val="50000"/>
                  </a:schemeClr>
                </a:solidFill>
                <a:latin typeface="+mj-lt"/>
              </a:rPr>
              <a:t>θ</a:t>
            </a:r>
            <a:r>
              <a:rPr lang="en-US" sz="1000" i="1" baseline="-25000" dirty="0" smtClean="0">
                <a:solidFill>
                  <a:schemeClr val="accent6">
                    <a:lumMod val="50000"/>
                  </a:schemeClr>
                </a:solidFill>
                <a:latin typeface="+mj-lt"/>
              </a:rPr>
              <a:t>t</a:t>
            </a:r>
            <a:r>
              <a:rPr lang="en-US" sz="1000" dirty="0" smtClean="0">
                <a:solidFill>
                  <a:schemeClr val="accent6">
                    <a:lumMod val="50000"/>
                  </a:schemeClr>
                </a:solidFill>
                <a:latin typeface="+mj-lt"/>
              </a:rPr>
              <a:t> - electron angle, </a:t>
            </a:r>
            <a:r>
              <a:rPr lang="el-GR" sz="1000" i="1" dirty="0" smtClean="0">
                <a:solidFill>
                  <a:schemeClr val="accent6">
                    <a:lumMod val="50000"/>
                  </a:schemeClr>
                </a:solidFill>
                <a:latin typeface="+mj-lt"/>
              </a:rPr>
              <a:t>δ</a:t>
            </a:r>
            <a:r>
              <a:rPr lang="en-US" sz="1000" i="1" dirty="0" smtClean="0">
                <a:solidFill>
                  <a:schemeClr val="accent6">
                    <a:lumMod val="50000"/>
                  </a:schemeClr>
                </a:solidFill>
                <a:latin typeface="+mj-lt"/>
              </a:rPr>
              <a:t>W</a:t>
            </a:r>
            <a:r>
              <a:rPr lang="en-US" sz="1000" i="1" baseline="-25000" dirty="0" smtClean="0">
                <a:solidFill>
                  <a:schemeClr val="accent6">
                    <a:lumMod val="50000"/>
                  </a:schemeClr>
                </a:solidFill>
                <a:latin typeface="+mj-lt"/>
              </a:rPr>
              <a:t>e</a:t>
            </a:r>
            <a:r>
              <a:rPr lang="en-US" sz="1000" dirty="0" smtClean="0">
                <a:solidFill>
                  <a:schemeClr val="accent6">
                    <a:lumMod val="50000"/>
                  </a:schemeClr>
                </a:solidFill>
                <a:latin typeface="+mj-lt"/>
              </a:rPr>
              <a:t> – energy spread </a:t>
            </a:r>
          </a:p>
        </p:txBody>
      </p:sp>
    </p:spTree>
    <p:extLst>
      <p:ext uri="{BB962C8B-B14F-4D97-AF65-F5344CB8AC3E}">
        <p14:creationId xmlns:p14="http://schemas.microsoft.com/office/powerpoint/2010/main" val="3150667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484556"/>
            <a:ext cx="8686800" cy="551942"/>
          </a:xfrm>
        </p:spPr>
        <p:txBody>
          <a:bodyPr/>
          <a:lstStyle/>
          <a:p>
            <a:pPr algn="ctr"/>
            <a:r>
              <a:rPr lang="en-US" sz="3600" dirty="0" smtClean="0"/>
              <a:t>OPERATION</a:t>
            </a:r>
            <a:endParaRPr lang="en-US" sz="3600"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25</a:t>
            </a:fld>
            <a:endParaRPr lang="en-US" altLang="en-US"/>
          </a:p>
        </p:txBody>
      </p:sp>
    </p:spTree>
    <p:extLst>
      <p:ext uri="{BB962C8B-B14F-4D97-AF65-F5344CB8AC3E}">
        <p14:creationId xmlns:p14="http://schemas.microsoft.com/office/powerpoint/2010/main" val="1335755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Recycler cooling cycle</a:t>
            </a:r>
            <a:endParaRPr lang="en-US" dirty="0"/>
          </a:p>
        </p:txBody>
      </p:sp>
      <p:sp>
        <p:nvSpPr>
          <p:cNvPr id="3" name="Content Placeholder 2"/>
          <p:cNvSpPr>
            <a:spLocks noGrp="1"/>
          </p:cNvSpPr>
          <p:nvPr>
            <p:ph idx="1"/>
          </p:nvPr>
        </p:nvSpPr>
        <p:spPr>
          <a:xfrm>
            <a:off x="3717985" y="947665"/>
            <a:ext cx="5183128" cy="2735324"/>
          </a:xfrm>
        </p:spPr>
        <p:txBody>
          <a:bodyPr>
            <a:normAutofit fontScale="92500"/>
          </a:bodyPr>
          <a:lstStyle/>
          <a:p>
            <a:r>
              <a:rPr lang="en-US" dirty="0" smtClean="0">
                <a:solidFill>
                  <a:schemeClr val="tx1"/>
                </a:solidFill>
              </a:rPr>
              <a:t>Efficient storage of antiprotons and cooling them for shots to the </a:t>
            </a:r>
            <a:r>
              <a:rPr lang="en-US" dirty="0" err="1" smtClean="0">
                <a:solidFill>
                  <a:schemeClr val="tx1"/>
                </a:solidFill>
              </a:rPr>
              <a:t>Tevatron</a:t>
            </a:r>
            <a:endParaRPr lang="en-US" dirty="0" smtClean="0">
              <a:solidFill>
                <a:schemeClr val="tx1"/>
              </a:solidFill>
            </a:endParaRPr>
          </a:p>
          <a:p>
            <a:pPr lvl="1"/>
            <a:r>
              <a:rPr lang="en-US" dirty="0" smtClean="0">
                <a:solidFill>
                  <a:schemeClr val="accent6"/>
                </a:solidFill>
              </a:rPr>
              <a:t>Typical </a:t>
            </a:r>
            <a:r>
              <a:rPr lang="en-US" dirty="0">
                <a:solidFill>
                  <a:schemeClr val="accent6"/>
                </a:solidFill>
              </a:rPr>
              <a:t>beam loss due to the finite life time in the Recycler is ~5%</a:t>
            </a:r>
          </a:p>
          <a:p>
            <a:pPr lvl="1"/>
            <a:r>
              <a:rPr lang="en-US" dirty="0">
                <a:solidFill>
                  <a:schemeClr val="accent6"/>
                </a:solidFill>
              </a:rPr>
              <a:t>Number of stored antiprotons is up to 6·10</a:t>
            </a:r>
            <a:r>
              <a:rPr lang="en-US" baseline="30000" dirty="0">
                <a:solidFill>
                  <a:schemeClr val="accent6"/>
                </a:solidFill>
              </a:rPr>
              <a:t>12</a:t>
            </a:r>
            <a:r>
              <a:rPr lang="en-US" dirty="0">
                <a:solidFill>
                  <a:schemeClr val="accent6"/>
                </a:solidFill>
              </a:rPr>
              <a:t>  with a life time &gt; 300 </a:t>
            </a:r>
            <a:r>
              <a:rPr lang="en-US" dirty="0" err="1">
                <a:solidFill>
                  <a:schemeClr val="accent6"/>
                </a:solidFill>
              </a:rPr>
              <a:t>hrs</a:t>
            </a:r>
            <a:endParaRPr lang="en-US" dirty="0">
              <a:solidFill>
                <a:schemeClr val="accent6"/>
              </a:solidFill>
            </a:endParaRPr>
          </a:p>
          <a:p>
            <a:pPr lvl="1"/>
            <a:r>
              <a:rPr lang="en-US" dirty="0">
                <a:solidFill>
                  <a:schemeClr val="accent6"/>
                </a:solidFill>
              </a:rPr>
              <a:t>Phase density at extraction is limited by an instability</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26</a:t>
            </a:fld>
            <a:endParaRPr lang="en-US" altLang="en-US"/>
          </a:p>
        </p:txBody>
      </p:sp>
      <p:grpSp>
        <p:nvGrpSpPr>
          <p:cNvPr id="7" name="Group 9"/>
          <p:cNvGrpSpPr/>
          <p:nvPr/>
        </p:nvGrpSpPr>
        <p:grpSpPr>
          <a:xfrm>
            <a:off x="456419" y="854016"/>
            <a:ext cx="3207259" cy="5453037"/>
            <a:chOff x="609600" y="762000"/>
            <a:chExt cx="3276600" cy="5570931"/>
          </a:xfrm>
        </p:grpSpPr>
        <p:pic>
          <p:nvPicPr>
            <p:cNvPr id="8" name="Picture 1"/>
            <p:cNvPicPr>
              <a:picLocks noChangeAspect="1" noChangeArrowheads="1"/>
            </p:cNvPicPr>
            <p:nvPr/>
          </p:nvPicPr>
          <p:blipFill>
            <a:blip r:embed="rId2" cstate="print"/>
            <a:srcRect/>
            <a:stretch>
              <a:fillRect/>
            </a:stretch>
          </p:blipFill>
          <p:spPr bwMode="auto">
            <a:xfrm>
              <a:off x="609600" y="762000"/>
              <a:ext cx="3276600" cy="1971399"/>
            </a:xfrm>
            <a:prstGeom prst="rect">
              <a:avLst/>
            </a:prstGeom>
            <a:noFill/>
            <a:ln w="9525" cap="flat" cmpd="sng" algn="ctr">
              <a:noFill/>
              <a:prstDash val="solid"/>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609600" y="2438400"/>
              <a:ext cx="3276600" cy="1971399"/>
            </a:xfrm>
            <a:prstGeom prst="rect">
              <a:avLst/>
            </a:prstGeom>
            <a:noFill/>
            <a:ln w="9525" cap="flat" cmpd="sng" algn="ctr">
              <a:noFill/>
              <a:prstDash val="solid"/>
              <a:miter lim="800000"/>
              <a:headEnd/>
              <a:tailEnd/>
            </a:ln>
            <a:effectLst/>
          </p:spPr>
        </p:pic>
        <p:pic>
          <p:nvPicPr>
            <p:cNvPr id="10" name="Picture 4"/>
            <p:cNvPicPr>
              <a:picLocks noChangeAspect="1" noChangeArrowheads="1"/>
            </p:cNvPicPr>
            <p:nvPr/>
          </p:nvPicPr>
          <p:blipFill>
            <a:blip r:embed="rId4" cstate="print"/>
            <a:srcRect/>
            <a:stretch>
              <a:fillRect/>
            </a:stretch>
          </p:blipFill>
          <p:spPr bwMode="auto">
            <a:xfrm>
              <a:off x="609600" y="4105656"/>
              <a:ext cx="3276600" cy="2227275"/>
            </a:xfrm>
            <a:prstGeom prst="rect">
              <a:avLst/>
            </a:prstGeom>
            <a:noFill/>
            <a:ln w="9525" cap="flat" cmpd="sng" algn="ctr">
              <a:noFill/>
              <a:prstDash val="solid"/>
              <a:miter lim="800000"/>
              <a:headEnd/>
              <a:tailEnd/>
            </a:ln>
            <a:effectLst/>
          </p:spPr>
        </p:pic>
      </p:grpSp>
      <p:sp>
        <p:nvSpPr>
          <p:cNvPr id="11" name="Content Placeholder 2"/>
          <p:cNvSpPr txBox="1">
            <a:spLocks/>
          </p:cNvSpPr>
          <p:nvPr/>
        </p:nvSpPr>
        <p:spPr bwMode="auto">
          <a:xfrm>
            <a:off x="3953574" y="5216982"/>
            <a:ext cx="4453128" cy="965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200" b="0" i="0" u="none" strike="noStrike" kern="0" cap="none" spc="0" normalizeH="0" baseline="0" noProof="0" dirty="0" smtClean="0">
                <a:ln>
                  <a:noFill/>
                </a:ln>
                <a:solidFill>
                  <a:schemeClr val="accent2"/>
                </a:solidFill>
                <a:effectLst/>
                <a:uLnTx/>
                <a:uFillTx/>
                <a:latin typeface="+mn-lt"/>
                <a:ea typeface="+mn-ea"/>
                <a:cs typeface="+mn-cs"/>
              </a:rPr>
              <a:t>Typical cycle of accumulation of</a:t>
            </a:r>
            <a:r>
              <a:rPr kumimoji="0" lang="en-US" sz="1200" b="0" i="0" u="none" strike="noStrike" kern="0" cap="none" spc="0" normalizeH="0" noProof="0" dirty="0" smtClean="0">
                <a:ln>
                  <a:noFill/>
                </a:ln>
                <a:solidFill>
                  <a:schemeClr val="accent2"/>
                </a:solidFill>
                <a:effectLst/>
                <a:uLnTx/>
                <a:uFillTx/>
                <a:latin typeface="+mn-lt"/>
                <a:ea typeface="+mn-ea"/>
                <a:cs typeface="+mn-cs"/>
              </a:rPr>
              <a:t> antiprotons in the Recycler ring and following extraction. </a:t>
            </a:r>
            <a:endParaRPr kumimoji="0" lang="en-US" sz="1200" b="0" i="0" u="none" strike="noStrike" kern="0" cap="none" spc="0" normalizeH="0" baseline="0" noProof="0" dirty="0" smtClean="0">
              <a:ln>
                <a:noFill/>
              </a:ln>
              <a:solidFill>
                <a:schemeClr val="accent2"/>
              </a:solidFill>
              <a:effectLst/>
              <a:uLnTx/>
              <a:uFillTx/>
              <a:latin typeface="+mn-lt"/>
              <a:ea typeface="+mn-ea"/>
              <a:cs typeface="+mn-cs"/>
            </a:endParaRPr>
          </a:p>
          <a:p>
            <a:pPr eaLnBrk="1" hangingPunct="1">
              <a:spcBef>
                <a:spcPct val="20000"/>
              </a:spcBef>
            </a:pPr>
            <a:r>
              <a:rPr lang="en-US" sz="1100" kern="0" dirty="0" smtClean="0">
                <a:solidFill>
                  <a:schemeClr val="accent6"/>
                </a:solidFill>
                <a:latin typeface="Times New Roman"/>
              </a:rPr>
              <a:t>June 17-18, 2011. Electron beam was kept at 0.1A , shifted by 2 mm from the axis except right before extraction, when it was switched to 0.2A in ion clearing mode and moved on axis. Average life time was 256 hours.</a:t>
            </a:r>
          </a:p>
        </p:txBody>
      </p:sp>
    </p:spTree>
    <p:extLst>
      <p:ext uri="{BB962C8B-B14F-4D97-AF65-F5344CB8AC3E}">
        <p14:creationId xmlns:p14="http://schemas.microsoft.com/office/powerpoint/2010/main" val="1109782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a:t>
            </a:r>
            <a:endParaRPr lang="en-US" dirty="0"/>
          </a:p>
        </p:txBody>
      </p:sp>
      <p:sp>
        <p:nvSpPr>
          <p:cNvPr id="3" name="Content Placeholder 2"/>
          <p:cNvSpPr>
            <a:spLocks noGrp="1"/>
          </p:cNvSpPr>
          <p:nvPr>
            <p:ph idx="1"/>
          </p:nvPr>
        </p:nvSpPr>
        <p:spPr>
          <a:xfrm>
            <a:off x="228600" y="913650"/>
            <a:ext cx="8672513" cy="4987867"/>
          </a:xfrm>
        </p:spPr>
        <p:txBody>
          <a:bodyPr>
            <a:normAutofit lnSpcReduction="10000"/>
          </a:bodyPr>
          <a:lstStyle/>
          <a:p>
            <a:r>
              <a:rPr lang="en-US" dirty="0">
                <a:solidFill>
                  <a:schemeClr val="tx1"/>
                </a:solidFill>
              </a:rPr>
              <a:t>July 9, 2005 – First indication of the cooling force</a:t>
            </a:r>
          </a:p>
          <a:p>
            <a:endParaRPr lang="en-US" dirty="0"/>
          </a:p>
          <a:p>
            <a:r>
              <a:rPr lang="en-US" dirty="0">
                <a:solidFill>
                  <a:schemeClr val="tx1"/>
                </a:solidFill>
              </a:rPr>
              <a:t>The cooler’s performance was significantly improved and optimized </a:t>
            </a:r>
          </a:p>
          <a:p>
            <a:pPr lvl="1"/>
            <a:r>
              <a:rPr lang="en-US" dirty="0"/>
              <a:t>Procedures for tuning, feedback loops, automation…</a:t>
            </a:r>
          </a:p>
          <a:p>
            <a:pPr lvl="1"/>
            <a:r>
              <a:rPr lang="en-US" dirty="0"/>
              <a:t>Optimization of the cooling scenario</a:t>
            </a:r>
          </a:p>
          <a:p>
            <a:pPr lvl="2"/>
            <a:r>
              <a:rPr lang="en-US" dirty="0">
                <a:solidFill>
                  <a:schemeClr val="accent5"/>
                </a:solidFill>
              </a:rPr>
              <a:t>Cooling off – axis</a:t>
            </a:r>
          </a:p>
          <a:p>
            <a:pPr lvl="2"/>
            <a:r>
              <a:rPr lang="en-US" dirty="0">
                <a:solidFill>
                  <a:schemeClr val="accent5"/>
                </a:solidFill>
              </a:rPr>
              <a:t>Cooling with a helical trajectory</a:t>
            </a:r>
          </a:p>
          <a:p>
            <a:pPr lvl="2"/>
            <a:r>
              <a:rPr lang="en-US" dirty="0">
                <a:solidFill>
                  <a:schemeClr val="accent5"/>
                </a:solidFill>
              </a:rPr>
              <a:t>Increasing the electron beam current for</a:t>
            </a:r>
            <a:br>
              <a:rPr lang="en-US" dirty="0">
                <a:solidFill>
                  <a:schemeClr val="accent5"/>
                </a:solidFill>
              </a:rPr>
            </a:br>
            <a:r>
              <a:rPr lang="en-US" dirty="0">
                <a:solidFill>
                  <a:schemeClr val="accent5"/>
                </a:solidFill>
              </a:rPr>
              <a:t>final cooling before extraction</a:t>
            </a:r>
          </a:p>
          <a:p>
            <a:endParaRPr lang="en-US" dirty="0"/>
          </a:p>
          <a:p>
            <a:r>
              <a:rPr lang="en-US" dirty="0">
                <a:solidFill>
                  <a:schemeClr val="tx1"/>
                </a:solidFill>
              </a:rPr>
              <a:t>Significant efforts for </a:t>
            </a:r>
            <a:r>
              <a:rPr lang="en-US" dirty="0" smtClean="0">
                <a:solidFill>
                  <a:schemeClr val="tx1"/>
                </a:solidFill>
              </a:rPr>
              <a:t>maintenance</a:t>
            </a:r>
          </a:p>
          <a:p>
            <a:pPr lvl="1"/>
            <a:r>
              <a:rPr lang="en-US" dirty="0" smtClean="0">
                <a:solidFill>
                  <a:schemeClr val="accent6"/>
                </a:solidFill>
              </a:rPr>
              <a:t>When the cooler was ‘broken’, the rate of</a:t>
            </a:r>
            <a:br>
              <a:rPr lang="en-US" dirty="0" smtClean="0">
                <a:solidFill>
                  <a:schemeClr val="accent6"/>
                </a:solidFill>
              </a:rPr>
            </a:br>
            <a:r>
              <a:rPr lang="en-US" dirty="0" smtClean="0">
                <a:solidFill>
                  <a:schemeClr val="accent6"/>
                </a:solidFill>
              </a:rPr>
              <a:t>integrating luminosity was dropping by ~3</a:t>
            </a:r>
            <a:endParaRPr lang="en-US" dirty="0">
              <a:solidFill>
                <a:schemeClr val="accent6"/>
              </a:solidFill>
            </a:endParaRP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27</a:t>
            </a:fld>
            <a:endParaRPr lang="en-US" altLang="en-US"/>
          </a:p>
        </p:txBody>
      </p:sp>
      <p:grpSp>
        <p:nvGrpSpPr>
          <p:cNvPr id="7" name="Group 6"/>
          <p:cNvGrpSpPr/>
          <p:nvPr/>
        </p:nvGrpSpPr>
        <p:grpSpPr>
          <a:xfrm>
            <a:off x="5959608" y="3297224"/>
            <a:ext cx="2941505" cy="2411255"/>
            <a:chOff x="6138866" y="3429000"/>
            <a:chExt cx="2509834" cy="2057400"/>
          </a:xfrm>
        </p:grpSpPr>
        <p:pic>
          <p:nvPicPr>
            <p:cNvPr id="8" name="Picture 2"/>
            <p:cNvPicPr>
              <a:picLocks noChangeAspect="1" noChangeArrowheads="1"/>
            </p:cNvPicPr>
            <p:nvPr/>
          </p:nvPicPr>
          <p:blipFill>
            <a:blip r:embed="rId2" cstate="print"/>
            <a:srcRect/>
            <a:stretch>
              <a:fillRect/>
            </a:stretch>
          </p:blipFill>
          <p:spPr bwMode="auto">
            <a:xfrm>
              <a:off x="6858000" y="3429000"/>
              <a:ext cx="1790700" cy="1741640"/>
            </a:xfrm>
            <a:prstGeom prst="rect">
              <a:avLst/>
            </a:prstGeom>
            <a:noFill/>
            <a:ln w="9525" cap="flat" cmpd="sng" algn="ctr">
              <a:noFill/>
              <a:prstDash val="solid"/>
              <a:miter lim="800000"/>
              <a:headEnd/>
              <a:tailEnd/>
            </a:ln>
            <a:effectLst/>
          </p:spPr>
        </p:pic>
        <p:sp>
          <p:nvSpPr>
            <p:cNvPr id="9" name="TextBox 8"/>
            <p:cNvSpPr txBox="1"/>
            <p:nvPr/>
          </p:nvSpPr>
          <p:spPr>
            <a:xfrm>
              <a:off x="6138866" y="3462065"/>
              <a:ext cx="843123" cy="667731"/>
            </a:xfrm>
            <a:prstGeom prst="rect">
              <a:avLst/>
            </a:prstGeom>
            <a:noFill/>
          </p:spPr>
          <p:txBody>
            <a:bodyPr wrap="square" rtlCol="0">
              <a:spAutoFit/>
            </a:bodyPr>
            <a:lstStyle/>
            <a:p>
              <a:r>
                <a:rPr lang="en-US" sz="1400" dirty="0" smtClean="0">
                  <a:solidFill>
                    <a:srgbClr val="FF0000"/>
                  </a:solidFill>
                  <a:latin typeface="+mn-lt"/>
                </a:rPr>
                <a:t>Electron beam</a:t>
              </a:r>
              <a:br>
                <a:rPr lang="en-US" sz="1400" dirty="0" smtClean="0">
                  <a:solidFill>
                    <a:srgbClr val="FF0000"/>
                  </a:solidFill>
                  <a:latin typeface="+mn-lt"/>
                </a:rPr>
              </a:br>
              <a:r>
                <a:rPr lang="en-US" sz="1400" dirty="0" smtClean="0">
                  <a:solidFill>
                    <a:srgbClr val="FF0000"/>
                  </a:solidFill>
                  <a:latin typeface="+mn-lt"/>
                </a:rPr>
                <a:t>“On axis”</a:t>
              </a:r>
              <a:endParaRPr lang="en-US" sz="1400" dirty="0">
                <a:solidFill>
                  <a:srgbClr val="FF0000"/>
                </a:solidFill>
                <a:latin typeface="+mn-lt"/>
              </a:endParaRPr>
            </a:p>
          </p:txBody>
        </p:sp>
        <p:sp>
          <p:nvSpPr>
            <p:cNvPr id="10" name="Text Box 14"/>
            <p:cNvSpPr txBox="1">
              <a:spLocks noChangeArrowheads="1"/>
            </p:cNvSpPr>
            <p:nvPr/>
          </p:nvSpPr>
          <p:spPr bwMode="auto">
            <a:xfrm>
              <a:off x="7391400" y="4672217"/>
              <a:ext cx="685800" cy="523220"/>
            </a:xfrm>
            <a:prstGeom prst="rect">
              <a:avLst/>
            </a:prstGeom>
            <a:noFill/>
            <a:ln w="9525">
              <a:noFill/>
              <a:miter lim="800000"/>
              <a:headEnd/>
              <a:tailEnd/>
            </a:ln>
            <a:effectLst/>
          </p:spPr>
          <p:txBody>
            <a:bodyPr wrap="square">
              <a:spAutoFit/>
            </a:bodyPr>
            <a:lstStyle/>
            <a:p>
              <a:pPr>
                <a:spcBef>
                  <a:spcPct val="50000"/>
                </a:spcBef>
              </a:pPr>
              <a:r>
                <a:rPr lang="en-US" sz="1400" dirty="0">
                  <a:solidFill>
                    <a:schemeClr val="bg1"/>
                  </a:solidFill>
                  <a:latin typeface="+mj-lt"/>
                </a:rPr>
                <a:t>2 mm offset</a:t>
              </a:r>
            </a:p>
          </p:txBody>
        </p:sp>
        <p:sp>
          <p:nvSpPr>
            <p:cNvPr id="11" name="Text Box 14"/>
            <p:cNvSpPr txBox="1">
              <a:spLocks noChangeArrowheads="1"/>
            </p:cNvSpPr>
            <p:nvPr/>
          </p:nvSpPr>
          <p:spPr bwMode="auto">
            <a:xfrm>
              <a:off x="6705600" y="5181600"/>
              <a:ext cx="1676400" cy="304800"/>
            </a:xfrm>
            <a:prstGeom prst="rect">
              <a:avLst/>
            </a:prstGeom>
            <a:noFill/>
            <a:ln w="9525">
              <a:noFill/>
              <a:miter lim="800000"/>
              <a:headEnd/>
              <a:tailEnd/>
            </a:ln>
            <a:effectLst/>
          </p:spPr>
          <p:txBody>
            <a:bodyPr wrap="square">
              <a:spAutoFit/>
            </a:bodyPr>
            <a:lstStyle/>
            <a:p>
              <a:pPr>
                <a:spcBef>
                  <a:spcPct val="50000"/>
                </a:spcBef>
              </a:pPr>
              <a:r>
                <a:rPr lang="en-US" sz="1400" dirty="0" smtClean="0">
                  <a:latin typeface="+mn-lt"/>
                </a:rPr>
                <a:t>~95% of antiprotons</a:t>
              </a:r>
              <a:endParaRPr lang="en-US" sz="1400" dirty="0">
                <a:latin typeface="+mn-lt"/>
              </a:endParaRPr>
            </a:p>
          </p:txBody>
        </p:sp>
        <p:cxnSp>
          <p:nvCxnSpPr>
            <p:cNvPr id="12" name="Straight Arrow Connector 11"/>
            <p:cNvCxnSpPr/>
            <p:nvPr/>
          </p:nvCxnSpPr>
          <p:spPr bwMode="auto">
            <a:xfrm rot="5400000" flipH="1" flipV="1">
              <a:off x="7924800" y="4953000"/>
              <a:ext cx="457200" cy="152400"/>
            </a:xfrm>
            <a:prstGeom prst="straightConnector1">
              <a:avLst/>
            </a:prstGeom>
            <a:solidFill>
              <a:schemeClr val="accent1"/>
            </a:solidFill>
            <a:ln w="9525" cap="flat" cmpd="sng" algn="ctr">
              <a:solidFill>
                <a:schemeClr val="tx1"/>
              </a:solidFill>
              <a:prstDash val="solid"/>
              <a:round/>
              <a:headEnd type="none" w="med" len="med"/>
              <a:tailEnd type="oval"/>
            </a:ln>
            <a:effectLst/>
          </p:spPr>
        </p:cxnSp>
      </p:grpSp>
    </p:spTree>
    <p:extLst>
      <p:ext uri="{BB962C8B-B14F-4D97-AF65-F5344CB8AC3E}">
        <p14:creationId xmlns:p14="http://schemas.microsoft.com/office/powerpoint/2010/main" val="21001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Availability/Reliability</a:t>
            </a:r>
            <a:endParaRPr lang="en-US" dirty="0"/>
          </a:p>
        </p:txBody>
      </p:sp>
      <p:sp>
        <p:nvSpPr>
          <p:cNvPr id="3" name="Content Placeholder 2"/>
          <p:cNvSpPr>
            <a:spLocks noGrp="1"/>
          </p:cNvSpPr>
          <p:nvPr>
            <p:ph idx="1"/>
          </p:nvPr>
        </p:nvSpPr>
        <p:spPr>
          <a:xfrm>
            <a:off x="228600" y="896397"/>
            <a:ext cx="8672513" cy="5409512"/>
          </a:xfrm>
        </p:spPr>
        <p:txBody>
          <a:bodyPr>
            <a:normAutofit fontScale="92500" lnSpcReduction="10000"/>
          </a:bodyPr>
          <a:lstStyle/>
          <a:p>
            <a:r>
              <a:rPr lang="en-US" dirty="0" err="1">
                <a:solidFill>
                  <a:schemeClr val="tx1"/>
                </a:solidFill>
              </a:rPr>
              <a:t>Pelletron</a:t>
            </a:r>
            <a:r>
              <a:rPr lang="en-US" dirty="0">
                <a:solidFill>
                  <a:schemeClr val="tx1"/>
                </a:solidFill>
              </a:rPr>
              <a:t> ran 24/7 and was turned off only when either a component had failed or during planned shutdowns (~once </a:t>
            </a:r>
            <a:r>
              <a:rPr lang="en-US" dirty="0" smtClean="0">
                <a:solidFill>
                  <a:schemeClr val="tx1"/>
                </a:solidFill>
              </a:rPr>
              <a:t>a year)</a:t>
            </a:r>
            <a:endParaRPr lang="en-US" dirty="0">
              <a:solidFill>
                <a:schemeClr val="tx1"/>
              </a:solidFill>
            </a:endParaRPr>
          </a:p>
          <a:p>
            <a:pPr lvl="1"/>
            <a:r>
              <a:rPr lang="en-US" dirty="0"/>
              <a:t>Beam ‘interruptions’ (short)</a:t>
            </a:r>
          </a:p>
          <a:p>
            <a:pPr lvl="2"/>
            <a:r>
              <a:rPr lang="en-US" dirty="0">
                <a:solidFill>
                  <a:schemeClr val="accent5"/>
                </a:solidFill>
              </a:rPr>
              <a:t>Beam trips:</a:t>
            </a:r>
          </a:p>
          <a:p>
            <a:pPr lvl="3"/>
            <a:r>
              <a:rPr lang="en-US" dirty="0">
                <a:solidFill>
                  <a:schemeClr val="accent2"/>
                </a:solidFill>
              </a:rPr>
              <a:t>Protection system turns off the beam if a drop of HV by &gt;5 kV or other problem is detected</a:t>
            </a:r>
          </a:p>
          <a:p>
            <a:pPr lvl="3"/>
            <a:r>
              <a:rPr lang="en-US" dirty="0">
                <a:solidFill>
                  <a:schemeClr val="accent2"/>
                </a:solidFill>
              </a:rPr>
              <a:t> &lt; 1 trip per day</a:t>
            </a:r>
          </a:p>
          <a:p>
            <a:pPr lvl="3"/>
            <a:r>
              <a:rPr lang="en-US" dirty="0">
                <a:solidFill>
                  <a:schemeClr val="accent2"/>
                </a:solidFill>
              </a:rPr>
              <a:t>~20 s to recover</a:t>
            </a:r>
          </a:p>
          <a:p>
            <a:pPr lvl="2"/>
            <a:r>
              <a:rPr lang="en-US" dirty="0">
                <a:solidFill>
                  <a:schemeClr val="accent5"/>
                </a:solidFill>
              </a:rPr>
              <a:t>Full discharges:</a:t>
            </a:r>
          </a:p>
          <a:p>
            <a:pPr lvl="3"/>
            <a:r>
              <a:rPr lang="en-US" dirty="0">
                <a:solidFill>
                  <a:schemeClr val="accent2"/>
                </a:solidFill>
              </a:rPr>
              <a:t>Unprovoked: ~once a year</a:t>
            </a:r>
          </a:p>
          <a:p>
            <a:pPr lvl="3"/>
            <a:r>
              <a:rPr lang="en-US" dirty="0">
                <a:solidFill>
                  <a:schemeClr val="accent2"/>
                </a:solidFill>
              </a:rPr>
              <a:t>1-3 hours to fully recover</a:t>
            </a:r>
          </a:p>
          <a:p>
            <a:pPr lvl="1"/>
            <a:r>
              <a:rPr lang="en-US" dirty="0"/>
              <a:t>Failures (long down time)</a:t>
            </a:r>
          </a:p>
          <a:p>
            <a:pPr lvl="2"/>
            <a:r>
              <a:rPr lang="en-US" dirty="0">
                <a:solidFill>
                  <a:schemeClr val="accent5"/>
                </a:solidFill>
              </a:rPr>
              <a:t>The worst situation is to have to go into the </a:t>
            </a:r>
            <a:r>
              <a:rPr lang="en-US" dirty="0" err="1">
                <a:solidFill>
                  <a:schemeClr val="accent5"/>
                </a:solidFill>
              </a:rPr>
              <a:t>Pelletron</a:t>
            </a:r>
            <a:r>
              <a:rPr lang="en-US" dirty="0">
                <a:solidFill>
                  <a:schemeClr val="accent5"/>
                </a:solidFill>
              </a:rPr>
              <a:t> tank</a:t>
            </a:r>
          </a:p>
          <a:p>
            <a:pPr lvl="3"/>
            <a:r>
              <a:rPr lang="en-US" dirty="0">
                <a:solidFill>
                  <a:schemeClr val="accent2"/>
                </a:solidFill>
              </a:rPr>
              <a:t>8-10 </a:t>
            </a:r>
            <a:r>
              <a:rPr lang="en-US" dirty="0" err="1">
                <a:solidFill>
                  <a:schemeClr val="accent2"/>
                </a:solidFill>
              </a:rPr>
              <a:t>hrs</a:t>
            </a:r>
            <a:r>
              <a:rPr lang="en-US" dirty="0">
                <a:solidFill>
                  <a:schemeClr val="accent2"/>
                </a:solidFill>
              </a:rPr>
              <a:t> to open, 6-8 </a:t>
            </a:r>
            <a:r>
              <a:rPr lang="en-US" dirty="0" err="1">
                <a:solidFill>
                  <a:schemeClr val="accent2"/>
                </a:solidFill>
              </a:rPr>
              <a:t>hrs</a:t>
            </a:r>
            <a:r>
              <a:rPr lang="en-US" dirty="0">
                <a:solidFill>
                  <a:schemeClr val="accent2"/>
                </a:solidFill>
              </a:rPr>
              <a:t> to close</a:t>
            </a:r>
          </a:p>
          <a:p>
            <a:pPr lvl="4"/>
            <a:r>
              <a:rPr lang="en-US" dirty="0">
                <a:solidFill>
                  <a:schemeClr val="accent3"/>
                </a:solidFill>
              </a:rPr>
              <a:t>Typical turn-around time ~ 36 </a:t>
            </a:r>
            <a:r>
              <a:rPr lang="en-US" dirty="0" err="1">
                <a:solidFill>
                  <a:schemeClr val="accent3"/>
                </a:solidFill>
              </a:rPr>
              <a:t>hrs</a:t>
            </a:r>
            <a:endParaRPr lang="en-US" dirty="0">
              <a:solidFill>
                <a:schemeClr val="accent3"/>
              </a:solidFill>
            </a:endParaRPr>
          </a:p>
          <a:p>
            <a:pPr lvl="3"/>
            <a:r>
              <a:rPr lang="en-US" dirty="0">
                <a:solidFill>
                  <a:schemeClr val="accent2"/>
                </a:solidFill>
              </a:rPr>
              <a:t>Normally, several accesses per year</a:t>
            </a:r>
          </a:p>
          <a:p>
            <a:pPr lvl="4"/>
            <a:r>
              <a:rPr lang="en-US" dirty="0">
                <a:solidFill>
                  <a:schemeClr val="accent3"/>
                </a:solidFill>
              </a:rPr>
              <a:t>Mostly, to repair electronics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28</a:t>
            </a:fld>
            <a:endParaRPr lang="en-US" altLang="en-US"/>
          </a:p>
        </p:txBody>
      </p:sp>
    </p:spTree>
    <p:extLst>
      <p:ext uri="{BB962C8B-B14F-4D97-AF65-F5344CB8AC3E}">
        <p14:creationId xmlns:p14="http://schemas.microsoft.com/office/powerpoint/2010/main" val="337161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beam energy drift</a:t>
            </a:r>
            <a:endParaRPr lang="en-US" dirty="0"/>
          </a:p>
        </p:txBody>
      </p:sp>
      <p:sp>
        <p:nvSpPr>
          <p:cNvPr id="3" name="Content Placeholder 2"/>
          <p:cNvSpPr>
            <a:spLocks noGrp="1"/>
          </p:cNvSpPr>
          <p:nvPr>
            <p:ph idx="1"/>
          </p:nvPr>
        </p:nvSpPr>
        <p:spPr>
          <a:xfrm>
            <a:off x="228600" y="948906"/>
            <a:ext cx="8672513" cy="1486418"/>
          </a:xfrm>
        </p:spPr>
        <p:txBody>
          <a:bodyPr>
            <a:normAutofit fontScale="92500" lnSpcReduction="20000"/>
          </a:bodyPr>
          <a:lstStyle/>
          <a:p>
            <a:r>
              <a:rPr lang="en-US" sz="2600" dirty="0">
                <a:solidFill>
                  <a:schemeClr val="tx1"/>
                </a:solidFill>
              </a:rPr>
              <a:t>Electron energy drift</a:t>
            </a:r>
          </a:p>
          <a:p>
            <a:pPr lvl="1"/>
            <a:r>
              <a:rPr lang="en-US" dirty="0"/>
              <a:t>Corrected with a feedback loop based on BPM reading in a high-dispersion area</a:t>
            </a:r>
          </a:p>
          <a:p>
            <a:pPr lvl="1"/>
            <a:r>
              <a:rPr lang="en-US" dirty="0"/>
              <a:t>Adjustments to an ‘energy parameter’ based on the </a:t>
            </a:r>
            <a:r>
              <a:rPr lang="en-US" dirty="0" err="1"/>
              <a:t>Schottky</a:t>
            </a:r>
            <a:r>
              <a:rPr lang="en-US" dirty="0"/>
              <a:t> longitudinal distribution </a:t>
            </a:r>
            <a:r>
              <a:rPr lang="en-US" dirty="0" smtClean="0"/>
              <a:t>profile</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29</a:t>
            </a:fld>
            <a:endParaRPr lang="en-US" altLang="en-US"/>
          </a:p>
        </p:txBody>
      </p:sp>
      <p:pic>
        <p:nvPicPr>
          <p:cNvPr id="8" name="Picture 6"/>
          <p:cNvPicPr>
            <a:picLocks noChangeAspect="1" noChangeArrowheads="1"/>
          </p:cNvPicPr>
          <p:nvPr/>
        </p:nvPicPr>
        <p:blipFill>
          <a:blip r:embed="rId2" cstate="print"/>
          <a:srcRect/>
          <a:stretch>
            <a:fillRect/>
          </a:stretch>
        </p:blipFill>
        <p:spPr bwMode="auto">
          <a:xfrm>
            <a:off x="716797" y="2435324"/>
            <a:ext cx="4001851" cy="2981115"/>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016589" y="2416326"/>
            <a:ext cx="3666866" cy="2986734"/>
          </a:xfrm>
          <a:prstGeom prst="rect">
            <a:avLst/>
          </a:prstGeom>
          <a:noFill/>
          <a:ln w="9525">
            <a:noFill/>
            <a:miter lim="800000"/>
            <a:headEnd/>
            <a:tailEnd/>
          </a:ln>
        </p:spPr>
      </p:pic>
      <p:sp>
        <p:nvSpPr>
          <p:cNvPr id="10" name="Rectangle 3"/>
          <p:cNvSpPr txBox="1">
            <a:spLocks noChangeArrowheads="1"/>
          </p:cNvSpPr>
          <p:nvPr/>
        </p:nvSpPr>
        <p:spPr bwMode="auto">
          <a:xfrm>
            <a:off x="750498" y="5452775"/>
            <a:ext cx="3881887" cy="853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1100" b="0" i="0" u="none" strike="noStrike" kern="0" cap="none" spc="0" normalizeH="0" baseline="0" noProof="0" dirty="0" smtClean="0">
                <a:ln>
                  <a:noFill/>
                </a:ln>
                <a:solidFill>
                  <a:schemeClr val="accent2"/>
                </a:solidFill>
                <a:effectLst/>
                <a:uLnTx/>
                <a:uFillTx/>
                <a:latin typeface="+mn-lt"/>
                <a:ea typeface="+mn-ea"/>
                <a:cs typeface="+mn-cs"/>
              </a:rPr>
              <a:t>Measured dispersion in the electron beam line.  The horizontal axis shows the BPM number counted along the beam line. Reading of the vertical channel of the  first BPM after the 180 deg bend deviates with the energy change as 0.33 mm/</a:t>
            </a:r>
            <a:r>
              <a:rPr kumimoji="0" lang="en-US" sz="1100" b="0" i="0" u="none" strike="noStrike" kern="0" cap="none" spc="0" normalizeH="0" baseline="0" noProof="0" dirty="0" err="1" smtClean="0">
                <a:ln>
                  <a:noFill/>
                </a:ln>
                <a:solidFill>
                  <a:schemeClr val="accent2"/>
                </a:solidFill>
                <a:effectLst/>
                <a:uLnTx/>
                <a:uFillTx/>
                <a:latin typeface="+mn-lt"/>
                <a:ea typeface="+mn-ea"/>
                <a:cs typeface="+mn-cs"/>
              </a:rPr>
              <a:t>keV</a:t>
            </a:r>
            <a:r>
              <a:rPr kumimoji="0" lang="en-US" sz="1100" b="0" i="0" u="none" strike="noStrike" kern="0" cap="none" spc="0" normalizeH="0" baseline="0" noProof="0" dirty="0" smtClean="0">
                <a:ln>
                  <a:noFill/>
                </a:ln>
                <a:solidFill>
                  <a:schemeClr val="accent2"/>
                </a:solidFill>
                <a:effectLst/>
                <a:uLnTx/>
                <a:uFillTx/>
                <a:latin typeface="+mn-lt"/>
                <a:ea typeface="+mn-ea"/>
                <a:cs typeface="+mn-cs"/>
              </a:rPr>
              <a:t>. </a:t>
            </a:r>
          </a:p>
        </p:txBody>
      </p:sp>
      <p:sp>
        <p:nvSpPr>
          <p:cNvPr id="11" name="Text Box 8"/>
          <p:cNvSpPr txBox="1">
            <a:spLocks noChangeArrowheads="1"/>
          </p:cNvSpPr>
          <p:nvPr/>
        </p:nvSpPr>
        <p:spPr bwMode="auto">
          <a:xfrm>
            <a:off x="5097293" y="5402114"/>
            <a:ext cx="3505458" cy="769441"/>
          </a:xfrm>
          <a:prstGeom prst="rect">
            <a:avLst/>
          </a:prstGeom>
          <a:noFill/>
          <a:ln w="9525">
            <a:noFill/>
            <a:miter lim="800000"/>
            <a:headEnd/>
            <a:tailEnd/>
          </a:ln>
        </p:spPr>
        <p:txBody>
          <a:bodyPr wrap="square">
            <a:spAutoFit/>
          </a:bodyPr>
          <a:lstStyle/>
          <a:p>
            <a:pPr algn="just">
              <a:spcBef>
                <a:spcPct val="50000"/>
              </a:spcBef>
            </a:pPr>
            <a:r>
              <a:rPr lang="en-US" sz="1100" dirty="0">
                <a:solidFill>
                  <a:schemeClr val="accent2"/>
                </a:solidFill>
                <a:latin typeface="+mn-lt"/>
              </a:rPr>
              <a:t>Equilibrium momentum distribution of antiproton beam for cooling at two electron energies. Blue-optimum energy tuning, red - the electron energy is shifted by 1.2 </a:t>
            </a:r>
            <a:r>
              <a:rPr lang="en-US" sz="1100" dirty="0" err="1" smtClean="0">
                <a:solidFill>
                  <a:schemeClr val="accent2"/>
                </a:solidFill>
                <a:latin typeface="+mn-lt"/>
              </a:rPr>
              <a:t>keV</a:t>
            </a:r>
            <a:r>
              <a:rPr lang="en-US" sz="1100" dirty="0" smtClean="0">
                <a:solidFill>
                  <a:schemeClr val="accent2"/>
                </a:solidFill>
                <a:latin typeface="+mn-lt"/>
              </a:rPr>
              <a:t>; </a:t>
            </a:r>
            <a:r>
              <a:rPr lang="en-US" sz="1100" dirty="0">
                <a:solidFill>
                  <a:schemeClr val="accent2"/>
                </a:solidFill>
                <a:latin typeface="+mn-lt"/>
              </a:rPr>
              <a:t>electron beam is on axis. </a:t>
            </a:r>
          </a:p>
        </p:txBody>
      </p:sp>
    </p:spTree>
    <p:extLst>
      <p:ext uri="{BB962C8B-B14F-4D97-AF65-F5344CB8AC3E}">
        <p14:creationId xmlns:p14="http://schemas.microsoft.com/office/powerpoint/2010/main" val="138064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Arial" charset="0"/>
              </a:rPr>
              <a:t>Tevatron</a:t>
            </a:r>
            <a:r>
              <a:rPr lang="en-US" dirty="0">
                <a:cs typeface="Arial" charset="0"/>
              </a:rPr>
              <a:t> luminosity and antiprotons</a:t>
            </a:r>
            <a:endParaRPr lang="en-US" dirty="0"/>
          </a:p>
        </p:txBody>
      </p:sp>
      <p:sp>
        <p:nvSpPr>
          <p:cNvPr id="3" name="Content Placeholder 2"/>
          <p:cNvSpPr>
            <a:spLocks noGrp="1"/>
          </p:cNvSpPr>
          <p:nvPr>
            <p:ph idx="1"/>
          </p:nvPr>
        </p:nvSpPr>
        <p:spPr>
          <a:xfrm>
            <a:off x="228600" y="879144"/>
            <a:ext cx="8672513" cy="1398230"/>
          </a:xfrm>
        </p:spPr>
        <p:txBody>
          <a:bodyPr>
            <a:normAutofit fontScale="92500"/>
          </a:bodyPr>
          <a:lstStyle/>
          <a:p>
            <a:r>
              <a:rPr lang="en-US" dirty="0">
                <a:solidFill>
                  <a:schemeClr val="tx1"/>
                </a:solidFill>
              </a:rPr>
              <a:t>The </a:t>
            </a:r>
            <a:r>
              <a:rPr lang="en-US" dirty="0" err="1">
                <a:solidFill>
                  <a:schemeClr val="tx1"/>
                </a:solidFill>
              </a:rPr>
              <a:t>Tevatron</a:t>
            </a:r>
            <a:r>
              <a:rPr lang="en-US" dirty="0">
                <a:solidFill>
                  <a:schemeClr val="tx1"/>
                </a:solidFill>
              </a:rPr>
              <a:t> luminosity is almost linear with respect to the total </a:t>
            </a:r>
            <a:r>
              <a:rPr lang="en-US" dirty="0">
                <a:solidFill>
                  <a:srgbClr val="FF0000"/>
                </a:solidFill>
              </a:rPr>
              <a:t>number of antiprotons</a:t>
            </a:r>
            <a:r>
              <a:rPr lang="en-US" dirty="0">
                <a:solidFill>
                  <a:schemeClr val="tx1"/>
                </a:solidFill>
              </a:rPr>
              <a:t> available for </a:t>
            </a:r>
            <a:r>
              <a:rPr lang="en-US" dirty="0" err="1">
                <a:solidFill>
                  <a:schemeClr val="tx1"/>
                </a:solidFill>
              </a:rPr>
              <a:t>Tevatron</a:t>
            </a:r>
            <a:r>
              <a:rPr lang="en-US" dirty="0">
                <a:solidFill>
                  <a:schemeClr val="tx1"/>
                </a:solidFill>
              </a:rPr>
              <a:t> stores. Increase of </a:t>
            </a:r>
            <a:r>
              <a:rPr lang="en-US" dirty="0" smtClean="0">
                <a:solidFill>
                  <a:schemeClr val="tx1"/>
                </a:solidFill>
              </a:rPr>
              <a:t>antiproton production </a:t>
            </a:r>
            <a:r>
              <a:rPr lang="en-US" dirty="0" smtClean="0">
                <a:solidFill>
                  <a:schemeClr val="tx1"/>
                </a:solidFill>
              </a:rPr>
              <a:t>and </a:t>
            </a:r>
            <a:r>
              <a:rPr lang="en-US" dirty="0">
                <a:solidFill>
                  <a:schemeClr val="tx1"/>
                </a:solidFill>
              </a:rPr>
              <a:t>improvement of the beam quality was the central component of the </a:t>
            </a:r>
            <a:r>
              <a:rPr lang="en-US" dirty="0" err="1">
                <a:solidFill>
                  <a:schemeClr val="tx1"/>
                </a:solidFill>
              </a:rPr>
              <a:t>Tevatron</a:t>
            </a:r>
            <a:r>
              <a:rPr lang="en-US" dirty="0">
                <a:solidFill>
                  <a:schemeClr val="tx1"/>
                </a:solidFill>
              </a:rPr>
              <a:t> Run II.</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a:t>
            </a:fld>
            <a:endParaRPr lang="en-US" altLang="en-US"/>
          </a:p>
        </p:txBody>
      </p:sp>
      <p:pic>
        <p:nvPicPr>
          <p:cNvPr id="7" name="Picture 13"/>
          <p:cNvPicPr>
            <a:picLocks noChangeAspect="1" noChangeArrowheads="1"/>
          </p:cNvPicPr>
          <p:nvPr/>
        </p:nvPicPr>
        <p:blipFill>
          <a:blip r:embed="rId2" cstate="print"/>
          <a:srcRect/>
          <a:stretch>
            <a:fillRect/>
          </a:stretch>
        </p:blipFill>
        <p:spPr bwMode="auto">
          <a:xfrm>
            <a:off x="573537" y="2277374"/>
            <a:ext cx="5124209" cy="4013543"/>
          </a:xfrm>
          <a:prstGeom prst="rect">
            <a:avLst/>
          </a:prstGeom>
          <a:noFill/>
          <a:ln w="9525" cap="flat" cmpd="sng" algn="ctr">
            <a:noFill/>
            <a:prstDash val="solid"/>
            <a:miter lim="800000"/>
            <a:headEnd/>
            <a:tailEnd/>
          </a:ln>
          <a:effectLst/>
        </p:spPr>
      </p:pic>
      <p:sp>
        <p:nvSpPr>
          <p:cNvPr id="8" name="Rectangle 8"/>
          <p:cNvSpPr>
            <a:spLocks noChangeArrowheads="1"/>
          </p:cNvSpPr>
          <p:nvPr/>
        </p:nvSpPr>
        <p:spPr bwMode="auto">
          <a:xfrm>
            <a:off x="5930660" y="4960189"/>
            <a:ext cx="2133600" cy="1353299"/>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1400" dirty="0" smtClean="0">
                <a:solidFill>
                  <a:schemeClr val="accent2"/>
                </a:solidFill>
                <a:latin typeface="Helvetica" panose="020B0604020202020204" pitchFamily="34" charset="0"/>
                <a:cs typeface="Helvetica" panose="020B0604020202020204" pitchFamily="34" charset="0"/>
              </a:rPr>
              <a:t>Average </a:t>
            </a:r>
            <a:r>
              <a:rPr lang="en-US" sz="1400" dirty="0">
                <a:solidFill>
                  <a:schemeClr val="accent2"/>
                </a:solidFill>
                <a:latin typeface="Helvetica" panose="020B0604020202020204" pitchFamily="34" charset="0"/>
                <a:cs typeface="Helvetica" panose="020B0604020202020204" pitchFamily="34" charset="0"/>
              </a:rPr>
              <a:t>i</a:t>
            </a:r>
            <a:r>
              <a:rPr lang="en-US" sz="1400" dirty="0" smtClean="0">
                <a:solidFill>
                  <a:schemeClr val="accent2"/>
                </a:solidFill>
                <a:latin typeface="Helvetica" panose="020B0604020202020204" pitchFamily="34" charset="0"/>
                <a:cs typeface="Helvetica" panose="020B0604020202020204" pitchFamily="34" charset="0"/>
              </a:rPr>
              <a:t>nitial luminosity as a function of the number of antiprotons injected into  the Main Injector. Shown are the stores in 2011.</a:t>
            </a:r>
            <a:endParaRPr lang="en-US" sz="14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81438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Impedance-driven instability (transverse)</a:t>
            </a:r>
            <a:endParaRPr lang="en-US" dirty="0"/>
          </a:p>
        </p:txBody>
      </p:sp>
      <p:sp>
        <p:nvSpPr>
          <p:cNvPr id="3" name="Content Placeholder 2"/>
          <p:cNvSpPr>
            <a:spLocks noGrp="1"/>
          </p:cNvSpPr>
          <p:nvPr>
            <p:ph idx="1"/>
          </p:nvPr>
        </p:nvSpPr>
        <p:spPr>
          <a:xfrm>
            <a:off x="228600" y="948902"/>
            <a:ext cx="8672513" cy="2554465"/>
          </a:xfrm>
        </p:spPr>
        <p:txBody>
          <a:bodyPr>
            <a:normAutofit fontScale="92500" lnSpcReduction="20000"/>
          </a:bodyPr>
          <a:lstStyle/>
          <a:p>
            <a:r>
              <a:rPr lang="en-US" dirty="0">
                <a:solidFill>
                  <a:schemeClr val="tx1"/>
                </a:solidFill>
              </a:rPr>
              <a:t>Due to own space charge of </a:t>
            </a:r>
            <a:r>
              <a:rPr lang="en-US" dirty="0" err="1">
                <a:solidFill>
                  <a:schemeClr val="tx1"/>
                </a:solidFill>
              </a:rPr>
              <a:t>pbars</a:t>
            </a:r>
            <a:r>
              <a:rPr lang="en-US" dirty="0">
                <a:solidFill>
                  <a:schemeClr val="tx1"/>
                </a:solidFill>
              </a:rPr>
              <a:t> when deeply cooled</a:t>
            </a:r>
          </a:p>
          <a:p>
            <a:pPr lvl="1"/>
            <a:r>
              <a:rPr lang="en-US" dirty="0"/>
              <a:t>Dampers suppressed them very efficiently</a:t>
            </a:r>
          </a:p>
          <a:p>
            <a:pPr lvl="1"/>
            <a:r>
              <a:rPr lang="en-US" dirty="0"/>
              <a:t>A few were observed during extraction process</a:t>
            </a:r>
          </a:p>
          <a:p>
            <a:pPr lvl="2"/>
            <a:r>
              <a:rPr lang="en-US" sz="1900" dirty="0">
                <a:solidFill>
                  <a:schemeClr val="accent5"/>
                </a:solidFill>
              </a:rPr>
              <a:t>Complicated RF gymnastics</a:t>
            </a:r>
          </a:p>
          <a:p>
            <a:r>
              <a:rPr lang="en-US" dirty="0">
                <a:solidFill>
                  <a:schemeClr val="tx1"/>
                </a:solidFill>
              </a:rPr>
              <a:t>Defined a ‘phase density’ parameter</a:t>
            </a:r>
          </a:p>
          <a:p>
            <a:pPr lvl="1"/>
            <a:r>
              <a:rPr lang="en-US" dirty="0"/>
              <a:t>Monitored on-line</a:t>
            </a:r>
          </a:p>
          <a:p>
            <a:pPr lvl="1"/>
            <a:r>
              <a:rPr lang="en-US" dirty="0"/>
              <a:t>Kept far from the calculated  (and experimentally</a:t>
            </a:r>
            <a:br>
              <a:rPr lang="en-US" dirty="0"/>
            </a:br>
            <a:r>
              <a:rPr lang="en-US" dirty="0"/>
              <a:t>determined) instability threshold</a:t>
            </a:r>
          </a:p>
          <a:p>
            <a:pPr marL="0" indent="0">
              <a:buNone/>
            </a:pP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30</a:t>
            </a:fld>
            <a:endParaRPr lang="en-US" altLang="en-US"/>
          </a:p>
        </p:txBody>
      </p:sp>
      <p:pic>
        <p:nvPicPr>
          <p:cNvPr id="7" name="Picture 174"/>
          <p:cNvPicPr>
            <a:picLocks noChangeAspect="1" noChangeArrowheads="1"/>
          </p:cNvPicPr>
          <p:nvPr/>
        </p:nvPicPr>
        <p:blipFill>
          <a:blip r:embed="rId3" cstate="print"/>
          <a:srcRect/>
          <a:stretch>
            <a:fillRect/>
          </a:stretch>
        </p:blipFill>
        <p:spPr bwMode="auto">
          <a:xfrm>
            <a:off x="5396109" y="3418277"/>
            <a:ext cx="3075129" cy="2803543"/>
          </a:xfrm>
          <a:prstGeom prst="rect">
            <a:avLst/>
          </a:prstGeom>
          <a:noFill/>
          <a:ln w="9525">
            <a:noFill/>
            <a:miter lim="800000"/>
            <a:headEnd/>
            <a:tailEnd/>
          </a:ln>
        </p:spPr>
      </p:pic>
      <p:grpSp>
        <p:nvGrpSpPr>
          <p:cNvPr id="8" name="Group 269"/>
          <p:cNvGrpSpPr>
            <a:grpSpLocks noChangeAspect="1"/>
          </p:cNvGrpSpPr>
          <p:nvPr/>
        </p:nvGrpSpPr>
        <p:grpSpPr bwMode="auto">
          <a:xfrm>
            <a:off x="1212980" y="3435380"/>
            <a:ext cx="2771191" cy="2808056"/>
            <a:chOff x="21813011" y="15523026"/>
            <a:chExt cx="4175550" cy="4231824"/>
          </a:xfrm>
        </p:grpSpPr>
        <p:pic>
          <p:nvPicPr>
            <p:cNvPr id="9" name="Picture 186" descr="0203082432 (3)"/>
            <p:cNvPicPr>
              <a:picLocks noChangeAspect="1" noChangeArrowheads="1"/>
            </p:cNvPicPr>
            <p:nvPr/>
          </p:nvPicPr>
          <p:blipFill>
            <a:blip r:embed="rId4" cstate="print"/>
            <a:srcRect l="13371" b="1886"/>
            <a:stretch>
              <a:fillRect/>
            </a:stretch>
          </p:blipFill>
          <p:spPr bwMode="auto">
            <a:xfrm>
              <a:off x="21813011" y="15523026"/>
              <a:ext cx="4175550" cy="3766697"/>
            </a:xfrm>
            <a:prstGeom prst="rect">
              <a:avLst/>
            </a:prstGeom>
            <a:noFill/>
            <a:ln w="9525">
              <a:noFill/>
              <a:miter lim="800000"/>
              <a:headEnd/>
              <a:tailEnd/>
            </a:ln>
          </p:spPr>
        </p:pic>
        <p:sp>
          <p:nvSpPr>
            <p:cNvPr id="10" name="Text Box 183"/>
            <p:cNvSpPr txBox="1">
              <a:spLocks noChangeArrowheads="1"/>
            </p:cNvSpPr>
            <p:nvPr/>
          </p:nvSpPr>
          <p:spPr bwMode="auto">
            <a:xfrm>
              <a:off x="23312270" y="15773064"/>
              <a:ext cx="909257" cy="626023"/>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31849B"/>
                  </a:solidFill>
                  <a:latin typeface="Comic Sans MS" pitchFamily="66" charset="0"/>
                  <a:ea typeface="Times New Roman" pitchFamily="18" charset="0"/>
                  <a:cs typeface="Arial" charset="0"/>
                </a:rPr>
                <a:t>Vertical damper kick [%]</a:t>
              </a:r>
              <a:endParaRPr lang="en-US" sz="1000" dirty="0">
                <a:ea typeface="Times New Roman" pitchFamily="18" charset="0"/>
                <a:cs typeface="Arial" charset="0"/>
              </a:endParaRPr>
            </a:p>
          </p:txBody>
        </p:sp>
        <p:sp>
          <p:nvSpPr>
            <p:cNvPr id="11" name="Text Box 177"/>
            <p:cNvSpPr txBox="1">
              <a:spLocks noChangeArrowheads="1"/>
            </p:cNvSpPr>
            <p:nvPr/>
          </p:nvSpPr>
          <p:spPr bwMode="auto">
            <a:xfrm>
              <a:off x="23698201" y="19279525"/>
              <a:ext cx="949308" cy="315438"/>
            </a:xfrm>
            <a:prstGeom prst="rect">
              <a:avLst/>
            </a:prstGeom>
            <a:noFill/>
            <a:ln w="9525">
              <a:noFill/>
              <a:miter lim="800000"/>
              <a:headEnd/>
              <a:tailEnd/>
            </a:ln>
          </p:spPr>
          <p:txBody>
            <a:bodyPr lIns="0" tIns="0" rIns="0" bIns="0"/>
            <a:lstStyle/>
            <a:p>
              <a:pPr eaLnBrk="0" hangingPunct="0"/>
              <a:r>
                <a:rPr lang="en-US" sz="1100" b="1" dirty="0">
                  <a:solidFill>
                    <a:schemeClr val="accent6"/>
                  </a:solidFill>
                  <a:cs typeface="Times New Roman" pitchFamily="18" charset="0"/>
                </a:rPr>
                <a:t>40 min</a:t>
              </a:r>
              <a:endParaRPr lang="en-US" sz="1100" dirty="0">
                <a:solidFill>
                  <a:schemeClr val="accent6"/>
                </a:solidFill>
              </a:endParaRPr>
            </a:p>
          </p:txBody>
        </p:sp>
        <p:sp>
          <p:nvSpPr>
            <p:cNvPr id="12" name="Freeform 249"/>
            <p:cNvSpPr>
              <a:spLocks/>
            </p:cNvSpPr>
            <p:nvPr/>
          </p:nvSpPr>
          <p:spPr bwMode="auto">
            <a:xfrm flipH="1">
              <a:off x="22190347" y="18940878"/>
              <a:ext cx="43606" cy="813972"/>
            </a:xfrm>
            <a:custGeom>
              <a:avLst/>
              <a:gdLst>
                <a:gd name="T0" fmla="*/ 43606 w 43606"/>
                <a:gd name="T1" fmla="*/ 0 h 1219200"/>
                <a:gd name="T2" fmla="*/ 43606 w 43606"/>
                <a:gd name="T3" fmla="*/ 813972 h 1219200"/>
                <a:gd name="T4" fmla="*/ 0 60000 65536"/>
                <a:gd name="T5" fmla="*/ 0 60000 65536"/>
              </a:gdLst>
              <a:ahLst/>
              <a:cxnLst>
                <a:cxn ang="T4">
                  <a:pos x="T0" y="T1"/>
                </a:cxn>
                <a:cxn ang="T5">
                  <a:pos x="T2" y="T3"/>
                </a:cxn>
              </a:cxnLst>
              <a:rect l="0" t="0" r="r" b="b"/>
              <a:pathLst>
                <a:path w="43606" h="1219200">
                  <a:moveTo>
                    <a:pt x="0" y="0"/>
                  </a:moveTo>
                  <a:lnTo>
                    <a:pt x="0" y="1219200"/>
                  </a:lnTo>
                </a:path>
              </a:pathLst>
            </a:custGeom>
            <a:noFill/>
            <a:ln w="19050" cap="flat" cmpd="sng" algn="ctr">
              <a:solidFill>
                <a:schemeClr val="accent6"/>
              </a:solidFill>
              <a:prstDash val="dash"/>
              <a:round/>
              <a:headEnd type="none" w="med" len="med"/>
              <a:tailEnd type="none" w="med" len="med"/>
            </a:ln>
          </p:spPr>
          <p:txBody>
            <a:bodyPr wrap="none" anchor="ctr"/>
            <a:lstStyle/>
            <a:p>
              <a:endParaRPr lang="en-US"/>
            </a:p>
          </p:txBody>
        </p:sp>
        <p:sp>
          <p:nvSpPr>
            <p:cNvPr id="13" name="Freeform 250"/>
            <p:cNvSpPr>
              <a:spLocks/>
            </p:cNvSpPr>
            <p:nvPr/>
          </p:nvSpPr>
          <p:spPr bwMode="auto">
            <a:xfrm flipH="1">
              <a:off x="25547979" y="18984484"/>
              <a:ext cx="58141" cy="755831"/>
            </a:xfrm>
            <a:custGeom>
              <a:avLst/>
              <a:gdLst>
                <a:gd name="T0" fmla="*/ 58141 w 58141"/>
                <a:gd name="T1" fmla="*/ 0 h 1219200"/>
                <a:gd name="T2" fmla="*/ 58141 w 58141"/>
                <a:gd name="T3" fmla="*/ 755831 h 1219200"/>
                <a:gd name="T4" fmla="*/ 0 60000 65536"/>
                <a:gd name="T5" fmla="*/ 0 60000 65536"/>
              </a:gdLst>
              <a:ahLst/>
              <a:cxnLst>
                <a:cxn ang="T4">
                  <a:pos x="T0" y="T1"/>
                </a:cxn>
                <a:cxn ang="T5">
                  <a:pos x="T2" y="T3"/>
                </a:cxn>
              </a:cxnLst>
              <a:rect l="0" t="0" r="r" b="b"/>
              <a:pathLst>
                <a:path w="58141" h="1219200">
                  <a:moveTo>
                    <a:pt x="0" y="0"/>
                  </a:moveTo>
                  <a:lnTo>
                    <a:pt x="0" y="1219200"/>
                  </a:lnTo>
                </a:path>
              </a:pathLst>
            </a:custGeom>
            <a:noFill/>
            <a:ln w="19050" cap="flat" cmpd="sng" algn="ctr">
              <a:solidFill>
                <a:schemeClr val="accent6"/>
              </a:solidFill>
              <a:prstDash val="dash"/>
              <a:round/>
              <a:headEnd type="none" w="med" len="med"/>
              <a:tailEnd type="none" w="med" len="med"/>
            </a:ln>
          </p:spPr>
          <p:txBody>
            <a:bodyPr wrap="none" anchor="ctr"/>
            <a:lstStyle/>
            <a:p>
              <a:endParaRPr lang="en-US"/>
            </a:p>
          </p:txBody>
        </p:sp>
        <p:sp>
          <p:nvSpPr>
            <p:cNvPr id="14" name="Freeform 251"/>
            <p:cNvSpPr>
              <a:spLocks/>
            </p:cNvSpPr>
            <p:nvPr/>
          </p:nvSpPr>
          <p:spPr bwMode="auto">
            <a:xfrm>
              <a:off x="22233952" y="19594963"/>
              <a:ext cx="3386703" cy="0"/>
            </a:xfrm>
            <a:custGeom>
              <a:avLst/>
              <a:gdLst>
                <a:gd name="T0" fmla="*/ 0 w 4438650"/>
                <a:gd name="T1" fmla="*/ 3386703 w 4438650"/>
                <a:gd name="T2" fmla="*/ 0 60000 65536"/>
                <a:gd name="T3" fmla="*/ 0 60000 65536"/>
              </a:gdLst>
              <a:ahLst/>
              <a:cxnLst>
                <a:cxn ang="T2">
                  <a:pos x="T0" y="0"/>
                </a:cxn>
                <a:cxn ang="T3">
                  <a:pos x="T1" y="0"/>
                </a:cxn>
              </a:cxnLst>
              <a:rect l="0" t="0" r="r" b="b"/>
              <a:pathLst>
                <a:path w="4438650">
                  <a:moveTo>
                    <a:pt x="0" y="0"/>
                  </a:moveTo>
                  <a:lnTo>
                    <a:pt x="4438650" y="0"/>
                  </a:lnTo>
                </a:path>
              </a:pathLst>
            </a:custGeom>
            <a:noFill/>
            <a:ln w="22225" cap="flat" cmpd="sng" algn="ctr">
              <a:solidFill>
                <a:schemeClr val="accent6"/>
              </a:solidFill>
              <a:prstDash val="solid"/>
              <a:round/>
              <a:headEnd type="triangle" w="med" len="med"/>
              <a:tailEnd type="triangle" w="med" len="med"/>
            </a:ln>
          </p:spPr>
          <p:txBody>
            <a:bodyPr wrap="none" anchor="ctr"/>
            <a:lstStyle/>
            <a:p>
              <a:endParaRPr lang="en-US"/>
            </a:p>
          </p:txBody>
        </p:sp>
        <p:sp>
          <p:nvSpPr>
            <p:cNvPr id="15" name="Text Box 187"/>
            <p:cNvSpPr txBox="1">
              <a:spLocks noChangeArrowheads="1"/>
            </p:cNvSpPr>
            <p:nvPr/>
          </p:nvSpPr>
          <p:spPr bwMode="auto">
            <a:xfrm>
              <a:off x="22476536" y="17522633"/>
              <a:ext cx="1031165" cy="585128"/>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FF00FF"/>
                  </a:solidFill>
                  <a:latin typeface="Comic Sans MS" pitchFamily="66" charset="0"/>
                  <a:cs typeface="Times New Roman" pitchFamily="18" charset="0"/>
                </a:rPr>
                <a:t>Number of </a:t>
              </a:r>
              <a:r>
                <a:rPr lang="en-US" sz="1000" dirty="0" err="1">
                  <a:solidFill>
                    <a:srgbClr val="FF00FF"/>
                  </a:solidFill>
                  <a:latin typeface="Comic Sans MS" pitchFamily="66" charset="0"/>
                  <a:cs typeface="Times New Roman" pitchFamily="18" charset="0"/>
                </a:rPr>
                <a:t>pbars</a:t>
              </a:r>
              <a:r>
                <a:rPr lang="en-US" sz="1000" dirty="0">
                  <a:solidFill>
                    <a:srgbClr val="FF00FF"/>
                  </a:solidFill>
                  <a:latin typeface="Comic Sans MS" pitchFamily="66" charset="0"/>
                  <a:cs typeface="Times New Roman" pitchFamily="18" charset="0"/>
                </a:rPr>
                <a:t> [e10]</a:t>
              </a:r>
              <a:endParaRPr lang="en-US" sz="1000" dirty="0"/>
            </a:p>
          </p:txBody>
        </p:sp>
      </p:grpSp>
      <p:sp>
        <p:nvSpPr>
          <p:cNvPr id="16" name="Text Box 166"/>
          <p:cNvSpPr txBox="1">
            <a:spLocks noChangeArrowheads="1"/>
          </p:cNvSpPr>
          <p:nvPr/>
        </p:nvSpPr>
        <p:spPr bwMode="auto">
          <a:xfrm>
            <a:off x="7501554" y="4744422"/>
            <a:ext cx="1399850" cy="396745"/>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333399"/>
                </a:solidFill>
                <a:latin typeface="Comic Sans MS" pitchFamily="66" charset="0"/>
                <a:ea typeface="Times New Roman" pitchFamily="18" charset="0"/>
                <a:cs typeface="Arial" charset="0"/>
              </a:rPr>
              <a:t>Horizontal </a:t>
            </a:r>
            <a:r>
              <a:rPr lang="en-US" sz="1000" dirty="0" err="1">
                <a:solidFill>
                  <a:srgbClr val="333399"/>
                </a:solidFill>
                <a:latin typeface="Comic Sans MS" pitchFamily="66" charset="0"/>
                <a:ea typeface="Times New Roman" pitchFamily="18" charset="0"/>
                <a:cs typeface="Arial" charset="0"/>
              </a:rPr>
              <a:t>emittance</a:t>
            </a:r>
            <a:r>
              <a:rPr lang="en-US" sz="1000" dirty="0">
                <a:solidFill>
                  <a:srgbClr val="333399"/>
                </a:solidFill>
                <a:latin typeface="Comic Sans MS" pitchFamily="66" charset="0"/>
                <a:ea typeface="Times New Roman" pitchFamily="18" charset="0"/>
                <a:cs typeface="Arial" charset="0"/>
              </a:rPr>
              <a:t> (n, 95</a:t>
            </a:r>
            <a:r>
              <a:rPr lang="en-US" sz="1000" dirty="0" smtClean="0">
                <a:solidFill>
                  <a:srgbClr val="333399"/>
                </a:solidFill>
                <a:latin typeface="Comic Sans MS" pitchFamily="66" charset="0"/>
                <a:ea typeface="Times New Roman" pitchFamily="18" charset="0"/>
                <a:cs typeface="Arial" charset="0"/>
              </a:rPr>
              <a:t>%) [</a:t>
            </a:r>
            <a:r>
              <a:rPr lang="en-US" sz="1000" dirty="0">
                <a:solidFill>
                  <a:srgbClr val="333399"/>
                </a:solidFill>
                <a:latin typeface="Symbol" pitchFamily="18" charset="2"/>
                <a:ea typeface="Times New Roman" pitchFamily="18" charset="0"/>
                <a:cs typeface="Arial" charset="0"/>
              </a:rPr>
              <a:t>p</a:t>
            </a:r>
            <a:r>
              <a:rPr lang="en-US" sz="1000" dirty="0">
                <a:solidFill>
                  <a:srgbClr val="333399"/>
                </a:solidFill>
                <a:latin typeface="Comic Sans MS" pitchFamily="66" charset="0"/>
                <a:ea typeface="Times New Roman" pitchFamily="18" charset="0"/>
                <a:cs typeface="Arial" charset="0"/>
              </a:rPr>
              <a:t> mm </a:t>
            </a:r>
            <a:r>
              <a:rPr lang="en-US" sz="1000" dirty="0" err="1">
                <a:solidFill>
                  <a:srgbClr val="333399"/>
                </a:solidFill>
                <a:latin typeface="Comic Sans MS" pitchFamily="66" charset="0"/>
                <a:ea typeface="Times New Roman" pitchFamily="18" charset="0"/>
                <a:cs typeface="Arial" charset="0"/>
              </a:rPr>
              <a:t>mrad</a:t>
            </a:r>
            <a:r>
              <a:rPr lang="en-US" sz="1000" dirty="0">
                <a:solidFill>
                  <a:srgbClr val="333399"/>
                </a:solidFill>
                <a:latin typeface="Comic Sans MS" pitchFamily="66" charset="0"/>
                <a:ea typeface="Times New Roman" pitchFamily="18" charset="0"/>
                <a:cs typeface="Arial" charset="0"/>
              </a:rPr>
              <a:t>]</a:t>
            </a:r>
            <a:endParaRPr lang="en-US" sz="1000" dirty="0">
              <a:ea typeface="Times New Roman" pitchFamily="18" charset="0"/>
              <a:cs typeface="Arial" charset="0"/>
            </a:endParaRPr>
          </a:p>
        </p:txBody>
      </p:sp>
      <p:sp>
        <p:nvSpPr>
          <p:cNvPr id="17" name="Text Box 165"/>
          <p:cNvSpPr txBox="1">
            <a:spLocks noChangeArrowheads="1"/>
          </p:cNvSpPr>
          <p:nvPr/>
        </p:nvSpPr>
        <p:spPr bwMode="auto">
          <a:xfrm>
            <a:off x="7493746" y="4122251"/>
            <a:ext cx="1407658" cy="347112"/>
          </a:xfrm>
          <a:prstGeom prst="rect">
            <a:avLst/>
          </a:prstGeom>
          <a:solidFill>
            <a:schemeClr val="bg1"/>
          </a:solidFill>
          <a:ln w="9525">
            <a:noFill/>
            <a:miter lim="800000"/>
            <a:headEnd/>
            <a:tailEnd/>
          </a:ln>
        </p:spPr>
        <p:txBody>
          <a:bodyPr lIns="0" tIns="0" rIns="0" bIns="0"/>
          <a:lstStyle/>
          <a:p>
            <a:pPr eaLnBrk="0" hangingPunct="0"/>
            <a:r>
              <a:rPr lang="en-US" sz="1000" dirty="0">
                <a:solidFill>
                  <a:srgbClr val="31849B"/>
                </a:solidFill>
                <a:latin typeface="Comic Sans MS" pitchFamily="66" charset="0"/>
                <a:ea typeface="Times New Roman" pitchFamily="18" charset="0"/>
                <a:cs typeface="Arial" charset="0"/>
              </a:rPr>
              <a:t>Vertical </a:t>
            </a:r>
            <a:r>
              <a:rPr lang="en-US" sz="1000" dirty="0" err="1" smtClean="0">
                <a:solidFill>
                  <a:srgbClr val="31849B"/>
                </a:solidFill>
                <a:latin typeface="Comic Sans MS" pitchFamily="66" charset="0"/>
                <a:ea typeface="Times New Roman" pitchFamily="18" charset="0"/>
                <a:cs typeface="Arial" charset="0"/>
              </a:rPr>
              <a:t>emittance</a:t>
            </a:r>
            <a:r>
              <a:rPr lang="en-US" sz="1000" dirty="0">
                <a:solidFill>
                  <a:srgbClr val="31849B"/>
                </a:solidFill>
                <a:latin typeface="Comic Sans MS" pitchFamily="66" charset="0"/>
                <a:ea typeface="Times New Roman" pitchFamily="18" charset="0"/>
                <a:cs typeface="Arial" charset="0"/>
              </a:rPr>
              <a:t/>
            </a:r>
            <a:br>
              <a:rPr lang="en-US" sz="1000" dirty="0">
                <a:solidFill>
                  <a:srgbClr val="31849B"/>
                </a:solidFill>
                <a:latin typeface="Comic Sans MS" pitchFamily="66" charset="0"/>
                <a:ea typeface="Times New Roman" pitchFamily="18" charset="0"/>
                <a:cs typeface="Arial" charset="0"/>
              </a:rPr>
            </a:br>
            <a:r>
              <a:rPr lang="en-US" sz="1000" dirty="0" smtClean="0">
                <a:solidFill>
                  <a:srgbClr val="31849B"/>
                </a:solidFill>
                <a:latin typeface="Comic Sans MS" pitchFamily="66" charset="0"/>
                <a:ea typeface="Times New Roman" pitchFamily="18" charset="0"/>
                <a:cs typeface="Arial" charset="0"/>
              </a:rPr>
              <a:t>(n</a:t>
            </a:r>
            <a:r>
              <a:rPr lang="en-US" sz="1000" dirty="0">
                <a:solidFill>
                  <a:srgbClr val="31849B"/>
                </a:solidFill>
                <a:latin typeface="Comic Sans MS" pitchFamily="66" charset="0"/>
                <a:ea typeface="Times New Roman" pitchFamily="18" charset="0"/>
                <a:cs typeface="Arial" charset="0"/>
              </a:rPr>
              <a:t>, 95</a:t>
            </a:r>
            <a:r>
              <a:rPr lang="en-US" sz="1000" dirty="0" smtClean="0">
                <a:solidFill>
                  <a:srgbClr val="31849B"/>
                </a:solidFill>
                <a:latin typeface="Comic Sans MS" pitchFamily="66" charset="0"/>
                <a:ea typeface="Times New Roman" pitchFamily="18" charset="0"/>
                <a:cs typeface="Arial" charset="0"/>
              </a:rPr>
              <a:t>%) [</a:t>
            </a:r>
            <a:r>
              <a:rPr lang="en-US" sz="1000" dirty="0">
                <a:solidFill>
                  <a:srgbClr val="31849B"/>
                </a:solidFill>
                <a:latin typeface="Symbol" pitchFamily="18" charset="2"/>
                <a:ea typeface="Times New Roman" pitchFamily="18" charset="0"/>
                <a:cs typeface="Arial" charset="0"/>
              </a:rPr>
              <a:t>p</a:t>
            </a:r>
            <a:r>
              <a:rPr lang="en-US" sz="1000" dirty="0">
                <a:solidFill>
                  <a:srgbClr val="31849B"/>
                </a:solidFill>
                <a:latin typeface="Comic Sans MS" pitchFamily="66" charset="0"/>
                <a:ea typeface="Times New Roman" pitchFamily="18" charset="0"/>
                <a:cs typeface="Arial" charset="0"/>
              </a:rPr>
              <a:t> mm </a:t>
            </a:r>
            <a:r>
              <a:rPr lang="en-US" sz="1000" dirty="0" err="1">
                <a:solidFill>
                  <a:srgbClr val="31849B"/>
                </a:solidFill>
                <a:latin typeface="Comic Sans MS" pitchFamily="66" charset="0"/>
                <a:ea typeface="Times New Roman" pitchFamily="18" charset="0"/>
                <a:cs typeface="Arial" charset="0"/>
              </a:rPr>
              <a:t>mrad</a:t>
            </a:r>
            <a:r>
              <a:rPr lang="en-US" sz="1000" dirty="0">
                <a:solidFill>
                  <a:srgbClr val="31849B"/>
                </a:solidFill>
                <a:latin typeface="Comic Sans MS" pitchFamily="66" charset="0"/>
                <a:ea typeface="Times New Roman" pitchFamily="18" charset="0"/>
                <a:cs typeface="Arial" charset="0"/>
              </a:rPr>
              <a:t>]</a:t>
            </a:r>
            <a:endParaRPr lang="en-US" sz="1000" dirty="0">
              <a:ea typeface="Times New Roman" pitchFamily="18" charset="0"/>
              <a:cs typeface="Arial" charset="0"/>
            </a:endParaRPr>
          </a:p>
        </p:txBody>
      </p:sp>
      <p:sp>
        <p:nvSpPr>
          <p:cNvPr id="18" name="Text Box 162"/>
          <p:cNvSpPr txBox="1">
            <a:spLocks noChangeArrowheads="1"/>
          </p:cNvSpPr>
          <p:nvPr/>
        </p:nvSpPr>
        <p:spPr bwMode="auto">
          <a:xfrm>
            <a:off x="5052916" y="4208204"/>
            <a:ext cx="1095375" cy="391788"/>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31849B"/>
                </a:solidFill>
                <a:latin typeface="Comic Sans MS" pitchFamily="66" charset="0"/>
                <a:ea typeface="Times New Roman" pitchFamily="18" charset="0"/>
                <a:cs typeface="Arial" charset="0"/>
              </a:rPr>
              <a:t>Vertical damper kick [%]</a:t>
            </a:r>
            <a:endParaRPr lang="en-US" sz="1000" dirty="0">
              <a:ea typeface="Times New Roman" pitchFamily="18" charset="0"/>
              <a:cs typeface="Arial" charset="0"/>
            </a:endParaRPr>
          </a:p>
        </p:txBody>
      </p:sp>
      <p:sp>
        <p:nvSpPr>
          <p:cNvPr id="19" name="Text Box 160"/>
          <p:cNvSpPr txBox="1">
            <a:spLocks noChangeArrowheads="1"/>
          </p:cNvSpPr>
          <p:nvPr/>
        </p:nvSpPr>
        <p:spPr bwMode="auto">
          <a:xfrm>
            <a:off x="7791061" y="5677645"/>
            <a:ext cx="1184987" cy="293946"/>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333399"/>
                </a:solidFill>
                <a:latin typeface="Comic Sans MS" pitchFamily="66" charset="0"/>
                <a:ea typeface="Times New Roman" pitchFamily="18" charset="0"/>
                <a:cs typeface="Arial" charset="0"/>
              </a:rPr>
              <a:t>Horizontal damper kick [%]</a:t>
            </a:r>
            <a:endParaRPr lang="en-US" sz="1000" dirty="0">
              <a:ea typeface="Times New Roman" pitchFamily="18" charset="0"/>
              <a:cs typeface="Arial" charset="0"/>
            </a:endParaRPr>
          </a:p>
        </p:txBody>
      </p:sp>
      <p:sp>
        <p:nvSpPr>
          <p:cNvPr id="20" name="Freeform 255"/>
          <p:cNvSpPr>
            <a:spLocks/>
          </p:cNvSpPr>
          <p:nvPr/>
        </p:nvSpPr>
        <p:spPr bwMode="auto">
          <a:xfrm>
            <a:off x="6655253" y="5875176"/>
            <a:ext cx="45719" cy="488302"/>
          </a:xfrm>
          <a:custGeom>
            <a:avLst/>
            <a:gdLst>
              <a:gd name="T0" fmla="*/ 57150 w 57150"/>
              <a:gd name="T1" fmla="*/ 0 h 1219200"/>
              <a:gd name="T2" fmla="*/ 57150 w 57150"/>
              <a:gd name="T3" fmla="*/ 1066800 h 1219200"/>
              <a:gd name="T4" fmla="*/ 0 60000 65536"/>
              <a:gd name="T5" fmla="*/ 0 60000 65536"/>
            </a:gdLst>
            <a:ahLst/>
            <a:cxnLst>
              <a:cxn ang="T4">
                <a:pos x="T0" y="T1"/>
              </a:cxn>
              <a:cxn ang="T5">
                <a:pos x="T2" y="T3"/>
              </a:cxn>
            </a:cxnLst>
            <a:rect l="0" t="0" r="r" b="b"/>
            <a:pathLst>
              <a:path w="57150" h="1219200">
                <a:moveTo>
                  <a:pt x="0" y="0"/>
                </a:moveTo>
                <a:lnTo>
                  <a:pt x="0" y="1219200"/>
                </a:lnTo>
              </a:path>
            </a:pathLst>
          </a:custGeom>
          <a:noFill/>
          <a:ln w="19050" cap="flat" cmpd="sng" algn="ctr">
            <a:solidFill>
              <a:schemeClr val="accent6"/>
            </a:solidFill>
            <a:prstDash val="dash"/>
            <a:round/>
            <a:headEnd type="none" w="med" len="med"/>
            <a:tailEnd type="none" w="med" len="med"/>
          </a:ln>
        </p:spPr>
        <p:txBody>
          <a:bodyPr wrap="none" anchor="ctr"/>
          <a:lstStyle/>
          <a:p>
            <a:endParaRPr lang="en-US" sz="1000"/>
          </a:p>
        </p:txBody>
      </p:sp>
      <p:sp>
        <p:nvSpPr>
          <p:cNvPr id="21" name="Freeform 257"/>
          <p:cNvSpPr>
            <a:spLocks/>
          </p:cNvSpPr>
          <p:nvPr/>
        </p:nvSpPr>
        <p:spPr bwMode="auto">
          <a:xfrm>
            <a:off x="6662057" y="6251511"/>
            <a:ext cx="550506" cy="87474"/>
          </a:xfrm>
          <a:custGeom>
            <a:avLst/>
            <a:gdLst>
              <a:gd name="T0" fmla="*/ 0 w 4438650"/>
              <a:gd name="T1" fmla="*/ 76201 h 76201"/>
              <a:gd name="T2" fmla="*/ 1390650 w 4438650"/>
              <a:gd name="T3" fmla="*/ 76201 h 76201"/>
              <a:gd name="T4" fmla="*/ 0 60000 65536"/>
              <a:gd name="T5" fmla="*/ 0 60000 65536"/>
            </a:gdLst>
            <a:ahLst/>
            <a:cxnLst>
              <a:cxn ang="T4">
                <a:pos x="T0" y="T1"/>
              </a:cxn>
              <a:cxn ang="T5">
                <a:pos x="T2" y="T3"/>
              </a:cxn>
            </a:cxnLst>
            <a:rect l="0" t="0" r="r" b="b"/>
            <a:pathLst>
              <a:path w="4438650" h="76201">
                <a:moveTo>
                  <a:pt x="0" y="0"/>
                </a:moveTo>
                <a:lnTo>
                  <a:pt x="4438650" y="0"/>
                </a:lnTo>
              </a:path>
            </a:pathLst>
          </a:custGeom>
          <a:noFill/>
          <a:ln w="19050" cap="flat" cmpd="sng" algn="ctr">
            <a:solidFill>
              <a:schemeClr val="accent6"/>
            </a:solidFill>
            <a:prstDash val="solid"/>
            <a:round/>
            <a:headEnd type="triangle" w="med" len="med"/>
            <a:tailEnd type="triangle" w="med" len="med"/>
          </a:ln>
        </p:spPr>
        <p:txBody>
          <a:bodyPr wrap="none" anchor="ctr"/>
          <a:lstStyle/>
          <a:p>
            <a:endParaRPr lang="en-US" sz="1000"/>
          </a:p>
        </p:txBody>
      </p:sp>
      <p:sp>
        <p:nvSpPr>
          <p:cNvPr id="22" name="Freeform 259"/>
          <p:cNvSpPr>
            <a:spLocks/>
          </p:cNvSpPr>
          <p:nvPr/>
        </p:nvSpPr>
        <p:spPr bwMode="auto">
          <a:xfrm>
            <a:off x="5131836" y="4045722"/>
            <a:ext cx="1992669" cy="0"/>
          </a:xfrm>
          <a:custGeom>
            <a:avLst/>
            <a:gdLst>
              <a:gd name="T0" fmla="*/ 3028950 w 3028950"/>
              <a:gd name="T1" fmla="*/ 0 w 3028950"/>
              <a:gd name="T2" fmla="*/ 0 60000 65536"/>
              <a:gd name="T3" fmla="*/ 0 60000 65536"/>
            </a:gdLst>
            <a:ahLst/>
            <a:cxnLst>
              <a:cxn ang="T2">
                <a:pos x="T0" y="0"/>
              </a:cxn>
              <a:cxn ang="T3">
                <a:pos x="T1" y="0"/>
              </a:cxn>
            </a:cxnLst>
            <a:rect l="0" t="0" r="r" b="b"/>
            <a:pathLst>
              <a:path w="3028950">
                <a:moveTo>
                  <a:pt x="3028950" y="0"/>
                </a:moveTo>
                <a:lnTo>
                  <a:pt x="0" y="0"/>
                </a:lnTo>
              </a:path>
            </a:pathLst>
          </a:custGeom>
          <a:noFill/>
          <a:ln w="12700" cap="flat" cmpd="sng" algn="ctr">
            <a:solidFill>
              <a:srgbClr val="CC00FF"/>
            </a:solidFill>
            <a:prstDash val="dash"/>
            <a:round/>
            <a:headEnd type="none" w="med" len="med"/>
            <a:tailEnd type="none" w="med" len="med"/>
          </a:ln>
        </p:spPr>
        <p:txBody>
          <a:bodyPr wrap="none" anchor="ctr"/>
          <a:lstStyle/>
          <a:p>
            <a:endParaRPr lang="en-US" sz="1000"/>
          </a:p>
        </p:txBody>
      </p:sp>
      <p:sp>
        <p:nvSpPr>
          <p:cNvPr id="23" name="Freeform 261"/>
          <p:cNvSpPr>
            <a:spLocks/>
          </p:cNvSpPr>
          <p:nvPr/>
        </p:nvSpPr>
        <p:spPr bwMode="auto">
          <a:xfrm>
            <a:off x="6232266" y="4084055"/>
            <a:ext cx="495300" cy="266700"/>
          </a:xfrm>
          <a:custGeom>
            <a:avLst/>
            <a:gdLst>
              <a:gd name="T0" fmla="*/ 0 w 495300"/>
              <a:gd name="T1" fmla="*/ 266700 h 266700"/>
              <a:gd name="T2" fmla="*/ 495300 w 495300"/>
              <a:gd name="T3" fmla="*/ 0 h 266700"/>
              <a:gd name="T4" fmla="*/ 0 60000 65536"/>
              <a:gd name="T5" fmla="*/ 0 60000 65536"/>
            </a:gdLst>
            <a:ahLst/>
            <a:cxnLst>
              <a:cxn ang="T4">
                <a:pos x="T0" y="T1"/>
              </a:cxn>
              <a:cxn ang="T5">
                <a:pos x="T2" y="T3"/>
              </a:cxn>
            </a:cxnLst>
            <a:rect l="0" t="0" r="r" b="b"/>
            <a:pathLst>
              <a:path w="495300" h="266700">
                <a:moveTo>
                  <a:pt x="0" y="266700"/>
                </a:moveTo>
                <a:lnTo>
                  <a:pt x="495300" y="0"/>
                </a:lnTo>
              </a:path>
            </a:pathLst>
          </a:custGeom>
          <a:noFill/>
          <a:ln w="22225" cap="flat" cmpd="sng" algn="ctr">
            <a:solidFill>
              <a:srgbClr val="009999"/>
            </a:solidFill>
            <a:prstDash val="solid"/>
            <a:round/>
            <a:headEnd type="none" w="med" len="med"/>
            <a:tailEnd type="triangle" w="med" len="med"/>
          </a:ln>
        </p:spPr>
        <p:txBody>
          <a:bodyPr wrap="none" anchor="ctr"/>
          <a:lstStyle/>
          <a:p>
            <a:endParaRPr lang="en-US" sz="1000"/>
          </a:p>
        </p:txBody>
      </p:sp>
      <p:sp>
        <p:nvSpPr>
          <p:cNvPr id="24" name="Freeform 23"/>
          <p:cNvSpPr/>
          <p:nvPr/>
        </p:nvSpPr>
        <p:spPr bwMode="auto">
          <a:xfrm>
            <a:off x="7643133" y="5066880"/>
            <a:ext cx="781050" cy="533400"/>
          </a:xfrm>
          <a:custGeom>
            <a:avLst/>
            <a:gdLst>
              <a:gd name="connsiteX0" fmla="*/ 781050 w 781050"/>
              <a:gd name="connsiteY0" fmla="*/ 0 h 533400"/>
              <a:gd name="connsiteX1" fmla="*/ 0 w 781050"/>
              <a:gd name="connsiteY1" fmla="*/ 533400 h 533400"/>
            </a:gdLst>
            <a:ahLst/>
            <a:cxnLst>
              <a:cxn ang="0">
                <a:pos x="connsiteX0" y="connsiteY0"/>
              </a:cxn>
              <a:cxn ang="0">
                <a:pos x="connsiteX1" y="connsiteY1"/>
              </a:cxn>
            </a:cxnLst>
            <a:rect l="l" t="t" r="r" b="b"/>
            <a:pathLst>
              <a:path w="781050" h="533400">
                <a:moveTo>
                  <a:pt x="781050" y="0"/>
                </a:moveTo>
                <a:lnTo>
                  <a:pt x="0" y="533400"/>
                </a:lnTo>
              </a:path>
            </a:pathLst>
          </a:custGeom>
          <a:noFill/>
          <a:ln w="22225" cap="flat" cmpd="sng" algn="ctr">
            <a:solidFill>
              <a:schemeClr val="accent6"/>
            </a:solidFill>
            <a:prstDash val="solid"/>
            <a:round/>
            <a:headEnd type="none" w="med" len="med"/>
            <a:tailEnd type="triangle" w="med" len="med"/>
          </a:ln>
          <a:effectLst/>
        </p:spPr>
        <p:txBody>
          <a:bodyPr wrap="none" anchor="ctr"/>
          <a:lstStyle/>
          <a:p>
            <a:pPr>
              <a:defRPr/>
            </a:pPr>
            <a:endParaRPr lang="en-US" sz="1000"/>
          </a:p>
        </p:txBody>
      </p:sp>
      <p:sp>
        <p:nvSpPr>
          <p:cNvPr id="25" name="Freeform 24"/>
          <p:cNvSpPr/>
          <p:nvPr/>
        </p:nvSpPr>
        <p:spPr bwMode="auto">
          <a:xfrm>
            <a:off x="6885992" y="5803641"/>
            <a:ext cx="811763" cy="167951"/>
          </a:xfrm>
          <a:custGeom>
            <a:avLst/>
            <a:gdLst>
              <a:gd name="connsiteX0" fmla="*/ 781050 w 781050"/>
              <a:gd name="connsiteY0" fmla="*/ 0 h 533400"/>
              <a:gd name="connsiteX1" fmla="*/ 0 w 781050"/>
              <a:gd name="connsiteY1" fmla="*/ 533400 h 533400"/>
            </a:gdLst>
            <a:ahLst/>
            <a:cxnLst>
              <a:cxn ang="0">
                <a:pos x="connsiteX0" y="connsiteY0"/>
              </a:cxn>
              <a:cxn ang="0">
                <a:pos x="connsiteX1" y="connsiteY1"/>
              </a:cxn>
            </a:cxnLst>
            <a:rect l="l" t="t" r="r" b="b"/>
            <a:pathLst>
              <a:path w="781050" h="533400">
                <a:moveTo>
                  <a:pt x="781050" y="0"/>
                </a:moveTo>
                <a:lnTo>
                  <a:pt x="0" y="533400"/>
                </a:lnTo>
              </a:path>
            </a:pathLst>
          </a:custGeom>
          <a:noFill/>
          <a:ln w="22225" cap="flat" cmpd="sng" algn="ctr">
            <a:solidFill>
              <a:schemeClr val="accent6"/>
            </a:solidFill>
            <a:prstDash val="solid"/>
            <a:round/>
            <a:headEnd type="none" w="med" len="med"/>
            <a:tailEnd type="triangle" w="med" len="med"/>
          </a:ln>
          <a:effectLst/>
        </p:spPr>
        <p:txBody>
          <a:bodyPr wrap="none" anchor="ctr"/>
          <a:lstStyle/>
          <a:p>
            <a:pPr>
              <a:defRPr/>
            </a:pPr>
            <a:endParaRPr lang="en-US" sz="1000"/>
          </a:p>
        </p:txBody>
      </p:sp>
      <p:sp>
        <p:nvSpPr>
          <p:cNvPr id="26" name="Text Box 172"/>
          <p:cNvSpPr txBox="1">
            <a:spLocks noChangeArrowheads="1"/>
          </p:cNvSpPr>
          <p:nvPr/>
        </p:nvSpPr>
        <p:spPr bwMode="auto">
          <a:xfrm>
            <a:off x="4706712" y="5338119"/>
            <a:ext cx="1012954" cy="334893"/>
          </a:xfrm>
          <a:prstGeom prst="rect">
            <a:avLst/>
          </a:prstGeom>
          <a:solidFill>
            <a:srgbClr val="FFFFFF"/>
          </a:solidFill>
          <a:ln w="9525">
            <a:noFill/>
            <a:miter lim="800000"/>
            <a:headEnd/>
            <a:tailEnd/>
          </a:ln>
        </p:spPr>
        <p:txBody>
          <a:bodyPr lIns="0" tIns="0" rIns="0" bIns="0"/>
          <a:lstStyle/>
          <a:p>
            <a:pPr eaLnBrk="0" hangingPunct="0"/>
            <a:r>
              <a:rPr lang="en-US" sz="1000" dirty="0">
                <a:solidFill>
                  <a:srgbClr val="CC0000"/>
                </a:solidFill>
                <a:latin typeface="Comic Sans MS" pitchFamily="66" charset="0"/>
                <a:cs typeface="Times New Roman" pitchFamily="18" charset="0"/>
              </a:rPr>
              <a:t>Electron beam current (0.1 A)</a:t>
            </a:r>
            <a:endParaRPr lang="en-US" sz="1000" dirty="0"/>
          </a:p>
        </p:txBody>
      </p:sp>
      <p:sp>
        <p:nvSpPr>
          <p:cNvPr id="27" name="Text Box 158"/>
          <p:cNvSpPr txBox="1">
            <a:spLocks noChangeArrowheads="1"/>
          </p:cNvSpPr>
          <p:nvPr/>
        </p:nvSpPr>
        <p:spPr bwMode="auto">
          <a:xfrm>
            <a:off x="5180469" y="3722072"/>
            <a:ext cx="856438" cy="178124"/>
          </a:xfrm>
          <a:prstGeom prst="rect">
            <a:avLst/>
          </a:prstGeom>
          <a:solidFill>
            <a:srgbClr val="FFFFFF"/>
          </a:solidFill>
          <a:ln w="9525">
            <a:noFill/>
            <a:miter lim="800000"/>
            <a:headEnd/>
            <a:tailEnd/>
          </a:ln>
        </p:spPr>
        <p:txBody>
          <a:bodyPr lIns="0" tIns="0" rIns="0" bIns="0"/>
          <a:lstStyle/>
          <a:p>
            <a:pPr eaLnBrk="0" hangingPunct="0"/>
            <a:r>
              <a:rPr lang="en-US" sz="1000" b="1" dirty="0">
                <a:solidFill>
                  <a:srgbClr val="CC3399"/>
                </a:solidFill>
                <a:cs typeface="Times New Roman" pitchFamily="18" charset="0"/>
              </a:rPr>
              <a:t>~20e10 loss</a:t>
            </a:r>
            <a:endParaRPr lang="en-US" sz="1000" b="1" dirty="0"/>
          </a:p>
        </p:txBody>
      </p:sp>
      <p:sp>
        <p:nvSpPr>
          <p:cNvPr id="28" name="Freeform 255"/>
          <p:cNvSpPr>
            <a:spLocks/>
          </p:cNvSpPr>
          <p:nvPr/>
        </p:nvSpPr>
        <p:spPr bwMode="auto">
          <a:xfrm>
            <a:off x="7199539" y="5875176"/>
            <a:ext cx="45719" cy="488302"/>
          </a:xfrm>
          <a:custGeom>
            <a:avLst/>
            <a:gdLst>
              <a:gd name="T0" fmla="*/ 57150 w 57150"/>
              <a:gd name="T1" fmla="*/ 0 h 1219200"/>
              <a:gd name="T2" fmla="*/ 57150 w 57150"/>
              <a:gd name="T3" fmla="*/ 1066800 h 1219200"/>
              <a:gd name="T4" fmla="*/ 0 60000 65536"/>
              <a:gd name="T5" fmla="*/ 0 60000 65536"/>
            </a:gdLst>
            <a:ahLst/>
            <a:cxnLst>
              <a:cxn ang="T4">
                <a:pos x="T0" y="T1"/>
              </a:cxn>
              <a:cxn ang="T5">
                <a:pos x="T2" y="T3"/>
              </a:cxn>
            </a:cxnLst>
            <a:rect l="0" t="0" r="r" b="b"/>
            <a:pathLst>
              <a:path w="57150" h="1219200">
                <a:moveTo>
                  <a:pt x="0" y="0"/>
                </a:moveTo>
                <a:lnTo>
                  <a:pt x="0" y="1219200"/>
                </a:lnTo>
              </a:path>
            </a:pathLst>
          </a:custGeom>
          <a:noFill/>
          <a:ln w="19050" cap="flat" cmpd="sng" algn="ctr">
            <a:solidFill>
              <a:schemeClr val="accent6"/>
            </a:solidFill>
            <a:prstDash val="dash"/>
            <a:round/>
            <a:headEnd type="none" w="med" len="med"/>
            <a:tailEnd type="none" w="med" len="med"/>
          </a:ln>
        </p:spPr>
        <p:txBody>
          <a:bodyPr wrap="none" anchor="ctr"/>
          <a:lstStyle/>
          <a:p>
            <a:endParaRPr lang="en-US" sz="1000"/>
          </a:p>
        </p:txBody>
      </p:sp>
      <p:sp>
        <p:nvSpPr>
          <p:cNvPr id="29" name="Text Box 177"/>
          <p:cNvSpPr txBox="1">
            <a:spLocks noChangeArrowheads="1"/>
          </p:cNvSpPr>
          <p:nvPr/>
        </p:nvSpPr>
        <p:spPr bwMode="auto">
          <a:xfrm>
            <a:off x="6749987" y="6061773"/>
            <a:ext cx="369271" cy="133756"/>
          </a:xfrm>
          <a:prstGeom prst="rect">
            <a:avLst/>
          </a:prstGeom>
          <a:solidFill>
            <a:schemeClr val="bg1"/>
          </a:solidFill>
          <a:ln w="9525">
            <a:noFill/>
            <a:miter lim="800000"/>
            <a:headEnd/>
            <a:tailEnd/>
          </a:ln>
        </p:spPr>
        <p:txBody>
          <a:bodyPr lIns="0" tIns="0" rIns="0" bIns="0"/>
          <a:lstStyle/>
          <a:p>
            <a:pPr eaLnBrk="0" hangingPunct="0"/>
            <a:r>
              <a:rPr lang="en-US" sz="1100" b="1" dirty="0" smtClean="0">
                <a:solidFill>
                  <a:schemeClr val="accent6"/>
                </a:solidFill>
                <a:cs typeface="Times New Roman" pitchFamily="18" charset="0"/>
              </a:rPr>
              <a:t>~10 s</a:t>
            </a:r>
            <a:endParaRPr lang="en-US" sz="1100" dirty="0">
              <a:solidFill>
                <a:schemeClr val="accent6"/>
              </a:solidFill>
            </a:endParaRPr>
          </a:p>
        </p:txBody>
      </p:sp>
      <p:sp>
        <p:nvSpPr>
          <p:cNvPr id="30" name="Rectangle 29"/>
          <p:cNvSpPr/>
          <p:nvPr/>
        </p:nvSpPr>
        <p:spPr bwMode="auto">
          <a:xfrm>
            <a:off x="2827176" y="4991879"/>
            <a:ext cx="177281" cy="242596"/>
          </a:xfrm>
          <a:prstGeom prst="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Freeform 30"/>
          <p:cNvSpPr/>
          <p:nvPr/>
        </p:nvSpPr>
        <p:spPr bwMode="auto">
          <a:xfrm>
            <a:off x="3041780" y="3564294"/>
            <a:ext cx="2304661" cy="1408922"/>
          </a:xfrm>
          <a:custGeom>
            <a:avLst/>
            <a:gdLst>
              <a:gd name="connsiteX0" fmla="*/ 0 w 2304661"/>
              <a:gd name="connsiteY0" fmla="*/ 1408922 h 1408922"/>
              <a:gd name="connsiteX1" fmla="*/ 2304661 w 2304661"/>
              <a:gd name="connsiteY1" fmla="*/ 0 h 1408922"/>
            </a:gdLst>
            <a:ahLst/>
            <a:cxnLst>
              <a:cxn ang="0">
                <a:pos x="connsiteX0" y="connsiteY0"/>
              </a:cxn>
              <a:cxn ang="0">
                <a:pos x="connsiteX1" y="connsiteY1"/>
              </a:cxn>
            </a:cxnLst>
            <a:rect l="l" t="t" r="r" b="b"/>
            <a:pathLst>
              <a:path w="2304661" h="1408922">
                <a:moveTo>
                  <a:pt x="0" y="1408922"/>
                </a:moveTo>
                <a:lnTo>
                  <a:pt x="2304661" y="0"/>
                </a:lnTo>
              </a:path>
            </a:pathLst>
          </a:custGeom>
          <a:solidFill>
            <a:schemeClr val="accent1"/>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3023118" y="5253135"/>
            <a:ext cx="2612572" cy="783771"/>
          </a:xfrm>
          <a:custGeom>
            <a:avLst/>
            <a:gdLst>
              <a:gd name="connsiteX0" fmla="*/ 0 w 2612572"/>
              <a:gd name="connsiteY0" fmla="*/ 0 h 783771"/>
              <a:gd name="connsiteX1" fmla="*/ 2612572 w 2612572"/>
              <a:gd name="connsiteY1" fmla="*/ 783771 h 783771"/>
            </a:gdLst>
            <a:ahLst/>
            <a:cxnLst>
              <a:cxn ang="0">
                <a:pos x="connsiteX0" y="connsiteY0"/>
              </a:cxn>
              <a:cxn ang="0">
                <a:pos x="connsiteX1" y="connsiteY1"/>
              </a:cxn>
            </a:cxnLst>
            <a:rect l="l" t="t" r="r" b="b"/>
            <a:pathLst>
              <a:path w="2612572" h="783771">
                <a:moveTo>
                  <a:pt x="0" y="0"/>
                </a:moveTo>
                <a:lnTo>
                  <a:pt x="2612572" y="783771"/>
                </a:lnTo>
              </a:path>
            </a:pathLst>
          </a:custGeom>
          <a:solidFill>
            <a:schemeClr val="accent1"/>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3937516" y="4105460"/>
            <a:ext cx="979715" cy="954107"/>
          </a:xfrm>
          <a:prstGeom prst="rect">
            <a:avLst/>
          </a:prstGeom>
          <a:solidFill>
            <a:schemeClr val="bg1"/>
          </a:solidFill>
          <a:ln>
            <a:solidFill>
              <a:srgbClr val="FF0000"/>
            </a:solidFill>
          </a:ln>
        </p:spPr>
        <p:txBody>
          <a:bodyPr wrap="square" rtlCol="0">
            <a:spAutoFit/>
          </a:bodyPr>
          <a:lstStyle/>
          <a:p>
            <a:r>
              <a:rPr lang="en-US" sz="1400" dirty="0" smtClean="0">
                <a:solidFill>
                  <a:schemeClr val="accent6"/>
                </a:solidFill>
              </a:rPr>
              <a:t>Instability before extracting bunch #7</a:t>
            </a:r>
            <a:endParaRPr lang="en-US" sz="1400" dirty="0">
              <a:solidFill>
                <a:schemeClr val="accent6"/>
              </a:solidFill>
            </a:endParaRPr>
          </a:p>
        </p:txBody>
      </p:sp>
      <p:graphicFrame>
        <p:nvGraphicFramePr>
          <p:cNvPr id="34" name="Object 143"/>
          <p:cNvGraphicFramePr>
            <a:graphicFrameLocks noChangeAspect="1"/>
          </p:cNvGraphicFramePr>
          <p:nvPr/>
        </p:nvGraphicFramePr>
        <p:xfrm>
          <a:off x="5281144" y="2021110"/>
          <a:ext cx="1498783" cy="628784"/>
        </p:xfrm>
        <a:graphic>
          <a:graphicData uri="http://schemas.openxmlformats.org/presentationml/2006/ole">
            <mc:AlternateContent xmlns:mc="http://schemas.openxmlformats.org/markup-compatibility/2006">
              <mc:Choice xmlns:v="urn:schemas-microsoft-com:vml" Requires="v">
                <p:oleObj spid="_x0000_s6220" name="Equation" r:id="rId5" imgW="1066680" imgH="469800" progId="Equation.DSMT4">
                  <p:embed/>
                </p:oleObj>
              </mc:Choice>
              <mc:Fallback>
                <p:oleObj name="Equation" r:id="rId5" imgW="1066680" imgH="469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1144" y="2021110"/>
                        <a:ext cx="1498783" cy="6287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5" name="Freeform 34"/>
          <p:cNvSpPr/>
          <p:nvPr/>
        </p:nvSpPr>
        <p:spPr bwMode="auto">
          <a:xfrm>
            <a:off x="6802039" y="2202023"/>
            <a:ext cx="559836" cy="0"/>
          </a:xfrm>
          <a:custGeom>
            <a:avLst/>
            <a:gdLst>
              <a:gd name="connsiteX0" fmla="*/ 559836 w 559836"/>
              <a:gd name="connsiteY0" fmla="*/ 0 h 0"/>
              <a:gd name="connsiteX1" fmla="*/ 559836 w 559836"/>
              <a:gd name="connsiteY1" fmla="*/ 0 h 0"/>
              <a:gd name="connsiteX2" fmla="*/ 0 w 559836"/>
              <a:gd name="connsiteY2" fmla="*/ 0 h 0"/>
              <a:gd name="connsiteX3" fmla="*/ 0 w 559836"/>
              <a:gd name="connsiteY3" fmla="*/ 0 h 0"/>
            </a:gdLst>
            <a:ahLst/>
            <a:cxnLst>
              <a:cxn ang="0">
                <a:pos x="connsiteX0" y="connsiteY0"/>
              </a:cxn>
              <a:cxn ang="0">
                <a:pos x="connsiteX1" y="connsiteY1"/>
              </a:cxn>
              <a:cxn ang="0">
                <a:pos x="connsiteX2" y="connsiteY2"/>
              </a:cxn>
              <a:cxn ang="0">
                <a:pos x="connsiteX3" y="connsiteY3"/>
              </a:cxn>
            </a:cxnLst>
            <a:rect l="l" t="t" r="r" b="b"/>
            <a:pathLst>
              <a:path w="559836">
                <a:moveTo>
                  <a:pt x="559836" y="0"/>
                </a:moveTo>
                <a:lnTo>
                  <a:pt x="559836" y="0"/>
                </a:lnTo>
                <a:lnTo>
                  <a:pt x="0" y="0"/>
                </a:lnTo>
                <a:lnTo>
                  <a:pt x="0" y="0"/>
                </a:lnTo>
              </a:path>
            </a:pathLst>
          </a:custGeom>
          <a:solidFill>
            <a:schemeClr val="accent1"/>
          </a:solidFill>
          <a:ln w="38100"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7399197" y="2043402"/>
            <a:ext cx="1716833" cy="307777"/>
          </a:xfrm>
          <a:prstGeom prst="rect">
            <a:avLst/>
          </a:prstGeom>
          <a:noFill/>
        </p:spPr>
        <p:txBody>
          <a:bodyPr wrap="square" rtlCol="0">
            <a:spAutoFit/>
          </a:bodyPr>
          <a:lstStyle/>
          <a:p>
            <a:r>
              <a:rPr lang="en-US" sz="1400" dirty="0" smtClean="0">
                <a:solidFill>
                  <a:srgbClr val="008000"/>
                </a:solidFill>
              </a:rPr>
              <a:t># of </a:t>
            </a:r>
            <a:r>
              <a:rPr lang="en-US" sz="1400" dirty="0" err="1" smtClean="0">
                <a:solidFill>
                  <a:srgbClr val="008000"/>
                </a:solidFill>
              </a:rPr>
              <a:t>pbar</a:t>
            </a:r>
            <a:r>
              <a:rPr lang="en-US" sz="1400" dirty="0" smtClean="0">
                <a:solidFill>
                  <a:srgbClr val="008000"/>
                </a:solidFill>
              </a:rPr>
              <a:t> </a:t>
            </a:r>
            <a:r>
              <a:rPr lang="en-US" sz="1400" dirty="0" smtClean="0">
                <a:solidFill>
                  <a:srgbClr val="008000"/>
                </a:solidFill>
                <a:sym typeface="Symbol"/>
              </a:rPr>
              <a:t></a:t>
            </a:r>
            <a:r>
              <a:rPr lang="en-US" sz="1400" dirty="0" smtClean="0">
                <a:solidFill>
                  <a:srgbClr val="008000"/>
                </a:solidFill>
              </a:rPr>
              <a:t>10</a:t>
            </a:r>
            <a:r>
              <a:rPr lang="en-US" sz="1400" baseline="30000" dirty="0" smtClean="0">
                <a:solidFill>
                  <a:srgbClr val="008000"/>
                </a:solidFill>
              </a:rPr>
              <a:t>10</a:t>
            </a:r>
            <a:endParaRPr lang="en-US" sz="1400" baseline="30000" dirty="0">
              <a:solidFill>
                <a:srgbClr val="008000"/>
              </a:solidFill>
            </a:endParaRPr>
          </a:p>
        </p:txBody>
      </p:sp>
      <p:sp>
        <p:nvSpPr>
          <p:cNvPr id="37" name="Freeform 36"/>
          <p:cNvSpPr/>
          <p:nvPr/>
        </p:nvSpPr>
        <p:spPr bwMode="auto">
          <a:xfrm>
            <a:off x="6802039" y="2485052"/>
            <a:ext cx="559836" cy="0"/>
          </a:xfrm>
          <a:custGeom>
            <a:avLst/>
            <a:gdLst>
              <a:gd name="connsiteX0" fmla="*/ 559836 w 559836"/>
              <a:gd name="connsiteY0" fmla="*/ 0 h 0"/>
              <a:gd name="connsiteX1" fmla="*/ 559836 w 559836"/>
              <a:gd name="connsiteY1" fmla="*/ 0 h 0"/>
              <a:gd name="connsiteX2" fmla="*/ 0 w 559836"/>
              <a:gd name="connsiteY2" fmla="*/ 0 h 0"/>
              <a:gd name="connsiteX3" fmla="*/ 0 w 559836"/>
              <a:gd name="connsiteY3" fmla="*/ 0 h 0"/>
            </a:gdLst>
            <a:ahLst/>
            <a:cxnLst>
              <a:cxn ang="0">
                <a:pos x="connsiteX0" y="connsiteY0"/>
              </a:cxn>
              <a:cxn ang="0">
                <a:pos x="connsiteX1" y="connsiteY1"/>
              </a:cxn>
              <a:cxn ang="0">
                <a:pos x="connsiteX2" y="connsiteY2"/>
              </a:cxn>
              <a:cxn ang="0">
                <a:pos x="connsiteX3" y="connsiteY3"/>
              </a:cxn>
            </a:cxnLst>
            <a:rect l="l" t="t" r="r" b="b"/>
            <a:pathLst>
              <a:path w="559836">
                <a:moveTo>
                  <a:pt x="559836" y="0"/>
                </a:moveTo>
                <a:lnTo>
                  <a:pt x="559836" y="0"/>
                </a:lnTo>
                <a:lnTo>
                  <a:pt x="0" y="0"/>
                </a:lnTo>
                <a:lnTo>
                  <a:pt x="0" y="0"/>
                </a:lnTo>
              </a:path>
            </a:pathLst>
          </a:custGeom>
          <a:solidFill>
            <a:schemeClr val="accent1"/>
          </a:solidFill>
          <a:ln w="38100"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7430299" y="2298438"/>
            <a:ext cx="1312485" cy="523220"/>
          </a:xfrm>
          <a:prstGeom prst="rect">
            <a:avLst/>
          </a:prstGeom>
          <a:noFill/>
        </p:spPr>
        <p:txBody>
          <a:bodyPr wrap="square" rtlCol="0">
            <a:spAutoFit/>
          </a:bodyPr>
          <a:lstStyle/>
          <a:p>
            <a:r>
              <a:rPr lang="en-US" sz="1400" dirty="0" err="1" smtClean="0">
                <a:solidFill>
                  <a:srgbClr val="008000"/>
                </a:solidFill>
              </a:rPr>
              <a:t>Emittances</a:t>
            </a:r>
            <a:r>
              <a:rPr lang="en-US" sz="1400" dirty="0" smtClean="0">
                <a:solidFill>
                  <a:srgbClr val="008000"/>
                </a:solidFill>
              </a:rPr>
              <a:t> in </a:t>
            </a:r>
            <a:r>
              <a:rPr lang="en-US" sz="1400" dirty="0" err="1" smtClean="0">
                <a:solidFill>
                  <a:srgbClr val="008000"/>
                </a:solidFill>
              </a:rPr>
              <a:t>eV</a:t>
            </a:r>
            <a:r>
              <a:rPr lang="en-US" sz="1400" dirty="0" err="1" smtClean="0">
                <a:solidFill>
                  <a:srgbClr val="008000"/>
                </a:solidFill>
                <a:latin typeface="Times New Roman"/>
                <a:cs typeface="Times New Roman"/>
              </a:rPr>
              <a:t>∙</a:t>
            </a:r>
            <a:r>
              <a:rPr lang="en-US" sz="1400" dirty="0" err="1" smtClean="0">
                <a:solidFill>
                  <a:srgbClr val="008000"/>
                </a:solidFill>
              </a:rPr>
              <a:t>s</a:t>
            </a:r>
            <a:r>
              <a:rPr lang="en-US" sz="1400" dirty="0" smtClean="0">
                <a:solidFill>
                  <a:srgbClr val="008000"/>
                </a:solidFill>
              </a:rPr>
              <a:t> &amp; </a:t>
            </a:r>
            <a:r>
              <a:rPr lang="en-US" sz="1400" dirty="0" err="1" smtClean="0">
                <a:solidFill>
                  <a:srgbClr val="008000"/>
                </a:solidFill>
                <a:latin typeface="Symbol" pitchFamily="18" charset="2"/>
              </a:rPr>
              <a:t>m</a:t>
            </a:r>
            <a:r>
              <a:rPr lang="en-US" sz="1400" dirty="0" err="1" smtClean="0">
                <a:solidFill>
                  <a:srgbClr val="008000"/>
                </a:solidFill>
              </a:rPr>
              <a:t>rad</a:t>
            </a:r>
            <a:endParaRPr lang="en-US" sz="1400" baseline="30000" dirty="0">
              <a:solidFill>
                <a:srgbClr val="008000"/>
              </a:solidFill>
            </a:endParaRPr>
          </a:p>
        </p:txBody>
      </p:sp>
      <p:graphicFrame>
        <p:nvGraphicFramePr>
          <p:cNvPr id="39" name="Object 38"/>
          <p:cNvGraphicFramePr>
            <a:graphicFrameLocks noChangeAspect="1"/>
          </p:cNvGraphicFramePr>
          <p:nvPr/>
        </p:nvGraphicFramePr>
        <p:xfrm>
          <a:off x="7890198" y="1715213"/>
          <a:ext cx="139700" cy="177800"/>
        </p:xfrm>
        <a:graphic>
          <a:graphicData uri="http://schemas.openxmlformats.org/presentationml/2006/ole">
            <mc:AlternateContent xmlns:mc="http://schemas.openxmlformats.org/markup-compatibility/2006">
              <mc:Choice xmlns:v="urn:schemas-microsoft-com:vml" Requires="v">
                <p:oleObj spid="_x0000_s6221" name="Equation" r:id="rId7" imgW="139680" imgH="177480" progId="Equation.DSMT4">
                  <p:embed/>
                </p:oleObj>
              </mc:Choice>
              <mc:Fallback>
                <p:oleObj name="Equation" r:id="rId7" imgW="13968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0198" y="1715213"/>
                        <a:ext cx="1397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7072603" y="1660849"/>
            <a:ext cx="1483098" cy="253916"/>
          </a:xfrm>
          <a:prstGeom prst="rect">
            <a:avLst/>
          </a:prstGeom>
          <a:noFill/>
          <a:ln>
            <a:solidFill>
              <a:schemeClr val="bg1">
                <a:lumMod val="75000"/>
              </a:schemeClr>
            </a:solidFill>
          </a:ln>
        </p:spPr>
        <p:txBody>
          <a:bodyPr wrap="none" rtlCol="0">
            <a:spAutoFit/>
          </a:bodyPr>
          <a:lstStyle/>
          <a:p>
            <a:r>
              <a:rPr lang="en-US" sz="1050" dirty="0" smtClean="0">
                <a:solidFill>
                  <a:schemeClr val="bg1">
                    <a:lumMod val="50000"/>
                  </a:schemeClr>
                </a:solidFill>
              </a:rPr>
              <a:t>antiproton </a:t>
            </a:r>
            <a:r>
              <a:rPr lang="en-US" sz="1050" dirty="0" smtClean="0">
                <a:solidFill>
                  <a:schemeClr val="bg1">
                    <a:lumMod val="50000"/>
                  </a:schemeClr>
                </a:solidFill>
                <a:latin typeface="Times New Roman"/>
                <a:cs typeface="Times New Roman"/>
              </a:rPr>
              <a:t>≡      ≡</a:t>
            </a:r>
            <a:r>
              <a:rPr lang="en-US" sz="1050" dirty="0" smtClean="0">
                <a:solidFill>
                  <a:schemeClr val="bg1">
                    <a:lumMod val="50000"/>
                  </a:schemeClr>
                </a:solidFill>
              </a:rPr>
              <a:t> </a:t>
            </a:r>
            <a:r>
              <a:rPr lang="en-US" sz="1050" dirty="0" err="1" smtClean="0">
                <a:solidFill>
                  <a:schemeClr val="bg1">
                    <a:lumMod val="50000"/>
                  </a:schemeClr>
                </a:solidFill>
              </a:rPr>
              <a:t>pbar</a:t>
            </a:r>
            <a:endParaRPr lang="en-US" sz="1050" dirty="0">
              <a:solidFill>
                <a:schemeClr val="bg1">
                  <a:lumMod val="50000"/>
                </a:schemeClr>
              </a:solidFill>
            </a:endParaRPr>
          </a:p>
        </p:txBody>
      </p:sp>
    </p:spTree>
    <p:extLst>
      <p:ext uri="{BB962C8B-B14F-4D97-AF65-F5344CB8AC3E}">
        <p14:creationId xmlns:p14="http://schemas.microsoft.com/office/powerpoint/2010/main" val="168970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time</a:t>
            </a:r>
            <a:endParaRPr lang="en-US" dirty="0"/>
          </a:p>
        </p:txBody>
      </p:sp>
      <p:sp>
        <p:nvSpPr>
          <p:cNvPr id="3" name="Content Placeholder 2"/>
          <p:cNvSpPr>
            <a:spLocks noGrp="1"/>
          </p:cNvSpPr>
          <p:nvPr>
            <p:ph idx="1"/>
          </p:nvPr>
        </p:nvSpPr>
        <p:spPr>
          <a:xfrm>
            <a:off x="228600" y="922277"/>
            <a:ext cx="8672513" cy="2459279"/>
          </a:xfrm>
        </p:spPr>
        <p:txBody>
          <a:bodyPr>
            <a:normAutofit fontScale="85000" lnSpcReduction="10000"/>
          </a:bodyPr>
          <a:lstStyle/>
          <a:p>
            <a:r>
              <a:rPr lang="en-US" sz="2500" dirty="0">
                <a:solidFill>
                  <a:schemeClr val="tx1"/>
                </a:solidFill>
              </a:rPr>
              <a:t>Life time was always worse with the electron beam on than without it</a:t>
            </a:r>
          </a:p>
          <a:p>
            <a:pPr lvl="1"/>
            <a:r>
              <a:rPr lang="en-US" dirty="0"/>
              <a:t>Vacuum limit with stochastic cooling: ~1000 </a:t>
            </a:r>
            <a:r>
              <a:rPr lang="en-US" dirty="0" err="1"/>
              <a:t>hrs</a:t>
            </a:r>
            <a:endParaRPr lang="en-US" dirty="0"/>
          </a:p>
          <a:p>
            <a:pPr lvl="1"/>
            <a:r>
              <a:rPr lang="en-US" dirty="0"/>
              <a:t>In operation with electron cooling; 100 – 500 </a:t>
            </a:r>
            <a:r>
              <a:rPr lang="en-US" dirty="0" err="1"/>
              <a:t>hrs</a:t>
            </a:r>
            <a:endParaRPr lang="en-US" dirty="0"/>
          </a:p>
          <a:p>
            <a:pPr lvl="1"/>
            <a:r>
              <a:rPr lang="en-US" dirty="0"/>
              <a:t>No comprehensive explanation, but likely the main effect is related to formation of a cold core </a:t>
            </a:r>
          </a:p>
          <a:p>
            <a:pPr lvl="2"/>
            <a:r>
              <a:rPr lang="en-US" dirty="0">
                <a:solidFill>
                  <a:schemeClr val="accent5"/>
                </a:solidFill>
              </a:rPr>
              <a:t>Life time might be decreasing even when transverse emittance was shrinking</a:t>
            </a:r>
          </a:p>
          <a:p>
            <a:pPr lvl="2"/>
            <a:r>
              <a:rPr lang="en-US" dirty="0">
                <a:solidFill>
                  <a:schemeClr val="accent5"/>
                </a:solidFill>
              </a:rPr>
              <a:t>Strongest correlation was with the peak antiproton beam current</a:t>
            </a:r>
          </a:p>
          <a:p>
            <a:pPr lvl="1"/>
            <a:r>
              <a:rPr lang="en-US" dirty="0"/>
              <a:t>Some electron beam –induced diffusion is possible as well </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31</a:t>
            </a:fld>
            <a:endParaRPr lang="en-US" altLang="en-US"/>
          </a:p>
        </p:txBody>
      </p:sp>
      <p:sp>
        <p:nvSpPr>
          <p:cNvPr id="7" name="Content Placeholder 2"/>
          <p:cNvSpPr txBox="1">
            <a:spLocks/>
          </p:cNvSpPr>
          <p:nvPr/>
        </p:nvSpPr>
        <p:spPr>
          <a:xfrm>
            <a:off x="228600" y="3363943"/>
            <a:ext cx="4743090" cy="1886874"/>
          </a:xfrm>
          <a:prstGeom prst="rect">
            <a:avLst/>
          </a:prstGeom>
        </p:spPr>
        <p:txBody>
          <a:bodyPr lIns="0" tIns="0" rIns="0" bIns="0">
            <a:normAutofit fontScale="850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dirty="0">
                <a:solidFill>
                  <a:schemeClr val="accent5"/>
                </a:solidFill>
              </a:rPr>
              <a:t>Observation that might be relevant: Life time of protons in RR was dropping from tens of hours to seconds if the electron beam was on</a:t>
            </a:r>
          </a:p>
          <a:p>
            <a:r>
              <a:rPr lang="en-US" sz="2500" dirty="0">
                <a:solidFill>
                  <a:schemeClr val="tx1"/>
                </a:solidFill>
              </a:rPr>
              <a:t>Life time improvements:</a:t>
            </a:r>
          </a:p>
          <a:p>
            <a:pPr lvl="1"/>
            <a:r>
              <a:rPr lang="en-US" dirty="0"/>
              <a:t>“Off-axis” cooling</a:t>
            </a:r>
          </a:p>
          <a:p>
            <a:pPr lvl="1"/>
            <a:r>
              <a:rPr lang="en-US" dirty="0"/>
              <a:t>Cooling with a helix </a:t>
            </a:r>
            <a:r>
              <a:rPr lang="en-US" dirty="0" smtClean="0"/>
              <a:t>trajectory</a:t>
            </a:r>
            <a:endParaRPr lang="en-US" dirty="0"/>
          </a:p>
        </p:txBody>
      </p:sp>
      <p:pic>
        <p:nvPicPr>
          <p:cNvPr id="8" name="Picture 7"/>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669" y="3381556"/>
            <a:ext cx="3714444" cy="2777547"/>
          </a:xfrm>
          <a:prstGeom prst="rect">
            <a:avLst/>
          </a:prstGeom>
          <a:noFill/>
          <a:ln>
            <a:noFill/>
          </a:ln>
        </p:spPr>
      </p:pic>
      <p:sp>
        <p:nvSpPr>
          <p:cNvPr id="9" name="Content Placeholder 2"/>
          <p:cNvSpPr txBox="1">
            <a:spLocks/>
          </p:cNvSpPr>
          <p:nvPr/>
        </p:nvSpPr>
        <p:spPr bwMode="auto">
          <a:xfrm>
            <a:off x="685801" y="5480295"/>
            <a:ext cx="4242240" cy="8053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pPr>
            <a:r>
              <a:rPr kumimoji="0" lang="en-US" sz="1400" b="0" i="0" u="none" strike="noStrike" kern="0" cap="none" spc="0" normalizeH="0" baseline="0" noProof="0" dirty="0" smtClean="0">
                <a:ln>
                  <a:noFill/>
                </a:ln>
                <a:solidFill>
                  <a:schemeClr val="accent2"/>
                </a:solidFill>
                <a:effectLst/>
                <a:uLnTx/>
                <a:uFillTx/>
                <a:latin typeface="+mn-lt"/>
                <a:ea typeface="+mn-ea"/>
              </a:rPr>
              <a:t>Example of dependence of the antiproton life time at equilibrium on peak current of the antiproton beam</a:t>
            </a:r>
            <a:r>
              <a:rPr lang="en-US" sz="1400" kern="0" dirty="0" smtClean="0">
                <a:solidFill>
                  <a:schemeClr val="accent2"/>
                </a:solidFill>
                <a:latin typeface="+mn-lt"/>
              </a:rPr>
              <a:t>. </a:t>
            </a:r>
            <a:r>
              <a:rPr lang="en-US" sz="1200" kern="0" dirty="0" smtClean="0">
                <a:solidFill>
                  <a:schemeClr val="accent6"/>
                </a:solidFill>
                <a:latin typeface="Times New Roman"/>
              </a:rPr>
              <a:t>Dec </a:t>
            </a:r>
            <a:r>
              <a:rPr lang="en-US" sz="1200" kern="0" dirty="0">
                <a:solidFill>
                  <a:schemeClr val="accent6"/>
                </a:solidFill>
                <a:latin typeface="Times New Roman"/>
              </a:rPr>
              <a:t>2, 2008 – Jan 7, </a:t>
            </a:r>
            <a:r>
              <a:rPr lang="en-US" sz="1200" kern="0" dirty="0" smtClean="0">
                <a:solidFill>
                  <a:schemeClr val="accent6"/>
                </a:solidFill>
                <a:latin typeface="Times New Roman"/>
              </a:rPr>
              <a:t>2009. </a:t>
            </a:r>
            <a:r>
              <a:rPr lang="en-US" sz="1200" i="1" kern="0" dirty="0" err="1" smtClean="0">
                <a:solidFill>
                  <a:schemeClr val="accent6"/>
                </a:solidFill>
                <a:latin typeface="Times New Roman"/>
              </a:rPr>
              <a:t>I</a:t>
            </a:r>
            <a:r>
              <a:rPr lang="en-US" sz="1200" i="1" kern="0" baseline="-25000" dirty="0" err="1" smtClean="0">
                <a:solidFill>
                  <a:schemeClr val="accent6"/>
                </a:solidFill>
                <a:latin typeface="Times New Roman"/>
              </a:rPr>
              <a:t>e</a:t>
            </a:r>
            <a:r>
              <a:rPr lang="en-US" sz="1200" kern="0" baseline="-25000" dirty="0" smtClean="0">
                <a:solidFill>
                  <a:schemeClr val="accent6"/>
                </a:solidFill>
                <a:latin typeface="Times New Roman"/>
              </a:rPr>
              <a:t> </a:t>
            </a:r>
            <a:r>
              <a:rPr lang="en-US" sz="1200" kern="0" dirty="0" smtClean="0">
                <a:solidFill>
                  <a:schemeClr val="accent6"/>
                </a:solidFill>
                <a:latin typeface="Times New Roman"/>
              </a:rPr>
              <a:t>= 0.1A.</a:t>
            </a:r>
            <a:endParaRPr kumimoji="0" lang="en-US" sz="1200" b="0" i="0" u="none" strike="noStrike" kern="0" cap="none" spc="0" normalizeH="0" baseline="0" noProof="0" dirty="0" smtClean="0">
              <a:ln>
                <a:noFill/>
              </a:ln>
              <a:solidFill>
                <a:schemeClr val="accent6"/>
              </a:solidFill>
              <a:effectLst/>
              <a:uLnTx/>
              <a:uFillTx/>
              <a:latin typeface="+mn-lt"/>
              <a:ea typeface="+mn-ea"/>
            </a:endParaRPr>
          </a:p>
        </p:txBody>
      </p:sp>
    </p:spTree>
    <p:extLst>
      <p:ext uri="{BB962C8B-B14F-4D97-AF65-F5344CB8AC3E}">
        <p14:creationId xmlns:p14="http://schemas.microsoft.com/office/powerpoint/2010/main" val="956977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lessons learned</a:t>
            </a:r>
            <a:endParaRPr lang="en-US" dirty="0"/>
          </a:p>
        </p:txBody>
      </p:sp>
      <p:sp>
        <p:nvSpPr>
          <p:cNvPr id="3" name="Content Placeholder 2"/>
          <p:cNvSpPr>
            <a:spLocks noGrp="1"/>
          </p:cNvSpPr>
          <p:nvPr>
            <p:ph idx="1"/>
          </p:nvPr>
        </p:nvSpPr>
        <p:spPr/>
        <p:txBody>
          <a:bodyPr>
            <a:normAutofit/>
          </a:bodyPr>
          <a:lstStyle/>
          <a:p>
            <a:r>
              <a:rPr lang="en-US" dirty="0">
                <a:solidFill>
                  <a:schemeClr val="tx1"/>
                </a:solidFill>
              </a:rPr>
              <a:t>Procedure of the beam line tuning needs to be thought ahead and taken into account while placing components</a:t>
            </a:r>
          </a:p>
          <a:p>
            <a:pPr lvl="1"/>
            <a:r>
              <a:rPr lang="en-US" dirty="0"/>
              <a:t>Both for initial tuning and operation</a:t>
            </a:r>
          </a:p>
          <a:p>
            <a:endParaRPr lang="en-US" dirty="0"/>
          </a:p>
          <a:p>
            <a:r>
              <a:rPr lang="en-US" dirty="0">
                <a:solidFill>
                  <a:schemeClr val="tx1"/>
                </a:solidFill>
              </a:rPr>
              <a:t>Alignment of a 20-m cooling section can be significantly affected by ground motion</a:t>
            </a:r>
          </a:p>
          <a:p>
            <a:endParaRPr lang="en-US" dirty="0"/>
          </a:p>
          <a:p>
            <a:r>
              <a:rPr lang="en-US" dirty="0">
                <a:solidFill>
                  <a:schemeClr val="tx1"/>
                </a:solidFill>
              </a:rPr>
              <a:t>Ions need to be carefully cleared from a relativistic electron beam </a:t>
            </a:r>
          </a:p>
          <a:p>
            <a:endParaRPr lang="en-US" dirty="0"/>
          </a:p>
          <a:p>
            <a:r>
              <a:rPr lang="en-US" dirty="0">
                <a:solidFill>
                  <a:schemeClr val="tx1"/>
                </a:solidFill>
              </a:rPr>
              <a:t>Life time of the cooled beam may decrease with electron cooling</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32</a:t>
            </a:fld>
            <a:endParaRPr lang="en-US" altLang="en-US"/>
          </a:p>
        </p:txBody>
      </p:sp>
    </p:spTree>
    <p:extLst>
      <p:ext uri="{BB962C8B-B14F-4D97-AF65-F5344CB8AC3E}">
        <p14:creationId xmlns:p14="http://schemas.microsoft.com/office/powerpoint/2010/main" val="814466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a:xfrm>
            <a:off x="228600" y="940279"/>
            <a:ext cx="8672513" cy="5236233"/>
          </a:xfrm>
        </p:spPr>
        <p:txBody>
          <a:bodyPr>
            <a:normAutofit/>
          </a:bodyPr>
          <a:lstStyle/>
          <a:p>
            <a:r>
              <a:rPr lang="en-US" dirty="0">
                <a:solidFill>
                  <a:schemeClr val="tx1"/>
                </a:solidFill>
              </a:rPr>
              <a:t>Unique electron cooler</a:t>
            </a:r>
          </a:p>
          <a:p>
            <a:pPr lvl="1"/>
            <a:r>
              <a:rPr lang="en-US" dirty="0"/>
              <a:t>High energy (4 MV), huge beam power (2 MW)</a:t>
            </a:r>
          </a:p>
          <a:p>
            <a:pPr lvl="1"/>
            <a:r>
              <a:rPr lang="en-US" dirty="0"/>
              <a:t>Low magnetic field in the cooling section with lumped focusing outside</a:t>
            </a:r>
          </a:p>
          <a:p>
            <a:pPr lvl="2"/>
            <a:r>
              <a:rPr lang="en-US" dirty="0">
                <a:solidFill>
                  <a:schemeClr val="accent5"/>
                </a:solidFill>
              </a:rPr>
              <a:t>‘Non-magnetized’ cooling</a:t>
            </a:r>
          </a:p>
          <a:p>
            <a:pPr lvl="2"/>
            <a:r>
              <a:rPr lang="en-US" dirty="0">
                <a:solidFill>
                  <a:schemeClr val="accent5"/>
                </a:solidFill>
              </a:rPr>
              <a:t>Transport of a beam with large effective emittance</a:t>
            </a:r>
          </a:p>
          <a:p>
            <a:endParaRPr lang="en-US" dirty="0"/>
          </a:p>
          <a:p>
            <a:r>
              <a:rPr lang="en-US" dirty="0">
                <a:solidFill>
                  <a:schemeClr val="tx1"/>
                </a:solidFill>
              </a:rPr>
              <a:t>Reliable machine running 24/7</a:t>
            </a:r>
          </a:p>
          <a:p>
            <a:endParaRPr lang="en-US" dirty="0"/>
          </a:p>
          <a:p>
            <a:r>
              <a:rPr lang="en-US" dirty="0">
                <a:solidFill>
                  <a:schemeClr val="tx1"/>
                </a:solidFill>
              </a:rPr>
              <a:t>The Recycler Electron Cooler significantly contributed to the success of Run-II</a:t>
            </a:r>
          </a:p>
          <a:p>
            <a:pPr lvl="1"/>
            <a:r>
              <a:rPr lang="en-US" dirty="0"/>
              <a:t>i.e. property of cooling and overall operation of the cooler satisfied the needs (and maybe beyond expectations</a:t>
            </a:r>
            <a:r>
              <a:rPr lang="en-US" dirty="0" smtClean="0"/>
              <a:t>)</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33</a:t>
            </a:fld>
            <a:endParaRPr lang="en-US" altLang="en-US"/>
          </a:p>
        </p:txBody>
      </p:sp>
    </p:spTree>
    <p:extLst>
      <p:ext uri="{BB962C8B-B14F-4D97-AF65-F5344CB8AC3E}">
        <p14:creationId xmlns:p14="http://schemas.microsoft.com/office/powerpoint/2010/main" val="3297179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34</a:t>
            </a:fld>
            <a:endParaRPr lang="en-US" altLang="en-US"/>
          </a:p>
        </p:txBody>
      </p:sp>
      <p:sp>
        <p:nvSpPr>
          <p:cNvPr id="7" name="Content Placeholder 2"/>
          <p:cNvSpPr>
            <a:spLocks noGrp="1"/>
          </p:cNvSpPr>
          <p:nvPr>
            <p:ph idx="1"/>
          </p:nvPr>
        </p:nvSpPr>
        <p:spPr>
          <a:xfrm>
            <a:off x="228600" y="931651"/>
            <a:ext cx="8229600" cy="2357887"/>
          </a:xfrm>
        </p:spPr>
        <p:txBody>
          <a:bodyPr/>
          <a:lstStyle/>
          <a:p>
            <a:r>
              <a:rPr lang="en-US" dirty="0" smtClean="0">
                <a:solidFill>
                  <a:schemeClr val="tx1"/>
                </a:solidFill>
              </a:rPr>
              <a:t>For more information:</a:t>
            </a:r>
          </a:p>
          <a:p>
            <a:pPr lvl="1"/>
            <a:r>
              <a:rPr lang="en-US" dirty="0"/>
              <a:t>A. Shemyakin </a:t>
            </a:r>
            <a:r>
              <a:rPr lang="en-US" dirty="0" smtClean="0"/>
              <a:t>and L</a:t>
            </a:r>
            <a:r>
              <a:rPr lang="en-US" dirty="0"/>
              <a:t>. R. </a:t>
            </a:r>
            <a:r>
              <a:rPr lang="en-US" dirty="0" smtClean="0"/>
              <a:t>Prost, </a:t>
            </a:r>
            <a:r>
              <a:rPr lang="en-US" i="1" dirty="0"/>
              <a:t>The Recycler Electron Cooler</a:t>
            </a:r>
            <a:r>
              <a:rPr lang="en-US" dirty="0" smtClean="0"/>
              <a:t>, arXiv:1306.3175</a:t>
            </a:r>
            <a:endParaRPr lang="en-US" dirty="0"/>
          </a:p>
          <a:p>
            <a:pPr lvl="1"/>
            <a:r>
              <a:rPr lang="en-US" dirty="0" smtClean="0"/>
              <a:t>S. Nagaitsev, L. Prost and A. Shemyakin, </a:t>
            </a:r>
            <a:r>
              <a:rPr lang="en-US" i="1" dirty="0" smtClean="0"/>
              <a:t>Fermilab 4.3 MeV electron cooler</a:t>
            </a:r>
            <a:r>
              <a:rPr lang="en-US" dirty="0" smtClean="0"/>
              <a:t>, JINST </a:t>
            </a:r>
            <a:r>
              <a:rPr lang="en-US" b="1" dirty="0" smtClean="0"/>
              <a:t>10</a:t>
            </a:r>
            <a:r>
              <a:rPr lang="en-US" dirty="0" smtClean="0"/>
              <a:t> T01001 (2015), arXiv:1411.6994</a:t>
            </a:r>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376321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484556"/>
            <a:ext cx="8686800" cy="551942"/>
          </a:xfrm>
        </p:spPr>
        <p:txBody>
          <a:bodyPr/>
          <a:lstStyle/>
          <a:p>
            <a:pPr algn="ctr"/>
            <a:r>
              <a:rPr lang="en-US" sz="3600" dirty="0" smtClean="0"/>
              <a:t>BACK-UP SLIDES</a:t>
            </a:r>
            <a:endParaRPr lang="en-US" sz="3600"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35</a:t>
            </a:fld>
            <a:endParaRPr lang="en-US" altLang="en-US"/>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517665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the scheme (I)</a:t>
            </a:r>
            <a:endParaRPr lang="en-US" dirty="0"/>
          </a:p>
        </p:txBody>
      </p:sp>
      <p:sp>
        <p:nvSpPr>
          <p:cNvPr id="3" name="Content Placeholder 2"/>
          <p:cNvSpPr>
            <a:spLocks noGrp="1"/>
          </p:cNvSpPr>
          <p:nvPr>
            <p:ph idx="1"/>
          </p:nvPr>
        </p:nvSpPr>
        <p:spPr>
          <a:xfrm>
            <a:off x="228600" y="940280"/>
            <a:ext cx="8672513" cy="5262112"/>
          </a:xfrm>
        </p:spPr>
        <p:txBody>
          <a:bodyPr>
            <a:normAutofit fontScale="92500" lnSpcReduction="10000"/>
          </a:bodyPr>
          <a:lstStyle/>
          <a:p>
            <a:r>
              <a:rPr lang="en-US" dirty="0">
                <a:solidFill>
                  <a:schemeClr val="tx1"/>
                </a:solidFill>
              </a:rPr>
              <a:t>Based on SSC MEB proposal for relativistic cooling</a:t>
            </a:r>
          </a:p>
          <a:p>
            <a:pPr lvl="1"/>
            <a:r>
              <a:rPr lang="en-US" dirty="0"/>
              <a:t>No longitudinal magnetic field at the gun</a:t>
            </a:r>
          </a:p>
          <a:p>
            <a:pPr lvl="1"/>
            <a:r>
              <a:rPr lang="en-US" dirty="0"/>
              <a:t>Lumped focusing in the cooling section</a:t>
            </a:r>
          </a:p>
          <a:p>
            <a:pPr lvl="2"/>
            <a:endParaRPr lang="en-US" dirty="0"/>
          </a:p>
          <a:p>
            <a:r>
              <a:rPr lang="en-US" dirty="0">
                <a:solidFill>
                  <a:schemeClr val="tx1"/>
                </a:solidFill>
              </a:rPr>
              <a:t>Pros</a:t>
            </a:r>
          </a:p>
          <a:p>
            <a:pPr lvl="1"/>
            <a:r>
              <a:rPr lang="en-US" dirty="0"/>
              <a:t>Use of industrially-manufactured electrostatic accelerator</a:t>
            </a:r>
          </a:p>
          <a:p>
            <a:pPr lvl="1"/>
            <a:r>
              <a:rPr lang="en-US" dirty="0"/>
              <a:t>Cooling section simpler than for strong continuous focusing</a:t>
            </a:r>
          </a:p>
          <a:p>
            <a:pPr lvl="2"/>
            <a:r>
              <a:rPr lang="en-US" dirty="0">
                <a:solidFill>
                  <a:schemeClr val="accent5"/>
                </a:solidFill>
              </a:rPr>
              <a:t>Significantly cheaper too</a:t>
            </a:r>
          </a:p>
          <a:p>
            <a:r>
              <a:rPr lang="en-US" dirty="0">
                <a:solidFill>
                  <a:schemeClr val="tx1"/>
                </a:solidFill>
              </a:rPr>
              <a:t>Cons</a:t>
            </a:r>
          </a:p>
          <a:p>
            <a:pPr lvl="1"/>
            <a:r>
              <a:rPr lang="en-US" dirty="0"/>
              <a:t>Low transverse velocities in cooling section </a:t>
            </a:r>
            <a:r>
              <a:rPr lang="en-US" dirty="0">
                <a:sym typeface="Symbol"/>
              </a:rPr>
              <a:t> large value of the </a:t>
            </a:r>
            <a:r>
              <a:rPr lang="en-US" dirty="0">
                <a:latin typeface="Symbol" pitchFamily="18" charset="2"/>
                <a:sym typeface="Symbol"/>
              </a:rPr>
              <a:t>b</a:t>
            </a:r>
            <a:r>
              <a:rPr lang="en-US" dirty="0">
                <a:sym typeface="Symbol"/>
              </a:rPr>
              <a:t>-function  susceptible to perturbations</a:t>
            </a:r>
          </a:p>
          <a:p>
            <a:pPr lvl="2"/>
            <a:r>
              <a:rPr lang="en-US" dirty="0">
                <a:solidFill>
                  <a:schemeClr val="accent5"/>
                </a:solidFill>
              </a:rPr>
              <a:t>Drift instability from wall image charges</a:t>
            </a:r>
          </a:p>
          <a:p>
            <a:pPr lvl="2"/>
            <a:r>
              <a:rPr lang="en-US" dirty="0">
                <a:solidFill>
                  <a:schemeClr val="accent5"/>
                </a:solidFill>
              </a:rPr>
              <a:t>Ion instability</a:t>
            </a:r>
          </a:p>
          <a:p>
            <a:pPr lvl="1"/>
            <a:r>
              <a:rPr lang="en-US" dirty="0"/>
              <a:t>Ineffective cooling inside the lenses</a:t>
            </a:r>
          </a:p>
          <a:p>
            <a:pPr lvl="2"/>
            <a:r>
              <a:rPr lang="en-US" dirty="0">
                <a:solidFill>
                  <a:schemeClr val="accent5"/>
                </a:solidFill>
              </a:rPr>
              <a:t>Large azimuthal velocity</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36</a:t>
            </a:fld>
            <a:endParaRPr lang="en-US" altLang="en-US"/>
          </a:p>
        </p:txBody>
      </p:sp>
    </p:spTree>
    <p:extLst>
      <p:ext uri="{BB962C8B-B14F-4D97-AF65-F5344CB8AC3E}">
        <p14:creationId xmlns:p14="http://schemas.microsoft.com/office/powerpoint/2010/main" val="1409679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the scheme (</a:t>
            </a:r>
            <a:r>
              <a:rPr lang="en-US" dirty="0" smtClean="0"/>
              <a:t>II)</a:t>
            </a:r>
            <a:endParaRPr lang="en-US" dirty="0"/>
          </a:p>
        </p:txBody>
      </p:sp>
      <p:sp>
        <p:nvSpPr>
          <p:cNvPr id="3" name="Content Placeholder 2"/>
          <p:cNvSpPr>
            <a:spLocks noGrp="1"/>
          </p:cNvSpPr>
          <p:nvPr>
            <p:ph idx="1"/>
          </p:nvPr>
        </p:nvSpPr>
        <p:spPr/>
        <p:txBody>
          <a:bodyPr/>
          <a:lstStyle/>
          <a:p>
            <a:r>
              <a:rPr lang="en-US" dirty="0">
                <a:solidFill>
                  <a:schemeClr val="tx1"/>
                </a:solidFill>
              </a:rPr>
              <a:t>Combine advantages from </a:t>
            </a:r>
            <a:r>
              <a:rPr lang="en-US" dirty="0">
                <a:solidFill>
                  <a:srgbClr val="FFC000"/>
                </a:solidFill>
              </a:rPr>
              <a:t>longitudinal magnetic field in the cooling section</a:t>
            </a:r>
            <a:r>
              <a:rPr lang="en-US" dirty="0"/>
              <a:t> </a:t>
            </a:r>
            <a:r>
              <a:rPr lang="en-US" dirty="0">
                <a:solidFill>
                  <a:schemeClr val="tx1"/>
                </a:solidFill>
              </a:rPr>
              <a:t>and</a:t>
            </a:r>
            <a:r>
              <a:rPr lang="en-US" dirty="0">
                <a:solidFill>
                  <a:srgbClr val="FFC000"/>
                </a:solidFill>
              </a:rPr>
              <a:t> lumped focusing </a:t>
            </a:r>
            <a:r>
              <a:rPr lang="en-US" dirty="0">
                <a:solidFill>
                  <a:schemeClr val="tx1"/>
                </a:solidFill>
              </a:rPr>
              <a:t>in the transport lines</a:t>
            </a:r>
          </a:p>
          <a:p>
            <a:endParaRPr lang="en-US" dirty="0"/>
          </a:p>
          <a:p>
            <a:r>
              <a:rPr lang="en-US" u="sng" dirty="0">
                <a:solidFill>
                  <a:schemeClr val="tx1"/>
                </a:solidFill>
              </a:rPr>
              <a:t>The main reason</a:t>
            </a:r>
            <a:r>
              <a:rPr lang="en-US" dirty="0">
                <a:solidFill>
                  <a:schemeClr val="tx1"/>
                </a:solidFill>
              </a:rPr>
              <a:t>: the scheme without continuous longitudinal magnetic field looked doable in the time frame useful for the </a:t>
            </a:r>
            <a:r>
              <a:rPr lang="en-US" dirty="0" err="1">
                <a:solidFill>
                  <a:schemeClr val="tx1"/>
                </a:solidFill>
              </a:rPr>
              <a:t>Tevatron</a:t>
            </a:r>
            <a:r>
              <a:rPr lang="en-US" dirty="0">
                <a:solidFill>
                  <a:schemeClr val="tx1"/>
                </a:solidFill>
              </a:rPr>
              <a:t> Run II.</a:t>
            </a:r>
            <a:br>
              <a:rPr lang="en-US" dirty="0">
                <a:solidFill>
                  <a:schemeClr val="tx1"/>
                </a:solidFill>
              </a:rPr>
            </a:br>
            <a:r>
              <a:rPr lang="en-US" dirty="0">
                <a:solidFill>
                  <a:schemeClr val="tx1"/>
                </a:solidFill>
              </a:rPr>
              <a:t>Also, </a:t>
            </a:r>
          </a:p>
          <a:p>
            <a:pPr lvl="1"/>
            <a:r>
              <a:rPr lang="en-US" dirty="0" err="1"/>
              <a:t>Pelletrons</a:t>
            </a:r>
            <a:r>
              <a:rPr lang="en-US" dirty="0"/>
              <a:t> have had the terminal potential up to 25 MV</a:t>
            </a:r>
          </a:p>
          <a:p>
            <a:pPr lvl="2"/>
            <a:r>
              <a:rPr lang="en-US" dirty="0">
                <a:solidFill>
                  <a:schemeClr val="accent5"/>
                </a:solidFill>
              </a:rPr>
              <a:t>Known for being reliable machines</a:t>
            </a:r>
          </a:p>
          <a:p>
            <a:pPr lvl="1"/>
            <a:r>
              <a:rPr lang="en-US" dirty="0"/>
              <a:t>Cheaper</a:t>
            </a:r>
          </a:p>
          <a:p>
            <a:pPr lvl="1"/>
            <a:r>
              <a:rPr lang="en-US" dirty="0"/>
              <a:t>Easier to incorporate into the existing MI/RR tunnel</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37</a:t>
            </a:fld>
            <a:endParaRPr lang="en-US" altLang="en-US"/>
          </a:p>
        </p:txBody>
      </p:sp>
    </p:spTree>
    <p:extLst>
      <p:ext uri="{BB962C8B-B14F-4D97-AF65-F5344CB8AC3E}">
        <p14:creationId xmlns:p14="http://schemas.microsoft.com/office/powerpoint/2010/main" val="1309885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recirculation</a:t>
            </a:r>
            <a:endParaRPr lang="en-US" dirty="0"/>
          </a:p>
        </p:txBody>
      </p:sp>
      <p:sp>
        <p:nvSpPr>
          <p:cNvPr id="3" name="Content Placeholder 2"/>
          <p:cNvSpPr>
            <a:spLocks noGrp="1"/>
          </p:cNvSpPr>
          <p:nvPr>
            <p:ph idx="1"/>
          </p:nvPr>
        </p:nvSpPr>
        <p:spPr>
          <a:xfrm>
            <a:off x="228600" y="861892"/>
            <a:ext cx="8672513" cy="1933066"/>
          </a:xfrm>
        </p:spPr>
        <p:txBody>
          <a:bodyPr>
            <a:normAutofit fontScale="92500" lnSpcReduction="20000"/>
          </a:bodyPr>
          <a:lstStyle/>
          <a:p>
            <a:r>
              <a:rPr lang="en-US" dirty="0">
                <a:solidFill>
                  <a:schemeClr val="tx1"/>
                </a:solidFill>
              </a:rPr>
              <a:t>Initially, insufficient </a:t>
            </a:r>
            <a:r>
              <a:rPr lang="en-US" dirty="0" smtClean="0">
                <a:solidFill>
                  <a:schemeClr val="tx1"/>
                </a:solidFill>
              </a:rPr>
              <a:t>stability </a:t>
            </a:r>
            <a:r>
              <a:rPr lang="en-US" dirty="0" smtClean="0">
                <a:solidFill>
                  <a:schemeClr val="tx1"/>
                </a:solidFill>
                <a:sym typeface="Wingdings" panose="05000000000000000000" pitchFamily="2" charset="2"/>
              </a:rPr>
              <a:t> </a:t>
            </a:r>
            <a:r>
              <a:rPr lang="en-US" dirty="0" smtClean="0">
                <a:solidFill>
                  <a:schemeClr val="tx1"/>
                </a:solidFill>
              </a:rPr>
              <a:t>main </a:t>
            </a:r>
            <a:r>
              <a:rPr lang="en-US" dirty="0">
                <a:solidFill>
                  <a:schemeClr val="tx1"/>
                </a:solidFill>
              </a:rPr>
              <a:t>obstacle during R&amp;D and </a:t>
            </a:r>
            <a:r>
              <a:rPr lang="en-US" dirty="0" smtClean="0">
                <a:solidFill>
                  <a:schemeClr val="tx1"/>
                </a:solidFill>
              </a:rPr>
              <a:t>early commissioning</a:t>
            </a:r>
            <a:endParaRPr lang="en-US" dirty="0">
              <a:solidFill>
                <a:schemeClr val="tx1"/>
              </a:solidFill>
            </a:endParaRPr>
          </a:p>
          <a:p>
            <a:r>
              <a:rPr lang="en-US" dirty="0">
                <a:solidFill>
                  <a:schemeClr val="tx1"/>
                </a:solidFill>
              </a:rPr>
              <a:t>Remedies:</a:t>
            </a:r>
          </a:p>
          <a:p>
            <a:pPr lvl="1"/>
            <a:r>
              <a:rPr lang="en-US" dirty="0"/>
              <a:t>Increase total length of acceleration tubes</a:t>
            </a:r>
          </a:p>
          <a:p>
            <a:pPr lvl="2"/>
            <a:r>
              <a:rPr lang="en-US" sz="1900" dirty="0">
                <a:solidFill>
                  <a:schemeClr val="accent5"/>
                </a:solidFill>
              </a:rPr>
              <a:t>5 MV </a:t>
            </a:r>
            <a:r>
              <a:rPr lang="en-US" sz="1900" dirty="0" smtClean="0">
                <a:solidFill>
                  <a:schemeClr val="accent5"/>
                </a:solidFill>
              </a:rPr>
              <a:t>nominal → 6 </a:t>
            </a:r>
            <a:r>
              <a:rPr lang="en-US" sz="1900" dirty="0">
                <a:solidFill>
                  <a:schemeClr val="accent5"/>
                </a:solidFill>
              </a:rPr>
              <a:t>MV nominal</a:t>
            </a:r>
          </a:p>
          <a:p>
            <a:pPr lvl="1"/>
            <a:r>
              <a:rPr lang="en-US" dirty="0"/>
              <a:t>Fast protection circuitry</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38</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4427107" y="2490503"/>
            <a:ext cx="4018929" cy="3159810"/>
          </a:xfrm>
          <a:prstGeom prst="rect">
            <a:avLst/>
          </a:prstGeom>
          <a:noFill/>
          <a:ln w="9525">
            <a:noFill/>
            <a:miter lim="800000"/>
            <a:headEnd/>
            <a:tailEnd/>
          </a:ln>
          <a:effectLst/>
        </p:spPr>
      </p:pic>
      <p:pic>
        <p:nvPicPr>
          <p:cNvPr id="8" name="Picture 354"/>
          <p:cNvPicPr>
            <a:picLocks noChangeAspect="1" noChangeArrowheads="1"/>
          </p:cNvPicPr>
          <p:nvPr/>
        </p:nvPicPr>
        <p:blipFill>
          <a:blip r:embed="rId3" cstate="print"/>
          <a:srcRect/>
          <a:stretch>
            <a:fillRect/>
          </a:stretch>
        </p:blipFill>
        <p:spPr bwMode="auto">
          <a:xfrm>
            <a:off x="340517" y="2675001"/>
            <a:ext cx="4079091" cy="2790814"/>
          </a:xfrm>
          <a:prstGeom prst="rect">
            <a:avLst/>
          </a:prstGeom>
          <a:noFill/>
        </p:spPr>
      </p:pic>
      <p:sp>
        <p:nvSpPr>
          <p:cNvPr id="9" name="Text Box 126"/>
          <p:cNvSpPr txBox="1">
            <a:spLocks noChangeArrowheads="1"/>
          </p:cNvSpPr>
          <p:nvPr/>
        </p:nvSpPr>
        <p:spPr bwMode="auto">
          <a:xfrm>
            <a:off x="481282" y="5465815"/>
            <a:ext cx="3797559" cy="828864"/>
          </a:xfrm>
          <a:prstGeom prst="rect">
            <a:avLst/>
          </a:prstGeom>
          <a:noFill/>
          <a:ln w="9525">
            <a:noFill/>
            <a:miter lim="800000"/>
            <a:headEnd/>
            <a:tailEnd/>
          </a:ln>
          <a:effectLst/>
        </p:spPr>
        <p:txBody>
          <a:bodyPr/>
          <a:lstStyle/>
          <a:p>
            <a:pPr algn="just"/>
            <a:r>
              <a:rPr lang="en-US" sz="1200" dirty="0" err="1">
                <a:solidFill>
                  <a:schemeClr val="accent6"/>
                </a:solidFill>
              </a:rPr>
              <a:t>Oscillograms</a:t>
            </a:r>
            <a:r>
              <a:rPr lang="en-US" sz="1200" dirty="0">
                <a:solidFill>
                  <a:schemeClr val="accent6"/>
                </a:solidFill>
              </a:rPr>
              <a:t> of  ‘</a:t>
            </a:r>
            <a:r>
              <a:rPr lang="en-US" sz="1200" dirty="0">
                <a:solidFill>
                  <a:srgbClr val="FF0000"/>
                </a:solidFill>
              </a:rPr>
              <a:t>fast</a:t>
            </a:r>
            <a:r>
              <a:rPr lang="en-US" sz="1200" dirty="0">
                <a:solidFill>
                  <a:schemeClr val="accent6"/>
                </a:solidFill>
              </a:rPr>
              <a:t>’ (red) and ‘slow’ (</a:t>
            </a:r>
            <a:r>
              <a:rPr lang="en-US" sz="1200" dirty="0">
                <a:solidFill>
                  <a:srgbClr val="0000FF"/>
                </a:solidFill>
              </a:rPr>
              <a:t>blue</a:t>
            </a:r>
            <a:r>
              <a:rPr lang="en-US" sz="1200" dirty="0">
                <a:solidFill>
                  <a:schemeClr val="accent6"/>
                </a:solidFill>
              </a:rPr>
              <a:t>) discharges recorded by the fast capacitive pickup (Fast CPO) that measures the terminal voltage ‘drop’ (the terminal voltage actually becomes more positive)</a:t>
            </a:r>
          </a:p>
        </p:txBody>
      </p:sp>
      <p:sp>
        <p:nvSpPr>
          <p:cNvPr id="10" name="Text Box 399"/>
          <p:cNvSpPr txBox="1">
            <a:spLocks noChangeArrowheads="1"/>
          </p:cNvSpPr>
          <p:nvPr/>
        </p:nvSpPr>
        <p:spPr bwMode="auto">
          <a:xfrm>
            <a:off x="4898571" y="5574274"/>
            <a:ext cx="3517641" cy="485193"/>
          </a:xfrm>
          <a:prstGeom prst="rect">
            <a:avLst/>
          </a:prstGeom>
          <a:noFill/>
          <a:ln w="9525">
            <a:noFill/>
            <a:miter lim="800000"/>
            <a:headEnd/>
            <a:tailEnd/>
          </a:ln>
          <a:effectLst/>
        </p:spPr>
        <p:txBody>
          <a:bodyPr/>
          <a:lstStyle/>
          <a:p>
            <a:pPr algn="just"/>
            <a:r>
              <a:rPr lang="en-US" sz="1200" dirty="0" err="1">
                <a:solidFill>
                  <a:schemeClr val="accent6"/>
                </a:solidFill>
              </a:rPr>
              <a:t>Oscillograms</a:t>
            </a:r>
            <a:r>
              <a:rPr lang="en-US" sz="1200" dirty="0">
                <a:solidFill>
                  <a:schemeClr val="accent6"/>
                </a:solidFill>
              </a:rPr>
              <a:t> of  a recirculation </a:t>
            </a:r>
            <a:r>
              <a:rPr lang="en-US" sz="1200" dirty="0" smtClean="0">
                <a:solidFill>
                  <a:schemeClr val="accent6"/>
                </a:solidFill>
              </a:rPr>
              <a:t>interruption, showing </a:t>
            </a:r>
            <a:r>
              <a:rPr lang="en-US" sz="1200" dirty="0">
                <a:solidFill>
                  <a:schemeClr val="accent6"/>
                </a:solidFill>
              </a:rPr>
              <a:t>the effectiveness of the fast gun shut </a:t>
            </a:r>
            <a:r>
              <a:rPr lang="en-US" sz="1200" dirty="0" smtClean="0">
                <a:solidFill>
                  <a:schemeClr val="accent6"/>
                </a:solidFill>
              </a:rPr>
              <a:t>off</a:t>
            </a:r>
            <a:endParaRPr lang="en-US" sz="1200" dirty="0">
              <a:solidFill>
                <a:schemeClr val="accent6"/>
              </a:solidFill>
            </a:endParaRPr>
          </a:p>
        </p:txBody>
      </p:sp>
    </p:spTree>
    <p:extLst>
      <p:ext uri="{BB962C8B-B14F-4D97-AF65-F5344CB8AC3E}">
        <p14:creationId xmlns:p14="http://schemas.microsoft.com/office/powerpoint/2010/main" val="1002575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recirculation ‘remedies’: Gun and Collector</a:t>
            </a:r>
            <a:endParaRPr lang="en-US" dirty="0"/>
          </a:p>
        </p:txBody>
      </p:sp>
      <p:sp>
        <p:nvSpPr>
          <p:cNvPr id="3" name="Content Placeholder 2"/>
          <p:cNvSpPr>
            <a:spLocks noGrp="1"/>
          </p:cNvSpPr>
          <p:nvPr>
            <p:ph idx="1"/>
          </p:nvPr>
        </p:nvSpPr>
        <p:spPr>
          <a:xfrm>
            <a:off x="228600" y="879145"/>
            <a:ext cx="8672513" cy="2269497"/>
          </a:xfrm>
        </p:spPr>
        <p:txBody>
          <a:bodyPr>
            <a:normAutofit fontScale="92500" lnSpcReduction="20000"/>
          </a:bodyPr>
          <a:lstStyle/>
          <a:p>
            <a:r>
              <a:rPr lang="en-US" dirty="0">
                <a:solidFill>
                  <a:schemeClr val="tx1"/>
                </a:solidFill>
              </a:rPr>
              <a:t>Developed gun and collector allowed a high beam current with low loss. The best results:</a:t>
            </a:r>
          </a:p>
          <a:p>
            <a:pPr lvl="1"/>
            <a:r>
              <a:rPr lang="en-US" dirty="0"/>
              <a:t>At a low-energy test bench: 2.6 A, relative beam loss 2·10</a:t>
            </a:r>
            <a:r>
              <a:rPr lang="en-US" baseline="30000" dirty="0"/>
              <a:t>-6</a:t>
            </a:r>
          </a:p>
          <a:p>
            <a:pPr lvl="1"/>
            <a:r>
              <a:rPr lang="en-US" dirty="0"/>
              <a:t>4.3 MeV beam, short beam line: 1.8 A, relative beam loss 1.2·10</a:t>
            </a:r>
            <a:r>
              <a:rPr lang="en-US" baseline="30000" dirty="0"/>
              <a:t>-5</a:t>
            </a:r>
            <a:r>
              <a:rPr lang="en-US" dirty="0"/>
              <a:t> </a:t>
            </a:r>
          </a:p>
          <a:p>
            <a:pPr lvl="1"/>
            <a:r>
              <a:rPr lang="en-US" dirty="0"/>
              <a:t>4.3 MeV beam, full beam line: 0.6 A, relative beam loss 1.6·10</a:t>
            </a:r>
            <a:r>
              <a:rPr lang="en-US" baseline="30000" dirty="0"/>
              <a:t>-5</a:t>
            </a:r>
            <a:r>
              <a:rPr lang="en-US" dirty="0"/>
              <a:t> </a:t>
            </a:r>
          </a:p>
          <a:p>
            <a:pPr lvl="2"/>
            <a:r>
              <a:rPr lang="en-US" dirty="0">
                <a:solidFill>
                  <a:schemeClr val="accent5"/>
                </a:solidFill>
              </a:rPr>
              <a:t>The likely reasons for the higher beam loss with the longer beam lines are interaction with </a:t>
            </a:r>
            <a:r>
              <a:rPr lang="en-US" dirty="0" smtClean="0">
                <a:solidFill>
                  <a:schemeClr val="accent5"/>
                </a:solidFill>
              </a:rPr>
              <a:t>the residual gas and the energy spread increase due to IBS</a:t>
            </a:r>
            <a:endParaRPr lang="en-US" dirty="0">
              <a:solidFill>
                <a:schemeClr val="accent5"/>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39</a:t>
            </a:fld>
            <a:endParaRPr lang="en-US" altLang="en-US"/>
          </a:p>
        </p:txBody>
      </p:sp>
      <p:pic>
        <p:nvPicPr>
          <p:cNvPr id="7" name="Picture 3"/>
          <p:cNvPicPr>
            <a:picLocks noChangeAspect="1" noChangeArrowheads="1"/>
          </p:cNvPicPr>
          <p:nvPr/>
        </p:nvPicPr>
        <p:blipFill>
          <a:blip r:embed="rId2" cstate="print"/>
          <a:srcRect/>
          <a:stretch>
            <a:fillRect/>
          </a:stretch>
        </p:blipFill>
        <p:spPr bwMode="auto">
          <a:xfrm>
            <a:off x="942392" y="3215504"/>
            <a:ext cx="3477207" cy="2527838"/>
          </a:xfrm>
          <a:prstGeom prst="rect">
            <a:avLst/>
          </a:prstGeom>
          <a:noFill/>
          <a:ln w="9525" cap="flat" cmpd="sng" algn="ctr">
            <a:noFill/>
            <a:prstDash val="solid"/>
            <a:miter lim="800000"/>
            <a:headEnd/>
            <a:tailEnd/>
          </a:ln>
          <a:effectLst/>
        </p:spPr>
      </p:pic>
      <p:sp>
        <p:nvSpPr>
          <p:cNvPr id="8" name="Text Box 55"/>
          <p:cNvSpPr txBox="1">
            <a:spLocks noChangeArrowheads="1"/>
          </p:cNvSpPr>
          <p:nvPr/>
        </p:nvSpPr>
        <p:spPr bwMode="auto">
          <a:xfrm>
            <a:off x="951722" y="5692339"/>
            <a:ext cx="3443000" cy="646331"/>
          </a:xfrm>
          <a:prstGeom prst="rect">
            <a:avLst/>
          </a:prstGeom>
          <a:noFill/>
          <a:ln w="9525">
            <a:noFill/>
            <a:miter lim="800000"/>
            <a:headEnd/>
            <a:tailEnd/>
          </a:ln>
          <a:effectLst/>
        </p:spPr>
        <p:txBody>
          <a:bodyPr wrap="square">
            <a:spAutoFit/>
          </a:bodyPr>
          <a:lstStyle/>
          <a:p>
            <a:pPr algn="just" defTabSz="4178300">
              <a:spcBef>
                <a:spcPct val="50000"/>
              </a:spcBef>
            </a:pPr>
            <a:r>
              <a:rPr lang="en-US" sz="1200" dirty="0" smtClean="0">
                <a:solidFill>
                  <a:schemeClr val="accent2"/>
                </a:solidFill>
                <a:latin typeface="Times New Roman" pitchFamily="18" charset="0"/>
              </a:rPr>
              <a:t>Anode current and changes in the deceleration tube current as functions of the beam current. </a:t>
            </a:r>
            <a:r>
              <a:rPr lang="en-US" sz="1200" dirty="0" smtClean="0">
                <a:solidFill>
                  <a:schemeClr val="accent6"/>
                </a:solidFill>
                <a:latin typeface="Times New Roman" pitchFamily="18" charset="0"/>
              </a:rPr>
              <a:t>Full line; ion clearing mode (December 31, 2011.).</a:t>
            </a:r>
            <a:endParaRPr lang="en-US" sz="1200" dirty="0">
              <a:solidFill>
                <a:schemeClr val="accent6"/>
              </a:solidFill>
              <a:latin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4858140" y="3298371"/>
            <a:ext cx="3581400" cy="2986225"/>
          </a:xfrm>
          <a:prstGeom prst="rect">
            <a:avLst/>
          </a:prstGeom>
          <a:noFill/>
          <a:ln w="9525" cap="flat" cmpd="sng" algn="ctr">
            <a:noFill/>
            <a:prstDash val="solid"/>
            <a:miter lim="800000"/>
            <a:headEnd/>
            <a:tailEnd/>
          </a:ln>
          <a:effectLst/>
        </p:spPr>
      </p:pic>
      <p:sp>
        <p:nvSpPr>
          <p:cNvPr id="10" name="TextBox 9"/>
          <p:cNvSpPr txBox="1"/>
          <p:nvPr/>
        </p:nvSpPr>
        <p:spPr>
          <a:xfrm>
            <a:off x="5449078" y="3247053"/>
            <a:ext cx="2649893" cy="369332"/>
          </a:xfrm>
          <a:prstGeom prst="rect">
            <a:avLst/>
          </a:prstGeom>
          <a:noFill/>
        </p:spPr>
        <p:txBody>
          <a:bodyPr wrap="square" rtlCol="0">
            <a:spAutoFit/>
          </a:bodyPr>
          <a:lstStyle/>
          <a:p>
            <a:pPr algn="ctr"/>
            <a:r>
              <a:rPr lang="en-US" sz="1800" dirty="0" err="1" smtClean="0"/>
              <a:t>Pelletron</a:t>
            </a:r>
            <a:r>
              <a:rPr lang="en-US" sz="1800" dirty="0" smtClean="0"/>
              <a:t> HV Terminal</a:t>
            </a:r>
            <a:endParaRPr lang="en-US" sz="1800" dirty="0"/>
          </a:p>
        </p:txBody>
      </p:sp>
      <p:sp>
        <p:nvSpPr>
          <p:cNvPr id="11" name="TextBox 10"/>
          <p:cNvSpPr txBox="1"/>
          <p:nvPr/>
        </p:nvSpPr>
        <p:spPr>
          <a:xfrm>
            <a:off x="5131836" y="4360504"/>
            <a:ext cx="615821" cy="307777"/>
          </a:xfrm>
          <a:prstGeom prst="rect">
            <a:avLst/>
          </a:prstGeom>
          <a:noFill/>
        </p:spPr>
        <p:txBody>
          <a:bodyPr wrap="square" rtlCol="0">
            <a:spAutoFit/>
          </a:bodyPr>
          <a:lstStyle/>
          <a:p>
            <a:pPr algn="ctr"/>
            <a:r>
              <a:rPr lang="en-US" sz="1400" dirty="0" smtClean="0"/>
              <a:t>Gun</a:t>
            </a:r>
            <a:endParaRPr lang="en-US" sz="1400" dirty="0"/>
          </a:p>
        </p:txBody>
      </p:sp>
      <p:sp>
        <p:nvSpPr>
          <p:cNvPr id="12" name="TextBox 11"/>
          <p:cNvSpPr txBox="1"/>
          <p:nvPr/>
        </p:nvSpPr>
        <p:spPr>
          <a:xfrm>
            <a:off x="6347926" y="3729135"/>
            <a:ext cx="957944" cy="307777"/>
          </a:xfrm>
          <a:prstGeom prst="rect">
            <a:avLst/>
          </a:prstGeom>
          <a:noFill/>
        </p:spPr>
        <p:txBody>
          <a:bodyPr wrap="square" rtlCol="0">
            <a:spAutoFit/>
          </a:bodyPr>
          <a:lstStyle/>
          <a:p>
            <a:pPr algn="ctr"/>
            <a:r>
              <a:rPr lang="en-US" sz="1400" dirty="0" smtClean="0"/>
              <a:t>Collector</a:t>
            </a:r>
            <a:endParaRPr lang="en-US" sz="1400" dirty="0"/>
          </a:p>
        </p:txBody>
      </p:sp>
      <p:sp>
        <p:nvSpPr>
          <p:cNvPr id="13" name="Freeform 12"/>
          <p:cNvSpPr/>
          <p:nvPr/>
        </p:nvSpPr>
        <p:spPr bwMode="auto">
          <a:xfrm>
            <a:off x="6941976" y="4021494"/>
            <a:ext cx="382554" cy="289249"/>
          </a:xfrm>
          <a:custGeom>
            <a:avLst/>
            <a:gdLst>
              <a:gd name="connsiteX0" fmla="*/ 0 w 485191"/>
              <a:gd name="connsiteY0" fmla="*/ 0 h 205274"/>
              <a:gd name="connsiteX1" fmla="*/ 485191 w 485191"/>
              <a:gd name="connsiteY1" fmla="*/ 205274 h 205274"/>
            </a:gdLst>
            <a:ahLst/>
            <a:cxnLst>
              <a:cxn ang="0">
                <a:pos x="connsiteX0" y="connsiteY0"/>
              </a:cxn>
              <a:cxn ang="0">
                <a:pos x="connsiteX1" y="connsiteY1"/>
              </a:cxn>
            </a:cxnLst>
            <a:rect l="l" t="t" r="r" b="b"/>
            <a:pathLst>
              <a:path w="485191" h="205274">
                <a:moveTo>
                  <a:pt x="0" y="0"/>
                </a:moveTo>
                <a:lnTo>
                  <a:pt x="485191" y="205274"/>
                </a:lnTo>
              </a:path>
            </a:pathLst>
          </a:cu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804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Fermilab’s</a:t>
            </a:r>
            <a:r>
              <a:rPr lang="en-US" dirty="0"/>
              <a:t> antiproton production chain</a:t>
            </a:r>
          </a:p>
        </p:txBody>
      </p:sp>
      <p:sp>
        <p:nvSpPr>
          <p:cNvPr id="3" name="Content Placeholder 2"/>
          <p:cNvSpPr>
            <a:spLocks noGrp="1"/>
          </p:cNvSpPr>
          <p:nvPr>
            <p:ph idx="1"/>
          </p:nvPr>
        </p:nvSpPr>
        <p:spPr>
          <a:xfrm>
            <a:off x="242887" y="5467678"/>
            <a:ext cx="8672513" cy="831400"/>
          </a:xfrm>
        </p:spPr>
        <p:txBody>
          <a:bodyPr/>
          <a:lstStyle/>
          <a:p>
            <a:r>
              <a:rPr lang="en-US" dirty="0">
                <a:solidFill>
                  <a:srgbClr val="FF0000"/>
                </a:solidFill>
                <a:latin typeface="Helvetica" panose="020B0604020202020204" pitchFamily="34" charset="0"/>
                <a:cs typeface="Helvetica" panose="020B0604020202020204" pitchFamily="34" charset="0"/>
              </a:rPr>
              <a:t>Electron cooling</a:t>
            </a:r>
            <a:r>
              <a:rPr lang="en-US" dirty="0">
                <a:solidFill>
                  <a:schemeClr val="tx1"/>
                </a:solidFill>
                <a:latin typeface="Helvetica" panose="020B0604020202020204" pitchFamily="34" charset="0"/>
                <a:cs typeface="Helvetica" panose="020B0604020202020204" pitchFamily="34" charset="0"/>
              </a:rPr>
              <a:t> in the Recycler Ring eliminated a bottleneck in the antiproton production chain. </a:t>
            </a: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a:t>
            </a:fld>
            <a:endParaRPr lang="en-US" altLang="en-US"/>
          </a:p>
        </p:txBody>
      </p:sp>
      <p:sp>
        <p:nvSpPr>
          <p:cNvPr id="7" name="Rectangle 3"/>
          <p:cNvSpPr txBox="1">
            <a:spLocks noChangeArrowheads="1"/>
          </p:cNvSpPr>
          <p:nvPr/>
        </p:nvSpPr>
        <p:spPr>
          <a:xfrm>
            <a:off x="1828800" y="2057400"/>
            <a:ext cx="990600" cy="72390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sz="1600" dirty="0" smtClean="0"/>
              <a:t>Nickel target</a:t>
            </a:r>
            <a:endParaRPr lang="en-US" sz="1600" dirty="0"/>
          </a:p>
        </p:txBody>
      </p:sp>
      <p:grpSp>
        <p:nvGrpSpPr>
          <p:cNvPr id="8" name="Group 6"/>
          <p:cNvGrpSpPr>
            <a:grpSpLocks/>
          </p:cNvGrpSpPr>
          <p:nvPr/>
        </p:nvGrpSpPr>
        <p:grpSpPr bwMode="auto">
          <a:xfrm>
            <a:off x="457200" y="914400"/>
            <a:ext cx="1752600" cy="1981200"/>
            <a:chOff x="288" y="624"/>
            <a:chExt cx="1104" cy="1248"/>
          </a:xfrm>
        </p:grpSpPr>
        <p:sp>
          <p:nvSpPr>
            <p:cNvPr id="9" name="Rectangle 7"/>
            <p:cNvSpPr>
              <a:spLocks noChangeArrowheads="1"/>
            </p:cNvSpPr>
            <p:nvPr/>
          </p:nvSpPr>
          <p:spPr bwMode="auto">
            <a:xfrm>
              <a:off x="1296" y="624"/>
              <a:ext cx="96" cy="672"/>
            </a:xfrm>
            <a:prstGeom prst="rect">
              <a:avLst/>
            </a:prstGeom>
            <a:solidFill>
              <a:srgbClr val="FFFF00"/>
            </a:solidFill>
            <a:ln w="57150" algn="ctr">
              <a:solidFill>
                <a:schemeClr val="tx1"/>
              </a:solidFill>
              <a:miter lim="800000"/>
              <a:headEnd/>
              <a:tailEnd/>
            </a:ln>
            <a:effectLst/>
          </p:spPr>
          <p:txBody>
            <a:bodyPr wrap="none" anchor="ctr"/>
            <a:lstStyle/>
            <a:p>
              <a:endParaRPr lang="en-US"/>
            </a:p>
          </p:txBody>
        </p:sp>
        <p:sp>
          <p:nvSpPr>
            <p:cNvPr id="10" name="AutoShape 8"/>
            <p:cNvSpPr>
              <a:spLocks noChangeArrowheads="1"/>
            </p:cNvSpPr>
            <p:nvPr/>
          </p:nvSpPr>
          <p:spPr bwMode="auto">
            <a:xfrm>
              <a:off x="432" y="720"/>
              <a:ext cx="624" cy="336"/>
            </a:xfrm>
            <a:prstGeom prst="rightArrow">
              <a:avLst>
                <a:gd name="adj1" fmla="val 50000"/>
                <a:gd name="adj2" fmla="val 46429"/>
              </a:avLst>
            </a:prstGeom>
            <a:solidFill>
              <a:srgbClr val="FF3300"/>
            </a:solidFill>
            <a:ln w="9525" algn="ctr">
              <a:solidFill>
                <a:srgbClr val="FF3300"/>
              </a:solidFill>
              <a:miter lim="800000"/>
              <a:headEnd/>
              <a:tailEnd/>
            </a:ln>
            <a:effectLst/>
          </p:spPr>
          <p:txBody>
            <a:bodyPr wrap="none" anchor="ctr"/>
            <a:lstStyle/>
            <a:p>
              <a:endParaRPr lang="en-US"/>
            </a:p>
          </p:txBody>
        </p:sp>
        <p:sp>
          <p:nvSpPr>
            <p:cNvPr id="11" name="Rectangle 9"/>
            <p:cNvSpPr>
              <a:spLocks noChangeArrowheads="1"/>
            </p:cNvSpPr>
            <p:nvPr/>
          </p:nvSpPr>
          <p:spPr bwMode="auto">
            <a:xfrm>
              <a:off x="288" y="1056"/>
              <a:ext cx="1008" cy="816"/>
            </a:xfrm>
            <a:prstGeom prst="rect">
              <a:avLst/>
            </a:prstGeom>
            <a:noFill/>
            <a:ln w="9525">
              <a:noFill/>
              <a:miter lim="800000"/>
              <a:headEnd/>
              <a:tailEnd/>
            </a:ln>
            <a:effectLst/>
          </p:spPr>
          <p:txBody>
            <a:bodyPr/>
            <a:lstStyle/>
            <a:p>
              <a:pPr eaLnBrk="1" hangingPunct="1">
                <a:lnSpc>
                  <a:spcPct val="90000"/>
                </a:lnSpc>
                <a:spcBef>
                  <a:spcPct val="20000"/>
                </a:spcBef>
                <a:buFont typeface="Wingdings" pitchFamily="2" charset="2"/>
                <a:buNone/>
              </a:pPr>
              <a:r>
                <a:rPr lang="en-US" sz="1600" b="1" dirty="0">
                  <a:solidFill>
                    <a:srgbClr val="FF3300"/>
                  </a:solidFill>
                  <a:latin typeface="Times New Roman" pitchFamily="18" charset="0"/>
                </a:rPr>
                <a:t>Proton beam</a:t>
              </a:r>
              <a:r>
                <a:rPr lang="en-US" sz="1600" dirty="0">
                  <a:solidFill>
                    <a:srgbClr val="FF3300"/>
                  </a:solidFill>
                  <a:latin typeface="Times New Roman" pitchFamily="18" charset="0"/>
                </a:rPr>
                <a:t> </a:t>
              </a:r>
              <a:r>
                <a:rPr lang="en-US" sz="1600" dirty="0" smtClean="0">
                  <a:solidFill>
                    <a:srgbClr val="FF3300"/>
                  </a:solidFill>
                  <a:latin typeface="Times New Roman" pitchFamily="18" charset="0"/>
                </a:rPr>
                <a:t>8</a:t>
              </a:r>
              <a:r>
                <a:rPr lang="en-US" sz="1600" dirty="0" smtClean="0">
                  <a:solidFill>
                    <a:srgbClr val="FF3300"/>
                  </a:solidFill>
                  <a:latin typeface="Times New Roman" pitchFamily="18" charset="0"/>
                  <a:sym typeface="Symbol" pitchFamily="18" charset="2"/>
                </a:rPr>
                <a:t></a:t>
              </a:r>
              <a:r>
                <a:rPr lang="en-US" sz="1600" dirty="0">
                  <a:solidFill>
                    <a:srgbClr val="FF3300"/>
                  </a:solidFill>
                  <a:latin typeface="Times New Roman" pitchFamily="18" charset="0"/>
                  <a:sym typeface="Symbol" pitchFamily="18" charset="2"/>
                </a:rPr>
                <a:t>10</a:t>
              </a:r>
              <a:r>
                <a:rPr lang="en-US" sz="1600" baseline="30000" dirty="0">
                  <a:solidFill>
                    <a:srgbClr val="FF3300"/>
                  </a:solidFill>
                  <a:latin typeface="Times New Roman" pitchFamily="18" charset="0"/>
                  <a:sym typeface="Symbol" pitchFamily="18" charset="2"/>
                </a:rPr>
                <a:t>12 </a:t>
              </a:r>
              <a:r>
                <a:rPr lang="en-US" sz="1600" dirty="0">
                  <a:solidFill>
                    <a:srgbClr val="FF3300"/>
                  </a:solidFill>
                  <a:latin typeface="Times New Roman" pitchFamily="18" charset="0"/>
                  <a:sym typeface="Symbol" pitchFamily="18" charset="2"/>
                </a:rPr>
                <a:t> p</a:t>
              </a:r>
              <a:r>
                <a:rPr lang="en-US" sz="1600" dirty="0">
                  <a:solidFill>
                    <a:srgbClr val="FF3300"/>
                  </a:solidFill>
                  <a:latin typeface="Times New Roman" pitchFamily="18" charset="0"/>
                </a:rPr>
                <a:t>rotons every </a:t>
              </a:r>
              <a:r>
                <a:rPr lang="en-US" sz="1600" dirty="0" smtClean="0">
                  <a:solidFill>
                    <a:srgbClr val="FF3300"/>
                  </a:solidFill>
                  <a:latin typeface="Times New Roman" pitchFamily="18" charset="0"/>
                </a:rPr>
                <a:t>2.2 </a:t>
              </a:r>
              <a:r>
                <a:rPr lang="en-US" sz="1600" dirty="0">
                  <a:solidFill>
                    <a:srgbClr val="FF3300"/>
                  </a:solidFill>
                  <a:latin typeface="Times New Roman" pitchFamily="18" charset="0"/>
                </a:rPr>
                <a:t>sec</a:t>
              </a:r>
            </a:p>
            <a:p>
              <a:pPr eaLnBrk="1" hangingPunct="1">
                <a:lnSpc>
                  <a:spcPct val="90000"/>
                </a:lnSpc>
                <a:spcBef>
                  <a:spcPct val="20000"/>
                </a:spcBef>
                <a:buFont typeface="Wingdings" pitchFamily="2" charset="2"/>
                <a:buNone/>
              </a:pPr>
              <a:r>
                <a:rPr lang="en-US" sz="1600" dirty="0">
                  <a:latin typeface="Times New Roman" pitchFamily="18" charset="0"/>
                </a:rPr>
                <a:t>120 </a:t>
              </a:r>
              <a:r>
                <a:rPr lang="en-US" sz="1600" dirty="0" err="1">
                  <a:latin typeface="Times New Roman" pitchFamily="18" charset="0"/>
                </a:rPr>
                <a:t>GeV</a:t>
              </a:r>
              <a:endParaRPr lang="en-US" sz="1600" dirty="0">
                <a:latin typeface="Times New Roman" pitchFamily="18" charset="0"/>
              </a:endParaRPr>
            </a:p>
          </p:txBody>
        </p:sp>
      </p:grpSp>
      <p:sp>
        <p:nvSpPr>
          <p:cNvPr id="12" name="Rectangle 10"/>
          <p:cNvSpPr>
            <a:spLocks noChangeArrowheads="1"/>
          </p:cNvSpPr>
          <p:nvPr/>
        </p:nvSpPr>
        <p:spPr bwMode="auto">
          <a:xfrm>
            <a:off x="3219565" y="1963947"/>
            <a:ext cx="2057400" cy="609600"/>
          </a:xfrm>
          <a:prstGeom prst="rect">
            <a:avLst/>
          </a:prstGeom>
          <a:noFill/>
          <a:ln w="9525">
            <a:noFill/>
            <a:miter lim="800000"/>
            <a:headEnd/>
            <a:tailEnd/>
          </a:ln>
          <a:effectLst/>
        </p:spPr>
        <p:txBody>
          <a:bodyPr/>
          <a:lstStyle/>
          <a:p>
            <a:pPr algn="ctr" eaLnBrk="1" hangingPunct="1">
              <a:lnSpc>
                <a:spcPct val="90000"/>
              </a:lnSpc>
              <a:spcBef>
                <a:spcPct val="20000"/>
              </a:spcBef>
              <a:buFont typeface="Wingdings" pitchFamily="2" charset="2"/>
              <a:buNone/>
            </a:pPr>
            <a:r>
              <a:rPr lang="en-US" sz="1600" b="1" dirty="0" err="1">
                <a:solidFill>
                  <a:schemeClr val="accent2"/>
                </a:solidFill>
                <a:latin typeface="Times New Roman" pitchFamily="18" charset="0"/>
              </a:rPr>
              <a:t>Debuncher</a:t>
            </a:r>
            <a:r>
              <a:rPr lang="en-US" sz="1600" b="1" dirty="0">
                <a:solidFill>
                  <a:schemeClr val="accent2"/>
                </a:solidFill>
                <a:latin typeface="Times New Roman" pitchFamily="18" charset="0"/>
              </a:rPr>
              <a:t> </a:t>
            </a:r>
            <a:r>
              <a:rPr lang="en-US" sz="1800" dirty="0">
                <a:latin typeface="Times New Roman" pitchFamily="18" charset="0"/>
              </a:rPr>
              <a:t>(stochastic cooling)</a:t>
            </a:r>
          </a:p>
        </p:txBody>
      </p:sp>
      <p:sp>
        <p:nvSpPr>
          <p:cNvPr id="13" name="AutoShape 11"/>
          <p:cNvSpPr>
            <a:spLocks noChangeArrowheads="1"/>
          </p:cNvSpPr>
          <p:nvPr/>
        </p:nvSpPr>
        <p:spPr bwMode="auto">
          <a:xfrm>
            <a:off x="5031536" y="1178985"/>
            <a:ext cx="838200" cy="228600"/>
          </a:xfrm>
          <a:prstGeom prst="rightArrow">
            <a:avLst>
              <a:gd name="adj1" fmla="val 50000"/>
              <a:gd name="adj2" fmla="val 91667"/>
            </a:avLst>
          </a:prstGeom>
          <a:solidFill>
            <a:schemeClr val="accent2"/>
          </a:solidFill>
          <a:ln w="9525" algn="ctr">
            <a:solidFill>
              <a:schemeClr val="accent2"/>
            </a:solidFill>
            <a:miter lim="800000"/>
            <a:headEnd/>
            <a:tailEnd/>
          </a:ln>
          <a:effectLst/>
        </p:spPr>
        <p:txBody>
          <a:bodyPr wrap="none" anchor="ctr"/>
          <a:lstStyle/>
          <a:p>
            <a:endParaRPr lang="en-US"/>
          </a:p>
        </p:txBody>
      </p:sp>
      <p:sp>
        <p:nvSpPr>
          <p:cNvPr id="14" name="Rectangle 12"/>
          <p:cNvSpPr>
            <a:spLocks noChangeArrowheads="1"/>
          </p:cNvSpPr>
          <p:nvPr/>
        </p:nvSpPr>
        <p:spPr bwMode="auto">
          <a:xfrm>
            <a:off x="5841100" y="1903543"/>
            <a:ext cx="1981200" cy="609600"/>
          </a:xfrm>
          <a:prstGeom prst="rect">
            <a:avLst/>
          </a:prstGeom>
          <a:noFill/>
          <a:ln w="9525">
            <a:noFill/>
            <a:miter lim="800000"/>
            <a:headEnd/>
            <a:tailEnd/>
          </a:ln>
          <a:effectLst/>
        </p:spPr>
        <p:txBody>
          <a:bodyPr/>
          <a:lstStyle/>
          <a:p>
            <a:pPr algn="ctr" eaLnBrk="1" hangingPunct="1">
              <a:lnSpc>
                <a:spcPct val="90000"/>
              </a:lnSpc>
              <a:spcBef>
                <a:spcPct val="20000"/>
              </a:spcBef>
              <a:buFont typeface="Wingdings" pitchFamily="2" charset="2"/>
              <a:buNone/>
            </a:pPr>
            <a:r>
              <a:rPr lang="en-US" sz="1600" b="1" dirty="0">
                <a:solidFill>
                  <a:srgbClr val="FF3300"/>
                </a:solidFill>
                <a:latin typeface="Times New Roman" pitchFamily="18" charset="0"/>
              </a:rPr>
              <a:t>Accumulator </a:t>
            </a:r>
            <a:r>
              <a:rPr lang="en-US" sz="1800" dirty="0">
                <a:latin typeface="Times New Roman" pitchFamily="18" charset="0"/>
              </a:rPr>
              <a:t>(stochastic cooling)</a:t>
            </a:r>
          </a:p>
          <a:p>
            <a:pPr algn="ctr" eaLnBrk="1" hangingPunct="1">
              <a:lnSpc>
                <a:spcPct val="90000"/>
              </a:lnSpc>
              <a:spcBef>
                <a:spcPct val="20000"/>
              </a:spcBef>
              <a:buFont typeface="Wingdings" pitchFamily="2" charset="2"/>
              <a:buNone/>
            </a:pPr>
            <a:endParaRPr lang="en-US" sz="1800" dirty="0">
              <a:solidFill>
                <a:srgbClr val="FF3300"/>
              </a:solidFill>
              <a:latin typeface="Times New Roman" pitchFamily="18" charset="0"/>
            </a:endParaRPr>
          </a:p>
        </p:txBody>
      </p:sp>
      <p:sp>
        <p:nvSpPr>
          <p:cNvPr id="15" name="AutoShape 13"/>
          <p:cNvSpPr>
            <a:spLocks noChangeArrowheads="1"/>
          </p:cNvSpPr>
          <p:nvPr/>
        </p:nvSpPr>
        <p:spPr bwMode="auto">
          <a:xfrm flipV="1">
            <a:off x="7629864" y="1736541"/>
            <a:ext cx="531360" cy="499666"/>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2"/>
          </a:solidFill>
          <a:ln w="9525" algn="ctr">
            <a:solidFill>
              <a:schemeClr val="accent2"/>
            </a:solidFill>
            <a:miter lim="800000"/>
            <a:headEnd/>
            <a:tailEnd/>
          </a:ln>
          <a:effectLst/>
        </p:spPr>
        <p:txBody>
          <a:bodyPr wrap="none" anchor="ctr"/>
          <a:lstStyle/>
          <a:p>
            <a:endParaRPr lang="en-US" dirty="0"/>
          </a:p>
        </p:txBody>
      </p:sp>
      <p:sp>
        <p:nvSpPr>
          <p:cNvPr id="16" name="Rectangle 14"/>
          <p:cNvSpPr>
            <a:spLocks noChangeArrowheads="1"/>
          </p:cNvSpPr>
          <p:nvPr/>
        </p:nvSpPr>
        <p:spPr bwMode="auto">
          <a:xfrm>
            <a:off x="3810000" y="1447800"/>
            <a:ext cx="990600" cy="381000"/>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2000">
                <a:latin typeface="Times New Roman" pitchFamily="18" charset="0"/>
              </a:rPr>
              <a:t>8 GeV</a:t>
            </a:r>
          </a:p>
        </p:txBody>
      </p:sp>
      <p:sp>
        <p:nvSpPr>
          <p:cNvPr id="17" name="Rectangle 15"/>
          <p:cNvSpPr>
            <a:spLocks noChangeArrowheads="1"/>
          </p:cNvSpPr>
          <p:nvPr/>
        </p:nvSpPr>
        <p:spPr bwMode="auto">
          <a:xfrm>
            <a:off x="6372658" y="1409813"/>
            <a:ext cx="990600" cy="381000"/>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2000" dirty="0">
                <a:latin typeface="Times New Roman" pitchFamily="18" charset="0"/>
              </a:rPr>
              <a:t>8 GeV</a:t>
            </a:r>
          </a:p>
        </p:txBody>
      </p:sp>
      <p:grpSp>
        <p:nvGrpSpPr>
          <p:cNvPr id="18" name="Group 16"/>
          <p:cNvGrpSpPr>
            <a:grpSpLocks/>
          </p:cNvGrpSpPr>
          <p:nvPr/>
        </p:nvGrpSpPr>
        <p:grpSpPr bwMode="auto">
          <a:xfrm>
            <a:off x="1641896" y="2761866"/>
            <a:ext cx="2286000" cy="2438400"/>
            <a:chOff x="1248" y="1872"/>
            <a:chExt cx="1440" cy="1536"/>
          </a:xfrm>
        </p:grpSpPr>
        <p:sp>
          <p:nvSpPr>
            <p:cNvPr id="19" name="Oval 17"/>
            <p:cNvSpPr>
              <a:spLocks noChangeArrowheads="1"/>
            </p:cNvSpPr>
            <p:nvPr/>
          </p:nvSpPr>
          <p:spPr bwMode="auto">
            <a:xfrm>
              <a:off x="1248" y="1872"/>
              <a:ext cx="1440" cy="1536"/>
            </a:xfrm>
            <a:prstGeom prst="ellipse">
              <a:avLst/>
            </a:prstGeom>
            <a:noFill/>
            <a:ln w="57150" algn="ctr">
              <a:solidFill>
                <a:srgbClr val="008000"/>
              </a:solidFill>
              <a:round/>
              <a:headEnd/>
              <a:tailEnd/>
            </a:ln>
            <a:effectLst/>
          </p:spPr>
          <p:txBody>
            <a:bodyPr wrap="none" anchor="ctr"/>
            <a:lstStyle/>
            <a:p>
              <a:endParaRPr lang="en-US"/>
            </a:p>
          </p:txBody>
        </p:sp>
        <p:sp>
          <p:nvSpPr>
            <p:cNvPr id="20" name="Rectangle 18"/>
            <p:cNvSpPr>
              <a:spLocks noChangeArrowheads="1"/>
            </p:cNvSpPr>
            <p:nvPr/>
          </p:nvSpPr>
          <p:spPr bwMode="auto">
            <a:xfrm>
              <a:off x="1632" y="2304"/>
              <a:ext cx="624" cy="240"/>
            </a:xfrm>
            <a:prstGeom prst="rect">
              <a:avLst/>
            </a:prstGeom>
            <a:noFill/>
            <a:ln w="9525">
              <a:noFill/>
              <a:miter lim="800000"/>
              <a:headEnd/>
              <a:tailEnd/>
            </a:ln>
            <a:effectLst/>
          </p:spPr>
          <p:txBody>
            <a:bodyPr/>
            <a:lstStyle/>
            <a:p>
              <a:pPr algn="ctr" eaLnBrk="1" hangingPunct="1">
                <a:spcBef>
                  <a:spcPct val="20000"/>
                </a:spcBef>
                <a:buFont typeface="Wingdings" pitchFamily="2" charset="2"/>
                <a:buNone/>
              </a:pPr>
              <a:r>
                <a:rPr lang="en-US" sz="2000" dirty="0">
                  <a:latin typeface="Times New Roman" pitchFamily="18" charset="0"/>
                </a:rPr>
                <a:t>1 </a:t>
              </a:r>
              <a:r>
                <a:rPr lang="en-US" sz="2000" dirty="0" err="1">
                  <a:latin typeface="Times New Roman" pitchFamily="18" charset="0"/>
                </a:rPr>
                <a:t>TeV</a:t>
              </a:r>
              <a:endParaRPr lang="en-US" sz="2000" dirty="0">
                <a:latin typeface="Times New Roman" pitchFamily="18" charset="0"/>
              </a:endParaRPr>
            </a:p>
          </p:txBody>
        </p:sp>
        <p:sp>
          <p:nvSpPr>
            <p:cNvPr id="21" name="Rectangle 19"/>
            <p:cNvSpPr>
              <a:spLocks noChangeArrowheads="1"/>
            </p:cNvSpPr>
            <p:nvPr/>
          </p:nvSpPr>
          <p:spPr bwMode="auto">
            <a:xfrm>
              <a:off x="1584" y="2688"/>
              <a:ext cx="768" cy="240"/>
            </a:xfrm>
            <a:prstGeom prst="rect">
              <a:avLst/>
            </a:prstGeom>
            <a:noFill/>
            <a:ln w="9525">
              <a:noFill/>
              <a:miter lim="800000"/>
              <a:headEnd/>
              <a:tailEnd/>
            </a:ln>
            <a:effectLst/>
          </p:spPr>
          <p:txBody>
            <a:bodyPr/>
            <a:lstStyle/>
            <a:p>
              <a:pPr algn="ctr" eaLnBrk="1" hangingPunct="1">
                <a:spcBef>
                  <a:spcPct val="20000"/>
                </a:spcBef>
                <a:buFont typeface="Wingdings" pitchFamily="2" charset="2"/>
                <a:buNone/>
              </a:pPr>
              <a:r>
                <a:rPr lang="en-US" sz="1800" b="1" dirty="0" err="1">
                  <a:solidFill>
                    <a:srgbClr val="008000"/>
                  </a:solidFill>
                  <a:latin typeface="Times New Roman" pitchFamily="18" charset="0"/>
                </a:rPr>
                <a:t>Tevatron</a:t>
              </a:r>
              <a:endParaRPr lang="en-US" sz="2000" b="1" dirty="0">
                <a:solidFill>
                  <a:srgbClr val="008000"/>
                </a:solidFill>
                <a:latin typeface="Times New Roman" pitchFamily="18" charset="0"/>
              </a:endParaRPr>
            </a:p>
          </p:txBody>
        </p:sp>
      </p:grpSp>
      <p:grpSp>
        <p:nvGrpSpPr>
          <p:cNvPr id="22" name="Group 20"/>
          <p:cNvGrpSpPr>
            <a:grpSpLocks/>
          </p:cNvGrpSpPr>
          <p:nvPr/>
        </p:nvGrpSpPr>
        <p:grpSpPr bwMode="auto">
          <a:xfrm>
            <a:off x="3927896" y="3072659"/>
            <a:ext cx="1711325" cy="1970088"/>
            <a:chOff x="2688" y="1968"/>
            <a:chExt cx="1078" cy="1241"/>
          </a:xfrm>
        </p:grpSpPr>
        <p:sp>
          <p:nvSpPr>
            <p:cNvPr id="23" name="Oval 21"/>
            <p:cNvSpPr>
              <a:spLocks noChangeArrowheads="1"/>
            </p:cNvSpPr>
            <p:nvPr/>
          </p:nvSpPr>
          <p:spPr bwMode="auto">
            <a:xfrm>
              <a:off x="2688" y="1968"/>
              <a:ext cx="960" cy="960"/>
            </a:xfrm>
            <a:prstGeom prst="ellipse">
              <a:avLst/>
            </a:prstGeom>
            <a:noFill/>
            <a:ln w="57150" algn="ctr">
              <a:solidFill>
                <a:srgbClr val="33CCFF"/>
              </a:solidFill>
              <a:round/>
              <a:headEnd/>
              <a:tailEnd/>
            </a:ln>
            <a:effectLst/>
          </p:spPr>
          <p:txBody>
            <a:bodyPr wrap="none" anchor="ctr"/>
            <a:lstStyle/>
            <a:p>
              <a:pPr algn="ctr" eaLnBrk="1" hangingPunct="1"/>
              <a:endParaRPr lang="en-US" sz="1400">
                <a:solidFill>
                  <a:srgbClr val="33CCFF"/>
                </a:solidFill>
                <a:latin typeface="Comic Sans MS" pitchFamily="66" charset="0"/>
              </a:endParaRPr>
            </a:p>
          </p:txBody>
        </p:sp>
        <p:sp>
          <p:nvSpPr>
            <p:cNvPr id="24" name="Rectangle 22"/>
            <p:cNvSpPr>
              <a:spLocks noChangeArrowheads="1"/>
            </p:cNvSpPr>
            <p:nvPr/>
          </p:nvSpPr>
          <p:spPr bwMode="auto">
            <a:xfrm>
              <a:off x="2784" y="2304"/>
              <a:ext cx="768" cy="240"/>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2000" dirty="0">
                  <a:latin typeface="Times New Roman" pitchFamily="18" charset="0"/>
                </a:rPr>
                <a:t>150 GeV</a:t>
              </a:r>
            </a:p>
          </p:txBody>
        </p:sp>
        <p:sp>
          <p:nvSpPr>
            <p:cNvPr id="25" name="Rectangle 23"/>
            <p:cNvSpPr>
              <a:spLocks noChangeArrowheads="1"/>
            </p:cNvSpPr>
            <p:nvPr/>
          </p:nvSpPr>
          <p:spPr bwMode="auto">
            <a:xfrm>
              <a:off x="2710" y="2969"/>
              <a:ext cx="1056" cy="240"/>
            </a:xfrm>
            <a:prstGeom prst="rect">
              <a:avLst/>
            </a:prstGeom>
            <a:noFill/>
            <a:ln w="9525">
              <a:noFill/>
              <a:miter lim="800000"/>
              <a:headEnd/>
              <a:tailEnd/>
            </a:ln>
            <a:effectLst/>
          </p:spPr>
          <p:txBody>
            <a:bodyPr/>
            <a:lstStyle/>
            <a:p>
              <a:pPr algn="ctr" eaLnBrk="1" hangingPunct="1">
                <a:spcBef>
                  <a:spcPct val="20000"/>
                </a:spcBef>
                <a:buFont typeface="Wingdings" pitchFamily="2" charset="2"/>
                <a:buNone/>
              </a:pPr>
              <a:r>
                <a:rPr lang="en-US" sz="1600" b="1" dirty="0">
                  <a:solidFill>
                    <a:srgbClr val="33CCFF"/>
                  </a:solidFill>
                  <a:latin typeface="Times New Roman" pitchFamily="18" charset="0"/>
                </a:rPr>
                <a:t>Main injector</a:t>
              </a:r>
            </a:p>
          </p:txBody>
        </p:sp>
      </p:grpSp>
      <p:grpSp>
        <p:nvGrpSpPr>
          <p:cNvPr id="26" name="Group 24"/>
          <p:cNvGrpSpPr>
            <a:grpSpLocks/>
          </p:cNvGrpSpPr>
          <p:nvPr/>
        </p:nvGrpSpPr>
        <p:grpSpPr bwMode="auto">
          <a:xfrm>
            <a:off x="7234240" y="2576513"/>
            <a:ext cx="1639888" cy="3000375"/>
            <a:chOff x="4701" y="1767"/>
            <a:chExt cx="1033" cy="1890"/>
          </a:xfrm>
        </p:grpSpPr>
        <p:sp>
          <p:nvSpPr>
            <p:cNvPr id="27" name="Oval 25"/>
            <p:cNvSpPr>
              <a:spLocks noChangeArrowheads="1"/>
            </p:cNvSpPr>
            <p:nvPr/>
          </p:nvSpPr>
          <p:spPr bwMode="auto">
            <a:xfrm>
              <a:off x="4701" y="1767"/>
              <a:ext cx="960" cy="960"/>
            </a:xfrm>
            <a:prstGeom prst="ellipse">
              <a:avLst/>
            </a:prstGeom>
            <a:noFill/>
            <a:ln w="57150" algn="ctr">
              <a:solidFill>
                <a:srgbClr val="FF33CC"/>
              </a:solidFill>
              <a:round/>
              <a:headEnd/>
              <a:tailEnd/>
            </a:ln>
            <a:effectLst/>
          </p:spPr>
          <p:txBody>
            <a:bodyPr wrap="none" anchor="ctr"/>
            <a:lstStyle/>
            <a:p>
              <a:endParaRPr lang="en-US"/>
            </a:p>
          </p:txBody>
        </p:sp>
        <p:sp>
          <p:nvSpPr>
            <p:cNvPr id="28" name="Rectangle 26"/>
            <p:cNvSpPr>
              <a:spLocks noChangeArrowheads="1"/>
            </p:cNvSpPr>
            <p:nvPr/>
          </p:nvSpPr>
          <p:spPr bwMode="auto">
            <a:xfrm>
              <a:off x="4950" y="2124"/>
              <a:ext cx="624" cy="240"/>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2000" dirty="0">
                  <a:latin typeface="Times New Roman" pitchFamily="18" charset="0"/>
                </a:rPr>
                <a:t>8 GeV</a:t>
              </a:r>
            </a:p>
          </p:txBody>
        </p:sp>
        <p:sp>
          <p:nvSpPr>
            <p:cNvPr id="29" name="Rectangle 27"/>
            <p:cNvSpPr>
              <a:spLocks noChangeArrowheads="1"/>
            </p:cNvSpPr>
            <p:nvPr/>
          </p:nvSpPr>
          <p:spPr bwMode="auto">
            <a:xfrm>
              <a:off x="4870" y="2745"/>
              <a:ext cx="864" cy="912"/>
            </a:xfrm>
            <a:prstGeom prst="rect">
              <a:avLst/>
            </a:prstGeom>
            <a:noFill/>
            <a:ln w="9525">
              <a:noFill/>
              <a:miter lim="800000"/>
              <a:headEnd/>
              <a:tailEnd/>
            </a:ln>
            <a:effectLst/>
          </p:spPr>
          <p:txBody>
            <a:bodyPr/>
            <a:lstStyle/>
            <a:p>
              <a:pPr eaLnBrk="1" hangingPunct="1">
                <a:spcBef>
                  <a:spcPct val="20000"/>
                </a:spcBef>
                <a:buFont typeface="Wingdings" pitchFamily="2" charset="2"/>
                <a:buNone/>
              </a:pPr>
              <a:r>
                <a:rPr lang="en-US" sz="1600" b="1" dirty="0">
                  <a:solidFill>
                    <a:srgbClr val="FF33CC"/>
                  </a:solidFill>
                  <a:latin typeface="Times New Roman" pitchFamily="18" charset="0"/>
                </a:rPr>
                <a:t>Recycler </a:t>
              </a:r>
              <a:r>
                <a:rPr lang="en-US" sz="1800" dirty="0">
                  <a:latin typeface="Times New Roman" pitchFamily="18" charset="0"/>
                </a:rPr>
                <a:t>(stochastic and </a:t>
              </a:r>
              <a:r>
                <a:rPr lang="en-US" sz="1800" dirty="0">
                  <a:solidFill>
                    <a:srgbClr val="FF3300"/>
                  </a:solidFill>
                  <a:latin typeface="Times New Roman" pitchFamily="18" charset="0"/>
                </a:rPr>
                <a:t>electron </a:t>
              </a:r>
              <a:r>
                <a:rPr lang="en-US" sz="1800" dirty="0">
                  <a:latin typeface="Times New Roman" pitchFamily="18" charset="0"/>
                </a:rPr>
                <a:t>cooling)</a:t>
              </a:r>
            </a:p>
          </p:txBody>
        </p:sp>
      </p:grpSp>
      <p:grpSp>
        <p:nvGrpSpPr>
          <p:cNvPr id="30" name="Group 28"/>
          <p:cNvGrpSpPr>
            <a:grpSpLocks/>
          </p:cNvGrpSpPr>
          <p:nvPr/>
        </p:nvGrpSpPr>
        <p:grpSpPr bwMode="auto">
          <a:xfrm>
            <a:off x="7162800" y="900621"/>
            <a:ext cx="1371600" cy="685800"/>
            <a:chOff x="4560" y="624"/>
            <a:chExt cx="672" cy="432"/>
          </a:xfrm>
        </p:grpSpPr>
        <p:sp>
          <p:nvSpPr>
            <p:cNvPr id="31" name="Rectangle 29"/>
            <p:cNvSpPr>
              <a:spLocks noChangeArrowheads="1"/>
            </p:cNvSpPr>
            <p:nvPr/>
          </p:nvSpPr>
          <p:spPr bwMode="auto">
            <a:xfrm>
              <a:off x="4560" y="624"/>
              <a:ext cx="672" cy="432"/>
            </a:xfrm>
            <a:prstGeom prst="rect">
              <a:avLst/>
            </a:prstGeom>
            <a:noFill/>
            <a:ln w="9525">
              <a:noFill/>
              <a:miter lim="800000"/>
              <a:headEnd/>
              <a:tailEnd/>
            </a:ln>
            <a:effectLst/>
          </p:spPr>
          <p:txBody>
            <a:bodyPr/>
            <a:lstStyle/>
            <a:p>
              <a:r>
                <a:rPr lang="en-US" sz="1600" dirty="0" smtClean="0">
                  <a:solidFill>
                    <a:schemeClr val="accent2"/>
                  </a:solidFill>
                  <a:latin typeface="Times New Roman" pitchFamily="18" charset="0"/>
                </a:rPr>
                <a:t>3</a:t>
              </a:r>
              <a:r>
                <a:rPr lang="en-US" sz="1600" dirty="0" smtClean="0">
                  <a:solidFill>
                    <a:schemeClr val="accent2"/>
                  </a:solidFill>
                  <a:latin typeface="Times New Roman" pitchFamily="18" charset="0"/>
                  <a:sym typeface="Symbol" pitchFamily="18" charset="2"/>
                </a:rPr>
                <a:t></a:t>
              </a:r>
              <a:r>
                <a:rPr lang="en-US" sz="1600" dirty="0">
                  <a:solidFill>
                    <a:schemeClr val="accent2"/>
                  </a:solidFill>
                  <a:latin typeface="Times New Roman" pitchFamily="18" charset="0"/>
                </a:rPr>
                <a:t>10</a:t>
              </a:r>
              <a:r>
                <a:rPr lang="en-US" sz="1600" baseline="30000" dirty="0">
                  <a:solidFill>
                    <a:schemeClr val="accent2"/>
                  </a:solidFill>
                  <a:latin typeface="Times New Roman" pitchFamily="18" charset="0"/>
                </a:rPr>
                <a:t>11</a:t>
              </a:r>
              <a:r>
                <a:rPr lang="en-US" sz="1800" baseline="30000" dirty="0">
                  <a:solidFill>
                    <a:srgbClr val="FF3300"/>
                  </a:solidFill>
                  <a:latin typeface="Times New Roman" pitchFamily="18" charset="0"/>
                </a:rPr>
                <a:t>  </a:t>
              </a:r>
              <a:r>
                <a:rPr lang="en-US" sz="1800" dirty="0">
                  <a:solidFill>
                    <a:srgbClr val="FF3300"/>
                  </a:solidFill>
                  <a:latin typeface="Times New Roman" pitchFamily="18" charset="0"/>
                </a:rPr>
                <a:t> </a:t>
              </a:r>
            </a:p>
            <a:p>
              <a:r>
                <a:rPr lang="en-US" sz="1600" dirty="0" smtClean="0">
                  <a:solidFill>
                    <a:schemeClr val="accent2"/>
                  </a:solidFill>
                  <a:latin typeface="Times New Roman" pitchFamily="18" charset="0"/>
                  <a:sym typeface="Symbol" pitchFamily="18" charset="2"/>
                </a:rPr>
                <a:t> </a:t>
              </a:r>
              <a:r>
                <a:rPr lang="en-US" sz="1600" dirty="0" smtClean="0">
                  <a:solidFill>
                    <a:schemeClr val="accent2"/>
                  </a:solidFill>
                  <a:latin typeface="Times New Roman" pitchFamily="18" charset="0"/>
                </a:rPr>
                <a:t>= 1</a:t>
              </a:r>
              <a:r>
                <a:rPr lang="en-US" sz="1600" dirty="0" smtClean="0">
                  <a:solidFill>
                    <a:schemeClr val="accent2"/>
                  </a:solidFill>
                  <a:latin typeface="Times New Roman" pitchFamily="18" charset="0"/>
                  <a:sym typeface="Symbol" pitchFamily="18" charset="2"/>
                </a:rPr>
                <a:t></a:t>
              </a:r>
              <a:r>
                <a:rPr lang="en-US" sz="1600" dirty="0">
                  <a:solidFill>
                    <a:schemeClr val="accent2"/>
                  </a:solidFill>
                  <a:latin typeface="Times New Roman" pitchFamily="18" charset="0"/>
                </a:rPr>
                <a:t>10</a:t>
              </a:r>
              <a:r>
                <a:rPr lang="en-US" sz="1600" baseline="30000" dirty="0">
                  <a:solidFill>
                    <a:schemeClr val="accent2"/>
                  </a:solidFill>
                  <a:latin typeface="Times New Roman" pitchFamily="18" charset="0"/>
                </a:rPr>
                <a:t>8</a:t>
              </a:r>
              <a:r>
                <a:rPr lang="en-US" sz="1800" baseline="30000" dirty="0">
                  <a:solidFill>
                    <a:srgbClr val="FF3300"/>
                  </a:solidFill>
                  <a:latin typeface="Times New Roman" pitchFamily="18" charset="0"/>
                </a:rPr>
                <a:t> </a:t>
              </a:r>
              <a:endParaRPr lang="en-US" sz="1800" dirty="0"/>
            </a:p>
          </p:txBody>
        </p:sp>
        <p:graphicFrame>
          <p:nvGraphicFramePr>
            <p:cNvPr id="32" name="Object 30"/>
            <p:cNvGraphicFramePr>
              <a:graphicFrameLocks noChangeAspect="1"/>
            </p:cNvGraphicFramePr>
            <p:nvPr>
              <p:extLst>
                <p:ext uri="{D42A27DB-BD31-4B8C-83A1-F6EECF244321}">
                  <p14:modId xmlns:p14="http://schemas.microsoft.com/office/powerpoint/2010/main" val="158976527"/>
                </p:ext>
              </p:extLst>
            </p:nvPr>
          </p:nvGraphicFramePr>
          <p:xfrm>
            <a:off x="4870" y="684"/>
            <a:ext cx="98" cy="124"/>
          </p:xfrm>
          <a:graphic>
            <a:graphicData uri="http://schemas.openxmlformats.org/presentationml/2006/ole">
              <mc:AlternateContent xmlns:mc="http://schemas.openxmlformats.org/markup-compatibility/2006">
                <mc:Choice xmlns:v="urn:schemas-microsoft-com:vml" Requires="v">
                  <p:oleObj spid="_x0000_s1541" name="Equation" r:id="rId3" imgW="190417" imgH="241195" progId="Equation.3">
                    <p:embed/>
                  </p:oleObj>
                </mc:Choice>
                <mc:Fallback>
                  <p:oleObj name="Equation" r:id="rId3" imgW="19041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 y="684"/>
                          <a:ext cx="98" cy="124"/>
                        </a:xfrm>
                        <a:prstGeom prst="rect">
                          <a:avLst/>
                        </a:prstGeom>
                        <a:noFill/>
                        <a:extLst/>
                      </p:spPr>
                    </p:pic>
                  </p:oleObj>
                </mc:Fallback>
              </mc:AlternateContent>
            </a:graphicData>
          </a:graphic>
        </p:graphicFrame>
      </p:grpSp>
      <p:grpSp>
        <p:nvGrpSpPr>
          <p:cNvPr id="33" name="Group 31"/>
          <p:cNvGrpSpPr>
            <a:grpSpLocks/>
          </p:cNvGrpSpPr>
          <p:nvPr/>
        </p:nvGrpSpPr>
        <p:grpSpPr bwMode="auto">
          <a:xfrm>
            <a:off x="5519828" y="3590960"/>
            <a:ext cx="1643063" cy="768073"/>
            <a:chOff x="3648" y="2239"/>
            <a:chExt cx="1035" cy="785"/>
          </a:xfrm>
        </p:grpSpPr>
        <p:sp>
          <p:nvSpPr>
            <p:cNvPr id="34" name="AutoShape 32"/>
            <p:cNvSpPr>
              <a:spLocks noChangeArrowheads="1"/>
            </p:cNvSpPr>
            <p:nvPr/>
          </p:nvSpPr>
          <p:spPr bwMode="auto">
            <a:xfrm rot="10800000">
              <a:off x="3648" y="2239"/>
              <a:ext cx="1035" cy="300"/>
            </a:xfrm>
            <a:prstGeom prst="rightArrow">
              <a:avLst>
                <a:gd name="adj1" fmla="val 50000"/>
                <a:gd name="adj2" fmla="val 53125"/>
              </a:avLst>
            </a:prstGeom>
            <a:solidFill>
              <a:schemeClr val="accent2"/>
            </a:solidFill>
            <a:ln w="9525" algn="ctr">
              <a:solidFill>
                <a:schemeClr val="accent2"/>
              </a:solidFill>
              <a:miter lim="800000"/>
              <a:headEnd/>
              <a:tailEnd/>
            </a:ln>
            <a:effectLst/>
          </p:spPr>
          <p:txBody>
            <a:bodyPr wrap="none" anchor="ctr"/>
            <a:lstStyle/>
            <a:p>
              <a:endParaRPr lang="en-US"/>
            </a:p>
          </p:txBody>
        </p:sp>
        <p:grpSp>
          <p:nvGrpSpPr>
            <p:cNvPr id="35" name="Group 33"/>
            <p:cNvGrpSpPr>
              <a:grpSpLocks/>
            </p:cNvGrpSpPr>
            <p:nvPr/>
          </p:nvGrpSpPr>
          <p:grpSpPr bwMode="auto">
            <a:xfrm>
              <a:off x="3792" y="2592"/>
              <a:ext cx="672" cy="432"/>
              <a:chOff x="4560" y="624"/>
              <a:chExt cx="672" cy="432"/>
            </a:xfrm>
          </p:grpSpPr>
          <p:sp>
            <p:nvSpPr>
              <p:cNvPr id="36" name="Rectangle 34"/>
              <p:cNvSpPr>
                <a:spLocks noChangeArrowheads="1"/>
              </p:cNvSpPr>
              <p:nvPr/>
            </p:nvSpPr>
            <p:spPr bwMode="auto">
              <a:xfrm>
                <a:off x="4560" y="624"/>
                <a:ext cx="672" cy="432"/>
              </a:xfrm>
              <a:prstGeom prst="rect">
                <a:avLst/>
              </a:prstGeom>
              <a:noFill/>
              <a:ln w="9525">
                <a:noFill/>
                <a:miter lim="800000"/>
                <a:headEnd/>
                <a:tailEnd/>
              </a:ln>
              <a:effectLst/>
            </p:spPr>
            <p:txBody>
              <a:bodyPr/>
              <a:lstStyle/>
              <a:p>
                <a:r>
                  <a:rPr lang="en-US" sz="1600" dirty="0" smtClean="0">
                    <a:solidFill>
                      <a:schemeClr val="accent2"/>
                    </a:solidFill>
                    <a:latin typeface="Times New Roman" pitchFamily="18" charset="0"/>
                  </a:rPr>
                  <a:t>4</a:t>
                </a:r>
                <a:r>
                  <a:rPr lang="en-US" sz="1600" dirty="0" smtClean="0">
                    <a:solidFill>
                      <a:schemeClr val="accent2"/>
                    </a:solidFill>
                    <a:latin typeface="Times New Roman" pitchFamily="18" charset="0"/>
                    <a:sym typeface="Symbol" pitchFamily="18" charset="2"/>
                  </a:rPr>
                  <a:t></a:t>
                </a:r>
                <a:r>
                  <a:rPr lang="en-US" sz="1600" dirty="0">
                    <a:solidFill>
                      <a:schemeClr val="accent2"/>
                    </a:solidFill>
                    <a:latin typeface="Times New Roman" pitchFamily="18" charset="0"/>
                  </a:rPr>
                  <a:t>10</a:t>
                </a:r>
                <a:r>
                  <a:rPr lang="en-US" sz="1600" baseline="30000" dirty="0">
                    <a:solidFill>
                      <a:schemeClr val="accent2"/>
                    </a:solidFill>
                    <a:latin typeface="Times New Roman" pitchFamily="18" charset="0"/>
                  </a:rPr>
                  <a:t>12</a:t>
                </a:r>
                <a:r>
                  <a:rPr lang="en-US" sz="1800" baseline="30000" dirty="0">
                    <a:solidFill>
                      <a:srgbClr val="FF3300"/>
                    </a:solidFill>
                    <a:latin typeface="Times New Roman" pitchFamily="18" charset="0"/>
                  </a:rPr>
                  <a:t>  </a:t>
                </a:r>
                <a:r>
                  <a:rPr lang="en-US" sz="1800" dirty="0">
                    <a:solidFill>
                      <a:srgbClr val="FF3300"/>
                    </a:solidFill>
                    <a:latin typeface="Times New Roman" pitchFamily="18" charset="0"/>
                  </a:rPr>
                  <a:t> </a:t>
                </a:r>
              </a:p>
              <a:p>
                <a:r>
                  <a:rPr lang="en-US" sz="1600" dirty="0" smtClean="0">
                    <a:solidFill>
                      <a:schemeClr val="accent2"/>
                    </a:solidFill>
                    <a:latin typeface="Times New Roman" pitchFamily="18" charset="0"/>
                    <a:sym typeface="Symbol" pitchFamily="18" charset="2"/>
                  </a:rPr>
                  <a:t> </a:t>
                </a:r>
                <a:r>
                  <a:rPr lang="en-US" sz="1600" dirty="0" smtClean="0">
                    <a:solidFill>
                      <a:schemeClr val="accent2"/>
                    </a:solidFill>
                    <a:latin typeface="Times New Roman" pitchFamily="18" charset="0"/>
                  </a:rPr>
                  <a:t>= 4</a:t>
                </a:r>
                <a:r>
                  <a:rPr lang="en-US" sz="1600" dirty="0" smtClean="0">
                    <a:solidFill>
                      <a:schemeClr val="accent2"/>
                    </a:solidFill>
                    <a:latin typeface="Times New Roman" pitchFamily="18" charset="0"/>
                    <a:sym typeface="Symbol" pitchFamily="18" charset="2"/>
                  </a:rPr>
                  <a:t></a:t>
                </a:r>
                <a:r>
                  <a:rPr lang="en-US" sz="1600" dirty="0">
                    <a:solidFill>
                      <a:schemeClr val="accent2"/>
                    </a:solidFill>
                    <a:latin typeface="Times New Roman" pitchFamily="18" charset="0"/>
                  </a:rPr>
                  <a:t>10</a:t>
                </a:r>
                <a:r>
                  <a:rPr lang="en-US" sz="1600" baseline="30000" dirty="0">
                    <a:solidFill>
                      <a:schemeClr val="accent2"/>
                    </a:solidFill>
                    <a:latin typeface="Times New Roman" pitchFamily="18" charset="0"/>
                  </a:rPr>
                  <a:t>9</a:t>
                </a:r>
                <a:r>
                  <a:rPr lang="en-US" sz="1800" baseline="30000" dirty="0">
                    <a:solidFill>
                      <a:srgbClr val="FF3300"/>
                    </a:solidFill>
                    <a:latin typeface="Times New Roman" pitchFamily="18" charset="0"/>
                  </a:rPr>
                  <a:t> </a:t>
                </a:r>
                <a:endParaRPr lang="en-US" sz="1800" dirty="0"/>
              </a:p>
            </p:txBody>
          </p:sp>
          <p:graphicFrame>
            <p:nvGraphicFramePr>
              <p:cNvPr id="37" name="Object 35"/>
              <p:cNvGraphicFramePr>
                <a:graphicFrameLocks noChangeAspect="1"/>
              </p:cNvGraphicFramePr>
              <p:nvPr>
                <p:extLst>
                  <p:ext uri="{D42A27DB-BD31-4B8C-83A1-F6EECF244321}">
                    <p14:modId xmlns:p14="http://schemas.microsoft.com/office/powerpoint/2010/main" val="838539495"/>
                  </p:ext>
                </p:extLst>
              </p:nvPr>
            </p:nvGraphicFramePr>
            <p:xfrm>
              <a:off x="4949" y="678"/>
              <a:ext cx="191" cy="242"/>
            </p:xfrm>
            <a:graphic>
              <a:graphicData uri="http://schemas.openxmlformats.org/presentationml/2006/ole">
                <mc:AlternateContent xmlns:mc="http://schemas.openxmlformats.org/markup-compatibility/2006">
                  <mc:Choice xmlns:v="urn:schemas-microsoft-com:vml" Requires="v">
                    <p:oleObj spid="_x0000_s1542" name="Equation" r:id="rId5" imgW="190417" imgH="241195" progId="Equation.3">
                      <p:embed/>
                    </p:oleObj>
                  </mc:Choice>
                  <mc:Fallback>
                    <p:oleObj name="Equation" r:id="rId5" imgW="19041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 y="678"/>
                            <a:ext cx="191" cy="242"/>
                          </a:xfrm>
                          <a:prstGeom prst="rect">
                            <a:avLst/>
                          </a:prstGeom>
                          <a:noFill/>
                          <a:extLst/>
                        </p:spPr>
                      </p:pic>
                    </p:oleObj>
                  </mc:Fallback>
                </mc:AlternateContent>
              </a:graphicData>
            </a:graphic>
          </p:graphicFrame>
        </p:grpSp>
      </p:grpSp>
      <p:grpSp>
        <p:nvGrpSpPr>
          <p:cNvPr id="38" name="Group 36"/>
          <p:cNvGrpSpPr>
            <a:grpSpLocks/>
          </p:cNvGrpSpPr>
          <p:nvPr/>
        </p:nvGrpSpPr>
        <p:grpSpPr bwMode="auto">
          <a:xfrm>
            <a:off x="2414319" y="1143000"/>
            <a:ext cx="1066800" cy="914400"/>
            <a:chOff x="1488" y="864"/>
            <a:chExt cx="672" cy="576"/>
          </a:xfrm>
        </p:grpSpPr>
        <p:sp>
          <p:nvSpPr>
            <p:cNvPr id="39" name="AutoShape 37"/>
            <p:cNvSpPr>
              <a:spLocks noChangeArrowheads="1"/>
            </p:cNvSpPr>
            <p:nvPr/>
          </p:nvSpPr>
          <p:spPr bwMode="auto">
            <a:xfrm>
              <a:off x="1536" y="864"/>
              <a:ext cx="528" cy="144"/>
            </a:xfrm>
            <a:prstGeom prst="rightArrow">
              <a:avLst>
                <a:gd name="adj1" fmla="val 50000"/>
                <a:gd name="adj2" fmla="val 91667"/>
              </a:avLst>
            </a:prstGeom>
            <a:solidFill>
              <a:schemeClr val="accent2"/>
            </a:solidFill>
            <a:ln w="9525" algn="ctr">
              <a:solidFill>
                <a:schemeClr val="accent2"/>
              </a:solidFill>
              <a:miter lim="800000"/>
              <a:headEnd/>
              <a:tailEnd/>
            </a:ln>
            <a:effectLst/>
          </p:spPr>
          <p:txBody>
            <a:bodyPr wrap="none" anchor="ctr"/>
            <a:lstStyle/>
            <a:p>
              <a:endParaRPr lang="en-US"/>
            </a:p>
          </p:txBody>
        </p:sp>
        <p:grpSp>
          <p:nvGrpSpPr>
            <p:cNvPr id="40" name="Group 38"/>
            <p:cNvGrpSpPr>
              <a:grpSpLocks/>
            </p:cNvGrpSpPr>
            <p:nvPr/>
          </p:nvGrpSpPr>
          <p:grpSpPr bwMode="auto">
            <a:xfrm>
              <a:off x="1488" y="1008"/>
              <a:ext cx="672" cy="432"/>
              <a:chOff x="4560" y="624"/>
              <a:chExt cx="672" cy="432"/>
            </a:xfrm>
          </p:grpSpPr>
          <p:sp>
            <p:nvSpPr>
              <p:cNvPr id="41" name="Rectangle 39"/>
              <p:cNvSpPr>
                <a:spLocks noChangeArrowheads="1"/>
              </p:cNvSpPr>
              <p:nvPr/>
            </p:nvSpPr>
            <p:spPr bwMode="auto">
              <a:xfrm>
                <a:off x="4560" y="624"/>
                <a:ext cx="672" cy="432"/>
              </a:xfrm>
              <a:prstGeom prst="rect">
                <a:avLst/>
              </a:prstGeom>
              <a:noFill/>
              <a:ln w="9525">
                <a:noFill/>
                <a:miter lim="800000"/>
                <a:headEnd/>
                <a:tailEnd/>
              </a:ln>
              <a:effectLst/>
            </p:spPr>
            <p:txBody>
              <a:bodyPr/>
              <a:lstStyle/>
              <a:p>
                <a:r>
                  <a:rPr lang="en-US" sz="1600" dirty="0">
                    <a:solidFill>
                      <a:schemeClr val="accent2"/>
                    </a:solidFill>
                    <a:latin typeface="Times New Roman" pitchFamily="18" charset="0"/>
                  </a:rPr>
                  <a:t>1</a:t>
                </a:r>
                <a:r>
                  <a:rPr lang="en-US" sz="1600" dirty="0">
                    <a:solidFill>
                      <a:schemeClr val="accent2"/>
                    </a:solidFill>
                    <a:latin typeface="Times New Roman" pitchFamily="18" charset="0"/>
                    <a:sym typeface="Symbol" pitchFamily="18" charset="2"/>
                  </a:rPr>
                  <a:t></a:t>
                </a:r>
                <a:r>
                  <a:rPr lang="en-US" sz="1600" dirty="0">
                    <a:solidFill>
                      <a:schemeClr val="accent2"/>
                    </a:solidFill>
                    <a:latin typeface="Times New Roman" pitchFamily="18" charset="0"/>
                  </a:rPr>
                  <a:t>10</a:t>
                </a:r>
                <a:r>
                  <a:rPr lang="en-US" sz="1600" baseline="30000" dirty="0">
                    <a:solidFill>
                      <a:schemeClr val="accent2"/>
                    </a:solidFill>
                    <a:latin typeface="Times New Roman" pitchFamily="18" charset="0"/>
                  </a:rPr>
                  <a:t>8</a:t>
                </a:r>
                <a:r>
                  <a:rPr lang="en-US" sz="1800" baseline="30000" dirty="0">
                    <a:solidFill>
                      <a:srgbClr val="FF3300"/>
                    </a:solidFill>
                    <a:latin typeface="Times New Roman" pitchFamily="18" charset="0"/>
                  </a:rPr>
                  <a:t>  </a:t>
                </a:r>
                <a:r>
                  <a:rPr lang="en-US" sz="1800" dirty="0">
                    <a:solidFill>
                      <a:srgbClr val="FF3300"/>
                    </a:solidFill>
                    <a:latin typeface="Times New Roman" pitchFamily="18" charset="0"/>
                  </a:rPr>
                  <a:t> </a:t>
                </a:r>
              </a:p>
              <a:p>
                <a:r>
                  <a:rPr lang="en-US" sz="1600" dirty="0" smtClean="0">
                    <a:solidFill>
                      <a:schemeClr val="accent2"/>
                    </a:solidFill>
                    <a:latin typeface="Times New Roman" pitchFamily="18" charset="0"/>
                    <a:sym typeface="Symbol" pitchFamily="18" charset="2"/>
                  </a:rPr>
                  <a:t> </a:t>
                </a:r>
                <a:r>
                  <a:rPr lang="en-US" sz="1600" dirty="0" smtClean="0">
                    <a:solidFill>
                      <a:schemeClr val="accent2"/>
                    </a:solidFill>
                    <a:latin typeface="Times New Roman" pitchFamily="18" charset="0"/>
                  </a:rPr>
                  <a:t>= </a:t>
                </a:r>
                <a:r>
                  <a:rPr lang="en-US" sz="1600" dirty="0">
                    <a:solidFill>
                      <a:schemeClr val="accent2"/>
                    </a:solidFill>
                    <a:latin typeface="Times New Roman" pitchFamily="18" charset="0"/>
                  </a:rPr>
                  <a:t>1</a:t>
                </a:r>
                <a:r>
                  <a:rPr lang="en-US" sz="1800" baseline="30000" dirty="0">
                    <a:solidFill>
                      <a:srgbClr val="FF3300"/>
                    </a:solidFill>
                    <a:latin typeface="Times New Roman" pitchFamily="18" charset="0"/>
                  </a:rPr>
                  <a:t> </a:t>
                </a:r>
                <a:endParaRPr lang="en-US" sz="1800" dirty="0"/>
              </a:p>
            </p:txBody>
          </p:sp>
          <p:graphicFrame>
            <p:nvGraphicFramePr>
              <p:cNvPr id="42" name="Object 40"/>
              <p:cNvGraphicFramePr>
                <a:graphicFrameLocks noChangeAspect="1"/>
              </p:cNvGraphicFramePr>
              <p:nvPr>
                <p:extLst>
                  <p:ext uri="{D42A27DB-BD31-4B8C-83A1-F6EECF244321}">
                    <p14:modId xmlns:p14="http://schemas.microsoft.com/office/powerpoint/2010/main" val="3758825310"/>
                  </p:ext>
                </p:extLst>
              </p:nvPr>
            </p:nvGraphicFramePr>
            <p:xfrm>
              <a:off x="4916" y="678"/>
              <a:ext cx="107" cy="135"/>
            </p:xfrm>
            <a:graphic>
              <a:graphicData uri="http://schemas.openxmlformats.org/presentationml/2006/ole">
                <mc:AlternateContent xmlns:mc="http://schemas.openxmlformats.org/markup-compatibility/2006">
                  <mc:Choice xmlns:v="urn:schemas-microsoft-com:vml" Requires="v">
                    <p:oleObj spid="_x0000_s1543" name="Equation" r:id="rId6" imgW="190417" imgH="241195" progId="Equation.3">
                      <p:embed/>
                    </p:oleObj>
                  </mc:Choice>
                  <mc:Fallback>
                    <p:oleObj name="Equation" r:id="rId6" imgW="19041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 y="678"/>
                            <a:ext cx="107" cy="135"/>
                          </a:xfrm>
                          <a:prstGeom prst="rect">
                            <a:avLst/>
                          </a:prstGeom>
                          <a:noFill/>
                          <a:extLst/>
                        </p:spPr>
                      </p:pic>
                    </p:oleObj>
                  </mc:Fallback>
                </mc:AlternateContent>
              </a:graphicData>
            </a:graphic>
          </p:graphicFrame>
        </p:grpSp>
      </p:grpSp>
      <p:grpSp>
        <p:nvGrpSpPr>
          <p:cNvPr id="43" name="Group 41"/>
          <p:cNvGrpSpPr>
            <a:grpSpLocks/>
          </p:cNvGrpSpPr>
          <p:nvPr/>
        </p:nvGrpSpPr>
        <p:grpSpPr bwMode="auto">
          <a:xfrm>
            <a:off x="4998160" y="1396333"/>
            <a:ext cx="1066800" cy="685800"/>
            <a:chOff x="4560" y="528"/>
            <a:chExt cx="672" cy="432"/>
          </a:xfrm>
        </p:grpSpPr>
        <p:sp>
          <p:nvSpPr>
            <p:cNvPr id="44" name="Rectangle 42"/>
            <p:cNvSpPr>
              <a:spLocks noChangeArrowheads="1"/>
            </p:cNvSpPr>
            <p:nvPr/>
          </p:nvSpPr>
          <p:spPr bwMode="auto">
            <a:xfrm>
              <a:off x="4560" y="528"/>
              <a:ext cx="672" cy="432"/>
            </a:xfrm>
            <a:prstGeom prst="rect">
              <a:avLst/>
            </a:prstGeom>
            <a:noFill/>
            <a:ln w="9525">
              <a:noFill/>
              <a:miter lim="800000"/>
              <a:headEnd/>
              <a:tailEnd/>
            </a:ln>
            <a:effectLst/>
          </p:spPr>
          <p:txBody>
            <a:bodyPr/>
            <a:lstStyle/>
            <a:p>
              <a:r>
                <a:rPr lang="en-US" sz="1600" dirty="0">
                  <a:solidFill>
                    <a:schemeClr val="accent2"/>
                  </a:solidFill>
                  <a:latin typeface="Times New Roman" pitchFamily="18" charset="0"/>
                </a:rPr>
                <a:t>1</a:t>
              </a:r>
              <a:r>
                <a:rPr lang="en-US" sz="1600" dirty="0">
                  <a:solidFill>
                    <a:schemeClr val="accent2"/>
                  </a:solidFill>
                  <a:latin typeface="Times New Roman" pitchFamily="18" charset="0"/>
                  <a:sym typeface="Symbol" pitchFamily="18" charset="2"/>
                </a:rPr>
                <a:t></a:t>
              </a:r>
              <a:r>
                <a:rPr lang="en-US" sz="1600" dirty="0" smtClean="0">
                  <a:solidFill>
                    <a:schemeClr val="accent2"/>
                  </a:solidFill>
                  <a:latin typeface="Times New Roman" pitchFamily="18" charset="0"/>
                </a:rPr>
                <a:t>10</a:t>
              </a:r>
              <a:r>
                <a:rPr lang="en-US" sz="1600" baseline="30000" dirty="0" smtClean="0">
                  <a:solidFill>
                    <a:schemeClr val="accent2"/>
                  </a:solidFill>
                  <a:latin typeface="Times New Roman" pitchFamily="18" charset="0"/>
                </a:rPr>
                <a:t>8</a:t>
              </a:r>
              <a:r>
                <a:rPr lang="en-US" sz="1800" baseline="30000" dirty="0" smtClean="0">
                  <a:solidFill>
                    <a:srgbClr val="FF3300"/>
                  </a:solidFill>
                  <a:latin typeface="Times New Roman" pitchFamily="18" charset="0"/>
                </a:rPr>
                <a:t>  </a:t>
              </a:r>
              <a:r>
                <a:rPr lang="en-US" sz="1800" dirty="0" smtClean="0">
                  <a:solidFill>
                    <a:srgbClr val="FF3300"/>
                  </a:solidFill>
                  <a:latin typeface="Times New Roman" pitchFamily="18" charset="0"/>
                </a:rPr>
                <a:t> </a:t>
              </a:r>
            </a:p>
            <a:p>
              <a:r>
                <a:rPr lang="en-US" sz="1600" dirty="0" smtClean="0">
                  <a:solidFill>
                    <a:schemeClr val="accent2"/>
                  </a:solidFill>
                  <a:latin typeface="Times New Roman" pitchFamily="18" charset="0"/>
                  <a:sym typeface="Symbol" pitchFamily="18" charset="2"/>
                </a:rPr>
                <a:t> </a:t>
              </a:r>
              <a:r>
                <a:rPr lang="en-US" sz="1600" dirty="0" smtClean="0">
                  <a:solidFill>
                    <a:schemeClr val="accent2"/>
                  </a:solidFill>
                  <a:latin typeface="Times New Roman" pitchFamily="18" charset="0"/>
                </a:rPr>
                <a:t>= 300</a:t>
              </a:r>
              <a:r>
                <a:rPr lang="en-US" sz="1800" baseline="30000" dirty="0" smtClean="0">
                  <a:solidFill>
                    <a:srgbClr val="FF3300"/>
                  </a:solidFill>
                  <a:latin typeface="Times New Roman" pitchFamily="18" charset="0"/>
                </a:rPr>
                <a:t> </a:t>
              </a:r>
              <a:endParaRPr lang="en-US" sz="1800" dirty="0"/>
            </a:p>
          </p:txBody>
        </p:sp>
        <p:graphicFrame>
          <p:nvGraphicFramePr>
            <p:cNvPr id="45" name="Object 43"/>
            <p:cNvGraphicFramePr>
              <a:graphicFrameLocks noChangeAspect="1"/>
            </p:cNvGraphicFramePr>
            <p:nvPr>
              <p:extLst>
                <p:ext uri="{D42A27DB-BD31-4B8C-83A1-F6EECF244321}">
                  <p14:modId xmlns:p14="http://schemas.microsoft.com/office/powerpoint/2010/main" val="1682790742"/>
                </p:ext>
              </p:extLst>
            </p:nvPr>
          </p:nvGraphicFramePr>
          <p:xfrm>
            <a:off x="4904" y="591"/>
            <a:ext cx="81" cy="117"/>
          </p:xfrm>
          <a:graphic>
            <a:graphicData uri="http://schemas.openxmlformats.org/presentationml/2006/ole">
              <mc:AlternateContent xmlns:mc="http://schemas.openxmlformats.org/markup-compatibility/2006">
                <mc:Choice xmlns:v="urn:schemas-microsoft-com:vml" Requires="v">
                  <p:oleObj spid="_x0000_s1544" name="Equation" r:id="rId7" imgW="190417" imgH="241195" progId="Equation.3">
                    <p:embed/>
                  </p:oleObj>
                </mc:Choice>
                <mc:Fallback>
                  <p:oleObj name="Equation" r:id="rId7" imgW="19041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 y="591"/>
                          <a:ext cx="81" cy="117"/>
                        </a:xfrm>
                        <a:prstGeom prst="rect">
                          <a:avLst/>
                        </a:prstGeom>
                        <a:noFill/>
                        <a:extLst/>
                      </p:spPr>
                    </p:pic>
                  </p:oleObj>
                </mc:Fallback>
              </mc:AlternateContent>
            </a:graphicData>
          </a:graphic>
        </p:graphicFrame>
      </p:grpSp>
      <p:sp>
        <p:nvSpPr>
          <p:cNvPr id="46" name="AutoShape 44"/>
          <p:cNvSpPr>
            <a:spLocks noChangeArrowheads="1"/>
          </p:cNvSpPr>
          <p:nvPr/>
        </p:nvSpPr>
        <p:spPr bwMode="auto">
          <a:xfrm rot="7531583">
            <a:off x="4886210" y="2471798"/>
            <a:ext cx="1339312" cy="271736"/>
          </a:xfrm>
          <a:prstGeom prst="rightArrow">
            <a:avLst>
              <a:gd name="adj1" fmla="val 50000"/>
              <a:gd name="adj2" fmla="val 79167"/>
            </a:avLst>
          </a:prstGeom>
          <a:solidFill>
            <a:schemeClr val="accent1"/>
          </a:solidFill>
          <a:ln w="9525" algn="ctr">
            <a:solidFill>
              <a:schemeClr val="hlink"/>
            </a:solidFill>
            <a:miter lim="800000"/>
            <a:headEnd/>
            <a:tailEnd/>
          </a:ln>
          <a:effectLst/>
        </p:spPr>
        <p:txBody>
          <a:bodyPr wrap="none" anchor="ctr"/>
          <a:lstStyle/>
          <a:p>
            <a:endParaRPr lang="en-US"/>
          </a:p>
        </p:txBody>
      </p:sp>
      <p:sp>
        <p:nvSpPr>
          <p:cNvPr id="47" name="Rectangle 45"/>
          <p:cNvSpPr>
            <a:spLocks noChangeArrowheads="1"/>
          </p:cNvSpPr>
          <p:nvPr/>
        </p:nvSpPr>
        <p:spPr bwMode="auto">
          <a:xfrm>
            <a:off x="5257800" y="2971800"/>
            <a:ext cx="1447800" cy="381000"/>
          </a:xfrm>
          <a:prstGeom prst="rect">
            <a:avLst/>
          </a:prstGeom>
          <a:noFill/>
          <a:ln w="9525">
            <a:noFill/>
            <a:miter lim="800000"/>
            <a:headEnd/>
            <a:tailEnd/>
          </a:ln>
          <a:effectLst/>
        </p:spPr>
        <p:txBody>
          <a:bodyPr/>
          <a:lstStyle/>
          <a:p>
            <a:pPr eaLnBrk="1" hangingPunct="1">
              <a:spcBef>
                <a:spcPct val="20000"/>
              </a:spcBef>
              <a:buFont typeface="Wingdings" pitchFamily="2" charset="2"/>
              <a:buNone/>
            </a:pPr>
            <a:endParaRPr lang="en-US">
              <a:solidFill>
                <a:schemeClr val="hlink"/>
              </a:solidFill>
              <a:latin typeface="Times New Roman" pitchFamily="18" charset="0"/>
            </a:endParaRPr>
          </a:p>
        </p:txBody>
      </p:sp>
      <p:sp>
        <p:nvSpPr>
          <p:cNvPr id="48" name="Rectangle 46"/>
          <p:cNvSpPr>
            <a:spLocks noChangeArrowheads="1"/>
          </p:cNvSpPr>
          <p:nvPr/>
        </p:nvSpPr>
        <p:spPr bwMode="auto">
          <a:xfrm>
            <a:off x="5416088" y="2682238"/>
            <a:ext cx="1182824" cy="369332"/>
          </a:xfrm>
          <a:prstGeom prst="rect">
            <a:avLst/>
          </a:prstGeom>
          <a:noFill/>
          <a:ln w="9525" algn="ctr">
            <a:noFill/>
            <a:miter lim="800000"/>
            <a:headEnd/>
            <a:tailEnd/>
          </a:ln>
          <a:effectLst/>
        </p:spPr>
        <p:txBody>
          <a:bodyPr wrap="none">
            <a:spAutoFit/>
          </a:bodyPr>
          <a:lstStyle/>
          <a:p>
            <a:r>
              <a:rPr lang="en-US" sz="1800" dirty="0">
                <a:solidFill>
                  <a:schemeClr val="hlink"/>
                </a:solidFill>
              </a:rPr>
              <a:t> until 2005</a:t>
            </a:r>
          </a:p>
        </p:txBody>
      </p:sp>
      <p:grpSp>
        <p:nvGrpSpPr>
          <p:cNvPr id="49" name="Group 41"/>
          <p:cNvGrpSpPr>
            <a:grpSpLocks/>
          </p:cNvGrpSpPr>
          <p:nvPr/>
        </p:nvGrpSpPr>
        <p:grpSpPr bwMode="auto">
          <a:xfrm>
            <a:off x="4477764" y="2580429"/>
            <a:ext cx="914400" cy="304800"/>
            <a:chOff x="4560" y="609"/>
            <a:chExt cx="576" cy="192"/>
          </a:xfrm>
        </p:grpSpPr>
        <p:sp>
          <p:nvSpPr>
            <p:cNvPr id="50" name="Rectangle 42"/>
            <p:cNvSpPr>
              <a:spLocks noChangeArrowheads="1"/>
            </p:cNvSpPr>
            <p:nvPr/>
          </p:nvSpPr>
          <p:spPr bwMode="auto">
            <a:xfrm>
              <a:off x="4560" y="609"/>
              <a:ext cx="576" cy="192"/>
            </a:xfrm>
            <a:prstGeom prst="rect">
              <a:avLst/>
            </a:prstGeom>
            <a:noFill/>
            <a:ln w="9525">
              <a:noFill/>
              <a:miter lim="800000"/>
              <a:headEnd/>
              <a:tailEnd/>
            </a:ln>
            <a:effectLst/>
          </p:spPr>
          <p:txBody>
            <a:bodyPr/>
            <a:lstStyle/>
            <a:p>
              <a:r>
                <a:rPr lang="en-US" sz="1600" dirty="0">
                  <a:solidFill>
                    <a:srgbClr val="00B5E2"/>
                  </a:solidFill>
                  <a:latin typeface="Times New Roman" pitchFamily="18" charset="0"/>
                </a:rPr>
                <a:t>1</a:t>
              </a:r>
              <a:r>
                <a:rPr lang="en-US" sz="1600" dirty="0">
                  <a:solidFill>
                    <a:srgbClr val="00B5E2"/>
                  </a:solidFill>
                  <a:latin typeface="Times New Roman" pitchFamily="18" charset="0"/>
                  <a:sym typeface="Symbol" pitchFamily="18" charset="2"/>
                </a:rPr>
                <a:t></a:t>
              </a:r>
              <a:r>
                <a:rPr lang="en-US" sz="1600" dirty="0" smtClean="0">
                  <a:solidFill>
                    <a:srgbClr val="00B5E2"/>
                  </a:solidFill>
                  <a:latin typeface="Times New Roman" pitchFamily="18" charset="0"/>
                </a:rPr>
                <a:t>10</a:t>
              </a:r>
              <a:r>
                <a:rPr lang="en-US" sz="1600" baseline="30000" dirty="0" smtClean="0">
                  <a:solidFill>
                    <a:srgbClr val="00B5E2"/>
                  </a:solidFill>
                  <a:latin typeface="Times New Roman" pitchFamily="18" charset="0"/>
                </a:rPr>
                <a:t>12</a:t>
              </a:r>
              <a:r>
                <a:rPr lang="en-US" sz="1800" baseline="30000" dirty="0" smtClean="0">
                  <a:solidFill>
                    <a:srgbClr val="00B5E2"/>
                  </a:solidFill>
                  <a:latin typeface="Times New Roman" pitchFamily="18" charset="0"/>
                </a:rPr>
                <a:t>  </a:t>
              </a:r>
              <a:r>
                <a:rPr lang="en-US" sz="1800" dirty="0" smtClean="0">
                  <a:solidFill>
                    <a:srgbClr val="00B5E2"/>
                  </a:solidFill>
                  <a:latin typeface="Times New Roman" pitchFamily="18" charset="0"/>
                </a:rPr>
                <a:t> </a:t>
              </a:r>
            </a:p>
          </p:txBody>
        </p:sp>
        <p:graphicFrame>
          <p:nvGraphicFramePr>
            <p:cNvPr id="51" name="Object 43"/>
            <p:cNvGraphicFramePr>
              <a:graphicFrameLocks noChangeAspect="1"/>
            </p:cNvGraphicFramePr>
            <p:nvPr>
              <p:extLst>
                <p:ext uri="{D42A27DB-BD31-4B8C-83A1-F6EECF244321}">
                  <p14:modId xmlns:p14="http://schemas.microsoft.com/office/powerpoint/2010/main" val="1939744489"/>
                </p:ext>
              </p:extLst>
            </p:nvPr>
          </p:nvGraphicFramePr>
          <p:xfrm>
            <a:off x="4942" y="648"/>
            <a:ext cx="120" cy="152"/>
          </p:xfrm>
          <a:graphic>
            <a:graphicData uri="http://schemas.openxmlformats.org/presentationml/2006/ole">
              <mc:AlternateContent xmlns:mc="http://schemas.openxmlformats.org/markup-compatibility/2006">
                <mc:Choice xmlns:v="urn:schemas-microsoft-com:vml" Requires="v">
                  <p:oleObj spid="_x0000_s1545" name="Equation" r:id="rId8" imgW="190417" imgH="241195" progId="Equation.3">
                    <p:embed/>
                  </p:oleObj>
                </mc:Choice>
                <mc:Fallback>
                  <p:oleObj name="Equation" r:id="rId8" imgW="19041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 y="648"/>
                          <a:ext cx="120"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2" name="Picture 4"/>
          <p:cNvPicPr>
            <a:picLocks noChangeAspect="1" noChangeArrowheads="1"/>
          </p:cNvPicPr>
          <p:nvPr/>
        </p:nvPicPr>
        <p:blipFill>
          <a:blip r:embed="rId9" cstate="print"/>
          <a:srcRect/>
          <a:stretch>
            <a:fillRect/>
          </a:stretch>
        </p:blipFill>
        <p:spPr bwMode="auto">
          <a:xfrm>
            <a:off x="3605480" y="832794"/>
            <a:ext cx="1271319" cy="1156547"/>
          </a:xfrm>
          <a:prstGeom prst="rect">
            <a:avLst/>
          </a:prstGeom>
          <a:noFill/>
          <a:ln w="9525" algn="ctr">
            <a:noFill/>
            <a:miter lim="800000"/>
            <a:headEnd/>
            <a:tailEnd/>
          </a:ln>
          <a:effectLst/>
        </p:spPr>
      </p:pic>
      <p:pic>
        <p:nvPicPr>
          <p:cNvPr id="53" name="Picture 5"/>
          <p:cNvPicPr>
            <a:picLocks noChangeAspect="1" noChangeArrowheads="1"/>
          </p:cNvPicPr>
          <p:nvPr/>
        </p:nvPicPr>
        <p:blipFill>
          <a:blip r:embed="rId10" cstate="print"/>
          <a:srcRect/>
          <a:stretch>
            <a:fillRect/>
          </a:stretch>
        </p:blipFill>
        <p:spPr bwMode="auto">
          <a:xfrm>
            <a:off x="6167526" y="832794"/>
            <a:ext cx="1219200" cy="1108075"/>
          </a:xfrm>
          <a:prstGeom prst="rect">
            <a:avLst/>
          </a:prstGeom>
          <a:noFill/>
          <a:ln w="9525" algn="ctr">
            <a:noFill/>
            <a:miter lim="800000"/>
            <a:headEnd/>
            <a:tailEnd/>
          </a:ln>
          <a:effectLst/>
        </p:spPr>
      </p:pic>
    </p:spTree>
    <p:extLst>
      <p:ext uri="{BB962C8B-B14F-4D97-AF65-F5344CB8AC3E}">
        <p14:creationId xmlns:p14="http://schemas.microsoft.com/office/powerpoint/2010/main" val="2172984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recirculation ‘remedies</a:t>
            </a:r>
            <a:r>
              <a:rPr lang="en-US" dirty="0" smtClean="0"/>
              <a:t>’: Beam optics</a:t>
            </a:r>
            <a:endParaRPr lang="en-US" dirty="0"/>
          </a:p>
        </p:txBody>
      </p:sp>
      <p:sp>
        <p:nvSpPr>
          <p:cNvPr id="3" name="Content Placeholder 2"/>
          <p:cNvSpPr>
            <a:spLocks noGrp="1"/>
          </p:cNvSpPr>
          <p:nvPr>
            <p:ph idx="1"/>
          </p:nvPr>
        </p:nvSpPr>
        <p:spPr>
          <a:xfrm>
            <a:off x="228600" y="871268"/>
            <a:ext cx="8672513" cy="5417388"/>
          </a:xfrm>
        </p:spPr>
        <p:txBody>
          <a:bodyPr>
            <a:normAutofit fontScale="85000" lnSpcReduction="20000"/>
          </a:bodyPr>
          <a:lstStyle/>
          <a:p>
            <a:r>
              <a:rPr lang="en-US" dirty="0">
                <a:solidFill>
                  <a:schemeClr val="tx1"/>
                </a:solidFill>
              </a:rPr>
              <a:t>Adjust beam envelope in </a:t>
            </a:r>
            <a:r>
              <a:rPr lang="en-US" i="1" dirty="0">
                <a:solidFill>
                  <a:srgbClr val="FFC000"/>
                </a:solidFill>
              </a:rPr>
              <a:t>deceleration tube </a:t>
            </a:r>
            <a:r>
              <a:rPr lang="en-US" dirty="0">
                <a:solidFill>
                  <a:schemeClr val="tx1"/>
                </a:solidFill>
              </a:rPr>
              <a:t>to transport out electrons coming out of the collector</a:t>
            </a:r>
          </a:p>
          <a:p>
            <a:r>
              <a:rPr lang="en-US" dirty="0">
                <a:solidFill>
                  <a:schemeClr val="tx1"/>
                </a:solidFill>
              </a:rPr>
              <a:t>Adjust beam envelope in </a:t>
            </a:r>
            <a:r>
              <a:rPr lang="en-US" i="1" dirty="0">
                <a:solidFill>
                  <a:srgbClr val="FFC000"/>
                </a:solidFill>
              </a:rPr>
              <a:t>acceleration tube </a:t>
            </a:r>
            <a:r>
              <a:rPr lang="en-US" dirty="0">
                <a:solidFill>
                  <a:schemeClr val="tx1"/>
                </a:solidFill>
              </a:rPr>
              <a:t>so that beam core remains far from the tube electrodes when the beam trips</a:t>
            </a:r>
          </a:p>
          <a:p>
            <a:pPr lvl="1"/>
            <a:r>
              <a:rPr lang="en-US" dirty="0"/>
              <a:t>Big difference in the occurrence of full discharges originating in the acceleration tube.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a:p>
            <a:pPr lvl="1"/>
            <a:endParaRPr lang="en-US" dirty="0"/>
          </a:p>
          <a:p>
            <a:pPr lvl="1">
              <a:buNone/>
            </a:pPr>
            <a:endParaRPr lang="en-US" dirty="0"/>
          </a:p>
          <a:p>
            <a:r>
              <a:rPr lang="en-US" dirty="0">
                <a:solidFill>
                  <a:schemeClr val="tx1"/>
                </a:solidFill>
              </a:rPr>
              <a:t>Protection of deceleration tube from </a:t>
            </a:r>
            <a:r>
              <a:rPr lang="en-US" dirty="0" smtClean="0">
                <a:solidFill>
                  <a:schemeClr val="tx1"/>
                </a:solidFill>
              </a:rPr>
              <a:t>irradiation </a:t>
            </a:r>
            <a:r>
              <a:rPr lang="en-US" dirty="0">
                <a:solidFill>
                  <a:schemeClr val="tx1"/>
                </a:solidFill>
              </a:rPr>
              <a:t>when the beam trips by using optics with high dispersion in the return </a:t>
            </a:r>
            <a:r>
              <a:rPr lang="en-US" dirty="0" smtClean="0">
                <a:solidFill>
                  <a:schemeClr val="tx1"/>
                </a:solidFill>
              </a:rPr>
              <a:t>line</a:t>
            </a:r>
            <a:endParaRPr lang="en-US" dirty="0">
              <a:solidFill>
                <a:schemeClr val="tx1"/>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40</a:t>
            </a:fld>
            <a:endParaRPr lang="en-US" altLang="en-US"/>
          </a:p>
        </p:txBody>
      </p:sp>
      <p:pic>
        <p:nvPicPr>
          <p:cNvPr id="7" name="Picture 400"/>
          <p:cNvPicPr>
            <a:picLocks noChangeAspect="1" noChangeArrowheads="1"/>
          </p:cNvPicPr>
          <p:nvPr/>
        </p:nvPicPr>
        <p:blipFill>
          <a:blip r:embed="rId2" cstate="print"/>
          <a:srcRect/>
          <a:stretch>
            <a:fillRect/>
          </a:stretch>
        </p:blipFill>
        <p:spPr bwMode="auto">
          <a:xfrm>
            <a:off x="806450" y="2402211"/>
            <a:ext cx="5190100" cy="3282597"/>
          </a:xfrm>
          <a:prstGeom prst="rect">
            <a:avLst/>
          </a:prstGeom>
          <a:noFill/>
        </p:spPr>
      </p:pic>
      <p:sp>
        <p:nvSpPr>
          <p:cNvPr id="8" name="Text Box 401"/>
          <p:cNvSpPr txBox="1">
            <a:spLocks noChangeArrowheads="1"/>
          </p:cNvSpPr>
          <p:nvPr/>
        </p:nvSpPr>
        <p:spPr bwMode="auto">
          <a:xfrm>
            <a:off x="5888509" y="3248802"/>
            <a:ext cx="2809875" cy="1547132"/>
          </a:xfrm>
          <a:prstGeom prst="rect">
            <a:avLst/>
          </a:prstGeom>
          <a:noFill/>
          <a:ln w="9525">
            <a:noFill/>
            <a:miter lim="800000"/>
            <a:headEnd/>
            <a:tailEnd/>
          </a:ln>
          <a:effectLst/>
        </p:spPr>
        <p:txBody>
          <a:bodyPr/>
          <a:lstStyle/>
          <a:p>
            <a:pPr algn="just"/>
            <a:r>
              <a:rPr lang="en-US" sz="1200" dirty="0">
                <a:solidFill>
                  <a:schemeClr val="accent2"/>
                </a:solidFill>
              </a:rPr>
              <a:t>Simulations of the beam envelope (edge) in the accelerating column for nominal settings (solid curve) and settings representing a partial discharge (dotted curve). The limiting aperture is 12 mm. Vertical dotted lines represent the locations of the magnetic lenses.</a:t>
            </a:r>
          </a:p>
        </p:txBody>
      </p:sp>
    </p:spTree>
    <p:extLst>
      <p:ext uri="{BB962C8B-B14F-4D97-AF65-F5344CB8AC3E}">
        <p14:creationId xmlns:p14="http://schemas.microsoft.com/office/powerpoint/2010/main" val="2389430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drift</a:t>
            </a:r>
            <a:endParaRPr lang="en-US" dirty="0"/>
          </a:p>
        </p:txBody>
      </p:sp>
      <p:sp>
        <p:nvSpPr>
          <p:cNvPr id="3" name="Content Placeholder 2"/>
          <p:cNvSpPr>
            <a:spLocks noGrp="1"/>
          </p:cNvSpPr>
          <p:nvPr>
            <p:ph idx="1"/>
          </p:nvPr>
        </p:nvSpPr>
        <p:spPr>
          <a:xfrm>
            <a:off x="228600" y="914399"/>
            <a:ext cx="8672513" cy="5434641"/>
          </a:xfrm>
        </p:spPr>
        <p:txBody>
          <a:bodyPr>
            <a:normAutofit fontScale="92500" lnSpcReduction="10000"/>
          </a:bodyPr>
          <a:lstStyle/>
          <a:p>
            <a:r>
              <a:rPr lang="en-US" dirty="0">
                <a:solidFill>
                  <a:schemeClr val="tx1"/>
                </a:solidFill>
              </a:rPr>
              <a:t>Temperature – related</a:t>
            </a:r>
          </a:p>
          <a:p>
            <a:pPr lvl="1"/>
            <a:r>
              <a:rPr lang="en-US" dirty="0" err="1"/>
              <a:t>Pelletron</a:t>
            </a:r>
            <a:r>
              <a:rPr lang="en-US" dirty="0"/>
              <a:t> temperature</a:t>
            </a:r>
          </a:p>
          <a:p>
            <a:pPr lvl="1"/>
            <a:r>
              <a:rPr lang="en-US" dirty="0"/>
              <a:t>GVM preamplifier temperature</a:t>
            </a:r>
          </a:p>
          <a:p>
            <a:r>
              <a:rPr lang="en-US" dirty="0">
                <a:solidFill>
                  <a:schemeClr val="tx1"/>
                </a:solidFill>
              </a:rPr>
              <a:t>Caused by changing balance of</a:t>
            </a:r>
            <a:br>
              <a:rPr lang="en-US" dirty="0">
                <a:solidFill>
                  <a:schemeClr val="tx1"/>
                </a:solidFill>
              </a:rPr>
            </a:br>
            <a:r>
              <a:rPr lang="en-US" dirty="0">
                <a:solidFill>
                  <a:schemeClr val="tx1"/>
                </a:solidFill>
              </a:rPr>
              <a:t>currents</a:t>
            </a:r>
          </a:p>
          <a:p>
            <a:pPr lvl="1"/>
            <a:r>
              <a:rPr lang="en-US" dirty="0"/>
              <a:t>Chain current variation</a:t>
            </a:r>
          </a:p>
          <a:p>
            <a:pPr lvl="2"/>
            <a:r>
              <a:rPr lang="en-US" sz="1900" dirty="0">
                <a:solidFill>
                  <a:schemeClr val="accent5"/>
                </a:solidFill>
              </a:rPr>
              <a:t>Was a problem in the time of</a:t>
            </a:r>
            <a:br>
              <a:rPr lang="en-US" sz="1900" dirty="0">
                <a:solidFill>
                  <a:schemeClr val="accent5"/>
                </a:solidFill>
              </a:rPr>
            </a:br>
            <a:r>
              <a:rPr lang="en-US" sz="1900" dirty="0">
                <a:solidFill>
                  <a:schemeClr val="accent5"/>
                </a:solidFill>
              </a:rPr>
              <a:t>charging efficiency degradation</a:t>
            </a:r>
          </a:p>
          <a:p>
            <a:pPr lvl="1"/>
            <a:r>
              <a:rPr lang="en-US" dirty="0"/>
              <a:t>Variation of the beam loss or corona current</a:t>
            </a:r>
          </a:p>
          <a:p>
            <a:r>
              <a:rPr lang="en-US" dirty="0">
                <a:solidFill>
                  <a:schemeClr val="tx1"/>
                </a:solidFill>
              </a:rPr>
              <a:t>Changes in GVM reading associated with SF</a:t>
            </a:r>
            <a:r>
              <a:rPr lang="en-US" baseline="-25000" dirty="0">
                <a:solidFill>
                  <a:schemeClr val="tx1"/>
                </a:solidFill>
              </a:rPr>
              <a:t>6</a:t>
            </a:r>
            <a:r>
              <a:rPr lang="en-US" dirty="0">
                <a:solidFill>
                  <a:schemeClr val="tx1"/>
                </a:solidFill>
              </a:rPr>
              <a:t> permittivity</a:t>
            </a:r>
          </a:p>
          <a:p>
            <a:pPr lvl="1"/>
            <a:r>
              <a:rPr lang="en-US" dirty="0"/>
              <a:t>At ~6 atmospheres (abs) </a:t>
            </a:r>
            <a:r>
              <a:rPr lang="en-US" dirty="0" smtClean="0">
                <a:latin typeface="Symbol" panose="05050102010706020507" pitchFamily="18" charset="2"/>
              </a:rPr>
              <a:t>e</a:t>
            </a:r>
            <a:r>
              <a:rPr lang="en-US" baseline="-25000" dirty="0" smtClean="0"/>
              <a:t>SF</a:t>
            </a:r>
            <a:r>
              <a:rPr lang="en-US" sz="1900" baseline="-46000" dirty="0" smtClean="0"/>
              <a:t>6</a:t>
            </a:r>
            <a:r>
              <a:rPr lang="en-US" dirty="0" smtClean="0"/>
              <a:t> </a:t>
            </a:r>
            <a:r>
              <a:rPr lang="en-US" dirty="0"/>
              <a:t>= 1.012</a:t>
            </a:r>
          </a:p>
          <a:p>
            <a:pPr lvl="1"/>
            <a:r>
              <a:rPr lang="en-US" dirty="0"/>
              <a:t>The charge generated on GVM at a given voltage increases correspondingly</a:t>
            </a:r>
          </a:p>
          <a:p>
            <a:pPr lvl="1"/>
            <a:r>
              <a:rPr lang="en-US" dirty="0"/>
              <a:t>1% SF</a:t>
            </a:r>
            <a:r>
              <a:rPr lang="en-US" baseline="-25000" dirty="0"/>
              <a:t>6</a:t>
            </a:r>
            <a:r>
              <a:rPr lang="en-US" dirty="0"/>
              <a:t> pressure increase results at the same terminal voltage in the GVM reading increase by about 0.01% </a:t>
            </a:r>
          </a:p>
          <a:p>
            <a:pPr lvl="2"/>
            <a:r>
              <a:rPr lang="en-US" sz="1900" dirty="0">
                <a:solidFill>
                  <a:schemeClr val="accent5"/>
                </a:solidFill>
              </a:rPr>
              <a:t>Results in 0.5 </a:t>
            </a:r>
            <a:r>
              <a:rPr lang="en-US" sz="1900" dirty="0" err="1">
                <a:solidFill>
                  <a:schemeClr val="accent5"/>
                </a:solidFill>
              </a:rPr>
              <a:t>keV</a:t>
            </a:r>
            <a:r>
              <a:rPr lang="en-US" sz="1900" dirty="0">
                <a:solidFill>
                  <a:schemeClr val="accent5"/>
                </a:solidFill>
              </a:rPr>
              <a:t>/psi energy drop</a:t>
            </a:r>
          </a:p>
          <a:p>
            <a:pPr lvl="2"/>
            <a:r>
              <a:rPr lang="en-US" sz="1900" dirty="0">
                <a:solidFill>
                  <a:schemeClr val="accent5"/>
                </a:solidFill>
              </a:rPr>
              <a:t>Was noticed in the time of an SF</a:t>
            </a:r>
            <a:r>
              <a:rPr lang="en-US" sz="1900" baseline="-25000" dirty="0">
                <a:solidFill>
                  <a:schemeClr val="accent5"/>
                </a:solidFill>
              </a:rPr>
              <a:t>6</a:t>
            </a:r>
            <a:r>
              <a:rPr lang="en-US" sz="1900" dirty="0">
                <a:solidFill>
                  <a:schemeClr val="accent5"/>
                </a:solidFill>
              </a:rPr>
              <a:t> </a:t>
            </a:r>
            <a:r>
              <a:rPr lang="en-US" sz="1900" dirty="0" smtClean="0">
                <a:solidFill>
                  <a:schemeClr val="accent5"/>
                </a:solidFill>
              </a:rPr>
              <a:t>leak</a:t>
            </a:r>
            <a:endParaRPr lang="en-US" sz="1900" dirty="0">
              <a:solidFill>
                <a:schemeClr val="accent5"/>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41</a:t>
            </a:fld>
            <a:endParaRPr lang="en-US" altLang="en-US"/>
          </a:p>
        </p:txBody>
      </p:sp>
      <p:pic>
        <p:nvPicPr>
          <p:cNvPr id="7" name="Picture 2"/>
          <p:cNvPicPr>
            <a:picLocks noChangeAspect="1" noChangeArrowheads="1"/>
          </p:cNvPicPr>
          <p:nvPr/>
        </p:nvPicPr>
        <p:blipFill>
          <a:blip r:embed="rId2" cstate="print"/>
          <a:srcRect t="3036"/>
          <a:stretch>
            <a:fillRect/>
          </a:stretch>
        </p:blipFill>
        <p:spPr bwMode="auto">
          <a:xfrm>
            <a:off x="5032897" y="828136"/>
            <a:ext cx="3359020" cy="2698402"/>
          </a:xfrm>
          <a:prstGeom prst="rect">
            <a:avLst/>
          </a:prstGeom>
          <a:noFill/>
          <a:ln w="9525">
            <a:noFill/>
            <a:miter lim="800000"/>
            <a:headEnd/>
            <a:tailEnd/>
          </a:ln>
        </p:spPr>
      </p:pic>
      <p:sp>
        <p:nvSpPr>
          <p:cNvPr id="8" name="TextBox 7"/>
          <p:cNvSpPr txBox="1">
            <a:spLocks noChangeArrowheads="1"/>
          </p:cNvSpPr>
          <p:nvPr/>
        </p:nvSpPr>
        <p:spPr bwMode="auto">
          <a:xfrm>
            <a:off x="6755365" y="1288790"/>
            <a:ext cx="2388635" cy="584775"/>
          </a:xfrm>
          <a:prstGeom prst="rect">
            <a:avLst/>
          </a:prstGeom>
          <a:solidFill>
            <a:schemeClr val="bg1"/>
          </a:solidFill>
          <a:ln w="9525">
            <a:noFill/>
            <a:miter lim="800000"/>
            <a:headEnd/>
            <a:tailEnd/>
          </a:ln>
        </p:spPr>
        <p:txBody>
          <a:bodyPr wrap="square">
            <a:spAutoFit/>
          </a:bodyPr>
          <a:lstStyle/>
          <a:p>
            <a:r>
              <a:rPr lang="en-US" sz="800" dirty="0">
                <a:solidFill>
                  <a:schemeClr val="accent6"/>
                </a:solidFill>
              </a:rPr>
              <a:t>Example </a:t>
            </a:r>
            <a:r>
              <a:rPr lang="en-US" sz="800" dirty="0" smtClean="0">
                <a:solidFill>
                  <a:schemeClr val="accent6"/>
                </a:solidFill>
              </a:rPr>
              <a:t>of electron </a:t>
            </a:r>
            <a:r>
              <a:rPr lang="en-US" sz="800" dirty="0">
                <a:solidFill>
                  <a:schemeClr val="accent6"/>
                </a:solidFill>
              </a:rPr>
              <a:t>beam energy </a:t>
            </a:r>
            <a:r>
              <a:rPr lang="en-US" sz="800" dirty="0" smtClean="0">
                <a:solidFill>
                  <a:schemeClr val="accent6"/>
                </a:solidFill>
              </a:rPr>
              <a:t>drift after </a:t>
            </a:r>
            <a:r>
              <a:rPr lang="en-US" sz="800" dirty="0">
                <a:solidFill>
                  <a:schemeClr val="accent6"/>
                </a:solidFill>
              </a:rPr>
              <a:t>turning the </a:t>
            </a:r>
            <a:r>
              <a:rPr lang="en-US" sz="800" dirty="0" err="1">
                <a:solidFill>
                  <a:schemeClr val="accent6"/>
                </a:solidFill>
              </a:rPr>
              <a:t>Pelletron</a:t>
            </a:r>
            <a:r>
              <a:rPr lang="en-US" sz="800" dirty="0">
                <a:solidFill>
                  <a:schemeClr val="accent6"/>
                </a:solidFill>
              </a:rPr>
              <a:t> on. Traces: </a:t>
            </a:r>
            <a:r>
              <a:rPr lang="en-US" sz="800" dirty="0">
                <a:solidFill>
                  <a:srgbClr val="FF0000"/>
                </a:solidFill>
              </a:rPr>
              <a:t>energy deviation</a:t>
            </a:r>
            <a:r>
              <a:rPr lang="en-US" sz="800" dirty="0"/>
              <a:t> </a:t>
            </a:r>
            <a:r>
              <a:rPr lang="en-US" sz="800" dirty="0" smtClean="0">
                <a:solidFill>
                  <a:schemeClr val="accent6"/>
                </a:solidFill>
              </a:rPr>
              <a:t>(2keV/div</a:t>
            </a:r>
            <a:r>
              <a:rPr lang="en-US" sz="800" dirty="0">
                <a:solidFill>
                  <a:schemeClr val="accent6"/>
                </a:solidFill>
              </a:rPr>
              <a:t>);</a:t>
            </a:r>
            <a:r>
              <a:rPr lang="en-US" sz="800" dirty="0"/>
              <a:t> </a:t>
            </a:r>
            <a:r>
              <a:rPr lang="en-US" sz="800" dirty="0">
                <a:solidFill>
                  <a:srgbClr val="0070C0"/>
                </a:solidFill>
              </a:rPr>
              <a:t>SF6</a:t>
            </a:r>
            <a:r>
              <a:rPr lang="en-US" sz="800" dirty="0"/>
              <a:t> </a:t>
            </a:r>
            <a:r>
              <a:rPr lang="en-US" sz="800" dirty="0">
                <a:solidFill>
                  <a:srgbClr val="0070C0"/>
                </a:solidFill>
              </a:rPr>
              <a:t>temperature </a:t>
            </a:r>
            <a:r>
              <a:rPr lang="en-US" sz="800" dirty="0">
                <a:solidFill>
                  <a:schemeClr val="accent6"/>
                </a:solidFill>
              </a:rPr>
              <a:t>(5 K/div);</a:t>
            </a:r>
            <a:r>
              <a:rPr lang="en-US" sz="800" dirty="0"/>
              <a:t> </a:t>
            </a:r>
            <a:r>
              <a:rPr lang="en-US" sz="800" dirty="0">
                <a:solidFill>
                  <a:srgbClr val="FF33CC"/>
                </a:solidFill>
              </a:rPr>
              <a:t>GVM reading</a:t>
            </a:r>
            <a:r>
              <a:rPr lang="en-US" sz="800" dirty="0"/>
              <a:t> </a:t>
            </a:r>
            <a:r>
              <a:rPr lang="en-US" sz="800" dirty="0">
                <a:solidFill>
                  <a:schemeClr val="accent6"/>
                </a:solidFill>
              </a:rPr>
              <a:t>(2kV/div)</a:t>
            </a:r>
            <a:r>
              <a:rPr lang="en-US" sz="800" dirty="0"/>
              <a:t>, </a:t>
            </a:r>
            <a:r>
              <a:rPr lang="en-US" sz="800" dirty="0">
                <a:solidFill>
                  <a:schemeClr val="accent6"/>
                </a:solidFill>
              </a:rPr>
              <a:t>and</a:t>
            </a:r>
            <a:r>
              <a:rPr lang="en-US" sz="800" dirty="0"/>
              <a:t> </a:t>
            </a:r>
            <a:r>
              <a:rPr lang="en-US" sz="800" dirty="0">
                <a:solidFill>
                  <a:srgbClr val="00CCFF"/>
                </a:solidFill>
              </a:rPr>
              <a:t>temperature of the GVM preamplifier</a:t>
            </a:r>
            <a:r>
              <a:rPr lang="en-US" sz="800" dirty="0">
                <a:solidFill>
                  <a:schemeClr val="accent6"/>
                </a:solidFill>
              </a:rPr>
              <a:t>(2 K/div).</a:t>
            </a:r>
          </a:p>
        </p:txBody>
      </p:sp>
    </p:spTree>
    <p:extLst>
      <p:ext uri="{BB962C8B-B14F-4D97-AF65-F5344CB8AC3E}">
        <p14:creationId xmlns:p14="http://schemas.microsoft.com/office/powerpoint/2010/main" val="3092880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of residual gas ions</a:t>
            </a:r>
            <a:endParaRPr lang="en-US" dirty="0"/>
          </a:p>
        </p:txBody>
      </p:sp>
      <p:sp>
        <p:nvSpPr>
          <p:cNvPr id="3" name="Content Placeholder 2"/>
          <p:cNvSpPr>
            <a:spLocks noGrp="1"/>
          </p:cNvSpPr>
          <p:nvPr>
            <p:ph idx="1"/>
          </p:nvPr>
        </p:nvSpPr>
        <p:spPr>
          <a:xfrm>
            <a:off x="228600" y="914400"/>
            <a:ext cx="8672513" cy="5253487"/>
          </a:xfrm>
        </p:spPr>
        <p:txBody>
          <a:bodyPr>
            <a:normAutofit fontScale="85000" lnSpcReduction="10000"/>
          </a:bodyPr>
          <a:lstStyle/>
          <a:p>
            <a:r>
              <a:rPr lang="en-US" dirty="0">
                <a:solidFill>
                  <a:schemeClr val="tx1"/>
                </a:solidFill>
              </a:rPr>
              <a:t>At </a:t>
            </a:r>
            <a:r>
              <a:rPr lang="en-US" i="1" dirty="0" err="1" smtClean="0">
                <a:solidFill>
                  <a:schemeClr val="tx1"/>
                </a:solidFill>
              </a:rPr>
              <a:t>I</a:t>
            </a:r>
            <a:r>
              <a:rPr lang="en-US" i="1" baseline="-25000" dirty="0" err="1" smtClean="0">
                <a:solidFill>
                  <a:schemeClr val="tx1"/>
                </a:solidFill>
              </a:rPr>
              <a:t>e</a:t>
            </a:r>
            <a:r>
              <a:rPr lang="en-US" i="1" baseline="-25000" dirty="0" smtClean="0">
                <a:solidFill>
                  <a:schemeClr val="tx1"/>
                </a:solidFill>
              </a:rPr>
              <a:t> </a:t>
            </a:r>
            <a:r>
              <a:rPr lang="en-US" dirty="0" smtClean="0">
                <a:solidFill>
                  <a:schemeClr val="tx1"/>
                </a:solidFill>
              </a:rPr>
              <a:t>= </a:t>
            </a:r>
            <a:r>
              <a:rPr lang="en-US" dirty="0">
                <a:solidFill>
                  <a:schemeClr val="tx1"/>
                </a:solidFill>
              </a:rPr>
              <a:t>0.1A, the potential difference between the beam center and the vacuum pipe is ~ 15 V. It is a deep well for thermal-energy ions</a:t>
            </a:r>
            <a:br>
              <a:rPr lang="en-US" dirty="0">
                <a:solidFill>
                  <a:schemeClr val="tx1"/>
                </a:solidFill>
              </a:rPr>
            </a:br>
            <a:r>
              <a:rPr lang="en-US" dirty="0">
                <a:solidFill>
                  <a:schemeClr val="tx1"/>
                </a:solidFill>
              </a:rPr>
              <a:t>(</a:t>
            </a:r>
            <a:r>
              <a:rPr lang="en-US" i="1" dirty="0">
                <a:solidFill>
                  <a:schemeClr val="tx1"/>
                </a:solidFill>
              </a:rPr>
              <a:t>W</a:t>
            </a:r>
            <a:r>
              <a:rPr lang="en-US" i="1" baseline="-25000" dirty="0">
                <a:solidFill>
                  <a:schemeClr val="tx1"/>
                </a:solidFill>
              </a:rPr>
              <a:t>i</a:t>
            </a:r>
            <a:r>
              <a:rPr lang="en-US" dirty="0">
                <a:solidFill>
                  <a:schemeClr val="tx1"/>
                </a:solidFill>
              </a:rPr>
              <a:t> ~ 0.03 eV) created by the primary electrons.</a:t>
            </a:r>
          </a:p>
          <a:p>
            <a:r>
              <a:rPr lang="en-US" dirty="0">
                <a:solidFill>
                  <a:schemeClr val="tx1"/>
                </a:solidFill>
              </a:rPr>
              <a:t>Focusing effect from the ions is higher than the defocusing effect from the beam space charge by ~</a:t>
            </a:r>
            <a:r>
              <a:rPr lang="en-US" i="1" dirty="0" smtClean="0">
                <a:solidFill>
                  <a:schemeClr val="tx1"/>
                </a:solidFill>
                <a:latin typeface="Symbol" panose="05050102010706020507" pitchFamily="18" charset="2"/>
              </a:rPr>
              <a:t>h</a:t>
            </a:r>
            <a:r>
              <a:rPr lang="en-US" i="1" baseline="-25000" dirty="0" smtClean="0">
                <a:solidFill>
                  <a:schemeClr val="tx1"/>
                </a:solidFill>
              </a:rPr>
              <a:t>c</a:t>
            </a:r>
            <a:r>
              <a:rPr lang="en-US" i="1" dirty="0" smtClean="0">
                <a:solidFill>
                  <a:schemeClr val="tx1"/>
                </a:solidFill>
                <a:latin typeface="Symbol" panose="05050102010706020507" pitchFamily="18" charset="2"/>
              </a:rPr>
              <a:t>g</a:t>
            </a:r>
            <a:r>
              <a:rPr lang="en-US" baseline="30000" dirty="0" smtClean="0">
                <a:solidFill>
                  <a:schemeClr val="tx1"/>
                </a:solidFill>
              </a:rPr>
              <a:t>2</a:t>
            </a:r>
            <a:r>
              <a:rPr lang="en-US" dirty="0" smtClean="0">
                <a:solidFill>
                  <a:schemeClr val="tx1"/>
                </a:solidFill>
              </a:rPr>
              <a:t> </a:t>
            </a:r>
            <a:r>
              <a:rPr lang="en-US" dirty="0">
                <a:solidFill>
                  <a:schemeClr val="tx1"/>
                </a:solidFill>
              </a:rPr>
              <a:t>, and can be large with </a:t>
            </a:r>
            <a:r>
              <a:rPr lang="en-US" i="1" dirty="0">
                <a:solidFill>
                  <a:schemeClr val="tx1"/>
                </a:solidFill>
                <a:latin typeface="Symbol" panose="05050102010706020507" pitchFamily="18" charset="2"/>
              </a:rPr>
              <a:t>g</a:t>
            </a:r>
            <a:r>
              <a:rPr lang="en-US" baseline="30000" dirty="0">
                <a:solidFill>
                  <a:schemeClr val="tx1"/>
                </a:solidFill>
              </a:rPr>
              <a:t>2</a:t>
            </a:r>
            <a:r>
              <a:rPr lang="en-US" dirty="0" smtClean="0">
                <a:solidFill>
                  <a:schemeClr val="tx1"/>
                </a:solidFill>
              </a:rPr>
              <a:t> ≈</a:t>
            </a:r>
            <a:r>
              <a:rPr lang="en-US" dirty="0">
                <a:solidFill>
                  <a:schemeClr val="tx1"/>
                </a:solidFill>
              </a:rPr>
              <a:t>100 </a:t>
            </a:r>
          </a:p>
          <a:p>
            <a:pPr lvl="1"/>
            <a:r>
              <a:rPr lang="en-US" dirty="0"/>
              <a:t>Simulations at optimized focusing: </a:t>
            </a:r>
            <a:r>
              <a:rPr lang="en-US" dirty="0" smtClean="0">
                <a:latin typeface="Symbol" panose="05050102010706020507" pitchFamily="18" charset="2"/>
              </a:rPr>
              <a:t>D</a:t>
            </a:r>
            <a:r>
              <a:rPr lang="en-US" i="1" dirty="0" smtClean="0">
                <a:latin typeface="Symbol" panose="05050102010706020507" pitchFamily="18" charset="2"/>
              </a:rPr>
              <a:t>a</a:t>
            </a:r>
            <a:r>
              <a:rPr lang="en-US" dirty="0" smtClean="0"/>
              <a:t> = </a:t>
            </a:r>
            <a:r>
              <a:rPr lang="en-US" i="1" dirty="0" err="1" smtClean="0">
                <a:latin typeface="Symbol" panose="05050102010706020507" pitchFamily="18" charset="2"/>
              </a:rPr>
              <a:t>k</a:t>
            </a:r>
            <a:r>
              <a:rPr lang="en-US" dirty="0" err="1" smtClean="0">
                <a:latin typeface="Calibri" panose="020F0502020204030204" pitchFamily="34" charset="0"/>
              </a:rPr>
              <a:t>·</a:t>
            </a:r>
            <a:r>
              <a:rPr lang="en-US" i="1" dirty="0" err="1" smtClean="0">
                <a:latin typeface="Calibri" panose="020F0502020204030204" pitchFamily="34" charset="0"/>
              </a:rPr>
              <a:t>r</a:t>
            </a:r>
            <a:r>
              <a:rPr lang="en-US" dirty="0" err="1" smtClean="0">
                <a:latin typeface="Calibri" panose="020F0502020204030204" pitchFamily="34" charset="0"/>
              </a:rPr>
              <a:t>·</a:t>
            </a:r>
            <a:r>
              <a:rPr lang="en-US" dirty="0" err="1" smtClean="0">
                <a:latin typeface="Symbol" panose="05050102010706020507" pitchFamily="18" charset="2"/>
              </a:rPr>
              <a:t>D</a:t>
            </a:r>
            <a:r>
              <a:rPr lang="en-US" i="1" dirty="0" err="1" smtClean="0">
                <a:latin typeface="Calibri" panose="020F0502020204030204" pitchFamily="34" charset="0"/>
              </a:rPr>
              <a:t>I</a:t>
            </a:r>
            <a:r>
              <a:rPr lang="en-US" i="1" baseline="-25000" dirty="0" err="1" smtClean="0">
                <a:latin typeface="Calibri" panose="020F0502020204030204" pitchFamily="34" charset="0"/>
              </a:rPr>
              <a:t>e</a:t>
            </a:r>
            <a:r>
              <a:rPr lang="en-US" dirty="0" smtClean="0"/>
              <a:t>  with </a:t>
            </a:r>
            <a:r>
              <a:rPr lang="en-US" i="1" dirty="0" smtClean="0">
                <a:latin typeface="Symbol" panose="05050102010706020507" pitchFamily="18" charset="2"/>
              </a:rPr>
              <a:t>k</a:t>
            </a:r>
            <a:r>
              <a:rPr lang="en-US" dirty="0" smtClean="0"/>
              <a:t> ~1 </a:t>
            </a:r>
            <a:r>
              <a:rPr lang="en-US" dirty="0"/>
              <a:t>rad/A/m</a:t>
            </a:r>
          </a:p>
          <a:p>
            <a:pPr lvl="1"/>
            <a:r>
              <a:rPr lang="en-US" dirty="0"/>
              <a:t>Neutralization </a:t>
            </a:r>
            <a:r>
              <a:rPr lang="en-US" i="1" dirty="0" err="1">
                <a:latin typeface="Symbol" panose="05050102010706020507" pitchFamily="18" charset="2"/>
              </a:rPr>
              <a:t>h</a:t>
            </a:r>
            <a:r>
              <a:rPr lang="en-US" i="1" baseline="-25000" dirty="0" err="1"/>
              <a:t>c</a:t>
            </a:r>
            <a:r>
              <a:rPr lang="en-US" dirty="0" smtClean="0"/>
              <a:t> </a:t>
            </a:r>
            <a:r>
              <a:rPr lang="en-US" dirty="0"/>
              <a:t>needs to be kept &lt;1% at all relevant currents</a:t>
            </a:r>
          </a:p>
          <a:p>
            <a:pPr lvl="1"/>
            <a:r>
              <a:rPr lang="en-US" dirty="0"/>
              <a:t>Calculated time to reach </a:t>
            </a:r>
            <a:r>
              <a:rPr lang="en-US" i="1" dirty="0" err="1">
                <a:latin typeface="Symbol" panose="05050102010706020507" pitchFamily="18" charset="2"/>
              </a:rPr>
              <a:t>h</a:t>
            </a:r>
            <a:r>
              <a:rPr lang="en-US" i="1" baseline="-25000" dirty="0" err="1"/>
              <a:t>c</a:t>
            </a:r>
            <a:r>
              <a:rPr lang="en-US" dirty="0" smtClean="0"/>
              <a:t> </a:t>
            </a:r>
            <a:r>
              <a:rPr lang="en-US" dirty="0"/>
              <a:t>~1% is ~0.2s. </a:t>
            </a:r>
          </a:p>
          <a:p>
            <a:pPr lvl="2"/>
            <a:r>
              <a:rPr lang="en-US" dirty="0">
                <a:solidFill>
                  <a:schemeClr val="accent5"/>
                </a:solidFill>
              </a:rPr>
              <a:t>H</a:t>
            </a:r>
            <a:r>
              <a:rPr lang="en-US" baseline="-25000" dirty="0">
                <a:solidFill>
                  <a:schemeClr val="accent5"/>
                </a:solidFill>
              </a:rPr>
              <a:t>2</a:t>
            </a:r>
            <a:r>
              <a:rPr lang="en-US" dirty="0">
                <a:solidFill>
                  <a:schemeClr val="accent5"/>
                </a:solidFill>
              </a:rPr>
              <a:t> at 0.3 </a:t>
            </a:r>
            <a:r>
              <a:rPr lang="en-US" dirty="0" err="1">
                <a:solidFill>
                  <a:schemeClr val="accent5"/>
                </a:solidFill>
              </a:rPr>
              <a:t>nTorr</a:t>
            </a:r>
            <a:endParaRPr lang="en-US" dirty="0">
              <a:solidFill>
                <a:schemeClr val="accent5"/>
              </a:solidFill>
            </a:endParaRPr>
          </a:p>
          <a:p>
            <a:r>
              <a:rPr lang="en-US" dirty="0">
                <a:solidFill>
                  <a:schemeClr val="tx1"/>
                </a:solidFill>
              </a:rPr>
              <a:t>Each BPM is used for ion clearing</a:t>
            </a:r>
          </a:p>
          <a:p>
            <a:pPr lvl="1"/>
            <a:r>
              <a:rPr lang="en-US" dirty="0"/>
              <a:t>One of the plates is biased at -300V while the other is grounded</a:t>
            </a:r>
          </a:p>
          <a:p>
            <a:pPr lvl="2"/>
            <a:r>
              <a:rPr lang="en-US" dirty="0">
                <a:solidFill>
                  <a:schemeClr val="accent5"/>
                </a:solidFill>
              </a:rPr>
              <a:t>Thermal ions fly ~5m distance between BPMs in the supply line in ~ 3ms</a:t>
            </a:r>
          </a:p>
          <a:p>
            <a:r>
              <a:rPr lang="en-US" dirty="0">
                <a:solidFill>
                  <a:schemeClr val="tx1"/>
                </a:solidFill>
              </a:rPr>
              <a:t>However, there are barriers for ions created by</a:t>
            </a:r>
          </a:p>
          <a:p>
            <a:pPr lvl="1"/>
            <a:r>
              <a:rPr lang="en-US" dirty="0"/>
              <a:t>Size variations of both the electron beam and the vacuum pipe</a:t>
            </a:r>
          </a:p>
          <a:p>
            <a:pPr lvl="1"/>
            <a:r>
              <a:rPr lang="en-US" dirty="0"/>
              <a:t>Solenoidal lenses</a:t>
            </a:r>
          </a:p>
          <a:p>
            <a:pPr lvl="1"/>
            <a:r>
              <a:rPr lang="en-US" dirty="0"/>
              <a:t>BPM clearing removes ions to ~2% (from fitting to measurements)</a:t>
            </a:r>
          </a:p>
          <a:p>
            <a:pPr lvl="2"/>
            <a:r>
              <a:rPr lang="en-US" dirty="0">
                <a:solidFill>
                  <a:schemeClr val="accent5"/>
                </a:solidFill>
              </a:rPr>
              <a:t>Still not good enough </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42</a:t>
            </a:fld>
            <a:endParaRPr lang="en-US" altLang="en-US"/>
          </a:p>
        </p:txBody>
      </p:sp>
    </p:spTree>
    <p:extLst>
      <p:ext uri="{BB962C8B-B14F-4D97-AF65-F5344CB8AC3E}">
        <p14:creationId xmlns:p14="http://schemas.microsoft.com/office/powerpoint/2010/main" val="3734635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 in the cooling section</a:t>
            </a:r>
            <a:endParaRPr lang="en-US" dirty="0"/>
          </a:p>
        </p:txBody>
      </p:sp>
      <p:sp>
        <p:nvSpPr>
          <p:cNvPr id="3" name="Content Placeholder 2"/>
          <p:cNvSpPr>
            <a:spLocks noGrp="1"/>
          </p:cNvSpPr>
          <p:nvPr>
            <p:ph idx="1"/>
          </p:nvPr>
        </p:nvSpPr>
        <p:spPr>
          <a:xfrm>
            <a:off x="228600" y="5089582"/>
            <a:ext cx="8672513" cy="1311215"/>
          </a:xfrm>
        </p:spPr>
        <p:txBody>
          <a:bodyPr>
            <a:normAutofit fontScale="92500" lnSpcReduction="20000"/>
          </a:bodyPr>
          <a:lstStyle/>
          <a:p>
            <a:r>
              <a:rPr lang="en-US" dirty="0">
                <a:solidFill>
                  <a:schemeClr val="tx1"/>
                </a:solidFill>
              </a:rPr>
              <a:t>Estimations of angles in the cooling section for the best case. </a:t>
            </a:r>
          </a:p>
          <a:p>
            <a:pPr lvl="1"/>
            <a:r>
              <a:rPr lang="en-US" i="1" dirty="0" err="1" smtClean="0"/>
              <a:t>I</a:t>
            </a:r>
            <a:r>
              <a:rPr lang="en-US" i="1" baseline="-25000" dirty="0" err="1" smtClean="0"/>
              <a:t>e</a:t>
            </a:r>
            <a:r>
              <a:rPr lang="en-US" i="1" baseline="-25000" dirty="0" smtClean="0"/>
              <a:t> </a:t>
            </a:r>
            <a:r>
              <a:rPr lang="en-US" dirty="0" smtClean="0"/>
              <a:t>= 0.1 </a:t>
            </a:r>
            <a:r>
              <a:rPr lang="en-US" dirty="0"/>
              <a:t>A.  1D values are shown. </a:t>
            </a:r>
          </a:p>
          <a:p>
            <a:pPr lvl="2"/>
            <a:r>
              <a:rPr lang="en-US" dirty="0">
                <a:solidFill>
                  <a:schemeClr val="accent5"/>
                </a:solidFill>
              </a:rPr>
              <a:t>Difficult to come up with a defendable procedure of summation</a:t>
            </a:r>
          </a:p>
          <a:p>
            <a:r>
              <a:rPr lang="en-US" dirty="0">
                <a:solidFill>
                  <a:schemeClr val="tx1"/>
                </a:solidFill>
              </a:rPr>
              <a:t>Agrees with cooling force measurements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43</a:t>
            </a:fld>
            <a:endParaRPr lang="en-US" altLang="en-US"/>
          </a:p>
        </p:txBody>
      </p:sp>
      <p:graphicFrame>
        <p:nvGraphicFramePr>
          <p:cNvPr id="7" name="Object 3"/>
          <p:cNvGraphicFramePr>
            <a:graphicFrameLocks noChangeAspect="1"/>
          </p:cNvGraphicFramePr>
          <p:nvPr>
            <p:extLst>
              <p:ext uri="{D42A27DB-BD31-4B8C-83A1-F6EECF244321}">
                <p14:modId xmlns:p14="http://schemas.microsoft.com/office/powerpoint/2010/main" val="593846349"/>
              </p:ext>
            </p:extLst>
          </p:nvPr>
        </p:nvGraphicFramePr>
        <p:xfrm>
          <a:off x="1513936" y="884323"/>
          <a:ext cx="6618304" cy="4267201"/>
        </p:xfrm>
        <a:graphic>
          <a:graphicData uri="http://schemas.openxmlformats.org/presentationml/2006/ole">
            <mc:AlternateContent xmlns:mc="http://schemas.openxmlformats.org/markup-compatibility/2006">
              <mc:Choice xmlns:v="urn:schemas-microsoft-com:vml" Requires="v">
                <p:oleObj spid="_x0000_s5165" name="Document" r:id="rId3" imgW="6096643" imgH="3932750" progId="Word.Document.12">
                  <p:embed/>
                </p:oleObj>
              </mc:Choice>
              <mc:Fallback>
                <p:oleObj name="Document" r:id="rId3" imgW="6096643" imgH="393275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936" y="884323"/>
                        <a:ext cx="6618304"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3766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Oct’07-Oct’08</a:t>
            </a:r>
            <a:endParaRPr lang="en-US" dirty="0"/>
          </a:p>
        </p:txBody>
      </p:sp>
      <p:sp>
        <p:nvSpPr>
          <p:cNvPr id="3" name="Content Placeholder 2"/>
          <p:cNvSpPr>
            <a:spLocks noGrp="1"/>
          </p:cNvSpPr>
          <p:nvPr>
            <p:ph idx="1"/>
          </p:nvPr>
        </p:nvSpPr>
        <p:spPr/>
        <p:txBody>
          <a:bodyPr/>
          <a:lstStyle/>
          <a:p>
            <a:r>
              <a:rPr lang="en-US" dirty="0">
                <a:solidFill>
                  <a:schemeClr val="tx1"/>
                </a:solidFill>
              </a:rPr>
              <a:t>HV was on 92% of the time</a:t>
            </a:r>
          </a:p>
          <a:p>
            <a:pPr lvl="1"/>
            <a:r>
              <a:rPr lang="en-US" dirty="0"/>
              <a:t>Part of the downtime was not related to </a:t>
            </a:r>
            <a:r>
              <a:rPr lang="en-US" dirty="0" err="1"/>
              <a:t>ECool</a:t>
            </a:r>
            <a:r>
              <a:rPr lang="en-US" dirty="0"/>
              <a:t> problems</a:t>
            </a:r>
          </a:p>
          <a:p>
            <a:pPr lvl="1"/>
            <a:r>
              <a:rPr lang="en-US" dirty="0"/>
              <a:t>5 cases of HV regulation–related problems caused ~130 hours of downtime</a:t>
            </a:r>
          </a:p>
          <a:p>
            <a:pPr lvl="2"/>
            <a:r>
              <a:rPr lang="en-US" dirty="0">
                <a:solidFill>
                  <a:schemeClr val="accent5"/>
                </a:solidFill>
              </a:rPr>
              <a:t>Continuing issue with GVM</a:t>
            </a:r>
          </a:p>
          <a:p>
            <a:pPr lvl="2"/>
            <a:r>
              <a:rPr lang="en-US" dirty="0">
                <a:solidFill>
                  <a:schemeClr val="accent5"/>
                </a:solidFill>
              </a:rPr>
              <a:t>Near the end of the run, much less frequent</a:t>
            </a:r>
          </a:p>
          <a:p>
            <a:pPr lvl="1"/>
            <a:r>
              <a:rPr lang="en-US" dirty="0"/>
              <a:t>The next source of the downtime was the control system</a:t>
            </a:r>
          </a:p>
          <a:p>
            <a:pPr lvl="2"/>
            <a:r>
              <a:rPr lang="en-US" dirty="0">
                <a:solidFill>
                  <a:schemeClr val="accent5"/>
                </a:solidFill>
              </a:rPr>
              <a:t>Interaction between NEC’s ACCELNET and </a:t>
            </a:r>
            <a:r>
              <a:rPr lang="en-US" dirty="0" err="1">
                <a:solidFill>
                  <a:schemeClr val="accent5"/>
                </a:solidFill>
              </a:rPr>
              <a:t>Fermilab’s</a:t>
            </a:r>
            <a:r>
              <a:rPr lang="en-US" dirty="0">
                <a:solidFill>
                  <a:schemeClr val="accent5"/>
                </a:solidFill>
              </a:rPr>
              <a:t> ACNET</a:t>
            </a:r>
          </a:p>
          <a:p>
            <a:pPr lvl="3"/>
            <a:r>
              <a:rPr lang="en-US" dirty="0">
                <a:solidFill>
                  <a:schemeClr val="accent2"/>
                </a:solidFill>
              </a:rPr>
              <a:t>Eventually, mostly resolved but not 100% free of hang-ups</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44</a:t>
            </a:fld>
            <a:endParaRPr lang="en-US" altLang="en-US"/>
          </a:p>
        </p:txBody>
      </p:sp>
    </p:spTree>
    <p:extLst>
      <p:ext uri="{BB962C8B-B14F-4D97-AF65-F5344CB8AC3E}">
        <p14:creationId xmlns:p14="http://schemas.microsoft.com/office/powerpoint/2010/main" val="280328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484556"/>
            <a:ext cx="8686800" cy="551942"/>
          </a:xfrm>
        </p:spPr>
        <p:txBody>
          <a:bodyPr/>
          <a:lstStyle/>
          <a:p>
            <a:pPr algn="ctr"/>
            <a:r>
              <a:rPr lang="en-US" sz="3600" dirty="0" smtClean="0"/>
              <a:t>COOLER DESIGN SCHEME</a:t>
            </a:r>
            <a:endParaRPr lang="en-US" sz="3600"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5</a:t>
            </a:fld>
            <a:endParaRPr lang="en-US" altLang="en-US"/>
          </a:p>
        </p:txBody>
      </p:sp>
    </p:spTree>
    <p:extLst>
      <p:ext uri="{BB962C8B-B14F-4D97-AF65-F5344CB8AC3E}">
        <p14:creationId xmlns:p14="http://schemas.microsoft.com/office/powerpoint/2010/main" val="297442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ol_layout"/>
          <p:cNvPicPr>
            <a:picLocks noChangeAspect="1" noChangeArrowheads="1"/>
          </p:cNvPicPr>
          <p:nvPr/>
        </p:nvPicPr>
        <p:blipFill>
          <a:blip r:embed="rId2" cstate="print"/>
          <a:srcRect l="8334" t="20004" r="8318" b="22205"/>
          <a:stretch>
            <a:fillRect/>
          </a:stretch>
        </p:blipFill>
        <p:spPr bwMode="auto">
          <a:xfrm>
            <a:off x="4239162" y="854035"/>
            <a:ext cx="4555474" cy="2369254"/>
          </a:xfrm>
          <a:prstGeom prst="rect">
            <a:avLst/>
          </a:prstGeom>
          <a:noFill/>
        </p:spPr>
      </p:pic>
      <p:sp>
        <p:nvSpPr>
          <p:cNvPr id="2" name="Title 1"/>
          <p:cNvSpPr>
            <a:spLocks noGrp="1"/>
          </p:cNvSpPr>
          <p:nvPr>
            <p:ph type="title"/>
          </p:nvPr>
        </p:nvSpPr>
        <p:spPr/>
        <p:txBody>
          <a:bodyPr/>
          <a:lstStyle/>
          <a:p>
            <a:r>
              <a:rPr lang="en-US" dirty="0" smtClean="0"/>
              <a:t>Cooler’s features</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6</a:t>
            </a:fld>
            <a:endParaRPr lang="en-US" altLang="en-US"/>
          </a:p>
        </p:txBody>
      </p:sp>
      <p:sp>
        <p:nvSpPr>
          <p:cNvPr id="8" name="Rectangle 3"/>
          <p:cNvSpPr txBox="1">
            <a:spLocks noChangeArrowheads="1"/>
          </p:cNvSpPr>
          <p:nvPr/>
        </p:nvSpPr>
        <p:spPr>
          <a:xfrm>
            <a:off x="332117" y="2475784"/>
            <a:ext cx="4833651" cy="3748732"/>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tx1"/>
                </a:solidFill>
              </a:rPr>
              <a:t>Electrostatic accelerator </a:t>
            </a:r>
          </a:p>
          <a:p>
            <a:pPr lvl="1"/>
            <a:r>
              <a:rPr lang="en-US" sz="1800" dirty="0" smtClean="0"/>
              <a:t>4 MeV </a:t>
            </a:r>
            <a:r>
              <a:rPr lang="en-US" sz="1800" dirty="0" smtClean="0">
                <a:sym typeface="Symbol"/>
              </a:rPr>
              <a:t> </a:t>
            </a:r>
            <a:r>
              <a:rPr lang="en-US" sz="1800" dirty="0" smtClean="0"/>
              <a:t>0.5 A = 2 MW DC</a:t>
            </a:r>
          </a:p>
          <a:p>
            <a:pPr lvl="2"/>
            <a:r>
              <a:rPr lang="en-US" sz="1600" dirty="0" smtClean="0">
                <a:solidFill>
                  <a:schemeClr val="accent5"/>
                </a:solidFill>
              </a:rPr>
              <a:t>Energy recovery;  very low beam losses; overcoming high voltage discharges</a:t>
            </a:r>
            <a:endParaRPr lang="en-US" dirty="0" smtClean="0">
              <a:solidFill>
                <a:schemeClr val="accent5"/>
              </a:solidFill>
            </a:endParaRPr>
          </a:p>
          <a:p>
            <a:r>
              <a:rPr lang="en-US" sz="2000" dirty="0" smtClean="0">
                <a:solidFill>
                  <a:schemeClr val="tx1"/>
                </a:solidFill>
              </a:rPr>
              <a:t>Novel transport scheme</a:t>
            </a:r>
          </a:p>
          <a:p>
            <a:pPr lvl="1"/>
            <a:r>
              <a:rPr lang="en-US" sz="1800" dirty="0" smtClean="0"/>
              <a:t>Longitudinal magnetic field in the cooling section and in the gun with lumped focusing in between</a:t>
            </a:r>
          </a:p>
          <a:p>
            <a:pPr lvl="1"/>
            <a:r>
              <a:rPr lang="en-US" sz="1800" dirty="0" smtClean="0"/>
              <a:t>100 G in cooling section; 10 solenoids</a:t>
            </a:r>
          </a:p>
          <a:p>
            <a:r>
              <a:rPr lang="en-US" sz="2000" dirty="0" smtClean="0">
                <a:solidFill>
                  <a:schemeClr val="tx1"/>
                </a:solidFill>
              </a:rPr>
              <a:t>The solution allowed building the cooler with a modest budget and in time for Run-II</a:t>
            </a:r>
            <a:endParaRPr lang="en-US" sz="1800" dirty="0" smtClean="0">
              <a:solidFill>
                <a:schemeClr val="tx1"/>
              </a:solidFill>
            </a:endParaRPr>
          </a:p>
        </p:txBody>
      </p:sp>
      <p:sp>
        <p:nvSpPr>
          <p:cNvPr id="9" name="Rectangle 4"/>
          <p:cNvSpPr>
            <a:spLocks noChangeArrowheads="1"/>
          </p:cNvSpPr>
          <p:nvPr/>
        </p:nvSpPr>
        <p:spPr bwMode="auto">
          <a:xfrm>
            <a:off x="228600" y="923080"/>
            <a:ext cx="3170208" cy="1169551"/>
          </a:xfrm>
          <a:prstGeom prst="rect">
            <a:avLst/>
          </a:prstGeom>
          <a:noFill/>
          <a:ln w="9525" algn="ctr">
            <a:solidFill>
              <a:srgbClr val="FF00FF"/>
            </a:solidFill>
            <a:miter lim="800000"/>
            <a:headEnd/>
            <a:tailEnd/>
          </a:ln>
          <a:effectLst/>
        </p:spPr>
        <p:txBody>
          <a:bodyPr wrap="square">
            <a:spAutoFit/>
          </a:bodyPr>
          <a:lstStyle/>
          <a:p>
            <a:pPr marL="0" lvl="1" indent="3175"/>
            <a:r>
              <a:rPr lang="en-US" sz="1400" dirty="0">
                <a:solidFill>
                  <a:srgbClr val="FF3300"/>
                </a:solidFill>
                <a:latin typeface="Times New Roman" pitchFamily="18" charset="0"/>
              </a:rPr>
              <a:t>Design parameters of the </a:t>
            </a:r>
            <a:r>
              <a:rPr lang="en-US" sz="1400" dirty="0" smtClean="0">
                <a:solidFill>
                  <a:srgbClr val="FF3300"/>
                </a:solidFill>
                <a:latin typeface="Times New Roman" pitchFamily="18" charset="0"/>
              </a:rPr>
              <a:t>RR </a:t>
            </a:r>
            <a:r>
              <a:rPr lang="en-US" sz="1400" dirty="0" err="1" smtClean="0">
                <a:solidFill>
                  <a:srgbClr val="FF3300"/>
                </a:solidFill>
                <a:latin typeface="Times New Roman" pitchFamily="18" charset="0"/>
              </a:rPr>
              <a:t>ECool</a:t>
            </a:r>
            <a:endParaRPr lang="en-US" sz="1400" dirty="0">
              <a:solidFill>
                <a:srgbClr val="FF3300"/>
              </a:solidFill>
              <a:latin typeface="Times New Roman" pitchFamily="18" charset="0"/>
            </a:endParaRPr>
          </a:p>
          <a:p>
            <a:pPr marL="0" lvl="2" indent="122238"/>
            <a:r>
              <a:rPr lang="en-US" sz="1400" dirty="0">
                <a:latin typeface="Times New Roman" pitchFamily="18" charset="0"/>
              </a:rPr>
              <a:t>Energy		</a:t>
            </a:r>
            <a:r>
              <a:rPr lang="en-US" sz="1400" dirty="0" smtClean="0">
                <a:latin typeface="Times New Roman" pitchFamily="18" charset="0"/>
              </a:rPr>
              <a:t>		</a:t>
            </a:r>
            <a:r>
              <a:rPr lang="en-US" sz="1400" dirty="0" smtClean="0">
                <a:solidFill>
                  <a:schemeClr val="accent2"/>
                </a:solidFill>
                <a:latin typeface="Times New Roman" pitchFamily="18" charset="0"/>
              </a:rPr>
              <a:t>4.3 </a:t>
            </a:r>
            <a:r>
              <a:rPr lang="en-US" sz="1400" dirty="0">
                <a:solidFill>
                  <a:schemeClr val="accent2"/>
                </a:solidFill>
                <a:latin typeface="Times New Roman" pitchFamily="18" charset="0"/>
              </a:rPr>
              <a:t>MeV</a:t>
            </a:r>
          </a:p>
          <a:p>
            <a:pPr marL="0" lvl="2" indent="122238"/>
            <a:r>
              <a:rPr lang="en-US" sz="1400" dirty="0">
                <a:latin typeface="Times New Roman" pitchFamily="18" charset="0"/>
              </a:rPr>
              <a:t>Beam </a:t>
            </a:r>
            <a:r>
              <a:rPr lang="en-US" sz="1400" dirty="0" smtClean="0">
                <a:latin typeface="Times New Roman" pitchFamily="18" charset="0"/>
              </a:rPr>
              <a:t>current (DC)</a:t>
            </a:r>
            <a:r>
              <a:rPr lang="en-US" sz="1400" dirty="0">
                <a:latin typeface="Times New Roman" pitchFamily="18" charset="0"/>
              </a:rPr>
              <a:t>	</a:t>
            </a:r>
            <a:r>
              <a:rPr lang="en-US" sz="1400" dirty="0" smtClean="0">
                <a:latin typeface="Times New Roman" pitchFamily="18" charset="0"/>
              </a:rPr>
              <a:t>	</a:t>
            </a:r>
            <a:r>
              <a:rPr lang="en-US" sz="1400" dirty="0" smtClean="0">
                <a:solidFill>
                  <a:schemeClr val="accent2"/>
                </a:solidFill>
                <a:latin typeface="Times New Roman" pitchFamily="18" charset="0"/>
              </a:rPr>
              <a:t>0.5 Amps</a:t>
            </a:r>
          </a:p>
          <a:p>
            <a:pPr marL="0" lvl="2" indent="122238"/>
            <a:r>
              <a:rPr lang="en-US" sz="1400" dirty="0" smtClean="0">
                <a:latin typeface="Times New Roman" pitchFamily="18" charset="0"/>
              </a:rPr>
              <a:t>Angular spread			</a:t>
            </a:r>
            <a:r>
              <a:rPr lang="en-US" sz="1400" dirty="0" smtClean="0">
                <a:solidFill>
                  <a:schemeClr val="accent2"/>
                </a:solidFill>
                <a:latin typeface="Times New Roman" pitchFamily="18" charset="0"/>
              </a:rPr>
              <a:t>0.2 mrad </a:t>
            </a:r>
          </a:p>
          <a:p>
            <a:pPr marL="0" lvl="2" indent="122238"/>
            <a:r>
              <a:rPr lang="en-US" sz="1400" dirty="0" smtClean="0">
                <a:latin typeface="Times New Roman" pitchFamily="18" charset="0"/>
              </a:rPr>
              <a:t>Effective </a:t>
            </a:r>
            <a:r>
              <a:rPr lang="en-US" sz="1400" dirty="0">
                <a:latin typeface="Times New Roman" pitchFamily="18" charset="0"/>
              </a:rPr>
              <a:t>energy </a:t>
            </a:r>
            <a:r>
              <a:rPr lang="en-US" sz="1400" dirty="0" smtClean="0">
                <a:latin typeface="Times New Roman" pitchFamily="18" charset="0"/>
              </a:rPr>
              <a:t>spread 	</a:t>
            </a:r>
            <a:r>
              <a:rPr lang="en-US" sz="1400" dirty="0" smtClean="0">
                <a:solidFill>
                  <a:schemeClr val="accent2"/>
                </a:solidFill>
                <a:latin typeface="Times New Roman" pitchFamily="18" charset="0"/>
              </a:rPr>
              <a:t>300 </a:t>
            </a:r>
            <a:r>
              <a:rPr lang="en-US" sz="1400" dirty="0">
                <a:solidFill>
                  <a:schemeClr val="accent2"/>
                </a:solidFill>
                <a:latin typeface="Times New Roman" pitchFamily="18" charset="0"/>
              </a:rPr>
              <a:t>eV</a:t>
            </a:r>
            <a:r>
              <a:rPr lang="en-US" sz="1400" dirty="0">
                <a:latin typeface="Times New Roman" pitchFamily="18" charset="0"/>
              </a:rPr>
              <a:t> </a:t>
            </a:r>
          </a:p>
        </p:txBody>
      </p:sp>
      <p:sp>
        <p:nvSpPr>
          <p:cNvPr id="10" name="TextBox 9"/>
          <p:cNvSpPr txBox="1"/>
          <p:nvPr/>
        </p:nvSpPr>
        <p:spPr>
          <a:xfrm>
            <a:off x="7108167" y="839637"/>
            <a:ext cx="1807234" cy="307777"/>
          </a:xfrm>
          <a:prstGeom prst="rect">
            <a:avLst/>
          </a:prstGeom>
          <a:noFill/>
        </p:spPr>
        <p:txBody>
          <a:bodyPr wrap="square" rtlCol="0">
            <a:spAutoFit/>
          </a:bodyPr>
          <a:lstStyle/>
          <a:p>
            <a:r>
              <a:rPr lang="en-US" sz="1400" dirty="0" smtClean="0">
                <a:latin typeface="+mj-lt"/>
              </a:rPr>
              <a:t>RR = Recycler Ring</a:t>
            </a:r>
            <a:endParaRPr lang="en-US" sz="1400" dirty="0">
              <a:latin typeface="+mj-lt"/>
            </a:endParaRPr>
          </a:p>
        </p:txBody>
      </p:sp>
      <p:sp>
        <p:nvSpPr>
          <p:cNvPr id="14" name="Rectangle 3"/>
          <p:cNvSpPr txBox="1">
            <a:spLocks noChangeArrowheads="1"/>
          </p:cNvSpPr>
          <p:nvPr/>
        </p:nvSpPr>
        <p:spPr>
          <a:xfrm>
            <a:off x="5221151" y="3707139"/>
            <a:ext cx="3724436" cy="2081187"/>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Primarily for longitudinal cooling </a:t>
            </a:r>
          </a:p>
          <a:p>
            <a:pPr lvl="1"/>
            <a:r>
              <a:rPr lang="en-US" sz="1800" dirty="0"/>
              <a:t>Required cooling times were many </a:t>
            </a:r>
            <a:r>
              <a:rPr lang="en-US" sz="1800" dirty="0" smtClean="0"/>
              <a:t>minutes</a:t>
            </a:r>
            <a:endParaRPr lang="en-US" sz="1800" dirty="0"/>
          </a:p>
        </p:txBody>
      </p:sp>
    </p:spTree>
    <p:extLst>
      <p:ext uri="{BB962C8B-B14F-4D97-AF65-F5344CB8AC3E}">
        <p14:creationId xmlns:p14="http://schemas.microsoft.com/office/powerpoint/2010/main" val="970307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chemeClr val="tx2"/>
                </a:solidFill>
                <a:latin typeface="Helvetica" panose="020B0604020202020204" pitchFamily="34" charset="0"/>
                <a:cs typeface="Helvetica" panose="020B0604020202020204" pitchFamily="34" charset="0"/>
              </a:rPr>
              <a:t>Transport with interrupted longitudinal magnetic field</a:t>
            </a:r>
            <a:endParaRPr lang="en-US" dirty="0">
              <a:solidFill>
                <a:schemeClr val="tx2"/>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242887" y="905773"/>
            <a:ext cx="8672513" cy="707367"/>
          </a:xfrm>
        </p:spPr>
        <p:txBody>
          <a:bodyPr>
            <a:normAutofit/>
          </a:bodyPr>
          <a:lstStyle/>
          <a:p>
            <a:r>
              <a:rPr lang="en-US" sz="2000" dirty="0">
                <a:solidFill>
                  <a:schemeClr val="tx1"/>
                </a:solidFill>
              </a:rPr>
              <a:t>Longitudinal magnetic field in the cooling section and in the gun with lumped focusing in </a:t>
            </a:r>
            <a:r>
              <a:rPr lang="en-US" sz="2000" dirty="0" smtClean="0">
                <a:solidFill>
                  <a:schemeClr val="tx1"/>
                </a:solidFill>
              </a:rPr>
              <a:t>between</a:t>
            </a:r>
            <a:endParaRPr lang="en-US" sz="2000" dirty="0">
              <a:solidFill>
                <a:schemeClr val="tx1"/>
              </a:solidFill>
            </a:endParaRPr>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7</a:t>
            </a:fld>
            <a:endParaRPr lang="en-US" altLang="en-US"/>
          </a:p>
        </p:txBody>
      </p:sp>
      <p:grpSp>
        <p:nvGrpSpPr>
          <p:cNvPr id="23" name="Group 5"/>
          <p:cNvGrpSpPr>
            <a:grpSpLocks/>
          </p:cNvGrpSpPr>
          <p:nvPr/>
        </p:nvGrpSpPr>
        <p:grpSpPr bwMode="auto">
          <a:xfrm>
            <a:off x="1050143" y="1878877"/>
            <a:ext cx="7320545" cy="1193538"/>
            <a:chOff x="1275" y="6360"/>
            <a:chExt cx="9480" cy="1490"/>
          </a:xfrm>
        </p:grpSpPr>
        <p:sp>
          <p:nvSpPr>
            <p:cNvPr id="24" name="Line 6"/>
            <p:cNvSpPr>
              <a:spLocks noChangeShapeType="1"/>
            </p:cNvSpPr>
            <p:nvPr/>
          </p:nvSpPr>
          <p:spPr bwMode="auto">
            <a:xfrm>
              <a:off x="1950" y="6885"/>
              <a:ext cx="0" cy="480"/>
            </a:xfrm>
            <a:prstGeom prst="line">
              <a:avLst/>
            </a:prstGeom>
            <a:noFill/>
            <a:ln w="57150">
              <a:solidFill>
                <a:srgbClr val="000000"/>
              </a:solidFill>
              <a:round/>
              <a:headEnd/>
              <a:tailEnd/>
            </a:ln>
          </p:spPr>
          <p:txBody>
            <a:bodyPr/>
            <a:lstStyle/>
            <a:p>
              <a:endParaRPr lang="en-US"/>
            </a:p>
          </p:txBody>
        </p:sp>
        <p:grpSp>
          <p:nvGrpSpPr>
            <p:cNvPr id="25" name="Group 7"/>
            <p:cNvGrpSpPr>
              <a:grpSpLocks/>
            </p:cNvGrpSpPr>
            <p:nvPr/>
          </p:nvGrpSpPr>
          <p:grpSpPr bwMode="auto">
            <a:xfrm>
              <a:off x="1950" y="6360"/>
              <a:ext cx="8447" cy="1490"/>
              <a:chOff x="1950" y="6360"/>
              <a:chExt cx="7290" cy="1490"/>
            </a:xfrm>
          </p:grpSpPr>
          <p:grpSp>
            <p:nvGrpSpPr>
              <p:cNvPr id="32" name="Group 8"/>
              <p:cNvGrpSpPr>
                <a:grpSpLocks/>
              </p:cNvGrpSpPr>
              <p:nvPr/>
            </p:nvGrpSpPr>
            <p:grpSpPr bwMode="auto">
              <a:xfrm>
                <a:off x="1950" y="6885"/>
                <a:ext cx="1065" cy="450"/>
                <a:chOff x="1950" y="6885"/>
                <a:chExt cx="1065" cy="450"/>
              </a:xfrm>
            </p:grpSpPr>
            <p:sp>
              <p:nvSpPr>
                <p:cNvPr id="37" name="Line 9"/>
                <p:cNvSpPr>
                  <a:spLocks noChangeShapeType="1"/>
                </p:cNvSpPr>
                <p:nvPr/>
              </p:nvSpPr>
              <p:spPr bwMode="auto">
                <a:xfrm>
                  <a:off x="1950" y="6885"/>
                  <a:ext cx="1020" cy="0"/>
                </a:xfrm>
                <a:prstGeom prst="line">
                  <a:avLst/>
                </a:prstGeom>
                <a:noFill/>
                <a:ln w="12700">
                  <a:solidFill>
                    <a:srgbClr val="FF0000"/>
                  </a:solidFill>
                  <a:round/>
                  <a:headEnd/>
                  <a:tailEnd/>
                </a:ln>
              </p:spPr>
              <p:txBody>
                <a:bodyPr/>
                <a:lstStyle/>
                <a:p>
                  <a:endParaRPr lang="en-US"/>
                </a:p>
              </p:txBody>
            </p:sp>
            <p:sp>
              <p:nvSpPr>
                <p:cNvPr id="38" name="Line 10"/>
                <p:cNvSpPr>
                  <a:spLocks noChangeShapeType="1"/>
                </p:cNvSpPr>
                <p:nvPr/>
              </p:nvSpPr>
              <p:spPr bwMode="auto">
                <a:xfrm>
                  <a:off x="1995" y="7335"/>
                  <a:ext cx="1020" cy="0"/>
                </a:xfrm>
                <a:prstGeom prst="line">
                  <a:avLst/>
                </a:prstGeom>
                <a:noFill/>
                <a:ln w="12700">
                  <a:solidFill>
                    <a:srgbClr val="FF0000"/>
                  </a:solidFill>
                  <a:round/>
                  <a:headEnd/>
                  <a:tailEnd/>
                </a:ln>
              </p:spPr>
              <p:txBody>
                <a:bodyPr/>
                <a:lstStyle/>
                <a:p>
                  <a:endParaRPr lang="en-US"/>
                </a:p>
              </p:txBody>
            </p:sp>
          </p:grpSp>
          <p:sp>
            <p:nvSpPr>
              <p:cNvPr id="33" name="Freeform 11"/>
              <p:cNvSpPr>
                <a:spLocks/>
              </p:cNvSpPr>
              <p:nvPr/>
            </p:nvSpPr>
            <p:spPr bwMode="auto">
              <a:xfrm>
                <a:off x="2973" y="6360"/>
                <a:ext cx="5190" cy="525"/>
              </a:xfrm>
              <a:custGeom>
                <a:avLst/>
                <a:gdLst/>
                <a:ahLst/>
                <a:cxnLst>
                  <a:cxn ang="0">
                    <a:pos x="0" y="525"/>
                  </a:cxn>
                  <a:cxn ang="0">
                    <a:pos x="1275" y="300"/>
                  </a:cxn>
                  <a:cxn ang="0">
                    <a:pos x="2565" y="15"/>
                  </a:cxn>
                  <a:cxn ang="0">
                    <a:pos x="4395" y="390"/>
                  </a:cxn>
                  <a:cxn ang="0">
                    <a:pos x="5190" y="435"/>
                  </a:cxn>
                </a:cxnLst>
                <a:rect l="0" t="0" r="r" b="b"/>
                <a:pathLst>
                  <a:path w="5190" h="525">
                    <a:moveTo>
                      <a:pt x="0" y="525"/>
                    </a:moveTo>
                    <a:cubicBezTo>
                      <a:pt x="424" y="455"/>
                      <a:pt x="848" y="385"/>
                      <a:pt x="1275" y="300"/>
                    </a:cubicBezTo>
                    <a:cubicBezTo>
                      <a:pt x="1702" y="215"/>
                      <a:pt x="2045" y="0"/>
                      <a:pt x="2565" y="15"/>
                    </a:cubicBezTo>
                    <a:cubicBezTo>
                      <a:pt x="3085" y="30"/>
                      <a:pt x="3958" y="320"/>
                      <a:pt x="4395" y="390"/>
                    </a:cubicBezTo>
                    <a:cubicBezTo>
                      <a:pt x="4832" y="460"/>
                      <a:pt x="5053" y="428"/>
                      <a:pt x="5190" y="435"/>
                    </a:cubicBezTo>
                  </a:path>
                </a:pathLst>
              </a:custGeom>
              <a:noFill/>
              <a:ln w="12700" cmpd="sng">
                <a:solidFill>
                  <a:srgbClr val="FF0000"/>
                </a:solidFill>
                <a:round/>
                <a:headEnd/>
                <a:tailEnd/>
              </a:ln>
            </p:spPr>
            <p:txBody>
              <a:bodyPr/>
              <a:lstStyle/>
              <a:p>
                <a:endParaRPr lang="en-US"/>
              </a:p>
            </p:txBody>
          </p:sp>
          <p:sp>
            <p:nvSpPr>
              <p:cNvPr id="34" name="Freeform 12"/>
              <p:cNvSpPr>
                <a:spLocks/>
              </p:cNvSpPr>
              <p:nvPr/>
            </p:nvSpPr>
            <p:spPr bwMode="auto">
              <a:xfrm flipV="1">
                <a:off x="3015" y="7335"/>
                <a:ext cx="5205" cy="515"/>
              </a:xfrm>
              <a:custGeom>
                <a:avLst/>
                <a:gdLst/>
                <a:ahLst/>
                <a:cxnLst>
                  <a:cxn ang="0">
                    <a:pos x="0" y="525"/>
                  </a:cxn>
                  <a:cxn ang="0">
                    <a:pos x="1275" y="300"/>
                  </a:cxn>
                  <a:cxn ang="0">
                    <a:pos x="2565" y="15"/>
                  </a:cxn>
                  <a:cxn ang="0">
                    <a:pos x="4395" y="390"/>
                  </a:cxn>
                  <a:cxn ang="0">
                    <a:pos x="5190" y="435"/>
                  </a:cxn>
                </a:cxnLst>
                <a:rect l="0" t="0" r="r" b="b"/>
                <a:pathLst>
                  <a:path w="5190" h="525">
                    <a:moveTo>
                      <a:pt x="0" y="525"/>
                    </a:moveTo>
                    <a:cubicBezTo>
                      <a:pt x="424" y="455"/>
                      <a:pt x="848" y="385"/>
                      <a:pt x="1275" y="300"/>
                    </a:cubicBezTo>
                    <a:cubicBezTo>
                      <a:pt x="1702" y="215"/>
                      <a:pt x="2045" y="0"/>
                      <a:pt x="2565" y="15"/>
                    </a:cubicBezTo>
                    <a:cubicBezTo>
                      <a:pt x="3085" y="30"/>
                      <a:pt x="3958" y="320"/>
                      <a:pt x="4395" y="390"/>
                    </a:cubicBezTo>
                    <a:cubicBezTo>
                      <a:pt x="4832" y="460"/>
                      <a:pt x="5053" y="428"/>
                      <a:pt x="5190" y="435"/>
                    </a:cubicBezTo>
                  </a:path>
                </a:pathLst>
              </a:custGeom>
              <a:noFill/>
              <a:ln w="12700" cmpd="sng">
                <a:solidFill>
                  <a:srgbClr val="FF0000"/>
                </a:solidFill>
                <a:round/>
                <a:headEnd/>
                <a:tailEnd/>
              </a:ln>
            </p:spPr>
            <p:txBody>
              <a:bodyPr/>
              <a:lstStyle/>
              <a:p>
                <a:endParaRPr lang="en-US"/>
              </a:p>
            </p:txBody>
          </p:sp>
          <p:sp>
            <p:nvSpPr>
              <p:cNvPr id="35" name="Line 13"/>
              <p:cNvSpPr>
                <a:spLocks noChangeShapeType="1"/>
              </p:cNvSpPr>
              <p:nvPr/>
            </p:nvSpPr>
            <p:spPr bwMode="auto">
              <a:xfrm>
                <a:off x="8145" y="6795"/>
                <a:ext cx="1020" cy="0"/>
              </a:xfrm>
              <a:prstGeom prst="line">
                <a:avLst/>
              </a:prstGeom>
              <a:noFill/>
              <a:ln w="12700">
                <a:solidFill>
                  <a:srgbClr val="FF0000"/>
                </a:solidFill>
                <a:round/>
                <a:headEnd/>
                <a:tailEnd/>
              </a:ln>
            </p:spPr>
            <p:txBody>
              <a:bodyPr/>
              <a:lstStyle/>
              <a:p>
                <a:endParaRPr lang="en-US"/>
              </a:p>
            </p:txBody>
          </p:sp>
          <p:sp>
            <p:nvSpPr>
              <p:cNvPr id="36" name="Line 14"/>
              <p:cNvSpPr>
                <a:spLocks noChangeShapeType="1"/>
              </p:cNvSpPr>
              <p:nvPr/>
            </p:nvSpPr>
            <p:spPr bwMode="auto">
              <a:xfrm>
                <a:off x="8220" y="7425"/>
                <a:ext cx="1020" cy="0"/>
              </a:xfrm>
              <a:prstGeom prst="line">
                <a:avLst/>
              </a:prstGeom>
              <a:noFill/>
              <a:ln w="12700">
                <a:solidFill>
                  <a:srgbClr val="FF0000"/>
                </a:solidFill>
                <a:round/>
                <a:headEnd/>
                <a:tailEnd/>
              </a:ln>
            </p:spPr>
            <p:txBody>
              <a:bodyPr/>
              <a:lstStyle/>
              <a:p>
                <a:endParaRPr lang="en-US"/>
              </a:p>
            </p:txBody>
          </p:sp>
        </p:grpSp>
        <p:grpSp>
          <p:nvGrpSpPr>
            <p:cNvPr id="26" name="Group 15"/>
            <p:cNvGrpSpPr>
              <a:grpSpLocks/>
            </p:cNvGrpSpPr>
            <p:nvPr/>
          </p:nvGrpSpPr>
          <p:grpSpPr bwMode="auto">
            <a:xfrm>
              <a:off x="1275" y="6585"/>
              <a:ext cx="1290" cy="1065"/>
              <a:chOff x="1275" y="6585"/>
              <a:chExt cx="1290" cy="1065"/>
            </a:xfrm>
          </p:grpSpPr>
          <p:sp>
            <p:nvSpPr>
              <p:cNvPr id="30" name="Line 16"/>
              <p:cNvSpPr>
                <a:spLocks noChangeShapeType="1"/>
              </p:cNvSpPr>
              <p:nvPr/>
            </p:nvSpPr>
            <p:spPr bwMode="auto">
              <a:xfrm>
                <a:off x="1275" y="6585"/>
                <a:ext cx="1245" cy="0"/>
              </a:xfrm>
              <a:prstGeom prst="line">
                <a:avLst/>
              </a:prstGeom>
              <a:noFill/>
              <a:ln w="28575">
                <a:solidFill>
                  <a:srgbClr val="0000FF"/>
                </a:solidFill>
                <a:round/>
                <a:headEnd/>
                <a:tailEnd/>
              </a:ln>
            </p:spPr>
            <p:txBody>
              <a:bodyPr/>
              <a:lstStyle/>
              <a:p>
                <a:endParaRPr lang="en-US"/>
              </a:p>
            </p:txBody>
          </p:sp>
          <p:sp>
            <p:nvSpPr>
              <p:cNvPr id="31" name="Line 17"/>
              <p:cNvSpPr>
                <a:spLocks noChangeShapeType="1"/>
              </p:cNvSpPr>
              <p:nvPr/>
            </p:nvSpPr>
            <p:spPr bwMode="auto">
              <a:xfrm>
                <a:off x="1320" y="7650"/>
                <a:ext cx="1245" cy="0"/>
              </a:xfrm>
              <a:prstGeom prst="line">
                <a:avLst/>
              </a:prstGeom>
              <a:noFill/>
              <a:ln w="28575">
                <a:solidFill>
                  <a:srgbClr val="0000FF"/>
                </a:solidFill>
                <a:round/>
                <a:headEnd/>
                <a:tailEnd/>
              </a:ln>
            </p:spPr>
            <p:txBody>
              <a:bodyPr/>
              <a:lstStyle/>
              <a:p>
                <a:endParaRPr lang="en-US"/>
              </a:p>
            </p:txBody>
          </p:sp>
        </p:grpSp>
        <p:grpSp>
          <p:nvGrpSpPr>
            <p:cNvPr id="27" name="Group 18"/>
            <p:cNvGrpSpPr>
              <a:grpSpLocks/>
            </p:cNvGrpSpPr>
            <p:nvPr/>
          </p:nvGrpSpPr>
          <p:grpSpPr bwMode="auto">
            <a:xfrm>
              <a:off x="8445" y="6555"/>
              <a:ext cx="2310" cy="1065"/>
              <a:chOff x="1275" y="6585"/>
              <a:chExt cx="1290" cy="1065"/>
            </a:xfrm>
          </p:grpSpPr>
          <p:sp>
            <p:nvSpPr>
              <p:cNvPr id="28" name="Line 19"/>
              <p:cNvSpPr>
                <a:spLocks noChangeShapeType="1"/>
              </p:cNvSpPr>
              <p:nvPr/>
            </p:nvSpPr>
            <p:spPr bwMode="auto">
              <a:xfrm>
                <a:off x="1275" y="6585"/>
                <a:ext cx="1245" cy="0"/>
              </a:xfrm>
              <a:prstGeom prst="line">
                <a:avLst/>
              </a:prstGeom>
              <a:noFill/>
              <a:ln w="28575">
                <a:solidFill>
                  <a:srgbClr val="0000FF"/>
                </a:solidFill>
                <a:round/>
                <a:headEnd/>
                <a:tailEnd/>
              </a:ln>
            </p:spPr>
            <p:txBody>
              <a:bodyPr/>
              <a:lstStyle/>
              <a:p>
                <a:endParaRPr lang="en-US"/>
              </a:p>
            </p:txBody>
          </p:sp>
          <p:sp>
            <p:nvSpPr>
              <p:cNvPr id="29" name="Line 20"/>
              <p:cNvSpPr>
                <a:spLocks noChangeShapeType="1"/>
              </p:cNvSpPr>
              <p:nvPr/>
            </p:nvSpPr>
            <p:spPr bwMode="auto">
              <a:xfrm>
                <a:off x="1320" y="7650"/>
                <a:ext cx="1245" cy="0"/>
              </a:xfrm>
              <a:prstGeom prst="line">
                <a:avLst/>
              </a:prstGeom>
              <a:noFill/>
              <a:ln w="28575">
                <a:solidFill>
                  <a:srgbClr val="0000FF"/>
                </a:solidFill>
                <a:round/>
                <a:headEnd/>
                <a:tailEnd/>
              </a:ln>
            </p:spPr>
            <p:txBody>
              <a:bodyPr/>
              <a:lstStyle/>
              <a:p>
                <a:endParaRPr lang="en-US"/>
              </a:p>
            </p:txBody>
          </p:sp>
        </p:grpSp>
      </p:grpSp>
      <p:sp>
        <p:nvSpPr>
          <p:cNvPr id="39" name="Text Box 21"/>
          <p:cNvSpPr txBox="1">
            <a:spLocks noChangeArrowheads="1"/>
          </p:cNvSpPr>
          <p:nvPr/>
        </p:nvSpPr>
        <p:spPr bwMode="auto">
          <a:xfrm>
            <a:off x="1010567" y="1666172"/>
            <a:ext cx="1054066" cy="372480"/>
          </a:xfrm>
          <a:prstGeom prst="rect">
            <a:avLst/>
          </a:prstGeom>
          <a:noFill/>
          <a:ln w="9525">
            <a:noFill/>
            <a:miter lim="800000"/>
            <a:headEnd/>
            <a:tailEnd/>
          </a:ln>
        </p:spPr>
        <p:txBody>
          <a:bodyPr lIns="0" tIns="0" rIns="0" bIns="0"/>
          <a:lstStyle/>
          <a:p>
            <a:pPr algn="ctr"/>
            <a:r>
              <a:rPr lang="en-US" sz="1800" dirty="0">
                <a:solidFill>
                  <a:srgbClr val="0000FF"/>
                </a:solidFill>
                <a:latin typeface="Times New Roman" pitchFamily="18" charset="0"/>
              </a:rPr>
              <a:t>Cathode</a:t>
            </a:r>
            <a:endParaRPr lang="en-US" dirty="0">
              <a:latin typeface="Times New Roman" pitchFamily="18" charset="0"/>
            </a:endParaRPr>
          </a:p>
        </p:txBody>
      </p:sp>
      <p:sp>
        <p:nvSpPr>
          <p:cNvPr id="40" name="Text Box 22"/>
          <p:cNvSpPr txBox="1">
            <a:spLocks noChangeArrowheads="1"/>
          </p:cNvSpPr>
          <p:nvPr/>
        </p:nvSpPr>
        <p:spPr bwMode="auto">
          <a:xfrm>
            <a:off x="6508057" y="1644947"/>
            <a:ext cx="1879730" cy="372480"/>
          </a:xfrm>
          <a:prstGeom prst="rect">
            <a:avLst/>
          </a:prstGeom>
          <a:noFill/>
          <a:ln w="9525">
            <a:noFill/>
            <a:miter lim="800000"/>
            <a:headEnd/>
            <a:tailEnd/>
          </a:ln>
        </p:spPr>
        <p:txBody>
          <a:bodyPr lIns="0" tIns="0" rIns="0" bIns="0"/>
          <a:lstStyle/>
          <a:p>
            <a:pPr algn="ctr"/>
            <a:r>
              <a:rPr lang="en-US" sz="1800" dirty="0">
                <a:solidFill>
                  <a:srgbClr val="0000FF"/>
                </a:solidFill>
                <a:latin typeface="Times New Roman" pitchFamily="18" charset="0"/>
              </a:rPr>
              <a:t>Cooling section</a:t>
            </a:r>
            <a:endParaRPr lang="en-US" dirty="0">
              <a:latin typeface="Times New Roman" pitchFamily="18" charset="0"/>
            </a:endParaRPr>
          </a:p>
        </p:txBody>
      </p:sp>
      <p:sp>
        <p:nvSpPr>
          <p:cNvPr id="41" name="Text Box 23"/>
          <p:cNvSpPr txBox="1">
            <a:spLocks noChangeArrowheads="1"/>
          </p:cNvSpPr>
          <p:nvPr/>
        </p:nvSpPr>
        <p:spPr bwMode="auto">
          <a:xfrm>
            <a:off x="4254809" y="1484786"/>
            <a:ext cx="1063205" cy="372480"/>
          </a:xfrm>
          <a:prstGeom prst="rect">
            <a:avLst/>
          </a:prstGeom>
          <a:noFill/>
          <a:ln w="9525">
            <a:noFill/>
            <a:miter lim="800000"/>
            <a:headEnd/>
            <a:tailEnd/>
          </a:ln>
        </p:spPr>
        <p:txBody>
          <a:bodyPr lIns="0" tIns="0" rIns="0" bIns="0"/>
          <a:lstStyle/>
          <a:p>
            <a:pPr algn="ctr"/>
            <a:r>
              <a:rPr lang="en-US" sz="1800" dirty="0">
                <a:solidFill>
                  <a:srgbClr val="0000FF"/>
                </a:solidFill>
                <a:latin typeface="Times New Roman" pitchFamily="18" charset="0"/>
              </a:rPr>
              <a:t>Beam line</a:t>
            </a:r>
            <a:endParaRPr lang="en-US" dirty="0">
              <a:latin typeface="Times New Roman" pitchFamily="18" charset="0"/>
            </a:endParaRPr>
          </a:p>
        </p:txBody>
      </p:sp>
      <p:grpSp>
        <p:nvGrpSpPr>
          <p:cNvPr id="42" name="Group 43"/>
          <p:cNvGrpSpPr>
            <a:grpSpLocks/>
          </p:cNvGrpSpPr>
          <p:nvPr/>
        </p:nvGrpSpPr>
        <p:grpSpPr bwMode="auto">
          <a:xfrm>
            <a:off x="3784937" y="3180366"/>
            <a:ext cx="2655888" cy="2019300"/>
            <a:chOff x="2258" y="1843"/>
            <a:chExt cx="1673" cy="1272"/>
          </a:xfrm>
        </p:grpSpPr>
        <p:sp>
          <p:nvSpPr>
            <p:cNvPr id="43" name="Text Box 27"/>
            <p:cNvSpPr txBox="1">
              <a:spLocks noChangeArrowheads="1"/>
            </p:cNvSpPr>
            <p:nvPr/>
          </p:nvSpPr>
          <p:spPr bwMode="auto">
            <a:xfrm>
              <a:off x="2293" y="1843"/>
              <a:ext cx="1638" cy="1272"/>
            </a:xfrm>
            <a:prstGeom prst="rect">
              <a:avLst/>
            </a:prstGeom>
            <a:noFill/>
            <a:ln w="9525">
              <a:noFill/>
              <a:miter lim="800000"/>
              <a:headEnd/>
              <a:tailEnd/>
            </a:ln>
          </p:spPr>
          <p:txBody>
            <a:bodyPr lIns="0" tIns="0" rIns="0" bIns="0"/>
            <a:lstStyle/>
            <a:p>
              <a:pPr algn="l"/>
              <a:r>
                <a:rPr lang="en-US" sz="1800" i="1" dirty="0" err="1">
                  <a:latin typeface="Times New Roman" pitchFamily="18" charset="0"/>
                </a:rPr>
                <a:t>B</a:t>
              </a:r>
              <a:r>
                <a:rPr lang="en-US" sz="1800" i="1" baseline="-25000" dirty="0" err="1">
                  <a:latin typeface="Times New Roman" pitchFamily="18" charset="0"/>
                </a:rPr>
                <a:t>z</a:t>
              </a:r>
              <a:r>
                <a:rPr lang="en-US" sz="1800" i="1" dirty="0">
                  <a:latin typeface="Times New Roman" pitchFamily="18" charset="0"/>
                </a:rPr>
                <a:t> = 0</a:t>
              </a:r>
            </a:p>
            <a:p>
              <a:pPr algn="l"/>
              <a:r>
                <a:rPr lang="en-US" sz="1800" i="1" dirty="0">
                  <a:latin typeface="Times New Roman" pitchFamily="18" charset="0"/>
                </a:rPr>
                <a:t>R = 2 -10 mm</a:t>
              </a:r>
            </a:p>
            <a:p>
              <a:pPr algn="l"/>
              <a:endParaRPr lang="en-US" dirty="0">
                <a:latin typeface="Times New Roman" pitchFamily="18" charset="0"/>
              </a:endParaRPr>
            </a:p>
            <a:p>
              <a:pPr algn="l"/>
              <a:endParaRPr lang="en-US" dirty="0">
                <a:latin typeface="Times New Roman" pitchFamily="18" charset="0"/>
              </a:endParaRPr>
            </a:p>
            <a:p>
              <a:pPr algn="l"/>
              <a:r>
                <a:rPr lang="en-US" dirty="0">
                  <a:latin typeface="Times New Roman" pitchFamily="18" charset="0"/>
                </a:rPr>
                <a:t>                       </a:t>
              </a:r>
              <a:endParaRPr lang="en-US" sz="1800" dirty="0">
                <a:latin typeface="Times New Roman" pitchFamily="18" charset="0"/>
              </a:endParaRPr>
            </a:p>
          </p:txBody>
        </p:sp>
        <p:graphicFrame>
          <p:nvGraphicFramePr>
            <p:cNvPr id="44" name="Object 28"/>
            <p:cNvGraphicFramePr>
              <a:graphicFrameLocks noChangeAspect="1"/>
            </p:cNvGraphicFramePr>
            <p:nvPr/>
          </p:nvGraphicFramePr>
          <p:xfrm>
            <a:off x="2258" y="2109"/>
            <a:ext cx="1248" cy="584"/>
          </p:xfrm>
          <a:graphic>
            <a:graphicData uri="http://schemas.openxmlformats.org/presentationml/2006/ole">
              <mc:AlternateContent xmlns:mc="http://schemas.openxmlformats.org/markup-compatibility/2006">
                <mc:Choice xmlns:v="urn:schemas-microsoft-com:vml" Requires="v">
                  <p:oleObj spid="_x0000_s2326" name="Equation" r:id="rId3" imgW="1981200" imgH="927100" progId="Equation.DSMT4">
                    <p:embed/>
                  </p:oleObj>
                </mc:Choice>
                <mc:Fallback>
                  <p:oleObj name="Equation" r:id="rId3" imgW="1981200" imgH="927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 y="2109"/>
                          <a:ext cx="1248" cy="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Box 31"/>
            <p:cNvSpPr txBox="1">
              <a:spLocks noChangeArrowheads="1"/>
            </p:cNvSpPr>
            <p:nvPr/>
          </p:nvSpPr>
          <p:spPr bwMode="auto">
            <a:xfrm>
              <a:off x="2768" y="2553"/>
              <a:ext cx="720" cy="116"/>
            </a:xfrm>
            <a:prstGeom prst="rect">
              <a:avLst/>
            </a:prstGeom>
            <a:noFill/>
            <a:ln w="9525" algn="ctr">
              <a:noFill/>
              <a:miter lim="800000"/>
              <a:headEnd/>
              <a:tailEnd/>
            </a:ln>
            <a:effectLst/>
          </p:spPr>
          <p:txBody>
            <a:bodyPr wrap="square" lIns="0" tIns="0" rIns="0" bIns="0">
              <a:spAutoFit/>
            </a:bodyPr>
            <a:lstStyle/>
            <a:p>
              <a:pPr algn="l"/>
              <a:r>
                <a:rPr lang="en-US" sz="1200" dirty="0"/>
                <a:t>(normalized)</a:t>
              </a:r>
            </a:p>
          </p:txBody>
        </p:sp>
      </p:grpSp>
      <p:sp>
        <p:nvSpPr>
          <p:cNvPr id="46" name="Text Box 24"/>
          <p:cNvSpPr txBox="1">
            <a:spLocks noChangeArrowheads="1"/>
          </p:cNvSpPr>
          <p:nvPr/>
        </p:nvSpPr>
        <p:spPr bwMode="auto">
          <a:xfrm>
            <a:off x="825835" y="3021121"/>
            <a:ext cx="2600325" cy="628136"/>
          </a:xfrm>
          <a:prstGeom prst="rect">
            <a:avLst/>
          </a:prstGeom>
          <a:noFill/>
          <a:ln w="9525">
            <a:noFill/>
            <a:miter lim="800000"/>
            <a:headEnd/>
            <a:tailEnd/>
          </a:ln>
        </p:spPr>
        <p:txBody>
          <a:bodyPr lIns="0" tIns="0" rIns="0" bIns="0"/>
          <a:lstStyle/>
          <a:p>
            <a:pPr algn="l"/>
            <a:r>
              <a:rPr lang="en-US" sz="1800" i="1" dirty="0" err="1">
                <a:latin typeface="Times New Roman" pitchFamily="18" charset="0"/>
              </a:rPr>
              <a:t>B</a:t>
            </a:r>
            <a:r>
              <a:rPr lang="en-US" sz="1800" i="1" baseline="-25000" dirty="0" err="1">
                <a:latin typeface="Times New Roman" pitchFamily="18" charset="0"/>
              </a:rPr>
              <a:t>c</a:t>
            </a:r>
            <a:r>
              <a:rPr lang="en-US" sz="1800" i="1" baseline="-34000" dirty="0" err="1">
                <a:latin typeface="Times New Roman" pitchFamily="18" charset="0"/>
              </a:rPr>
              <a:t>z</a:t>
            </a:r>
            <a:r>
              <a:rPr lang="en-US" sz="1800" i="1" dirty="0">
                <a:latin typeface="Times New Roman" pitchFamily="18" charset="0"/>
              </a:rPr>
              <a:t> = 90 G</a:t>
            </a:r>
          </a:p>
          <a:p>
            <a:pPr algn="l"/>
            <a:r>
              <a:rPr lang="en-US" sz="1800" i="1" dirty="0" err="1">
                <a:latin typeface="Times New Roman" pitchFamily="18" charset="0"/>
              </a:rPr>
              <a:t>R</a:t>
            </a:r>
            <a:r>
              <a:rPr lang="en-US" sz="1800" i="1" baseline="-25000" dirty="0" err="1">
                <a:latin typeface="Times New Roman" pitchFamily="18" charset="0"/>
              </a:rPr>
              <a:t>cath</a:t>
            </a:r>
            <a:r>
              <a:rPr lang="en-US" sz="1800" i="1" dirty="0">
                <a:latin typeface="Times New Roman" pitchFamily="18" charset="0"/>
              </a:rPr>
              <a:t> = 3.8 mm</a:t>
            </a:r>
          </a:p>
          <a:p>
            <a:pPr algn="l"/>
            <a:endParaRPr lang="en-US" dirty="0">
              <a:latin typeface="Times New Roman" pitchFamily="18" charset="0"/>
            </a:endParaRPr>
          </a:p>
        </p:txBody>
      </p:sp>
      <p:graphicFrame>
        <p:nvGraphicFramePr>
          <p:cNvPr id="47" name="Object 25"/>
          <p:cNvGraphicFramePr>
            <a:graphicFrameLocks noChangeAspect="1"/>
          </p:cNvGraphicFramePr>
          <p:nvPr>
            <p:extLst>
              <p:ext uri="{D42A27DB-BD31-4B8C-83A1-F6EECF244321}">
                <p14:modId xmlns:p14="http://schemas.microsoft.com/office/powerpoint/2010/main" val="773962555"/>
              </p:ext>
            </p:extLst>
          </p:nvPr>
        </p:nvGraphicFramePr>
        <p:xfrm>
          <a:off x="768296" y="3556083"/>
          <a:ext cx="1978025" cy="962025"/>
        </p:xfrm>
        <a:graphic>
          <a:graphicData uri="http://schemas.openxmlformats.org/presentationml/2006/ole">
            <mc:AlternateContent xmlns:mc="http://schemas.openxmlformats.org/markup-compatibility/2006">
              <mc:Choice xmlns:v="urn:schemas-microsoft-com:vml" Requires="v">
                <p:oleObj spid="_x0000_s2327" name="Equation" r:id="rId5" imgW="1473200" imgH="952500" progId="Equation.3">
                  <p:embed/>
                </p:oleObj>
              </mc:Choice>
              <mc:Fallback>
                <p:oleObj name="Equation" r:id="rId5" imgW="1473200" imgH="952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296" y="3556083"/>
                        <a:ext cx="19780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 Box 32"/>
          <p:cNvSpPr txBox="1">
            <a:spLocks noChangeArrowheads="1"/>
          </p:cNvSpPr>
          <p:nvPr/>
        </p:nvSpPr>
        <p:spPr bwMode="auto">
          <a:xfrm>
            <a:off x="1666238" y="4279789"/>
            <a:ext cx="955675" cy="215900"/>
          </a:xfrm>
          <a:prstGeom prst="rect">
            <a:avLst/>
          </a:prstGeom>
          <a:noFill/>
          <a:ln w="9525" algn="ctr">
            <a:noFill/>
            <a:miter lim="800000"/>
            <a:headEnd/>
            <a:tailEnd/>
          </a:ln>
          <a:effectLst/>
        </p:spPr>
        <p:txBody>
          <a:bodyPr wrap="square" lIns="0" tIns="0" rIns="0" bIns="0">
            <a:spAutoFit/>
          </a:bodyPr>
          <a:lstStyle/>
          <a:p>
            <a:pPr algn="l"/>
            <a:r>
              <a:rPr lang="en-US" sz="1400" dirty="0"/>
              <a:t>(</a:t>
            </a:r>
            <a:r>
              <a:rPr lang="en-US" sz="1200" dirty="0"/>
              <a:t>normalized)</a:t>
            </a:r>
          </a:p>
        </p:txBody>
      </p:sp>
      <p:grpSp>
        <p:nvGrpSpPr>
          <p:cNvPr id="49" name="Group 44"/>
          <p:cNvGrpSpPr>
            <a:grpSpLocks/>
          </p:cNvGrpSpPr>
          <p:nvPr/>
        </p:nvGrpSpPr>
        <p:grpSpPr bwMode="auto">
          <a:xfrm>
            <a:off x="6445585" y="3226402"/>
            <a:ext cx="2114550" cy="1295400"/>
            <a:chOff x="3934" y="1872"/>
            <a:chExt cx="1332" cy="816"/>
          </a:xfrm>
        </p:grpSpPr>
        <p:sp>
          <p:nvSpPr>
            <p:cNvPr id="50" name="Text Box 33"/>
            <p:cNvSpPr txBox="1">
              <a:spLocks noChangeArrowheads="1"/>
            </p:cNvSpPr>
            <p:nvPr/>
          </p:nvSpPr>
          <p:spPr bwMode="auto">
            <a:xfrm>
              <a:off x="3934" y="1872"/>
              <a:ext cx="1152" cy="816"/>
            </a:xfrm>
            <a:prstGeom prst="rect">
              <a:avLst/>
            </a:prstGeom>
            <a:noFill/>
            <a:ln w="9525">
              <a:noFill/>
              <a:miter lim="800000"/>
              <a:headEnd/>
              <a:tailEnd/>
            </a:ln>
          </p:spPr>
          <p:txBody>
            <a:bodyPr lIns="0" tIns="0" rIns="0" bIns="0"/>
            <a:lstStyle/>
            <a:p>
              <a:pPr algn="l"/>
              <a:r>
                <a:rPr lang="en-US" sz="1800" i="1" dirty="0" err="1">
                  <a:latin typeface="Times New Roman" pitchFamily="18" charset="0"/>
                </a:rPr>
                <a:t>B</a:t>
              </a:r>
              <a:r>
                <a:rPr lang="en-US" sz="1800" i="1" baseline="-25000" dirty="0" err="1">
                  <a:latin typeface="Times New Roman" pitchFamily="18" charset="0"/>
                </a:rPr>
                <a:t>c</a:t>
              </a:r>
              <a:r>
                <a:rPr lang="en-US" sz="1800" i="1" baseline="-34000" dirty="0" err="1">
                  <a:latin typeface="Times New Roman" pitchFamily="18" charset="0"/>
                </a:rPr>
                <a:t>z</a:t>
              </a:r>
              <a:r>
                <a:rPr lang="en-US" sz="1800" i="1" dirty="0">
                  <a:latin typeface="Times New Roman" pitchFamily="18" charset="0"/>
                </a:rPr>
                <a:t> = 105 G</a:t>
              </a:r>
            </a:p>
            <a:p>
              <a:pPr algn="l"/>
              <a:r>
                <a:rPr lang="en-US" sz="1800" i="1" dirty="0" err="1">
                  <a:latin typeface="Times New Roman" pitchFamily="18" charset="0"/>
                </a:rPr>
                <a:t>R</a:t>
              </a:r>
              <a:r>
                <a:rPr lang="en-US" sz="1800" i="1" baseline="-25000" dirty="0" err="1">
                  <a:latin typeface="Times New Roman" pitchFamily="18" charset="0"/>
                </a:rPr>
                <a:t>beam</a:t>
              </a:r>
              <a:r>
                <a:rPr lang="en-US" sz="1800" i="1" dirty="0">
                  <a:latin typeface="Times New Roman" pitchFamily="18" charset="0"/>
                </a:rPr>
                <a:t> = 3.5 mm</a:t>
              </a:r>
            </a:p>
            <a:p>
              <a:pPr algn="l"/>
              <a:endParaRPr lang="en-US" dirty="0">
                <a:latin typeface="Times New Roman" pitchFamily="18" charset="0"/>
              </a:endParaRPr>
            </a:p>
          </p:txBody>
        </p:sp>
        <p:graphicFrame>
          <p:nvGraphicFramePr>
            <p:cNvPr id="51" name="Object 34"/>
            <p:cNvGraphicFramePr>
              <a:graphicFrameLocks noChangeAspect="1"/>
            </p:cNvGraphicFramePr>
            <p:nvPr/>
          </p:nvGraphicFramePr>
          <p:xfrm>
            <a:off x="3948" y="2466"/>
            <a:ext cx="602" cy="185"/>
          </p:xfrm>
          <a:graphic>
            <a:graphicData uri="http://schemas.openxmlformats.org/presentationml/2006/ole">
              <mc:AlternateContent xmlns:mc="http://schemas.openxmlformats.org/markup-compatibility/2006">
                <mc:Choice xmlns:v="urn:schemas-microsoft-com:vml" Requires="v">
                  <p:oleObj spid="_x0000_s2328" name="Equation" r:id="rId7" imgW="952087" imgH="291973" progId="Equation.3">
                    <p:embed/>
                  </p:oleObj>
                </mc:Choice>
                <mc:Fallback>
                  <p:oleObj name="Equation" r:id="rId7" imgW="952087" imgH="29197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8" y="2466"/>
                          <a:ext cx="602"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42"/>
            <p:cNvSpPr txBox="1">
              <a:spLocks noChangeArrowheads="1"/>
            </p:cNvSpPr>
            <p:nvPr/>
          </p:nvSpPr>
          <p:spPr bwMode="auto">
            <a:xfrm>
              <a:off x="4591" y="2485"/>
              <a:ext cx="675" cy="136"/>
            </a:xfrm>
            <a:prstGeom prst="rect">
              <a:avLst/>
            </a:prstGeom>
            <a:noFill/>
            <a:ln w="9525" algn="ctr">
              <a:noFill/>
              <a:miter lim="800000"/>
              <a:headEnd/>
              <a:tailEnd/>
            </a:ln>
            <a:effectLst/>
          </p:spPr>
          <p:txBody>
            <a:bodyPr wrap="square" lIns="0" tIns="0" rIns="0" bIns="0">
              <a:spAutoFit/>
            </a:bodyPr>
            <a:lstStyle/>
            <a:p>
              <a:pPr algn="l"/>
              <a:r>
                <a:rPr lang="en-US" sz="1400" dirty="0"/>
                <a:t>(</a:t>
              </a:r>
              <a:r>
                <a:rPr lang="en-US" sz="1200" dirty="0"/>
                <a:t>normalized)</a:t>
              </a:r>
            </a:p>
          </p:txBody>
        </p:sp>
      </p:grpSp>
      <p:sp>
        <p:nvSpPr>
          <p:cNvPr id="53" name="Content Placeholder 2"/>
          <p:cNvSpPr txBox="1">
            <a:spLocks/>
          </p:cNvSpPr>
          <p:nvPr/>
        </p:nvSpPr>
        <p:spPr>
          <a:xfrm>
            <a:off x="237774" y="4717335"/>
            <a:ext cx="8672513" cy="1613527"/>
          </a:xfrm>
          <a:prstGeom prst="rect">
            <a:avLst/>
          </a:prstGeom>
        </p:spPr>
        <p:txBody>
          <a:bodyPr lIns="0" tIns="0" rIns="0" bIns="0">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tx1"/>
                </a:solidFill>
              </a:rPr>
              <a:t>The </a:t>
            </a:r>
            <a:r>
              <a:rPr lang="en-US" sz="2000" dirty="0">
                <a:solidFill>
                  <a:schemeClr val="tx1"/>
                </a:solidFill>
              </a:rPr>
              <a:t>transverse velocities in the cooling section can be low only if the </a:t>
            </a:r>
            <a:r>
              <a:rPr lang="en-US" sz="2000" dirty="0" smtClean="0">
                <a:solidFill>
                  <a:schemeClr val="tx1"/>
                </a:solidFill>
              </a:rPr>
              <a:t>magnetic fluxes </a:t>
            </a:r>
            <a:r>
              <a:rPr lang="en-US" sz="2000" dirty="0">
                <a:solidFill>
                  <a:schemeClr val="tx1"/>
                </a:solidFill>
              </a:rPr>
              <a:t>through the emitter and the beam in the cooling section are equal. </a:t>
            </a:r>
          </a:p>
          <a:p>
            <a:r>
              <a:rPr lang="en-US" sz="2000" dirty="0">
                <a:solidFill>
                  <a:schemeClr val="tx1"/>
                </a:solidFill>
              </a:rPr>
              <a:t>Outside of the field, the beam behavior is dominated by an effective emittance proportional to the magnetic flux through the </a:t>
            </a:r>
            <a:r>
              <a:rPr lang="en-US" sz="2000" dirty="0" smtClean="0">
                <a:solidFill>
                  <a:schemeClr val="tx1"/>
                </a:solidFill>
              </a:rPr>
              <a:t>emitter</a:t>
            </a:r>
            <a:endParaRPr lang="en-US" sz="2000" dirty="0">
              <a:solidFill>
                <a:schemeClr val="tx1"/>
              </a:solidFill>
            </a:endParaRPr>
          </a:p>
        </p:txBody>
      </p:sp>
    </p:spTree>
    <p:extLst>
      <p:ext uri="{BB962C8B-B14F-4D97-AF65-F5344CB8AC3E}">
        <p14:creationId xmlns:p14="http://schemas.microsoft.com/office/powerpoint/2010/main" val="422182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idx="1"/>
          </p:nvPr>
        </p:nvSpPr>
        <p:spPr>
          <a:xfrm>
            <a:off x="228600" y="870518"/>
            <a:ext cx="8672513" cy="5461271"/>
          </a:xfrm>
        </p:spPr>
        <p:txBody>
          <a:bodyPr>
            <a:normAutofit lnSpcReduction="10000"/>
          </a:bodyPr>
          <a:lstStyle/>
          <a:p>
            <a:r>
              <a:rPr lang="en-US" dirty="0">
                <a:solidFill>
                  <a:schemeClr val="tx1"/>
                </a:solidFill>
              </a:rPr>
              <a:t>When is the scheme with interrupted magnetic field applicable?</a:t>
            </a:r>
          </a:p>
          <a:p>
            <a:pPr lvl="1"/>
            <a:r>
              <a:rPr lang="en-US" dirty="0"/>
              <a:t>The </a:t>
            </a:r>
            <a:r>
              <a:rPr lang="en-US" dirty="0" smtClean="0"/>
              <a:t>figure </a:t>
            </a:r>
            <a:r>
              <a:rPr lang="en-US" dirty="0"/>
              <a:t>of merit is the magnetic flux through the beam in the cooling section and the energy</a:t>
            </a:r>
          </a:p>
          <a:p>
            <a:pPr lvl="1"/>
            <a:endParaRPr lang="en-US" dirty="0"/>
          </a:p>
          <a:p>
            <a:pPr lvl="1">
              <a:buNone/>
            </a:pPr>
            <a:endParaRPr lang="en-US" dirty="0"/>
          </a:p>
          <a:p>
            <a:pPr lvl="1"/>
            <a:r>
              <a:rPr lang="en-US" dirty="0"/>
              <a:t>The scheme can work when the required beam radius and the magnetic field in the cooling section are low and the energy is high </a:t>
            </a:r>
          </a:p>
          <a:p>
            <a:r>
              <a:rPr lang="en-US" dirty="0">
                <a:solidFill>
                  <a:schemeClr val="tx1"/>
                </a:solidFill>
              </a:rPr>
              <a:t>Cooling time required from RR </a:t>
            </a:r>
            <a:r>
              <a:rPr lang="en-US" dirty="0" err="1">
                <a:solidFill>
                  <a:schemeClr val="tx1"/>
                </a:solidFill>
              </a:rPr>
              <a:t>Ecool</a:t>
            </a:r>
            <a:r>
              <a:rPr lang="en-US" dirty="0">
                <a:solidFill>
                  <a:schemeClr val="tx1"/>
                </a:solidFill>
              </a:rPr>
              <a:t> is many minutes</a:t>
            </a:r>
          </a:p>
          <a:p>
            <a:pPr lvl="1"/>
            <a:r>
              <a:rPr lang="en-US" dirty="0"/>
              <a:t>Cooling is adequate without effects of strong magnetization</a:t>
            </a:r>
          </a:p>
          <a:p>
            <a:r>
              <a:rPr lang="en-US" dirty="0">
                <a:solidFill>
                  <a:schemeClr val="tx1"/>
                </a:solidFill>
              </a:rPr>
              <a:t>Typical </a:t>
            </a:r>
            <a:r>
              <a:rPr lang="en-US" dirty="0" err="1">
                <a:solidFill>
                  <a:schemeClr val="tx1"/>
                </a:solidFill>
              </a:rPr>
              <a:t>rms</a:t>
            </a:r>
            <a:r>
              <a:rPr lang="en-US" dirty="0">
                <a:solidFill>
                  <a:schemeClr val="tx1"/>
                </a:solidFill>
              </a:rPr>
              <a:t> radius of the antiproton beam is 1-2 mm</a:t>
            </a:r>
          </a:p>
          <a:p>
            <a:pPr lvl="1"/>
            <a:r>
              <a:rPr lang="en-US" dirty="0"/>
              <a:t>Electron beam size can be similar </a:t>
            </a:r>
          </a:p>
          <a:p>
            <a:r>
              <a:rPr lang="en-US" dirty="0">
                <a:solidFill>
                  <a:schemeClr val="tx1"/>
                </a:solidFill>
              </a:rPr>
              <a:t>Outside of the magnetic field, the (</a:t>
            </a:r>
            <a:r>
              <a:rPr lang="en-US" i="1" dirty="0">
                <a:solidFill>
                  <a:schemeClr val="tx1"/>
                </a:solidFill>
              </a:rPr>
              <a:t>non-normalized</a:t>
            </a:r>
            <a:r>
              <a:rPr lang="en-US" dirty="0">
                <a:solidFill>
                  <a:schemeClr val="tx1"/>
                </a:solidFill>
              </a:rPr>
              <a:t>) effective emittance is tolerable, </a:t>
            </a:r>
            <a:r>
              <a:rPr lang="en-US" dirty="0">
                <a:solidFill>
                  <a:schemeClr val="accent2"/>
                </a:solidFill>
              </a:rPr>
              <a:t>~4</a:t>
            </a:r>
            <a:r>
              <a:rPr lang="en-US" dirty="0">
                <a:solidFill>
                  <a:schemeClr val="accent2"/>
                </a:solidFill>
                <a:latin typeface="Symbol" pitchFamily="18" charset="2"/>
              </a:rPr>
              <a:t>m</a:t>
            </a:r>
            <a:r>
              <a:rPr lang="en-US" dirty="0">
                <a:solidFill>
                  <a:schemeClr val="accent2"/>
                </a:solidFill>
              </a:rPr>
              <a:t>m</a:t>
            </a:r>
          </a:p>
          <a:p>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8</a:t>
            </a:fld>
            <a:endParaRPr lang="en-US" altLang="en-US"/>
          </a:p>
        </p:txBody>
      </p:sp>
      <p:graphicFrame>
        <p:nvGraphicFramePr>
          <p:cNvPr id="7" name="Object 1"/>
          <p:cNvGraphicFramePr>
            <a:graphicFrameLocks noChangeAspect="1"/>
          </p:cNvGraphicFramePr>
          <p:nvPr>
            <p:extLst>
              <p:ext uri="{D42A27DB-BD31-4B8C-83A1-F6EECF244321}">
                <p14:modId xmlns:p14="http://schemas.microsoft.com/office/powerpoint/2010/main" val="1878776237"/>
              </p:ext>
            </p:extLst>
          </p:nvPr>
        </p:nvGraphicFramePr>
        <p:xfrm>
          <a:off x="3042728" y="2171747"/>
          <a:ext cx="2956864" cy="746742"/>
        </p:xfrm>
        <a:graphic>
          <a:graphicData uri="http://schemas.openxmlformats.org/presentationml/2006/ole">
            <mc:AlternateContent xmlns:mc="http://schemas.openxmlformats.org/markup-compatibility/2006">
              <mc:Choice xmlns:v="urn:schemas-microsoft-com:vml" Requires="v">
                <p:oleObj spid="_x0000_s3165" name="Equation" r:id="rId3" imgW="1803400" imgH="457200" progId="Equation.DSMT4">
                  <p:embed/>
                </p:oleObj>
              </mc:Choice>
              <mc:Fallback>
                <p:oleObj name="Equation" r:id="rId3" imgW="1803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728" y="2171747"/>
                        <a:ext cx="2956864" cy="746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101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Cooler in the Recycler Ring</a:t>
            </a:r>
            <a:endParaRPr lang="en-US" dirty="0"/>
          </a:p>
        </p:txBody>
      </p:sp>
      <p:sp>
        <p:nvSpPr>
          <p:cNvPr id="4" name="Date Placeholder 3"/>
          <p:cNvSpPr>
            <a:spLocks noGrp="1"/>
          </p:cNvSpPr>
          <p:nvPr>
            <p:ph type="dt" sz="half" idx="10"/>
          </p:nvPr>
        </p:nvSpPr>
        <p:spPr/>
        <p:txBody>
          <a:bodyPr/>
          <a:lstStyle/>
          <a:p>
            <a:r>
              <a:rPr lang="en-US" altLang="en-US" smtClean="0"/>
              <a:t>3/30/2015</a:t>
            </a:r>
            <a:endParaRPr lang="en-US" altLang="en-US"/>
          </a:p>
        </p:txBody>
      </p:sp>
      <p:sp>
        <p:nvSpPr>
          <p:cNvPr id="5" name="Footer Placeholder 4"/>
          <p:cNvSpPr>
            <a:spLocks noGrp="1"/>
          </p:cNvSpPr>
          <p:nvPr>
            <p:ph type="ftr" sz="quarter" idx="11"/>
          </p:nvPr>
        </p:nvSpPr>
        <p:spPr/>
        <p:txBody>
          <a:bodyPr/>
          <a:lstStyle/>
          <a:p>
            <a:pPr>
              <a:defRPr/>
            </a:pPr>
            <a:r>
              <a:rPr lang="en-US" smtClean="0"/>
              <a:t>Lionel Prost | Fermilab DC Cooler Experiences</a:t>
            </a:r>
            <a:endParaRPr lang="en-US" b="1" dirty="0"/>
          </a:p>
        </p:txBody>
      </p:sp>
      <p:sp>
        <p:nvSpPr>
          <p:cNvPr id="6" name="Slide Number Placeholder 5"/>
          <p:cNvSpPr>
            <a:spLocks noGrp="1"/>
          </p:cNvSpPr>
          <p:nvPr>
            <p:ph type="sldNum" sz="quarter" idx="12"/>
          </p:nvPr>
        </p:nvSpPr>
        <p:spPr/>
        <p:txBody>
          <a:bodyPr/>
          <a:lstStyle/>
          <a:p>
            <a:fld id="{4ED459E9-30FD-407B-ABD5-9702E9CF5558}" type="slidenum">
              <a:rPr lang="en-US" altLang="en-US" smtClean="0"/>
              <a:pPr/>
              <a:t>9</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1524000" y="844236"/>
            <a:ext cx="4825332" cy="3389313"/>
          </a:xfrm>
          <a:prstGeom prst="rect">
            <a:avLst/>
          </a:prstGeom>
          <a:noFill/>
          <a:ln w="9525" cap="flat" cmpd="sng" algn="ctr">
            <a:noFill/>
            <a:prstDash val="solid"/>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1392936" y="4648200"/>
            <a:ext cx="4804433" cy="1066799"/>
          </a:xfrm>
          <a:prstGeom prst="rect">
            <a:avLst/>
          </a:prstGeom>
          <a:noFill/>
          <a:ln w="9525" cap="flat" cmpd="sng" algn="ctr">
            <a:noFill/>
            <a:prstDash val="solid"/>
            <a:miter lim="800000"/>
            <a:headEnd/>
            <a:tailEnd/>
          </a:ln>
          <a:effectLst/>
        </p:spPr>
      </p:pic>
      <p:sp>
        <p:nvSpPr>
          <p:cNvPr id="9" name="TextBox 8"/>
          <p:cNvSpPr txBox="1"/>
          <p:nvPr/>
        </p:nvSpPr>
        <p:spPr>
          <a:xfrm>
            <a:off x="1392936" y="5638800"/>
            <a:ext cx="4779264" cy="584775"/>
          </a:xfrm>
          <a:prstGeom prst="rect">
            <a:avLst/>
          </a:prstGeom>
          <a:noFill/>
        </p:spPr>
        <p:txBody>
          <a:bodyPr wrap="square" rtlCol="0">
            <a:spAutoFit/>
          </a:bodyPr>
          <a:lstStyle/>
          <a:p>
            <a:r>
              <a:rPr lang="en-US" sz="1600" dirty="0" smtClean="0">
                <a:solidFill>
                  <a:schemeClr val="accent6"/>
                </a:solidFill>
                <a:latin typeface="+mj-lt"/>
              </a:rPr>
              <a:t>Portion  of the Main Injector tunnel containing the cooling section and the “return” line.</a:t>
            </a:r>
          </a:p>
        </p:txBody>
      </p:sp>
      <p:sp>
        <p:nvSpPr>
          <p:cNvPr id="10" name="TextBox 9"/>
          <p:cNvSpPr txBox="1"/>
          <p:nvPr/>
        </p:nvSpPr>
        <p:spPr>
          <a:xfrm>
            <a:off x="1066800" y="4032504"/>
            <a:ext cx="4979287" cy="338554"/>
          </a:xfrm>
          <a:prstGeom prst="rect">
            <a:avLst/>
          </a:prstGeom>
          <a:noFill/>
        </p:spPr>
        <p:txBody>
          <a:bodyPr wrap="square" rtlCol="0">
            <a:spAutoFit/>
          </a:bodyPr>
          <a:lstStyle/>
          <a:p>
            <a:r>
              <a:rPr lang="en-US" sz="1600" dirty="0" smtClean="0">
                <a:solidFill>
                  <a:schemeClr val="accent6"/>
                </a:solidFill>
                <a:latin typeface="Helvetica" panose="020B0604020202020204" pitchFamily="34" charset="0"/>
                <a:cs typeface="Helvetica" panose="020B0604020202020204" pitchFamily="34" charset="0"/>
              </a:rPr>
              <a:t>The Pelletron and beam “supply” and “transfer” lines</a:t>
            </a:r>
          </a:p>
        </p:txBody>
      </p:sp>
      <p:cxnSp>
        <p:nvCxnSpPr>
          <p:cNvPr id="11" name="Straight Arrow Connector 10"/>
          <p:cNvCxnSpPr/>
          <p:nvPr/>
        </p:nvCxnSpPr>
        <p:spPr bwMode="auto">
          <a:xfrm>
            <a:off x="2438400" y="4648200"/>
            <a:ext cx="31242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2" name="TextBox 11"/>
          <p:cNvSpPr txBox="1"/>
          <p:nvPr/>
        </p:nvSpPr>
        <p:spPr>
          <a:xfrm>
            <a:off x="3886200" y="4379976"/>
            <a:ext cx="609600" cy="307777"/>
          </a:xfrm>
          <a:prstGeom prst="rect">
            <a:avLst/>
          </a:prstGeom>
          <a:noFill/>
        </p:spPr>
        <p:txBody>
          <a:bodyPr wrap="square" rtlCol="0">
            <a:spAutoFit/>
          </a:bodyPr>
          <a:lstStyle/>
          <a:p>
            <a:r>
              <a:rPr lang="en-US" sz="1400" dirty="0" smtClean="0">
                <a:latin typeface="+mn-lt"/>
              </a:rPr>
              <a:t>20 m</a:t>
            </a:r>
            <a:endParaRPr lang="en-US" sz="1400" dirty="0">
              <a:latin typeface="+mn-lt"/>
            </a:endParaRPr>
          </a:p>
        </p:txBody>
      </p:sp>
      <p:sp>
        <p:nvSpPr>
          <p:cNvPr id="13" name="TextBox 12"/>
          <p:cNvSpPr txBox="1"/>
          <p:nvPr/>
        </p:nvSpPr>
        <p:spPr>
          <a:xfrm>
            <a:off x="6475445" y="838200"/>
            <a:ext cx="2287555" cy="1015663"/>
          </a:xfrm>
          <a:prstGeom prst="rect">
            <a:avLst/>
          </a:prstGeom>
          <a:noFill/>
        </p:spPr>
        <p:txBody>
          <a:bodyPr wrap="square" rtlCol="0">
            <a:spAutoFit/>
          </a:bodyPr>
          <a:lstStyle/>
          <a:p>
            <a:r>
              <a:rPr lang="en-US" sz="2000" dirty="0" smtClean="0">
                <a:latin typeface="Helvetica" panose="020B0604020202020204" pitchFamily="34" charset="0"/>
                <a:cs typeface="Helvetica" panose="020B0604020202020204" pitchFamily="34" charset="0"/>
              </a:rPr>
              <a:t>February, 2005</a:t>
            </a:r>
            <a:br>
              <a:rPr lang="en-US" sz="2000" dirty="0" smtClean="0">
                <a:latin typeface="Helvetica" panose="020B0604020202020204" pitchFamily="34" charset="0"/>
                <a:cs typeface="Helvetica" panose="020B0604020202020204" pitchFamily="34" charset="0"/>
              </a:rPr>
            </a:br>
            <a:r>
              <a:rPr lang="en-US" sz="2000" dirty="0" smtClean="0">
                <a:solidFill>
                  <a:schemeClr val="accent2"/>
                </a:solidFill>
                <a:latin typeface="Helvetica" panose="020B0604020202020204" pitchFamily="34" charset="0"/>
                <a:cs typeface="Helvetica" panose="020B0604020202020204" pitchFamily="34" charset="0"/>
              </a:rPr>
              <a:t>beginning of commissioning</a:t>
            </a:r>
            <a:endParaRPr lang="en-US" sz="2000" dirty="0">
              <a:solidFill>
                <a:schemeClr val="accent2"/>
              </a:solidFill>
              <a:latin typeface="Helvetica" panose="020B0604020202020204" pitchFamily="34" charset="0"/>
              <a:cs typeface="Helvetica" panose="020B0604020202020204" pitchFamily="34" charset="0"/>
            </a:endParaRPr>
          </a:p>
        </p:txBody>
      </p:sp>
      <p:pic>
        <p:nvPicPr>
          <p:cNvPr id="14" name="Picture 5" descr="100_1294"/>
          <p:cNvPicPr>
            <a:picLocks noChangeAspect="1" noChangeArrowheads="1"/>
          </p:cNvPicPr>
          <p:nvPr/>
        </p:nvPicPr>
        <p:blipFill>
          <a:blip r:embed="rId4" cstate="print"/>
          <a:srcRect/>
          <a:stretch>
            <a:fillRect/>
          </a:stretch>
        </p:blipFill>
        <p:spPr bwMode="auto">
          <a:xfrm>
            <a:off x="6172200" y="3886200"/>
            <a:ext cx="2590800" cy="1960563"/>
          </a:xfrm>
          <a:prstGeom prst="rect">
            <a:avLst/>
          </a:prstGeom>
          <a:noFill/>
          <a:ln w="9525">
            <a:noFill/>
            <a:miter lim="800000"/>
            <a:headEnd/>
            <a:tailEnd/>
          </a:ln>
          <a:effectLst/>
        </p:spPr>
      </p:pic>
      <p:pic>
        <p:nvPicPr>
          <p:cNvPr id="15" name="Picture 4" descr="IMG_1438"/>
          <p:cNvPicPr>
            <a:picLocks noChangeAspect="1" noChangeArrowheads="1"/>
          </p:cNvPicPr>
          <p:nvPr/>
        </p:nvPicPr>
        <p:blipFill>
          <a:blip r:embed="rId5" cstate="print"/>
          <a:srcRect/>
          <a:stretch>
            <a:fillRect/>
          </a:stretch>
        </p:blipFill>
        <p:spPr bwMode="auto">
          <a:xfrm>
            <a:off x="228600" y="842272"/>
            <a:ext cx="1600200" cy="2133600"/>
          </a:xfrm>
          <a:prstGeom prst="rect">
            <a:avLst/>
          </a:prstGeom>
          <a:noFill/>
        </p:spPr>
      </p:pic>
    </p:spTree>
    <p:extLst>
      <p:ext uri="{BB962C8B-B14F-4D97-AF65-F5344CB8AC3E}">
        <p14:creationId xmlns:p14="http://schemas.microsoft.com/office/powerpoint/2010/main" val="283585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80EA03B-4FDA-442D-BD4A-480D1926A798}" vid="{BBA57DEE-6A14-4624-8829-36209E350C16}"/>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80EA03B-4FDA-442D-BD4A-480D1926A798}" vid="{32F95423-51DE-407E-9735-24D964DE1D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 Template</Template>
  <TotalTime>3127</TotalTime>
  <Words>3519</Words>
  <Application>Microsoft Office PowerPoint</Application>
  <PresentationFormat>On-screen Show (4:3)</PresentationFormat>
  <Paragraphs>538</Paragraphs>
  <Slides>44</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9" baseType="lpstr">
      <vt:lpstr>ＭＳ Ｐゴシック</vt:lpstr>
      <vt:lpstr>ＭＳ Ｐゴシック</vt:lpstr>
      <vt:lpstr>Arial</vt:lpstr>
      <vt:lpstr>Calibri</vt:lpstr>
      <vt:lpstr>Cambria Math</vt:lpstr>
      <vt:lpstr>Comic Sans MS</vt:lpstr>
      <vt:lpstr>Helvetica</vt:lpstr>
      <vt:lpstr>Mathcad UniMath</vt:lpstr>
      <vt:lpstr>Symbol</vt:lpstr>
      <vt:lpstr>Times New Roman</vt:lpstr>
      <vt:lpstr>Wingdings</vt:lpstr>
      <vt:lpstr>FNAL_TemplateMac_060514</vt:lpstr>
      <vt:lpstr>Fermilab: Footer Only</vt:lpstr>
      <vt:lpstr>Equation</vt:lpstr>
      <vt:lpstr>Document</vt:lpstr>
      <vt:lpstr>Fermilab DC Cooler Experiences</vt:lpstr>
      <vt:lpstr>Outline</vt:lpstr>
      <vt:lpstr>Tevatron luminosity and antiprotons</vt:lpstr>
      <vt:lpstr>Fermilab’s antiproton production chain</vt:lpstr>
      <vt:lpstr>COOLER DESIGN SCHEME</vt:lpstr>
      <vt:lpstr>Cooler’s features</vt:lpstr>
      <vt:lpstr>Transport with interrupted longitudinal magnetic field</vt:lpstr>
      <vt:lpstr>Applicability</vt:lpstr>
      <vt:lpstr>Cooler in the Recycler Ring</vt:lpstr>
      <vt:lpstr>Some useful decisions</vt:lpstr>
      <vt:lpstr>CHALLENGES, REMEDIES &amp; COOLING OPTIMIZATION</vt:lpstr>
      <vt:lpstr>Difficulties</vt:lpstr>
      <vt:lpstr>Drag rates and cooling rates</vt:lpstr>
      <vt:lpstr>Drag rate measurements</vt:lpstr>
      <vt:lpstr>Cooling force as a function of the beam current</vt:lpstr>
      <vt:lpstr>Cooling force as a function of the beam current</vt:lpstr>
      <vt:lpstr>Cooling section field alignment</vt:lpstr>
      <vt:lpstr>Adjustments of focusing</vt:lpstr>
      <vt:lpstr>Adjustments of focusing (cont.)</vt:lpstr>
      <vt:lpstr>Improvements at high beam current</vt:lpstr>
      <vt:lpstr>Ions - Effect</vt:lpstr>
      <vt:lpstr>Ions - Removal</vt:lpstr>
      <vt:lpstr>Cooling with ion clearing</vt:lpstr>
      <vt:lpstr>Summary of cooling improvements</vt:lpstr>
      <vt:lpstr>OPERATION</vt:lpstr>
      <vt:lpstr>Recycler cooling cycle</vt:lpstr>
      <vt:lpstr>Cooling</vt:lpstr>
      <vt:lpstr>Availability/Reliability</vt:lpstr>
      <vt:lpstr>Electron beam energy drift</vt:lpstr>
      <vt:lpstr>Impedance-driven instability (transverse)</vt:lpstr>
      <vt:lpstr>Life time</vt:lpstr>
      <vt:lpstr>Summary of lessons learned</vt:lpstr>
      <vt:lpstr>Final words</vt:lpstr>
      <vt:lpstr>References</vt:lpstr>
      <vt:lpstr>BACK-UP SLIDES</vt:lpstr>
      <vt:lpstr>Choice of the scheme (I)</vt:lpstr>
      <vt:lpstr>Choice of the scheme (II)</vt:lpstr>
      <vt:lpstr>Beam recirculation</vt:lpstr>
      <vt:lpstr>Beam recirculation ‘remedies’: Gun and Collector</vt:lpstr>
      <vt:lpstr>Beam recirculation ‘remedies’: Beam optics</vt:lpstr>
      <vt:lpstr>Energy drift</vt:lpstr>
      <vt:lpstr>Contribution of residual gas ions</vt:lpstr>
      <vt:lpstr>Angles in the cooling section</vt:lpstr>
      <vt:lpstr>Example: Oct’07-Oct’08</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Fermilab DC Cooler Experiences</dc:title>
  <dc:creator>Lionel R. Prost x5614 14086N</dc:creator>
  <cp:lastModifiedBy>Lionel R. Prost x5614 14086N</cp:lastModifiedBy>
  <cp:revision>101</cp:revision>
  <cp:lastPrinted>2014-01-20T19:40:21Z</cp:lastPrinted>
  <dcterms:created xsi:type="dcterms:W3CDTF">2015-03-25T16:28:05Z</dcterms:created>
  <dcterms:modified xsi:type="dcterms:W3CDTF">2015-03-30T01:14:33Z</dcterms:modified>
</cp:coreProperties>
</file>