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8" r:id="rId2"/>
    <p:sldId id="271" r:id="rId3"/>
    <p:sldId id="291" r:id="rId4"/>
    <p:sldId id="302" r:id="rId5"/>
    <p:sldId id="292" r:id="rId6"/>
    <p:sldId id="305" r:id="rId7"/>
    <p:sldId id="300" r:id="rId8"/>
    <p:sldId id="294" r:id="rId9"/>
    <p:sldId id="307" r:id="rId10"/>
    <p:sldId id="306" r:id="rId11"/>
    <p:sldId id="298" r:id="rId12"/>
    <p:sldId id="290" r:id="rId13"/>
    <p:sldId id="288" r:id="rId14"/>
    <p:sldId id="301" r:id="rId1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Summary" id="{2175C387-4FDC-45D6-B5B6-DAC2C172ACAB}">
          <p14:sldIdLst>
            <p14:sldId id="258"/>
            <p14:sldId id="271"/>
            <p14:sldId id="291"/>
            <p14:sldId id="302"/>
            <p14:sldId id="292"/>
            <p14:sldId id="305"/>
            <p14:sldId id="300"/>
            <p14:sldId id="294"/>
            <p14:sldId id="307"/>
            <p14:sldId id="306"/>
            <p14:sldId id="298"/>
          </p14:sldIdLst>
        </p14:section>
        <p14:section name="Backup slides" id="{383A14F8-8D5D-41C3-BC3F-4FFE9D0E6497}">
          <p14:sldIdLst>
            <p14:sldId id="290"/>
            <p14:sldId id="288"/>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5" autoAdjust="0"/>
    <p:restoredTop sz="91876" autoAdjust="0"/>
  </p:normalViewPr>
  <p:slideViewPr>
    <p:cSldViewPr snapToGrid="0" snapToObjects="1">
      <p:cViewPr>
        <p:scale>
          <a:sx n="100" d="100"/>
          <a:sy n="100" d="100"/>
        </p:scale>
        <p:origin x="-2118" y="-522"/>
      </p:cViewPr>
      <p:guideLst>
        <p:guide orient="horz" pos="2160"/>
        <p:guide pos="2880"/>
      </p:guideLst>
    </p:cSldViewPr>
  </p:slideViewPr>
  <p:outlineViewPr>
    <p:cViewPr>
      <p:scale>
        <a:sx n="33" d="100"/>
        <a:sy n="33" d="100"/>
      </p:scale>
      <p:origin x="0" y="1638"/>
    </p:cViewPr>
  </p:outlineViewPr>
  <p:notesTextViewPr>
    <p:cViewPr>
      <p:scale>
        <a:sx n="100" d="100"/>
        <a:sy n="100" d="100"/>
      </p:scale>
      <p:origin x="0" y="0"/>
    </p:cViewPr>
  </p:notesTextViewPr>
  <p:notesViewPr>
    <p:cSldViewPr snapToGrid="0" snapToObjects="1">
      <p:cViewPr varScale="1">
        <p:scale>
          <a:sx n="102" d="100"/>
          <a:sy n="102" d="100"/>
        </p:scale>
        <p:origin x="-259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589EED5-842A-4E29-A0CA-8639975E3F7D}" type="datetimeFigureOut">
              <a:rPr lang="en-US" smtClean="0"/>
              <a:t>3/30/2015</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D00114C-B211-4E63-96FD-A7070E31567E}" type="slidenum">
              <a:rPr lang="en-US" smtClean="0"/>
              <a:t>‹#›</a:t>
            </a:fld>
            <a:endParaRPr lang="en-US" dirty="0"/>
          </a:p>
        </p:txBody>
      </p:sp>
    </p:spTree>
    <p:extLst>
      <p:ext uri="{BB962C8B-B14F-4D97-AF65-F5344CB8AC3E}">
        <p14:creationId xmlns:p14="http://schemas.microsoft.com/office/powerpoint/2010/main" val="3019949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1AEAAEA-A1ED-E44B-BE33-F405D0F4CD6A}" type="datetimeFigureOut">
              <a:rPr lang="en-US" smtClean="0"/>
              <a:pPr/>
              <a:t>3/30/2015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556DBE8-8EF0-B64A-A8A7-F2D14BB1A374}" type="slidenum">
              <a:rPr lang="en-US" smtClean="0"/>
              <a:pPr/>
              <a:t>‹#›</a:t>
            </a:fld>
            <a:endParaRPr lang="en-US" dirty="0"/>
          </a:p>
        </p:txBody>
      </p:sp>
    </p:spTree>
    <p:extLst>
      <p:ext uri="{BB962C8B-B14F-4D97-AF65-F5344CB8AC3E}">
        <p14:creationId xmlns:p14="http://schemas.microsoft.com/office/powerpoint/2010/main" val="511568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 Title</a:t>
            </a:r>
            <a:r>
              <a:rPr lang="en-US" baseline="0" dirty="0" smtClean="0"/>
              <a:t> Page </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 Title</a:t>
            </a:r>
            <a:r>
              <a:rPr lang="en-US" baseline="0" dirty="0" smtClean="0"/>
              <a:t> Page </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a:t>
            </a:r>
            <a:r>
              <a:rPr lang="en-US" dirty="0" smtClean="0"/>
              <a:t>Interior Page Design 2</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E36F08-1DFD-D44E-87A0-90A6DDDDBB8B}" type="datetimeFigureOut">
              <a:rPr lang="en-US" smtClean="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36F08-1DFD-D44E-87A0-90A6DDDDBB8B}" type="datetimeFigureOut">
              <a:rPr lang="en-US" smtClean="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36F08-1DFD-D44E-87A0-90A6DDDDBB8B}" type="datetimeFigureOut">
              <a:rPr lang="en-US" smtClean="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E36F08-1DFD-D44E-87A0-90A6DDDDBB8B}" type="datetimeFigureOut">
              <a:rPr lang="en-US" smtClean="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36F08-1DFD-D44E-87A0-90A6DDDDBB8B}" type="datetimeFigureOut">
              <a:rPr lang="en-US" smtClean="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E36F08-1DFD-D44E-87A0-90A6DDDDBB8B}" type="datetimeFigureOut">
              <a:rPr lang="en-US" smtClean="0"/>
              <a:pPr/>
              <a:t>3/30/2015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E36F08-1DFD-D44E-87A0-90A6DDDDBB8B}" type="datetimeFigureOut">
              <a:rPr lang="en-US" smtClean="0"/>
              <a:pPr/>
              <a:t>3/30/2015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E36F08-1DFD-D44E-87A0-90A6DDDDBB8B}" type="datetimeFigureOut">
              <a:rPr lang="en-US" smtClean="0"/>
              <a:pPr/>
              <a:t>3/30/2015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36F08-1DFD-D44E-87A0-90A6DDDDBB8B}" type="datetimeFigureOut">
              <a:rPr lang="en-US" smtClean="0"/>
              <a:pPr/>
              <a:t>3/30/2015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36F08-1DFD-D44E-87A0-90A6DDDDBB8B}" type="datetimeFigureOut">
              <a:rPr lang="en-US" smtClean="0"/>
              <a:pPr/>
              <a:t>3/30/2015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36F08-1DFD-D44E-87A0-90A6DDDDBB8B}" type="datetimeFigureOut">
              <a:rPr lang="en-US" smtClean="0"/>
              <a:pPr/>
              <a:t>3/30/2015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36F08-1DFD-D44E-87A0-90A6DDDDBB8B}" type="datetimeFigureOut">
              <a:rPr lang="en-US" smtClean="0"/>
              <a:pPr/>
              <a:t>3/30/2015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86023-E48B-B14B-8DBB-49DEC0C635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dx.doi.org/10.1016/j.nima.2006.11.062"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3.jpg"/><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51522" y="1690673"/>
            <a:ext cx="7690504" cy="1323439"/>
          </a:xfrm>
          <a:prstGeom prst="rect">
            <a:avLst/>
          </a:prstGeom>
          <a:noFill/>
        </p:spPr>
        <p:txBody>
          <a:bodyPr wrap="square" rtlCol="0">
            <a:spAutoFit/>
          </a:bodyPr>
          <a:lstStyle/>
          <a:p>
            <a:r>
              <a:rPr lang="en-US" sz="4000" dirty="0" smtClean="0">
                <a:solidFill>
                  <a:schemeClr val="bg1"/>
                </a:solidFill>
                <a:latin typeface="Trajan Pro"/>
              </a:rPr>
              <a:t>A </a:t>
            </a:r>
            <a:r>
              <a:rPr lang="en-US" sz="4000" dirty="0">
                <a:solidFill>
                  <a:schemeClr val="bg1"/>
                </a:solidFill>
                <a:latin typeface="Trajan Pro"/>
              </a:rPr>
              <a:t>f</a:t>
            </a:r>
            <a:r>
              <a:rPr lang="en-US" sz="4000" dirty="0" smtClean="0">
                <a:solidFill>
                  <a:schemeClr val="bg1"/>
                </a:solidFill>
                <a:latin typeface="Trajan Pro"/>
              </a:rPr>
              <a:t>ast RF kicker for the MEIC </a:t>
            </a:r>
            <a:r>
              <a:rPr lang="en-US" sz="4000" dirty="0">
                <a:solidFill>
                  <a:schemeClr val="bg1"/>
                </a:solidFill>
                <a:latin typeface="Trajan Pro"/>
              </a:rPr>
              <a:t>e</a:t>
            </a:r>
            <a:r>
              <a:rPr lang="en-US" sz="4000" dirty="0" smtClean="0">
                <a:solidFill>
                  <a:schemeClr val="bg1"/>
                </a:solidFill>
                <a:latin typeface="Trajan Pro"/>
              </a:rPr>
              <a:t>lectron cooler</a:t>
            </a:r>
            <a:endParaRPr lang="en-US" sz="4000" dirty="0">
              <a:solidFill>
                <a:schemeClr val="bg1"/>
              </a:solidFill>
              <a:latin typeface="Trajan Pro"/>
            </a:endParaRPr>
          </a:p>
        </p:txBody>
      </p:sp>
      <p:sp>
        <p:nvSpPr>
          <p:cNvPr id="5" name="TextBox 4"/>
          <p:cNvSpPr txBox="1"/>
          <p:nvPr/>
        </p:nvSpPr>
        <p:spPr>
          <a:xfrm>
            <a:off x="997903" y="3414035"/>
            <a:ext cx="6364718" cy="1754326"/>
          </a:xfrm>
          <a:prstGeom prst="rect">
            <a:avLst/>
          </a:prstGeom>
          <a:noFill/>
        </p:spPr>
        <p:txBody>
          <a:bodyPr wrap="square" rtlCol="0">
            <a:spAutoFit/>
          </a:bodyPr>
          <a:lstStyle/>
          <a:p>
            <a:r>
              <a:rPr lang="en-US" sz="3600" dirty="0" smtClean="0">
                <a:solidFill>
                  <a:schemeClr val="tx1">
                    <a:lumMod val="65000"/>
                    <a:lumOff val="35000"/>
                  </a:schemeClr>
                </a:solidFill>
                <a:latin typeface="JaneAusten"/>
              </a:rPr>
              <a:t>Andrew Kimber</a:t>
            </a:r>
          </a:p>
          <a:p>
            <a:r>
              <a:rPr lang="en-US" sz="3600" dirty="0" smtClean="0">
                <a:solidFill>
                  <a:schemeClr val="tx1">
                    <a:lumMod val="65000"/>
                    <a:lumOff val="35000"/>
                  </a:schemeClr>
                </a:solidFill>
                <a:latin typeface="JaneAusten"/>
              </a:rPr>
              <a:t>Amy </a:t>
            </a:r>
            <a:r>
              <a:rPr lang="en-US" sz="3600" dirty="0" err="1" smtClean="0">
                <a:solidFill>
                  <a:schemeClr val="tx1">
                    <a:lumMod val="65000"/>
                    <a:lumOff val="35000"/>
                  </a:schemeClr>
                </a:solidFill>
                <a:latin typeface="JaneAusten"/>
              </a:rPr>
              <a:t>Sy</a:t>
            </a:r>
            <a:endParaRPr lang="en-US" sz="3600" dirty="0" smtClean="0">
              <a:solidFill>
                <a:schemeClr val="tx1">
                  <a:lumMod val="65000"/>
                  <a:lumOff val="35000"/>
                </a:schemeClr>
              </a:solidFill>
              <a:latin typeface="JaneAusten"/>
            </a:endParaRPr>
          </a:p>
          <a:p>
            <a:r>
              <a:rPr lang="en-US" sz="3600" dirty="0" smtClean="0">
                <a:solidFill>
                  <a:schemeClr val="tx1">
                    <a:lumMod val="65000"/>
                    <a:lumOff val="35000"/>
                  </a:schemeClr>
                </a:solidFill>
                <a:latin typeface="JaneAusten"/>
              </a:rPr>
              <a:t>31</a:t>
            </a:r>
            <a:r>
              <a:rPr lang="en-US" sz="3600" baseline="30000" dirty="0" smtClean="0">
                <a:solidFill>
                  <a:schemeClr val="tx1">
                    <a:lumMod val="65000"/>
                    <a:lumOff val="35000"/>
                  </a:schemeClr>
                </a:solidFill>
                <a:latin typeface="JaneAusten"/>
              </a:rPr>
              <a:t>st</a:t>
            </a:r>
            <a:r>
              <a:rPr lang="en-US" sz="3600" dirty="0" smtClean="0">
                <a:solidFill>
                  <a:schemeClr val="tx1">
                    <a:lumMod val="65000"/>
                    <a:lumOff val="35000"/>
                  </a:schemeClr>
                </a:solidFill>
                <a:latin typeface="JaneAusten"/>
              </a:rPr>
              <a:t> March 2015</a:t>
            </a:r>
            <a:endParaRPr lang="en-US" sz="3600" dirty="0">
              <a:solidFill>
                <a:schemeClr val="tx1">
                  <a:lumMod val="65000"/>
                  <a:lumOff val="35000"/>
                </a:schemeClr>
              </a:solidFill>
              <a:latin typeface="JaneAusten"/>
            </a:endParaRPr>
          </a:p>
        </p:txBody>
      </p:sp>
      <p:pic>
        <p:nvPicPr>
          <p:cNvPr id="6149" name="Picture 5" descr="http://www.jlab.org/div_dept/dir_off/public_affairs/logo/JLab_logo_blac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81" y="154894"/>
            <a:ext cx="2031938" cy="634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62862" y="282499"/>
            <a:ext cx="5791200" cy="430887"/>
          </a:xfrm>
          <a:prstGeom prst="rect">
            <a:avLst/>
          </a:prstGeom>
          <a:noFill/>
        </p:spPr>
        <p:txBody>
          <a:bodyPr wrap="square" rtlCol="0">
            <a:spAutoFit/>
          </a:bodyPr>
          <a:lstStyle/>
          <a:p>
            <a:pPr algn="ctr"/>
            <a:r>
              <a:rPr lang="en-US" sz="1100" dirty="0">
                <a:solidFill>
                  <a:schemeClr val="bg1">
                    <a:lumMod val="75000"/>
                  </a:schemeClr>
                </a:solidFill>
                <a:latin typeface="Times" pitchFamily="18" charset="0"/>
              </a:rPr>
              <a:t>Thomas Jefferson National Accelerator Facility is managed by Jefferson Science Associates, LLC, for the U.S. Department of Energy's Office of Science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82557"/>
            <a:ext cx="8229600" cy="1143000"/>
          </a:xfrm>
        </p:spPr>
        <p:txBody>
          <a:bodyPr>
            <a:normAutofit/>
          </a:bodyPr>
          <a:lstStyle/>
          <a:p>
            <a:r>
              <a:rPr lang="en-US" sz="3600" dirty="0" smtClean="0">
                <a:latin typeface="Trajan Pro"/>
                <a:cs typeface="Trajan Pro"/>
              </a:rPr>
              <a:t>Next steps</a:t>
            </a:r>
            <a:endParaRPr lang="en-US" sz="3600" dirty="0">
              <a:latin typeface="Trajan Pro"/>
              <a:cs typeface="Trajan Pro"/>
            </a:endParaRPr>
          </a:p>
        </p:txBody>
      </p:sp>
      <p:pic>
        <p:nvPicPr>
          <p:cNvPr id="8" name="Picture 2" descr="IMG_4355_small"/>
          <p:cNvPicPr>
            <a:picLocks noChangeAspect="1" noChangeArrowheads="1"/>
          </p:cNvPicPr>
          <p:nvPr/>
        </p:nvPicPr>
        <p:blipFill rotWithShape="1">
          <a:blip r:embed="rId4">
            <a:extLst>
              <a:ext uri="{28A0092B-C50C-407E-A947-70E740481C1C}">
                <a14:useLocalDpi xmlns:a14="http://schemas.microsoft.com/office/drawing/2010/main" val="0"/>
              </a:ext>
            </a:extLst>
          </a:blip>
          <a:srcRect t="12532" b="17618"/>
          <a:stretch/>
        </p:blipFill>
        <p:spPr bwMode="auto">
          <a:xfrm>
            <a:off x="1602582" y="904876"/>
            <a:ext cx="5938837" cy="276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20589" y="4071233"/>
            <a:ext cx="7702823" cy="2585323"/>
          </a:xfrm>
          <a:prstGeom prst="rect">
            <a:avLst/>
          </a:prstGeom>
          <a:noFill/>
        </p:spPr>
        <p:txBody>
          <a:bodyPr wrap="square" rtlCol="0">
            <a:spAutoFit/>
          </a:bodyPr>
          <a:lstStyle/>
          <a:p>
            <a:r>
              <a:rPr lang="en-US" dirty="0" smtClean="0"/>
              <a:t>0.   Repair shipping damage to cavity</a:t>
            </a:r>
          </a:p>
          <a:p>
            <a:pPr marL="342900" indent="-342900">
              <a:buAutoNum type="arabicPeriod"/>
            </a:pPr>
            <a:r>
              <a:rPr lang="en-US" dirty="0" smtClean="0"/>
              <a:t>Setup a </a:t>
            </a:r>
            <a:r>
              <a:rPr lang="en-US" dirty="0" err="1" smtClean="0"/>
              <a:t>Goubau</a:t>
            </a:r>
            <a:r>
              <a:rPr lang="en-US" dirty="0" smtClean="0"/>
              <a:t> line experiment to explore driving </a:t>
            </a:r>
            <a:r>
              <a:rPr lang="en-US" dirty="0" smtClean="0"/>
              <a:t>the </a:t>
            </a:r>
            <a:r>
              <a:rPr lang="en-US" dirty="0" smtClean="0"/>
              <a:t>cavity </a:t>
            </a:r>
            <a:r>
              <a:rPr lang="en-US" dirty="0" smtClean="0"/>
              <a:t>with the generated waveform</a:t>
            </a:r>
          </a:p>
          <a:p>
            <a:pPr marL="342900" indent="-342900">
              <a:buAutoNum type="arabicPeriod"/>
            </a:pPr>
            <a:r>
              <a:rPr lang="en-US" dirty="0" smtClean="0"/>
              <a:t>Simulate both this cavity and an ‘ideal’ cavity for supporting said waveform</a:t>
            </a:r>
          </a:p>
          <a:p>
            <a:pPr marL="342900" indent="-342900">
              <a:buAutoNum type="arabicPeriod"/>
            </a:pPr>
            <a:r>
              <a:rPr lang="en-US" dirty="0" smtClean="0"/>
              <a:t>Complete simulations on the </a:t>
            </a:r>
            <a:r>
              <a:rPr lang="en-US" dirty="0" smtClean="0"/>
              <a:t>effects of this kicker on electron bunches in the cooler ring</a:t>
            </a:r>
          </a:p>
          <a:p>
            <a:pPr marL="342900" indent="-342900">
              <a:buAutoNum type="arabicPeriod"/>
            </a:pPr>
            <a:r>
              <a:rPr lang="en-US" dirty="0" smtClean="0"/>
              <a:t>Establish recommendations for what a fast kicker driver and cavity concept would look like for MEIC</a:t>
            </a:r>
          </a:p>
          <a:p>
            <a:pPr marL="342900" indent="-342900">
              <a:buAutoNum type="arabicPeriod"/>
            </a:pPr>
            <a:endParaRPr lang="en-US" dirty="0"/>
          </a:p>
        </p:txBody>
      </p:sp>
      <p:sp>
        <p:nvSpPr>
          <p:cNvPr id="3" name="TextBox 2"/>
          <p:cNvSpPr txBox="1"/>
          <p:nvPr/>
        </p:nvSpPr>
        <p:spPr>
          <a:xfrm>
            <a:off x="4193130" y="3713261"/>
            <a:ext cx="3348289" cy="307777"/>
          </a:xfrm>
          <a:prstGeom prst="rect">
            <a:avLst/>
          </a:prstGeom>
          <a:noFill/>
        </p:spPr>
        <p:txBody>
          <a:bodyPr wrap="none" rtlCol="0">
            <a:spAutoFit/>
          </a:bodyPr>
          <a:lstStyle/>
          <a:p>
            <a:r>
              <a:rPr lang="en-US" sz="1400" i="1" dirty="0" smtClean="0"/>
              <a:t>Strip line cavity currently on loan from SLAC</a:t>
            </a:r>
            <a:endParaRPr lang="en-US" sz="1400" i="1" dirty="0"/>
          </a:p>
        </p:txBody>
      </p:sp>
      <p:sp>
        <p:nvSpPr>
          <p:cNvPr id="12" name="TextBox 11"/>
          <p:cNvSpPr txBox="1"/>
          <p:nvPr/>
        </p:nvSpPr>
        <p:spPr>
          <a:xfrm>
            <a:off x="67455" y="6550701"/>
            <a:ext cx="3037695" cy="246221"/>
          </a:xfrm>
          <a:prstGeom prst="rect">
            <a:avLst/>
          </a:prstGeom>
          <a:noFill/>
        </p:spPr>
        <p:txBody>
          <a:bodyPr wrap="square" rtlCol="0">
            <a:spAutoFit/>
          </a:bodyPr>
          <a:lstStyle/>
          <a:p>
            <a:r>
              <a:rPr lang="en-US" sz="1000" dirty="0" smtClean="0">
                <a:solidFill>
                  <a:schemeClr val="bg1"/>
                </a:solidFill>
              </a:rPr>
              <a:t>MEIC Collaboration Meeting</a:t>
            </a:r>
            <a:r>
              <a:rPr lang="en-US" sz="1000" dirty="0" smtClean="0">
                <a:solidFill>
                  <a:schemeClr val="bg1"/>
                </a:solidFill>
              </a:rPr>
              <a:t>, JLab, </a:t>
            </a:r>
            <a:r>
              <a:rPr lang="en-US" sz="1000" dirty="0" smtClean="0">
                <a:solidFill>
                  <a:schemeClr val="bg1"/>
                </a:solidFill>
              </a:rPr>
              <a:t>March 31</a:t>
            </a:r>
            <a:r>
              <a:rPr lang="en-US" sz="1000" baseline="30000" dirty="0" smtClean="0">
                <a:solidFill>
                  <a:schemeClr val="bg1"/>
                </a:solidFill>
              </a:rPr>
              <a:t>st</a:t>
            </a:r>
            <a:r>
              <a:rPr lang="en-US" sz="1000" dirty="0" smtClean="0">
                <a:solidFill>
                  <a:schemeClr val="bg1"/>
                </a:solidFill>
              </a:rPr>
              <a:t> </a:t>
            </a:r>
            <a:r>
              <a:rPr lang="en-US" sz="1000" dirty="0" smtClean="0">
                <a:solidFill>
                  <a:schemeClr val="bg1"/>
                </a:solidFill>
              </a:rPr>
              <a:t>2015</a:t>
            </a:r>
            <a:endParaRPr lang="en-US" sz="1000" dirty="0">
              <a:solidFill>
                <a:schemeClr val="bg1"/>
              </a:solidFill>
            </a:endParaRPr>
          </a:p>
        </p:txBody>
      </p:sp>
      <p:sp>
        <p:nvSpPr>
          <p:cNvPr id="13" name="TextBox 12"/>
          <p:cNvSpPr txBox="1"/>
          <p:nvPr/>
        </p:nvSpPr>
        <p:spPr>
          <a:xfrm>
            <a:off x="7967269" y="6553201"/>
            <a:ext cx="981856" cy="246221"/>
          </a:xfrm>
          <a:prstGeom prst="rect">
            <a:avLst/>
          </a:prstGeom>
          <a:noFill/>
        </p:spPr>
        <p:txBody>
          <a:bodyPr wrap="square" rtlCol="0">
            <a:spAutoFit/>
          </a:bodyPr>
          <a:lstStyle/>
          <a:p>
            <a:pPr algn="r"/>
            <a:r>
              <a:rPr lang="en-US" sz="1000" dirty="0" smtClean="0">
                <a:solidFill>
                  <a:schemeClr val="bg1"/>
                </a:solidFill>
              </a:rPr>
              <a:t>Slide </a:t>
            </a:r>
            <a:fld id="{B568B7BD-4C8E-413B-B80F-18BC4ED03601}" type="slidenum">
              <a:rPr lang="en-US" sz="1000" smtClean="0">
                <a:solidFill>
                  <a:schemeClr val="bg1"/>
                </a:solidFill>
              </a:rPr>
              <a:pPr algn="r"/>
              <a:t>10</a:t>
            </a:fld>
            <a:r>
              <a:rPr lang="en-US" sz="1000" dirty="0" smtClean="0">
                <a:solidFill>
                  <a:schemeClr val="bg1"/>
                </a:solidFill>
              </a:rPr>
              <a:t>/11</a:t>
            </a:r>
            <a:endParaRPr lang="en-US" sz="1000" dirty="0">
              <a:solidFill>
                <a:schemeClr val="bg1"/>
              </a:solidFill>
            </a:endParaRPr>
          </a:p>
        </p:txBody>
      </p:sp>
      <p:sp>
        <p:nvSpPr>
          <p:cNvPr id="14" name="TextBox 13"/>
          <p:cNvSpPr txBox="1"/>
          <p:nvPr/>
        </p:nvSpPr>
        <p:spPr>
          <a:xfrm>
            <a:off x="3053153" y="6550701"/>
            <a:ext cx="3037695" cy="246221"/>
          </a:xfrm>
          <a:prstGeom prst="rect">
            <a:avLst/>
          </a:prstGeom>
          <a:noFill/>
        </p:spPr>
        <p:txBody>
          <a:bodyPr wrap="square" rtlCol="0">
            <a:spAutoFit/>
          </a:bodyPr>
          <a:lstStyle/>
          <a:p>
            <a:pPr algn="ctr"/>
            <a:r>
              <a:rPr lang="en-US" sz="1000" dirty="0" smtClean="0">
                <a:solidFill>
                  <a:schemeClr val="bg1"/>
                </a:solidFill>
              </a:rPr>
              <a:t>Andrew Kimber, Fast Kicker LDRD</a:t>
            </a:r>
            <a:endParaRPr lang="en-US" sz="1000" dirty="0">
              <a:solidFill>
                <a:schemeClr val="bg1"/>
              </a:solidFill>
            </a:endParaRPr>
          </a:p>
        </p:txBody>
      </p:sp>
    </p:spTree>
    <p:extLst>
      <p:ext uri="{BB962C8B-B14F-4D97-AF65-F5344CB8AC3E}">
        <p14:creationId xmlns:p14="http://schemas.microsoft.com/office/powerpoint/2010/main" val="1499489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928029"/>
            <a:ext cx="8229600" cy="5364283"/>
          </a:xfrm>
        </p:spPr>
        <p:txBody>
          <a:bodyPr anchor="ctr">
            <a:normAutofit/>
          </a:bodyPr>
          <a:lstStyle/>
          <a:p>
            <a:pPr marL="0" indent="0" algn="ctr">
              <a:buNone/>
            </a:pPr>
            <a:r>
              <a:rPr lang="en-US" sz="2800" dirty="0" smtClean="0"/>
              <a:t>Questions?</a:t>
            </a:r>
            <a:endParaRPr lang="en-US" sz="2800" dirty="0"/>
          </a:p>
          <a:p>
            <a:pPr lvl="1"/>
            <a:endParaRPr lang="en-US" sz="1600" dirty="0" smtClean="0">
              <a:solidFill>
                <a:srgbClr val="404040"/>
              </a:solidFill>
              <a:latin typeface="Garamond"/>
              <a:cs typeface="Garamond"/>
            </a:endParaRPr>
          </a:p>
          <a:p>
            <a:pPr lvl="1"/>
            <a:endParaRPr lang="en-US" sz="1600" dirty="0">
              <a:solidFill>
                <a:srgbClr val="404040"/>
              </a:solidFill>
              <a:latin typeface="Garamond"/>
              <a:cs typeface="Garamond"/>
            </a:endParaRPr>
          </a:p>
          <a:p>
            <a:pPr lvl="1"/>
            <a:endParaRPr lang="en-US" sz="1600" dirty="0">
              <a:solidFill>
                <a:srgbClr val="404040"/>
              </a:solidFill>
              <a:latin typeface="Garamond"/>
              <a:cs typeface="Garamond"/>
            </a:endParaRPr>
          </a:p>
        </p:txBody>
      </p:sp>
      <p:sp>
        <p:nvSpPr>
          <p:cNvPr id="5" name="TextBox 4"/>
          <p:cNvSpPr txBox="1"/>
          <p:nvPr/>
        </p:nvSpPr>
        <p:spPr>
          <a:xfrm>
            <a:off x="67455" y="6550701"/>
            <a:ext cx="3037695" cy="246221"/>
          </a:xfrm>
          <a:prstGeom prst="rect">
            <a:avLst/>
          </a:prstGeom>
          <a:noFill/>
        </p:spPr>
        <p:txBody>
          <a:bodyPr wrap="square" rtlCol="0">
            <a:spAutoFit/>
          </a:bodyPr>
          <a:lstStyle/>
          <a:p>
            <a:r>
              <a:rPr lang="en-US" sz="1000" dirty="0" smtClean="0">
                <a:solidFill>
                  <a:schemeClr val="bg1"/>
                </a:solidFill>
              </a:rPr>
              <a:t>MEIC Collaboration Meeting</a:t>
            </a:r>
            <a:r>
              <a:rPr lang="en-US" sz="1000" dirty="0" smtClean="0">
                <a:solidFill>
                  <a:schemeClr val="bg1"/>
                </a:solidFill>
              </a:rPr>
              <a:t>, JLab, </a:t>
            </a:r>
            <a:r>
              <a:rPr lang="en-US" sz="1000" dirty="0" smtClean="0">
                <a:solidFill>
                  <a:schemeClr val="bg1"/>
                </a:solidFill>
              </a:rPr>
              <a:t>March 31</a:t>
            </a:r>
            <a:r>
              <a:rPr lang="en-US" sz="1000" baseline="30000" dirty="0" smtClean="0">
                <a:solidFill>
                  <a:schemeClr val="bg1"/>
                </a:solidFill>
              </a:rPr>
              <a:t>st</a:t>
            </a:r>
            <a:r>
              <a:rPr lang="en-US" sz="1000" dirty="0" smtClean="0">
                <a:solidFill>
                  <a:schemeClr val="bg1"/>
                </a:solidFill>
              </a:rPr>
              <a:t> </a:t>
            </a:r>
            <a:r>
              <a:rPr lang="en-US" sz="1000" dirty="0" smtClean="0">
                <a:solidFill>
                  <a:schemeClr val="bg1"/>
                </a:solidFill>
              </a:rPr>
              <a:t>2015</a:t>
            </a:r>
            <a:endParaRPr lang="en-US" sz="1000" dirty="0">
              <a:solidFill>
                <a:schemeClr val="bg1"/>
              </a:solidFill>
            </a:endParaRPr>
          </a:p>
        </p:txBody>
      </p:sp>
      <p:sp>
        <p:nvSpPr>
          <p:cNvPr id="8" name="TextBox 7"/>
          <p:cNvSpPr txBox="1"/>
          <p:nvPr/>
        </p:nvSpPr>
        <p:spPr>
          <a:xfrm>
            <a:off x="7967269" y="6553201"/>
            <a:ext cx="981856" cy="246221"/>
          </a:xfrm>
          <a:prstGeom prst="rect">
            <a:avLst/>
          </a:prstGeom>
          <a:noFill/>
        </p:spPr>
        <p:txBody>
          <a:bodyPr wrap="square" rtlCol="0">
            <a:spAutoFit/>
          </a:bodyPr>
          <a:lstStyle/>
          <a:p>
            <a:pPr algn="r"/>
            <a:r>
              <a:rPr lang="en-US" sz="1000" dirty="0" smtClean="0">
                <a:solidFill>
                  <a:schemeClr val="bg1"/>
                </a:solidFill>
              </a:rPr>
              <a:t>Slide </a:t>
            </a:r>
            <a:fld id="{B568B7BD-4C8E-413B-B80F-18BC4ED03601}" type="slidenum">
              <a:rPr lang="en-US" sz="1000" smtClean="0">
                <a:solidFill>
                  <a:schemeClr val="bg1"/>
                </a:solidFill>
              </a:rPr>
              <a:pPr algn="r"/>
              <a:t>11</a:t>
            </a:fld>
            <a:r>
              <a:rPr lang="en-US" sz="1000" dirty="0" smtClean="0">
                <a:solidFill>
                  <a:schemeClr val="bg1"/>
                </a:solidFill>
              </a:rPr>
              <a:t>/11</a:t>
            </a:r>
            <a:endParaRPr lang="en-US" sz="1000" dirty="0">
              <a:solidFill>
                <a:schemeClr val="bg1"/>
              </a:solidFill>
            </a:endParaRPr>
          </a:p>
        </p:txBody>
      </p:sp>
      <p:sp>
        <p:nvSpPr>
          <p:cNvPr id="10" name="TextBox 9"/>
          <p:cNvSpPr txBox="1"/>
          <p:nvPr/>
        </p:nvSpPr>
        <p:spPr>
          <a:xfrm>
            <a:off x="3053153" y="6550701"/>
            <a:ext cx="3037695" cy="246221"/>
          </a:xfrm>
          <a:prstGeom prst="rect">
            <a:avLst/>
          </a:prstGeom>
          <a:noFill/>
        </p:spPr>
        <p:txBody>
          <a:bodyPr wrap="square" rtlCol="0">
            <a:spAutoFit/>
          </a:bodyPr>
          <a:lstStyle/>
          <a:p>
            <a:pPr algn="ctr"/>
            <a:r>
              <a:rPr lang="en-US" sz="1000" dirty="0" smtClean="0">
                <a:solidFill>
                  <a:schemeClr val="bg1"/>
                </a:solidFill>
              </a:rPr>
              <a:t>Andrew Kimber, Fast Kicker LDRD</a:t>
            </a:r>
            <a:endParaRPr lang="en-US" sz="1000" dirty="0">
              <a:solidFill>
                <a:schemeClr val="bg1"/>
              </a:solidFill>
            </a:endParaRPr>
          </a:p>
        </p:txBody>
      </p:sp>
    </p:spTree>
    <p:extLst>
      <p:ext uri="{BB962C8B-B14F-4D97-AF65-F5344CB8AC3E}">
        <p14:creationId xmlns:p14="http://schemas.microsoft.com/office/powerpoint/2010/main" val="3282296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51522" y="1690673"/>
            <a:ext cx="7690504" cy="707886"/>
          </a:xfrm>
          <a:prstGeom prst="rect">
            <a:avLst/>
          </a:prstGeom>
          <a:noFill/>
        </p:spPr>
        <p:txBody>
          <a:bodyPr wrap="square" rtlCol="0">
            <a:spAutoFit/>
          </a:bodyPr>
          <a:lstStyle/>
          <a:p>
            <a:r>
              <a:rPr lang="en-US" sz="4000" dirty="0" smtClean="0">
                <a:solidFill>
                  <a:schemeClr val="bg1"/>
                </a:solidFill>
                <a:latin typeface="Trajan Pro"/>
              </a:rPr>
              <a:t>Backup slides</a:t>
            </a:r>
            <a:endParaRPr lang="en-US" sz="4000" dirty="0">
              <a:solidFill>
                <a:schemeClr val="bg1"/>
              </a:solidFill>
              <a:latin typeface="Trajan Pro"/>
            </a:endParaRPr>
          </a:p>
        </p:txBody>
      </p:sp>
      <p:pic>
        <p:nvPicPr>
          <p:cNvPr id="6149" name="Picture 5" descr="http://www.jlab.org/div_dept/dir_off/public_affairs/logo/JLab_logo_blac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81" y="154894"/>
            <a:ext cx="2031938" cy="634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62862" y="282499"/>
            <a:ext cx="5791200" cy="430887"/>
          </a:xfrm>
          <a:prstGeom prst="rect">
            <a:avLst/>
          </a:prstGeom>
          <a:noFill/>
        </p:spPr>
        <p:txBody>
          <a:bodyPr wrap="square" rtlCol="0">
            <a:spAutoFit/>
          </a:bodyPr>
          <a:lstStyle/>
          <a:p>
            <a:pPr algn="ctr"/>
            <a:r>
              <a:rPr lang="en-US" sz="1100" dirty="0">
                <a:solidFill>
                  <a:schemeClr val="bg1">
                    <a:lumMod val="75000"/>
                  </a:schemeClr>
                </a:solidFill>
                <a:latin typeface="Times" pitchFamily="18" charset="0"/>
              </a:rPr>
              <a:t>Thomas Jefferson National Accelerator Facility is managed by Jefferson Science Associates, LLC, for the U.S. Department of Energy's Office of Science</a:t>
            </a:r>
          </a:p>
        </p:txBody>
      </p:sp>
    </p:spTree>
    <p:extLst>
      <p:ext uri="{BB962C8B-B14F-4D97-AF65-F5344CB8AC3E}">
        <p14:creationId xmlns:p14="http://schemas.microsoft.com/office/powerpoint/2010/main" val="1202899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82557"/>
            <a:ext cx="8229600" cy="1143000"/>
          </a:xfrm>
        </p:spPr>
        <p:txBody>
          <a:bodyPr>
            <a:normAutofit/>
          </a:bodyPr>
          <a:lstStyle/>
          <a:p>
            <a:r>
              <a:rPr lang="en-US" sz="3600" dirty="0" smtClean="0">
                <a:latin typeface="Trajan Pro"/>
                <a:cs typeface="Trajan Pro"/>
              </a:rPr>
              <a:t>Backup slides (I)</a:t>
            </a:r>
            <a:endParaRPr lang="en-US" sz="3600" dirty="0">
              <a:latin typeface="Trajan Pro"/>
              <a:cs typeface="Trajan Pro"/>
            </a:endParaRPr>
          </a:p>
        </p:txBody>
      </p:sp>
      <p:sp>
        <p:nvSpPr>
          <p:cNvPr id="9" name="TextBox 8"/>
          <p:cNvSpPr txBox="1"/>
          <p:nvPr/>
        </p:nvSpPr>
        <p:spPr>
          <a:xfrm>
            <a:off x="7253207" y="6553201"/>
            <a:ext cx="1695918" cy="246221"/>
          </a:xfrm>
          <a:prstGeom prst="rect">
            <a:avLst/>
          </a:prstGeom>
          <a:noFill/>
        </p:spPr>
        <p:txBody>
          <a:bodyPr wrap="square" rtlCol="0">
            <a:spAutoFit/>
          </a:bodyPr>
          <a:lstStyle/>
          <a:p>
            <a:pPr algn="r"/>
            <a:r>
              <a:rPr lang="en-US" sz="1000" dirty="0" smtClean="0">
                <a:solidFill>
                  <a:schemeClr val="bg1"/>
                </a:solidFill>
              </a:rPr>
              <a:t>Backup I (slide </a:t>
            </a:r>
            <a:fld id="{B568B7BD-4C8E-413B-B80F-18BC4ED03601}" type="slidenum">
              <a:rPr lang="en-US" sz="1000" smtClean="0">
                <a:solidFill>
                  <a:schemeClr val="bg1"/>
                </a:solidFill>
              </a:rPr>
              <a:pPr algn="r"/>
              <a:t>13</a:t>
            </a:fld>
            <a:r>
              <a:rPr lang="en-US" sz="1000" dirty="0" smtClean="0">
                <a:solidFill>
                  <a:schemeClr val="bg1"/>
                </a:solidFill>
              </a:rPr>
              <a:t>)</a:t>
            </a:r>
            <a:endParaRPr lang="en-US" sz="1000" dirty="0">
              <a:solidFill>
                <a:schemeClr val="bg1"/>
              </a:solidFill>
            </a:endParaRPr>
          </a:p>
        </p:txBody>
      </p:sp>
      <p:pic>
        <p:nvPicPr>
          <p:cNvPr id="8" name="Picture 7" descr="http://origin-ars.els-cdn.com/content/image/1-s2.0-S0168900206023412-gr1.jpg"/>
          <p:cNvPicPr/>
          <p:nvPr/>
        </p:nvPicPr>
        <p:blipFill>
          <a:blip r:embed="rId4">
            <a:extLst>
              <a:ext uri="{28A0092B-C50C-407E-A947-70E740481C1C}">
                <a14:useLocalDpi xmlns:a14="http://schemas.microsoft.com/office/drawing/2010/main" val="0"/>
              </a:ext>
            </a:extLst>
          </a:blip>
          <a:srcRect/>
          <a:stretch>
            <a:fillRect/>
          </a:stretch>
        </p:blipFill>
        <p:spPr bwMode="auto">
          <a:xfrm>
            <a:off x="1407953" y="1173480"/>
            <a:ext cx="6245733" cy="2575560"/>
          </a:xfrm>
          <a:prstGeom prst="rect">
            <a:avLst/>
          </a:prstGeom>
          <a:noFill/>
          <a:ln>
            <a:noFill/>
          </a:ln>
        </p:spPr>
      </p:pic>
      <p:sp>
        <p:nvSpPr>
          <p:cNvPr id="2" name="Rectangle 1"/>
          <p:cNvSpPr/>
          <p:nvPr/>
        </p:nvSpPr>
        <p:spPr>
          <a:xfrm>
            <a:off x="777240" y="4316075"/>
            <a:ext cx="7650480" cy="1138773"/>
          </a:xfrm>
          <a:prstGeom prst="rect">
            <a:avLst/>
          </a:prstGeom>
        </p:spPr>
        <p:txBody>
          <a:bodyPr wrap="square">
            <a:spAutoFit/>
          </a:bodyPr>
          <a:lstStyle/>
          <a:p>
            <a:r>
              <a:rPr lang="en-US" dirty="0" smtClean="0"/>
              <a:t>Diagram </a:t>
            </a:r>
            <a:r>
              <a:rPr lang="en-US" dirty="0"/>
              <a:t>of a cascade arrangement of </a:t>
            </a:r>
            <a:r>
              <a:rPr lang="en-US" dirty="0" err="1"/>
              <a:t>stripline</a:t>
            </a:r>
            <a:r>
              <a:rPr lang="en-US" dirty="0"/>
              <a:t> kickers for beam extraction. </a:t>
            </a:r>
            <a:endParaRPr lang="en-US" dirty="0" smtClean="0"/>
          </a:p>
          <a:p>
            <a:endParaRPr lang="en-US" i="1" dirty="0"/>
          </a:p>
          <a:p>
            <a:r>
              <a:rPr lang="en-US" sz="1600" i="1" dirty="0" smtClean="0"/>
              <a:t>Image </a:t>
            </a:r>
            <a:r>
              <a:rPr lang="en-US" sz="1600" i="1" dirty="0"/>
              <a:t>from T. Naito et. al. “Development of a 3 ns rise and fall time strip-line kicker for the International Linear Collider,” </a:t>
            </a:r>
            <a:r>
              <a:rPr lang="en-US" sz="1600" i="1" u="sng" dirty="0">
                <a:hlinkClick r:id="rId5"/>
              </a:rPr>
              <a:t>[source]</a:t>
            </a:r>
            <a:endParaRPr lang="en-US" sz="1600" i="1" dirty="0"/>
          </a:p>
        </p:txBody>
      </p:sp>
      <p:sp>
        <p:nvSpPr>
          <p:cNvPr id="11" name="TextBox 10"/>
          <p:cNvSpPr txBox="1"/>
          <p:nvPr/>
        </p:nvSpPr>
        <p:spPr>
          <a:xfrm>
            <a:off x="67455" y="6550701"/>
            <a:ext cx="4914120" cy="246221"/>
          </a:xfrm>
          <a:prstGeom prst="rect">
            <a:avLst/>
          </a:prstGeom>
          <a:noFill/>
        </p:spPr>
        <p:txBody>
          <a:bodyPr wrap="square" rtlCol="0">
            <a:spAutoFit/>
          </a:bodyPr>
          <a:lstStyle/>
          <a:p>
            <a:r>
              <a:rPr lang="en-US" sz="1000" dirty="0" smtClean="0">
                <a:solidFill>
                  <a:schemeClr val="bg1"/>
                </a:solidFill>
              </a:rPr>
              <a:t>MEIC Collaboration Meeting, March 31</a:t>
            </a:r>
            <a:r>
              <a:rPr lang="en-US" sz="1000" baseline="30000" dirty="0" smtClean="0">
                <a:solidFill>
                  <a:schemeClr val="bg1"/>
                </a:solidFill>
              </a:rPr>
              <a:t>st</a:t>
            </a:r>
            <a:r>
              <a:rPr lang="en-US" sz="1000" dirty="0" smtClean="0">
                <a:solidFill>
                  <a:schemeClr val="bg1"/>
                </a:solidFill>
              </a:rPr>
              <a:t> 2015, Fast Kicker LDRD, Andrew Kimber</a:t>
            </a:r>
            <a:endParaRPr lang="en-US" sz="1000" dirty="0">
              <a:solidFill>
                <a:schemeClr val="bg1"/>
              </a:solidFill>
            </a:endParaRPr>
          </a:p>
        </p:txBody>
      </p:sp>
    </p:spTree>
    <p:extLst>
      <p:ext uri="{BB962C8B-B14F-4D97-AF65-F5344CB8AC3E}">
        <p14:creationId xmlns:p14="http://schemas.microsoft.com/office/powerpoint/2010/main" val="528417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82557"/>
            <a:ext cx="8229600" cy="1143000"/>
          </a:xfrm>
        </p:spPr>
        <p:txBody>
          <a:bodyPr>
            <a:normAutofit/>
          </a:bodyPr>
          <a:lstStyle/>
          <a:p>
            <a:r>
              <a:rPr lang="en-US" sz="3600" dirty="0" smtClean="0">
                <a:latin typeface="Trajan Pro"/>
                <a:cs typeface="Trajan Pro"/>
              </a:rPr>
              <a:t>Backup slides (II)</a:t>
            </a:r>
            <a:endParaRPr lang="en-US" sz="3600" dirty="0">
              <a:latin typeface="Trajan Pro"/>
              <a:cs typeface="Trajan Pro"/>
            </a:endParaRPr>
          </a:p>
        </p:txBody>
      </p:sp>
      <p:sp>
        <p:nvSpPr>
          <p:cNvPr id="9" name="TextBox 8"/>
          <p:cNvSpPr txBox="1"/>
          <p:nvPr/>
        </p:nvSpPr>
        <p:spPr>
          <a:xfrm>
            <a:off x="7253207" y="6553201"/>
            <a:ext cx="1695918" cy="246221"/>
          </a:xfrm>
          <a:prstGeom prst="rect">
            <a:avLst/>
          </a:prstGeom>
          <a:noFill/>
        </p:spPr>
        <p:txBody>
          <a:bodyPr wrap="square" rtlCol="0">
            <a:spAutoFit/>
          </a:bodyPr>
          <a:lstStyle/>
          <a:p>
            <a:pPr algn="r"/>
            <a:r>
              <a:rPr lang="en-US" sz="1000" dirty="0" smtClean="0">
                <a:solidFill>
                  <a:schemeClr val="bg1"/>
                </a:solidFill>
              </a:rPr>
              <a:t>Backup I (slide </a:t>
            </a:r>
            <a:fld id="{B568B7BD-4C8E-413B-B80F-18BC4ED03601}" type="slidenum">
              <a:rPr lang="en-US" sz="1000" smtClean="0">
                <a:solidFill>
                  <a:schemeClr val="bg1"/>
                </a:solidFill>
              </a:rPr>
              <a:pPr algn="r"/>
              <a:t>14</a:t>
            </a:fld>
            <a:r>
              <a:rPr lang="en-US" sz="1000" dirty="0" smtClean="0">
                <a:solidFill>
                  <a:schemeClr val="bg1"/>
                </a:solidFill>
              </a:rPr>
              <a:t>)</a:t>
            </a:r>
            <a:endParaRPr lang="en-US" sz="1000" dirty="0">
              <a:solidFill>
                <a:schemeClr val="bg1"/>
              </a:solidFill>
            </a:endParaRP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90" y="1348740"/>
            <a:ext cx="3616960" cy="1931670"/>
          </a:xfrm>
          <a:prstGeom prst="rect">
            <a:avLst/>
          </a:prstGeom>
          <a:noFill/>
          <a:ln>
            <a:noFill/>
          </a:ln>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9050" y="1213485"/>
            <a:ext cx="4410075" cy="2066925"/>
          </a:xfrm>
          <a:prstGeom prst="rect">
            <a:avLst/>
          </a:prstGeom>
          <a:noFill/>
          <a:ln>
            <a:noFill/>
          </a:ln>
        </p:spPr>
      </p:pic>
      <p:sp>
        <p:nvSpPr>
          <p:cNvPr id="3" name="Rectangle 2"/>
          <p:cNvSpPr/>
          <p:nvPr/>
        </p:nvSpPr>
        <p:spPr>
          <a:xfrm>
            <a:off x="1087290" y="3921175"/>
            <a:ext cx="7013875" cy="1107996"/>
          </a:xfrm>
          <a:prstGeom prst="rect">
            <a:avLst/>
          </a:prstGeom>
        </p:spPr>
        <p:txBody>
          <a:bodyPr wrap="square">
            <a:spAutoFit/>
          </a:bodyPr>
          <a:lstStyle/>
          <a:p>
            <a:r>
              <a:rPr lang="en-US" dirty="0" smtClean="0"/>
              <a:t>Possible arrangements </a:t>
            </a:r>
            <a:r>
              <a:rPr lang="en-US" dirty="0"/>
              <a:t>of multiple </a:t>
            </a:r>
            <a:r>
              <a:rPr lang="en-US" dirty="0" err="1"/>
              <a:t>stripline</a:t>
            </a:r>
            <a:r>
              <a:rPr lang="en-US" dirty="0"/>
              <a:t> </a:t>
            </a:r>
            <a:r>
              <a:rPr lang="en-US" dirty="0" smtClean="0"/>
              <a:t>kickers.</a:t>
            </a:r>
          </a:p>
          <a:p>
            <a:endParaRPr lang="en-US" sz="1600" i="1" dirty="0" smtClean="0"/>
          </a:p>
          <a:p>
            <a:r>
              <a:rPr lang="en-US" sz="1600" i="1" dirty="0" smtClean="0"/>
              <a:t>A</a:t>
            </a:r>
            <a:r>
              <a:rPr lang="en-US" sz="1600" i="1" dirty="0"/>
              <a:t>. </a:t>
            </a:r>
            <a:r>
              <a:rPr lang="en-US" sz="1600" i="1" dirty="0" err="1"/>
              <a:t>Mikhailichenko</a:t>
            </a:r>
            <a:r>
              <a:rPr lang="en-US" sz="1600" i="1" dirty="0"/>
              <a:t> “Fast Kicker,” Cornell University, LEPP, Ithaca, New York, U.S.A. CBN 09-03, August 12</a:t>
            </a:r>
            <a:r>
              <a:rPr lang="en-US" sz="1600" i="1" dirty="0" smtClean="0"/>
              <a:t>, 2009</a:t>
            </a:r>
            <a:endParaRPr lang="en-US" sz="1600" i="1" dirty="0"/>
          </a:p>
        </p:txBody>
      </p:sp>
      <p:sp>
        <p:nvSpPr>
          <p:cNvPr id="12" name="TextBox 11"/>
          <p:cNvSpPr txBox="1"/>
          <p:nvPr/>
        </p:nvSpPr>
        <p:spPr>
          <a:xfrm>
            <a:off x="67455" y="6550701"/>
            <a:ext cx="4914120" cy="246221"/>
          </a:xfrm>
          <a:prstGeom prst="rect">
            <a:avLst/>
          </a:prstGeom>
          <a:noFill/>
        </p:spPr>
        <p:txBody>
          <a:bodyPr wrap="square" rtlCol="0">
            <a:spAutoFit/>
          </a:bodyPr>
          <a:lstStyle/>
          <a:p>
            <a:r>
              <a:rPr lang="en-US" sz="1000" dirty="0" smtClean="0">
                <a:solidFill>
                  <a:schemeClr val="bg1"/>
                </a:solidFill>
              </a:rPr>
              <a:t>MEIC Collaboration Meeting, March 31</a:t>
            </a:r>
            <a:r>
              <a:rPr lang="en-US" sz="1000" baseline="30000" dirty="0" smtClean="0">
                <a:solidFill>
                  <a:schemeClr val="bg1"/>
                </a:solidFill>
              </a:rPr>
              <a:t>st</a:t>
            </a:r>
            <a:r>
              <a:rPr lang="en-US" sz="1000" dirty="0" smtClean="0">
                <a:solidFill>
                  <a:schemeClr val="bg1"/>
                </a:solidFill>
              </a:rPr>
              <a:t> 2015, Fast Kicker LDRD, Andrew Kimber</a:t>
            </a:r>
            <a:endParaRPr lang="en-US" sz="1000" dirty="0">
              <a:solidFill>
                <a:schemeClr val="bg1"/>
              </a:solidFill>
            </a:endParaRPr>
          </a:p>
        </p:txBody>
      </p:sp>
    </p:spTree>
    <p:extLst>
      <p:ext uri="{BB962C8B-B14F-4D97-AF65-F5344CB8AC3E}">
        <p14:creationId xmlns:p14="http://schemas.microsoft.com/office/powerpoint/2010/main" val="757251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82557"/>
            <a:ext cx="8229600" cy="1143000"/>
          </a:xfrm>
        </p:spPr>
        <p:txBody>
          <a:bodyPr>
            <a:normAutofit/>
          </a:bodyPr>
          <a:lstStyle/>
          <a:p>
            <a:r>
              <a:rPr lang="en-US" sz="3600" dirty="0" smtClean="0">
                <a:latin typeface="Trajan Pro"/>
                <a:cs typeface="Trajan Pro"/>
              </a:rPr>
              <a:t>Outline</a:t>
            </a:r>
            <a:endParaRPr lang="en-US" sz="3600" dirty="0">
              <a:latin typeface="Trajan Pro"/>
              <a:cs typeface="Trajan Pro"/>
            </a:endParaRPr>
          </a:p>
        </p:txBody>
      </p:sp>
      <p:sp>
        <p:nvSpPr>
          <p:cNvPr id="8" name="TextBox 7"/>
          <p:cNvSpPr txBox="1"/>
          <p:nvPr/>
        </p:nvSpPr>
        <p:spPr>
          <a:xfrm>
            <a:off x="67455" y="6550701"/>
            <a:ext cx="3037695" cy="246221"/>
          </a:xfrm>
          <a:prstGeom prst="rect">
            <a:avLst/>
          </a:prstGeom>
          <a:noFill/>
        </p:spPr>
        <p:txBody>
          <a:bodyPr wrap="square" rtlCol="0">
            <a:spAutoFit/>
          </a:bodyPr>
          <a:lstStyle/>
          <a:p>
            <a:r>
              <a:rPr lang="en-US" sz="1000" dirty="0" smtClean="0">
                <a:solidFill>
                  <a:schemeClr val="bg1"/>
                </a:solidFill>
              </a:rPr>
              <a:t>MEIC Collaboration Meeting</a:t>
            </a:r>
            <a:r>
              <a:rPr lang="en-US" sz="1000" dirty="0" smtClean="0">
                <a:solidFill>
                  <a:schemeClr val="bg1"/>
                </a:solidFill>
              </a:rPr>
              <a:t>, JLab, </a:t>
            </a:r>
            <a:r>
              <a:rPr lang="en-US" sz="1000" dirty="0" smtClean="0">
                <a:solidFill>
                  <a:schemeClr val="bg1"/>
                </a:solidFill>
              </a:rPr>
              <a:t>March 31</a:t>
            </a:r>
            <a:r>
              <a:rPr lang="en-US" sz="1000" baseline="30000" dirty="0" smtClean="0">
                <a:solidFill>
                  <a:schemeClr val="bg1"/>
                </a:solidFill>
              </a:rPr>
              <a:t>st</a:t>
            </a:r>
            <a:r>
              <a:rPr lang="en-US" sz="1000" dirty="0" smtClean="0">
                <a:solidFill>
                  <a:schemeClr val="bg1"/>
                </a:solidFill>
              </a:rPr>
              <a:t> </a:t>
            </a:r>
            <a:r>
              <a:rPr lang="en-US" sz="1000" dirty="0" smtClean="0">
                <a:solidFill>
                  <a:schemeClr val="bg1"/>
                </a:solidFill>
              </a:rPr>
              <a:t>2015</a:t>
            </a:r>
            <a:endParaRPr lang="en-US" sz="1000" dirty="0">
              <a:solidFill>
                <a:schemeClr val="bg1"/>
              </a:solidFill>
            </a:endParaRPr>
          </a:p>
        </p:txBody>
      </p:sp>
      <p:sp>
        <p:nvSpPr>
          <p:cNvPr id="9" name="TextBox 8"/>
          <p:cNvSpPr txBox="1"/>
          <p:nvPr/>
        </p:nvSpPr>
        <p:spPr>
          <a:xfrm>
            <a:off x="7967269" y="6553201"/>
            <a:ext cx="981856" cy="246221"/>
          </a:xfrm>
          <a:prstGeom prst="rect">
            <a:avLst/>
          </a:prstGeom>
          <a:noFill/>
        </p:spPr>
        <p:txBody>
          <a:bodyPr wrap="square" rtlCol="0">
            <a:spAutoFit/>
          </a:bodyPr>
          <a:lstStyle/>
          <a:p>
            <a:pPr algn="r"/>
            <a:r>
              <a:rPr lang="en-US" sz="1000" dirty="0" smtClean="0">
                <a:solidFill>
                  <a:schemeClr val="bg1"/>
                </a:solidFill>
              </a:rPr>
              <a:t>Slide </a:t>
            </a:r>
            <a:fld id="{B568B7BD-4C8E-413B-B80F-18BC4ED03601}" type="slidenum">
              <a:rPr lang="en-US" sz="1000" smtClean="0">
                <a:solidFill>
                  <a:schemeClr val="bg1"/>
                </a:solidFill>
              </a:rPr>
              <a:pPr algn="r"/>
              <a:t>2</a:t>
            </a:fld>
            <a:r>
              <a:rPr lang="en-US" sz="1000" dirty="0" smtClean="0">
                <a:solidFill>
                  <a:schemeClr val="bg1"/>
                </a:solidFill>
              </a:rPr>
              <a:t>/11</a:t>
            </a:r>
            <a:endParaRPr lang="en-US" sz="1000" dirty="0">
              <a:solidFill>
                <a:schemeClr val="bg1"/>
              </a:solidFill>
            </a:endParaRPr>
          </a:p>
        </p:txBody>
      </p:sp>
      <p:sp>
        <p:nvSpPr>
          <p:cNvPr id="7" name="Content Placeholder 2"/>
          <p:cNvSpPr>
            <a:spLocks noGrp="1"/>
          </p:cNvSpPr>
          <p:nvPr>
            <p:ph idx="1"/>
          </p:nvPr>
        </p:nvSpPr>
        <p:spPr>
          <a:xfrm>
            <a:off x="457200" y="928029"/>
            <a:ext cx="8229600" cy="5364283"/>
          </a:xfrm>
        </p:spPr>
        <p:txBody>
          <a:bodyPr>
            <a:normAutofit/>
          </a:bodyPr>
          <a:lstStyle/>
          <a:p>
            <a:endParaRPr lang="en-US" dirty="0" smtClean="0">
              <a:solidFill>
                <a:srgbClr val="404040"/>
              </a:solidFill>
              <a:cs typeface="Garamond"/>
            </a:endParaRPr>
          </a:p>
          <a:p>
            <a:r>
              <a:rPr lang="en-US" dirty="0" smtClean="0">
                <a:solidFill>
                  <a:srgbClr val="404040"/>
                </a:solidFill>
                <a:cs typeface="Garamond"/>
              </a:rPr>
              <a:t>Kicker requirements for the MEIC</a:t>
            </a:r>
          </a:p>
          <a:p>
            <a:r>
              <a:rPr lang="en-US" dirty="0" smtClean="0">
                <a:solidFill>
                  <a:srgbClr val="404040"/>
                </a:solidFill>
                <a:cs typeface="Garamond"/>
              </a:rPr>
              <a:t>The problem</a:t>
            </a:r>
          </a:p>
          <a:p>
            <a:r>
              <a:rPr lang="en-US" dirty="0" smtClean="0">
                <a:solidFill>
                  <a:srgbClr val="404040"/>
                </a:solidFill>
                <a:cs typeface="Garamond"/>
              </a:rPr>
              <a:t>The kicker concept</a:t>
            </a:r>
          </a:p>
          <a:p>
            <a:r>
              <a:rPr lang="en-US" dirty="0" smtClean="0">
                <a:solidFill>
                  <a:srgbClr val="404040"/>
                </a:solidFill>
                <a:cs typeface="Garamond"/>
              </a:rPr>
              <a:t>The proposed experiment</a:t>
            </a:r>
          </a:p>
          <a:p>
            <a:r>
              <a:rPr lang="en-US" dirty="0" smtClean="0">
                <a:solidFill>
                  <a:srgbClr val="404040"/>
                </a:solidFill>
                <a:cs typeface="Garamond"/>
              </a:rPr>
              <a:t>Initial results</a:t>
            </a:r>
          </a:p>
          <a:p>
            <a:r>
              <a:rPr lang="en-US" dirty="0" smtClean="0">
                <a:solidFill>
                  <a:srgbClr val="404040"/>
                </a:solidFill>
                <a:cs typeface="Garamond"/>
              </a:rPr>
              <a:t>Next steps</a:t>
            </a:r>
          </a:p>
          <a:p>
            <a:endParaRPr lang="en-US" sz="2800" dirty="0" smtClean="0">
              <a:solidFill>
                <a:schemeClr val="accent1"/>
              </a:solidFill>
              <a:cs typeface="Garamond"/>
            </a:endParaRPr>
          </a:p>
          <a:p>
            <a:pPr lvl="1"/>
            <a:endParaRPr lang="en-US" sz="1600" dirty="0">
              <a:solidFill>
                <a:srgbClr val="404040"/>
              </a:solidFill>
              <a:latin typeface="Garamond"/>
              <a:cs typeface="Garamond"/>
            </a:endParaRPr>
          </a:p>
        </p:txBody>
      </p:sp>
      <p:sp>
        <p:nvSpPr>
          <p:cNvPr id="10" name="TextBox 9"/>
          <p:cNvSpPr txBox="1"/>
          <p:nvPr/>
        </p:nvSpPr>
        <p:spPr>
          <a:xfrm>
            <a:off x="3053153" y="6550701"/>
            <a:ext cx="3037695" cy="246221"/>
          </a:xfrm>
          <a:prstGeom prst="rect">
            <a:avLst/>
          </a:prstGeom>
          <a:noFill/>
        </p:spPr>
        <p:txBody>
          <a:bodyPr wrap="square" rtlCol="0">
            <a:spAutoFit/>
          </a:bodyPr>
          <a:lstStyle/>
          <a:p>
            <a:pPr algn="ctr"/>
            <a:r>
              <a:rPr lang="en-US" sz="1000" dirty="0" smtClean="0">
                <a:solidFill>
                  <a:schemeClr val="bg1"/>
                </a:solidFill>
              </a:rPr>
              <a:t>Andrew Kimber, Fast Kicker LDRD</a:t>
            </a:r>
            <a:endParaRPr lang="en-US" sz="1000" dirty="0">
              <a:solidFill>
                <a:schemeClr val="bg1"/>
              </a:solidFill>
            </a:endParaRPr>
          </a:p>
        </p:txBody>
      </p:sp>
    </p:spTree>
    <p:extLst>
      <p:ext uri="{BB962C8B-B14F-4D97-AF65-F5344CB8AC3E}">
        <p14:creationId xmlns:p14="http://schemas.microsoft.com/office/powerpoint/2010/main" val="2827643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82557"/>
            <a:ext cx="8229600" cy="1143000"/>
          </a:xfrm>
        </p:spPr>
        <p:txBody>
          <a:bodyPr>
            <a:normAutofit/>
          </a:bodyPr>
          <a:lstStyle/>
          <a:p>
            <a:r>
              <a:rPr lang="en-US" sz="3600" dirty="0">
                <a:latin typeface="Trajan Pro"/>
                <a:cs typeface="Trajan Pro"/>
              </a:rPr>
              <a:t>Kicker requirements for the MEIC</a:t>
            </a:r>
          </a:p>
        </p:txBody>
      </p:sp>
      <p:sp>
        <p:nvSpPr>
          <p:cNvPr id="2" name="Content Placeholder 1"/>
          <p:cNvSpPr>
            <a:spLocks noGrp="1"/>
          </p:cNvSpPr>
          <p:nvPr>
            <p:ph idx="1"/>
          </p:nvPr>
        </p:nvSpPr>
        <p:spPr>
          <a:xfrm>
            <a:off x="5223712" y="898497"/>
            <a:ext cx="3554527" cy="5267422"/>
          </a:xfrm>
        </p:spPr>
        <p:txBody>
          <a:bodyPr>
            <a:noAutofit/>
          </a:bodyPr>
          <a:lstStyle/>
          <a:p>
            <a:r>
              <a:rPr lang="en-US" sz="1600" dirty="0" smtClean="0"/>
              <a:t>Current MEIC proposal includes an electron cooler to attain design luminosity</a:t>
            </a:r>
          </a:p>
          <a:p>
            <a:r>
              <a:rPr lang="en-US" sz="1600" dirty="0" smtClean="0"/>
              <a:t>Cooler requires </a:t>
            </a:r>
            <a:r>
              <a:rPr lang="en-US" sz="1600" dirty="0" smtClean="0"/>
              <a:t>~3</a:t>
            </a:r>
            <a:r>
              <a:rPr lang="en-US" sz="1600" dirty="0" smtClean="0"/>
              <a:t> </a:t>
            </a:r>
            <a:r>
              <a:rPr lang="en-US" sz="1600" dirty="0" smtClean="0"/>
              <a:t>nC bunches at 54 MeV and 476 MHz repetition rate</a:t>
            </a:r>
          </a:p>
          <a:p>
            <a:r>
              <a:rPr lang="en-US" sz="1600" dirty="0" smtClean="0"/>
              <a:t>Source current = </a:t>
            </a:r>
            <a:r>
              <a:rPr lang="en-US" sz="1600" dirty="0" smtClean="0">
                <a:solidFill>
                  <a:srgbClr val="FF0000"/>
                </a:solidFill>
              </a:rPr>
              <a:t>1.5 A </a:t>
            </a:r>
            <a:r>
              <a:rPr lang="en-US" sz="1600" dirty="0" smtClean="0"/>
              <a:t>(!)</a:t>
            </a:r>
          </a:p>
          <a:p>
            <a:r>
              <a:rPr lang="en-US" sz="1600" dirty="0" smtClean="0"/>
              <a:t>Dump power = </a:t>
            </a:r>
            <a:r>
              <a:rPr lang="en-US" sz="1600" dirty="0" smtClean="0">
                <a:solidFill>
                  <a:srgbClr val="FF0000"/>
                </a:solidFill>
              </a:rPr>
              <a:t>81 MW </a:t>
            </a:r>
            <a:r>
              <a:rPr lang="en-US" sz="1600" dirty="0" smtClean="0"/>
              <a:t>(!)</a:t>
            </a:r>
          </a:p>
          <a:p>
            <a:r>
              <a:rPr lang="en-US" sz="1600" dirty="0" smtClean="0"/>
              <a:t>Use energy recovery and a reused cooling bunch to address these issues</a:t>
            </a:r>
          </a:p>
          <a:p>
            <a:endParaRPr lang="en-US" sz="1600" dirty="0" smtClean="0"/>
          </a:p>
          <a:p>
            <a:r>
              <a:rPr lang="en-US" sz="1600" dirty="0" smtClean="0"/>
              <a:t>For instance, 100 passes with energy recovery reduces source current to </a:t>
            </a:r>
            <a:r>
              <a:rPr lang="en-US" sz="1600" dirty="0" smtClean="0">
                <a:solidFill>
                  <a:srgbClr val="00B050"/>
                </a:solidFill>
              </a:rPr>
              <a:t>15 mA </a:t>
            </a:r>
            <a:r>
              <a:rPr lang="en-US" sz="1600" dirty="0" smtClean="0"/>
              <a:t>and dump power to </a:t>
            </a:r>
            <a:r>
              <a:rPr lang="en-US" sz="1600" dirty="0" smtClean="0">
                <a:solidFill>
                  <a:srgbClr val="00B050"/>
                </a:solidFill>
              </a:rPr>
              <a:t>75 KW</a:t>
            </a:r>
          </a:p>
          <a:p>
            <a:r>
              <a:rPr lang="en-US" sz="1600" dirty="0" smtClean="0"/>
              <a:t>Requires a </a:t>
            </a:r>
            <a:r>
              <a:rPr lang="en-US" sz="1600" i="1" dirty="0" smtClean="0"/>
              <a:t>very </a:t>
            </a:r>
            <a:r>
              <a:rPr lang="en-US" sz="1600" dirty="0" smtClean="0"/>
              <a:t>fast kicker operating with ~1 ns rise and fall times at MHz repetition rates</a:t>
            </a:r>
          </a:p>
          <a:p>
            <a:r>
              <a:rPr lang="en-US" sz="1600" b="1" u="sng" dirty="0" smtClean="0">
                <a:solidFill>
                  <a:srgbClr val="FF0000"/>
                </a:solidFill>
              </a:rPr>
              <a:t>Beyond current driver technology</a:t>
            </a:r>
            <a:endParaRPr lang="en-US" sz="1600" b="1" u="sng"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46935079"/>
              </p:ext>
            </p:extLst>
          </p:nvPr>
        </p:nvGraphicFramePr>
        <p:xfrm>
          <a:off x="706915" y="4293705"/>
          <a:ext cx="3666926" cy="1970322"/>
        </p:xfrm>
        <a:graphic>
          <a:graphicData uri="http://schemas.openxmlformats.org/presentationml/2006/ole">
            <mc:AlternateContent xmlns:mc="http://schemas.openxmlformats.org/markup-compatibility/2006">
              <mc:Choice xmlns:v="urn:schemas-microsoft-com:vml" Requires="v">
                <p:oleObj spid="_x0000_s1073" name="Bitmap Image" r:id="rId5" imgW="6009524" imgH="3038095" progId="PBrush">
                  <p:embed/>
                </p:oleObj>
              </mc:Choice>
              <mc:Fallback>
                <p:oleObj name="Bitmap Image" r:id="rId5" imgW="6009524" imgH="3038095" progId="PBrush">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l="1929" r="4501"/>
                      <a:stretch>
                        <a:fillRect/>
                      </a:stretch>
                    </p:blipFill>
                    <p:spPr bwMode="auto">
                      <a:xfrm>
                        <a:off x="706915" y="4293705"/>
                        <a:ext cx="3666926" cy="1970322"/>
                      </a:xfrm>
                      <a:prstGeom prst="rect">
                        <a:avLst/>
                      </a:prstGeom>
                      <a:noFill/>
                      <a:ln>
                        <a:noFill/>
                      </a:ln>
                    </p:spPr>
                  </p:pic>
                </p:oleObj>
              </mc:Fallback>
            </mc:AlternateContent>
          </a:graphicData>
        </a:graphic>
      </p:graphicFrame>
      <p:pic>
        <p:nvPicPr>
          <p:cNvPr id="11" name="Picture 10"/>
          <p:cNvPicPr/>
          <p:nvPr/>
        </p:nvPicPr>
        <p:blipFill rotWithShape="1">
          <a:blip r:embed="rId7">
            <a:extLst>
              <a:ext uri="{28A0092B-C50C-407E-A947-70E740481C1C}">
                <a14:useLocalDpi xmlns:a14="http://schemas.microsoft.com/office/drawing/2010/main" val="0"/>
              </a:ext>
            </a:extLst>
          </a:blip>
          <a:srcRect l="10097" t="22077" r="18078" b="20315"/>
          <a:stretch/>
        </p:blipFill>
        <p:spPr bwMode="auto">
          <a:xfrm>
            <a:off x="457200" y="2492817"/>
            <a:ext cx="4018125" cy="1521460"/>
          </a:xfrm>
          <a:prstGeom prst="rect">
            <a:avLst/>
          </a:prstGeom>
          <a:noFill/>
          <a:ln>
            <a:noFill/>
          </a:ln>
          <a:extLst>
            <a:ext uri="{53640926-AAD7-44D8-BBD7-CCE9431645EC}">
              <a14:shadowObscured xmlns:a14="http://schemas.microsoft.com/office/drawing/2010/main"/>
            </a:ext>
          </a:extLst>
        </p:spPr>
      </p:pic>
      <p:cxnSp>
        <p:nvCxnSpPr>
          <p:cNvPr id="12" name="Straight Connector 11"/>
          <p:cNvCxnSpPr/>
          <p:nvPr/>
        </p:nvCxnSpPr>
        <p:spPr>
          <a:xfrm>
            <a:off x="2361840" y="3121785"/>
            <a:ext cx="323757" cy="15113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361840" y="3117022"/>
            <a:ext cx="323757" cy="15113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66"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3" y="914985"/>
            <a:ext cx="4767262" cy="12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7455" y="6550701"/>
            <a:ext cx="3037695" cy="246221"/>
          </a:xfrm>
          <a:prstGeom prst="rect">
            <a:avLst/>
          </a:prstGeom>
          <a:noFill/>
        </p:spPr>
        <p:txBody>
          <a:bodyPr wrap="square" rtlCol="0">
            <a:spAutoFit/>
          </a:bodyPr>
          <a:lstStyle/>
          <a:p>
            <a:r>
              <a:rPr lang="en-US" sz="1000" dirty="0" smtClean="0">
                <a:solidFill>
                  <a:schemeClr val="bg1"/>
                </a:solidFill>
              </a:rPr>
              <a:t>MEIC Collaboration Meeting</a:t>
            </a:r>
            <a:r>
              <a:rPr lang="en-US" sz="1000" dirty="0" smtClean="0">
                <a:solidFill>
                  <a:schemeClr val="bg1"/>
                </a:solidFill>
              </a:rPr>
              <a:t>, JLab, </a:t>
            </a:r>
            <a:r>
              <a:rPr lang="en-US" sz="1000" dirty="0" smtClean="0">
                <a:solidFill>
                  <a:schemeClr val="bg1"/>
                </a:solidFill>
              </a:rPr>
              <a:t>March 31</a:t>
            </a:r>
            <a:r>
              <a:rPr lang="en-US" sz="1000" baseline="30000" dirty="0" smtClean="0">
                <a:solidFill>
                  <a:schemeClr val="bg1"/>
                </a:solidFill>
              </a:rPr>
              <a:t>st</a:t>
            </a:r>
            <a:r>
              <a:rPr lang="en-US" sz="1000" dirty="0" smtClean="0">
                <a:solidFill>
                  <a:schemeClr val="bg1"/>
                </a:solidFill>
              </a:rPr>
              <a:t> </a:t>
            </a:r>
            <a:r>
              <a:rPr lang="en-US" sz="1000" dirty="0" smtClean="0">
                <a:solidFill>
                  <a:schemeClr val="bg1"/>
                </a:solidFill>
              </a:rPr>
              <a:t>2015</a:t>
            </a:r>
            <a:endParaRPr lang="en-US" sz="1000" dirty="0">
              <a:solidFill>
                <a:schemeClr val="bg1"/>
              </a:solidFill>
            </a:endParaRPr>
          </a:p>
        </p:txBody>
      </p:sp>
      <p:sp>
        <p:nvSpPr>
          <p:cNvPr id="19" name="TextBox 18"/>
          <p:cNvSpPr txBox="1"/>
          <p:nvPr/>
        </p:nvSpPr>
        <p:spPr>
          <a:xfrm>
            <a:off x="7967269" y="6553201"/>
            <a:ext cx="981856" cy="246221"/>
          </a:xfrm>
          <a:prstGeom prst="rect">
            <a:avLst/>
          </a:prstGeom>
          <a:noFill/>
        </p:spPr>
        <p:txBody>
          <a:bodyPr wrap="square" rtlCol="0">
            <a:spAutoFit/>
          </a:bodyPr>
          <a:lstStyle/>
          <a:p>
            <a:pPr algn="r"/>
            <a:r>
              <a:rPr lang="en-US" sz="1000" dirty="0" smtClean="0">
                <a:solidFill>
                  <a:schemeClr val="bg1"/>
                </a:solidFill>
              </a:rPr>
              <a:t>Slide </a:t>
            </a:r>
            <a:fld id="{B568B7BD-4C8E-413B-B80F-18BC4ED03601}" type="slidenum">
              <a:rPr lang="en-US" sz="1000" smtClean="0">
                <a:solidFill>
                  <a:schemeClr val="bg1"/>
                </a:solidFill>
              </a:rPr>
              <a:pPr algn="r"/>
              <a:t>3</a:t>
            </a:fld>
            <a:r>
              <a:rPr lang="en-US" sz="1000" dirty="0" smtClean="0">
                <a:solidFill>
                  <a:schemeClr val="bg1"/>
                </a:solidFill>
              </a:rPr>
              <a:t>/11</a:t>
            </a:r>
            <a:endParaRPr lang="en-US" sz="1000" dirty="0">
              <a:solidFill>
                <a:schemeClr val="bg1"/>
              </a:solidFill>
            </a:endParaRPr>
          </a:p>
        </p:txBody>
      </p:sp>
      <p:sp>
        <p:nvSpPr>
          <p:cNvPr id="20" name="TextBox 19"/>
          <p:cNvSpPr txBox="1"/>
          <p:nvPr/>
        </p:nvSpPr>
        <p:spPr>
          <a:xfrm>
            <a:off x="3053153" y="6550701"/>
            <a:ext cx="3037695" cy="246221"/>
          </a:xfrm>
          <a:prstGeom prst="rect">
            <a:avLst/>
          </a:prstGeom>
          <a:noFill/>
        </p:spPr>
        <p:txBody>
          <a:bodyPr wrap="square" rtlCol="0">
            <a:spAutoFit/>
          </a:bodyPr>
          <a:lstStyle/>
          <a:p>
            <a:pPr algn="ctr"/>
            <a:r>
              <a:rPr lang="en-US" sz="1000" dirty="0" smtClean="0">
                <a:solidFill>
                  <a:schemeClr val="bg1"/>
                </a:solidFill>
              </a:rPr>
              <a:t>Andrew Kimber, Fast Kicker LDRD</a:t>
            </a:r>
            <a:endParaRPr lang="en-US" sz="1000" dirty="0">
              <a:solidFill>
                <a:schemeClr val="bg1"/>
              </a:solidFill>
            </a:endParaRPr>
          </a:p>
        </p:txBody>
      </p:sp>
    </p:spTree>
    <p:extLst>
      <p:ext uri="{BB962C8B-B14F-4D97-AF65-F5344CB8AC3E}">
        <p14:creationId xmlns:p14="http://schemas.microsoft.com/office/powerpoint/2010/main" val="1121899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82557"/>
            <a:ext cx="8229600" cy="1143000"/>
          </a:xfrm>
        </p:spPr>
        <p:txBody>
          <a:bodyPr>
            <a:normAutofit/>
          </a:bodyPr>
          <a:lstStyle/>
          <a:p>
            <a:r>
              <a:rPr lang="en-US" sz="3600" dirty="0" smtClean="0">
                <a:latin typeface="Trajan Pro"/>
                <a:cs typeface="Trajan Pro"/>
              </a:rPr>
              <a:t>The problem</a:t>
            </a:r>
            <a:endParaRPr lang="en-US" sz="3600" dirty="0">
              <a:latin typeface="Trajan Pro"/>
              <a:cs typeface="Trajan Pro"/>
            </a:endParaRPr>
          </a:p>
        </p:txBody>
      </p:sp>
      <p:cxnSp>
        <p:nvCxnSpPr>
          <p:cNvPr id="57" name="Straight Connector 56"/>
          <p:cNvCxnSpPr/>
          <p:nvPr/>
        </p:nvCxnSpPr>
        <p:spPr>
          <a:xfrm>
            <a:off x="757979" y="1894522"/>
            <a:ext cx="7574277" cy="0"/>
          </a:xfrm>
          <a:prstGeom prst="line">
            <a:avLst/>
          </a:prstGeom>
          <a:ln w="12700">
            <a:prstDash val="dash"/>
            <a:tailEnd type="stealth" w="lg" len="lg"/>
          </a:ln>
        </p:spPr>
        <p:style>
          <a:lnRef idx="2">
            <a:schemeClr val="dk1"/>
          </a:lnRef>
          <a:fillRef idx="0">
            <a:schemeClr val="dk1"/>
          </a:fillRef>
          <a:effectRef idx="1">
            <a:schemeClr val="dk1"/>
          </a:effectRef>
          <a:fontRef idx="minor">
            <a:schemeClr val="tx1"/>
          </a:fontRef>
        </p:style>
      </p:cxnSp>
      <p:sp>
        <p:nvSpPr>
          <p:cNvPr id="58" name="Oval 57"/>
          <p:cNvSpPr/>
          <p:nvPr/>
        </p:nvSpPr>
        <p:spPr>
          <a:xfrm>
            <a:off x="961972" y="1814512"/>
            <a:ext cx="281940" cy="160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1630344" y="1814512"/>
            <a:ext cx="281940" cy="160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2298716" y="1814512"/>
            <a:ext cx="281940" cy="160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2967088" y="1814512"/>
            <a:ext cx="281940" cy="160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3635460" y="1814512"/>
            <a:ext cx="281940" cy="1600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3" name="Oval 62"/>
          <p:cNvSpPr/>
          <p:nvPr/>
        </p:nvSpPr>
        <p:spPr>
          <a:xfrm>
            <a:off x="4303832" y="1814512"/>
            <a:ext cx="281940" cy="160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972204" y="1814512"/>
            <a:ext cx="281940" cy="160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640576" y="1814512"/>
            <a:ext cx="281940" cy="160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6308948" y="1814512"/>
            <a:ext cx="281940" cy="160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p:cNvCxnSpPr/>
          <p:nvPr/>
        </p:nvCxnSpPr>
        <p:spPr>
          <a:xfrm flipV="1">
            <a:off x="3917400" y="1105852"/>
            <a:ext cx="4414856" cy="753428"/>
          </a:xfrm>
          <a:prstGeom prst="line">
            <a:avLst/>
          </a:prstGeom>
          <a:ln w="12700">
            <a:prstDash val="dash"/>
            <a:tailEnd type="stealth" w="lg" len="lg"/>
          </a:ln>
        </p:spPr>
        <p:style>
          <a:lnRef idx="2">
            <a:schemeClr val="dk1"/>
          </a:lnRef>
          <a:fillRef idx="0">
            <a:schemeClr val="dk1"/>
          </a:fillRef>
          <a:effectRef idx="1">
            <a:schemeClr val="dk1"/>
          </a:effectRef>
          <a:fontRef idx="minor">
            <a:schemeClr val="tx1"/>
          </a:fontRef>
        </p:style>
      </p:cxnSp>
      <p:sp>
        <p:nvSpPr>
          <p:cNvPr id="69" name="Oval 68"/>
          <p:cNvSpPr/>
          <p:nvPr/>
        </p:nvSpPr>
        <p:spPr>
          <a:xfrm>
            <a:off x="7645692" y="1814512"/>
            <a:ext cx="281940" cy="160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p:cNvCxnSpPr/>
          <p:nvPr/>
        </p:nvCxnSpPr>
        <p:spPr>
          <a:xfrm>
            <a:off x="773219" y="4077652"/>
            <a:ext cx="26746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447839" y="2850832"/>
            <a:ext cx="114300" cy="122682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562139" y="2850832"/>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019339" y="2850832"/>
            <a:ext cx="121920" cy="122682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141259" y="4077652"/>
            <a:ext cx="27279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3424005" y="4451032"/>
            <a:ext cx="70485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3539279" y="4473892"/>
            <a:ext cx="511679" cy="369332"/>
          </a:xfrm>
          <a:prstGeom prst="rect">
            <a:avLst/>
          </a:prstGeom>
          <a:noFill/>
        </p:spPr>
        <p:txBody>
          <a:bodyPr wrap="none" rtlCol="0">
            <a:spAutoFit/>
          </a:bodyPr>
          <a:lstStyle/>
          <a:p>
            <a:r>
              <a:rPr lang="en-US" dirty="0" smtClean="0"/>
              <a:t>~ns</a:t>
            </a:r>
            <a:endParaRPr lang="en-US" dirty="0"/>
          </a:p>
        </p:txBody>
      </p:sp>
      <p:cxnSp>
        <p:nvCxnSpPr>
          <p:cNvPr id="77" name="Straight Connector 76"/>
          <p:cNvCxnSpPr/>
          <p:nvPr/>
        </p:nvCxnSpPr>
        <p:spPr>
          <a:xfrm flipV="1">
            <a:off x="6863020" y="2850832"/>
            <a:ext cx="114300" cy="122682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6977320" y="2850832"/>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7434520" y="2850832"/>
            <a:ext cx="121920" cy="122682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4128855" y="4451032"/>
            <a:ext cx="2734165"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81" name="TextBox 80"/>
          <p:cNvSpPr txBox="1"/>
          <p:nvPr/>
        </p:nvSpPr>
        <p:spPr>
          <a:xfrm>
            <a:off x="4850283" y="4473892"/>
            <a:ext cx="1264192" cy="369332"/>
          </a:xfrm>
          <a:prstGeom prst="rect">
            <a:avLst/>
          </a:prstGeom>
          <a:noFill/>
        </p:spPr>
        <p:txBody>
          <a:bodyPr wrap="none" rtlCol="0">
            <a:spAutoFit/>
          </a:bodyPr>
          <a:lstStyle/>
          <a:p>
            <a:r>
              <a:rPr lang="en-US" dirty="0" smtClean="0"/>
              <a:t>~ tens of ns</a:t>
            </a:r>
            <a:endParaRPr lang="en-US" dirty="0"/>
          </a:p>
        </p:txBody>
      </p:sp>
      <p:sp>
        <p:nvSpPr>
          <p:cNvPr id="82" name="TextBox 81"/>
          <p:cNvSpPr txBox="1"/>
          <p:nvPr/>
        </p:nvSpPr>
        <p:spPr>
          <a:xfrm>
            <a:off x="773219" y="2248852"/>
            <a:ext cx="2066656" cy="369332"/>
          </a:xfrm>
          <a:prstGeom prst="rect">
            <a:avLst/>
          </a:prstGeom>
          <a:noFill/>
        </p:spPr>
        <p:txBody>
          <a:bodyPr wrap="none" rtlCol="0">
            <a:spAutoFit/>
          </a:bodyPr>
          <a:lstStyle/>
          <a:p>
            <a:r>
              <a:rPr lang="en-US" dirty="0" smtClean="0"/>
              <a:t>476 </a:t>
            </a:r>
            <a:r>
              <a:rPr lang="en-US" dirty="0" smtClean="0"/>
              <a:t>MHz pulse train</a:t>
            </a:r>
            <a:endParaRPr lang="en-US" dirty="0"/>
          </a:p>
        </p:txBody>
      </p:sp>
      <p:sp>
        <p:nvSpPr>
          <p:cNvPr id="67" name="Oval 66"/>
          <p:cNvSpPr/>
          <p:nvPr/>
        </p:nvSpPr>
        <p:spPr>
          <a:xfrm>
            <a:off x="6977320" y="1231582"/>
            <a:ext cx="281940" cy="1600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84" name="Straight Arrow Connector 83"/>
          <p:cNvCxnSpPr/>
          <p:nvPr/>
        </p:nvCxnSpPr>
        <p:spPr>
          <a:xfrm flipV="1">
            <a:off x="3108058" y="2850832"/>
            <a:ext cx="0" cy="122682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87" name="TextBox 86"/>
          <p:cNvSpPr txBox="1"/>
          <p:nvPr/>
        </p:nvSpPr>
        <p:spPr>
          <a:xfrm>
            <a:off x="2112110" y="3276361"/>
            <a:ext cx="854978" cy="369332"/>
          </a:xfrm>
          <a:prstGeom prst="rect">
            <a:avLst/>
          </a:prstGeom>
          <a:noFill/>
        </p:spPr>
        <p:txBody>
          <a:bodyPr wrap="none" rtlCol="0">
            <a:spAutoFit/>
          </a:bodyPr>
          <a:lstStyle/>
          <a:p>
            <a:r>
              <a:rPr lang="en-US" dirty="0" smtClean="0"/>
              <a:t>Few kV</a:t>
            </a:r>
            <a:endParaRPr lang="en-US" dirty="0"/>
          </a:p>
        </p:txBody>
      </p:sp>
      <p:sp>
        <p:nvSpPr>
          <p:cNvPr id="88" name="TextBox 87"/>
          <p:cNvSpPr txBox="1"/>
          <p:nvPr/>
        </p:nvSpPr>
        <p:spPr>
          <a:xfrm>
            <a:off x="504772" y="4993066"/>
            <a:ext cx="8143875" cy="1200329"/>
          </a:xfrm>
          <a:prstGeom prst="rect">
            <a:avLst/>
          </a:prstGeom>
          <a:noFill/>
        </p:spPr>
        <p:txBody>
          <a:bodyPr wrap="square" rtlCol="0">
            <a:spAutoFit/>
          </a:bodyPr>
          <a:lstStyle/>
          <a:p>
            <a:r>
              <a:rPr lang="en-US" sz="2400" dirty="0" smtClean="0"/>
              <a:t>Pulsed power supplies, especially with these characteristics are beyond state of the art.</a:t>
            </a:r>
          </a:p>
          <a:p>
            <a:r>
              <a:rPr lang="en-US" sz="2400" dirty="0" smtClean="0"/>
              <a:t>An alternative driving method is needed…</a:t>
            </a:r>
          </a:p>
        </p:txBody>
      </p:sp>
      <p:sp>
        <p:nvSpPr>
          <p:cNvPr id="37" name="TextBox 36"/>
          <p:cNvSpPr txBox="1"/>
          <p:nvPr/>
        </p:nvSpPr>
        <p:spPr>
          <a:xfrm>
            <a:off x="67455" y="6550701"/>
            <a:ext cx="3037695" cy="246221"/>
          </a:xfrm>
          <a:prstGeom prst="rect">
            <a:avLst/>
          </a:prstGeom>
          <a:noFill/>
        </p:spPr>
        <p:txBody>
          <a:bodyPr wrap="square" rtlCol="0">
            <a:spAutoFit/>
          </a:bodyPr>
          <a:lstStyle/>
          <a:p>
            <a:r>
              <a:rPr lang="en-US" sz="1000" dirty="0" smtClean="0">
                <a:solidFill>
                  <a:schemeClr val="bg1"/>
                </a:solidFill>
              </a:rPr>
              <a:t>MEIC Collaboration Meeting</a:t>
            </a:r>
            <a:r>
              <a:rPr lang="en-US" sz="1000" dirty="0" smtClean="0">
                <a:solidFill>
                  <a:schemeClr val="bg1"/>
                </a:solidFill>
              </a:rPr>
              <a:t>, JLab, </a:t>
            </a:r>
            <a:r>
              <a:rPr lang="en-US" sz="1000" dirty="0" smtClean="0">
                <a:solidFill>
                  <a:schemeClr val="bg1"/>
                </a:solidFill>
              </a:rPr>
              <a:t>March 31</a:t>
            </a:r>
            <a:r>
              <a:rPr lang="en-US" sz="1000" baseline="30000" dirty="0" smtClean="0">
                <a:solidFill>
                  <a:schemeClr val="bg1"/>
                </a:solidFill>
              </a:rPr>
              <a:t>st</a:t>
            </a:r>
            <a:r>
              <a:rPr lang="en-US" sz="1000" dirty="0" smtClean="0">
                <a:solidFill>
                  <a:schemeClr val="bg1"/>
                </a:solidFill>
              </a:rPr>
              <a:t> </a:t>
            </a:r>
            <a:r>
              <a:rPr lang="en-US" sz="1000" dirty="0" smtClean="0">
                <a:solidFill>
                  <a:schemeClr val="bg1"/>
                </a:solidFill>
              </a:rPr>
              <a:t>2015</a:t>
            </a:r>
            <a:endParaRPr lang="en-US" sz="1000" dirty="0">
              <a:solidFill>
                <a:schemeClr val="bg1"/>
              </a:solidFill>
            </a:endParaRPr>
          </a:p>
        </p:txBody>
      </p:sp>
      <p:sp>
        <p:nvSpPr>
          <p:cNvPr id="38" name="TextBox 37"/>
          <p:cNvSpPr txBox="1"/>
          <p:nvPr/>
        </p:nvSpPr>
        <p:spPr>
          <a:xfrm>
            <a:off x="7967269" y="6553201"/>
            <a:ext cx="981856" cy="246221"/>
          </a:xfrm>
          <a:prstGeom prst="rect">
            <a:avLst/>
          </a:prstGeom>
          <a:noFill/>
        </p:spPr>
        <p:txBody>
          <a:bodyPr wrap="square" rtlCol="0">
            <a:spAutoFit/>
          </a:bodyPr>
          <a:lstStyle/>
          <a:p>
            <a:pPr algn="r"/>
            <a:r>
              <a:rPr lang="en-US" sz="1000" dirty="0" smtClean="0">
                <a:solidFill>
                  <a:schemeClr val="bg1"/>
                </a:solidFill>
              </a:rPr>
              <a:t>Slide </a:t>
            </a:r>
            <a:fld id="{B568B7BD-4C8E-413B-B80F-18BC4ED03601}" type="slidenum">
              <a:rPr lang="en-US" sz="1000" smtClean="0">
                <a:solidFill>
                  <a:schemeClr val="bg1"/>
                </a:solidFill>
              </a:rPr>
              <a:pPr algn="r"/>
              <a:t>4</a:t>
            </a:fld>
            <a:r>
              <a:rPr lang="en-US" sz="1000" dirty="0" smtClean="0">
                <a:solidFill>
                  <a:schemeClr val="bg1"/>
                </a:solidFill>
              </a:rPr>
              <a:t>/11</a:t>
            </a:r>
            <a:endParaRPr lang="en-US" sz="1000" dirty="0">
              <a:solidFill>
                <a:schemeClr val="bg1"/>
              </a:solidFill>
            </a:endParaRPr>
          </a:p>
        </p:txBody>
      </p:sp>
      <p:sp>
        <p:nvSpPr>
          <p:cNvPr id="39" name="TextBox 38"/>
          <p:cNvSpPr txBox="1"/>
          <p:nvPr/>
        </p:nvSpPr>
        <p:spPr>
          <a:xfrm>
            <a:off x="3053153" y="6550701"/>
            <a:ext cx="3037695" cy="246221"/>
          </a:xfrm>
          <a:prstGeom prst="rect">
            <a:avLst/>
          </a:prstGeom>
          <a:noFill/>
        </p:spPr>
        <p:txBody>
          <a:bodyPr wrap="square" rtlCol="0">
            <a:spAutoFit/>
          </a:bodyPr>
          <a:lstStyle/>
          <a:p>
            <a:pPr algn="ctr"/>
            <a:r>
              <a:rPr lang="en-US" sz="1000" dirty="0" smtClean="0">
                <a:solidFill>
                  <a:schemeClr val="bg1"/>
                </a:solidFill>
              </a:rPr>
              <a:t>Andrew Kimber, Fast Kicker LDRD</a:t>
            </a:r>
            <a:endParaRPr lang="en-US" sz="1000" dirty="0">
              <a:solidFill>
                <a:schemeClr val="bg1"/>
              </a:solidFill>
            </a:endParaRPr>
          </a:p>
        </p:txBody>
      </p:sp>
    </p:spTree>
    <p:extLst>
      <p:ext uri="{BB962C8B-B14F-4D97-AF65-F5344CB8AC3E}">
        <p14:creationId xmlns:p14="http://schemas.microsoft.com/office/powerpoint/2010/main" val="247286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1"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82557"/>
            <a:ext cx="8229600" cy="1143000"/>
          </a:xfrm>
        </p:spPr>
        <p:txBody>
          <a:bodyPr>
            <a:normAutofit/>
          </a:bodyPr>
          <a:lstStyle/>
          <a:p>
            <a:r>
              <a:rPr lang="en-US" sz="3600" dirty="0">
                <a:latin typeface="Trajan Pro"/>
                <a:cs typeface="Trajan Pro"/>
              </a:rPr>
              <a:t>The kicker concept</a:t>
            </a:r>
          </a:p>
        </p:txBody>
      </p:sp>
      <p:sp>
        <p:nvSpPr>
          <p:cNvPr id="7" name="Content Placeholder 2"/>
          <p:cNvSpPr>
            <a:spLocks noGrp="1"/>
          </p:cNvSpPr>
          <p:nvPr>
            <p:ph idx="1"/>
          </p:nvPr>
        </p:nvSpPr>
        <p:spPr>
          <a:xfrm>
            <a:off x="457200" y="928029"/>
            <a:ext cx="8229600" cy="1298335"/>
          </a:xfrm>
        </p:spPr>
        <p:txBody>
          <a:bodyPr>
            <a:noAutofit/>
          </a:bodyPr>
          <a:lstStyle/>
          <a:p>
            <a:r>
              <a:rPr lang="en-US" sz="2000" dirty="0" smtClean="0">
                <a:solidFill>
                  <a:srgbClr val="404040"/>
                </a:solidFill>
                <a:cs typeface="Garamond"/>
              </a:rPr>
              <a:t>Mathematically, the concept works by summing </a:t>
            </a:r>
            <a:r>
              <a:rPr lang="en-US" sz="2000" dirty="0" smtClean="0">
                <a:solidFill>
                  <a:schemeClr val="accent1"/>
                </a:solidFill>
                <a:cs typeface="Garamond"/>
              </a:rPr>
              <a:t>simple sine waves</a:t>
            </a:r>
            <a:r>
              <a:rPr lang="en-US" sz="2000" dirty="0" smtClean="0">
                <a:solidFill>
                  <a:srgbClr val="404040"/>
                </a:solidFill>
                <a:cs typeface="Garamond"/>
              </a:rPr>
              <a:t> at sub-frequencies of the final beam repetition frequency</a:t>
            </a:r>
            <a:r>
              <a:rPr lang="en-US" sz="2000" dirty="0" smtClean="0">
                <a:solidFill>
                  <a:srgbClr val="404040"/>
                </a:solidFill>
                <a:latin typeface="Calibri"/>
                <a:cs typeface="Garamond"/>
              </a:rPr>
              <a:t>* to generate a </a:t>
            </a:r>
            <a:r>
              <a:rPr lang="en-US" sz="2000" i="1" dirty="0" smtClean="0">
                <a:solidFill>
                  <a:srgbClr val="404040"/>
                </a:solidFill>
                <a:latin typeface="Calibri"/>
                <a:cs typeface="Garamond"/>
              </a:rPr>
              <a:t>continuous</a:t>
            </a:r>
            <a:r>
              <a:rPr lang="en-US" sz="2000" dirty="0" smtClean="0">
                <a:solidFill>
                  <a:srgbClr val="404040"/>
                </a:solidFill>
                <a:latin typeface="Calibri"/>
                <a:cs typeface="Garamond"/>
              </a:rPr>
              <a:t> waveform</a:t>
            </a:r>
            <a:r>
              <a:rPr lang="en-US" sz="2000" dirty="0" smtClean="0">
                <a:solidFill>
                  <a:srgbClr val="404040"/>
                </a:solidFill>
                <a:cs typeface="Garamond"/>
              </a:rPr>
              <a:t>.</a:t>
            </a:r>
          </a:p>
          <a:p>
            <a:r>
              <a:rPr lang="en-US" sz="2000" dirty="0" smtClean="0">
                <a:solidFill>
                  <a:srgbClr val="404040"/>
                </a:solidFill>
                <a:cs typeface="Garamond"/>
              </a:rPr>
              <a:t>Many ‘theoretical’ solutions exist, I will present one example</a:t>
            </a:r>
            <a:r>
              <a:rPr lang="en-US" sz="2000" baseline="30000" dirty="0">
                <a:solidFill>
                  <a:srgbClr val="404040"/>
                </a:solidFill>
                <a:cs typeface="Garamond"/>
              </a:rPr>
              <a:t>†</a:t>
            </a:r>
            <a:r>
              <a:rPr lang="en-US" sz="2000" dirty="0" smtClean="0">
                <a:solidFill>
                  <a:srgbClr val="404040"/>
                </a:solidFill>
                <a:cs typeface="Garamond"/>
              </a:rPr>
              <a:t> that is of particular interest for the ‘real world’ application.</a:t>
            </a:r>
          </a:p>
        </p:txBody>
      </p:sp>
      <p:sp>
        <p:nvSpPr>
          <p:cNvPr id="19" name="Content Placeholder 2"/>
          <p:cNvSpPr txBox="1">
            <a:spLocks/>
          </p:cNvSpPr>
          <p:nvPr/>
        </p:nvSpPr>
        <p:spPr>
          <a:xfrm>
            <a:off x="457200" y="5294727"/>
            <a:ext cx="8229600" cy="8743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404040"/>
                </a:solidFill>
                <a:cs typeface="Garamond"/>
              </a:rPr>
              <a:t>If every n</a:t>
            </a:r>
            <a:r>
              <a:rPr lang="en-US" sz="2000" baseline="30000" dirty="0" smtClean="0">
                <a:solidFill>
                  <a:srgbClr val="404040"/>
                </a:solidFill>
                <a:cs typeface="Garamond"/>
              </a:rPr>
              <a:t>th </a:t>
            </a:r>
            <a:r>
              <a:rPr lang="en-US" sz="2000" dirty="0" smtClean="0">
                <a:solidFill>
                  <a:srgbClr val="404040"/>
                </a:solidFill>
                <a:cs typeface="Garamond"/>
              </a:rPr>
              <a:t>bunch is kicked then (n-1) harmonics are required.</a:t>
            </a:r>
          </a:p>
          <a:p>
            <a:r>
              <a:rPr lang="en-US" sz="2000" dirty="0" smtClean="0">
                <a:solidFill>
                  <a:srgbClr val="404040"/>
                </a:solidFill>
                <a:cs typeface="Garamond"/>
              </a:rPr>
              <a:t>Gradient of the slope is zero at bunch interaction points.</a:t>
            </a:r>
            <a:endParaRPr lang="en-US" sz="1800" dirty="0" smtClean="0">
              <a:solidFill>
                <a:schemeClr val="accent1"/>
              </a:solidFill>
              <a:cs typeface="Garamond"/>
            </a:endParaRPr>
          </a:p>
          <a:p>
            <a:pPr lvl="1"/>
            <a:endParaRPr lang="en-US" sz="1600" dirty="0">
              <a:solidFill>
                <a:srgbClr val="404040"/>
              </a:solidFill>
              <a:latin typeface="Garamond"/>
              <a:cs typeface="Garamond"/>
            </a:endParaRPr>
          </a:p>
        </p:txBody>
      </p:sp>
      <p:sp>
        <p:nvSpPr>
          <p:cNvPr id="20" name="Content Placeholder 2"/>
          <p:cNvSpPr txBox="1">
            <a:spLocks/>
          </p:cNvSpPr>
          <p:nvPr/>
        </p:nvSpPr>
        <p:spPr>
          <a:xfrm>
            <a:off x="170883" y="6174377"/>
            <a:ext cx="2707489" cy="24365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smtClean="0">
                <a:solidFill>
                  <a:srgbClr val="404040"/>
                </a:solidFill>
                <a:cs typeface="Garamond"/>
              </a:rPr>
              <a:t>*Concept originally proposed by Dr. Hutton, </a:t>
            </a:r>
            <a:endParaRPr lang="en-US" sz="1000" dirty="0">
              <a:solidFill>
                <a:srgbClr val="404040"/>
              </a:solidFill>
              <a:latin typeface="Garamond"/>
              <a:cs typeface="Garamond"/>
            </a:endParaRPr>
          </a:p>
        </p:txBody>
      </p:sp>
      <p:sp>
        <p:nvSpPr>
          <p:cNvPr id="22" name="Content Placeholder 2"/>
          <p:cNvSpPr txBox="1">
            <a:spLocks/>
          </p:cNvSpPr>
          <p:nvPr/>
        </p:nvSpPr>
        <p:spPr>
          <a:xfrm>
            <a:off x="2468795" y="6174377"/>
            <a:ext cx="1999823" cy="24365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baseline="30000" dirty="0">
                <a:solidFill>
                  <a:srgbClr val="404040"/>
                </a:solidFill>
                <a:cs typeface="Garamond"/>
              </a:rPr>
              <a:t>† </a:t>
            </a:r>
            <a:r>
              <a:rPr lang="en-US" sz="1100" dirty="0" smtClean="0">
                <a:solidFill>
                  <a:srgbClr val="404040"/>
                </a:solidFill>
                <a:cs typeface="Garamond"/>
              </a:rPr>
              <a:t>Based on work by Balsa Terzic</a:t>
            </a:r>
            <a:endParaRPr lang="en-US" sz="1000" dirty="0">
              <a:solidFill>
                <a:srgbClr val="404040"/>
              </a:solidFill>
              <a:latin typeface="Garamond"/>
              <a:cs typeface="Garamond"/>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08" y="2632441"/>
            <a:ext cx="8752723" cy="269700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108" y="2632441"/>
            <a:ext cx="8752723" cy="2697006"/>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08" y="2632441"/>
            <a:ext cx="8752723" cy="2697006"/>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108" y="2632441"/>
            <a:ext cx="8752723" cy="2697006"/>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08" y="2632441"/>
            <a:ext cx="8752723" cy="2697006"/>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4108" y="2632441"/>
            <a:ext cx="8752723" cy="2697006"/>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4108" y="2632441"/>
            <a:ext cx="8752723" cy="2697006"/>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4108" y="2632441"/>
            <a:ext cx="8752723" cy="2697006"/>
          </a:xfrm>
          <a:prstGeom prst="rect">
            <a:avLst/>
          </a:prstGeom>
        </p:spPr>
      </p:pic>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4108" y="2632441"/>
            <a:ext cx="8752723" cy="2697006"/>
          </a:xfrm>
          <a:prstGeom prst="rect">
            <a:avLst/>
          </a:prstGeom>
        </p:spPr>
      </p:pic>
      <p:pic>
        <p:nvPicPr>
          <p:cNvPr id="32" name="Pictur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4108" y="2632441"/>
            <a:ext cx="8752723" cy="2697006"/>
          </a:xfrm>
          <a:prstGeom prst="rect">
            <a:avLst/>
          </a:prstGeom>
        </p:spPr>
      </p:pic>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4108" y="2632441"/>
            <a:ext cx="8752723" cy="2697006"/>
          </a:xfrm>
          <a:prstGeom prst="rect">
            <a:avLst/>
          </a:prstGeom>
        </p:spPr>
      </p:pic>
      <p:sp>
        <p:nvSpPr>
          <p:cNvPr id="37" name="TextBox 36"/>
          <p:cNvSpPr txBox="1"/>
          <p:nvPr/>
        </p:nvSpPr>
        <p:spPr>
          <a:xfrm>
            <a:off x="67455" y="6550701"/>
            <a:ext cx="3037695" cy="246221"/>
          </a:xfrm>
          <a:prstGeom prst="rect">
            <a:avLst/>
          </a:prstGeom>
          <a:noFill/>
        </p:spPr>
        <p:txBody>
          <a:bodyPr wrap="square" rtlCol="0">
            <a:spAutoFit/>
          </a:bodyPr>
          <a:lstStyle/>
          <a:p>
            <a:r>
              <a:rPr lang="en-US" sz="1000" dirty="0" smtClean="0">
                <a:solidFill>
                  <a:schemeClr val="bg1"/>
                </a:solidFill>
              </a:rPr>
              <a:t>MEIC Collaboration Meeting</a:t>
            </a:r>
            <a:r>
              <a:rPr lang="en-US" sz="1000" dirty="0" smtClean="0">
                <a:solidFill>
                  <a:schemeClr val="bg1"/>
                </a:solidFill>
              </a:rPr>
              <a:t>, JLab, </a:t>
            </a:r>
            <a:r>
              <a:rPr lang="en-US" sz="1000" dirty="0" smtClean="0">
                <a:solidFill>
                  <a:schemeClr val="bg1"/>
                </a:solidFill>
              </a:rPr>
              <a:t>March 31</a:t>
            </a:r>
            <a:r>
              <a:rPr lang="en-US" sz="1000" baseline="30000" dirty="0" smtClean="0">
                <a:solidFill>
                  <a:schemeClr val="bg1"/>
                </a:solidFill>
              </a:rPr>
              <a:t>st</a:t>
            </a:r>
            <a:r>
              <a:rPr lang="en-US" sz="1000" dirty="0" smtClean="0">
                <a:solidFill>
                  <a:schemeClr val="bg1"/>
                </a:solidFill>
              </a:rPr>
              <a:t> </a:t>
            </a:r>
            <a:r>
              <a:rPr lang="en-US" sz="1000" dirty="0" smtClean="0">
                <a:solidFill>
                  <a:schemeClr val="bg1"/>
                </a:solidFill>
              </a:rPr>
              <a:t>2015</a:t>
            </a:r>
            <a:endParaRPr lang="en-US" sz="1000" dirty="0">
              <a:solidFill>
                <a:schemeClr val="bg1"/>
              </a:solidFill>
            </a:endParaRPr>
          </a:p>
        </p:txBody>
      </p:sp>
      <p:sp>
        <p:nvSpPr>
          <p:cNvPr id="38" name="TextBox 37"/>
          <p:cNvSpPr txBox="1"/>
          <p:nvPr/>
        </p:nvSpPr>
        <p:spPr>
          <a:xfrm>
            <a:off x="7967269" y="6553201"/>
            <a:ext cx="981856" cy="246221"/>
          </a:xfrm>
          <a:prstGeom prst="rect">
            <a:avLst/>
          </a:prstGeom>
          <a:noFill/>
        </p:spPr>
        <p:txBody>
          <a:bodyPr wrap="square" rtlCol="0">
            <a:spAutoFit/>
          </a:bodyPr>
          <a:lstStyle/>
          <a:p>
            <a:pPr algn="r"/>
            <a:r>
              <a:rPr lang="en-US" sz="1000" dirty="0" smtClean="0">
                <a:solidFill>
                  <a:schemeClr val="bg1"/>
                </a:solidFill>
              </a:rPr>
              <a:t>Slide </a:t>
            </a:r>
            <a:fld id="{B568B7BD-4C8E-413B-B80F-18BC4ED03601}" type="slidenum">
              <a:rPr lang="en-US" sz="1000" smtClean="0">
                <a:solidFill>
                  <a:schemeClr val="bg1"/>
                </a:solidFill>
              </a:rPr>
              <a:pPr algn="r"/>
              <a:t>5</a:t>
            </a:fld>
            <a:r>
              <a:rPr lang="en-US" sz="1000" dirty="0" smtClean="0">
                <a:solidFill>
                  <a:schemeClr val="bg1"/>
                </a:solidFill>
              </a:rPr>
              <a:t>/11</a:t>
            </a:r>
            <a:endParaRPr lang="en-US" sz="1000" dirty="0">
              <a:solidFill>
                <a:schemeClr val="bg1"/>
              </a:solidFill>
            </a:endParaRPr>
          </a:p>
        </p:txBody>
      </p:sp>
      <p:sp>
        <p:nvSpPr>
          <p:cNvPr id="39" name="TextBox 38"/>
          <p:cNvSpPr txBox="1"/>
          <p:nvPr/>
        </p:nvSpPr>
        <p:spPr>
          <a:xfrm>
            <a:off x="3053153" y="6550701"/>
            <a:ext cx="3037695" cy="246221"/>
          </a:xfrm>
          <a:prstGeom prst="rect">
            <a:avLst/>
          </a:prstGeom>
          <a:noFill/>
        </p:spPr>
        <p:txBody>
          <a:bodyPr wrap="square" rtlCol="0">
            <a:spAutoFit/>
          </a:bodyPr>
          <a:lstStyle/>
          <a:p>
            <a:pPr algn="ctr"/>
            <a:r>
              <a:rPr lang="en-US" sz="1000" dirty="0" smtClean="0">
                <a:solidFill>
                  <a:schemeClr val="bg1"/>
                </a:solidFill>
              </a:rPr>
              <a:t>Andrew Kimber, Fast Kicker LDRD</a:t>
            </a:r>
            <a:endParaRPr lang="en-US" sz="1000" dirty="0">
              <a:solidFill>
                <a:schemeClr val="bg1"/>
              </a:solidFill>
            </a:endParaRPr>
          </a:p>
        </p:txBody>
      </p:sp>
    </p:spTree>
    <p:extLst>
      <p:ext uri="{BB962C8B-B14F-4D97-AF65-F5344CB8AC3E}">
        <p14:creationId xmlns:p14="http://schemas.microsoft.com/office/powerpoint/2010/main" val="289706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82557"/>
            <a:ext cx="8229600" cy="1143000"/>
          </a:xfrm>
        </p:spPr>
        <p:txBody>
          <a:bodyPr>
            <a:normAutofit/>
          </a:bodyPr>
          <a:lstStyle/>
          <a:p>
            <a:r>
              <a:rPr lang="en-US" sz="3600" dirty="0" smtClean="0">
                <a:latin typeface="Trajan Pro"/>
                <a:cs typeface="Trajan Pro"/>
              </a:rPr>
              <a:t>The kicker concept (2)</a:t>
            </a:r>
            <a:endParaRPr lang="en-US" sz="3600" dirty="0">
              <a:latin typeface="Trajan Pro"/>
              <a:cs typeface="Trajan Pro"/>
            </a:endParaRPr>
          </a:p>
        </p:txBody>
      </p:sp>
      <p:sp>
        <p:nvSpPr>
          <p:cNvPr id="2067" name="TextBox 2066"/>
          <p:cNvSpPr txBox="1"/>
          <p:nvPr/>
        </p:nvSpPr>
        <p:spPr>
          <a:xfrm>
            <a:off x="771277" y="1097934"/>
            <a:ext cx="7784326" cy="461665"/>
          </a:xfrm>
          <a:prstGeom prst="rect">
            <a:avLst/>
          </a:prstGeom>
          <a:noFill/>
        </p:spPr>
        <p:txBody>
          <a:bodyPr wrap="square" rtlCol="0">
            <a:spAutoFit/>
          </a:bodyPr>
          <a:lstStyle/>
          <a:p>
            <a:pPr algn="ctr"/>
            <a:r>
              <a:rPr lang="en-US" sz="2400" dirty="0" smtClean="0"/>
              <a:t>Two parts to this LDRD project:</a:t>
            </a:r>
          </a:p>
        </p:txBody>
      </p:sp>
      <p:sp>
        <p:nvSpPr>
          <p:cNvPr id="2" name="TextBox 1"/>
          <p:cNvSpPr txBox="1"/>
          <p:nvPr/>
        </p:nvSpPr>
        <p:spPr>
          <a:xfrm>
            <a:off x="580445" y="2003717"/>
            <a:ext cx="7975158" cy="3354765"/>
          </a:xfrm>
          <a:prstGeom prst="rect">
            <a:avLst/>
          </a:prstGeom>
          <a:noFill/>
        </p:spPr>
        <p:txBody>
          <a:bodyPr wrap="square" numCol="2" rtlCol="0">
            <a:spAutoFit/>
          </a:bodyPr>
          <a:lstStyle/>
          <a:p>
            <a:pPr algn="ctr"/>
            <a:r>
              <a:rPr lang="en-US" sz="3200" u="sng" dirty="0" smtClean="0">
                <a:solidFill>
                  <a:schemeClr val="tx2"/>
                </a:solidFill>
              </a:rPr>
              <a:t>RF Driver</a:t>
            </a:r>
          </a:p>
          <a:p>
            <a:pPr algn="ctr"/>
            <a:endParaRPr lang="en-US" dirty="0"/>
          </a:p>
          <a:p>
            <a:r>
              <a:rPr lang="en-US" dirty="0" smtClean="0"/>
              <a:t>Verification </a:t>
            </a:r>
            <a:r>
              <a:rPr lang="en-US" dirty="0" smtClean="0"/>
              <a:t>of waveform required</a:t>
            </a:r>
          </a:p>
          <a:p>
            <a:r>
              <a:rPr lang="en-US" dirty="0"/>
              <a:t>Generation of waveform</a:t>
            </a:r>
          </a:p>
          <a:p>
            <a:r>
              <a:rPr lang="en-US" dirty="0" smtClean="0"/>
              <a:t>Low </a:t>
            </a:r>
            <a:r>
              <a:rPr lang="en-US" dirty="0" smtClean="0"/>
              <a:t>level signal processing</a:t>
            </a:r>
          </a:p>
          <a:p>
            <a:r>
              <a:rPr lang="en-US" dirty="0" smtClean="0"/>
              <a:t>Phase and amplitude stability</a:t>
            </a:r>
          </a:p>
          <a:p>
            <a:r>
              <a:rPr lang="en-US" dirty="0" smtClean="0"/>
              <a:t>Active feedback required?</a:t>
            </a:r>
          </a:p>
          <a:p>
            <a:r>
              <a:rPr lang="en-US" dirty="0" smtClean="0"/>
              <a:t>Amplification</a:t>
            </a:r>
          </a:p>
          <a:p>
            <a:r>
              <a:rPr lang="en-US" dirty="0" smtClean="0"/>
              <a:t>…</a:t>
            </a:r>
            <a:endParaRPr lang="en-US" dirty="0"/>
          </a:p>
          <a:p>
            <a:endParaRPr lang="en-US" dirty="0"/>
          </a:p>
          <a:p>
            <a:endParaRPr lang="en-US" dirty="0" smtClean="0"/>
          </a:p>
          <a:p>
            <a:pPr algn="ctr"/>
            <a:r>
              <a:rPr lang="en-US" sz="3200" u="sng" dirty="0" smtClean="0">
                <a:solidFill>
                  <a:schemeClr val="tx2"/>
                </a:solidFill>
              </a:rPr>
              <a:t>Cavity(s)</a:t>
            </a:r>
          </a:p>
          <a:p>
            <a:pPr algn="ctr"/>
            <a:endParaRPr lang="en-US" dirty="0"/>
          </a:p>
          <a:p>
            <a:pPr algn="r"/>
            <a:r>
              <a:rPr lang="en-US" dirty="0" smtClean="0"/>
              <a:t>Cavity design that can support waveform</a:t>
            </a:r>
          </a:p>
          <a:p>
            <a:pPr algn="r"/>
            <a:r>
              <a:rPr lang="en-US" dirty="0" smtClean="0"/>
              <a:t>Cavity technology</a:t>
            </a:r>
          </a:p>
          <a:p>
            <a:pPr algn="r"/>
            <a:r>
              <a:rPr lang="en-US" dirty="0" smtClean="0"/>
              <a:t>Strip line? (We have one to test)</a:t>
            </a:r>
          </a:p>
          <a:p>
            <a:pPr algn="r"/>
            <a:r>
              <a:rPr lang="en-US" dirty="0" smtClean="0"/>
              <a:t>Cavity layout and configuration</a:t>
            </a:r>
          </a:p>
          <a:p>
            <a:pPr algn="r"/>
            <a:r>
              <a:rPr lang="en-US" dirty="0" smtClean="0"/>
              <a:t>Multiple cavities?</a:t>
            </a:r>
          </a:p>
          <a:p>
            <a:pPr algn="r"/>
            <a:r>
              <a:rPr lang="en-US" dirty="0" smtClean="0"/>
              <a:t>Simulations of real world performance</a:t>
            </a:r>
          </a:p>
          <a:p>
            <a:pPr algn="r"/>
            <a:r>
              <a:rPr lang="en-US" dirty="0" smtClean="0"/>
              <a:t>…</a:t>
            </a:r>
          </a:p>
        </p:txBody>
      </p:sp>
      <p:grpSp>
        <p:nvGrpSpPr>
          <p:cNvPr id="17" name="Group 16"/>
          <p:cNvGrpSpPr/>
          <p:nvPr/>
        </p:nvGrpSpPr>
        <p:grpSpPr>
          <a:xfrm>
            <a:off x="3327927" y="1574346"/>
            <a:ext cx="2488147" cy="310101"/>
            <a:chOff x="3373291" y="1256306"/>
            <a:chExt cx="2488147" cy="310101"/>
          </a:xfrm>
        </p:grpSpPr>
        <p:cxnSp>
          <p:nvCxnSpPr>
            <p:cNvPr id="5" name="Straight Arrow Connector 4"/>
            <p:cNvCxnSpPr/>
            <p:nvPr/>
          </p:nvCxnSpPr>
          <p:spPr>
            <a:xfrm flipH="1">
              <a:off x="3373291" y="1256306"/>
              <a:ext cx="316115" cy="3101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a:off x="5545323" y="1256306"/>
              <a:ext cx="316115" cy="3101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13" name="TextBox 12"/>
          <p:cNvSpPr txBox="1"/>
          <p:nvPr/>
        </p:nvSpPr>
        <p:spPr>
          <a:xfrm>
            <a:off x="67455" y="6550701"/>
            <a:ext cx="3037695" cy="246221"/>
          </a:xfrm>
          <a:prstGeom prst="rect">
            <a:avLst/>
          </a:prstGeom>
          <a:noFill/>
        </p:spPr>
        <p:txBody>
          <a:bodyPr wrap="square" rtlCol="0">
            <a:spAutoFit/>
          </a:bodyPr>
          <a:lstStyle/>
          <a:p>
            <a:r>
              <a:rPr lang="en-US" sz="1000" dirty="0" smtClean="0">
                <a:solidFill>
                  <a:schemeClr val="bg1"/>
                </a:solidFill>
              </a:rPr>
              <a:t>MEIC Collaboration Meeting</a:t>
            </a:r>
            <a:r>
              <a:rPr lang="en-US" sz="1000" dirty="0" smtClean="0">
                <a:solidFill>
                  <a:schemeClr val="bg1"/>
                </a:solidFill>
              </a:rPr>
              <a:t>, JLab, </a:t>
            </a:r>
            <a:r>
              <a:rPr lang="en-US" sz="1000" dirty="0" smtClean="0">
                <a:solidFill>
                  <a:schemeClr val="bg1"/>
                </a:solidFill>
              </a:rPr>
              <a:t>March 31</a:t>
            </a:r>
            <a:r>
              <a:rPr lang="en-US" sz="1000" baseline="30000" dirty="0" smtClean="0">
                <a:solidFill>
                  <a:schemeClr val="bg1"/>
                </a:solidFill>
              </a:rPr>
              <a:t>st</a:t>
            </a:r>
            <a:r>
              <a:rPr lang="en-US" sz="1000" dirty="0" smtClean="0">
                <a:solidFill>
                  <a:schemeClr val="bg1"/>
                </a:solidFill>
              </a:rPr>
              <a:t> </a:t>
            </a:r>
            <a:r>
              <a:rPr lang="en-US" sz="1000" dirty="0" smtClean="0">
                <a:solidFill>
                  <a:schemeClr val="bg1"/>
                </a:solidFill>
              </a:rPr>
              <a:t>2015</a:t>
            </a:r>
            <a:endParaRPr lang="en-US" sz="1000" dirty="0">
              <a:solidFill>
                <a:schemeClr val="bg1"/>
              </a:solidFill>
            </a:endParaRPr>
          </a:p>
        </p:txBody>
      </p:sp>
      <p:sp>
        <p:nvSpPr>
          <p:cNvPr id="14" name="TextBox 13"/>
          <p:cNvSpPr txBox="1"/>
          <p:nvPr/>
        </p:nvSpPr>
        <p:spPr>
          <a:xfrm>
            <a:off x="7967269" y="6553201"/>
            <a:ext cx="981856" cy="246221"/>
          </a:xfrm>
          <a:prstGeom prst="rect">
            <a:avLst/>
          </a:prstGeom>
          <a:noFill/>
        </p:spPr>
        <p:txBody>
          <a:bodyPr wrap="square" rtlCol="0">
            <a:spAutoFit/>
          </a:bodyPr>
          <a:lstStyle/>
          <a:p>
            <a:pPr algn="r"/>
            <a:r>
              <a:rPr lang="en-US" sz="1000" dirty="0" smtClean="0">
                <a:solidFill>
                  <a:schemeClr val="bg1"/>
                </a:solidFill>
              </a:rPr>
              <a:t>Slide </a:t>
            </a:r>
            <a:fld id="{B568B7BD-4C8E-413B-B80F-18BC4ED03601}" type="slidenum">
              <a:rPr lang="en-US" sz="1000" smtClean="0">
                <a:solidFill>
                  <a:schemeClr val="bg1"/>
                </a:solidFill>
              </a:rPr>
              <a:pPr algn="r"/>
              <a:t>6</a:t>
            </a:fld>
            <a:r>
              <a:rPr lang="en-US" sz="1000" dirty="0" smtClean="0">
                <a:solidFill>
                  <a:schemeClr val="bg1"/>
                </a:solidFill>
              </a:rPr>
              <a:t>/11</a:t>
            </a:r>
            <a:endParaRPr lang="en-US" sz="1000" dirty="0">
              <a:solidFill>
                <a:schemeClr val="bg1"/>
              </a:solidFill>
            </a:endParaRPr>
          </a:p>
        </p:txBody>
      </p:sp>
      <p:sp>
        <p:nvSpPr>
          <p:cNvPr id="15" name="TextBox 14"/>
          <p:cNvSpPr txBox="1"/>
          <p:nvPr/>
        </p:nvSpPr>
        <p:spPr>
          <a:xfrm>
            <a:off x="3053153" y="6550701"/>
            <a:ext cx="3037695" cy="246221"/>
          </a:xfrm>
          <a:prstGeom prst="rect">
            <a:avLst/>
          </a:prstGeom>
          <a:noFill/>
        </p:spPr>
        <p:txBody>
          <a:bodyPr wrap="square" rtlCol="0">
            <a:spAutoFit/>
          </a:bodyPr>
          <a:lstStyle/>
          <a:p>
            <a:pPr algn="ctr"/>
            <a:r>
              <a:rPr lang="en-US" sz="1000" dirty="0" smtClean="0">
                <a:solidFill>
                  <a:schemeClr val="bg1"/>
                </a:solidFill>
              </a:rPr>
              <a:t>Andrew Kimber, Fast Kicker LDRD</a:t>
            </a:r>
            <a:endParaRPr lang="en-US" sz="1000" dirty="0">
              <a:solidFill>
                <a:schemeClr val="bg1"/>
              </a:solidFill>
            </a:endParaRPr>
          </a:p>
        </p:txBody>
      </p:sp>
    </p:spTree>
    <p:extLst>
      <p:ext uri="{BB962C8B-B14F-4D97-AF65-F5344CB8AC3E}">
        <p14:creationId xmlns:p14="http://schemas.microsoft.com/office/powerpoint/2010/main" val="859756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82557"/>
            <a:ext cx="8229600" cy="1143000"/>
          </a:xfrm>
        </p:spPr>
        <p:txBody>
          <a:bodyPr>
            <a:normAutofit/>
          </a:bodyPr>
          <a:lstStyle/>
          <a:p>
            <a:r>
              <a:rPr lang="en-US" sz="3600" dirty="0" smtClean="0">
                <a:latin typeface="Trajan Pro"/>
                <a:cs typeface="Trajan Pro"/>
              </a:rPr>
              <a:t>The proposed experiment</a:t>
            </a:r>
            <a:endParaRPr lang="en-US" sz="3600" dirty="0">
              <a:latin typeface="Trajan Pro"/>
              <a:cs typeface="Trajan Pro"/>
            </a:endParaRPr>
          </a:p>
        </p:txBody>
      </p:sp>
      <p:sp>
        <p:nvSpPr>
          <p:cNvPr id="13" name="TextBox 12"/>
          <p:cNvSpPr txBox="1"/>
          <p:nvPr/>
        </p:nvSpPr>
        <p:spPr>
          <a:xfrm>
            <a:off x="1127760" y="1470660"/>
            <a:ext cx="413896" cy="646331"/>
          </a:xfrm>
          <a:prstGeom prst="rect">
            <a:avLst/>
          </a:prstGeom>
          <a:noFill/>
        </p:spPr>
        <p:txBody>
          <a:bodyPr wrap="none" rtlCol="0">
            <a:spAutoFit/>
          </a:bodyPr>
          <a:lstStyle/>
          <a:p>
            <a:r>
              <a:rPr lang="en-US" sz="3600" dirty="0" smtClean="0"/>
              <a:t>~</a:t>
            </a:r>
            <a:endParaRPr lang="en-US" dirty="0"/>
          </a:p>
        </p:txBody>
      </p:sp>
      <p:sp>
        <p:nvSpPr>
          <p:cNvPr id="14" name="TextBox 13"/>
          <p:cNvSpPr txBox="1"/>
          <p:nvPr/>
        </p:nvSpPr>
        <p:spPr>
          <a:xfrm>
            <a:off x="1699260" y="2116991"/>
            <a:ext cx="322524" cy="276999"/>
          </a:xfrm>
          <a:prstGeom prst="rect">
            <a:avLst/>
          </a:prstGeom>
          <a:noFill/>
        </p:spPr>
        <p:txBody>
          <a:bodyPr wrap="none" rtlCol="0">
            <a:spAutoFit/>
          </a:bodyPr>
          <a:lstStyle/>
          <a:p>
            <a:r>
              <a:rPr lang="en-US" sz="1200" dirty="0" smtClean="0"/>
              <a:t>/2</a:t>
            </a:r>
            <a:endParaRPr lang="en-US" dirty="0"/>
          </a:p>
        </p:txBody>
      </p:sp>
      <p:sp>
        <p:nvSpPr>
          <p:cNvPr id="15" name="TextBox 14"/>
          <p:cNvSpPr txBox="1"/>
          <p:nvPr/>
        </p:nvSpPr>
        <p:spPr>
          <a:xfrm>
            <a:off x="1699260" y="2474179"/>
            <a:ext cx="322524" cy="276999"/>
          </a:xfrm>
          <a:prstGeom prst="rect">
            <a:avLst/>
          </a:prstGeom>
          <a:noFill/>
        </p:spPr>
        <p:txBody>
          <a:bodyPr wrap="none" rtlCol="0">
            <a:spAutoFit/>
          </a:bodyPr>
          <a:lstStyle/>
          <a:p>
            <a:r>
              <a:rPr lang="en-US" sz="1200" dirty="0" smtClean="0"/>
              <a:t>/4</a:t>
            </a:r>
            <a:endParaRPr lang="en-US" dirty="0"/>
          </a:p>
        </p:txBody>
      </p:sp>
      <p:sp>
        <p:nvSpPr>
          <p:cNvPr id="16" name="TextBox 15"/>
          <p:cNvSpPr txBox="1"/>
          <p:nvPr/>
        </p:nvSpPr>
        <p:spPr>
          <a:xfrm>
            <a:off x="1699260" y="2833748"/>
            <a:ext cx="322524" cy="276999"/>
          </a:xfrm>
          <a:prstGeom prst="rect">
            <a:avLst/>
          </a:prstGeom>
          <a:noFill/>
        </p:spPr>
        <p:txBody>
          <a:bodyPr wrap="none" rtlCol="0">
            <a:spAutoFit/>
          </a:bodyPr>
          <a:lstStyle/>
          <a:p>
            <a:r>
              <a:rPr lang="en-US" sz="1200" dirty="0" smtClean="0"/>
              <a:t>/8</a:t>
            </a:r>
            <a:endParaRPr lang="en-US" dirty="0"/>
          </a:p>
        </p:txBody>
      </p:sp>
      <p:sp>
        <p:nvSpPr>
          <p:cNvPr id="17" name="TextBox 16"/>
          <p:cNvSpPr txBox="1"/>
          <p:nvPr/>
        </p:nvSpPr>
        <p:spPr>
          <a:xfrm>
            <a:off x="1699260" y="3181410"/>
            <a:ext cx="311304" cy="276999"/>
          </a:xfrm>
          <a:prstGeom prst="rect">
            <a:avLst/>
          </a:prstGeom>
          <a:noFill/>
        </p:spPr>
        <p:txBody>
          <a:bodyPr wrap="none" rtlCol="0">
            <a:spAutoFit/>
          </a:bodyPr>
          <a:lstStyle/>
          <a:p>
            <a:r>
              <a:rPr lang="en-US" sz="1200" dirty="0" smtClean="0"/>
              <a:t>/x</a:t>
            </a:r>
            <a:endParaRPr lang="en-US" dirty="0"/>
          </a:p>
        </p:txBody>
      </p:sp>
      <p:sp>
        <p:nvSpPr>
          <p:cNvPr id="18" name="TextBox 17"/>
          <p:cNvSpPr txBox="1"/>
          <p:nvPr/>
        </p:nvSpPr>
        <p:spPr>
          <a:xfrm>
            <a:off x="3425168" y="3820597"/>
            <a:ext cx="878895" cy="307777"/>
          </a:xfrm>
          <a:prstGeom prst="rect">
            <a:avLst/>
          </a:prstGeom>
          <a:noFill/>
        </p:spPr>
        <p:txBody>
          <a:bodyPr wrap="none" rtlCol="0">
            <a:spAutoFit/>
          </a:bodyPr>
          <a:lstStyle/>
          <a:p>
            <a:pPr algn="ctr"/>
            <a:r>
              <a:rPr lang="en-US" sz="1400" dirty="0" smtClean="0"/>
              <a:t>combiner</a:t>
            </a:r>
            <a:endParaRPr lang="en-US" sz="900" dirty="0"/>
          </a:p>
        </p:txBody>
      </p:sp>
      <p:sp>
        <p:nvSpPr>
          <p:cNvPr id="19" name="TextBox 18"/>
          <p:cNvSpPr txBox="1"/>
          <p:nvPr/>
        </p:nvSpPr>
        <p:spPr>
          <a:xfrm>
            <a:off x="4572930" y="2966829"/>
            <a:ext cx="984885" cy="523220"/>
          </a:xfrm>
          <a:prstGeom prst="rect">
            <a:avLst/>
          </a:prstGeom>
          <a:noFill/>
        </p:spPr>
        <p:txBody>
          <a:bodyPr wrap="none" rtlCol="0">
            <a:spAutoFit/>
          </a:bodyPr>
          <a:lstStyle/>
          <a:p>
            <a:pPr algn="ctr"/>
            <a:r>
              <a:rPr lang="en-US" sz="1400" dirty="0"/>
              <a:t>b</a:t>
            </a:r>
            <a:r>
              <a:rPr lang="en-US" sz="1400" dirty="0" smtClean="0"/>
              <a:t>roadband</a:t>
            </a:r>
          </a:p>
          <a:p>
            <a:pPr algn="ctr"/>
            <a:r>
              <a:rPr lang="en-US" sz="1400" dirty="0" smtClean="0"/>
              <a:t>amplifier</a:t>
            </a:r>
            <a:endParaRPr lang="en-US" sz="900" dirty="0"/>
          </a:p>
        </p:txBody>
      </p:sp>
      <p:sp>
        <p:nvSpPr>
          <p:cNvPr id="21" name="TextBox 20"/>
          <p:cNvSpPr txBox="1"/>
          <p:nvPr/>
        </p:nvSpPr>
        <p:spPr>
          <a:xfrm>
            <a:off x="2055680" y="3959423"/>
            <a:ext cx="981358" cy="261610"/>
          </a:xfrm>
          <a:prstGeom prst="rect">
            <a:avLst/>
          </a:prstGeom>
          <a:noFill/>
        </p:spPr>
        <p:txBody>
          <a:bodyPr wrap="none" rtlCol="0">
            <a:spAutoFit/>
          </a:bodyPr>
          <a:lstStyle/>
          <a:p>
            <a:pPr algn="ctr"/>
            <a:r>
              <a:rPr lang="en-US" sz="1100" dirty="0"/>
              <a:t>p</a:t>
            </a:r>
            <a:r>
              <a:rPr lang="en-US" sz="1100" dirty="0" smtClean="0"/>
              <a:t>hase shifters</a:t>
            </a:r>
            <a:endParaRPr lang="en-US" sz="700" dirty="0"/>
          </a:p>
        </p:txBody>
      </p:sp>
      <p:sp>
        <p:nvSpPr>
          <p:cNvPr id="22" name="TextBox 21"/>
          <p:cNvSpPr txBox="1"/>
          <p:nvPr/>
        </p:nvSpPr>
        <p:spPr>
          <a:xfrm>
            <a:off x="2675258" y="3579784"/>
            <a:ext cx="854722" cy="430887"/>
          </a:xfrm>
          <a:prstGeom prst="rect">
            <a:avLst/>
          </a:prstGeom>
          <a:noFill/>
        </p:spPr>
        <p:txBody>
          <a:bodyPr wrap="none" rtlCol="0">
            <a:spAutoFit/>
          </a:bodyPr>
          <a:lstStyle/>
          <a:p>
            <a:pPr algn="ctr"/>
            <a:r>
              <a:rPr lang="en-US" sz="1100" dirty="0"/>
              <a:t>v</a:t>
            </a:r>
            <a:r>
              <a:rPr lang="en-US" sz="1100" dirty="0" smtClean="0"/>
              <a:t>ariable</a:t>
            </a:r>
          </a:p>
          <a:p>
            <a:pPr algn="ctr"/>
            <a:r>
              <a:rPr lang="en-US" sz="1100" dirty="0" smtClean="0"/>
              <a:t>attenuators</a:t>
            </a:r>
            <a:endParaRPr lang="en-US" sz="700" dirty="0"/>
          </a:p>
        </p:txBody>
      </p:sp>
      <p:sp>
        <p:nvSpPr>
          <p:cNvPr id="24" name="TextBox 23"/>
          <p:cNvSpPr txBox="1"/>
          <p:nvPr/>
        </p:nvSpPr>
        <p:spPr>
          <a:xfrm>
            <a:off x="6255902" y="3185426"/>
            <a:ext cx="1711367" cy="307777"/>
          </a:xfrm>
          <a:prstGeom prst="rect">
            <a:avLst/>
          </a:prstGeom>
          <a:noFill/>
        </p:spPr>
        <p:txBody>
          <a:bodyPr wrap="none" rtlCol="0">
            <a:spAutoFit/>
          </a:bodyPr>
          <a:lstStyle/>
          <a:p>
            <a:pPr algn="ctr"/>
            <a:r>
              <a:rPr lang="en-US" sz="1400" dirty="0"/>
              <a:t>s</a:t>
            </a:r>
            <a:r>
              <a:rPr lang="en-US" sz="1400" dirty="0" smtClean="0"/>
              <a:t>tripline kicker cavity</a:t>
            </a:r>
            <a:endParaRPr lang="en-US" sz="900" dirty="0"/>
          </a:p>
        </p:txBody>
      </p:sp>
      <p:sp>
        <p:nvSpPr>
          <p:cNvPr id="26" name="TextBox 25"/>
          <p:cNvSpPr txBox="1"/>
          <p:nvPr/>
        </p:nvSpPr>
        <p:spPr>
          <a:xfrm>
            <a:off x="7214346" y="1532215"/>
            <a:ext cx="994183" cy="261610"/>
          </a:xfrm>
          <a:prstGeom prst="rect">
            <a:avLst/>
          </a:prstGeom>
          <a:noFill/>
        </p:spPr>
        <p:txBody>
          <a:bodyPr wrap="none" rtlCol="0">
            <a:spAutoFit/>
          </a:bodyPr>
          <a:lstStyle/>
          <a:p>
            <a:pPr algn="ctr"/>
            <a:r>
              <a:rPr lang="en-US" sz="1100" dirty="0"/>
              <a:t>l</a:t>
            </a:r>
            <a:r>
              <a:rPr lang="en-US" sz="1100" dirty="0" smtClean="0"/>
              <a:t>oad matching</a:t>
            </a:r>
            <a:endParaRPr lang="en-US" sz="700" dirty="0"/>
          </a:p>
        </p:txBody>
      </p:sp>
      <p:sp>
        <p:nvSpPr>
          <p:cNvPr id="27" name="TextBox 26"/>
          <p:cNvSpPr txBox="1"/>
          <p:nvPr/>
        </p:nvSpPr>
        <p:spPr>
          <a:xfrm>
            <a:off x="1000032" y="1141511"/>
            <a:ext cx="669350" cy="307777"/>
          </a:xfrm>
          <a:prstGeom prst="rect">
            <a:avLst/>
          </a:prstGeom>
          <a:noFill/>
        </p:spPr>
        <p:txBody>
          <a:bodyPr wrap="none" rtlCol="0">
            <a:spAutoFit/>
          </a:bodyPr>
          <a:lstStyle/>
          <a:p>
            <a:pPr algn="ctr"/>
            <a:r>
              <a:rPr lang="en-US" sz="1400" dirty="0" smtClean="0"/>
              <a:t>source</a:t>
            </a:r>
            <a:endParaRPr lang="en-US" sz="900" dirty="0"/>
          </a:p>
        </p:txBody>
      </p:sp>
      <p:sp>
        <p:nvSpPr>
          <p:cNvPr id="28" name="Content Placeholder 2"/>
          <p:cNvSpPr txBox="1">
            <a:spLocks/>
          </p:cNvSpPr>
          <p:nvPr/>
        </p:nvSpPr>
        <p:spPr>
          <a:xfrm>
            <a:off x="457200" y="4610101"/>
            <a:ext cx="8229600" cy="155900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r>
              <a:rPr lang="en-US" sz="2000" dirty="0" smtClean="0">
                <a:solidFill>
                  <a:srgbClr val="404040"/>
                </a:solidFill>
                <a:cs typeface="Garamond"/>
              </a:rPr>
              <a:t>A simple experiment at low power can be setup with parts on hand</a:t>
            </a:r>
          </a:p>
          <a:p>
            <a:pPr marL="174625" indent="-174625">
              <a:lnSpc>
                <a:spcPct val="120000"/>
              </a:lnSpc>
            </a:pPr>
            <a:r>
              <a:rPr lang="en-US" sz="2000" dirty="0" smtClean="0">
                <a:solidFill>
                  <a:srgbClr val="404040"/>
                </a:solidFill>
                <a:cs typeface="Garamond"/>
              </a:rPr>
              <a:t>The ‘proof of concept’ would include a LLRF board and broadband amplifier that can cover the required range of frequencies</a:t>
            </a:r>
          </a:p>
          <a:p>
            <a:pPr marL="174625" indent="-174625">
              <a:lnSpc>
                <a:spcPct val="120000"/>
              </a:lnSpc>
            </a:pPr>
            <a:r>
              <a:rPr lang="en-US" sz="2000" dirty="0" smtClean="0">
                <a:solidFill>
                  <a:srgbClr val="404040"/>
                </a:solidFill>
                <a:cs typeface="Garamond"/>
              </a:rPr>
              <a:t>There are many ways this can be demonstrated, one example shown above</a:t>
            </a:r>
          </a:p>
          <a:p>
            <a:pPr marL="174625" indent="-174625">
              <a:lnSpc>
                <a:spcPct val="120000"/>
              </a:lnSpc>
            </a:pPr>
            <a:endParaRPr lang="en-US" sz="1800" dirty="0" smtClean="0">
              <a:solidFill>
                <a:schemeClr val="accent1"/>
              </a:solidFill>
              <a:cs typeface="Garamond"/>
            </a:endParaRPr>
          </a:p>
          <a:p>
            <a:pPr lvl="1"/>
            <a:endParaRPr lang="en-US" sz="1600" dirty="0">
              <a:solidFill>
                <a:srgbClr val="404040"/>
              </a:solidFill>
              <a:latin typeface="Garamond"/>
              <a:cs typeface="Garamond"/>
            </a:endParaRPr>
          </a:p>
        </p:txBody>
      </p:sp>
      <p:sp>
        <p:nvSpPr>
          <p:cNvPr id="30" name="TextBox 29"/>
          <p:cNvSpPr txBox="1"/>
          <p:nvPr/>
        </p:nvSpPr>
        <p:spPr>
          <a:xfrm>
            <a:off x="1264848" y="3579784"/>
            <a:ext cx="1191352" cy="430887"/>
          </a:xfrm>
          <a:prstGeom prst="rect">
            <a:avLst/>
          </a:prstGeom>
          <a:noFill/>
        </p:spPr>
        <p:txBody>
          <a:bodyPr wrap="none" rtlCol="0">
            <a:spAutoFit/>
          </a:bodyPr>
          <a:lstStyle/>
          <a:p>
            <a:pPr algn="ctr"/>
            <a:r>
              <a:rPr lang="en-US" sz="1100" dirty="0"/>
              <a:t>f</a:t>
            </a:r>
            <a:r>
              <a:rPr lang="en-US" sz="1100" dirty="0" smtClean="0"/>
              <a:t>requency divider</a:t>
            </a:r>
          </a:p>
          <a:p>
            <a:pPr algn="ctr"/>
            <a:r>
              <a:rPr lang="en-US" sz="1100" dirty="0" smtClean="0"/>
              <a:t>e.g. AD9510</a:t>
            </a:r>
            <a:endParaRPr lang="en-US" sz="7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338" t="16514" r="6508" b="11467"/>
          <a:stretch/>
        </p:blipFill>
        <p:spPr>
          <a:xfrm>
            <a:off x="1000032" y="1141510"/>
            <a:ext cx="7084788" cy="3079523"/>
          </a:xfrm>
          <a:prstGeom prst="rect">
            <a:avLst/>
          </a:prstGeom>
        </p:spPr>
      </p:pic>
      <p:sp>
        <p:nvSpPr>
          <p:cNvPr id="20" name="TextBox 19"/>
          <p:cNvSpPr txBox="1"/>
          <p:nvPr/>
        </p:nvSpPr>
        <p:spPr>
          <a:xfrm>
            <a:off x="67455" y="6550701"/>
            <a:ext cx="3037695" cy="246221"/>
          </a:xfrm>
          <a:prstGeom prst="rect">
            <a:avLst/>
          </a:prstGeom>
          <a:noFill/>
        </p:spPr>
        <p:txBody>
          <a:bodyPr wrap="square" rtlCol="0">
            <a:spAutoFit/>
          </a:bodyPr>
          <a:lstStyle/>
          <a:p>
            <a:r>
              <a:rPr lang="en-US" sz="1000" dirty="0" smtClean="0">
                <a:solidFill>
                  <a:schemeClr val="bg1"/>
                </a:solidFill>
              </a:rPr>
              <a:t>MEIC Collaboration Meeting</a:t>
            </a:r>
            <a:r>
              <a:rPr lang="en-US" sz="1000" dirty="0" smtClean="0">
                <a:solidFill>
                  <a:schemeClr val="bg1"/>
                </a:solidFill>
              </a:rPr>
              <a:t>, JLab, </a:t>
            </a:r>
            <a:r>
              <a:rPr lang="en-US" sz="1000" dirty="0" smtClean="0">
                <a:solidFill>
                  <a:schemeClr val="bg1"/>
                </a:solidFill>
              </a:rPr>
              <a:t>March 31</a:t>
            </a:r>
            <a:r>
              <a:rPr lang="en-US" sz="1000" baseline="30000" dirty="0" smtClean="0">
                <a:solidFill>
                  <a:schemeClr val="bg1"/>
                </a:solidFill>
              </a:rPr>
              <a:t>st</a:t>
            </a:r>
            <a:r>
              <a:rPr lang="en-US" sz="1000" dirty="0" smtClean="0">
                <a:solidFill>
                  <a:schemeClr val="bg1"/>
                </a:solidFill>
              </a:rPr>
              <a:t> </a:t>
            </a:r>
            <a:r>
              <a:rPr lang="en-US" sz="1000" dirty="0" smtClean="0">
                <a:solidFill>
                  <a:schemeClr val="bg1"/>
                </a:solidFill>
              </a:rPr>
              <a:t>2015</a:t>
            </a:r>
            <a:endParaRPr lang="en-US" sz="1000" dirty="0">
              <a:solidFill>
                <a:schemeClr val="bg1"/>
              </a:solidFill>
            </a:endParaRPr>
          </a:p>
        </p:txBody>
      </p:sp>
      <p:sp>
        <p:nvSpPr>
          <p:cNvPr id="25" name="TextBox 24"/>
          <p:cNvSpPr txBox="1"/>
          <p:nvPr/>
        </p:nvSpPr>
        <p:spPr>
          <a:xfrm>
            <a:off x="7967269" y="6553201"/>
            <a:ext cx="981856" cy="246221"/>
          </a:xfrm>
          <a:prstGeom prst="rect">
            <a:avLst/>
          </a:prstGeom>
          <a:noFill/>
        </p:spPr>
        <p:txBody>
          <a:bodyPr wrap="square" rtlCol="0">
            <a:spAutoFit/>
          </a:bodyPr>
          <a:lstStyle/>
          <a:p>
            <a:pPr algn="r"/>
            <a:r>
              <a:rPr lang="en-US" sz="1000" dirty="0" smtClean="0">
                <a:solidFill>
                  <a:schemeClr val="bg1"/>
                </a:solidFill>
              </a:rPr>
              <a:t>Slide </a:t>
            </a:r>
            <a:fld id="{B568B7BD-4C8E-413B-B80F-18BC4ED03601}" type="slidenum">
              <a:rPr lang="en-US" sz="1000" smtClean="0">
                <a:solidFill>
                  <a:schemeClr val="bg1"/>
                </a:solidFill>
              </a:rPr>
              <a:pPr algn="r"/>
              <a:t>7</a:t>
            </a:fld>
            <a:r>
              <a:rPr lang="en-US" sz="1000" dirty="0" smtClean="0">
                <a:solidFill>
                  <a:schemeClr val="bg1"/>
                </a:solidFill>
              </a:rPr>
              <a:t>/11</a:t>
            </a:r>
            <a:endParaRPr lang="en-US" sz="1000" dirty="0">
              <a:solidFill>
                <a:schemeClr val="bg1"/>
              </a:solidFill>
            </a:endParaRPr>
          </a:p>
        </p:txBody>
      </p:sp>
      <p:sp>
        <p:nvSpPr>
          <p:cNvPr id="29" name="TextBox 28"/>
          <p:cNvSpPr txBox="1"/>
          <p:nvPr/>
        </p:nvSpPr>
        <p:spPr>
          <a:xfrm>
            <a:off x="3053153" y="6550701"/>
            <a:ext cx="3037695" cy="246221"/>
          </a:xfrm>
          <a:prstGeom prst="rect">
            <a:avLst/>
          </a:prstGeom>
          <a:noFill/>
        </p:spPr>
        <p:txBody>
          <a:bodyPr wrap="square" rtlCol="0">
            <a:spAutoFit/>
          </a:bodyPr>
          <a:lstStyle/>
          <a:p>
            <a:pPr algn="ctr"/>
            <a:r>
              <a:rPr lang="en-US" sz="1000" dirty="0" smtClean="0">
                <a:solidFill>
                  <a:schemeClr val="bg1"/>
                </a:solidFill>
              </a:rPr>
              <a:t>Andrew Kimber, Fast Kicker LDRD</a:t>
            </a:r>
            <a:endParaRPr lang="en-US" sz="1000" dirty="0">
              <a:solidFill>
                <a:schemeClr val="bg1"/>
              </a:solidFill>
            </a:endParaRPr>
          </a:p>
        </p:txBody>
      </p:sp>
    </p:spTree>
    <p:extLst>
      <p:ext uri="{BB962C8B-B14F-4D97-AF65-F5344CB8AC3E}">
        <p14:creationId xmlns:p14="http://schemas.microsoft.com/office/powerpoint/2010/main" val="115112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82557"/>
            <a:ext cx="8229600" cy="1143000"/>
          </a:xfrm>
        </p:spPr>
        <p:txBody>
          <a:bodyPr>
            <a:normAutofit/>
          </a:bodyPr>
          <a:lstStyle/>
          <a:p>
            <a:r>
              <a:rPr lang="en-US" sz="3600" dirty="0" smtClean="0">
                <a:latin typeface="Trajan Pro"/>
                <a:cs typeface="Trajan Pro"/>
              </a:rPr>
              <a:t>Initial results</a:t>
            </a:r>
            <a:endParaRPr lang="en-US" sz="3600" dirty="0">
              <a:latin typeface="Trajan Pro"/>
              <a:cs typeface="Trajan Pro"/>
            </a:endParaRPr>
          </a:p>
        </p:txBody>
      </p:sp>
      <p:pic>
        <p:nvPicPr>
          <p:cNvPr id="2050" name="Picture 2" descr="igbt1"/>
          <p:cNvPicPr>
            <a:picLocks noChangeAspect="1" noChangeArrowheads="1"/>
          </p:cNvPicPr>
          <p:nvPr/>
        </p:nvPicPr>
        <p:blipFill rotWithShape="1">
          <a:blip r:embed="rId4">
            <a:extLst>
              <a:ext uri="{28A0092B-C50C-407E-A947-70E740481C1C}">
                <a14:useLocalDpi xmlns:a14="http://schemas.microsoft.com/office/drawing/2010/main" val="0"/>
              </a:ext>
            </a:extLst>
          </a:blip>
          <a:srcRect t="-1" b="32381"/>
          <a:stretch/>
        </p:blipFill>
        <p:spPr bwMode="auto">
          <a:xfrm>
            <a:off x="4031311" y="1970454"/>
            <a:ext cx="4520317" cy="229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be 10"/>
          <p:cNvSpPr/>
          <p:nvPr/>
        </p:nvSpPr>
        <p:spPr>
          <a:xfrm flipH="1">
            <a:off x="2024551" y="3128693"/>
            <a:ext cx="1348740" cy="426720"/>
          </a:xfrm>
          <a:prstGeom prst="cube">
            <a:avLst>
              <a:gd name="adj" fmla="val 51785"/>
            </a:avLst>
          </a:prstGeom>
          <a:solidFill>
            <a:schemeClr val="accent1">
              <a:lumMod val="40000"/>
              <a:lumOff val="60000"/>
            </a:schemeClr>
          </a:solidFill>
          <a:ln w="3175"/>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a:t>Signal generator</a:t>
            </a:r>
          </a:p>
        </p:txBody>
      </p:sp>
      <p:sp>
        <p:nvSpPr>
          <p:cNvPr id="12" name="Cube 11"/>
          <p:cNvSpPr/>
          <p:nvPr/>
        </p:nvSpPr>
        <p:spPr>
          <a:xfrm flipH="1">
            <a:off x="2024551" y="2839133"/>
            <a:ext cx="1348740" cy="426720"/>
          </a:xfrm>
          <a:prstGeom prst="cube">
            <a:avLst>
              <a:gd name="adj" fmla="val 51785"/>
            </a:avLst>
          </a:prstGeom>
          <a:solidFill>
            <a:schemeClr val="accent1">
              <a:lumMod val="40000"/>
              <a:lumOff val="60000"/>
            </a:schemeClr>
          </a:solidFill>
          <a:ln w="3175"/>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a:t>Signal generator</a:t>
            </a:r>
          </a:p>
        </p:txBody>
      </p:sp>
      <p:sp>
        <p:nvSpPr>
          <p:cNvPr id="13" name="Cube 12"/>
          <p:cNvSpPr/>
          <p:nvPr/>
        </p:nvSpPr>
        <p:spPr>
          <a:xfrm flipH="1">
            <a:off x="2024551" y="2549573"/>
            <a:ext cx="1348740" cy="426720"/>
          </a:xfrm>
          <a:prstGeom prst="cube">
            <a:avLst>
              <a:gd name="adj" fmla="val 51785"/>
            </a:avLst>
          </a:prstGeom>
          <a:solidFill>
            <a:schemeClr val="accent1">
              <a:lumMod val="40000"/>
              <a:lumOff val="60000"/>
            </a:schemeClr>
          </a:solidFill>
          <a:ln w="3175"/>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a:t>Signal generator</a:t>
            </a:r>
          </a:p>
        </p:txBody>
      </p:sp>
      <p:sp>
        <p:nvSpPr>
          <p:cNvPr id="14" name="Cube 13"/>
          <p:cNvSpPr/>
          <p:nvPr/>
        </p:nvSpPr>
        <p:spPr>
          <a:xfrm flipH="1">
            <a:off x="2024551" y="2260013"/>
            <a:ext cx="1348740" cy="426720"/>
          </a:xfrm>
          <a:prstGeom prst="cube">
            <a:avLst>
              <a:gd name="adj" fmla="val 51785"/>
            </a:avLst>
          </a:prstGeom>
          <a:solidFill>
            <a:schemeClr val="accent1">
              <a:lumMod val="40000"/>
              <a:lumOff val="60000"/>
            </a:schemeClr>
          </a:solidFill>
          <a:ln w="3175"/>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a:t>Signal generator</a:t>
            </a:r>
          </a:p>
        </p:txBody>
      </p:sp>
      <p:sp>
        <p:nvSpPr>
          <p:cNvPr id="15" name="Cube 14"/>
          <p:cNvSpPr/>
          <p:nvPr/>
        </p:nvSpPr>
        <p:spPr>
          <a:xfrm flipH="1">
            <a:off x="2024551" y="1970453"/>
            <a:ext cx="1348740" cy="426720"/>
          </a:xfrm>
          <a:prstGeom prst="cube">
            <a:avLst>
              <a:gd name="adj" fmla="val 51785"/>
            </a:avLst>
          </a:prstGeom>
          <a:solidFill>
            <a:schemeClr val="accent1">
              <a:lumMod val="40000"/>
              <a:lumOff val="60000"/>
            </a:schemeClr>
          </a:solidFill>
          <a:ln w="3175"/>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t>Signal generator</a:t>
            </a:r>
            <a:endParaRPr lang="en-US" dirty="0"/>
          </a:p>
        </p:txBody>
      </p:sp>
      <p:sp>
        <p:nvSpPr>
          <p:cNvPr id="16" name="Cube 15"/>
          <p:cNvSpPr/>
          <p:nvPr/>
        </p:nvSpPr>
        <p:spPr>
          <a:xfrm flipH="1">
            <a:off x="1350181" y="3636195"/>
            <a:ext cx="1348740" cy="426720"/>
          </a:xfrm>
          <a:prstGeom prst="cube">
            <a:avLst>
              <a:gd name="adj" fmla="val 51785"/>
            </a:avLst>
          </a:prstGeom>
          <a:solidFill>
            <a:schemeClr val="accent1">
              <a:lumMod val="40000"/>
              <a:lumOff val="60000"/>
            </a:schemeClr>
          </a:solidFill>
          <a:ln w="3175"/>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Amplifier</a:t>
            </a:r>
            <a:endParaRPr lang="en-US" sz="1400" dirty="0"/>
          </a:p>
        </p:txBody>
      </p:sp>
      <p:cxnSp>
        <p:nvCxnSpPr>
          <p:cNvPr id="20" name="Straight Connector 19"/>
          <p:cNvCxnSpPr/>
          <p:nvPr/>
        </p:nvCxnSpPr>
        <p:spPr>
          <a:xfrm flipH="1">
            <a:off x="1604278" y="2183813"/>
            <a:ext cx="524999" cy="0"/>
          </a:xfrm>
          <a:prstGeom prst="line">
            <a:avLst/>
          </a:prstGeom>
          <a:ln cap="sq">
            <a:miter lim="800000"/>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flipH="1">
            <a:off x="1597831" y="2473373"/>
            <a:ext cx="531446"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a:off x="1597831" y="3052493"/>
            <a:ext cx="531446" cy="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H="1">
            <a:off x="1269194" y="2762933"/>
            <a:ext cx="860083" cy="0"/>
          </a:xfrm>
          <a:prstGeom prst="line">
            <a:avLst/>
          </a:prstGeom>
          <a:ln>
            <a:tailEnd type="stealth"/>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H="1">
            <a:off x="1604278" y="3342053"/>
            <a:ext cx="524999" cy="0"/>
          </a:xfrm>
          <a:prstGeom prst="line">
            <a:avLst/>
          </a:prstGeom>
        </p:spPr>
        <p:style>
          <a:lnRef idx="2">
            <a:schemeClr val="dk1"/>
          </a:lnRef>
          <a:fillRef idx="0">
            <a:schemeClr val="dk1"/>
          </a:fillRef>
          <a:effectRef idx="1">
            <a:schemeClr val="dk1"/>
          </a:effectRef>
          <a:fontRef idx="minor">
            <a:schemeClr val="tx1"/>
          </a:fontRef>
        </p:style>
      </p:cxnSp>
      <p:cxnSp>
        <p:nvCxnSpPr>
          <p:cNvPr id="2048" name="Straight Connector 2047"/>
          <p:cNvCxnSpPr>
            <a:stCxn id="4" idx="2"/>
          </p:cNvCxnSpPr>
          <p:nvPr/>
        </p:nvCxnSpPr>
        <p:spPr>
          <a:xfrm>
            <a:off x="930104" y="3197273"/>
            <a:ext cx="0" cy="652282"/>
          </a:xfrm>
          <a:prstGeom prst="line">
            <a:avLst/>
          </a:prstGeom>
        </p:spPr>
        <p:style>
          <a:lnRef idx="2">
            <a:schemeClr val="dk1"/>
          </a:lnRef>
          <a:fillRef idx="0">
            <a:schemeClr val="dk1"/>
          </a:fillRef>
          <a:effectRef idx="1">
            <a:schemeClr val="dk1"/>
          </a:effectRef>
          <a:fontRef idx="minor">
            <a:schemeClr val="tx1"/>
          </a:fontRef>
        </p:style>
      </p:cxnSp>
      <p:cxnSp>
        <p:nvCxnSpPr>
          <p:cNvPr id="2055" name="Straight Arrow Connector 2054"/>
          <p:cNvCxnSpPr/>
          <p:nvPr/>
        </p:nvCxnSpPr>
        <p:spPr>
          <a:xfrm>
            <a:off x="923461" y="3849555"/>
            <a:ext cx="531446" cy="0"/>
          </a:xfrm>
          <a:prstGeom prst="straightConnector1">
            <a:avLst/>
          </a:prstGeom>
          <a:ln>
            <a:tailEnd type="stealth" w="lg" len="lg"/>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flipH="1">
            <a:off x="1269196" y="2183813"/>
            <a:ext cx="325313" cy="213360"/>
          </a:xfrm>
          <a:prstGeom prst="line">
            <a:avLst/>
          </a:prstGeom>
          <a:ln>
            <a:tailEnd type="stealth"/>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flipH="1">
            <a:off x="1269194" y="2473373"/>
            <a:ext cx="328637" cy="76200"/>
          </a:xfrm>
          <a:prstGeom prst="line">
            <a:avLst/>
          </a:prstGeom>
          <a:ln>
            <a:tailEnd type="stealth"/>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flipH="1" flipV="1">
            <a:off x="1265873" y="2976293"/>
            <a:ext cx="328636" cy="76200"/>
          </a:xfrm>
          <a:prstGeom prst="line">
            <a:avLst/>
          </a:prstGeom>
          <a:ln>
            <a:tailEnd type="stealth"/>
          </a:ln>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flipH="1" flipV="1">
            <a:off x="1275642" y="3128693"/>
            <a:ext cx="328636" cy="213360"/>
          </a:xfrm>
          <a:prstGeom prst="line">
            <a:avLst/>
          </a:prstGeom>
          <a:ln>
            <a:tailEnd type="stealth"/>
          </a:ln>
        </p:spPr>
        <p:style>
          <a:lnRef idx="2">
            <a:schemeClr val="dk1"/>
          </a:lnRef>
          <a:fillRef idx="0">
            <a:schemeClr val="dk1"/>
          </a:fillRef>
          <a:effectRef idx="1">
            <a:schemeClr val="dk1"/>
          </a:effectRef>
          <a:fontRef idx="minor">
            <a:schemeClr val="tx1"/>
          </a:fontRef>
        </p:style>
      </p:cxnSp>
      <p:sp>
        <p:nvSpPr>
          <p:cNvPr id="4" name="Rectangle 3"/>
          <p:cNvSpPr/>
          <p:nvPr/>
        </p:nvSpPr>
        <p:spPr>
          <a:xfrm>
            <a:off x="591014" y="2328593"/>
            <a:ext cx="678180" cy="868680"/>
          </a:xfrm>
          <a:prstGeom prst="rect">
            <a:avLst/>
          </a:prstGeom>
          <a:solidFill>
            <a:schemeClr val="accent1">
              <a:lumMod val="40000"/>
              <a:lumOff val="60000"/>
            </a:schemeClr>
          </a:solidFill>
          <a:ln w="3175"/>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RF</a:t>
            </a:r>
          </a:p>
          <a:p>
            <a:pPr algn="ctr"/>
            <a:r>
              <a:rPr lang="en-US" sz="900" dirty="0" smtClean="0"/>
              <a:t>Combiner</a:t>
            </a:r>
            <a:endParaRPr lang="en-US" sz="900" dirty="0"/>
          </a:p>
        </p:txBody>
      </p:sp>
      <p:sp>
        <p:nvSpPr>
          <p:cNvPr id="53" name="Cube 52"/>
          <p:cNvSpPr/>
          <p:nvPr/>
        </p:nvSpPr>
        <p:spPr>
          <a:xfrm flipH="1">
            <a:off x="1350181" y="4150214"/>
            <a:ext cx="1348740" cy="796131"/>
          </a:xfrm>
          <a:prstGeom prst="cube">
            <a:avLst>
              <a:gd name="adj" fmla="val 24999"/>
            </a:avLst>
          </a:prstGeom>
          <a:solidFill>
            <a:schemeClr val="accent1">
              <a:lumMod val="40000"/>
              <a:lumOff val="60000"/>
            </a:schemeClr>
          </a:solidFill>
          <a:ln w="3175"/>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O’Scope</a:t>
            </a:r>
            <a:endParaRPr lang="en-US" dirty="0"/>
          </a:p>
        </p:txBody>
      </p:sp>
      <p:cxnSp>
        <p:nvCxnSpPr>
          <p:cNvPr id="54" name="Straight Arrow Connector 53"/>
          <p:cNvCxnSpPr/>
          <p:nvPr/>
        </p:nvCxnSpPr>
        <p:spPr>
          <a:xfrm>
            <a:off x="2024551" y="4062915"/>
            <a:ext cx="0" cy="199005"/>
          </a:xfrm>
          <a:prstGeom prst="straightConnector1">
            <a:avLst/>
          </a:prstGeom>
          <a:ln>
            <a:tailEnd type="stealth" w="lg" len="lg"/>
          </a:ln>
        </p:spPr>
        <p:style>
          <a:lnRef idx="2">
            <a:schemeClr val="dk1"/>
          </a:lnRef>
          <a:fillRef idx="0">
            <a:schemeClr val="dk1"/>
          </a:fillRef>
          <a:effectRef idx="1">
            <a:schemeClr val="dk1"/>
          </a:effectRef>
          <a:fontRef idx="minor">
            <a:schemeClr val="tx1"/>
          </a:fontRef>
        </p:style>
      </p:cxnSp>
      <p:sp>
        <p:nvSpPr>
          <p:cNvPr id="2067" name="TextBox 2066"/>
          <p:cNvSpPr txBox="1"/>
          <p:nvPr/>
        </p:nvSpPr>
        <p:spPr>
          <a:xfrm>
            <a:off x="681013" y="779894"/>
            <a:ext cx="7580537" cy="1077218"/>
          </a:xfrm>
          <a:prstGeom prst="rect">
            <a:avLst/>
          </a:prstGeom>
          <a:noFill/>
        </p:spPr>
        <p:txBody>
          <a:bodyPr wrap="none" rtlCol="0">
            <a:spAutoFit/>
          </a:bodyPr>
          <a:lstStyle/>
          <a:p>
            <a:r>
              <a:rPr lang="en-US" sz="1600" dirty="0" smtClean="0"/>
              <a:t>Using signal generators allows fine phase and amplitude control</a:t>
            </a:r>
          </a:p>
          <a:p>
            <a:endParaRPr lang="en-US" sz="1600" dirty="0" smtClean="0"/>
          </a:p>
          <a:p>
            <a:r>
              <a:rPr lang="en-US" sz="1600" dirty="0" smtClean="0"/>
              <a:t>Signal was passed through the amplifier and then attenuated to see the affect (if any) on </a:t>
            </a:r>
          </a:p>
          <a:p>
            <a:r>
              <a:rPr lang="en-US" sz="1600" dirty="0" smtClean="0"/>
              <a:t>the response – looks good, with caveats. Very sensitive to phase.</a:t>
            </a:r>
            <a:endParaRPr lang="en-US" sz="1600" dirty="0"/>
          </a:p>
        </p:txBody>
      </p:sp>
      <p:sp>
        <p:nvSpPr>
          <p:cNvPr id="61" name="TextBox 60"/>
          <p:cNvSpPr txBox="1"/>
          <p:nvPr/>
        </p:nvSpPr>
        <p:spPr>
          <a:xfrm>
            <a:off x="591014" y="5202144"/>
            <a:ext cx="7960614" cy="830997"/>
          </a:xfrm>
          <a:prstGeom prst="rect">
            <a:avLst/>
          </a:prstGeom>
          <a:noFill/>
        </p:spPr>
        <p:txBody>
          <a:bodyPr wrap="square" rtlCol="0">
            <a:spAutoFit/>
          </a:bodyPr>
          <a:lstStyle/>
          <a:p>
            <a:r>
              <a:rPr lang="en-US" sz="1600" dirty="0" smtClean="0"/>
              <a:t>Particle tracking simulations have been initiated and show promising results. More work to do here to show both ideal and real world effects on bunches as they are kicked in and out of the cooler ring.</a:t>
            </a:r>
            <a:endParaRPr lang="en-US" sz="1600" dirty="0"/>
          </a:p>
        </p:txBody>
      </p:sp>
      <p:sp>
        <p:nvSpPr>
          <p:cNvPr id="28" name="TextBox 27"/>
          <p:cNvSpPr txBox="1"/>
          <p:nvPr/>
        </p:nvSpPr>
        <p:spPr>
          <a:xfrm>
            <a:off x="67455" y="6550701"/>
            <a:ext cx="3037695" cy="246221"/>
          </a:xfrm>
          <a:prstGeom prst="rect">
            <a:avLst/>
          </a:prstGeom>
          <a:noFill/>
        </p:spPr>
        <p:txBody>
          <a:bodyPr wrap="square" rtlCol="0">
            <a:spAutoFit/>
          </a:bodyPr>
          <a:lstStyle/>
          <a:p>
            <a:r>
              <a:rPr lang="en-US" sz="1000" dirty="0" smtClean="0">
                <a:solidFill>
                  <a:schemeClr val="bg1"/>
                </a:solidFill>
              </a:rPr>
              <a:t>MEIC Collaboration Meeting</a:t>
            </a:r>
            <a:r>
              <a:rPr lang="en-US" sz="1000" dirty="0" smtClean="0">
                <a:solidFill>
                  <a:schemeClr val="bg1"/>
                </a:solidFill>
              </a:rPr>
              <a:t>, JLab, </a:t>
            </a:r>
            <a:r>
              <a:rPr lang="en-US" sz="1000" dirty="0" smtClean="0">
                <a:solidFill>
                  <a:schemeClr val="bg1"/>
                </a:solidFill>
              </a:rPr>
              <a:t>March 31</a:t>
            </a:r>
            <a:r>
              <a:rPr lang="en-US" sz="1000" baseline="30000" dirty="0" smtClean="0">
                <a:solidFill>
                  <a:schemeClr val="bg1"/>
                </a:solidFill>
              </a:rPr>
              <a:t>st</a:t>
            </a:r>
            <a:r>
              <a:rPr lang="en-US" sz="1000" dirty="0" smtClean="0">
                <a:solidFill>
                  <a:schemeClr val="bg1"/>
                </a:solidFill>
              </a:rPr>
              <a:t> </a:t>
            </a:r>
            <a:r>
              <a:rPr lang="en-US" sz="1000" dirty="0" smtClean="0">
                <a:solidFill>
                  <a:schemeClr val="bg1"/>
                </a:solidFill>
              </a:rPr>
              <a:t>2015</a:t>
            </a:r>
            <a:endParaRPr lang="en-US" sz="1000" dirty="0">
              <a:solidFill>
                <a:schemeClr val="bg1"/>
              </a:solidFill>
            </a:endParaRPr>
          </a:p>
        </p:txBody>
      </p:sp>
      <p:sp>
        <p:nvSpPr>
          <p:cNvPr id="29" name="TextBox 28"/>
          <p:cNvSpPr txBox="1"/>
          <p:nvPr/>
        </p:nvSpPr>
        <p:spPr>
          <a:xfrm>
            <a:off x="7967269" y="6553201"/>
            <a:ext cx="981856" cy="246221"/>
          </a:xfrm>
          <a:prstGeom prst="rect">
            <a:avLst/>
          </a:prstGeom>
          <a:noFill/>
        </p:spPr>
        <p:txBody>
          <a:bodyPr wrap="square" rtlCol="0">
            <a:spAutoFit/>
          </a:bodyPr>
          <a:lstStyle/>
          <a:p>
            <a:pPr algn="r"/>
            <a:r>
              <a:rPr lang="en-US" sz="1000" dirty="0" smtClean="0">
                <a:solidFill>
                  <a:schemeClr val="bg1"/>
                </a:solidFill>
              </a:rPr>
              <a:t>Slide </a:t>
            </a:r>
            <a:fld id="{B568B7BD-4C8E-413B-B80F-18BC4ED03601}" type="slidenum">
              <a:rPr lang="en-US" sz="1000" smtClean="0">
                <a:solidFill>
                  <a:schemeClr val="bg1"/>
                </a:solidFill>
              </a:rPr>
              <a:pPr algn="r"/>
              <a:t>8</a:t>
            </a:fld>
            <a:r>
              <a:rPr lang="en-US" sz="1000" dirty="0" smtClean="0">
                <a:solidFill>
                  <a:schemeClr val="bg1"/>
                </a:solidFill>
              </a:rPr>
              <a:t>/11</a:t>
            </a:r>
            <a:endParaRPr lang="en-US" sz="1000" dirty="0">
              <a:solidFill>
                <a:schemeClr val="bg1"/>
              </a:solidFill>
            </a:endParaRPr>
          </a:p>
        </p:txBody>
      </p:sp>
      <p:sp>
        <p:nvSpPr>
          <p:cNvPr id="30" name="TextBox 29"/>
          <p:cNvSpPr txBox="1"/>
          <p:nvPr/>
        </p:nvSpPr>
        <p:spPr>
          <a:xfrm>
            <a:off x="3053153" y="6550701"/>
            <a:ext cx="3037695" cy="246221"/>
          </a:xfrm>
          <a:prstGeom prst="rect">
            <a:avLst/>
          </a:prstGeom>
          <a:noFill/>
        </p:spPr>
        <p:txBody>
          <a:bodyPr wrap="square" rtlCol="0">
            <a:spAutoFit/>
          </a:bodyPr>
          <a:lstStyle/>
          <a:p>
            <a:pPr algn="ctr"/>
            <a:r>
              <a:rPr lang="en-US" sz="1000" dirty="0" smtClean="0">
                <a:solidFill>
                  <a:schemeClr val="bg1"/>
                </a:solidFill>
              </a:rPr>
              <a:t>Andrew Kimber, Fast Kicker LDRD</a:t>
            </a:r>
            <a:endParaRPr lang="en-US" sz="1000" dirty="0">
              <a:solidFill>
                <a:schemeClr val="bg1"/>
              </a:solidFill>
            </a:endParaRPr>
          </a:p>
        </p:txBody>
      </p:sp>
    </p:spTree>
    <p:extLst>
      <p:ext uri="{BB962C8B-B14F-4D97-AF65-F5344CB8AC3E}">
        <p14:creationId xmlns:p14="http://schemas.microsoft.com/office/powerpoint/2010/main" val="255770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18" y="23813"/>
            <a:ext cx="8677565" cy="641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67455" y="6550701"/>
            <a:ext cx="3037695" cy="246221"/>
          </a:xfrm>
          <a:prstGeom prst="rect">
            <a:avLst/>
          </a:prstGeom>
          <a:noFill/>
        </p:spPr>
        <p:txBody>
          <a:bodyPr wrap="square" rtlCol="0">
            <a:spAutoFit/>
          </a:bodyPr>
          <a:lstStyle/>
          <a:p>
            <a:r>
              <a:rPr lang="en-US" sz="1000" dirty="0" smtClean="0">
                <a:solidFill>
                  <a:schemeClr val="bg1"/>
                </a:solidFill>
              </a:rPr>
              <a:t>MEIC Collaboration Meeting</a:t>
            </a:r>
            <a:r>
              <a:rPr lang="en-US" sz="1000" dirty="0" smtClean="0">
                <a:solidFill>
                  <a:schemeClr val="bg1"/>
                </a:solidFill>
              </a:rPr>
              <a:t>, JLab, </a:t>
            </a:r>
            <a:r>
              <a:rPr lang="en-US" sz="1000" dirty="0" smtClean="0">
                <a:solidFill>
                  <a:schemeClr val="bg1"/>
                </a:solidFill>
              </a:rPr>
              <a:t>March 31</a:t>
            </a:r>
            <a:r>
              <a:rPr lang="en-US" sz="1000" baseline="30000" dirty="0" smtClean="0">
                <a:solidFill>
                  <a:schemeClr val="bg1"/>
                </a:solidFill>
              </a:rPr>
              <a:t>st</a:t>
            </a:r>
            <a:r>
              <a:rPr lang="en-US" sz="1000" dirty="0" smtClean="0">
                <a:solidFill>
                  <a:schemeClr val="bg1"/>
                </a:solidFill>
              </a:rPr>
              <a:t> </a:t>
            </a:r>
            <a:r>
              <a:rPr lang="en-US" sz="1000" dirty="0" smtClean="0">
                <a:solidFill>
                  <a:schemeClr val="bg1"/>
                </a:solidFill>
              </a:rPr>
              <a:t>2015</a:t>
            </a:r>
            <a:endParaRPr lang="en-US" sz="1000" dirty="0">
              <a:solidFill>
                <a:schemeClr val="bg1"/>
              </a:solidFill>
            </a:endParaRPr>
          </a:p>
        </p:txBody>
      </p:sp>
      <p:sp>
        <p:nvSpPr>
          <p:cNvPr id="61" name="TextBox 60"/>
          <p:cNvSpPr txBox="1"/>
          <p:nvPr/>
        </p:nvSpPr>
        <p:spPr>
          <a:xfrm>
            <a:off x="7967269" y="6553201"/>
            <a:ext cx="981856" cy="246221"/>
          </a:xfrm>
          <a:prstGeom prst="rect">
            <a:avLst/>
          </a:prstGeom>
          <a:noFill/>
        </p:spPr>
        <p:txBody>
          <a:bodyPr wrap="square" rtlCol="0">
            <a:spAutoFit/>
          </a:bodyPr>
          <a:lstStyle/>
          <a:p>
            <a:pPr algn="r"/>
            <a:r>
              <a:rPr lang="en-US" sz="1000" dirty="0" smtClean="0">
                <a:solidFill>
                  <a:schemeClr val="bg1"/>
                </a:solidFill>
              </a:rPr>
              <a:t>Slide </a:t>
            </a:r>
            <a:fld id="{B568B7BD-4C8E-413B-B80F-18BC4ED03601}" type="slidenum">
              <a:rPr lang="en-US" sz="1000" smtClean="0">
                <a:solidFill>
                  <a:schemeClr val="bg1"/>
                </a:solidFill>
              </a:rPr>
              <a:pPr algn="r"/>
              <a:t>9</a:t>
            </a:fld>
            <a:r>
              <a:rPr lang="en-US" sz="1000" dirty="0" smtClean="0">
                <a:solidFill>
                  <a:schemeClr val="bg1"/>
                </a:solidFill>
              </a:rPr>
              <a:t>/11</a:t>
            </a:r>
            <a:endParaRPr lang="en-US" sz="1000" dirty="0">
              <a:solidFill>
                <a:schemeClr val="bg1"/>
              </a:solidFill>
            </a:endParaRPr>
          </a:p>
        </p:txBody>
      </p:sp>
      <p:sp>
        <p:nvSpPr>
          <p:cNvPr id="62" name="TextBox 61"/>
          <p:cNvSpPr txBox="1"/>
          <p:nvPr/>
        </p:nvSpPr>
        <p:spPr>
          <a:xfrm>
            <a:off x="3053153" y="6550701"/>
            <a:ext cx="3037695" cy="246221"/>
          </a:xfrm>
          <a:prstGeom prst="rect">
            <a:avLst/>
          </a:prstGeom>
          <a:noFill/>
        </p:spPr>
        <p:txBody>
          <a:bodyPr wrap="square" rtlCol="0">
            <a:spAutoFit/>
          </a:bodyPr>
          <a:lstStyle/>
          <a:p>
            <a:pPr algn="ctr"/>
            <a:r>
              <a:rPr lang="en-US" sz="1000" dirty="0" smtClean="0">
                <a:solidFill>
                  <a:schemeClr val="bg1"/>
                </a:solidFill>
              </a:rPr>
              <a:t>Andrew Kimber, Fast Kicker LDRD</a:t>
            </a:r>
            <a:endParaRPr lang="en-US" sz="1000" dirty="0">
              <a:solidFill>
                <a:schemeClr val="bg1"/>
              </a:solidFill>
            </a:endParaRPr>
          </a:p>
        </p:txBody>
      </p:sp>
    </p:spTree>
    <p:extLst>
      <p:ext uri="{BB962C8B-B14F-4D97-AF65-F5344CB8AC3E}">
        <p14:creationId xmlns:p14="http://schemas.microsoft.com/office/powerpoint/2010/main" val="1912990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32981</TotalTime>
  <Words>1006</Words>
  <Application>Microsoft Office PowerPoint</Application>
  <PresentationFormat>On-screen Show (4:3)</PresentationFormat>
  <Paragraphs>175</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JLabPresentation_1</vt:lpstr>
      <vt:lpstr>Bitmap Image</vt:lpstr>
      <vt:lpstr>PowerPoint Presentation</vt:lpstr>
      <vt:lpstr>Outline</vt:lpstr>
      <vt:lpstr>Kicker requirements for the MEIC</vt:lpstr>
      <vt:lpstr>The problem</vt:lpstr>
      <vt:lpstr>The kicker concept</vt:lpstr>
      <vt:lpstr>The kicker concept (2)</vt:lpstr>
      <vt:lpstr>The proposed experiment</vt:lpstr>
      <vt:lpstr>Initial results</vt:lpstr>
      <vt:lpstr>PowerPoint Presentation</vt:lpstr>
      <vt:lpstr>Next steps</vt:lpstr>
      <vt:lpstr>PowerPoint Presentation</vt:lpstr>
      <vt:lpstr>PowerPoint Presentation</vt:lpstr>
      <vt:lpstr>Backup slides (I)</vt:lpstr>
      <vt:lpstr>Backup slides (II)</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Kimber</dc:creator>
  <cp:lastModifiedBy>Andrew Kimber</cp:lastModifiedBy>
  <cp:revision>151</cp:revision>
  <cp:lastPrinted>2013-07-25T15:23:48Z</cp:lastPrinted>
  <dcterms:created xsi:type="dcterms:W3CDTF">2013-07-12T19:31:28Z</dcterms:created>
  <dcterms:modified xsi:type="dcterms:W3CDTF">2015-03-30T20:45:20Z</dcterms:modified>
</cp:coreProperties>
</file>