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8" r:id="rId2"/>
    <p:sldId id="336" r:id="rId3"/>
    <p:sldId id="337" r:id="rId4"/>
    <p:sldId id="338" r:id="rId5"/>
    <p:sldId id="339" r:id="rId6"/>
    <p:sldId id="357" r:id="rId7"/>
    <p:sldId id="341" r:id="rId8"/>
    <p:sldId id="360" r:id="rId9"/>
    <p:sldId id="362" r:id="rId10"/>
    <p:sldId id="342" r:id="rId11"/>
    <p:sldId id="361" r:id="rId12"/>
    <p:sldId id="346" r:id="rId13"/>
    <p:sldId id="363" r:id="rId14"/>
    <p:sldId id="364" r:id="rId15"/>
    <p:sldId id="343" r:id="rId16"/>
    <p:sldId id="349" r:id="rId17"/>
    <p:sldId id="350" r:id="rId18"/>
    <p:sldId id="359" r:id="rId19"/>
    <p:sldId id="347" r:id="rId20"/>
    <p:sldId id="358" r:id="rId21"/>
  </p:sldIdLst>
  <p:sldSz cx="9144000" cy="6858000" type="screen4x3"/>
  <p:notesSz cx="9220200" cy="6946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196" autoAdjust="0"/>
  </p:normalViewPr>
  <p:slideViewPr>
    <p:cSldViewPr snapToGrid="0" snapToObjects="1" showGuides="1">
      <p:cViewPr varScale="1">
        <p:scale>
          <a:sx n="67" d="100"/>
          <a:sy n="67" d="100"/>
        </p:scale>
        <p:origin x="-118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9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ssen\Documents\my%20own%20kicker%20mat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7.115823554221351E-2"/>
          <c:y val="7.0445054263259435E-2"/>
          <c:w val="0.88131385475344159"/>
          <c:h val="0.8707313349279866"/>
        </c:manualLayout>
      </c:layout>
      <c:scatterChart>
        <c:scatterStyle val="smoothMarker"/>
        <c:ser>
          <c:idx val="0"/>
          <c:order val="0"/>
          <c:marker>
            <c:symbol val="none"/>
          </c:marker>
          <c:xVal>
            <c:numRef>
              <c:f>Sheet1!$A:$A</c:f>
              <c:numCache>
                <c:formatCode>General</c:formatCode>
                <c:ptCount val="1048576"/>
                <c:pt idx="0">
                  <c:v>-6</c:v>
                </c:pt>
                <c:pt idx="1">
                  <c:v>-5.9</c:v>
                </c:pt>
                <c:pt idx="2">
                  <c:v>-5.8</c:v>
                </c:pt>
                <c:pt idx="3">
                  <c:v>-5.7</c:v>
                </c:pt>
                <c:pt idx="4">
                  <c:v>-5.6</c:v>
                </c:pt>
                <c:pt idx="5">
                  <c:v>-5.5</c:v>
                </c:pt>
                <c:pt idx="6">
                  <c:v>-5.4</c:v>
                </c:pt>
                <c:pt idx="7">
                  <c:v>-5.3</c:v>
                </c:pt>
                <c:pt idx="8">
                  <c:v>-5.2</c:v>
                </c:pt>
                <c:pt idx="9">
                  <c:v>-5.0999999999999996</c:v>
                </c:pt>
                <c:pt idx="10">
                  <c:v>-5</c:v>
                </c:pt>
                <c:pt idx="11">
                  <c:v>-4.9000000000000004</c:v>
                </c:pt>
                <c:pt idx="12">
                  <c:v>-4.8</c:v>
                </c:pt>
                <c:pt idx="13">
                  <c:v>-4.7</c:v>
                </c:pt>
                <c:pt idx="14">
                  <c:v>-4.5999999999999996</c:v>
                </c:pt>
                <c:pt idx="15">
                  <c:v>-4.5000000000000098</c:v>
                </c:pt>
                <c:pt idx="16">
                  <c:v>-4.4000000000000101</c:v>
                </c:pt>
                <c:pt idx="17">
                  <c:v>-4.3000000000000096</c:v>
                </c:pt>
                <c:pt idx="18">
                  <c:v>-4.2000000000000099</c:v>
                </c:pt>
                <c:pt idx="19">
                  <c:v>-4.1000000000000085</c:v>
                </c:pt>
                <c:pt idx="20">
                  <c:v>-4.0000000000000098</c:v>
                </c:pt>
                <c:pt idx="21">
                  <c:v>-3.9000000000000101</c:v>
                </c:pt>
                <c:pt idx="22">
                  <c:v>-3.80000000000001</c:v>
                </c:pt>
                <c:pt idx="23">
                  <c:v>-3.7000000000000099</c:v>
                </c:pt>
                <c:pt idx="24">
                  <c:v>-3.6000000000000099</c:v>
                </c:pt>
                <c:pt idx="25">
                  <c:v>-3.5000000000000102</c:v>
                </c:pt>
                <c:pt idx="26">
                  <c:v>-3.4000000000000101</c:v>
                </c:pt>
                <c:pt idx="27">
                  <c:v>-3.30000000000001</c:v>
                </c:pt>
                <c:pt idx="28">
                  <c:v>-3.2000000000000099</c:v>
                </c:pt>
                <c:pt idx="29">
                  <c:v>-3.1000000000000099</c:v>
                </c:pt>
                <c:pt idx="30">
                  <c:v>-3.0000000000000102</c:v>
                </c:pt>
                <c:pt idx="31">
                  <c:v>-2.9000000000000101</c:v>
                </c:pt>
                <c:pt idx="32">
                  <c:v>-2.80000000000001</c:v>
                </c:pt>
                <c:pt idx="33">
                  <c:v>-2.7000000000000099</c:v>
                </c:pt>
                <c:pt idx="34">
                  <c:v>-2.6000000000000099</c:v>
                </c:pt>
                <c:pt idx="35">
                  <c:v>-2.5000000000000102</c:v>
                </c:pt>
                <c:pt idx="36">
                  <c:v>-2.4000000000000101</c:v>
                </c:pt>
                <c:pt idx="37">
                  <c:v>-2.30000000000001</c:v>
                </c:pt>
                <c:pt idx="38">
                  <c:v>-2.2000000000000099</c:v>
                </c:pt>
                <c:pt idx="39">
                  <c:v>-2.1000000000000099</c:v>
                </c:pt>
                <c:pt idx="40">
                  <c:v>-2.0000000000000102</c:v>
                </c:pt>
                <c:pt idx="41">
                  <c:v>-1.9000000000000101</c:v>
                </c:pt>
                <c:pt idx="42">
                  <c:v>-1.80000000000001</c:v>
                </c:pt>
                <c:pt idx="43">
                  <c:v>-1.7000000000000202</c:v>
                </c:pt>
                <c:pt idx="44">
                  <c:v>-1.6000000000000201</c:v>
                </c:pt>
                <c:pt idx="45">
                  <c:v>-1.50000000000002</c:v>
                </c:pt>
                <c:pt idx="46">
                  <c:v>-1.4000000000000199</c:v>
                </c:pt>
                <c:pt idx="47">
                  <c:v>-1.30000000000002</c:v>
                </c:pt>
                <c:pt idx="48">
                  <c:v>-1.2000000000000199</c:v>
                </c:pt>
                <c:pt idx="49">
                  <c:v>-1.1000000000000201</c:v>
                </c:pt>
                <c:pt idx="50">
                  <c:v>-1.00000000000002</c:v>
                </c:pt>
                <c:pt idx="51">
                  <c:v>-0.90000000000002001</c:v>
                </c:pt>
                <c:pt idx="52">
                  <c:v>-0.80000000000002003</c:v>
                </c:pt>
                <c:pt idx="53">
                  <c:v>-0.70000000000002005</c:v>
                </c:pt>
                <c:pt idx="54">
                  <c:v>-0.60000000000002063</c:v>
                </c:pt>
                <c:pt idx="55">
                  <c:v>-0.50000000000001998</c:v>
                </c:pt>
                <c:pt idx="56">
                  <c:v>-0.40000000000002001</c:v>
                </c:pt>
                <c:pt idx="57">
                  <c:v>-0.30000000000001997</c:v>
                </c:pt>
                <c:pt idx="58">
                  <c:v>-0.20000000000002016</c:v>
                </c:pt>
                <c:pt idx="59">
                  <c:v>-0.10000000000002</c:v>
                </c:pt>
                <c:pt idx="60">
                  <c:v>-2.0428103653102984E-14</c:v>
                </c:pt>
                <c:pt idx="61">
                  <c:v>9.9999999999980271E-2</c:v>
                </c:pt>
                <c:pt idx="62">
                  <c:v>0.19999999999998022</c:v>
                </c:pt>
                <c:pt idx="63">
                  <c:v>0.29999999999998073</c:v>
                </c:pt>
                <c:pt idx="64">
                  <c:v>0.39999999999998093</c:v>
                </c:pt>
                <c:pt idx="65">
                  <c:v>0.49999999999998079</c:v>
                </c:pt>
                <c:pt idx="66">
                  <c:v>0.5999999999999801</c:v>
                </c:pt>
                <c:pt idx="67">
                  <c:v>0.69999999999998064</c:v>
                </c:pt>
                <c:pt idx="68">
                  <c:v>0.79999999999997995</c:v>
                </c:pt>
                <c:pt idx="69">
                  <c:v>0.89999999999998015</c:v>
                </c:pt>
                <c:pt idx="70">
                  <c:v>0.99999999999998002</c:v>
                </c:pt>
                <c:pt idx="71">
                  <c:v>1.0999999999999686</c:v>
                </c:pt>
                <c:pt idx="72">
                  <c:v>1.1999999999999698</c:v>
                </c:pt>
                <c:pt idx="73">
                  <c:v>1.2999999999999683</c:v>
                </c:pt>
                <c:pt idx="74">
                  <c:v>1.3999999999999686</c:v>
                </c:pt>
                <c:pt idx="75">
                  <c:v>1.4999999999999678</c:v>
                </c:pt>
                <c:pt idx="76">
                  <c:v>1.5999999999999686</c:v>
                </c:pt>
                <c:pt idx="77">
                  <c:v>1.6999999999999698</c:v>
                </c:pt>
                <c:pt idx="78">
                  <c:v>1.7999999999999687</c:v>
                </c:pt>
                <c:pt idx="79">
                  <c:v>1.8999999999999686</c:v>
                </c:pt>
                <c:pt idx="80">
                  <c:v>1.9999999999999696</c:v>
                </c:pt>
                <c:pt idx="81">
                  <c:v>2.0999999999999677</c:v>
                </c:pt>
                <c:pt idx="82">
                  <c:v>2.19999999999997</c:v>
                </c:pt>
                <c:pt idx="83">
                  <c:v>2.2999999999999701</c:v>
                </c:pt>
                <c:pt idx="84">
                  <c:v>2.3999999999999675</c:v>
                </c:pt>
                <c:pt idx="85">
                  <c:v>2.4999999999999667</c:v>
                </c:pt>
                <c:pt idx="86">
                  <c:v>2.5999999999999677</c:v>
                </c:pt>
                <c:pt idx="87">
                  <c:v>2.69999999999997</c:v>
                </c:pt>
                <c:pt idx="88">
                  <c:v>2.7999999999999701</c:v>
                </c:pt>
                <c:pt idx="89">
                  <c:v>2.8999999999999675</c:v>
                </c:pt>
                <c:pt idx="90">
                  <c:v>2.9999999999999667</c:v>
                </c:pt>
                <c:pt idx="91">
                  <c:v>3.0999999999999677</c:v>
                </c:pt>
                <c:pt idx="92">
                  <c:v>3.19999999999997</c:v>
                </c:pt>
                <c:pt idx="93">
                  <c:v>3.2999999999999701</c:v>
                </c:pt>
                <c:pt idx="94">
                  <c:v>3.3999999999999675</c:v>
                </c:pt>
                <c:pt idx="95">
                  <c:v>3.4999999999999667</c:v>
                </c:pt>
                <c:pt idx="96">
                  <c:v>3.5999999999999677</c:v>
                </c:pt>
                <c:pt idx="97">
                  <c:v>3.69999999999997</c:v>
                </c:pt>
                <c:pt idx="98">
                  <c:v>3.7999999999999701</c:v>
                </c:pt>
                <c:pt idx="99">
                  <c:v>3.8999999999999577</c:v>
                </c:pt>
                <c:pt idx="100">
                  <c:v>3.9999999999999587</c:v>
                </c:pt>
                <c:pt idx="101">
                  <c:v>4.0999999999999996</c:v>
                </c:pt>
                <c:pt idx="102">
                  <c:v>4.2</c:v>
                </c:pt>
                <c:pt idx="103">
                  <c:v>4.3</c:v>
                </c:pt>
                <c:pt idx="104">
                  <c:v>4.4000000000000004</c:v>
                </c:pt>
                <c:pt idx="105">
                  <c:v>4.5</c:v>
                </c:pt>
                <c:pt idx="106">
                  <c:v>4.5999999999999996</c:v>
                </c:pt>
                <c:pt idx="107">
                  <c:v>4.7</c:v>
                </c:pt>
                <c:pt idx="108">
                  <c:v>4.8</c:v>
                </c:pt>
                <c:pt idx="109">
                  <c:v>4.9000000000000004</c:v>
                </c:pt>
                <c:pt idx="110">
                  <c:v>5</c:v>
                </c:pt>
                <c:pt idx="111">
                  <c:v>5.0999999999999996</c:v>
                </c:pt>
                <c:pt idx="112">
                  <c:v>5.2</c:v>
                </c:pt>
                <c:pt idx="113">
                  <c:v>5.3</c:v>
                </c:pt>
                <c:pt idx="114">
                  <c:v>5.4</c:v>
                </c:pt>
                <c:pt idx="115">
                  <c:v>5.5</c:v>
                </c:pt>
                <c:pt idx="116">
                  <c:v>5.6</c:v>
                </c:pt>
                <c:pt idx="117">
                  <c:v>5.7</c:v>
                </c:pt>
                <c:pt idx="118">
                  <c:v>5.8</c:v>
                </c:pt>
                <c:pt idx="119">
                  <c:v>5.9</c:v>
                </c:pt>
                <c:pt idx="120">
                  <c:v>6</c:v>
                </c:pt>
              </c:numCache>
            </c:numRef>
          </c:xVal>
          <c:yVal>
            <c:numRef>
              <c:f>Sheet1!$B$1:$B$121</c:f>
              <c:numCache>
                <c:formatCode>General</c:formatCode>
                <c:ptCount val="121"/>
                <c:pt idx="0">
                  <c:v>-0.25</c:v>
                </c:pt>
                <c:pt idx="1">
                  <c:v>-0.10582234909180908</c:v>
                </c:pt>
                <c:pt idx="2">
                  <c:v>5.5023751706962887E-2</c:v>
                </c:pt>
                <c:pt idx="3">
                  <c:v>0.22502133758148227</c:v>
                </c:pt>
                <c:pt idx="4">
                  <c:v>0.39587957347536473</c:v>
                </c:pt>
                <c:pt idx="5">
                  <c:v>0.55901699437494756</c:v>
                </c:pt>
                <c:pt idx="6">
                  <c:v>0.70606673751143001</c:v>
                </c:pt>
                <c:pt idx="7">
                  <c:v>0.82937255665483278</c:v>
                </c:pt>
                <c:pt idx="8">
                  <c:v>0.9224449205862465</c:v>
                </c:pt>
                <c:pt idx="9">
                  <c:v>0.98034893122155498</c:v>
                </c:pt>
                <c:pt idx="10">
                  <c:v>1</c:v>
                </c:pt>
                <c:pt idx="11">
                  <c:v>0.98034893122155398</c:v>
                </c:pt>
                <c:pt idx="12">
                  <c:v>0.9224449205862465</c:v>
                </c:pt>
                <c:pt idx="13">
                  <c:v>0.82937255665483278</c:v>
                </c:pt>
                <c:pt idx="14">
                  <c:v>0.70606673751142901</c:v>
                </c:pt>
                <c:pt idx="15">
                  <c:v>0.55901699437496133</c:v>
                </c:pt>
                <c:pt idx="16">
                  <c:v>0.39587957347538066</c:v>
                </c:pt>
                <c:pt idx="17">
                  <c:v>0.22502133758149939</c:v>
                </c:pt>
                <c:pt idx="18">
                  <c:v>5.5023751706978721E-2</c:v>
                </c:pt>
                <c:pt idx="19">
                  <c:v>-0.105822349091793</c:v>
                </c:pt>
                <c:pt idx="20">
                  <c:v>-0.24999999999998726</c:v>
                </c:pt>
                <c:pt idx="21">
                  <c:v>-0.37119758565125233</c:v>
                </c:pt>
                <c:pt idx="22">
                  <c:v>-0.46466209089257432</c:v>
                </c:pt>
                <c:pt idx="23">
                  <c:v>-0.52745261042189162</c:v>
                </c:pt>
                <c:pt idx="24">
                  <c:v>-0.55857890023698697</c:v>
                </c:pt>
                <c:pt idx="25">
                  <c:v>-0.55901699437494856</c:v>
                </c:pt>
                <c:pt idx="26">
                  <c:v>-0.53160164065688709</c:v>
                </c:pt>
                <c:pt idx="27">
                  <c:v>-0.48080304327204154</c:v>
                </c:pt>
                <c:pt idx="28">
                  <c:v>-0.41240265216721533</c:v>
                </c:pt>
                <c:pt idx="29">
                  <c:v>-0.33308905394605748</c:v>
                </c:pt>
                <c:pt idx="30">
                  <c:v>-0.25000000000000799</c:v>
                </c:pt>
                <c:pt idx="31">
                  <c:v>-0.17023994253244143</c:v>
                </c:pt>
                <c:pt idx="32">
                  <c:v>-0.100403929233426</c:v>
                </c:pt>
                <c:pt idx="33">
                  <c:v>-4.6138240542388097E-2</c:v>
                </c:pt>
                <c:pt idx="34">
                  <c:v>-1.1765770092925629E-2</c:v>
                </c:pt>
                <c:pt idx="35">
                  <c:v>0</c:v>
                </c:pt>
                <c:pt idx="36">
                  <c:v>-1.1765770092921022E-2</c:v>
                </c:pt>
                <c:pt idx="37">
                  <c:v>-4.6138240542379277E-2</c:v>
                </c:pt>
                <c:pt idx="38">
                  <c:v>-0.10040392923341408</c:v>
                </c:pt>
                <c:pt idx="39">
                  <c:v>-0.17023994253242647</c:v>
                </c:pt>
                <c:pt idx="40">
                  <c:v>-0.24999999999999237</c:v>
                </c:pt>
                <c:pt idx="41">
                  <c:v>-0.33308905394604155</c:v>
                </c:pt>
                <c:pt idx="42">
                  <c:v>-0.4124026521672004</c:v>
                </c:pt>
                <c:pt idx="43">
                  <c:v>-0.48080304327202333</c:v>
                </c:pt>
                <c:pt idx="44">
                  <c:v>-0.53160164065687421</c:v>
                </c:pt>
                <c:pt idx="45">
                  <c:v>-0.55901699437494456</c:v>
                </c:pt>
                <c:pt idx="46">
                  <c:v>-0.55857890023699097</c:v>
                </c:pt>
                <c:pt idx="47">
                  <c:v>-0.5274526104219045</c:v>
                </c:pt>
                <c:pt idx="48">
                  <c:v>-0.46466209089259802</c:v>
                </c:pt>
                <c:pt idx="49">
                  <c:v>-0.37119758565128502</c:v>
                </c:pt>
                <c:pt idx="50">
                  <c:v>-0.25000000000002676</c:v>
                </c:pt>
                <c:pt idx="51">
                  <c:v>-0.1058223490918391</c:v>
                </c:pt>
                <c:pt idx="52">
                  <c:v>5.5023751706928671E-2</c:v>
                </c:pt>
                <c:pt idx="53">
                  <c:v>0.22502133758144827</c:v>
                </c:pt>
                <c:pt idx="54">
                  <c:v>0.39587957347532954</c:v>
                </c:pt>
                <c:pt idx="55">
                  <c:v>0.55901699437491559</c:v>
                </c:pt>
                <c:pt idx="56">
                  <c:v>0.70606673751140303</c:v>
                </c:pt>
                <c:pt idx="57">
                  <c:v>0.82937255665481091</c:v>
                </c:pt>
                <c:pt idx="58">
                  <c:v>0.92244492058623151</c:v>
                </c:pt>
                <c:pt idx="59">
                  <c:v>0.98034893122154698</c:v>
                </c:pt>
                <c:pt idx="60">
                  <c:v>1</c:v>
                </c:pt>
                <c:pt idx="61">
                  <c:v>0.98034893122156197</c:v>
                </c:pt>
                <c:pt idx="62">
                  <c:v>0.92244492058626149</c:v>
                </c:pt>
                <c:pt idx="63">
                  <c:v>0.82937255665485365</c:v>
                </c:pt>
                <c:pt idx="64">
                  <c:v>0.70606673751145699</c:v>
                </c:pt>
                <c:pt idx="65">
                  <c:v>0.55901699437497898</c:v>
                </c:pt>
                <c:pt idx="66">
                  <c:v>0.39587957347539654</c:v>
                </c:pt>
                <c:pt idx="67">
                  <c:v>0.22502133758151704</c:v>
                </c:pt>
                <c:pt idx="68">
                  <c:v>5.5023751706995506E-2</c:v>
                </c:pt>
                <c:pt idx="69">
                  <c:v>-0.105822349091778</c:v>
                </c:pt>
                <c:pt idx="70">
                  <c:v>-0.24999999999997327</c:v>
                </c:pt>
                <c:pt idx="71">
                  <c:v>-0.37119758565123101</c:v>
                </c:pt>
                <c:pt idx="72">
                  <c:v>-0.46466209089255933</c:v>
                </c:pt>
                <c:pt idx="73">
                  <c:v>-0.52745261042188263</c:v>
                </c:pt>
                <c:pt idx="74">
                  <c:v>-0.55857890023698298</c:v>
                </c:pt>
                <c:pt idx="75">
                  <c:v>-0.55901699437495156</c:v>
                </c:pt>
                <c:pt idx="76">
                  <c:v>-0.53160164065689508</c:v>
                </c:pt>
                <c:pt idx="77">
                  <c:v>-0.48080304327205348</c:v>
                </c:pt>
                <c:pt idx="78">
                  <c:v>-0.41240265216723032</c:v>
                </c:pt>
                <c:pt idx="79">
                  <c:v>-0.33308905394607446</c:v>
                </c:pt>
                <c:pt idx="80">
                  <c:v>-0.25000000000002476</c:v>
                </c:pt>
                <c:pt idx="81">
                  <c:v>-0.17023994253245736</c:v>
                </c:pt>
                <c:pt idx="82">
                  <c:v>-0.10040392923343899</c:v>
                </c:pt>
                <c:pt idx="83">
                  <c:v>-4.6138240542397305E-2</c:v>
                </c:pt>
                <c:pt idx="84">
                  <c:v>-1.1765770092930328E-2</c:v>
                </c:pt>
                <c:pt idx="85">
                  <c:v>0</c:v>
                </c:pt>
                <c:pt idx="86">
                  <c:v>-1.1765770092916329E-2</c:v>
                </c:pt>
                <c:pt idx="87">
                  <c:v>-4.6138240542370076E-2</c:v>
                </c:pt>
                <c:pt idx="88">
                  <c:v>-0.10040392923340102</c:v>
                </c:pt>
                <c:pt idx="89">
                  <c:v>-0.17023994253241137</c:v>
                </c:pt>
                <c:pt idx="90">
                  <c:v>-0.24999999999997527</c:v>
                </c:pt>
                <c:pt idx="91">
                  <c:v>-0.33308905394602439</c:v>
                </c:pt>
                <c:pt idx="92">
                  <c:v>-0.41240265216718408</c:v>
                </c:pt>
                <c:pt idx="93">
                  <c:v>-0.48080304327201639</c:v>
                </c:pt>
                <c:pt idx="94">
                  <c:v>-0.53160164065686966</c:v>
                </c:pt>
                <c:pt idx="95">
                  <c:v>-0.55901699437494257</c:v>
                </c:pt>
                <c:pt idx="96">
                  <c:v>-0.55857890023699297</c:v>
                </c:pt>
                <c:pt idx="97">
                  <c:v>-0.5274526104219095</c:v>
                </c:pt>
                <c:pt idx="98">
                  <c:v>-0.46466209089260646</c:v>
                </c:pt>
                <c:pt idx="99">
                  <c:v>-0.37119758565130601</c:v>
                </c:pt>
                <c:pt idx="100">
                  <c:v>-0.25000000000005401</c:v>
                </c:pt>
                <c:pt idx="101">
                  <c:v>-0.10582234909181008</c:v>
                </c:pt>
                <c:pt idx="102">
                  <c:v>5.5023751706962214E-2</c:v>
                </c:pt>
                <c:pt idx="103">
                  <c:v>0.22502133758148227</c:v>
                </c:pt>
                <c:pt idx="104">
                  <c:v>0.39587957347536373</c:v>
                </c:pt>
                <c:pt idx="105">
                  <c:v>0.55901699437494656</c:v>
                </c:pt>
                <c:pt idx="106">
                  <c:v>0.70606673751142901</c:v>
                </c:pt>
                <c:pt idx="107">
                  <c:v>0.82937255665483278</c:v>
                </c:pt>
                <c:pt idx="108">
                  <c:v>0.9224449205862465</c:v>
                </c:pt>
                <c:pt idx="109">
                  <c:v>0.98034893122155398</c:v>
                </c:pt>
                <c:pt idx="110">
                  <c:v>1</c:v>
                </c:pt>
                <c:pt idx="111">
                  <c:v>0.98034893122155498</c:v>
                </c:pt>
                <c:pt idx="112">
                  <c:v>0.9224449205862465</c:v>
                </c:pt>
                <c:pt idx="113">
                  <c:v>0.82937255665483278</c:v>
                </c:pt>
                <c:pt idx="114">
                  <c:v>0.70606673751143001</c:v>
                </c:pt>
                <c:pt idx="115">
                  <c:v>0.55901699437494756</c:v>
                </c:pt>
                <c:pt idx="116">
                  <c:v>0.39587957347536473</c:v>
                </c:pt>
                <c:pt idx="117">
                  <c:v>0.22502133758148227</c:v>
                </c:pt>
                <c:pt idx="118">
                  <c:v>5.5023751706962887E-2</c:v>
                </c:pt>
                <c:pt idx="119">
                  <c:v>-0.10582234909180908</c:v>
                </c:pt>
                <c:pt idx="120">
                  <c:v>-0.25</c:v>
                </c:pt>
              </c:numCache>
            </c:numRef>
          </c:yVal>
          <c:smooth val="1"/>
        </c:ser>
        <c:axId val="100739712"/>
        <c:axId val="100853632"/>
      </c:scatterChart>
      <c:scatterChart>
        <c:scatterStyle val="lineMarker"/>
        <c:ser>
          <c:idx val="1"/>
          <c:order val="1"/>
          <c:spPr>
            <a:ln w="28575">
              <a:noFill/>
            </a:ln>
          </c:spPr>
          <c:xVal>
            <c:numRef>
              <c:f>Sheet1!$D$1:$D$13</c:f>
              <c:numCache>
                <c:formatCode>General</c:formatCode>
                <c:ptCount val="13"/>
                <c:pt idx="0">
                  <c:v>-6</c:v>
                </c:pt>
                <c:pt idx="1">
                  <c:v>-5</c:v>
                </c:pt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</c:numCache>
            </c:numRef>
          </c:xVal>
          <c:yVal>
            <c:numRef>
              <c:f>Sheet1!$E$1:$E$13</c:f>
              <c:numCache>
                <c:formatCode>General</c:formatCode>
                <c:ptCount val="13"/>
                <c:pt idx="0">
                  <c:v>-0.25</c:v>
                </c:pt>
                <c:pt idx="1">
                  <c:v>1</c:v>
                </c:pt>
                <c:pt idx="2">
                  <c:v>-0.24999999999998726</c:v>
                </c:pt>
                <c:pt idx="3">
                  <c:v>-0.25000000000000799</c:v>
                </c:pt>
                <c:pt idx="4">
                  <c:v>-0.24999999999999237</c:v>
                </c:pt>
                <c:pt idx="5">
                  <c:v>-0.25000000000002676</c:v>
                </c:pt>
                <c:pt idx="6">
                  <c:v>1</c:v>
                </c:pt>
                <c:pt idx="7">
                  <c:v>-0.24999999999997327</c:v>
                </c:pt>
                <c:pt idx="8">
                  <c:v>-0.25000000000002476</c:v>
                </c:pt>
                <c:pt idx="9">
                  <c:v>-0.24999999999997527</c:v>
                </c:pt>
                <c:pt idx="10">
                  <c:v>-0.25000000000005401</c:v>
                </c:pt>
                <c:pt idx="11">
                  <c:v>1</c:v>
                </c:pt>
                <c:pt idx="12">
                  <c:v>-0.25</c:v>
                </c:pt>
              </c:numCache>
            </c:numRef>
          </c:yVal>
        </c:ser>
        <c:axId val="100739712"/>
        <c:axId val="100853632"/>
      </c:scatterChart>
      <c:valAx>
        <c:axId val="100739712"/>
        <c:scaling>
          <c:orientation val="minMax"/>
        </c:scaling>
        <c:axPos val="b"/>
        <c:numFmt formatCode="General" sourceLinked="1"/>
        <c:tickLblPos val="nextTo"/>
        <c:crossAx val="100853632"/>
        <c:crosses val="autoZero"/>
        <c:crossBetween val="midCat"/>
      </c:valAx>
      <c:valAx>
        <c:axId val="100853632"/>
        <c:scaling>
          <c:orientation val="minMax"/>
        </c:scaling>
        <c:axPos val="l"/>
        <c:majorGridlines/>
        <c:numFmt formatCode="General" sourceLinked="1"/>
        <c:tickLblPos val="nextTo"/>
        <c:crossAx val="100739712"/>
        <c:crosses val="autoZero"/>
        <c:crossBetween val="midCat"/>
      </c:valAx>
    </c:plotArea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94858" cy="3468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3236" y="0"/>
            <a:ext cx="3994858" cy="3468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F4A41-6AAD-4E05-BD56-388310816083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98838"/>
            <a:ext cx="3994858" cy="3468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3236" y="6598838"/>
            <a:ext cx="3994858" cy="3468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AFA-9540-4D60-919F-318B8DE97A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67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95420" cy="3473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2647" y="0"/>
            <a:ext cx="3995420" cy="3473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9EE1124A-8259-2F43-AA9E-1AB80762BA4E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73375" y="522288"/>
            <a:ext cx="3473450" cy="26050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2020" y="3299777"/>
            <a:ext cx="7376160" cy="3126105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98349"/>
            <a:ext cx="3995420" cy="3473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2647" y="6598349"/>
            <a:ext cx="3995420" cy="3473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7920DC-EF1D-4BD4-8AFF-FEF68D3EC3B6}" type="slidenum">
              <a:rPr lang="ar-SA" smtClean="0">
                <a:latin typeface="Times" pitchFamily="18" charset="0"/>
                <a:ea typeface="ＭＳ Ｐゴシック" pitchFamily="34" charset="-128"/>
              </a:rPr>
              <a:pPr/>
              <a:t>7</a:t>
            </a:fld>
            <a:endParaRPr lang="en-US" smtClean="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2560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3300" tIns="46650" rIns="93300" bIns="46650"/>
          <a:lstStyle/>
          <a:p>
            <a:pPr eaLnBrk="1" hangingPunct="1"/>
            <a:endParaRPr lang="en-US" smtClean="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25605" name="Slide Number Placeholder 3"/>
          <p:cNvSpPr txBox="1">
            <a:spLocks noGrp="1"/>
          </p:cNvSpPr>
          <p:nvPr/>
        </p:nvSpPr>
        <p:spPr bwMode="auto">
          <a:xfrm>
            <a:off x="5222247" y="6598122"/>
            <a:ext cx="3995843" cy="34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00" tIns="46650" rIns="93300" bIns="46650" anchor="b"/>
          <a:lstStyle/>
          <a:p>
            <a:pPr defTabSz="922338"/>
            <a:fld id="{C9076E97-2757-4368-AE90-6A27DBD63BAA}" type="slidenum">
              <a:rPr lang="ar-SA" sz="1200"/>
              <a:pPr defTabSz="922338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7920DC-EF1D-4BD4-8AFF-FEF68D3EC3B6}" type="slidenum">
              <a:rPr lang="ar-SA" smtClean="0">
                <a:latin typeface="Times" pitchFamily="18" charset="0"/>
                <a:ea typeface="ＭＳ Ｐゴシック" pitchFamily="34" charset="-128"/>
              </a:rPr>
              <a:pPr/>
              <a:t>8</a:t>
            </a:fld>
            <a:endParaRPr lang="en-US" smtClean="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2560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3300" tIns="46650" rIns="93300" bIns="46650"/>
          <a:lstStyle/>
          <a:p>
            <a:pPr eaLnBrk="1" hangingPunct="1"/>
            <a:endParaRPr lang="en-US" smtClean="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25605" name="Slide Number Placeholder 3"/>
          <p:cNvSpPr txBox="1">
            <a:spLocks noGrp="1"/>
          </p:cNvSpPr>
          <p:nvPr/>
        </p:nvSpPr>
        <p:spPr bwMode="auto">
          <a:xfrm>
            <a:off x="5222247" y="6598122"/>
            <a:ext cx="3995843" cy="34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00" tIns="46650" rIns="93300" bIns="46650" anchor="b"/>
          <a:lstStyle/>
          <a:p>
            <a:pPr defTabSz="922338"/>
            <a:fld id="{C9076E97-2757-4368-AE90-6A27DBD63BAA}" type="slidenum">
              <a:rPr lang="ar-SA" sz="1200"/>
              <a:pPr defTabSz="922338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7920DC-EF1D-4BD4-8AFF-FEF68D3EC3B6}" type="slidenum">
              <a:rPr lang="ar-SA" smtClean="0">
                <a:latin typeface="Times" pitchFamily="18" charset="0"/>
                <a:ea typeface="ＭＳ Ｐゴシック" pitchFamily="34" charset="-128"/>
              </a:rPr>
              <a:pPr/>
              <a:t>18</a:t>
            </a:fld>
            <a:endParaRPr lang="en-US" smtClean="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2560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3300" tIns="46650" rIns="93300" bIns="46650"/>
          <a:lstStyle/>
          <a:p>
            <a:pPr eaLnBrk="1" hangingPunct="1"/>
            <a:endParaRPr lang="en-US" smtClean="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25605" name="Slide Number Placeholder 3"/>
          <p:cNvSpPr txBox="1">
            <a:spLocks noGrp="1"/>
          </p:cNvSpPr>
          <p:nvPr/>
        </p:nvSpPr>
        <p:spPr bwMode="auto">
          <a:xfrm>
            <a:off x="5222247" y="6598122"/>
            <a:ext cx="3995843" cy="34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00" tIns="46650" rIns="93300" bIns="46650" anchor="b"/>
          <a:lstStyle/>
          <a:p>
            <a:pPr defTabSz="922338"/>
            <a:fld id="{C9076E97-2757-4368-AE90-6A27DBD63BAA}" type="slidenum">
              <a:rPr lang="ar-SA" sz="1200"/>
              <a:pPr defTabSz="922338"/>
              <a:t>18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>
                <a:solidFill>
                  <a:prstClr val="white"/>
                </a:solidFill>
              </a:rPr>
              <a:pPr/>
              <a:t>3/26/2015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9460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50000"/>
              <a:buFontTx/>
              <a:buBlip>
                <a:blip r:embed="rId2"/>
              </a:buBlip>
              <a:defRPr/>
            </a:lvl1pPr>
            <a:lvl3pPr>
              <a:buClrTx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6B7AE-698D-4EFE-AC31-0AF17C9DC5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9398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19F6A-B8DE-48CF-B354-60AE7C1332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02961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65109F8C-9F4D-5945-807D-33CC9F4EE4DF}" type="datetimeFigureOut">
              <a:rPr lang="en-US" smtClean="0">
                <a:solidFill>
                  <a:prstClr val="white"/>
                </a:solidFill>
              </a:rPr>
              <a:pPr/>
              <a:t>3/26/2015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883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7150" y="6018953"/>
            <a:ext cx="5514975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MEIC Collaboration Meeting Spring 2015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March 30 and 31, 2015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146854" y="11744"/>
            <a:ext cx="5997146" cy="628033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MEIC Electron Cooling 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72402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nion Pro"/>
                <a:ea typeface="+mj-ea"/>
                <a:cs typeface="+mj-cs"/>
              </a:rPr>
              <a:t>Overview of MEIC Cooling Design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nion Pro"/>
              <a:ea typeface="+mj-ea"/>
              <a:cs typeface="+mj-cs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0" y="3876675"/>
            <a:ext cx="9143999" cy="1752600"/>
          </a:xfrm>
        </p:spPr>
        <p:txBody>
          <a:bodyPr>
            <a:normAutofit/>
          </a:bodyPr>
          <a:lstStyle/>
          <a:p>
            <a:r>
              <a:rPr lang="en-US" sz="3900" b="1" dirty="0" err="1" smtClean="0">
                <a:solidFill>
                  <a:schemeClr val="tx1"/>
                </a:solidFill>
              </a:rPr>
              <a:t>Yuhong</a:t>
            </a:r>
            <a:r>
              <a:rPr lang="en-US" sz="3900" b="1" dirty="0" smtClean="0">
                <a:solidFill>
                  <a:schemeClr val="tx1"/>
                </a:solidFill>
              </a:rPr>
              <a:t> Zhang</a:t>
            </a:r>
          </a:p>
          <a:p>
            <a:endParaRPr lang="en-US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787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3000" b="1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The 1</a:t>
            </a:r>
            <a:r>
              <a:rPr lang="en-US" sz="3000" b="1" baseline="300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st</a:t>
            </a:r>
            <a:r>
              <a:rPr lang="en-US" sz="3000" b="1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 Design Attempt </a:t>
            </a:r>
            <a:r>
              <a:rPr lang="en-US" sz="3000" b="1" dirty="0" smtClean="0">
                <a:latin typeface="Arial" charset="0"/>
                <a:ea typeface="ＭＳ Ｐゴシック" pitchFamily="34" charset="-128"/>
                <a:cs typeface="Arial" charset="0"/>
              </a:rPr>
              <a:t>of </a:t>
            </a:r>
            <a:r>
              <a:rPr lang="en-US" sz="3000" b="1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ERL-Circulator Cooler</a:t>
            </a:r>
            <a:endParaRPr lang="en-US" sz="3000" b="1" dirty="0" smtClean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343400" y="4448175"/>
          <a:ext cx="4648200" cy="2029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4489"/>
                <a:gridCol w="860778"/>
                <a:gridCol w="1032933"/>
              </a:tblGrid>
              <a:tr h="30324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Energy at injection/dump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MeV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5/5.3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521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Long.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emitt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. at injection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keV-ps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521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RMS length @ injection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521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Full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energy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MeV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521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Acceleration/recovery phase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-13/166º</a:t>
                      </a:r>
                    </a:p>
                  </a:txBody>
                  <a:tcPr/>
                </a:tc>
              </a:tr>
              <a:tr h="35270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RMS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bunch length at CCR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cm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1~3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7" name="Text Placeholder 2"/>
          <p:cNvSpPr txBox="1">
            <a:spLocks/>
          </p:cNvSpPr>
          <p:nvPr/>
        </p:nvSpPr>
        <p:spPr bwMode="auto">
          <a:xfrm>
            <a:off x="44450" y="833598"/>
            <a:ext cx="1346200" cy="55809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sz="1600" b="1" kern="0" dirty="0" smtClean="0">
                <a:latin typeface="Arial" pitchFamily="34" charset="0"/>
                <a:cs typeface="Arial" pitchFamily="34" charset="0"/>
              </a:rPr>
              <a:t>D. Douglas, C. Tennant</a:t>
            </a:r>
          </a:p>
        </p:txBody>
      </p:sp>
      <p:sp>
        <p:nvSpPr>
          <p:cNvPr id="10275" name="Content Placeholder 1"/>
          <p:cNvSpPr>
            <a:spLocks noGrp="1"/>
          </p:cNvSpPr>
          <p:nvPr>
            <p:ph idx="1"/>
          </p:nvPr>
        </p:nvSpPr>
        <p:spPr>
          <a:xfrm>
            <a:off x="142875" y="4429406"/>
            <a:ext cx="4105275" cy="2095500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1800" b="1" dirty="0" smtClean="0">
                <a:latin typeface="Arial" charset="0"/>
                <a:ea typeface="ＭＳ Ｐゴシック" pitchFamily="34" charset="-128"/>
                <a:cs typeface="Arial" charset="0"/>
              </a:rPr>
              <a:t>Advanced design elements</a:t>
            </a:r>
          </a:p>
          <a:p>
            <a:pPr>
              <a:spcBef>
                <a:spcPts val="200"/>
              </a:spcBef>
            </a:pPr>
            <a:r>
              <a:rPr lang="en-US" sz="1800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Magnetized electron beam/source</a:t>
            </a:r>
          </a:p>
          <a:p>
            <a:pPr>
              <a:spcBef>
                <a:spcPts val="200"/>
              </a:spcBef>
            </a:pPr>
            <a:r>
              <a:rPr lang="en-US" sz="1800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Round-to-flat transform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en-US" sz="1800" b="1" dirty="0" smtClean="0">
                <a:latin typeface="Arial" charset="0"/>
                <a:ea typeface="ＭＳ Ｐゴシック" pitchFamily="34" charset="-128"/>
                <a:cs typeface="Arial" charset="0"/>
              </a:rPr>
              <a:t>Accelerator technologies</a:t>
            </a:r>
          </a:p>
          <a:p>
            <a:pPr>
              <a:spcBef>
                <a:spcPts val="200"/>
              </a:spcBef>
            </a:pPr>
            <a:r>
              <a:rPr lang="en-US" sz="1800" dirty="0" smtClean="0">
                <a:latin typeface="Arial" charset="0"/>
                <a:ea typeface="ＭＳ Ｐゴシック" pitchFamily="34" charset="-128"/>
                <a:cs typeface="Arial" charset="0"/>
              </a:rPr>
              <a:t>High current electron source</a:t>
            </a:r>
          </a:p>
          <a:p>
            <a:pPr>
              <a:spcBef>
                <a:spcPts val="200"/>
              </a:spcBef>
            </a:pPr>
            <a:r>
              <a:rPr lang="en-US" sz="1800" dirty="0" smtClean="0">
                <a:latin typeface="Arial" charset="0"/>
                <a:ea typeface="ＭＳ Ｐゴシック" pitchFamily="34" charset="-128"/>
                <a:cs typeface="Arial" charset="0"/>
              </a:rPr>
              <a:t>Ultra fast kicker 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476249" y="793750"/>
            <a:ext cx="7877175" cy="3454401"/>
            <a:chOff x="76199" y="736600"/>
            <a:chExt cx="7877175" cy="3454401"/>
          </a:xfrm>
        </p:grpSpPr>
        <p:pic>
          <p:nvPicPr>
            <p:cNvPr id="10276" name="Picture 68"/>
            <p:cNvPicPr>
              <a:picLocks noChangeAspect="1"/>
            </p:cNvPicPr>
            <p:nvPr/>
          </p:nvPicPr>
          <p:blipFill>
            <a:blip r:embed="rId2" cstate="print"/>
            <a:srcRect l="15546" t="3897" r="4813" b="12732"/>
            <a:stretch>
              <a:fillRect/>
            </a:stretch>
          </p:blipFill>
          <p:spPr bwMode="auto">
            <a:xfrm flipH="1">
              <a:off x="1258286" y="926780"/>
              <a:ext cx="6695088" cy="3071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277" name="Group 2"/>
            <p:cNvGrpSpPr>
              <a:grpSpLocks noChangeAspect="1"/>
            </p:cNvGrpSpPr>
            <p:nvPr/>
          </p:nvGrpSpPr>
          <p:grpSpPr bwMode="auto">
            <a:xfrm flipH="1">
              <a:off x="470509" y="898033"/>
              <a:ext cx="7478245" cy="3292968"/>
              <a:chOff x="1477" y="9017"/>
              <a:chExt cx="10199" cy="4134"/>
            </a:xfrm>
          </p:grpSpPr>
          <p:grpSp>
            <p:nvGrpSpPr>
              <p:cNvPr id="10281" name="Group 3"/>
              <p:cNvGrpSpPr>
                <a:grpSpLocks/>
              </p:cNvGrpSpPr>
              <p:nvPr/>
            </p:nvGrpSpPr>
            <p:grpSpPr bwMode="auto">
              <a:xfrm>
                <a:off x="10136" y="10578"/>
                <a:ext cx="184" cy="896"/>
                <a:chOff x="10136" y="10884"/>
                <a:chExt cx="184" cy="896"/>
              </a:xfrm>
            </p:grpSpPr>
            <p:grpSp>
              <p:nvGrpSpPr>
                <p:cNvPr id="10318" name="Group 4"/>
                <p:cNvGrpSpPr>
                  <a:grpSpLocks/>
                </p:cNvGrpSpPr>
                <p:nvPr/>
              </p:nvGrpSpPr>
              <p:grpSpPr bwMode="auto">
                <a:xfrm>
                  <a:off x="10160" y="10956"/>
                  <a:ext cx="123" cy="127"/>
                  <a:chOff x="11512" y="10648"/>
                  <a:chExt cx="123" cy="99"/>
                </a:xfrm>
              </p:grpSpPr>
              <p:sp>
                <p:nvSpPr>
                  <p:cNvPr id="10338" name="Oval 5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4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39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6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40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88"/>
                    <a:ext cx="123" cy="1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41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0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42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2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</p:grpSp>
            <p:grpSp>
              <p:nvGrpSpPr>
                <p:cNvPr id="10319" name="Group 10"/>
                <p:cNvGrpSpPr>
                  <a:grpSpLocks/>
                </p:cNvGrpSpPr>
                <p:nvPr/>
              </p:nvGrpSpPr>
              <p:grpSpPr bwMode="auto">
                <a:xfrm>
                  <a:off x="10160" y="11161"/>
                  <a:ext cx="123" cy="127"/>
                  <a:chOff x="11512" y="10648"/>
                  <a:chExt cx="123" cy="99"/>
                </a:xfrm>
              </p:grpSpPr>
              <p:sp>
                <p:nvSpPr>
                  <p:cNvPr id="10333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4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34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6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35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88"/>
                    <a:ext cx="123" cy="1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36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0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37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2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</p:grpSp>
            <p:grpSp>
              <p:nvGrpSpPr>
                <p:cNvPr id="10320" name="Group 16"/>
                <p:cNvGrpSpPr>
                  <a:grpSpLocks/>
                </p:cNvGrpSpPr>
                <p:nvPr/>
              </p:nvGrpSpPr>
              <p:grpSpPr bwMode="auto">
                <a:xfrm>
                  <a:off x="10160" y="11366"/>
                  <a:ext cx="123" cy="127"/>
                  <a:chOff x="11512" y="10648"/>
                  <a:chExt cx="123" cy="99"/>
                </a:xfrm>
              </p:grpSpPr>
              <p:sp>
                <p:nvSpPr>
                  <p:cNvPr id="10328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4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29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6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30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88"/>
                    <a:ext cx="123" cy="1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31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0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32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2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</p:grpSp>
            <p:grpSp>
              <p:nvGrpSpPr>
                <p:cNvPr id="10321" name="Group 22"/>
                <p:cNvGrpSpPr>
                  <a:grpSpLocks/>
                </p:cNvGrpSpPr>
                <p:nvPr/>
              </p:nvGrpSpPr>
              <p:grpSpPr bwMode="auto">
                <a:xfrm>
                  <a:off x="10160" y="11572"/>
                  <a:ext cx="123" cy="127"/>
                  <a:chOff x="11512" y="10648"/>
                  <a:chExt cx="123" cy="99"/>
                </a:xfrm>
              </p:grpSpPr>
              <p:sp>
                <p:nvSpPr>
                  <p:cNvPr id="10323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4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24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6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25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88"/>
                    <a:ext cx="123" cy="1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26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0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27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2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</p:grpSp>
            <p:sp>
              <p:nvSpPr>
                <p:cNvPr id="10322" name="AutoShape 28"/>
                <p:cNvSpPr>
                  <a:spLocks noChangeArrowheads="1"/>
                </p:cNvSpPr>
                <p:nvPr/>
              </p:nvSpPr>
              <p:spPr bwMode="auto">
                <a:xfrm>
                  <a:off x="10136" y="10884"/>
                  <a:ext cx="184" cy="896"/>
                </a:xfrm>
                <a:prstGeom prst="roundRect">
                  <a:avLst>
                    <a:gd name="adj" fmla="val 32065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 b="1">
                    <a:solidFill>
                      <a:srgbClr val="0000FF"/>
                    </a:solidFill>
                  </a:endParaRPr>
                </a:p>
              </p:txBody>
            </p:sp>
          </p:grpSp>
          <p:cxnSp>
            <p:nvCxnSpPr>
              <p:cNvPr id="10282" name="AutoShape 29"/>
              <p:cNvCxnSpPr>
                <a:cxnSpLocks noChangeShapeType="1"/>
              </p:cNvCxnSpPr>
              <p:nvPr/>
            </p:nvCxnSpPr>
            <p:spPr bwMode="auto">
              <a:xfrm flipH="1" flipV="1">
                <a:off x="10232" y="11517"/>
                <a:ext cx="342" cy="38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0283" name="AutoShape 30"/>
              <p:cNvCxnSpPr>
                <a:cxnSpLocks noChangeShapeType="1"/>
              </p:cNvCxnSpPr>
              <p:nvPr/>
            </p:nvCxnSpPr>
            <p:spPr bwMode="auto">
              <a:xfrm flipV="1">
                <a:off x="10231" y="9974"/>
                <a:ext cx="371" cy="46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0284" name="Text Box 31"/>
              <p:cNvSpPr txBox="1">
                <a:spLocks noChangeArrowheads="1"/>
              </p:cNvSpPr>
              <p:nvPr/>
            </p:nvSpPr>
            <p:spPr bwMode="auto">
              <a:xfrm>
                <a:off x="10119" y="11278"/>
                <a:ext cx="1557" cy="4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Aft>
                    <a:spcPts val="1000"/>
                  </a:spcAft>
                </a:pPr>
                <a:r>
                  <a:rPr lang="en-US" sz="1800" b="1" dirty="0">
                    <a:solidFill>
                      <a:srgbClr val="0000FF"/>
                    </a:solidFill>
                    <a:latin typeface="Calibri" pitchFamily="34" charset="0"/>
                    <a:cs typeface="Arial" charset="0"/>
                  </a:rPr>
                  <a:t>injector</a:t>
                </a:r>
                <a:endParaRPr lang="en-US" sz="1800" b="1" dirty="0">
                  <a:solidFill>
                    <a:srgbClr val="0000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85" name="Text Box 32"/>
              <p:cNvSpPr txBox="1">
                <a:spLocks noChangeArrowheads="1"/>
              </p:cNvSpPr>
              <p:nvPr/>
            </p:nvSpPr>
            <p:spPr bwMode="auto">
              <a:xfrm>
                <a:off x="10061" y="9565"/>
                <a:ext cx="1248" cy="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Aft>
                    <a:spcPts val="1000"/>
                  </a:spcAft>
                </a:pPr>
                <a:r>
                  <a:rPr lang="en-US" sz="1800" b="1" dirty="0">
                    <a:solidFill>
                      <a:srgbClr val="0000FF"/>
                    </a:solidFill>
                    <a:latin typeface="Calibri" pitchFamily="34" charset="0"/>
                    <a:cs typeface="Arial" charset="0"/>
                  </a:rPr>
                  <a:t>dump</a:t>
                </a:r>
                <a:endParaRPr lang="en-US" sz="1800" b="1" dirty="0">
                  <a:solidFill>
                    <a:srgbClr val="0000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86" name="Text Box 33"/>
              <p:cNvSpPr txBox="1">
                <a:spLocks noChangeArrowheads="1"/>
              </p:cNvSpPr>
              <p:nvPr/>
            </p:nvSpPr>
            <p:spPr bwMode="auto">
              <a:xfrm>
                <a:off x="1994" y="10661"/>
                <a:ext cx="1749" cy="7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Aft>
                    <a:spcPts val="1000"/>
                  </a:spcAft>
                </a:pPr>
                <a:r>
                  <a:rPr lang="en-US" sz="1800" b="1">
                    <a:solidFill>
                      <a:srgbClr val="0000FF"/>
                    </a:solidFill>
                    <a:latin typeface="Calibri" pitchFamily="34" charset="0"/>
                    <a:cs typeface="Arial" charset="0"/>
                  </a:rPr>
                  <a:t>cooling solenoids</a:t>
                </a:r>
                <a:endParaRPr lang="en-US" sz="1800" b="1">
                  <a:solidFill>
                    <a:srgbClr val="0000FF"/>
                  </a:solidFill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10287" name="AutoShape 34"/>
              <p:cNvCxnSpPr>
                <a:cxnSpLocks noChangeShapeType="1"/>
              </p:cNvCxnSpPr>
              <p:nvPr/>
            </p:nvCxnSpPr>
            <p:spPr bwMode="auto">
              <a:xfrm flipV="1">
                <a:off x="3641" y="10607"/>
                <a:ext cx="259" cy="31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0288" name="AutoShape 35"/>
              <p:cNvCxnSpPr>
                <a:cxnSpLocks noChangeShapeType="1"/>
              </p:cNvCxnSpPr>
              <p:nvPr/>
            </p:nvCxnSpPr>
            <p:spPr bwMode="auto">
              <a:xfrm>
                <a:off x="3644" y="11177"/>
                <a:ext cx="259" cy="31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grpSp>
            <p:nvGrpSpPr>
              <p:cNvPr id="10289" name="Group 36"/>
              <p:cNvGrpSpPr>
                <a:grpSpLocks/>
              </p:cNvGrpSpPr>
              <p:nvPr/>
            </p:nvGrpSpPr>
            <p:grpSpPr bwMode="auto">
              <a:xfrm>
                <a:off x="8555" y="9996"/>
                <a:ext cx="184" cy="271"/>
                <a:chOff x="10400" y="11135"/>
                <a:chExt cx="184" cy="271"/>
              </a:xfrm>
            </p:grpSpPr>
            <p:grpSp>
              <p:nvGrpSpPr>
                <p:cNvPr id="10311" name="Group 37"/>
                <p:cNvGrpSpPr>
                  <a:grpSpLocks/>
                </p:cNvGrpSpPr>
                <p:nvPr/>
              </p:nvGrpSpPr>
              <p:grpSpPr bwMode="auto">
                <a:xfrm rot="1800000">
                  <a:off x="10400" y="11196"/>
                  <a:ext cx="123" cy="127"/>
                  <a:chOff x="11512" y="10648"/>
                  <a:chExt cx="123" cy="99"/>
                </a:xfrm>
              </p:grpSpPr>
              <p:sp>
                <p:nvSpPr>
                  <p:cNvPr id="10313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4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14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6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15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88"/>
                    <a:ext cx="123" cy="1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16" name="Oval 41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0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17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2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</p:grpSp>
            <p:sp>
              <p:nvSpPr>
                <p:cNvPr id="10312" name="AutoShape 43"/>
                <p:cNvSpPr>
                  <a:spLocks noChangeArrowheads="1"/>
                </p:cNvSpPr>
                <p:nvPr/>
              </p:nvSpPr>
              <p:spPr bwMode="auto">
                <a:xfrm rot="1800000">
                  <a:off x="10400" y="11135"/>
                  <a:ext cx="184" cy="271"/>
                </a:xfrm>
                <a:prstGeom prst="roundRect">
                  <a:avLst>
                    <a:gd name="adj" fmla="val 32065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 b="1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10290" name="Group 44"/>
              <p:cNvGrpSpPr>
                <a:grpSpLocks/>
              </p:cNvGrpSpPr>
              <p:nvPr/>
            </p:nvGrpSpPr>
            <p:grpSpPr bwMode="auto">
              <a:xfrm flipV="1">
                <a:off x="8525" y="11790"/>
                <a:ext cx="184" cy="271"/>
                <a:chOff x="10376" y="11124"/>
                <a:chExt cx="184" cy="271"/>
              </a:xfrm>
            </p:grpSpPr>
            <p:grpSp>
              <p:nvGrpSpPr>
                <p:cNvPr id="10304" name="Group 45"/>
                <p:cNvGrpSpPr>
                  <a:grpSpLocks/>
                </p:cNvGrpSpPr>
                <p:nvPr/>
              </p:nvGrpSpPr>
              <p:grpSpPr bwMode="auto">
                <a:xfrm rot="1800000">
                  <a:off x="10400" y="11196"/>
                  <a:ext cx="123" cy="127"/>
                  <a:chOff x="11512" y="10648"/>
                  <a:chExt cx="123" cy="99"/>
                </a:xfrm>
              </p:grpSpPr>
              <p:sp>
                <p:nvSpPr>
                  <p:cNvPr id="10306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4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07" name="Oval 47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6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08" name="Oval 48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88"/>
                    <a:ext cx="123" cy="1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09" name="Oval 49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0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10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2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</p:grpSp>
            <p:sp>
              <p:nvSpPr>
                <p:cNvPr id="10305" name="AutoShape 51"/>
                <p:cNvSpPr>
                  <a:spLocks noChangeArrowheads="1"/>
                </p:cNvSpPr>
                <p:nvPr/>
              </p:nvSpPr>
              <p:spPr bwMode="auto">
                <a:xfrm rot="1800000">
                  <a:off x="10376" y="11124"/>
                  <a:ext cx="184" cy="271"/>
                </a:xfrm>
                <a:prstGeom prst="roundRect">
                  <a:avLst>
                    <a:gd name="adj" fmla="val 32065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 b="1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10291" name="Text Box 52"/>
              <p:cNvSpPr txBox="1">
                <a:spLocks noChangeArrowheads="1"/>
              </p:cNvSpPr>
              <p:nvPr/>
            </p:nvSpPr>
            <p:spPr bwMode="auto">
              <a:xfrm rot="3342152">
                <a:off x="8175" y="11517"/>
                <a:ext cx="1459" cy="4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Aft>
                    <a:spcPts val="1000"/>
                  </a:spcAft>
                </a:pPr>
                <a:r>
                  <a:rPr lang="en-US" sz="1800" b="1">
                    <a:solidFill>
                      <a:srgbClr val="0000FF"/>
                    </a:solidFill>
                    <a:latin typeface="Calibri" pitchFamily="34" charset="0"/>
                    <a:cs typeface="Arial" charset="0"/>
                  </a:rPr>
                  <a:t>rechirper</a:t>
                </a:r>
                <a:endParaRPr lang="en-US" sz="1800" b="1">
                  <a:solidFill>
                    <a:srgbClr val="0000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92" name="Text Box 53"/>
              <p:cNvSpPr txBox="1">
                <a:spLocks noChangeArrowheads="1"/>
              </p:cNvSpPr>
              <p:nvPr/>
            </p:nvSpPr>
            <p:spPr bwMode="auto">
              <a:xfrm rot="-3471796">
                <a:off x="8086" y="9966"/>
                <a:ext cx="1509" cy="4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Aft>
                    <a:spcPts val="1000"/>
                  </a:spcAft>
                </a:pPr>
                <a:r>
                  <a:rPr lang="en-US" sz="1800" b="1">
                    <a:solidFill>
                      <a:srgbClr val="0000FF"/>
                    </a:solidFill>
                    <a:latin typeface="Calibri" pitchFamily="34" charset="0"/>
                    <a:cs typeface="Arial" charset="0"/>
                  </a:rPr>
                  <a:t>dechirper</a:t>
                </a:r>
                <a:endParaRPr lang="en-US" sz="1800" b="1">
                  <a:solidFill>
                    <a:srgbClr val="0000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93" name="Text Box 55"/>
              <p:cNvSpPr txBox="1">
                <a:spLocks noChangeArrowheads="1"/>
              </p:cNvSpPr>
              <p:nvPr/>
            </p:nvSpPr>
            <p:spPr bwMode="auto">
              <a:xfrm>
                <a:off x="8010" y="12737"/>
                <a:ext cx="2773" cy="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Aft>
                    <a:spcPts val="1000"/>
                  </a:spcAft>
                </a:pPr>
                <a:r>
                  <a:rPr lang="en-US" sz="1800" b="1" dirty="0">
                    <a:solidFill>
                      <a:srgbClr val="FF0000"/>
                    </a:solidFill>
                    <a:latin typeface="Calibri" pitchFamily="34" charset="0"/>
                    <a:cs typeface="Arial" charset="0"/>
                  </a:rPr>
                  <a:t>recompression</a:t>
                </a:r>
                <a:endParaRPr lang="en-US" sz="1800" b="1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94" name="Text Box 56"/>
              <p:cNvSpPr txBox="1">
                <a:spLocks noChangeArrowheads="1"/>
              </p:cNvSpPr>
              <p:nvPr/>
            </p:nvSpPr>
            <p:spPr bwMode="auto">
              <a:xfrm>
                <a:off x="3316" y="9017"/>
                <a:ext cx="3506" cy="1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Aft>
                    <a:spcPts val="1000"/>
                  </a:spcAft>
                </a:pPr>
                <a:r>
                  <a:rPr lang="en-US" sz="2800" b="1" dirty="0" smtClean="0">
                    <a:solidFill>
                      <a:srgbClr val="FF0000"/>
                    </a:solidFill>
                    <a:latin typeface="Calibri" pitchFamily="34" charset="0"/>
                    <a:cs typeface="Arial" charset="0"/>
                  </a:rPr>
                  <a:t>Circulator Cooler Ring</a:t>
                </a:r>
                <a:endParaRPr lang="en-US" sz="2800" b="1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95" name="Text Box 57"/>
              <p:cNvSpPr txBox="1">
                <a:spLocks noChangeArrowheads="1"/>
              </p:cNvSpPr>
              <p:nvPr/>
            </p:nvSpPr>
            <p:spPr bwMode="auto">
              <a:xfrm>
                <a:off x="8561" y="10690"/>
                <a:ext cx="1334" cy="4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Aft>
                    <a:spcPts val="1000"/>
                  </a:spcAft>
                </a:pPr>
                <a:r>
                  <a:rPr lang="en-US" sz="2800" b="1" dirty="0">
                    <a:solidFill>
                      <a:srgbClr val="FF0000"/>
                    </a:solidFill>
                    <a:latin typeface="Calibri" pitchFamily="34" charset="0"/>
                    <a:cs typeface="Arial" charset="0"/>
                  </a:rPr>
                  <a:t>ERL</a:t>
                </a:r>
                <a:endParaRPr lang="en-US" sz="2800" b="1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96" name="AutoShape 58"/>
              <p:cNvSpPr>
                <a:spLocks/>
              </p:cNvSpPr>
              <p:nvPr/>
            </p:nvSpPr>
            <p:spPr bwMode="auto">
              <a:xfrm>
                <a:off x="7700" y="10229"/>
                <a:ext cx="341" cy="1629"/>
              </a:xfrm>
              <a:prstGeom prst="leftBrace">
                <a:avLst>
                  <a:gd name="adj1" fmla="val 39809"/>
                  <a:gd name="adj2" fmla="val 50000"/>
                </a:avLst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0297" name="Text Box 59"/>
              <p:cNvSpPr txBox="1">
                <a:spLocks noChangeArrowheads="1"/>
              </p:cNvSpPr>
              <p:nvPr/>
            </p:nvSpPr>
            <p:spPr bwMode="auto">
              <a:xfrm>
                <a:off x="6164" y="10437"/>
                <a:ext cx="1716" cy="1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Aft>
                    <a:spcPts val="1000"/>
                  </a:spcAft>
                </a:pPr>
                <a:r>
                  <a:rPr lang="en-US" sz="1800" b="1" dirty="0">
                    <a:solidFill>
                      <a:srgbClr val="0000FF"/>
                    </a:solidFill>
                    <a:latin typeface="Calibri" pitchFamily="34" charset="0"/>
                    <a:cs typeface="Arial" charset="0"/>
                  </a:rPr>
                  <a:t>beam exchange system</a:t>
                </a:r>
                <a:endParaRPr lang="en-US" sz="1800" b="1" dirty="0">
                  <a:solidFill>
                    <a:srgbClr val="0000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98" name="AutoShape 60"/>
              <p:cNvSpPr>
                <a:spLocks noChangeArrowheads="1"/>
              </p:cNvSpPr>
              <p:nvPr/>
            </p:nvSpPr>
            <p:spPr bwMode="auto">
              <a:xfrm flipH="1">
                <a:off x="9297" y="9281"/>
                <a:ext cx="563" cy="448"/>
              </a:xfrm>
              <a:custGeom>
                <a:avLst/>
                <a:gdLst>
                  <a:gd name="T0" fmla="*/ 6 w 21600"/>
                  <a:gd name="T1" fmla="*/ 0 h 21600"/>
                  <a:gd name="T2" fmla="*/ 1 w 21600"/>
                  <a:gd name="T3" fmla="*/ 5 h 21600"/>
                  <a:gd name="T4" fmla="*/ 6 w 21600"/>
                  <a:gd name="T5" fmla="*/ 1 h 21600"/>
                  <a:gd name="T6" fmla="*/ 16 w 21600"/>
                  <a:gd name="T7" fmla="*/ 2 h 21600"/>
                  <a:gd name="T8" fmla="*/ 14 w 21600"/>
                  <a:gd name="T9" fmla="*/ 5 h 21600"/>
                  <a:gd name="T10" fmla="*/ 10 w 21600"/>
                  <a:gd name="T11" fmla="*/ 4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46 w 21600"/>
                  <a:gd name="T19" fmla="*/ 3182 h 21600"/>
                  <a:gd name="T20" fmla="*/ 18454 w 21600"/>
                  <a:gd name="T21" fmla="*/ 18418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7647" y="7376"/>
                    </a:moveTo>
                    <a:cubicBezTo>
                      <a:pt x="16350" y="4782"/>
                      <a:pt x="13699" y="3144"/>
                      <a:pt x="10800" y="3144"/>
                    </a:cubicBezTo>
                    <a:cubicBezTo>
                      <a:pt x="6571" y="3144"/>
                      <a:pt x="3144" y="6571"/>
                      <a:pt x="3144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4890" y="-1"/>
                      <a:pt x="18630" y="2311"/>
                      <a:pt x="20459" y="5970"/>
                    </a:cubicBezTo>
                    <a:lnTo>
                      <a:pt x="22874" y="4762"/>
                    </a:lnTo>
                    <a:lnTo>
                      <a:pt x="20963" y="10494"/>
                    </a:lnTo>
                    <a:lnTo>
                      <a:pt x="15232" y="8583"/>
                    </a:lnTo>
                    <a:lnTo>
                      <a:pt x="17647" y="7376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9" name="AutoShape 61"/>
              <p:cNvSpPr>
                <a:spLocks noChangeArrowheads="1"/>
              </p:cNvSpPr>
              <p:nvPr/>
            </p:nvSpPr>
            <p:spPr bwMode="auto">
              <a:xfrm flipV="1">
                <a:off x="9271" y="12319"/>
                <a:ext cx="563" cy="448"/>
              </a:xfrm>
              <a:custGeom>
                <a:avLst/>
                <a:gdLst>
                  <a:gd name="T0" fmla="*/ 6 w 21600"/>
                  <a:gd name="T1" fmla="*/ 0 h 21600"/>
                  <a:gd name="T2" fmla="*/ 1 w 21600"/>
                  <a:gd name="T3" fmla="*/ 5 h 21600"/>
                  <a:gd name="T4" fmla="*/ 6 w 21600"/>
                  <a:gd name="T5" fmla="*/ 1 h 21600"/>
                  <a:gd name="T6" fmla="*/ 16 w 21600"/>
                  <a:gd name="T7" fmla="*/ 2 h 21600"/>
                  <a:gd name="T8" fmla="*/ 14 w 21600"/>
                  <a:gd name="T9" fmla="*/ 5 h 21600"/>
                  <a:gd name="T10" fmla="*/ 10 w 21600"/>
                  <a:gd name="T11" fmla="*/ 4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46 w 21600"/>
                  <a:gd name="T19" fmla="*/ 3182 h 21600"/>
                  <a:gd name="T20" fmla="*/ 18454 w 21600"/>
                  <a:gd name="T21" fmla="*/ 18418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7647" y="7376"/>
                    </a:moveTo>
                    <a:cubicBezTo>
                      <a:pt x="16350" y="4782"/>
                      <a:pt x="13699" y="3144"/>
                      <a:pt x="10800" y="3144"/>
                    </a:cubicBezTo>
                    <a:cubicBezTo>
                      <a:pt x="6571" y="3144"/>
                      <a:pt x="3144" y="6571"/>
                      <a:pt x="3144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4890" y="-1"/>
                      <a:pt x="18630" y="2311"/>
                      <a:pt x="20459" y="5970"/>
                    </a:cubicBezTo>
                    <a:lnTo>
                      <a:pt x="22874" y="4762"/>
                    </a:lnTo>
                    <a:lnTo>
                      <a:pt x="20963" y="10494"/>
                    </a:lnTo>
                    <a:lnTo>
                      <a:pt x="15232" y="8583"/>
                    </a:lnTo>
                    <a:lnTo>
                      <a:pt x="17647" y="737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0" name="AutoShape 62"/>
              <p:cNvSpPr>
                <a:spLocks noChangeArrowheads="1"/>
              </p:cNvSpPr>
              <p:nvPr/>
            </p:nvSpPr>
            <p:spPr bwMode="auto">
              <a:xfrm>
                <a:off x="7550" y="9249"/>
                <a:ext cx="932" cy="725"/>
              </a:xfrm>
              <a:custGeom>
                <a:avLst/>
                <a:gdLst>
                  <a:gd name="T0" fmla="*/ 15 w 21600"/>
                  <a:gd name="T1" fmla="*/ 1 h 21600"/>
                  <a:gd name="T2" fmla="*/ 3 w 21600"/>
                  <a:gd name="T3" fmla="*/ 6 h 21600"/>
                  <a:gd name="T4" fmla="*/ 14 w 21600"/>
                  <a:gd name="T5" fmla="*/ 3 h 21600"/>
                  <a:gd name="T6" fmla="*/ 25 w 21600"/>
                  <a:gd name="T7" fmla="*/ 11 h 21600"/>
                  <a:gd name="T8" fmla="*/ 22 w 21600"/>
                  <a:gd name="T9" fmla="*/ 16 h 21600"/>
                  <a:gd name="T10" fmla="*/ 17 w 21600"/>
                  <a:gd name="T11" fmla="*/ 12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66 w 21600"/>
                  <a:gd name="T19" fmla="*/ 3158 h 21600"/>
                  <a:gd name="T20" fmla="*/ 18434 w 21600"/>
                  <a:gd name="T21" fmla="*/ 18442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9488" y="10368"/>
                    </a:moveTo>
                    <a:cubicBezTo>
                      <a:pt x="19258" y="5737"/>
                      <a:pt x="15436" y="2101"/>
                      <a:pt x="10800" y="2101"/>
                    </a:cubicBezTo>
                    <a:cubicBezTo>
                      <a:pt x="8081" y="2100"/>
                      <a:pt x="5518" y="3372"/>
                      <a:pt x="3873" y="5537"/>
                    </a:cubicBezTo>
                    <a:lnTo>
                      <a:pt x="2200" y="4265"/>
                    </a:lnTo>
                    <a:cubicBezTo>
                      <a:pt x="4243" y="1578"/>
                      <a:pt x="7424" y="-1"/>
                      <a:pt x="10800" y="0"/>
                    </a:cubicBezTo>
                    <a:cubicBezTo>
                      <a:pt x="16556" y="0"/>
                      <a:pt x="21300" y="4514"/>
                      <a:pt x="21586" y="10263"/>
                    </a:cubicBezTo>
                    <a:lnTo>
                      <a:pt x="24283" y="10129"/>
                    </a:lnTo>
                    <a:lnTo>
                      <a:pt x="20724" y="14061"/>
                    </a:lnTo>
                    <a:lnTo>
                      <a:pt x="16791" y="10502"/>
                    </a:lnTo>
                    <a:lnTo>
                      <a:pt x="19488" y="10368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1" name="AutoShape 63"/>
              <p:cNvSpPr>
                <a:spLocks noChangeArrowheads="1"/>
              </p:cNvSpPr>
              <p:nvPr/>
            </p:nvSpPr>
            <p:spPr bwMode="auto">
              <a:xfrm rot="19068053" flipH="1" flipV="1">
                <a:off x="7475" y="12130"/>
                <a:ext cx="969" cy="725"/>
              </a:xfrm>
              <a:custGeom>
                <a:avLst/>
                <a:gdLst>
                  <a:gd name="T0" fmla="*/ 15 w 21600"/>
                  <a:gd name="T1" fmla="*/ 1 h 21600"/>
                  <a:gd name="T2" fmla="*/ 3 w 21600"/>
                  <a:gd name="T3" fmla="*/ 6 h 21600"/>
                  <a:gd name="T4" fmla="*/ 14 w 21600"/>
                  <a:gd name="T5" fmla="*/ 3 h 21600"/>
                  <a:gd name="T6" fmla="*/ 25 w 21600"/>
                  <a:gd name="T7" fmla="*/ 11 h 21600"/>
                  <a:gd name="T8" fmla="*/ 22 w 21600"/>
                  <a:gd name="T9" fmla="*/ 16 h 21600"/>
                  <a:gd name="T10" fmla="*/ 17 w 21600"/>
                  <a:gd name="T11" fmla="*/ 12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66 w 21600"/>
                  <a:gd name="T19" fmla="*/ 3158 h 21600"/>
                  <a:gd name="T20" fmla="*/ 18434 w 21600"/>
                  <a:gd name="T21" fmla="*/ 18442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9488" y="10368"/>
                    </a:moveTo>
                    <a:cubicBezTo>
                      <a:pt x="19258" y="5737"/>
                      <a:pt x="15436" y="2101"/>
                      <a:pt x="10800" y="2101"/>
                    </a:cubicBezTo>
                    <a:cubicBezTo>
                      <a:pt x="8081" y="2100"/>
                      <a:pt x="5518" y="3372"/>
                      <a:pt x="3873" y="5537"/>
                    </a:cubicBezTo>
                    <a:lnTo>
                      <a:pt x="2200" y="4265"/>
                    </a:lnTo>
                    <a:cubicBezTo>
                      <a:pt x="4243" y="1578"/>
                      <a:pt x="7424" y="-1"/>
                      <a:pt x="10800" y="0"/>
                    </a:cubicBezTo>
                    <a:cubicBezTo>
                      <a:pt x="16556" y="0"/>
                      <a:pt x="21300" y="4514"/>
                      <a:pt x="21586" y="10263"/>
                    </a:cubicBezTo>
                    <a:lnTo>
                      <a:pt x="24283" y="10129"/>
                    </a:lnTo>
                    <a:lnTo>
                      <a:pt x="20724" y="14061"/>
                    </a:lnTo>
                    <a:lnTo>
                      <a:pt x="16791" y="10502"/>
                    </a:lnTo>
                    <a:lnTo>
                      <a:pt x="19488" y="10368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2" name="AutoShape 64"/>
              <p:cNvSpPr>
                <a:spLocks noChangeArrowheads="1"/>
              </p:cNvSpPr>
              <p:nvPr/>
            </p:nvSpPr>
            <p:spPr bwMode="auto">
              <a:xfrm rot="20989521" flipH="1">
                <a:off x="1477" y="9221"/>
                <a:ext cx="930" cy="725"/>
              </a:xfrm>
              <a:custGeom>
                <a:avLst/>
                <a:gdLst>
                  <a:gd name="T0" fmla="*/ 15 w 21600"/>
                  <a:gd name="T1" fmla="*/ 1 h 21600"/>
                  <a:gd name="T2" fmla="*/ 3 w 21600"/>
                  <a:gd name="T3" fmla="*/ 6 h 21600"/>
                  <a:gd name="T4" fmla="*/ 14 w 21600"/>
                  <a:gd name="T5" fmla="*/ 3 h 21600"/>
                  <a:gd name="T6" fmla="*/ 25 w 21600"/>
                  <a:gd name="T7" fmla="*/ 11 h 21600"/>
                  <a:gd name="T8" fmla="*/ 22 w 21600"/>
                  <a:gd name="T9" fmla="*/ 16 h 21600"/>
                  <a:gd name="T10" fmla="*/ 17 w 21600"/>
                  <a:gd name="T11" fmla="*/ 12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66 w 21600"/>
                  <a:gd name="T19" fmla="*/ 3158 h 21600"/>
                  <a:gd name="T20" fmla="*/ 18434 w 21600"/>
                  <a:gd name="T21" fmla="*/ 18442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9488" y="10368"/>
                    </a:moveTo>
                    <a:cubicBezTo>
                      <a:pt x="19258" y="5737"/>
                      <a:pt x="15436" y="2101"/>
                      <a:pt x="10800" y="2101"/>
                    </a:cubicBezTo>
                    <a:cubicBezTo>
                      <a:pt x="8081" y="2100"/>
                      <a:pt x="5518" y="3372"/>
                      <a:pt x="3873" y="5537"/>
                    </a:cubicBezTo>
                    <a:lnTo>
                      <a:pt x="2200" y="4265"/>
                    </a:lnTo>
                    <a:cubicBezTo>
                      <a:pt x="4243" y="1578"/>
                      <a:pt x="7424" y="-1"/>
                      <a:pt x="10800" y="0"/>
                    </a:cubicBezTo>
                    <a:cubicBezTo>
                      <a:pt x="16556" y="0"/>
                      <a:pt x="21300" y="4514"/>
                      <a:pt x="21586" y="10263"/>
                    </a:cubicBezTo>
                    <a:lnTo>
                      <a:pt x="24283" y="10129"/>
                    </a:lnTo>
                    <a:lnTo>
                      <a:pt x="20724" y="14061"/>
                    </a:lnTo>
                    <a:lnTo>
                      <a:pt x="16791" y="10502"/>
                    </a:lnTo>
                    <a:lnTo>
                      <a:pt x="19488" y="10368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3" name="AutoShape 65"/>
              <p:cNvSpPr>
                <a:spLocks noChangeArrowheads="1"/>
              </p:cNvSpPr>
              <p:nvPr/>
            </p:nvSpPr>
            <p:spPr bwMode="auto">
              <a:xfrm rot="2183498" flipV="1">
                <a:off x="1496" y="12261"/>
                <a:ext cx="809" cy="725"/>
              </a:xfrm>
              <a:custGeom>
                <a:avLst/>
                <a:gdLst>
                  <a:gd name="T0" fmla="*/ 15 w 21600"/>
                  <a:gd name="T1" fmla="*/ 1 h 21600"/>
                  <a:gd name="T2" fmla="*/ 3 w 21600"/>
                  <a:gd name="T3" fmla="*/ 6 h 21600"/>
                  <a:gd name="T4" fmla="*/ 14 w 21600"/>
                  <a:gd name="T5" fmla="*/ 3 h 21600"/>
                  <a:gd name="T6" fmla="*/ 25 w 21600"/>
                  <a:gd name="T7" fmla="*/ 11 h 21600"/>
                  <a:gd name="T8" fmla="*/ 22 w 21600"/>
                  <a:gd name="T9" fmla="*/ 16 h 21600"/>
                  <a:gd name="T10" fmla="*/ 17 w 21600"/>
                  <a:gd name="T11" fmla="*/ 12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66 w 21600"/>
                  <a:gd name="T19" fmla="*/ 3158 h 21600"/>
                  <a:gd name="T20" fmla="*/ 18434 w 21600"/>
                  <a:gd name="T21" fmla="*/ 18442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9488" y="10368"/>
                    </a:moveTo>
                    <a:cubicBezTo>
                      <a:pt x="19258" y="5737"/>
                      <a:pt x="15436" y="2101"/>
                      <a:pt x="10800" y="2101"/>
                    </a:cubicBezTo>
                    <a:cubicBezTo>
                      <a:pt x="8081" y="2100"/>
                      <a:pt x="5518" y="3372"/>
                      <a:pt x="3873" y="5537"/>
                    </a:cubicBezTo>
                    <a:lnTo>
                      <a:pt x="2200" y="4265"/>
                    </a:lnTo>
                    <a:cubicBezTo>
                      <a:pt x="4243" y="1578"/>
                      <a:pt x="7424" y="-1"/>
                      <a:pt x="10800" y="0"/>
                    </a:cubicBezTo>
                    <a:cubicBezTo>
                      <a:pt x="16556" y="0"/>
                      <a:pt x="21300" y="4514"/>
                      <a:pt x="21586" y="10263"/>
                    </a:cubicBezTo>
                    <a:lnTo>
                      <a:pt x="24283" y="10129"/>
                    </a:lnTo>
                    <a:lnTo>
                      <a:pt x="20724" y="14061"/>
                    </a:lnTo>
                    <a:lnTo>
                      <a:pt x="16791" y="10502"/>
                    </a:lnTo>
                    <a:lnTo>
                      <a:pt x="19488" y="10368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78" name="Text Box 32"/>
            <p:cNvSpPr txBox="1">
              <a:spLocks noChangeArrowheads="1"/>
            </p:cNvSpPr>
            <p:nvPr/>
          </p:nvSpPr>
          <p:spPr bwMode="auto">
            <a:xfrm rot="5400000" flipH="1">
              <a:off x="1425318" y="2391465"/>
              <a:ext cx="720491" cy="327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spcAft>
                  <a:spcPts val="1000"/>
                </a:spcAft>
              </a:pPr>
              <a:r>
                <a:rPr lang="en-US" sz="1800" b="1">
                  <a:solidFill>
                    <a:srgbClr val="0000FF"/>
                  </a:solidFill>
                  <a:latin typeface="Calibri" pitchFamily="34" charset="0"/>
                  <a:cs typeface="Arial" charset="0"/>
                </a:rPr>
                <a:t>SRF</a:t>
              </a:r>
              <a:endParaRPr lang="en-US" sz="1800" b="1">
                <a:solidFill>
                  <a:srgbClr val="0000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79" name="Rectangle 5"/>
            <p:cNvSpPr>
              <a:spLocks noChangeArrowheads="1"/>
            </p:cNvSpPr>
            <p:nvPr/>
          </p:nvSpPr>
          <p:spPr bwMode="auto">
            <a:xfrm flipH="1">
              <a:off x="2985500" y="2279058"/>
              <a:ext cx="111716" cy="336581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280" name="Text Box 55"/>
            <p:cNvSpPr txBox="1">
              <a:spLocks noChangeArrowheads="1"/>
            </p:cNvSpPr>
            <p:nvPr/>
          </p:nvSpPr>
          <p:spPr bwMode="auto">
            <a:xfrm flipH="1">
              <a:off x="1041603" y="736600"/>
              <a:ext cx="1900120" cy="359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spcAft>
                  <a:spcPts val="1000"/>
                </a:spcAft>
              </a:pPr>
              <a:r>
                <a:rPr lang="en-US" sz="1800" b="1">
                  <a:solidFill>
                    <a:srgbClr val="FF0000"/>
                  </a:solidFill>
                  <a:latin typeface="Calibri" pitchFamily="34" charset="0"/>
                  <a:cs typeface="Arial" charset="0"/>
                </a:rPr>
                <a:t>decompression</a:t>
              </a:r>
              <a:endParaRPr lang="en-US" sz="1800" b="1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76199" y="3048000"/>
              <a:ext cx="1524001" cy="990600"/>
              <a:chOff x="76199" y="3048000"/>
              <a:chExt cx="1524001" cy="990600"/>
            </a:xfrm>
          </p:grpSpPr>
          <p:sp>
            <p:nvSpPr>
              <p:cNvPr id="74" name="Rectangle 73"/>
              <p:cNvSpPr/>
              <p:nvPr/>
            </p:nvSpPr>
            <p:spPr bwMode="auto">
              <a:xfrm>
                <a:off x="990600" y="3048000"/>
                <a:ext cx="304800" cy="381000"/>
              </a:xfrm>
              <a:prstGeom prst="rect">
                <a:avLst/>
              </a:prstGeom>
              <a:solidFill>
                <a:srgbClr val="0099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rgbClr val="33CC33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75" name="Text Box 31"/>
              <p:cNvSpPr txBox="1">
                <a:spLocks noChangeArrowheads="1"/>
              </p:cNvSpPr>
              <p:nvPr/>
            </p:nvSpPr>
            <p:spPr bwMode="auto">
              <a:xfrm flipH="1">
                <a:off x="76199" y="3418791"/>
                <a:ext cx="1524001" cy="6198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Aft>
                    <a:spcPts val="1000"/>
                  </a:spcAft>
                </a:pPr>
                <a:r>
                  <a:rPr lang="en-US" sz="1800" b="1" dirty="0" smtClean="0">
                    <a:solidFill>
                      <a:srgbClr val="009900"/>
                    </a:solidFill>
                    <a:latin typeface="Calibri" pitchFamily="34" charset="0"/>
                    <a:cs typeface="Arial" charset="0"/>
                  </a:rPr>
                  <a:t>Magnetized source</a:t>
                </a:r>
                <a:endParaRPr lang="en-US" sz="1800" b="1" dirty="0">
                  <a:solidFill>
                    <a:srgbClr val="0099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3468003" y="2238294"/>
              <a:ext cx="3978195" cy="439503"/>
              <a:chOff x="3545424" y="2265181"/>
              <a:chExt cx="3978195" cy="439503"/>
            </a:xfrm>
          </p:grpSpPr>
          <p:sp>
            <p:nvSpPr>
              <p:cNvPr id="78" name="Rectangle 77"/>
              <p:cNvSpPr/>
              <p:nvPr/>
            </p:nvSpPr>
            <p:spPr bwMode="auto">
              <a:xfrm rot="1876642">
                <a:off x="3545424" y="2399884"/>
                <a:ext cx="3961983" cy="3048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9900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 rot="19740952" flipH="1">
                <a:off x="3549105" y="2265181"/>
                <a:ext cx="3974514" cy="3048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</p:grpSp>
      </p:grpSp>
      <p:sp>
        <p:nvSpPr>
          <p:cNvPr id="8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5791200" y="6492875"/>
            <a:ext cx="1371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5FF5728A-FECC-40E5-BFC9-6287C72D00A4}" type="slidenum">
              <a:rPr lang="en-US" altLang="en-US" sz="2800" b="1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pPr algn="ctr"/>
              <a:t>10</a:t>
            </a:fld>
            <a:endParaRPr lang="en-US" altLang="en-US" sz="2800" b="1" dirty="0" smtClean="0">
              <a:solidFill>
                <a:schemeClr val="bg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63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0" y="816769"/>
            <a:ext cx="5339134" cy="5660231"/>
          </a:xfrm>
        </p:spPr>
        <p:txBody>
          <a:bodyPr>
            <a:normAutofit fontScale="92500" lnSpcReduction="10000"/>
          </a:bodyPr>
          <a:lstStyle/>
          <a:p>
            <a:pPr marL="228600" indent="-228600"/>
            <a:r>
              <a:rPr lang="en-US" sz="2100" dirty="0" smtClean="0">
                <a:latin typeface="Arial" charset="0"/>
                <a:ea typeface="ＭＳ Ｐゴシック" pitchFamily="34" charset="-128"/>
                <a:cs typeface="Arial" charset="0"/>
              </a:rPr>
              <a:t>Particle tracking (Elegant) simulations of </a:t>
            </a:r>
            <a:r>
              <a:rPr lang="en-US" sz="2100" dirty="0" smtClean="0">
                <a:latin typeface="Arial" charset="0"/>
                <a:ea typeface="ＭＳ Ｐゴシック" pitchFamily="34" charset="-128"/>
                <a:cs typeface="Arial" charset="0"/>
              </a:rPr>
              <a:t>an </a:t>
            </a:r>
            <a:r>
              <a:rPr lang="en-US" sz="2100" dirty="0" smtClean="0">
                <a:latin typeface="Arial" charset="0"/>
                <a:ea typeface="ＭＳ Ｐゴシック" pitchFamily="34" charset="-128"/>
                <a:cs typeface="Arial" charset="0"/>
              </a:rPr>
              <a:t>electron bunch in the circulator cooler ring</a:t>
            </a:r>
          </a:p>
          <a:p>
            <a:pPr marL="396875" lvl="1" indent="-168275">
              <a:spcBef>
                <a:spcPts val="300"/>
              </a:spcBef>
              <a:buFont typeface="Arial" pitchFamily="34" charset="0"/>
              <a:buChar char="•"/>
            </a:pPr>
            <a:r>
              <a:rPr lang="en-US" sz="1900" dirty="0" smtClean="0">
                <a:latin typeface="Arial" charset="0"/>
                <a:ea typeface="ＭＳ Ｐゴシック" pitchFamily="34" charset="-128"/>
                <a:cs typeface="Arial" charset="0"/>
              </a:rPr>
              <a:t>0.5 -- 2 </a:t>
            </a:r>
            <a:r>
              <a:rPr lang="en-US" sz="1900" dirty="0" err="1" smtClean="0">
                <a:latin typeface="Arial" charset="0"/>
                <a:ea typeface="ＭＳ Ｐゴシック" pitchFamily="34" charset="-128"/>
                <a:cs typeface="Arial" charset="0"/>
              </a:rPr>
              <a:t>nC</a:t>
            </a:r>
            <a:r>
              <a:rPr lang="en-US" sz="1900" dirty="0" smtClean="0">
                <a:latin typeface="Arial" charset="0"/>
                <a:ea typeface="ＭＳ Ｐゴシック" pitchFamily="34" charset="-128"/>
                <a:cs typeface="Arial" charset="0"/>
              </a:rPr>
              <a:t> bunch charge (2 </a:t>
            </a:r>
            <a:r>
              <a:rPr lang="en-US" sz="1900" dirty="0" err="1" smtClean="0">
                <a:latin typeface="Arial" charset="0"/>
                <a:ea typeface="ＭＳ Ｐゴシック" pitchFamily="34" charset="-128"/>
                <a:cs typeface="Arial" charset="0"/>
              </a:rPr>
              <a:t>nC</a:t>
            </a:r>
            <a:r>
              <a:rPr lang="en-US" sz="1900" dirty="0" smtClean="0">
                <a:latin typeface="Arial" charset="0"/>
                <a:ea typeface="ＭＳ Ｐゴシック" pitchFamily="34" charset="-128"/>
                <a:cs typeface="Arial" charset="0"/>
              </a:rPr>
              <a:t> design value)</a:t>
            </a:r>
          </a:p>
          <a:p>
            <a:pPr marL="396875" lvl="1" indent="-168275">
              <a:spcBef>
                <a:spcPts val="0"/>
              </a:spcBef>
              <a:buFont typeface="Arial" pitchFamily="34" charset="0"/>
              <a:buChar char="•"/>
            </a:pPr>
            <a:r>
              <a:rPr lang="en-US" sz="1900" dirty="0" smtClean="0">
                <a:latin typeface="Arial" charset="0"/>
                <a:ea typeface="ＭＳ Ｐゴシック" pitchFamily="34" charset="-128"/>
                <a:cs typeface="Arial" charset="0"/>
              </a:rPr>
              <a:t>1 -- 3 cm bunch length  (3 cm design value)</a:t>
            </a:r>
          </a:p>
          <a:p>
            <a:pPr marL="396875" lvl="1" indent="-168275">
              <a:spcBef>
                <a:spcPts val="0"/>
              </a:spcBef>
              <a:buFont typeface="Arial" pitchFamily="34" charset="0"/>
              <a:buChar char="•"/>
            </a:pPr>
            <a:r>
              <a:rPr lang="en-US" sz="1900" dirty="0" smtClean="0">
                <a:latin typeface="Arial" charset="0"/>
                <a:ea typeface="ＭＳ Ｐゴシック" pitchFamily="34" charset="-128"/>
                <a:cs typeface="Arial" charset="0"/>
              </a:rPr>
              <a:t>&lt; 0.1% energy spread (5x10</a:t>
            </a:r>
            <a:r>
              <a:rPr lang="en-US" sz="1900" baseline="30000" dirty="0" smtClean="0">
                <a:latin typeface="Arial" charset="0"/>
                <a:ea typeface="ＭＳ Ｐゴシック" pitchFamily="34" charset="-128"/>
                <a:cs typeface="Arial" charset="0"/>
              </a:rPr>
              <a:t>-4</a:t>
            </a:r>
            <a:r>
              <a:rPr lang="en-US" sz="1900" dirty="0" smtClean="0">
                <a:latin typeface="Arial" charset="0"/>
                <a:ea typeface="ＭＳ Ｐゴシック" pitchFamily="34" charset="-128"/>
                <a:cs typeface="Arial" charset="0"/>
              </a:rPr>
              <a:t> design value)</a:t>
            </a:r>
          </a:p>
          <a:p>
            <a:pPr marL="228600" indent="-228600">
              <a:spcBef>
                <a:spcPts val="1200"/>
              </a:spcBef>
            </a:pPr>
            <a:r>
              <a:rPr lang="en-US" sz="2100" dirty="0" smtClean="0">
                <a:latin typeface="Arial" charset="0"/>
                <a:ea typeface="ＭＳ Ｐゴシック" pitchFamily="34" charset="-128"/>
                <a:cs typeface="Arial" charset="0"/>
              </a:rPr>
              <a:t>Factors limiting number of circulations in CCR</a:t>
            </a:r>
          </a:p>
          <a:p>
            <a:pPr marL="398463" lvl="1" indent="-1698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Arial" charset="0"/>
                <a:ea typeface="ＭＳ Ｐゴシック" pitchFamily="34" charset="-128"/>
                <a:cs typeface="Arial" charset="0"/>
              </a:rPr>
              <a:t>Beam quality degradation by intra/inter beam scatterings</a:t>
            </a:r>
          </a:p>
          <a:p>
            <a:pPr marL="398463" lvl="1" indent="-1698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Arial" charset="0"/>
                <a:ea typeface="ＭＳ Ｐゴシック" pitchFamily="34" charset="-128"/>
                <a:cs typeface="Arial" charset="0"/>
              </a:rPr>
              <a:t>Space charge </a:t>
            </a:r>
          </a:p>
          <a:p>
            <a:pPr marL="398463" lvl="1" indent="-1698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Arial" charset="0"/>
                <a:ea typeface="ＭＳ Ｐゴシック" pitchFamily="34" charset="-128"/>
                <a:cs typeface="Arial" charset="0"/>
              </a:rPr>
              <a:t>Micro-bunching instabilities</a:t>
            </a:r>
          </a:p>
          <a:p>
            <a:pPr marL="228600" indent="-228600">
              <a:spcBef>
                <a:spcPts val="1200"/>
              </a:spcBef>
            </a:pPr>
            <a:r>
              <a:rPr lang="en-US" sz="2100" dirty="0" smtClean="0">
                <a:latin typeface="Arial" charset="0"/>
                <a:ea typeface="ＭＳ Ｐゴシック" pitchFamily="34" charset="-128"/>
                <a:cs typeface="Arial" charset="0"/>
              </a:rPr>
              <a:t>Coherent synchrotron radiation (CSR) could induce micro-bunching instabilities,</a:t>
            </a:r>
          </a:p>
          <a:p>
            <a:pPr marL="228600" indent="-228600">
              <a:spcBef>
                <a:spcPts val="1200"/>
              </a:spcBef>
            </a:pPr>
            <a:r>
              <a:rPr lang="en-US" sz="1900" dirty="0" smtClean="0">
                <a:latin typeface="Arial" charset="0"/>
                <a:ea typeface="ＭＳ Ｐゴシック" pitchFamily="34" charset="-128"/>
                <a:cs typeface="Arial" charset="0"/>
              </a:rPr>
              <a:t>CSR mitigation</a:t>
            </a:r>
          </a:p>
          <a:p>
            <a:pPr marL="398463" lvl="1" indent="-169863">
              <a:buFont typeface="Arial" pitchFamily="34" charset="0"/>
              <a:buChar char="•"/>
            </a:pPr>
            <a:r>
              <a:rPr lang="en-US" sz="1700" dirty="0" smtClean="0">
                <a:latin typeface="Arial" charset="0"/>
                <a:ea typeface="ＭＳ Ｐゴシック" pitchFamily="34" charset="-128"/>
                <a:cs typeface="Arial" charset="0"/>
              </a:rPr>
              <a:t>Magnetized beam    (</a:t>
            </a:r>
            <a:r>
              <a:rPr lang="en-US" sz="1700" b="1" dirty="0" err="1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Ya</a:t>
            </a:r>
            <a:r>
              <a:rPr lang="en-US" sz="1700" b="1" dirty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. </a:t>
            </a:r>
            <a:r>
              <a:rPr lang="en-US" sz="1700" b="1" dirty="0" err="1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Derbenev</a:t>
            </a:r>
            <a:r>
              <a:rPr lang="en-US" sz="1700" dirty="0" smtClean="0">
                <a:latin typeface="Arial" charset="0"/>
                <a:ea typeface="ＭＳ Ｐゴシック" pitchFamily="34" charset="-128"/>
                <a:cs typeface="Arial" charset="0"/>
              </a:rPr>
              <a:t>)	</a:t>
            </a:r>
          </a:p>
          <a:p>
            <a:pPr marL="228600" lvl="1" indent="0">
              <a:spcBef>
                <a:spcPts val="0"/>
              </a:spcBef>
              <a:buNone/>
            </a:pPr>
            <a:r>
              <a:rPr lang="en-US" sz="1700" dirty="0" smtClean="0">
                <a:latin typeface="Arial" charset="0"/>
                <a:ea typeface="ＭＳ Ｐゴシック" pitchFamily="34" charset="-128"/>
                <a:cs typeface="Arial" charset="0"/>
              </a:rPr>
              <a:t>   (it also suppresses space charge effect)</a:t>
            </a:r>
          </a:p>
          <a:p>
            <a:pPr marL="398463" lvl="1" indent="-169863">
              <a:spcBef>
                <a:spcPts val="600"/>
              </a:spcBef>
              <a:buFont typeface="Arial" pitchFamily="34" charset="0"/>
              <a:buChar char="•"/>
            </a:pPr>
            <a:r>
              <a:rPr lang="en-US" sz="1700" dirty="0" smtClean="0">
                <a:latin typeface="Arial" charset="0"/>
                <a:ea typeface="ＭＳ Ｐゴシック" pitchFamily="34" charset="-128"/>
                <a:cs typeface="Arial" charset="0"/>
              </a:rPr>
              <a:t>Shielding in beam pipe</a:t>
            </a:r>
          </a:p>
          <a:p>
            <a:pPr marL="398463" lvl="1" indent="-169863">
              <a:spcBef>
                <a:spcPts val="600"/>
              </a:spcBef>
              <a:buFont typeface="Arial" pitchFamily="34" charset="0"/>
              <a:buChar char="•"/>
            </a:pPr>
            <a:r>
              <a:rPr lang="en-US" sz="1700" dirty="0" smtClean="0">
                <a:latin typeface="Arial" charset="0"/>
                <a:ea typeface="ＭＳ Ｐゴシック" pitchFamily="34" charset="-128"/>
                <a:cs typeface="Arial" charset="0"/>
              </a:rPr>
              <a:t>Optical management (</a:t>
            </a:r>
            <a:r>
              <a:rPr lang="en-US" sz="1700" b="1" dirty="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D. Douglas</a:t>
            </a:r>
            <a:r>
              <a:rPr lang="en-US" sz="1700" dirty="0" smtClean="0">
                <a:latin typeface="Arial" charset="0"/>
                <a:ea typeface="ＭＳ Ｐゴシック" pitchFamily="34" charset="-128"/>
                <a:cs typeface="Arial" charset="0"/>
              </a:rPr>
              <a:t>)</a:t>
            </a:r>
          </a:p>
          <a:p>
            <a:pPr marL="398463" lvl="1" indent="-169863">
              <a:spcBef>
                <a:spcPts val="0"/>
              </a:spcBef>
              <a:buNone/>
            </a:pPr>
            <a:r>
              <a:rPr lang="en-US" sz="1700" dirty="0" smtClean="0">
                <a:latin typeface="Arial" charset="0"/>
                <a:ea typeface="ＭＳ Ｐゴシック" pitchFamily="34" charset="-128"/>
                <a:cs typeface="Arial" charset="0"/>
              </a:rPr>
              <a:t>	(Using longitudinal periodic </a:t>
            </a:r>
            <a:r>
              <a:rPr lang="en-US" sz="1700" dirty="0" err="1" smtClean="0">
                <a:latin typeface="Arial" charset="0"/>
                <a:ea typeface="ＭＳ Ｐゴシック" pitchFamily="34" charset="-128"/>
                <a:cs typeface="Arial" charset="0"/>
              </a:rPr>
              <a:t>achromat</a:t>
            </a:r>
            <a:r>
              <a:rPr lang="en-US" sz="1700" dirty="0" smtClean="0">
                <a:latin typeface="Arial" charset="0"/>
                <a:ea typeface="ＭＳ Ｐゴシック" pitchFamily="34" charset="-128"/>
                <a:cs typeface="Arial" charset="0"/>
              </a:rPr>
              <a:t>, simulations show little to no micro-bunching )  </a:t>
            </a:r>
          </a:p>
        </p:txBody>
      </p:sp>
      <p:sp>
        <p:nvSpPr>
          <p:cNvPr id="12291" name="Title 2"/>
          <p:cNvSpPr>
            <a:spLocks noGrp="1"/>
          </p:cNvSpPr>
          <p:nvPr>
            <p:ph type="title"/>
          </p:nvPr>
        </p:nvSpPr>
        <p:spPr>
          <a:xfrm>
            <a:off x="0" y="9525"/>
            <a:ext cx="9144000" cy="685800"/>
          </a:xfrm>
        </p:spPr>
        <p:txBody>
          <a:bodyPr/>
          <a:lstStyle/>
          <a:p>
            <a:r>
              <a:rPr lang="en-US" sz="3200" b="1" dirty="0" smtClean="0">
                <a:latin typeface="Arial" charset="0"/>
                <a:ea typeface="ＭＳ Ｐゴシック" pitchFamily="34" charset="-128"/>
                <a:cs typeface="Arial" charset="0"/>
              </a:rPr>
              <a:t>Preliminary Study of Beam Dynamics In </a:t>
            </a:r>
            <a:r>
              <a:rPr lang="en-US" sz="3200" b="1" dirty="0" smtClean="0">
                <a:latin typeface="Arial" charset="0"/>
                <a:ea typeface="ＭＳ Ｐゴシック" pitchFamily="34" charset="-128"/>
                <a:cs typeface="Arial" charset="0"/>
              </a:rPr>
              <a:t>a </a:t>
            </a:r>
            <a:r>
              <a:rPr lang="en-US" sz="3200" b="1" dirty="0" smtClean="0">
                <a:latin typeface="Arial" charset="0"/>
                <a:ea typeface="ＭＳ Ｐゴシック" pitchFamily="34" charset="-128"/>
                <a:cs typeface="Arial" charset="0"/>
              </a:rPr>
              <a:t>Circulator Ring</a:t>
            </a:r>
            <a:endParaRPr lang="en-US" sz="3200" b="1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grpSp>
        <p:nvGrpSpPr>
          <p:cNvPr id="2" name="Group 58"/>
          <p:cNvGrpSpPr/>
          <p:nvPr/>
        </p:nvGrpSpPr>
        <p:grpSpPr>
          <a:xfrm>
            <a:off x="5173717" y="3810000"/>
            <a:ext cx="3970282" cy="2590800"/>
            <a:chOff x="4167230" y="3810000"/>
            <a:chExt cx="4900570" cy="2590800"/>
          </a:xfrm>
        </p:grpSpPr>
        <p:pic>
          <p:nvPicPr>
            <p:cNvPr id="50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5640" r="17198"/>
            <a:stretch/>
          </p:blipFill>
          <p:spPr bwMode="auto">
            <a:xfrm>
              <a:off x="4253431" y="3810000"/>
              <a:ext cx="4721970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TextBox 53"/>
            <p:cNvSpPr txBox="1"/>
            <p:nvPr/>
          </p:nvSpPr>
          <p:spPr>
            <a:xfrm>
              <a:off x="7158719" y="4419600"/>
              <a:ext cx="18328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Δ</a:t>
              </a:r>
              <a:r>
                <a:rPr lang="en-US" sz="20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p/p~10</a:t>
              </a:r>
              <a:r>
                <a:rPr lang="en-US" sz="2000" b="1" baseline="300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-4</a:t>
              </a:r>
              <a:endParaRPr lang="en-US" sz="2000" b="1" baseline="30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904545" y="6000690"/>
              <a:ext cx="21632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Δ</a:t>
              </a:r>
              <a:r>
                <a:rPr lang="en-US" sz="20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p/p~9x10</a:t>
              </a:r>
              <a:r>
                <a:rPr lang="en-US" sz="2000" b="1" baseline="300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-4</a:t>
              </a:r>
              <a:endParaRPr lang="en-US" sz="2000" b="1" baseline="30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167230" y="3867090"/>
              <a:ext cx="36993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0.5 </a:t>
              </a:r>
              <a:r>
                <a:rPr lang="en-US" sz="20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nC</a:t>
              </a:r>
              <a:r>
                <a:rPr lang="en-US" sz="20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, 3 cm. 100 turns</a:t>
              </a:r>
              <a:endPara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59"/>
          <p:cNvGrpSpPr/>
          <p:nvPr/>
        </p:nvGrpSpPr>
        <p:grpSpPr>
          <a:xfrm>
            <a:off x="5029200" y="838200"/>
            <a:ext cx="4038600" cy="2857500"/>
            <a:chOff x="3987761" y="838200"/>
            <a:chExt cx="5003839" cy="2857500"/>
          </a:xfrm>
        </p:grpSpPr>
        <p:pic>
          <p:nvPicPr>
            <p:cNvPr id="49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3402" r="11666"/>
            <a:stretch/>
          </p:blipFill>
          <p:spPr bwMode="auto">
            <a:xfrm>
              <a:off x="4253347" y="838200"/>
              <a:ext cx="4738253" cy="285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TextBox 50"/>
            <p:cNvSpPr txBox="1"/>
            <p:nvPr/>
          </p:nvSpPr>
          <p:spPr>
            <a:xfrm>
              <a:off x="7848600" y="990600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1 cm</a:t>
              </a:r>
              <a:endPara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848600" y="2133600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2 cm</a:t>
              </a:r>
              <a:endPara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848600" y="3048000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3 cm</a:t>
              </a:r>
              <a:endPara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987761" y="1044714"/>
              <a:ext cx="25667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2 </a:t>
              </a:r>
              <a:r>
                <a:rPr lang="en-US" sz="20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nC</a:t>
              </a:r>
              <a:r>
                <a:rPr lang="en-US" sz="20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, </a:t>
              </a:r>
            </a:p>
            <a:p>
              <a:pPr algn="ctr"/>
              <a:r>
                <a:rPr lang="en-US" sz="20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After 10 turns</a:t>
              </a:r>
              <a:endPara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3657600" y="6492875"/>
            <a:ext cx="1371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5FF5728A-FECC-40E5-BFC9-6287C72D00A4}" type="slidenum">
              <a:rPr lang="en-US" altLang="en-US" sz="2800" b="1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pPr algn="ctr"/>
              <a:t>11</a:t>
            </a:fld>
            <a:endParaRPr lang="en-US" altLang="en-US" sz="2800" b="1" dirty="0" smtClean="0">
              <a:solidFill>
                <a:schemeClr val="bg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 bwMode="auto">
          <a:xfrm>
            <a:off x="5339134" y="6400800"/>
            <a:ext cx="2357066" cy="347663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sz="1600" b="1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E. </a:t>
            </a:r>
            <a:r>
              <a:rPr lang="en-US" sz="1600" b="1" kern="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Nissen</a:t>
            </a:r>
            <a:r>
              <a:rPr lang="en-US" sz="1600" b="1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, C. Tennant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42949"/>
          </a:xfrm>
        </p:spPr>
        <p:txBody>
          <a:bodyPr/>
          <a:lstStyle/>
          <a:p>
            <a:r>
              <a:rPr lang="en-US" sz="3000" b="1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Proposed Experimental Demonstration of Cooling with a Bunched Electron Beam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2725" y="1381124"/>
            <a:ext cx="6248400" cy="2514601"/>
          </a:xfrm>
        </p:spPr>
        <p:txBody>
          <a:bodyPr>
            <a:normAutofit fontScale="55000" lnSpcReduction="20000"/>
          </a:bodyPr>
          <a:lstStyle/>
          <a:p>
            <a:pPr marL="288925" indent="-28892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 smtClean="0">
                <a:latin typeface="Arial" charset="0"/>
                <a:cs typeface="Arial" charset="0"/>
              </a:rPr>
              <a:t>Cooling by a bunched electron beam is considered one (remaining) critical R&amp;D for the MEIC present baseline</a:t>
            </a:r>
          </a:p>
          <a:p>
            <a:pPr marL="288925" indent="-28892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 smtClean="0">
                <a:latin typeface="Arial" charset="0"/>
                <a:cs typeface="Arial" charset="0"/>
              </a:rPr>
              <a:t>IMP has two storage rings, each has a DC cooler for ion coasting beams (built in collaboration with BINP, Russia)</a:t>
            </a:r>
            <a:endParaRPr lang="en-US" dirty="0" smtClean="0"/>
          </a:p>
          <a:p>
            <a:pPr marL="288925" indent="-28892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i="1" dirty="0" smtClean="0"/>
              <a:t>Idea:</a:t>
            </a:r>
            <a:r>
              <a:rPr lang="en-US" dirty="0" smtClean="0"/>
              <a:t> modulating a DC electron beam into a bunched beam with a high repetition rate by applying a pulsed voltage to the bias-electrode of the electron gun</a:t>
            </a:r>
          </a:p>
          <a:p>
            <a:pPr marL="288925" indent="-28892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 smtClean="0"/>
              <a:t>Non-invasive experiment, supported by IMP leadership</a:t>
            </a:r>
          </a:p>
        </p:txBody>
      </p:sp>
      <p:pic>
        <p:nvPicPr>
          <p:cNvPr id="15364" name="Picture 2" descr="http://www.imp.cas.cn/kyzb/HIRFL/201112/W020111226372298334098.jpg"/>
          <p:cNvPicPr>
            <a:picLocks noChangeAspect="1" noChangeArrowheads="1"/>
          </p:cNvPicPr>
          <p:nvPr/>
        </p:nvPicPr>
        <p:blipFill>
          <a:blip r:embed="rId2" cstate="print"/>
          <a:srcRect l="21875" r="16666"/>
          <a:stretch>
            <a:fillRect/>
          </a:stretch>
        </p:blipFill>
        <p:spPr bwMode="auto">
          <a:xfrm>
            <a:off x="152400" y="1400174"/>
            <a:ext cx="2532063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-28575" y="4479924"/>
            <a:ext cx="29527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charset="0"/>
                <a:cs typeface="Arial" charset="0"/>
              </a:rPr>
              <a:t>Institute of Modern 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Physics (IMP), </a:t>
            </a:r>
            <a:r>
              <a:rPr lang="en-US" sz="1600" b="1" dirty="0">
                <a:solidFill>
                  <a:srgbClr val="FF0000"/>
                </a:solidFill>
                <a:latin typeface="Arial" charset="0"/>
                <a:cs typeface="Arial" charset="0"/>
              </a:rPr>
              <a:t>Chinese Academy of 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Science (CAS)</a:t>
            </a:r>
            <a:endParaRPr lang="en-US" sz="16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15366" name="Picture 5" descr="ex300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0834" y="4601589"/>
            <a:ext cx="3191434" cy="185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3" descr="主环电子冷却1"/>
          <p:cNvPicPr>
            <a:picLocks noChangeAspect="1" noChangeArrowheads="1"/>
          </p:cNvPicPr>
          <p:nvPr/>
        </p:nvPicPr>
        <p:blipFill>
          <a:blip r:embed="rId4" cstate="print"/>
          <a:srcRect l="10443" t="18870" r="21519" b="5960"/>
          <a:stretch>
            <a:fillRect/>
          </a:stretch>
        </p:blipFill>
        <p:spPr bwMode="auto">
          <a:xfrm>
            <a:off x="3233351" y="4473095"/>
            <a:ext cx="2580162" cy="190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Box 5"/>
          <p:cNvSpPr txBox="1">
            <a:spLocks noChangeArrowheads="1"/>
          </p:cNvSpPr>
          <p:nvPr/>
        </p:nvSpPr>
        <p:spPr bwMode="auto">
          <a:xfrm>
            <a:off x="3200399" y="5789859"/>
            <a:ext cx="2209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DC cooler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 bwMode="auto">
          <a:xfrm>
            <a:off x="7248524" y="4332833"/>
            <a:ext cx="1752601" cy="537512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sz="1500" b="1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A. Hutton (</a:t>
            </a:r>
            <a:r>
              <a:rPr lang="en-US" sz="1500" b="1" kern="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JLab</a:t>
            </a:r>
            <a:r>
              <a:rPr lang="en-US" sz="1500" b="1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) H. Zhao (IMP)</a:t>
            </a:r>
          </a:p>
        </p:txBody>
      </p:sp>
      <p:sp>
        <p:nvSpPr>
          <p:cNvPr id="15371" name="Slide Number Placeholder 3"/>
          <p:cNvSpPr txBox="1">
            <a:spLocks/>
          </p:cNvSpPr>
          <p:nvPr/>
        </p:nvSpPr>
        <p:spPr bwMode="auto">
          <a:xfrm>
            <a:off x="7086600" y="6492875"/>
            <a:ext cx="11795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latin typeface="Arial" charset="0"/>
                <a:cs typeface="Arial" charset="0"/>
              </a:rPr>
              <a:t>Slide </a:t>
            </a:r>
            <a:fld id="{F571DA8D-CFDA-4914-8EAC-BC41C3714498}" type="slidenum">
              <a:rPr lang="en-US" sz="2000">
                <a:latin typeface="Arial" charset="0"/>
                <a:cs typeface="Arial" charset="0"/>
              </a:rPr>
              <a:pPr algn="ctr"/>
              <a:t>12</a:t>
            </a:fld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 bwMode="auto">
          <a:xfrm>
            <a:off x="161925" y="809625"/>
            <a:ext cx="8839200" cy="3810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sz="1700" b="1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 collaboration of </a:t>
            </a:r>
            <a:r>
              <a:rPr lang="en-US" sz="1700" b="1" kern="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JLab</a:t>
            </a:r>
            <a:r>
              <a:rPr lang="en-US" sz="1700" b="1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, IMP (China) and BINP (Russia) currently under discussion</a:t>
            </a: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5257800" y="6492875"/>
            <a:ext cx="1371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5FF5728A-FECC-40E5-BFC9-6287C72D00A4}" type="slidenum">
              <a:rPr lang="en-US" altLang="en-US" sz="2800" b="1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pPr algn="ctr"/>
              <a:t>12</a:t>
            </a:fld>
            <a:endParaRPr lang="en-US" altLang="en-US" sz="2800" b="1" dirty="0" smtClean="0">
              <a:solidFill>
                <a:schemeClr val="bg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0" name="Text Placeholder 2"/>
          <p:cNvSpPr txBox="1">
            <a:spLocks/>
          </p:cNvSpPr>
          <p:nvPr/>
        </p:nvSpPr>
        <p:spPr bwMode="auto">
          <a:xfrm>
            <a:off x="2924175" y="3762516"/>
            <a:ext cx="6076950" cy="34766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sz="1800" b="1" kern="0" dirty="0" smtClean="0">
                <a:latin typeface="Arial" pitchFamily="34" charset="0"/>
                <a:cs typeface="Arial" pitchFamily="34" charset="0"/>
              </a:rPr>
              <a:t>A pilot study supported by a </a:t>
            </a:r>
            <a:r>
              <a:rPr lang="en-US" sz="1800" b="1" kern="0" dirty="0" err="1" smtClean="0">
                <a:latin typeface="Arial" pitchFamily="34" charset="0"/>
                <a:cs typeface="Arial" pitchFamily="34" charset="0"/>
              </a:rPr>
              <a:t>JLab</a:t>
            </a:r>
            <a:r>
              <a:rPr lang="en-US" sz="1800" b="1" kern="0" dirty="0" smtClean="0">
                <a:latin typeface="Arial" pitchFamily="34" charset="0"/>
                <a:cs typeface="Arial" pitchFamily="34" charset="0"/>
              </a:rPr>
              <a:t> LDRD in progress </a:t>
            </a:r>
          </a:p>
        </p:txBody>
      </p:sp>
      <p:sp>
        <p:nvSpPr>
          <p:cNvPr id="16" name="Text Placeholder 2"/>
          <p:cNvSpPr txBox="1">
            <a:spLocks/>
          </p:cNvSpPr>
          <p:nvPr/>
        </p:nvSpPr>
        <p:spPr bwMode="auto">
          <a:xfrm>
            <a:off x="17462" y="5548312"/>
            <a:ext cx="3104679" cy="66198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sz="1800" b="1" kern="0" dirty="0" smtClean="0">
                <a:latin typeface="Arial" pitchFamily="34" charset="0"/>
                <a:cs typeface="Arial" pitchFamily="34" charset="0"/>
              </a:rPr>
              <a:t>BNL </a:t>
            </a:r>
            <a:r>
              <a:rPr lang="en-US" sz="1800" b="1" kern="0" dirty="0" err="1" smtClean="0">
                <a:latin typeface="Arial" pitchFamily="34" charset="0"/>
                <a:cs typeface="Arial" pitchFamily="34" charset="0"/>
              </a:rPr>
              <a:t>LeReC</a:t>
            </a:r>
            <a:r>
              <a:rPr lang="en-US" sz="1800" b="1" kern="0" dirty="0" smtClean="0">
                <a:latin typeface="Arial" pitchFamily="34" charset="0"/>
                <a:cs typeface="Arial" pitchFamily="34" charset="0"/>
              </a:rPr>
              <a:t> program also utilizes a BB e-cooler</a:t>
            </a:r>
          </a:p>
        </p:txBody>
      </p:sp>
      <p:sp>
        <p:nvSpPr>
          <p:cNvPr id="21" name="Down Arrow 20"/>
          <p:cNvSpPr/>
          <p:nvPr/>
        </p:nvSpPr>
        <p:spPr>
          <a:xfrm rot="17130152">
            <a:off x="838199" y="2509838"/>
            <a:ext cx="638175" cy="92392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108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2475"/>
          </a:xfrm>
        </p:spPr>
        <p:txBody>
          <a:bodyPr/>
          <a:lstStyle/>
          <a:p>
            <a:r>
              <a:rPr lang="en-US" sz="3600" b="1" dirty="0" smtClean="0"/>
              <a:t>Ultra Fast Kicker</a:t>
            </a:r>
            <a:endParaRPr lang="en-US" sz="3600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02884929"/>
              </p:ext>
            </p:extLst>
          </p:nvPr>
        </p:nvGraphicFramePr>
        <p:xfrm>
          <a:off x="5919440" y="3326339"/>
          <a:ext cx="3224560" cy="1821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752475"/>
            <a:ext cx="441172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457200" fontAlgn="base">
              <a:spcBef>
                <a:spcPts val="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RF kicker</a:t>
            </a:r>
          </a:p>
          <a:p>
            <a:pPr marL="171450" indent="-171450" defTabSz="457200" fontAlgn="base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Like an </a:t>
            </a: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RF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separator, a strip-line kicker driven by a waveform which is a superposition of multi harmonic waveforms</a:t>
            </a:r>
            <a:endParaRPr lang="en-US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171450" indent="-171450" defTabSz="457200" fontAlgn="base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Requires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 multi-harmonic </a:t>
            </a: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signal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amplifier</a:t>
            </a:r>
            <a:endParaRPr lang="en-US" sz="20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97948" y="4181476"/>
            <a:ext cx="5555152" cy="2314604"/>
            <a:chOff x="47161" y="1336187"/>
            <a:chExt cx="3792186" cy="2160103"/>
          </a:xfrm>
        </p:grpSpPr>
        <p:sp>
          <p:nvSpPr>
            <p:cNvPr id="8" name="Parallelogram 7"/>
            <p:cNvSpPr/>
            <p:nvPr/>
          </p:nvSpPr>
          <p:spPr bwMode="auto">
            <a:xfrm>
              <a:off x="218267" y="2459412"/>
              <a:ext cx="3450496" cy="489039"/>
            </a:xfrm>
            <a:prstGeom prst="parallelogram">
              <a:avLst>
                <a:gd name="adj" fmla="val 11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ight Brace 8"/>
            <p:cNvSpPr/>
            <p:nvPr/>
          </p:nvSpPr>
          <p:spPr bwMode="auto">
            <a:xfrm flipH="1">
              <a:off x="1814469" y="1850981"/>
              <a:ext cx="181871" cy="833371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99199" y="2085004"/>
              <a:ext cx="363741" cy="362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h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V="1">
              <a:off x="3445790" y="2684058"/>
              <a:ext cx="263471" cy="528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2360081" y="1850981"/>
              <a:ext cx="636547" cy="193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" name="Oval 12"/>
            <p:cNvSpPr/>
            <p:nvPr/>
          </p:nvSpPr>
          <p:spPr bwMode="auto">
            <a:xfrm>
              <a:off x="2087275" y="1758384"/>
              <a:ext cx="454677" cy="185194"/>
            </a:xfrm>
            <a:prstGeom prst="ellipse">
              <a:avLst/>
            </a:prstGeom>
            <a:solidFill>
              <a:srgbClr val="99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77899" y="2650888"/>
              <a:ext cx="361448" cy="362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v</a:t>
              </a:r>
              <a:r>
                <a:rPr lang="en-US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en-US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50956" y="1673600"/>
              <a:ext cx="727483" cy="362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v≈c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6244" y="1635714"/>
              <a:ext cx="1498225" cy="635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surface charge density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Down Arrow 16"/>
            <p:cNvSpPr/>
            <p:nvPr/>
          </p:nvSpPr>
          <p:spPr bwMode="auto">
            <a:xfrm flipV="1">
              <a:off x="2178210" y="1387997"/>
              <a:ext cx="272806" cy="370387"/>
            </a:xfrm>
            <a:prstGeom prst="downArrow">
              <a:avLst/>
            </a:prstGeom>
            <a:solidFill>
              <a:srgbClr val="FF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30739" y="1336187"/>
              <a:ext cx="336013" cy="362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F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ight Brace 18"/>
            <p:cNvSpPr/>
            <p:nvPr/>
          </p:nvSpPr>
          <p:spPr bwMode="auto">
            <a:xfrm rot="5400000">
              <a:off x="1595682" y="1589484"/>
              <a:ext cx="273440" cy="2964052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67733" y="3133348"/>
              <a:ext cx="329339" cy="362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L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40790" y="2459414"/>
              <a:ext cx="329339" cy="635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Arial" pitchFamily="34" charset="0"/>
                  <a:cs typeface="Arial" pitchFamily="34" charset="0"/>
                </a:rPr>
                <a:t>σ</a:t>
              </a:r>
              <a:r>
                <a:rPr lang="en-US" baseline="-25000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 rot="16200000" flipV="1">
              <a:off x="849081" y="2351595"/>
              <a:ext cx="449290" cy="6587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Right Brace 22"/>
            <p:cNvSpPr/>
            <p:nvPr/>
          </p:nvSpPr>
          <p:spPr bwMode="auto">
            <a:xfrm rot="2788036" flipH="1">
              <a:off x="179020" y="2293542"/>
              <a:ext cx="362786" cy="626504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55149" y="2159886"/>
              <a:ext cx="272806" cy="362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D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43854" y="2421211"/>
              <a:ext cx="1765782" cy="362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kicking beam</a:t>
              </a:r>
              <a:endPara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8" t="16514" r="6508" b="11467"/>
          <a:stretch/>
        </p:blipFill>
        <p:spPr>
          <a:xfrm>
            <a:off x="4166840" y="887826"/>
            <a:ext cx="5008550" cy="238841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198201" y="752475"/>
            <a:ext cx="1945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 defTabSz="457200" fontAlgn="base">
              <a:spcBef>
                <a:spcPts val="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RF </a:t>
            </a:r>
            <a:r>
              <a:rPr lang="en-US" sz="28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kicker</a:t>
            </a:r>
            <a:endParaRPr lang="en-US" sz="2800" b="1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1" y="3641378"/>
            <a:ext cx="3344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 defTabSz="457200" fontAlgn="base">
              <a:spcBef>
                <a:spcPts val="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Beam-beam kicker</a:t>
            </a:r>
            <a:endParaRPr lang="en-US" sz="2800" b="1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57240" y="6331952"/>
            <a:ext cx="236220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V.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Shiltsev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 NIM 1996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53375" y="2683847"/>
            <a:ext cx="1190624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A.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Kimber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" y="876300"/>
            <a:ext cx="8820150" cy="546735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The MEIC bunched beam electron cooler study urgently needs a big boost</a:t>
            </a:r>
          </a:p>
          <a:p>
            <a:pPr>
              <a:spcBef>
                <a:spcPts val="1800"/>
              </a:spcBef>
            </a:pPr>
            <a:r>
              <a:rPr lang="en-US" sz="2400" b="1" dirty="0" smtClean="0"/>
              <a:t>For reaching a CD1 in two years </a:t>
            </a:r>
            <a:endParaRPr lang="en-US" sz="2400" b="1" dirty="0" smtClean="0"/>
          </a:p>
          <a:p>
            <a:pPr marL="800100"/>
            <a:r>
              <a:rPr lang="en-US" sz="2000" dirty="0" smtClean="0"/>
              <a:t>A technical </a:t>
            </a:r>
            <a:r>
              <a:rPr lang="en-US" sz="2000" dirty="0" smtClean="0"/>
              <a:t>(</a:t>
            </a:r>
            <a:r>
              <a:rPr lang="en-US" sz="2000" dirty="0" smtClean="0"/>
              <a:t>front-to-end) design of an ERL cooler is a must</a:t>
            </a:r>
          </a:p>
          <a:p>
            <a:pPr marL="800100"/>
            <a:r>
              <a:rPr lang="en-US" sz="2000" dirty="0" smtClean="0"/>
              <a:t>S</a:t>
            </a:r>
            <a:r>
              <a:rPr lang="en-US" sz="2000" dirty="0" smtClean="0"/>
              <a:t>ignificant progress in the beam physics studies</a:t>
            </a:r>
          </a:p>
          <a:p>
            <a:pPr marL="800100"/>
            <a:r>
              <a:rPr lang="en-US" sz="2000" dirty="0" smtClean="0"/>
              <a:t>Development (and hopefully proof-of-principle) of key technologies</a:t>
            </a:r>
            <a:endParaRPr lang="en-US" sz="2000" dirty="0" smtClean="0"/>
          </a:p>
          <a:p>
            <a:pPr>
              <a:spcBef>
                <a:spcPts val="1800"/>
              </a:spcBef>
            </a:pPr>
            <a:r>
              <a:rPr lang="en-US" sz="2400" b="1" dirty="0" smtClean="0"/>
              <a:t>Technology R&amp;D</a:t>
            </a:r>
          </a:p>
          <a:p>
            <a:pPr marL="800100"/>
            <a:r>
              <a:rPr lang="en-US" sz="2000" dirty="0" smtClean="0"/>
              <a:t>200 </a:t>
            </a:r>
            <a:r>
              <a:rPr lang="en-US" sz="2000" dirty="0" err="1" smtClean="0"/>
              <a:t>mA</a:t>
            </a:r>
            <a:r>
              <a:rPr lang="en-US" sz="2000" dirty="0" smtClean="0"/>
              <a:t> current magnetized electron source</a:t>
            </a:r>
          </a:p>
          <a:p>
            <a:pPr marL="800100"/>
            <a:r>
              <a:rPr lang="en-US" sz="2000" dirty="0" smtClean="0"/>
              <a:t>High current ERL</a:t>
            </a:r>
          </a:p>
          <a:p>
            <a:pPr marL="800100"/>
            <a:r>
              <a:rPr lang="en-US" sz="2000" dirty="0" smtClean="0"/>
              <a:t>Mitigating the beam instabilities (micro-bunching)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Cooling simulation</a:t>
            </a:r>
          </a:p>
          <a:p>
            <a:pPr marL="800100">
              <a:spcBef>
                <a:spcPts val="480"/>
              </a:spcBef>
            </a:pPr>
            <a:r>
              <a:rPr lang="en-US" sz="2000" dirty="0" smtClean="0"/>
              <a:t>How to validate the simulation?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z="3600" b="1" dirty="0" smtClean="0"/>
              <a:t>Path Forward</a:t>
            </a:r>
            <a:endParaRPr lang="en-US" sz="36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54827" y="1172604"/>
            <a:ext cx="9089174" cy="4002881"/>
          </a:xfrm>
        </p:spPr>
        <p:txBody>
          <a:bodyPr>
            <a:normAutofit/>
          </a:bodyPr>
          <a:lstStyle/>
          <a:p>
            <a:pPr marL="288925" indent="-288925"/>
            <a:r>
              <a:rPr lang="en-US" sz="2400" b="1" dirty="0" smtClean="0">
                <a:latin typeface="Arial" charset="0"/>
                <a:ea typeface="ＭＳ Ｐゴシック" pitchFamily="34" charset="-128"/>
                <a:cs typeface="Arial" charset="0"/>
              </a:rPr>
              <a:t>For the present MEIC baseline design </a:t>
            </a:r>
          </a:p>
          <a:p>
            <a:pPr marL="568325" indent="-2222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Experiential demo of cooling of ions by a bunched electron beam (</a:t>
            </a:r>
            <a:r>
              <a:rPr lang="en-US" sz="2000" b="1" i="1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LDRD</a:t>
            </a:r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)</a:t>
            </a:r>
          </a:p>
          <a:p>
            <a:pPr marL="568325" indent="-2222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Cooling simulations (</a:t>
            </a:r>
            <a:r>
              <a:rPr lang="en-US" sz="2000" b="1" i="1" dirty="0" smtClean="0">
                <a:solidFill>
                  <a:srgbClr val="0066FF"/>
                </a:solidFill>
                <a:latin typeface="Arial" charset="0"/>
                <a:ea typeface="ＭＳ Ｐゴシック" pitchFamily="34" charset="-128"/>
                <a:cs typeface="Arial" charset="0"/>
              </a:rPr>
              <a:t>SBIR</a:t>
            </a:r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)</a:t>
            </a:r>
          </a:p>
          <a:p>
            <a:pPr marL="568325" indent="-2222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Cooling software development (</a:t>
            </a:r>
            <a:r>
              <a:rPr lang="en-US" sz="2000" b="1" i="1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LDRD</a:t>
            </a:r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)</a:t>
            </a:r>
            <a:endParaRPr lang="en-US" sz="20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288925" indent="-288925">
              <a:spcBef>
                <a:spcPts val="1200"/>
              </a:spcBef>
            </a:pPr>
            <a:r>
              <a:rPr lang="en-US" sz="2400" b="1" dirty="0" smtClean="0">
                <a:latin typeface="Arial" charset="0"/>
                <a:ea typeface="ＭＳ Ｐゴシック" pitchFamily="34" charset="-128"/>
                <a:cs typeface="Arial" charset="0"/>
              </a:rPr>
              <a:t>For </a:t>
            </a:r>
            <a:r>
              <a:rPr lang="en-US" sz="2400" b="1" dirty="0" smtClean="0">
                <a:latin typeface="Arial" charset="0"/>
                <a:ea typeface="ＭＳ Ｐゴシック" pitchFamily="34" charset="-128"/>
                <a:cs typeface="Arial" charset="0"/>
              </a:rPr>
              <a:t>achieving luminosity above 10</a:t>
            </a:r>
            <a:r>
              <a:rPr lang="en-US" sz="2400" b="1" baseline="30000" dirty="0" smtClean="0">
                <a:latin typeface="Arial" charset="0"/>
                <a:ea typeface="ＭＳ Ｐゴシック" pitchFamily="34" charset="-128"/>
                <a:cs typeface="Arial" charset="0"/>
              </a:rPr>
              <a:t>34</a:t>
            </a:r>
            <a:r>
              <a:rPr lang="en-US" sz="2400" b="1" dirty="0" smtClean="0">
                <a:latin typeface="Arial" charset="0"/>
                <a:ea typeface="ＭＳ Ｐゴシック" pitchFamily="34" charset="-128"/>
                <a:cs typeface="Arial" charset="0"/>
              </a:rPr>
              <a:t> cm</a:t>
            </a:r>
            <a:r>
              <a:rPr lang="en-US" sz="2400" b="1" baseline="30000" dirty="0" smtClean="0">
                <a:latin typeface="Arial" charset="0"/>
                <a:ea typeface="ＭＳ Ｐゴシック" pitchFamily="34" charset="-128"/>
                <a:cs typeface="Arial" charset="0"/>
              </a:rPr>
              <a:t>-2</a:t>
            </a:r>
            <a:r>
              <a:rPr lang="en-US" sz="2400" b="1" dirty="0" smtClean="0">
                <a:latin typeface="Arial" charset="0"/>
                <a:ea typeface="ＭＳ Ｐゴシック" pitchFamily="34" charset="-128"/>
                <a:cs typeface="Arial" charset="0"/>
              </a:rPr>
              <a:t>s</a:t>
            </a:r>
            <a:r>
              <a:rPr lang="en-US" sz="2400" b="1" baseline="30000" dirty="0" smtClean="0">
                <a:latin typeface="Arial" charset="0"/>
                <a:ea typeface="ＭＳ Ｐゴシック" pitchFamily="34" charset="-128"/>
                <a:cs typeface="Arial" charset="0"/>
              </a:rPr>
              <a:t>-1</a:t>
            </a:r>
          </a:p>
          <a:p>
            <a:pPr marL="565150" indent="-219075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Improvement </a:t>
            </a:r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of cooling simulation (including code development </a:t>
            </a:r>
            <a:r>
              <a:rPr lang="en-US" sz="2000" b="1" i="1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LDRD</a:t>
            </a:r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)</a:t>
            </a:r>
          </a:p>
          <a:p>
            <a:pPr marL="565150" indent="-219075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Development of an RF based fast kicker (</a:t>
            </a:r>
            <a:r>
              <a:rPr lang="en-US" sz="2000" b="1" i="1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LDRD</a:t>
            </a:r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)</a:t>
            </a:r>
          </a:p>
          <a:p>
            <a:pPr marL="565150" indent="-219075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Development of high bunch charge/current magnetized electron </a:t>
            </a:r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source (</a:t>
            </a:r>
            <a:r>
              <a:rPr lang="en-US" sz="2000" i="1" dirty="0" smtClean="0">
                <a:solidFill>
                  <a:srgbClr val="0066FF"/>
                </a:solidFill>
                <a:latin typeface="Arial" charset="0"/>
                <a:ea typeface="ＭＳ Ｐゴシック" pitchFamily="34" charset="-128"/>
                <a:cs typeface="Arial" charset="0"/>
              </a:rPr>
              <a:t>SBIR</a:t>
            </a:r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 and pending </a:t>
            </a:r>
            <a:r>
              <a:rPr lang="en-US" sz="2000" b="1" i="1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LDRD</a:t>
            </a:r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)</a:t>
            </a:r>
            <a:endParaRPr lang="en-US" sz="20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565150" indent="-219075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Demonstration of mitigation of coherent synchrotron radiation/micro-bunching instability (</a:t>
            </a:r>
            <a:r>
              <a:rPr lang="en-US" sz="2000" b="1" i="1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LDRD</a:t>
            </a:r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)</a:t>
            </a:r>
            <a:endParaRPr lang="en-US" sz="20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2291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3600" b="1" dirty="0" smtClean="0">
                <a:latin typeface="Arial" charset="0"/>
                <a:ea typeface="ＭＳ Ｐゴシック" pitchFamily="34" charset="-128"/>
                <a:cs typeface="Arial" charset="0"/>
              </a:rPr>
              <a:t>LDRD and SBIR for Cooler R&amp;D </a:t>
            </a:r>
            <a:endParaRPr lang="en-US" sz="3600" b="1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6019800" y="6492875"/>
            <a:ext cx="1371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5FF5728A-FECC-40E5-BFC9-6287C72D00A4}" type="slidenum">
              <a:rPr lang="en-US" altLang="en-US" sz="2800" b="1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pPr algn="ctr"/>
              <a:t>15</a:t>
            </a:fld>
            <a:endParaRPr lang="en-US" altLang="en-US" sz="2800" b="1" dirty="0" smtClean="0">
              <a:solidFill>
                <a:schemeClr val="bg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576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675" y="916458"/>
            <a:ext cx="8991600" cy="543491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dirty="0" smtClean="0"/>
              <a:t>The MEIC accelerator design study group, particularly, for those participated electron cooling studies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b="1" dirty="0" err="1" smtClean="0"/>
              <a:t>Yaroslav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Derbenev</a:t>
            </a:r>
            <a:r>
              <a:rPr lang="en-US" sz="2000" b="1" dirty="0" smtClean="0"/>
              <a:t>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dirty="0" smtClean="0"/>
              <a:t>David </a:t>
            </a:r>
            <a:r>
              <a:rPr lang="en-US" sz="2000" dirty="0"/>
              <a:t>Douglas, </a:t>
            </a:r>
            <a:r>
              <a:rPr lang="en-US" sz="2000" dirty="0" err="1" smtClean="0"/>
              <a:t>Rongli</a:t>
            </a:r>
            <a:r>
              <a:rPr lang="en-US" sz="2000" dirty="0" smtClean="0"/>
              <a:t> </a:t>
            </a:r>
            <a:r>
              <a:rPr lang="en-US" sz="2000" dirty="0" err="1" smtClean="0"/>
              <a:t>Geng</a:t>
            </a:r>
            <a:r>
              <a:rPr lang="en-US" sz="2000" dirty="0" smtClean="0"/>
              <a:t>, </a:t>
            </a:r>
            <a:r>
              <a:rPr lang="en-US" sz="2000" dirty="0" err="1" smtClean="0"/>
              <a:t>Jiquan</a:t>
            </a:r>
            <a:r>
              <a:rPr lang="en-US" sz="2000" dirty="0" smtClean="0"/>
              <a:t> </a:t>
            </a:r>
            <a:r>
              <a:rPr lang="en-US" sz="2000" dirty="0" err="1" smtClean="0"/>
              <a:t>Guo</a:t>
            </a:r>
            <a:r>
              <a:rPr lang="en-US" sz="2000" dirty="0" smtClean="0"/>
              <a:t>, Andrew Hutton, Andrew </a:t>
            </a:r>
            <a:r>
              <a:rPr lang="en-US" sz="2000" dirty="0" err="1" smtClean="0"/>
              <a:t>Kimber</a:t>
            </a:r>
            <a:r>
              <a:rPr lang="en-US" sz="2000" dirty="0" smtClean="0"/>
              <a:t>, </a:t>
            </a:r>
            <a:r>
              <a:rPr lang="en-US" sz="2000" dirty="0" err="1" smtClean="0"/>
              <a:t>Rui</a:t>
            </a:r>
            <a:r>
              <a:rPr lang="en-US" sz="2000" dirty="0" smtClean="0"/>
              <a:t> </a:t>
            </a:r>
            <a:r>
              <a:rPr lang="en-US" sz="2000" dirty="0" smtClean="0"/>
              <a:t>Li, </a:t>
            </a:r>
            <a:r>
              <a:rPr lang="en-US" sz="2000" dirty="0" smtClean="0"/>
              <a:t>John </a:t>
            </a:r>
            <a:r>
              <a:rPr lang="en-US" sz="2000" dirty="0" err="1" smtClean="0"/>
              <a:t>Musson</a:t>
            </a:r>
            <a:r>
              <a:rPr lang="en-US" sz="2000" dirty="0" smtClean="0"/>
              <a:t>, </a:t>
            </a:r>
            <a:r>
              <a:rPr lang="en-US" sz="2000" dirty="0" smtClean="0"/>
              <a:t>Matt </a:t>
            </a:r>
            <a:r>
              <a:rPr lang="en-US" sz="2000" dirty="0" err="1" smtClean="0"/>
              <a:t>Poelker</a:t>
            </a:r>
            <a:r>
              <a:rPr lang="en-US" sz="2000" dirty="0" smtClean="0"/>
              <a:t>, Robert </a:t>
            </a:r>
            <a:r>
              <a:rPr lang="en-US" sz="2000" dirty="0" err="1" smtClean="0"/>
              <a:t>Rimmer</a:t>
            </a:r>
            <a:r>
              <a:rPr lang="en-US" sz="2000" dirty="0" smtClean="0"/>
              <a:t>, Yves </a:t>
            </a:r>
            <a:r>
              <a:rPr lang="en-US" sz="2000" dirty="0" err="1" smtClean="0"/>
              <a:t>Roblin</a:t>
            </a:r>
            <a:r>
              <a:rPr lang="en-US" sz="2000" dirty="0" smtClean="0"/>
              <a:t>, </a:t>
            </a:r>
            <a:r>
              <a:rPr lang="en-US" sz="2000" dirty="0" err="1" smtClean="0"/>
              <a:t>Riad</a:t>
            </a:r>
            <a:r>
              <a:rPr lang="en-US" sz="2000" dirty="0" smtClean="0"/>
              <a:t> </a:t>
            </a:r>
            <a:r>
              <a:rPr lang="en-US" sz="2000" dirty="0" err="1" smtClean="0"/>
              <a:t>Suleimen</a:t>
            </a:r>
            <a:r>
              <a:rPr lang="en-US" sz="2000" dirty="0" smtClean="0"/>
              <a:t>, Chris Tennant, </a:t>
            </a:r>
            <a:r>
              <a:rPr lang="en-US" sz="2000" dirty="0" smtClean="0"/>
              <a:t>Cheng-yin Tsai, Amy </a:t>
            </a:r>
            <a:r>
              <a:rPr lang="en-US" sz="2000" dirty="0" err="1" smtClean="0"/>
              <a:t>Sy</a:t>
            </a:r>
            <a:r>
              <a:rPr lang="en-US" sz="2000" dirty="0" smtClean="0"/>
              <a:t>, </a:t>
            </a:r>
            <a:r>
              <a:rPr lang="en-US" sz="2000" dirty="0" err="1" smtClean="0"/>
              <a:t>Haipeng</a:t>
            </a:r>
            <a:r>
              <a:rPr lang="en-US" sz="2000" dirty="0" smtClean="0"/>
              <a:t> Wang, </a:t>
            </a:r>
            <a:r>
              <a:rPr lang="en-US" sz="2000" dirty="0" err="1" smtClean="0"/>
              <a:t>Shaoheng</a:t>
            </a:r>
            <a:r>
              <a:rPr lang="en-US" sz="2000" dirty="0" smtClean="0"/>
              <a:t> Wang, He Zhang  (Jefferson Lab)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dirty="0"/>
              <a:t>Edward </a:t>
            </a:r>
            <a:r>
              <a:rPr lang="en-US" sz="2000" dirty="0" err="1" smtClean="0"/>
              <a:t>Nissen</a:t>
            </a:r>
            <a:r>
              <a:rPr lang="en-US" sz="2000" dirty="0" smtClean="0"/>
              <a:t> (</a:t>
            </a:r>
            <a:r>
              <a:rPr lang="en-US" sz="2000" dirty="0"/>
              <a:t>CERN</a:t>
            </a:r>
            <a:r>
              <a:rPr lang="en-US" sz="2000" dirty="0" smtClean="0"/>
              <a:t>) </a:t>
            </a:r>
            <a:endParaRPr lang="en-US" sz="2000" dirty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dirty="0" err="1" smtClean="0"/>
              <a:t>Hongwei</a:t>
            </a:r>
            <a:r>
              <a:rPr lang="en-US" sz="2000" dirty="0" smtClean="0"/>
              <a:t> Zhao and </a:t>
            </a:r>
            <a:r>
              <a:rPr lang="en-US" sz="2000" dirty="0" err="1" smtClean="0"/>
              <a:t>Lijun</a:t>
            </a:r>
            <a:r>
              <a:rPr lang="en-US" sz="2000" dirty="0" smtClean="0"/>
              <a:t> Mao (IMP, China)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dirty="0" smtClean="0"/>
              <a:t>George Bell and </a:t>
            </a:r>
            <a:r>
              <a:rPr lang="en-US" sz="2000" dirty="0" err="1" smtClean="0"/>
              <a:t>Ilya</a:t>
            </a:r>
            <a:r>
              <a:rPr lang="en-US" sz="2000" dirty="0" smtClean="0"/>
              <a:t> </a:t>
            </a:r>
            <a:r>
              <a:rPr lang="en-US" sz="2000" dirty="0" err="1" smtClean="0"/>
              <a:t>Pogorelov</a:t>
            </a:r>
            <a:r>
              <a:rPr lang="en-US" sz="2000" dirty="0" smtClean="0"/>
              <a:t> (Tech-X)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dirty="0" smtClean="0"/>
              <a:t>Takeshi Katayama (U. Tokyo)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dirty="0" smtClean="0"/>
              <a:t>Peter McIntyre (Texas A &amp; M Univ.)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Acknowledgement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5791200" y="6492875"/>
            <a:ext cx="1371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5FF5728A-FECC-40E5-BFC9-6287C72D00A4}" type="slidenum">
              <a:rPr lang="en-US" altLang="en-US" sz="2800" b="1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pPr algn="ctr"/>
              <a:t>16</a:t>
            </a:fld>
            <a:endParaRPr lang="en-US" altLang="en-US" sz="2800" b="1" dirty="0" smtClean="0">
              <a:solidFill>
                <a:schemeClr val="bg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554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/>
          <p:cNvSpPr>
            <a:spLocks noGrp="1"/>
          </p:cNvSpPr>
          <p:nvPr>
            <p:ph idx="1"/>
          </p:nvPr>
        </p:nvSpPr>
        <p:spPr>
          <a:xfrm>
            <a:off x="762000" y="1981200"/>
            <a:ext cx="7772400" cy="33528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sz="5400" b="1" dirty="0" smtClean="0">
                <a:latin typeface="Arial" charset="0"/>
                <a:ea typeface="ＭＳ Ｐゴシック" pitchFamily="34" charset="-128"/>
                <a:cs typeface="Arial" charset="0"/>
              </a:rPr>
              <a:t>Backup slides</a:t>
            </a:r>
          </a:p>
        </p:txBody>
      </p:sp>
      <p:sp>
        <p:nvSpPr>
          <p:cNvPr id="184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5791200" y="6492875"/>
            <a:ext cx="1371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5FF5728A-FECC-40E5-BFC9-6287C72D00A4}" type="slidenum">
              <a:rPr lang="en-US" altLang="en-US" sz="2800" b="1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pPr algn="ctr"/>
              <a:t>17</a:t>
            </a:fld>
            <a:endParaRPr lang="en-US" altLang="en-US" sz="2800" b="1" dirty="0" smtClean="0">
              <a:solidFill>
                <a:schemeClr val="bg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93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 idx="4294967295"/>
          </p:nvPr>
        </p:nvSpPr>
        <p:spPr>
          <a:xfrm>
            <a:off x="-34925" y="32951"/>
            <a:ext cx="9178925" cy="6858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Circulator Ring for Higher Current/Luminosity</a:t>
            </a:r>
          </a:p>
        </p:txBody>
      </p:sp>
      <p:sp>
        <p:nvSpPr>
          <p:cNvPr id="9221" name="Rectangular Callout 136"/>
          <p:cNvSpPr>
            <a:spLocks noChangeArrowheads="1"/>
          </p:cNvSpPr>
          <p:nvPr/>
        </p:nvSpPr>
        <p:spPr bwMode="auto">
          <a:xfrm>
            <a:off x="4537743" y="5958033"/>
            <a:ext cx="2062070" cy="685800"/>
          </a:xfrm>
          <a:prstGeom prst="wedgeRectCallout">
            <a:avLst>
              <a:gd name="adj1" fmla="val -75657"/>
              <a:gd name="adj2" fmla="val -7517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200" b="1" dirty="0">
                <a:latin typeface="Arial" charset="0"/>
                <a:cs typeface="Arial" charset="0"/>
              </a:rPr>
              <a:t>recirculating </a:t>
            </a:r>
            <a:r>
              <a:rPr lang="en-US" sz="1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25+</a:t>
            </a:r>
            <a:r>
              <a:rPr lang="en-US" sz="1200" b="1" dirty="0" smtClean="0">
                <a:latin typeface="Arial" charset="0"/>
                <a:cs typeface="Arial" charset="0"/>
              </a:rPr>
              <a:t> </a:t>
            </a:r>
            <a:r>
              <a:rPr lang="en-US" sz="1200" b="1" dirty="0">
                <a:latin typeface="Arial" charset="0"/>
                <a:cs typeface="Arial" charset="0"/>
              </a:rPr>
              <a:t>turns </a:t>
            </a:r>
            <a:r>
              <a:rPr lang="en-US" sz="1200" b="1" dirty="0">
                <a:latin typeface="Arial" charset="0"/>
                <a:cs typeface="Arial" charset="0"/>
                <a:sym typeface="Wingdings" pitchFamily="2" charset="2"/>
              </a:rPr>
              <a:t></a:t>
            </a:r>
            <a:r>
              <a:rPr lang="en-US" sz="1200" b="1" dirty="0">
                <a:latin typeface="Arial" charset="0"/>
                <a:cs typeface="Arial" charset="0"/>
              </a:rPr>
              <a:t> reduction of current from an ERL by a same factor</a:t>
            </a:r>
            <a:endParaRPr lang="en-US" sz="12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04568" y="4044778"/>
            <a:ext cx="5364210" cy="2383587"/>
            <a:chOff x="534971" y="4022159"/>
            <a:chExt cx="5535098" cy="2290874"/>
          </a:xfrm>
        </p:grpSpPr>
        <p:sp>
          <p:nvSpPr>
            <p:cNvPr id="9266" name="Line 118"/>
            <p:cNvSpPr>
              <a:spLocks noChangeShapeType="1"/>
            </p:cNvSpPr>
            <p:nvPr/>
          </p:nvSpPr>
          <p:spPr bwMode="auto">
            <a:xfrm>
              <a:off x="1717390" y="6174900"/>
              <a:ext cx="708605" cy="53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9267" name="Rectangle 3"/>
            <p:cNvSpPr>
              <a:spLocks noChangeArrowheads="1"/>
            </p:cNvSpPr>
            <p:nvPr/>
          </p:nvSpPr>
          <p:spPr bwMode="auto">
            <a:xfrm>
              <a:off x="1770892" y="4241793"/>
              <a:ext cx="2689592" cy="253108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9268" name="Line 4"/>
            <p:cNvSpPr>
              <a:spLocks noChangeShapeType="1"/>
            </p:cNvSpPr>
            <p:nvPr/>
          </p:nvSpPr>
          <p:spPr bwMode="auto">
            <a:xfrm>
              <a:off x="3219634" y="5710994"/>
              <a:ext cx="1695612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9269" name="Arc 5"/>
            <p:cNvSpPr>
              <a:spLocks/>
            </p:cNvSpPr>
            <p:nvPr/>
          </p:nvSpPr>
          <p:spPr bwMode="auto">
            <a:xfrm flipH="1">
              <a:off x="575518" y="4368347"/>
              <a:ext cx="821820" cy="696047"/>
            </a:xfrm>
            <a:custGeom>
              <a:avLst/>
              <a:gdLst>
                <a:gd name="T0" fmla="*/ 2147483647 w 21600"/>
                <a:gd name="T1" fmla="*/ 0 h 21593"/>
                <a:gd name="T2" fmla="*/ 2147483647 w 21600"/>
                <a:gd name="T3" fmla="*/ 2147483647 h 21593"/>
                <a:gd name="T4" fmla="*/ 0 w 21600"/>
                <a:gd name="T5" fmla="*/ 2147483647 h 215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3"/>
                <a:gd name="T11" fmla="*/ 21600 w 21600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3" fill="none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</a:path>
                <a:path w="21600" h="21593" stroke="0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  <a:lnTo>
                    <a:pt x="0" y="21593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1400" b="1"/>
            </a:p>
          </p:txBody>
        </p:sp>
        <p:sp>
          <p:nvSpPr>
            <p:cNvPr id="9270" name="Arc 6"/>
            <p:cNvSpPr>
              <a:spLocks/>
            </p:cNvSpPr>
            <p:nvPr/>
          </p:nvSpPr>
          <p:spPr bwMode="auto">
            <a:xfrm flipH="1" flipV="1">
              <a:off x="575517" y="5001117"/>
              <a:ext cx="831564" cy="709877"/>
            </a:xfrm>
            <a:custGeom>
              <a:avLst/>
              <a:gdLst>
                <a:gd name="T0" fmla="*/ 2147483647 w 21600"/>
                <a:gd name="T1" fmla="*/ 0 h 21593"/>
                <a:gd name="T2" fmla="*/ 2147483647 w 21600"/>
                <a:gd name="T3" fmla="*/ 2147483647 h 21593"/>
                <a:gd name="T4" fmla="*/ 0 w 21600"/>
                <a:gd name="T5" fmla="*/ 2147483647 h 215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3"/>
                <a:gd name="T11" fmla="*/ 21600 w 21600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3" fill="none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</a:path>
                <a:path w="21600" h="21593" stroke="0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  <a:lnTo>
                    <a:pt x="0" y="21593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 sz="1400" b="1"/>
            </a:p>
          </p:txBody>
        </p:sp>
        <p:sp>
          <p:nvSpPr>
            <p:cNvPr id="9271" name="Arc 7"/>
            <p:cNvSpPr>
              <a:spLocks/>
            </p:cNvSpPr>
            <p:nvPr/>
          </p:nvSpPr>
          <p:spPr bwMode="auto">
            <a:xfrm>
              <a:off x="4834039" y="4368347"/>
              <a:ext cx="821820" cy="696047"/>
            </a:xfrm>
            <a:custGeom>
              <a:avLst/>
              <a:gdLst>
                <a:gd name="T0" fmla="*/ 2147483647 w 21600"/>
                <a:gd name="T1" fmla="*/ 0 h 21593"/>
                <a:gd name="T2" fmla="*/ 2147483647 w 21600"/>
                <a:gd name="T3" fmla="*/ 2147483647 h 21593"/>
                <a:gd name="T4" fmla="*/ 0 w 21600"/>
                <a:gd name="T5" fmla="*/ 2147483647 h 215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3"/>
                <a:gd name="T11" fmla="*/ 21600 w 21600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3" fill="none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</a:path>
                <a:path w="21600" h="21593" stroke="0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  <a:lnTo>
                    <a:pt x="0" y="21593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 b="1"/>
            </a:p>
          </p:txBody>
        </p:sp>
        <p:sp>
          <p:nvSpPr>
            <p:cNvPr id="9272" name="Arc 8"/>
            <p:cNvSpPr>
              <a:spLocks/>
            </p:cNvSpPr>
            <p:nvPr/>
          </p:nvSpPr>
          <p:spPr bwMode="auto">
            <a:xfrm flipV="1">
              <a:off x="4856777" y="5001117"/>
              <a:ext cx="799082" cy="709877"/>
            </a:xfrm>
            <a:custGeom>
              <a:avLst/>
              <a:gdLst>
                <a:gd name="T0" fmla="*/ 2147483647 w 21600"/>
                <a:gd name="T1" fmla="*/ 0 h 21593"/>
                <a:gd name="T2" fmla="*/ 2147483647 w 21600"/>
                <a:gd name="T3" fmla="*/ 2147483647 h 21593"/>
                <a:gd name="T4" fmla="*/ 0 w 21600"/>
                <a:gd name="T5" fmla="*/ 2147483647 h 215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3"/>
                <a:gd name="T11" fmla="*/ 21600 w 21600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3" fill="none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</a:path>
                <a:path w="21600" h="21593" stroke="0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  <a:lnTo>
                    <a:pt x="0" y="21593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1400" b="1"/>
            </a:p>
          </p:txBody>
        </p:sp>
        <p:sp>
          <p:nvSpPr>
            <p:cNvPr id="9273" name="Line 10"/>
            <p:cNvSpPr>
              <a:spLocks noChangeShapeType="1"/>
            </p:cNvSpPr>
            <p:nvPr/>
          </p:nvSpPr>
          <p:spPr bwMode="auto">
            <a:xfrm flipH="1">
              <a:off x="5282304" y="4368347"/>
              <a:ext cx="5229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9274" name="Line 11"/>
            <p:cNvSpPr>
              <a:spLocks noChangeShapeType="1"/>
            </p:cNvSpPr>
            <p:nvPr/>
          </p:nvSpPr>
          <p:spPr bwMode="auto">
            <a:xfrm flipH="1">
              <a:off x="687259" y="4368347"/>
              <a:ext cx="5229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9275" name="Line 12"/>
            <p:cNvSpPr>
              <a:spLocks noChangeShapeType="1"/>
            </p:cNvSpPr>
            <p:nvPr/>
          </p:nvSpPr>
          <p:spPr bwMode="auto">
            <a:xfrm flipH="1">
              <a:off x="2816845" y="4305070"/>
              <a:ext cx="5229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9276" name="Line 13"/>
            <p:cNvSpPr>
              <a:spLocks noChangeShapeType="1"/>
            </p:cNvSpPr>
            <p:nvPr/>
          </p:nvSpPr>
          <p:spPr bwMode="auto">
            <a:xfrm flipH="1">
              <a:off x="2816845" y="4431624"/>
              <a:ext cx="5229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9277" name="Line 14"/>
            <p:cNvSpPr>
              <a:spLocks noChangeShapeType="1"/>
            </p:cNvSpPr>
            <p:nvPr/>
          </p:nvSpPr>
          <p:spPr bwMode="auto">
            <a:xfrm>
              <a:off x="1878086" y="5710994"/>
              <a:ext cx="522976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9278" name="Oval 16"/>
            <p:cNvSpPr>
              <a:spLocks noChangeArrowheads="1"/>
            </p:cNvSpPr>
            <p:nvPr/>
          </p:nvSpPr>
          <p:spPr bwMode="auto">
            <a:xfrm rot="19275161">
              <a:off x="5428401" y="4443327"/>
              <a:ext cx="172312" cy="429492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9279" name="Text Box 17"/>
            <p:cNvSpPr txBox="1">
              <a:spLocks noChangeArrowheads="1"/>
            </p:cNvSpPr>
            <p:nvPr/>
          </p:nvSpPr>
          <p:spPr bwMode="auto">
            <a:xfrm>
              <a:off x="4898663" y="4022159"/>
              <a:ext cx="1171406" cy="34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ion bunch</a:t>
              </a:r>
            </a:p>
          </p:txBody>
        </p:sp>
        <p:sp>
          <p:nvSpPr>
            <p:cNvPr id="9280" name="Text Box 18"/>
            <p:cNvSpPr txBox="1">
              <a:spLocks noChangeArrowheads="1"/>
            </p:cNvSpPr>
            <p:nvPr/>
          </p:nvSpPr>
          <p:spPr bwMode="auto">
            <a:xfrm>
              <a:off x="4546753" y="4528733"/>
              <a:ext cx="1138642" cy="583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electron bunch</a:t>
              </a:r>
            </a:p>
          </p:txBody>
        </p:sp>
        <p:sp>
          <p:nvSpPr>
            <p:cNvPr id="9281" name="Text Box 19"/>
            <p:cNvSpPr txBox="1">
              <a:spLocks noChangeArrowheads="1"/>
            </p:cNvSpPr>
            <p:nvPr/>
          </p:nvSpPr>
          <p:spPr bwMode="auto">
            <a:xfrm>
              <a:off x="2059586" y="5288673"/>
              <a:ext cx="217676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circulator ring</a:t>
              </a:r>
            </a:p>
          </p:txBody>
        </p:sp>
        <p:grpSp>
          <p:nvGrpSpPr>
            <p:cNvPr id="9282" name="Group 20"/>
            <p:cNvGrpSpPr>
              <a:grpSpLocks/>
            </p:cNvGrpSpPr>
            <p:nvPr/>
          </p:nvGrpSpPr>
          <p:grpSpPr bwMode="auto">
            <a:xfrm>
              <a:off x="1770892" y="4051962"/>
              <a:ext cx="2689592" cy="126554"/>
              <a:chOff x="1872" y="1200"/>
              <a:chExt cx="1728" cy="96"/>
            </a:xfrm>
          </p:grpSpPr>
          <p:grpSp>
            <p:nvGrpSpPr>
              <p:cNvPr id="9345" name="Group 21"/>
              <p:cNvGrpSpPr>
                <a:grpSpLocks/>
              </p:cNvGrpSpPr>
              <p:nvPr/>
            </p:nvGrpSpPr>
            <p:grpSpPr bwMode="auto">
              <a:xfrm>
                <a:off x="1872" y="1200"/>
                <a:ext cx="144" cy="96"/>
                <a:chOff x="1680" y="3648"/>
                <a:chExt cx="192" cy="48"/>
              </a:xfrm>
            </p:grpSpPr>
            <p:sp>
              <p:nvSpPr>
                <p:cNvPr id="9379" name="Arc 22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80" name="Arc 23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9346" name="Group 24"/>
              <p:cNvGrpSpPr>
                <a:grpSpLocks/>
              </p:cNvGrpSpPr>
              <p:nvPr/>
            </p:nvGrpSpPr>
            <p:grpSpPr bwMode="auto">
              <a:xfrm>
                <a:off x="2016" y="1200"/>
                <a:ext cx="144" cy="96"/>
                <a:chOff x="1680" y="3648"/>
                <a:chExt cx="192" cy="48"/>
              </a:xfrm>
            </p:grpSpPr>
            <p:sp>
              <p:nvSpPr>
                <p:cNvPr id="9377" name="Arc 25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78" name="Arc 26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9347" name="Group 27"/>
              <p:cNvGrpSpPr>
                <a:grpSpLocks/>
              </p:cNvGrpSpPr>
              <p:nvPr/>
            </p:nvGrpSpPr>
            <p:grpSpPr bwMode="auto">
              <a:xfrm>
                <a:off x="2160" y="1200"/>
                <a:ext cx="144" cy="96"/>
                <a:chOff x="1680" y="3648"/>
                <a:chExt cx="192" cy="48"/>
              </a:xfrm>
            </p:grpSpPr>
            <p:sp>
              <p:nvSpPr>
                <p:cNvPr id="9375" name="Arc 28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76" name="Arc 29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9348" name="Group 30"/>
              <p:cNvGrpSpPr>
                <a:grpSpLocks/>
              </p:cNvGrpSpPr>
              <p:nvPr/>
            </p:nvGrpSpPr>
            <p:grpSpPr bwMode="auto">
              <a:xfrm>
                <a:off x="2304" y="1200"/>
                <a:ext cx="144" cy="96"/>
                <a:chOff x="1680" y="3648"/>
                <a:chExt cx="192" cy="48"/>
              </a:xfrm>
            </p:grpSpPr>
            <p:sp>
              <p:nvSpPr>
                <p:cNvPr id="9373" name="Arc 31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74" name="Arc 32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9349" name="Group 33"/>
              <p:cNvGrpSpPr>
                <a:grpSpLocks/>
              </p:cNvGrpSpPr>
              <p:nvPr/>
            </p:nvGrpSpPr>
            <p:grpSpPr bwMode="auto">
              <a:xfrm>
                <a:off x="2448" y="1200"/>
                <a:ext cx="144" cy="96"/>
                <a:chOff x="1680" y="3648"/>
                <a:chExt cx="192" cy="48"/>
              </a:xfrm>
            </p:grpSpPr>
            <p:sp>
              <p:nvSpPr>
                <p:cNvPr id="9371" name="Arc 34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72" name="Arc 35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9350" name="Group 36"/>
              <p:cNvGrpSpPr>
                <a:grpSpLocks/>
              </p:cNvGrpSpPr>
              <p:nvPr/>
            </p:nvGrpSpPr>
            <p:grpSpPr bwMode="auto">
              <a:xfrm>
                <a:off x="2592" y="1200"/>
                <a:ext cx="144" cy="96"/>
                <a:chOff x="1680" y="3648"/>
                <a:chExt cx="192" cy="48"/>
              </a:xfrm>
            </p:grpSpPr>
            <p:sp>
              <p:nvSpPr>
                <p:cNvPr id="9369" name="Arc 37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70" name="Arc 38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9351" name="Group 39"/>
              <p:cNvGrpSpPr>
                <a:grpSpLocks/>
              </p:cNvGrpSpPr>
              <p:nvPr/>
            </p:nvGrpSpPr>
            <p:grpSpPr bwMode="auto">
              <a:xfrm>
                <a:off x="2736" y="1200"/>
                <a:ext cx="144" cy="96"/>
                <a:chOff x="1680" y="3648"/>
                <a:chExt cx="192" cy="48"/>
              </a:xfrm>
            </p:grpSpPr>
            <p:sp>
              <p:nvSpPr>
                <p:cNvPr id="9367" name="Arc 40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68" name="Arc 41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9352" name="Group 42"/>
              <p:cNvGrpSpPr>
                <a:grpSpLocks/>
              </p:cNvGrpSpPr>
              <p:nvPr/>
            </p:nvGrpSpPr>
            <p:grpSpPr bwMode="auto">
              <a:xfrm>
                <a:off x="2880" y="1200"/>
                <a:ext cx="144" cy="96"/>
                <a:chOff x="1680" y="3648"/>
                <a:chExt cx="192" cy="48"/>
              </a:xfrm>
            </p:grpSpPr>
            <p:sp>
              <p:nvSpPr>
                <p:cNvPr id="9365" name="Arc 43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66" name="Arc 44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9353" name="Group 45"/>
              <p:cNvGrpSpPr>
                <a:grpSpLocks/>
              </p:cNvGrpSpPr>
              <p:nvPr/>
            </p:nvGrpSpPr>
            <p:grpSpPr bwMode="auto">
              <a:xfrm>
                <a:off x="3024" y="1200"/>
                <a:ext cx="144" cy="96"/>
                <a:chOff x="1680" y="3648"/>
                <a:chExt cx="192" cy="48"/>
              </a:xfrm>
            </p:grpSpPr>
            <p:sp>
              <p:nvSpPr>
                <p:cNvPr id="9363" name="Arc 46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64" name="Arc 47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9354" name="Group 48"/>
              <p:cNvGrpSpPr>
                <a:grpSpLocks/>
              </p:cNvGrpSpPr>
              <p:nvPr/>
            </p:nvGrpSpPr>
            <p:grpSpPr bwMode="auto">
              <a:xfrm>
                <a:off x="3168" y="1200"/>
                <a:ext cx="144" cy="96"/>
                <a:chOff x="1680" y="3648"/>
                <a:chExt cx="192" cy="48"/>
              </a:xfrm>
            </p:grpSpPr>
            <p:sp>
              <p:nvSpPr>
                <p:cNvPr id="9361" name="Arc 49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62" name="Arc 50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9355" name="Group 51"/>
              <p:cNvGrpSpPr>
                <a:grpSpLocks/>
              </p:cNvGrpSpPr>
              <p:nvPr/>
            </p:nvGrpSpPr>
            <p:grpSpPr bwMode="auto">
              <a:xfrm>
                <a:off x="3312" y="1200"/>
                <a:ext cx="144" cy="96"/>
                <a:chOff x="1680" y="3648"/>
                <a:chExt cx="192" cy="48"/>
              </a:xfrm>
            </p:grpSpPr>
            <p:sp>
              <p:nvSpPr>
                <p:cNvPr id="9359" name="Arc 52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60" name="Arc 53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9356" name="Group 54"/>
              <p:cNvGrpSpPr>
                <a:grpSpLocks/>
              </p:cNvGrpSpPr>
              <p:nvPr/>
            </p:nvGrpSpPr>
            <p:grpSpPr bwMode="auto">
              <a:xfrm>
                <a:off x="3456" y="1200"/>
                <a:ext cx="144" cy="96"/>
                <a:chOff x="1680" y="3648"/>
                <a:chExt cx="192" cy="48"/>
              </a:xfrm>
            </p:grpSpPr>
            <p:sp>
              <p:nvSpPr>
                <p:cNvPr id="9357" name="Arc 55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58" name="Arc 56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</p:grpSp>
        <p:grpSp>
          <p:nvGrpSpPr>
            <p:cNvPr id="9283" name="Group 57"/>
            <p:cNvGrpSpPr>
              <a:grpSpLocks/>
            </p:cNvGrpSpPr>
            <p:nvPr/>
          </p:nvGrpSpPr>
          <p:grpSpPr bwMode="auto">
            <a:xfrm>
              <a:off x="1770892" y="4558178"/>
              <a:ext cx="2689592" cy="126554"/>
              <a:chOff x="1872" y="1680"/>
              <a:chExt cx="1728" cy="96"/>
            </a:xfrm>
          </p:grpSpPr>
          <p:grpSp>
            <p:nvGrpSpPr>
              <p:cNvPr id="9309" name="Group 58"/>
              <p:cNvGrpSpPr>
                <a:grpSpLocks/>
              </p:cNvGrpSpPr>
              <p:nvPr/>
            </p:nvGrpSpPr>
            <p:grpSpPr bwMode="auto">
              <a:xfrm flipV="1">
                <a:off x="1872" y="1680"/>
                <a:ext cx="144" cy="96"/>
                <a:chOff x="1680" y="3648"/>
                <a:chExt cx="192" cy="48"/>
              </a:xfrm>
            </p:grpSpPr>
            <p:sp>
              <p:nvSpPr>
                <p:cNvPr id="9343" name="Arc 59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44" name="Arc 60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9310" name="Group 61"/>
              <p:cNvGrpSpPr>
                <a:grpSpLocks/>
              </p:cNvGrpSpPr>
              <p:nvPr/>
            </p:nvGrpSpPr>
            <p:grpSpPr bwMode="auto">
              <a:xfrm flipV="1">
                <a:off x="2016" y="1680"/>
                <a:ext cx="144" cy="96"/>
                <a:chOff x="1680" y="3648"/>
                <a:chExt cx="192" cy="48"/>
              </a:xfrm>
            </p:grpSpPr>
            <p:sp>
              <p:nvSpPr>
                <p:cNvPr id="9341" name="Arc 62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42" name="Arc 63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9311" name="Group 64"/>
              <p:cNvGrpSpPr>
                <a:grpSpLocks/>
              </p:cNvGrpSpPr>
              <p:nvPr/>
            </p:nvGrpSpPr>
            <p:grpSpPr bwMode="auto">
              <a:xfrm flipV="1">
                <a:off x="2160" y="1680"/>
                <a:ext cx="144" cy="96"/>
                <a:chOff x="1680" y="3648"/>
                <a:chExt cx="192" cy="48"/>
              </a:xfrm>
            </p:grpSpPr>
            <p:sp>
              <p:nvSpPr>
                <p:cNvPr id="9339" name="Arc 65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40" name="Arc 66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9312" name="Group 67"/>
              <p:cNvGrpSpPr>
                <a:grpSpLocks/>
              </p:cNvGrpSpPr>
              <p:nvPr/>
            </p:nvGrpSpPr>
            <p:grpSpPr bwMode="auto">
              <a:xfrm flipV="1">
                <a:off x="2304" y="1680"/>
                <a:ext cx="144" cy="96"/>
                <a:chOff x="1680" y="3648"/>
                <a:chExt cx="192" cy="48"/>
              </a:xfrm>
            </p:grpSpPr>
            <p:sp>
              <p:nvSpPr>
                <p:cNvPr id="9337" name="Arc 68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38" name="Arc 69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9313" name="Group 70"/>
              <p:cNvGrpSpPr>
                <a:grpSpLocks/>
              </p:cNvGrpSpPr>
              <p:nvPr/>
            </p:nvGrpSpPr>
            <p:grpSpPr bwMode="auto">
              <a:xfrm flipV="1">
                <a:off x="2448" y="1680"/>
                <a:ext cx="144" cy="96"/>
                <a:chOff x="1680" y="3648"/>
                <a:chExt cx="192" cy="48"/>
              </a:xfrm>
            </p:grpSpPr>
            <p:sp>
              <p:nvSpPr>
                <p:cNvPr id="9335" name="Arc 71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36" name="Arc 72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9314" name="Group 73"/>
              <p:cNvGrpSpPr>
                <a:grpSpLocks/>
              </p:cNvGrpSpPr>
              <p:nvPr/>
            </p:nvGrpSpPr>
            <p:grpSpPr bwMode="auto">
              <a:xfrm flipV="1">
                <a:off x="2592" y="1680"/>
                <a:ext cx="144" cy="96"/>
                <a:chOff x="1680" y="3648"/>
                <a:chExt cx="192" cy="48"/>
              </a:xfrm>
            </p:grpSpPr>
            <p:sp>
              <p:nvSpPr>
                <p:cNvPr id="9333" name="Arc 74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34" name="Arc 75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9315" name="Group 76"/>
              <p:cNvGrpSpPr>
                <a:grpSpLocks/>
              </p:cNvGrpSpPr>
              <p:nvPr/>
            </p:nvGrpSpPr>
            <p:grpSpPr bwMode="auto">
              <a:xfrm flipV="1">
                <a:off x="2736" y="1680"/>
                <a:ext cx="144" cy="96"/>
                <a:chOff x="1680" y="3648"/>
                <a:chExt cx="192" cy="48"/>
              </a:xfrm>
            </p:grpSpPr>
            <p:sp>
              <p:nvSpPr>
                <p:cNvPr id="9331" name="Arc 77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32" name="Arc 78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9316" name="Group 79"/>
              <p:cNvGrpSpPr>
                <a:grpSpLocks/>
              </p:cNvGrpSpPr>
              <p:nvPr/>
            </p:nvGrpSpPr>
            <p:grpSpPr bwMode="auto">
              <a:xfrm flipV="1">
                <a:off x="2880" y="1680"/>
                <a:ext cx="144" cy="96"/>
                <a:chOff x="1680" y="3648"/>
                <a:chExt cx="192" cy="48"/>
              </a:xfrm>
            </p:grpSpPr>
            <p:sp>
              <p:nvSpPr>
                <p:cNvPr id="9329" name="Arc 80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30" name="Arc 81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9317" name="Group 82"/>
              <p:cNvGrpSpPr>
                <a:grpSpLocks/>
              </p:cNvGrpSpPr>
              <p:nvPr/>
            </p:nvGrpSpPr>
            <p:grpSpPr bwMode="auto">
              <a:xfrm flipV="1">
                <a:off x="3024" y="1680"/>
                <a:ext cx="144" cy="96"/>
                <a:chOff x="1680" y="3648"/>
                <a:chExt cx="192" cy="48"/>
              </a:xfrm>
            </p:grpSpPr>
            <p:sp>
              <p:nvSpPr>
                <p:cNvPr id="9327" name="Arc 83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28" name="Arc 84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9318" name="Group 85"/>
              <p:cNvGrpSpPr>
                <a:grpSpLocks/>
              </p:cNvGrpSpPr>
              <p:nvPr/>
            </p:nvGrpSpPr>
            <p:grpSpPr bwMode="auto">
              <a:xfrm flipV="1">
                <a:off x="3168" y="1680"/>
                <a:ext cx="144" cy="96"/>
                <a:chOff x="1680" y="3648"/>
                <a:chExt cx="192" cy="48"/>
              </a:xfrm>
            </p:grpSpPr>
            <p:sp>
              <p:nvSpPr>
                <p:cNvPr id="9325" name="Arc 86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26" name="Arc 87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9319" name="Group 88"/>
              <p:cNvGrpSpPr>
                <a:grpSpLocks/>
              </p:cNvGrpSpPr>
              <p:nvPr/>
            </p:nvGrpSpPr>
            <p:grpSpPr bwMode="auto">
              <a:xfrm flipV="1">
                <a:off x="3312" y="1680"/>
                <a:ext cx="144" cy="96"/>
                <a:chOff x="1680" y="3648"/>
                <a:chExt cx="192" cy="48"/>
              </a:xfrm>
            </p:grpSpPr>
            <p:sp>
              <p:nvSpPr>
                <p:cNvPr id="9323" name="Arc 89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24" name="Arc 90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9320" name="Group 91"/>
              <p:cNvGrpSpPr>
                <a:grpSpLocks/>
              </p:cNvGrpSpPr>
              <p:nvPr/>
            </p:nvGrpSpPr>
            <p:grpSpPr bwMode="auto">
              <a:xfrm flipV="1">
                <a:off x="3456" y="1680"/>
                <a:ext cx="144" cy="96"/>
                <a:chOff x="1680" y="3648"/>
                <a:chExt cx="192" cy="48"/>
              </a:xfrm>
            </p:grpSpPr>
            <p:sp>
              <p:nvSpPr>
                <p:cNvPr id="9321" name="Arc 92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22" name="Arc 93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</p:grpSp>
        <p:sp>
          <p:nvSpPr>
            <p:cNvPr id="9284" name="Text Box 94"/>
            <p:cNvSpPr txBox="1">
              <a:spLocks noChangeArrowheads="1"/>
            </p:cNvSpPr>
            <p:nvPr/>
          </p:nvSpPr>
          <p:spPr bwMode="auto">
            <a:xfrm>
              <a:off x="1226122" y="4680827"/>
              <a:ext cx="1970699" cy="34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Cooling section</a:t>
              </a:r>
            </a:p>
          </p:txBody>
        </p:sp>
        <p:sp>
          <p:nvSpPr>
            <p:cNvPr id="9285" name="Text Box 95"/>
            <p:cNvSpPr txBox="1">
              <a:spLocks noChangeArrowheads="1"/>
            </p:cNvSpPr>
            <p:nvPr/>
          </p:nvSpPr>
          <p:spPr bwMode="auto">
            <a:xfrm>
              <a:off x="3339821" y="4680827"/>
              <a:ext cx="1194036" cy="34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solenoid</a:t>
              </a:r>
            </a:p>
          </p:txBody>
        </p:sp>
        <p:sp>
          <p:nvSpPr>
            <p:cNvPr id="9287" name="Rectangle 98"/>
            <p:cNvSpPr>
              <a:spLocks noChangeArrowheads="1"/>
            </p:cNvSpPr>
            <p:nvPr/>
          </p:nvSpPr>
          <p:spPr bwMode="auto">
            <a:xfrm rot="10800000">
              <a:off x="2301169" y="6010733"/>
              <a:ext cx="1625946" cy="253134"/>
            </a:xfrm>
            <a:prstGeom prst="rect">
              <a:avLst/>
            </a:prstGeom>
            <a:solidFill>
              <a:srgbClr val="FF7C8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9288" name="Rectangle 101"/>
            <p:cNvSpPr>
              <a:spLocks noChangeArrowheads="1"/>
            </p:cNvSpPr>
            <p:nvPr/>
          </p:nvSpPr>
          <p:spPr bwMode="auto">
            <a:xfrm rot="10800000" flipH="1">
              <a:off x="1372423" y="6096576"/>
              <a:ext cx="344969" cy="152171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9289" name="Line 110"/>
            <p:cNvSpPr>
              <a:spLocks noChangeShapeType="1"/>
            </p:cNvSpPr>
            <p:nvPr/>
          </p:nvSpPr>
          <p:spPr bwMode="auto">
            <a:xfrm rot="16200000">
              <a:off x="4169048" y="5449566"/>
              <a:ext cx="418840" cy="9566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9290" name="Text Box 112"/>
            <p:cNvSpPr txBox="1">
              <a:spLocks noChangeArrowheads="1"/>
            </p:cNvSpPr>
            <p:nvPr/>
          </p:nvSpPr>
          <p:spPr bwMode="auto">
            <a:xfrm>
              <a:off x="4054078" y="5302965"/>
              <a:ext cx="1402090" cy="34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Fast kicker</a:t>
              </a:r>
            </a:p>
          </p:txBody>
        </p:sp>
        <p:sp>
          <p:nvSpPr>
            <p:cNvPr id="9291" name="Text Box 113"/>
            <p:cNvSpPr txBox="1">
              <a:spLocks noChangeArrowheads="1"/>
            </p:cNvSpPr>
            <p:nvPr/>
          </p:nvSpPr>
          <p:spPr bwMode="auto">
            <a:xfrm>
              <a:off x="702268" y="5317677"/>
              <a:ext cx="1437306" cy="34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Fast kicker</a:t>
              </a:r>
            </a:p>
          </p:txBody>
        </p:sp>
        <p:sp>
          <p:nvSpPr>
            <p:cNvPr id="9292" name="Text Box 114"/>
            <p:cNvSpPr txBox="1">
              <a:spLocks noChangeArrowheads="1"/>
            </p:cNvSpPr>
            <p:nvPr/>
          </p:nvSpPr>
          <p:spPr bwMode="auto">
            <a:xfrm>
              <a:off x="2402014" y="6005256"/>
              <a:ext cx="137119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SRF </a:t>
              </a:r>
              <a:r>
                <a:rPr lang="en-US" sz="1400" b="1" dirty="0" err="1">
                  <a:latin typeface="Arial" charset="0"/>
                  <a:cs typeface="Arial" charset="0"/>
                </a:rPr>
                <a:t>Linac</a:t>
              </a:r>
              <a:endParaRPr lang="en-US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9293" name="Text Box 115"/>
            <p:cNvSpPr txBox="1">
              <a:spLocks noChangeArrowheads="1"/>
            </p:cNvSpPr>
            <p:nvPr/>
          </p:nvSpPr>
          <p:spPr bwMode="auto">
            <a:xfrm>
              <a:off x="4322198" y="5958764"/>
              <a:ext cx="884286" cy="34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dump</a:t>
              </a:r>
            </a:p>
          </p:txBody>
        </p:sp>
        <p:sp>
          <p:nvSpPr>
            <p:cNvPr id="9294" name="Text Box 116"/>
            <p:cNvSpPr txBox="1">
              <a:spLocks noChangeArrowheads="1"/>
            </p:cNvSpPr>
            <p:nvPr/>
          </p:nvSpPr>
          <p:spPr bwMode="auto">
            <a:xfrm>
              <a:off x="625592" y="5842116"/>
              <a:ext cx="1139109" cy="34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injector</a:t>
              </a:r>
            </a:p>
          </p:txBody>
        </p:sp>
        <p:sp>
          <p:nvSpPr>
            <p:cNvPr id="9295" name="Line 121"/>
            <p:cNvSpPr>
              <a:spLocks noChangeShapeType="1"/>
            </p:cNvSpPr>
            <p:nvPr/>
          </p:nvSpPr>
          <p:spPr bwMode="auto">
            <a:xfrm>
              <a:off x="3511981" y="5710994"/>
              <a:ext cx="350816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9296" name="Rectangle 122"/>
            <p:cNvSpPr>
              <a:spLocks noChangeArrowheads="1"/>
            </p:cNvSpPr>
            <p:nvPr/>
          </p:nvSpPr>
          <p:spPr bwMode="auto">
            <a:xfrm>
              <a:off x="4765825" y="5565443"/>
              <a:ext cx="149422" cy="253108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cxnSp>
          <p:nvCxnSpPr>
            <p:cNvPr id="9297" name="Straight Connector 134"/>
            <p:cNvCxnSpPr>
              <a:cxnSpLocks noChangeShapeType="1"/>
            </p:cNvCxnSpPr>
            <p:nvPr/>
          </p:nvCxnSpPr>
          <p:spPr bwMode="auto">
            <a:xfrm rot="16200000" flipH="1">
              <a:off x="3109485" y="5621517"/>
              <a:ext cx="103359" cy="116939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9298" name="Straight Connector 138"/>
            <p:cNvCxnSpPr>
              <a:cxnSpLocks noChangeShapeType="1"/>
            </p:cNvCxnSpPr>
            <p:nvPr/>
          </p:nvCxnSpPr>
          <p:spPr bwMode="auto">
            <a:xfrm flipV="1">
              <a:off x="2991603" y="5610908"/>
              <a:ext cx="116939" cy="100086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</p:spPr>
        </p:cxnSp>
        <p:sp>
          <p:nvSpPr>
            <p:cNvPr id="9299" name="Line 4"/>
            <p:cNvSpPr>
              <a:spLocks noChangeShapeType="1"/>
            </p:cNvSpPr>
            <p:nvPr/>
          </p:nvSpPr>
          <p:spPr bwMode="auto">
            <a:xfrm>
              <a:off x="1348613" y="5710994"/>
              <a:ext cx="1637143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9300" name="Line 2"/>
            <p:cNvSpPr>
              <a:spLocks noChangeShapeType="1"/>
            </p:cNvSpPr>
            <p:nvPr/>
          </p:nvSpPr>
          <p:spPr bwMode="auto">
            <a:xfrm flipV="1">
              <a:off x="534971" y="4374795"/>
              <a:ext cx="5432724" cy="21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9301" name="Oval 15"/>
            <p:cNvSpPr>
              <a:spLocks noChangeArrowheads="1"/>
            </p:cNvSpPr>
            <p:nvPr/>
          </p:nvSpPr>
          <p:spPr bwMode="auto">
            <a:xfrm>
              <a:off x="5441472" y="4323462"/>
              <a:ext cx="298194" cy="978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9302" name="Rectangle 109"/>
            <p:cNvSpPr>
              <a:spLocks noChangeArrowheads="1"/>
            </p:cNvSpPr>
            <p:nvPr/>
          </p:nvSpPr>
          <p:spPr bwMode="auto">
            <a:xfrm>
              <a:off x="4345061" y="6099108"/>
              <a:ext cx="143186" cy="151232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9303" name="Line 110"/>
            <p:cNvSpPr>
              <a:spLocks noChangeShapeType="1"/>
            </p:cNvSpPr>
            <p:nvPr/>
          </p:nvSpPr>
          <p:spPr bwMode="auto">
            <a:xfrm rot="16200000" flipH="1">
              <a:off x="1654574" y="5517068"/>
              <a:ext cx="440532" cy="85365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9304" name="Line 110"/>
            <p:cNvSpPr>
              <a:spLocks noChangeShapeType="1"/>
            </p:cNvSpPr>
            <p:nvPr/>
          </p:nvSpPr>
          <p:spPr bwMode="auto">
            <a:xfrm rot="16200000" flipH="1">
              <a:off x="1609969" y="5667333"/>
              <a:ext cx="178924" cy="3742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9305" name="Line 118"/>
            <p:cNvSpPr>
              <a:spLocks noChangeShapeType="1"/>
            </p:cNvSpPr>
            <p:nvPr/>
          </p:nvSpPr>
          <p:spPr bwMode="auto">
            <a:xfrm>
              <a:off x="1711124" y="6180222"/>
              <a:ext cx="268960" cy="10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9306" name="Line 110"/>
            <p:cNvSpPr>
              <a:spLocks noChangeShapeType="1"/>
            </p:cNvSpPr>
            <p:nvPr/>
          </p:nvSpPr>
          <p:spPr bwMode="auto">
            <a:xfrm rot="16200000">
              <a:off x="4120496" y="5769576"/>
              <a:ext cx="168697" cy="4853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9307" name="Rectangle 9"/>
            <p:cNvSpPr>
              <a:spLocks noChangeArrowheads="1"/>
            </p:cNvSpPr>
            <p:nvPr/>
          </p:nvSpPr>
          <p:spPr bwMode="auto">
            <a:xfrm>
              <a:off x="1372001" y="5596450"/>
              <a:ext cx="149422" cy="253108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9308" name="Line 110"/>
            <p:cNvSpPr>
              <a:spLocks noChangeShapeType="1"/>
            </p:cNvSpPr>
            <p:nvPr/>
          </p:nvSpPr>
          <p:spPr bwMode="auto">
            <a:xfrm rot="16200000" flipH="1">
              <a:off x="4169938" y="5923548"/>
              <a:ext cx="5168" cy="4326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9223" name="Text Box 116"/>
            <p:cNvSpPr txBox="1">
              <a:spLocks noChangeArrowheads="1"/>
            </p:cNvSpPr>
            <p:nvPr/>
          </p:nvSpPr>
          <p:spPr bwMode="auto">
            <a:xfrm>
              <a:off x="2212145" y="5764972"/>
              <a:ext cx="1741487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energy recovery</a:t>
              </a:r>
            </a:p>
          </p:txBody>
        </p:sp>
      </p:grpSp>
      <p:sp>
        <p:nvSpPr>
          <p:cNvPr id="166" name="Content Placeholder 1"/>
          <p:cNvSpPr txBox="1">
            <a:spLocks/>
          </p:cNvSpPr>
          <p:nvPr/>
        </p:nvSpPr>
        <p:spPr>
          <a:xfrm>
            <a:off x="0" y="771944"/>
            <a:ext cx="9036908" cy="3173980"/>
          </a:xfrm>
          <a:prstGeom prst="rect">
            <a:avLst/>
          </a:prstGeom>
        </p:spPr>
        <p:txBody>
          <a:bodyPr/>
          <a:lstStyle/>
          <a:p>
            <a:pPr marL="228600" lvl="0" indent="-228600" defTabSz="9144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200" b="1" kern="0" noProof="0" dirty="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To reach luminosities beyond the present baseline </a:t>
            </a:r>
            <a:r>
              <a:rPr lang="en-US" sz="2200" b="1" kern="0" dirty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(&gt;10</a:t>
            </a:r>
            <a:r>
              <a:rPr lang="en-US" sz="2200" b="1" kern="0" baseline="30000" dirty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34</a:t>
            </a:r>
            <a:r>
              <a:rPr lang="en-US" sz="2200" b="1" kern="0" dirty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 cm</a:t>
            </a:r>
            <a:r>
              <a:rPr lang="en-US" sz="2200" b="1" kern="0" baseline="30000" dirty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-2</a:t>
            </a:r>
            <a:r>
              <a:rPr lang="en-US" sz="2200" b="1" kern="0" dirty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s</a:t>
            </a:r>
            <a:r>
              <a:rPr lang="en-US" sz="2200" b="1" kern="0" baseline="30000" dirty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-1</a:t>
            </a:r>
            <a:r>
              <a:rPr lang="en-US" sz="2200" b="1" kern="0" dirty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rPr>
              <a:t>) 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kern="0" dirty="0" smtClean="0">
                <a:latin typeface="Arial" charset="0"/>
                <a:cs typeface="Arial" charset="0"/>
              </a:rPr>
              <a:t>Requires much smaller emittance  (0.35 and 0.07 mm </a:t>
            </a:r>
            <a:r>
              <a:rPr lang="en-US" kern="0" dirty="0" err="1" smtClean="0">
                <a:latin typeface="Arial" charset="0"/>
                <a:cs typeface="Arial" charset="0"/>
              </a:rPr>
              <a:t>mrad</a:t>
            </a:r>
            <a:r>
              <a:rPr lang="en-US" kern="0" dirty="0" smtClean="0">
                <a:latin typeface="Arial" charset="0"/>
                <a:cs typeface="Arial" charset="0"/>
              </a:rPr>
              <a:t>)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kern="0" dirty="0" smtClean="0">
                <a:latin typeface="Arial" charset="0"/>
                <a:cs typeface="Arial" charset="0"/>
              </a:rPr>
              <a:t>Requires much higher electron current for cooling, ~1.5 A (bunch charge  3.15 </a:t>
            </a:r>
            <a:r>
              <a:rPr lang="en-US" kern="0" dirty="0" err="1" smtClean="0">
                <a:latin typeface="Arial" charset="0"/>
                <a:cs typeface="Arial" charset="0"/>
              </a:rPr>
              <a:t>nC</a:t>
            </a:r>
            <a:r>
              <a:rPr lang="en-US" kern="0" dirty="0" smtClean="0">
                <a:latin typeface="Arial" charset="0"/>
                <a:cs typeface="Arial" charset="0"/>
              </a:rPr>
              <a:t>)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A circulator ring will reuse the bunches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 25 times, thus, reduce the current from the electron source/injector by a same factor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200" b="1" kern="0" baseline="0" dirty="0" smtClean="0">
                <a:solidFill>
                  <a:srgbClr val="3333FF"/>
                </a:solidFill>
                <a:latin typeface="Arial" charset="0"/>
                <a:cs typeface="Arial" charset="0"/>
              </a:rPr>
              <a:t>Beyond</a:t>
            </a:r>
            <a:r>
              <a:rPr lang="en-US" sz="2200" b="1" kern="0" dirty="0" smtClean="0">
                <a:solidFill>
                  <a:srgbClr val="3333FF"/>
                </a:solidFill>
                <a:latin typeface="Arial" charset="0"/>
                <a:cs typeface="Arial" charset="0"/>
              </a:rPr>
              <a:t> state-of-the-art</a:t>
            </a:r>
            <a:endParaRPr lang="en-US" sz="2200" b="1" kern="0" baseline="0" dirty="0" smtClean="0">
              <a:solidFill>
                <a:srgbClr val="3333FF"/>
              </a:solidFill>
              <a:latin typeface="Arial" charset="0"/>
              <a:cs typeface="Arial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kern="0" dirty="0" smtClean="0">
                <a:latin typeface="Arial" charset="0"/>
                <a:cs typeface="Arial" charset="0"/>
              </a:rPr>
              <a:t>Require a ultra-fast kicker to switch the bunches in and out of the cooler ring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kern="0" dirty="0" smtClean="0">
                <a:latin typeface="Arial" charset="0"/>
                <a:cs typeface="Arial" charset="0"/>
              </a:rPr>
              <a:t>Require a high bunch charge (~3.15 </a:t>
            </a:r>
            <a:r>
              <a:rPr lang="en-US" kern="0" dirty="0" err="1" smtClean="0">
                <a:latin typeface="Arial" charset="0"/>
                <a:cs typeface="Arial" charset="0"/>
              </a:rPr>
              <a:t>nC</a:t>
            </a:r>
            <a:r>
              <a:rPr lang="en-US" kern="0" dirty="0" smtClean="0">
                <a:latin typeface="Arial" charset="0"/>
                <a:cs typeface="Arial" charset="0"/>
              </a:rPr>
              <a:t>) electron source/injector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kern="0" dirty="0" smtClean="0">
                <a:latin typeface="Arial" charset="0"/>
                <a:cs typeface="Arial" charset="0"/>
              </a:rPr>
              <a:t>Must suppress the collective instabilities</a:t>
            </a:r>
          </a:p>
        </p:txBody>
      </p:sp>
      <p:sp>
        <p:nvSpPr>
          <p:cNvPr id="158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5867400" y="6492875"/>
            <a:ext cx="1371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5FF5728A-FECC-40E5-BFC9-6287C72D00A4}" type="slidenum">
              <a:rPr lang="en-US" altLang="en-US" sz="2800" b="1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pPr algn="ctr"/>
              <a:t>18</a:t>
            </a:fld>
            <a:endParaRPr lang="en-US" altLang="en-US" sz="2800" b="1" dirty="0" smtClean="0">
              <a:solidFill>
                <a:schemeClr val="bg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graphicFrame>
        <p:nvGraphicFramePr>
          <p:cNvPr id="160" name="Group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55275121"/>
              </p:ext>
            </p:extLst>
          </p:nvPr>
        </p:nvGraphicFramePr>
        <p:xfrm>
          <a:off x="5683070" y="3742896"/>
          <a:ext cx="3422830" cy="2072640"/>
        </p:xfrm>
        <a:graphic>
          <a:graphicData uri="http://schemas.openxmlformats.org/drawingml/2006/table">
            <a:tbl>
              <a:tblPr/>
              <a:tblGrid>
                <a:gridCol w="1816206"/>
                <a:gridCol w="644599"/>
                <a:gridCol w="962025"/>
              </a:tblGrid>
              <a:tr h="314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Bunch revolutions in CCR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~25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Current in CCR/ERL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1.5/0.06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Electrons/bunch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Bunch repetition rate in CCR/ERL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476/30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8984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9"/>
          <p:cNvGrpSpPr>
            <a:grpSpLocks/>
          </p:cNvGrpSpPr>
          <p:nvPr/>
        </p:nvGrpSpPr>
        <p:grpSpPr bwMode="auto">
          <a:xfrm>
            <a:off x="355600" y="1600201"/>
            <a:ext cx="8391525" cy="1847850"/>
            <a:chOff x="4191000" y="1905000"/>
            <a:chExt cx="4800600" cy="1317687"/>
          </a:xfrm>
        </p:grpSpPr>
        <p:pic>
          <p:nvPicPr>
            <p:cNvPr id="1639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546" b="13661"/>
            <a:stretch>
              <a:fillRect/>
            </a:stretch>
          </p:blipFill>
          <p:spPr bwMode="auto">
            <a:xfrm>
              <a:off x="4191000" y="1905000"/>
              <a:ext cx="4800600" cy="1317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Donut 41"/>
            <p:cNvSpPr/>
            <p:nvPr/>
          </p:nvSpPr>
          <p:spPr>
            <a:xfrm>
              <a:off x="4903916" y="2554787"/>
              <a:ext cx="127144" cy="136976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Donut 42"/>
            <p:cNvSpPr/>
            <p:nvPr/>
          </p:nvSpPr>
          <p:spPr>
            <a:xfrm>
              <a:off x="8070713" y="2541203"/>
              <a:ext cx="127144" cy="136976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99" name="TextBox 43"/>
            <p:cNvSpPr txBox="1">
              <a:spLocks noChangeArrowheads="1"/>
            </p:cNvSpPr>
            <p:nvPr/>
          </p:nvSpPr>
          <p:spPr bwMode="auto">
            <a:xfrm>
              <a:off x="4494330" y="2664594"/>
              <a:ext cx="687271" cy="219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457200"/>
              <a:r>
                <a:rPr lang="en-US" sz="1400" b="1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Dechirper</a:t>
              </a:r>
              <a:endParaRPr lang="en-US" sz="14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00" name="TextBox 44"/>
            <p:cNvSpPr txBox="1">
              <a:spLocks noChangeArrowheads="1"/>
            </p:cNvSpPr>
            <p:nvPr/>
          </p:nvSpPr>
          <p:spPr bwMode="auto">
            <a:xfrm>
              <a:off x="8070713" y="2664594"/>
              <a:ext cx="634597" cy="219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457200"/>
              <a:r>
                <a:rPr lang="en-US" sz="1400" b="1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Rechirper</a:t>
              </a:r>
              <a:endParaRPr lang="en-US" sz="14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/>
          <a:lstStyle/>
          <a:p>
            <a:r>
              <a:rPr lang="en-US" sz="3400" b="1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Proposed Beam Studies and Technology Development for an ERL-Circulator Cooler</a:t>
            </a:r>
          </a:p>
        </p:txBody>
      </p:sp>
      <p:sp>
        <p:nvSpPr>
          <p:cNvPr id="16388" name="Content Placeholder 2"/>
          <p:cNvSpPr>
            <a:spLocks noGrp="1"/>
          </p:cNvSpPr>
          <p:nvPr>
            <p:ph idx="1"/>
          </p:nvPr>
        </p:nvSpPr>
        <p:spPr>
          <a:xfrm>
            <a:off x="76200" y="4057650"/>
            <a:ext cx="9067800" cy="2133600"/>
          </a:xfrm>
        </p:spPr>
        <p:txBody>
          <a:bodyPr>
            <a:normAutofit fontScale="62500" lnSpcReduction="20000"/>
          </a:bodyPr>
          <a:lstStyle/>
          <a:p>
            <a:pPr marL="176213" lvl="1" indent="-176213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Demonstrate the cooler design concept </a:t>
            </a:r>
          </a:p>
          <a:p>
            <a:pPr marL="176213" lvl="1" indent="-176213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Develop/test key technologies (magnetized gun, fast kickers, etc.)</a:t>
            </a:r>
          </a:p>
          <a:p>
            <a:pPr marL="176213" lvl="1" indent="-176213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Study dynamics of the cooling bunches in a circulator ring</a:t>
            </a:r>
          </a:p>
          <a:p>
            <a:pPr marL="176213" lvl="1" indent="-176213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Using the existing ERL without upgrade, adding two 180°dipoles (available at </a:t>
            </a:r>
            <a:r>
              <a:rPr 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JLab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)</a:t>
            </a:r>
          </a:p>
          <a:p>
            <a:pPr marL="176213" lvl="1" indent="-176213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Supporting MEIC to deliver the high luminosity (10</a:t>
            </a:r>
            <a:r>
              <a:rPr lang="en-US" baseline="30000" dirty="0" smtClean="0">
                <a:latin typeface="Arial" charset="0"/>
                <a:ea typeface="ＭＳ Ｐゴシック" pitchFamily="34" charset="-128"/>
                <a:cs typeface="Arial" charset="0"/>
              </a:rPr>
              <a:t>34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 1/cm</a:t>
            </a:r>
            <a:r>
              <a:rPr lang="en-US" baseline="30000" dirty="0" smtClean="0">
                <a:latin typeface="Arial" charset="0"/>
                <a:ea typeface="ＭＳ Ｐゴシック" pitchFamily="34" charset="-128"/>
                <a:cs typeface="Arial" charset="0"/>
              </a:rPr>
              <a:t>2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/s),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765419" y="3124200"/>
            <a:ext cx="1839913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Cooler Test Facility @ </a:t>
            </a:r>
            <a:r>
              <a:rPr lang="en-US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JLab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FEL ERL</a:t>
            </a: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5791200" y="6492875"/>
            <a:ext cx="1371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5FF5728A-FECC-40E5-BFC9-6287C72D00A4}" type="slidenum">
              <a:rPr lang="en-US" altLang="en-US" sz="2800" b="1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pPr algn="ctr"/>
              <a:t>19</a:t>
            </a:fld>
            <a:endParaRPr lang="en-US" altLang="en-US" sz="2800" b="1" dirty="0" smtClean="0">
              <a:solidFill>
                <a:schemeClr val="bg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2286000" y="1981200"/>
            <a:ext cx="914400" cy="11430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334000" y="2057400"/>
            <a:ext cx="914400" cy="11430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733800" y="2590800"/>
            <a:ext cx="990600" cy="6096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43275" y="326338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 Beam-line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381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1"/>
          <p:cNvSpPr>
            <a:spLocks noGrp="1"/>
          </p:cNvSpPr>
          <p:nvPr>
            <p:ph idx="1"/>
          </p:nvPr>
        </p:nvSpPr>
        <p:spPr>
          <a:xfrm>
            <a:off x="742950" y="1266825"/>
            <a:ext cx="7620000" cy="4267200"/>
          </a:xfrm>
        </p:spPr>
        <p:txBody>
          <a:bodyPr>
            <a:normAutofit/>
          </a:bodyPr>
          <a:lstStyle/>
          <a:p>
            <a:pPr marL="457200" indent="-457200">
              <a:spcBef>
                <a:spcPct val="0"/>
              </a:spcBef>
              <a:spcAft>
                <a:spcPts val="1800"/>
              </a:spcAft>
            </a:pPr>
            <a:r>
              <a:rPr lang="en-US" altLang="en-US" sz="2800" b="1" dirty="0" smtClean="0">
                <a:latin typeface="Arial" charset="0"/>
                <a:ea typeface="ＭＳ Ｐゴシック" pitchFamily="34" charset="-128"/>
                <a:cs typeface="Arial" charset="0"/>
              </a:rPr>
              <a:t>Introduction</a:t>
            </a:r>
          </a:p>
          <a:p>
            <a:pPr marL="457200" indent="-457200">
              <a:spcBef>
                <a:spcPct val="0"/>
              </a:spcBef>
              <a:spcAft>
                <a:spcPts val="1800"/>
              </a:spcAft>
            </a:pPr>
            <a:r>
              <a:rPr lang="en-US" altLang="en-US" sz="2800" b="1" dirty="0" smtClean="0">
                <a:latin typeface="Arial" charset="0"/>
                <a:ea typeface="ＭＳ Ｐゴシック" pitchFamily="34" charset="-128"/>
                <a:cs typeface="Arial" charset="0"/>
              </a:rPr>
              <a:t>MEIC Electron Cooling Scheme</a:t>
            </a:r>
          </a:p>
          <a:p>
            <a:pPr marL="457200" indent="-457200">
              <a:spcBef>
                <a:spcPct val="0"/>
              </a:spcBef>
              <a:spcAft>
                <a:spcPts val="1800"/>
              </a:spcAft>
            </a:pPr>
            <a:r>
              <a:rPr lang="en-US" altLang="en-US" sz="2800" b="1" dirty="0" smtClean="0">
                <a:latin typeface="Arial" charset="0"/>
                <a:ea typeface="ＭＳ Ｐゴシック" pitchFamily="34" charset="-128"/>
                <a:cs typeface="Arial" charset="0"/>
              </a:rPr>
              <a:t>DC </a:t>
            </a:r>
            <a:r>
              <a:rPr lang="en-US" altLang="en-US" sz="2800" b="1" dirty="0" smtClean="0">
                <a:latin typeface="Arial" charset="0"/>
                <a:ea typeface="ＭＳ Ｐゴシック" pitchFamily="34" charset="-128"/>
                <a:cs typeface="Arial" charset="0"/>
              </a:rPr>
              <a:t>Cooling</a:t>
            </a:r>
          </a:p>
          <a:p>
            <a:pPr marL="457200" indent="-457200">
              <a:spcBef>
                <a:spcPct val="0"/>
              </a:spcBef>
              <a:spcAft>
                <a:spcPts val="1800"/>
              </a:spcAft>
            </a:pPr>
            <a:r>
              <a:rPr lang="en-US" altLang="en-US" sz="2800" b="1" dirty="0" smtClean="0">
                <a:latin typeface="Arial" charset="0"/>
                <a:ea typeface="ＭＳ Ｐゴシック" pitchFamily="34" charset="-128"/>
                <a:cs typeface="Arial" charset="0"/>
              </a:rPr>
              <a:t>Bunched </a:t>
            </a:r>
            <a:r>
              <a:rPr lang="en-US" altLang="en-US" sz="2800" b="1" dirty="0" smtClean="0">
                <a:latin typeface="Arial" charset="0"/>
                <a:ea typeface="ＭＳ Ｐゴシック" pitchFamily="34" charset="-128"/>
                <a:cs typeface="Arial" charset="0"/>
              </a:rPr>
              <a:t>Beam Cooler Design</a:t>
            </a:r>
          </a:p>
          <a:p>
            <a:pPr marL="457200" indent="-457200">
              <a:spcBef>
                <a:spcPct val="0"/>
              </a:spcBef>
              <a:spcAft>
                <a:spcPts val="1800"/>
              </a:spcAft>
            </a:pPr>
            <a:r>
              <a:rPr lang="en-US" altLang="en-US" sz="2800" b="1" dirty="0" smtClean="0">
                <a:latin typeface="Arial" charset="0"/>
                <a:ea typeface="ＭＳ Ｐゴシック" pitchFamily="34" charset="-128"/>
                <a:cs typeface="Arial" charset="0"/>
              </a:rPr>
              <a:t>Summary</a:t>
            </a:r>
          </a:p>
        </p:txBody>
      </p:sp>
      <p:sp>
        <p:nvSpPr>
          <p:cNvPr id="3075" name="Title 2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r>
              <a:rPr lang="en-US" altLang="en-US" sz="3600" b="1" dirty="0" smtClean="0">
                <a:latin typeface="Arial" charset="0"/>
                <a:ea typeface="ＭＳ Ｐゴシック" pitchFamily="34" charset="-128"/>
                <a:cs typeface="Arial" charset="0"/>
              </a:rPr>
              <a:t>Outline</a:t>
            </a:r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6240171" y="6458465"/>
            <a:ext cx="1182130" cy="37708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5FF5728A-FECC-40E5-BFC9-6287C72D00A4}" type="slidenum">
              <a:rPr lang="en-US" altLang="en-US" sz="2800" b="1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pPr algn="ctr"/>
              <a:t>2</a:t>
            </a:fld>
            <a:endParaRPr lang="en-US" altLang="en-US" sz="2800" b="1" dirty="0" smtClean="0">
              <a:solidFill>
                <a:schemeClr val="bg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81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5032" y="848497"/>
            <a:ext cx="9149032" cy="1161536"/>
          </a:xfrm>
        </p:spPr>
        <p:txBody>
          <a:bodyPr>
            <a:noAutofit/>
          </a:bodyPr>
          <a:lstStyle/>
          <a:p>
            <a:pPr marL="346075" lvl="0" indent="-346075" defTabSz="914400" eaLnBrk="0" fontAlgn="base" hangingPunct="0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000" kern="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We </a:t>
            </a:r>
            <a:r>
              <a:rPr lang="en-US" sz="2000" kern="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propose a </a:t>
            </a:r>
            <a:r>
              <a:rPr lang="en-US" sz="2000" b="1" i="1" kern="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three-gun injector</a:t>
            </a:r>
            <a:r>
              <a:rPr lang="en-US" sz="2000" kern="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en-US" sz="2000" kern="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based </a:t>
            </a:r>
            <a:r>
              <a:rPr lang="en-US" sz="2000" kern="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on the </a:t>
            </a:r>
            <a:r>
              <a:rPr lang="en-US" sz="2000" b="1" i="1" kern="0" dirty="0">
                <a:solidFill>
                  <a:srgbClr val="0000FF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CEBAF injector success </a:t>
            </a:r>
          </a:p>
          <a:p>
            <a:pPr marL="346075" lvl="0" indent="-346075" defTabSz="914400" eaLnBrk="0" fontAlgn="base" hangingPunct="0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Beam current:  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3 x 67 ~ 200 </a:t>
            </a:r>
            <a:r>
              <a:rPr lang="en-US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  (Cornell, 60 </a:t>
            </a:r>
            <a:r>
              <a:rPr lang="en-US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)   </a:t>
            </a:r>
            <a:endParaRPr 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6075" lvl="0" indent="-346075" defTabSz="914400" eaLnBrk="0" fontAlgn="base" hangingPunct="0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Bunch 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charge: 0.42 </a:t>
            </a:r>
            <a:r>
              <a:rPr lang="en-US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nC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very comfortable 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for a DC/RF photo-cathode gun </a:t>
            </a:r>
            <a:endParaRPr lang="en-US" sz="2000" kern="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1978"/>
          </a:xfrm>
        </p:spPr>
        <p:txBody>
          <a:bodyPr/>
          <a:lstStyle/>
          <a:p>
            <a:r>
              <a:rPr lang="en-US" sz="3600" b="1" dirty="0" smtClean="0"/>
              <a:t>High Current Un-polarized Electron Gun</a:t>
            </a:r>
            <a:endParaRPr lang="en-US" sz="36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412853" y="5318163"/>
            <a:ext cx="6583939" cy="1220689"/>
            <a:chOff x="208060" y="4951511"/>
            <a:chExt cx="6649193" cy="1525489"/>
          </a:xfrm>
        </p:grpSpPr>
        <p:cxnSp>
          <p:nvCxnSpPr>
            <p:cNvPr id="10" name="Straight Arrow Connector 9"/>
            <p:cNvCxnSpPr/>
            <p:nvPr/>
          </p:nvCxnSpPr>
          <p:spPr bwMode="auto">
            <a:xfrm>
              <a:off x="577942" y="5791200"/>
              <a:ext cx="612765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Rectangle 10"/>
            <p:cNvSpPr/>
            <p:nvPr/>
          </p:nvSpPr>
          <p:spPr bwMode="auto">
            <a:xfrm>
              <a:off x="424368" y="5638800"/>
              <a:ext cx="457200" cy="304801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905000" y="5638800"/>
              <a:ext cx="457200" cy="30480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895600" y="5257800"/>
              <a:ext cx="152400" cy="30480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4495800" y="5257800"/>
              <a:ext cx="152400" cy="30480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 flipV="1">
              <a:off x="2362200" y="5410200"/>
              <a:ext cx="609600" cy="381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2971800" y="5410200"/>
              <a:ext cx="1600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4572000" y="5410200"/>
              <a:ext cx="609600" cy="381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Rectangle 17"/>
            <p:cNvSpPr/>
            <p:nvPr/>
          </p:nvSpPr>
          <p:spPr bwMode="auto">
            <a:xfrm>
              <a:off x="3733800" y="5105400"/>
              <a:ext cx="76200" cy="13716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5105400" y="5638800"/>
              <a:ext cx="457200" cy="30480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8060" y="5119125"/>
              <a:ext cx="959942" cy="576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Polarized DC gun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83870" y="5105400"/>
              <a:ext cx="980142" cy="576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Chopper cavity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60287" y="5105398"/>
              <a:ext cx="1083892" cy="576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Chopper cavity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14600" y="4951511"/>
              <a:ext cx="914400" cy="346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dipole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48002" y="5747660"/>
              <a:ext cx="762000" cy="576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Master slit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ular Callout 24"/>
            <p:cNvSpPr/>
            <p:nvPr/>
          </p:nvSpPr>
          <p:spPr bwMode="auto">
            <a:xfrm>
              <a:off x="970429" y="6019800"/>
              <a:ext cx="1027394" cy="304801"/>
            </a:xfrm>
            <a:prstGeom prst="wedgeRectCallout">
              <a:avLst>
                <a:gd name="adj1" fmla="val -14110"/>
                <a:gd name="adj2" fmla="val -123623"/>
              </a:avLst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One beam</a:t>
              </a:r>
            </a:p>
          </p:txBody>
        </p:sp>
        <p:sp>
          <p:nvSpPr>
            <p:cNvPr id="26" name="Rectangular Callout 25"/>
            <p:cNvSpPr/>
            <p:nvPr/>
          </p:nvSpPr>
          <p:spPr bwMode="auto">
            <a:xfrm>
              <a:off x="3962400" y="6019800"/>
              <a:ext cx="1049829" cy="304801"/>
            </a:xfrm>
            <a:prstGeom prst="wedgeRectCallout">
              <a:avLst>
                <a:gd name="adj1" fmla="val -37613"/>
                <a:gd name="adj2" fmla="val -128899"/>
              </a:avLst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Three beam</a:t>
              </a:r>
            </a:p>
          </p:txBody>
        </p:sp>
        <p:sp>
          <p:nvSpPr>
            <p:cNvPr id="27" name="Rectangular Callout 26"/>
            <p:cNvSpPr/>
            <p:nvPr/>
          </p:nvSpPr>
          <p:spPr bwMode="auto">
            <a:xfrm>
              <a:off x="5714253" y="6075444"/>
              <a:ext cx="1143000" cy="304800"/>
            </a:xfrm>
            <a:prstGeom prst="wedgeRectCallout">
              <a:avLst>
                <a:gd name="adj1" fmla="val -16747"/>
                <a:gd name="adj2" fmla="val -145601"/>
              </a:avLst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One beam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248780" y="2450847"/>
            <a:ext cx="8735869" cy="2052927"/>
            <a:chOff x="131906" y="2161964"/>
            <a:chExt cx="8735869" cy="2052927"/>
          </a:xfrm>
        </p:grpSpPr>
        <p:cxnSp>
          <p:nvCxnSpPr>
            <p:cNvPr id="34" name="Straight Arrow Connector 33"/>
            <p:cNvCxnSpPr/>
            <p:nvPr/>
          </p:nvCxnSpPr>
          <p:spPr bwMode="auto">
            <a:xfrm>
              <a:off x="131906" y="3421343"/>
              <a:ext cx="8735869" cy="901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>
              <a:endCxn id="51" idx="3"/>
            </p:cNvCxnSpPr>
            <p:nvPr/>
          </p:nvCxnSpPr>
          <p:spPr bwMode="auto">
            <a:xfrm flipV="1">
              <a:off x="498851" y="2827650"/>
              <a:ext cx="2476502" cy="1770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/>
            <p:cNvCxnSpPr>
              <a:stCxn id="51" idx="3"/>
              <a:endCxn id="38" idx="1"/>
            </p:cNvCxnSpPr>
            <p:nvPr/>
          </p:nvCxnSpPr>
          <p:spPr bwMode="auto">
            <a:xfrm>
              <a:off x="2975353" y="2827650"/>
              <a:ext cx="1221105" cy="59369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" name="Rectangle 36"/>
            <p:cNvSpPr/>
            <p:nvPr/>
          </p:nvSpPr>
          <p:spPr bwMode="auto">
            <a:xfrm>
              <a:off x="5007988" y="3304509"/>
              <a:ext cx="97155" cy="269234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4196458" y="3268943"/>
              <a:ext cx="582930" cy="30480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464501" y="2997755"/>
              <a:ext cx="7734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dipole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863559" y="2754737"/>
              <a:ext cx="1248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RF </a:t>
              </a:r>
              <a:r>
                <a:rPr lang="en-US" sz="1200" b="1" dirty="0" err="1" smtClean="0">
                  <a:latin typeface="Arial" pitchFamily="34" charset="0"/>
                  <a:cs typeface="Arial" pitchFamily="34" charset="0"/>
                </a:rPr>
                <a:t>recombiner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134632" y="2161964"/>
              <a:ext cx="15402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Steering (BPMs/kickers)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74335" y="2396058"/>
              <a:ext cx="5739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Gun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ular Callout 42"/>
            <p:cNvSpPr/>
            <p:nvPr/>
          </p:nvSpPr>
          <p:spPr bwMode="auto">
            <a:xfrm>
              <a:off x="7454165" y="2753925"/>
              <a:ext cx="1115405" cy="304800"/>
            </a:xfrm>
            <a:prstGeom prst="wedgeRectCallout">
              <a:avLst>
                <a:gd name="adj1" fmla="val -13054"/>
                <a:gd name="adj2" fmla="val 138183"/>
              </a:avLst>
            </a:prstGeom>
            <a:solidFill>
              <a:schemeClr val="bg2">
                <a:lumMod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Arial" pitchFamily="34" charset="0"/>
                  <a:cs typeface="Arial" pitchFamily="34" charset="0"/>
                </a:rPr>
                <a:t>One beam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1472308" y="2673761"/>
              <a:ext cx="762000" cy="287095"/>
              <a:chOff x="2230755" y="1447800"/>
              <a:chExt cx="762000" cy="287095"/>
            </a:xfrm>
          </p:grpSpPr>
          <p:sp>
            <p:nvSpPr>
              <p:cNvPr id="79" name="Rectangle 78"/>
              <p:cNvSpPr/>
              <p:nvPr/>
            </p:nvSpPr>
            <p:spPr bwMode="auto">
              <a:xfrm>
                <a:off x="2230755" y="1447800"/>
                <a:ext cx="76200" cy="287095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2459355" y="1447800"/>
                <a:ext cx="76200" cy="287095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2687955" y="1447800"/>
                <a:ext cx="76200" cy="287095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2916555" y="1447800"/>
                <a:ext cx="76200" cy="287095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sp>
          <p:nvSpPr>
            <p:cNvPr id="45" name="Rectangle 44"/>
            <p:cNvSpPr/>
            <p:nvPr/>
          </p:nvSpPr>
          <p:spPr bwMode="auto">
            <a:xfrm>
              <a:off x="199767" y="2692955"/>
              <a:ext cx="582930" cy="30480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46" name="Straight Connector 45"/>
            <p:cNvCxnSpPr>
              <a:endCxn id="50" idx="1"/>
            </p:cNvCxnSpPr>
            <p:nvPr/>
          </p:nvCxnSpPr>
          <p:spPr bwMode="auto">
            <a:xfrm flipV="1">
              <a:off x="474086" y="4044786"/>
              <a:ext cx="2282192" cy="1770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7" name="Group 46"/>
            <p:cNvGrpSpPr/>
            <p:nvPr/>
          </p:nvGrpSpPr>
          <p:grpSpPr>
            <a:xfrm>
              <a:off x="1447543" y="3890897"/>
              <a:ext cx="762000" cy="287095"/>
              <a:chOff x="2230755" y="1447800"/>
              <a:chExt cx="762000" cy="287095"/>
            </a:xfrm>
          </p:grpSpPr>
          <p:sp>
            <p:nvSpPr>
              <p:cNvPr id="75" name="Rectangle 74"/>
              <p:cNvSpPr/>
              <p:nvPr/>
            </p:nvSpPr>
            <p:spPr bwMode="auto">
              <a:xfrm>
                <a:off x="2230755" y="1447800"/>
                <a:ext cx="76200" cy="287095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2459355" y="1447800"/>
                <a:ext cx="76200" cy="287095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2687955" y="1447800"/>
                <a:ext cx="76200" cy="287095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2916555" y="1447800"/>
                <a:ext cx="76200" cy="287095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sp>
          <p:nvSpPr>
            <p:cNvPr id="48" name="Rectangle 47"/>
            <p:cNvSpPr/>
            <p:nvPr/>
          </p:nvSpPr>
          <p:spPr bwMode="auto">
            <a:xfrm>
              <a:off x="175002" y="3910091"/>
              <a:ext cx="582930" cy="30480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49" name="Straight Connector 48"/>
            <p:cNvCxnSpPr>
              <a:stCxn id="50" idx="3"/>
              <a:endCxn id="38" idx="1"/>
            </p:cNvCxnSpPr>
            <p:nvPr/>
          </p:nvCxnSpPr>
          <p:spPr bwMode="auto">
            <a:xfrm flipV="1">
              <a:off x="2950588" y="3421343"/>
              <a:ext cx="1245870" cy="62344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0" name="Rectangle 49"/>
            <p:cNvSpPr/>
            <p:nvPr/>
          </p:nvSpPr>
          <p:spPr bwMode="auto">
            <a:xfrm>
              <a:off x="2756278" y="3892386"/>
              <a:ext cx="194310" cy="30480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2781043" y="2675250"/>
              <a:ext cx="194310" cy="30480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 flipV="1">
              <a:off x="7979788" y="3341524"/>
              <a:ext cx="231250" cy="173182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5160388" y="3293498"/>
              <a:ext cx="97155" cy="269234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5541389" y="3258763"/>
              <a:ext cx="311798" cy="287095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6549134" y="3300637"/>
              <a:ext cx="363854" cy="21407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160388" y="2561972"/>
              <a:ext cx="16233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Solenoids (emittance compensation)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 flipV="1">
              <a:off x="1897202" y="2741059"/>
              <a:ext cx="231250" cy="17318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 flipV="1">
              <a:off x="954728" y="3958195"/>
              <a:ext cx="231250" cy="173182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 flipV="1">
              <a:off x="8360788" y="3352535"/>
              <a:ext cx="231250" cy="17318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 flipV="1">
              <a:off x="7225297" y="3345143"/>
              <a:ext cx="231250" cy="17318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 flipV="1">
              <a:off x="7598788" y="3356154"/>
              <a:ext cx="231250" cy="173182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cxnSp>
          <p:nvCxnSpPr>
            <p:cNvPr id="62" name="Straight Connector 61"/>
            <p:cNvCxnSpPr>
              <a:endCxn id="65" idx="1"/>
            </p:cNvCxnSpPr>
            <p:nvPr/>
          </p:nvCxnSpPr>
          <p:spPr bwMode="auto">
            <a:xfrm flipV="1">
              <a:off x="483611" y="3412652"/>
              <a:ext cx="2282192" cy="1770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3" name="Group 62"/>
            <p:cNvGrpSpPr/>
            <p:nvPr/>
          </p:nvGrpSpPr>
          <p:grpSpPr>
            <a:xfrm>
              <a:off x="1447543" y="3258763"/>
              <a:ext cx="762000" cy="287095"/>
              <a:chOff x="2230755" y="1447800"/>
              <a:chExt cx="762000" cy="287095"/>
            </a:xfrm>
          </p:grpSpPr>
          <p:sp>
            <p:nvSpPr>
              <p:cNvPr id="71" name="Rectangle 70"/>
              <p:cNvSpPr/>
              <p:nvPr/>
            </p:nvSpPr>
            <p:spPr bwMode="auto">
              <a:xfrm>
                <a:off x="2230755" y="1447800"/>
                <a:ext cx="76200" cy="287095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2459355" y="1447800"/>
                <a:ext cx="76200" cy="287095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2687955" y="1447800"/>
                <a:ext cx="76200" cy="287095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2916555" y="1447800"/>
                <a:ext cx="76200" cy="287095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sp>
          <p:nvSpPr>
            <p:cNvPr id="64" name="Rectangle 63"/>
            <p:cNvSpPr/>
            <p:nvPr/>
          </p:nvSpPr>
          <p:spPr bwMode="auto">
            <a:xfrm>
              <a:off x="175002" y="3277957"/>
              <a:ext cx="582930" cy="30480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2765803" y="3260252"/>
              <a:ext cx="194310" cy="30480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 flipV="1">
              <a:off x="1447543" y="3326061"/>
              <a:ext cx="231250" cy="173182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521260" y="3573743"/>
              <a:ext cx="12487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collimation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5991590" y="3268943"/>
              <a:ext cx="311798" cy="276915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147489" y="3527353"/>
              <a:ext cx="12487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 smtClean="0">
                  <a:latin typeface="Arial" pitchFamily="34" charset="0"/>
                  <a:cs typeface="Arial" pitchFamily="34" charset="0"/>
                </a:rPr>
                <a:t>buncher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Rectangular Callout 84"/>
            <p:cNvSpPr/>
            <p:nvPr/>
          </p:nvSpPr>
          <p:spPr bwMode="auto">
            <a:xfrm>
              <a:off x="3304044" y="2249735"/>
              <a:ext cx="1703944" cy="512423"/>
            </a:xfrm>
            <a:prstGeom prst="wedgeRectCallout">
              <a:avLst>
                <a:gd name="adj1" fmla="val -35283"/>
                <a:gd name="adj2" fmla="val 164671"/>
              </a:avLst>
            </a:prstGeom>
            <a:solidFill>
              <a:schemeClr val="bg2">
                <a:lumMod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>
                  <a:solidFill>
                    <a:srgbClr val="0066FF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Arial" pitchFamily="34" charset="0"/>
                  <a:cs typeface="Arial" pitchFamily="34" charset="0"/>
                </a:rPr>
                <a:t>eams from three individual guns</a:t>
              </a:r>
            </a:p>
          </p:txBody>
        </p:sp>
        <p:sp>
          <p:nvSpPr>
            <p:cNvPr id="87" name="Oval 86"/>
            <p:cNvSpPr/>
            <p:nvPr/>
          </p:nvSpPr>
          <p:spPr bwMode="auto">
            <a:xfrm flipV="1">
              <a:off x="3795381" y="3184461"/>
              <a:ext cx="231250" cy="17318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 flipV="1">
              <a:off x="3340223" y="3339259"/>
              <a:ext cx="231250" cy="173182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 flipV="1">
              <a:off x="2995070" y="3892386"/>
              <a:ext cx="231250" cy="173182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91" name="Rectangle 90"/>
          <p:cNvSpPr/>
          <p:nvPr/>
        </p:nvSpPr>
        <p:spPr>
          <a:xfrm>
            <a:off x="311751" y="5007174"/>
            <a:ext cx="24416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kern="0" dirty="0">
                <a:solidFill>
                  <a:srgbClr val="0000FF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CEBAF </a:t>
            </a:r>
            <a:r>
              <a:rPr lang="en-US" sz="2400" b="1" i="1" kern="0" dirty="0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injector</a:t>
            </a:r>
            <a:endParaRPr lang="en-US" sz="2400" dirty="0"/>
          </a:p>
        </p:txBody>
      </p:sp>
      <p:grpSp>
        <p:nvGrpSpPr>
          <p:cNvPr id="96" name="Group 95"/>
          <p:cNvGrpSpPr/>
          <p:nvPr/>
        </p:nvGrpSpPr>
        <p:grpSpPr>
          <a:xfrm>
            <a:off x="6946879" y="5222379"/>
            <a:ext cx="1884741" cy="1430741"/>
            <a:chOff x="6933881" y="4990185"/>
            <a:chExt cx="1884741" cy="1430741"/>
          </a:xfrm>
        </p:grpSpPr>
        <p:grpSp>
          <p:nvGrpSpPr>
            <p:cNvPr id="4" name="Group 3"/>
            <p:cNvGrpSpPr/>
            <p:nvPr/>
          </p:nvGrpSpPr>
          <p:grpSpPr>
            <a:xfrm>
              <a:off x="7523222" y="5125526"/>
              <a:ext cx="1295400" cy="1295400"/>
              <a:chOff x="7086600" y="4953000"/>
              <a:chExt cx="1524000" cy="1524000"/>
            </a:xfrm>
            <a:solidFill>
              <a:srgbClr val="FFC000"/>
            </a:solidFill>
          </p:grpSpPr>
          <p:sp>
            <p:nvSpPr>
              <p:cNvPr id="5" name="Oval 4"/>
              <p:cNvSpPr/>
              <p:nvPr/>
            </p:nvSpPr>
            <p:spPr bwMode="auto">
              <a:xfrm>
                <a:off x="7086600" y="4953000"/>
                <a:ext cx="1524000" cy="1524000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 bwMode="auto">
              <a:xfrm>
                <a:off x="7772401" y="4953000"/>
                <a:ext cx="91440" cy="457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 rot="2445207">
                <a:off x="7371769" y="5841817"/>
                <a:ext cx="91440" cy="457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 rot="19154793" flipV="1">
                <a:off x="8139146" y="5892983"/>
                <a:ext cx="91440" cy="457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</p:grpSp>
        <p:sp>
          <p:nvSpPr>
            <p:cNvPr id="92" name="TextBox 91"/>
            <p:cNvSpPr txBox="1"/>
            <p:nvPr/>
          </p:nvSpPr>
          <p:spPr>
            <a:xfrm>
              <a:off x="6933881" y="4990185"/>
              <a:ext cx="9701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Master slit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779763" y="5175592"/>
              <a:ext cx="4504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503538" y="5772640"/>
              <a:ext cx="4504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349126" y="5815149"/>
              <a:ext cx="4504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5830638" y="2028049"/>
            <a:ext cx="2740274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All existing/demonstrated technologies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39061" y="6406288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FF5728A-FECC-40E5-BFC9-6287C72D00A4}" type="slidenum">
              <a:rPr lang="en-US" altLang="en-US"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pPr/>
              <a:t>20</a:t>
            </a:fld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31265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1"/>
          <p:cNvSpPr>
            <a:spLocks noGrp="1"/>
          </p:cNvSpPr>
          <p:nvPr>
            <p:ph idx="1"/>
          </p:nvPr>
        </p:nvSpPr>
        <p:spPr>
          <a:xfrm>
            <a:off x="230659" y="1059076"/>
            <a:ext cx="8616779" cy="512753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alt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MEIC relies on conventional electron cooling for delivering high luminosities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alt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MEIC has adopted a multi-step cooling scheme, utilizes a  DC cooler in the booster ring and a high energy cooler with  a bunched electron beam in the collider </a:t>
            </a:r>
            <a:r>
              <a:rPr lang="en-US" alt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ring </a:t>
            </a:r>
            <a:endParaRPr lang="en-US" altLang="en-US" sz="24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alt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A </a:t>
            </a:r>
            <a:r>
              <a:rPr lang="en-US" altLang="en-US" sz="2400" dirty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alt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design concept </a:t>
            </a:r>
            <a:r>
              <a:rPr lang="en-US" alt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has been developed for a bunched beam electron cooler based an </a:t>
            </a:r>
            <a:r>
              <a:rPr lang="en-US" alt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ERL</a:t>
            </a:r>
            <a:r>
              <a:rPr lang="en-US" alt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. This cooler is </a:t>
            </a:r>
            <a:r>
              <a:rPr lang="en-US" altLang="en-US" sz="2400" i="1" dirty="0" smtClean="0">
                <a:latin typeface="Arial" charset="0"/>
                <a:ea typeface="ＭＳ Ｐゴシック" pitchFamily="34" charset="-128"/>
                <a:cs typeface="Arial" charset="0"/>
              </a:rPr>
              <a:t>sufficient</a:t>
            </a:r>
            <a:r>
              <a:rPr lang="en-US" alt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 for </a:t>
            </a:r>
            <a:r>
              <a:rPr lang="en-US" alt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the present </a:t>
            </a:r>
            <a:r>
              <a:rPr lang="en-US" alt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MEIC </a:t>
            </a:r>
            <a:r>
              <a:rPr lang="en-US" alt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baseline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alt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An ultimate cooler design </a:t>
            </a:r>
            <a:r>
              <a:rPr lang="en-US" alt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include a circulator ring that will help to deliver an 1+ A current cooling electron beam; it supports a luminosity upgrade (exceeding 10</a:t>
            </a:r>
            <a:r>
              <a:rPr lang="en-US" altLang="en-US" sz="2400" baseline="30000" dirty="0" smtClean="0">
                <a:latin typeface="Arial" charset="0"/>
                <a:ea typeface="ＭＳ Ｐゴシック" pitchFamily="34" charset="-128"/>
                <a:cs typeface="Arial" charset="0"/>
              </a:rPr>
              <a:t>34</a:t>
            </a:r>
            <a:r>
              <a:rPr lang="en-US" alt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 cm</a:t>
            </a:r>
            <a:r>
              <a:rPr lang="en-US" altLang="en-US" sz="2400" baseline="30000" dirty="0" smtClean="0">
                <a:latin typeface="Arial" charset="0"/>
                <a:ea typeface="ＭＳ Ｐゴシック" pitchFamily="34" charset="-128"/>
                <a:cs typeface="Arial" charset="0"/>
              </a:rPr>
              <a:t>-2</a:t>
            </a:r>
            <a:r>
              <a:rPr lang="en-US" alt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s</a:t>
            </a:r>
            <a:r>
              <a:rPr lang="en-US" altLang="en-US" sz="2400" baseline="30000" dirty="0" smtClean="0">
                <a:latin typeface="Arial" charset="0"/>
                <a:ea typeface="ＭＳ Ｐゴシック" pitchFamily="34" charset="-128"/>
                <a:cs typeface="Arial" charset="0"/>
              </a:rPr>
              <a:t>-1</a:t>
            </a:r>
            <a:r>
              <a:rPr lang="en-US" alt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)</a:t>
            </a:r>
            <a:endParaRPr lang="en-US" altLang="en-US" sz="24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099" name="Title 2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en-US" b="1" dirty="0" smtClean="0">
                <a:latin typeface="Arial" charset="0"/>
                <a:ea typeface="ＭＳ Ｐゴシック" pitchFamily="34" charset="-128"/>
                <a:cs typeface="Arial" charset="0"/>
              </a:rPr>
              <a:t>Introduction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5562600" y="6477000"/>
            <a:ext cx="1371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fld id="{5FF5728A-FECC-40E5-BFC9-6287C72D00A4}" type="slidenum">
              <a:rPr lang="en-US" altLang="en-US" sz="2800" b="1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pPr algn="ctr"/>
              <a:t>3</a:t>
            </a:fld>
            <a:endParaRPr lang="en-US" altLang="en-US" sz="2800" b="1" dirty="0" smtClean="0">
              <a:solidFill>
                <a:schemeClr val="bg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256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Multi-Step Cooling for High Performance</a:t>
            </a:r>
          </a:p>
        </p:txBody>
      </p:sp>
      <p:sp>
        <p:nvSpPr>
          <p:cNvPr id="8240" name="Content Placeholder 1"/>
          <p:cNvSpPr>
            <a:spLocks noGrp="1"/>
          </p:cNvSpPr>
          <p:nvPr>
            <p:ph idx="1"/>
          </p:nvPr>
        </p:nvSpPr>
        <p:spPr>
          <a:xfrm>
            <a:off x="152400" y="876299"/>
            <a:ext cx="8743950" cy="5385074"/>
          </a:xfrm>
        </p:spPr>
        <p:txBody>
          <a:bodyPr>
            <a:normAutofit/>
          </a:bodyPr>
          <a:lstStyle/>
          <a:p>
            <a:pPr marL="339725" indent="-339725"/>
            <a:r>
              <a:rPr lang="en-US" sz="2400" b="1" dirty="0" smtClean="0">
                <a:latin typeface="Arial" charset="0"/>
                <a:ea typeface="ＭＳ Ｐゴシック" pitchFamily="34" charset="-128"/>
                <a:cs typeface="Arial" charset="0"/>
              </a:rPr>
              <a:t>Cooling of the MEIC protons/ions</a:t>
            </a:r>
          </a:p>
          <a:p>
            <a:pPr marL="695325" indent="-228600">
              <a:spcBef>
                <a:spcPts val="400"/>
              </a:spcBef>
              <a:buFont typeface="Arial" pitchFamily="34" charset="0"/>
              <a:buChar char="•"/>
            </a:pPr>
            <a:r>
              <a:rPr lang="en-US" sz="2000" dirty="0">
                <a:latin typeface="Arial" charset="0"/>
                <a:ea typeface="ＭＳ Ｐゴシック" pitchFamily="34" charset="-128"/>
                <a:cs typeface="Arial" charset="0"/>
                <a:sym typeface="Wingdings" pitchFamily="2" charset="2"/>
              </a:rPr>
              <a:t>a</a:t>
            </a:r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  <a:sym typeface="Wingdings" pitchFamily="2" charset="2"/>
              </a:rPr>
              <a:t>chieves a small emittance </a:t>
            </a:r>
          </a:p>
          <a:p>
            <a:pPr marL="695325" indent="-228600">
              <a:buFont typeface="Arial" pitchFamily="34" charset="0"/>
              <a:buChar char="•"/>
            </a:pPr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  <a:sym typeface="Wingdings" pitchFamily="2" charset="2"/>
              </a:rPr>
              <a:t>achieves a short bunch length of 1 to 2 cm (with strong SRF)</a:t>
            </a:r>
          </a:p>
          <a:p>
            <a:pPr marL="695325" indent="-228600">
              <a:buFont typeface="Arial" pitchFamily="34" charset="0"/>
              <a:buChar char="•"/>
            </a:pPr>
            <a:r>
              <a:rPr lang="en-US" sz="2000" dirty="0">
                <a:latin typeface="Arial" charset="0"/>
                <a:ea typeface="ＭＳ Ｐゴシック" pitchFamily="34" charset="-128"/>
                <a:cs typeface="Arial" charset="0"/>
                <a:sym typeface="Wingdings" pitchFamily="2" charset="2"/>
              </a:rPr>
              <a:t>e</a:t>
            </a:r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  <a:sym typeface="Wingdings" pitchFamily="2" charset="2"/>
              </a:rPr>
              <a:t>nables ultra strong final focusing and crab crossing</a:t>
            </a:r>
          </a:p>
          <a:p>
            <a:pPr marL="695325" indent="-228600">
              <a:buFont typeface="Arial" pitchFamily="34" charset="0"/>
              <a:buChar char="•"/>
            </a:pPr>
            <a:r>
              <a:rPr lang="en-US" sz="2000" dirty="0">
                <a:latin typeface="Arial" charset="0"/>
                <a:ea typeface="ＭＳ Ｐゴシック" pitchFamily="34" charset="-128"/>
                <a:cs typeface="Arial" charset="0"/>
                <a:sym typeface="Wingdings" pitchFamily="2" charset="2"/>
              </a:rPr>
              <a:t>s</a:t>
            </a:r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  <a:sym typeface="Wingdings" pitchFamily="2" charset="2"/>
              </a:rPr>
              <a:t>uppresses intra-beam scatterings (IBS), maintaining beam emittance</a:t>
            </a:r>
          </a:p>
          <a:p>
            <a:pPr marL="695325" indent="-228600">
              <a:buFont typeface="Arial" pitchFamily="34" charset="0"/>
              <a:buChar char="•"/>
            </a:pPr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  <a:sym typeface="Wingdings" pitchFamily="2" charset="2"/>
              </a:rPr>
              <a:t>expands luminosity lifetime</a:t>
            </a:r>
            <a:endParaRPr lang="en-US" sz="20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461963" indent="-461963">
              <a:spcBef>
                <a:spcPts val="1800"/>
              </a:spcBef>
            </a:pPr>
            <a:r>
              <a:rPr lang="en-US" sz="2400" b="1" dirty="0" smtClean="0">
                <a:latin typeface="Arial" charset="0"/>
                <a:ea typeface="ＭＳ Ｐゴシック" pitchFamily="34" charset="-128"/>
                <a:cs typeface="Arial" charset="0"/>
              </a:rPr>
              <a:t>MEIC adopts conventional electron cooling </a:t>
            </a:r>
          </a:p>
          <a:p>
            <a:pPr marL="690563" indent="-233363">
              <a:spcBef>
                <a:spcPts val="4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Well established technology (in the low energy DC regime)</a:t>
            </a:r>
          </a:p>
          <a:p>
            <a:pPr marL="457200" indent="-457200">
              <a:spcBef>
                <a:spcPts val="1800"/>
              </a:spcBef>
            </a:pPr>
            <a:r>
              <a:rPr lang="en-US" sz="2400" b="1" dirty="0" smtClean="0">
                <a:latin typeface="Arial" charset="0"/>
                <a:ea typeface="ＭＳ Ｐゴシック" pitchFamily="34" charset="-128"/>
                <a:cs typeface="Arial" charset="0"/>
              </a:rPr>
              <a:t>Multi-step scheme </a:t>
            </a:r>
          </a:p>
          <a:p>
            <a:pPr marL="690563" indent="-233363">
              <a:spcBef>
                <a:spcPts val="4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taking advantages of high cooling efficiency at low energy or/and with small emittance</a:t>
            </a:r>
          </a:p>
          <a:p>
            <a:pPr marL="690563" indent="-233363">
              <a:spcBef>
                <a:spcPts val="400"/>
              </a:spcBef>
              <a:buNone/>
            </a:pPr>
            <a:r>
              <a:rPr lang="en-US" sz="2000" b="1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</a:p>
          <a:p>
            <a:pPr marL="690563" indent="-233363">
              <a:spcBef>
                <a:spcPts val="900"/>
              </a:spcBef>
              <a:buNone/>
            </a:pPr>
            <a:endParaRPr lang="en-US" sz="2000" b="1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35828777"/>
              </p:ext>
            </p:extLst>
          </p:nvPr>
        </p:nvGraphicFramePr>
        <p:xfrm>
          <a:off x="2756071" y="5321026"/>
          <a:ext cx="2622047" cy="940347"/>
        </p:xfrm>
        <a:graphic>
          <a:graphicData uri="http://schemas.openxmlformats.org/presentationml/2006/ole">
            <p:oleObj spid="_x0000_s1064" name="Equation" r:id="rId4" imgW="1168400" imgH="419100" progId="Equation.3">
              <p:embed/>
            </p:oleObj>
          </a:graphicData>
        </a:graphic>
      </p:graphicFrame>
      <p:sp>
        <p:nvSpPr>
          <p:cNvPr id="58" name="Slide Number Placeholder 3"/>
          <p:cNvSpPr txBox="1">
            <a:spLocks/>
          </p:cNvSpPr>
          <p:nvPr/>
        </p:nvSpPr>
        <p:spPr bwMode="auto">
          <a:xfrm>
            <a:off x="5562600" y="6477000"/>
            <a:ext cx="1371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fld id="{5FF5728A-FECC-40E5-BFC9-6287C72D00A4}" type="slidenum">
              <a:rPr lang="en-US" altLang="en-US" sz="2800" b="1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pPr algn="ctr"/>
              <a:t>4</a:t>
            </a:fld>
            <a:endParaRPr lang="en-US" altLang="en-US" sz="2800" b="1" dirty="0" smtClean="0">
              <a:solidFill>
                <a:schemeClr val="bg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908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MEIC Multi-Step Cooling Scheme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371400" y="825772"/>
            <a:ext cx="8349045" cy="1463534"/>
            <a:chOff x="206948" y="921603"/>
            <a:chExt cx="8769998" cy="1524000"/>
          </a:xfrm>
        </p:grpSpPr>
        <p:cxnSp>
          <p:nvCxnSpPr>
            <p:cNvPr id="8243" name="Straight Connector 5"/>
            <p:cNvCxnSpPr>
              <a:cxnSpLocks noChangeShapeType="1"/>
            </p:cNvCxnSpPr>
            <p:nvPr/>
          </p:nvCxnSpPr>
          <p:spPr bwMode="auto">
            <a:xfrm flipV="1">
              <a:off x="990600" y="1683603"/>
              <a:ext cx="6062669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sp>
          <p:nvSpPr>
            <p:cNvPr id="8244" name="Rectangle 6"/>
            <p:cNvSpPr>
              <a:spLocks noChangeArrowheads="1"/>
            </p:cNvSpPr>
            <p:nvPr/>
          </p:nvSpPr>
          <p:spPr bwMode="auto">
            <a:xfrm>
              <a:off x="790103" y="1607402"/>
              <a:ext cx="171922" cy="150349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8245" name="Rectangle 7"/>
            <p:cNvSpPr>
              <a:spLocks noChangeArrowheads="1"/>
            </p:cNvSpPr>
            <p:nvPr/>
          </p:nvSpPr>
          <p:spPr bwMode="auto">
            <a:xfrm>
              <a:off x="1813496" y="1513819"/>
              <a:ext cx="1005904" cy="322184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3962400" y="1226403"/>
              <a:ext cx="838200" cy="914400"/>
              <a:chOff x="1676400" y="1295399"/>
              <a:chExt cx="609600" cy="609600"/>
            </a:xfrm>
          </p:grpSpPr>
          <p:cxnSp>
            <p:nvCxnSpPr>
              <p:cNvPr id="8277" name="Straight Connector 41"/>
              <p:cNvCxnSpPr>
                <a:cxnSpLocks noChangeShapeType="1"/>
              </p:cNvCxnSpPr>
              <p:nvPr/>
            </p:nvCxnSpPr>
            <p:spPr bwMode="auto">
              <a:xfrm rot="5400000">
                <a:off x="1828800" y="1600199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4" name="Group 23"/>
              <p:cNvGrpSpPr>
                <a:grpSpLocks/>
              </p:cNvGrpSpPr>
              <p:nvPr/>
            </p:nvGrpSpPr>
            <p:grpSpPr bwMode="auto">
              <a:xfrm>
                <a:off x="1981200" y="1295399"/>
                <a:ext cx="304800" cy="304800"/>
                <a:chOff x="2971800" y="1295400"/>
                <a:chExt cx="304800" cy="304800"/>
              </a:xfrm>
            </p:grpSpPr>
            <p:sp>
              <p:nvSpPr>
                <p:cNvPr id="49" name="Arc 20"/>
                <p:cNvSpPr/>
                <p:nvPr/>
              </p:nvSpPr>
              <p:spPr bwMode="auto">
                <a:xfrm>
                  <a:off x="2972714" y="1296663"/>
                  <a:ext cx="303506" cy="305229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0" name="Arc 21"/>
                <p:cNvSpPr/>
                <p:nvPr/>
              </p:nvSpPr>
              <p:spPr bwMode="auto">
                <a:xfrm rot="16200000">
                  <a:off x="2971852" y="1297525"/>
                  <a:ext cx="305229" cy="303506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" name="Arc 50"/>
                <p:cNvSpPr/>
                <p:nvPr/>
              </p:nvSpPr>
              <p:spPr bwMode="auto">
                <a:xfrm rot="5400000">
                  <a:off x="2971852" y="1297525"/>
                  <a:ext cx="305229" cy="303506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5" name="Group 24"/>
              <p:cNvGrpSpPr>
                <a:grpSpLocks/>
              </p:cNvGrpSpPr>
              <p:nvPr/>
            </p:nvGrpSpPr>
            <p:grpSpPr bwMode="auto">
              <a:xfrm rot="10800000">
                <a:off x="1676400" y="1600199"/>
                <a:ext cx="304800" cy="304800"/>
                <a:chOff x="2971800" y="1295400"/>
                <a:chExt cx="304800" cy="304800"/>
              </a:xfrm>
            </p:grpSpPr>
            <p:sp>
              <p:nvSpPr>
                <p:cNvPr id="46" name="Arc 45"/>
                <p:cNvSpPr/>
                <p:nvPr/>
              </p:nvSpPr>
              <p:spPr bwMode="auto">
                <a:xfrm>
                  <a:off x="2975646" y="1294342"/>
                  <a:ext cx="305887" cy="304166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7" name="Arc 46"/>
                <p:cNvSpPr/>
                <p:nvPr/>
              </p:nvSpPr>
              <p:spPr bwMode="auto">
                <a:xfrm rot="16200000">
                  <a:off x="2976507" y="1293481"/>
                  <a:ext cx="304166" cy="305887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8" name="Arc 47"/>
                <p:cNvSpPr/>
                <p:nvPr/>
              </p:nvSpPr>
              <p:spPr bwMode="auto">
                <a:xfrm rot="5400000">
                  <a:off x="2976507" y="1293481"/>
                  <a:ext cx="304166" cy="305887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8280" name="Straight Connector 44"/>
              <p:cNvCxnSpPr>
                <a:cxnSpLocks noChangeShapeType="1"/>
              </p:cNvCxnSpPr>
              <p:nvPr/>
            </p:nvCxnSpPr>
            <p:spPr bwMode="auto">
              <a:xfrm rot="10800000">
                <a:off x="1828800" y="1600200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9" name="Group 42"/>
            <p:cNvGrpSpPr>
              <a:grpSpLocks/>
            </p:cNvGrpSpPr>
            <p:nvPr/>
          </p:nvGrpSpPr>
          <p:grpSpPr bwMode="auto">
            <a:xfrm>
              <a:off x="6467475" y="921603"/>
              <a:ext cx="1676400" cy="1524000"/>
              <a:chOff x="1676400" y="1295399"/>
              <a:chExt cx="609600" cy="609600"/>
            </a:xfrm>
          </p:grpSpPr>
          <p:cxnSp>
            <p:nvCxnSpPr>
              <p:cNvPr id="8257" name="Straight Connector 21"/>
              <p:cNvCxnSpPr>
                <a:cxnSpLocks noChangeShapeType="1"/>
              </p:cNvCxnSpPr>
              <p:nvPr/>
            </p:nvCxnSpPr>
            <p:spPr bwMode="auto">
              <a:xfrm rot="5400000">
                <a:off x="1828800" y="1600199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10" name="Group 23"/>
              <p:cNvGrpSpPr>
                <a:grpSpLocks/>
              </p:cNvGrpSpPr>
              <p:nvPr/>
            </p:nvGrpSpPr>
            <p:grpSpPr bwMode="auto">
              <a:xfrm>
                <a:off x="1981200" y="1295399"/>
                <a:ext cx="304800" cy="304800"/>
                <a:chOff x="2971800" y="1295400"/>
                <a:chExt cx="304800" cy="304800"/>
              </a:xfrm>
            </p:grpSpPr>
            <p:sp>
              <p:nvSpPr>
                <p:cNvPr id="29" name="Arc 28"/>
                <p:cNvSpPr/>
                <p:nvPr/>
              </p:nvSpPr>
              <p:spPr bwMode="auto">
                <a:xfrm>
                  <a:off x="2970825" y="1295790"/>
                  <a:ext cx="305353" cy="30456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" name="Arc 29"/>
                <p:cNvSpPr/>
                <p:nvPr/>
              </p:nvSpPr>
              <p:spPr bwMode="auto">
                <a:xfrm rot="16200000">
                  <a:off x="2971221" y="1295394"/>
                  <a:ext cx="304560" cy="305353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1" name="Arc 30"/>
                <p:cNvSpPr/>
                <p:nvPr/>
              </p:nvSpPr>
              <p:spPr bwMode="auto">
                <a:xfrm rot="5400000">
                  <a:off x="2971221" y="1295394"/>
                  <a:ext cx="304560" cy="305353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1" name="Group 24"/>
              <p:cNvGrpSpPr>
                <a:grpSpLocks/>
              </p:cNvGrpSpPr>
              <p:nvPr/>
            </p:nvGrpSpPr>
            <p:grpSpPr bwMode="auto">
              <a:xfrm rot="10800000">
                <a:off x="1676400" y="1600199"/>
                <a:ext cx="304800" cy="304800"/>
                <a:chOff x="2971800" y="1295400"/>
                <a:chExt cx="304800" cy="304800"/>
              </a:xfrm>
            </p:grpSpPr>
            <p:sp>
              <p:nvSpPr>
                <p:cNvPr id="26" name="Arc 25"/>
                <p:cNvSpPr/>
                <p:nvPr/>
              </p:nvSpPr>
              <p:spPr bwMode="auto">
                <a:xfrm>
                  <a:off x="2973729" y="1294598"/>
                  <a:ext cx="304399" cy="305451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" name="Arc 26"/>
                <p:cNvSpPr/>
                <p:nvPr/>
              </p:nvSpPr>
              <p:spPr bwMode="auto">
                <a:xfrm rot="16200000">
                  <a:off x="2973203" y="1295124"/>
                  <a:ext cx="305451" cy="304399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8" name="Arc 27"/>
                <p:cNvSpPr/>
                <p:nvPr/>
              </p:nvSpPr>
              <p:spPr bwMode="auto">
                <a:xfrm rot="5400000">
                  <a:off x="2973203" y="1295124"/>
                  <a:ext cx="305451" cy="304399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8260" name="Straight Connector 24"/>
              <p:cNvCxnSpPr>
                <a:cxnSpLocks noChangeShapeType="1"/>
              </p:cNvCxnSpPr>
              <p:nvPr/>
            </p:nvCxnSpPr>
            <p:spPr bwMode="auto">
              <a:xfrm rot="10800000">
                <a:off x="1828800" y="1600200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8249" name="TextBox 12"/>
            <p:cNvSpPr txBox="1">
              <a:spLocks noChangeArrowheads="1"/>
            </p:cNvSpPr>
            <p:nvPr/>
          </p:nvSpPr>
          <p:spPr bwMode="auto">
            <a:xfrm>
              <a:off x="206948" y="1233000"/>
              <a:ext cx="1363237" cy="320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ion sources</a:t>
              </a:r>
            </a:p>
          </p:txBody>
        </p:sp>
        <p:sp>
          <p:nvSpPr>
            <p:cNvPr id="8250" name="TextBox 13"/>
            <p:cNvSpPr txBox="1">
              <a:spLocks noChangeArrowheads="1"/>
            </p:cNvSpPr>
            <p:nvPr/>
          </p:nvSpPr>
          <p:spPr bwMode="auto">
            <a:xfrm>
              <a:off x="1600200" y="1185446"/>
              <a:ext cx="1524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latin typeface="Arial" charset="0"/>
                  <a:cs typeface="Arial" charset="0"/>
                </a:rPr>
                <a:t>ion </a:t>
              </a:r>
              <a:r>
                <a:rPr lang="en-US" sz="1400" b="1" dirty="0" err="1" smtClean="0">
                  <a:latin typeface="Arial" charset="0"/>
                  <a:cs typeface="Arial" charset="0"/>
                </a:rPr>
                <a:t>linac</a:t>
              </a:r>
              <a:endParaRPr lang="en-US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8251" name="TextBox 14"/>
            <p:cNvSpPr txBox="1">
              <a:spLocks noChangeArrowheads="1"/>
            </p:cNvSpPr>
            <p:nvPr/>
          </p:nvSpPr>
          <p:spPr bwMode="auto">
            <a:xfrm>
              <a:off x="4150980" y="1676400"/>
              <a:ext cx="191984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latin typeface="Arial" charset="0"/>
                  <a:cs typeface="Arial" charset="0"/>
                </a:rPr>
                <a:t>Booster </a:t>
              </a:r>
            </a:p>
            <a:p>
              <a:pPr algn="ctr"/>
              <a:r>
                <a:rPr lang="en-US" sz="1400" b="1" dirty="0" smtClean="0">
                  <a:latin typeface="Arial" charset="0"/>
                  <a:cs typeface="Arial" charset="0"/>
                </a:rPr>
                <a:t>   (0.285 to 8 </a:t>
              </a:r>
              <a:r>
                <a:rPr lang="en-US" sz="1400" b="1" dirty="0" err="1">
                  <a:latin typeface="Arial" charset="0"/>
                  <a:cs typeface="Arial" charset="0"/>
                </a:rPr>
                <a:t>GeV</a:t>
              </a:r>
              <a:r>
                <a:rPr lang="en-US" sz="1400" b="1" dirty="0" smtClean="0">
                  <a:latin typeface="Arial" charset="0"/>
                  <a:cs typeface="Arial" charset="0"/>
                </a:rPr>
                <a:t>)</a:t>
              </a:r>
              <a:endParaRPr lang="en-US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8253" name="TextBox 16"/>
            <p:cNvSpPr txBox="1">
              <a:spLocks noChangeArrowheads="1"/>
            </p:cNvSpPr>
            <p:nvPr/>
          </p:nvSpPr>
          <p:spPr bwMode="auto">
            <a:xfrm>
              <a:off x="7243396" y="1676400"/>
              <a:ext cx="1733550" cy="544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latin typeface="Arial" charset="0"/>
                  <a:cs typeface="Arial" charset="0"/>
                </a:rPr>
                <a:t>collider ring</a:t>
              </a:r>
            </a:p>
            <a:p>
              <a:pPr algn="ctr"/>
              <a:r>
                <a:rPr lang="en-US" sz="1400" b="1" dirty="0" smtClean="0">
                  <a:latin typeface="Arial" charset="0"/>
                  <a:cs typeface="Arial" charset="0"/>
                </a:rPr>
                <a:t>(8 to 100 </a:t>
              </a:r>
              <a:r>
                <a:rPr lang="en-US" sz="1400" b="1" dirty="0" err="1" smtClean="0">
                  <a:latin typeface="Arial" charset="0"/>
                  <a:cs typeface="Arial" charset="0"/>
                </a:rPr>
                <a:t>GeV</a:t>
              </a:r>
              <a:r>
                <a:rPr lang="en-US" sz="1400" b="1" dirty="0" smtClean="0">
                  <a:latin typeface="Arial" charset="0"/>
                  <a:cs typeface="Arial" charset="0"/>
                </a:rPr>
                <a:t>)</a:t>
              </a:r>
              <a:endParaRPr lang="en-US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8254" name="Rectangle 17"/>
            <p:cNvSpPr>
              <a:spLocks noChangeArrowheads="1"/>
            </p:cNvSpPr>
            <p:nvPr/>
          </p:nvSpPr>
          <p:spPr bwMode="auto">
            <a:xfrm>
              <a:off x="4150980" y="1659469"/>
              <a:ext cx="116220" cy="100334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8255" name="Rectangle 18"/>
            <p:cNvSpPr>
              <a:spLocks noChangeArrowheads="1"/>
            </p:cNvSpPr>
            <p:nvPr/>
          </p:nvSpPr>
          <p:spPr bwMode="auto">
            <a:xfrm>
              <a:off x="6938969" y="1626233"/>
              <a:ext cx="228600" cy="100334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8256" name="TextBox 20"/>
            <p:cNvSpPr txBox="1">
              <a:spLocks noChangeArrowheads="1"/>
            </p:cNvSpPr>
            <p:nvPr/>
          </p:nvSpPr>
          <p:spPr bwMode="auto">
            <a:xfrm>
              <a:off x="6419376" y="1084181"/>
              <a:ext cx="9906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BB cooler</a:t>
              </a:r>
              <a:endParaRPr lang="en-US" sz="1400" b="1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42" name="TextBox 20"/>
            <p:cNvSpPr txBox="1">
              <a:spLocks noChangeArrowheads="1"/>
            </p:cNvSpPr>
            <p:nvPr/>
          </p:nvSpPr>
          <p:spPr bwMode="auto">
            <a:xfrm>
              <a:off x="3514725" y="1121628"/>
              <a:ext cx="10287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DC </a:t>
              </a:r>
              <a:r>
                <a:rPr lang="en-US" sz="1400" b="1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cooler</a:t>
              </a:r>
              <a:endParaRPr lang="en-US" sz="1400" b="1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</p:grpSp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93127550"/>
              </p:ext>
            </p:extLst>
          </p:nvPr>
        </p:nvGraphicFramePr>
        <p:xfrm>
          <a:off x="66675" y="2352675"/>
          <a:ext cx="8982077" cy="3227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473"/>
                <a:gridCol w="1327727"/>
                <a:gridCol w="2867025"/>
                <a:gridCol w="1895475"/>
                <a:gridCol w="1857377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Ring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 smtClean="0"/>
                        <a:t>Cooler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Function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Ion</a:t>
                      </a:r>
                      <a:r>
                        <a:rPr lang="en-US" sz="1800" b="1" baseline="0" dirty="0" smtClean="0"/>
                        <a:t>  energy</a:t>
                      </a:r>
                      <a:endParaRPr lang="en-US" sz="18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Electron energy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25120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GeV</a:t>
                      </a:r>
                      <a:r>
                        <a:rPr lang="en-US" sz="1800" b="1" dirty="0" smtClean="0"/>
                        <a:t>/u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MeV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68960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Booster 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DC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Injection/accumulation of positive ions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0.11</a:t>
                      </a:r>
                      <a:r>
                        <a:rPr lang="en-US" sz="1800" b="1" baseline="0" dirty="0" smtClean="0"/>
                        <a:t> ~ 0.19 </a:t>
                      </a:r>
                    </a:p>
                    <a:p>
                      <a:pPr algn="ctr"/>
                      <a:r>
                        <a:rPr lang="en-US" sz="1800" b="1" baseline="0" dirty="0" smtClean="0"/>
                        <a:t>(injection)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0.062</a:t>
                      </a:r>
                      <a:r>
                        <a:rPr lang="en-US" sz="1800" b="1" baseline="0" dirty="0" smtClean="0"/>
                        <a:t> ~ 0.1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45795">
                <a:tc vMerge="1">
                  <a:txBody>
                    <a:bodyPr/>
                    <a:lstStyle/>
                    <a:p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err="1" smtClean="0"/>
                        <a:t>Emittance</a:t>
                      </a:r>
                      <a:r>
                        <a:rPr lang="en-US" sz="1800" b="1" baseline="0" dirty="0" smtClean="0"/>
                        <a:t> reduction</a:t>
                      </a:r>
                      <a:endParaRPr lang="en-US" sz="18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</a:t>
                      </a:r>
                      <a:endParaRPr lang="en-US" sz="1800" b="1" dirty="0" smtClean="0">
                        <a:latin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1.1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251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Collider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Bunched Beam </a:t>
                      </a:r>
                    </a:p>
                    <a:p>
                      <a:pPr algn="ctr"/>
                      <a:r>
                        <a:rPr lang="en-US" sz="1800" b="1" dirty="0" smtClean="0"/>
                        <a:t>(BB)</a:t>
                      </a:r>
                      <a:endParaRPr lang="en-US" sz="18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Maintain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emittance</a:t>
                      </a:r>
                      <a:r>
                        <a:rPr lang="en-US" sz="1800" b="1" baseline="0" dirty="0" smtClean="0"/>
                        <a:t> during stacking</a:t>
                      </a:r>
                      <a:endParaRPr lang="en-US" sz="18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7.9 </a:t>
                      </a:r>
                    </a:p>
                    <a:p>
                      <a:pPr algn="ctr"/>
                      <a:r>
                        <a:rPr lang="en-US" sz="1800" b="1" dirty="0" smtClean="0"/>
                        <a:t>(injection)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4.3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69595">
                <a:tc vMerge="1">
                  <a:txBody>
                    <a:bodyPr/>
                    <a:lstStyle/>
                    <a:p>
                      <a:pPr algn="ctr"/>
                      <a:endParaRPr lang="en-US" sz="1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Maintain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emittance</a:t>
                      </a:r>
                      <a:endParaRPr lang="en-US" sz="18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Up to 100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Up to 55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5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5715000" y="6492875"/>
            <a:ext cx="1371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5FF5728A-FECC-40E5-BFC9-6287C72D00A4}" type="slidenum">
              <a:rPr lang="en-US" altLang="en-US" sz="2800" b="1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pPr algn="ctr"/>
              <a:t>5</a:t>
            </a:fld>
            <a:endParaRPr lang="en-US" altLang="en-US" sz="2800" b="1" dirty="0" smtClean="0">
              <a:solidFill>
                <a:schemeClr val="bg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53" name="Right Brace 52"/>
          <p:cNvSpPr/>
          <p:nvPr/>
        </p:nvSpPr>
        <p:spPr>
          <a:xfrm flipH="1">
            <a:off x="2188735" y="4465320"/>
            <a:ext cx="279980" cy="1123950"/>
          </a:xfrm>
          <a:prstGeom prst="rightBrac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Brace 53"/>
          <p:cNvSpPr/>
          <p:nvPr/>
        </p:nvSpPr>
        <p:spPr>
          <a:xfrm flipH="1">
            <a:off x="2188735" y="3131341"/>
            <a:ext cx="304800" cy="1185868"/>
          </a:xfrm>
          <a:prstGeom prst="rightBrac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ontent Placeholder 1"/>
          <p:cNvSpPr>
            <a:spLocks noGrp="1"/>
          </p:cNvSpPr>
          <p:nvPr>
            <p:ph idx="1"/>
          </p:nvPr>
        </p:nvSpPr>
        <p:spPr>
          <a:xfrm>
            <a:off x="300229" y="5589270"/>
            <a:ext cx="8490379" cy="1073596"/>
          </a:xfrm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</a:pPr>
            <a:r>
              <a:rPr lang="en-US" sz="1800" b="1" dirty="0" smtClean="0">
                <a:latin typeface="Arial" charset="0"/>
                <a:ea typeface="ＭＳ Ｐゴシック" pitchFamily="34" charset="-128"/>
                <a:cs typeface="Arial" charset="0"/>
              </a:rPr>
              <a:t>DC cooling for emittance reduction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</a:pPr>
            <a:r>
              <a:rPr lang="en-US" sz="1800" b="1" dirty="0" smtClean="0">
                <a:latin typeface="Arial" charset="0"/>
                <a:ea typeface="ＭＳ Ｐゴシック" pitchFamily="34" charset="-128"/>
                <a:cs typeface="Arial" charset="0"/>
              </a:rPr>
              <a:t>BB (bunched beam) cooling for emittance preservation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</a:pPr>
            <a:r>
              <a:rPr lang="en-US" sz="1800" b="1" dirty="0" smtClean="0">
                <a:latin typeface="Arial" charset="0"/>
                <a:ea typeface="ＭＳ Ｐゴシック" pitchFamily="34" charset="-128"/>
                <a:cs typeface="Arial" charset="0"/>
              </a:rPr>
              <a:t>We anticipate up to 2 orders of magnitude increase of combined cooling rate </a:t>
            </a:r>
          </a:p>
        </p:txBody>
      </p:sp>
    </p:spTree>
    <p:extLst>
      <p:ext uri="{BB962C8B-B14F-4D97-AF65-F5344CB8AC3E}">
        <p14:creationId xmlns="" xmlns:p14="http://schemas.microsoft.com/office/powerpoint/2010/main" val="306173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1978"/>
          </a:xfrm>
        </p:spPr>
        <p:txBody>
          <a:bodyPr/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MEIC DC Cooler: Within State-of-Art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OSYCooler_16100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678" t="20828" r="14333" b="21899"/>
          <a:stretch/>
        </p:blipFill>
        <p:spPr bwMode="auto">
          <a:xfrm>
            <a:off x="46194" y="3847150"/>
            <a:ext cx="4154331" cy="238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56966120"/>
              </p:ext>
            </p:extLst>
          </p:nvPr>
        </p:nvGraphicFramePr>
        <p:xfrm>
          <a:off x="4321176" y="3591282"/>
          <a:ext cx="4784724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3574"/>
                <a:gridCol w="638175"/>
                <a:gridCol w="942975"/>
              </a:tblGrid>
              <a:tr h="406634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COSY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Parameter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  <a:tr h="25614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range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MeV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 to 2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5614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voltage stability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10</a:t>
                      </a:r>
                      <a:r>
                        <a:rPr lang="en-US" sz="16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  <a:endParaRPr lang="en-US" sz="1600" b="1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5614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 current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 to 2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5614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Cooling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section length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2.69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5614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Solenoid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field (cooling section)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kG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 to 2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 beam diameter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~ 3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5614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Toroid radius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-32952" y="774462"/>
            <a:ext cx="9024552" cy="2900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SzPct val="150000"/>
              <a:buBlip>
                <a:blip r:embed="rId3"/>
              </a:buBlip>
            </a:pPr>
            <a:r>
              <a:rPr lang="en-US" altLang="en-US" sz="2200" b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Design specifications</a:t>
            </a:r>
          </a:p>
          <a:p>
            <a:pPr marL="685800" indent="-2286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Magnetized beam</a:t>
            </a:r>
          </a:p>
          <a:p>
            <a:pPr marL="685800" indent="-2286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Energy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range: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0.11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1.1 MeV</a:t>
            </a:r>
          </a:p>
          <a:p>
            <a:pPr marL="685800" indent="-2286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Electron current:   2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marL="685800" indent="-2286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Cooling section: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 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1500"/>
              </a:spcBef>
              <a:buSzPct val="150000"/>
              <a:buBlip>
                <a:blip r:embed="rId3"/>
              </a:buBlip>
            </a:pPr>
            <a:r>
              <a:rPr lang="en-US" altLang="en-US" sz="2200" b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Present status of technology</a:t>
            </a:r>
          </a:p>
          <a:p>
            <a:pPr marL="685800" indent="-2286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Well developed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low cost,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2286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most recent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experience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2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MeV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cooler for COSY built by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Budker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Institute recently successfully commissioned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1017" y="6013486"/>
            <a:ext cx="2075933" cy="43088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COSY, IKP, </a:t>
            </a:r>
            <a:r>
              <a:rPr lang="en-US" sz="2200" b="1" dirty="0" err="1" smtClean="0">
                <a:solidFill>
                  <a:schemeClr val="bg1"/>
                </a:solidFill>
              </a:rPr>
              <a:t>Jülich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0175" y="1663779"/>
            <a:ext cx="3524250" cy="110799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We </a:t>
            </a:r>
            <a:r>
              <a:rPr lang="en-US" sz="2200" b="1" dirty="0" smtClean="0">
                <a:solidFill>
                  <a:schemeClr val="bg1"/>
                </a:solidFill>
              </a:rPr>
              <a:t>plan to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</a:rPr>
              <a:t>collaborate with </a:t>
            </a:r>
            <a:r>
              <a:rPr lang="en-US" sz="2200" b="1" dirty="0" err="1" smtClean="0">
                <a:solidFill>
                  <a:schemeClr val="bg1"/>
                </a:solidFill>
              </a:rPr>
              <a:t>Budker</a:t>
            </a:r>
            <a:r>
              <a:rPr lang="en-US" sz="2200" b="1" dirty="0" smtClean="0">
                <a:solidFill>
                  <a:schemeClr val="bg1"/>
                </a:solidFill>
              </a:rPr>
              <a:t> Institute to adopt this cooler </a:t>
            </a:r>
            <a:r>
              <a:rPr lang="en-US" sz="2200" b="1" dirty="0" smtClean="0">
                <a:solidFill>
                  <a:schemeClr val="bg1"/>
                </a:solidFill>
              </a:rPr>
              <a:t>design for </a:t>
            </a:r>
            <a:r>
              <a:rPr lang="en-US" sz="2200" b="1" dirty="0" smtClean="0">
                <a:solidFill>
                  <a:schemeClr val="bg1"/>
                </a:solidFill>
              </a:rPr>
              <a:t>MEIC 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66261" y="6488668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FF5728A-FECC-40E5-BFC9-6287C72D00A4}" type="slidenum">
              <a:rPr lang="en-US" altLang="en-US"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pPr/>
              <a:t>6</a:t>
            </a:fld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17366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 idx="4294967295"/>
          </p:nvPr>
        </p:nvSpPr>
        <p:spPr>
          <a:xfrm>
            <a:off x="-34925" y="0"/>
            <a:ext cx="9178925" cy="685800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Bunched </a:t>
            </a:r>
            <a:r>
              <a:rPr lang="en-US" sz="3400" b="1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Beam </a:t>
            </a:r>
            <a:r>
              <a:rPr lang="en-US" sz="3400" b="1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Cooler: Baseline &amp; Ultimate</a:t>
            </a:r>
            <a:endParaRPr lang="en-US" sz="3400" b="1" dirty="0" smtClean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66" name="Content Placeholder 1"/>
          <p:cNvSpPr txBox="1">
            <a:spLocks/>
          </p:cNvSpPr>
          <p:nvPr/>
        </p:nvSpPr>
        <p:spPr>
          <a:xfrm>
            <a:off x="50800" y="780181"/>
            <a:ext cx="9093199" cy="1372469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kern="0" dirty="0" smtClean="0">
                <a:latin typeface="Arial" charset="0"/>
                <a:cs typeface="Arial" charset="0"/>
              </a:rPr>
              <a:t>For the present baseline, the designed </a:t>
            </a:r>
            <a:r>
              <a:rPr lang="en-US" kern="0" dirty="0" err="1" smtClean="0">
                <a:latin typeface="Arial" charset="0"/>
                <a:cs typeface="Arial" charset="0"/>
              </a:rPr>
              <a:t>emittance</a:t>
            </a:r>
            <a:r>
              <a:rPr lang="en-US" kern="0" dirty="0" smtClean="0">
                <a:latin typeface="Arial" charset="0"/>
                <a:cs typeface="Arial" charset="0"/>
              </a:rPr>
              <a:t> </a:t>
            </a:r>
            <a:r>
              <a:rPr lang="en-US" kern="0" dirty="0" smtClean="0">
                <a:latin typeface="Arial" charset="0"/>
                <a:cs typeface="Arial" charset="0"/>
              </a:rPr>
              <a:t>(0.5 to 1 </a:t>
            </a:r>
            <a:r>
              <a:rPr lang="en-US" kern="0" dirty="0" smtClean="0">
                <a:latin typeface="Arial" charset="0"/>
                <a:cs typeface="Arial" charset="0"/>
              </a:rPr>
              <a:t>mm </a:t>
            </a:r>
            <a:r>
              <a:rPr lang="en-US" kern="0" dirty="0" err="1" smtClean="0">
                <a:latin typeface="Arial" charset="0"/>
                <a:cs typeface="Arial" charset="0"/>
              </a:rPr>
              <a:t>mrad</a:t>
            </a:r>
            <a:r>
              <a:rPr lang="en-US" kern="0" dirty="0" smtClean="0">
                <a:latin typeface="Arial" charset="0"/>
                <a:cs typeface="Arial" charset="0"/>
              </a:rPr>
              <a:t>) </a:t>
            </a:r>
            <a:r>
              <a:rPr lang="en-US" kern="0" dirty="0" smtClean="0">
                <a:latin typeface="Arial" charset="0"/>
                <a:cs typeface="Arial" charset="0"/>
              </a:rPr>
              <a:t>leads </a:t>
            </a:r>
            <a:r>
              <a:rPr lang="en-US" kern="0" dirty="0" smtClean="0">
                <a:latin typeface="Arial" charset="0"/>
                <a:cs typeface="Arial" charset="0"/>
              </a:rPr>
              <a:t>to a </a:t>
            </a:r>
            <a:r>
              <a:rPr lang="en-US" kern="0" dirty="0" smtClean="0">
                <a:latin typeface="Arial" charset="0"/>
                <a:cs typeface="Arial" charset="0"/>
              </a:rPr>
              <a:t>much </a:t>
            </a:r>
            <a:r>
              <a:rPr lang="en-US" kern="0" dirty="0" smtClean="0">
                <a:latin typeface="Arial" charset="0"/>
                <a:cs typeface="Arial" charset="0"/>
              </a:rPr>
              <a:t>longer</a:t>
            </a:r>
            <a:r>
              <a:rPr lang="en-US" kern="0" dirty="0" smtClean="0">
                <a:latin typeface="Arial" charset="0"/>
                <a:cs typeface="Arial" charset="0"/>
              </a:rPr>
              <a:t> </a:t>
            </a:r>
            <a:r>
              <a:rPr lang="en-US" kern="0" dirty="0" smtClean="0">
                <a:latin typeface="Arial" charset="0"/>
                <a:cs typeface="Arial" charset="0"/>
              </a:rPr>
              <a:t>IBS </a:t>
            </a:r>
            <a:r>
              <a:rPr lang="en-US" kern="0" dirty="0" smtClean="0">
                <a:latin typeface="Arial" charset="0"/>
                <a:cs typeface="Arial" charset="0"/>
              </a:rPr>
              <a:t>growth time</a:t>
            </a:r>
            <a:r>
              <a:rPr lang="en-US" kern="0" dirty="0" smtClean="0">
                <a:latin typeface="Arial" charset="0"/>
                <a:cs typeface="Arial" charset="0"/>
              </a:rPr>
              <a:t>, thus requiring a significantly lower electron current</a:t>
            </a:r>
            <a:endParaRPr lang="en-US" kern="0" dirty="0" smtClean="0">
              <a:latin typeface="Arial" charset="0"/>
              <a:cs typeface="Arial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kern="0" dirty="0" smtClean="0">
                <a:latin typeface="Arial" charset="0"/>
                <a:cs typeface="Arial" charset="0"/>
              </a:rPr>
              <a:t>In an anticipated design optimization (or as an option of future luminosity upgrade), we need a higher electron current</a:t>
            </a:r>
            <a:endParaRPr lang="en-US" kern="0" dirty="0" smtClean="0">
              <a:latin typeface="Arial" charset="0"/>
              <a:cs typeface="Arial" charset="0"/>
            </a:endParaRPr>
          </a:p>
        </p:txBody>
      </p:sp>
      <p:sp>
        <p:nvSpPr>
          <p:cNvPr id="158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5867400" y="6492875"/>
            <a:ext cx="1371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5FF5728A-FECC-40E5-BFC9-6287C72D00A4}" type="slidenum">
              <a:rPr lang="en-US" altLang="en-US" sz="2800" b="1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pPr algn="ctr"/>
              <a:t>7</a:t>
            </a:fld>
            <a:endParaRPr lang="en-US" altLang="en-US" sz="2800" b="1" dirty="0" smtClean="0">
              <a:solidFill>
                <a:schemeClr val="bg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graphicFrame>
        <p:nvGraphicFramePr>
          <p:cNvPr id="112" name="Table 111"/>
          <p:cNvGraphicFramePr>
            <a:graphicFrameLocks noGrp="1"/>
          </p:cNvGraphicFramePr>
          <p:nvPr/>
        </p:nvGraphicFramePr>
        <p:xfrm>
          <a:off x="231776" y="2277110"/>
          <a:ext cx="8597899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7274"/>
                <a:gridCol w="1419225"/>
                <a:gridCol w="2085975"/>
                <a:gridCol w="1495425"/>
              </a:tblGrid>
              <a:tr h="274351">
                <a:tc>
                  <a:txBody>
                    <a:bodyPr/>
                    <a:lstStyle/>
                    <a:p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Present baseline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Ultimate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Electron energy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MeV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up to 55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up to 55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Beam Current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and bunch charge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/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nC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 / 0.42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1.5 / 3.15</a:t>
                      </a:r>
                      <a:endParaRPr lang="en-US" sz="18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Bunch repetition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MHz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476</a:t>
                      </a:r>
                    </a:p>
                  </a:txBody>
                  <a:tcPr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Cooling section length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RMS Bunch length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Electron energy spread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Cooling section solenoid field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Normalized drift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emittance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mm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mrad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586.3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586.3</a:t>
                      </a:r>
                    </a:p>
                  </a:txBody>
                  <a:tcPr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Normalized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Larmor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emittance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mm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mrad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</a:p>
                  </a:txBody>
                  <a:tcPr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Normalized transverse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emittance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mm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mrad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29.7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29.7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7200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Bunched Beam Cooler Design Concept</a:t>
            </a:r>
            <a:endParaRPr lang="en-US" sz="3600" b="1" dirty="0" smtClean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84966" y="2007649"/>
            <a:ext cx="7798333" cy="4232637"/>
            <a:chOff x="301988" y="3088688"/>
            <a:chExt cx="5635101" cy="2824560"/>
          </a:xfrm>
        </p:grpSpPr>
        <p:sp>
          <p:nvSpPr>
            <p:cNvPr id="9266" name="Line 118"/>
            <p:cNvSpPr>
              <a:spLocks noChangeShapeType="1"/>
            </p:cNvSpPr>
            <p:nvPr/>
          </p:nvSpPr>
          <p:spPr bwMode="auto">
            <a:xfrm>
              <a:off x="1484407" y="5644090"/>
              <a:ext cx="708605" cy="53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9267" name="Rectangle 3"/>
            <p:cNvSpPr>
              <a:spLocks noChangeArrowheads="1"/>
            </p:cNvSpPr>
            <p:nvPr/>
          </p:nvSpPr>
          <p:spPr bwMode="auto">
            <a:xfrm>
              <a:off x="1537909" y="3710983"/>
              <a:ext cx="2689592" cy="253108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9269" name="Arc 5"/>
            <p:cNvSpPr>
              <a:spLocks/>
            </p:cNvSpPr>
            <p:nvPr/>
          </p:nvSpPr>
          <p:spPr bwMode="auto">
            <a:xfrm flipH="1">
              <a:off x="342535" y="3837536"/>
              <a:ext cx="821820" cy="696047"/>
            </a:xfrm>
            <a:custGeom>
              <a:avLst/>
              <a:gdLst>
                <a:gd name="T0" fmla="*/ 2147483647 w 21600"/>
                <a:gd name="T1" fmla="*/ 0 h 21593"/>
                <a:gd name="T2" fmla="*/ 2147483647 w 21600"/>
                <a:gd name="T3" fmla="*/ 2147483647 h 21593"/>
                <a:gd name="T4" fmla="*/ 0 w 21600"/>
                <a:gd name="T5" fmla="*/ 2147483647 h 215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3"/>
                <a:gd name="T11" fmla="*/ 21600 w 21600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3" fill="none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</a:path>
                <a:path w="21600" h="21593" stroke="0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  <a:lnTo>
                    <a:pt x="0" y="21593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1400" b="1"/>
            </a:p>
          </p:txBody>
        </p:sp>
        <p:sp>
          <p:nvSpPr>
            <p:cNvPr id="9270" name="Arc 6"/>
            <p:cNvSpPr>
              <a:spLocks/>
            </p:cNvSpPr>
            <p:nvPr/>
          </p:nvSpPr>
          <p:spPr bwMode="auto">
            <a:xfrm flipH="1" flipV="1">
              <a:off x="342535" y="4470307"/>
              <a:ext cx="831564" cy="709877"/>
            </a:xfrm>
            <a:custGeom>
              <a:avLst/>
              <a:gdLst>
                <a:gd name="T0" fmla="*/ 2147483647 w 21600"/>
                <a:gd name="T1" fmla="*/ 0 h 21593"/>
                <a:gd name="T2" fmla="*/ 2147483647 w 21600"/>
                <a:gd name="T3" fmla="*/ 2147483647 h 21593"/>
                <a:gd name="T4" fmla="*/ 0 w 21600"/>
                <a:gd name="T5" fmla="*/ 2147483647 h 215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3"/>
                <a:gd name="T11" fmla="*/ 21600 w 21600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3" fill="none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</a:path>
                <a:path w="21600" h="21593" stroke="0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  <a:lnTo>
                    <a:pt x="0" y="21593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 sz="1400" b="1"/>
            </a:p>
          </p:txBody>
        </p:sp>
        <p:sp>
          <p:nvSpPr>
            <p:cNvPr id="9271" name="Arc 7"/>
            <p:cNvSpPr>
              <a:spLocks/>
            </p:cNvSpPr>
            <p:nvPr/>
          </p:nvSpPr>
          <p:spPr bwMode="auto">
            <a:xfrm>
              <a:off x="4601056" y="3837536"/>
              <a:ext cx="821820" cy="696047"/>
            </a:xfrm>
            <a:custGeom>
              <a:avLst/>
              <a:gdLst>
                <a:gd name="T0" fmla="*/ 2147483647 w 21600"/>
                <a:gd name="T1" fmla="*/ 0 h 21593"/>
                <a:gd name="T2" fmla="*/ 2147483647 w 21600"/>
                <a:gd name="T3" fmla="*/ 2147483647 h 21593"/>
                <a:gd name="T4" fmla="*/ 0 w 21600"/>
                <a:gd name="T5" fmla="*/ 2147483647 h 215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3"/>
                <a:gd name="T11" fmla="*/ 21600 w 21600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3" fill="none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</a:path>
                <a:path w="21600" h="21593" stroke="0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  <a:lnTo>
                    <a:pt x="0" y="21593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 b="1"/>
            </a:p>
          </p:txBody>
        </p:sp>
        <p:sp>
          <p:nvSpPr>
            <p:cNvPr id="9272" name="Arc 8"/>
            <p:cNvSpPr>
              <a:spLocks/>
            </p:cNvSpPr>
            <p:nvPr/>
          </p:nvSpPr>
          <p:spPr bwMode="auto">
            <a:xfrm flipV="1">
              <a:off x="4623794" y="4470307"/>
              <a:ext cx="799082" cy="709877"/>
            </a:xfrm>
            <a:custGeom>
              <a:avLst/>
              <a:gdLst>
                <a:gd name="T0" fmla="*/ 2147483647 w 21600"/>
                <a:gd name="T1" fmla="*/ 0 h 21593"/>
                <a:gd name="T2" fmla="*/ 2147483647 w 21600"/>
                <a:gd name="T3" fmla="*/ 2147483647 h 21593"/>
                <a:gd name="T4" fmla="*/ 0 w 21600"/>
                <a:gd name="T5" fmla="*/ 2147483647 h 215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3"/>
                <a:gd name="T11" fmla="*/ 21600 w 21600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3" fill="none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</a:path>
                <a:path w="21600" h="21593" stroke="0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  <a:lnTo>
                    <a:pt x="0" y="21593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1400" b="1"/>
            </a:p>
          </p:txBody>
        </p:sp>
        <p:sp>
          <p:nvSpPr>
            <p:cNvPr id="9273" name="Line 10"/>
            <p:cNvSpPr>
              <a:spLocks noChangeShapeType="1"/>
            </p:cNvSpPr>
            <p:nvPr/>
          </p:nvSpPr>
          <p:spPr bwMode="auto">
            <a:xfrm flipH="1">
              <a:off x="5049321" y="3837536"/>
              <a:ext cx="5229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9274" name="Line 11"/>
            <p:cNvSpPr>
              <a:spLocks noChangeShapeType="1"/>
            </p:cNvSpPr>
            <p:nvPr/>
          </p:nvSpPr>
          <p:spPr bwMode="auto">
            <a:xfrm flipH="1">
              <a:off x="454276" y="3837536"/>
              <a:ext cx="5229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9275" name="Line 12"/>
            <p:cNvSpPr>
              <a:spLocks noChangeShapeType="1"/>
            </p:cNvSpPr>
            <p:nvPr/>
          </p:nvSpPr>
          <p:spPr bwMode="auto">
            <a:xfrm flipH="1">
              <a:off x="2583862" y="3774259"/>
              <a:ext cx="5229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9276" name="Line 13"/>
            <p:cNvSpPr>
              <a:spLocks noChangeShapeType="1"/>
            </p:cNvSpPr>
            <p:nvPr/>
          </p:nvSpPr>
          <p:spPr bwMode="auto">
            <a:xfrm flipH="1">
              <a:off x="2583862" y="3900814"/>
              <a:ext cx="5229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9278" name="Oval 16"/>
            <p:cNvSpPr>
              <a:spLocks noChangeArrowheads="1"/>
            </p:cNvSpPr>
            <p:nvPr/>
          </p:nvSpPr>
          <p:spPr bwMode="auto">
            <a:xfrm rot="19275161">
              <a:off x="5231044" y="3985714"/>
              <a:ext cx="172312" cy="429492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9279" name="Text Box 17"/>
            <p:cNvSpPr txBox="1">
              <a:spLocks noChangeArrowheads="1"/>
            </p:cNvSpPr>
            <p:nvPr/>
          </p:nvSpPr>
          <p:spPr bwMode="auto">
            <a:xfrm>
              <a:off x="5077054" y="3850113"/>
              <a:ext cx="860035" cy="205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ion bunch</a:t>
              </a:r>
            </a:p>
          </p:txBody>
        </p:sp>
        <p:sp>
          <p:nvSpPr>
            <p:cNvPr id="9280" name="Text Box 18"/>
            <p:cNvSpPr txBox="1">
              <a:spLocks noChangeArrowheads="1"/>
            </p:cNvSpPr>
            <p:nvPr/>
          </p:nvSpPr>
          <p:spPr bwMode="auto">
            <a:xfrm>
              <a:off x="4373711" y="4141719"/>
              <a:ext cx="924255" cy="349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electron bunch</a:t>
              </a:r>
            </a:p>
          </p:txBody>
        </p:sp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1537909" y="3521151"/>
              <a:ext cx="2689592" cy="126554"/>
              <a:chOff x="1872" y="1200"/>
              <a:chExt cx="1728" cy="96"/>
            </a:xfrm>
          </p:grpSpPr>
          <p:grpSp>
            <p:nvGrpSpPr>
              <p:cNvPr id="4" name="Group 21"/>
              <p:cNvGrpSpPr>
                <a:grpSpLocks/>
              </p:cNvGrpSpPr>
              <p:nvPr/>
            </p:nvGrpSpPr>
            <p:grpSpPr bwMode="auto">
              <a:xfrm>
                <a:off x="1872" y="1200"/>
                <a:ext cx="144" cy="96"/>
                <a:chOff x="1680" y="3648"/>
                <a:chExt cx="192" cy="48"/>
              </a:xfrm>
            </p:grpSpPr>
            <p:sp>
              <p:nvSpPr>
                <p:cNvPr id="9379" name="Arc 22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80" name="Arc 23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5" name="Group 24"/>
              <p:cNvGrpSpPr>
                <a:grpSpLocks/>
              </p:cNvGrpSpPr>
              <p:nvPr/>
            </p:nvGrpSpPr>
            <p:grpSpPr bwMode="auto">
              <a:xfrm>
                <a:off x="2016" y="1200"/>
                <a:ext cx="144" cy="96"/>
                <a:chOff x="1680" y="3648"/>
                <a:chExt cx="192" cy="48"/>
              </a:xfrm>
            </p:grpSpPr>
            <p:sp>
              <p:nvSpPr>
                <p:cNvPr id="9377" name="Arc 25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78" name="Arc 26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6" name="Group 27"/>
              <p:cNvGrpSpPr>
                <a:grpSpLocks/>
              </p:cNvGrpSpPr>
              <p:nvPr/>
            </p:nvGrpSpPr>
            <p:grpSpPr bwMode="auto">
              <a:xfrm>
                <a:off x="2160" y="1200"/>
                <a:ext cx="144" cy="96"/>
                <a:chOff x="1680" y="3648"/>
                <a:chExt cx="192" cy="48"/>
              </a:xfrm>
            </p:grpSpPr>
            <p:sp>
              <p:nvSpPr>
                <p:cNvPr id="9375" name="Arc 28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76" name="Arc 29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7" name="Group 30"/>
              <p:cNvGrpSpPr>
                <a:grpSpLocks/>
              </p:cNvGrpSpPr>
              <p:nvPr/>
            </p:nvGrpSpPr>
            <p:grpSpPr bwMode="auto">
              <a:xfrm>
                <a:off x="2304" y="1200"/>
                <a:ext cx="144" cy="96"/>
                <a:chOff x="1680" y="3648"/>
                <a:chExt cx="192" cy="48"/>
              </a:xfrm>
            </p:grpSpPr>
            <p:sp>
              <p:nvSpPr>
                <p:cNvPr id="9373" name="Arc 31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74" name="Arc 32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8" name="Group 33"/>
              <p:cNvGrpSpPr>
                <a:grpSpLocks/>
              </p:cNvGrpSpPr>
              <p:nvPr/>
            </p:nvGrpSpPr>
            <p:grpSpPr bwMode="auto">
              <a:xfrm>
                <a:off x="2448" y="1200"/>
                <a:ext cx="144" cy="96"/>
                <a:chOff x="1680" y="3648"/>
                <a:chExt cx="192" cy="48"/>
              </a:xfrm>
            </p:grpSpPr>
            <p:sp>
              <p:nvSpPr>
                <p:cNvPr id="9371" name="Arc 34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72" name="Arc 35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9" name="Group 36"/>
              <p:cNvGrpSpPr>
                <a:grpSpLocks/>
              </p:cNvGrpSpPr>
              <p:nvPr/>
            </p:nvGrpSpPr>
            <p:grpSpPr bwMode="auto">
              <a:xfrm>
                <a:off x="2592" y="1200"/>
                <a:ext cx="144" cy="96"/>
                <a:chOff x="1680" y="3648"/>
                <a:chExt cx="192" cy="48"/>
              </a:xfrm>
            </p:grpSpPr>
            <p:sp>
              <p:nvSpPr>
                <p:cNvPr id="9369" name="Arc 37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70" name="Arc 38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10" name="Group 39"/>
              <p:cNvGrpSpPr>
                <a:grpSpLocks/>
              </p:cNvGrpSpPr>
              <p:nvPr/>
            </p:nvGrpSpPr>
            <p:grpSpPr bwMode="auto">
              <a:xfrm>
                <a:off x="2736" y="1200"/>
                <a:ext cx="144" cy="96"/>
                <a:chOff x="1680" y="3648"/>
                <a:chExt cx="192" cy="48"/>
              </a:xfrm>
            </p:grpSpPr>
            <p:sp>
              <p:nvSpPr>
                <p:cNvPr id="9367" name="Arc 40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68" name="Arc 41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11" name="Group 42"/>
              <p:cNvGrpSpPr>
                <a:grpSpLocks/>
              </p:cNvGrpSpPr>
              <p:nvPr/>
            </p:nvGrpSpPr>
            <p:grpSpPr bwMode="auto">
              <a:xfrm>
                <a:off x="2880" y="1200"/>
                <a:ext cx="144" cy="96"/>
                <a:chOff x="1680" y="3648"/>
                <a:chExt cx="192" cy="48"/>
              </a:xfrm>
            </p:grpSpPr>
            <p:sp>
              <p:nvSpPr>
                <p:cNvPr id="9365" name="Arc 43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66" name="Arc 44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12" name="Group 45"/>
              <p:cNvGrpSpPr>
                <a:grpSpLocks/>
              </p:cNvGrpSpPr>
              <p:nvPr/>
            </p:nvGrpSpPr>
            <p:grpSpPr bwMode="auto">
              <a:xfrm>
                <a:off x="3024" y="1200"/>
                <a:ext cx="144" cy="96"/>
                <a:chOff x="1680" y="3648"/>
                <a:chExt cx="192" cy="48"/>
              </a:xfrm>
            </p:grpSpPr>
            <p:sp>
              <p:nvSpPr>
                <p:cNvPr id="9363" name="Arc 46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64" name="Arc 47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13" name="Group 48"/>
              <p:cNvGrpSpPr>
                <a:grpSpLocks/>
              </p:cNvGrpSpPr>
              <p:nvPr/>
            </p:nvGrpSpPr>
            <p:grpSpPr bwMode="auto">
              <a:xfrm>
                <a:off x="3168" y="1200"/>
                <a:ext cx="144" cy="96"/>
                <a:chOff x="1680" y="3648"/>
                <a:chExt cx="192" cy="48"/>
              </a:xfrm>
            </p:grpSpPr>
            <p:sp>
              <p:nvSpPr>
                <p:cNvPr id="9361" name="Arc 49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62" name="Arc 50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14" name="Group 51"/>
              <p:cNvGrpSpPr>
                <a:grpSpLocks/>
              </p:cNvGrpSpPr>
              <p:nvPr/>
            </p:nvGrpSpPr>
            <p:grpSpPr bwMode="auto">
              <a:xfrm>
                <a:off x="3312" y="1200"/>
                <a:ext cx="144" cy="96"/>
                <a:chOff x="1680" y="3648"/>
                <a:chExt cx="192" cy="48"/>
              </a:xfrm>
            </p:grpSpPr>
            <p:sp>
              <p:nvSpPr>
                <p:cNvPr id="9359" name="Arc 52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60" name="Arc 53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15" name="Group 54"/>
              <p:cNvGrpSpPr>
                <a:grpSpLocks/>
              </p:cNvGrpSpPr>
              <p:nvPr/>
            </p:nvGrpSpPr>
            <p:grpSpPr bwMode="auto">
              <a:xfrm>
                <a:off x="3456" y="1200"/>
                <a:ext cx="144" cy="96"/>
                <a:chOff x="1680" y="3648"/>
                <a:chExt cx="192" cy="48"/>
              </a:xfrm>
            </p:grpSpPr>
            <p:sp>
              <p:nvSpPr>
                <p:cNvPr id="9357" name="Arc 55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58" name="Arc 56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</p:grpSp>
        <p:grpSp>
          <p:nvGrpSpPr>
            <p:cNvPr id="16" name="Group 57"/>
            <p:cNvGrpSpPr>
              <a:grpSpLocks/>
            </p:cNvGrpSpPr>
            <p:nvPr/>
          </p:nvGrpSpPr>
          <p:grpSpPr bwMode="auto">
            <a:xfrm>
              <a:off x="1537909" y="4027367"/>
              <a:ext cx="2689592" cy="126554"/>
              <a:chOff x="1872" y="1680"/>
              <a:chExt cx="1728" cy="96"/>
            </a:xfrm>
          </p:grpSpPr>
          <p:grpSp>
            <p:nvGrpSpPr>
              <p:cNvPr id="17" name="Group 58"/>
              <p:cNvGrpSpPr>
                <a:grpSpLocks/>
              </p:cNvGrpSpPr>
              <p:nvPr/>
            </p:nvGrpSpPr>
            <p:grpSpPr bwMode="auto">
              <a:xfrm flipV="1">
                <a:off x="1872" y="1680"/>
                <a:ext cx="144" cy="96"/>
                <a:chOff x="1680" y="3648"/>
                <a:chExt cx="192" cy="48"/>
              </a:xfrm>
            </p:grpSpPr>
            <p:sp>
              <p:nvSpPr>
                <p:cNvPr id="9343" name="Arc 59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44" name="Arc 60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18" name="Group 61"/>
              <p:cNvGrpSpPr>
                <a:grpSpLocks/>
              </p:cNvGrpSpPr>
              <p:nvPr/>
            </p:nvGrpSpPr>
            <p:grpSpPr bwMode="auto">
              <a:xfrm flipV="1">
                <a:off x="2016" y="1680"/>
                <a:ext cx="144" cy="96"/>
                <a:chOff x="1680" y="3648"/>
                <a:chExt cx="192" cy="48"/>
              </a:xfrm>
            </p:grpSpPr>
            <p:sp>
              <p:nvSpPr>
                <p:cNvPr id="9341" name="Arc 62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42" name="Arc 63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19" name="Group 64"/>
              <p:cNvGrpSpPr>
                <a:grpSpLocks/>
              </p:cNvGrpSpPr>
              <p:nvPr/>
            </p:nvGrpSpPr>
            <p:grpSpPr bwMode="auto">
              <a:xfrm flipV="1">
                <a:off x="2160" y="1680"/>
                <a:ext cx="144" cy="96"/>
                <a:chOff x="1680" y="3648"/>
                <a:chExt cx="192" cy="48"/>
              </a:xfrm>
            </p:grpSpPr>
            <p:sp>
              <p:nvSpPr>
                <p:cNvPr id="9339" name="Arc 65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40" name="Arc 66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20" name="Group 67"/>
              <p:cNvGrpSpPr>
                <a:grpSpLocks/>
              </p:cNvGrpSpPr>
              <p:nvPr/>
            </p:nvGrpSpPr>
            <p:grpSpPr bwMode="auto">
              <a:xfrm flipV="1">
                <a:off x="2304" y="1680"/>
                <a:ext cx="144" cy="96"/>
                <a:chOff x="1680" y="3648"/>
                <a:chExt cx="192" cy="48"/>
              </a:xfrm>
            </p:grpSpPr>
            <p:sp>
              <p:nvSpPr>
                <p:cNvPr id="9337" name="Arc 68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38" name="Arc 69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21" name="Group 70"/>
              <p:cNvGrpSpPr>
                <a:grpSpLocks/>
              </p:cNvGrpSpPr>
              <p:nvPr/>
            </p:nvGrpSpPr>
            <p:grpSpPr bwMode="auto">
              <a:xfrm flipV="1">
                <a:off x="2448" y="1680"/>
                <a:ext cx="144" cy="96"/>
                <a:chOff x="1680" y="3648"/>
                <a:chExt cx="192" cy="48"/>
              </a:xfrm>
            </p:grpSpPr>
            <p:sp>
              <p:nvSpPr>
                <p:cNvPr id="9335" name="Arc 71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36" name="Arc 72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22" name="Group 73"/>
              <p:cNvGrpSpPr>
                <a:grpSpLocks/>
              </p:cNvGrpSpPr>
              <p:nvPr/>
            </p:nvGrpSpPr>
            <p:grpSpPr bwMode="auto">
              <a:xfrm flipV="1">
                <a:off x="2592" y="1680"/>
                <a:ext cx="144" cy="96"/>
                <a:chOff x="1680" y="3648"/>
                <a:chExt cx="192" cy="48"/>
              </a:xfrm>
            </p:grpSpPr>
            <p:sp>
              <p:nvSpPr>
                <p:cNvPr id="9333" name="Arc 74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34" name="Arc 75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23" name="Group 76"/>
              <p:cNvGrpSpPr>
                <a:grpSpLocks/>
              </p:cNvGrpSpPr>
              <p:nvPr/>
            </p:nvGrpSpPr>
            <p:grpSpPr bwMode="auto">
              <a:xfrm flipV="1">
                <a:off x="2736" y="1680"/>
                <a:ext cx="144" cy="96"/>
                <a:chOff x="1680" y="3648"/>
                <a:chExt cx="192" cy="48"/>
              </a:xfrm>
            </p:grpSpPr>
            <p:sp>
              <p:nvSpPr>
                <p:cNvPr id="9331" name="Arc 77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32" name="Arc 78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24" name="Group 79"/>
              <p:cNvGrpSpPr>
                <a:grpSpLocks/>
              </p:cNvGrpSpPr>
              <p:nvPr/>
            </p:nvGrpSpPr>
            <p:grpSpPr bwMode="auto">
              <a:xfrm flipV="1">
                <a:off x="2880" y="1680"/>
                <a:ext cx="144" cy="96"/>
                <a:chOff x="1680" y="3648"/>
                <a:chExt cx="192" cy="48"/>
              </a:xfrm>
            </p:grpSpPr>
            <p:sp>
              <p:nvSpPr>
                <p:cNvPr id="9329" name="Arc 80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30" name="Arc 81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25" name="Group 82"/>
              <p:cNvGrpSpPr>
                <a:grpSpLocks/>
              </p:cNvGrpSpPr>
              <p:nvPr/>
            </p:nvGrpSpPr>
            <p:grpSpPr bwMode="auto">
              <a:xfrm flipV="1">
                <a:off x="3024" y="1680"/>
                <a:ext cx="144" cy="96"/>
                <a:chOff x="1680" y="3648"/>
                <a:chExt cx="192" cy="48"/>
              </a:xfrm>
            </p:grpSpPr>
            <p:sp>
              <p:nvSpPr>
                <p:cNvPr id="9327" name="Arc 83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28" name="Arc 84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26" name="Group 85"/>
              <p:cNvGrpSpPr>
                <a:grpSpLocks/>
              </p:cNvGrpSpPr>
              <p:nvPr/>
            </p:nvGrpSpPr>
            <p:grpSpPr bwMode="auto">
              <a:xfrm flipV="1">
                <a:off x="3168" y="1680"/>
                <a:ext cx="144" cy="96"/>
                <a:chOff x="1680" y="3648"/>
                <a:chExt cx="192" cy="48"/>
              </a:xfrm>
            </p:grpSpPr>
            <p:sp>
              <p:nvSpPr>
                <p:cNvPr id="9325" name="Arc 86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26" name="Arc 87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27" name="Group 88"/>
              <p:cNvGrpSpPr>
                <a:grpSpLocks/>
              </p:cNvGrpSpPr>
              <p:nvPr/>
            </p:nvGrpSpPr>
            <p:grpSpPr bwMode="auto">
              <a:xfrm flipV="1">
                <a:off x="3312" y="1680"/>
                <a:ext cx="144" cy="96"/>
                <a:chOff x="1680" y="3648"/>
                <a:chExt cx="192" cy="48"/>
              </a:xfrm>
            </p:grpSpPr>
            <p:sp>
              <p:nvSpPr>
                <p:cNvPr id="9323" name="Arc 89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24" name="Arc 90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28" name="Group 91"/>
              <p:cNvGrpSpPr>
                <a:grpSpLocks/>
              </p:cNvGrpSpPr>
              <p:nvPr/>
            </p:nvGrpSpPr>
            <p:grpSpPr bwMode="auto">
              <a:xfrm flipV="1">
                <a:off x="3456" y="1680"/>
                <a:ext cx="144" cy="96"/>
                <a:chOff x="1680" y="3648"/>
                <a:chExt cx="192" cy="48"/>
              </a:xfrm>
            </p:grpSpPr>
            <p:sp>
              <p:nvSpPr>
                <p:cNvPr id="9321" name="Arc 92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9322" name="Arc 93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</p:grpSp>
        <p:sp>
          <p:nvSpPr>
            <p:cNvPr id="9284" name="Text Box 94"/>
            <p:cNvSpPr txBox="1">
              <a:spLocks noChangeArrowheads="1"/>
            </p:cNvSpPr>
            <p:nvPr/>
          </p:nvSpPr>
          <p:spPr bwMode="auto">
            <a:xfrm>
              <a:off x="1932722" y="3088688"/>
              <a:ext cx="1936017" cy="205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Cooling section</a:t>
              </a:r>
            </a:p>
          </p:txBody>
        </p:sp>
        <p:sp>
          <p:nvSpPr>
            <p:cNvPr id="9285" name="Text Box 95"/>
            <p:cNvSpPr txBox="1">
              <a:spLocks noChangeArrowheads="1"/>
            </p:cNvSpPr>
            <p:nvPr/>
          </p:nvSpPr>
          <p:spPr bwMode="auto">
            <a:xfrm>
              <a:off x="3072155" y="4147604"/>
              <a:ext cx="1194037" cy="34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solenoid</a:t>
              </a:r>
            </a:p>
          </p:txBody>
        </p:sp>
        <p:sp>
          <p:nvSpPr>
            <p:cNvPr id="9286" name="AutoShape 96"/>
            <p:cNvSpPr>
              <a:spLocks/>
            </p:cNvSpPr>
            <p:nvPr/>
          </p:nvSpPr>
          <p:spPr bwMode="auto">
            <a:xfrm rot="5400000">
              <a:off x="2759323" y="2033239"/>
              <a:ext cx="154924" cy="2676599"/>
            </a:xfrm>
            <a:prstGeom prst="leftBrace">
              <a:avLst>
                <a:gd name="adj1" fmla="val 75009"/>
                <a:gd name="adj2" fmla="val 50000"/>
              </a:avLst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9287" name="Rectangle 98"/>
            <p:cNvSpPr>
              <a:spLocks noChangeArrowheads="1"/>
            </p:cNvSpPr>
            <p:nvPr/>
          </p:nvSpPr>
          <p:spPr bwMode="auto">
            <a:xfrm rot="10800000">
              <a:off x="2068186" y="5479923"/>
              <a:ext cx="1625946" cy="253134"/>
            </a:xfrm>
            <a:prstGeom prst="rect">
              <a:avLst/>
            </a:prstGeom>
            <a:solidFill>
              <a:srgbClr val="FF7C8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9288" name="Rectangle 101"/>
            <p:cNvSpPr>
              <a:spLocks noChangeArrowheads="1"/>
            </p:cNvSpPr>
            <p:nvPr/>
          </p:nvSpPr>
          <p:spPr bwMode="auto">
            <a:xfrm rot="10800000" flipH="1">
              <a:off x="1139440" y="5565766"/>
              <a:ext cx="344969" cy="152171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9289" name="Line 110"/>
            <p:cNvSpPr>
              <a:spLocks noChangeShapeType="1"/>
            </p:cNvSpPr>
            <p:nvPr/>
          </p:nvSpPr>
          <p:spPr bwMode="auto">
            <a:xfrm rot="16200000">
              <a:off x="3957004" y="4897815"/>
              <a:ext cx="418841" cy="99850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9292" name="Text Box 114"/>
            <p:cNvSpPr txBox="1">
              <a:spLocks noChangeArrowheads="1"/>
            </p:cNvSpPr>
            <p:nvPr/>
          </p:nvSpPr>
          <p:spPr bwMode="auto">
            <a:xfrm>
              <a:off x="2140000" y="5488195"/>
              <a:ext cx="1513408" cy="246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atin typeface="Arial" charset="0"/>
                  <a:cs typeface="Arial" charset="0"/>
                </a:rPr>
                <a:t>SRF </a:t>
              </a:r>
              <a:r>
                <a:rPr lang="en-US" b="1" dirty="0" err="1">
                  <a:latin typeface="Arial" charset="0"/>
                  <a:cs typeface="Arial" charset="0"/>
                </a:rPr>
                <a:t>Linac</a:t>
              </a:r>
              <a:endParaRPr lang="en-US" b="1" dirty="0">
                <a:latin typeface="Arial" charset="0"/>
                <a:cs typeface="Arial" charset="0"/>
              </a:endParaRPr>
            </a:p>
          </p:txBody>
        </p:sp>
        <p:sp>
          <p:nvSpPr>
            <p:cNvPr id="9293" name="Text Box 115"/>
            <p:cNvSpPr txBox="1">
              <a:spLocks noChangeArrowheads="1"/>
            </p:cNvSpPr>
            <p:nvPr/>
          </p:nvSpPr>
          <p:spPr bwMode="auto">
            <a:xfrm>
              <a:off x="3760815" y="5653287"/>
              <a:ext cx="884286" cy="205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dump</a:t>
              </a:r>
            </a:p>
          </p:txBody>
        </p:sp>
        <p:sp>
          <p:nvSpPr>
            <p:cNvPr id="9294" name="Text Box 116"/>
            <p:cNvSpPr txBox="1">
              <a:spLocks noChangeArrowheads="1"/>
            </p:cNvSpPr>
            <p:nvPr/>
          </p:nvSpPr>
          <p:spPr bwMode="auto">
            <a:xfrm>
              <a:off x="724281" y="5707860"/>
              <a:ext cx="1139109" cy="205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injector</a:t>
              </a:r>
            </a:p>
          </p:txBody>
        </p:sp>
        <p:sp>
          <p:nvSpPr>
            <p:cNvPr id="9300" name="Line 2"/>
            <p:cNvSpPr>
              <a:spLocks noChangeShapeType="1"/>
            </p:cNvSpPr>
            <p:nvPr/>
          </p:nvSpPr>
          <p:spPr bwMode="auto">
            <a:xfrm flipV="1">
              <a:off x="301988" y="3843984"/>
              <a:ext cx="5432724" cy="21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9301" name="Oval 15"/>
            <p:cNvSpPr>
              <a:spLocks noChangeArrowheads="1"/>
            </p:cNvSpPr>
            <p:nvPr/>
          </p:nvSpPr>
          <p:spPr bwMode="auto">
            <a:xfrm>
              <a:off x="5208489" y="3792651"/>
              <a:ext cx="298194" cy="978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9302" name="Rectangle 109"/>
            <p:cNvSpPr>
              <a:spLocks noChangeArrowheads="1"/>
            </p:cNvSpPr>
            <p:nvPr/>
          </p:nvSpPr>
          <p:spPr bwMode="auto">
            <a:xfrm>
              <a:off x="4146492" y="5536517"/>
              <a:ext cx="143186" cy="151232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9303" name="Line 110"/>
            <p:cNvSpPr>
              <a:spLocks noChangeShapeType="1"/>
            </p:cNvSpPr>
            <p:nvPr/>
          </p:nvSpPr>
          <p:spPr bwMode="auto">
            <a:xfrm rot="16200000" flipH="1">
              <a:off x="1337080" y="4882753"/>
              <a:ext cx="489288" cy="10330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9304" name="Line 110"/>
            <p:cNvSpPr>
              <a:spLocks noChangeShapeType="1"/>
            </p:cNvSpPr>
            <p:nvPr/>
          </p:nvSpPr>
          <p:spPr bwMode="auto">
            <a:xfrm rot="16200000" flipH="1">
              <a:off x="1337654" y="5146742"/>
              <a:ext cx="178924" cy="3742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9305" name="Line 118"/>
            <p:cNvSpPr>
              <a:spLocks noChangeShapeType="1"/>
            </p:cNvSpPr>
            <p:nvPr/>
          </p:nvSpPr>
          <p:spPr bwMode="auto">
            <a:xfrm>
              <a:off x="1478141" y="5649412"/>
              <a:ext cx="268960" cy="10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9306" name="Line 110"/>
            <p:cNvSpPr>
              <a:spLocks noChangeShapeType="1"/>
            </p:cNvSpPr>
            <p:nvPr/>
          </p:nvSpPr>
          <p:spPr bwMode="auto">
            <a:xfrm rot="16200000">
              <a:off x="3887513" y="5238766"/>
              <a:ext cx="168698" cy="4853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9308" name="Line 110"/>
            <p:cNvSpPr>
              <a:spLocks noChangeShapeType="1"/>
            </p:cNvSpPr>
            <p:nvPr/>
          </p:nvSpPr>
          <p:spPr bwMode="auto">
            <a:xfrm rot="16200000" flipH="1">
              <a:off x="3936955" y="5392738"/>
              <a:ext cx="5168" cy="4326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9223" name="Text Box 116"/>
            <p:cNvSpPr txBox="1">
              <a:spLocks noChangeArrowheads="1"/>
            </p:cNvSpPr>
            <p:nvPr/>
          </p:nvSpPr>
          <p:spPr bwMode="auto">
            <a:xfrm>
              <a:off x="1932722" y="5300828"/>
              <a:ext cx="1965619" cy="205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energy recovery</a:t>
              </a:r>
            </a:p>
          </p:txBody>
        </p:sp>
      </p:grpSp>
      <p:sp>
        <p:nvSpPr>
          <p:cNvPr id="166" name="Content Placeholder 1"/>
          <p:cNvSpPr txBox="1">
            <a:spLocks/>
          </p:cNvSpPr>
          <p:nvPr/>
        </p:nvSpPr>
        <p:spPr>
          <a:xfrm>
            <a:off x="158406" y="818281"/>
            <a:ext cx="8721985" cy="1010519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2000" kern="0" dirty="0" smtClean="0">
                <a:latin typeface="Arial" charset="0"/>
                <a:ea typeface="ＭＳ Ｐゴシック" pitchFamily="34" charset="-128"/>
                <a:cs typeface="Arial" charset="0"/>
              </a:rPr>
              <a:t>Utilizes </a:t>
            </a:r>
            <a:r>
              <a:rPr lang="en-US" sz="2000" kern="0" dirty="0" smtClean="0">
                <a:latin typeface="Arial" charset="0"/>
                <a:ea typeface="ＭＳ Ｐゴシック" pitchFamily="34" charset="-128"/>
                <a:cs typeface="Arial" charset="0"/>
              </a:rPr>
              <a:t>energy-recovery-</a:t>
            </a:r>
            <a:r>
              <a:rPr lang="en-US" sz="2000" kern="0" dirty="0" err="1" smtClean="0">
                <a:latin typeface="Arial" charset="0"/>
                <a:ea typeface="ＭＳ Ｐゴシック" pitchFamily="34" charset="-128"/>
                <a:cs typeface="Arial" charset="0"/>
              </a:rPr>
              <a:t>linac</a:t>
            </a:r>
            <a:r>
              <a:rPr lang="en-US" sz="2000" kern="0" dirty="0" smtClean="0">
                <a:latin typeface="Arial" charset="0"/>
                <a:ea typeface="ＭＳ Ｐゴシック" pitchFamily="34" charset="-128"/>
                <a:cs typeface="Arial" charset="0"/>
              </a:rPr>
              <a:t> (ERL) (the beam power is </a:t>
            </a:r>
            <a:r>
              <a:rPr lang="en-US" sz="2000" kern="0" dirty="0" smtClean="0">
                <a:latin typeface="Arial" charset="0"/>
                <a:ea typeface="ＭＳ Ｐゴシック" pitchFamily="34" charset="-128"/>
                <a:cs typeface="Arial" charset="0"/>
              </a:rPr>
              <a:t>up to 11 </a:t>
            </a:r>
            <a:r>
              <a:rPr lang="en-US" sz="2000" kern="0" dirty="0" smtClean="0">
                <a:latin typeface="Arial" charset="0"/>
                <a:ea typeface="ＭＳ Ｐゴシック" pitchFamily="34" charset="-128"/>
                <a:cs typeface="Arial" charset="0"/>
              </a:rPr>
              <a:t>MW)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2000" kern="0" dirty="0" smtClean="0">
                <a:latin typeface="Arial" charset="0"/>
                <a:cs typeface="Arial" charset="0"/>
              </a:rPr>
              <a:t>Cooling </a:t>
            </a:r>
            <a:r>
              <a:rPr lang="en-US" sz="2000" kern="0" dirty="0" smtClean="0">
                <a:latin typeface="Arial" charset="0"/>
                <a:cs typeface="Arial" charset="0"/>
              </a:rPr>
              <a:t>by a bunched electron beam</a:t>
            </a:r>
          </a:p>
        </p:txBody>
      </p:sp>
      <p:sp>
        <p:nvSpPr>
          <p:cNvPr id="158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5867400" y="6492875"/>
            <a:ext cx="1371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5FF5728A-FECC-40E5-BFC9-6287C72D00A4}" type="slidenum">
              <a:rPr lang="en-US" altLang="en-US" sz="2800" b="1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pPr algn="ctr"/>
              <a:t>8</a:t>
            </a:fld>
            <a:endParaRPr lang="en-US" altLang="en-US" sz="2800" b="1" dirty="0" smtClean="0">
              <a:solidFill>
                <a:schemeClr val="bg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grpSp>
        <p:nvGrpSpPr>
          <p:cNvPr id="118" name="Group 117"/>
          <p:cNvGrpSpPr/>
          <p:nvPr/>
        </p:nvGrpSpPr>
        <p:grpSpPr>
          <a:xfrm>
            <a:off x="1145546" y="4529966"/>
            <a:ext cx="6122029" cy="1170919"/>
            <a:chOff x="1145546" y="4348991"/>
            <a:chExt cx="6122029" cy="1170919"/>
          </a:xfrm>
        </p:grpSpPr>
        <p:sp>
          <p:nvSpPr>
            <p:cNvPr id="112" name="Line 110"/>
            <p:cNvSpPr>
              <a:spLocks noChangeShapeType="1"/>
            </p:cNvSpPr>
            <p:nvPr/>
          </p:nvSpPr>
          <p:spPr bwMode="auto">
            <a:xfrm rot="16200000" flipH="1">
              <a:off x="4288347" y="2525784"/>
              <a:ext cx="0" cy="48770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1619454" y="4780592"/>
              <a:ext cx="401954" cy="24573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525910" y="4822407"/>
              <a:ext cx="401954" cy="24573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 Box 116"/>
            <p:cNvSpPr txBox="1">
              <a:spLocks noChangeArrowheads="1"/>
            </p:cNvSpPr>
            <p:nvPr/>
          </p:nvSpPr>
          <p:spPr bwMode="auto">
            <a:xfrm>
              <a:off x="1145546" y="4996690"/>
              <a:ext cx="105929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latin typeface="Arial" charset="0"/>
                  <a:cs typeface="Arial" charset="0"/>
                </a:rPr>
                <a:t>Ultra fast kicker</a:t>
              </a:r>
              <a:endParaRPr lang="en-US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116" name="Text Box 116"/>
            <p:cNvSpPr txBox="1">
              <a:spLocks noChangeArrowheads="1"/>
            </p:cNvSpPr>
            <p:nvPr/>
          </p:nvSpPr>
          <p:spPr bwMode="auto">
            <a:xfrm>
              <a:off x="6261380" y="4348991"/>
              <a:ext cx="100619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latin typeface="Arial" charset="0"/>
                  <a:cs typeface="Arial" charset="0"/>
                </a:rPr>
                <a:t>Ultra fast kicker</a:t>
              </a:r>
              <a:endParaRPr lang="en-US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117" name="Line 118"/>
            <p:cNvSpPr>
              <a:spLocks noChangeShapeType="1"/>
            </p:cNvSpPr>
            <p:nvPr/>
          </p:nvSpPr>
          <p:spPr bwMode="auto">
            <a:xfrm>
              <a:off x="4036653" y="4949574"/>
              <a:ext cx="372210" cy="154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/>
            </a:p>
          </p:txBody>
        </p:sp>
      </p:grpSp>
      <p:graphicFrame>
        <p:nvGraphicFramePr>
          <p:cNvPr id="119" name="Table 118"/>
          <p:cNvGraphicFramePr>
            <a:graphicFrameLocks noGrp="1"/>
          </p:cNvGraphicFramePr>
          <p:nvPr/>
        </p:nvGraphicFramePr>
        <p:xfrm>
          <a:off x="171450" y="3519905"/>
          <a:ext cx="2750346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846"/>
                <a:gridCol w="657225"/>
                <a:gridCol w="676275"/>
              </a:tblGrid>
              <a:tr h="257591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circulations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25+</a:t>
                      </a:r>
                      <a:endParaRPr lang="en-US" sz="1600" b="1" dirty="0"/>
                    </a:p>
                  </a:txBody>
                  <a:tcPr/>
                </a:tc>
              </a:tr>
              <a:tr h="257591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Kicker rep rate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MHz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19.05</a:t>
                      </a:r>
                      <a:endParaRPr lang="en-US" sz="1600" b="1" dirty="0"/>
                    </a:p>
                  </a:txBody>
                  <a:tcPr/>
                </a:tc>
              </a:tr>
              <a:tr h="257591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Kick</a:t>
                      </a:r>
                      <a:r>
                        <a:rPr lang="en-US" sz="1600" b="1" baseline="0" dirty="0" smtClean="0"/>
                        <a:t> duration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ns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2.1</a:t>
                      </a:r>
                      <a:endParaRPr lang="en-US" sz="1600" b="1" dirty="0"/>
                    </a:p>
                  </a:txBody>
                  <a:tcPr/>
                </a:tc>
              </a:tr>
              <a:tr h="28491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Angle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mrad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7200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49" y="914400"/>
            <a:ext cx="9086851" cy="55245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ERL cooler design concept   </a:t>
            </a:r>
          </a:p>
          <a:p>
            <a:pPr marL="685800"/>
            <a:r>
              <a:rPr lang="en-US" sz="1800" dirty="0" smtClean="0"/>
              <a:t>Seems no (?) alternative solution that does </a:t>
            </a:r>
            <a:r>
              <a:rPr lang="en-US" sz="1800" b="1" i="1" dirty="0" smtClean="0">
                <a:solidFill>
                  <a:srgbClr val="FF0000"/>
                </a:solidFill>
              </a:rPr>
              <a:t>not</a:t>
            </a:r>
            <a:r>
              <a:rPr lang="en-US" sz="1800" dirty="0" smtClean="0"/>
              <a:t> compromise the performance</a:t>
            </a:r>
          </a:p>
          <a:p>
            <a:pPr marL="685800"/>
            <a:r>
              <a:rPr lang="en-US" sz="1800" dirty="0" smtClean="0"/>
              <a:t>Has a long history (HERA upgrade@1990s, RHIC/</a:t>
            </a:r>
            <a:r>
              <a:rPr lang="en-US" sz="1800" dirty="0" err="1" smtClean="0"/>
              <a:t>eRHIC@early</a:t>
            </a:r>
            <a:r>
              <a:rPr lang="en-US" sz="1800" dirty="0" smtClean="0"/>
              <a:t> 2000s)</a:t>
            </a:r>
          </a:p>
          <a:p>
            <a:pPr marL="685800"/>
            <a:r>
              <a:rPr lang="en-US" sz="1800" dirty="0" smtClean="0"/>
              <a:t>Technologies (high current e-source, ERL etc.) advanced rapidly, however, are still significantly below what are required.    </a:t>
            </a:r>
          </a:p>
          <a:p>
            <a:pPr>
              <a:spcBef>
                <a:spcPts val="1800"/>
              </a:spcBef>
            </a:pPr>
            <a:r>
              <a:rPr lang="en-US" sz="2400" b="1" dirty="0" smtClean="0"/>
              <a:t>Technical design</a:t>
            </a:r>
          </a:p>
          <a:p>
            <a:pPr marL="685800"/>
            <a:r>
              <a:rPr lang="en-US" sz="1800" dirty="0" smtClean="0"/>
              <a:t>Down-selection of non-magnetized and magnetized beam for cooling </a:t>
            </a:r>
          </a:p>
          <a:p>
            <a:pPr marL="685800"/>
            <a:r>
              <a:rPr lang="en-US" sz="1800" dirty="0" smtClean="0"/>
              <a:t>Developed a high level parameter set (based on cooling simulation and beam matching in the cooling section) </a:t>
            </a:r>
          </a:p>
          <a:p>
            <a:pPr marL="685800"/>
            <a:r>
              <a:rPr lang="en-US" sz="1800" dirty="0" smtClean="0"/>
              <a:t>Some initial attempt had been made (circulator ring lattice)</a:t>
            </a:r>
          </a:p>
          <a:p>
            <a:pPr>
              <a:spcBef>
                <a:spcPts val="1800"/>
              </a:spcBef>
            </a:pPr>
            <a:r>
              <a:rPr lang="en-US" sz="2400" b="1" dirty="0" smtClean="0"/>
              <a:t>Beam physics studies</a:t>
            </a:r>
            <a:endParaRPr lang="en-US" sz="2400" b="1" dirty="0" smtClean="0"/>
          </a:p>
          <a:p>
            <a:pPr marL="685800"/>
            <a:r>
              <a:rPr lang="en-US" sz="1800" dirty="0" smtClean="0"/>
              <a:t>Some initial studies of CSR-micro-bunching instabilities</a:t>
            </a:r>
            <a:endParaRPr lang="en-US" sz="1800" dirty="0" smtClean="0"/>
          </a:p>
          <a:p>
            <a:pPr>
              <a:spcBef>
                <a:spcPts val="1800"/>
              </a:spcBef>
            </a:pPr>
            <a:r>
              <a:rPr lang="en-US" sz="2400" b="1" dirty="0" smtClean="0"/>
              <a:t>Technology development</a:t>
            </a:r>
            <a:endParaRPr lang="en-US" sz="2400" b="1" dirty="0" smtClean="0"/>
          </a:p>
          <a:p>
            <a:pPr marL="685800"/>
            <a:r>
              <a:rPr lang="en-US" sz="1800" dirty="0" smtClean="0"/>
              <a:t>Some ideas on fast kickers</a:t>
            </a:r>
            <a:endParaRPr lang="en-US" sz="18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3900"/>
          </a:xfrm>
        </p:spPr>
        <p:txBody>
          <a:bodyPr/>
          <a:lstStyle/>
          <a:p>
            <a:r>
              <a:rPr lang="en-US" sz="3600" b="1" dirty="0" smtClean="0"/>
              <a:t>Present Status</a:t>
            </a:r>
            <a:endParaRPr lang="en-US" sz="36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6163</TotalTime>
  <Words>1757</Words>
  <Application>Microsoft Office PowerPoint</Application>
  <PresentationFormat>On-screen Show (4:3)</PresentationFormat>
  <Paragraphs>397</Paragraphs>
  <Slides>20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1_JLabPowerpointMain</vt:lpstr>
      <vt:lpstr>Equation</vt:lpstr>
      <vt:lpstr>MEIC Electron Cooling </vt:lpstr>
      <vt:lpstr>Outline</vt:lpstr>
      <vt:lpstr>Introduction</vt:lpstr>
      <vt:lpstr>Multi-Step Cooling for High Performance</vt:lpstr>
      <vt:lpstr>MEIC Multi-Step Cooling Scheme</vt:lpstr>
      <vt:lpstr>MEIC DC Cooler: Within State-of-Art</vt:lpstr>
      <vt:lpstr>Bunched Beam Cooler: Baseline &amp; Ultimate</vt:lpstr>
      <vt:lpstr>Bunched Beam Cooler Design Concept</vt:lpstr>
      <vt:lpstr>Present Status</vt:lpstr>
      <vt:lpstr>The 1st Design Attempt of ERL-Circulator Cooler</vt:lpstr>
      <vt:lpstr>Preliminary Study of Beam Dynamics In a Circulator Ring</vt:lpstr>
      <vt:lpstr>Proposed Experimental Demonstration of Cooling with a Bunched Electron Beam</vt:lpstr>
      <vt:lpstr>Ultra Fast Kicker</vt:lpstr>
      <vt:lpstr>Path Forward</vt:lpstr>
      <vt:lpstr>LDRD and SBIR for Cooler R&amp;D </vt:lpstr>
      <vt:lpstr>Acknowledgement</vt:lpstr>
      <vt:lpstr>Slide 17</vt:lpstr>
      <vt:lpstr>Circulator Ring for Higher Current/Luminosity</vt:lpstr>
      <vt:lpstr>Proposed Beam Studies and Technology Development for an ERL-Circulator Cooler</vt:lpstr>
      <vt:lpstr>High Current Un-polarized Electron Gun</vt:lpstr>
    </vt:vector>
  </TitlesOfParts>
  <Company>Jefferson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dchopard</dc:creator>
  <cp:lastModifiedBy>Yuhong</cp:lastModifiedBy>
  <cp:revision>181</cp:revision>
  <cp:lastPrinted>2014-11-03T16:53:34Z</cp:lastPrinted>
  <dcterms:created xsi:type="dcterms:W3CDTF">2014-12-15T00:08:05Z</dcterms:created>
  <dcterms:modified xsi:type="dcterms:W3CDTF">2015-03-28T23:32:10Z</dcterms:modified>
</cp:coreProperties>
</file>