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6" r:id="rId1"/>
  </p:sldMasterIdLst>
  <p:notesMasterIdLst>
    <p:notesMasterId r:id="rId33"/>
  </p:notesMasterIdLst>
  <p:handoutMasterIdLst>
    <p:handoutMasterId r:id="rId34"/>
  </p:handoutMasterIdLst>
  <p:sldIdLst>
    <p:sldId id="281" r:id="rId2"/>
    <p:sldId id="300" r:id="rId3"/>
    <p:sldId id="282" r:id="rId4"/>
    <p:sldId id="294" r:id="rId5"/>
    <p:sldId id="295" r:id="rId6"/>
    <p:sldId id="287" r:id="rId7"/>
    <p:sldId id="367" r:id="rId8"/>
    <p:sldId id="373" r:id="rId9"/>
    <p:sldId id="348" r:id="rId10"/>
    <p:sldId id="371" r:id="rId11"/>
    <p:sldId id="350" r:id="rId12"/>
    <p:sldId id="349" r:id="rId13"/>
    <p:sldId id="351" r:id="rId14"/>
    <p:sldId id="353" r:id="rId15"/>
    <p:sldId id="304" r:id="rId16"/>
    <p:sldId id="297" r:id="rId17"/>
    <p:sldId id="289" r:id="rId18"/>
    <p:sldId id="369" r:id="rId19"/>
    <p:sldId id="312" r:id="rId20"/>
    <p:sldId id="359" r:id="rId21"/>
    <p:sldId id="364" r:id="rId22"/>
    <p:sldId id="376" r:id="rId23"/>
    <p:sldId id="362" r:id="rId24"/>
    <p:sldId id="363" r:id="rId25"/>
    <p:sldId id="374" r:id="rId26"/>
    <p:sldId id="377" r:id="rId27"/>
    <p:sldId id="378" r:id="rId28"/>
    <p:sldId id="375" r:id="rId29"/>
    <p:sldId id="361" r:id="rId30"/>
    <p:sldId id="360" r:id="rId31"/>
    <p:sldId id="368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ike Zism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214C8"/>
    <a:srgbClr val="DE0025"/>
    <a:srgbClr val="FFB400"/>
    <a:srgbClr val="FFFF99"/>
    <a:srgbClr val="FFFFCC"/>
    <a:srgbClr val="008000"/>
    <a:srgbClr val="3214B4"/>
    <a:srgbClr val="CC0000"/>
    <a:srgbClr val="663300"/>
    <a:srgbClr val="A000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087" autoAdjust="0"/>
    <p:restoredTop sz="99604" autoAdjust="0"/>
  </p:normalViewPr>
  <p:slideViewPr>
    <p:cSldViewPr>
      <p:cViewPr>
        <p:scale>
          <a:sx n="90" d="100"/>
          <a:sy n="90" d="100"/>
        </p:scale>
        <p:origin x="-352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700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server1\public\Lombardo\HTS\DPY02_test\Test_data\DPY02_Helium_2\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server1\public\Lombardo\HTS\DPY02_test\Test_data\DPY02_Helium_2\Analysi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49458926084834"/>
          <c:y val="0.0763547385145058"/>
          <c:w val="0.813741549351787"/>
          <c:h val="0.8874495688039"/>
        </c:manualLayout>
      </c:layout>
      <c:scatterChart>
        <c:scatterStyle val="lineMarker"/>
        <c:ser>
          <c:idx val="1"/>
          <c:order val="0"/>
          <c:tx>
            <c:strRef>
              <c:f>'-13.5T_1'!$L$1</c:f>
              <c:strCache>
                <c:ptCount val="1"/>
                <c:pt idx="0">
                  <c:v>13.5T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3"/>
          </c:marker>
          <c:xVal>
            <c:numRef>
              <c:f>'-13.5T_1'!$A$2:$A$252</c:f>
              <c:numCache>
                <c:formatCode>General</c:formatCode>
                <c:ptCount val="251"/>
                <c:pt idx="0">
                  <c:v>0.439516008000001</c:v>
                </c:pt>
                <c:pt idx="1">
                  <c:v>0.714484989999998</c:v>
                </c:pt>
                <c:pt idx="2">
                  <c:v>4.01411008799997</c:v>
                </c:pt>
                <c:pt idx="3">
                  <c:v>4.289080143</c:v>
                </c:pt>
                <c:pt idx="4">
                  <c:v>6.213860035</c:v>
                </c:pt>
                <c:pt idx="5">
                  <c:v>8.413619995000004</c:v>
                </c:pt>
                <c:pt idx="6">
                  <c:v>10.338399887</c:v>
                </c:pt>
                <c:pt idx="7">
                  <c:v>12.538200378</c:v>
                </c:pt>
                <c:pt idx="8">
                  <c:v>14.462900162</c:v>
                </c:pt>
                <c:pt idx="9">
                  <c:v>16.387699127</c:v>
                </c:pt>
                <c:pt idx="10">
                  <c:v>18.3125</c:v>
                </c:pt>
                <c:pt idx="11">
                  <c:v>20.512300491</c:v>
                </c:pt>
                <c:pt idx="12">
                  <c:v>22.43700027499994</c:v>
                </c:pt>
                <c:pt idx="13">
                  <c:v>24.36179923999988</c:v>
                </c:pt>
                <c:pt idx="14">
                  <c:v>26.28660011299992</c:v>
                </c:pt>
                <c:pt idx="15">
                  <c:v>28.21139907799999</c:v>
                </c:pt>
                <c:pt idx="16">
                  <c:v>30.411100388</c:v>
                </c:pt>
                <c:pt idx="17">
                  <c:v>32.335899353</c:v>
                </c:pt>
                <c:pt idx="18">
                  <c:v>34.535701752</c:v>
                </c:pt>
                <c:pt idx="19">
                  <c:v>36.46049881000001</c:v>
                </c:pt>
                <c:pt idx="20">
                  <c:v>38.3852005</c:v>
                </c:pt>
                <c:pt idx="21">
                  <c:v>40.310001373</c:v>
                </c:pt>
                <c:pt idx="22">
                  <c:v>42.234798431</c:v>
                </c:pt>
                <c:pt idx="23">
                  <c:v>44.43460083</c:v>
                </c:pt>
                <c:pt idx="24">
                  <c:v>46.359298706</c:v>
                </c:pt>
                <c:pt idx="25">
                  <c:v>48.559101105</c:v>
                </c:pt>
                <c:pt idx="26">
                  <c:v>50.483898163</c:v>
                </c:pt>
                <c:pt idx="27">
                  <c:v>52.408699036</c:v>
                </c:pt>
                <c:pt idx="28">
                  <c:v>54.333400726</c:v>
                </c:pt>
                <c:pt idx="29">
                  <c:v>56.258201599</c:v>
                </c:pt>
                <c:pt idx="30">
                  <c:v>58.458000183</c:v>
                </c:pt>
                <c:pt idx="31">
                  <c:v>60.38280105599981</c:v>
                </c:pt>
                <c:pt idx="32">
                  <c:v>62.307498932</c:v>
                </c:pt>
                <c:pt idx="33">
                  <c:v>64.23229980499998</c:v>
                </c:pt>
                <c:pt idx="34">
                  <c:v>66.432098389</c:v>
                </c:pt>
                <c:pt idx="35">
                  <c:v>68.35690307599998</c:v>
                </c:pt>
                <c:pt idx="36">
                  <c:v>70.556602478</c:v>
                </c:pt>
                <c:pt idx="37">
                  <c:v>72.481399536</c:v>
                </c:pt>
                <c:pt idx="38">
                  <c:v>74.40619659399998</c:v>
                </c:pt>
                <c:pt idx="39">
                  <c:v>76.331001282</c:v>
                </c:pt>
                <c:pt idx="40">
                  <c:v>78.25569915799969</c:v>
                </c:pt>
                <c:pt idx="41">
                  <c:v>80.45549774199995</c:v>
                </c:pt>
                <c:pt idx="42">
                  <c:v>82.38030242899961</c:v>
                </c:pt>
                <c:pt idx="43">
                  <c:v>84.58000183099946</c:v>
                </c:pt>
                <c:pt idx="44">
                  <c:v>86.504798889</c:v>
                </c:pt>
                <c:pt idx="45">
                  <c:v>88.15460205099966</c:v>
                </c:pt>
                <c:pt idx="46">
                  <c:v>90.354400635</c:v>
                </c:pt>
                <c:pt idx="47">
                  <c:v>92.279197693</c:v>
                </c:pt>
                <c:pt idx="48">
                  <c:v>94.47889709499948</c:v>
                </c:pt>
                <c:pt idx="49">
                  <c:v>96.403701782</c:v>
                </c:pt>
                <c:pt idx="50">
                  <c:v>98.32849883999928</c:v>
                </c:pt>
                <c:pt idx="51">
                  <c:v>100.2529983519996</c:v>
                </c:pt>
                <c:pt idx="52">
                  <c:v>102.45300293</c:v>
                </c:pt>
                <c:pt idx="53">
                  <c:v>104.3779983519996</c:v>
                </c:pt>
                <c:pt idx="54">
                  <c:v>106.303001404</c:v>
                </c:pt>
                <c:pt idx="55">
                  <c:v>108.501998901</c:v>
                </c:pt>
                <c:pt idx="56">
                  <c:v>110.427001953</c:v>
                </c:pt>
                <c:pt idx="57">
                  <c:v>112.351997375</c:v>
                </c:pt>
                <c:pt idx="58">
                  <c:v>114.277000427</c:v>
                </c:pt>
                <c:pt idx="59">
                  <c:v>116.475997925</c:v>
                </c:pt>
                <c:pt idx="60">
                  <c:v>118.401000977</c:v>
                </c:pt>
                <c:pt idx="61">
                  <c:v>120.3259963989996</c:v>
                </c:pt>
                <c:pt idx="62">
                  <c:v>122.526000977</c:v>
                </c:pt>
                <c:pt idx="63">
                  <c:v>124.1760025019996</c:v>
                </c:pt>
                <c:pt idx="64">
                  <c:v>126.375</c:v>
                </c:pt>
                <c:pt idx="65">
                  <c:v>128.3000030520005</c:v>
                </c:pt>
                <c:pt idx="66">
                  <c:v>130.5</c:v>
                </c:pt>
                <c:pt idx="67">
                  <c:v>132.4250030520005</c:v>
                </c:pt>
                <c:pt idx="68">
                  <c:v>134.348999023</c:v>
                </c:pt>
                <c:pt idx="69">
                  <c:v>136.2740020749995</c:v>
                </c:pt>
                <c:pt idx="70">
                  <c:v>138.1990051269995</c:v>
                </c:pt>
                <c:pt idx="71">
                  <c:v>140.399002075</c:v>
                </c:pt>
                <c:pt idx="72">
                  <c:v>142.324005127</c:v>
                </c:pt>
                <c:pt idx="73">
                  <c:v>144.522994995</c:v>
                </c:pt>
                <c:pt idx="74">
                  <c:v>146.1730041499995</c:v>
                </c:pt>
                <c:pt idx="75">
                  <c:v>148.373001099</c:v>
                </c:pt>
                <c:pt idx="76">
                  <c:v>150.29800415</c:v>
                </c:pt>
                <c:pt idx="77">
                  <c:v>152.496994019</c:v>
                </c:pt>
                <c:pt idx="78">
                  <c:v>154.4219970700005</c:v>
                </c:pt>
                <c:pt idx="79">
                  <c:v>156.347000122</c:v>
                </c:pt>
                <c:pt idx="80">
                  <c:v>158.272003174</c:v>
                </c:pt>
                <c:pt idx="81">
                  <c:v>160.195999146</c:v>
                </c:pt>
                <c:pt idx="82">
                  <c:v>162.395996094</c:v>
                </c:pt>
                <c:pt idx="83">
                  <c:v>164.3209991460005</c:v>
                </c:pt>
                <c:pt idx="84">
                  <c:v>166.520996094</c:v>
                </c:pt>
                <c:pt idx="85">
                  <c:v>168.445999146</c:v>
                </c:pt>
                <c:pt idx="86">
                  <c:v>170.369995117</c:v>
                </c:pt>
                <c:pt idx="87">
                  <c:v>172.294998169</c:v>
                </c:pt>
                <c:pt idx="88">
                  <c:v>174.494995117</c:v>
                </c:pt>
                <c:pt idx="89">
                  <c:v>176.419998169</c:v>
                </c:pt>
                <c:pt idx="90">
                  <c:v>178.343994141</c:v>
                </c:pt>
                <c:pt idx="91">
                  <c:v>180.544006348</c:v>
                </c:pt>
                <c:pt idx="92">
                  <c:v>182.468994141</c:v>
                </c:pt>
                <c:pt idx="93">
                  <c:v>184.393997192</c:v>
                </c:pt>
                <c:pt idx="94">
                  <c:v>186.319000244</c:v>
                </c:pt>
                <c:pt idx="95">
                  <c:v>188.242996216</c:v>
                </c:pt>
                <c:pt idx="96">
                  <c:v>190.442993164</c:v>
                </c:pt>
                <c:pt idx="97">
                  <c:v>192.3679962160005</c:v>
                </c:pt>
                <c:pt idx="98">
                  <c:v>194.292999268</c:v>
                </c:pt>
                <c:pt idx="99">
                  <c:v>196.2169952389995</c:v>
                </c:pt>
                <c:pt idx="100">
                  <c:v>198.417007446</c:v>
                </c:pt>
                <c:pt idx="101">
                  <c:v>200.341995239</c:v>
                </c:pt>
                <c:pt idx="102">
                  <c:v>202.266998291</c:v>
                </c:pt>
                <c:pt idx="103">
                  <c:v>204.466003418</c:v>
                </c:pt>
                <c:pt idx="104">
                  <c:v>206.3910064700007</c:v>
                </c:pt>
                <c:pt idx="105">
                  <c:v>208.315994263</c:v>
                </c:pt>
                <c:pt idx="106">
                  <c:v>210.240997314</c:v>
                </c:pt>
                <c:pt idx="107">
                  <c:v>212.440994263</c:v>
                </c:pt>
                <c:pt idx="108">
                  <c:v>214.365005493</c:v>
                </c:pt>
                <c:pt idx="109">
                  <c:v>216.565002441</c:v>
                </c:pt>
                <c:pt idx="110">
                  <c:v>218.490005493</c:v>
                </c:pt>
                <c:pt idx="111">
                  <c:v>220.13999939</c:v>
                </c:pt>
                <c:pt idx="112">
                  <c:v>222.339004517</c:v>
                </c:pt>
                <c:pt idx="113">
                  <c:v>224.264007568</c:v>
                </c:pt>
                <c:pt idx="114">
                  <c:v>226.464004517</c:v>
                </c:pt>
                <c:pt idx="115">
                  <c:v>228.389007568</c:v>
                </c:pt>
                <c:pt idx="116">
                  <c:v>230.589004517</c:v>
                </c:pt>
                <c:pt idx="117">
                  <c:v>232.513000488</c:v>
                </c:pt>
                <c:pt idx="118">
                  <c:v>234.1629943850003</c:v>
                </c:pt>
                <c:pt idx="119">
                  <c:v>236.363006592</c:v>
                </c:pt>
                <c:pt idx="120">
                  <c:v>238.2879943850003</c:v>
                </c:pt>
                <c:pt idx="121">
                  <c:v>240.4869995120007</c:v>
                </c:pt>
                <c:pt idx="122">
                  <c:v>242.412002563</c:v>
                </c:pt>
                <c:pt idx="123">
                  <c:v>244.337005615</c:v>
                </c:pt>
                <c:pt idx="124">
                  <c:v>246.261993408</c:v>
                </c:pt>
                <c:pt idx="125">
                  <c:v>248.462005615</c:v>
                </c:pt>
                <c:pt idx="126">
                  <c:v>250.3860015870007</c:v>
                </c:pt>
                <c:pt idx="127">
                  <c:v>252.311004639</c:v>
                </c:pt>
                <c:pt idx="128">
                  <c:v>254.511001587</c:v>
                </c:pt>
                <c:pt idx="129">
                  <c:v>256.1610107419982</c:v>
                </c:pt>
                <c:pt idx="130">
                  <c:v>258.359985352</c:v>
                </c:pt>
                <c:pt idx="131">
                  <c:v>260.2850036619989</c:v>
                </c:pt>
                <c:pt idx="132">
                  <c:v>262.4849853519996</c:v>
                </c:pt>
                <c:pt idx="133">
                  <c:v>264.4100036619989</c:v>
                </c:pt>
                <c:pt idx="134">
                  <c:v>266.609985352</c:v>
                </c:pt>
                <c:pt idx="135">
                  <c:v>268.259002686</c:v>
                </c:pt>
                <c:pt idx="136">
                  <c:v>270.1839904789986</c:v>
                </c:pt>
                <c:pt idx="137">
                  <c:v>272.384002686</c:v>
                </c:pt>
                <c:pt idx="138">
                  <c:v>274.3089904789986</c:v>
                </c:pt>
                <c:pt idx="139">
                  <c:v>276.507995605</c:v>
                </c:pt>
                <c:pt idx="140">
                  <c:v>278.4330139159975</c:v>
                </c:pt>
                <c:pt idx="141">
                  <c:v>280.358001709</c:v>
                </c:pt>
                <c:pt idx="142">
                  <c:v>282.2829895019992</c:v>
                </c:pt>
                <c:pt idx="143">
                  <c:v>284.2080078119989</c:v>
                </c:pt>
                <c:pt idx="144">
                  <c:v>286.407012939</c:v>
                </c:pt>
                <c:pt idx="145">
                  <c:v>288.3320007319999</c:v>
                </c:pt>
                <c:pt idx="146">
                  <c:v>290.532012939</c:v>
                </c:pt>
                <c:pt idx="147">
                  <c:v>292.1820068360001</c:v>
                </c:pt>
                <c:pt idx="148">
                  <c:v>294.3810119629973</c:v>
                </c:pt>
                <c:pt idx="149">
                  <c:v>296.5809936519991</c:v>
                </c:pt>
                <c:pt idx="150">
                  <c:v>298.5060119629973</c:v>
                </c:pt>
                <c:pt idx="151">
                  <c:v>300.4309997559976</c:v>
                </c:pt>
                <c:pt idx="152">
                  <c:v>302.3550109859996</c:v>
                </c:pt>
                <c:pt idx="153">
                  <c:v>304.2799987789986</c:v>
                </c:pt>
                <c:pt idx="154">
                  <c:v>306.204986572</c:v>
                </c:pt>
                <c:pt idx="155">
                  <c:v>308.4049987789986</c:v>
                </c:pt>
                <c:pt idx="156">
                  <c:v>310.329986572</c:v>
                </c:pt>
                <c:pt idx="157">
                  <c:v>312.528991699</c:v>
                </c:pt>
                <c:pt idx="158">
                  <c:v>314.45401001</c:v>
                </c:pt>
                <c:pt idx="159">
                  <c:v>316.378997803</c:v>
                </c:pt>
                <c:pt idx="160">
                  <c:v>318.303985596</c:v>
                </c:pt>
                <c:pt idx="161">
                  <c:v>320.2279968259996</c:v>
                </c:pt>
                <c:pt idx="162">
                  <c:v>322.428009032998</c:v>
                </c:pt>
                <c:pt idx="163">
                  <c:v>324.352996826</c:v>
                </c:pt>
                <c:pt idx="164">
                  <c:v>326.553009033</c:v>
                </c:pt>
                <c:pt idx="165">
                  <c:v>328.20300293</c:v>
                </c:pt>
                <c:pt idx="166">
                  <c:v>330.4020080569986</c:v>
                </c:pt>
                <c:pt idx="167">
                  <c:v>332.3269958499989</c:v>
                </c:pt>
                <c:pt idx="168">
                  <c:v>334.25201416</c:v>
                </c:pt>
                <c:pt idx="169">
                  <c:v>336.4519958499989</c:v>
                </c:pt>
                <c:pt idx="170">
                  <c:v>338.3760070799992</c:v>
                </c:pt>
                <c:pt idx="171">
                  <c:v>340.5759887699996</c:v>
                </c:pt>
                <c:pt idx="172">
                  <c:v>342.2260131839989</c:v>
                </c:pt>
                <c:pt idx="173">
                  <c:v>344.4259948729986</c:v>
                </c:pt>
                <c:pt idx="174">
                  <c:v>346.3500061040008</c:v>
                </c:pt>
                <c:pt idx="175">
                  <c:v>348.274993896</c:v>
                </c:pt>
                <c:pt idx="176">
                  <c:v>350.475006104</c:v>
                </c:pt>
                <c:pt idx="177">
                  <c:v>352.399993896</c:v>
                </c:pt>
                <c:pt idx="178">
                  <c:v>354.3250122069986</c:v>
                </c:pt>
                <c:pt idx="179">
                  <c:v>356.2489929199996</c:v>
                </c:pt>
                <c:pt idx="180">
                  <c:v>358.449005127</c:v>
                </c:pt>
                <c:pt idx="181">
                  <c:v>360.3739929199996</c:v>
                </c:pt>
                <c:pt idx="182">
                  <c:v>362.574005127</c:v>
                </c:pt>
                <c:pt idx="183">
                  <c:v>364.49798584</c:v>
                </c:pt>
                <c:pt idx="184">
                  <c:v>366.1480102539999</c:v>
                </c:pt>
                <c:pt idx="185">
                  <c:v>368.347991943</c:v>
                </c:pt>
                <c:pt idx="186">
                  <c:v>370.2730102539986</c:v>
                </c:pt>
                <c:pt idx="187">
                  <c:v>372.4729919429979</c:v>
                </c:pt>
                <c:pt idx="188">
                  <c:v>374.397003174</c:v>
                </c:pt>
                <c:pt idx="189">
                  <c:v>376.5969848629986</c:v>
                </c:pt>
                <c:pt idx="190">
                  <c:v>378.2470092769991</c:v>
                </c:pt>
                <c:pt idx="191">
                  <c:v>380.4469909669982</c:v>
                </c:pt>
                <c:pt idx="192">
                  <c:v>382.371002197</c:v>
                </c:pt>
                <c:pt idx="193">
                  <c:v>384.2959899899989</c:v>
                </c:pt>
                <c:pt idx="194">
                  <c:v>386.4960021969986</c:v>
                </c:pt>
                <c:pt idx="195">
                  <c:v>388.4209899899989</c:v>
                </c:pt>
                <c:pt idx="196">
                  <c:v>390.3460083009999</c:v>
                </c:pt>
                <c:pt idx="197">
                  <c:v>392.269989014</c:v>
                </c:pt>
                <c:pt idx="198">
                  <c:v>394.4700012209991</c:v>
                </c:pt>
                <c:pt idx="199">
                  <c:v>396.394989014</c:v>
                </c:pt>
                <c:pt idx="200">
                  <c:v>398.320007324</c:v>
                </c:pt>
                <c:pt idx="201">
                  <c:v>400.5190124509986</c:v>
                </c:pt>
                <c:pt idx="202">
                  <c:v>402.444000244</c:v>
                </c:pt>
                <c:pt idx="203">
                  <c:v>404.6440124509996</c:v>
                </c:pt>
                <c:pt idx="204">
                  <c:v>406.2940063479986</c:v>
                </c:pt>
                <c:pt idx="205">
                  <c:v>408.4930114749976</c:v>
                </c:pt>
                <c:pt idx="206">
                  <c:v>410.4179992679979</c:v>
                </c:pt>
                <c:pt idx="207">
                  <c:v>412.6180114749989</c:v>
                </c:pt>
                <c:pt idx="208">
                  <c:v>414.2680053709989</c:v>
                </c:pt>
                <c:pt idx="209">
                  <c:v>416.192993164</c:v>
                </c:pt>
                <c:pt idx="210">
                  <c:v>418.666992187</c:v>
                </c:pt>
                <c:pt idx="211">
                  <c:v>420.316986084</c:v>
                </c:pt>
                <c:pt idx="212">
                  <c:v>422.5169982909986</c:v>
                </c:pt>
                <c:pt idx="213">
                  <c:v>424.441986084</c:v>
                </c:pt>
                <c:pt idx="214">
                  <c:v>426.3659973140001</c:v>
                </c:pt>
                <c:pt idx="215">
                  <c:v>428.2909851069999</c:v>
                </c:pt>
                <c:pt idx="216">
                  <c:v>430.2160034179979</c:v>
                </c:pt>
                <c:pt idx="217">
                  <c:v>432.4159851069999</c:v>
                </c:pt>
                <c:pt idx="218">
                  <c:v>434.3410034179989</c:v>
                </c:pt>
                <c:pt idx="219">
                  <c:v>436.5400085449996</c:v>
                </c:pt>
                <c:pt idx="220">
                  <c:v>438.464996338</c:v>
                </c:pt>
                <c:pt idx="221">
                  <c:v>440.6650085449996</c:v>
                </c:pt>
                <c:pt idx="222">
                  <c:v>442.3150024409986</c:v>
                </c:pt>
                <c:pt idx="223">
                  <c:v>444.5140075679989</c:v>
                </c:pt>
                <c:pt idx="224">
                  <c:v>446.438995360998</c:v>
                </c:pt>
                <c:pt idx="225">
                  <c:v>448.364013672</c:v>
                </c:pt>
                <c:pt idx="226">
                  <c:v>450.2890014649989</c:v>
                </c:pt>
                <c:pt idx="227">
                  <c:v>452.2139892579982</c:v>
                </c:pt>
                <c:pt idx="228">
                  <c:v>454.412994385</c:v>
                </c:pt>
                <c:pt idx="229">
                  <c:v>456.3380126949996</c:v>
                </c:pt>
                <c:pt idx="230">
                  <c:v>458.537994385</c:v>
                </c:pt>
                <c:pt idx="231">
                  <c:v>460.4630126949996</c:v>
                </c:pt>
                <c:pt idx="232">
                  <c:v>462.386993407998</c:v>
                </c:pt>
                <c:pt idx="233">
                  <c:v>464.312011719</c:v>
                </c:pt>
                <c:pt idx="234">
                  <c:v>466.2369995119977</c:v>
                </c:pt>
                <c:pt idx="235">
                  <c:v>468.4370117189977</c:v>
                </c:pt>
                <c:pt idx="236">
                  <c:v>470.3619995119989</c:v>
                </c:pt>
                <c:pt idx="237">
                  <c:v>472.5610046389996</c:v>
                </c:pt>
                <c:pt idx="238">
                  <c:v>474.4859924319986</c:v>
                </c:pt>
                <c:pt idx="239">
                  <c:v>476.4110107419968</c:v>
                </c:pt>
                <c:pt idx="240">
                  <c:v>478.335998535</c:v>
                </c:pt>
                <c:pt idx="241">
                  <c:v>480.2600097659986</c:v>
                </c:pt>
                <c:pt idx="242">
                  <c:v>482.4599914549992</c:v>
                </c:pt>
                <c:pt idx="243">
                  <c:v>484.3850097659986</c:v>
                </c:pt>
                <c:pt idx="244">
                  <c:v>486.309997559</c:v>
                </c:pt>
                <c:pt idx="245">
                  <c:v>488.2340087889982</c:v>
                </c:pt>
                <c:pt idx="246">
                  <c:v>490.4339904789971</c:v>
                </c:pt>
                <c:pt idx="247">
                  <c:v>492.3590087889996</c:v>
                </c:pt>
                <c:pt idx="248">
                  <c:v>494.5589904789986</c:v>
                </c:pt>
                <c:pt idx="249">
                  <c:v>496.4840087889982</c:v>
                </c:pt>
                <c:pt idx="250">
                  <c:v>498.4079895019992</c:v>
                </c:pt>
              </c:numCache>
            </c:numRef>
          </c:xVal>
          <c:yVal>
            <c:numRef>
              <c:f>'-13.5T_1'!$L$2:$L$252</c:f>
              <c:numCache>
                <c:formatCode>General</c:formatCode>
                <c:ptCount val="251"/>
                <c:pt idx="0">
                  <c:v>0.0</c:v>
                </c:pt>
                <c:pt idx="1">
                  <c:v>0.0187768965517241</c:v>
                </c:pt>
                <c:pt idx="2">
                  <c:v>0.0187768965517241</c:v>
                </c:pt>
                <c:pt idx="3">
                  <c:v>0.0187768965517241</c:v>
                </c:pt>
                <c:pt idx="4">
                  <c:v>0.0187768965517241</c:v>
                </c:pt>
                <c:pt idx="5">
                  <c:v>-0.0023151724137931</c:v>
                </c:pt>
                <c:pt idx="6">
                  <c:v>0.0252241379310345</c:v>
                </c:pt>
                <c:pt idx="7">
                  <c:v>0.00616172413793105</c:v>
                </c:pt>
                <c:pt idx="8">
                  <c:v>0.0106889655172414</c:v>
                </c:pt>
                <c:pt idx="9">
                  <c:v>0.00739206896551725</c:v>
                </c:pt>
                <c:pt idx="10">
                  <c:v>0.0185796551724138</c:v>
                </c:pt>
                <c:pt idx="11">
                  <c:v>0.0024348275862069</c:v>
                </c:pt>
                <c:pt idx="12">
                  <c:v>0.000675517241379315</c:v>
                </c:pt>
                <c:pt idx="13">
                  <c:v>-0.000645862068965521</c:v>
                </c:pt>
                <c:pt idx="14">
                  <c:v>0.000143103448275863</c:v>
                </c:pt>
                <c:pt idx="15">
                  <c:v>0.0117810344827587</c:v>
                </c:pt>
                <c:pt idx="16">
                  <c:v>-0.00809310344827586</c:v>
                </c:pt>
                <c:pt idx="17">
                  <c:v>0.00354241379310344</c:v>
                </c:pt>
                <c:pt idx="18">
                  <c:v>0.00400137931034486</c:v>
                </c:pt>
                <c:pt idx="19">
                  <c:v>0.0060344827586207</c:v>
                </c:pt>
                <c:pt idx="20">
                  <c:v>-0.00173172413793104</c:v>
                </c:pt>
                <c:pt idx="21">
                  <c:v>-0.00737965517241382</c:v>
                </c:pt>
                <c:pt idx="22">
                  <c:v>-0.000870344827586214</c:v>
                </c:pt>
                <c:pt idx="23">
                  <c:v>-0.00146655172413793</c:v>
                </c:pt>
                <c:pt idx="24">
                  <c:v>0.0079427586206897</c:v>
                </c:pt>
                <c:pt idx="25">
                  <c:v>-0.00334482758620691</c:v>
                </c:pt>
                <c:pt idx="26">
                  <c:v>0.00497655172413796</c:v>
                </c:pt>
                <c:pt idx="27">
                  <c:v>-0.000770689655172421</c:v>
                </c:pt>
                <c:pt idx="28">
                  <c:v>0.000614827586206894</c:v>
                </c:pt>
                <c:pt idx="29">
                  <c:v>0.00810620689655175</c:v>
                </c:pt>
                <c:pt idx="30">
                  <c:v>-0.00689655172413794</c:v>
                </c:pt>
                <c:pt idx="31">
                  <c:v>0.00522482758620689</c:v>
                </c:pt>
                <c:pt idx="32">
                  <c:v>-0.00863689655172418</c:v>
                </c:pt>
                <c:pt idx="33">
                  <c:v>0.000816551724137934</c:v>
                </c:pt>
                <c:pt idx="34">
                  <c:v>-0.0055586206896552</c:v>
                </c:pt>
                <c:pt idx="35">
                  <c:v>0.00769000000000001</c:v>
                </c:pt>
                <c:pt idx="36">
                  <c:v>-0.00391551724137933</c:v>
                </c:pt>
                <c:pt idx="37">
                  <c:v>-0.00840931034482759</c:v>
                </c:pt>
                <c:pt idx="38">
                  <c:v>0.00691137931034488</c:v>
                </c:pt>
                <c:pt idx="39">
                  <c:v>-0.0112634482758622</c:v>
                </c:pt>
                <c:pt idx="40">
                  <c:v>0.000761724137931039</c:v>
                </c:pt>
                <c:pt idx="41">
                  <c:v>0.000834137931034485</c:v>
                </c:pt>
                <c:pt idx="42">
                  <c:v>0.00422344827586209</c:v>
                </c:pt>
                <c:pt idx="43">
                  <c:v>-0.00740034482758621</c:v>
                </c:pt>
                <c:pt idx="44">
                  <c:v>-0.00852275862068967</c:v>
                </c:pt>
                <c:pt idx="45">
                  <c:v>0.00137551724137932</c:v>
                </c:pt>
                <c:pt idx="46">
                  <c:v>-0.0130717241379311</c:v>
                </c:pt>
                <c:pt idx="47">
                  <c:v>-0.00559310344827588</c:v>
                </c:pt>
                <c:pt idx="48">
                  <c:v>-0.00513137931034487</c:v>
                </c:pt>
                <c:pt idx="49">
                  <c:v>-0.00567620689655175</c:v>
                </c:pt>
                <c:pt idx="50">
                  <c:v>0.0061937931034483</c:v>
                </c:pt>
                <c:pt idx="51">
                  <c:v>0.00659827586206897</c:v>
                </c:pt>
                <c:pt idx="52">
                  <c:v>-0.0037189655172414</c:v>
                </c:pt>
                <c:pt idx="53">
                  <c:v>-0.00510482758620689</c:v>
                </c:pt>
                <c:pt idx="54">
                  <c:v>0.00505241379310347</c:v>
                </c:pt>
                <c:pt idx="55">
                  <c:v>-0.0036496551724138</c:v>
                </c:pt>
                <c:pt idx="56">
                  <c:v>0.0063048275862069</c:v>
                </c:pt>
                <c:pt idx="57">
                  <c:v>-0.00262344827586208</c:v>
                </c:pt>
                <c:pt idx="58">
                  <c:v>0.0122248275862069</c:v>
                </c:pt>
                <c:pt idx="59">
                  <c:v>-0.00783965517241383</c:v>
                </c:pt>
                <c:pt idx="60">
                  <c:v>-0.00107862068965517</c:v>
                </c:pt>
                <c:pt idx="61">
                  <c:v>-0.00200551724137933</c:v>
                </c:pt>
                <c:pt idx="62">
                  <c:v>-0.00103241379310345</c:v>
                </c:pt>
                <c:pt idx="63">
                  <c:v>0.00376482758620692</c:v>
                </c:pt>
                <c:pt idx="64">
                  <c:v>-0.00378689655172416</c:v>
                </c:pt>
                <c:pt idx="65">
                  <c:v>0.0072934482758621</c:v>
                </c:pt>
                <c:pt idx="66">
                  <c:v>-0.0045386206896552</c:v>
                </c:pt>
                <c:pt idx="67">
                  <c:v>0.0135762068965517</c:v>
                </c:pt>
                <c:pt idx="68">
                  <c:v>-0.00364793103448278</c:v>
                </c:pt>
                <c:pt idx="69">
                  <c:v>-0.0066486206896552</c:v>
                </c:pt>
                <c:pt idx="70">
                  <c:v>0.00204241379310344</c:v>
                </c:pt>
                <c:pt idx="71">
                  <c:v>-0.0027351724137931</c:v>
                </c:pt>
                <c:pt idx="72">
                  <c:v>0.00515655172413793</c:v>
                </c:pt>
                <c:pt idx="73">
                  <c:v>-0.00466206896551724</c:v>
                </c:pt>
                <c:pt idx="74">
                  <c:v>0.00337551724137933</c:v>
                </c:pt>
                <c:pt idx="75">
                  <c:v>-0.000172758620689656</c:v>
                </c:pt>
                <c:pt idx="76">
                  <c:v>0.00863827586206896</c:v>
                </c:pt>
                <c:pt idx="77">
                  <c:v>-0.00294551724137933</c:v>
                </c:pt>
                <c:pt idx="78">
                  <c:v>0.00391827586206897</c:v>
                </c:pt>
                <c:pt idx="79">
                  <c:v>0.00533620689655175</c:v>
                </c:pt>
                <c:pt idx="80">
                  <c:v>0.00120655172413793</c:v>
                </c:pt>
                <c:pt idx="81">
                  <c:v>-0.00485103448275865</c:v>
                </c:pt>
                <c:pt idx="82">
                  <c:v>-0.00467137931034487</c:v>
                </c:pt>
                <c:pt idx="83">
                  <c:v>0.000937586206896562</c:v>
                </c:pt>
                <c:pt idx="84">
                  <c:v>-0.00513793103448277</c:v>
                </c:pt>
                <c:pt idx="85">
                  <c:v>-0.00543793103448278</c:v>
                </c:pt>
                <c:pt idx="86">
                  <c:v>0.00570551724137931</c:v>
                </c:pt>
                <c:pt idx="87">
                  <c:v>-0.00603896551724139</c:v>
                </c:pt>
                <c:pt idx="88">
                  <c:v>0.00086862068965518</c:v>
                </c:pt>
                <c:pt idx="89">
                  <c:v>-0.00285068965517242</c:v>
                </c:pt>
                <c:pt idx="90">
                  <c:v>0.00672551724137931</c:v>
                </c:pt>
                <c:pt idx="91">
                  <c:v>-0.00327344827586209</c:v>
                </c:pt>
                <c:pt idx="92">
                  <c:v>0.0085741379310345</c:v>
                </c:pt>
                <c:pt idx="93">
                  <c:v>-0.00175482758620691</c:v>
                </c:pt>
                <c:pt idx="94">
                  <c:v>-0.00216758620689657</c:v>
                </c:pt>
                <c:pt idx="95">
                  <c:v>0.012138275862069</c:v>
                </c:pt>
                <c:pt idx="96">
                  <c:v>0.00548379310344832</c:v>
                </c:pt>
                <c:pt idx="97">
                  <c:v>-0.00929241379310346</c:v>
                </c:pt>
                <c:pt idx="98">
                  <c:v>0.00357379310344828</c:v>
                </c:pt>
                <c:pt idx="99">
                  <c:v>0.00558275862068967</c:v>
                </c:pt>
                <c:pt idx="100">
                  <c:v>0.00189413793103449</c:v>
                </c:pt>
                <c:pt idx="101">
                  <c:v>-0.012176551724138</c:v>
                </c:pt>
                <c:pt idx="102">
                  <c:v>0.00893344827586212</c:v>
                </c:pt>
                <c:pt idx="103">
                  <c:v>-0.00212103448275863</c:v>
                </c:pt>
                <c:pt idx="104">
                  <c:v>0.0114800000000001</c:v>
                </c:pt>
                <c:pt idx="105">
                  <c:v>0.00127724137931034</c:v>
                </c:pt>
                <c:pt idx="106">
                  <c:v>0.00801275862068967</c:v>
                </c:pt>
                <c:pt idx="107">
                  <c:v>0.00853275862068967</c:v>
                </c:pt>
                <c:pt idx="108">
                  <c:v>0.00247275862068964</c:v>
                </c:pt>
                <c:pt idx="109">
                  <c:v>-0.0086651724137931</c:v>
                </c:pt>
                <c:pt idx="110">
                  <c:v>0.000876896551724143</c:v>
                </c:pt>
                <c:pt idx="111">
                  <c:v>0.00982344827586213</c:v>
                </c:pt>
                <c:pt idx="112">
                  <c:v>-0.00581068965517242</c:v>
                </c:pt>
                <c:pt idx="113">
                  <c:v>0.00340758620689658</c:v>
                </c:pt>
                <c:pt idx="114">
                  <c:v>0.00718448275862069</c:v>
                </c:pt>
                <c:pt idx="115">
                  <c:v>0.00725827586206897</c:v>
                </c:pt>
                <c:pt idx="116">
                  <c:v>0.00300172413793105</c:v>
                </c:pt>
                <c:pt idx="117">
                  <c:v>-0.00430551724137931</c:v>
                </c:pt>
                <c:pt idx="118">
                  <c:v>0.00617000000000002</c:v>
                </c:pt>
                <c:pt idx="119">
                  <c:v>0.000692758620689655</c:v>
                </c:pt>
                <c:pt idx="120">
                  <c:v>0.00526758620689653</c:v>
                </c:pt>
                <c:pt idx="121">
                  <c:v>-0.00106103448275862</c:v>
                </c:pt>
                <c:pt idx="122">
                  <c:v>0.00676000000000002</c:v>
                </c:pt>
                <c:pt idx="123">
                  <c:v>-0.00847551724137938</c:v>
                </c:pt>
                <c:pt idx="124">
                  <c:v>0.0140555172413793</c:v>
                </c:pt>
                <c:pt idx="125">
                  <c:v>-0.00375448275862071</c:v>
                </c:pt>
                <c:pt idx="126">
                  <c:v>-0.01158</c:v>
                </c:pt>
                <c:pt idx="127">
                  <c:v>0.00513172413793105</c:v>
                </c:pt>
                <c:pt idx="128">
                  <c:v>-0.00407827586206897</c:v>
                </c:pt>
                <c:pt idx="129">
                  <c:v>0.00291000000000001</c:v>
                </c:pt>
                <c:pt idx="130">
                  <c:v>0.00133068965517241</c:v>
                </c:pt>
                <c:pt idx="131">
                  <c:v>0.00213655172413794</c:v>
                </c:pt>
                <c:pt idx="132">
                  <c:v>-0.0106451724137931</c:v>
                </c:pt>
                <c:pt idx="133">
                  <c:v>0.00993862068965517</c:v>
                </c:pt>
                <c:pt idx="134">
                  <c:v>0.00300655172413795</c:v>
                </c:pt>
                <c:pt idx="135">
                  <c:v>-0.00496827586206896</c:v>
                </c:pt>
                <c:pt idx="136">
                  <c:v>0.00483689655172416</c:v>
                </c:pt>
                <c:pt idx="137">
                  <c:v>-0.00312655172413795</c:v>
                </c:pt>
                <c:pt idx="138">
                  <c:v>0.011396551724138</c:v>
                </c:pt>
                <c:pt idx="139">
                  <c:v>-0.0106206896551725</c:v>
                </c:pt>
                <c:pt idx="140">
                  <c:v>0.0118906896551725</c:v>
                </c:pt>
                <c:pt idx="141">
                  <c:v>0.0019396551724138</c:v>
                </c:pt>
                <c:pt idx="142">
                  <c:v>-0.000707586206896555</c:v>
                </c:pt>
                <c:pt idx="143">
                  <c:v>0.0128996551724138</c:v>
                </c:pt>
                <c:pt idx="144">
                  <c:v>-0.00199103448275862</c:v>
                </c:pt>
                <c:pt idx="145">
                  <c:v>0.00213655172413794</c:v>
                </c:pt>
                <c:pt idx="146">
                  <c:v>0.0037141379310345</c:v>
                </c:pt>
                <c:pt idx="147">
                  <c:v>0.0133034482758621</c:v>
                </c:pt>
                <c:pt idx="148">
                  <c:v>-0.00452344827586208</c:v>
                </c:pt>
                <c:pt idx="149">
                  <c:v>0.00428793103448277</c:v>
                </c:pt>
                <c:pt idx="150">
                  <c:v>-0.00134758620689656</c:v>
                </c:pt>
                <c:pt idx="151">
                  <c:v>-0.00401689655172415</c:v>
                </c:pt>
                <c:pt idx="152">
                  <c:v>0.0104172413793103</c:v>
                </c:pt>
                <c:pt idx="153">
                  <c:v>-0.00276862068965518</c:v>
                </c:pt>
                <c:pt idx="154">
                  <c:v>0.0125158620689655</c:v>
                </c:pt>
                <c:pt idx="155">
                  <c:v>0.000681379310344831</c:v>
                </c:pt>
                <c:pt idx="156">
                  <c:v>0.00820103448275862</c:v>
                </c:pt>
                <c:pt idx="157">
                  <c:v>-0.00291310344827588</c:v>
                </c:pt>
                <c:pt idx="158">
                  <c:v>0.0057893103448276</c:v>
                </c:pt>
                <c:pt idx="159">
                  <c:v>0.00505448275862069</c:v>
                </c:pt>
                <c:pt idx="160">
                  <c:v>-1.34482758620659E-5</c:v>
                </c:pt>
                <c:pt idx="161">
                  <c:v>0.0070734482758621</c:v>
                </c:pt>
                <c:pt idx="162">
                  <c:v>0.00373482758620691</c:v>
                </c:pt>
                <c:pt idx="163">
                  <c:v>0.0103868965517241</c:v>
                </c:pt>
                <c:pt idx="164">
                  <c:v>0.00117137931034483</c:v>
                </c:pt>
                <c:pt idx="165">
                  <c:v>0.00696172413793106</c:v>
                </c:pt>
                <c:pt idx="166">
                  <c:v>-0.00279068965517243</c:v>
                </c:pt>
                <c:pt idx="167">
                  <c:v>0.00139724137931035</c:v>
                </c:pt>
                <c:pt idx="168">
                  <c:v>5.10344827586208E-5</c:v>
                </c:pt>
                <c:pt idx="169">
                  <c:v>0.00136896551724138</c:v>
                </c:pt>
                <c:pt idx="170">
                  <c:v>0.0111596551724138</c:v>
                </c:pt>
                <c:pt idx="171">
                  <c:v>-0.00213413793103449</c:v>
                </c:pt>
                <c:pt idx="172">
                  <c:v>0.0186979310344828</c:v>
                </c:pt>
                <c:pt idx="173">
                  <c:v>0.000414137931034483</c:v>
                </c:pt>
                <c:pt idx="174">
                  <c:v>-0.0104686206896552</c:v>
                </c:pt>
                <c:pt idx="175">
                  <c:v>0.0174920689655173</c:v>
                </c:pt>
                <c:pt idx="176">
                  <c:v>-0.00561862068965519</c:v>
                </c:pt>
                <c:pt idx="177">
                  <c:v>0.0128627586206897</c:v>
                </c:pt>
                <c:pt idx="178">
                  <c:v>0.00548724137931037</c:v>
                </c:pt>
                <c:pt idx="179">
                  <c:v>0.0117148275862069</c:v>
                </c:pt>
                <c:pt idx="180">
                  <c:v>-0.00411103448275864</c:v>
                </c:pt>
                <c:pt idx="181">
                  <c:v>0.0191213793103449</c:v>
                </c:pt>
                <c:pt idx="182">
                  <c:v>0.00120034482758621</c:v>
                </c:pt>
                <c:pt idx="183">
                  <c:v>0.000671379310344833</c:v>
                </c:pt>
                <c:pt idx="184">
                  <c:v>0.0110096551724138</c:v>
                </c:pt>
                <c:pt idx="185">
                  <c:v>0.0122279310344828</c:v>
                </c:pt>
                <c:pt idx="186">
                  <c:v>0.0169334482758622</c:v>
                </c:pt>
                <c:pt idx="187">
                  <c:v>0.00349172413793105</c:v>
                </c:pt>
                <c:pt idx="188">
                  <c:v>0.00946482758620695</c:v>
                </c:pt>
                <c:pt idx="189">
                  <c:v>-0.00209</c:v>
                </c:pt>
                <c:pt idx="190">
                  <c:v>0.0120120689655173</c:v>
                </c:pt>
                <c:pt idx="191">
                  <c:v>0.0136668965517241</c:v>
                </c:pt>
                <c:pt idx="192">
                  <c:v>0.0170013793103449</c:v>
                </c:pt>
                <c:pt idx="193">
                  <c:v>0.00860137931034482</c:v>
                </c:pt>
                <c:pt idx="194">
                  <c:v>0.000390689655172417</c:v>
                </c:pt>
                <c:pt idx="195">
                  <c:v>0.0129113793103448</c:v>
                </c:pt>
                <c:pt idx="196">
                  <c:v>-0.0223420689655172</c:v>
                </c:pt>
                <c:pt idx="197">
                  <c:v>0.0103555172413793</c:v>
                </c:pt>
                <c:pt idx="198">
                  <c:v>-0.0209572413793104</c:v>
                </c:pt>
                <c:pt idx="199">
                  <c:v>0.0130351724137931</c:v>
                </c:pt>
                <c:pt idx="200">
                  <c:v>0.0238941379310345</c:v>
                </c:pt>
                <c:pt idx="201">
                  <c:v>0.0143717241379311</c:v>
                </c:pt>
                <c:pt idx="202">
                  <c:v>0.00751000000000002</c:v>
                </c:pt>
                <c:pt idx="203">
                  <c:v>0.00339241379310345</c:v>
                </c:pt>
                <c:pt idx="204">
                  <c:v>0.0216706896551724</c:v>
                </c:pt>
                <c:pt idx="205">
                  <c:v>0.0147841379310345</c:v>
                </c:pt>
                <c:pt idx="206">
                  <c:v>0.0228003448275863</c:v>
                </c:pt>
                <c:pt idx="207">
                  <c:v>0.0147696551724138</c:v>
                </c:pt>
                <c:pt idx="208">
                  <c:v>-0.0190234482758621</c:v>
                </c:pt>
                <c:pt idx="209">
                  <c:v>0.0160906896551725</c:v>
                </c:pt>
                <c:pt idx="210">
                  <c:v>0.0032889655172414</c:v>
                </c:pt>
                <c:pt idx="211">
                  <c:v>0.0264358620689657</c:v>
                </c:pt>
                <c:pt idx="212">
                  <c:v>0.0130013793103449</c:v>
                </c:pt>
                <c:pt idx="213">
                  <c:v>0.0160768965517241</c:v>
                </c:pt>
                <c:pt idx="214">
                  <c:v>0.00613413793103448</c:v>
                </c:pt>
                <c:pt idx="215">
                  <c:v>0.0138037931034483</c:v>
                </c:pt>
                <c:pt idx="216">
                  <c:v>0.0177206896551725</c:v>
                </c:pt>
                <c:pt idx="217">
                  <c:v>0.00363586206896553</c:v>
                </c:pt>
                <c:pt idx="218">
                  <c:v>0.00793275862068969</c:v>
                </c:pt>
                <c:pt idx="219">
                  <c:v>0.00787517241379314</c:v>
                </c:pt>
                <c:pt idx="220">
                  <c:v>0.016696551724138</c:v>
                </c:pt>
                <c:pt idx="221">
                  <c:v>0.00255896551724139</c:v>
                </c:pt>
                <c:pt idx="222">
                  <c:v>0.0207389655172415</c:v>
                </c:pt>
                <c:pt idx="223">
                  <c:v>0.00835241379310351</c:v>
                </c:pt>
                <c:pt idx="224">
                  <c:v>0.00175655172413794</c:v>
                </c:pt>
                <c:pt idx="225">
                  <c:v>0.00674379310344831</c:v>
                </c:pt>
                <c:pt idx="226">
                  <c:v>0.00502206896551725</c:v>
                </c:pt>
                <c:pt idx="227">
                  <c:v>0.020471379310345</c:v>
                </c:pt>
                <c:pt idx="228">
                  <c:v>0.00279862068965518</c:v>
                </c:pt>
                <c:pt idx="229">
                  <c:v>0.0231075862068965</c:v>
                </c:pt>
                <c:pt idx="230">
                  <c:v>0.0061203448275862</c:v>
                </c:pt>
                <c:pt idx="231">
                  <c:v>0.01245</c:v>
                </c:pt>
                <c:pt idx="232">
                  <c:v>0.0298503448275863</c:v>
                </c:pt>
                <c:pt idx="233">
                  <c:v>0.0207624137931034</c:v>
                </c:pt>
                <c:pt idx="234">
                  <c:v>0.0249320689655172</c:v>
                </c:pt>
                <c:pt idx="235">
                  <c:v>0.0304334482758622</c:v>
                </c:pt>
                <c:pt idx="236">
                  <c:v>0.0294034482758622</c:v>
                </c:pt>
                <c:pt idx="237">
                  <c:v>0.0250610344827586</c:v>
                </c:pt>
                <c:pt idx="238">
                  <c:v>0.0320889655172415</c:v>
                </c:pt>
                <c:pt idx="239">
                  <c:v>0.0268737931034484</c:v>
                </c:pt>
                <c:pt idx="240">
                  <c:v>0.0300431034482761</c:v>
                </c:pt>
                <c:pt idx="241">
                  <c:v>0.0609127586206897</c:v>
                </c:pt>
                <c:pt idx="242">
                  <c:v>0.0493986206896555</c:v>
                </c:pt>
                <c:pt idx="243">
                  <c:v>0.0530572413793104</c:v>
                </c:pt>
                <c:pt idx="244">
                  <c:v>0.0453879310344831</c:v>
                </c:pt>
                <c:pt idx="245">
                  <c:v>0.0581337931034486</c:v>
                </c:pt>
                <c:pt idx="246">
                  <c:v>0.0495651724137931</c:v>
                </c:pt>
                <c:pt idx="247">
                  <c:v>0.0699065517241382</c:v>
                </c:pt>
                <c:pt idx="248">
                  <c:v>0.0273934482758622</c:v>
                </c:pt>
                <c:pt idx="249">
                  <c:v>0.0605889655172415</c:v>
                </c:pt>
                <c:pt idx="250">
                  <c:v>0.0765362068965519</c:v>
                </c:pt>
              </c:numCache>
            </c:numRef>
          </c:yVal>
        </c:ser>
        <c:axId val="538238824"/>
        <c:axId val="538299704"/>
      </c:scatterChart>
      <c:valAx>
        <c:axId val="538238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Current (A)</a:t>
                </a:r>
              </a:p>
            </c:rich>
          </c:tx>
          <c:layout/>
        </c:title>
        <c:numFmt formatCode="General" sourceLinked="1"/>
        <c:tickLblPos val="nextTo"/>
        <c:crossAx val="538299704"/>
        <c:crosses val="autoZero"/>
        <c:crossBetween val="midCat"/>
      </c:valAx>
      <c:valAx>
        <c:axId val="538299704"/>
        <c:scaling>
          <c:orientation val="minMax"/>
          <c:min val="-0.02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</a:t>
                </a:r>
                <a:r>
                  <a:rPr lang="en-US" baseline="0"/>
                  <a:t> (microV/cm)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538238824"/>
        <c:crosses val="autoZero"/>
        <c:crossBetween val="midCat"/>
      </c:valAx>
      <c:spPr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17697758592698"/>
          <c:y val="0.0471259668845153"/>
          <c:w val="0.811316979608318"/>
          <c:h val="0.899977300134781"/>
        </c:manualLayout>
      </c:layout>
      <c:scatterChart>
        <c:scatterStyle val="smoothMarker"/>
        <c:ser>
          <c:idx val="1"/>
          <c:order val="0"/>
          <c:tx>
            <c:strRef>
              <c:f>'-13.5T_1'!$Q$1</c:f>
              <c:strCache>
                <c:ptCount val="1"/>
                <c:pt idx="0">
                  <c:v>Hall_Probe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'-13.5T_1'!$A$2:$A$252</c:f>
              <c:numCache>
                <c:formatCode>General</c:formatCode>
                <c:ptCount val="251"/>
                <c:pt idx="0">
                  <c:v>0.439516008000001</c:v>
                </c:pt>
                <c:pt idx="1">
                  <c:v>0.714484989999998</c:v>
                </c:pt>
                <c:pt idx="2">
                  <c:v>4.014110087999968</c:v>
                </c:pt>
                <c:pt idx="3">
                  <c:v>4.289080143</c:v>
                </c:pt>
                <c:pt idx="4">
                  <c:v>6.213860035</c:v>
                </c:pt>
                <c:pt idx="5">
                  <c:v>8.413619995000004</c:v>
                </c:pt>
                <c:pt idx="6">
                  <c:v>10.338399887</c:v>
                </c:pt>
                <c:pt idx="7">
                  <c:v>12.538200378</c:v>
                </c:pt>
                <c:pt idx="8">
                  <c:v>14.462900162</c:v>
                </c:pt>
                <c:pt idx="9">
                  <c:v>16.387699127</c:v>
                </c:pt>
                <c:pt idx="10">
                  <c:v>18.3125</c:v>
                </c:pt>
                <c:pt idx="11">
                  <c:v>20.512300491</c:v>
                </c:pt>
                <c:pt idx="12">
                  <c:v>22.43700027499992</c:v>
                </c:pt>
                <c:pt idx="13">
                  <c:v>24.36179923999988</c:v>
                </c:pt>
                <c:pt idx="14">
                  <c:v>26.28660011299992</c:v>
                </c:pt>
                <c:pt idx="15">
                  <c:v>28.21139907799999</c:v>
                </c:pt>
                <c:pt idx="16">
                  <c:v>30.411100388</c:v>
                </c:pt>
                <c:pt idx="17">
                  <c:v>32.335899353</c:v>
                </c:pt>
                <c:pt idx="18">
                  <c:v>34.535701752</c:v>
                </c:pt>
                <c:pt idx="19">
                  <c:v>36.46049881000001</c:v>
                </c:pt>
                <c:pt idx="20">
                  <c:v>38.3852005</c:v>
                </c:pt>
                <c:pt idx="21">
                  <c:v>40.310001373</c:v>
                </c:pt>
                <c:pt idx="22">
                  <c:v>42.234798431</c:v>
                </c:pt>
                <c:pt idx="23">
                  <c:v>44.43460083</c:v>
                </c:pt>
                <c:pt idx="24">
                  <c:v>46.359298706</c:v>
                </c:pt>
                <c:pt idx="25">
                  <c:v>48.559101105</c:v>
                </c:pt>
                <c:pt idx="26">
                  <c:v>50.483898163</c:v>
                </c:pt>
                <c:pt idx="27">
                  <c:v>52.408699036</c:v>
                </c:pt>
                <c:pt idx="28">
                  <c:v>54.333400726</c:v>
                </c:pt>
                <c:pt idx="29">
                  <c:v>56.258201599</c:v>
                </c:pt>
                <c:pt idx="30">
                  <c:v>58.458000183</c:v>
                </c:pt>
                <c:pt idx="31">
                  <c:v>60.38280105599979</c:v>
                </c:pt>
                <c:pt idx="32">
                  <c:v>62.307498932</c:v>
                </c:pt>
                <c:pt idx="33">
                  <c:v>64.23229980499998</c:v>
                </c:pt>
                <c:pt idx="34">
                  <c:v>66.432098389</c:v>
                </c:pt>
                <c:pt idx="35">
                  <c:v>68.35690307599998</c:v>
                </c:pt>
                <c:pt idx="36">
                  <c:v>70.556602478</c:v>
                </c:pt>
                <c:pt idx="37">
                  <c:v>72.481399536</c:v>
                </c:pt>
                <c:pt idx="38">
                  <c:v>74.40619659399998</c:v>
                </c:pt>
                <c:pt idx="39">
                  <c:v>76.331001282</c:v>
                </c:pt>
                <c:pt idx="40">
                  <c:v>78.25569915799966</c:v>
                </c:pt>
                <c:pt idx="41">
                  <c:v>80.45549774199995</c:v>
                </c:pt>
                <c:pt idx="42">
                  <c:v>82.38030242899958</c:v>
                </c:pt>
                <c:pt idx="43">
                  <c:v>84.58000183099942</c:v>
                </c:pt>
                <c:pt idx="44">
                  <c:v>86.504798889</c:v>
                </c:pt>
                <c:pt idx="45">
                  <c:v>88.15460205099963</c:v>
                </c:pt>
                <c:pt idx="46">
                  <c:v>90.354400635</c:v>
                </c:pt>
                <c:pt idx="47">
                  <c:v>92.279197693</c:v>
                </c:pt>
                <c:pt idx="48">
                  <c:v>94.47889709499944</c:v>
                </c:pt>
                <c:pt idx="49">
                  <c:v>96.403701782</c:v>
                </c:pt>
                <c:pt idx="50">
                  <c:v>98.32849883999921</c:v>
                </c:pt>
                <c:pt idx="51">
                  <c:v>100.2529983519996</c:v>
                </c:pt>
                <c:pt idx="52">
                  <c:v>102.45300293</c:v>
                </c:pt>
                <c:pt idx="53">
                  <c:v>104.3779983519996</c:v>
                </c:pt>
                <c:pt idx="54">
                  <c:v>106.303001404</c:v>
                </c:pt>
                <c:pt idx="55">
                  <c:v>108.501998901</c:v>
                </c:pt>
                <c:pt idx="56">
                  <c:v>110.427001953</c:v>
                </c:pt>
                <c:pt idx="57">
                  <c:v>112.351997375</c:v>
                </c:pt>
                <c:pt idx="58">
                  <c:v>114.277000427</c:v>
                </c:pt>
                <c:pt idx="59">
                  <c:v>116.475997925</c:v>
                </c:pt>
                <c:pt idx="60">
                  <c:v>118.401000977</c:v>
                </c:pt>
                <c:pt idx="61">
                  <c:v>120.3259963989995</c:v>
                </c:pt>
                <c:pt idx="62">
                  <c:v>122.526000977</c:v>
                </c:pt>
                <c:pt idx="63">
                  <c:v>124.1760025019995</c:v>
                </c:pt>
                <c:pt idx="64">
                  <c:v>126.375</c:v>
                </c:pt>
                <c:pt idx="65">
                  <c:v>128.3000030520005</c:v>
                </c:pt>
                <c:pt idx="66">
                  <c:v>130.5</c:v>
                </c:pt>
                <c:pt idx="67">
                  <c:v>132.4250030520005</c:v>
                </c:pt>
                <c:pt idx="68">
                  <c:v>134.348999023</c:v>
                </c:pt>
                <c:pt idx="69">
                  <c:v>136.2740020749995</c:v>
                </c:pt>
                <c:pt idx="70">
                  <c:v>138.1990051269995</c:v>
                </c:pt>
                <c:pt idx="71">
                  <c:v>140.399002075</c:v>
                </c:pt>
                <c:pt idx="72">
                  <c:v>142.324005127</c:v>
                </c:pt>
                <c:pt idx="73">
                  <c:v>144.522994995</c:v>
                </c:pt>
                <c:pt idx="74">
                  <c:v>146.1730041499995</c:v>
                </c:pt>
                <c:pt idx="75">
                  <c:v>148.373001099</c:v>
                </c:pt>
                <c:pt idx="76">
                  <c:v>150.29800415</c:v>
                </c:pt>
                <c:pt idx="77">
                  <c:v>152.496994019</c:v>
                </c:pt>
                <c:pt idx="78">
                  <c:v>154.4219970700006</c:v>
                </c:pt>
                <c:pt idx="79">
                  <c:v>156.347000122</c:v>
                </c:pt>
                <c:pt idx="80">
                  <c:v>158.272003174</c:v>
                </c:pt>
                <c:pt idx="81">
                  <c:v>160.195999146</c:v>
                </c:pt>
                <c:pt idx="82">
                  <c:v>162.395996094</c:v>
                </c:pt>
                <c:pt idx="83">
                  <c:v>164.3209991460005</c:v>
                </c:pt>
                <c:pt idx="84">
                  <c:v>166.520996094</c:v>
                </c:pt>
                <c:pt idx="85">
                  <c:v>168.445999146</c:v>
                </c:pt>
                <c:pt idx="86">
                  <c:v>170.369995117</c:v>
                </c:pt>
                <c:pt idx="87">
                  <c:v>172.294998169</c:v>
                </c:pt>
                <c:pt idx="88">
                  <c:v>174.494995117</c:v>
                </c:pt>
                <c:pt idx="89">
                  <c:v>176.419998169</c:v>
                </c:pt>
                <c:pt idx="90">
                  <c:v>178.343994141</c:v>
                </c:pt>
                <c:pt idx="91">
                  <c:v>180.544006348</c:v>
                </c:pt>
                <c:pt idx="92">
                  <c:v>182.468994141</c:v>
                </c:pt>
                <c:pt idx="93">
                  <c:v>184.393997192</c:v>
                </c:pt>
                <c:pt idx="94">
                  <c:v>186.319000244</c:v>
                </c:pt>
                <c:pt idx="95">
                  <c:v>188.242996216</c:v>
                </c:pt>
                <c:pt idx="96">
                  <c:v>190.442993164</c:v>
                </c:pt>
                <c:pt idx="97">
                  <c:v>192.3679962160006</c:v>
                </c:pt>
                <c:pt idx="98">
                  <c:v>194.292999268</c:v>
                </c:pt>
                <c:pt idx="99">
                  <c:v>196.2169952389995</c:v>
                </c:pt>
                <c:pt idx="100">
                  <c:v>198.417007446</c:v>
                </c:pt>
                <c:pt idx="101">
                  <c:v>200.341995239</c:v>
                </c:pt>
                <c:pt idx="102">
                  <c:v>202.266998291</c:v>
                </c:pt>
                <c:pt idx="103">
                  <c:v>204.466003418</c:v>
                </c:pt>
                <c:pt idx="104">
                  <c:v>206.3910064700007</c:v>
                </c:pt>
                <c:pt idx="105">
                  <c:v>208.315994263</c:v>
                </c:pt>
                <c:pt idx="106">
                  <c:v>210.240997314</c:v>
                </c:pt>
                <c:pt idx="107">
                  <c:v>212.440994263</c:v>
                </c:pt>
                <c:pt idx="108">
                  <c:v>214.365005493</c:v>
                </c:pt>
                <c:pt idx="109">
                  <c:v>216.565002441</c:v>
                </c:pt>
                <c:pt idx="110">
                  <c:v>218.490005493</c:v>
                </c:pt>
                <c:pt idx="111">
                  <c:v>220.13999939</c:v>
                </c:pt>
                <c:pt idx="112">
                  <c:v>222.339004517</c:v>
                </c:pt>
                <c:pt idx="113">
                  <c:v>224.264007568</c:v>
                </c:pt>
                <c:pt idx="114">
                  <c:v>226.464004517</c:v>
                </c:pt>
                <c:pt idx="115">
                  <c:v>228.389007568</c:v>
                </c:pt>
                <c:pt idx="116">
                  <c:v>230.589004517</c:v>
                </c:pt>
                <c:pt idx="117">
                  <c:v>232.513000488</c:v>
                </c:pt>
                <c:pt idx="118">
                  <c:v>234.1629943850003</c:v>
                </c:pt>
                <c:pt idx="119">
                  <c:v>236.363006592</c:v>
                </c:pt>
                <c:pt idx="120">
                  <c:v>238.2879943850003</c:v>
                </c:pt>
                <c:pt idx="121">
                  <c:v>240.4869995120007</c:v>
                </c:pt>
                <c:pt idx="122">
                  <c:v>242.412002563</c:v>
                </c:pt>
                <c:pt idx="123">
                  <c:v>244.337005615</c:v>
                </c:pt>
                <c:pt idx="124">
                  <c:v>246.261993408</c:v>
                </c:pt>
                <c:pt idx="125">
                  <c:v>248.462005615</c:v>
                </c:pt>
                <c:pt idx="126">
                  <c:v>250.3860015870007</c:v>
                </c:pt>
                <c:pt idx="127">
                  <c:v>252.311004639</c:v>
                </c:pt>
                <c:pt idx="128">
                  <c:v>254.511001587</c:v>
                </c:pt>
                <c:pt idx="129">
                  <c:v>256.1610107419982</c:v>
                </c:pt>
                <c:pt idx="130">
                  <c:v>258.359985352</c:v>
                </c:pt>
                <c:pt idx="131">
                  <c:v>260.2850036619989</c:v>
                </c:pt>
                <c:pt idx="132">
                  <c:v>262.4849853519996</c:v>
                </c:pt>
                <c:pt idx="133">
                  <c:v>264.4100036619989</c:v>
                </c:pt>
                <c:pt idx="134">
                  <c:v>266.609985352</c:v>
                </c:pt>
                <c:pt idx="135">
                  <c:v>268.259002686</c:v>
                </c:pt>
                <c:pt idx="136">
                  <c:v>270.1839904789986</c:v>
                </c:pt>
                <c:pt idx="137">
                  <c:v>272.384002686</c:v>
                </c:pt>
                <c:pt idx="138">
                  <c:v>274.3089904789986</c:v>
                </c:pt>
                <c:pt idx="139">
                  <c:v>276.507995605</c:v>
                </c:pt>
                <c:pt idx="140">
                  <c:v>278.4330139159972</c:v>
                </c:pt>
                <c:pt idx="141">
                  <c:v>280.358001709</c:v>
                </c:pt>
                <c:pt idx="142">
                  <c:v>282.2829895019992</c:v>
                </c:pt>
                <c:pt idx="143">
                  <c:v>284.2080078119989</c:v>
                </c:pt>
                <c:pt idx="144">
                  <c:v>286.407012939</c:v>
                </c:pt>
                <c:pt idx="145">
                  <c:v>288.3320007319999</c:v>
                </c:pt>
                <c:pt idx="146">
                  <c:v>290.532012939</c:v>
                </c:pt>
                <c:pt idx="147">
                  <c:v>292.1820068360001</c:v>
                </c:pt>
                <c:pt idx="148">
                  <c:v>294.381011962997</c:v>
                </c:pt>
                <c:pt idx="149">
                  <c:v>296.5809936519989</c:v>
                </c:pt>
                <c:pt idx="150">
                  <c:v>298.506011962997</c:v>
                </c:pt>
                <c:pt idx="151">
                  <c:v>300.4309997559975</c:v>
                </c:pt>
                <c:pt idx="152">
                  <c:v>302.3550109859996</c:v>
                </c:pt>
                <c:pt idx="153">
                  <c:v>304.2799987789982</c:v>
                </c:pt>
                <c:pt idx="154">
                  <c:v>306.204986572</c:v>
                </c:pt>
                <c:pt idx="155">
                  <c:v>308.4049987789982</c:v>
                </c:pt>
                <c:pt idx="156">
                  <c:v>310.329986572</c:v>
                </c:pt>
                <c:pt idx="157">
                  <c:v>312.528991699</c:v>
                </c:pt>
                <c:pt idx="158">
                  <c:v>314.45401001</c:v>
                </c:pt>
                <c:pt idx="159">
                  <c:v>316.378997803</c:v>
                </c:pt>
                <c:pt idx="160">
                  <c:v>318.303985596</c:v>
                </c:pt>
                <c:pt idx="161">
                  <c:v>320.2279968259996</c:v>
                </c:pt>
                <c:pt idx="162">
                  <c:v>322.4280090329979</c:v>
                </c:pt>
                <c:pt idx="163">
                  <c:v>324.352996826</c:v>
                </c:pt>
                <c:pt idx="164">
                  <c:v>326.553009033</c:v>
                </c:pt>
                <c:pt idx="165">
                  <c:v>328.20300293</c:v>
                </c:pt>
                <c:pt idx="166">
                  <c:v>330.4020080569986</c:v>
                </c:pt>
                <c:pt idx="167">
                  <c:v>332.3269958499988</c:v>
                </c:pt>
                <c:pt idx="168">
                  <c:v>334.25201416</c:v>
                </c:pt>
                <c:pt idx="169">
                  <c:v>336.4519958499988</c:v>
                </c:pt>
                <c:pt idx="170">
                  <c:v>338.3760070799992</c:v>
                </c:pt>
                <c:pt idx="171">
                  <c:v>340.5759887699996</c:v>
                </c:pt>
                <c:pt idx="172">
                  <c:v>342.2260131839989</c:v>
                </c:pt>
                <c:pt idx="173">
                  <c:v>344.4259948729982</c:v>
                </c:pt>
                <c:pt idx="174">
                  <c:v>346.3500061040008</c:v>
                </c:pt>
                <c:pt idx="175">
                  <c:v>348.274993896</c:v>
                </c:pt>
                <c:pt idx="176">
                  <c:v>350.475006104</c:v>
                </c:pt>
                <c:pt idx="177">
                  <c:v>352.399993896</c:v>
                </c:pt>
                <c:pt idx="178">
                  <c:v>354.3250122069986</c:v>
                </c:pt>
                <c:pt idx="179">
                  <c:v>356.2489929199996</c:v>
                </c:pt>
                <c:pt idx="180">
                  <c:v>358.449005127</c:v>
                </c:pt>
                <c:pt idx="181">
                  <c:v>360.3739929199996</c:v>
                </c:pt>
                <c:pt idx="182">
                  <c:v>362.574005127</c:v>
                </c:pt>
                <c:pt idx="183">
                  <c:v>364.49798584</c:v>
                </c:pt>
                <c:pt idx="184">
                  <c:v>366.1480102539999</c:v>
                </c:pt>
                <c:pt idx="185">
                  <c:v>368.347991943</c:v>
                </c:pt>
                <c:pt idx="186">
                  <c:v>370.2730102539986</c:v>
                </c:pt>
                <c:pt idx="187">
                  <c:v>372.4729919429977</c:v>
                </c:pt>
                <c:pt idx="188">
                  <c:v>374.397003174</c:v>
                </c:pt>
                <c:pt idx="189">
                  <c:v>376.5969848629986</c:v>
                </c:pt>
                <c:pt idx="190">
                  <c:v>378.2470092769989</c:v>
                </c:pt>
                <c:pt idx="191">
                  <c:v>380.4469909669982</c:v>
                </c:pt>
                <c:pt idx="192">
                  <c:v>382.371002197</c:v>
                </c:pt>
                <c:pt idx="193">
                  <c:v>384.2959899899989</c:v>
                </c:pt>
                <c:pt idx="194">
                  <c:v>386.4960021969986</c:v>
                </c:pt>
                <c:pt idx="195">
                  <c:v>388.4209899899989</c:v>
                </c:pt>
                <c:pt idx="196">
                  <c:v>390.3460083009999</c:v>
                </c:pt>
                <c:pt idx="197">
                  <c:v>392.269989014</c:v>
                </c:pt>
                <c:pt idx="198">
                  <c:v>394.4700012209989</c:v>
                </c:pt>
                <c:pt idx="199">
                  <c:v>396.394989014</c:v>
                </c:pt>
                <c:pt idx="200">
                  <c:v>398.320007324</c:v>
                </c:pt>
                <c:pt idx="201">
                  <c:v>400.5190124509982</c:v>
                </c:pt>
                <c:pt idx="202">
                  <c:v>402.444000244</c:v>
                </c:pt>
                <c:pt idx="203">
                  <c:v>404.6440124509996</c:v>
                </c:pt>
                <c:pt idx="204">
                  <c:v>406.2940063479982</c:v>
                </c:pt>
                <c:pt idx="205">
                  <c:v>408.4930114749973</c:v>
                </c:pt>
                <c:pt idx="206">
                  <c:v>410.4179992679977</c:v>
                </c:pt>
                <c:pt idx="207">
                  <c:v>412.6180114749988</c:v>
                </c:pt>
                <c:pt idx="208">
                  <c:v>414.2680053709989</c:v>
                </c:pt>
                <c:pt idx="209">
                  <c:v>416.192993164</c:v>
                </c:pt>
                <c:pt idx="210">
                  <c:v>418.666992187</c:v>
                </c:pt>
                <c:pt idx="211">
                  <c:v>420.316986084</c:v>
                </c:pt>
                <c:pt idx="212">
                  <c:v>422.5169982909986</c:v>
                </c:pt>
                <c:pt idx="213">
                  <c:v>424.441986084</c:v>
                </c:pt>
                <c:pt idx="214">
                  <c:v>426.3659973140001</c:v>
                </c:pt>
                <c:pt idx="215">
                  <c:v>428.2909851069999</c:v>
                </c:pt>
                <c:pt idx="216">
                  <c:v>430.2160034179977</c:v>
                </c:pt>
                <c:pt idx="217">
                  <c:v>432.4159851069999</c:v>
                </c:pt>
                <c:pt idx="218">
                  <c:v>434.3410034179989</c:v>
                </c:pt>
                <c:pt idx="219">
                  <c:v>436.5400085449996</c:v>
                </c:pt>
                <c:pt idx="220">
                  <c:v>438.464996338</c:v>
                </c:pt>
                <c:pt idx="221">
                  <c:v>440.6650085449996</c:v>
                </c:pt>
                <c:pt idx="222">
                  <c:v>442.3150024409986</c:v>
                </c:pt>
                <c:pt idx="223">
                  <c:v>444.5140075679989</c:v>
                </c:pt>
                <c:pt idx="224">
                  <c:v>446.4389953609979</c:v>
                </c:pt>
                <c:pt idx="225">
                  <c:v>448.364013672</c:v>
                </c:pt>
                <c:pt idx="226">
                  <c:v>450.2890014649989</c:v>
                </c:pt>
                <c:pt idx="227">
                  <c:v>452.2139892579982</c:v>
                </c:pt>
                <c:pt idx="228">
                  <c:v>454.412994385</c:v>
                </c:pt>
                <c:pt idx="229">
                  <c:v>456.3380126949996</c:v>
                </c:pt>
                <c:pt idx="230">
                  <c:v>458.537994385</c:v>
                </c:pt>
                <c:pt idx="231">
                  <c:v>460.4630126949996</c:v>
                </c:pt>
                <c:pt idx="232">
                  <c:v>462.3869934079979</c:v>
                </c:pt>
                <c:pt idx="233">
                  <c:v>464.312011719</c:v>
                </c:pt>
                <c:pt idx="234">
                  <c:v>466.2369995119976</c:v>
                </c:pt>
                <c:pt idx="235">
                  <c:v>468.4370117189975</c:v>
                </c:pt>
                <c:pt idx="236">
                  <c:v>470.3619995119989</c:v>
                </c:pt>
                <c:pt idx="237">
                  <c:v>472.5610046389996</c:v>
                </c:pt>
                <c:pt idx="238">
                  <c:v>474.4859924319986</c:v>
                </c:pt>
                <c:pt idx="239">
                  <c:v>476.4110107419966</c:v>
                </c:pt>
                <c:pt idx="240">
                  <c:v>478.335998535</c:v>
                </c:pt>
                <c:pt idx="241">
                  <c:v>480.2600097659986</c:v>
                </c:pt>
                <c:pt idx="242">
                  <c:v>482.4599914549992</c:v>
                </c:pt>
                <c:pt idx="243">
                  <c:v>484.3850097659986</c:v>
                </c:pt>
                <c:pt idx="244">
                  <c:v>486.309997559</c:v>
                </c:pt>
                <c:pt idx="245">
                  <c:v>488.2340087889982</c:v>
                </c:pt>
                <c:pt idx="246">
                  <c:v>490.4339904789969</c:v>
                </c:pt>
                <c:pt idx="247">
                  <c:v>492.3590087889996</c:v>
                </c:pt>
                <c:pt idx="248">
                  <c:v>494.5589904789986</c:v>
                </c:pt>
                <c:pt idx="249">
                  <c:v>496.4840087889982</c:v>
                </c:pt>
                <c:pt idx="250">
                  <c:v>498.4079895019992</c:v>
                </c:pt>
              </c:numCache>
            </c:numRef>
          </c:xVal>
          <c:yVal>
            <c:numRef>
              <c:f>'-13.5T_1'!$Q$2:$Q$252</c:f>
              <c:numCache>
                <c:formatCode>General</c:formatCode>
                <c:ptCount val="251"/>
                <c:pt idx="0">
                  <c:v>-13.46848355120252</c:v>
                </c:pt>
                <c:pt idx="1">
                  <c:v>-13.49272678141971</c:v>
                </c:pt>
                <c:pt idx="2">
                  <c:v>-13.49524784038015</c:v>
                </c:pt>
                <c:pt idx="3">
                  <c:v>-13.5082424854538</c:v>
                </c:pt>
                <c:pt idx="4">
                  <c:v>-13.5231764769201</c:v>
                </c:pt>
                <c:pt idx="5">
                  <c:v>-13.53723836404186</c:v>
                </c:pt>
                <c:pt idx="6">
                  <c:v>-13.55255985647797</c:v>
                </c:pt>
                <c:pt idx="7">
                  <c:v>-13.56633042474787</c:v>
                </c:pt>
                <c:pt idx="8">
                  <c:v>-13.5816528413499</c:v>
                </c:pt>
                <c:pt idx="9">
                  <c:v>-13.59600419802172</c:v>
                </c:pt>
                <c:pt idx="10">
                  <c:v>-13.61093911462375</c:v>
                </c:pt>
                <c:pt idx="11">
                  <c:v>-13.62500007660978</c:v>
                </c:pt>
                <c:pt idx="12">
                  <c:v>-13.63877064584946</c:v>
                </c:pt>
                <c:pt idx="13">
                  <c:v>-13.65428634988368</c:v>
                </c:pt>
                <c:pt idx="14">
                  <c:v>-13.66795981283942</c:v>
                </c:pt>
                <c:pt idx="15">
                  <c:v>-13.68347551687355</c:v>
                </c:pt>
                <c:pt idx="16">
                  <c:v>-13.69773069142747</c:v>
                </c:pt>
                <c:pt idx="17">
                  <c:v>-13.7133435007758</c:v>
                </c:pt>
                <c:pt idx="18">
                  <c:v>-13.72701696373153</c:v>
                </c:pt>
                <c:pt idx="19">
                  <c:v>-13.74272688033356</c:v>
                </c:pt>
                <c:pt idx="20">
                  <c:v>-13.75698205488753</c:v>
                </c:pt>
                <c:pt idx="21">
                  <c:v>-13.77084972944143</c:v>
                </c:pt>
                <c:pt idx="22">
                  <c:v>-13.78626832719162</c:v>
                </c:pt>
                <c:pt idx="23">
                  <c:v>-13.80052350174555</c:v>
                </c:pt>
                <c:pt idx="24">
                  <c:v>-13.8163305246315</c:v>
                </c:pt>
                <c:pt idx="25">
                  <c:v>-13.83000398661752</c:v>
                </c:pt>
                <c:pt idx="26">
                  <c:v>-13.84571390321955</c:v>
                </c:pt>
                <c:pt idx="27">
                  <c:v>-13.86025947148953</c:v>
                </c:pt>
                <c:pt idx="28">
                  <c:v>-13.8737396460435</c:v>
                </c:pt>
                <c:pt idx="29">
                  <c:v>-13.88973995636157</c:v>
                </c:pt>
                <c:pt idx="30">
                  <c:v>-13.90380184348332</c:v>
                </c:pt>
                <c:pt idx="31">
                  <c:v>-13.91922044123347</c:v>
                </c:pt>
                <c:pt idx="32">
                  <c:v>-13.93366982835532</c:v>
                </c:pt>
                <c:pt idx="33">
                  <c:v>-13.94957303141971</c:v>
                </c:pt>
                <c:pt idx="34">
                  <c:v>-13.96344070597366</c:v>
                </c:pt>
                <c:pt idx="35">
                  <c:v>-13.97934483514357</c:v>
                </c:pt>
                <c:pt idx="36">
                  <c:v>-13.99369711501165</c:v>
                </c:pt>
                <c:pt idx="37">
                  <c:v>-14.00775807796742</c:v>
                </c:pt>
                <c:pt idx="38">
                  <c:v>-14.02307956943367</c:v>
                </c:pt>
                <c:pt idx="39">
                  <c:v>-14.03704435027152</c:v>
                </c:pt>
                <c:pt idx="40">
                  <c:v>-14.0532388721878</c:v>
                </c:pt>
                <c:pt idx="41">
                  <c:v>-14.06710654771141</c:v>
                </c:pt>
                <c:pt idx="42">
                  <c:v>-14.0830097507758</c:v>
                </c:pt>
                <c:pt idx="43">
                  <c:v>-14.09736203161365</c:v>
                </c:pt>
                <c:pt idx="44">
                  <c:v>-14.11181141776571</c:v>
                </c:pt>
                <c:pt idx="45">
                  <c:v>-14.12790883436773</c:v>
                </c:pt>
                <c:pt idx="46">
                  <c:v>-14.14187361520555</c:v>
                </c:pt>
                <c:pt idx="47">
                  <c:v>-14.15787392455392</c:v>
                </c:pt>
                <c:pt idx="48">
                  <c:v>-14.17212909910785</c:v>
                </c:pt>
                <c:pt idx="49">
                  <c:v>-14.18783901570988</c:v>
                </c:pt>
                <c:pt idx="50">
                  <c:v>-14.20219129557797</c:v>
                </c:pt>
                <c:pt idx="51">
                  <c:v>-14.21790121218</c:v>
                </c:pt>
                <c:pt idx="52">
                  <c:v>-14.2321563867339</c:v>
                </c:pt>
                <c:pt idx="53">
                  <c:v>-14.24641156128782</c:v>
                </c:pt>
                <c:pt idx="54">
                  <c:v>-14.26192818948797</c:v>
                </c:pt>
                <c:pt idx="55">
                  <c:v>-14.27647375775796</c:v>
                </c:pt>
                <c:pt idx="56">
                  <c:v>-14.29228077967417</c:v>
                </c:pt>
                <c:pt idx="57">
                  <c:v>-14.30624556148177</c:v>
                </c:pt>
                <c:pt idx="58">
                  <c:v>-14.32214876454616</c:v>
                </c:pt>
                <c:pt idx="59">
                  <c:v>-14.33591933378593</c:v>
                </c:pt>
                <c:pt idx="60">
                  <c:v>-14.35027161462375</c:v>
                </c:pt>
                <c:pt idx="61">
                  <c:v>-14.3661757428239</c:v>
                </c:pt>
                <c:pt idx="62">
                  <c:v>-14.38033381109387</c:v>
                </c:pt>
                <c:pt idx="63">
                  <c:v>-14.3961408330101</c:v>
                </c:pt>
                <c:pt idx="64">
                  <c:v>-14.41020179596586</c:v>
                </c:pt>
                <c:pt idx="65">
                  <c:v>-14.42600881788211</c:v>
                </c:pt>
                <c:pt idx="66">
                  <c:v>-14.44006977986812</c:v>
                </c:pt>
                <c:pt idx="67">
                  <c:v>-14.45597390806831</c:v>
                </c:pt>
                <c:pt idx="68">
                  <c:v>-14.47042237005432</c:v>
                </c:pt>
                <c:pt idx="69">
                  <c:v>-14.48419293929403</c:v>
                </c:pt>
                <c:pt idx="70">
                  <c:v>-14.4998057496121</c:v>
                </c:pt>
                <c:pt idx="71">
                  <c:v>-14.51406092416602</c:v>
                </c:pt>
                <c:pt idx="72">
                  <c:v>-14.52948044705198</c:v>
                </c:pt>
                <c:pt idx="73">
                  <c:v>-14.54402601435221</c:v>
                </c:pt>
                <c:pt idx="74">
                  <c:v>-14.55915421935615</c:v>
                </c:pt>
                <c:pt idx="75">
                  <c:v>-14.57360360550815</c:v>
                </c:pt>
                <c:pt idx="76">
                  <c:v>-14.5886347042281</c:v>
                </c:pt>
                <c:pt idx="77">
                  <c:v>-14.602986985066</c:v>
                </c:pt>
                <c:pt idx="78">
                  <c:v>-14.61695084076804</c:v>
                </c:pt>
                <c:pt idx="79">
                  <c:v>-14.63227325737005</c:v>
                </c:pt>
                <c:pt idx="80">
                  <c:v>-14.64662553820793</c:v>
                </c:pt>
                <c:pt idx="81">
                  <c:v>-14.66214124224205</c:v>
                </c:pt>
                <c:pt idx="82">
                  <c:v>-14.67581470519783</c:v>
                </c:pt>
                <c:pt idx="83">
                  <c:v>-14.69113619666408</c:v>
                </c:pt>
                <c:pt idx="84">
                  <c:v>-14.70480965961986</c:v>
                </c:pt>
                <c:pt idx="85">
                  <c:v>-14.71867733417375</c:v>
                </c:pt>
                <c:pt idx="86">
                  <c:v>-14.73429014449179</c:v>
                </c:pt>
                <c:pt idx="87">
                  <c:v>-14.74776939487975</c:v>
                </c:pt>
                <c:pt idx="88">
                  <c:v>-14.7632850989139</c:v>
                </c:pt>
                <c:pt idx="89">
                  <c:v>-14.77676527443755</c:v>
                </c:pt>
                <c:pt idx="90">
                  <c:v>-14.7920867659038</c:v>
                </c:pt>
                <c:pt idx="91">
                  <c:v>-14.80614772885958</c:v>
                </c:pt>
                <c:pt idx="92">
                  <c:v>-14.82079132757952</c:v>
                </c:pt>
                <c:pt idx="93">
                  <c:v>-14.83475518328162</c:v>
                </c:pt>
                <c:pt idx="94">
                  <c:v>-14.8482353588053</c:v>
                </c:pt>
                <c:pt idx="95">
                  <c:v>-14.86316935124132</c:v>
                </c:pt>
                <c:pt idx="96">
                  <c:v>-14.87684281419711</c:v>
                </c:pt>
                <c:pt idx="97">
                  <c:v>-14.89167970034911</c:v>
                </c:pt>
                <c:pt idx="98">
                  <c:v>-14.9055473749031</c:v>
                </c:pt>
                <c:pt idx="99">
                  <c:v>-14.92019004945695</c:v>
                </c:pt>
                <c:pt idx="100">
                  <c:v>-14.93396061772693</c:v>
                </c:pt>
                <c:pt idx="101">
                  <c:v>-14.94676105023274</c:v>
                </c:pt>
                <c:pt idx="102">
                  <c:v>-14.96188925523667</c:v>
                </c:pt>
                <c:pt idx="103">
                  <c:v>-14.97536850562452</c:v>
                </c:pt>
                <c:pt idx="104">
                  <c:v>-14.99020539177657</c:v>
                </c:pt>
                <c:pt idx="105">
                  <c:v>-15.0030058242824</c:v>
                </c:pt>
                <c:pt idx="106">
                  <c:v>-15.01764942300233</c:v>
                </c:pt>
                <c:pt idx="107">
                  <c:v>-15.03074117435997</c:v>
                </c:pt>
                <c:pt idx="108">
                  <c:v>-15.04548095422814</c:v>
                </c:pt>
                <c:pt idx="109">
                  <c:v>-15.05828138770365</c:v>
                </c:pt>
                <c:pt idx="110">
                  <c:v>-15.0713731380915</c:v>
                </c:pt>
                <c:pt idx="111">
                  <c:v>-15.08562831264547</c:v>
                </c:pt>
                <c:pt idx="112">
                  <c:v>-15.09910756303336</c:v>
                </c:pt>
                <c:pt idx="113">
                  <c:v>-15.11355695015516</c:v>
                </c:pt>
                <c:pt idx="114">
                  <c:v>-15.12655159522886</c:v>
                </c:pt>
                <c:pt idx="115">
                  <c:v>-15.14100098138092</c:v>
                </c:pt>
                <c:pt idx="116">
                  <c:v>-15.15428602017068</c:v>
                </c:pt>
                <c:pt idx="117">
                  <c:v>-15.16708737781227</c:v>
                </c:pt>
                <c:pt idx="118">
                  <c:v>-15.18143873351436</c:v>
                </c:pt>
                <c:pt idx="119">
                  <c:v>-15.19424009018619</c:v>
                </c:pt>
                <c:pt idx="120">
                  <c:v>-15.20849526474011</c:v>
                </c:pt>
                <c:pt idx="121">
                  <c:v>-15.22158701609775</c:v>
                </c:pt>
                <c:pt idx="122">
                  <c:v>-15.23545376648565</c:v>
                </c:pt>
                <c:pt idx="123">
                  <c:v>-15.24844748642354</c:v>
                </c:pt>
                <c:pt idx="124">
                  <c:v>-15.26251029868118</c:v>
                </c:pt>
                <c:pt idx="125">
                  <c:v>-15.27530980605121</c:v>
                </c:pt>
                <c:pt idx="126">
                  <c:v>-15.28791695112491</c:v>
                </c:pt>
                <c:pt idx="127">
                  <c:v>-15.30168752036467</c:v>
                </c:pt>
                <c:pt idx="128">
                  <c:v>-15.31458505915442</c:v>
                </c:pt>
                <c:pt idx="129">
                  <c:v>-15.32884023370835</c:v>
                </c:pt>
                <c:pt idx="130">
                  <c:v>-15.3409627734678</c:v>
                </c:pt>
                <c:pt idx="131">
                  <c:v>-15.35511991660208</c:v>
                </c:pt>
                <c:pt idx="132">
                  <c:v>-15.36724245636152</c:v>
                </c:pt>
                <c:pt idx="133">
                  <c:v>-15.38120723719942</c:v>
                </c:pt>
                <c:pt idx="134">
                  <c:v>-15.39352214022498</c:v>
                </c:pt>
                <c:pt idx="135">
                  <c:v>-15.40583704228085</c:v>
                </c:pt>
                <c:pt idx="136">
                  <c:v>-15.42009221683477</c:v>
                </c:pt>
                <c:pt idx="137">
                  <c:v>-15.43221475659427</c:v>
                </c:pt>
                <c:pt idx="138">
                  <c:v>-15.44598532486427</c:v>
                </c:pt>
                <c:pt idx="139">
                  <c:v>-15.45849443948805</c:v>
                </c:pt>
                <c:pt idx="140">
                  <c:v>-15.47158619084567</c:v>
                </c:pt>
                <c:pt idx="141">
                  <c:v>-15.48419333591932</c:v>
                </c:pt>
                <c:pt idx="142">
                  <c:v>-15.4959274515128</c:v>
                </c:pt>
                <c:pt idx="143">
                  <c:v>-15.50959998933282</c:v>
                </c:pt>
                <c:pt idx="144">
                  <c:v>-15.52162449767262</c:v>
                </c:pt>
                <c:pt idx="145">
                  <c:v>-15.53510467319631</c:v>
                </c:pt>
                <c:pt idx="146">
                  <c:v>-15.5470330003879</c:v>
                </c:pt>
                <c:pt idx="147">
                  <c:v>-15.56080356962766</c:v>
                </c:pt>
                <c:pt idx="148">
                  <c:v>-15.57311847168347</c:v>
                </c:pt>
                <c:pt idx="149">
                  <c:v>-15.58708325252137</c:v>
                </c:pt>
                <c:pt idx="150">
                  <c:v>-15.5988173681148</c:v>
                </c:pt>
                <c:pt idx="151">
                  <c:v>-15.6110360890225</c:v>
                </c:pt>
                <c:pt idx="152">
                  <c:v>-15.62422402152832</c:v>
                </c:pt>
                <c:pt idx="153">
                  <c:v>-15.63634656128782</c:v>
                </c:pt>
                <c:pt idx="154">
                  <c:v>-15.64972870539172</c:v>
                </c:pt>
                <c:pt idx="155">
                  <c:v>-15.66175321470132</c:v>
                </c:pt>
                <c:pt idx="156">
                  <c:v>-15.673971935609</c:v>
                </c:pt>
                <c:pt idx="157">
                  <c:v>-15.68638486811482</c:v>
                </c:pt>
                <c:pt idx="158">
                  <c:v>-15.69840937742437</c:v>
                </c:pt>
                <c:pt idx="159">
                  <c:v>-15.71169534038014</c:v>
                </c:pt>
                <c:pt idx="160">
                  <c:v>-15.72391406128782</c:v>
                </c:pt>
                <c:pt idx="161">
                  <c:v>-15.73749041795966</c:v>
                </c:pt>
                <c:pt idx="162">
                  <c:v>-15.74951492629946</c:v>
                </c:pt>
                <c:pt idx="163">
                  <c:v>-15.76289707137316</c:v>
                </c:pt>
                <c:pt idx="164">
                  <c:v>-15.77482539856478</c:v>
                </c:pt>
                <c:pt idx="165">
                  <c:v>-15.78840175523662</c:v>
                </c:pt>
                <c:pt idx="166">
                  <c:v>-15.80003968968198</c:v>
                </c:pt>
                <c:pt idx="167">
                  <c:v>-15.81216037916997</c:v>
                </c:pt>
                <c:pt idx="168">
                  <c:v>-15.82564055469358</c:v>
                </c:pt>
                <c:pt idx="169">
                  <c:v>-15.83737467028705</c:v>
                </c:pt>
                <c:pt idx="170">
                  <c:v>-15.85104720810712</c:v>
                </c:pt>
                <c:pt idx="171">
                  <c:v>-15.86316974786656</c:v>
                </c:pt>
                <c:pt idx="172">
                  <c:v>-15.87645386152056</c:v>
                </c:pt>
                <c:pt idx="173">
                  <c:v>-15.8887706128782</c:v>
                </c:pt>
                <c:pt idx="174">
                  <c:v>-15.90040669802178</c:v>
                </c:pt>
                <c:pt idx="175">
                  <c:v>-15.9141772662917</c:v>
                </c:pt>
                <c:pt idx="176">
                  <c:v>-15.92591138188518</c:v>
                </c:pt>
                <c:pt idx="177">
                  <c:v>-15.93939155740885</c:v>
                </c:pt>
                <c:pt idx="178">
                  <c:v>-15.95170645946475</c:v>
                </c:pt>
                <c:pt idx="179">
                  <c:v>-15.96489439197052</c:v>
                </c:pt>
                <c:pt idx="180">
                  <c:v>-15.97711496218</c:v>
                </c:pt>
                <c:pt idx="181">
                  <c:v>-15.99069131885183</c:v>
                </c:pt>
                <c:pt idx="182">
                  <c:v>-16.00271582816119</c:v>
                </c:pt>
                <c:pt idx="183">
                  <c:v>-16.01493454906905</c:v>
                </c:pt>
                <c:pt idx="184">
                  <c:v>-16.02841287432091</c:v>
                </c:pt>
                <c:pt idx="185">
                  <c:v>-16.0404392329323</c:v>
                </c:pt>
                <c:pt idx="186">
                  <c:v>-16.05401558960435</c:v>
                </c:pt>
                <c:pt idx="187">
                  <c:v>-16.06594206749418</c:v>
                </c:pt>
                <c:pt idx="188">
                  <c:v>-16.07961645461598</c:v>
                </c:pt>
                <c:pt idx="189">
                  <c:v>-16.09164096392549</c:v>
                </c:pt>
                <c:pt idx="190">
                  <c:v>-16.1048288954616</c:v>
                </c:pt>
                <c:pt idx="191">
                  <c:v>-16.11704761733903</c:v>
                </c:pt>
                <c:pt idx="192">
                  <c:v>-16.12878173196273</c:v>
                </c:pt>
                <c:pt idx="193">
                  <c:v>-16.14264848235066</c:v>
                </c:pt>
                <c:pt idx="194">
                  <c:v>-16.15448062839418</c:v>
                </c:pt>
                <c:pt idx="195">
                  <c:v>-16.16795895461611</c:v>
                </c:pt>
                <c:pt idx="196">
                  <c:v>-16.18008149437549</c:v>
                </c:pt>
                <c:pt idx="197">
                  <c:v>-16.1932694259116</c:v>
                </c:pt>
                <c:pt idx="198">
                  <c:v>-16.20597275310318</c:v>
                </c:pt>
                <c:pt idx="199">
                  <c:v>-16.21809529286269</c:v>
                </c:pt>
                <c:pt idx="200">
                  <c:v>-16.23147743696664</c:v>
                </c:pt>
                <c:pt idx="201">
                  <c:v>-16.24398840089223</c:v>
                </c:pt>
                <c:pt idx="202">
                  <c:v>-16.25717633339799</c:v>
                </c:pt>
                <c:pt idx="203">
                  <c:v>-16.26978347847161</c:v>
                </c:pt>
                <c:pt idx="204">
                  <c:v>-16.28316562354539</c:v>
                </c:pt>
                <c:pt idx="205">
                  <c:v>-16.29567473719931</c:v>
                </c:pt>
                <c:pt idx="206">
                  <c:v>-16.3094453064391</c:v>
                </c:pt>
                <c:pt idx="207">
                  <c:v>-16.32137363363072</c:v>
                </c:pt>
                <c:pt idx="208">
                  <c:v>-16.33378656710629</c:v>
                </c:pt>
                <c:pt idx="209">
                  <c:v>-16.347557136346</c:v>
                </c:pt>
                <c:pt idx="210">
                  <c:v>-16.3595816446858</c:v>
                </c:pt>
                <c:pt idx="211">
                  <c:v>-16.3734483950737</c:v>
                </c:pt>
                <c:pt idx="212">
                  <c:v>-16.38557093483308</c:v>
                </c:pt>
                <c:pt idx="213">
                  <c:v>-16.39953386636911</c:v>
                </c:pt>
                <c:pt idx="214">
                  <c:v>-16.41165640515904</c:v>
                </c:pt>
                <c:pt idx="215">
                  <c:v>-16.42406933863461</c:v>
                </c:pt>
                <c:pt idx="216">
                  <c:v>-16.4380341194725</c:v>
                </c:pt>
                <c:pt idx="217">
                  <c:v>-16.44996059736222</c:v>
                </c:pt>
                <c:pt idx="218">
                  <c:v>-16.46392537820016</c:v>
                </c:pt>
                <c:pt idx="219">
                  <c:v>-16.47682291698989</c:v>
                </c:pt>
                <c:pt idx="220">
                  <c:v>-16.49039927366154</c:v>
                </c:pt>
                <c:pt idx="221">
                  <c:v>-16.50300641970519</c:v>
                </c:pt>
                <c:pt idx="222">
                  <c:v>-16.51648474495733</c:v>
                </c:pt>
                <c:pt idx="223">
                  <c:v>-16.52928610259892</c:v>
                </c:pt>
                <c:pt idx="224">
                  <c:v>-16.54160285492618</c:v>
                </c:pt>
                <c:pt idx="225">
                  <c:v>-16.55517921159813</c:v>
                </c:pt>
                <c:pt idx="226">
                  <c:v>-16.56788253782002</c:v>
                </c:pt>
                <c:pt idx="227">
                  <c:v>-16.58126468192388</c:v>
                </c:pt>
                <c:pt idx="228">
                  <c:v>-16.59406603956553</c:v>
                </c:pt>
                <c:pt idx="229">
                  <c:v>-16.60812700252118</c:v>
                </c:pt>
                <c:pt idx="230">
                  <c:v>-16.62024769200929</c:v>
                </c:pt>
                <c:pt idx="231">
                  <c:v>-16.63217601920093</c:v>
                </c:pt>
                <c:pt idx="232">
                  <c:v>-16.64546198312646</c:v>
                </c:pt>
                <c:pt idx="233">
                  <c:v>-16.65787491563238</c:v>
                </c:pt>
                <c:pt idx="234">
                  <c:v>-16.67193587858806</c:v>
                </c:pt>
                <c:pt idx="235">
                  <c:v>-16.68454302366169</c:v>
                </c:pt>
                <c:pt idx="236">
                  <c:v>-16.69821556148177</c:v>
                </c:pt>
                <c:pt idx="237">
                  <c:v>-16.71091888770365</c:v>
                </c:pt>
                <c:pt idx="238">
                  <c:v>-16.72488366951125</c:v>
                </c:pt>
                <c:pt idx="239">
                  <c:v>-16.73778120830101</c:v>
                </c:pt>
                <c:pt idx="240">
                  <c:v>-16.74990374806051</c:v>
                </c:pt>
                <c:pt idx="241">
                  <c:v>-16.76415892261455</c:v>
                </c:pt>
                <c:pt idx="242">
                  <c:v>-16.77676421741663</c:v>
                </c:pt>
                <c:pt idx="243">
                  <c:v>-16.79072899922419</c:v>
                </c:pt>
                <c:pt idx="244">
                  <c:v>-16.80362653801387</c:v>
                </c:pt>
                <c:pt idx="245">
                  <c:v>-16.81807592416603</c:v>
                </c:pt>
                <c:pt idx="246">
                  <c:v>-16.83077925135763</c:v>
                </c:pt>
                <c:pt idx="247">
                  <c:v>-16.84503442591156</c:v>
                </c:pt>
                <c:pt idx="248">
                  <c:v>-16.85793196470133</c:v>
                </c:pt>
                <c:pt idx="249">
                  <c:v>-16.87063529092308</c:v>
                </c:pt>
                <c:pt idx="250">
                  <c:v>-16.88527888964312</c:v>
                </c:pt>
              </c:numCache>
            </c:numRef>
          </c:yVal>
          <c:smooth val="1"/>
        </c:ser>
        <c:axId val="538556104"/>
        <c:axId val="538525320"/>
      </c:scatterChart>
      <c:valAx>
        <c:axId val="538556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Current (A)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38525320"/>
        <c:crosses val="autoZero"/>
        <c:crossBetween val="midCat"/>
      </c:valAx>
      <c:valAx>
        <c:axId val="538525320"/>
        <c:scaling>
          <c:orientation val="minMax"/>
          <c:max val="-13.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Bz</a:t>
                </a:r>
                <a:r>
                  <a:rPr lang="en-US" dirty="0" smtClean="0"/>
                  <a:t>(0)</a:t>
                </a:r>
                <a:r>
                  <a:rPr lang="en-US" baseline="0" dirty="0" smtClean="0"/>
                  <a:t> from Hall Probe (T)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38556104"/>
        <c:crosses val="autoZero"/>
        <c:crossBetween val="midCat"/>
      </c:valAx>
      <c:spPr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0.16832</cdr:x>
      <cdr:y>0.7481</cdr:y>
    </cdr:from>
    <cdr:to>
      <cdr:x>0.58416</cdr:x>
      <cdr:y>0.87245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987016" y="2036733"/>
          <a:ext cx="24384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en-US" sz="1600" b="1" dirty="0" err="1" smtClean="0">
              <a:solidFill>
                <a:srgbClr val="002060"/>
              </a:solidFill>
              <a:latin typeface="Times" pitchFamily="18" charset="0"/>
            </a:rPr>
            <a:t>B</a:t>
          </a:r>
          <a:r>
            <a:rPr lang="en-US" sz="1600" b="1" baseline="-25000" dirty="0" err="1" smtClean="0">
              <a:solidFill>
                <a:srgbClr val="002060"/>
              </a:solidFill>
              <a:latin typeface="Times" pitchFamily="18" charset="0"/>
            </a:rPr>
            <a:t>z</a:t>
          </a:r>
          <a:r>
            <a:rPr lang="en-US" sz="1600" b="1" dirty="0" smtClean="0">
              <a:solidFill>
                <a:srgbClr val="002060"/>
              </a:solidFill>
              <a:latin typeface="Times" pitchFamily="18" charset="0"/>
            </a:rPr>
            <a:t>(T) </a:t>
          </a:r>
          <a:r>
            <a:rPr lang="en-US" sz="1600" b="1" dirty="0" smtClean="0">
              <a:solidFill>
                <a:srgbClr val="002060"/>
              </a:solidFill>
              <a:latin typeface="Times" pitchFamily="18" charset="0"/>
              <a:sym typeface="Symbol"/>
            </a:rPr>
            <a:t>vs. Current (A)</a:t>
          </a:r>
          <a:endParaRPr lang="en-US" sz="1600" b="1" dirty="0">
            <a:solidFill>
              <a:srgbClr val="002060"/>
            </a:solidFill>
            <a:latin typeface="Times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8" rIns="93157" bIns="46578" numCol="1" anchor="t" anchorCtr="0" compatLnSpc="1">
            <a:prstTxWarp prst="textNoShape">
              <a:avLst/>
            </a:prstTxWarp>
          </a:bodyPr>
          <a:lstStyle>
            <a:lvl1pPr defTabSz="93153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8" rIns="93157" bIns="46578" numCol="1" anchor="t" anchorCtr="0" compatLnSpc="1">
            <a:prstTxWarp prst="textNoShape">
              <a:avLst/>
            </a:prstTxWarp>
          </a:bodyPr>
          <a:lstStyle>
            <a:lvl1pPr algn="r" defTabSz="931532">
              <a:defRPr sz="1200"/>
            </a:lvl1pPr>
          </a:lstStyle>
          <a:p>
            <a:pPr>
              <a:defRPr/>
            </a:pPr>
            <a:fld id="{06E1E564-BDF6-4EB6-80E9-65B649196B8D}" type="datetimeFigureOut">
              <a:rPr lang="en-US"/>
              <a:pPr>
                <a:defRPr/>
              </a:pPr>
              <a:t>3/3/11</a:t>
            </a:fld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9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8" rIns="93157" bIns="46578" numCol="1" anchor="b" anchorCtr="0" compatLnSpc="1">
            <a:prstTxWarp prst="textNoShape">
              <a:avLst/>
            </a:prstTxWarp>
          </a:bodyPr>
          <a:lstStyle>
            <a:lvl1pPr defTabSz="93153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9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8" rIns="93157" bIns="46578" numCol="1" anchor="b" anchorCtr="0" compatLnSpc="1">
            <a:prstTxWarp prst="textNoShape">
              <a:avLst/>
            </a:prstTxWarp>
          </a:bodyPr>
          <a:lstStyle>
            <a:lvl1pPr algn="r" defTabSz="931532">
              <a:defRPr sz="1200"/>
            </a:lvl1pPr>
          </a:lstStyle>
          <a:p>
            <a:pPr>
              <a:defRPr/>
            </a:pPr>
            <a:fld id="{055744DD-2C11-436A-93B3-3A47DDA1B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78" rIns="93157" bIns="46578" numCol="1" anchor="t" anchorCtr="0" compatLnSpc="1">
            <a:prstTxWarp prst="textNoShape">
              <a:avLst/>
            </a:prstTxWarp>
          </a:bodyPr>
          <a:lstStyle>
            <a:lvl1pPr defTabSz="931532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78" rIns="93157" bIns="46578" numCol="1" anchor="t" anchorCtr="0" compatLnSpc="1">
            <a:prstTxWarp prst="textNoShape">
              <a:avLst/>
            </a:prstTxWarp>
          </a:bodyPr>
          <a:lstStyle>
            <a:lvl1pPr algn="r" defTabSz="931532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D49ADFC-D24B-4EAA-AA66-F4EBE4B164CC}" type="datetimeFigureOut">
              <a:rPr lang="en-US"/>
              <a:pPr>
                <a:defRPr/>
              </a:pPr>
              <a:t>3/3/11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3" tIns="45781" rIns="91563" bIns="457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59" y="4416110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78" rIns="93157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0629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78" rIns="93157" bIns="46578" numCol="1" anchor="b" anchorCtr="0" compatLnSpc="1">
            <a:prstTxWarp prst="textNoShape">
              <a:avLst/>
            </a:prstTxWarp>
          </a:bodyPr>
          <a:lstStyle>
            <a:lvl1pPr defTabSz="931532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1183" y="8830629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78" rIns="93157" bIns="46578" numCol="1" anchor="b" anchorCtr="0" compatLnSpc="1">
            <a:prstTxWarp prst="textNoShape">
              <a:avLst/>
            </a:prstTxWarp>
          </a:bodyPr>
          <a:lstStyle>
            <a:lvl1pPr algn="r" defTabSz="931532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3AAB515-6114-41F3-82A4-E04ADC6B8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AB515-6114-41F3-82A4-E04ADC6B831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Muon2011                              March 3,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Magnet R&amp;D Program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9340-D78D-433C-AC9B-B509AC35E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Muon2011                              March 3,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Magnet R&amp;D Program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9340-D78D-433C-AC9B-B509AC35E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Muon2011                              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Magnet R&amp;D Program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9340-D78D-433C-AC9B-B509AC35E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590800" cy="365125"/>
          </a:xfrm>
        </p:spPr>
        <p:txBody>
          <a:bodyPr/>
          <a:lstStyle>
            <a:lvl1pPr algn="ctr">
              <a:defRPr b="0">
                <a:latin typeface="Berlin Sans FB Demi" pitchFamily="34" charset="0"/>
              </a:defRPr>
            </a:lvl1pPr>
          </a:lstStyle>
          <a:p>
            <a:r>
              <a:rPr lang="en-US" dirty="0" smtClean="0"/>
              <a:t>Muon2011                      March 3, 2011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MAP Magnet R&amp;D Program           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Muon2011                              March 3,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MAP Magnet R&amp;D Program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9340-D78D-433C-AC9B-B509AC35E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1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1524000" y="1"/>
            <a:ext cx="6324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HCC - Helical Solenoid Development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3" r:id="rId3"/>
    <p:sldLayoutId id="2147483674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erlin Sans FB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rgbClr val="3214B4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rgbClr val="C00000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008000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Muon2011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alibri" pitchFamily="34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</p:spPr>
        <p:txBody>
          <a:bodyPr/>
          <a:lstStyle/>
          <a:p>
            <a:r>
              <a:rPr lang="en-US" b="1" i="1" dirty="0" smtClean="0"/>
              <a:t>Muon2011  -  March 3, 2011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122" name="Subtitle 2"/>
          <p:cNvSpPr>
            <a:spLocks noGrp="1"/>
          </p:cNvSpPr>
          <p:nvPr>
            <p:ph type="subTitle" idx="4294967295"/>
          </p:nvPr>
        </p:nvSpPr>
        <p:spPr>
          <a:xfrm>
            <a:off x="1295400" y="2133600"/>
            <a:ext cx="6400800" cy="2286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400" smtClean="0">
                <a:latin typeface="Berlin Sans FB Demi" pitchFamily="34" charset="0"/>
                <a:cs typeface="Arial" charset="0"/>
              </a:rPr>
              <a:t> </a:t>
            </a:r>
            <a:r>
              <a:rPr lang="en-US" sz="3500" b="0" smtClean="0">
                <a:latin typeface="Berlin Sans FB Demi" pitchFamily="34" charset="0"/>
                <a:cs typeface="Arial" charset="0"/>
              </a:rPr>
              <a:t>HCC</a:t>
            </a:r>
            <a:r>
              <a:rPr lang="en-US" sz="3500" b="0" dirty="0" smtClean="0">
                <a:latin typeface="Berlin Sans FB Demi" pitchFamily="34" charset="0"/>
                <a:cs typeface="Arial" charset="0"/>
              </a:rPr>
              <a:t>: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500" b="0" dirty="0" smtClean="0">
                <a:latin typeface="Berlin Sans FB Demi" pitchFamily="34" charset="0"/>
                <a:cs typeface="Arial" charset="0"/>
              </a:rPr>
              <a:t>Helical Solenoid Development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500" b="0" dirty="0" smtClean="0">
                <a:latin typeface="Berlin Sans FB Demi" pitchFamily="34" charset="0"/>
                <a:cs typeface="Arial" charset="0"/>
              </a:rPr>
              <a:t>HTS Coil Progress </a:t>
            </a:r>
            <a:endParaRPr lang="en-US" sz="2800" b="0" dirty="0" smtClean="0">
              <a:latin typeface="Berlin Sans FB Dem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1800" dirty="0" smtClean="0">
              <a:latin typeface="Berlin Sans FB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>
                <a:solidFill>
                  <a:schemeClr val="tx1"/>
                </a:solidFill>
                <a:latin typeface="Berlin Sans FB Demi" pitchFamily="34" charset="0"/>
                <a:cs typeface="Arial" charset="0"/>
              </a:rPr>
              <a:t>J. Tompkins</a:t>
            </a: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  <a:cs typeface="Arial" charset="0"/>
              </a:rPr>
              <a:t>Fermilab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  <a:cs typeface="Arial" charset="0"/>
              </a:rPr>
              <a:t>– TD/MSD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latin typeface="Berlin Sans FB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HSM02 </a:t>
            </a:r>
            <a:br>
              <a:rPr lang="en-US" dirty="0" smtClean="0"/>
            </a:br>
            <a:r>
              <a:rPr lang="en-US" sz="3100" dirty="0" smtClean="0"/>
              <a:t>Ready for installation in VMTF</a:t>
            </a:r>
            <a:endParaRPr lang="en-US" sz="3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362200" cy="365125"/>
          </a:xfrm>
        </p:spPr>
        <p:txBody>
          <a:bodyPr/>
          <a:lstStyle/>
          <a:p>
            <a:endParaRPr lang="en-US" b="1" i="1" dirty="0" smtClean="0"/>
          </a:p>
          <a:p>
            <a:r>
              <a:rPr lang="en-US" b="1" i="1" dirty="0" smtClean="0"/>
              <a:t>Muon2011  -  March 3, 2011</a:t>
            </a:r>
          </a:p>
          <a:p>
            <a:endParaRPr 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9200" y="1143000"/>
            <a:ext cx="8156944" cy="4999773"/>
            <a:chOff x="685800" y="1219200"/>
            <a:chExt cx="8156944" cy="4999773"/>
          </a:xfrm>
        </p:grpSpPr>
        <p:grpSp>
          <p:nvGrpSpPr>
            <p:cNvPr id="18" name="Group 17"/>
            <p:cNvGrpSpPr/>
            <p:nvPr/>
          </p:nvGrpSpPr>
          <p:grpSpPr>
            <a:xfrm>
              <a:off x="685800" y="1219200"/>
              <a:ext cx="8156944" cy="4999773"/>
              <a:chOff x="685800" y="1219200"/>
              <a:chExt cx="8156944" cy="499977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85800" y="1219200"/>
                <a:ext cx="8156944" cy="4999773"/>
                <a:chOff x="1143516" y="1203251"/>
                <a:chExt cx="7878074" cy="4999773"/>
              </a:xfrm>
            </p:grpSpPr>
            <p:pic>
              <p:nvPicPr>
                <p:cNvPr id="8" name="Picture 7" descr="DSC03374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459126" y="1203251"/>
                  <a:ext cx="3751035" cy="4999773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1420917" y="1940073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 smtClean="0">
                      <a:latin typeface="Berlin Sans FB" pitchFamily="34" charset="0"/>
                    </a:rPr>
                    <a:t>Top plate</a:t>
                  </a:r>
                  <a:endParaRPr lang="en-US" dirty="0">
                    <a:latin typeface="Berlin Sans FB" pitchFamily="34" charset="0"/>
                  </a:endParaRPr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2885832" y="2009187"/>
                  <a:ext cx="1763019" cy="108464"/>
                </a:xfrm>
                <a:prstGeom prst="straightConnector1">
                  <a:avLst/>
                </a:prstGeom>
                <a:ln w="31750">
                  <a:solidFill>
                    <a:srgbClr val="FFB4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1143516" y="1281223"/>
                  <a:ext cx="18912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Berlin Sans FB" pitchFamily="34" charset="0"/>
                    </a:rPr>
                    <a:t>30kA power leads</a:t>
                  </a:r>
                  <a:endParaRPr lang="en-US" dirty="0">
                    <a:latin typeface="Berlin Sans FB" pitchFamily="34" charset="0"/>
                  </a:endParaRPr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2959426" y="1508051"/>
                  <a:ext cx="1643049" cy="76200"/>
                </a:xfrm>
                <a:prstGeom prst="straightConnector1">
                  <a:avLst/>
                </a:prstGeom>
                <a:ln w="31750">
                  <a:solidFill>
                    <a:srgbClr val="C0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7178295" y="2117651"/>
                  <a:ext cx="184329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Berlin Sans FB" pitchFamily="34" charset="0"/>
                    </a:rPr>
                    <a:t>Instrumentation ‘tree’</a:t>
                  </a:r>
                  <a:endParaRPr lang="en-US" dirty="0">
                    <a:latin typeface="Berlin Sans FB" pitchFamily="34" charset="0"/>
                  </a:endParaRPr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 rot="10800000">
                <a:off x="5867400" y="1447800"/>
                <a:ext cx="1981200" cy="609600"/>
              </a:xfrm>
              <a:prstGeom prst="straightConnector1">
                <a:avLst/>
              </a:prstGeom>
              <a:ln w="44450">
                <a:solidFill>
                  <a:srgbClr val="DE0025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219200" y="5410200"/>
              <a:ext cx="3124200" cy="690265"/>
              <a:chOff x="1219200" y="5410200"/>
              <a:chExt cx="3124200" cy="690265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2819400" y="5410200"/>
                <a:ext cx="1524000" cy="457200"/>
              </a:xfrm>
              <a:prstGeom prst="straightConnector1">
                <a:avLst/>
              </a:prstGeom>
              <a:ln w="44450">
                <a:solidFill>
                  <a:srgbClr val="3214C8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219200" y="5638800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u="sng" dirty="0" smtClean="0">
                    <a:latin typeface="Berlin Sans FB" pitchFamily="34" charset="0"/>
                  </a:rPr>
                  <a:t>HSM02</a:t>
                </a:r>
                <a:endParaRPr lang="en-US" sz="2400" u="sng" dirty="0">
                  <a:latin typeface="Berlin Sans FB" pitchFamily="34" charset="0"/>
                </a:endParaRPr>
              </a:p>
            </p:txBody>
          </p:sp>
        </p:grp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" y="2438400"/>
          <a:ext cx="3276600" cy="2781300"/>
        </p:xfrm>
        <a:graphic>
          <a:graphicData uri="http://schemas.openxmlformats.org/drawingml/2006/table">
            <a:tbl>
              <a:tblPr/>
              <a:tblGrid>
                <a:gridCol w="364379"/>
                <a:gridCol w="1864914"/>
                <a:gridCol w="542260"/>
                <a:gridCol w="505047"/>
              </a:tblGrid>
              <a:tr h="152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1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Start:  11/9/2010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Quench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Quench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Initial Check-out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4.0K Quench Testing, 20 A/sec nom.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4.0K Ramp Rate Studies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3.0K Quench Testing, 50A/sec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4.0K Quench Testing, 20 A/sec nom.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3.0k, 250 A/sec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4.5K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4.5K Heater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1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End: 11/22/2010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HSM02 Quench Test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362200" cy="365125"/>
          </a:xfrm>
        </p:spPr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 t="23592" b="6990"/>
          <a:stretch>
            <a:fillRect/>
          </a:stretch>
        </p:blipFill>
        <p:spPr bwMode="auto">
          <a:xfrm>
            <a:off x="141767" y="1295400"/>
            <a:ext cx="8915400" cy="493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Comparison of Quench Results with HSM01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655691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HSM01, HSM02</a:t>
            </a:r>
            <a:br>
              <a:rPr lang="en-US" dirty="0" smtClean="0"/>
            </a:br>
            <a:r>
              <a:rPr lang="en-US" sz="2900" dirty="0" smtClean="0"/>
              <a:t>Comparison of Test Results</a:t>
            </a:r>
            <a:endParaRPr lang="en-US" sz="2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t="16660" b="2913"/>
          <a:stretch>
            <a:fillRect/>
          </a:stretch>
        </p:blipFill>
        <p:spPr bwMode="auto">
          <a:xfrm>
            <a:off x="366823" y="1158949"/>
            <a:ext cx="8382000" cy="50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dirty="0" smtClean="0"/>
              <a:t>HSM, the next steps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381000" y="12954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fontAlgn="auto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22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Further development of outer field coils</a:t>
            </a:r>
            <a:r>
              <a:rPr kumimoji="0" lang="en-US" sz="2200" b="1" u="none" strike="noStrike" kern="1200" cap="none" spc="0" normalizeH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200" b="1" u="none" strike="noStrike" kern="1200" cap="none" spc="0" normalizeH="0" noProof="0" dirty="0" err="1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NbTi</a:t>
            </a:r>
            <a:r>
              <a:rPr kumimoji="0" lang="en-US" sz="2200" b="1" u="none" strike="noStrike" kern="1200" cap="none" spc="0" normalizeH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Nb</a:t>
            </a:r>
            <a:r>
              <a:rPr kumimoji="0" lang="en-US" sz="2200" b="1" u="none" strike="noStrike" kern="1200" cap="none" spc="0" normalizeH="0" baseline="-2500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200" b="1" u="none" strike="noStrike" kern="1200" cap="none" spc="0" normalizeH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Sn) –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depending on resources available, priorities, etc.</a:t>
            </a:r>
            <a:endParaRPr kumimoji="0" lang="en-US" sz="2200" b="1" i="1" u="none" strike="noStrike" kern="1200" cap="none" spc="0" normalizeH="0" baseline="0" noProof="0" dirty="0" smtClean="0">
              <a:ln>
                <a:noFill/>
              </a:ln>
              <a:solidFill>
                <a:srgbClr val="3214B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fontAlgn="auto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HSM03 – same</a:t>
            </a:r>
            <a:r>
              <a:rPr kumimoji="0" lang="en-US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design but with Al rings for coil pre-stress</a:t>
            </a:r>
            <a:endParaRPr kumimoji="0" lang="en-US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fontAlgn="auto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HSM04 – Nb3Sn design</a:t>
            </a:r>
          </a:p>
          <a:p>
            <a:pPr marL="1143000" lvl="3" indent="-228600" fontAlgn="auto">
              <a:lnSpc>
                <a:spcPts val="18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Needed for inserts</a:t>
            </a:r>
            <a:r>
              <a:rPr kumimoji="0" lang="en-US" sz="16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 higher field cooling section</a:t>
            </a:r>
            <a:endParaRPr kumimoji="0" lang="en-US" sz="16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143000" lvl="3" indent="-228600" fontAlgn="auto">
              <a:lnSpc>
                <a:spcPts val="18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Different technology</a:t>
            </a:r>
            <a:r>
              <a:rPr kumimoji="0" lang="en-US" sz="16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used in LARP/High Field Magnet Program</a:t>
            </a:r>
            <a:endParaRPr kumimoji="0" lang="en-US" sz="16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fontAlgn="auto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2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Helical solenoid  inner coils using HTS (BSSCO wire or YBCO tape) materials</a:t>
            </a:r>
          </a:p>
          <a:p>
            <a:pPr marL="685800" lvl="2" indent="-228600" fontAlgn="auto">
              <a:lnSpc>
                <a:spcPts val="18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HTS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b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uired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for inserts in higher field cooling regions</a:t>
            </a:r>
          </a:p>
          <a:p>
            <a:pPr marL="685800" lvl="2" indent="-228600" fontAlgn="auto">
              <a:lnSpc>
                <a:spcPts val="18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kumimoji="0" lang="en-US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technology</a:t>
            </a:r>
          </a:p>
          <a:p>
            <a:pPr marL="1143000" lvl="3" indent="-228600" fontAlgn="auto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1600" b="1" baseline="0" dirty="0" smtClean="0">
                <a:latin typeface="Times New Roman" pitchFamily="18" charset="0"/>
                <a:cs typeface="Times New Roman" pitchFamily="18" charset="0"/>
              </a:rPr>
              <a:t>Collaboration with </a:t>
            </a:r>
            <a:r>
              <a:rPr lang="en-US" sz="1600" b="1" baseline="0" dirty="0" err="1" smtClean="0"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sz="1600" b="1" baseline="0" dirty="0" smtClean="0">
                <a:latin typeface="Times New Roman" pitchFamily="18" charset="0"/>
                <a:cs typeface="Times New Roman" pitchFamily="18" charset="0"/>
              </a:rPr>
              <a:t>, Inc. to design,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build, test first model</a:t>
            </a:r>
          </a:p>
          <a:p>
            <a:pPr marL="1143000" lvl="3" indent="-228600" fontAlgn="auto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YBCO coil</a:t>
            </a:r>
            <a:r>
              <a:rPr kumimoji="0" lang="en-US" sz="16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development under way</a:t>
            </a:r>
          </a:p>
          <a:p>
            <a:pPr marL="685800" lvl="2" indent="-228600" fontAlgn="auto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Final cooling section &gt;40T fields (but smaller aperture)</a:t>
            </a:r>
            <a:endParaRPr kumimoji="0" lang="en-US" b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fontAlgn="auto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tabLst>
                <a:tab pos="287338" algn="l"/>
              </a:tabLst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fontAlgn="auto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tabLst>
                <a:tab pos="287338" algn="l"/>
              </a:tabLst>
              <a:defRPr/>
            </a:pPr>
            <a:endParaRPr kumimoji="0" lang="en-US" sz="1600" b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143000" lvl="3" indent="-228600" fontAlgn="auto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tabLst>
                <a:tab pos="287338" algn="l"/>
              </a:tabLst>
              <a:defRPr/>
            </a:pPr>
            <a:endParaRPr lang="en-US" sz="1600" b="1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1143000" lvl="3" indent="-228600" fontAlgn="auto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kumimoji="0" lang="en-US" sz="16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dirty="0" smtClean="0">
                <a:latin typeface="Berlin Sans FB" pitchFamily="34" charset="0"/>
              </a:rPr>
              <a:t>HCC - Hybrid HS Model</a:t>
            </a:r>
            <a:endParaRPr lang="en-US" sz="2000" dirty="0"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  <a:endParaRPr lang="en-US" b="1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304800" y="4419600"/>
            <a:ext cx="838200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22250" algn="l" defTabSz="914400" rtl="0" eaLnBrk="0" fontAlgn="base" latinLnBrk="0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Conceptual design study shows that a Hybrid HS may be needed for HCC</a:t>
            </a:r>
          </a:p>
          <a:p>
            <a:pPr marL="233363" marR="0" lvl="0" indent="-222250" algn="l" defTabSz="914400" rtl="0" eaLnBrk="0" fontAlgn="base" latinLnBrk="0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goal - develop mechanical design and technology for HTS section based on G2 tape/cable and its assembly with RF and Nb3Sn section </a:t>
            </a:r>
          </a:p>
          <a:p>
            <a:pPr marL="233363" marR="0" lvl="0" indent="-222250" algn="l" defTabSz="914400" rtl="0" eaLnBrk="0" fontAlgn="base" latinLnBrk="0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Support structure was designed and prototyped</a:t>
            </a:r>
          </a:p>
          <a:p>
            <a:pPr marL="233363" marR="0" lvl="0" indent="-222250" algn="l" defTabSz="914400" rtl="0" eaLnBrk="0" fontAlgn="base" latinLnBrk="0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12-mm YBCO tape procurement has been initiated by Muons Inc.</a:t>
            </a:r>
          </a:p>
        </p:txBody>
      </p:sp>
      <p:pic>
        <p:nvPicPr>
          <p:cNvPr id="5" name="Picture 5" descr="Sk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563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Q:\HFM\HCC\Pictures\CIMG2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47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3276600"/>
            <a:ext cx="3048000" cy="830997"/>
          </a:xfrm>
          <a:prstGeom prst="rect">
            <a:avLst/>
          </a:prstGeom>
          <a:noFill/>
          <a:ln w="3175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600" i="1" dirty="0" smtClean="0">
                <a:solidFill>
                  <a:srgbClr val="3214C8"/>
                </a:solidFill>
                <a:latin typeface="Berlin Sans FB" pitchFamily="34" charset="0"/>
              </a:rPr>
              <a:t>This work is partially funded by, and performed in collaboration with, Muons Inc. (SBIR funded)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High Field Final Cooling Solenoid</a:t>
            </a:r>
            <a:br>
              <a:rPr lang="en-US" sz="3600" dirty="0" smtClean="0"/>
            </a:br>
            <a:r>
              <a:rPr lang="en-US" sz="3600" dirty="0" smtClean="0"/>
              <a:t>‘</a:t>
            </a:r>
            <a:r>
              <a:rPr lang="en-US" sz="2800" dirty="0" smtClean="0"/>
              <a:t>Generic’ Design</a:t>
            </a:r>
            <a:endParaRPr lang="en-US" sz="3200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  <a:endParaRPr lang="en-US" b="1" i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295400"/>
            <a:ext cx="8458200" cy="50292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5				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62400" y="3048000"/>
            <a:ext cx="990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2000" b="1" dirty="0">
                <a:latin typeface="Times New Roman" pitchFamily="18" charset="0"/>
              </a:rPr>
              <a:t>Nb3Sn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38600" y="1600200"/>
            <a:ext cx="812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en-US" sz="2000" b="1" dirty="0" err="1">
                <a:latin typeface="Times New Roman" pitchFamily="18" charset="0"/>
              </a:rPr>
              <a:t>NbTi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8" name="Rectangle 18"/>
          <p:cNvSpPr txBox="1">
            <a:spLocks noChangeArrowheads="1"/>
          </p:cNvSpPr>
          <p:nvPr/>
        </p:nvSpPr>
        <p:spPr bwMode="auto">
          <a:xfrm>
            <a:off x="5105400" y="1676400"/>
            <a:ext cx="365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Basic Parameters</a:t>
            </a:r>
          </a:p>
          <a:p>
            <a:pPr marL="234950" marR="0" lvl="1" defTabSz="914400" rtl="0" eaLnBrk="0" fontAlgn="base" latinLnBrk="0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Inner bore diameter 50 mm</a:t>
            </a:r>
          </a:p>
          <a:p>
            <a:pPr marL="234950" marR="0" lvl="1" defTabSz="914400" rtl="0" eaLnBrk="0" fontAlgn="base" latinLnBrk="0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Length 1 meter</a:t>
            </a:r>
          </a:p>
          <a:p>
            <a:pPr marL="234950" marR="0" lvl="1" defTabSz="914400" rtl="0" eaLnBrk="0" fontAlgn="base" latinLnBrk="0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Fields 30 T or higher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HTS materials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Key design issues:</a:t>
            </a:r>
          </a:p>
          <a:p>
            <a:pPr marL="236538" marR="0" lvl="0" algn="l" defTabSz="9144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Superconductor type</a:t>
            </a:r>
          </a:p>
          <a:p>
            <a:pPr marL="236538" marR="0" lvl="0" algn="l" defTabSz="9144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Jc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effect of field direction (in the case of HTS tapes)</a:t>
            </a:r>
          </a:p>
          <a:p>
            <a:pPr marL="236538" marR="0" lvl="0" algn="l" defTabSz="9144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Stress management </a:t>
            </a:r>
          </a:p>
          <a:p>
            <a:pPr marL="236538" marR="0" lvl="0" algn="l" defTabSz="9144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Quench protection</a:t>
            </a:r>
          </a:p>
          <a:p>
            <a:pPr marL="236538" marR="0" lvl="0" algn="l" defTabSz="9144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Conceptual design: </a:t>
            </a:r>
          </a:p>
          <a:p>
            <a:pPr marL="233363" marR="0" lvl="0" indent="-6350" algn="l" defTabSz="9144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Hybrid coil design</a:t>
            </a:r>
          </a:p>
          <a:p>
            <a:pPr marL="233363" marR="0" lvl="0" indent="-6350" algn="l" defTabSz="9144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4C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Coil sections </a:t>
            </a: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304800" y="1371600"/>
            <a:ext cx="3886200" cy="4856163"/>
            <a:chOff x="144" y="720"/>
            <a:chExt cx="2448" cy="305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720"/>
              <a:ext cx="2314" cy="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144" y="1545"/>
              <a:ext cx="306" cy="1623"/>
            </a:xfrm>
            <a:prstGeom prst="upArrow">
              <a:avLst>
                <a:gd name="adj1" fmla="val 50000"/>
                <a:gd name="adj2" fmla="val 1325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92" y="2208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 Unicode MS" pitchFamily="34" charset="-128"/>
                </a:rPr>
                <a:t>B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912" y="2832"/>
              <a:ext cx="16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1584" y="2016"/>
              <a:ext cx="100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2016" y="1104"/>
              <a:ext cx="57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2" y="3548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latin typeface="Arial Unicode MS" pitchFamily="34" charset="-128"/>
                </a:rPr>
                <a:t>Coil radius, m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528" y="31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962400" y="4419600"/>
            <a:ext cx="1219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175" algn="ctr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2000" b="1" dirty="0" smtClean="0">
                <a:latin typeface="Times New Roman" pitchFamily="18" charset="0"/>
              </a:rPr>
              <a:t>YBCO / BSCCO 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1219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50T Solenoid Conceptual Design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latin typeface="Berlin Sans FB" pitchFamily="34" charset="0"/>
              </a:rPr>
              <a:t>FSU-NHMFL/ASC</a:t>
            </a:r>
            <a:br>
              <a:rPr lang="en-US" sz="3400" dirty="0" smtClean="0">
                <a:latin typeface="Berlin Sans FB" pitchFamily="34" charset="0"/>
              </a:rPr>
            </a:br>
            <a:r>
              <a:rPr lang="en-US" sz="3400" dirty="0" smtClean="0">
                <a:latin typeface="Berlin Sans FB" pitchFamily="34" charset="0"/>
              </a:rPr>
              <a:t>Superconductors – J</a:t>
            </a:r>
            <a:r>
              <a:rPr lang="en-US" sz="3400" baseline="-25000" dirty="0" smtClean="0">
                <a:latin typeface="Berlin Sans FB" pitchFamily="34" charset="0"/>
              </a:rPr>
              <a:t>e</a:t>
            </a:r>
            <a:r>
              <a:rPr lang="en-US" sz="3400" dirty="0" smtClean="0">
                <a:latin typeface="Berlin Sans FB" pitchFamily="34" charset="0"/>
              </a:rPr>
              <a:t> plot</a:t>
            </a:r>
            <a:endParaRPr lang="en-US" sz="3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  <a:endParaRPr lang="en-US" b="1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3" descr="D:\Data\SHTS\JCPROG\Je plots\JeProg_030510-1415x1030-256c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839200" cy="5105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29400" y="5257800"/>
            <a:ext cx="2514600" cy="338554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2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lin Sans FB" pitchFamily="34" charset="0"/>
              </a:rPr>
              <a:t>Peter Lee, FSU-NHMFL</a:t>
            </a:r>
            <a:endParaRPr lang="en-US" sz="16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YBCO Tape</a:t>
            </a:r>
            <a:br>
              <a:rPr lang="en-US" dirty="0" smtClean="0"/>
            </a:br>
            <a:r>
              <a:rPr lang="en-US" sz="3100" i="1" dirty="0" smtClean="0"/>
              <a:t>(from </a:t>
            </a:r>
            <a:r>
              <a:rPr lang="en-US" sz="3100" i="1" dirty="0" err="1" smtClean="0"/>
              <a:t>SuperPower</a:t>
            </a:r>
            <a:r>
              <a:rPr lang="en-US" sz="3100" i="1" dirty="0" smtClean="0"/>
              <a:t>)</a:t>
            </a:r>
            <a:endParaRPr lang="en-US" sz="31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473696" cy="48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Insert Coil R&amp;D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1295400"/>
            <a:ext cx="4800600" cy="4419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2388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Present focus on single and double-layer pancake coils based on HTS tapes.</a:t>
            </a:r>
          </a:p>
          <a:p>
            <a:pPr marL="234950" indent="-2349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~20 single and double-layer pancake coils (YBCO and Bi-2223) were built and tested in self-field and external solenoid</a:t>
            </a:r>
          </a:p>
          <a:p>
            <a:pPr lvl="1" indent="-222250" algn="l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Symbol" pitchFamily="18" charset="2"/>
              <a:buChar char="Þ"/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Study tape splicing techniques, effect of coil impregnation, coil preload </a:t>
            </a:r>
          </a:p>
          <a:p>
            <a:pPr marL="234950" indent="-2349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Font typeface="Symbol" pitchFamily="18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modular HTS Insert Test Facility to test up to 14 double-layer pancake coils inside the 14T/16T solenoid (B&gt;20 T) </a:t>
            </a:r>
          </a:p>
          <a:p>
            <a:pPr marL="234950" indent="-2349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 the second phase of the coil program, larger multi-section HTS coils will be designed, fabricated and tested to achieve higher magnetic field and force levels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154827" y="1134762"/>
            <a:ext cx="3608174" cy="5113638"/>
            <a:chOff x="5181599" y="937054"/>
            <a:chExt cx="3810001" cy="5444696"/>
          </a:xfrm>
        </p:grpSpPr>
        <p:pic>
          <p:nvPicPr>
            <p:cNvPr id="13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3581400"/>
              <a:ext cx="3733800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C:\Documents and Settings\zlobin\Desktop\MC-NF\50T solenoid\DSC037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2057400"/>
              <a:ext cx="2667000" cy="19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Picture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599" y="945585"/>
              <a:ext cx="2224169" cy="110546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16" name="Picture 3" descr="Picture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27557" y="937054"/>
              <a:ext cx="1524000" cy="113506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17" name="Picture 5" descr="Picture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81600" y="2057400"/>
              <a:ext cx="1377950" cy="126682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Acknowledgements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1219200"/>
            <a:ext cx="8458200" cy="5029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indent="-3175">
              <a:buNone/>
            </a:pPr>
            <a:r>
              <a:rPr lang="en-US" b="0" dirty="0" smtClean="0">
                <a:latin typeface="Berlin Sans FB Demi" pitchFamily="34" charset="0"/>
              </a:rPr>
              <a:t>The ongoing design, fabrication, and test effort for Muon Collider magnets has a large list of contributors – acknowledgements for this presentation include:</a:t>
            </a:r>
          </a:p>
          <a:p>
            <a:pPr>
              <a:buNone/>
            </a:pPr>
            <a:endParaRPr lang="en-US" sz="2353" b="0" dirty="0" smtClean="0">
              <a:latin typeface="Berlin Sans FB" pitchFamily="34" charset="0"/>
            </a:endParaRPr>
          </a:p>
          <a:p>
            <a:pPr marL="574675" lvl="1" indent="-341313" algn="l">
              <a:buNone/>
              <a:tabLst>
                <a:tab pos="2976563" algn="l"/>
                <a:tab pos="5603875" algn="l"/>
              </a:tabLst>
            </a:pPr>
            <a:r>
              <a:rPr lang="en-US" sz="2824" b="0" i="1" dirty="0" smtClean="0">
                <a:latin typeface="Berlin Sans FB" pitchFamily="34" charset="0"/>
              </a:rPr>
              <a:t>Fermilab:</a:t>
            </a:r>
          </a:p>
          <a:p>
            <a:pPr marL="574675" lvl="1" indent="-341313" algn="l">
              <a:tabLst>
                <a:tab pos="2976563" algn="l"/>
                <a:tab pos="5603875" algn="l"/>
              </a:tabLst>
            </a:pPr>
            <a:r>
              <a:rPr lang="en-US" b="0" i="1" dirty="0" err="1" smtClean="0">
                <a:latin typeface="Berlin Sans FB" pitchFamily="34" charset="0"/>
              </a:rPr>
              <a:t>Emanuela</a:t>
            </a:r>
            <a:r>
              <a:rPr lang="en-US" b="0" i="1" dirty="0" smtClean="0">
                <a:latin typeface="Berlin Sans FB" pitchFamily="34" charset="0"/>
              </a:rPr>
              <a:t> </a:t>
            </a:r>
            <a:r>
              <a:rPr lang="en-US" b="0" i="1" dirty="0" err="1" smtClean="0">
                <a:latin typeface="Berlin Sans FB" pitchFamily="34" charset="0"/>
              </a:rPr>
              <a:t>Barzi</a:t>
            </a:r>
            <a:r>
              <a:rPr lang="en-US" b="0" i="1" dirty="0" smtClean="0">
                <a:latin typeface="Berlin Sans FB" pitchFamily="34" charset="0"/>
              </a:rPr>
              <a:t> 	</a:t>
            </a:r>
            <a:r>
              <a:rPr lang="en-US" b="0" i="1" dirty="0" err="1" smtClean="0">
                <a:latin typeface="Berlin Sans FB" pitchFamily="34" charset="0"/>
              </a:rPr>
              <a:t>Vadim</a:t>
            </a:r>
            <a:r>
              <a:rPr lang="en-US" b="0" i="1" dirty="0" smtClean="0">
                <a:latin typeface="Berlin Sans FB" pitchFamily="34" charset="0"/>
              </a:rPr>
              <a:t> </a:t>
            </a:r>
            <a:r>
              <a:rPr lang="en-US" b="0" i="1" dirty="0" err="1" smtClean="0">
                <a:latin typeface="Berlin Sans FB" pitchFamily="34" charset="0"/>
              </a:rPr>
              <a:t>Kashikhin</a:t>
            </a:r>
            <a:r>
              <a:rPr lang="en-US" b="0" i="1" dirty="0" smtClean="0">
                <a:latin typeface="Berlin Sans FB" pitchFamily="34" charset="0"/>
              </a:rPr>
              <a:t>	Vladimir </a:t>
            </a:r>
            <a:r>
              <a:rPr lang="en-US" b="0" i="1" dirty="0" err="1" smtClean="0">
                <a:latin typeface="Berlin Sans FB" pitchFamily="34" charset="0"/>
              </a:rPr>
              <a:t>Kashikhin</a:t>
            </a:r>
            <a:r>
              <a:rPr lang="en-US" b="0" i="1" dirty="0" smtClean="0">
                <a:latin typeface="Berlin Sans FB" pitchFamily="34" charset="0"/>
              </a:rPr>
              <a:t>	</a:t>
            </a:r>
          </a:p>
          <a:p>
            <a:pPr marL="574675" lvl="1" indent="-341313" algn="l">
              <a:tabLst>
                <a:tab pos="2976563" algn="l"/>
                <a:tab pos="5603875" algn="l"/>
              </a:tabLst>
            </a:pPr>
            <a:r>
              <a:rPr lang="en-US" b="0" i="1" dirty="0" smtClean="0">
                <a:latin typeface="Berlin Sans FB" pitchFamily="34" charset="0"/>
              </a:rPr>
              <a:t>Mike </a:t>
            </a:r>
            <a:r>
              <a:rPr lang="en-US" b="0" i="1" dirty="0" err="1" smtClean="0">
                <a:latin typeface="Berlin Sans FB" pitchFamily="34" charset="0"/>
              </a:rPr>
              <a:t>Lamm</a:t>
            </a:r>
            <a:r>
              <a:rPr lang="en-US" b="0" i="1" dirty="0" smtClean="0">
                <a:latin typeface="Berlin Sans FB" pitchFamily="34" charset="0"/>
              </a:rPr>
              <a:t>	Vito Lombardo	 Mauricio Lopes</a:t>
            </a:r>
          </a:p>
          <a:p>
            <a:pPr marL="574675" lvl="1" indent="-341313">
              <a:tabLst>
                <a:tab pos="2976563" algn="l"/>
                <a:tab pos="5603875" algn="l"/>
              </a:tabLst>
            </a:pPr>
            <a:r>
              <a:rPr lang="en-US" b="0" i="1" dirty="0" smtClean="0">
                <a:latin typeface="Berlin Sans FB" pitchFamily="34" charset="0"/>
              </a:rPr>
              <a:t>Sasha </a:t>
            </a:r>
            <a:r>
              <a:rPr lang="en-US" b="0" i="1" dirty="0" err="1" smtClean="0">
                <a:latin typeface="Berlin Sans FB" pitchFamily="34" charset="0"/>
              </a:rPr>
              <a:t>Makarov</a:t>
            </a:r>
            <a:r>
              <a:rPr lang="en-US" b="0" i="1" dirty="0" smtClean="0">
                <a:latin typeface="Berlin Sans FB" pitchFamily="34" charset="0"/>
              </a:rPr>
              <a:t>	Mike </a:t>
            </a:r>
            <a:r>
              <a:rPr lang="en-US" b="0" i="1" dirty="0" err="1" smtClean="0">
                <a:latin typeface="Berlin Sans FB" pitchFamily="34" charset="0"/>
              </a:rPr>
              <a:t>Tartaglia</a:t>
            </a:r>
            <a:r>
              <a:rPr lang="en-US" b="0" i="1" dirty="0" smtClean="0">
                <a:latin typeface="Berlin Sans FB" pitchFamily="34" charset="0"/>
              </a:rPr>
              <a:t>	</a:t>
            </a:r>
            <a:r>
              <a:rPr lang="en-US" b="0" i="1" dirty="0" err="1" smtClean="0">
                <a:latin typeface="Berlin Sans FB" pitchFamily="34" charset="0"/>
              </a:rPr>
              <a:t>Katsuya</a:t>
            </a:r>
            <a:r>
              <a:rPr lang="en-US" b="0" i="1" dirty="0" smtClean="0">
                <a:latin typeface="Berlin Sans FB" pitchFamily="34" charset="0"/>
              </a:rPr>
              <a:t> </a:t>
            </a:r>
            <a:r>
              <a:rPr lang="en-US" b="0" i="1" dirty="0" err="1" smtClean="0">
                <a:latin typeface="Berlin Sans FB" pitchFamily="34" charset="0"/>
              </a:rPr>
              <a:t>Yonehara</a:t>
            </a:r>
            <a:endParaRPr lang="en-US" b="0" i="1" dirty="0" smtClean="0">
              <a:latin typeface="Berlin Sans FB" pitchFamily="34" charset="0"/>
            </a:endParaRPr>
          </a:p>
          <a:p>
            <a:pPr marL="574675" lvl="1" indent="-341313" algn="l">
              <a:tabLst>
                <a:tab pos="2976563" algn="l"/>
                <a:tab pos="5603875" algn="l"/>
              </a:tabLst>
            </a:pPr>
            <a:r>
              <a:rPr lang="en-US" b="0" i="1" dirty="0" smtClean="0">
                <a:latin typeface="Berlin Sans FB" pitchFamily="34" charset="0"/>
              </a:rPr>
              <a:t>Miao Yu	Sasha </a:t>
            </a:r>
            <a:r>
              <a:rPr lang="en-US" b="0" i="1" dirty="0" err="1" smtClean="0">
                <a:latin typeface="Berlin Sans FB" pitchFamily="34" charset="0"/>
              </a:rPr>
              <a:t>Zlobin</a:t>
            </a:r>
            <a:endParaRPr lang="en-US" b="0" i="1" dirty="0" smtClean="0">
              <a:latin typeface="Berlin Sans FB" pitchFamily="34" charset="0"/>
            </a:endParaRPr>
          </a:p>
          <a:p>
            <a:pPr marL="574675" lvl="1" indent="-341313" algn="l">
              <a:buNone/>
              <a:tabLst>
                <a:tab pos="2976563" algn="l"/>
                <a:tab pos="5603875" algn="l"/>
              </a:tabLst>
            </a:pPr>
            <a:endParaRPr lang="en-US" b="0" i="1" dirty="0" smtClean="0">
              <a:latin typeface="Berlin Sans FB" pitchFamily="34" charset="0"/>
            </a:endParaRPr>
          </a:p>
          <a:p>
            <a:pPr marL="574675" lvl="1" indent="-341313" algn="l">
              <a:buNone/>
              <a:tabLst>
                <a:tab pos="2976563" algn="l"/>
                <a:tab pos="5603875" algn="l"/>
              </a:tabLst>
            </a:pPr>
            <a:r>
              <a:rPr lang="en-US" sz="2824" b="0" i="1" dirty="0" err="1" smtClean="0">
                <a:latin typeface="Berlin Sans FB" pitchFamily="34" charset="0"/>
              </a:rPr>
              <a:t>Muons</a:t>
            </a:r>
            <a:r>
              <a:rPr lang="en-US" sz="2824" b="0" i="1" dirty="0" smtClean="0">
                <a:latin typeface="Berlin Sans FB" pitchFamily="34" charset="0"/>
              </a:rPr>
              <a:t>, Inc.</a:t>
            </a:r>
          </a:p>
          <a:p>
            <a:pPr marL="574675" lvl="1" indent="-341313">
              <a:tabLst>
                <a:tab pos="2976563" algn="l"/>
                <a:tab pos="5603875" algn="l"/>
              </a:tabLst>
            </a:pPr>
            <a:r>
              <a:rPr lang="en-US" b="0" i="1" dirty="0" smtClean="0">
                <a:latin typeface="Berlin Sans FB" pitchFamily="34" charset="0"/>
              </a:rPr>
              <a:t>Gene Flanagan	Rolland Johnson	Steve Kahn</a:t>
            </a:r>
          </a:p>
          <a:p>
            <a:pPr marL="914400" lvl="1" algn="l">
              <a:buNone/>
              <a:tabLst>
                <a:tab pos="3205163" algn="l"/>
                <a:tab pos="5486400" algn="l"/>
              </a:tabLst>
            </a:pPr>
            <a:r>
              <a:rPr lang="en-US" sz="2200" b="0" i="1" dirty="0" smtClean="0">
                <a:solidFill>
                  <a:srgbClr val="3214B4"/>
                </a:solidFill>
                <a:latin typeface="Berlin Sans FB" pitchFamily="34" charset="0"/>
              </a:rPr>
              <a:t>           </a:t>
            </a:r>
          </a:p>
          <a:p>
            <a:pPr marL="914400" lvl="1" algn="l">
              <a:buNone/>
              <a:tabLst>
                <a:tab pos="3205163" algn="l"/>
                <a:tab pos="5486400" algn="l"/>
              </a:tabLst>
            </a:pPr>
            <a:r>
              <a:rPr lang="en-US" sz="2000" b="0" dirty="0" smtClean="0">
                <a:solidFill>
                  <a:srgbClr val="3214B4"/>
                </a:solidFill>
                <a:latin typeface="Berlin Sans FB" pitchFamily="34" charset="0"/>
              </a:rPr>
              <a:t>		</a:t>
            </a:r>
          </a:p>
          <a:p>
            <a:pPr lvl="1" algn="l">
              <a:buNone/>
              <a:tabLst>
                <a:tab pos="2511425" algn="l"/>
                <a:tab pos="4572000" algn="l"/>
                <a:tab pos="6632575" algn="l"/>
              </a:tabLst>
            </a:pPr>
            <a:r>
              <a:rPr lang="en-US" sz="2000" b="0" dirty="0" smtClean="0">
                <a:solidFill>
                  <a:srgbClr val="3214B4"/>
                </a:solidFill>
                <a:latin typeface="Berlin Sans FB" pitchFamily="34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YBCO Coil Parameters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5" name="Group 32"/>
          <p:cNvGraphicFramePr>
            <a:graphicFrameLocks noGrp="1"/>
          </p:cNvGraphicFramePr>
          <p:nvPr/>
        </p:nvGraphicFramePr>
        <p:xfrm>
          <a:off x="609600" y="1447800"/>
          <a:ext cx="4267200" cy="4572000"/>
        </p:xfrm>
        <a:graphic>
          <a:graphicData uri="http://schemas.openxmlformats.org/drawingml/2006/table">
            <a:tbl>
              <a:tblPr/>
              <a:tblGrid>
                <a:gridCol w="2286000"/>
                <a:gridCol w="1981200"/>
              </a:tblGrid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SuperPower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SCS4050-i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Turn to Turn Insulation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Spiral Wrapped Kapton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Coil Geometry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Double Pancake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Coil 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Coil OD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 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Conductor Thickness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Conductor + Insulation Thickness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Turns per Single Coil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Conductor length per Coil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13.9 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Overall Conductor Length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27.8 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 descr="M:\Bartalesi\Meeting 9 16 2009\double_pancacke_concep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0"/>
            <a:ext cx="4051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lombardo\Desktop\coil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68400"/>
            <a:ext cx="3124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29093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YBCO coil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Current vs. Field </a:t>
            </a:r>
            <a:endParaRPr lang="en-US" sz="3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143000"/>
            <a:ext cx="396395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438400"/>
            <a:ext cx="5029200" cy="348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4953000"/>
            <a:ext cx="2819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From: </a:t>
            </a:r>
            <a:r>
              <a:rPr lang="en-US" sz="1200" b="1" dirty="0" smtClean="0">
                <a:latin typeface="Clarendon" pitchFamily="18" charset="0"/>
              </a:rPr>
              <a:t>“</a:t>
            </a:r>
            <a:r>
              <a:rPr lang="en-US" sz="1200" b="1" dirty="0" smtClean="0"/>
              <a:t>Test of 1st YBCO Helical Solenoid Double Pancake Model”,</a:t>
            </a:r>
            <a:br>
              <a:rPr lang="en-US" sz="1200" b="1" dirty="0" smtClean="0"/>
            </a:br>
            <a:r>
              <a:rPr lang="en-US" sz="1200" b="1" dirty="0" smtClean="0"/>
              <a:t>M. Yu, et al.,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FNAL TD-11-001, 2/2011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276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Radial Component Distribution (Field </a:t>
            </a:r>
            <a:r>
              <a:rPr lang="en-US" sz="1600" b="1" baseline="-16000" dirty="0" smtClean="0">
                <a:latin typeface="ZapfChancery"/>
              </a:rPr>
              <a:t>┴</a:t>
            </a:r>
            <a:r>
              <a:rPr lang="en-US" sz="1400" b="1" dirty="0" smtClean="0"/>
              <a:t> to the Tape)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Winding Development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Muon2011             March 3,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712" y="1213883"/>
            <a:ext cx="8001000" cy="497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Magnetic Simulations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1143000"/>
            <a:ext cx="8534400" cy="5181600"/>
            <a:chOff x="0" y="914400"/>
            <a:chExt cx="9144000" cy="5354638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0" y="914400"/>
            <a:ext cx="5945188" cy="4743450"/>
          </p:xfrm>
          <a:graphic>
            <a:graphicData uri="http://schemas.openxmlformats.org/presentationml/2006/ole">
              <p:oleObj spid="_x0000_s4098" name="Photo Editor Photo" r:id="rId3" imgW="6095238" imgH="4571429" progId="">
                <p:embed/>
              </p:oleObj>
            </a:graphicData>
          </a:graphic>
        </p:graphicFrame>
        <p:pic>
          <p:nvPicPr>
            <p:cNvPr id="6" name="Picture 3" descr="M:\Lombardo\HTS\DPY02_test\Presentation\Bnorm_plot_3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1973263"/>
              <a:ext cx="4953000" cy="429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YBCO coil in 13.5T Background Field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00200" y="914400"/>
            <a:ext cx="6019800" cy="5410200"/>
            <a:chOff x="1594583" y="691482"/>
            <a:chExt cx="5345967" cy="6163344"/>
          </a:xfrm>
        </p:grpSpPr>
        <p:graphicFrame>
          <p:nvGraphicFramePr>
            <p:cNvPr id="5" name="Content Placeholder 3"/>
            <p:cNvGraphicFramePr>
              <a:graphicFrameLocks/>
            </p:cNvGraphicFramePr>
            <p:nvPr/>
          </p:nvGraphicFramePr>
          <p:xfrm>
            <a:off x="1594583" y="691482"/>
            <a:ext cx="5190392" cy="31248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ontent Placeholder 3"/>
            <p:cNvGraphicFramePr>
              <a:graphicFrameLocks/>
            </p:cNvGraphicFramePr>
            <p:nvPr/>
          </p:nvGraphicFramePr>
          <p:xfrm>
            <a:off x="1733107" y="3753294"/>
            <a:ext cx="5207443" cy="31015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667000" y="12954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</a:rPr>
              <a:t>Voltage (</a:t>
            </a:r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  <a:sym typeface="Symbol"/>
              </a:rPr>
              <a:t>V/cm) vs. Current (A)</a:t>
            </a:r>
            <a:endParaRPr lang="en-US" sz="1600" b="1" dirty="0">
              <a:solidFill>
                <a:srgbClr val="002060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457200" y="12954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fontAlgn="auto">
              <a:lnSpc>
                <a:spcPts val="2500"/>
              </a:lnSpc>
              <a:spcBef>
                <a:spcPts val="1800"/>
              </a:spcBef>
              <a:spcAft>
                <a:spcPts val="14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Focus on high field (HTS) solenoids necessary for cooling sections</a:t>
            </a:r>
          </a:p>
          <a:p>
            <a:pPr marL="228600" lvl="0" indent="-228600" fontAlgn="auto">
              <a:lnSpc>
                <a:spcPts val="2100"/>
              </a:lnSpc>
              <a:spcBef>
                <a:spcPts val="4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Conductor development has dominated the R&amp;D path</a:t>
            </a:r>
          </a:p>
          <a:p>
            <a:pPr marL="685800" lvl="1" indent="-228600" fontAlgn="auto">
              <a:lnSpc>
                <a:spcPts val="1500"/>
              </a:lnSpc>
              <a:spcBef>
                <a:spcPts val="4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Quality (</a:t>
            </a:r>
            <a:r>
              <a:rPr lang="en-US" sz="2000" b="1" dirty="0" err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Jc</a:t>
            </a:r>
            <a:r>
              <a:rPr lang="en-US" sz="20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, stability, uniformity)</a:t>
            </a:r>
          </a:p>
          <a:p>
            <a:pPr marL="685800" lvl="1" indent="-228600" fontAlgn="auto">
              <a:lnSpc>
                <a:spcPts val="1500"/>
              </a:lnSpc>
              <a:spcBef>
                <a:spcPts val="4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</a:p>
          <a:p>
            <a:pPr marL="228600" lvl="0" indent="-228600" fontAlgn="auto">
              <a:lnSpc>
                <a:spcPts val="21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YBCO based solenoid efforts are underway and will continue</a:t>
            </a:r>
          </a:p>
          <a:p>
            <a:pPr marL="685800" lvl="1" indent="-228600" fontAlgn="auto">
              <a:lnSpc>
                <a:spcPts val="1500"/>
              </a:lnSpc>
              <a:spcBef>
                <a:spcPts val="4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PBL/BNL (mostly SBIR funding)</a:t>
            </a:r>
          </a:p>
          <a:p>
            <a:pPr marL="685800" lvl="1" indent="-228600" fontAlgn="auto">
              <a:lnSpc>
                <a:spcPts val="1500"/>
              </a:lnSpc>
              <a:spcBef>
                <a:spcPts val="4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dirty="0" err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Fermilab</a:t>
            </a:r>
            <a:r>
              <a:rPr lang="en-US" sz="20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sz="20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Inc. (SBIR &amp; FNAL/MAP funding)</a:t>
            </a:r>
          </a:p>
          <a:p>
            <a:pPr marL="685800" lvl="1" indent="-228600" fontAlgn="auto">
              <a:lnSpc>
                <a:spcPts val="2200"/>
              </a:lnSpc>
              <a:spcBef>
                <a:spcPts val="400"/>
              </a:spcBef>
              <a:spcAft>
                <a:spcPts val="12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YBCO is being produced in industry on pilot lines that can yield 100-200 m lengths – the tapes are not optimized for magnets but various projects using the tapes are underway.  R&amp;D support would enhance progress for this very promising </a:t>
            </a:r>
            <a:r>
              <a:rPr lang="en-US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technology.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Looking ahead, cont.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  -    March 3, 2011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8077200" cy="458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auto">
              <a:lnSpc>
                <a:spcPts val="26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VHFSMC (an ARRA funded collaboration) is focused on Bi2212 development</a:t>
            </a:r>
          </a:p>
          <a:p>
            <a:pPr marL="685800" lvl="1" indent="-228600" fontAlgn="auto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2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Phase I – improvement of strand properties</a:t>
            </a:r>
          </a:p>
          <a:p>
            <a:pPr marL="685800" lvl="1" indent="-228600" fontAlgn="auto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2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Phase II – development of small solenoid coils (beginning now) for possible use in MC…</a:t>
            </a:r>
          </a:p>
          <a:p>
            <a:pPr marL="685800" lvl="1" indent="-228600" fontAlgn="auto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2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Future – proposal to DOE being developed</a:t>
            </a:r>
          </a:p>
          <a:p>
            <a:pPr marL="228600" indent="-228600" fontAlgn="auto">
              <a:lnSpc>
                <a:spcPts val="26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Fermilab Bi2212 solenoid development initiative will be discussed in the next talk by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Tengming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Shen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fontAlgn="auto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000" b="1" dirty="0" smtClean="0">
              <a:solidFill>
                <a:srgbClr val="3214C8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fontAlgn="auto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Fermilab Magnet Efforts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Muon2011                      March 3,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219200"/>
            <a:ext cx="7467600" cy="5333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auto">
              <a:lnSpc>
                <a:spcPts val="26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LARP Collaboration – BNL, FNAL, LBNL</a:t>
            </a:r>
          </a:p>
          <a:p>
            <a:pPr marL="685800" lvl="1" indent="-228600" fontAlgn="auto">
              <a:lnSpc>
                <a:spcPts val="26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2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baseline="30000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2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generation large aperture IR </a:t>
            </a:r>
            <a:r>
              <a:rPr lang="en-US" sz="2200" b="1" dirty="0" err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quadrupoles</a:t>
            </a:r>
            <a:r>
              <a:rPr lang="en-US" sz="22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for LHC upgrade</a:t>
            </a:r>
          </a:p>
          <a:p>
            <a:pPr marL="228600" indent="-228600" fontAlgn="auto">
              <a:lnSpc>
                <a:spcPts val="26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CERN/Fermilab collaboration to develop 11T Nb3Sn dipoles to replace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NbTi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before IR collimators</a:t>
            </a:r>
          </a:p>
          <a:p>
            <a:pPr marL="685800" lvl="1" indent="-228600" fontAlgn="auto">
              <a:lnSpc>
                <a:spcPts val="26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ore space in lattice</a:t>
            </a:r>
          </a:p>
          <a:p>
            <a:pPr marL="228600" indent="-228600" fontAlgn="auto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Mu2e experiment</a:t>
            </a:r>
          </a:p>
          <a:p>
            <a:pPr marL="685800" lvl="1" indent="-228600" fontAlgn="auto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2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3 large </a:t>
            </a:r>
            <a:r>
              <a:rPr lang="en-US" sz="2200" b="1" dirty="0" err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NbTi</a:t>
            </a:r>
            <a:r>
              <a:rPr lang="en-US" sz="22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solenoids – initial designs, model tests, design, </a:t>
            </a:r>
            <a:r>
              <a:rPr lang="en-US" sz="2200" b="1" dirty="0" err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fab</a:t>
            </a:r>
            <a:r>
              <a:rPr lang="en-US" sz="22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, procurement TBD</a:t>
            </a:r>
            <a:endParaRPr lang="en-US" dirty="0" smtClean="0"/>
          </a:p>
          <a:p>
            <a:pPr marL="228600" indent="-228600" fontAlgn="auto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Ongoing development for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ProjX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&amp; ILC</a:t>
            </a:r>
          </a:p>
          <a:p>
            <a:pPr marL="685800" lvl="1" indent="-228600" fontAlgn="auto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2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SC solenoids, split quads, </a:t>
            </a:r>
            <a:r>
              <a:rPr lang="en-US" sz="2200" b="1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corrector dipoles</a:t>
            </a:r>
          </a:p>
          <a:p>
            <a:pPr marL="685800" lvl="1" indent="-228600" fontAlgn="auto">
              <a:lnSpc>
                <a:spcPts val="22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200" b="1" dirty="0" smtClean="0">
              <a:solidFill>
                <a:srgbClr val="3214C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 Follow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Muon2011                      March 3,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1143000"/>
            <a:ext cx="8047038" cy="5105400"/>
            <a:chOff x="152400" y="1143000"/>
            <a:chExt cx="8275638" cy="5715000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152400" y="3810000"/>
            <a:ext cx="4191000" cy="1576388"/>
          </p:xfrm>
          <a:graphic>
            <a:graphicData uri="http://schemas.openxmlformats.org/presentationml/2006/ole">
              <p:oleObj spid="_x0000_s3074" name="Equation" r:id="rId3" imgW="5194080" imgH="1955520" progId="Equation.3">
                <p:embed/>
              </p:oleObj>
            </a:graphicData>
          </a:graphic>
        </p:graphicFrame>
        <p:pic>
          <p:nvPicPr>
            <p:cNvPr id="7" name="Picture 9" descr="ic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219200"/>
              <a:ext cx="4114800" cy="256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Documents and Settings\lombardo\Desktop\Bnorm3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1143000"/>
              <a:ext cx="381000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C:\Documents and Settings\lombardo\Desktop\angles_3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9600" y="2974975"/>
              <a:ext cx="3971925" cy="190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C:\Documents and Settings\lombardo\Desktop\Ic_3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4852988"/>
              <a:ext cx="4237038" cy="2005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905000"/>
            <a:ext cx="7467600" cy="2590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0" dirty="0" smtClean="0">
                <a:latin typeface="Berlin Sans FB" pitchFamily="34" charset="0"/>
                <a:cs typeface="Times New Roman" pitchFamily="18" charset="0"/>
              </a:rPr>
              <a:t>Overview</a:t>
            </a:r>
          </a:p>
          <a:p>
            <a:r>
              <a:rPr lang="en-US" sz="3200" b="0" dirty="0" smtClean="0">
                <a:latin typeface="Berlin Sans FB" pitchFamily="34" charset="0"/>
                <a:cs typeface="Times New Roman" pitchFamily="18" charset="0"/>
              </a:rPr>
              <a:t>Helical Solenoid Development – HCC</a:t>
            </a:r>
          </a:p>
          <a:p>
            <a:r>
              <a:rPr lang="en-US" sz="3200" b="0" dirty="0" smtClean="0">
                <a:latin typeface="Berlin Sans FB" pitchFamily="34" charset="0"/>
                <a:cs typeface="Times New Roman" pitchFamily="18" charset="0"/>
              </a:rPr>
              <a:t>HTS – YBCO Coil Development </a:t>
            </a:r>
          </a:p>
          <a:p>
            <a:r>
              <a:rPr lang="en-US" sz="3200" b="0" dirty="0" smtClean="0">
                <a:latin typeface="Berlin Sans FB" pitchFamily="34" charset="0"/>
                <a:cs typeface="Times New Roman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Winding Development, details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2" descr="C:\Documents and Settings\lombardo\Desktop\winding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2243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lombardo\Desktop\winding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4197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6912" y="-5316"/>
            <a:ext cx="6324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Double Pancake Winding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712" y="1213883"/>
            <a:ext cx="8001000" cy="497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Helical Cooling Channel</a:t>
            </a:r>
            <a:endParaRPr lang="en-US" sz="24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  <a:endParaRPr lang="en-US" b="1" i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Rectangle 12"/>
          <p:cNvSpPr txBox="1">
            <a:spLocks noChangeArrowheads="1"/>
          </p:cNvSpPr>
          <p:nvPr/>
        </p:nvSpPr>
        <p:spPr bwMode="auto">
          <a:xfrm>
            <a:off x="381000" y="1295400"/>
            <a:ext cx="838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fontAlgn="auto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helical solenoid (HS) concept</a:t>
            </a:r>
            <a:r>
              <a:rPr lang="en-US" sz="20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(FNAL/Muons Inc.)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85800" lvl="2" indent="-228600" fontAlgn="auto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Coils follow the helical beam orbit generating solenoidal, helical dipole and helical quadrupole fields  </a:t>
            </a:r>
          </a:p>
          <a:p>
            <a:pPr marL="685800" lvl="2" indent="-228600" fontAlgn="auto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Multi-section HCC</a:t>
            </a:r>
          </a:p>
          <a:p>
            <a:pPr marL="228600" lvl="1" indent="-228600" fontAlgn="auto">
              <a:lnSpc>
                <a:spcPts val="2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0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Would require 160 meters of magnets  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rgbClr val="3214B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1" indent="-228600" defTabSz="914400" rtl="0" eaLnBrk="1" fontAlgn="base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Wide range of fields, helical periods, apertures</a:t>
            </a:r>
          </a:p>
          <a:p>
            <a:pPr marL="228600" marR="0" lvl="1" indent="-228600" defTabSz="914400" rtl="0" eaLnBrk="1" fontAlgn="base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Room for RF system</a:t>
            </a:r>
          </a:p>
          <a:p>
            <a:pPr marL="228600" marR="0" lvl="1" indent="-228600" defTabSz="914400" rtl="0" eaLnBrk="1" fontAlgn="base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Field tuning is more complicated at high fields</a:t>
            </a:r>
          </a:p>
          <a:p>
            <a:pPr marL="228600" marR="0" lvl="1" indent="-228600" defTabSz="914400" rtl="0" eaLnBrk="1" fontAlgn="base" latinLnBrk="0" hangingPunct="1">
              <a:lnSpc>
                <a:spcPts val="2000"/>
              </a:lnSpc>
              <a:spcBef>
                <a:spcPts val="40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3214B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NbTi, Nb3Sn/Nb3Al and HTS in final stage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038600" y="4038600"/>
            <a:ext cx="4648200" cy="2133600"/>
            <a:chOff x="2286000" y="1295400"/>
            <a:chExt cx="4953000" cy="2319411"/>
          </a:xfrm>
        </p:grpSpPr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8900" y="1600200"/>
              <a:ext cx="4267200" cy="201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2286000" y="1295400"/>
              <a:ext cx="4953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Early Specs, ca. 2006-K. </a:t>
              </a:r>
              <a:r>
                <a:rPr lang="en-US" sz="1200" b="1" dirty="0" err="1" smtClean="0">
                  <a:latin typeface="Times New Roman" pitchFamily="18" charset="0"/>
                  <a:cs typeface="Times New Roman" pitchFamily="18" charset="0"/>
                </a:rPr>
                <a:t>Yonehara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, S. Kahn, R. Johnson et al.</a:t>
              </a:r>
            </a:p>
          </p:txBody>
        </p:sp>
      </p:grpSp>
      <p:pic>
        <p:nvPicPr>
          <p:cNvPr id="10" name="Picture 5" descr="Fig2_0610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2895600" cy="227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9600" y="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219200"/>
            <a:ext cx="8755380" cy="5126038"/>
            <a:chOff x="0" y="834751"/>
            <a:chExt cx="9216189" cy="5358087"/>
          </a:xfrm>
        </p:grpSpPr>
        <p:pic>
          <p:nvPicPr>
            <p:cNvPr id="5" name="Picture 3" descr="ASC08-1 period HS sructures with labels colorfu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14400"/>
              <a:ext cx="4419600" cy="385286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 descr="ASC1-1 period HS stres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2211" y="834751"/>
              <a:ext cx="4267200" cy="2921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491789" y="3702132"/>
              <a:ext cx="4724400" cy="226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33363" indent="-233363" eaLnBrk="0" hangingPunct="0">
                <a:lnSpc>
                  <a:spcPts val="1800"/>
                </a:lnSpc>
                <a:spcBef>
                  <a:spcPct val="50000"/>
                </a:spcBef>
                <a:buFontTx/>
                <a:buChar char="•"/>
              </a:pPr>
              <a:r>
                <a:rPr lang="en-US" b="1" dirty="0" smtClean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Hoop </a:t>
              </a:r>
              <a:r>
                <a:rPr lang="en-US" b="1" dirty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Lorentz forces intercepted by stainless steel rings around the coils</a:t>
              </a:r>
            </a:p>
            <a:p>
              <a:pPr marL="233363" indent="-233363" eaLnBrk="0" hangingPunct="0">
                <a:lnSpc>
                  <a:spcPts val="1800"/>
                </a:lnSpc>
                <a:spcBef>
                  <a:spcPct val="50000"/>
                </a:spcBef>
                <a:buFontTx/>
                <a:buChar char="•"/>
              </a:pPr>
              <a:r>
                <a:rPr lang="en-US" b="1" dirty="0" smtClean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Transverse </a:t>
              </a:r>
              <a:r>
                <a:rPr lang="en-US" b="1" dirty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Lorentz forces  intercepted by support flanges</a:t>
              </a:r>
            </a:p>
            <a:p>
              <a:pPr marL="233363" indent="-233363" eaLnBrk="0" hangingPunct="0">
                <a:lnSpc>
                  <a:spcPts val="1800"/>
                </a:lnSpc>
                <a:spcBef>
                  <a:spcPct val="50000"/>
                </a:spcBef>
                <a:buFontTx/>
                <a:buChar char="•"/>
              </a:pPr>
              <a:r>
                <a:rPr lang="en-US" b="1" dirty="0" smtClean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Outer </a:t>
              </a:r>
              <a:r>
                <a:rPr lang="en-US" b="1" dirty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LHe vessel shell </a:t>
              </a:r>
              <a:r>
                <a:rPr lang="en-US" b="1" dirty="0" smtClean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provides </a:t>
              </a:r>
              <a:r>
                <a:rPr lang="en-US" b="1" dirty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mechanical rigidity to the structure</a:t>
              </a:r>
            </a:p>
            <a:p>
              <a:pPr marL="233363" indent="-233363" eaLnBrk="0" hangingPunct="0">
                <a:spcBef>
                  <a:spcPct val="50000"/>
                </a:spcBef>
                <a:buFontTx/>
                <a:buChar char="•"/>
              </a:pPr>
              <a:r>
                <a:rPr lang="en-US" b="1" dirty="0" smtClean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b="1" dirty="0">
                  <a:solidFill>
                    <a:srgbClr val="2306D4"/>
                  </a:solidFill>
                  <a:latin typeface="Times New Roman" pitchFamily="18" charset="0"/>
                  <a:cs typeface="Times New Roman" pitchFamily="18" charset="0"/>
                </a:rPr>
                <a:t>peak stress is ~60 MPa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9" name="Picture 8" descr="IMG_6237-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4648200"/>
              <a:ext cx="2057400" cy="1544638"/>
            </a:xfrm>
            <a:prstGeom prst="rect">
              <a:avLst/>
            </a:prstGeom>
            <a:noFill/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451084" y="5417374"/>
              <a:ext cx="1283368" cy="386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HSM01</a:t>
              </a:r>
              <a:endParaRPr lang="en-US" b="1" dirty="0"/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295400" y="3429000"/>
            <a:ext cx="228600" cy="1676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1676400" y="5791200"/>
            <a:ext cx="838200" cy="76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9905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" pitchFamily="34" charset="0"/>
              </a:rPr>
              <a:t>HS Mechanical Concept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 (FNAL)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  <a:endParaRPr lang="en-US" b="1" i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324600" cy="761999"/>
          </a:xfrm>
        </p:spPr>
        <p:txBody>
          <a:bodyPr/>
          <a:lstStyle/>
          <a:p>
            <a:pPr lvl="0"/>
            <a:r>
              <a:rPr lang="en-US" sz="2800" dirty="0" smtClean="0">
                <a:latin typeface="Berlin Sans FB" pitchFamily="34" charset="0"/>
              </a:rPr>
              <a:t>4-Coil NbTi Model Fabrication 2010-11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458201" cy="513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HSM01 – First Helical Solenoid Model</a:t>
            </a:r>
            <a:endParaRPr lang="en-US" sz="3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935538" cy="3473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638800" y="1981200"/>
            <a:ext cx="33528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The first helical solenoid model (</a:t>
            </a:r>
            <a:r>
              <a:rPr lang="en-US" sz="2000" dirty="0" smtClean="0">
                <a:latin typeface="Calibri" pitchFamily="34" charset="0"/>
              </a:rPr>
              <a:t>HSM01) designed</a:t>
            </a:r>
            <a:r>
              <a:rPr lang="en-US" sz="2000" dirty="0">
                <a:latin typeface="Calibri" pitchFamily="34" charset="0"/>
              </a:rPr>
              <a:t>, fabricated and tested at </a:t>
            </a:r>
            <a:r>
              <a:rPr lang="en-US" sz="2000" dirty="0" err="1">
                <a:latin typeface="Calibri" pitchFamily="34" charset="0"/>
              </a:rPr>
              <a:t>Fermilab</a:t>
            </a:r>
            <a:r>
              <a:rPr lang="en-US" sz="2000" dirty="0">
                <a:latin typeface="Calibri" pitchFamily="34" charset="0"/>
              </a:rPr>
              <a:t>. 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NbTi</a:t>
            </a:r>
            <a:r>
              <a:rPr lang="en-US" sz="2000" dirty="0">
                <a:latin typeface="Calibri" pitchFamily="34" charset="0"/>
              </a:rPr>
              <a:t> SSC cable was used for this model. Left picture shows the winding process.</a:t>
            </a:r>
            <a:endParaRPr lang="en-US" sz="2000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Helical Solenoid Development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HSM01 –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Model</a:t>
            </a:r>
            <a:endParaRPr lang="en-US" sz="3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dirty="0" smtClean="0"/>
              <a:t>Muon2011  -  March 3, 2011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C906A-C2AC-4BE7-804B-74437719DA3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 descr="1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4572000" cy="19812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53000" y="1219200"/>
          <a:ext cx="3822698" cy="2796727"/>
        </p:xfrm>
        <a:graphic>
          <a:graphicData uri="http://schemas.openxmlformats.org/drawingml/2006/table">
            <a:tbl>
              <a:tblPr/>
              <a:tblGrid>
                <a:gridCol w="2438400"/>
                <a:gridCol w="685800"/>
                <a:gridCol w="698498"/>
              </a:tblGrid>
              <a:tr h="3048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Solenoid Parameters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0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Parameter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Units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Value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Coil inner diameter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mm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426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Coil outer diameter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mm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455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NbTi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SC cable cross section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mm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12.34 x 1.46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Cable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I</a:t>
                      </a:r>
                      <a:r>
                        <a:rPr lang="en-US" sz="1200" b="0" i="0" u="none" strike="noStrike" baseline="-25000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(7T,4.2K)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A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9660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J</a:t>
                      </a:r>
                      <a:r>
                        <a:rPr lang="en-US" sz="1200" b="0" i="0" u="none" strike="noStrike" baseline="-25000" dirty="0" err="1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 (non-Cu)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A/mm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ookman Old Style" pitchFamily="18" charset="0"/>
                      </a:endParaRP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1730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Copper to superconductor ratio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 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1.5:1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Strand diameter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mm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0.8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Helical Orbit Radius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mm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255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Number of turns/coil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 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10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Coil width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mm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</a:t>
                      </a:r>
                    </a:p>
                  </a:txBody>
                  <a:tcPr marL="73152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0800" y="4191000"/>
            <a:ext cx="6248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5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HSM01 tested in Nov/Dec 2008  (TD-01-011, PAC09)</a:t>
            </a:r>
          </a:p>
          <a:p>
            <a:pPr lvl="1">
              <a:buFont typeface="Arial" pitchFamily="34" charset="0"/>
              <a:buChar char="•"/>
            </a:pPr>
            <a:r>
              <a:rPr lang="en-US" sz="1650" b="1" dirty="0" smtClean="0">
                <a:solidFill>
                  <a:srgbClr val="DE0025"/>
                </a:solidFill>
                <a:latin typeface="Times New Roman" pitchFamily="18" charset="0"/>
                <a:cs typeface="Times New Roman" pitchFamily="18" charset="0"/>
              </a:rPr>
              <a:t> Ground insulation issues</a:t>
            </a:r>
          </a:p>
          <a:p>
            <a:pPr lvl="1">
              <a:buFont typeface="Arial" pitchFamily="34" charset="0"/>
              <a:buChar char="•"/>
            </a:pPr>
            <a:r>
              <a:rPr lang="en-US" sz="1650" b="1" dirty="0" smtClean="0">
                <a:solidFill>
                  <a:srgbClr val="DE0025"/>
                </a:solidFill>
                <a:latin typeface="Times New Roman" pitchFamily="18" charset="0"/>
                <a:cs typeface="Times New Roman" pitchFamily="18" charset="0"/>
              </a:rPr>
              <a:t> Epoxy voids; packing factor</a:t>
            </a:r>
          </a:p>
          <a:p>
            <a:pPr lvl="1">
              <a:buFont typeface="Arial" pitchFamily="34" charset="0"/>
              <a:buChar char="•"/>
            </a:pPr>
            <a:r>
              <a:rPr lang="en-US" sz="1650" b="1" dirty="0" smtClean="0">
                <a:solidFill>
                  <a:srgbClr val="DE0025"/>
                </a:solidFill>
                <a:latin typeface="Times New Roman" pitchFamily="18" charset="0"/>
                <a:cs typeface="Times New Roman" pitchFamily="18" charset="0"/>
              </a:rPr>
              <a:t> SC lead support</a:t>
            </a:r>
          </a:p>
          <a:p>
            <a:pPr lvl="1">
              <a:buFont typeface="Arial" pitchFamily="34" charset="0"/>
              <a:buChar char="•"/>
            </a:pPr>
            <a:r>
              <a:rPr lang="en-US" sz="1650" b="1" dirty="0" smtClean="0">
                <a:solidFill>
                  <a:srgbClr val="DE0025"/>
                </a:solidFill>
                <a:latin typeface="Times New Roman" pitchFamily="18" charset="0"/>
                <a:cs typeface="Times New Roman" pitchFamily="18" charset="0"/>
              </a:rPr>
              <a:t> Coordinate system (measurements)</a:t>
            </a:r>
          </a:p>
          <a:p>
            <a:pPr lvl="1">
              <a:buFont typeface="Arial" pitchFamily="34" charset="0"/>
              <a:buChar char="•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2133600" cy="25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09800" cy="365125"/>
          </a:xfrm>
        </p:spPr>
        <p:txBody>
          <a:bodyPr/>
          <a:lstStyle/>
          <a:p>
            <a:pPr algn="ctr"/>
            <a:r>
              <a:rPr lang="en-US" b="1" i="1" dirty="0" smtClean="0">
                <a:latin typeface="Berlin Sans FB Demi" pitchFamily="34" charset="0"/>
              </a:rPr>
              <a:t>Muon2011  -  March 3,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9340-D78D-433C-AC9B-B509AC35E51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7772400" cy="4458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second model HSM02 was been built to improve the solenoid manufacturing technology and performance.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indent="-169863">
              <a:lnSpc>
                <a:spcPts val="2400"/>
              </a:lnSpc>
              <a:spcBef>
                <a:spcPts val="600"/>
              </a:spcBef>
              <a:buFontTx/>
              <a:buChar char="•"/>
            </a:pPr>
            <a:r>
              <a:rPr lang="en-US" sz="24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HSM02 baseline magnetic and mechanical design is the same as for HSM01</a:t>
            </a:r>
          </a:p>
          <a:p>
            <a:pPr marL="231775">
              <a:lnSpc>
                <a:spcPts val="2400"/>
              </a:lnSpc>
              <a:spcBef>
                <a:spcPts val="600"/>
              </a:spcBef>
              <a:buFontTx/>
              <a:buChar char="•"/>
            </a:pPr>
            <a:r>
              <a:rPr lang="en-US" sz="24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Improved:</a:t>
            </a:r>
            <a:endParaRPr lang="en-US" sz="2000" b="1" dirty="0" smtClean="0">
              <a:solidFill>
                <a:srgbClr val="3214B4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3088" lvl="1" indent="-4763">
              <a:lnSpc>
                <a:spcPts val="1800"/>
              </a:lnSpc>
              <a:spcBef>
                <a:spcPts val="4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mechanical structure and insulation</a:t>
            </a:r>
          </a:p>
          <a:p>
            <a:pPr marL="573088" lvl="1" indent="-4763">
              <a:lnSpc>
                <a:spcPts val="1800"/>
              </a:lnSpc>
              <a:spcBef>
                <a:spcPts val="4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cable geometry and insulation</a:t>
            </a:r>
          </a:p>
          <a:p>
            <a:pPr marL="1030288" lvl="2" indent="-4763">
              <a:lnSpc>
                <a:spcPts val="1800"/>
              </a:lnSpc>
              <a:spcBef>
                <a:spcPts val="400"/>
              </a:spcBef>
              <a:buFontTx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Additional flattening</a:t>
            </a:r>
          </a:p>
          <a:p>
            <a:pPr marL="573088" lvl="1" indent="-4763">
              <a:lnSpc>
                <a:spcPts val="1800"/>
              </a:lnSpc>
              <a:spcBef>
                <a:spcPts val="4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coil winding and impregnation procedures </a:t>
            </a:r>
            <a:endParaRPr lang="en-US" sz="2800" b="1" dirty="0" smtClean="0">
              <a:solidFill>
                <a:srgbClr val="3214B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1775">
              <a:lnSpc>
                <a:spcPts val="2600"/>
              </a:lnSpc>
              <a:spcBef>
                <a:spcPts val="400"/>
              </a:spcBef>
              <a:buSzPct val="100000"/>
              <a:buFontTx/>
              <a:buChar char="•"/>
            </a:pPr>
            <a:r>
              <a:rPr lang="en-US" sz="28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SSC cable re-sized (flattened):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675" lvl="2">
              <a:lnSpc>
                <a:spcPts val="1800"/>
              </a:lnSpc>
              <a:spcBef>
                <a:spcPts val="400"/>
              </a:spcBef>
              <a:buSzPct val="13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cable test =&gt; no degradation</a:t>
            </a:r>
          </a:p>
          <a:p>
            <a:pPr marL="231775">
              <a:lnSpc>
                <a:spcPts val="2600"/>
              </a:lnSpc>
              <a:spcBef>
                <a:spcPts val="600"/>
              </a:spcBef>
              <a:buSzPct val="13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214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HSM02 was tested at </a:t>
            </a:r>
            <a:r>
              <a:rPr lang="en-US" sz="2000" b="1" dirty="0" err="1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Fermilab</a:t>
            </a:r>
            <a:r>
              <a:rPr lang="en-US" sz="2000" b="1" dirty="0" smtClean="0">
                <a:solidFill>
                  <a:srgbClr val="3214C8"/>
                </a:solidFill>
                <a:latin typeface="Times New Roman" pitchFamily="18" charset="0"/>
                <a:cs typeface="Times New Roman" pitchFamily="18" charset="0"/>
              </a:rPr>
              <a:t> MTF at the end of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5460</TotalTime>
  <Words>1677</Words>
  <Application>Microsoft Macintosh PowerPoint</Application>
  <PresentationFormat>On-screen Show (4:3)</PresentationFormat>
  <Paragraphs>316</Paragraphs>
  <Slides>31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1_Custom Design</vt:lpstr>
      <vt:lpstr>Equation</vt:lpstr>
      <vt:lpstr>Photo Editor Photo</vt:lpstr>
      <vt:lpstr>Muon2011  </vt:lpstr>
      <vt:lpstr>Acknowledgements</vt:lpstr>
      <vt:lpstr>Outline</vt:lpstr>
      <vt:lpstr>Helical Cooling Channel</vt:lpstr>
      <vt:lpstr>HS Mechanical Concept  (FNAL)</vt:lpstr>
      <vt:lpstr>4-Coil NbTi Model Fabrication 2010-11</vt:lpstr>
      <vt:lpstr>HSM01 – First Helical Solenoid Model</vt:lpstr>
      <vt:lpstr>Helical Solenoid Development HSM01 – 1st Model</vt:lpstr>
      <vt:lpstr>Slide 9</vt:lpstr>
      <vt:lpstr>HSM02  Ready for installation in VMTF</vt:lpstr>
      <vt:lpstr>HSM02 Quench Test Results</vt:lpstr>
      <vt:lpstr>Comparison of Quench Results with HSM01</vt:lpstr>
      <vt:lpstr>HSM01, HSM02 Comparison of Test Results</vt:lpstr>
      <vt:lpstr>HSM, the next steps</vt:lpstr>
      <vt:lpstr>HCC - Hybrid HS Model</vt:lpstr>
      <vt:lpstr>High Field Final Cooling Solenoid ‘Generic’ Design</vt:lpstr>
      <vt:lpstr>FSU-NHMFL/ASC Superconductors – Je plot</vt:lpstr>
      <vt:lpstr>YBCO Tape (from SuperPower)</vt:lpstr>
      <vt:lpstr>Insert Coil R&amp;D</vt:lpstr>
      <vt:lpstr>YBCO Coil Parameters</vt:lpstr>
      <vt:lpstr>YBCO coil  Current vs. Field </vt:lpstr>
      <vt:lpstr>Winding Development</vt:lpstr>
      <vt:lpstr>Magnetic Simulations</vt:lpstr>
      <vt:lpstr>YBCO coil in 13.5T Background Field</vt:lpstr>
      <vt:lpstr>Looking ahead</vt:lpstr>
      <vt:lpstr>Looking ahead, cont.</vt:lpstr>
      <vt:lpstr>Other Fermilab Magnet Efforts</vt:lpstr>
      <vt:lpstr>Backup Slides Follow</vt:lpstr>
      <vt:lpstr>Slide 29</vt:lpstr>
      <vt:lpstr>Winding Development, details</vt:lpstr>
      <vt:lpstr>Double Pancake Winding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OVERVIEW</dc:title>
  <dc:creator>jct</dc:creator>
  <cp:lastModifiedBy>John Tompkins</cp:lastModifiedBy>
  <cp:revision>523</cp:revision>
  <dcterms:created xsi:type="dcterms:W3CDTF">2011-03-03T18:35:45Z</dcterms:created>
  <dcterms:modified xsi:type="dcterms:W3CDTF">2011-03-03T20:39:11Z</dcterms:modified>
</cp:coreProperties>
</file>