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004000" cy="24688800"/>
  <p:notesSz cx="7026275" cy="9312275"/>
  <p:defaultTextStyle>
    <a:defPPr>
      <a:defRPr lang="en-US"/>
    </a:defPPr>
    <a:lvl1pPr algn="l" rtl="0" fontAlgn="base">
      <a:spcBef>
        <a:spcPct val="0"/>
      </a:spcBef>
      <a:spcAft>
        <a:spcPct val="0"/>
      </a:spcAft>
      <a:defRPr sz="6400" kern="1200">
        <a:solidFill>
          <a:schemeClr val="tx1"/>
        </a:solidFill>
        <a:latin typeface="Arial" charset="0"/>
        <a:ea typeface="+mn-ea"/>
        <a:cs typeface="+mn-cs"/>
      </a:defRPr>
    </a:lvl1pPr>
    <a:lvl2pPr marL="457200" algn="l" rtl="0" fontAlgn="base">
      <a:spcBef>
        <a:spcPct val="0"/>
      </a:spcBef>
      <a:spcAft>
        <a:spcPct val="0"/>
      </a:spcAft>
      <a:defRPr sz="6400" kern="1200">
        <a:solidFill>
          <a:schemeClr val="tx1"/>
        </a:solidFill>
        <a:latin typeface="Arial" charset="0"/>
        <a:ea typeface="+mn-ea"/>
        <a:cs typeface="+mn-cs"/>
      </a:defRPr>
    </a:lvl2pPr>
    <a:lvl3pPr marL="914400" algn="l" rtl="0" fontAlgn="base">
      <a:spcBef>
        <a:spcPct val="0"/>
      </a:spcBef>
      <a:spcAft>
        <a:spcPct val="0"/>
      </a:spcAft>
      <a:defRPr sz="6400" kern="1200">
        <a:solidFill>
          <a:schemeClr val="tx1"/>
        </a:solidFill>
        <a:latin typeface="Arial" charset="0"/>
        <a:ea typeface="+mn-ea"/>
        <a:cs typeface="+mn-cs"/>
      </a:defRPr>
    </a:lvl3pPr>
    <a:lvl4pPr marL="1371600" algn="l" rtl="0" fontAlgn="base">
      <a:spcBef>
        <a:spcPct val="0"/>
      </a:spcBef>
      <a:spcAft>
        <a:spcPct val="0"/>
      </a:spcAft>
      <a:defRPr sz="6400" kern="1200">
        <a:solidFill>
          <a:schemeClr val="tx1"/>
        </a:solidFill>
        <a:latin typeface="Arial" charset="0"/>
        <a:ea typeface="+mn-ea"/>
        <a:cs typeface="+mn-cs"/>
      </a:defRPr>
    </a:lvl4pPr>
    <a:lvl5pPr marL="1828800" algn="l" rtl="0" fontAlgn="base">
      <a:spcBef>
        <a:spcPct val="0"/>
      </a:spcBef>
      <a:spcAft>
        <a:spcPct val="0"/>
      </a:spcAft>
      <a:defRPr sz="6400" kern="1200">
        <a:solidFill>
          <a:schemeClr val="tx1"/>
        </a:solidFill>
        <a:latin typeface="Arial" charset="0"/>
        <a:ea typeface="+mn-ea"/>
        <a:cs typeface="+mn-cs"/>
      </a:defRPr>
    </a:lvl5pPr>
    <a:lvl6pPr marL="2286000" algn="l" defTabSz="914400" rtl="0" eaLnBrk="1" latinLnBrk="0" hangingPunct="1">
      <a:defRPr sz="6400" kern="1200">
        <a:solidFill>
          <a:schemeClr val="tx1"/>
        </a:solidFill>
        <a:latin typeface="Arial" charset="0"/>
        <a:ea typeface="+mn-ea"/>
        <a:cs typeface="+mn-cs"/>
      </a:defRPr>
    </a:lvl6pPr>
    <a:lvl7pPr marL="2743200" algn="l" defTabSz="914400" rtl="0" eaLnBrk="1" latinLnBrk="0" hangingPunct="1">
      <a:defRPr sz="6400" kern="1200">
        <a:solidFill>
          <a:schemeClr val="tx1"/>
        </a:solidFill>
        <a:latin typeface="Arial" charset="0"/>
        <a:ea typeface="+mn-ea"/>
        <a:cs typeface="+mn-cs"/>
      </a:defRPr>
    </a:lvl7pPr>
    <a:lvl8pPr marL="3200400" algn="l" defTabSz="914400" rtl="0" eaLnBrk="1" latinLnBrk="0" hangingPunct="1">
      <a:defRPr sz="6400" kern="1200">
        <a:solidFill>
          <a:schemeClr val="tx1"/>
        </a:solidFill>
        <a:latin typeface="Arial" charset="0"/>
        <a:ea typeface="+mn-ea"/>
        <a:cs typeface="+mn-cs"/>
      </a:defRPr>
    </a:lvl8pPr>
    <a:lvl9pPr marL="3657600" algn="l" defTabSz="914400" rtl="0" eaLnBrk="1" latinLnBrk="0" hangingPunct="1">
      <a:defRPr sz="6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urce"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38A2C8"/>
    <a:srgbClr val="20A3E4"/>
    <a:srgbClr val="36CACA"/>
    <a:srgbClr val="81FFE7"/>
    <a:srgbClr val="FFAF79"/>
    <a:srgbClr val="FFC197"/>
    <a:srgbClr val="FF9953"/>
    <a:srgbClr val="FF66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9366" autoAdjust="0"/>
  </p:normalViewPr>
  <p:slideViewPr>
    <p:cSldViewPr snapToObjects="1">
      <p:cViewPr varScale="1">
        <p:scale>
          <a:sx n="29" d="100"/>
          <a:sy n="29" d="100"/>
        </p:scale>
        <p:origin x="-606" y="-96"/>
      </p:cViewPr>
      <p:guideLst>
        <p:guide orient="horz" pos="7776"/>
        <p:guide pos="100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JLABGRP\group\inj_group\MottPolarimeters\MicroMott\Paper\Data%20for%20charts\Condensed%20asym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JLABGRP\group\inj_group\MottPolarimeters\MicroMott\Paper\Data%20for%20charts\Efficiency.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JLABGRP\group\inj_group\MottPolarimeters\MicroMott\Paper\Data%20for%20charts\Condensed%20asyms.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JLABGRP\group\inj_group\MottPolarimeters\MicroMott\Paper\Data%20for%20charts\Condensed%20asyms.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JLABGRP\group\inj_group\MottPolarimeters\MicroMott\Paper\Data%20for%20charts\Condensed%20asyms.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JLABGRP\group\inj_group\MottPolarimeters\MicroMott\Paper\Data%20for%20charts\Condensed%20asyms.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0"/>
          <c:order val="0"/>
          <c:spPr>
            <a:ln w="28575">
              <a:noFill/>
            </a:ln>
          </c:spPr>
          <c:errBars>
            <c:errDir val="y"/>
            <c:errBarType val="both"/>
            <c:errValType val="cust"/>
            <c:plus>
              <c:numRef>
                <c:f>Sheet1!$AA$6:$AA$32</c:f>
                <c:numCache>
                  <c:formatCode>General</c:formatCode>
                  <c:ptCount val="27"/>
                  <c:pt idx="0">
                    <c:v>9.5182141935483931E-4</c:v>
                  </c:pt>
                  <c:pt idx="1">
                    <c:v>5.6756593548387148E-4</c:v>
                  </c:pt>
                  <c:pt idx="2">
                    <c:v>1.1211642580645162E-3</c:v>
                  </c:pt>
                  <c:pt idx="3">
                    <c:v>1.1869509677419374E-3</c:v>
                  </c:pt>
                  <c:pt idx="4">
                    <c:v>6.5377741935483951E-4</c:v>
                  </c:pt>
                  <c:pt idx="5">
                    <c:v>1.3558807741935498E-3</c:v>
                  </c:pt>
                  <c:pt idx="6">
                    <c:v>9.2257200000000073E-4</c:v>
                  </c:pt>
                  <c:pt idx="7">
                    <c:v>1.3372002580645159E-3</c:v>
                  </c:pt>
                  <c:pt idx="8">
                    <c:v>1.1459148387096781E-3</c:v>
                  </c:pt>
                  <c:pt idx="9">
                    <c:v>1.6925935483870982E-3</c:v>
                  </c:pt>
                  <c:pt idx="10">
                    <c:v>1.1983832258064529E-3</c:v>
                  </c:pt>
                  <c:pt idx="11">
                    <c:v>9.5640696774193686E-4</c:v>
                  </c:pt>
                  <c:pt idx="12">
                    <c:v>7.9103380645161384E-4</c:v>
                  </c:pt>
                  <c:pt idx="13">
                    <c:v>1.7964162580645174E-3</c:v>
                  </c:pt>
                  <c:pt idx="14">
                    <c:v>1.5975749677419365E-3</c:v>
                  </c:pt>
                  <c:pt idx="15">
                    <c:v>4.3296787096774235E-4</c:v>
                  </c:pt>
                  <c:pt idx="16">
                    <c:v>2.8785120000000015E-3</c:v>
                  </c:pt>
                  <c:pt idx="17">
                    <c:v>1.8220245161290327E-3</c:v>
                  </c:pt>
                  <c:pt idx="18">
                    <c:v>3.5652541935483882E-3</c:v>
                  </c:pt>
                  <c:pt idx="19">
                    <c:v>9.2684903225806567E-4</c:v>
                  </c:pt>
                  <c:pt idx="20">
                    <c:v>5.5313809032258125E-3</c:v>
                  </c:pt>
                  <c:pt idx="21">
                    <c:v>3.0324975483871012E-3</c:v>
                  </c:pt>
                  <c:pt idx="22">
                    <c:v>7.2134523870967778E-3</c:v>
                  </c:pt>
                  <c:pt idx="23">
                    <c:v>2.7709429677419384E-3</c:v>
                  </c:pt>
                  <c:pt idx="24">
                    <c:v>4.7641599999999999E-3</c:v>
                  </c:pt>
                  <c:pt idx="25">
                    <c:v>1.755090580645163E-2</c:v>
                  </c:pt>
                  <c:pt idx="26">
                    <c:v>3.4273779354838711E-2</c:v>
                  </c:pt>
                </c:numCache>
              </c:numRef>
            </c:plus>
            <c:minus>
              <c:numRef>
                <c:f>Sheet1!$AA$6:$AA$32</c:f>
                <c:numCache>
                  <c:formatCode>General</c:formatCode>
                  <c:ptCount val="27"/>
                  <c:pt idx="0">
                    <c:v>9.5182141935483931E-4</c:v>
                  </c:pt>
                  <c:pt idx="1">
                    <c:v>5.6756593548387148E-4</c:v>
                  </c:pt>
                  <c:pt idx="2">
                    <c:v>1.1211642580645162E-3</c:v>
                  </c:pt>
                  <c:pt idx="3">
                    <c:v>1.1869509677419374E-3</c:v>
                  </c:pt>
                  <c:pt idx="4">
                    <c:v>6.5377741935483951E-4</c:v>
                  </c:pt>
                  <c:pt idx="5">
                    <c:v>1.3558807741935498E-3</c:v>
                  </c:pt>
                  <c:pt idx="6">
                    <c:v>9.2257200000000073E-4</c:v>
                  </c:pt>
                  <c:pt idx="7">
                    <c:v>1.3372002580645159E-3</c:v>
                  </c:pt>
                  <c:pt idx="8">
                    <c:v>1.1459148387096781E-3</c:v>
                  </c:pt>
                  <c:pt idx="9">
                    <c:v>1.6925935483870982E-3</c:v>
                  </c:pt>
                  <c:pt idx="10">
                    <c:v>1.1983832258064529E-3</c:v>
                  </c:pt>
                  <c:pt idx="11">
                    <c:v>9.5640696774193686E-4</c:v>
                  </c:pt>
                  <c:pt idx="12">
                    <c:v>7.9103380645161384E-4</c:v>
                  </c:pt>
                  <c:pt idx="13">
                    <c:v>1.7964162580645174E-3</c:v>
                  </c:pt>
                  <c:pt idx="14">
                    <c:v>1.5975749677419365E-3</c:v>
                  </c:pt>
                  <c:pt idx="15">
                    <c:v>4.3296787096774235E-4</c:v>
                  </c:pt>
                  <c:pt idx="16">
                    <c:v>2.8785120000000015E-3</c:v>
                  </c:pt>
                  <c:pt idx="17">
                    <c:v>1.8220245161290327E-3</c:v>
                  </c:pt>
                  <c:pt idx="18">
                    <c:v>3.5652541935483882E-3</c:v>
                  </c:pt>
                  <c:pt idx="19">
                    <c:v>9.2684903225806567E-4</c:v>
                  </c:pt>
                  <c:pt idx="20">
                    <c:v>5.5313809032258125E-3</c:v>
                  </c:pt>
                  <c:pt idx="21">
                    <c:v>3.0324975483871012E-3</c:v>
                  </c:pt>
                  <c:pt idx="22">
                    <c:v>7.2134523870967778E-3</c:v>
                  </c:pt>
                  <c:pt idx="23">
                    <c:v>2.7709429677419384E-3</c:v>
                  </c:pt>
                  <c:pt idx="24">
                    <c:v>4.7641599999999999E-3</c:v>
                  </c:pt>
                  <c:pt idx="25">
                    <c:v>1.755090580645163E-2</c:v>
                  </c:pt>
                  <c:pt idx="26">
                    <c:v>3.4273779354838711E-2</c:v>
                  </c:pt>
                </c:numCache>
              </c:numRef>
            </c:minus>
          </c:errBars>
          <c:xVal>
            <c:numRef>
              <c:f>Sheet1!$U$6:$U$32</c:f>
              <c:numCache>
                <c:formatCode>General</c:formatCode>
                <c:ptCount val="27"/>
                <c:pt idx="0">
                  <c:v>-0.52600000000000002</c:v>
                </c:pt>
                <c:pt idx="1">
                  <c:v>8.713000000000001</c:v>
                </c:pt>
                <c:pt idx="2">
                  <c:v>18.988999999999983</c:v>
                </c:pt>
                <c:pt idx="3">
                  <c:v>29.141999999999999</c:v>
                </c:pt>
                <c:pt idx="4">
                  <c:v>39.297000000000011</c:v>
                </c:pt>
                <c:pt idx="5">
                  <c:v>49.446000000000005</c:v>
                </c:pt>
                <c:pt idx="6">
                  <c:v>59.639000000000003</c:v>
                </c:pt>
                <c:pt idx="7">
                  <c:v>69.718999999999994</c:v>
                </c:pt>
                <c:pt idx="8">
                  <c:v>79.983000000000004</c:v>
                </c:pt>
                <c:pt idx="9">
                  <c:v>90.10599999999998</c:v>
                </c:pt>
                <c:pt idx="10">
                  <c:v>100.27</c:v>
                </c:pt>
                <c:pt idx="11">
                  <c:v>110.505</c:v>
                </c:pt>
                <c:pt idx="12">
                  <c:v>120.661</c:v>
                </c:pt>
                <c:pt idx="13">
                  <c:v>130.75399999999999</c:v>
                </c:pt>
                <c:pt idx="14">
                  <c:v>141.00900000000001</c:v>
                </c:pt>
                <c:pt idx="15">
                  <c:v>151.14299999999997</c:v>
                </c:pt>
                <c:pt idx="16">
                  <c:v>161.28100000000001</c:v>
                </c:pt>
                <c:pt idx="17">
                  <c:v>171.446</c:v>
                </c:pt>
                <c:pt idx="18">
                  <c:v>181.60499999999999</c:v>
                </c:pt>
                <c:pt idx="19">
                  <c:v>191.82900000000001</c:v>
                </c:pt>
                <c:pt idx="20">
                  <c:v>201.99700000000001</c:v>
                </c:pt>
                <c:pt idx="21">
                  <c:v>212.15300000000002</c:v>
                </c:pt>
                <c:pt idx="22">
                  <c:v>222.29499999999999</c:v>
                </c:pt>
                <c:pt idx="23">
                  <c:v>232.45800000000008</c:v>
                </c:pt>
                <c:pt idx="24">
                  <c:v>242.7</c:v>
                </c:pt>
                <c:pt idx="25">
                  <c:v>252.85700000000008</c:v>
                </c:pt>
                <c:pt idx="26">
                  <c:v>263.05900000000008</c:v>
                </c:pt>
              </c:numCache>
            </c:numRef>
          </c:xVal>
          <c:yVal>
            <c:numRef>
              <c:f>Sheet1!$Z$6:$Z$32</c:f>
              <c:numCache>
                <c:formatCode>General</c:formatCode>
                <c:ptCount val="27"/>
                <c:pt idx="0">
                  <c:v>0.19788387096774193</c:v>
                </c:pt>
                <c:pt idx="1">
                  <c:v>0.20126451612903226</c:v>
                </c:pt>
                <c:pt idx="2">
                  <c:v>0.20421935483870979</c:v>
                </c:pt>
                <c:pt idx="3">
                  <c:v>0.20535483870967738</c:v>
                </c:pt>
                <c:pt idx="4">
                  <c:v>0.20754838709677437</c:v>
                </c:pt>
                <c:pt idx="5">
                  <c:v>0.2076387096774194</c:v>
                </c:pt>
                <c:pt idx="6">
                  <c:v>0.20920000000000011</c:v>
                </c:pt>
                <c:pt idx="7">
                  <c:v>0.20926451612903235</c:v>
                </c:pt>
                <c:pt idx="8">
                  <c:v>0.21220645161290341</c:v>
                </c:pt>
                <c:pt idx="9">
                  <c:v>0.21157419354838716</c:v>
                </c:pt>
                <c:pt idx="10">
                  <c:v>0.21210322580645169</c:v>
                </c:pt>
                <c:pt idx="11">
                  <c:v>0.21396129032258077</c:v>
                </c:pt>
                <c:pt idx="12">
                  <c:v>0.21495483870967741</c:v>
                </c:pt>
                <c:pt idx="13">
                  <c:v>0.21669677419354838</c:v>
                </c:pt>
                <c:pt idx="14">
                  <c:v>0.21618064516129046</c:v>
                </c:pt>
                <c:pt idx="15">
                  <c:v>0.21978064516129051</c:v>
                </c:pt>
                <c:pt idx="16">
                  <c:v>0.22108387096774193</c:v>
                </c:pt>
                <c:pt idx="17">
                  <c:v>0.22356129032258076</c:v>
                </c:pt>
                <c:pt idx="18">
                  <c:v>0.22296774193548402</c:v>
                </c:pt>
                <c:pt idx="19">
                  <c:v>0.22885161290322581</c:v>
                </c:pt>
                <c:pt idx="20">
                  <c:v>0.23114838709677432</c:v>
                </c:pt>
                <c:pt idx="21">
                  <c:v>0.23113548387096791</c:v>
                </c:pt>
                <c:pt idx="22">
                  <c:v>0.23481290322580645</c:v>
                </c:pt>
                <c:pt idx="23">
                  <c:v>0.23602580645161292</c:v>
                </c:pt>
                <c:pt idx="24">
                  <c:v>0.24012903225806451</c:v>
                </c:pt>
                <c:pt idx="25">
                  <c:v>0.25001290322580683</c:v>
                </c:pt>
                <c:pt idx="26">
                  <c:v>0.25634838709677432</c:v>
                </c:pt>
              </c:numCache>
            </c:numRef>
          </c:yVal>
        </c:ser>
        <c:axId val="50661248"/>
        <c:axId val="50667520"/>
      </c:scatterChart>
      <c:valAx>
        <c:axId val="50661248"/>
        <c:scaling>
          <c:orientation val="minMax"/>
          <c:min val="0"/>
        </c:scaling>
        <c:axPos val="b"/>
        <c:title>
          <c:tx>
            <c:rich>
              <a:bodyPr/>
              <a:lstStyle/>
              <a:p>
                <a:pPr>
                  <a:defRPr sz="2400"/>
                </a:pPr>
                <a:r>
                  <a:rPr lang="en-US" sz="2400"/>
                  <a:t>Retarding Potential Field (V)</a:t>
                </a:r>
              </a:p>
            </c:rich>
          </c:tx>
          <c:layout/>
        </c:title>
        <c:numFmt formatCode="General" sourceLinked="1"/>
        <c:majorTickMark val="none"/>
        <c:tickLblPos val="nextTo"/>
        <c:txPr>
          <a:bodyPr/>
          <a:lstStyle/>
          <a:p>
            <a:pPr>
              <a:defRPr sz="2000"/>
            </a:pPr>
            <a:endParaRPr lang="en-US"/>
          </a:p>
        </c:txPr>
        <c:crossAx val="50667520"/>
        <c:crosses val="autoZero"/>
        <c:crossBetween val="midCat"/>
      </c:valAx>
      <c:valAx>
        <c:axId val="50667520"/>
        <c:scaling>
          <c:orientation val="minMax"/>
        </c:scaling>
        <c:axPos val="l"/>
        <c:majorGridlines/>
        <c:title>
          <c:tx>
            <c:rich>
              <a:bodyPr/>
              <a:lstStyle/>
              <a:p>
                <a:pPr>
                  <a:defRPr sz="2400"/>
                </a:pPr>
                <a:r>
                  <a:rPr lang="en-US" sz="2400" dirty="0" err="1" smtClean="0"/>
                  <a:t>S</a:t>
                </a:r>
                <a:r>
                  <a:rPr lang="en-US" sz="2400" baseline="-25000" dirty="0" err="1" smtClean="0"/>
                  <a:t>eff</a:t>
                </a:r>
                <a:endParaRPr lang="en-US" sz="2400" dirty="0"/>
              </a:p>
            </c:rich>
          </c:tx>
          <c:layout/>
        </c:title>
        <c:numFmt formatCode="#,##0.00" sourceLinked="0"/>
        <c:majorTickMark val="none"/>
        <c:tickLblPos val="nextTo"/>
        <c:txPr>
          <a:bodyPr/>
          <a:lstStyle/>
          <a:p>
            <a:pPr>
              <a:defRPr sz="2000"/>
            </a:pPr>
            <a:endParaRPr lang="en-US"/>
          </a:p>
        </c:txPr>
        <c:crossAx val="50661248"/>
        <c:crosses val="autoZero"/>
        <c:crossBetween val="midCat"/>
      </c:valAx>
      <c:spPr>
        <a:solidFill>
          <a:srgbClr val="FFFFFF"/>
        </a:solidFill>
        <a:ln>
          <a:solidFill>
            <a:srgbClr val="000000"/>
          </a:solidFill>
        </a:ln>
      </c:spPr>
    </c:plotArea>
    <c:plotVisOnly val="1"/>
  </c:chart>
  <c:spPr>
    <a:solidFill>
      <a:srgbClr val="BBE0E3"/>
    </a:solidFill>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0"/>
          <c:order val="0"/>
          <c:spPr>
            <a:ln>
              <a:solidFill>
                <a:schemeClr val="tx2"/>
              </a:solidFill>
            </a:ln>
          </c:spPr>
          <c:marker>
            <c:spPr>
              <a:solidFill>
                <a:schemeClr val="tx2"/>
              </a:solidFill>
            </c:spPr>
          </c:marker>
          <c:errBars>
            <c:errDir val="y"/>
            <c:errBarType val="both"/>
            <c:errValType val="cust"/>
            <c:plus>
              <c:numRef>
                <c:f>Sheet1!$D$31:$D$36</c:f>
                <c:numCache>
                  <c:formatCode>General</c:formatCode>
                  <c:ptCount val="6"/>
                  <c:pt idx="0">
                    <c:v>6.7596476896794334E-5</c:v>
                  </c:pt>
                  <c:pt idx="1">
                    <c:v>8.0325096185287532E-5</c:v>
                  </c:pt>
                  <c:pt idx="2">
                    <c:v>9.4776685151661753E-5</c:v>
                  </c:pt>
                  <c:pt idx="3">
                    <c:v>1.0897204633184733E-4</c:v>
                  </c:pt>
                  <c:pt idx="4">
                    <c:v>1.229973632834504E-4</c:v>
                  </c:pt>
                  <c:pt idx="5">
                    <c:v>1.4056824992978134E-4</c:v>
                  </c:pt>
                </c:numCache>
              </c:numRef>
            </c:plus>
            <c:minus>
              <c:numRef>
                <c:f>Sheet1!$D$31:$D$36</c:f>
                <c:numCache>
                  <c:formatCode>General</c:formatCode>
                  <c:ptCount val="6"/>
                  <c:pt idx="0">
                    <c:v>6.7596476896794334E-5</c:v>
                  </c:pt>
                  <c:pt idx="1">
                    <c:v>8.0325096185287532E-5</c:v>
                  </c:pt>
                  <c:pt idx="2">
                    <c:v>9.4776685151661753E-5</c:v>
                  </c:pt>
                  <c:pt idx="3">
                    <c:v>1.0897204633184733E-4</c:v>
                  </c:pt>
                  <c:pt idx="4">
                    <c:v>1.229973632834504E-4</c:v>
                  </c:pt>
                  <c:pt idx="5">
                    <c:v>1.4056824992978134E-4</c:v>
                  </c:pt>
                </c:numCache>
              </c:numRef>
            </c:minus>
          </c:errBars>
          <c:xVal>
            <c:numRef>
              <c:f>Sheet1!$A$31:$A$36</c:f>
              <c:numCache>
                <c:formatCode>General</c:formatCode>
                <c:ptCount val="6"/>
                <c:pt idx="0">
                  <c:v>5</c:v>
                </c:pt>
                <c:pt idx="1">
                  <c:v>10</c:v>
                </c:pt>
                <c:pt idx="2">
                  <c:v>15</c:v>
                </c:pt>
                <c:pt idx="3">
                  <c:v>20</c:v>
                </c:pt>
                <c:pt idx="4">
                  <c:v>25</c:v>
                </c:pt>
                <c:pt idx="5">
                  <c:v>30</c:v>
                </c:pt>
              </c:numCache>
            </c:numRef>
          </c:xVal>
          <c:yVal>
            <c:numRef>
              <c:f>Sheet1!$C$31:$C$36</c:f>
              <c:numCache>
                <c:formatCode>General</c:formatCode>
                <c:ptCount val="6"/>
                <c:pt idx="0">
                  <c:v>1.5030716682030926E-3</c:v>
                </c:pt>
                <c:pt idx="1">
                  <c:v>1.0644500892894899E-3</c:v>
                </c:pt>
                <c:pt idx="2">
                  <c:v>7.6458325296499508E-4</c:v>
                </c:pt>
                <c:pt idx="3">
                  <c:v>5.7835913368391363E-4</c:v>
                </c:pt>
                <c:pt idx="4">
                  <c:v>4.5397946455689217E-4</c:v>
                </c:pt>
                <c:pt idx="5">
                  <c:v>3.4757884477370056E-4</c:v>
                </c:pt>
              </c:numCache>
            </c:numRef>
          </c:yVal>
        </c:ser>
        <c:axId val="50679168"/>
        <c:axId val="50689536"/>
      </c:scatterChart>
      <c:valAx>
        <c:axId val="50679168"/>
        <c:scaling>
          <c:orientation val="minMax"/>
        </c:scaling>
        <c:axPos val="b"/>
        <c:title>
          <c:tx>
            <c:rich>
              <a:bodyPr/>
              <a:lstStyle/>
              <a:p>
                <a:pPr>
                  <a:defRPr sz="2400"/>
                </a:pPr>
                <a:r>
                  <a:rPr lang="en-US" sz="2400"/>
                  <a:t>Incident Target Energy (keV)</a:t>
                </a:r>
              </a:p>
            </c:rich>
          </c:tx>
          <c:layout/>
        </c:title>
        <c:numFmt formatCode="General" sourceLinked="1"/>
        <c:majorTickMark val="none"/>
        <c:tickLblPos val="nextTo"/>
        <c:crossAx val="50689536"/>
        <c:crosses val="autoZero"/>
        <c:crossBetween val="midCat"/>
      </c:valAx>
      <c:valAx>
        <c:axId val="50689536"/>
        <c:scaling>
          <c:orientation val="minMax"/>
        </c:scaling>
        <c:axPos val="l"/>
        <c:majorGridlines/>
        <c:title>
          <c:tx>
            <c:rich>
              <a:bodyPr/>
              <a:lstStyle/>
              <a:p>
                <a:pPr>
                  <a:defRPr sz="2400"/>
                </a:pPr>
                <a:r>
                  <a:rPr lang="en-US" sz="2400" dirty="0" smtClean="0"/>
                  <a:t>Max.</a:t>
                </a:r>
                <a:r>
                  <a:rPr lang="en-US" sz="2400" baseline="0" dirty="0" smtClean="0"/>
                  <a:t> </a:t>
                </a:r>
                <a:r>
                  <a:rPr lang="en-US" sz="2400" dirty="0" smtClean="0"/>
                  <a:t>Efficiency</a:t>
                </a:r>
                <a:endParaRPr lang="en-US" sz="2400" dirty="0"/>
              </a:p>
            </c:rich>
          </c:tx>
          <c:layout/>
        </c:title>
        <c:numFmt formatCode="0.0E+0" sourceLinked="0"/>
        <c:majorTickMark val="none"/>
        <c:tickLblPos val="nextTo"/>
        <c:crossAx val="50679168"/>
        <c:crosses val="autoZero"/>
        <c:crossBetween val="midCat"/>
      </c:valAx>
      <c:spPr>
        <a:solidFill>
          <a:srgbClr val="FFFFFF"/>
        </a:solidFill>
        <a:ln>
          <a:solidFill>
            <a:srgbClr val="000000"/>
          </a:solidFill>
        </a:ln>
      </c:spPr>
    </c:plotArea>
    <c:plotVisOnly val="1"/>
  </c:chart>
  <c:spPr>
    <a:solidFill>
      <a:srgbClr val="BBE0E3"/>
    </a:solidFill>
  </c:spPr>
  <c:txPr>
    <a:bodyPr/>
    <a:lstStyle/>
    <a:p>
      <a:pPr>
        <a:defRPr sz="2000"/>
      </a:pPr>
      <a:endParaRPr lang="en-US"/>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716165940422495"/>
          <c:y val="4.5522434695663055E-2"/>
          <c:w val="0.77659646306347652"/>
          <c:h val="0.71038786818314381"/>
        </c:manualLayout>
      </c:layout>
      <c:scatterChart>
        <c:scatterStyle val="lineMarker"/>
        <c:ser>
          <c:idx val="0"/>
          <c:order val="0"/>
          <c:tx>
            <c:v>Bulk</c:v>
          </c:tx>
          <c:spPr>
            <a:ln w="15875">
              <a:solidFill>
                <a:schemeClr val="accent1"/>
              </a:solidFill>
            </a:ln>
          </c:spPr>
          <c:errBars>
            <c:errDir val="y"/>
            <c:errBarType val="both"/>
            <c:errValType val="cust"/>
            <c:plus>
              <c:numRef>
                <c:f>Sheet1!$C$46:$C$51</c:f>
                <c:numCache>
                  <c:formatCode>General</c:formatCode>
                  <c:ptCount val="6"/>
                  <c:pt idx="0">
                    <c:v>1.482759817316818E-2</c:v>
                  </c:pt>
                  <c:pt idx="1">
                    <c:v>1.4949136773358391E-2</c:v>
                  </c:pt>
                  <c:pt idx="2">
                    <c:v>1.7625386548948529E-2</c:v>
                  </c:pt>
                  <c:pt idx="3">
                    <c:v>2.0980425794341027E-2</c:v>
                  </c:pt>
                  <c:pt idx="4">
                    <c:v>1.9681696673577255E-2</c:v>
                  </c:pt>
                  <c:pt idx="5">
                    <c:v>2.1925199113894681E-2</c:v>
                  </c:pt>
                </c:numCache>
              </c:numRef>
            </c:plus>
            <c:minus>
              <c:numRef>
                <c:f>Sheet1!$C$46:$C$51</c:f>
                <c:numCache>
                  <c:formatCode>General</c:formatCode>
                  <c:ptCount val="6"/>
                  <c:pt idx="0">
                    <c:v>1.482759817316818E-2</c:v>
                  </c:pt>
                  <c:pt idx="1">
                    <c:v>1.4949136773358391E-2</c:v>
                  </c:pt>
                  <c:pt idx="2">
                    <c:v>1.7625386548948529E-2</c:v>
                  </c:pt>
                  <c:pt idx="3">
                    <c:v>2.0980425794341027E-2</c:v>
                  </c:pt>
                  <c:pt idx="4">
                    <c:v>1.9681696673577255E-2</c:v>
                  </c:pt>
                  <c:pt idx="5">
                    <c:v>2.1925199113894681E-2</c:v>
                  </c:pt>
                </c:numCache>
              </c:numRef>
            </c:minus>
          </c:errBars>
          <c:xVal>
            <c:numRef>
              <c:f>Sheet1!$A$46:$A$51</c:f>
              <c:numCache>
                <c:formatCode>General</c:formatCode>
                <c:ptCount val="6"/>
                <c:pt idx="0">
                  <c:v>5</c:v>
                </c:pt>
                <c:pt idx="1">
                  <c:v>10</c:v>
                </c:pt>
                <c:pt idx="2">
                  <c:v>15</c:v>
                </c:pt>
                <c:pt idx="3">
                  <c:v>20</c:v>
                </c:pt>
                <c:pt idx="4">
                  <c:v>25</c:v>
                </c:pt>
                <c:pt idx="5">
                  <c:v>30</c:v>
                </c:pt>
              </c:numCache>
            </c:numRef>
          </c:xVal>
          <c:yVal>
            <c:numRef>
              <c:f>Sheet1!$B$46:$B$51</c:f>
              <c:numCache>
                <c:formatCode>General</c:formatCode>
                <c:ptCount val="6"/>
                <c:pt idx="0">
                  <c:v>6.0000000000000026E-2</c:v>
                </c:pt>
                <c:pt idx="1">
                  <c:v>0.12515151515151507</c:v>
                </c:pt>
                <c:pt idx="2">
                  <c:v>0.15484848484848501</c:v>
                </c:pt>
                <c:pt idx="3">
                  <c:v>0.17954545454545476</c:v>
                </c:pt>
                <c:pt idx="4">
                  <c:v>0.19287878787878787</c:v>
                </c:pt>
                <c:pt idx="5">
                  <c:v>0.21015151515151517</c:v>
                </c:pt>
              </c:numCache>
            </c:numRef>
          </c:yVal>
        </c:ser>
        <c:ser>
          <c:idx val="1"/>
          <c:order val="1"/>
          <c:tx>
            <c:v>Superlattice</c:v>
          </c:tx>
          <c:spPr>
            <a:ln w="15875">
              <a:solidFill>
                <a:srgbClr val="C00000"/>
              </a:solidFill>
            </a:ln>
          </c:spPr>
          <c:marker>
            <c:spPr>
              <a:solidFill>
                <a:srgbClr val="C00000"/>
              </a:solidFill>
            </c:spPr>
          </c:marker>
          <c:errBars>
            <c:errDir val="y"/>
            <c:errBarType val="both"/>
            <c:errValType val="cust"/>
            <c:plus>
              <c:numRef>
                <c:f>Sheet1!$H$46:$H$51</c:f>
                <c:numCache>
                  <c:formatCode>General</c:formatCode>
                  <c:ptCount val="6"/>
                  <c:pt idx="0">
                    <c:v>2.6934237041356876E-3</c:v>
                  </c:pt>
                  <c:pt idx="1">
                    <c:v>5.664820854404843E-3</c:v>
                  </c:pt>
                  <c:pt idx="2">
                    <c:v>7.4101455011123972E-3</c:v>
                  </c:pt>
                  <c:pt idx="3">
                    <c:v>8.4839145823508277E-3</c:v>
                  </c:pt>
                  <c:pt idx="4">
                    <c:v>9.245630863466088E-3</c:v>
                  </c:pt>
                  <c:pt idx="5">
                    <c:v>1.0503022374721777E-2</c:v>
                  </c:pt>
                </c:numCache>
              </c:numRef>
            </c:plus>
            <c:minus>
              <c:numRef>
                <c:f>Sheet1!$H$46:$H$51</c:f>
                <c:numCache>
                  <c:formatCode>General</c:formatCode>
                  <c:ptCount val="6"/>
                  <c:pt idx="0">
                    <c:v>2.6934237041356876E-3</c:v>
                  </c:pt>
                  <c:pt idx="1">
                    <c:v>5.664820854404843E-3</c:v>
                  </c:pt>
                  <c:pt idx="2">
                    <c:v>7.4101455011123972E-3</c:v>
                  </c:pt>
                  <c:pt idx="3">
                    <c:v>8.4839145823508277E-3</c:v>
                  </c:pt>
                  <c:pt idx="4">
                    <c:v>9.245630863466088E-3</c:v>
                  </c:pt>
                  <c:pt idx="5">
                    <c:v>1.0503022374721777E-2</c:v>
                  </c:pt>
                </c:numCache>
              </c:numRef>
            </c:minus>
          </c:errBars>
          <c:xVal>
            <c:numRef>
              <c:f>Sheet1!$F$46:$F$51</c:f>
              <c:numCache>
                <c:formatCode>General</c:formatCode>
                <c:ptCount val="6"/>
                <c:pt idx="0">
                  <c:v>5</c:v>
                </c:pt>
                <c:pt idx="1">
                  <c:v>10</c:v>
                </c:pt>
                <c:pt idx="2">
                  <c:v>15</c:v>
                </c:pt>
                <c:pt idx="3">
                  <c:v>20</c:v>
                </c:pt>
                <c:pt idx="4">
                  <c:v>25</c:v>
                </c:pt>
                <c:pt idx="5">
                  <c:v>30</c:v>
                </c:pt>
              </c:numCache>
            </c:numRef>
          </c:xVal>
          <c:yVal>
            <c:numRef>
              <c:f>Sheet1!$G$46:$G$51</c:f>
              <c:numCache>
                <c:formatCode>General</c:formatCode>
                <c:ptCount val="6"/>
                <c:pt idx="0">
                  <c:v>6.6000000000000003E-2</c:v>
                </c:pt>
                <c:pt idx="1">
                  <c:v>0.14950000000000011</c:v>
                </c:pt>
                <c:pt idx="2">
                  <c:v>0.18212500000000001</c:v>
                </c:pt>
                <c:pt idx="3">
                  <c:v>0.20375000000000001</c:v>
                </c:pt>
                <c:pt idx="4">
                  <c:v>0.21981250000000011</c:v>
                </c:pt>
                <c:pt idx="5">
                  <c:v>0.23962500000000003</c:v>
                </c:pt>
              </c:numCache>
            </c:numRef>
          </c:yVal>
        </c:ser>
        <c:ser>
          <c:idx val="2"/>
          <c:order val="2"/>
          <c:tx>
            <c:v>Strained at 773nm</c:v>
          </c:tx>
          <c:spPr>
            <a:ln w="15875">
              <a:solidFill>
                <a:schemeClr val="accent3"/>
              </a:solidFill>
            </a:ln>
          </c:spPr>
          <c:errBars>
            <c:errDir val="y"/>
            <c:errBarType val="both"/>
            <c:errValType val="cust"/>
            <c:plus>
              <c:numRef>
                <c:f>Sheet1!$M$46:$M$51</c:f>
                <c:numCache>
                  <c:formatCode>General</c:formatCode>
                  <c:ptCount val="6"/>
                  <c:pt idx="0">
                    <c:v>1.7897186645402945E-2</c:v>
                  </c:pt>
                  <c:pt idx="1">
                    <c:v>1.2937603857390461E-2</c:v>
                  </c:pt>
                  <c:pt idx="2">
                    <c:v>1.3837983866363189E-2</c:v>
                  </c:pt>
                  <c:pt idx="3">
                    <c:v>1.6684255169328456E-2</c:v>
                  </c:pt>
                  <c:pt idx="4">
                    <c:v>1.9232599805332821E-2</c:v>
                  </c:pt>
                  <c:pt idx="5">
                    <c:v>1.8178261105854798E-2</c:v>
                  </c:pt>
                </c:numCache>
              </c:numRef>
            </c:plus>
            <c:minus>
              <c:numRef>
                <c:f>Sheet1!$M$46:$M$51</c:f>
                <c:numCache>
                  <c:formatCode>General</c:formatCode>
                  <c:ptCount val="6"/>
                  <c:pt idx="0">
                    <c:v>1.7897186645402945E-2</c:v>
                  </c:pt>
                  <c:pt idx="1">
                    <c:v>1.2937603857390461E-2</c:v>
                  </c:pt>
                  <c:pt idx="2">
                    <c:v>1.3837983866363189E-2</c:v>
                  </c:pt>
                  <c:pt idx="3">
                    <c:v>1.6684255169328456E-2</c:v>
                  </c:pt>
                  <c:pt idx="4">
                    <c:v>1.9232599805332821E-2</c:v>
                  </c:pt>
                  <c:pt idx="5">
                    <c:v>1.8178261105854798E-2</c:v>
                  </c:pt>
                </c:numCache>
              </c:numRef>
            </c:minus>
          </c:errBars>
          <c:xVal>
            <c:numRef>
              <c:f>Sheet1!$K$46:$K$51</c:f>
              <c:numCache>
                <c:formatCode>General</c:formatCode>
                <c:ptCount val="6"/>
                <c:pt idx="0">
                  <c:v>5</c:v>
                </c:pt>
                <c:pt idx="1">
                  <c:v>10</c:v>
                </c:pt>
                <c:pt idx="2">
                  <c:v>15</c:v>
                </c:pt>
                <c:pt idx="3">
                  <c:v>20</c:v>
                </c:pt>
                <c:pt idx="4">
                  <c:v>25</c:v>
                </c:pt>
                <c:pt idx="5">
                  <c:v>30</c:v>
                </c:pt>
              </c:numCache>
            </c:numRef>
          </c:xVal>
          <c:yVal>
            <c:numRef>
              <c:f>Sheet1!$L$46:$L$51</c:f>
              <c:numCache>
                <c:formatCode>General</c:formatCode>
                <c:ptCount val="6"/>
                <c:pt idx="0">
                  <c:v>8.7149532710280378E-2</c:v>
                </c:pt>
                <c:pt idx="1">
                  <c:v>0.15514018691588791</c:v>
                </c:pt>
                <c:pt idx="2">
                  <c:v>0.17897196261682244</c:v>
                </c:pt>
                <c:pt idx="3">
                  <c:v>0.20747663551401874</c:v>
                </c:pt>
                <c:pt idx="4">
                  <c:v>0.23598130841121503</c:v>
                </c:pt>
                <c:pt idx="5">
                  <c:v>0.24065420560747675</c:v>
                </c:pt>
              </c:numCache>
            </c:numRef>
          </c:yVal>
        </c:ser>
        <c:ser>
          <c:idx val="3"/>
          <c:order val="3"/>
          <c:tx>
            <c:v>Strained at 846nm</c:v>
          </c:tx>
          <c:spPr>
            <a:ln w="15875">
              <a:solidFill>
                <a:srgbClr val="7030A0"/>
              </a:solidFill>
            </a:ln>
          </c:spPr>
          <c:marker>
            <c:symbol val="circle"/>
            <c:size val="5"/>
          </c:marker>
          <c:errBars>
            <c:errDir val="y"/>
            <c:errBarType val="both"/>
            <c:errValType val="cust"/>
            <c:plus>
              <c:numRef>
                <c:f>Sheet1!$R$46:$R$51</c:f>
                <c:numCache>
                  <c:formatCode>General</c:formatCode>
                  <c:ptCount val="6"/>
                  <c:pt idx="0">
                    <c:v>5.6802779490099375E-3</c:v>
                  </c:pt>
                  <c:pt idx="1">
                    <c:v>6.7772358296428834E-3</c:v>
                  </c:pt>
                  <c:pt idx="2">
                    <c:v>8.1165294271304152E-3</c:v>
                  </c:pt>
                  <c:pt idx="3">
                    <c:v>8.926244543573679E-3</c:v>
                  </c:pt>
                  <c:pt idx="4">
                    <c:v>1.0172669460633093E-2</c:v>
                  </c:pt>
                  <c:pt idx="5">
                    <c:v>1.1237113161129998E-2</c:v>
                  </c:pt>
                </c:numCache>
              </c:numRef>
            </c:plus>
            <c:minus>
              <c:numRef>
                <c:f>Sheet1!$R$46:$R$51</c:f>
                <c:numCache>
                  <c:formatCode>General</c:formatCode>
                  <c:ptCount val="6"/>
                  <c:pt idx="0">
                    <c:v>5.6802779490099375E-3</c:v>
                  </c:pt>
                  <c:pt idx="1">
                    <c:v>6.7772358296428834E-3</c:v>
                  </c:pt>
                  <c:pt idx="2">
                    <c:v>8.1165294271304152E-3</c:v>
                  </c:pt>
                  <c:pt idx="3">
                    <c:v>8.926244543573679E-3</c:v>
                  </c:pt>
                  <c:pt idx="4">
                    <c:v>1.0172669460633093E-2</c:v>
                  </c:pt>
                  <c:pt idx="5">
                    <c:v>1.1237113161129998E-2</c:v>
                  </c:pt>
                </c:numCache>
              </c:numRef>
            </c:minus>
          </c:errBars>
          <c:xVal>
            <c:numRef>
              <c:f>Sheet1!$P$46:$P$51</c:f>
              <c:numCache>
                <c:formatCode>General</c:formatCode>
                <c:ptCount val="6"/>
                <c:pt idx="0">
                  <c:v>5</c:v>
                </c:pt>
                <c:pt idx="1">
                  <c:v>10</c:v>
                </c:pt>
                <c:pt idx="2">
                  <c:v>15</c:v>
                </c:pt>
                <c:pt idx="3">
                  <c:v>20</c:v>
                </c:pt>
                <c:pt idx="4">
                  <c:v>25</c:v>
                </c:pt>
                <c:pt idx="5">
                  <c:v>30</c:v>
                </c:pt>
              </c:numCache>
            </c:numRef>
          </c:xVal>
          <c:yVal>
            <c:numRef>
              <c:f>Sheet1!$Q$46:$Q$51</c:f>
              <c:numCache>
                <c:formatCode>General</c:formatCode>
                <c:ptCount val="6"/>
                <c:pt idx="0">
                  <c:v>6.8064516129032304E-2</c:v>
                </c:pt>
                <c:pt idx="1">
                  <c:v>0.15116129032258072</c:v>
                </c:pt>
                <c:pt idx="2">
                  <c:v>0.18606451612903235</c:v>
                </c:pt>
                <c:pt idx="3">
                  <c:v>0.20935483870967742</c:v>
                </c:pt>
                <c:pt idx="4">
                  <c:v>0.22838709677419367</c:v>
                </c:pt>
                <c:pt idx="5">
                  <c:v>0.24438709677419374</c:v>
                </c:pt>
              </c:numCache>
            </c:numRef>
          </c:yVal>
        </c:ser>
        <c:axId val="50934528"/>
        <c:axId val="50936448"/>
      </c:scatterChart>
      <c:valAx>
        <c:axId val="50934528"/>
        <c:scaling>
          <c:orientation val="minMax"/>
          <c:max val="35"/>
          <c:min val="0"/>
        </c:scaling>
        <c:axPos val="b"/>
        <c:title>
          <c:tx>
            <c:rich>
              <a:bodyPr/>
              <a:lstStyle/>
              <a:p>
                <a:pPr>
                  <a:defRPr sz="2400" baseline="0"/>
                </a:pPr>
                <a:r>
                  <a:rPr lang="en-US" sz="2400" baseline="0" dirty="0"/>
                  <a:t>Incident Target Energy (</a:t>
                </a:r>
                <a:r>
                  <a:rPr lang="en-US" sz="2400" baseline="0" dirty="0" err="1"/>
                  <a:t>keV</a:t>
                </a:r>
                <a:r>
                  <a:rPr lang="en-US" sz="2400" baseline="0" dirty="0"/>
                  <a:t>)</a:t>
                </a:r>
              </a:p>
            </c:rich>
          </c:tx>
          <c:layout>
            <c:manualLayout>
              <c:xMode val="edge"/>
              <c:yMode val="edge"/>
              <c:x val="0.27091290166399107"/>
              <c:y val="0.86694434029079714"/>
            </c:manualLayout>
          </c:layout>
        </c:title>
        <c:numFmt formatCode="General" sourceLinked="1"/>
        <c:majorTickMark val="none"/>
        <c:tickLblPos val="nextTo"/>
        <c:txPr>
          <a:bodyPr/>
          <a:lstStyle/>
          <a:p>
            <a:pPr>
              <a:defRPr sz="2000"/>
            </a:pPr>
            <a:endParaRPr lang="en-US"/>
          </a:p>
        </c:txPr>
        <c:crossAx val="50936448"/>
        <c:crosses val="autoZero"/>
        <c:crossBetween val="midCat"/>
        <c:majorUnit val="5"/>
      </c:valAx>
      <c:valAx>
        <c:axId val="50936448"/>
        <c:scaling>
          <c:orientation val="minMax"/>
        </c:scaling>
        <c:axPos val="l"/>
        <c:majorGridlines/>
        <c:title>
          <c:tx>
            <c:rich>
              <a:bodyPr/>
              <a:lstStyle/>
              <a:p>
                <a:pPr>
                  <a:defRPr sz="2400"/>
                </a:pPr>
                <a:r>
                  <a:rPr lang="en-US" sz="2400"/>
                  <a:t>S</a:t>
                </a:r>
                <a:r>
                  <a:rPr lang="en-US" sz="2400" baseline="-25000"/>
                  <a:t>eff</a:t>
                </a:r>
                <a:endParaRPr lang="en-US" sz="2400"/>
              </a:p>
            </c:rich>
          </c:tx>
          <c:layout/>
        </c:title>
        <c:numFmt formatCode="#,##0.00" sourceLinked="0"/>
        <c:majorTickMark val="none"/>
        <c:tickLblPos val="nextTo"/>
        <c:txPr>
          <a:bodyPr/>
          <a:lstStyle/>
          <a:p>
            <a:pPr>
              <a:defRPr sz="2000"/>
            </a:pPr>
            <a:endParaRPr lang="en-US"/>
          </a:p>
        </c:txPr>
        <c:crossAx val="50934528"/>
        <c:crosses val="autoZero"/>
        <c:crossBetween val="midCat"/>
      </c:valAx>
      <c:spPr>
        <a:solidFill>
          <a:srgbClr val="FFFFFF"/>
        </a:solidFill>
        <a:ln>
          <a:solidFill>
            <a:srgbClr val="000000"/>
          </a:solidFill>
        </a:ln>
      </c:spPr>
    </c:plotArea>
    <c:legend>
      <c:legendPos val="r"/>
      <c:layout>
        <c:manualLayout>
          <c:xMode val="edge"/>
          <c:yMode val="edge"/>
          <c:x val="0.65271844660194189"/>
          <c:y val="0.39063075448902218"/>
          <c:w val="0.29064724919093843"/>
          <c:h val="0.24783902012248474"/>
        </c:manualLayout>
      </c:layout>
      <c:txPr>
        <a:bodyPr/>
        <a:lstStyle/>
        <a:p>
          <a:pPr>
            <a:defRPr sz="2000" baseline="0"/>
          </a:pPr>
          <a:endParaRPr lang="en-US"/>
        </a:p>
      </c:txPr>
    </c:legend>
    <c:plotVisOnly val="1"/>
  </c:chart>
  <c:spPr>
    <a:solidFill>
      <a:srgbClr val="BBE0E3"/>
    </a:solidFill>
  </c:sp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71153380707682"/>
          <c:y val="4.5522425213009796E-2"/>
          <c:w val="0.80104178329387477"/>
          <c:h val="0.71038792851145083"/>
        </c:manualLayout>
      </c:layout>
      <c:scatterChart>
        <c:scatterStyle val="lineMarker"/>
        <c:ser>
          <c:idx val="0"/>
          <c:order val="0"/>
          <c:tx>
            <c:v>Bulk</c:v>
          </c:tx>
          <c:spPr>
            <a:ln w="28575">
              <a:noFill/>
            </a:ln>
          </c:spPr>
          <c:xVal>
            <c:numRef>
              <c:f>Sheet1!$A$34:$A$39</c:f>
              <c:numCache>
                <c:formatCode>General</c:formatCode>
                <c:ptCount val="6"/>
                <c:pt idx="0">
                  <c:v>5</c:v>
                </c:pt>
                <c:pt idx="1">
                  <c:v>10</c:v>
                </c:pt>
                <c:pt idx="2">
                  <c:v>15</c:v>
                </c:pt>
                <c:pt idx="3">
                  <c:v>20</c:v>
                </c:pt>
                <c:pt idx="4">
                  <c:v>25</c:v>
                </c:pt>
                <c:pt idx="5">
                  <c:v>30</c:v>
                </c:pt>
              </c:numCache>
            </c:numRef>
          </c:xVal>
          <c:yVal>
            <c:numRef>
              <c:f>Sheet1!$B$34:$B$39</c:f>
              <c:numCache>
                <c:formatCode>General</c:formatCode>
                <c:ptCount val="6"/>
                <c:pt idx="0">
                  <c:v>1.9800000000000002</c:v>
                </c:pt>
                <c:pt idx="1">
                  <c:v>4.13</c:v>
                </c:pt>
                <c:pt idx="2">
                  <c:v>5.1099999999999985</c:v>
                </c:pt>
                <c:pt idx="3">
                  <c:v>5.9250000000000007</c:v>
                </c:pt>
                <c:pt idx="4">
                  <c:v>6.3649999999999993</c:v>
                </c:pt>
                <c:pt idx="5">
                  <c:v>6.9350000000000014</c:v>
                </c:pt>
              </c:numCache>
            </c:numRef>
          </c:yVal>
        </c:ser>
        <c:ser>
          <c:idx val="1"/>
          <c:order val="1"/>
          <c:tx>
            <c:v>Superlattice</c:v>
          </c:tx>
          <c:spPr>
            <a:ln w="28575">
              <a:noFill/>
            </a:ln>
          </c:spPr>
          <c:marker>
            <c:symbol val="square"/>
            <c:size val="6"/>
          </c:marker>
          <c:xVal>
            <c:numRef>
              <c:f>Sheet1!$F$34:$F$39</c:f>
              <c:numCache>
                <c:formatCode>General</c:formatCode>
                <c:ptCount val="6"/>
                <c:pt idx="0">
                  <c:v>5</c:v>
                </c:pt>
                <c:pt idx="1">
                  <c:v>10</c:v>
                </c:pt>
                <c:pt idx="2">
                  <c:v>15</c:v>
                </c:pt>
                <c:pt idx="3">
                  <c:v>20</c:v>
                </c:pt>
                <c:pt idx="4">
                  <c:v>25</c:v>
                </c:pt>
                <c:pt idx="5">
                  <c:v>30</c:v>
                </c:pt>
              </c:numCache>
            </c:numRef>
          </c:xVal>
          <c:yVal>
            <c:numRef>
              <c:f>Sheet1!$G$34:$G$39</c:f>
              <c:numCache>
                <c:formatCode>General</c:formatCode>
                <c:ptCount val="6"/>
                <c:pt idx="0">
                  <c:v>5.28</c:v>
                </c:pt>
                <c:pt idx="1">
                  <c:v>11.96</c:v>
                </c:pt>
                <c:pt idx="2">
                  <c:v>14.57</c:v>
                </c:pt>
                <c:pt idx="3">
                  <c:v>16.3</c:v>
                </c:pt>
                <c:pt idx="4">
                  <c:v>17.584999999999997</c:v>
                </c:pt>
                <c:pt idx="5">
                  <c:v>19.170000000000005</c:v>
                </c:pt>
              </c:numCache>
            </c:numRef>
          </c:yVal>
        </c:ser>
        <c:ser>
          <c:idx val="2"/>
          <c:order val="2"/>
          <c:tx>
            <c:v>Strained at 773nm</c:v>
          </c:tx>
          <c:spPr>
            <a:ln w="28575">
              <a:noFill/>
            </a:ln>
          </c:spPr>
          <c:xVal>
            <c:numRef>
              <c:f>Sheet1!$K$34:$K$39</c:f>
              <c:numCache>
                <c:formatCode>General</c:formatCode>
                <c:ptCount val="6"/>
                <c:pt idx="0">
                  <c:v>5</c:v>
                </c:pt>
                <c:pt idx="1">
                  <c:v>10</c:v>
                </c:pt>
                <c:pt idx="2">
                  <c:v>15</c:v>
                </c:pt>
                <c:pt idx="3">
                  <c:v>20</c:v>
                </c:pt>
                <c:pt idx="4">
                  <c:v>25</c:v>
                </c:pt>
                <c:pt idx="5">
                  <c:v>30</c:v>
                </c:pt>
              </c:numCache>
            </c:numRef>
          </c:xVal>
          <c:yVal>
            <c:numRef>
              <c:f>Sheet1!$L$34:$L$39</c:f>
              <c:numCache>
                <c:formatCode>General</c:formatCode>
                <c:ptCount val="6"/>
                <c:pt idx="0">
                  <c:v>3.73</c:v>
                </c:pt>
                <c:pt idx="1">
                  <c:v>6.64</c:v>
                </c:pt>
                <c:pt idx="2">
                  <c:v>7.6599999999999993</c:v>
                </c:pt>
                <c:pt idx="3">
                  <c:v>8.8800000000000008</c:v>
                </c:pt>
                <c:pt idx="4">
                  <c:v>10.1</c:v>
                </c:pt>
                <c:pt idx="5">
                  <c:v>10.3</c:v>
                </c:pt>
              </c:numCache>
            </c:numRef>
          </c:yVal>
        </c:ser>
        <c:ser>
          <c:idx val="3"/>
          <c:order val="3"/>
          <c:tx>
            <c:v>Strained at 846nm</c:v>
          </c:tx>
          <c:spPr>
            <a:ln w="28575">
              <a:noFill/>
            </a:ln>
          </c:spPr>
          <c:marker>
            <c:symbol val="circle"/>
            <c:size val="5"/>
          </c:marker>
          <c:xVal>
            <c:numRef>
              <c:f>Sheet1!$P$34:$P$39</c:f>
              <c:numCache>
                <c:formatCode>General</c:formatCode>
                <c:ptCount val="6"/>
                <c:pt idx="0">
                  <c:v>5</c:v>
                </c:pt>
                <c:pt idx="1">
                  <c:v>10</c:v>
                </c:pt>
                <c:pt idx="2">
                  <c:v>15</c:v>
                </c:pt>
                <c:pt idx="3">
                  <c:v>20</c:v>
                </c:pt>
                <c:pt idx="4">
                  <c:v>25</c:v>
                </c:pt>
                <c:pt idx="5">
                  <c:v>30</c:v>
                </c:pt>
              </c:numCache>
            </c:numRef>
          </c:xVal>
          <c:yVal>
            <c:numRef>
              <c:f>Sheet1!$Q$34:$Q$39</c:f>
              <c:numCache>
                <c:formatCode>General</c:formatCode>
                <c:ptCount val="6"/>
                <c:pt idx="0">
                  <c:v>5.2750000000000004</c:v>
                </c:pt>
                <c:pt idx="1">
                  <c:v>11.715</c:v>
                </c:pt>
                <c:pt idx="2">
                  <c:v>14.42</c:v>
                </c:pt>
                <c:pt idx="3">
                  <c:v>16.224999999999998</c:v>
                </c:pt>
                <c:pt idx="4">
                  <c:v>17.700000000000003</c:v>
                </c:pt>
                <c:pt idx="5">
                  <c:v>18.939999999999998</c:v>
                </c:pt>
              </c:numCache>
            </c:numRef>
          </c:yVal>
        </c:ser>
        <c:axId val="50993408"/>
        <c:axId val="51044736"/>
      </c:scatterChart>
      <c:valAx>
        <c:axId val="50993408"/>
        <c:scaling>
          <c:orientation val="minMax"/>
          <c:max val="35"/>
        </c:scaling>
        <c:axPos val="b"/>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400" b="1" i="0" u="none" strike="noStrike" kern="1200" baseline="0">
                    <a:solidFill>
                      <a:prstClr val="black"/>
                    </a:solidFill>
                    <a:latin typeface="+mn-lt"/>
                    <a:ea typeface="+mn-ea"/>
                    <a:cs typeface="+mn-cs"/>
                  </a:defRPr>
                </a:pPr>
                <a:r>
                  <a:rPr lang="en-US" sz="2400" b="1" i="0" baseline="0" dirty="0" smtClean="0"/>
                  <a:t>Incident Target Energy (</a:t>
                </a:r>
                <a:r>
                  <a:rPr lang="en-US" sz="2400" b="1" i="0" baseline="0" dirty="0" err="1" smtClean="0"/>
                  <a:t>keV</a:t>
                </a:r>
                <a:r>
                  <a:rPr lang="en-US" sz="2400" b="1" i="0" baseline="0" dirty="0" smtClean="0"/>
                  <a:t>)</a:t>
                </a:r>
                <a:endParaRPr lang="en-US" sz="2400" dirty="0" smtClean="0"/>
              </a:p>
            </c:rich>
          </c:tx>
          <c:layout/>
        </c:title>
        <c:numFmt formatCode="General" sourceLinked="1"/>
        <c:majorTickMark val="none"/>
        <c:tickLblPos val="nextTo"/>
        <c:txPr>
          <a:bodyPr/>
          <a:lstStyle/>
          <a:p>
            <a:pPr>
              <a:defRPr sz="2000"/>
            </a:pPr>
            <a:endParaRPr lang="en-US"/>
          </a:p>
        </c:txPr>
        <c:crossAx val="51044736"/>
        <c:crosses val="autoZero"/>
        <c:crossBetween val="midCat"/>
        <c:majorUnit val="5"/>
      </c:valAx>
      <c:valAx>
        <c:axId val="51044736"/>
        <c:scaling>
          <c:orientation val="minMax"/>
          <c:max val="20"/>
        </c:scaling>
        <c:axPos val="l"/>
        <c:majorGridlines/>
        <c:title>
          <c:tx>
            <c:rich>
              <a:bodyPr/>
              <a:lstStyle/>
              <a:p>
                <a:pPr>
                  <a:defRPr sz="2400"/>
                </a:pPr>
                <a:r>
                  <a:rPr lang="en-US" sz="2400"/>
                  <a:t>Asymmetry</a:t>
                </a:r>
                <a:r>
                  <a:rPr lang="en-US" sz="2400" baseline="0"/>
                  <a:t> (%)</a:t>
                </a:r>
                <a:endParaRPr lang="en-US" sz="2400"/>
              </a:p>
            </c:rich>
          </c:tx>
          <c:layout/>
        </c:title>
        <c:numFmt formatCode="General" sourceLinked="1"/>
        <c:majorTickMark val="none"/>
        <c:tickLblPos val="nextTo"/>
        <c:txPr>
          <a:bodyPr/>
          <a:lstStyle/>
          <a:p>
            <a:pPr>
              <a:defRPr sz="2000"/>
            </a:pPr>
            <a:endParaRPr lang="en-US"/>
          </a:p>
        </c:txPr>
        <c:crossAx val="50993408"/>
        <c:crosses val="autoZero"/>
        <c:crossBetween val="midCat"/>
      </c:valAx>
      <c:spPr>
        <a:solidFill>
          <a:srgbClr val="FFFFFF"/>
        </a:solidFill>
        <a:ln>
          <a:solidFill>
            <a:srgbClr val="000000"/>
          </a:solidFill>
        </a:ln>
      </c:spPr>
    </c:plotArea>
    <c:legend>
      <c:legendPos val="r"/>
      <c:layout>
        <c:manualLayout>
          <c:xMode val="edge"/>
          <c:yMode val="edge"/>
          <c:x val="0.15690011831259065"/>
          <c:y val="6.7879417597921626E-2"/>
          <c:w val="0.28761219484265255"/>
          <c:h val="0.25048447059024492"/>
        </c:manualLayout>
      </c:layout>
      <c:txPr>
        <a:bodyPr/>
        <a:lstStyle/>
        <a:p>
          <a:pPr>
            <a:defRPr sz="2000"/>
          </a:pPr>
          <a:endParaRPr lang="en-US"/>
        </a:p>
      </c:txPr>
    </c:legend>
    <c:plotVisOnly val="1"/>
  </c:chart>
  <c:spPr>
    <a:solidFill>
      <a:srgbClr val="BBE0E3"/>
    </a:solidFill>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scatterChart>
        <c:scatterStyle val="lineMarker"/>
        <c:ser>
          <c:idx val="0"/>
          <c:order val="0"/>
          <c:tx>
            <c:v>Sherm and Eff at 0 retarding</c:v>
          </c:tx>
          <c:spPr>
            <a:ln w="19050">
              <a:solidFill>
                <a:schemeClr val="accent1"/>
              </a:solidFill>
            </a:ln>
          </c:spPr>
          <c:xVal>
            <c:numRef>
              <c:f>Sheet1!$F$57:$F$62</c:f>
              <c:numCache>
                <c:formatCode>General</c:formatCode>
                <c:ptCount val="6"/>
                <c:pt idx="0">
                  <c:v>5</c:v>
                </c:pt>
                <c:pt idx="1">
                  <c:v>10</c:v>
                </c:pt>
                <c:pt idx="2">
                  <c:v>15</c:v>
                </c:pt>
                <c:pt idx="3">
                  <c:v>20</c:v>
                </c:pt>
                <c:pt idx="4">
                  <c:v>25</c:v>
                </c:pt>
                <c:pt idx="5">
                  <c:v>30</c:v>
                </c:pt>
              </c:numCache>
            </c:numRef>
          </c:xVal>
          <c:yVal>
            <c:numRef>
              <c:f>Sheet1!$M$57:$M$62</c:f>
              <c:numCache>
                <c:formatCode>General</c:formatCode>
                <c:ptCount val="6"/>
                <c:pt idx="0">
                  <c:v>5.9702652864531057E-8</c:v>
                </c:pt>
                <c:pt idx="1">
                  <c:v>1.8044597646345489E-7</c:v>
                </c:pt>
                <c:pt idx="2">
                  <c:v>1.8925669309899566E-7</c:v>
                </c:pt>
                <c:pt idx="3">
                  <c:v>1.859753080193668E-7</c:v>
                </c:pt>
                <c:pt idx="4">
                  <c:v>1.7540195414704007E-7</c:v>
                </c:pt>
                <c:pt idx="5">
                  <c:v>1.5256229465027632E-7</c:v>
                </c:pt>
              </c:numCache>
            </c:numRef>
          </c:yVal>
        </c:ser>
        <c:ser>
          <c:idx val="1"/>
          <c:order val="1"/>
          <c:tx>
            <c:v>Max Sherm and Max Eff</c:v>
          </c:tx>
          <c:spPr>
            <a:ln w="19050">
              <a:solidFill>
                <a:schemeClr val="accent2"/>
              </a:solidFill>
            </a:ln>
          </c:spPr>
          <c:xVal>
            <c:numRef>
              <c:f>Sheet1!$F$57:$F$62</c:f>
              <c:numCache>
                <c:formatCode>General</c:formatCode>
                <c:ptCount val="6"/>
                <c:pt idx="0">
                  <c:v>5</c:v>
                </c:pt>
                <c:pt idx="1">
                  <c:v>10</c:v>
                </c:pt>
                <c:pt idx="2">
                  <c:v>15</c:v>
                </c:pt>
                <c:pt idx="3">
                  <c:v>20</c:v>
                </c:pt>
                <c:pt idx="4">
                  <c:v>25</c:v>
                </c:pt>
                <c:pt idx="5">
                  <c:v>30</c:v>
                </c:pt>
              </c:numCache>
            </c:numRef>
          </c:xVal>
          <c:yVal>
            <c:numRef>
              <c:f>Sheet1!$N$57:$N$62</c:f>
              <c:numCache>
                <c:formatCode>General</c:formatCode>
                <c:ptCount val="6"/>
                <c:pt idx="0">
                  <c:v>7.4290577211449688E-6</c:v>
                </c:pt>
                <c:pt idx="1">
                  <c:v>2.2453668478302775E-5</c:v>
                </c:pt>
                <c:pt idx="2">
                  <c:v>2.3550023821148341E-5</c:v>
                </c:pt>
                <c:pt idx="3">
                  <c:v>2.3141706971021432E-5</c:v>
                </c:pt>
                <c:pt idx="4">
                  <c:v>2.1826019100302476E-5</c:v>
                </c:pt>
                <c:pt idx="5">
                  <c:v>1.898398209538477E-5</c:v>
                </c:pt>
              </c:numCache>
            </c:numRef>
          </c:yVal>
        </c:ser>
        <c:axId val="50549504"/>
        <c:axId val="50551424"/>
      </c:scatterChart>
      <c:valAx>
        <c:axId val="50549504"/>
        <c:scaling>
          <c:orientation val="minMax"/>
        </c:scaling>
        <c:axPos val="b"/>
        <c:title>
          <c:tx>
            <c:rich>
              <a:bodyPr/>
              <a:lstStyle/>
              <a:p>
                <a:pPr>
                  <a:defRPr sz="2400" baseline="0"/>
                </a:pPr>
                <a:r>
                  <a:rPr lang="en-US" sz="2400" baseline="0"/>
                  <a:t>Incident Target Energy (keV)</a:t>
                </a:r>
              </a:p>
            </c:rich>
          </c:tx>
          <c:layout/>
        </c:title>
        <c:numFmt formatCode="General" sourceLinked="1"/>
        <c:majorTickMark val="none"/>
        <c:tickLblPos val="nextTo"/>
        <c:txPr>
          <a:bodyPr/>
          <a:lstStyle/>
          <a:p>
            <a:pPr>
              <a:defRPr sz="2000"/>
            </a:pPr>
            <a:endParaRPr lang="en-US"/>
          </a:p>
        </c:txPr>
        <c:crossAx val="50551424"/>
        <c:crossesAt val="1.0000000000000028E-8"/>
        <c:crossBetween val="midCat"/>
      </c:valAx>
      <c:valAx>
        <c:axId val="50551424"/>
        <c:scaling>
          <c:logBase val="10"/>
          <c:orientation val="minMax"/>
          <c:max val="1.0000000000000013E-4"/>
        </c:scaling>
        <c:axPos val="l"/>
        <c:majorGridlines/>
        <c:title>
          <c:tx>
            <c:rich>
              <a:bodyPr/>
              <a:lstStyle/>
              <a:p>
                <a:pPr>
                  <a:defRPr sz="2400"/>
                </a:pPr>
                <a:r>
                  <a:rPr lang="en-US" sz="2400" baseline="0" dirty="0" smtClean="0">
                    <a:latin typeface="+mn-lt"/>
                    <a:cs typeface="Arial" pitchFamily="34" charset="0"/>
                  </a:rPr>
                  <a:t>F.O.M.</a:t>
                </a:r>
                <a:endParaRPr lang="en-US" sz="2400" baseline="0" dirty="0">
                  <a:latin typeface="+mn-lt"/>
                  <a:cs typeface="Arial" pitchFamily="34" charset="0"/>
                </a:endParaRPr>
              </a:p>
            </c:rich>
          </c:tx>
          <c:layout/>
        </c:title>
        <c:numFmt formatCode="0E+0" sourceLinked="0"/>
        <c:majorTickMark val="none"/>
        <c:tickLblPos val="nextTo"/>
        <c:txPr>
          <a:bodyPr/>
          <a:lstStyle/>
          <a:p>
            <a:pPr>
              <a:defRPr sz="2000"/>
            </a:pPr>
            <a:endParaRPr lang="en-US"/>
          </a:p>
        </c:txPr>
        <c:crossAx val="50549504"/>
        <c:crosses val="autoZero"/>
        <c:crossBetween val="midCat"/>
      </c:valAx>
      <c:spPr>
        <a:solidFill>
          <a:srgbClr val="FFFFFF"/>
        </a:solidFill>
        <a:ln>
          <a:solidFill>
            <a:srgbClr val="000000"/>
          </a:solidFill>
        </a:ln>
      </c:spPr>
    </c:plotArea>
    <c:plotVisOnly val="1"/>
  </c:chart>
  <c:spPr>
    <a:solidFill>
      <a:srgbClr val="BBE0E3"/>
    </a:solidFill>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740038177046056"/>
          <c:y val="4.5522434695663055E-2"/>
          <c:w val="0.80186736127681002"/>
          <c:h val="0.71038786818314381"/>
        </c:manualLayout>
      </c:layout>
      <c:scatterChart>
        <c:scatterStyle val="lineMarker"/>
        <c:ser>
          <c:idx val="0"/>
          <c:order val="0"/>
          <c:tx>
            <c:v>Efficiency</c:v>
          </c:tx>
          <c:spPr>
            <a:ln w="28575">
              <a:noFill/>
            </a:ln>
          </c:spPr>
          <c:xVal>
            <c:numRef>
              <c:f>Sheet1!$U$6:$U$32</c:f>
              <c:numCache>
                <c:formatCode>General</c:formatCode>
                <c:ptCount val="27"/>
                <c:pt idx="0">
                  <c:v>-0.52600000000000002</c:v>
                </c:pt>
                <c:pt idx="1">
                  <c:v>8.713000000000001</c:v>
                </c:pt>
                <c:pt idx="2">
                  <c:v>18.988999999999983</c:v>
                </c:pt>
                <c:pt idx="3">
                  <c:v>29.141999999999999</c:v>
                </c:pt>
                <c:pt idx="4">
                  <c:v>39.297000000000011</c:v>
                </c:pt>
                <c:pt idx="5">
                  <c:v>49.446000000000005</c:v>
                </c:pt>
                <c:pt idx="6">
                  <c:v>59.639000000000003</c:v>
                </c:pt>
                <c:pt idx="7">
                  <c:v>69.718999999999994</c:v>
                </c:pt>
                <c:pt idx="8">
                  <c:v>79.983000000000004</c:v>
                </c:pt>
                <c:pt idx="9">
                  <c:v>90.10599999999998</c:v>
                </c:pt>
                <c:pt idx="10">
                  <c:v>100.27</c:v>
                </c:pt>
                <c:pt idx="11">
                  <c:v>110.505</c:v>
                </c:pt>
                <c:pt idx="12">
                  <c:v>120.661</c:v>
                </c:pt>
                <c:pt idx="13">
                  <c:v>130.75399999999999</c:v>
                </c:pt>
                <c:pt idx="14">
                  <c:v>141.00900000000001</c:v>
                </c:pt>
                <c:pt idx="15">
                  <c:v>151.14299999999997</c:v>
                </c:pt>
                <c:pt idx="16">
                  <c:v>161.28100000000001</c:v>
                </c:pt>
                <c:pt idx="17">
                  <c:v>171.446</c:v>
                </c:pt>
                <c:pt idx="18">
                  <c:v>181.60499999999999</c:v>
                </c:pt>
                <c:pt idx="19">
                  <c:v>191.82900000000001</c:v>
                </c:pt>
                <c:pt idx="20">
                  <c:v>201.99700000000001</c:v>
                </c:pt>
                <c:pt idx="21">
                  <c:v>212.15300000000002</c:v>
                </c:pt>
                <c:pt idx="22">
                  <c:v>222.29499999999999</c:v>
                </c:pt>
                <c:pt idx="23">
                  <c:v>232.45800000000008</c:v>
                </c:pt>
                <c:pt idx="24">
                  <c:v>242.7</c:v>
                </c:pt>
                <c:pt idx="25">
                  <c:v>252.85700000000008</c:v>
                </c:pt>
                <c:pt idx="26">
                  <c:v>263.05900000000008</c:v>
                </c:pt>
              </c:numCache>
            </c:numRef>
          </c:xVal>
          <c:yVal>
            <c:numRef>
              <c:f>Sheet1!$W$6:$W$32</c:f>
              <c:numCache>
                <c:formatCode>General</c:formatCode>
                <c:ptCount val="27"/>
                <c:pt idx="0">
                  <c:v>7.6458325296499508E-4</c:v>
                </c:pt>
                <c:pt idx="1">
                  <c:v>7.1010451869250694E-4</c:v>
                </c:pt>
                <c:pt idx="2">
                  <c:v>5.9343224316890501E-4</c:v>
                </c:pt>
                <c:pt idx="3">
                  <c:v>5.2085622261481784E-4</c:v>
                </c:pt>
                <c:pt idx="4">
                  <c:v>4.6410319882986332E-4</c:v>
                </c:pt>
                <c:pt idx="5">
                  <c:v>4.0338180286244912E-4</c:v>
                </c:pt>
                <c:pt idx="6">
                  <c:v>3.6956113087083752E-4</c:v>
                </c:pt>
                <c:pt idx="7">
                  <c:v>3.151315582810959E-4</c:v>
                </c:pt>
                <c:pt idx="8">
                  <c:v>2.8003040472653296E-4</c:v>
                </c:pt>
                <c:pt idx="9">
                  <c:v>2.5873285017067552E-4</c:v>
                </c:pt>
                <c:pt idx="10">
                  <c:v>2.2622105853902221E-4</c:v>
                </c:pt>
                <c:pt idx="11">
                  <c:v>2.0497218398692963E-4</c:v>
                </c:pt>
                <c:pt idx="12">
                  <c:v>1.7537515010873764E-4</c:v>
                </c:pt>
                <c:pt idx="13">
                  <c:v>1.5930460186291989E-4</c:v>
                </c:pt>
                <c:pt idx="14">
                  <c:v>1.4297226784463102E-4</c:v>
                </c:pt>
                <c:pt idx="15">
                  <c:v>1.2748246910206277E-4</c:v>
                </c:pt>
                <c:pt idx="16">
                  <c:v>1.1003351816320033E-4</c:v>
                </c:pt>
                <c:pt idx="17">
                  <c:v>9.5537579024557078E-5</c:v>
                </c:pt>
                <c:pt idx="18">
                  <c:v>8.1785579500850739E-5</c:v>
                </c:pt>
                <c:pt idx="19">
                  <c:v>6.7558866556840369E-5</c:v>
                </c:pt>
                <c:pt idx="20">
                  <c:v>5.6369934674204626E-5</c:v>
                </c:pt>
                <c:pt idx="21">
                  <c:v>4.7087382578227316E-5</c:v>
                </c:pt>
                <c:pt idx="22">
                  <c:v>3.7645993943189529E-5</c:v>
                </c:pt>
                <c:pt idx="23">
                  <c:v>2.900023998769354E-5</c:v>
                </c:pt>
                <c:pt idx="24">
                  <c:v>2.1530247573941601E-5</c:v>
                </c:pt>
                <c:pt idx="25">
                  <c:v>1.4067239698410774E-5</c:v>
                </c:pt>
                <c:pt idx="26">
                  <c:v>5.9000597353492128E-6</c:v>
                </c:pt>
              </c:numCache>
            </c:numRef>
          </c:yVal>
        </c:ser>
        <c:ser>
          <c:idx val="1"/>
          <c:order val="1"/>
          <c:tx>
            <c:v>h</c:v>
          </c:tx>
          <c:spPr>
            <a:ln w="28575">
              <a:noFill/>
            </a:ln>
          </c:spPr>
          <c:xVal>
            <c:numRef>
              <c:f>Sheet1!$U$6:$U$32</c:f>
              <c:numCache>
                <c:formatCode>General</c:formatCode>
                <c:ptCount val="27"/>
                <c:pt idx="0">
                  <c:v>-0.52600000000000002</c:v>
                </c:pt>
                <c:pt idx="1">
                  <c:v>8.713000000000001</c:v>
                </c:pt>
                <c:pt idx="2">
                  <c:v>18.988999999999983</c:v>
                </c:pt>
                <c:pt idx="3">
                  <c:v>29.141999999999999</c:v>
                </c:pt>
                <c:pt idx="4">
                  <c:v>39.297000000000011</c:v>
                </c:pt>
                <c:pt idx="5">
                  <c:v>49.446000000000005</c:v>
                </c:pt>
                <c:pt idx="6">
                  <c:v>59.639000000000003</c:v>
                </c:pt>
                <c:pt idx="7">
                  <c:v>69.718999999999994</c:v>
                </c:pt>
                <c:pt idx="8">
                  <c:v>79.983000000000004</c:v>
                </c:pt>
                <c:pt idx="9">
                  <c:v>90.10599999999998</c:v>
                </c:pt>
                <c:pt idx="10">
                  <c:v>100.27</c:v>
                </c:pt>
                <c:pt idx="11">
                  <c:v>110.505</c:v>
                </c:pt>
                <c:pt idx="12">
                  <c:v>120.661</c:v>
                </c:pt>
                <c:pt idx="13">
                  <c:v>130.75399999999999</c:v>
                </c:pt>
                <c:pt idx="14">
                  <c:v>141.00900000000001</c:v>
                </c:pt>
                <c:pt idx="15">
                  <c:v>151.14299999999997</c:v>
                </c:pt>
                <c:pt idx="16">
                  <c:v>161.28100000000001</c:v>
                </c:pt>
                <c:pt idx="17">
                  <c:v>171.446</c:v>
                </c:pt>
                <c:pt idx="18">
                  <c:v>181.60499999999999</c:v>
                </c:pt>
                <c:pt idx="19">
                  <c:v>191.82900000000001</c:v>
                </c:pt>
                <c:pt idx="20">
                  <c:v>201.99700000000001</c:v>
                </c:pt>
                <c:pt idx="21">
                  <c:v>212.15300000000002</c:v>
                </c:pt>
                <c:pt idx="22">
                  <c:v>222.29499999999999</c:v>
                </c:pt>
                <c:pt idx="23">
                  <c:v>232.45800000000008</c:v>
                </c:pt>
                <c:pt idx="24">
                  <c:v>242.7</c:v>
                </c:pt>
                <c:pt idx="25">
                  <c:v>252.85700000000008</c:v>
                </c:pt>
                <c:pt idx="26">
                  <c:v>263.05900000000008</c:v>
                </c:pt>
              </c:numCache>
            </c:numRef>
          </c:xVal>
          <c:yVal>
            <c:numRef>
              <c:f>Sheet1!$AE$6:$AE$32</c:f>
              <c:numCache>
                <c:formatCode>General</c:formatCode>
                <c:ptCount val="27"/>
                <c:pt idx="0">
                  <c:v>1.1744001947990844E-5</c:v>
                </c:pt>
                <c:pt idx="1">
                  <c:v>1.1594510797320068E-5</c:v>
                </c:pt>
                <c:pt idx="2">
                  <c:v>1.043722296048126E-5</c:v>
                </c:pt>
                <c:pt idx="3">
                  <c:v>9.6045302963855608E-6</c:v>
                </c:pt>
                <c:pt idx="4">
                  <c:v>8.7756862596932371E-6</c:v>
                </c:pt>
                <c:pt idx="5">
                  <c:v>7.8640758148644398E-6</c:v>
                </c:pt>
                <c:pt idx="6">
                  <c:v>7.4234182601380711E-6</c:v>
                </c:pt>
                <c:pt idx="7">
                  <c:v>6.4435437798542513E-6</c:v>
                </c:pt>
                <c:pt idx="8">
                  <c:v>5.8421457587672133E-6</c:v>
                </c:pt>
                <c:pt idx="9">
                  <c:v>5.531734139933494E-6</c:v>
                </c:pt>
                <c:pt idx="10">
                  <c:v>4.9197846216104167E-6</c:v>
                </c:pt>
                <c:pt idx="11">
                  <c:v>4.6031504211759854E-6</c:v>
                </c:pt>
                <c:pt idx="12">
                  <c:v>4.0463659514782879E-6</c:v>
                </c:pt>
                <c:pt idx="13">
                  <c:v>3.81233307458489E-6</c:v>
                </c:pt>
                <c:pt idx="14">
                  <c:v>3.5383297913900987E-6</c:v>
                </c:pt>
                <c:pt idx="15">
                  <c:v>3.1907945840466324E-6</c:v>
                </c:pt>
                <c:pt idx="16">
                  <c:v>2.8638486105579939E-6</c:v>
                </c:pt>
                <c:pt idx="17">
                  <c:v>2.5365298252920488E-6</c:v>
                </c:pt>
                <c:pt idx="18">
                  <c:v>2.2477312631817221E-6</c:v>
                </c:pt>
                <c:pt idx="19">
                  <c:v>1.9468239456294845E-6</c:v>
                </c:pt>
                <c:pt idx="20">
                  <c:v>1.6751628873298503E-6</c:v>
                </c:pt>
                <c:pt idx="21">
                  <c:v>1.4298494815757845E-6</c:v>
                </c:pt>
                <c:pt idx="22">
                  <c:v>1.2033476449725893E-6</c:v>
                </c:pt>
                <c:pt idx="23">
                  <c:v>9.7921748511360881E-7</c:v>
                </c:pt>
                <c:pt idx="24">
                  <c:v>7.3312567958479578E-7</c:v>
                </c:pt>
                <c:pt idx="25">
                  <c:v>5.0088478475320744E-7</c:v>
                </c:pt>
                <c:pt idx="26">
                  <c:v>2.2749306565021784E-7</c:v>
                </c:pt>
              </c:numCache>
            </c:numRef>
          </c:yVal>
        </c:ser>
        <c:axId val="50588672"/>
        <c:axId val="51172480"/>
      </c:scatterChart>
      <c:valAx>
        <c:axId val="50588672"/>
        <c:scaling>
          <c:orientation val="minMax"/>
          <c:min val="0"/>
        </c:scaling>
        <c:axPos val="b"/>
        <c:title>
          <c:tx>
            <c:rich>
              <a:bodyPr/>
              <a:lstStyle/>
              <a:p>
                <a:pPr>
                  <a:defRPr sz="2400" baseline="0"/>
                </a:pPr>
                <a:r>
                  <a:rPr lang="en-US" sz="2400" baseline="0"/>
                  <a:t>Retarding Potential Field (V)</a:t>
                </a:r>
              </a:p>
            </c:rich>
          </c:tx>
          <c:layout/>
        </c:title>
        <c:numFmt formatCode="General" sourceLinked="1"/>
        <c:majorTickMark val="none"/>
        <c:tickLblPos val="nextTo"/>
        <c:txPr>
          <a:bodyPr/>
          <a:lstStyle/>
          <a:p>
            <a:pPr>
              <a:defRPr sz="2000" baseline="0"/>
            </a:pPr>
            <a:endParaRPr lang="en-US"/>
          </a:p>
        </c:txPr>
        <c:crossAx val="51172480"/>
        <c:crossesAt val="1.0000000000000026E-7"/>
        <c:crossBetween val="midCat"/>
      </c:valAx>
      <c:valAx>
        <c:axId val="51172480"/>
        <c:scaling>
          <c:logBase val="10"/>
          <c:orientation val="minMax"/>
          <c:max val="1.0000000000000005E-2"/>
        </c:scaling>
        <c:axPos val="l"/>
        <c:majorGridlines/>
        <c:numFmt formatCode="0E+0" sourceLinked="0"/>
        <c:majorTickMark val="none"/>
        <c:tickLblPos val="nextTo"/>
        <c:txPr>
          <a:bodyPr/>
          <a:lstStyle/>
          <a:p>
            <a:pPr>
              <a:defRPr sz="2000" baseline="0"/>
            </a:pPr>
            <a:endParaRPr lang="en-US"/>
          </a:p>
        </c:txPr>
        <c:crossAx val="50588672"/>
        <c:crosses val="autoZero"/>
        <c:crossBetween val="midCat"/>
        <c:minorUnit val="10"/>
      </c:valAx>
      <c:spPr>
        <a:solidFill>
          <a:srgbClr val="FFFFFF"/>
        </a:solidFill>
        <a:ln>
          <a:solidFill>
            <a:srgbClr val="000000"/>
          </a:solidFill>
        </a:ln>
      </c:spPr>
    </c:plotArea>
    <c:legend>
      <c:legendPos val="r"/>
      <c:legendEntry>
        <c:idx val="1"/>
        <c:txPr>
          <a:bodyPr/>
          <a:lstStyle/>
          <a:p>
            <a:pPr>
              <a:defRPr sz="2000" baseline="0">
                <a:latin typeface="Symbol" pitchFamily="18" charset="2"/>
              </a:defRPr>
            </a:pPr>
            <a:endParaRPr lang="en-US"/>
          </a:p>
        </c:txPr>
      </c:legendEntry>
      <c:layout>
        <c:manualLayout>
          <c:xMode val="edge"/>
          <c:yMode val="edge"/>
          <c:x val="0.74274410774410782"/>
          <c:y val="9.9854601508144847E-2"/>
          <c:w val="0.17644781144781146"/>
          <c:h val="0.16007915677207019"/>
        </c:manualLayout>
      </c:layout>
      <c:txPr>
        <a:bodyPr/>
        <a:lstStyle/>
        <a:p>
          <a:pPr>
            <a:defRPr sz="2000"/>
          </a:pPr>
          <a:endParaRPr lang="en-US"/>
        </a:p>
      </c:txPr>
    </c:legend>
    <c:plotVisOnly val="1"/>
  </c:chart>
  <c:spPr>
    <a:solidFill>
      <a:srgbClr val="BBE0E3"/>
    </a:solidFill>
  </c:spPr>
  <c:externalData r:id="rId2"/>
</c:chartSpace>
</file>

<file path=ppt/drawings/drawing1.xml><?xml version="1.0" encoding="utf-8"?>
<c:userShapes xmlns:c="http://schemas.openxmlformats.org/drawingml/2006/chart">
  <cdr:relSizeAnchor xmlns:cdr="http://schemas.openxmlformats.org/drawingml/2006/chartDrawing">
    <cdr:from>
      <cdr:x>0.8</cdr:x>
      <cdr:y>0.29167</cdr:y>
    </cdr:from>
    <cdr:to>
      <cdr:x>1</cdr:x>
      <cdr:y>0.625</cdr:y>
    </cdr:to>
    <cdr:sp macro="" textlink="">
      <cdr:nvSpPr>
        <cdr:cNvPr id="3" name="TextBox 2"/>
        <cdr:cNvSpPr txBox="1"/>
      </cdr:nvSpPr>
      <cdr:spPr>
        <a:xfrm xmlns:a="http://schemas.openxmlformats.org/drawingml/2006/main">
          <a:off x="3981450" y="8001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0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7669213"/>
            <a:ext cx="27203400" cy="5292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800600" y="13990638"/>
            <a:ext cx="22402800" cy="63087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7E6A98-2676-43B3-B50B-91D2806586B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CAA4BB-0FED-4E19-9760-8AB780EC2AB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202900" y="989013"/>
            <a:ext cx="7200900" cy="21064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00200" y="989013"/>
            <a:ext cx="21450300" cy="21064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6853C6-D86B-4C96-AC9B-B7E9AF23F4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03469B-E989-4E24-AA32-5F26BEAC4E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888" y="15865475"/>
            <a:ext cx="27203400" cy="49022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28888" y="10464800"/>
            <a:ext cx="27203400" cy="54006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AD135-70E0-4434-9F84-EF828DA1B62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5761038"/>
            <a:ext cx="14325600" cy="16292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078200" y="5761038"/>
            <a:ext cx="14325600" cy="16292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C68BD2-0A34-4C50-937D-ADC6B58C394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5526088"/>
            <a:ext cx="14141450" cy="2303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7829550"/>
            <a:ext cx="14141450" cy="14224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257588" y="5526088"/>
            <a:ext cx="14146212" cy="2303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257588" y="7829550"/>
            <a:ext cx="14146212" cy="14224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8AB1D2-728F-40C7-93D5-FD4BE12456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70E70D-8C0F-491E-B8C4-F8FAD12A1C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D3047F-F0E1-46C9-B499-FABF3716D88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982663"/>
            <a:ext cx="10529888" cy="41830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512675" y="982663"/>
            <a:ext cx="17891125" cy="210708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00200" y="5165725"/>
            <a:ext cx="10529888" cy="168878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8F76DB-2DF6-43CE-9F6C-012B9D1C2B1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800" y="17281525"/>
            <a:ext cx="19202400" cy="20415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273800" y="2206625"/>
            <a:ext cx="19202400" cy="148129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73800" y="19323050"/>
            <a:ext cx="19202400" cy="28971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DB388C-BB69-43A3-9CD2-F2D3035E1CD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989013"/>
            <a:ext cx="28803600" cy="4114800"/>
          </a:xfrm>
          <a:prstGeom prst="rect">
            <a:avLst/>
          </a:prstGeom>
          <a:noFill/>
          <a:ln w="9525">
            <a:noFill/>
            <a:miter lim="800000"/>
            <a:headEnd/>
            <a:tailEnd/>
          </a:ln>
          <a:effectLst/>
        </p:spPr>
        <p:txBody>
          <a:bodyPr vert="horz" wrap="square" lIns="323954" tIns="161977" rIns="323954" bIns="161977"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00200" y="5761038"/>
            <a:ext cx="28803600" cy="16292512"/>
          </a:xfrm>
          <a:prstGeom prst="rect">
            <a:avLst/>
          </a:prstGeom>
          <a:noFill/>
          <a:ln w="9525">
            <a:noFill/>
            <a:miter lim="800000"/>
            <a:headEnd/>
            <a:tailEnd/>
          </a:ln>
          <a:effectLst/>
        </p:spPr>
        <p:txBody>
          <a:bodyPr vert="horz" wrap="square" lIns="323954" tIns="161977" rIns="323954" bIns="16197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00200" y="22482175"/>
            <a:ext cx="7467600" cy="1714500"/>
          </a:xfrm>
          <a:prstGeom prst="rect">
            <a:avLst/>
          </a:prstGeom>
          <a:noFill/>
          <a:ln w="9525">
            <a:noFill/>
            <a:miter lim="800000"/>
            <a:headEnd/>
            <a:tailEnd/>
          </a:ln>
          <a:effectLst/>
        </p:spPr>
        <p:txBody>
          <a:bodyPr vert="horz" wrap="square" lIns="323954" tIns="161977" rIns="323954" bIns="161977" numCol="1" anchor="t" anchorCtr="0" compatLnSpc="1">
            <a:prstTxWarp prst="textNoShape">
              <a:avLst/>
            </a:prstTxWarp>
          </a:bodyPr>
          <a:lstStyle>
            <a:lvl1pPr defTabSz="3240088">
              <a:defRPr sz="5000"/>
            </a:lvl1pPr>
          </a:lstStyle>
          <a:p>
            <a:endParaRPr lang="en-US"/>
          </a:p>
        </p:txBody>
      </p:sp>
      <p:sp>
        <p:nvSpPr>
          <p:cNvPr id="1029" name="Rectangle 5"/>
          <p:cNvSpPr>
            <a:spLocks noGrp="1" noChangeArrowheads="1"/>
          </p:cNvSpPr>
          <p:nvPr>
            <p:ph type="ftr" sz="quarter" idx="3"/>
          </p:nvPr>
        </p:nvSpPr>
        <p:spPr bwMode="auto">
          <a:xfrm>
            <a:off x="10934700" y="22482175"/>
            <a:ext cx="10134600" cy="1714500"/>
          </a:xfrm>
          <a:prstGeom prst="rect">
            <a:avLst/>
          </a:prstGeom>
          <a:noFill/>
          <a:ln w="9525">
            <a:noFill/>
            <a:miter lim="800000"/>
            <a:headEnd/>
            <a:tailEnd/>
          </a:ln>
          <a:effectLst/>
        </p:spPr>
        <p:txBody>
          <a:bodyPr vert="horz" wrap="square" lIns="323954" tIns="161977" rIns="323954" bIns="161977" numCol="1" anchor="t" anchorCtr="0" compatLnSpc="1">
            <a:prstTxWarp prst="textNoShape">
              <a:avLst/>
            </a:prstTxWarp>
          </a:bodyPr>
          <a:lstStyle>
            <a:lvl1pPr algn="ctr" defTabSz="3240088">
              <a:defRPr sz="5000"/>
            </a:lvl1pPr>
          </a:lstStyle>
          <a:p>
            <a:endParaRPr lang="en-US"/>
          </a:p>
        </p:txBody>
      </p:sp>
      <p:sp>
        <p:nvSpPr>
          <p:cNvPr id="1030" name="Rectangle 6"/>
          <p:cNvSpPr>
            <a:spLocks noGrp="1" noChangeArrowheads="1"/>
          </p:cNvSpPr>
          <p:nvPr>
            <p:ph type="sldNum" sz="quarter" idx="4"/>
          </p:nvPr>
        </p:nvSpPr>
        <p:spPr bwMode="auto">
          <a:xfrm>
            <a:off x="22936200" y="22482175"/>
            <a:ext cx="7467600" cy="1714500"/>
          </a:xfrm>
          <a:prstGeom prst="rect">
            <a:avLst/>
          </a:prstGeom>
          <a:noFill/>
          <a:ln w="9525">
            <a:noFill/>
            <a:miter lim="800000"/>
            <a:headEnd/>
            <a:tailEnd/>
          </a:ln>
          <a:effectLst/>
        </p:spPr>
        <p:txBody>
          <a:bodyPr vert="horz" wrap="square" lIns="323954" tIns="161977" rIns="323954" bIns="161977" numCol="1" anchor="t" anchorCtr="0" compatLnSpc="1">
            <a:prstTxWarp prst="textNoShape">
              <a:avLst/>
            </a:prstTxWarp>
          </a:bodyPr>
          <a:lstStyle>
            <a:lvl1pPr algn="r" defTabSz="3240088">
              <a:defRPr sz="5000"/>
            </a:lvl1pPr>
          </a:lstStyle>
          <a:p>
            <a:fld id="{B3F37093-75B5-4E43-87FD-3E23F96173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40088" rtl="0" fontAlgn="base">
        <a:spcBef>
          <a:spcPct val="0"/>
        </a:spcBef>
        <a:spcAft>
          <a:spcPct val="0"/>
        </a:spcAft>
        <a:defRPr sz="15600">
          <a:solidFill>
            <a:schemeClr val="tx2"/>
          </a:solidFill>
          <a:latin typeface="+mj-lt"/>
          <a:ea typeface="+mj-ea"/>
          <a:cs typeface="+mj-cs"/>
        </a:defRPr>
      </a:lvl1pPr>
      <a:lvl2pPr algn="ctr" defTabSz="3240088" rtl="0" fontAlgn="base">
        <a:spcBef>
          <a:spcPct val="0"/>
        </a:spcBef>
        <a:spcAft>
          <a:spcPct val="0"/>
        </a:spcAft>
        <a:defRPr sz="15600">
          <a:solidFill>
            <a:schemeClr val="tx2"/>
          </a:solidFill>
          <a:latin typeface="Arial" charset="0"/>
        </a:defRPr>
      </a:lvl2pPr>
      <a:lvl3pPr algn="ctr" defTabSz="3240088" rtl="0" fontAlgn="base">
        <a:spcBef>
          <a:spcPct val="0"/>
        </a:spcBef>
        <a:spcAft>
          <a:spcPct val="0"/>
        </a:spcAft>
        <a:defRPr sz="15600">
          <a:solidFill>
            <a:schemeClr val="tx2"/>
          </a:solidFill>
          <a:latin typeface="Arial" charset="0"/>
        </a:defRPr>
      </a:lvl3pPr>
      <a:lvl4pPr algn="ctr" defTabSz="3240088" rtl="0" fontAlgn="base">
        <a:spcBef>
          <a:spcPct val="0"/>
        </a:spcBef>
        <a:spcAft>
          <a:spcPct val="0"/>
        </a:spcAft>
        <a:defRPr sz="15600">
          <a:solidFill>
            <a:schemeClr val="tx2"/>
          </a:solidFill>
          <a:latin typeface="Arial" charset="0"/>
        </a:defRPr>
      </a:lvl4pPr>
      <a:lvl5pPr algn="ctr" defTabSz="3240088" rtl="0" fontAlgn="base">
        <a:spcBef>
          <a:spcPct val="0"/>
        </a:spcBef>
        <a:spcAft>
          <a:spcPct val="0"/>
        </a:spcAft>
        <a:defRPr sz="15600">
          <a:solidFill>
            <a:schemeClr val="tx2"/>
          </a:solidFill>
          <a:latin typeface="Arial" charset="0"/>
        </a:defRPr>
      </a:lvl5pPr>
      <a:lvl6pPr marL="457200" algn="ctr" defTabSz="3240088" rtl="0" fontAlgn="base">
        <a:spcBef>
          <a:spcPct val="0"/>
        </a:spcBef>
        <a:spcAft>
          <a:spcPct val="0"/>
        </a:spcAft>
        <a:defRPr sz="15600">
          <a:solidFill>
            <a:schemeClr val="tx2"/>
          </a:solidFill>
          <a:latin typeface="Arial" charset="0"/>
        </a:defRPr>
      </a:lvl6pPr>
      <a:lvl7pPr marL="914400" algn="ctr" defTabSz="3240088" rtl="0" fontAlgn="base">
        <a:spcBef>
          <a:spcPct val="0"/>
        </a:spcBef>
        <a:spcAft>
          <a:spcPct val="0"/>
        </a:spcAft>
        <a:defRPr sz="15600">
          <a:solidFill>
            <a:schemeClr val="tx2"/>
          </a:solidFill>
          <a:latin typeface="Arial" charset="0"/>
        </a:defRPr>
      </a:lvl7pPr>
      <a:lvl8pPr marL="1371600" algn="ctr" defTabSz="3240088" rtl="0" fontAlgn="base">
        <a:spcBef>
          <a:spcPct val="0"/>
        </a:spcBef>
        <a:spcAft>
          <a:spcPct val="0"/>
        </a:spcAft>
        <a:defRPr sz="15600">
          <a:solidFill>
            <a:schemeClr val="tx2"/>
          </a:solidFill>
          <a:latin typeface="Arial" charset="0"/>
        </a:defRPr>
      </a:lvl8pPr>
      <a:lvl9pPr marL="1828800" algn="ctr" defTabSz="3240088" rtl="0" fontAlgn="base">
        <a:spcBef>
          <a:spcPct val="0"/>
        </a:spcBef>
        <a:spcAft>
          <a:spcPct val="0"/>
        </a:spcAft>
        <a:defRPr sz="15600">
          <a:solidFill>
            <a:schemeClr val="tx2"/>
          </a:solidFill>
          <a:latin typeface="Arial" charset="0"/>
        </a:defRPr>
      </a:lvl9pPr>
    </p:titleStyle>
    <p:bodyStyle>
      <a:lvl1pPr marL="1214438" indent="-1214438" algn="l" defTabSz="3240088" rtl="0" fontAlgn="base">
        <a:spcBef>
          <a:spcPct val="20000"/>
        </a:spcBef>
        <a:spcAft>
          <a:spcPct val="0"/>
        </a:spcAft>
        <a:buChar char="•"/>
        <a:defRPr sz="11300">
          <a:solidFill>
            <a:schemeClr val="tx1"/>
          </a:solidFill>
          <a:latin typeface="+mn-lt"/>
          <a:ea typeface="+mn-ea"/>
          <a:cs typeface="+mn-cs"/>
        </a:defRPr>
      </a:lvl1pPr>
      <a:lvl2pPr marL="2632075" indent="-1012825" algn="l" defTabSz="3240088" rtl="0" fontAlgn="base">
        <a:spcBef>
          <a:spcPct val="20000"/>
        </a:spcBef>
        <a:spcAft>
          <a:spcPct val="0"/>
        </a:spcAft>
        <a:buChar char="–"/>
        <a:defRPr sz="9900">
          <a:solidFill>
            <a:schemeClr val="tx1"/>
          </a:solidFill>
          <a:latin typeface="+mn-lt"/>
        </a:defRPr>
      </a:lvl2pPr>
      <a:lvl3pPr marL="4049713" indent="-809625" algn="l" defTabSz="3240088" rtl="0" fontAlgn="base">
        <a:spcBef>
          <a:spcPct val="20000"/>
        </a:spcBef>
        <a:spcAft>
          <a:spcPct val="0"/>
        </a:spcAft>
        <a:buChar char="•"/>
        <a:defRPr sz="8500">
          <a:solidFill>
            <a:schemeClr val="tx1"/>
          </a:solidFill>
          <a:latin typeface="+mn-lt"/>
        </a:defRPr>
      </a:lvl3pPr>
      <a:lvl4pPr marL="5668963" indent="-809625" algn="l" defTabSz="3240088" rtl="0" fontAlgn="base">
        <a:spcBef>
          <a:spcPct val="20000"/>
        </a:spcBef>
        <a:spcAft>
          <a:spcPct val="0"/>
        </a:spcAft>
        <a:buChar char="–"/>
        <a:defRPr sz="7100">
          <a:solidFill>
            <a:schemeClr val="tx1"/>
          </a:solidFill>
          <a:latin typeface="+mn-lt"/>
        </a:defRPr>
      </a:lvl4pPr>
      <a:lvl5pPr marL="7288213" indent="-809625" algn="l" defTabSz="3240088" rtl="0" fontAlgn="base">
        <a:spcBef>
          <a:spcPct val="20000"/>
        </a:spcBef>
        <a:spcAft>
          <a:spcPct val="0"/>
        </a:spcAft>
        <a:buChar char="»"/>
        <a:defRPr sz="7100">
          <a:solidFill>
            <a:schemeClr val="tx1"/>
          </a:solidFill>
          <a:latin typeface="+mn-lt"/>
        </a:defRPr>
      </a:lvl5pPr>
      <a:lvl6pPr marL="7745413" indent="-809625" algn="l" defTabSz="3240088" rtl="0" fontAlgn="base">
        <a:spcBef>
          <a:spcPct val="20000"/>
        </a:spcBef>
        <a:spcAft>
          <a:spcPct val="0"/>
        </a:spcAft>
        <a:buChar char="»"/>
        <a:defRPr sz="7100">
          <a:solidFill>
            <a:schemeClr val="tx1"/>
          </a:solidFill>
          <a:latin typeface="+mn-lt"/>
        </a:defRPr>
      </a:lvl6pPr>
      <a:lvl7pPr marL="8202613" indent="-809625" algn="l" defTabSz="3240088" rtl="0" fontAlgn="base">
        <a:spcBef>
          <a:spcPct val="20000"/>
        </a:spcBef>
        <a:spcAft>
          <a:spcPct val="0"/>
        </a:spcAft>
        <a:buChar char="»"/>
        <a:defRPr sz="7100">
          <a:solidFill>
            <a:schemeClr val="tx1"/>
          </a:solidFill>
          <a:latin typeface="+mn-lt"/>
        </a:defRPr>
      </a:lvl7pPr>
      <a:lvl8pPr marL="8659813" indent="-809625" algn="l" defTabSz="3240088" rtl="0" fontAlgn="base">
        <a:spcBef>
          <a:spcPct val="20000"/>
        </a:spcBef>
        <a:spcAft>
          <a:spcPct val="0"/>
        </a:spcAft>
        <a:buChar char="»"/>
        <a:defRPr sz="7100">
          <a:solidFill>
            <a:schemeClr val="tx1"/>
          </a:solidFill>
          <a:latin typeface="+mn-lt"/>
        </a:defRPr>
      </a:lvl8pPr>
      <a:lvl9pPr marL="9117013" indent="-809625" algn="l" defTabSz="3240088" rtl="0" fontAlgn="base">
        <a:spcBef>
          <a:spcPct val="20000"/>
        </a:spcBef>
        <a:spcAft>
          <a:spcPct val="0"/>
        </a:spcAft>
        <a:buChar char="»"/>
        <a:defRPr sz="7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chart" Target="../charts/chart1.xml"/><Relationship Id="rId18" Type="http://schemas.openxmlformats.org/officeDocument/2006/relationships/chart" Target="../charts/chart6.xm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chart" Target="../charts/chart5.xml"/><Relationship Id="rId2" Type="http://schemas.openxmlformats.org/officeDocument/2006/relationships/image" Target="../media/image1.jpeg"/><Relationship Id="rId16" Type="http://schemas.openxmlformats.org/officeDocument/2006/relationships/chart" Target="../charts/chart4.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chart" Target="../charts/chart3.xml"/><Relationship Id="rId10" Type="http://schemas.openxmlformats.org/officeDocument/2006/relationships/image" Target="../media/image9.tiff"/><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71" name="Rectangle 70"/>
          <p:cNvSpPr/>
          <p:nvPr/>
        </p:nvSpPr>
        <p:spPr bwMode="auto">
          <a:xfrm>
            <a:off x="152400" y="11461423"/>
            <a:ext cx="24079200" cy="12998777"/>
          </a:xfrm>
          <a:prstGeom prst="rect">
            <a:avLst/>
          </a:prstGeom>
          <a:solidFill>
            <a:srgbClr val="FFAF7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240088" rtl="0" eaLnBrk="1" fontAlgn="base" latinLnBrk="0" hangingPunct="1">
              <a:lnSpc>
                <a:spcPct val="100000"/>
              </a:lnSpc>
              <a:spcBef>
                <a:spcPct val="0"/>
              </a:spcBef>
              <a:spcAft>
                <a:spcPct val="0"/>
              </a:spcAft>
              <a:buClrTx/>
              <a:buSzTx/>
              <a:buFontTx/>
              <a:buNone/>
              <a:tabLst/>
            </a:pPr>
            <a:endParaRPr kumimoji="0" lang="en-US" sz="6400" b="0" i="0" u="none" strike="noStrike" cap="none" normalizeH="0" baseline="0" smtClean="0">
              <a:ln>
                <a:noFill/>
              </a:ln>
              <a:solidFill>
                <a:schemeClr val="tx1"/>
              </a:solidFill>
              <a:effectLst/>
              <a:latin typeface="Arial" charset="0"/>
            </a:endParaRPr>
          </a:p>
        </p:txBody>
      </p:sp>
      <p:sp>
        <p:nvSpPr>
          <p:cNvPr id="96" name="Rounded Rectangle 95"/>
          <p:cNvSpPr/>
          <p:nvPr/>
        </p:nvSpPr>
        <p:spPr bwMode="auto">
          <a:xfrm>
            <a:off x="24536400" y="11430000"/>
            <a:ext cx="7315200" cy="130302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240088" rtl="0" eaLnBrk="1" fontAlgn="base" latinLnBrk="0" hangingPunct="1">
              <a:lnSpc>
                <a:spcPct val="100000"/>
              </a:lnSpc>
              <a:spcBef>
                <a:spcPct val="0"/>
              </a:spcBef>
              <a:spcAft>
                <a:spcPct val="0"/>
              </a:spcAft>
              <a:buClrTx/>
              <a:buSzTx/>
              <a:buFontTx/>
              <a:buNone/>
              <a:tabLst/>
            </a:pPr>
            <a:endParaRPr kumimoji="0" lang="en-US" sz="6400" b="0" i="0" u="none" strike="noStrike" cap="none" normalizeH="0" baseline="0" smtClean="0">
              <a:ln>
                <a:noFill/>
              </a:ln>
              <a:solidFill>
                <a:schemeClr val="tx1"/>
              </a:solidFill>
              <a:effectLst/>
              <a:latin typeface="Arial" charset="0"/>
            </a:endParaRPr>
          </a:p>
        </p:txBody>
      </p:sp>
      <p:sp>
        <p:nvSpPr>
          <p:cNvPr id="2164" name="Rectangle 116"/>
          <p:cNvSpPr>
            <a:spLocks noChangeArrowheads="1"/>
          </p:cNvSpPr>
          <p:nvPr/>
        </p:nvSpPr>
        <p:spPr bwMode="auto">
          <a:xfrm>
            <a:off x="0" y="0"/>
            <a:ext cx="32004000" cy="2646363"/>
          </a:xfrm>
          <a:prstGeom prst="rect">
            <a:avLst/>
          </a:prstGeom>
          <a:solidFill>
            <a:srgbClr val="36CACA">
              <a:alpha val="79000"/>
            </a:srgbClr>
          </a:solidFill>
          <a:ln w="9525">
            <a:solidFill>
              <a:schemeClr val="tx1"/>
            </a:solidFill>
            <a:miter lim="800000"/>
            <a:headEnd/>
            <a:tailEnd/>
          </a:ln>
          <a:effectLst/>
        </p:spPr>
        <p:txBody>
          <a:bodyPr wrap="none" anchor="ctr"/>
          <a:lstStyle/>
          <a:p>
            <a:endParaRPr lang="en-US"/>
          </a:p>
        </p:txBody>
      </p:sp>
      <p:grpSp>
        <p:nvGrpSpPr>
          <p:cNvPr id="2192" name="Group 144"/>
          <p:cNvGrpSpPr>
            <a:grpSpLocks/>
          </p:cNvGrpSpPr>
          <p:nvPr/>
        </p:nvGrpSpPr>
        <p:grpSpPr bwMode="auto">
          <a:xfrm>
            <a:off x="304800" y="0"/>
            <a:ext cx="27101800" cy="2708277"/>
            <a:chOff x="192" y="0"/>
            <a:chExt cx="17072" cy="1706"/>
          </a:xfrm>
        </p:grpSpPr>
        <p:pic>
          <p:nvPicPr>
            <p:cNvPr id="2053" name="Picture 5" descr="office_of_science_logo_blankbg"/>
            <p:cNvPicPr>
              <a:picLocks noChangeAspect="1" noChangeArrowheads="1"/>
            </p:cNvPicPr>
            <p:nvPr/>
          </p:nvPicPr>
          <p:blipFill>
            <a:blip r:embed="rId3"/>
            <a:srcRect/>
            <a:stretch>
              <a:fillRect/>
            </a:stretch>
          </p:blipFill>
          <p:spPr bwMode="auto">
            <a:xfrm>
              <a:off x="192" y="253"/>
              <a:ext cx="1882" cy="368"/>
            </a:xfrm>
            <a:prstGeom prst="rect">
              <a:avLst/>
            </a:prstGeom>
            <a:noFill/>
          </p:spPr>
        </p:pic>
        <p:sp>
          <p:nvSpPr>
            <p:cNvPr id="2054" name="Text Box 6"/>
            <p:cNvSpPr txBox="1">
              <a:spLocks noChangeArrowheads="1"/>
            </p:cNvSpPr>
            <p:nvPr/>
          </p:nvSpPr>
          <p:spPr bwMode="auto">
            <a:xfrm>
              <a:off x="3043" y="0"/>
              <a:ext cx="14221" cy="1706"/>
            </a:xfrm>
            <a:prstGeom prst="rect">
              <a:avLst/>
            </a:prstGeom>
            <a:noFill/>
            <a:ln w="9525">
              <a:noFill/>
              <a:miter lim="800000"/>
              <a:headEnd/>
              <a:tailEnd/>
            </a:ln>
            <a:effectLst/>
          </p:spPr>
          <p:txBody>
            <a:bodyPr>
              <a:spAutoFit/>
            </a:bodyPr>
            <a:lstStyle/>
            <a:p>
              <a:pPr algn="ctr">
                <a:spcBef>
                  <a:spcPct val="50000"/>
                </a:spcBef>
              </a:pPr>
              <a:r>
                <a:rPr lang="en-US" b="1" dirty="0" smtClean="0"/>
                <a:t>Commissioning </a:t>
              </a:r>
              <a:r>
                <a:rPr lang="en-US" b="1" dirty="0"/>
                <a:t>of a Nebraska-type Retarding </a:t>
              </a:r>
              <a:r>
                <a:rPr lang="en-US" b="1" dirty="0" smtClean="0"/>
                <a:t>Potential Mott Polarimeter</a:t>
              </a:r>
              <a:r>
                <a:rPr lang="en-US" dirty="0" smtClean="0"/>
                <a:t> </a:t>
              </a:r>
              <a:endParaRPr lang="en-US" sz="5600" b="1" dirty="0" smtClean="0">
                <a:latin typeface="Century Gothic" pitchFamily="34" charset="0"/>
                <a:cs typeface="Times New Roman" pitchFamily="18" charset="0"/>
              </a:endParaRPr>
            </a:p>
            <a:p>
              <a:pPr algn="ctr">
                <a:spcBef>
                  <a:spcPct val="50000"/>
                </a:spcBef>
              </a:pPr>
              <a:r>
                <a:rPr lang="en-US" sz="2800" dirty="0" smtClean="0">
                  <a:latin typeface="Century Gothic" pitchFamily="34" charset="0"/>
                  <a:cs typeface="Times New Roman" pitchFamily="18" charset="0"/>
                </a:rPr>
                <a:t>J. McCarter, M. L. </a:t>
              </a:r>
              <a:r>
                <a:rPr lang="en-US" sz="2800" dirty="0" err="1" smtClean="0">
                  <a:latin typeface="Century Gothic" pitchFamily="34" charset="0"/>
                  <a:cs typeface="Times New Roman" pitchFamily="18" charset="0"/>
                </a:rPr>
                <a:t>Stutzman</a:t>
              </a:r>
              <a:r>
                <a:rPr lang="en-US" sz="2800" dirty="0" smtClean="0">
                  <a:latin typeface="Century Gothic" pitchFamily="34" charset="0"/>
                  <a:cs typeface="Times New Roman" pitchFamily="18" charset="0"/>
                </a:rPr>
                <a:t>, T. J. Gay, K. </a:t>
              </a:r>
              <a:r>
                <a:rPr lang="en-US" sz="2800" dirty="0" err="1" smtClean="0">
                  <a:latin typeface="Century Gothic" pitchFamily="34" charset="0"/>
                  <a:cs typeface="Times New Roman" pitchFamily="18" charset="0"/>
                </a:rPr>
                <a:t>Trantham</a:t>
              </a:r>
              <a:r>
                <a:rPr lang="en-US" sz="2800" dirty="0" smtClean="0">
                  <a:latin typeface="Century Gothic" pitchFamily="34" charset="0"/>
                  <a:cs typeface="Times New Roman" pitchFamily="18" charset="0"/>
                </a:rPr>
                <a:t>, </a:t>
              </a:r>
              <a:r>
                <a:rPr lang="en-US" sz="2800" dirty="0" smtClean="0">
                  <a:latin typeface="Century Gothic" pitchFamily="34" charset="0"/>
                </a:rPr>
                <a:t>P. </a:t>
              </a:r>
              <a:r>
                <a:rPr lang="en-US" sz="2800" dirty="0" err="1" smtClean="0">
                  <a:latin typeface="Century Gothic" pitchFamily="34" charset="0"/>
                </a:rPr>
                <a:t>Adderley</a:t>
              </a:r>
              <a:r>
                <a:rPr lang="en-US" sz="2800" dirty="0" smtClean="0">
                  <a:latin typeface="Century Gothic" pitchFamily="34" charset="0"/>
                </a:rPr>
                <a:t>, J. </a:t>
              </a:r>
              <a:r>
                <a:rPr lang="en-US" sz="2800" dirty="0" err="1" smtClean="0">
                  <a:latin typeface="Century Gothic" pitchFamily="34" charset="0"/>
                </a:rPr>
                <a:t>Brittian</a:t>
              </a:r>
              <a:r>
                <a:rPr lang="en-US" sz="2800" dirty="0" smtClean="0">
                  <a:latin typeface="Century Gothic" pitchFamily="34" charset="0"/>
                </a:rPr>
                <a:t>, J. Clark, A. Cook,  J. </a:t>
              </a:r>
              <a:r>
                <a:rPr lang="en-US" sz="2800" dirty="0" err="1" smtClean="0">
                  <a:latin typeface="Century Gothic" pitchFamily="34" charset="0"/>
                </a:rPr>
                <a:t>Grames</a:t>
              </a:r>
              <a:r>
                <a:rPr lang="en-US" sz="2800" dirty="0" smtClean="0">
                  <a:latin typeface="Century Gothic" pitchFamily="34" charset="0"/>
                </a:rPr>
                <a:t>, J. </a:t>
              </a:r>
              <a:r>
                <a:rPr lang="en-US" sz="2800" dirty="0" err="1" smtClean="0">
                  <a:latin typeface="Century Gothic" pitchFamily="34" charset="0"/>
                </a:rPr>
                <a:t>Hansknecht</a:t>
              </a:r>
              <a:r>
                <a:rPr lang="en-US" sz="2800" dirty="0" smtClean="0">
                  <a:latin typeface="Century Gothic" pitchFamily="34" charset="0"/>
                </a:rPr>
                <a:t>, M. </a:t>
              </a:r>
              <a:r>
                <a:rPr lang="en-US" sz="2800" dirty="0" err="1" smtClean="0">
                  <a:latin typeface="Century Gothic" pitchFamily="34" charset="0"/>
                </a:rPr>
                <a:t>Poelker</a:t>
              </a:r>
              <a:endParaRPr lang="en-US" sz="2800" dirty="0">
                <a:latin typeface="Century Gothic" pitchFamily="34" charset="0"/>
              </a:endParaRPr>
            </a:p>
          </p:txBody>
        </p:sp>
      </p:grpSp>
      <p:pic>
        <p:nvPicPr>
          <p:cNvPr id="2102" name="Picture 54"/>
          <p:cNvPicPr>
            <a:picLocks noChangeAspect="1" noChangeArrowheads="1"/>
          </p:cNvPicPr>
          <p:nvPr/>
        </p:nvPicPr>
        <p:blipFill>
          <a:blip r:embed="rId4" cstate="print"/>
          <a:srcRect/>
          <a:stretch>
            <a:fillRect/>
          </a:stretch>
        </p:blipFill>
        <p:spPr bwMode="auto">
          <a:xfrm>
            <a:off x="29946600" y="76200"/>
            <a:ext cx="1981200" cy="1219199"/>
          </a:xfrm>
          <a:prstGeom prst="rect">
            <a:avLst/>
          </a:prstGeom>
          <a:noFill/>
        </p:spPr>
      </p:pic>
      <p:pic>
        <p:nvPicPr>
          <p:cNvPr id="2104" name="Picture 56"/>
          <p:cNvPicPr>
            <a:picLocks noChangeAspect="1" noChangeArrowheads="1"/>
          </p:cNvPicPr>
          <p:nvPr/>
        </p:nvPicPr>
        <p:blipFill>
          <a:blip r:embed="rId5"/>
          <a:srcRect/>
          <a:stretch>
            <a:fillRect/>
          </a:stretch>
        </p:blipFill>
        <p:spPr bwMode="auto">
          <a:xfrm>
            <a:off x="304800" y="1371600"/>
            <a:ext cx="4519613" cy="1033463"/>
          </a:xfrm>
          <a:prstGeom prst="rect">
            <a:avLst/>
          </a:prstGeom>
          <a:noFill/>
          <a:ln w="9525">
            <a:noFill/>
            <a:miter lim="800000"/>
            <a:headEnd/>
            <a:tailEnd/>
          </a:ln>
          <a:effectLst/>
        </p:spPr>
      </p:pic>
      <p:pic>
        <p:nvPicPr>
          <p:cNvPr id="2105" name="Picture 57" descr="doe2"/>
          <p:cNvPicPr>
            <a:picLocks noChangeAspect="1" noChangeArrowheads="1"/>
          </p:cNvPicPr>
          <p:nvPr/>
        </p:nvPicPr>
        <p:blipFill>
          <a:blip r:embed="rId6" cstate="print"/>
          <a:srcRect/>
          <a:stretch>
            <a:fillRect/>
          </a:stretch>
        </p:blipFill>
        <p:spPr bwMode="auto">
          <a:xfrm>
            <a:off x="3746501" y="174625"/>
            <a:ext cx="1077912" cy="1066800"/>
          </a:xfrm>
          <a:prstGeom prst="rect">
            <a:avLst/>
          </a:prstGeom>
          <a:noFill/>
        </p:spPr>
      </p:pic>
      <p:sp>
        <p:nvSpPr>
          <p:cNvPr id="2099" name="Text Box 51"/>
          <p:cNvSpPr txBox="1">
            <a:spLocks noChangeArrowheads="1"/>
          </p:cNvSpPr>
          <p:nvPr/>
        </p:nvSpPr>
        <p:spPr bwMode="auto">
          <a:xfrm>
            <a:off x="24536400" y="11430001"/>
            <a:ext cx="7250113" cy="646331"/>
          </a:xfrm>
          <a:prstGeom prst="rect">
            <a:avLst/>
          </a:prstGeom>
          <a:noFill/>
          <a:ln w="9525">
            <a:noFill/>
            <a:miter lim="800000"/>
            <a:headEnd/>
            <a:tailEnd/>
          </a:ln>
          <a:effectLst/>
        </p:spPr>
        <p:txBody>
          <a:bodyPr wrap="square">
            <a:spAutoFit/>
          </a:bodyPr>
          <a:lstStyle/>
          <a:p>
            <a:pPr algn="ctr" defTabSz="3240088"/>
            <a:r>
              <a:rPr lang="en-US" sz="3600" b="1" dirty="0">
                <a:latin typeface="Tahoma" pitchFamily="34" charset="0"/>
              </a:rPr>
              <a:t>Discussion</a:t>
            </a:r>
            <a:endParaRPr lang="en-US" sz="2200" b="1" dirty="0">
              <a:latin typeface="Tahoma" pitchFamily="34" charset="0"/>
            </a:endParaRPr>
          </a:p>
        </p:txBody>
      </p:sp>
      <p:grpSp>
        <p:nvGrpSpPr>
          <p:cNvPr id="99" name="Group 98"/>
          <p:cNvGrpSpPr/>
          <p:nvPr/>
        </p:nvGrpSpPr>
        <p:grpSpPr>
          <a:xfrm>
            <a:off x="152400" y="2819400"/>
            <a:ext cx="7239000" cy="8382000"/>
            <a:chOff x="152400" y="2819400"/>
            <a:chExt cx="7239000" cy="8382000"/>
          </a:xfrm>
        </p:grpSpPr>
        <p:sp>
          <p:nvSpPr>
            <p:cNvPr id="90" name="Rounded Rectangle 89"/>
            <p:cNvSpPr/>
            <p:nvPr/>
          </p:nvSpPr>
          <p:spPr bwMode="auto">
            <a:xfrm>
              <a:off x="152400" y="2819400"/>
              <a:ext cx="7239000" cy="838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240088" rtl="0" eaLnBrk="1" fontAlgn="base" latinLnBrk="0" hangingPunct="1">
                <a:lnSpc>
                  <a:spcPct val="100000"/>
                </a:lnSpc>
                <a:spcBef>
                  <a:spcPct val="0"/>
                </a:spcBef>
                <a:spcAft>
                  <a:spcPct val="0"/>
                </a:spcAft>
                <a:buClrTx/>
                <a:buSzTx/>
                <a:buFontTx/>
                <a:buNone/>
                <a:tabLst/>
              </a:pPr>
              <a:endParaRPr kumimoji="0" lang="en-US" sz="6400" b="0" i="0" u="none" strike="noStrike" cap="none" normalizeH="0" baseline="0" smtClean="0">
                <a:ln>
                  <a:noFill/>
                </a:ln>
                <a:solidFill>
                  <a:schemeClr val="tx1"/>
                </a:solidFill>
                <a:effectLst/>
                <a:latin typeface="Arial" charset="0"/>
              </a:endParaRPr>
            </a:p>
          </p:txBody>
        </p:sp>
        <p:sp>
          <p:nvSpPr>
            <p:cNvPr id="2081" name="Text Box 33"/>
            <p:cNvSpPr txBox="1">
              <a:spLocks noChangeArrowheads="1"/>
            </p:cNvSpPr>
            <p:nvPr/>
          </p:nvSpPr>
          <p:spPr bwMode="auto">
            <a:xfrm>
              <a:off x="533400" y="2819400"/>
              <a:ext cx="6477000" cy="7971413"/>
            </a:xfrm>
            <a:prstGeom prst="rect">
              <a:avLst/>
            </a:prstGeom>
            <a:noFill/>
            <a:ln w="9525">
              <a:noFill/>
              <a:miter lim="800000"/>
              <a:headEnd/>
              <a:tailEnd/>
            </a:ln>
            <a:effectLst/>
          </p:spPr>
          <p:txBody>
            <a:bodyPr wrap="square">
              <a:spAutoFit/>
            </a:bodyPr>
            <a:lstStyle/>
            <a:p>
              <a:pPr algn="ctr" defTabSz="3240088"/>
              <a:r>
                <a:rPr lang="en-US" sz="3600" b="1" dirty="0" smtClean="0">
                  <a:latin typeface="Tahoma" pitchFamily="34" charset="0"/>
                </a:rPr>
                <a:t>Introduction</a:t>
              </a:r>
              <a:endParaRPr lang="en-US" sz="3600" b="1" dirty="0">
                <a:latin typeface="Tahoma" pitchFamily="34" charset="0"/>
              </a:endParaRPr>
            </a:p>
            <a:p>
              <a:pPr defTabSz="3240088"/>
              <a:endParaRPr lang="en-US" sz="2000" dirty="0">
                <a:latin typeface="Tahoma" pitchFamily="34" charset="0"/>
              </a:endParaRPr>
            </a:p>
            <a:p>
              <a:pPr algn="just" defTabSz="3240088"/>
              <a:r>
                <a:rPr lang="en-US" sz="2000" dirty="0">
                  <a:latin typeface="Tahoma" pitchFamily="34" charset="0"/>
                </a:rPr>
                <a:t>    </a:t>
              </a:r>
              <a:r>
                <a:rPr lang="en-US" sz="2400" dirty="0" smtClean="0"/>
                <a:t>Compact retarding field Mott polarimeters are widely used to measure electron beam polarizations without the high beam energies and radiation hazards associated with conventional Mott polarimeters. The Micro-Mott Polarimeter designed at the University of Nebraska -Lincoln operates at voltages up to   30 keV and has been designed for high efficiency and simplicity of machining and assembly. This polarimeter will be used to qualify photocathode material for the CEBAF machine and for photocathode research. Preliminary results from the commissioning of this polarimeter are presented, including measurements of asymmetry and polarimeter efficiency.  Efforts to determine the Sherman function by using electron beams of known polarity from three different photocathode materials are also presented.</a:t>
              </a:r>
              <a:endParaRPr lang="en-US" sz="2200" dirty="0">
                <a:latin typeface="Tahoma" pitchFamily="34" charset="0"/>
              </a:endParaRPr>
            </a:p>
          </p:txBody>
        </p:sp>
      </p:grpSp>
      <p:sp>
        <p:nvSpPr>
          <p:cNvPr id="2100" name="Text Box 52"/>
          <p:cNvSpPr txBox="1">
            <a:spLocks noChangeArrowheads="1"/>
          </p:cNvSpPr>
          <p:nvPr/>
        </p:nvSpPr>
        <p:spPr bwMode="auto">
          <a:xfrm>
            <a:off x="152400" y="11430000"/>
            <a:ext cx="24079200" cy="646331"/>
          </a:xfrm>
          <a:prstGeom prst="rect">
            <a:avLst/>
          </a:prstGeom>
          <a:noFill/>
          <a:ln w="9525">
            <a:noFill/>
            <a:miter lim="800000"/>
            <a:headEnd/>
            <a:tailEnd/>
          </a:ln>
          <a:effectLst/>
        </p:spPr>
        <p:txBody>
          <a:bodyPr wrap="square">
            <a:spAutoFit/>
          </a:bodyPr>
          <a:lstStyle/>
          <a:p>
            <a:pPr algn="ctr" defTabSz="3240088"/>
            <a:r>
              <a:rPr lang="en-US" sz="3600" b="1" dirty="0">
                <a:latin typeface="Tahoma" pitchFamily="34" charset="0"/>
              </a:rPr>
              <a:t>Results</a:t>
            </a:r>
            <a:endParaRPr lang="en-US" sz="2200" dirty="0">
              <a:latin typeface="Tahoma" pitchFamily="34" charset="0"/>
            </a:endParaRPr>
          </a:p>
        </p:txBody>
      </p:sp>
      <p:pic>
        <p:nvPicPr>
          <p:cNvPr id="42" name="Picture 349" descr="unl_4c"/>
          <p:cNvPicPr>
            <a:picLocks noChangeAspect="1" noChangeArrowheads="1"/>
          </p:cNvPicPr>
          <p:nvPr/>
        </p:nvPicPr>
        <p:blipFill>
          <a:blip r:embed="rId7" cstate="print"/>
          <a:srcRect/>
          <a:stretch>
            <a:fillRect/>
          </a:stretch>
        </p:blipFill>
        <p:spPr bwMode="auto">
          <a:xfrm>
            <a:off x="28346400" y="1371600"/>
            <a:ext cx="3082474" cy="1219200"/>
          </a:xfrm>
          <a:prstGeom prst="rect">
            <a:avLst/>
          </a:prstGeom>
          <a:noFill/>
        </p:spPr>
      </p:pic>
      <p:pic>
        <p:nvPicPr>
          <p:cNvPr id="43" name="Picture 347" descr="TorchLogoColorPC300"/>
          <p:cNvPicPr>
            <a:picLocks noChangeAspect="1" noChangeArrowheads="1"/>
          </p:cNvPicPr>
          <p:nvPr/>
        </p:nvPicPr>
        <p:blipFill>
          <a:blip r:embed="rId8" cstate="print"/>
          <a:srcRect/>
          <a:stretch>
            <a:fillRect/>
          </a:stretch>
        </p:blipFill>
        <p:spPr bwMode="auto">
          <a:xfrm>
            <a:off x="27584400" y="76200"/>
            <a:ext cx="2162296" cy="1219200"/>
          </a:xfrm>
          <a:prstGeom prst="rect">
            <a:avLst/>
          </a:prstGeom>
          <a:noFill/>
        </p:spPr>
      </p:pic>
      <p:grpSp>
        <p:nvGrpSpPr>
          <p:cNvPr id="98" name="Group 97"/>
          <p:cNvGrpSpPr/>
          <p:nvPr/>
        </p:nvGrpSpPr>
        <p:grpSpPr>
          <a:xfrm>
            <a:off x="7696200" y="2819400"/>
            <a:ext cx="12378070" cy="8623996"/>
            <a:chOff x="7696200" y="2819400"/>
            <a:chExt cx="12378070" cy="8623996"/>
          </a:xfrm>
        </p:grpSpPr>
        <p:sp>
          <p:nvSpPr>
            <p:cNvPr id="93" name="Rounded Rectangle 92"/>
            <p:cNvSpPr/>
            <p:nvPr/>
          </p:nvSpPr>
          <p:spPr bwMode="auto">
            <a:xfrm>
              <a:off x="7696200" y="2819400"/>
              <a:ext cx="12268200" cy="838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240088" rtl="0" eaLnBrk="1" fontAlgn="base" latinLnBrk="0" hangingPunct="1">
                <a:lnSpc>
                  <a:spcPct val="100000"/>
                </a:lnSpc>
                <a:spcBef>
                  <a:spcPct val="0"/>
                </a:spcBef>
                <a:spcAft>
                  <a:spcPct val="0"/>
                </a:spcAft>
                <a:buClrTx/>
                <a:buSzTx/>
                <a:buFontTx/>
                <a:buNone/>
                <a:tabLst/>
              </a:pPr>
              <a:endParaRPr kumimoji="0" lang="en-US" sz="6400" b="0" i="0" u="none" strike="noStrike" cap="none" normalizeH="0" baseline="0" smtClean="0">
                <a:ln>
                  <a:noFill/>
                </a:ln>
                <a:solidFill>
                  <a:schemeClr val="tx1"/>
                </a:solidFill>
                <a:effectLst/>
                <a:latin typeface="Arial" charset="0"/>
              </a:endParaRPr>
            </a:p>
          </p:txBody>
        </p:sp>
        <p:sp>
          <p:nvSpPr>
            <p:cNvPr id="41" name="Text Box 18"/>
            <p:cNvSpPr txBox="1">
              <a:spLocks noChangeArrowheads="1"/>
            </p:cNvSpPr>
            <p:nvPr/>
          </p:nvSpPr>
          <p:spPr bwMode="auto">
            <a:xfrm>
              <a:off x="7772400" y="3352803"/>
              <a:ext cx="12039600" cy="3785652"/>
            </a:xfrm>
            <a:prstGeom prst="rect">
              <a:avLst/>
            </a:prstGeom>
            <a:noFill/>
            <a:ln w="12700">
              <a:noFill/>
              <a:miter lim="800000"/>
              <a:headEnd type="none" w="sm" len="sm"/>
              <a:tailEnd type="none" w="sm" len="sm"/>
            </a:ln>
            <a:effectLst/>
          </p:spPr>
          <p:txBody>
            <a:bodyPr wrap="square">
              <a:spAutoFit/>
            </a:bodyPr>
            <a:lstStyle/>
            <a:p>
              <a:pPr algn="just">
                <a:buFont typeface="Arial" pitchFamily="34" charset="0"/>
                <a:buChar char="•"/>
              </a:pPr>
              <a:endParaRPr lang="en-US" sz="2000" dirty="0" smtClean="0">
                <a:latin typeface="+mj-lt"/>
              </a:endParaRPr>
            </a:p>
            <a:p>
              <a:pPr algn="just"/>
              <a:r>
                <a:rPr lang="en-US" sz="2000" dirty="0" smtClean="0">
                  <a:latin typeface="+mj-lt"/>
                </a:rPr>
                <a:t>Effective Sherman Function</a:t>
              </a:r>
            </a:p>
            <a:p>
              <a:pPr lvl="2" algn="just">
                <a:buFont typeface="Arial" pitchFamily="34" charset="0"/>
                <a:buChar char="•"/>
              </a:pPr>
              <a:r>
                <a:rPr lang="en-US" sz="2000" dirty="0" smtClean="0">
                  <a:latin typeface="+mj-lt"/>
                </a:rPr>
                <a:t>Determined by comparing measured Mott asymmetries to the known polarizations, as measured in CEBAF, of electron beams from three different </a:t>
              </a:r>
              <a:r>
                <a:rPr lang="en-US" sz="2000" dirty="0" err="1" smtClean="0">
                  <a:latin typeface="+mj-lt"/>
                </a:rPr>
                <a:t>GaAs</a:t>
              </a:r>
              <a:r>
                <a:rPr lang="en-US" sz="2000" dirty="0" smtClean="0">
                  <a:latin typeface="+mj-lt"/>
                </a:rPr>
                <a:t> photocathode materials</a:t>
              </a:r>
            </a:p>
            <a:p>
              <a:pPr algn="just"/>
              <a:endParaRPr lang="en-US" sz="2000" dirty="0" smtClean="0">
                <a:latin typeface="+mj-lt"/>
              </a:endParaRPr>
            </a:p>
            <a:p>
              <a:pPr algn="just"/>
              <a:r>
                <a:rPr lang="en-US" sz="2000" dirty="0" smtClean="0">
                  <a:latin typeface="+mj-lt"/>
                </a:rPr>
                <a:t>Efficiency</a:t>
              </a:r>
            </a:p>
            <a:p>
              <a:pPr lvl="2" algn="just">
                <a:buFont typeface="Arial" pitchFamily="34" charset="0"/>
                <a:buChar char="•"/>
              </a:pPr>
              <a:r>
                <a:rPr lang="en-US" sz="2000" dirty="0" smtClean="0">
                  <a:latin typeface="+mj-lt"/>
                </a:rPr>
                <a:t>Defined as the ratio of the current on the detectors to the total current hitting the target</a:t>
              </a:r>
            </a:p>
            <a:p>
              <a:pPr lvl="2" algn="just">
                <a:buFont typeface="Arial" pitchFamily="34" charset="0"/>
                <a:buChar char="•"/>
              </a:pPr>
              <a:endParaRPr lang="en-US" sz="1000" dirty="0" smtClean="0">
                <a:latin typeface="+mj-lt"/>
              </a:endParaRPr>
            </a:p>
            <a:p>
              <a:pPr lvl="2" algn="just">
                <a:buFont typeface="Arial" pitchFamily="34" charset="0"/>
                <a:buChar char="•"/>
              </a:pPr>
              <a:r>
                <a:rPr lang="en-US" sz="2000" dirty="0" smtClean="0">
                  <a:latin typeface="+mj-lt"/>
                </a:rPr>
                <a:t>Bias of 300 V applied to target to measure current on target, then HV applied and counts on detectors measured.  Current detected did not increase with biases from 300V to 7kV, indicating that the efficiency measured up to 30kV is accurate</a:t>
              </a:r>
            </a:p>
            <a:p>
              <a:pPr lvl="2" algn="just">
                <a:buFont typeface="Arial" pitchFamily="34" charset="0"/>
                <a:buChar char="•"/>
              </a:pPr>
              <a:endParaRPr lang="en-US" sz="1000" dirty="0" smtClean="0">
                <a:latin typeface="+mj-lt"/>
              </a:endParaRPr>
            </a:p>
            <a:p>
              <a:pPr lvl="2" algn="just">
                <a:buFont typeface="Arial" pitchFamily="34" charset="0"/>
                <a:buChar char="•"/>
              </a:pPr>
              <a:r>
                <a:rPr lang="en-US" sz="2000" dirty="0" smtClean="0">
                  <a:latin typeface="+mj-lt"/>
                </a:rPr>
                <a:t>Incident current kept low enough to avoid nonlinear dead time issues</a:t>
              </a:r>
            </a:p>
          </p:txBody>
        </p:sp>
        <p:sp>
          <p:nvSpPr>
            <p:cNvPr id="2072" name="Text Box 24"/>
            <p:cNvSpPr txBox="1">
              <a:spLocks noChangeArrowheads="1"/>
            </p:cNvSpPr>
            <p:nvPr/>
          </p:nvSpPr>
          <p:spPr bwMode="auto">
            <a:xfrm>
              <a:off x="8610600" y="2819401"/>
              <a:ext cx="10260016" cy="646331"/>
            </a:xfrm>
            <a:prstGeom prst="rect">
              <a:avLst/>
            </a:prstGeom>
            <a:noFill/>
            <a:ln w="12700">
              <a:noFill/>
              <a:miter lim="800000"/>
              <a:headEnd type="none" w="sm" len="sm"/>
              <a:tailEnd type="none" w="sm" len="sm"/>
            </a:ln>
            <a:effectLst/>
          </p:spPr>
          <p:txBody>
            <a:bodyPr wrap="square">
              <a:spAutoFit/>
            </a:bodyPr>
            <a:lstStyle/>
            <a:p>
              <a:pPr algn="ctr"/>
              <a:r>
                <a:rPr lang="en-US" sz="3600" b="1" dirty="0" smtClean="0">
                  <a:latin typeface="Tahoma" pitchFamily="34" charset="0"/>
                </a:rPr>
                <a:t>Commissioning Process</a:t>
              </a:r>
              <a:endParaRPr lang="en-US" sz="3600" b="1" dirty="0">
                <a:latin typeface="Tahoma" pitchFamily="34" charset="0"/>
              </a:endParaRPr>
            </a:p>
          </p:txBody>
        </p:sp>
        <p:grpSp>
          <p:nvGrpSpPr>
            <p:cNvPr id="72" name="Group 71"/>
            <p:cNvGrpSpPr>
              <a:grpSpLocks noChangeAspect="1"/>
            </p:cNvGrpSpPr>
            <p:nvPr/>
          </p:nvGrpSpPr>
          <p:grpSpPr>
            <a:xfrm>
              <a:off x="8610600" y="8024989"/>
              <a:ext cx="6504814" cy="3418407"/>
              <a:chOff x="8001000" y="8028412"/>
              <a:chExt cx="7434073" cy="3906750"/>
            </a:xfrm>
          </p:grpSpPr>
          <p:pic>
            <p:nvPicPr>
              <p:cNvPr id="1026" name="Picture 2"/>
              <p:cNvPicPr>
                <a:picLocks noChangeAspect="1" noChangeArrowheads="1"/>
              </p:cNvPicPr>
              <p:nvPr/>
            </p:nvPicPr>
            <p:blipFill>
              <a:blip r:embed="rId9"/>
              <a:srcRect/>
              <a:stretch>
                <a:fillRect/>
              </a:stretch>
            </p:blipFill>
            <p:spPr bwMode="auto">
              <a:xfrm>
                <a:off x="8001000" y="8028412"/>
                <a:ext cx="7434073" cy="2584036"/>
              </a:xfrm>
              <a:prstGeom prst="rect">
                <a:avLst/>
              </a:prstGeom>
              <a:noFill/>
              <a:ln w="9525">
                <a:noFill/>
                <a:miter lim="800000"/>
                <a:headEnd/>
                <a:tailEnd/>
              </a:ln>
              <a:effectLst/>
            </p:spPr>
          </p:pic>
          <p:sp>
            <p:nvSpPr>
              <p:cNvPr id="47" name="TextBox 46"/>
              <p:cNvSpPr txBox="1"/>
              <p:nvPr/>
            </p:nvSpPr>
            <p:spPr>
              <a:xfrm>
                <a:off x="8001000" y="10668881"/>
                <a:ext cx="7434073" cy="1266281"/>
              </a:xfrm>
              <a:prstGeom prst="rect">
                <a:avLst/>
              </a:prstGeom>
              <a:noFill/>
            </p:spPr>
            <p:txBody>
              <a:bodyPr wrap="square" rtlCol="0">
                <a:spAutoFit/>
              </a:bodyPr>
              <a:lstStyle/>
              <a:p>
                <a:pPr algn="ctr"/>
                <a:r>
                  <a:rPr lang="en-US" sz="1600" b="1" dirty="0" smtClean="0">
                    <a:latin typeface="Arial" pitchFamily="34" charset="0"/>
                  </a:rPr>
                  <a:t>  Measured CEBAF polarizations</a:t>
                </a:r>
              </a:p>
              <a:p>
                <a:r>
                  <a:rPr lang="en-US" sz="1600" b="1" dirty="0" smtClean="0">
                    <a:latin typeface="Arial" pitchFamily="34" charset="0"/>
                  </a:rPr>
                  <a:t>       33%                            77.5 % at 850 nm 	           80%</a:t>
                </a:r>
              </a:p>
              <a:p>
                <a:r>
                  <a:rPr lang="en-US" sz="1600" b="1" dirty="0" smtClean="0">
                    <a:latin typeface="Arial" pitchFamily="34" charset="0"/>
                  </a:rPr>
                  <a:t>                                          43 % at 773 nm</a:t>
                </a:r>
              </a:p>
              <a:p>
                <a:pPr algn="ctr"/>
                <a:endParaRPr lang="en-US" sz="1800" dirty="0">
                  <a:latin typeface="+mj-lt"/>
                </a:endParaRPr>
              </a:p>
            </p:txBody>
          </p:sp>
        </p:grpSp>
        <p:grpSp>
          <p:nvGrpSpPr>
            <p:cNvPr id="69" name="Group 68"/>
            <p:cNvGrpSpPr/>
            <p:nvPr/>
          </p:nvGrpSpPr>
          <p:grpSpPr>
            <a:xfrm>
              <a:off x="15378446" y="7575462"/>
              <a:ext cx="4695824" cy="3215351"/>
              <a:chOff x="13778246" y="8642262"/>
              <a:chExt cx="4695824" cy="3215351"/>
            </a:xfrm>
          </p:grpSpPr>
          <p:pic>
            <p:nvPicPr>
              <p:cNvPr id="2" name="Picture 2" descr="M:\inj_group\james\Mott pics\Iso 1.TIF"/>
              <p:cNvPicPr>
                <a:picLocks noChangeAspect="1" noChangeArrowheads="1"/>
              </p:cNvPicPr>
              <p:nvPr/>
            </p:nvPicPr>
            <p:blipFill>
              <a:blip r:embed="rId10"/>
              <a:srcRect l="23422" t="13900" r="36637" b="21236"/>
              <a:stretch>
                <a:fillRect/>
              </a:stretch>
            </p:blipFill>
            <p:spPr bwMode="auto">
              <a:xfrm>
                <a:off x="14630400" y="8642262"/>
                <a:ext cx="2640016" cy="2459458"/>
              </a:xfrm>
              <a:prstGeom prst="rect">
                <a:avLst/>
              </a:prstGeom>
              <a:noFill/>
            </p:spPr>
          </p:pic>
          <p:sp>
            <p:nvSpPr>
              <p:cNvPr id="49" name="TextBox 48"/>
              <p:cNvSpPr txBox="1"/>
              <p:nvPr/>
            </p:nvSpPr>
            <p:spPr>
              <a:xfrm>
                <a:off x="13778246" y="11026616"/>
                <a:ext cx="4695824" cy="830997"/>
              </a:xfrm>
              <a:prstGeom prst="rect">
                <a:avLst/>
              </a:prstGeom>
              <a:noFill/>
            </p:spPr>
            <p:txBody>
              <a:bodyPr wrap="square" rtlCol="0">
                <a:spAutoFit/>
              </a:bodyPr>
              <a:lstStyle/>
              <a:p>
                <a:r>
                  <a:rPr lang="en-US" sz="1600" b="1" dirty="0" smtClean="0">
                    <a:latin typeface="Arial" pitchFamily="34" charset="0"/>
                    <a:cs typeface="Arial" pitchFamily="34" charset="0"/>
                  </a:rPr>
                  <a:t>Isometric cut away view of the cathode and electrostatic lens in the sample chamber (SIMION)</a:t>
                </a:r>
                <a:endParaRPr lang="en-US" sz="1600" b="1" dirty="0">
                  <a:latin typeface="Arial" pitchFamily="34" charset="0"/>
                  <a:cs typeface="Arial" pitchFamily="34" charset="0"/>
                </a:endParaRPr>
              </a:p>
            </p:txBody>
          </p:sp>
        </p:grpSp>
      </p:grpSp>
      <p:sp>
        <p:nvSpPr>
          <p:cNvPr id="55" name="TextBox 54"/>
          <p:cNvSpPr txBox="1"/>
          <p:nvPr/>
        </p:nvSpPr>
        <p:spPr>
          <a:xfrm>
            <a:off x="24674287" y="12104914"/>
            <a:ext cx="7024914" cy="12003286"/>
          </a:xfrm>
          <a:prstGeom prst="rect">
            <a:avLst/>
          </a:prstGeom>
          <a:noFill/>
        </p:spPr>
        <p:txBody>
          <a:bodyPr wrap="square" rtlCol="0">
            <a:spAutoFit/>
          </a:bodyPr>
          <a:lstStyle/>
          <a:p>
            <a:pPr algn="just">
              <a:buFont typeface="Arial" pitchFamily="34" charset="0"/>
              <a:buChar char="•"/>
            </a:pPr>
            <a:r>
              <a:rPr lang="en-US" sz="2400" smtClean="0"/>
              <a:t>Polarimeter </a:t>
            </a:r>
            <a:r>
              <a:rPr lang="en-US" sz="2400" smtClean="0"/>
              <a:t>commissioning </a:t>
            </a:r>
            <a:r>
              <a:rPr lang="en-US" sz="2400" dirty="0" smtClean="0"/>
              <a:t>nearing completion</a:t>
            </a:r>
          </a:p>
          <a:p>
            <a:pPr lvl="1" algn="just"/>
            <a:r>
              <a:rPr lang="en-US" sz="2400" dirty="0" smtClean="0"/>
              <a:t>Electronic setup robust in that different DAQ 	line configurations give same experimental 	asymmetry </a:t>
            </a:r>
          </a:p>
          <a:p>
            <a:pPr lvl="1" algn="just"/>
            <a:r>
              <a:rPr lang="en-US" sz="2400" dirty="0" smtClean="0"/>
              <a:t>Beam steering effects can diminish 	polarization; </a:t>
            </a:r>
            <a:r>
              <a:rPr lang="en-US" sz="2400" dirty="0" err="1" smtClean="0"/>
              <a:t>unscattered</a:t>
            </a:r>
            <a:r>
              <a:rPr lang="en-US" sz="2400" dirty="0" smtClean="0"/>
              <a:t> electrons can 	overwhelm the signal if certain criteria are     	not followed</a:t>
            </a:r>
          </a:p>
          <a:p>
            <a:pPr lvl="1" algn="just"/>
            <a:r>
              <a:rPr lang="en-US" sz="2400" dirty="0" smtClean="0"/>
              <a:t>Measured asymmetries and “known” 	polarization of electron beams coming 	together toward coherent Sherman function 	vs. energy</a:t>
            </a:r>
          </a:p>
          <a:p>
            <a:pPr algn="just">
              <a:buFont typeface="Arial" pitchFamily="34" charset="0"/>
              <a:buChar char="•"/>
            </a:pPr>
            <a:endParaRPr lang="en-US" sz="1000" dirty="0" smtClean="0"/>
          </a:p>
          <a:p>
            <a:pPr algn="just">
              <a:buFont typeface="Arial" pitchFamily="34" charset="0"/>
              <a:buChar char="•"/>
            </a:pPr>
            <a:r>
              <a:rPr lang="en-US" sz="2400" dirty="0" smtClean="0">
                <a:latin typeface="+mn-lt"/>
              </a:rPr>
              <a:t>Efficiency and figure of merit (F.O.M.)</a:t>
            </a:r>
            <a:r>
              <a:rPr lang="en-US" sz="2400" dirty="0" smtClean="0">
                <a:latin typeface="Symbol" pitchFamily="18" charset="2"/>
              </a:rPr>
              <a:t>,</a:t>
            </a:r>
            <a:r>
              <a:rPr lang="en-US" sz="2400" dirty="0" smtClean="0">
                <a:latin typeface="Arial" pitchFamily="34" charset="0"/>
              </a:rPr>
              <a:t> are larger at low retarding fields.  The increase in measured asymmetry does not offset the massive decrease in electrons detected. F.O.M. peaks around 15keV for the same reason.  This implies even </a:t>
            </a:r>
            <a:r>
              <a:rPr lang="en-US" sz="2400" dirty="0" err="1" smtClean="0">
                <a:latin typeface="Arial" pitchFamily="34" charset="0"/>
              </a:rPr>
              <a:t>inelastically</a:t>
            </a:r>
            <a:r>
              <a:rPr lang="en-US" sz="2400" dirty="0" smtClean="0">
                <a:latin typeface="Arial" pitchFamily="34" charset="0"/>
              </a:rPr>
              <a:t> scattered electrons still have polarization information.</a:t>
            </a:r>
            <a:r>
              <a:rPr lang="en-US" sz="2400" dirty="0" smtClean="0"/>
              <a:t> </a:t>
            </a:r>
          </a:p>
          <a:p>
            <a:pPr algn="just">
              <a:buFont typeface="Arial" pitchFamily="34" charset="0"/>
              <a:buChar char="•"/>
            </a:pPr>
            <a:endParaRPr lang="en-US" sz="1000" dirty="0" smtClean="0"/>
          </a:p>
          <a:p>
            <a:pPr algn="just">
              <a:buFont typeface="Arial" pitchFamily="34" charset="0"/>
              <a:buChar char="•"/>
            </a:pPr>
            <a:r>
              <a:rPr lang="en-US" sz="2400" dirty="0" smtClean="0"/>
              <a:t>Average Sherman function of .23 at 30keV is comparable to that measured with gold targets in other designs.  The current efficiency  and F.O.M.</a:t>
            </a:r>
            <a:r>
              <a:rPr lang="en-US" sz="2400" dirty="0" smtClean="0">
                <a:latin typeface="Symbol" pitchFamily="18" charset="2"/>
              </a:rPr>
              <a:t> </a:t>
            </a:r>
            <a:r>
              <a:rPr lang="en-US" sz="2400" dirty="0" smtClean="0"/>
              <a:t>values calculations are roughly a tenth of those reported in the literature.  </a:t>
            </a:r>
          </a:p>
          <a:p>
            <a:pPr algn="just">
              <a:buFont typeface="Arial" pitchFamily="34" charset="0"/>
              <a:buChar char="•"/>
            </a:pPr>
            <a:endParaRPr lang="en-US" sz="1000" dirty="0" smtClean="0"/>
          </a:p>
          <a:p>
            <a:pPr algn="just">
              <a:buFont typeface="Arial" pitchFamily="34" charset="0"/>
              <a:buChar char="•"/>
            </a:pPr>
            <a:r>
              <a:rPr lang="en-US" sz="2400" dirty="0" smtClean="0"/>
              <a:t>We show the dependence of F.O.M. on the retarding field for the first time.  </a:t>
            </a:r>
          </a:p>
          <a:p>
            <a:pPr algn="just">
              <a:buFont typeface="Arial" pitchFamily="34" charset="0"/>
              <a:buChar char="•"/>
            </a:pPr>
            <a:endParaRPr lang="en-US" sz="1000" dirty="0" smtClean="0"/>
          </a:p>
          <a:p>
            <a:pPr algn="just">
              <a:buFont typeface="Arial" pitchFamily="34" charset="0"/>
              <a:buChar char="•"/>
            </a:pPr>
            <a:r>
              <a:rPr lang="en-US" sz="2400" dirty="0" smtClean="0"/>
              <a:t>We offer a unique and more accurate determination of </a:t>
            </a:r>
            <a:r>
              <a:rPr lang="en-US" sz="2400" dirty="0" err="1" smtClean="0"/>
              <a:t>S</a:t>
            </a:r>
            <a:r>
              <a:rPr lang="en-US" sz="2400" baseline="-25000" dirty="0" err="1" smtClean="0"/>
              <a:t>eff</a:t>
            </a:r>
            <a:r>
              <a:rPr lang="en-US" sz="2400" dirty="0" smtClean="0"/>
              <a:t>, using our well characterized electron beam polarizations from different photocathodes</a:t>
            </a:r>
            <a:endParaRPr lang="en-US" sz="3000" dirty="0"/>
          </a:p>
        </p:txBody>
      </p:sp>
      <p:sp>
        <p:nvSpPr>
          <p:cNvPr id="94" name="Rounded Rectangle 93"/>
          <p:cNvSpPr/>
          <p:nvPr/>
        </p:nvSpPr>
        <p:spPr bwMode="auto">
          <a:xfrm>
            <a:off x="20269200" y="2819400"/>
            <a:ext cx="11582400" cy="83820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3240088" rtl="0" eaLnBrk="1" fontAlgn="base" latinLnBrk="0" hangingPunct="1">
              <a:lnSpc>
                <a:spcPct val="100000"/>
              </a:lnSpc>
              <a:spcBef>
                <a:spcPct val="0"/>
              </a:spcBef>
              <a:spcAft>
                <a:spcPct val="0"/>
              </a:spcAft>
              <a:buClrTx/>
              <a:buSzTx/>
              <a:buFontTx/>
              <a:buNone/>
              <a:tabLst/>
            </a:pPr>
            <a:endParaRPr kumimoji="0" lang="en-US" sz="6400" b="0" i="0" u="none" strike="noStrike" cap="none" normalizeH="0" baseline="0" smtClean="0">
              <a:ln>
                <a:noFill/>
              </a:ln>
              <a:solidFill>
                <a:schemeClr val="tx1"/>
              </a:solidFill>
              <a:effectLst/>
              <a:latin typeface="Arial" charset="0"/>
            </a:endParaRPr>
          </a:p>
        </p:txBody>
      </p:sp>
      <p:sp>
        <p:nvSpPr>
          <p:cNvPr id="2070" name="Text Box 22"/>
          <p:cNvSpPr txBox="1">
            <a:spLocks noChangeArrowheads="1"/>
          </p:cNvSpPr>
          <p:nvPr/>
        </p:nvSpPr>
        <p:spPr bwMode="auto">
          <a:xfrm>
            <a:off x="21259800" y="2819400"/>
            <a:ext cx="9512300" cy="646331"/>
          </a:xfrm>
          <a:prstGeom prst="rect">
            <a:avLst/>
          </a:prstGeom>
          <a:noFill/>
          <a:ln w="12700">
            <a:noFill/>
            <a:miter lim="800000"/>
            <a:headEnd type="none" w="sm" len="sm"/>
            <a:tailEnd type="none" w="sm" len="sm"/>
          </a:ln>
          <a:effectLst/>
        </p:spPr>
        <p:txBody>
          <a:bodyPr wrap="square">
            <a:spAutoFit/>
          </a:bodyPr>
          <a:lstStyle/>
          <a:p>
            <a:pPr algn="ctr"/>
            <a:r>
              <a:rPr lang="en-US" sz="3600" b="1" dirty="0" smtClean="0">
                <a:latin typeface="Tahoma" pitchFamily="34" charset="0"/>
              </a:rPr>
              <a:t>Apparatus</a:t>
            </a:r>
            <a:endParaRPr lang="en-US" sz="3600" dirty="0">
              <a:latin typeface="Tahoma" pitchFamily="34" charset="0"/>
            </a:endParaRPr>
          </a:p>
        </p:txBody>
      </p:sp>
      <p:sp>
        <p:nvSpPr>
          <p:cNvPr id="36" name="Text Box 20"/>
          <p:cNvSpPr txBox="1">
            <a:spLocks noChangeArrowheads="1"/>
          </p:cNvSpPr>
          <p:nvPr/>
        </p:nvSpPr>
        <p:spPr bwMode="auto">
          <a:xfrm>
            <a:off x="20802600" y="3429000"/>
            <a:ext cx="6553200" cy="7571303"/>
          </a:xfrm>
          <a:prstGeom prst="rect">
            <a:avLst/>
          </a:prstGeom>
          <a:noFill/>
          <a:ln w="12700">
            <a:noFill/>
            <a:miter lim="800000"/>
            <a:headEnd type="none" w="sm" len="sm"/>
            <a:tailEnd type="none" w="sm" len="sm"/>
          </a:ln>
          <a:effectLst/>
        </p:spPr>
        <p:txBody>
          <a:bodyPr wrap="square">
            <a:spAutoFit/>
          </a:bodyPr>
          <a:lstStyle/>
          <a:p>
            <a:pPr algn="just">
              <a:buFont typeface="Arial" pitchFamily="34" charset="0"/>
              <a:buChar char="•"/>
            </a:pPr>
            <a:r>
              <a:rPr lang="en-US" sz="2000" dirty="0" smtClean="0">
                <a:latin typeface="+mj-lt"/>
              </a:rPr>
              <a:t>Polarized source with load locked system for cathode exchange uses standard CEBAF heating &amp; activation.</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Electrostatic lenses in the source chamber bend beam 90</a:t>
            </a:r>
            <a:r>
              <a:rPr lang="en-US" sz="2000" baseline="30000" dirty="0" smtClean="0">
                <a:latin typeface="+mj-lt"/>
              </a:rPr>
              <a:t>o </a:t>
            </a:r>
            <a:r>
              <a:rPr lang="en-US" sz="2000" dirty="0" smtClean="0">
                <a:latin typeface="+mj-lt"/>
              </a:rPr>
              <a:t>so it strikes the target with transverse polarization</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Laser supplies circularly polarized light, while </a:t>
            </a:r>
            <a:r>
              <a:rPr lang="en-US" sz="2000" dirty="0" err="1" smtClean="0">
                <a:latin typeface="+mj-lt"/>
              </a:rPr>
              <a:t>insertable</a:t>
            </a:r>
            <a:r>
              <a:rPr lang="en-US" sz="2000" dirty="0" smtClean="0">
                <a:latin typeface="+mj-lt"/>
              </a:rPr>
              <a:t> </a:t>
            </a:r>
            <a:r>
              <a:rPr lang="el-GR" sz="2000" dirty="0" smtClean="0">
                <a:latin typeface="+mj-lt"/>
              </a:rPr>
              <a:t>λ</a:t>
            </a:r>
            <a:r>
              <a:rPr lang="en-US" sz="2000" dirty="0" smtClean="0">
                <a:latin typeface="+mj-lt"/>
              </a:rPr>
              <a:t>/4 plate changes </a:t>
            </a:r>
            <a:r>
              <a:rPr lang="en-US" sz="2000" dirty="0" err="1" smtClean="0">
                <a:latin typeface="+mj-lt"/>
              </a:rPr>
              <a:t>helicity</a:t>
            </a:r>
            <a:r>
              <a:rPr lang="en-US" sz="2000" dirty="0" smtClean="0">
                <a:latin typeface="+mj-lt"/>
              </a:rPr>
              <a:t> to decrease systematic errors.</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Aperture separating source and </a:t>
            </a:r>
            <a:r>
              <a:rPr lang="en-US" sz="2000" dirty="0" err="1" smtClean="0">
                <a:latin typeface="+mj-lt"/>
              </a:rPr>
              <a:t>polarimeter</a:t>
            </a:r>
            <a:r>
              <a:rPr lang="en-US" sz="2000" dirty="0" smtClean="0">
                <a:latin typeface="+mj-lt"/>
              </a:rPr>
              <a:t> chambers helps collimate beam into electrostatic lenses. </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Two concentric hemispheres accelerate electrons to 30keV and decelerate to incident energy after scattering from gold target.</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Retarding field grids in front of Channel Electron Multipliers (CEMs) can repel all but elastically scattered electrons.  </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Output of CEMs </a:t>
            </a:r>
            <a:r>
              <a:rPr lang="en-US" sz="2000" dirty="0" err="1" smtClean="0">
                <a:latin typeface="+mj-lt"/>
              </a:rPr>
              <a:t>capacitively</a:t>
            </a:r>
            <a:r>
              <a:rPr lang="en-US" sz="2000" dirty="0" smtClean="0">
                <a:latin typeface="+mj-lt"/>
              </a:rPr>
              <a:t> coupled into</a:t>
            </a:r>
          </a:p>
          <a:p>
            <a:pPr algn="just"/>
            <a:r>
              <a:rPr lang="en-US" sz="2000" dirty="0" smtClean="0">
                <a:latin typeface="+mj-lt"/>
              </a:rPr>
              <a:t>data acquisition system (DAQ).  </a:t>
            </a:r>
          </a:p>
          <a:p>
            <a:pPr algn="just">
              <a:buFont typeface="Arial" pitchFamily="34" charset="0"/>
              <a:buChar char="•"/>
            </a:pPr>
            <a:endParaRPr lang="en-US" sz="1800" dirty="0" smtClean="0">
              <a:latin typeface="+mj-lt"/>
            </a:endParaRPr>
          </a:p>
          <a:p>
            <a:pPr algn="just">
              <a:buFont typeface="Arial" pitchFamily="34" charset="0"/>
              <a:buChar char="•"/>
            </a:pPr>
            <a:r>
              <a:rPr lang="en-US" sz="2000" dirty="0" smtClean="0">
                <a:latin typeface="+mj-lt"/>
              </a:rPr>
              <a:t>DAQ: Preamp to discriminator to scalars with </a:t>
            </a:r>
            <a:r>
              <a:rPr lang="en-US" sz="2000" dirty="0" err="1" smtClean="0">
                <a:latin typeface="+mj-lt"/>
              </a:rPr>
              <a:t>LabView</a:t>
            </a:r>
            <a:r>
              <a:rPr lang="en-US" sz="2000" dirty="0" smtClean="0">
                <a:latin typeface="+mj-lt"/>
              </a:rPr>
              <a:t> to control and count</a:t>
            </a:r>
          </a:p>
        </p:txBody>
      </p:sp>
      <p:pic>
        <p:nvPicPr>
          <p:cNvPr id="2230" name="Picture 182" descr="xview%20mott"/>
          <p:cNvPicPr>
            <a:picLocks noChangeAspect="1" noChangeArrowheads="1"/>
          </p:cNvPicPr>
          <p:nvPr/>
        </p:nvPicPr>
        <p:blipFill>
          <a:blip r:embed="rId11"/>
          <a:srcRect l="22638" t="6879" r="25292"/>
          <a:stretch>
            <a:fillRect/>
          </a:stretch>
        </p:blipFill>
        <p:spPr bwMode="auto">
          <a:xfrm>
            <a:off x="27889200" y="3810000"/>
            <a:ext cx="2895600" cy="4362452"/>
          </a:xfrm>
          <a:prstGeom prst="rect">
            <a:avLst/>
          </a:prstGeom>
          <a:noFill/>
          <a:ln w="9525">
            <a:noFill/>
            <a:miter lim="800000"/>
            <a:headEnd/>
            <a:tailEnd/>
          </a:ln>
        </p:spPr>
      </p:pic>
      <p:sp>
        <p:nvSpPr>
          <p:cNvPr id="50" name="TextBox 49"/>
          <p:cNvSpPr txBox="1"/>
          <p:nvPr/>
        </p:nvSpPr>
        <p:spPr>
          <a:xfrm>
            <a:off x="27889200" y="3499437"/>
            <a:ext cx="3203574" cy="338554"/>
          </a:xfrm>
          <a:prstGeom prst="rect">
            <a:avLst/>
          </a:prstGeom>
          <a:noFill/>
        </p:spPr>
        <p:txBody>
          <a:bodyPr wrap="square" rtlCol="0">
            <a:spAutoFit/>
          </a:bodyPr>
          <a:lstStyle/>
          <a:p>
            <a:r>
              <a:rPr lang="en-US" sz="1600" b="1" dirty="0" smtClean="0">
                <a:latin typeface="Arial" pitchFamily="34" charset="0"/>
                <a:cs typeface="Arial" pitchFamily="34" charset="0"/>
              </a:rPr>
              <a:t>Mott target and lens assembly</a:t>
            </a:r>
            <a:endParaRPr lang="en-US" sz="1600" b="1" dirty="0">
              <a:latin typeface="Arial" pitchFamily="34" charset="0"/>
              <a:cs typeface="Arial" pitchFamily="34" charset="0"/>
            </a:endParaRPr>
          </a:p>
        </p:txBody>
      </p:sp>
      <p:sp>
        <p:nvSpPr>
          <p:cNvPr id="51" name="TextBox 50"/>
          <p:cNvSpPr txBox="1"/>
          <p:nvPr/>
        </p:nvSpPr>
        <p:spPr>
          <a:xfrm>
            <a:off x="30384747" y="7246534"/>
            <a:ext cx="808039" cy="323165"/>
          </a:xfrm>
          <a:prstGeom prst="rect">
            <a:avLst/>
          </a:prstGeom>
          <a:noFill/>
        </p:spPr>
        <p:txBody>
          <a:bodyPr wrap="square" rtlCol="0">
            <a:spAutoFit/>
          </a:bodyPr>
          <a:lstStyle/>
          <a:p>
            <a:r>
              <a:rPr lang="en-US" sz="1500" b="1" dirty="0" smtClean="0">
                <a:latin typeface="Arial" pitchFamily="34" charset="0"/>
                <a:cs typeface="Arial" pitchFamily="34" charset="0"/>
              </a:rPr>
              <a:t>Target</a:t>
            </a:r>
            <a:endParaRPr lang="en-US" sz="1500" b="1" dirty="0">
              <a:latin typeface="Arial" pitchFamily="34" charset="0"/>
              <a:cs typeface="Arial" pitchFamily="34" charset="0"/>
            </a:endParaRPr>
          </a:p>
        </p:txBody>
      </p:sp>
      <p:sp>
        <p:nvSpPr>
          <p:cNvPr id="52" name="TextBox 51"/>
          <p:cNvSpPr txBox="1"/>
          <p:nvPr/>
        </p:nvSpPr>
        <p:spPr>
          <a:xfrm>
            <a:off x="30358557" y="5913597"/>
            <a:ext cx="754062" cy="323165"/>
          </a:xfrm>
          <a:prstGeom prst="rect">
            <a:avLst/>
          </a:prstGeom>
          <a:noFill/>
        </p:spPr>
        <p:txBody>
          <a:bodyPr wrap="square" rtlCol="0">
            <a:spAutoFit/>
          </a:bodyPr>
          <a:lstStyle/>
          <a:p>
            <a:r>
              <a:rPr lang="en-US" sz="1500" b="1" dirty="0" smtClean="0">
                <a:latin typeface="Arial" pitchFamily="34" charset="0"/>
                <a:cs typeface="Arial" pitchFamily="34" charset="0"/>
              </a:rPr>
              <a:t>CEMs</a:t>
            </a:r>
            <a:endParaRPr lang="en-US" sz="1500" b="1" dirty="0">
              <a:latin typeface="Arial" pitchFamily="34" charset="0"/>
              <a:cs typeface="Arial" pitchFamily="34" charset="0"/>
            </a:endParaRPr>
          </a:p>
        </p:txBody>
      </p:sp>
      <p:sp>
        <p:nvSpPr>
          <p:cNvPr id="53" name="TextBox 52"/>
          <p:cNvSpPr txBox="1"/>
          <p:nvPr/>
        </p:nvSpPr>
        <p:spPr>
          <a:xfrm>
            <a:off x="29635448" y="4143376"/>
            <a:ext cx="2198689" cy="323165"/>
          </a:xfrm>
          <a:prstGeom prst="rect">
            <a:avLst/>
          </a:prstGeom>
          <a:noFill/>
        </p:spPr>
        <p:txBody>
          <a:bodyPr wrap="square" rtlCol="0">
            <a:spAutoFit/>
          </a:bodyPr>
          <a:lstStyle/>
          <a:p>
            <a:r>
              <a:rPr lang="en-US" sz="1500" b="1" dirty="0" smtClean="0">
                <a:latin typeface="Arial" pitchFamily="34" charset="0"/>
                <a:cs typeface="Arial" pitchFamily="34" charset="0"/>
              </a:rPr>
              <a:t>Electrostatic lenses</a:t>
            </a:r>
            <a:endParaRPr lang="en-US" sz="1500" b="1" dirty="0">
              <a:latin typeface="Arial" pitchFamily="34" charset="0"/>
              <a:cs typeface="Arial" pitchFamily="34" charset="0"/>
            </a:endParaRPr>
          </a:p>
        </p:txBody>
      </p:sp>
      <p:sp>
        <p:nvSpPr>
          <p:cNvPr id="54" name="TextBox 53"/>
          <p:cNvSpPr txBox="1"/>
          <p:nvPr/>
        </p:nvSpPr>
        <p:spPr>
          <a:xfrm>
            <a:off x="27654249" y="5099637"/>
            <a:ext cx="1644650" cy="553998"/>
          </a:xfrm>
          <a:prstGeom prst="rect">
            <a:avLst/>
          </a:prstGeom>
          <a:noFill/>
        </p:spPr>
        <p:txBody>
          <a:bodyPr wrap="square" rtlCol="0">
            <a:spAutoFit/>
          </a:bodyPr>
          <a:lstStyle/>
          <a:p>
            <a:r>
              <a:rPr lang="en-US" sz="1500" b="1" dirty="0" smtClean="0">
                <a:latin typeface="Arial" pitchFamily="34" charset="0"/>
                <a:cs typeface="Arial" pitchFamily="34" charset="0"/>
              </a:rPr>
              <a:t>Retarding field grids</a:t>
            </a:r>
            <a:endParaRPr lang="en-US" sz="1500" b="1" dirty="0">
              <a:latin typeface="Arial" pitchFamily="34" charset="0"/>
              <a:cs typeface="Arial" pitchFamily="34" charset="0"/>
            </a:endParaRPr>
          </a:p>
        </p:txBody>
      </p:sp>
      <p:cxnSp>
        <p:nvCxnSpPr>
          <p:cNvPr id="56" name="Straight Arrow Connector 55"/>
          <p:cNvCxnSpPr>
            <a:stCxn id="53" idx="2"/>
          </p:cNvCxnSpPr>
          <p:nvPr/>
        </p:nvCxnSpPr>
        <p:spPr bwMode="auto">
          <a:xfrm rot="5400000">
            <a:off x="30185121" y="3916869"/>
            <a:ext cx="1588" cy="10993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0" name="Straight Arrow Connector 59"/>
          <p:cNvCxnSpPr>
            <a:stCxn id="52" idx="2"/>
          </p:cNvCxnSpPr>
          <p:nvPr/>
        </p:nvCxnSpPr>
        <p:spPr bwMode="auto">
          <a:xfrm rot="5400000">
            <a:off x="30165410" y="6240202"/>
            <a:ext cx="573619" cy="5667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2" name="Straight Arrow Connector 61"/>
          <p:cNvCxnSpPr>
            <a:stCxn id="51" idx="1"/>
          </p:cNvCxnSpPr>
          <p:nvPr/>
        </p:nvCxnSpPr>
        <p:spPr bwMode="auto">
          <a:xfrm rot="10800000">
            <a:off x="29406851" y="7246537"/>
            <a:ext cx="977897" cy="16158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4" name="Straight Arrow Connector 63"/>
          <p:cNvCxnSpPr>
            <a:stCxn id="54" idx="2"/>
          </p:cNvCxnSpPr>
          <p:nvPr/>
        </p:nvCxnSpPr>
        <p:spPr bwMode="auto">
          <a:xfrm rot="16200000" flipH="1">
            <a:off x="28217808" y="5912400"/>
            <a:ext cx="1143007" cy="62547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1027" name="Picture 3" descr="M:\inj_group\james\Mott pics\Beamline.bmp"/>
          <p:cNvPicPr>
            <a:picLocks noChangeAspect="1" noChangeArrowheads="1"/>
          </p:cNvPicPr>
          <p:nvPr/>
        </p:nvPicPr>
        <p:blipFill>
          <a:blip r:embed="rId12"/>
          <a:srcRect t="26833" b="33237"/>
          <a:stretch>
            <a:fillRect/>
          </a:stretch>
        </p:blipFill>
        <p:spPr bwMode="auto">
          <a:xfrm>
            <a:off x="26596845" y="9004895"/>
            <a:ext cx="5023114" cy="1150763"/>
          </a:xfrm>
          <a:prstGeom prst="rect">
            <a:avLst/>
          </a:prstGeom>
          <a:noFill/>
        </p:spPr>
      </p:pic>
      <p:sp>
        <p:nvSpPr>
          <p:cNvPr id="74" name="TextBox 73"/>
          <p:cNvSpPr txBox="1"/>
          <p:nvPr/>
        </p:nvSpPr>
        <p:spPr>
          <a:xfrm>
            <a:off x="27279600" y="8458200"/>
            <a:ext cx="4695824" cy="584775"/>
          </a:xfrm>
          <a:prstGeom prst="rect">
            <a:avLst/>
          </a:prstGeom>
          <a:noFill/>
        </p:spPr>
        <p:txBody>
          <a:bodyPr wrap="square" rtlCol="0">
            <a:spAutoFit/>
          </a:bodyPr>
          <a:lstStyle/>
          <a:p>
            <a:pPr algn="ctr"/>
            <a:r>
              <a:rPr lang="en-US" sz="1600" b="1" dirty="0" smtClean="0">
                <a:latin typeface="Arial" pitchFamily="34" charset="0"/>
                <a:cs typeface="Arial" pitchFamily="34" charset="0"/>
              </a:rPr>
              <a:t>View of the entire lens system.  Source is </a:t>
            </a:r>
          </a:p>
          <a:p>
            <a:pPr algn="ctr"/>
            <a:r>
              <a:rPr lang="en-US" sz="1600" b="1" dirty="0" smtClean="0">
                <a:latin typeface="Arial" pitchFamily="34" charset="0"/>
                <a:cs typeface="Arial" pitchFamily="34" charset="0"/>
              </a:rPr>
              <a:t>on the left, target on the right.  (SIMION)</a:t>
            </a:r>
            <a:endParaRPr lang="en-US" sz="1600" b="1" dirty="0">
              <a:latin typeface="Arial" pitchFamily="34" charset="0"/>
              <a:cs typeface="Arial" pitchFamily="34" charset="0"/>
            </a:endParaRPr>
          </a:p>
        </p:txBody>
      </p:sp>
      <p:grpSp>
        <p:nvGrpSpPr>
          <p:cNvPr id="67" name="Group 66"/>
          <p:cNvGrpSpPr/>
          <p:nvPr/>
        </p:nvGrpSpPr>
        <p:grpSpPr>
          <a:xfrm>
            <a:off x="304800" y="12076331"/>
            <a:ext cx="7543800" cy="5770096"/>
            <a:chOff x="76200" y="11734800"/>
            <a:chExt cx="7848600" cy="5770096"/>
          </a:xfrm>
          <a:solidFill>
            <a:srgbClr val="FF9953"/>
          </a:solidFill>
        </p:grpSpPr>
        <p:graphicFrame>
          <p:nvGraphicFramePr>
            <p:cNvPr id="58" name="Chart 57"/>
            <p:cNvGraphicFramePr/>
            <p:nvPr/>
          </p:nvGraphicFramePr>
          <p:xfrm>
            <a:off x="76200" y="11734800"/>
            <a:ext cx="7848600" cy="4800600"/>
          </p:xfrm>
          <a:graphic>
            <a:graphicData uri="http://schemas.openxmlformats.org/drawingml/2006/chart">
              <c:chart xmlns:c="http://schemas.openxmlformats.org/drawingml/2006/chart" xmlns:r="http://schemas.openxmlformats.org/officeDocument/2006/relationships" r:id="rId13"/>
            </a:graphicData>
          </a:graphic>
        </p:graphicFrame>
        <p:sp>
          <p:nvSpPr>
            <p:cNvPr id="77" name="TextBox 76"/>
            <p:cNvSpPr txBox="1"/>
            <p:nvPr/>
          </p:nvSpPr>
          <p:spPr>
            <a:xfrm>
              <a:off x="76200" y="16581566"/>
              <a:ext cx="7848600" cy="923330"/>
            </a:xfrm>
            <a:prstGeom prst="rect">
              <a:avLst/>
            </a:prstGeom>
            <a:noFill/>
          </p:spPr>
          <p:txBody>
            <a:bodyPr wrap="square" rtlCol="0">
              <a:spAutoFit/>
            </a:bodyPr>
            <a:lstStyle/>
            <a:p>
              <a:r>
                <a:rPr lang="en-US" sz="1800" b="1" dirty="0" smtClean="0">
                  <a:latin typeface="Arial" pitchFamily="34" charset="0"/>
                  <a:cs typeface="Arial" pitchFamily="34" charset="0"/>
                </a:rPr>
                <a:t>Sample of the effective Sherman function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retarding potential.  Data taken at 30keV incident beam energy from a </a:t>
              </a:r>
              <a:r>
                <a:rPr lang="en-US" sz="1800" b="1" dirty="0" err="1" smtClean="0">
                  <a:latin typeface="Arial" pitchFamily="34" charset="0"/>
                  <a:cs typeface="Arial" pitchFamily="34" charset="0"/>
                </a:rPr>
                <a:t>superlattice</a:t>
              </a:r>
              <a:r>
                <a:rPr lang="en-US" sz="1800" b="1" dirty="0" smtClean="0">
                  <a:latin typeface="Arial" pitchFamily="34" charset="0"/>
                  <a:cs typeface="Arial" pitchFamily="34" charset="0"/>
                </a:rPr>
                <a:t> cathode.</a:t>
              </a:r>
              <a:endParaRPr lang="en-US" sz="1800" b="1" dirty="0">
                <a:latin typeface="Arial" pitchFamily="34" charset="0"/>
                <a:cs typeface="Arial" pitchFamily="34" charset="0"/>
              </a:endParaRPr>
            </a:p>
          </p:txBody>
        </p:sp>
      </p:grpSp>
      <p:sp>
        <p:nvSpPr>
          <p:cNvPr id="78" name="TextBox 77"/>
          <p:cNvSpPr txBox="1"/>
          <p:nvPr/>
        </p:nvSpPr>
        <p:spPr>
          <a:xfrm>
            <a:off x="16134078" y="16876931"/>
            <a:ext cx="7848600" cy="923330"/>
          </a:xfrm>
          <a:prstGeom prst="rect">
            <a:avLst/>
          </a:prstGeom>
          <a:noFill/>
        </p:spPr>
        <p:txBody>
          <a:bodyPr wrap="square" rtlCol="0">
            <a:spAutoFit/>
          </a:bodyPr>
          <a:lstStyle/>
          <a:p>
            <a:r>
              <a:rPr lang="en-US" sz="1800" b="1" dirty="0" err="1" smtClean="0">
                <a:latin typeface="Arial" pitchFamily="34" charset="0"/>
                <a:cs typeface="Arial" pitchFamily="34" charset="0"/>
              </a:rPr>
              <a:t>S</a:t>
            </a:r>
            <a:r>
              <a:rPr lang="en-US" sz="1800" b="1" baseline="-25000" dirty="0" err="1" smtClean="0">
                <a:latin typeface="Arial" pitchFamily="34" charset="0"/>
                <a:cs typeface="Arial" pitchFamily="34" charset="0"/>
              </a:rPr>
              <a:t>eff</a:t>
            </a:r>
            <a:r>
              <a:rPr lang="en-US" sz="1800" b="1" baseline="-25000" dirty="0" smtClean="0">
                <a:latin typeface="Arial" pitchFamily="34" charset="0"/>
                <a:cs typeface="Arial" pitchFamily="34" charset="0"/>
              </a:rPr>
              <a:t>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incident beam energy for the four electrons beams of different polarization measured is above.  Error bars represent statistical and systematic.  Asymmetry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energy for the same samples is below.  </a:t>
            </a:r>
            <a:endParaRPr lang="en-US" sz="1800" b="1" dirty="0">
              <a:latin typeface="Arial" pitchFamily="34" charset="0"/>
              <a:cs typeface="Arial" pitchFamily="34" charset="0"/>
            </a:endParaRPr>
          </a:p>
        </p:txBody>
      </p:sp>
      <p:grpSp>
        <p:nvGrpSpPr>
          <p:cNvPr id="65" name="Group 64"/>
          <p:cNvGrpSpPr/>
          <p:nvPr/>
        </p:nvGrpSpPr>
        <p:grpSpPr>
          <a:xfrm>
            <a:off x="8146170" y="12076331"/>
            <a:ext cx="7620000" cy="5446931"/>
            <a:chOff x="16078200" y="11734800"/>
            <a:chExt cx="7924800" cy="5446931"/>
          </a:xfrm>
        </p:grpSpPr>
        <p:graphicFrame>
          <p:nvGraphicFramePr>
            <p:cNvPr id="70" name="Chart 69"/>
            <p:cNvGraphicFramePr/>
            <p:nvPr/>
          </p:nvGraphicFramePr>
          <p:xfrm>
            <a:off x="16154400" y="11734800"/>
            <a:ext cx="7848600" cy="4800600"/>
          </p:xfrm>
          <a:graphic>
            <a:graphicData uri="http://schemas.openxmlformats.org/drawingml/2006/chart">
              <c:chart xmlns:c="http://schemas.openxmlformats.org/drawingml/2006/chart" xmlns:r="http://schemas.openxmlformats.org/officeDocument/2006/relationships" r:id="rId14"/>
            </a:graphicData>
          </a:graphic>
        </p:graphicFrame>
        <p:sp>
          <p:nvSpPr>
            <p:cNvPr id="79" name="TextBox 78"/>
            <p:cNvSpPr txBox="1"/>
            <p:nvPr/>
          </p:nvSpPr>
          <p:spPr>
            <a:xfrm>
              <a:off x="16078200" y="16535400"/>
              <a:ext cx="7924800" cy="646331"/>
            </a:xfrm>
            <a:prstGeom prst="rect">
              <a:avLst/>
            </a:prstGeom>
            <a:noFill/>
          </p:spPr>
          <p:txBody>
            <a:bodyPr wrap="square" rtlCol="0">
              <a:spAutoFit/>
            </a:bodyPr>
            <a:lstStyle/>
            <a:p>
              <a:r>
                <a:rPr lang="en-US" sz="1800" b="1" dirty="0" err="1" smtClean="0">
                  <a:latin typeface="Arial" pitchFamily="34" charset="0"/>
                  <a:cs typeface="Arial" pitchFamily="34" charset="0"/>
                </a:rPr>
                <a:t>Maximuim</a:t>
              </a:r>
              <a:r>
                <a:rPr lang="en-US" sz="1800" b="1" dirty="0" smtClean="0">
                  <a:latin typeface="Arial" pitchFamily="34" charset="0"/>
                  <a:cs typeface="Arial" pitchFamily="34" charset="0"/>
                </a:rPr>
                <a:t> efficiency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the incident beam energy.  Error bars reflect errors in measuring incident current and statistics.</a:t>
              </a:r>
              <a:endParaRPr lang="en-US" sz="1800" b="1" dirty="0">
                <a:latin typeface="Arial" pitchFamily="34" charset="0"/>
                <a:cs typeface="Arial" pitchFamily="34" charset="0"/>
              </a:endParaRPr>
            </a:p>
          </p:txBody>
        </p:sp>
      </p:grpSp>
      <p:graphicFrame>
        <p:nvGraphicFramePr>
          <p:cNvPr id="86" name="Chart 85"/>
          <p:cNvGraphicFramePr/>
          <p:nvPr/>
        </p:nvGraphicFramePr>
        <p:xfrm>
          <a:off x="16134078" y="12076332"/>
          <a:ext cx="7848600" cy="480060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81" name="Chart 80"/>
          <p:cNvGraphicFramePr/>
          <p:nvPr/>
        </p:nvGraphicFramePr>
        <p:xfrm>
          <a:off x="16140740" y="18278036"/>
          <a:ext cx="7841938" cy="4800601"/>
        </p:xfrm>
        <a:graphic>
          <a:graphicData uri="http://schemas.openxmlformats.org/drawingml/2006/chart">
            <c:chart xmlns:c="http://schemas.openxmlformats.org/drawingml/2006/chart" xmlns:r="http://schemas.openxmlformats.org/officeDocument/2006/relationships" r:id="rId16"/>
          </a:graphicData>
        </a:graphic>
      </p:graphicFrame>
      <p:grpSp>
        <p:nvGrpSpPr>
          <p:cNvPr id="66" name="Group 65"/>
          <p:cNvGrpSpPr/>
          <p:nvPr/>
        </p:nvGrpSpPr>
        <p:grpSpPr>
          <a:xfrm>
            <a:off x="8219439" y="18278037"/>
            <a:ext cx="7543800" cy="6000929"/>
            <a:chOff x="16230600" y="17678400"/>
            <a:chExt cx="7848600" cy="6000929"/>
          </a:xfrm>
        </p:grpSpPr>
        <p:graphicFrame>
          <p:nvGraphicFramePr>
            <p:cNvPr id="88" name="Chart 87"/>
            <p:cNvGraphicFramePr/>
            <p:nvPr/>
          </p:nvGraphicFramePr>
          <p:xfrm>
            <a:off x="16230600" y="17678400"/>
            <a:ext cx="7848600" cy="4800600"/>
          </p:xfrm>
          <a:graphic>
            <a:graphicData uri="http://schemas.openxmlformats.org/drawingml/2006/chart">
              <c:chart xmlns:c="http://schemas.openxmlformats.org/drawingml/2006/chart" xmlns:r="http://schemas.openxmlformats.org/officeDocument/2006/relationships" r:id="rId17"/>
            </a:graphicData>
          </a:graphic>
        </p:graphicFrame>
        <p:sp>
          <p:nvSpPr>
            <p:cNvPr id="89" name="TextBox 88"/>
            <p:cNvSpPr txBox="1"/>
            <p:nvPr/>
          </p:nvSpPr>
          <p:spPr>
            <a:xfrm>
              <a:off x="16230600" y="22479000"/>
              <a:ext cx="7772400" cy="1200329"/>
            </a:xfrm>
            <a:prstGeom prst="rect">
              <a:avLst/>
            </a:prstGeom>
            <a:noFill/>
          </p:spPr>
          <p:txBody>
            <a:bodyPr wrap="square" rtlCol="0">
              <a:spAutoFit/>
            </a:bodyPr>
            <a:lstStyle/>
            <a:p>
              <a:r>
                <a:rPr lang="en-US" sz="1800" b="1" dirty="0" smtClean="0">
                  <a:latin typeface="Arial" pitchFamily="34" charset="0"/>
                  <a:cs typeface="Arial" pitchFamily="34" charset="0"/>
                </a:rPr>
                <a:t>Figure of Merit (F.O.M.)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incident beam energy.  Red (top) data set was taken with the maximum values of the Sherman function and efficiency.  The  blue (bottom) set was obtained from the values measured at 250 V retarding field.  </a:t>
              </a:r>
              <a:endParaRPr lang="en-US" sz="1800" b="1" dirty="0">
                <a:latin typeface="Arial" pitchFamily="34" charset="0"/>
                <a:cs typeface="Arial" pitchFamily="34" charset="0"/>
              </a:endParaRPr>
            </a:p>
          </p:txBody>
        </p:sp>
      </p:grpSp>
      <p:sp>
        <p:nvSpPr>
          <p:cNvPr id="59" name="TextBox 58"/>
          <p:cNvSpPr txBox="1"/>
          <p:nvPr/>
        </p:nvSpPr>
        <p:spPr>
          <a:xfrm>
            <a:off x="13210414" y="7477006"/>
            <a:ext cx="1905000" cy="584775"/>
          </a:xfrm>
          <a:prstGeom prst="rect">
            <a:avLst/>
          </a:prstGeom>
          <a:noFill/>
        </p:spPr>
        <p:txBody>
          <a:bodyPr wrap="square" rtlCol="0">
            <a:spAutoFit/>
          </a:bodyPr>
          <a:lstStyle/>
          <a:p>
            <a:r>
              <a:rPr lang="en-US" sz="1600" b="1" dirty="0" smtClean="0">
                <a:latin typeface="Arial" pitchFamily="34" charset="0"/>
              </a:rPr>
              <a:t> </a:t>
            </a:r>
            <a:r>
              <a:rPr lang="en-US" sz="1600" b="1" dirty="0" err="1" smtClean="0">
                <a:latin typeface="Arial" pitchFamily="34" charset="0"/>
              </a:rPr>
              <a:t>Superlattice</a:t>
            </a:r>
            <a:r>
              <a:rPr lang="en-US" sz="1600" b="1" dirty="0" smtClean="0">
                <a:latin typeface="Arial" pitchFamily="34" charset="0"/>
              </a:rPr>
              <a:t>  of</a:t>
            </a:r>
          </a:p>
          <a:p>
            <a:r>
              <a:rPr lang="en-US" sz="1600" b="1" dirty="0" smtClean="0">
                <a:latin typeface="Arial" pitchFamily="34" charset="0"/>
              </a:rPr>
              <a:t>GaAs and </a:t>
            </a:r>
            <a:r>
              <a:rPr lang="en-US" sz="1600" b="1" dirty="0" err="1" smtClean="0">
                <a:latin typeface="Arial" pitchFamily="34" charset="0"/>
              </a:rPr>
              <a:t>GaAsP</a:t>
            </a:r>
            <a:endParaRPr lang="en-US" sz="1600" b="1" dirty="0" smtClean="0">
              <a:latin typeface="Arial" pitchFamily="34" charset="0"/>
            </a:endParaRPr>
          </a:p>
        </p:txBody>
      </p:sp>
      <p:sp>
        <p:nvSpPr>
          <p:cNvPr id="61" name="TextBox 60"/>
          <p:cNvSpPr txBox="1"/>
          <p:nvPr/>
        </p:nvSpPr>
        <p:spPr>
          <a:xfrm>
            <a:off x="10820400" y="7477006"/>
            <a:ext cx="1905000" cy="584775"/>
          </a:xfrm>
          <a:prstGeom prst="rect">
            <a:avLst/>
          </a:prstGeom>
          <a:noFill/>
        </p:spPr>
        <p:txBody>
          <a:bodyPr wrap="square" rtlCol="0">
            <a:spAutoFit/>
          </a:bodyPr>
          <a:lstStyle/>
          <a:p>
            <a:r>
              <a:rPr lang="en-US" sz="1600" b="1" dirty="0" smtClean="0">
                <a:latin typeface="Arial" pitchFamily="34" charset="0"/>
              </a:rPr>
              <a:t> Strained Layer </a:t>
            </a:r>
          </a:p>
          <a:p>
            <a:r>
              <a:rPr lang="en-US" sz="1600" b="1" dirty="0" smtClean="0">
                <a:latin typeface="Arial" pitchFamily="34" charset="0"/>
              </a:rPr>
              <a:t>GaAs on </a:t>
            </a:r>
            <a:r>
              <a:rPr lang="en-US" sz="1600" b="1" dirty="0" err="1" smtClean="0">
                <a:latin typeface="Arial" pitchFamily="34" charset="0"/>
              </a:rPr>
              <a:t>GaAsP</a:t>
            </a:r>
            <a:endParaRPr lang="en-US" sz="1600" b="1" dirty="0" smtClean="0">
              <a:latin typeface="Arial" pitchFamily="34" charset="0"/>
            </a:endParaRPr>
          </a:p>
        </p:txBody>
      </p:sp>
      <p:sp>
        <p:nvSpPr>
          <p:cNvPr id="63" name="TextBox 62"/>
          <p:cNvSpPr txBox="1"/>
          <p:nvPr/>
        </p:nvSpPr>
        <p:spPr>
          <a:xfrm>
            <a:off x="8295611" y="7477006"/>
            <a:ext cx="2171700" cy="584775"/>
          </a:xfrm>
          <a:prstGeom prst="rect">
            <a:avLst/>
          </a:prstGeom>
          <a:noFill/>
        </p:spPr>
        <p:txBody>
          <a:bodyPr wrap="square" rtlCol="0">
            <a:spAutoFit/>
          </a:bodyPr>
          <a:lstStyle/>
          <a:p>
            <a:r>
              <a:rPr lang="en-US" sz="1600" b="1" dirty="0" smtClean="0">
                <a:latin typeface="Arial" pitchFamily="34" charset="0"/>
              </a:rPr>
              <a:t>    “Bulk” GaAs </a:t>
            </a:r>
          </a:p>
          <a:p>
            <a:r>
              <a:rPr lang="en-US" sz="1600" b="1" dirty="0" smtClean="0">
                <a:latin typeface="Arial" pitchFamily="34" charset="0"/>
              </a:rPr>
              <a:t>No strain structure</a:t>
            </a:r>
          </a:p>
        </p:txBody>
      </p:sp>
      <p:grpSp>
        <p:nvGrpSpPr>
          <p:cNvPr id="68" name="Group 67"/>
          <p:cNvGrpSpPr/>
          <p:nvPr/>
        </p:nvGrpSpPr>
        <p:grpSpPr>
          <a:xfrm>
            <a:off x="304800" y="18278037"/>
            <a:ext cx="7543800" cy="5830163"/>
            <a:chOff x="0" y="17373600"/>
            <a:chExt cx="7848600" cy="5830163"/>
          </a:xfrm>
        </p:grpSpPr>
        <p:graphicFrame>
          <p:nvGraphicFramePr>
            <p:cNvPr id="75" name="Chart 74"/>
            <p:cNvGraphicFramePr/>
            <p:nvPr/>
          </p:nvGraphicFramePr>
          <p:xfrm>
            <a:off x="0" y="17373600"/>
            <a:ext cx="7848600" cy="4800600"/>
          </p:xfrm>
          <a:graphic>
            <a:graphicData uri="http://schemas.openxmlformats.org/drawingml/2006/chart">
              <c:chart xmlns:c="http://schemas.openxmlformats.org/drawingml/2006/chart" xmlns:r="http://schemas.openxmlformats.org/officeDocument/2006/relationships" r:id="rId18"/>
            </a:graphicData>
          </a:graphic>
        </p:graphicFrame>
        <p:sp>
          <p:nvSpPr>
            <p:cNvPr id="76" name="TextBox 75"/>
            <p:cNvSpPr txBox="1"/>
            <p:nvPr/>
          </p:nvSpPr>
          <p:spPr>
            <a:xfrm>
              <a:off x="76200" y="22280433"/>
              <a:ext cx="7772400" cy="923330"/>
            </a:xfrm>
            <a:prstGeom prst="rect">
              <a:avLst/>
            </a:prstGeom>
            <a:noFill/>
          </p:spPr>
          <p:txBody>
            <a:bodyPr wrap="square" rtlCol="0">
              <a:spAutoFit/>
            </a:bodyPr>
            <a:lstStyle/>
            <a:p>
              <a:r>
                <a:rPr lang="en-US" sz="1800" b="1" dirty="0" smtClean="0">
                  <a:latin typeface="Arial" pitchFamily="34" charset="0"/>
                  <a:cs typeface="Arial" pitchFamily="34" charset="0"/>
                </a:rPr>
                <a:t>Efficiency (defined as I/I</a:t>
              </a:r>
              <a:r>
                <a:rPr lang="en-US" sz="1800" b="1" baseline="-25000" dirty="0" smtClean="0">
                  <a:latin typeface="Arial" pitchFamily="34" charset="0"/>
                  <a:cs typeface="Arial" pitchFamily="34" charset="0"/>
                </a:rPr>
                <a:t>0</a:t>
              </a:r>
              <a:r>
                <a:rPr lang="en-US" sz="1800" b="1" dirty="0" smtClean="0">
                  <a:latin typeface="Arial" pitchFamily="34" charset="0"/>
                  <a:cs typeface="Arial" pitchFamily="34" charset="0"/>
                </a:rPr>
                <a:t> ) and the figure of merit, </a:t>
              </a:r>
              <a:r>
                <a:rPr lang="en-US" sz="1800" b="1" dirty="0" smtClean="0">
                  <a:latin typeface="Symbol" pitchFamily="18" charset="2"/>
                  <a:cs typeface="Arial" pitchFamily="34" charset="0"/>
                </a:rPr>
                <a:t>h, </a:t>
              </a:r>
              <a:r>
                <a:rPr lang="en-US" sz="1800" b="1" dirty="0" smtClean="0">
                  <a:latin typeface="Arial" pitchFamily="34" charset="0"/>
                  <a:cs typeface="Arial" pitchFamily="34" charset="0"/>
                </a:rPr>
                <a:t>(defined as I/I</a:t>
              </a:r>
              <a:r>
                <a:rPr lang="en-US" sz="1800" b="1" baseline="-25000" dirty="0" smtClean="0">
                  <a:latin typeface="Arial" pitchFamily="34" charset="0"/>
                  <a:cs typeface="Arial" pitchFamily="34" charset="0"/>
                </a:rPr>
                <a:t>0</a:t>
              </a:r>
              <a:r>
                <a:rPr lang="en-US" sz="1800" b="1" dirty="0" smtClean="0">
                  <a:latin typeface="Arial" pitchFamily="34" charset="0"/>
                  <a:cs typeface="Arial" pitchFamily="34" charset="0"/>
                </a:rPr>
                <a:t>*S</a:t>
              </a:r>
              <a:r>
                <a:rPr lang="en-US" sz="1800" b="1" baseline="-25000" dirty="0" smtClean="0">
                  <a:latin typeface="Arial" pitchFamily="34" charset="0"/>
                  <a:cs typeface="Arial" pitchFamily="34" charset="0"/>
                </a:rPr>
                <a:t>eff</a:t>
              </a:r>
              <a:r>
                <a:rPr lang="en-US" sz="1800" b="1" baseline="30000" dirty="0" smtClean="0">
                  <a:latin typeface="Arial" pitchFamily="34" charset="0"/>
                  <a:cs typeface="Arial" pitchFamily="34" charset="0"/>
                </a:rPr>
                <a:t>2</a:t>
              </a:r>
              <a:r>
                <a:rPr lang="en-US" sz="1800" b="1" dirty="0" smtClean="0">
                  <a:latin typeface="Arial" pitchFamily="34" charset="0"/>
                  <a:cs typeface="Arial" pitchFamily="34" charset="0"/>
                </a:rPr>
                <a:t>)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the retarding potential.  Data taken at 15 </a:t>
              </a:r>
              <a:r>
                <a:rPr lang="en-US" sz="1800" b="1" dirty="0" err="1" smtClean="0">
                  <a:latin typeface="Arial" pitchFamily="34" charset="0"/>
                  <a:cs typeface="Arial" pitchFamily="34" charset="0"/>
                </a:rPr>
                <a:t>keV</a:t>
              </a:r>
              <a:r>
                <a:rPr lang="en-US" sz="1800" b="1" dirty="0" smtClean="0">
                  <a:latin typeface="Arial" pitchFamily="34" charset="0"/>
                  <a:cs typeface="Arial" pitchFamily="34" charset="0"/>
                </a:rPr>
                <a:t> from a </a:t>
              </a:r>
              <a:r>
                <a:rPr lang="en-US" sz="1800" b="1" dirty="0" err="1" smtClean="0">
                  <a:latin typeface="Arial" pitchFamily="34" charset="0"/>
                  <a:cs typeface="Arial" pitchFamily="34" charset="0"/>
                </a:rPr>
                <a:t>superlattice</a:t>
              </a:r>
              <a:r>
                <a:rPr lang="en-US" sz="1800" b="1" dirty="0" smtClean="0">
                  <a:latin typeface="Arial" pitchFamily="34" charset="0"/>
                  <a:cs typeface="Arial" pitchFamily="34" charset="0"/>
                </a:rPr>
                <a:t> cathode.</a:t>
              </a:r>
              <a:endParaRPr lang="en-US" sz="1800" b="1" dirty="0">
                <a:latin typeface="Symbol" pitchFamily="18" charset="2"/>
                <a:cs typeface="Arial" pitchFamily="34" charset="0"/>
              </a:endParaRPr>
            </a:p>
          </p:txBody>
        </p:sp>
      </p:grpSp>
      <p:sp>
        <p:nvSpPr>
          <p:cNvPr id="83" name="TextBox 82"/>
          <p:cNvSpPr txBox="1"/>
          <p:nvPr/>
        </p:nvSpPr>
        <p:spPr>
          <a:xfrm>
            <a:off x="16134078" y="23078637"/>
            <a:ext cx="7848600" cy="646331"/>
          </a:xfrm>
          <a:prstGeom prst="rect">
            <a:avLst/>
          </a:prstGeom>
          <a:noFill/>
        </p:spPr>
        <p:txBody>
          <a:bodyPr wrap="square" rtlCol="0">
            <a:spAutoFit/>
          </a:bodyPr>
          <a:lstStyle/>
          <a:p>
            <a:r>
              <a:rPr lang="en-US" sz="1800" b="1" dirty="0" smtClean="0">
                <a:latin typeface="Arial" pitchFamily="34" charset="0"/>
                <a:cs typeface="Arial" pitchFamily="34" charset="0"/>
              </a:rPr>
              <a:t>Asymmetry </a:t>
            </a:r>
            <a:r>
              <a:rPr lang="en-US" sz="1800" b="1" i="1" dirty="0" err="1" smtClean="0">
                <a:latin typeface="Arial" pitchFamily="34" charset="0"/>
                <a:cs typeface="Arial" pitchFamily="34" charset="0"/>
              </a:rPr>
              <a:t>vs</a:t>
            </a:r>
            <a:r>
              <a:rPr lang="en-US" sz="1800" b="1" dirty="0" smtClean="0">
                <a:latin typeface="Arial" pitchFamily="34" charset="0"/>
                <a:cs typeface="Arial" pitchFamily="34" charset="0"/>
              </a:rPr>
              <a:t> incident beam energy for the same samples as above, with the same legend as above.  </a:t>
            </a:r>
            <a:endParaRPr lang="en-US" sz="1800"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240088" rtl="0" eaLnBrk="1" fontAlgn="base" latinLnBrk="0" hangingPunct="1">
          <a:lnSpc>
            <a:spcPct val="100000"/>
          </a:lnSpc>
          <a:spcBef>
            <a:spcPct val="0"/>
          </a:spcBef>
          <a:spcAft>
            <a:spcPct val="0"/>
          </a:spcAft>
          <a:buClrTx/>
          <a:buSzTx/>
          <a:buFontTx/>
          <a:buNone/>
          <a:tabLst/>
          <a:defRPr kumimoji="0" lang="en-US" sz="6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240088" rtl="0" eaLnBrk="1" fontAlgn="base" latinLnBrk="0" hangingPunct="1">
          <a:lnSpc>
            <a:spcPct val="100000"/>
          </a:lnSpc>
          <a:spcBef>
            <a:spcPct val="0"/>
          </a:spcBef>
          <a:spcAft>
            <a:spcPct val="0"/>
          </a:spcAft>
          <a:buClrTx/>
          <a:buSzTx/>
          <a:buFontTx/>
          <a:buNone/>
          <a:tabLst/>
          <a:defRPr kumimoji="0" lang="en-US" sz="6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11974</TotalTime>
  <Words>722</Words>
  <Application>Microsoft Office PowerPoint</Application>
  <PresentationFormat>Custom</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source</cp:lastModifiedBy>
  <cp:revision>414</cp:revision>
  <dcterms:created xsi:type="dcterms:W3CDTF">2007-04-19T04:13:38Z</dcterms:created>
  <dcterms:modified xsi:type="dcterms:W3CDTF">2008-10-02T12:36:38Z</dcterms:modified>
</cp:coreProperties>
</file>