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9144000" cy="6858000" type="screen4x3"/>
  <p:notesSz cx="30270450" cy="388159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2D2D"/>
    <a:srgbClr val="E265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773-EADD-4640-8918-DD9047426B4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153-9DEB-4C2C-970C-AFA99F4BB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773-EADD-4640-8918-DD9047426B4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153-9DEB-4C2C-970C-AFA99F4BB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773-EADD-4640-8918-DD9047426B4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153-9DEB-4C2C-970C-AFA99F4BB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773-EADD-4640-8918-DD9047426B4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153-9DEB-4C2C-970C-AFA99F4BB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773-EADD-4640-8918-DD9047426B4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153-9DEB-4C2C-970C-AFA99F4BB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773-EADD-4640-8918-DD9047426B4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153-9DEB-4C2C-970C-AFA99F4BB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773-EADD-4640-8918-DD9047426B4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153-9DEB-4C2C-970C-AFA99F4BB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773-EADD-4640-8918-DD9047426B4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153-9DEB-4C2C-970C-AFA99F4BB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773-EADD-4640-8918-DD9047426B4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153-9DEB-4C2C-970C-AFA99F4BB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773-EADD-4640-8918-DD9047426B4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153-9DEB-4C2C-970C-AFA99F4BB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773-EADD-4640-8918-DD9047426B4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BBD153-9DEB-4C2C-970C-AFA99F4BB8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D39773-EADD-4640-8918-DD9047426B4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BBD153-9DEB-4C2C-970C-AFA99F4BB8A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11" Type="http://schemas.openxmlformats.org/officeDocument/2006/relationships/image" Target="../media/image11.tiff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3" descr="jl1i"/>
          <p:cNvPicPr>
            <a:picLocks noChangeAspect="1" noChangeArrowheads="1"/>
          </p:cNvPicPr>
          <p:nvPr/>
        </p:nvPicPr>
        <p:blipFill>
          <a:blip r:embed="rId2" cstate="print"/>
          <a:srcRect r="15967"/>
          <a:stretch>
            <a:fillRect/>
          </a:stretch>
        </p:blipFill>
        <p:spPr bwMode="auto">
          <a:xfrm>
            <a:off x="4267200" y="1752600"/>
            <a:ext cx="166052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4" descr="Jlab2-_027"/>
          <p:cNvPicPr>
            <a:picLocks noChangeAspect="1" noChangeArrowheads="1"/>
          </p:cNvPicPr>
          <p:nvPr/>
        </p:nvPicPr>
        <p:blipFill>
          <a:blip r:embed="rId3" cstate="print"/>
          <a:srcRect l="16650"/>
          <a:stretch>
            <a:fillRect/>
          </a:stretch>
        </p:blipFill>
        <p:spPr bwMode="auto">
          <a:xfrm>
            <a:off x="5925837" y="1749726"/>
            <a:ext cx="1698686" cy="168358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ounded Rectangle 26"/>
          <p:cNvSpPr/>
          <p:nvPr/>
        </p:nvSpPr>
        <p:spPr>
          <a:xfrm>
            <a:off x="5791200" y="4572000"/>
            <a:ext cx="3200400" cy="22098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 fontScale="85000" lnSpcReduction="10000"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Conclusions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TEM analysis shows dislocations and imperfections in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superlattice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structure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Defects present in used sample near surface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SRIM depth analysis shows implantation likely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SIMS analysis shows residual gas species in near surface region: Fluorine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prevelant</a:t>
            </a:r>
            <a:endParaRPr lang="en-US" sz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7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Future Studies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dopant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P distribution: Oxygen SIMS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Heating alone vs. ion damage </a:t>
            </a:r>
          </a:p>
          <a:p>
            <a:endParaRPr lang="en-US" sz="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Reference</a:t>
            </a:r>
          </a:p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F.A. Stevie et al., Surf. Interface Anal. 2001 </a:t>
            </a:r>
            <a:r>
              <a:rPr lang="en-US" sz="11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31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345.</a:t>
            </a:r>
            <a:endParaRPr lang="en-US" sz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6858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 smtClean="0"/>
              <a:t>Superlattice</a:t>
            </a:r>
            <a:r>
              <a:rPr lang="en-US" sz="4000" dirty="0" smtClean="0"/>
              <a:t> Photocathode Damage</a:t>
            </a:r>
            <a:br>
              <a:rPr lang="en-US" sz="4000" dirty="0" smtClean="0"/>
            </a:br>
            <a:r>
              <a:rPr lang="en-US" sz="1800" dirty="0" smtClean="0"/>
              <a:t>Marcy Stutzman and the Center for Injectors and Sources</a:t>
            </a:r>
            <a:endParaRPr lang="en-US" sz="1800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419600" y="1143000"/>
            <a:ext cx="3810000" cy="685800"/>
          </a:xfrm>
          <a:prstGeom prst="rect">
            <a:avLst/>
          </a:prstGeom>
        </p:spPr>
        <p:txBody>
          <a:bodyPr vert="horz" lIns="45720" rIns="4572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Transmission Electron Microscopy (TEM)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Samples prepared by focused ion beam milling</a:t>
            </a:r>
          </a:p>
          <a:p>
            <a:pPr lvl="1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TEM analysis of structure</a:t>
            </a:r>
          </a:p>
        </p:txBody>
      </p:sp>
      <p:pic>
        <p:nvPicPr>
          <p:cNvPr id="10" name="Picture 9" descr="no depolariz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743200"/>
            <a:ext cx="1981200" cy="1136876"/>
          </a:xfrm>
          <a:prstGeom prst="rect">
            <a:avLst/>
          </a:prstGeom>
          <a:ln>
            <a:solidFill>
              <a:srgbClr val="C92D2D"/>
            </a:solidFill>
          </a:ln>
        </p:spPr>
      </p:pic>
      <p:pic>
        <p:nvPicPr>
          <p:cNvPr id="11" name="Picture 10" descr="superlattice struc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1143000"/>
            <a:ext cx="1905000" cy="14979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92D2D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43774" y="3886200"/>
            <a:ext cx="2286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Polarization constant through many activations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601980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Increasing SCL with use </a:t>
            </a:r>
          </a:p>
          <a:p>
            <a:r>
              <a:rPr lang="en-US" sz="1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Install Sept 13, 07 </a:t>
            </a:r>
          </a:p>
          <a:p>
            <a:r>
              <a:rPr lang="en-US" sz="1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Re-heat 28Dec07,  5Mar08, 18Mar08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8400" y="4114800"/>
            <a:ext cx="3048000" cy="51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3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Secondary Ion Mass </a:t>
            </a:r>
            <a:r>
              <a:rPr lang="en-US" sz="1300" dirty="0" smtClean="0">
                <a:solidFill>
                  <a:srgbClr val="A9D7E2"/>
                </a:solidFill>
                <a:latin typeface="Arial" pitchFamily="34" charset="0"/>
                <a:cs typeface="Arial" pitchFamily="34" charset="0"/>
              </a:rPr>
              <a:t>Spectrometry</a:t>
            </a:r>
            <a:endParaRPr lang="en-US" sz="13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 Monitors species as a function of depth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1" y="4572001"/>
            <a:ext cx="1371600" cy="914400"/>
          </a:xfrm>
          <a:prstGeom prst="rect">
            <a:avLst/>
          </a:prstGeom>
          <a:noFill/>
          <a:ln w="9525">
            <a:solidFill>
              <a:srgbClr val="C92D2D"/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5486400"/>
            <a:ext cx="1371600" cy="914400"/>
          </a:xfrm>
          <a:prstGeom prst="rect">
            <a:avLst/>
          </a:prstGeom>
          <a:noFill/>
          <a:ln w="9525">
            <a:solidFill>
              <a:srgbClr val="C92D2D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5486400"/>
            <a:ext cx="1371600" cy="914400"/>
          </a:xfrm>
          <a:prstGeom prst="rect">
            <a:avLst/>
          </a:prstGeom>
          <a:noFill/>
          <a:ln w="9525">
            <a:solidFill>
              <a:srgbClr val="C92D2D"/>
            </a:solidFill>
            <a:miter lim="800000"/>
            <a:headEnd/>
            <a:tailEnd/>
          </a:ln>
          <a:effectLst/>
        </p:spPr>
      </p:pic>
      <p:pic>
        <p:nvPicPr>
          <p:cNvPr id="26" name="Picture 6" descr="jefferson_la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2025" y="669985"/>
            <a:ext cx="1831975" cy="330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25" name="Picture 4" descr="doe-for-id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52833" y="41694"/>
            <a:ext cx="692605" cy="685800"/>
          </a:xfrm>
          <a:prstGeom prst="rect">
            <a:avLst/>
          </a:prstGeom>
          <a:noFill/>
        </p:spPr>
      </p:pic>
      <p:sp>
        <p:nvSpPr>
          <p:cNvPr id="33" name="Rounded Rectangle 32"/>
          <p:cNvSpPr/>
          <p:nvPr/>
        </p:nvSpPr>
        <p:spPr>
          <a:xfrm>
            <a:off x="228600" y="990600"/>
            <a:ext cx="1905000" cy="1600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40" tIns="0" rIns="0" bIns="0" rtlCol="0" anchor="t">
            <a:normAutofit fontScale="92500"/>
          </a:bodyPr>
          <a:lstStyle/>
          <a:p>
            <a:pPr algn="just"/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Surface Analysis Goals</a:t>
            </a:r>
          </a:p>
          <a:p>
            <a:pPr>
              <a:spcAft>
                <a:spcPts val="200"/>
              </a:spcAft>
              <a:buFont typeface="Wingdings" pitchFamily="2" charset="2"/>
              <a:buChar char="§"/>
            </a:pPr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Which residual gasses limit          photocathode lifetime?</a:t>
            </a:r>
          </a:p>
          <a:p>
            <a:pPr>
              <a:spcAft>
                <a:spcPts val="200"/>
              </a:spcAft>
              <a:buFont typeface="Wingdings" pitchFamily="2" charset="2"/>
              <a:buChar char="§"/>
            </a:pPr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Why do we have surface charge limit?</a:t>
            </a:r>
          </a:p>
          <a:p>
            <a:pPr>
              <a:spcAft>
                <a:spcPts val="200"/>
              </a:spcAft>
              <a:buFont typeface="Wingdings" pitchFamily="2" charset="2"/>
              <a:buChar char="§"/>
            </a:pPr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Why does SCL get worse with photocathode age?</a:t>
            </a:r>
          </a:p>
          <a:p>
            <a:pPr>
              <a:spcAft>
                <a:spcPts val="200"/>
              </a:spcAft>
              <a:buFont typeface="Wingdings" pitchFamily="2" charset="2"/>
              <a:buChar char="§"/>
            </a:pPr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Does Be </a:t>
            </a:r>
            <a:r>
              <a:rPr lang="en-US" sz="10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dopant</a:t>
            </a:r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migrate with heat cycles?</a:t>
            </a:r>
          </a:p>
          <a:p>
            <a:pPr algn="just">
              <a:buFont typeface="Arial" pitchFamily="34" charset="0"/>
              <a:buChar char="•"/>
            </a:pPr>
            <a:endParaRPr lang="en-US" sz="1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8" name="Picture 4" descr="C:\Documents and Settings\marcy\My Documents\My Pictures\NCSU images\5245 Used\jl1b1.TIF"/>
          <p:cNvPicPr>
            <a:picLocks noChangeAspect="1" noChangeArrowheads="1"/>
          </p:cNvPicPr>
          <p:nvPr/>
        </p:nvPicPr>
        <p:blipFill>
          <a:blip r:embed="rId11"/>
          <a:srcRect b="14588"/>
          <a:stretch>
            <a:fillRect/>
          </a:stretch>
        </p:blipFill>
        <p:spPr bwMode="auto">
          <a:xfrm rot="16200000">
            <a:off x="7608501" y="1915274"/>
            <a:ext cx="1450675" cy="142767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6172200" y="2819400"/>
            <a:ext cx="95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Unused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95800" y="2895600"/>
            <a:ext cx="68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Used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96200" y="2895600"/>
            <a:ext cx="68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Used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86400" y="3505200"/>
            <a:ext cx="1679991" cy="1043845"/>
          </a:xfrm>
          <a:prstGeom prst="rect">
            <a:avLst/>
          </a:prstGeom>
          <a:noFill/>
          <a:ln w="9525">
            <a:solidFill>
              <a:srgbClr val="C92D2D"/>
            </a:solidFill>
            <a:miter lim="800000"/>
            <a:headEnd/>
            <a:tailEnd/>
          </a:ln>
          <a:effectLst/>
        </p:spPr>
      </p:pic>
      <p:grpSp>
        <p:nvGrpSpPr>
          <p:cNvPr id="32" name="Group 31"/>
          <p:cNvGrpSpPr/>
          <p:nvPr/>
        </p:nvGrpSpPr>
        <p:grpSpPr>
          <a:xfrm>
            <a:off x="2209800" y="2590800"/>
            <a:ext cx="2209800" cy="1465421"/>
            <a:chOff x="2209800" y="2514600"/>
            <a:chExt cx="2209800" cy="146542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289048" y="2590800"/>
              <a:ext cx="1905000" cy="1352550"/>
            </a:xfrm>
            <a:prstGeom prst="rect">
              <a:avLst/>
            </a:prstGeom>
            <a:noFill/>
            <a:ln w="9525">
              <a:solidFill>
                <a:srgbClr val="C92D2D"/>
              </a:solidFill>
              <a:miter lim="800000"/>
              <a:headEnd/>
              <a:tailEnd/>
            </a:ln>
            <a:effectLst/>
          </p:spPr>
        </p:pic>
        <p:sp>
          <p:nvSpPr>
            <p:cNvPr id="28" name="Rectangle 27"/>
            <p:cNvSpPr/>
            <p:nvPr/>
          </p:nvSpPr>
          <p:spPr>
            <a:xfrm>
              <a:off x="2209800" y="2514600"/>
              <a:ext cx="2209800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en-US" sz="1000" dirty="0" smtClean="0">
                  <a:solidFill>
                    <a:schemeClr val="accent1">
                      <a:lumMod val="50000"/>
                    </a:schemeClr>
                  </a:solidFill>
                </a:rPr>
                <a:t>Focused Ion Beam mills cross sectional depth profile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14600" y="3733800"/>
              <a:ext cx="1752600" cy="2462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en-US" sz="1000" dirty="0" smtClean="0">
                  <a:solidFill>
                    <a:schemeClr val="accent1">
                      <a:lumMod val="50000"/>
                    </a:schemeClr>
                  </a:solidFill>
                </a:rPr>
                <a:t>Fred Stevie NCSU</a:t>
              </a:r>
            </a:p>
          </p:txBody>
        </p:sp>
      </p:grpSp>
      <p:sp>
        <p:nvSpPr>
          <p:cNvPr id="41" name="Line 41"/>
          <p:cNvSpPr>
            <a:spLocks noChangeShapeType="1"/>
          </p:cNvSpPr>
          <p:nvPr/>
        </p:nvSpPr>
        <p:spPr bwMode="auto">
          <a:xfrm flipH="1" flipV="1">
            <a:off x="5572125" y="2249487"/>
            <a:ext cx="762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 flipH="1" flipV="1">
            <a:off x="5191125" y="2173287"/>
            <a:ext cx="4572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flipH="1" flipV="1">
            <a:off x="5038725" y="2249487"/>
            <a:ext cx="6096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5257800" y="2438400"/>
            <a:ext cx="731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Defects</a:t>
            </a:r>
          </a:p>
        </p:txBody>
      </p:sp>
      <p:sp>
        <p:nvSpPr>
          <p:cNvPr id="49" name="Text Box 35"/>
          <p:cNvSpPr txBox="1">
            <a:spLocks noChangeArrowheads="1"/>
          </p:cNvSpPr>
          <p:nvPr/>
        </p:nvSpPr>
        <p:spPr bwMode="auto">
          <a:xfrm>
            <a:off x="5867400" y="1981200"/>
            <a:ext cx="55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accent5">
                    <a:lumMod val="75000"/>
                  </a:schemeClr>
                </a:solidFill>
              </a:rPr>
              <a:t>Au-Pd</a:t>
            </a:r>
          </a:p>
        </p:txBody>
      </p: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5867400" y="1752600"/>
            <a:ext cx="316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Pt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6324600" y="1981200"/>
            <a:ext cx="94893" cy="6901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5715000" y="1828802"/>
            <a:ext cx="228600" cy="34504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>
            <a:off x="5715000" y="2057403"/>
            <a:ext cx="228600" cy="47443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9" idx="2"/>
          </p:cNvCxnSpPr>
          <p:nvPr/>
        </p:nvCxnSpPr>
        <p:spPr>
          <a:xfrm flipV="1">
            <a:off x="6055743" y="1828800"/>
            <a:ext cx="268857" cy="51758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ight Brace 70"/>
          <p:cNvSpPr/>
          <p:nvPr/>
        </p:nvSpPr>
        <p:spPr>
          <a:xfrm>
            <a:off x="7239000" y="2057400"/>
            <a:ext cx="76200" cy="2286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553200" y="2286000"/>
            <a:ext cx="1085554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 nm </a:t>
            </a:r>
            <a:r>
              <a:rPr lang="en-US" sz="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superlattice</a:t>
            </a:r>
            <a:endParaRPr lang="en-US" sz="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86600" y="3657600"/>
            <a:ext cx="20233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Implantation depth calculations</a:t>
            </a:r>
          </a:p>
          <a:p>
            <a:r>
              <a:rPr lang="en-US" sz="1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100 kV: </a:t>
            </a:r>
            <a:r>
              <a:rPr lang="en-US" sz="1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Ar,F,O,C</a:t>
            </a:r>
            <a:r>
              <a:rPr lang="en-US" sz="1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60-200 nm</a:t>
            </a:r>
          </a:p>
          <a:p>
            <a:r>
              <a:rPr lang="en-US" sz="1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&lt;10 kV: H implants 100 nm</a:t>
            </a:r>
            <a:endParaRPr lang="en-US" sz="10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394"/>
          <p:cNvSpPr txBox="1">
            <a:spLocks noChangeArrowheads="1"/>
          </p:cNvSpPr>
          <p:nvPr/>
        </p:nvSpPr>
        <p:spPr bwMode="auto">
          <a:xfrm>
            <a:off x="7086600" y="990600"/>
            <a:ext cx="2057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Authored </a:t>
            </a:r>
            <a:r>
              <a:rPr lang="en-US" sz="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Jefferson Science Associates, LLC under </a:t>
            </a:r>
            <a:r>
              <a:rPr lang="en-US" sz="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U.S. DOE Contract No. </a:t>
            </a:r>
            <a:r>
              <a:rPr lang="en-US" sz="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DE-AC05-06OR23177. </a:t>
            </a:r>
            <a:endParaRPr lang="en-US" sz="600" dirty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86200" y="4572000"/>
            <a:ext cx="1371600" cy="914400"/>
          </a:xfrm>
          <a:prstGeom prst="rect">
            <a:avLst/>
          </a:prstGeom>
          <a:noFill/>
          <a:ln w="9525">
            <a:solidFill>
              <a:srgbClr val="C92D2D"/>
            </a:solidFill>
            <a:miter lim="800000"/>
            <a:headEnd/>
            <a:tailEnd/>
          </a:ln>
          <a:effectLst/>
        </p:spPr>
      </p:pic>
      <p:sp>
        <p:nvSpPr>
          <p:cNvPr id="78" name="Rounded Rectangle 77"/>
          <p:cNvSpPr/>
          <p:nvPr/>
        </p:nvSpPr>
        <p:spPr>
          <a:xfrm>
            <a:off x="2895600" y="6426679"/>
            <a:ext cx="1981200" cy="304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E26508"/>
                </a:solidFill>
              </a:rPr>
              <a:t>Orange data sets: used sample</a:t>
            </a:r>
          </a:p>
          <a:p>
            <a:pPr algn="ctr"/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Blue data: unused sample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4343400"/>
            <a:ext cx="2247487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1445</TotalTime>
  <Words>226</Words>
  <Application>Microsoft Office PowerPoint</Application>
  <PresentationFormat>On-screen Show (4:3)</PresentationFormat>
  <Paragraphs>42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Flow</vt:lpstr>
      <vt:lpstr>Superlattice Photocathode Damage Marcy Stutzman and the Center for Injectors and Sources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Superlattice Photocathode Damage Marcy Stutzman  Jefferson Lab</dc:title>
  <dc:creator>Marcy Stutzman</dc:creator>
  <cp:lastModifiedBy>Marcy Stutzman</cp:lastModifiedBy>
  <cp:revision>31</cp:revision>
  <dcterms:created xsi:type="dcterms:W3CDTF">2008-09-15T16:59:40Z</dcterms:created>
  <dcterms:modified xsi:type="dcterms:W3CDTF">2008-10-06T14:17:58Z</dcterms:modified>
</cp:coreProperties>
</file>