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597" r:id="rId2"/>
    <p:sldId id="598" r:id="rId3"/>
  </p:sldIdLst>
  <p:sldSz cx="9144000" cy="6858000" type="screen4x3"/>
  <p:notesSz cx="6781800" cy="9880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D8E4"/>
    <a:srgbClr val="E37075"/>
    <a:srgbClr val="FFFE91"/>
    <a:srgbClr val="F9FFBA"/>
    <a:srgbClr val="EAEAEA"/>
    <a:srgbClr val="FF3399"/>
    <a:srgbClr val="FF9900"/>
    <a:srgbClr val="969696"/>
    <a:srgbClr val="C0C0C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0396" autoAdjust="0"/>
    <p:restoredTop sz="98551" autoAdjust="0"/>
  </p:normalViewPr>
  <p:slideViewPr>
    <p:cSldViewPr>
      <p:cViewPr varScale="1">
        <p:scale>
          <a:sx n="87" d="100"/>
          <a:sy n="87" d="100"/>
        </p:scale>
        <p:origin x="-112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6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5300"/>
            <a:ext cx="29384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6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385300"/>
            <a:ext cx="29384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56DC917-4058-994A-8556-7CE619B3B16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696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1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1363"/>
            <a:ext cx="4940300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1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692650"/>
            <a:ext cx="5426075" cy="4446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1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5300"/>
            <a:ext cx="29384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1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385300"/>
            <a:ext cx="29384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D071F4A-2809-6F4E-97F9-E3D469543E5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560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FA45D-44D4-E345-B57A-5D6CB1829A2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8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E62F5-B4B1-8B46-9F9C-7DFFB776D40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829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152400"/>
            <a:ext cx="217170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62700" cy="5973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A0B25-E0D0-8A42-B8DA-B561F3938ED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616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F5543-E671-FF41-AAA2-21C7701FC71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680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B3522-EAF2-EE46-98B8-14ACF0544F5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61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672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2672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19974-E1AF-7D49-91E5-B74D28A366A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167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774A9-31D8-5C44-871E-C55CEAA6306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41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A0280-B619-5141-B8C3-F2A90185D91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68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84A6F-6A84-B94C-8354-735C2646BA0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96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E7D42-14A8-1046-A1D1-B25D7D9220B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108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58C81-0028-2C40-98FE-7DFD9C3DFA6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14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152400"/>
            <a:ext cx="7467600" cy="1066800"/>
          </a:xfrm>
          <a:prstGeom prst="rect">
            <a:avLst/>
          </a:prstGeom>
          <a:solidFill>
            <a:srgbClr val="EAEAEA"/>
          </a:soli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86800" cy="475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5532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77000"/>
            <a:ext cx="2133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0D5CC50-D7CE-134E-978B-5AB12234437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grpSp>
        <p:nvGrpSpPr>
          <p:cNvPr id="1031" name="Group 12"/>
          <p:cNvGrpSpPr>
            <a:grpSpLocks/>
          </p:cNvGrpSpPr>
          <p:nvPr/>
        </p:nvGrpSpPr>
        <p:grpSpPr bwMode="auto">
          <a:xfrm>
            <a:off x="152400" y="152400"/>
            <a:ext cx="1219200" cy="1084263"/>
            <a:chOff x="96" y="96"/>
            <a:chExt cx="768" cy="683"/>
          </a:xfrm>
        </p:grpSpPr>
        <p:sp>
          <p:nvSpPr>
            <p:cNvPr id="1032" name="Oval 8"/>
            <p:cNvSpPr>
              <a:spLocks noChangeArrowheads="1"/>
            </p:cNvSpPr>
            <p:nvPr userDrawn="1"/>
          </p:nvSpPr>
          <p:spPr bwMode="auto">
            <a:xfrm>
              <a:off x="192" y="96"/>
              <a:ext cx="480" cy="443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00">
                    <a:gamma/>
                    <a:tint val="5372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34" name="Oval 10"/>
            <p:cNvSpPr>
              <a:spLocks noChangeArrowheads="1"/>
            </p:cNvSpPr>
            <p:nvPr userDrawn="1"/>
          </p:nvSpPr>
          <p:spPr bwMode="auto">
            <a:xfrm>
              <a:off x="96" y="336"/>
              <a:ext cx="480" cy="443"/>
            </a:xfrm>
            <a:prstGeom prst="ellipse">
              <a:avLst/>
            </a:prstGeom>
            <a:gradFill rotWithShape="1">
              <a:gsLst>
                <a:gs pos="0">
                  <a:srgbClr val="0000FF"/>
                </a:gs>
                <a:gs pos="100000">
                  <a:srgbClr val="0000FF">
                    <a:gamma/>
                    <a:tint val="63529"/>
                    <a:invGamma/>
                    <a:alpha val="0"/>
                  </a:srgb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35" name="Oval 11"/>
            <p:cNvSpPr>
              <a:spLocks noChangeArrowheads="1"/>
            </p:cNvSpPr>
            <p:nvPr userDrawn="1"/>
          </p:nvSpPr>
          <p:spPr bwMode="auto">
            <a:xfrm>
              <a:off x="384" y="240"/>
              <a:ext cx="480" cy="442"/>
            </a:xfrm>
            <a:prstGeom prst="ellipse">
              <a:avLst/>
            </a:prstGeom>
            <a:gradFill rotWithShape="1">
              <a:gsLst>
                <a:gs pos="0">
                  <a:srgbClr val="FF0000">
                    <a:gamma/>
                    <a:tint val="63529"/>
                    <a:invGamma/>
                    <a:alpha val="0"/>
                  </a:srgbClr>
                </a:gs>
                <a:gs pos="100000">
                  <a:srgbClr val="FF00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0000FF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0000FF"/>
          </a:solidFill>
          <a:latin typeface="Tahoma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0000FF"/>
          </a:solidFill>
          <a:latin typeface="Tahoma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0000FF"/>
          </a:solidFill>
          <a:latin typeface="Tahoma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0000FF"/>
          </a:solidFill>
          <a:latin typeface="Tahoma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0000FF"/>
          </a:solidFill>
          <a:latin typeface="Tahoma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0000FF"/>
          </a:solidFill>
          <a:latin typeface="Tahoma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0000FF"/>
          </a:solidFill>
          <a:latin typeface="Tahoma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0000FF"/>
          </a:solidFill>
          <a:latin typeface="Tahoma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2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3"/>
        </a:buBlip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3"/>
        </a:buBlip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3"/>
        </a:buBlip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3"/>
        </a:buBlip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67600" cy="762000"/>
          </a:xfrm>
        </p:spPr>
        <p:txBody>
          <a:bodyPr/>
          <a:lstStyle/>
          <a:p>
            <a:r>
              <a:rPr lang="en-US" dirty="0" smtClean="0"/>
              <a:t>TMD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8458200" cy="5715000"/>
          </a:xfrm>
        </p:spPr>
        <p:txBody>
          <a:bodyPr/>
          <a:lstStyle/>
          <a:p>
            <a:r>
              <a:rPr lang="en-US" sz="1800" dirty="0" smtClean="0"/>
              <a:t>Hadron physics is a basic part of nuclear physics: </a:t>
            </a:r>
          </a:p>
          <a:p>
            <a:pPr lvl="1"/>
            <a:r>
              <a:rPr lang="en-US" sz="1800" dirty="0" smtClean="0"/>
              <a:t>Hydrogen atom: contains full first family of ‘elementary’ particles.</a:t>
            </a:r>
          </a:p>
          <a:p>
            <a:pPr lvl="1"/>
            <a:r>
              <a:rPr lang="en-US" sz="1800" dirty="0" smtClean="0"/>
              <a:t>Nucleons: smallest asymptotically accessible parts</a:t>
            </a:r>
          </a:p>
          <a:p>
            <a:r>
              <a:rPr lang="en-US" sz="1800" dirty="0" smtClean="0"/>
              <a:t>Hadron physics requires interactions theory – experiment (it is a step by step process). ‘Spin puzzle’ is an excellent example of this (</a:t>
            </a:r>
            <a:r>
              <a:rPr lang="en-US" sz="1800" dirty="0" err="1" smtClean="0"/>
              <a:t>Ji’s</a:t>
            </a:r>
            <a:r>
              <a:rPr lang="en-US" sz="1800" dirty="0" smtClean="0"/>
              <a:t> talk)</a:t>
            </a:r>
          </a:p>
          <a:p>
            <a:r>
              <a:rPr lang="en-US" sz="1800" dirty="0" smtClean="0"/>
              <a:t>PDFs and TMD PDFs allow measurement of non-local correlations between constituents (</a:t>
            </a:r>
            <a:r>
              <a:rPr lang="en-US" sz="1800" dirty="0" err="1" smtClean="0"/>
              <a:t>partonic</a:t>
            </a:r>
            <a:r>
              <a:rPr lang="en-US" sz="1800" dirty="0" smtClean="0"/>
              <a:t> wave functions), rather than global quantities (charge or axial charge densities) </a:t>
            </a:r>
          </a:p>
          <a:p>
            <a:r>
              <a:rPr lang="en-US" sz="1800" dirty="0" smtClean="0"/>
              <a:t>f(x) is basic leading input (numbers, </a:t>
            </a:r>
            <a:r>
              <a:rPr lang="en-US" sz="1800" dirty="0" err="1" smtClean="0"/>
              <a:t>chiralities</a:t>
            </a:r>
            <a:r>
              <a:rPr lang="en-US" sz="1800" dirty="0" smtClean="0"/>
              <a:t> at </a:t>
            </a:r>
            <a:r>
              <a:rPr lang="en-US" sz="1800" dirty="0" err="1" smtClean="0"/>
              <a:t>parton</a:t>
            </a:r>
            <a:r>
              <a:rPr lang="en-US" sz="1800" dirty="0" smtClean="0"/>
              <a:t> level), very useful as a basic tool (that is under control!)</a:t>
            </a:r>
          </a:p>
          <a:p>
            <a:r>
              <a:rPr lang="en-US" sz="1800" dirty="0"/>
              <a:t>f</a:t>
            </a:r>
            <a:r>
              <a:rPr lang="en-US" sz="1800" dirty="0" smtClean="0"/>
              <a:t>(</a:t>
            </a:r>
            <a:r>
              <a:rPr lang="en-US" sz="1800" dirty="0" err="1" smtClean="0"/>
              <a:t>x,k</a:t>
            </a:r>
            <a:r>
              <a:rPr lang="en-US" sz="1800" baseline="-25000" dirty="0" err="1" smtClean="0"/>
              <a:t>T</a:t>
            </a:r>
            <a:r>
              <a:rPr lang="en-US" sz="1800" dirty="0" smtClean="0"/>
              <a:t>) is next step in non-locality (at </a:t>
            </a:r>
            <a:r>
              <a:rPr lang="en-US" sz="1800" dirty="0" err="1" smtClean="0"/>
              <a:t>parton</a:t>
            </a:r>
            <a:r>
              <a:rPr lang="en-US" sz="1800" dirty="0" smtClean="0"/>
              <a:t> level) with relevance </a:t>
            </a:r>
          </a:p>
          <a:p>
            <a:pPr lvl="1"/>
            <a:r>
              <a:rPr lang="en-US" sz="1800" dirty="0"/>
              <a:t>f</a:t>
            </a:r>
            <a:r>
              <a:rPr lang="en-US" sz="1800" dirty="0" smtClean="0"/>
              <a:t>or understanding spin–orbit/momentum structure of nucleon (not OAM!)</a:t>
            </a:r>
          </a:p>
          <a:p>
            <a:pPr lvl="1"/>
            <a:r>
              <a:rPr lang="en-US" sz="1800" dirty="0"/>
              <a:t>a</a:t>
            </a:r>
            <a:r>
              <a:rPr lang="en-US" sz="1800" dirty="0" smtClean="0"/>
              <a:t>s a tool for more precise measurements (not fully under control)</a:t>
            </a:r>
          </a:p>
          <a:p>
            <a:r>
              <a:rPr lang="en-US" sz="1800" dirty="0" smtClean="0"/>
              <a:t>Getting them requires dedicated </a:t>
            </a:r>
            <a:r>
              <a:rPr lang="en-US" sz="1800" dirty="0" smtClean="0"/>
              <a:t>experiments (EIC)</a:t>
            </a:r>
            <a:endParaRPr lang="en-US" sz="1800" dirty="0" smtClean="0"/>
          </a:p>
          <a:p>
            <a:pPr lvl="1"/>
            <a:r>
              <a:rPr lang="en-US" sz="1800" dirty="0" smtClean="0"/>
              <a:t>TMD library: </a:t>
            </a:r>
            <a:r>
              <a:rPr lang="en-US" sz="1800" dirty="0" err="1" smtClean="0"/>
              <a:t>arXiv</a:t>
            </a:r>
            <a:r>
              <a:rPr lang="en-US" sz="1800" dirty="0" smtClean="0"/>
              <a:t> 1408.3015 [</a:t>
            </a:r>
            <a:r>
              <a:rPr lang="en-US" sz="1800" dirty="0" err="1" smtClean="0"/>
              <a:t>hep-ph</a:t>
            </a:r>
            <a:r>
              <a:rPr lang="en-US" sz="1800" dirty="0" smtClean="0"/>
              <a:t>]</a:t>
            </a:r>
          </a:p>
          <a:p>
            <a:r>
              <a:rPr lang="en-US" sz="1800" dirty="0"/>
              <a:t>Q</a:t>
            </a:r>
            <a:r>
              <a:rPr lang="en-US" sz="1800" dirty="0" smtClean="0"/>
              <a:t>uarks and gluons! </a:t>
            </a:r>
          </a:p>
          <a:p>
            <a:pPr lvl="1"/>
            <a:r>
              <a:rPr lang="en-US" sz="1800" dirty="0" smtClean="0"/>
              <a:t>Linear gluon polarization intrinsically linked to transverse momentum!</a:t>
            </a:r>
          </a:p>
          <a:p>
            <a:pPr lvl="1"/>
            <a:r>
              <a:rPr lang="en-US" sz="1800" dirty="0" smtClean="0"/>
              <a:t>Link </a:t>
            </a:r>
            <a:r>
              <a:rPr lang="en-US" sz="1800" dirty="0" smtClean="0"/>
              <a:t>to small-x (requires high energy)</a:t>
            </a:r>
          </a:p>
          <a:p>
            <a:pPr lvl="1"/>
            <a:endParaRPr lang="en-US" sz="1800" dirty="0" smtClean="0"/>
          </a:p>
          <a:p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F5543-E671-FF41-AAA2-21C7701FC71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5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TMD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F5543-E671-FF41-AAA2-21C7701FC71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96723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7016</TotalTime>
  <Words>215</Words>
  <Application>Microsoft Macintosh PowerPoint</Application>
  <PresentationFormat>Diavoorstelling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Default Design</vt:lpstr>
      <vt:lpstr>TMD issues</vt:lpstr>
      <vt:lpstr>TMD issues</vt:lpstr>
    </vt:vector>
  </TitlesOfParts>
  <Company>vu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</dc:title>
  <dc:creator>mulders</dc:creator>
  <cp:lastModifiedBy>Mulders</cp:lastModifiedBy>
  <cp:revision>414</cp:revision>
  <cp:lastPrinted>2013-12-06T09:14:25Z</cp:lastPrinted>
  <dcterms:created xsi:type="dcterms:W3CDTF">2004-02-07T16:01:03Z</dcterms:created>
  <dcterms:modified xsi:type="dcterms:W3CDTF">2014-08-14T18:39:15Z</dcterms:modified>
</cp:coreProperties>
</file>