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embeddings/oleObject1.bin" ContentType="application/vnd.openxmlformats-officedocument.oleObject"/>
  <Override PartName="/ppt/notesSlides/notesSlide3.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60" r:id="rId1"/>
  </p:sldMasterIdLst>
  <p:notesMasterIdLst>
    <p:notesMasterId r:id="rId62"/>
  </p:notesMasterIdLst>
  <p:handoutMasterIdLst>
    <p:handoutMasterId r:id="rId63"/>
  </p:handoutMasterIdLst>
  <p:sldIdLst>
    <p:sldId id="596" r:id="rId2"/>
    <p:sldId id="256" r:id="rId3"/>
    <p:sldId id="575" r:id="rId4"/>
    <p:sldId id="523" r:id="rId5"/>
    <p:sldId id="576" r:id="rId6"/>
    <p:sldId id="591" r:id="rId7"/>
    <p:sldId id="566" r:id="rId8"/>
    <p:sldId id="567" r:id="rId9"/>
    <p:sldId id="546" r:id="rId10"/>
    <p:sldId id="422" r:id="rId11"/>
    <p:sldId id="597" r:id="rId12"/>
    <p:sldId id="579" r:id="rId13"/>
    <p:sldId id="598" r:id="rId14"/>
    <p:sldId id="582" r:id="rId15"/>
    <p:sldId id="313" r:id="rId16"/>
    <p:sldId id="585" r:id="rId17"/>
    <p:sldId id="600" r:id="rId18"/>
    <p:sldId id="580" r:id="rId19"/>
    <p:sldId id="583" r:id="rId20"/>
    <p:sldId id="586" r:id="rId21"/>
    <p:sldId id="592" r:id="rId22"/>
    <p:sldId id="588" r:id="rId23"/>
    <p:sldId id="531" r:id="rId24"/>
    <p:sldId id="529" r:id="rId25"/>
    <p:sldId id="386" r:id="rId26"/>
    <p:sldId id="359" r:id="rId27"/>
    <p:sldId id="337" r:id="rId28"/>
    <p:sldId id="556" r:id="rId29"/>
    <p:sldId id="525" r:id="rId30"/>
    <p:sldId id="563" r:id="rId31"/>
    <p:sldId id="485" r:id="rId32"/>
    <p:sldId id="595" r:id="rId33"/>
    <p:sldId id="590" r:id="rId34"/>
    <p:sldId id="599" r:id="rId35"/>
    <p:sldId id="593" r:id="rId36"/>
    <p:sldId id="594" r:id="rId37"/>
    <p:sldId id="574" r:id="rId38"/>
    <p:sldId id="570" r:id="rId39"/>
    <p:sldId id="571" r:id="rId40"/>
    <p:sldId id="584" r:id="rId41"/>
    <p:sldId id="572" r:id="rId42"/>
    <p:sldId id="320" r:id="rId43"/>
    <p:sldId id="400" r:id="rId44"/>
    <p:sldId id="522" r:id="rId45"/>
    <p:sldId id="395" r:id="rId46"/>
    <p:sldId id="589" r:id="rId47"/>
    <p:sldId id="550" r:id="rId48"/>
    <p:sldId id="544" r:id="rId49"/>
    <p:sldId id="541" r:id="rId50"/>
    <p:sldId id="559" r:id="rId51"/>
    <p:sldId id="553" r:id="rId52"/>
    <p:sldId id="573" r:id="rId53"/>
    <p:sldId id="577" r:id="rId54"/>
    <p:sldId id="367" r:id="rId55"/>
    <p:sldId id="578" r:id="rId56"/>
    <p:sldId id="521" r:id="rId57"/>
    <p:sldId id="552" r:id="rId58"/>
    <p:sldId id="548" r:id="rId59"/>
    <p:sldId id="537" r:id="rId60"/>
    <p:sldId id="528" r:id="rId6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 TownMeeting Spin Discussion" id="{51D6FA8A-E0FF-454A-8A7C-3E6F7F24174F}">
          <p14:sldIdLst>
            <p14:sldId id="596"/>
            <p14:sldId id="256"/>
            <p14:sldId id="575"/>
            <p14:sldId id="523"/>
            <p14:sldId id="576"/>
            <p14:sldId id="591"/>
            <p14:sldId id="566"/>
            <p14:sldId id="567"/>
            <p14:sldId id="546"/>
            <p14:sldId id="422"/>
            <p14:sldId id="597"/>
            <p14:sldId id="579"/>
            <p14:sldId id="598"/>
            <p14:sldId id="582"/>
            <p14:sldId id="313"/>
            <p14:sldId id="585"/>
            <p14:sldId id="600"/>
            <p14:sldId id="580"/>
            <p14:sldId id="583"/>
            <p14:sldId id="586"/>
            <p14:sldId id="592"/>
            <p14:sldId id="588"/>
            <p14:sldId id="531"/>
            <p14:sldId id="529"/>
            <p14:sldId id="386"/>
            <p14:sldId id="359"/>
            <p14:sldId id="337"/>
            <p14:sldId id="556"/>
            <p14:sldId id="525"/>
            <p14:sldId id="563"/>
            <p14:sldId id="485"/>
            <p14:sldId id="595"/>
            <p14:sldId id="590"/>
            <p14:sldId id="599"/>
          </p14:sldIdLst>
        </p14:section>
        <p14:section name="Extra" id="{182729D0-52E7-B344-9BD2-6F88AB290C61}">
          <p14:sldIdLst>
            <p14:sldId id="593"/>
            <p14:sldId id="594"/>
            <p14:sldId id="574"/>
            <p14:sldId id="570"/>
            <p14:sldId id="571"/>
            <p14:sldId id="584"/>
            <p14:sldId id="572"/>
            <p14:sldId id="320"/>
            <p14:sldId id="400"/>
            <p14:sldId id="522"/>
            <p14:sldId id="395"/>
            <p14:sldId id="589"/>
            <p14:sldId id="550"/>
            <p14:sldId id="544"/>
            <p14:sldId id="541"/>
            <p14:sldId id="559"/>
            <p14:sldId id="553"/>
            <p14:sldId id="573"/>
            <p14:sldId id="577"/>
            <p14:sldId id="367"/>
            <p14:sldId id="578"/>
            <p14:sldId id="521"/>
            <p14:sldId id="552"/>
            <p14:sldId id="548"/>
            <p14:sldId id="537"/>
            <p14:sldId id="528"/>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0080"/>
    <a:srgbClr val="00FF80"/>
    <a:srgbClr val="008080"/>
    <a:srgbClr val="66FFFF"/>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880" autoAdjust="0"/>
    <p:restoredTop sz="94660"/>
  </p:normalViewPr>
  <p:slideViewPr>
    <p:cSldViewPr snapToGrid="0" snapToObjects="1">
      <p:cViewPr>
        <p:scale>
          <a:sx n="76" d="100"/>
          <a:sy n="76" d="100"/>
        </p:scale>
        <p:origin x="-368" y="-120"/>
      </p:cViewPr>
      <p:guideLst>
        <p:guide orient="horz" pos="2160"/>
        <p:guide pos="2880"/>
      </p:guideLst>
    </p:cSldViewPr>
  </p:slideViewPr>
  <p:notesTextViewPr>
    <p:cViewPr>
      <p:scale>
        <a:sx n="100" d="100"/>
        <a:sy n="100" d="100"/>
      </p:scale>
      <p:origin x="0" y="0"/>
    </p:cViewPr>
  </p:notesTextViewPr>
  <p:sorterViewPr>
    <p:cViewPr>
      <p:scale>
        <a:sx n="89" d="100"/>
        <a:sy n="89" d="100"/>
      </p:scale>
      <p:origin x="0" y="541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handoutMaster" Target="handoutMasters/handoutMaster1.xml"/><Relationship Id="rId64" Type="http://schemas.openxmlformats.org/officeDocument/2006/relationships/printerSettings" Target="printerSettings/printerSettings1.bin"/><Relationship Id="rId65" Type="http://schemas.openxmlformats.org/officeDocument/2006/relationships/presProps" Target="presProps.xml"/><Relationship Id="rId66" Type="http://schemas.openxmlformats.org/officeDocument/2006/relationships/viewProps" Target="viewProps.xml"/><Relationship Id="rId67" Type="http://schemas.openxmlformats.org/officeDocument/2006/relationships/theme" Target="theme/theme1.xml"/><Relationship Id="rId68"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8.emf"/><Relationship Id="rId2" Type="http://schemas.openxmlformats.org/officeDocument/2006/relationships/image" Target="../media/image3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9.emf"/><Relationship Id="rId2" Type="http://schemas.openxmlformats.org/officeDocument/2006/relationships/image" Target="../media/image7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0.wmf"/><Relationship Id="rId2" Type="http://schemas.openxmlformats.org/officeDocument/2006/relationships/image" Target="../media/image10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5F478C7-C3C5-834D-93E0-413D4F8E97AE}" type="datetimeFigureOut">
              <a:rPr lang="en-US" smtClean="0"/>
              <a:t>8/13/14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E66D0F9-11A2-6B48-BA25-5ABEE46D611E}" type="slidenum">
              <a:rPr lang="en-US" smtClean="0"/>
              <a:t>‹#›</a:t>
            </a:fld>
            <a:endParaRPr lang="en-US"/>
          </a:p>
        </p:txBody>
      </p:sp>
    </p:spTree>
    <p:extLst>
      <p:ext uri="{BB962C8B-B14F-4D97-AF65-F5344CB8AC3E}">
        <p14:creationId xmlns:p14="http://schemas.microsoft.com/office/powerpoint/2010/main" val="88490337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18A490D-E568-9646-937A-46F88AE05DFC}" type="datetimeFigureOut">
              <a:rPr lang="en-US" smtClean="0"/>
              <a:t>8/13/14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3129EC9-432A-9D4D-9E7F-2234E3773AFA}" type="slidenum">
              <a:rPr lang="en-US" smtClean="0"/>
              <a:t>‹#›</a:t>
            </a:fld>
            <a:endParaRPr lang="en-US"/>
          </a:p>
        </p:txBody>
      </p:sp>
    </p:spTree>
    <p:extLst>
      <p:ext uri="{BB962C8B-B14F-4D97-AF65-F5344CB8AC3E}">
        <p14:creationId xmlns:p14="http://schemas.microsoft.com/office/powerpoint/2010/main" val="235399990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129EC9-432A-9D4D-9E7F-2234E3773AFA}" type="slidenum">
              <a:rPr lang="en-US" smtClean="0"/>
              <a:t>2</a:t>
            </a:fld>
            <a:endParaRPr lang="en-US"/>
          </a:p>
        </p:txBody>
      </p:sp>
    </p:spTree>
    <p:extLst>
      <p:ext uri="{BB962C8B-B14F-4D97-AF65-F5344CB8AC3E}">
        <p14:creationId xmlns:p14="http://schemas.microsoft.com/office/powerpoint/2010/main" val="1576260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not just understanding the nucleon spin</a:t>
            </a:r>
            <a:r>
              <a:rPr lang="en-US" baseline="0" dirty="0" smtClean="0"/>
              <a:t> sum rule. But a deeper quest to understand the nucleon as a many body object in QCD.</a:t>
            </a:r>
            <a:endParaRPr lang="en-US" dirty="0"/>
          </a:p>
        </p:txBody>
      </p:sp>
      <p:sp>
        <p:nvSpPr>
          <p:cNvPr id="4" name="Slide Number Placeholder 3"/>
          <p:cNvSpPr>
            <a:spLocks noGrp="1"/>
          </p:cNvSpPr>
          <p:nvPr>
            <p:ph type="sldNum" sz="quarter" idx="10"/>
          </p:nvPr>
        </p:nvSpPr>
        <p:spPr/>
        <p:txBody>
          <a:bodyPr/>
          <a:lstStyle/>
          <a:p>
            <a:fld id="{03129EC9-432A-9D4D-9E7F-2234E3773AFA}" type="slidenum">
              <a:rPr lang="en-US" smtClean="0"/>
              <a:t>9</a:t>
            </a:fld>
            <a:endParaRPr lang="en-US"/>
          </a:p>
        </p:txBody>
      </p:sp>
    </p:spTree>
    <p:extLst>
      <p:ext uri="{BB962C8B-B14F-4D97-AF65-F5344CB8AC3E}">
        <p14:creationId xmlns:p14="http://schemas.microsoft.com/office/powerpoint/2010/main" val="918267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273F1C-0161-4442-B726-7D5A084F188D}" type="slidenum">
              <a:rPr lang="en-US"/>
              <a:pPr/>
              <a:t>26</a:t>
            </a:fld>
            <a:endParaRPr lang="en-US"/>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129EC9-432A-9D4D-9E7F-2234E3773AFA}" type="slidenum">
              <a:rPr lang="en-US" smtClean="0"/>
              <a:t>30</a:t>
            </a:fld>
            <a:endParaRPr lang="en-US"/>
          </a:p>
        </p:txBody>
      </p:sp>
    </p:spTree>
    <p:extLst>
      <p:ext uri="{BB962C8B-B14F-4D97-AF65-F5344CB8AC3E}">
        <p14:creationId xmlns:p14="http://schemas.microsoft.com/office/powerpoint/2010/main" val="19259009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17896F-CA29-CE4D-BE8B-C18559D10A68}" type="slidenum">
              <a:rPr lang="en-US" smtClean="0"/>
              <a:pPr/>
              <a:t>43</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273F1C-0161-4442-B726-7D5A084F188D}" type="slidenum">
              <a:rPr lang="en-US"/>
              <a:pPr/>
              <a:t>45</a:t>
            </a:fld>
            <a:endParaRPr lang="en-US"/>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r>
              <a:rPr lang="en-US" smtClean="0"/>
              <a:t>August 14, 2014</a:t>
            </a:r>
            <a:endParaRPr lang="en-US"/>
          </a:p>
        </p:txBody>
      </p:sp>
      <p:sp>
        <p:nvSpPr>
          <p:cNvPr id="5" name="Footer Placeholder 4"/>
          <p:cNvSpPr>
            <a:spLocks noGrp="1"/>
          </p:cNvSpPr>
          <p:nvPr>
            <p:ph type="ftr" sz="quarter" idx="11"/>
          </p:nvPr>
        </p:nvSpPr>
        <p:spPr/>
        <p:txBody>
          <a:bodyPr/>
          <a:lstStyle/>
          <a:p>
            <a:pPr algn="r"/>
            <a:r>
              <a:rPr lang="en-US" smtClean="0"/>
              <a:t>Spin physics with EIC: Pre-Town Meeting at JLab </a:t>
            </a: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August 14, 2014</a:t>
            </a:r>
            <a:endParaRPr lang="en-US"/>
          </a:p>
        </p:txBody>
      </p:sp>
      <p:sp>
        <p:nvSpPr>
          <p:cNvPr id="5" name="Footer Placeholder 4"/>
          <p:cNvSpPr>
            <a:spLocks noGrp="1"/>
          </p:cNvSpPr>
          <p:nvPr>
            <p:ph type="ftr" sz="quarter" idx="11"/>
          </p:nvPr>
        </p:nvSpPr>
        <p:spPr/>
        <p:txBody>
          <a:bodyPr/>
          <a:lstStyle/>
          <a:p>
            <a:pPr algn="r"/>
            <a:r>
              <a:rPr lang="en-US" smtClean="0"/>
              <a:t>Spin physics with EIC: Pre-Town Meeting at JLab </a:t>
            </a: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August 14, 2014</a:t>
            </a:r>
            <a:endParaRPr lang="en-US"/>
          </a:p>
        </p:txBody>
      </p:sp>
      <p:sp>
        <p:nvSpPr>
          <p:cNvPr id="5" name="Footer Placeholder 4"/>
          <p:cNvSpPr>
            <a:spLocks noGrp="1"/>
          </p:cNvSpPr>
          <p:nvPr>
            <p:ph type="ftr" sz="quarter" idx="11"/>
          </p:nvPr>
        </p:nvSpPr>
        <p:spPr/>
        <p:txBody>
          <a:bodyPr/>
          <a:lstStyle/>
          <a:p>
            <a:pPr algn="r"/>
            <a:r>
              <a:rPr lang="en-US" smtClean="0"/>
              <a:t>Spin physics with EIC: Pre-Town Meeting at JLab </a:t>
            </a: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August 14, 2014</a:t>
            </a:r>
            <a:endParaRPr lang="en-US"/>
          </a:p>
        </p:txBody>
      </p:sp>
      <p:sp>
        <p:nvSpPr>
          <p:cNvPr id="5" name="Footer Placeholder 4"/>
          <p:cNvSpPr>
            <a:spLocks noGrp="1"/>
          </p:cNvSpPr>
          <p:nvPr>
            <p:ph type="ftr" sz="quarter" idx="11"/>
          </p:nvPr>
        </p:nvSpPr>
        <p:spPr/>
        <p:txBody>
          <a:bodyPr/>
          <a:lstStyle/>
          <a:p>
            <a:pPr algn="r"/>
            <a:r>
              <a:rPr lang="en-US" smtClean="0"/>
              <a:t>Spin physics with EIC: Pre-Town Meeting at JLab </a:t>
            </a: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August 14, 2014</a:t>
            </a:r>
            <a:endParaRPr lang="en-US"/>
          </a:p>
        </p:txBody>
      </p:sp>
      <p:sp>
        <p:nvSpPr>
          <p:cNvPr id="5" name="Footer Placeholder 4"/>
          <p:cNvSpPr>
            <a:spLocks noGrp="1"/>
          </p:cNvSpPr>
          <p:nvPr>
            <p:ph type="ftr" sz="quarter" idx="11"/>
          </p:nvPr>
        </p:nvSpPr>
        <p:spPr/>
        <p:txBody>
          <a:bodyPr/>
          <a:lstStyle/>
          <a:p>
            <a:pPr algn="r"/>
            <a:r>
              <a:rPr lang="en-US" smtClean="0"/>
              <a:t>Spin physics with EIC: Pre-Town Meeting at JLab </a:t>
            </a: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r>
              <a:rPr lang="en-US" smtClean="0"/>
              <a:t>August 14, 2014</a:t>
            </a:r>
            <a:endParaRPr lang="en-US"/>
          </a:p>
        </p:txBody>
      </p:sp>
      <p:sp>
        <p:nvSpPr>
          <p:cNvPr id="6" name="Footer Placeholder 5"/>
          <p:cNvSpPr>
            <a:spLocks noGrp="1"/>
          </p:cNvSpPr>
          <p:nvPr>
            <p:ph type="ftr" sz="quarter" idx="11"/>
          </p:nvPr>
        </p:nvSpPr>
        <p:spPr/>
        <p:txBody>
          <a:bodyPr/>
          <a:lstStyle/>
          <a:p>
            <a:pPr algn="r"/>
            <a:r>
              <a:rPr lang="en-US" smtClean="0"/>
              <a:t>Spin physics with EIC: Pre-Town Meeting at JLab </a:t>
            </a: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r>
              <a:rPr lang="en-US" smtClean="0"/>
              <a:t>August 14, 2014</a:t>
            </a:r>
            <a:endParaRPr lang="en-US"/>
          </a:p>
        </p:txBody>
      </p:sp>
      <p:sp>
        <p:nvSpPr>
          <p:cNvPr id="8" name="Footer Placeholder 7"/>
          <p:cNvSpPr>
            <a:spLocks noGrp="1"/>
          </p:cNvSpPr>
          <p:nvPr>
            <p:ph type="ftr" sz="quarter" idx="11"/>
          </p:nvPr>
        </p:nvSpPr>
        <p:spPr/>
        <p:txBody>
          <a:bodyPr/>
          <a:lstStyle/>
          <a:p>
            <a:pPr algn="r"/>
            <a:r>
              <a:rPr lang="en-US" smtClean="0"/>
              <a:t>Spin physics with EIC: Pre-Town Meeting at JLab </a:t>
            </a:r>
            <a:endParaRPr lang="en-US" dirty="0"/>
          </a:p>
        </p:txBody>
      </p:sp>
      <p:sp>
        <p:nvSpPr>
          <p:cNvPr id="9" name="Slide Number Placeholder 8"/>
          <p:cNvSpPr>
            <a:spLocks noGrp="1"/>
          </p:cNvSpPr>
          <p:nvPr>
            <p:ph type="sldNum" sz="quarter" idx="12"/>
          </p:nvPr>
        </p:nvSpPr>
        <p:spPr/>
        <p:txBody>
          <a:bodyPr/>
          <a:lstStyle/>
          <a:p>
            <a:fld id="{0CFEC368-1D7A-4F81-ABF6-AE0E36BAF64C}" type="slidenum">
              <a:rPr lang="en-US" smtClean="0"/>
              <a:pPr/>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August 14, 2014</a:t>
            </a:r>
            <a:endParaRPr lang="en-US"/>
          </a:p>
        </p:txBody>
      </p:sp>
      <p:sp>
        <p:nvSpPr>
          <p:cNvPr id="4" name="Footer Placeholder 3"/>
          <p:cNvSpPr>
            <a:spLocks noGrp="1"/>
          </p:cNvSpPr>
          <p:nvPr>
            <p:ph type="ftr" sz="quarter" idx="11"/>
          </p:nvPr>
        </p:nvSpPr>
        <p:spPr/>
        <p:txBody>
          <a:bodyPr/>
          <a:lstStyle/>
          <a:p>
            <a:pPr algn="r"/>
            <a:r>
              <a:rPr lang="en-US" smtClean="0"/>
              <a:t>Spin physics with EIC: Pre-Town Meeting at JLab </a:t>
            </a: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August 14, 2014</a:t>
            </a:r>
            <a:endParaRPr lang="en-US"/>
          </a:p>
        </p:txBody>
      </p:sp>
      <p:sp>
        <p:nvSpPr>
          <p:cNvPr id="3" name="Footer Placeholder 2"/>
          <p:cNvSpPr>
            <a:spLocks noGrp="1"/>
          </p:cNvSpPr>
          <p:nvPr>
            <p:ph type="ftr" sz="quarter" idx="11"/>
          </p:nvPr>
        </p:nvSpPr>
        <p:spPr/>
        <p:txBody>
          <a:bodyPr/>
          <a:lstStyle/>
          <a:p>
            <a:pPr algn="r"/>
            <a:r>
              <a:rPr lang="en-US" smtClean="0"/>
              <a:t>Spin physics with EIC: Pre-Town Meeting at JLab </a:t>
            </a:r>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August 14, 2014</a:t>
            </a:r>
            <a:endParaRPr lang="en-US"/>
          </a:p>
        </p:txBody>
      </p:sp>
      <p:sp>
        <p:nvSpPr>
          <p:cNvPr id="6" name="Footer Placeholder 5"/>
          <p:cNvSpPr>
            <a:spLocks noGrp="1"/>
          </p:cNvSpPr>
          <p:nvPr>
            <p:ph type="ftr" sz="quarter" idx="11"/>
          </p:nvPr>
        </p:nvSpPr>
        <p:spPr/>
        <p:txBody>
          <a:bodyPr/>
          <a:lstStyle/>
          <a:p>
            <a:pPr algn="r"/>
            <a:r>
              <a:rPr lang="en-US" smtClean="0"/>
              <a:t>Spin physics with EIC: Pre-Town Meeting at JLab </a:t>
            </a: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August 14, 2014</a:t>
            </a:r>
            <a:endParaRPr lang="en-US"/>
          </a:p>
        </p:txBody>
      </p:sp>
      <p:sp>
        <p:nvSpPr>
          <p:cNvPr id="6" name="Footer Placeholder 5"/>
          <p:cNvSpPr>
            <a:spLocks noGrp="1"/>
          </p:cNvSpPr>
          <p:nvPr>
            <p:ph type="ftr" sz="quarter" idx="11"/>
          </p:nvPr>
        </p:nvSpPr>
        <p:spPr/>
        <p:txBody>
          <a:bodyPr/>
          <a:lstStyle/>
          <a:p>
            <a:pPr algn="r"/>
            <a:r>
              <a:rPr lang="en-US" smtClean="0"/>
              <a:t>Spin physics with EIC: Pre-Town Meeting at JLab </a:t>
            </a: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243209" y="533400"/>
            <a:ext cx="8687983" cy="9906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43209" y="1600199"/>
            <a:ext cx="8687983" cy="507372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15875"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268032" y="18288"/>
            <a:ext cx="2895600" cy="329184"/>
          </a:xfrm>
          <a:prstGeom prst="rect">
            <a:avLst/>
          </a:prstGeom>
        </p:spPr>
        <p:txBody>
          <a:bodyPr vert="horz" lIns="91440" tIns="45720" rIns="91440" bIns="45720" rtlCol="0" anchor="ctr"/>
          <a:lstStyle>
            <a:lvl1pPr algn="l">
              <a:defRPr sz="1200">
                <a:solidFill>
                  <a:srgbClr val="FFFFFF"/>
                </a:solidFill>
              </a:defRPr>
            </a:lvl1pPr>
          </a:lstStyle>
          <a:p>
            <a:r>
              <a:rPr lang="en-US" smtClean="0"/>
              <a:t>August 14, 2014</a:t>
            </a:r>
            <a:endParaRPr lang="en-US" dirty="0"/>
          </a:p>
        </p:txBody>
      </p:sp>
      <p:sp>
        <p:nvSpPr>
          <p:cNvPr id="5" name="Footer Placeholder 4"/>
          <p:cNvSpPr>
            <a:spLocks noGrp="1"/>
          </p:cNvSpPr>
          <p:nvPr>
            <p:ph type="ftr" sz="quarter" idx="3"/>
          </p:nvPr>
        </p:nvSpPr>
        <p:spPr>
          <a:xfrm>
            <a:off x="2227007" y="18288"/>
            <a:ext cx="4623384" cy="329184"/>
          </a:xfrm>
          <a:prstGeom prst="rect">
            <a:avLst/>
          </a:prstGeom>
        </p:spPr>
        <p:txBody>
          <a:bodyPr vert="horz" lIns="91440" tIns="45720" rIns="91440" bIns="45720" rtlCol="0" anchor="ctr"/>
          <a:lstStyle>
            <a:lvl1pPr algn="ctr">
              <a:defRPr sz="1200">
                <a:solidFill>
                  <a:srgbClr val="FFFFFF"/>
                </a:solidFill>
              </a:defRPr>
            </a:lvl1pPr>
          </a:lstStyle>
          <a:p>
            <a:r>
              <a:rPr lang="en-US" smtClean="0"/>
              <a:t>Spin physics with EIC: Pre-Town Meeting at JLab </a:t>
            </a:r>
            <a:endParaRPr lang="en-US" dirty="0"/>
          </a:p>
        </p:txBody>
      </p:sp>
      <p:sp>
        <p:nvSpPr>
          <p:cNvPr id="6" name="Slide Number Placeholder 5"/>
          <p:cNvSpPr>
            <a:spLocks noGrp="1"/>
          </p:cNvSpPr>
          <p:nvPr>
            <p:ph type="sldNum" sz="quarter" idx="4"/>
          </p:nvPr>
        </p:nvSpPr>
        <p:spPr>
          <a:xfrm>
            <a:off x="8077200" y="6504699"/>
            <a:ext cx="1066800" cy="329184"/>
          </a:xfrm>
          <a:prstGeom prst="rect">
            <a:avLst/>
          </a:prstGeom>
        </p:spPr>
        <p:txBody>
          <a:bodyPr vert="horz" lIns="91440" tIns="45720" rIns="91440" bIns="45720" rtlCol="0" anchor="ctr"/>
          <a:lstStyle>
            <a:lvl1pPr algn="r">
              <a:defRPr sz="1400" b="1">
                <a:solidFill>
                  <a:schemeClr val="tx2"/>
                </a:solidFill>
              </a:defRPr>
            </a:lvl1pPr>
          </a:lstStyle>
          <a:p>
            <a:fld id="{0CFEC368-1D7A-4F81-ABF6-AE0E36BAF64C}" type="slidenum">
              <a:rPr lang="en-US" smtClean="0"/>
              <a:pPr/>
              <a:t>‹#›</a:t>
            </a:fld>
            <a:endParaRPr lang="en-US" dirty="0"/>
          </a:p>
        </p:txBody>
      </p:sp>
      <p:pic>
        <p:nvPicPr>
          <p:cNvPr id="9" name="Picture 8"/>
          <p:cNvPicPr>
            <a:picLocks noChangeAspect="1"/>
          </p:cNvPicPr>
          <p:nvPr userDrawn="1"/>
        </p:nvPicPr>
        <p:blipFill>
          <a:blip r:embed="rId13">
            <a:alphaModFix amt="58000"/>
          </a:blip>
          <a:stretch>
            <a:fillRect/>
          </a:stretch>
        </p:blipFill>
        <p:spPr>
          <a:xfrm>
            <a:off x="0" y="6465267"/>
            <a:ext cx="2309253" cy="405133"/>
          </a:xfrm>
          <a:prstGeom prst="rect">
            <a:avLst/>
          </a:prstGeom>
        </p:spPr>
      </p:pic>
      <p:sp>
        <p:nvSpPr>
          <p:cNvPr id="8" name="TextBox 7"/>
          <p:cNvSpPr txBox="1"/>
          <p:nvPr userDrawn="1"/>
        </p:nvSpPr>
        <p:spPr>
          <a:xfrm>
            <a:off x="6706628" y="46250"/>
            <a:ext cx="2437372" cy="307777"/>
          </a:xfrm>
          <a:prstGeom prst="rect">
            <a:avLst/>
          </a:prstGeom>
          <a:noFill/>
        </p:spPr>
        <p:txBody>
          <a:bodyPr wrap="square" rtlCol="0">
            <a:spAutoFit/>
          </a:bodyPr>
          <a:lstStyle/>
          <a:p>
            <a:pPr algn="r"/>
            <a:r>
              <a:rPr lang="en-US" sz="1400" i="0" dirty="0" smtClean="0">
                <a:solidFill>
                  <a:schemeClr val="tx1">
                    <a:lumMod val="50000"/>
                    <a:lumOff val="50000"/>
                  </a:schemeClr>
                </a:solidFill>
                <a:latin typeface="Lucida Blackletter"/>
                <a:cs typeface="Lucida Blackletter"/>
              </a:rPr>
              <a:t>Abhay</a:t>
            </a:r>
            <a:r>
              <a:rPr lang="en-US" sz="1400" i="0" baseline="0" dirty="0" smtClean="0">
                <a:solidFill>
                  <a:schemeClr val="tx1">
                    <a:lumMod val="50000"/>
                    <a:lumOff val="50000"/>
                  </a:schemeClr>
                </a:solidFill>
                <a:latin typeface="Lucida Blackletter"/>
                <a:cs typeface="Lucida Blackletter"/>
              </a:rPr>
              <a:t> L</a:t>
            </a:r>
            <a:r>
              <a:rPr lang="en-US" sz="1400" i="0" dirty="0" smtClean="0">
                <a:solidFill>
                  <a:schemeClr val="tx1">
                    <a:lumMod val="50000"/>
                    <a:lumOff val="50000"/>
                  </a:schemeClr>
                </a:solidFill>
                <a:latin typeface="Lucida Blackletter"/>
                <a:cs typeface="Lucida Blackletter"/>
              </a:rPr>
              <a:t> Deshpande</a:t>
            </a:r>
            <a:endParaRPr lang="en-US" sz="1400" i="0" dirty="0">
              <a:solidFill>
                <a:schemeClr val="tx1">
                  <a:lumMod val="50000"/>
                  <a:lumOff val="50000"/>
                </a:schemeClr>
              </a:solidFill>
              <a:latin typeface="Lucida Blackletter"/>
              <a:cs typeface="Lucida Blackletter"/>
            </a:endParaRPr>
          </a:p>
        </p:txBody>
      </p:sp>
    </p:spTree>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hf hdr="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6.xml"/><Relationship Id="rId2"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emf"/><Relationship Id="rId3" Type="http://schemas.openxmlformats.org/officeDocument/2006/relationships/image" Target="../media/image16.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emf"/><Relationship Id="rId3" Type="http://schemas.openxmlformats.org/officeDocument/2006/relationships/image" Target="../media/image18.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emf"/></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4.png"/><Relationship Id="rId5" Type="http://schemas.openxmlformats.org/officeDocument/2006/relationships/image" Target="../media/image22.png"/><Relationship Id="rId1" Type="http://schemas.openxmlformats.org/officeDocument/2006/relationships/slideLayout" Target="../slideLayouts/slideLayout6.xml"/><Relationship Id="rId2"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4.emf"/><Relationship Id="rId4" Type="http://schemas.openxmlformats.org/officeDocument/2006/relationships/image" Target="../media/image25.emf"/><Relationship Id="rId1" Type="http://schemas.openxmlformats.org/officeDocument/2006/relationships/slideLayout" Target="../slideLayouts/slideLayout2.xml"/><Relationship Id="rId2" Type="http://schemas.openxmlformats.org/officeDocument/2006/relationships/image" Target="../media/image23.emf"/></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wmf"/><Relationship Id="rId1" Type="http://schemas.openxmlformats.org/officeDocument/2006/relationships/slideLayout" Target="../slideLayouts/slideLayout2.xml"/><Relationship Id="rId2" Type="http://schemas.openxmlformats.org/officeDocument/2006/relationships/image" Target="../media/image26.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9.emf"/></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oleObject" Target="../embeddings/oleObject1.bin"/><Relationship Id="rId6" Type="http://schemas.openxmlformats.org/officeDocument/2006/relationships/image" Target="../media/image30.wmf"/><Relationship Id="rId7" Type="http://schemas.openxmlformats.org/officeDocument/2006/relationships/image" Target="../media/image33.png"/><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3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 Id="rId3"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oleObject" Target="../embeddings/oleObject2.bin"/><Relationship Id="rId5" Type="http://schemas.openxmlformats.org/officeDocument/2006/relationships/image" Target="../media/image38.emf"/><Relationship Id="rId6" Type="http://schemas.openxmlformats.org/officeDocument/2006/relationships/oleObject" Target="../embeddings/oleObject3.bin"/><Relationship Id="rId7" Type="http://schemas.openxmlformats.org/officeDocument/2006/relationships/image" Target="../media/image39.emf"/><Relationship Id="rId8" Type="http://schemas.openxmlformats.org/officeDocument/2006/relationships/image" Target="../media/image40.emf"/><Relationship Id="rId1" Type="http://schemas.openxmlformats.org/officeDocument/2006/relationships/vmlDrawing" Target="../drawings/vmlDrawing2.vml"/><Relationship Id="rId2"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2.emf"/><Relationship Id="rId4" Type="http://schemas.openxmlformats.org/officeDocument/2006/relationships/image" Target="../media/image43.emf"/><Relationship Id="rId5" Type="http://schemas.openxmlformats.org/officeDocument/2006/relationships/image" Target="../media/image44.emf"/><Relationship Id="rId1" Type="http://schemas.openxmlformats.org/officeDocument/2006/relationships/slideLayout" Target="../slideLayouts/slideLayout6.xml"/><Relationship Id="rId2" Type="http://schemas.openxmlformats.org/officeDocument/2006/relationships/image" Target="../media/image41.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6.emf"/><Relationship Id="rId3" Type="http://schemas.openxmlformats.org/officeDocument/2006/relationships/image" Target="../media/image4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9.emf"/><Relationship Id="rId3" Type="http://schemas.openxmlformats.org/officeDocument/2006/relationships/image" Target="../media/image50.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 Id="rId3" Type="http://schemas.openxmlformats.org/officeDocument/2006/relationships/image" Target="../media/image52.png"/></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emf"/><Relationship Id="rId5" Type="http://schemas.openxmlformats.org/officeDocument/2006/relationships/image" Target="../media/image56.png"/><Relationship Id="rId6" Type="http://schemas.openxmlformats.org/officeDocument/2006/relationships/image" Target="../media/image57.emf"/><Relationship Id="rId1" Type="http://schemas.openxmlformats.org/officeDocument/2006/relationships/slideLayout" Target="../slideLayouts/slideLayout7.xml"/><Relationship Id="rId2" Type="http://schemas.openxmlformats.org/officeDocument/2006/relationships/image" Target="../media/image5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8.emf"/></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1" Type="http://schemas.openxmlformats.org/officeDocument/2006/relationships/tags" Target="../tags/tag1.xml"/><Relationship Id="rId2"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emf"/><Relationship Id="rId3" Type="http://schemas.openxmlformats.org/officeDocument/2006/relationships/image" Target="../media/image2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emf"/><Relationship Id="rId3" Type="http://schemas.openxmlformats.org/officeDocument/2006/relationships/image" Target="../media/image63.png"/></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emf"/><Relationship Id="rId5" Type="http://schemas.openxmlformats.org/officeDocument/2006/relationships/image" Target="../media/image66.emf"/><Relationship Id="rId6" Type="http://schemas.openxmlformats.org/officeDocument/2006/relationships/image" Target="../media/image67.png"/><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8.png"/><Relationship Id="rId3" Type="http://schemas.openxmlformats.org/officeDocument/2006/relationships/image" Target="../media/image69.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71.png"/><Relationship Id="rId5" Type="http://schemas.openxmlformats.org/officeDocument/2006/relationships/oleObject" Target="../embeddings/oleObject4.bin"/><Relationship Id="rId6" Type="http://schemas.openxmlformats.org/officeDocument/2006/relationships/image" Target="../media/image39.emf"/><Relationship Id="rId7" Type="http://schemas.openxmlformats.org/officeDocument/2006/relationships/oleObject" Target="../embeddings/oleObject5.bin"/><Relationship Id="rId8" Type="http://schemas.openxmlformats.org/officeDocument/2006/relationships/image" Target="../media/image70.emf"/><Relationship Id="rId1" Type="http://schemas.openxmlformats.org/officeDocument/2006/relationships/vmlDrawing" Target="../drawings/vmlDrawing3.vml"/><Relationship Id="rId2"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73.jpeg"/><Relationship Id="rId4" Type="http://schemas.openxmlformats.org/officeDocument/2006/relationships/image" Target="../media/image710.png"/><Relationship Id="rId5" Type="http://schemas.openxmlformats.org/officeDocument/2006/relationships/image" Target="../media/image74.jpeg"/><Relationship Id="rId1" Type="http://schemas.openxmlformats.org/officeDocument/2006/relationships/slideLayout" Target="../slideLayouts/slideLayout7.xml"/><Relationship Id="rId2" Type="http://schemas.openxmlformats.org/officeDocument/2006/relationships/image" Target="../media/image72.w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3.png"/></Relationships>
</file>

<file path=ppt/slides/_rels/slide48.xml.rels><?xml version="1.0" encoding="UTF-8" standalone="yes"?>
<Relationships xmlns="http://schemas.openxmlformats.org/package/2006/relationships"><Relationship Id="rId3" Type="http://schemas.openxmlformats.org/officeDocument/2006/relationships/image" Target="../media/image76.emf"/><Relationship Id="rId4" Type="http://schemas.openxmlformats.org/officeDocument/2006/relationships/image" Target="../media/image77.png"/><Relationship Id="rId5" Type="http://schemas.openxmlformats.org/officeDocument/2006/relationships/image" Target="../media/image78.png"/><Relationship Id="rId1" Type="http://schemas.openxmlformats.org/officeDocument/2006/relationships/slideLayout" Target="../slideLayouts/slideLayout7.xml"/><Relationship Id="rId2" Type="http://schemas.openxmlformats.org/officeDocument/2006/relationships/image" Target="../media/image75.emf"/></Relationships>
</file>

<file path=ppt/slides/_rels/slide49.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1" Type="http://schemas.openxmlformats.org/officeDocument/2006/relationships/slideLayout" Target="../slideLayouts/slideLayout6.xml"/><Relationship Id="rId2" Type="http://schemas.openxmlformats.org/officeDocument/2006/relationships/image" Target="../media/image7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3.emf"/><Relationship Id="rId4" Type="http://schemas.openxmlformats.org/officeDocument/2006/relationships/image" Target="../media/image84.emf"/><Relationship Id="rId5" Type="http://schemas.openxmlformats.org/officeDocument/2006/relationships/image" Target="../media/image85.png"/><Relationship Id="rId6" Type="http://schemas.openxmlformats.org/officeDocument/2006/relationships/image" Target="../media/image65.emf"/><Relationship Id="rId7" Type="http://schemas.openxmlformats.org/officeDocument/2006/relationships/image" Target="../media/image66.emf"/><Relationship Id="rId1" Type="http://schemas.openxmlformats.org/officeDocument/2006/relationships/slideLayout" Target="../slideLayouts/slideLayout6.xml"/><Relationship Id="rId2" Type="http://schemas.openxmlformats.org/officeDocument/2006/relationships/image" Target="../media/image82.emf"/></Relationships>
</file>

<file path=ppt/slides/_rels/slide51.xml.rels><?xml version="1.0" encoding="UTF-8" standalone="yes"?>
<Relationships xmlns="http://schemas.openxmlformats.org/package/2006/relationships"><Relationship Id="rId3" Type="http://schemas.openxmlformats.org/officeDocument/2006/relationships/image" Target="../media/image87.emf"/><Relationship Id="rId4" Type="http://schemas.openxmlformats.org/officeDocument/2006/relationships/image" Target="../media/image88.emf"/><Relationship Id="rId5" Type="http://schemas.openxmlformats.org/officeDocument/2006/relationships/image" Target="../media/image89.emf"/><Relationship Id="rId1" Type="http://schemas.openxmlformats.org/officeDocument/2006/relationships/slideLayout" Target="../slideLayouts/slideLayout2.xml"/><Relationship Id="rId2" Type="http://schemas.openxmlformats.org/officeDocument/2006/relationships/image" Target="../media/image86.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png"/><Relationship Id="rId3" Type="http://schemas.openxmlformats.org/officeDocument/2006/relationships/image" Target="../media/image91.jpeg"/></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emf"/><Relationship Id="rId1" Type="http://schemas.openxmlformats.org/officeDocument/2006/relationships/slideLayout" Target="../slideLayouts/slideLayout7.xml"/><Relationship Id="rId2" Type="http://schemas.openxmlformats.org/officeDocument/2006/relationships/image" Target="../media/image5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2.em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png"/><Relationship Id="rId3" Type="http://schemas.openxmlformats.org/officeDocument/2006/relationships/image" Target="../media/image9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95.png"/></Relationships>
</file>

<file path=ppt/slides/_rels/slide59.xml.rels><?xml version="1.0" encoding="UTF-8" standalone="yes"?>
<Relationships xmlns="http://schemas.openxmlformats.org/package/2006/relationships"><Relationship Id="rId3" Type="http://schemas.openxmlformats.org/officeDocument/2006/relationships/image" Target="../media/image97.emf"/><Relationship Id="rId4" Type="http://schemas.openxmlformats.org/officeDocument/2006/relationships/image" Target="../media/image98.png"/><Relationship Id="rId5" Type="http://schemas.openxmlformats.org/officeDocument/2006/relationships/image" Target="../media/image99.png"/><Relationship Id="rId6" Type="http://schemas.openxmlformats.org/officeDocument/2006/relationships/image" Target="../media/image100.png"/><Relationship Id="rId1" Type="http://schemas.openxmlformats.org/officeDocument/2006/relationships/slideLayout" Target="../slideLayouts/slideLayout7.xml"/><Relationship Id="rId2" Type="http://schemas.openxmlformats.org/officeDocument/2006/relationships/image" Target="../media/image9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6.bin"/><Relationship Id="rId4" Type="http://schemas.openxmlformats.org/officeDocument/2006/relationships/image" Target="../media/image30.wmf"/><Relationship Id="rId5" Type="http://schemas.openxmlformats.org/officeDocument/2006/relationships/image" Target="../media/image33.png"/><Relationship Id="rId6" Type="http://schemas.openxmlformats.org/officeDocument/2006/relationships/oleObject" Target="../embeddings/oleObject7.bin"/><Relationship Id="rId7" Type="http://schemas.openxmlformats.org/officeDocument/2006/relationships/image" Target="../media/image101.wmf"/><Relationship Id="rId1" Type="http://schemas.openxmlformats.org/officeDocument/2006/relationships/vmlDrawing" Target="../drawings/vmlDrawing4.vml"/><Relationship Id="rId2"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emf"/><Relationship Id="rId5" Type="http://schemas.openxmlformats.org/officeDocument/2006/relationships/image" Target="../media/image10.png"/><Relationship Id="rId6" Type="http://schemas.openxmlformats.org/officeDocument/2006/relationships/image" Target="../media/image11.png"/><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3209" y="601617"/>
            <a:ext cx="8687983" cy="6072310"/>
          </a:xfrm>
        </p:spPr>
        <p:txBody>
          <a:bodyPr>
            <a:normAutofit fontScale="85000" lnSpcReduction="20000"/>
          </a:bodyPr>
          <a:lstStyle/>
          <a:p>
            <a:r>
              <a:rPr lang="en-US" dirty="0"/>
              <a:t>We hope to address/answer some of the following questions: (1) What are the most important scientific questions from generalized TMD and spin physics field?  (2) How do the answers to these questions have critical impact in our field, as well as in the broader nuclear science community?  (3) Have these questions changed since the publication of the White Paper, "Electron Ion Collider: The Next QCD Frontier - Understanding the glue that binds us all", e-Print: arXiv:1212.1701  (4) Why is  an Electron Ion Collider absolutely crucial to study Spin Physics and GTMDS, and why should the broad nuclear science community care about our research?  (5) Examples of "so-what" questions are:</a:t>
            </a:r>
          </a:p>
          <a:p>
            <a:r>
              <a:rPr lang="en-US" dirty="0"/>
              <a:t>(a) An EIC can improve the extraction of \Delta G to much better precision. If we can measure \Delta G up to 1% accuracy, what impact this would have in our understanding of the nucleon? What do we learn from that?</a:t>
            </a:r>
          </a:p>
          <a:p>
            <a:r>
              <a:rPr lang="en-US" dirty="0"/>
              <a:t>(b) An EIC can measure sea quark/gluon TMDs. If we measure these distributions to a higher accuracy, what do we learn from that? What essential physics comes from such measurements.</a:t>
            </a:r>
          </a:p>
          <a:p>
            <a:pPr marL="0" indent="0">
              <a:buNone/>
            </a:pPr>
            <a:endParaRPr lang="en-US" dirty="0"/>
          </a:p>
        </p:txBody>
      </p:sp>
      <p:sp>
        <p:nvSpPr>
          <p:cNvPr id="4" name="Date Placeholder 3"/>
          <p:cNvSpPr>
            <a:spLocks noGrp="1"/>
          </p:cNvSpPr>
          <p:nvPr>
            <p:ph type="dt" sz="half" idx="10"/>
          </p:nvPr>
        </p:nvSpPr>
        <p:spPr/>
        <p:txBody>
          <a:bodyPr/>
          <a:lstStyle/>
          <a:p>
            <a:r>
              <a:rPr lang="en-US" smtClean="0"/>
              <a:t>August 14, 2014</a:t>
            </a:r>
            <a:endParaRPr lang="en-US"/>
          </a:p>
        </p:txBody>
      </p:sp>
      <p:sp>
        <p:nvSpPr>
          <p:cNvPr id="5" name="Footer Placeholder 4"/>
          <p:cNvSpPr>
            <a:spLocks noGrp="1"/>
          </p:cNvSpPr>
          <p:nvPr>
            <p:ph type="ftr" sz="quarter" idx="11"/>
          </p:nvPr>
        </p:nvSpPr>
        <p:spPr/>
        <p:txBody>
          <a:bodyPr/>
          <a:lstStyle/>
          <a:p>
            <a:pPr algn="r"/>
            <a:r>
              <a:rPr lang="en-US" smtClean="0"/>
              <a:t>Spin physics with EIC: Pre-Town Meeting at JLab </a:t>
            </a: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1</a:t>
            </a:fld>
            <a:endParaRPr lang="en-US"/>
          </a:p>
        </p:txBody>
      </p:sp>
    </p:spTree>
    <p:extLst>
      <p:ext uri="{BB962C8B-B14F-4D97-AF65-F5344CB8AC3E}">
        <p14:creationId xmlns:p14="http://schemas.microsoft.com/office/powerpoint/2010/main" val="173521675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2-08-20 at 10.03.0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727" y="1411941"/>
            <a:ext cx="8832273" cy="4235824"/>
          </a:xfrm>
          <a:prstGeom prst="rect">
            <a:avLst/>
          </a:prstGeom>
        </p:spPr>
      </p:pic>
      <p:sp>
        <p:nvSpPr>
          <p:cNvPr id="4" name="TextBox 3"/>
          <p:cNvSpPr txBox="1"/>
          <p:nvPr/>
        </p:nvSpPr>
        <p:spPr>
          <a:xfrm>
            <a:off x="207818" y="941295"/>
            <a:ext cx="2999828" cy="421414"/>
          </a:xfrm>
          <a:prstGeom prst="rect">
            <a:avLst/>
          </a:prstGeom>
          <a:noFill/>
        </p:spPr>
        <p:txBody>
          <a:bodyPr wrap="none" lIns="82058" tIns="41029" rIns="82058" bIns="41029" rtlCol="0">
            <a:spAutoFit/>
          </a:bodyPr>
          <a:lstStyle/>
          <a:p>
            <a:pPr marL="307718" indent="-307718">
              <a:buFont typeface="Wingdings" charset="2"/>
              <a:buChar char="q"/>
            </a:pPr>
            <a:r>
              <a:rPr lang="en-US" sz="2200" dirty="0">
                <a:solidFill>
                  <a:srgbClr val="006600"/>
                </a:solidFill>
                <a:latin typeface="+mj-lt"/>
              </a:rPr>
              <a:t>Wigner distributions:</a:t>
            </a:r>
          </a:p>
        </p:txBody>
      </p:sp>
      <p:sp>
        <p:nvSpPr>
          <p:cNvPr id="14" name="Title 13"/>
          <p:cNvSpPr>
            <a:spLocks noGrp="1"/>
          </p:cNvSpPr>
          <p:nvPr>
            <p:ph type="title"/>
          </p:nvPr>
        </p:nvSpPr>
        <p:spPr>
          <a:xfrm>
            <a:off x="243209" y="215895"/>
            <a:ext cx="8687983" cy="990600"/>
          </a:xfrm>
        </p:spPr>
        <p:txBody>
          <a:bodyPr anchor="t"/>
          <a:lstStyle/>
          <a:p>
            <a:pPr algn="ctr"/>
            <a:r>
              <a:rPr lang="en-US" dirty="0" smtClean="0"/>
              <a:t>Unified view of the Nucleon Structure</a:t>
            </a:r>
            <a:endParaRPr lang="en-US" dirty="0"/>
          </a:p>
        </p:txBody>
      </p:sp>
      <p:sp>
        <p:nvSpPr>
          <p:cNvPr id="7" name="Slide Number Placeholder 6"/>
          <p:cNvSpPr>
            <a:spLocks noGrp="1"/>
          </p:cNvSpPr>
          <p:nvPr>
            <p:ph type="sldNum" sz="quarter" idx="12"/>
          </p:nvPr>
        </p:nvSpPr>
        <p:spPr/>
        <p:txBody>
          <a:bodyPr/>
          <a:lstStyle/>
          <a:p>
            <a:pPr>
              <a:defRPr/>
            </a:pPr>
            <a:fld id="{663965D6-BDF6-B148-993F-4DA70ADE2AD2}" type="slidenum">
              <a:rPr lang="en-US" smtClean="0"/>
              <a:pPr>
                <a:defRPr/>
              </a:pPr>
              <a:t>10</a:t>
            </a:fld>
            <a:endParaRPr lang="en-US" dirty="0"/>
          </a:p>
        </p:txBody>
      </p:sp>
      <p:pic>
        <p:nvPicPr>
          <p:cNvPr id="8" name="Picture 7" descr="Screen shot 2012-08-20 at 10.03.2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7637" y="874059"/>
            <a:ext cx="1783177" cy="1524418"/>
          </a:xfrm>
          <a:prstGeom prst="rect">
            <a:avLst/>
          </a:prstGeom>
        </p:spPr>
      </p:pic>
      <p:grpSp>
        <p:nvGrpSpPr>
          <p:cNvPr id="34" name="Group 33"/>
          <p:cNvGrpSpPr/>
          <p:nvPr/>
        </p:nvGrpSpPr>
        <p:grpSpPr>
          <a:xfrm>
            <a:off x="207818" y="5446061"/>
            <a:ext cx="8520281" cy="1303658"/>
            <a:chOff x="228600" y="6172200"/>
            <a:chExt cx="9372309" cy="1477479"/>
          </a:xfrm>
        </p:grpSpPr>
        <p:sp>
          <p:nvSpPr>
            <p:cNvPr id="9" name="TextBox 8"/>
            <p:cNvSpPr txBox="1"/>
            <p:nvPr/>
          </p:nvSpPr>
          <p:spPr>
            <a:xfrm>
              <a:off x="228600" y="6172200"/>
              <a:ext cx="9372309" cy="488339"/>
            </a:xfrm>
            <a:prstGeom prst="rect">
              <a:avLst/>
            </a:prstGeom>
            <a:noFill/>
          </p:spPr>
          <p:txBody>
            <a:bodyPr wrap="none" rtlCol="0">
              <a:spAutoFit/>
            </a:bodyPr>
            <a:lstStyle/>
            <a:p>
              <a:pPr marL="307718" indent="-307718">
                <a:buFont typeface="Wingdings" charset="2"/>
                <a:buChar char="q"/>
              </a:pPr>
              <a:r>
                <a:rPr lang="en-US" sz="2200" dirty="0" smtClean="0">
                  <a:solidFill>
                    <a:srgbClr val="006600"/>
                  </a:solidFill>
                  <a:latin typeface="+mj-lt"/>
                </a:rPr>
                <a:t>3D </a:t>
              </a:r>
              <a:r>
                <a:rPr lang="en-US" sz="2200" dirty="0">
                  <a:solidFill>
                    <a:srgbClr val="006600"/>
                  </a:solidFill>
                  <a:latin typeface="+mj-lt"/>
                </a:rPr>
                <a:t>imaging of </a:t>
              </a:r>
              <a:r>
                <a:rPr lang="en-US" sz="2200" dirty="0" err="1" smtClean="0">
                  <a:solidFill>
                    <a:srgbClr val="006600"/>
                  </a:solidFill>
                  <a:latin typeface="+mj-lt"/>
                </a:rPr>
                <a:t>partons</a:t>
              </a:r>
              <a:r>
                <a:rPr lang="en-US" sz="2200" dirty="0" smtClean="0">
                  <a:solidFill>
                    <a:srgbClr val="006600"/>
                  </a:solidFill>
                  <a:latin typeface="+mj-lt"/>
                </a:rPr>
                <a:t>: Quarks </a:t>
              </a:r>
              <a:r>
                <a:rPr lang="en-US" sz="2200" dirty="0" smtClean="0">
                  <a:solidFill>
                    <a:srgbClr val="006600"/>
                  </a:solidFill>
                  <a:latin typeface="+mj-lt"/>
                  <a:sym typeface="Wingdings"/>
                </a:rPr>
                <a:t>(fixed target) , Gluons (collider)</a:t>
              </a:r>
              <a:endParaRPr lang="en-US" sz="2200" dirty="0">
                <a:solidFill>
                  <a:srgbClr val="006600"/>
                </a:solidFill>
                <a:latin typeface="+mj-lt"/>
              </a:endParaRPr>
            </a:p>
          </p:txBody>
        </p:sp>
        <p:sp>
          <p:nvSpPr>
            <p:cNvPr id="33" name="TextBox 32"/>
            <p:cNvSpPr txBox="1"/>
            <p:nvPr/>
          </p:nvSpPr>
          <p:spPr>
            <a:xfrm>
              <a:off x="762000" y="6629400"/>
              <a:ext cx="8836264" cy="1020279"/>
            </a:xfrm>
            <a:prstGeom prst="rect">
              <a:avLst/>
            </a:prstGeom>
            <a:noFill/>
          </p:spPr>
          <p:txBody>
            <a:bodyPr wrap="none" rtlCol="0">
              <a:spAutoFit/>
            </a:bodyPr>
            <a:lstStyle/>
            <a:p>
              <a:pPr marL="307718" indent="-307718">
                <a:lnSpc>
                  <a:spcPct val="150000"/>
                </a:lnSpc>
                <a:buFont typeface="Wingdings" charset="2"/>
                <a:buChar char="²"/>
              </a:pPr>
              <a:r>
                <a:rPr lang="en-US" dirty="0">
                  <a:solidFill>
                    <a:srgbClr val="0000FF"/>
                  </a:solidFill>
                  <a:latin typeface="+mj-lt"/>
                </a:rPr>
                <a:t>TMDs – confined motion in a nucleon (semi-inclusive DIS)</a:t>
              </a:r>
            </a:p>
            <a:p>
              <a:pPr marL="307718" indent="-307718">
                <a:lnSpc>
                  <a:spcPct val="150000"/>
                </a:lnSpc>
                <a:buFont typeface="Wingdings" charset="2"/>
                <a:buChar char="²"/>
              </a:pPr>
              <a:r>
                <a:rPr lang="en-US" dirty="0">
                  <a:solidFill>
                    <a:srgbClr val="0000FF"/>
                  </a:solidFill>
                  <a:latin typeface="+mj-lt"/>
                </a:rPr>
                <a:t>GPDs – Spatial imaging of quarks and gluons (exclusive </a:t>
              </a:r>
              <a:r>
                <a:rPr lang="en-US" dirty="0" smtClean="0">
                  <a:solidFill>
                    <a:srgbClr val="0000FF"/>
                  </a:solidFill>
                  <a:latin typeface="+mj-lt"/>
                </a:rPr>
                <a:t>DIS &amp; diffraction)  </a:t>
              </a:r>
              <a:endParaRPr lang="en-US" dirty="0">
                <a:solidFill>
                  <a:srgbClr val="0000FF"/>
                </a:solidFill>
                <a:latin typeface="+mj-lt"/>
              </a:endParaRPr>
            </a:p>
          </p:txBody>
        </p:sp>
      </p:grpSp>
      <p:grpSp>
        <p:nvGrpSpPr>
          <p:cNvPr id="12" name="Group 11"/>
          <p:cNvGrpSpPr/>
          <p:nvPr/>
        </p:nvGrpSpPr>
        <p:grpSpPr>
          <a:xfrm>
            <a:off x="0" y="1467199"/>
            <a:ext cx="9144000" cy="617095"/>
            <a:chOff x="0" y="1662826"/>
            <a:chExt cx="10058400" cy="699374"/>
          </a:xfrm>
        </p:grpSpPr>
        <p:sp>
          <p:nvSpPr>
            <p:cNvPr id="5" name="Rectangle 4"/>
            <p:cNvSpPr/>
            <p:nvPr/>
          </p:nvSpPr>
          <p:spPr>
            <a:xfrm>
              <a:off x="0" y="1662826"/>
              <a:ext cx="10058400" cy="699374"/>
            </a:xfrm>
            <a:prstGeom prst="rect">
              <a:avLst/>
            </a:prstGeom>
            <a:solidFill>
              <a:srgbClr val="FF6600">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sp>
          <p:nvSpPr>
            <p:cNvPr id="11" name="TextBox 10"/>
            <p:cNvSpPr txBox="1"/>
            <p:nvPr/>
          </p:nvSpPr>
          <p:spPr>
            <a:xfrm>
              <a:off x="152400" y="1828800"/>
              <a:ext cx="527718" cy="418576"/>
            </a:xfrm>
            <a:prstGeom prst="rect">
              <a:avLst/>
            </a:prstGeom>
            <a:noFill/>
          </p:spPr>
          <p:txBody>
            <a:bodyPr wrap="none" rtlCol="0">
              <a:spAutoFit/>
            </a:bodyPr>
            <a:lstStyle/>
            <a:p>
              <a:r>
                <a:rPr lang="en-US" dirty="0">
                  <a:latin typeface="+mj-lt"/>
                </a:rPr>
                <a:t>5D</a:t>
              </a:r>
            </a:p>
          </p:txBody>
        </p:sp>
      </p:grpSp>
      <p:grpSp>
        <p:nvGrpSpPr>
          <p:cNvPr id="13" name="Group 12"/>
          <p:cNvGrpSpPr/>
          <p:nvPr/>
        </p:nvGrpSpPr>
        <p:grpSpPr>
          <a:xfrm>
            <a:off x="0" y="2084294"/>
            <a:ext cx="9144000" cy="1815353"/>
            <a:chOff x="0" y="2362200"/>
            <a:chExt cx="10058400" cy="2057400"/>
          </a:xfrm>
        </p:grpSpPr>
        <p:sp>
          <p:nvSpPr>
            <p:cNvPr id="6" name="Rectangle 5"/>
            <p:cNvSpPr/>
            <p:nvPr/>
          </p:nvSpPr>
          <p:spPr>
            <a:xfrm>
              <a:off x="0" y="2362200"/>
              <a:ext cx="10058400" cy="2057400"/>
            </a:xfrm>
            <a:prstGeom prst="rect">
              <a:avLst/>
            </a:prstGeom>
            <a:solidFill>
              <a:schemeClr val="accent6">
                <a:lumMod val="60000"/>
                <a:lumOff val="40000"/>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Box 34"/>
            <p:cNvSpPr txBox="1"/>
            <p:nvPr/>
          </p:nvSpPr>
          <p:spPr>
            <a:xfrm>
              <a:off x="152400" y="3124200"/>
              <a:ext cx="527718" cy="418576"/>
            </a:xfrm>
            <a:prstGeom prst="rect">
              <a:avLst/>
            </a:prstGeom>
            <a:noFill/>
          </p:spPr>
          <p:txBody>
            <a:bodyPr wrap="none" rtlCol="0">
              <a:spAutoFit/>
            </a:bodyPr>
            <a:lstStyle/>
            <a:p>
              <a:r>
                <a:rPr lang="en-US" dirty="0">
                  <a:latin typeface="+mj-lt"/>
                </a:rPr>
                <a:t>3D</a:t>
              </a:r>
            </a:p>
          </p:txBody>
        </p:sp>
      </p:grpSp>
      <p:grpSp>
        <p:nvGrpSpPr>
          <p:cNvPr id="15" name="Group 14"/>
          <p:cNvGrpSpPr/>
          <p:nvPr/>
        </p:nvGrpSpPr>
        <p:grpSpPr>
          <a:xfrm>
            <a:off x="20716" y="3899647"/>
            <a:ext cx="9123284" cy="1546412"/>
            <a:chOff x="22788" y="4419600"/>
            <a:chExt cx="10035612" cy="1752600"/>
          </a:xfrm>
        </p:grpSpPr>
        <p:sp>
          <p:nvSpPr>
            <p:cNvPr id="10" name="Rectangle 9"/>
            <p:cNvSpPr/>
            <p:nvPr/>
          </p:nvSpPr>
          <p:spPr>
            <a:xfrm>
              <a:off x="22788" y="4419600"/>
              <a:ext cx="10035612" cy="1752600"/>
            </a:xfrm>
            <a:prstGeom prst="rect">
              <a:avLst/>
            </a:prstGeom>
            <a:solidFill>
              <a:srgbClr val="3366FF">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152400" y="4724400"/>
              <a:ext cx="527718" cy="418576"/>
            </a:xfrm>
            <a:prstGeom prst="rect">
              <a:avLst/>
            </a:prstGeom>
            <a:noFill/>
          </p:spPr>
          <p:txBody>
            <a:bodyPr wrap="none" rtlCol="0">
              <a:spAutoFit/>
            </a:bodyPr>
            <a:lstStyle/>
            <a:p>
              <a:r>
                <a:rPr lang="en-US" dirty="0">
                  <a:latin typeface="+mj-lt"/>
                </a:rPr>
                <a:t>1D</a:t>
              </a:r>
            </a:p>
          </p:txBody>
        </p:sp>
      </p:grpSp>
      <p:grpSp>
        <p:nvGrpSpPr>
          <p:cNvPr id="37" name="Group 36"/>
          <p:cNvGrpSpPr/>
          <p:nvPr/>
        </p:nvGrpSpPr>
        <p:grpSpPr>
          <a:xfrm>
            <a:off x="1801091" y="1613647"/>
            <a:ext cx="7135091" cy="3548246"/>
            <a:chOff x="1828800" y="1828800"/>
            <a:chExt cx="7848600" cy="4021345"/>
          </a:xfrm>
        </p:grpSpPr>
        <p:grpSp>
          <p:nvGrpSpPr>
            <p:cNvPr id="38" name="Group 37"/>
            <p:cNvGrpSpPr/>
            <p:nvPr/>
          </p:nvGrpSpPr>
          <p:grpSpPr>
            <a:xfrm>
              <a:off x="3048000" y="4038600"/>
              <a:ext cx="2438399" cy="1811545"/>
              <a:chOff x="3048000" y="4038600"/>
              <a:chExt cx="2438399" cy="1811545"/>
            </a:xfrm>
          </p:grpSpPr>
          <p:pic>
            <p:nvPicPr>
              <p:cNvPr id="49" name="Picture 48" descr="Screen shot 2010-08-26 at 11.07.28 PM.png"/>
              <p:cNvPicPr>
                <a:picLocks noChangeAspect="1"/>
              </p:cNvPicPr>
              <p:nvPr/>
            </p:nvPicPr>
            <p:blipFill>
              <a:blip r:embed="rId4"/>
              <a:stretch>
                <a:fillRect/>
              </a:stretch>
            </p:blipFill>
            <p:spPr>
              <a:xfrm>
                <a:off x="3886200" y="4038600"/>
                <a:ext cx="1600199" cy="1811545"/>
              </a:xfrm>
              <a:prstGeom prst="rect">
                <a:avLst/>
              </a:prstGeom>
              <a:ln>
                <a:solidFill>
                  <a:srgbClr val="FF0000"/>
                </a:solidFill>
              </a:ln>
            </p:spPr>
          </p:pic>
          <p:cxnSp>
            <p:nvCxnSpPr>
              <p:cNvPr id="50" name="Straight Arrow Connector 49"/>
              <p:cNvCxnSpPr>
                <a:stCxn id="49" idx="1"/>
              </p:cNvCxnSpPr>
              <p:nvPr/>
            </p:nvCxnSpPr>
            <p:spPr>
              <a:xfrm flipH="1">
                <a:off x="3048000" y="4944373"/>
                <a:ext cx="838200" cy="618227"/>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39" name="Group 38"/>
            <p:cNvGrpSpPr/>
            <p:nvPr/>
          </p:nvGrpSpPr>
          <p:grpSpPr>
            <a:xfrm>
              <a:off x="8458200" y="1828800"/>
              <a:ext cx="1219200" cy="1447800"/>
              <a:chOff x="8458200" y="1828800"/>
              <a:chExt cx="1219200" cy="1447800"/>
            </a:xfrm>
          </p:grpSpPr>
          <p:grpSp>
            <p:nvGrpSpPr>
              <p:cNvPr id="45" name="Group 44"/>
              <p:cNvGrpSpPr/>
              <p:nvPr/>
            </p:nvGrpSpPr>
            <p:grpSpPr>
              <a:xfrm>
                <a:off x="8458200" y="1828800"/>
                <a:ext cx="1210087" cy="1447800"/>
                <a:chOff x="8458200" y="1828800"/>
                <a:chExt cx="1210087" cy="1447800"/>
              </a:xfrm>
            </p:grpSpPr>
            <p:cxnSp>
              <p:nvCxnSpPr>
                <p:cNvPr id="47" name="Straight Arrow Connector 46"/>
                <p:cNvCxnSpPr/>
                <p:nvPr/>
              </p:nvCxnSpPr>
              <p:spPr>
                <a:xfrm flipH="1">
                  <a:off x="8991600" y="2895600"/>
                  <a:ext cx="76200" cy="38100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a:off x="8458200" y="1828800"/>
                  <a:ext cx="1210087" cy="1077218"/>
                </a:xfrm>
                <a:prstGeom prst="rect">
                  <a:avLst/>
                </a:prstGeom>
                <a:noFill/>
              </p:spPr>
              <p:txBody>
                <a:bodyPr wrap="none" rtlCol="0">
                  <a:spAutoFit/>
                </a:bodyPr>
                <a:lstStyle/>
                <a:p>
                  <a:pPr algn="ctr"/>
                  <a:r>
                    <a:rPr lang="en-US" sz="1400" dirty="0">
                      <a:solidFill>
                        <a:srgbClr val="0000FF"/>
                      </a:solidFill>
                      <a:latin typeface="+mj-lt"/>
                    </a:rPr>
                    <a:t>JLab12</a:t>
                  </a:r>
                </a:p>
                <a:p>
                  <a:pPr algn="ctr"/>
                  <a:r>
                    <a:rPr lang="en-US" sz="1400" dirty="0">
                      <a:solidFill>
                        <a:srgbClr val="0000FF"/>
                      </a:solidFill>
                      <a:latin typeface="+mj-lt"/>
                    </a:rPr>
                    <a:t>COMPASS</a:t>
                  </a:r>
                </a:p>
                <a:p>
                  <a:pPr algn="ctr"/>
                  <a:r>
                    <a:rPr lang="en-US" sz="1400" dirty="0">
                      <a:solidFill>
                        <a:srgbClr val="0000FF"/>
                      </a:solidFill>
                      <a:latin typeface="+mj-lt"/>
                    </a:rPr>
                    <a:t>for</a:t>
                  </a:r>
                </a:p>
                <a:p>
                  <a:pPr algn="ctr"/>
                  <a:r>
                    <a:rPr lang="en-US" sz="1400" dirty="0">
                      <a:solidFill>
                        <a:srgbClr val="0000FF"/>
                      </a:solidFill>
                      <a:latin typeface="+mj-lt"/>
                    </a:rPr>
                    <a:t>Valence</a:t>
                  </a:r>
                </a:p>
              </p:txBody>
            </p:sp>
          </p:grpSp>
          <p:sp>
            <p:nvSpPr>
              <p:cNvPr id="46" name="Rectangle 45"/>
              <p:cNvSpPr/>
              <p:nvPr/>
            </p:nvSpPr>
            <p:spPr>
              <a:xfrm>
                <a:off x="8458200" y="1828800"/>
                <a:ext cx="1219200" cy="1066800"/>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0" name="Group 39"/>
            <p:cNvGrpSpPr/>
            <p:nvPr/>
          </p:nvGrpSpPr>
          <p:grpSpPr>
            <a:xfrm>
              <a:off x="1828800" y="2743200"/>
              <a:ext cx="1210087" cy="1295400"/>
              <a:chOff x="1828800" y="2743200"/>
              <a:chExt cx="1210087" cy="1295400"/>
            </a:xfrm>
          </p:grpSpPr>
          <p:grpSp>
            <p:nvGrpSpPr>
              <p:cNvPr id="41" name="Group 40"/>
              <p:cNvGrpSpPr/>
              <p:nvPr/>
            </p:nvGrpSpPr>
            <p:grpSpPr>
              <a:xfrm>
                <a:off x="1828800" y="2819400"/>
                <a:ext cx="1210087" cy="1219200"/>
                <a:chOff x="1828800" y="2819400"/>
                <a:chExt cx="1210087" cy="1219200"/>
              </a:xfrm>
            </p:grpSpPr>
            <p:sp>
              <p:nvSpPr>
                <p:cNvPr id="43" name="TextBox 42"/>
                <p:cNvSpPr txBox="1"/>
                <p:nvPr/>
              </p:nvSpPr>
              <p:spPr>
                <a:xfrm>
                  <a:off x="1828800" y="2819400"/>
                  <a:ext cx="1210087" cy="830997"/>
                </a:xfrm>
                <a:prstGeom prst="rect">
                  <a:avLst/>
                </a:prstGeom>
                <a:noFill/>
              </p:spPr>
              <p:txBody>
                <a:bodyPr wrap="none" rtlCol="0">
                  <a:spAutoFit/>
                </a:bodyPr>
                <a:lstStyle/>
                <a:p>
                  <a:pPr algn="ctr"/>
                  <a:r>
                    <a:rPr lang="en-US" sz="1400" dirty="0">
                      <a:solidFill>
                        <a:srgbClr val="0000FF"/>
                      </a:solidFill>
                      <a:latin typeface="+mj-lt"/>
                    </a:rPr>
                    <a:t>HERMES</a:t>
                  </a:r>
                </a:p>
                <a:p>
                  <a:pPr algn="ctr"/>
                  <a:r>
                    <a:rPr lang="en-US" sz="1400" dirty="0">
                      <a:solidFill>
                        <a:srgbClr val="0000FF"/>
                      </a:solidFill>
                      <a:latin typeface="+mj-lt"/>
                    </a:rPr>
                    <a:t>JLab12</a:t>
                  </a:r>
                </a:p>
                <a:p>
                  <a:pPr algn="ctr"/>
                  <a:r>
                    <a:rPr lang="en-US" sz="1400" dirty="0">
                      <a:solidFill>
                        <a:srgbClr val="0000FF"/>
                      </a:solidFill>
                      <a:latin typeface="+mj-lt"/>
                    </a:rPr>
                    <a:t>COMPASS</a:t>
                  </a:r>
                </a:p>
              </p:txBody>
            </p:sp>
            <p:cxnSp>
              <p:nvCxnSpPr>
                <p:cNvPr id="44" name="Straight Arrow Connector 43"/>
                <p:cNvCxnSpPr/>
                <p:nvPr/>
              </p:nvCxnSpPr>
              <p:spPr>
                <a:xfrm flipH="1">
                  <a:off x="2286000" y="3657600"/>
                  <a:ext cx="76200" cy="38100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42" name="Rectangle 41"/>
              <p:cNvSpPr/>
              <p:nvPr/>
            </p:nvSpPr>
            <p:spPr>
              <a:xfrm>
                <a:off x="1828800" y="2743200"/>
                <a:ext cx="1143000" cy="914400"/>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16" name="Date Placeholder 15"/>
          <p:cNvSpPr>
            <a:spLocks noGrp="1"/>
          </p:cNvSpPr>
          <p:nvPr>
            <p:ph type="dt" sz="half" idx="10"/>
          </p:nvPr>
        </p:nvSpPr>
        <p:spPr/>
        <p:txBody>
          <a:bodyPr/>
          <a:lstStyle/>
          <a:p>
            <a:r>
              <a:rPr lang="en-US" smtClean="0"/>
              <a:t>August 14, 2014</a:t>
            </a:r>
            <a:endParaRPr lang="en-US"/>
          </a:p>
        </p:txBody>
      </p:sp>
      <p:sp>
        <p:nvSpPr>
          <p:cNvPr id="17" name="Footer Placeholder 16"/>
          <p:cNvSpPr>
            <a:spLocks noGrp="1"/>
          </p:cNvSpPr>
          <p:nvPr>
            <p:ph type="ftr" sz="quarter" idx="11"/>
          </p:nvPr>
        </p:nvSpPr>
        <p:spPr/>
        <p:txBody>
          <a:bodyPr/>
          <a:lstStyle/>
          <a:p>
            <a:pPr algn="r"/>
            <a:r>
              <a:rPr lang="en-US" smtClean="0"/>
              <a:t>Spin physics with EIC: Pre-Town Meeting at JLab </a:t>
            </a:r>
            <a:endParaRPr lang="en-US" dirty="0"/>
          </a:p>
        </p:txBody>
      </p:sp>
    </p:spTree>
    <p:extLst>
      <p:ext uri="{BB962C8B-B14F-4D97-AF65-F5344CB8AC3E}">
        <p14:creationId xmlns:p14="http://schemas.microsoft.com/office/powerpoint/2010/main" val="2115202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additive="base">
                                        <p:cTn id="13" dur="500" fill="hold"/>
                                        <p:tgtEl>
                                          <p:spTgt spid="34"/>
                                        </p:tgtEl>
                                        <p:attrNameLst>
                                          <p:attrName>ppt_x</p:attrName>
                                        </p:attrNameLst>
                                      </p:cBhvr>
                                      <p:tavLst>
                                        <p:tav tm="0">
                                          <p:val>
                                            <p:strVal val="#ppt_x"/>
                                          </p:val>
                                        </p:tav>
                                        <p:tav tm="100000">
                                          <p:val>
                                            <p:strVal val="#ppt_x"/>
                                          </p:val>
                                        </p:tav>
                                      </p:tavLst>
                                    </p:anim>
                                    <p:anim calcmode="lin" valueType="num">
                                      <p:cBhvr additive="base">
                                        <p:cTn id="1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August 14, 2014</a:t>
            </a:r>
            <a:endParaRPr lang="en-US"/>
          </a:p>
        </p:txBody>
      </p:sp>
      <p:sp>
        <p:nvSpPr>
          <p:cNvPr id="4" name="Footer Placeholder 3"/>
          <p:cNvSpPr>
            <a:spLocks noGrp="1"/>
          </p:cNvSpPr>
          <p:nvPr>
            <p:ph type="ftr" sz="quarter" idx="11"/>
          </p:nvPr>
        </p:nvSpPr>
        <p:spPr/>
        <p:txBody>
          <a:bodyPr/>
          <a:lstStyle/>
          <a:p>
            <a:pPr algn="r"/>
            <a:r>
              <a:rPr lang="en-US" smtClean="0"/>
              <a:t>Spin physics with EIC: Pre-Town Meeting at JLab </a:t>
            </a: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11</a:t>
            </a:fld>
            <a:endParaRPr lang="en-US"/>
          </a:p>
        </p:txBody>
      </p:sp>
      <p:pic>
        <p:nvPicPr>
          <p:cNvPr id="11" name="Picture 10"/>
          <p:cNvPicPr>
            <a:picLocks noChangeAspect="1"/>
          </p:cNvPicPr>
          <p:nvPr/>
        </p:nvPicPr>
        <p:blipFill>
          <a:blip r:embed="rId2"/>
          <a:stretch>
            <a:fillRect/>
          </a:stretch>
        </p:blipFill>
        <p:spPr>
          <a:xfrm>
            <a:off x="0" y="490026"/>
            <a:ext cx="6048658" cy="4617792"/>
          </a:xfrm>
          <a:prstGeom prst="rect">
            <a:avLst/>
          </a:prstGeom>
        </p:spPr>
      </p:pic>
      <p:sp>
        <p:nvSpPr>
          <p:cNvPr id="12" name="TextBox 11"/>
          <p:cNvSpPr txBox="1"/>
          <p:nvPr/>
        </p:nvSpPr>
        <p:spPr>
          <a:xfrm rot="16200000">
            <a:off x="-408143" y="4367673"/>
            <a:ext cx="1352353" cy="36933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dirty="0" smtClean="0"/>
              <a:t>B. </a:t>
            </a:r>
            <a:r>
              <a:rPr lang="en-US" dirty="0" err="1" smtClean="0"/>
              <a:t>Pasquini</a:t>
            </a:r>
            <a:endParaRPr lang="en-US" dirty="0"/>
          </a:p>
        </p:txBody>
      </p:sp>
      <p:pic>
        <p:nvPicPr>
          <p:cNvPr id="13" name="Picture 12"/>
          <p:cNvPicPr>
            <a:picLocks noChangeAspect="1"/>
          </p:cNvPicPr>
          <p:nvPr/>
        </p:nvPicPr>
        <p:blipFill>
          <a:blip r:embed="rId3"/>
          <a:stretch>
            <a:fillRect/>
          </a:stretch>
        </p:blipFill>
        <p:spPr>
          <a:xfrm>
            <a:off x="1148607" y="5247426"/>
            <a:ext cx="7995393" cy="1590244"/>
          </a:xfrm>
          <a:prstGeom prst="rect">
            <a:avLst/>
          </a:prstGeom>
        </p:spPr>
      </p:pic>
      <p:sp>
        <p:nvSpPr>
          <p:cNvPr id="14" name="TextBox 13"/>
          <p:cNvSpPr txBox="1"/>
          <p:nvPr/>
        </p:nvSpPr>
        <p:spPr>
          <a:xfrm>
            <a:off x="6215748" y="917927"/>
            <a:ext cx="2928252" cy="3416320"/>
          </a:xfrm>
          <a:prstGeom prst="rect">
            <a:avLst/>
          </a:prstGeom>
          <a:noFill/>
        </p:spPr>
        <p:txBody>
          <a:bodyPr wrap="square" rtlCol="0">
            <a:spAutoFit/>
          </a:bodyPr>
          <a:lstStyle/>
          <a:p>
            <a:r>
              <a:rPr lang="en-US" dirty="0" smtClean="0"/>
              <a:t>WG &amp; GTMDs</a:t>
            </a:r>
          </a:p>
          <a:p>
            <a:r>
              <a:rPr lang="en-US" dirty="0" err="1"/>
              <a:t>q</a:t>
            </a:r>
            <a:r>
              <a:rPr lang="en-US" dirty="0" err="1" smtClean="0"/>
              <a:t>quivalent</a:t>
            </a:r>
            <a:r>
              <a:rPr lang="en-US" dirty="0" smtClean="0"/>
              <a:t>/ </a:t>
            </a:r>
          </a:p>
          <a:p>
            <a:r>
              <a:rPr lang="en-US" dirty="0"/>
              <a:t>c</a:t>
            </a:r>
            <a:r>
              <a:rPr lang="en-US" dirty="0" smtClean="0"/>
              <a:t>omplementary</a:t>
            </a:r>
          </a:p>
          <a:p>
            <a:r>
              <a:rPr lang="en-US" dirty="0"/>
              <a:t>a</a:t>
            </a:r>
            <a:r>
              <a:rPr lang="en-US" dirty="0" smtClean="0"/>
              <a:t>pproaches to</a:t>
            </a:r>
          </a:p>
          <a:p>
            <a:r>
              <a:rPr lang="en-US" dirty="0"/>
              <a:t>t</a:t>
            </a:r>
            <a:r>
              <a:rPr lang="en-US" dirty="0" smtClean="0"/>
              <a:t>ransverse spin </a:t>
            </a:r>
          </a:p>
          <a:p>
            <a:r>
              <a:rPr lang="en-US" dirty="0"/>
              <a:t>s</a:t>
            </a:r>
            <a:r>
              <a:rPr lang="en-US" dirty="0" smtClean="0"/>
              <a:t>tructures and</a:t>
            </a:r>
          </a:p>
          <a:p>
            <a:r>
              <a:rPr lang="en-US" dirty="0"/>
              <a:t>d</a:t>
            </a:r>
            <a:r>
              <a:rPr lang="en-US" dirty="0" smtClean="0"/>
              <a:t>ynamics of</a:t>
            </a:r>
          </a:p>
          <a:p>
            <a:r>
              <a:rPr lang="en-US" dirty="0" err="1"/>
              <a:t>p</a:t>
            </a:r>
            <a:r>
              <a:rPr lang="en-US" dirty="0" err="1" smtClean="0"/>
              <a:t>artons</a:t>
            </a:r>
            <a:r>
              <a:rPr lang="en-US" dirty="0" smtClean="0"/>
              <a:t> in </a:t>
            </a:r>
          </a:p>
          <a:p>
            <a:r>
              <a:rPr lang="en-US" dirty="0"/>
              <a:t>n</a:t>
            </a:r>
            <a:r>
              <a:rPr lang="en-US" dirty="0" smtClean="0"/>
              <a:t>ucleons</a:t>
            </a:r>
          </a:p>
          <a:p>
            <a:endParaRPr lang="en-US" dirty="0"/>
          </a:p>
          <a:p>
            <a:r>
              <a:rPr lang="en-US" dirty="0" smtClean="0"/>
              <a:t>b : impact parameter</a:t>
            </a:r>
          </a:p>
          <a:p>
            <a:r>
              <a:rPr lang="en-US" dirty="0" smtClean="0">
                <a:latin typeface="Symbol" charset="2"/>
                <a:cs typeface="Symbol" charset="2"/>
              </a:rPr>
              <a:t>D</a:t>
            </a:r>
            <a:r>
              <a:rPr lang="en-US" dirty="0" smtClean="0"/>
              <a:t> : nucleon mom. transfer</a:t>
            </a:r>
            <a:endParaRPr lang="en-US" dirty="0"/>
          </a:p>
        </p:txBody>
      </p:sp>
    </p:spTree>
    <p:extLst>
      <p:ext uri="{BB962C8B-B14F-4D97-AF65-F5344CB8AC3E}">
        <p14:creationId xmlns:p14="http://schemas.microsoft.com/office/powerpoint/2010/main" val="7134281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Longitudinal spin (</a:t>
            </a:r>
            <a:r>
              <a:rPr lang="en-US" dirty="0" err="1" smtClean="0"/>
              <a:t>helicity</a:t>
            </a:r>
            <a:r>
              <a:rPr lang="en-US" dirty="0"/>
              <a:t> </a:t>
            </a:r>
            <a:r>
              <a:rPr lang="en-US" dirty="0" smtClean="0"/>
              <a:t>contribution)</a:t>
            </a:r>
            <a:endParaRPr lang="en-US" dirty="0"/>
          </a:p>
        </p:txBody>
      </p:sp>
      <p:sp>
        <p:nvSpPr>
          <p:cNvPr id="3" name="Content Placeholder 2"/>
          <p:cNvSpPr>
            <a:spLocks noGrp="1"/>
          </p:cNvSpPr>
          <p:nvPr>
            <p:ph idx="1"/>
          </p:nvPr>
        </p:nvSpPr>
        <p:spPr/>
        <p:txBody>
          <a:bodyPr/>
          <a:lstStyle/>
          <a:p>
            <a:r>
              <a:rPr lang="en-US" dirty="0" smtClean="0"/>
              <a:t>From </a:t>
            </a:r>
            <a:r>
              <a:rPr lang="en-US" dirty="0" smtClean="0">
                <a:latin typeface="Symbol" charset="2"/>
                <a:cs typeface="Symbol" charset="2"/>
              </a:rPr>
              <a:t>DS</a:t>
            </a:r>
            <a:r>
              <a:rPr lang="en-US" dirty="0" smtClean="0"/>
              <a:t> and </a:t>
            </a:r>
            <a:r>
              <a:rPr lang="en-US" dirty="0" smtClean="0">
                <a:latin typeface="Symbol" charset="2"/>
                <a:cs typeface="Symbol" charset="2"/>
              </a:rPr>
              <a:t>D</a:t>
            </a:r>
            <a:r>
              <a:rPr lang="en-US" dirty="0" smtClean="0"/>
              <a:t>G</a:t>
            </a:r>
          </a:p>
          <a:p>
            <a:r>
              <a:rPr lang="en-US" dirty="0" smtClean="0"/>
              <a:t>Best fits to polarized data from DIS, SIDIS (CERN, DESY, </a:t>
            </a:r>
            <a:r>
              <a:rPr lang="en-US" dirty="0" err="1" smtClean="0"/>
              <a:t>JLab</a:t>
            </a:r>
            <a:r>
              <a:rPr lang="en-US" dirty="0" smtClean="0"/>
              <a:t>) and polarized p-p (RHIC)</a:t>
            </a:r>
          </a:p>
          <a:p>
            <a:r>
              <a:rPr lang="en-US" dirty="0" smtClean="0"/>
              <a:t>Various studies led by our theory colleagues: De Florian et al, Leader et al, …</a:t>
            </a:r>
          </a:p>
          <a:p>
            <a:endParaRPr lang="en-US" dirty="0" smtClean="0"/>
          </a:p>
          <a:p>
            <a:r>
              <a:rPr lang="en-US" dirty="0" smtClean="0"/>
              <a:t>We know precisely how to get to </a:t>
            </a:r>
            <a:r>
              <a:rPr lang="en-US" dirty="0" smtClean="0">
                <a:latin typeface="Symbol" charset="2"/>
                <a:cs typeface="Symbol" charset="2"/>
              </a:rPr>
              <a:t>DS</a:t>
            </a:r>
            <a:r>
              <a:rPr lang="en-US" dirty="0" smtClean="0"/>
              <a:t> and </a:t>
            </a:r>
            <a:r>
              <a:rPr lang="en-US" dirty="0" smtClean="0">
                <a:latin typeface="Symbol" charset="2"/>
                <a:cs typeface="Symbol" charset="2"/>
              </a:rPr>
              <a:t>D</a:t>
            </a:r>
            <a:r>
              <a:rPr lang="en-US" dirty="0" smtClean="0"/>
              <a:t>G, what is missing is a broader kinematic range (in x and at moderate to high Q</a:t>
            </a:r>
            <a:r>
              <a:rPr lang="en-US" baseline="30000" dirty="0" smtClean="0"/>
              <a:t>2</a:t>
            </a:r>
            <a:r>
              <a:rPr lang="en-US" dirty="0" smtClean="0"/>
              <a:t>) to extract these </a:t>
            </a:r>
          </a:p>
          <a:p>
            <a:endParaRPr lang="en-US" dirty="0"/>
          </a:p>
          <a:p>
            <a:r>
              <a:rPr lang="en-US" dirty="0" smtClean="0"/>
              <a:t>Only a COLLIDER with polarized beams could do this effectively</a:t>
            </a:r>
            <a:endParaRPr lang="en-US" dirty="0"/>
          </a:p>
        </p:txBody>
      </p:sp>
      <p:sp>
        <p:nvSpPr>
          <p:cNvPr id="4" name="Date Placeholder 3"/>
          <p:cNvSpPr>
            <a:spLocks noGrp="1"/>
          </p:cNvSpPr>
          <p:nvPr>
            <p:ph type="dt" sz="half" idx="10"/>
          </p:nvPr>
        </p:nvSpPr>
        <p:spPr/>
        <p:txBody>
          <a:bodyPr/>
          <a:lstStyle/>
          <a:p>
            <a:r>
              <a:rPr lang="en-US" smtClean="0"/>
              <a:t>August 14, 2014</a:t>
            </a:r>
            <a:endParaRPr lang="en-US"/>
          </a:p>
        </p:txBody>
      </p:sp>
      <p:sp>
        <p:nvSpPr>
          <p:cNvPr id="5" name="Footer Placeholder 4"/>
          <p:cNvSpPr>
            <a:spLocks noGrp="1"/>
          </p:cNvSpPr>
          <p:nvPr>
            <p:ph type="ftr" sz="quarter" idx="11"/>
          </p:nvPr>
        </p:nvSpPr>
        <p:spPr/>
        <p:txBody>
          <a:bodyPr/>
          <a:lstStyle/>
          <a:p>
            <a:pPr algn="r"/>
            <a:r>
              <a:rPr lang="en-US" smtClean="0"/>
              <a:t>Spin physics with EIC: Pre-Town Meeting at JLab </a:t>
            </a: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12</a:t>
            </a:fld>
            <a:endParaRPr lang="en-US"/>
          </a:p>
        </p:txBody>
      </p:sp>
    </p:spTree>
    <p:extLst>
      <p:ext uri="{BB962C8B-B14F-4D97-AF65-F5344CB8AC3E}">
        <p14:creationId xmlns:p14="http://schemas.microsoft.com/office/powerpoint/2010/main" val="154656717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Recent global analysis: DSSV </a:t>
            </a:r>
            <a:endParaRPr lang="en-US" dirty="0"/>
          </a:p>
        </p:txBody>
      </p:sp>
      <p:pic>
        <p:nvPicPr>
          <p:cNvPr id="3" name="Picture 2"/>
          <p:cNvPicPr>
            <a:picLocks noChangeAspect="1"/>
          </p:cNvPicPr>
          <p:nvPr/>
        </p:nvPicPr>
        <p:blipFill>
          <a:blip r:embed="rId2"/>
          <a:stretch>
            <a:fillRect/>
          </a:stretch>
        </p:blipFill>
        <p:spPr>
          <a:xfrm>
            <a:off x="217313" y="1758245"/>
            <a:ext cx="4749798" cy="3580806"/>
          </a:xfrm>
          <a:prstGeom prst="rect">
            <a:avLst/>
          </a:prstGeom>
        </p:spPr>
      </p:pic>
      <p:pic>
        <p:nvPicPr>
          <p:cNvPr id="4" name="Picture 3"/>
          <p:cNvPicPr>
            <a:picLocks noChangeAspect="1"/>
          </p:cNvPicPr>
          <p:nvPr/>
        </p:nvPicPr>
        <p:blipFill>
          <a:blip r:embed="rId3"/>
          <a:stretch>
            <a:fillRect/>
          </a:stretch>
        </p:blipFill>
        <p:spPr>
          <a:xfrm>
            <a:off x="5119512" y="1820334"/>
            <a:ext cx="3838221" cy="3782433"/>
          </a:xfrm>
          <a:prstGeom prst="rect">
            <a:avLst/>
          </a:prstGeom>
        </p:spPr>
      </p:pic>
      <p:sp>
        <p:nvSpPr>
          <p:cNvPr id="5" name="Rectangle 4"/>
          <p:cNvSpPr/>
          <p:nvPr/>
        </p:nvSpPr>
        <p:spPr>
          <a:xfrm>
            <a:off x="4967111" y="5254385"/>
            <a:ext cx="606778" cy="3900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578555" y="1339334"/>
            <a:ext cx="3815994" cy="369332"/>
          </a:xfrm>
          <a:prstGeom prst="rect">
            <a:avLst/>
          </a:prstGeom>
          <a:noFill/>
        </p:spPr>
        <p:txBody>
          <a:bodyPr wrap="none" rtlCol="0">
            <a:spAutoFit/>
          </a:bodyPr>
          <a:lstStyle/>
          <a:p>
            <a:r>
              <a:rPr lang="en-US" dirty="0" smtClean="0"/>
              <a:t>D. </a:t>
            </a:r>
            <a:r>
              <a:rPr lang="en-US" dirty="0" err="1" smtClean="0"/>
              <a:t>deFlorian</a:t>
            </a:r>
            <a:r>
              <a:rPr lang="en-US" dirty="0" smtClean="0"/>
              <a:t> et al., arXiv:1404.4293</a:t>
            </a:r>
            <a:endParaRPr lang="en-US" dirty="0"/>
          </a:p>
        </p:txBody>
      </p:sp>
      <p:sp>
        <p:nvSpPr>
          <p:cNvPr id="7" name="TextBox 6"/>
          <p:cNvSpPr txBox="1"/>
          <p:nvPr/>
        </p:nvSpPr>
        <p:spPr>
          <a:xfrm>
            <a:off x="747889" y="5602767"/>
            <a:ext cx="8090451" cy="1200329"/>
          </a:xfrm>
          <a:prstGeom prst="rect">
            <a:avLst/>
          </a:prstGeom>
          <a:noFill/>
        </p:spPr>
        <p:txBody>
          <a:bodyPr wrap="none" rtlCol="0">
            <a:spAutoFit/>
          </a:bodyPr>
          <a:lstStyle/>
          <a:p>
            <a:r>
              <a:rPr lang="en-US" dirty="0" smtClean="0">
                <a:solidFill>
                  <a:srgbClr val="FF0000"/>
                </a:solidFill>
              </a:rPr>
              <a:t>Dramatically makes the statement that</a:t>
            </a:r>
            <a:r>
              <a:rPr lang="en-US" dirty="0" smtClean="0"/>
              <a:t>, while we have made a huge impact,</a:t>
            </a:r>
          </a:p>
          <a:p>
            <a:r>
              <a:rPr lang="en-US" dirty="0"/>
              <a:t>W</a:t>
            </a:r>
            <a:r>
              <a:rPr lang="en-US" dirty="0" smtClean="0"/>
              <a:t>e are improving </a:t>
            </a:r>
            <a:r>
              <a:rPr lang="en-US" dirty="0" smtClean="0">
                <a:latin typeface="Symbol" charset="2"/>
                <a:cs typeface="Symbol" charset="2"/>
              </a:rPr>
              <a:t>D</a:t>
            </a:r>
            <a:r>
              <a:rPr lang="en-US" dirty="0" smtClean="0"/>
              <a:t>G contributions only in a limited x-region, </a:t>
            </a:r>
            <a:r>
              <a:rPr lang="en-US" dirty="0" smtClean="0">
                <a:solidFill>
                  <a:srgbClr val="0000FF"/>
                </a:solidFill>
              </a:rPr>
              <a:t>allowing</a:t>
            </a:r>
          </a:p>
          <a:p>
            <a:r>
              <a:rPr lang="en-US" dirty="0">
                <a:solidFill>
                  <a:srgbClr val="0000FF"/>
                </a:solidFill>
              </a:rPr>
              <a:t>l</a:t>
            </a:r>
            <a:r>
              <a:rPr lang="en-US" dirty="0" smtClean="0">
                <a:solidFill>
                  <a:srgbClr val="0000FF"/>
                </a:solidFill>
              </a:rPr>
              <a:t>arge uncertainties to remain in the low-x unmeasured region! </a:t>
            </a:r>
          </a:p>
          <a:p>
            <a:r>
              <a:rPr lang="en-US" dirty="0" smtClean="0">
                <a:solidFill>
                  <a:srgbClr val="0000FF"/>
                </a:solidFill>
                <a:sym typeface="Wingdings"/>
              </a:rPr>
              <a:t> </a:t>
            </a:r>
            <a:r>
              <a:rPr lang="en-US" i="1" dirty="0" smtClean="0">
                <a:sym typeface="Wingdings"/>
              </a:rPr>
              <a:t>Forward rapidity in jets and </a:t>
            </a:r>
            <a:r>
              <a:rPr lang="en-US" i="1" dirty="0" smtClean="0">
                <a:latin typeface="Symbol" charset="2"/>
                <a:cs typeface="Symbol" charset="2"/>
                <a:sym typeface="Wingdings"/>
              </a:rPr>
              <a:t>p</a:t>
            </a:r>
            <a:r>
              <a:rPr lang="en-US" i="1" baseline="30000" dirty="0" smtClean="0">
                <a:sym typeface="Wingdings"/>
              </a:rPr>
              <a:t>0</a:t>
            </a:r>
            <a:r>
              <a:rPr lang="en-US" i="1" dirty="0" smtClean="0">
                <a:sym typeface="Wingdings"/>
              </a:rPr>
              <a:t> may be useful but far from “game over”</a:t>
            </a:r>
            <a:endParaRPr lang="en-US" i="1" dirty="0"/>
          </a:p>
        </p:txBody>
      </p:sp>
      <p:sp>
        <p:nvSpPr>
          <p:cNvPr id="8" name="Date Placeholder 7"/>
          <p:cNvSpPr>
            <a:spLocks noGrp="1"/>
          </p:cNvSpPr>
          <p:nvPr>
            <p:ph type="dt" sz="half" idx="10"/>
          </p:nvPr>
        </p:nvSpPr>
        <p:spPr/>
        <p:txBody>
          <a:bodyPr/>
          <a:lstStyle/>
          <a:p>
            <a:r>
              <a:rPr lang="en-US" smtClean="0"/>
              <a:t>August 14, 2014</a:t>
            </a:r>
            <a:endParaRPr lang="en-US"/>
          </a:p>
        </p:txBody>
      </p:sp>
      <p:sp>
        <p:nvSpPr>
          <p:cNvPr id="9" name="Footer Placeholder 8"/>
          <p:cNvSpPr>
            <a:spLocks noGrp="1"/>
          </p:cNvSpPr>
          <p:nvPr>
            <p:ph type="ftr" sz="quarter" idx="11"/>
          </p:nvPr>
        </p:nvSpPr>
        <p:spPr/>
        <p:txBody>
          <a:bodyPr/>
          <a:lstStyle/>
          <a:p>
            <a:pPr algn="r"/>
            <a:r>
              <a:rPr lang="en-US" smtClean="0"/>
              <a:t>Spin physics with EIC: Pre-Town Meeting at JLab </a:t>
            </a:r>
            <a:endParaRPr lang="en-US" dirty="0"/>
          </a:p>
        </p:txBody>
      </p:sp>
      <p:sp>
        <p:nvSpPr>
          <p:cNvPr id="10" name="Slide Number Placeholder 9"/>
          <p:cNvSpPr>
            <a:spLocks noGrp="1"/>
          </p:cNvSpPr>
          <p:nvPr>
            <p:ph type="sldNum" sz="quarter" idx="12"/>
          </p:nvPr>
        </p:nvSpPr>
        <p:spPr/>
        <p:txBody>
          <a:bodyPr/>
          <a:lstStyle/>
          <a:p>
            <a:fld id="{0CFEC368-1D7A-4F81-ABF6-AE0E36BAF64C}" type="slidenum">
              <a:rPr lang="en-US" smtClean="0"/>
              <a:pPr/>
              <a:t>13</a:t>
            </a:fld>
            <a:endParaRPr lang="en-US"/>
          </a:p>
        </p:txBody>
      </p:sp>
    </p:spTree>
    <p:extLst>
      <p:ext uri="{BB962C8B-B14F-4D97-AF65-F5344CB8AC3E}">
        <p14:creationId xmlns:p14="http://schemas.microsoft.com/office/powerpoint/2010/main" val="78115205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209" y="294344"/>
            <a:ext cx="8687983" cy="990600"/>
          </a:xfrm>
        </p:spPr>
        <p:txBody>
          <a:bodyPr anchor="t">
            <a:normAutofit/>
          </a:bodyPr>
          <a:lstStyle/>
          <a:p>
            <a:r>
              <a:rPr lang="en-US" dirty="0" smtClean="0"/>
              <a:t>US EIC: Kinematic reach &amp; properties</a:t>
            </a:r>
            <a:endParaRPr lang="en-US" dirty="0"/>
          </a:p>
        </p:txBody>
      </p:sp>
      <p:sp>
        <p:nvSpPr>
          <p:cNvPr id="4" name="Date Placeholder 3"/>
          <p:cNvSpPr>
            <a:spLocks noGrp="1"/>
          </p:cNvSpPr>
          <p:nvPr>
            <p:ph type="dt" sz="half" idx="10"/>
          </p:nvPr>
        </p:nvSpPr>
        <p:spPr/>
        <p:txBody>
          <a:bodyPr/>
          <a:lstStyle/>
          <a:p>
            <a:r>
              <a:rPr lang="en-US" smtClean="0"/>
              <a:t>August 14, 2014</a:t>
            </a:r>
            <a:endParaRPr lang="en-US"/>
          </a:p>
        </p:txBody>
      </p:sp>
      <p:sp>
        <p:nvSpPr>
          <p:cNvPr id="5" name="Footer Placeholder 4"/>
          <p:cNvSpPr>
            <a:spLocks noGrp="1"/>
          </p:cNvSpPr>
          <p:nvPr>
            <p:ph type="ftr" sz="quarter" idx="11"/>
          </p:nvPr>
        </p:nvSpPr>
        <p:spPr/>
        <p:txBody>
          <a:bodyPr/>
          <a:lstStyle/>
          <a:p>
            <a:r>
              <a:rPr lang="es-ES_tradnl" smtClean="0"/>
              <a:t>Spin physics with EIC: Pre-Town Meeting at JLab </a:t>
            </a:r>
            <a:endParaRPr lang="en-US"/>
          </a:p>
        </p:txBody>
      </p:sp>
      <p:sp>
        <p:nvSpPr>
          <p:cNvPr id="6" name="Slide Number Placeholder 5"/>
          <p:cNvSpPr>
            <a:spLocks noGrp="1"/>
          </p:cNvSpPr>
          <p:nvPr>
            <p:ph type="sldNum" sz="quarter" idx="12"/>
          </p:nvPr>
        </p:nvSpPr>
        <p:spPr/>
        <p:txBody>
          <a:bodyPr/>
          <a:lstStyle/>
          <a:p>
            <a:fld id="{86573F6C-F8D8-B348-B654-EE84CB3F7996}" type="slidenum">
              <a:rPr lang="en-US" smtClean="0"/>
              <a:t>14</a:t>
            </a:fld>
            <a:endParaRPr lang="en-US"/>
          </a:p>
        </p:txBody>
      </p:sp>
      <p:pic>
        <p:nvPicPr>
          <p:cNvPr id="9" name="Picture 8"/>
          <p:cNvPicPr/>
          <p:nvPr/>
        </p:nvPicPr>
        <p:blipFill>
          <a:blip r:embed="rId2">
            <a:extLst>
              <a:ext uri="{28A0092B-C50C-407E-A947-70E740481C1C}">
                <a14:useLocalDpi xmlns:a14="http://schemas.microsoft.com/office/drawing/2010/main" val="0"/>
              </a:ext>
            </a:extLst>
          </a:blip>
          <a:srcRect/>
          <a:stretch>
            <a:fillRect/>
          </a:stretch>
        </p:blipFill>
        <p:spPr bwMode="auto">
          <a:xfrm>
            <a:off x="1876118" y="2525052"/>
            <a:ext cx="5624614" cy="4388540"/>
          </a:xfrm>
          <a:prstGeom prst="rect">
            <a:avLst/>
          </a:prstGeom>
          <a:noFill/>
          <a:ln>
            <a:noFill/>
          </a:ln>
        </p:spPr>
      </p:pic>
      <p:sp>
        <p:nvSpPr>
          <p:cNvPr id="11" name="TextBox 10"/>
          <p:cNvSpPr txBox="1"/>
          <p:nvPr/>
        </p:nvSpPr>
        <p:spPr>
          <a:xfrm>
            <a:off x="334180" y="960090"/>
            <a:ext cx="8307731" cy="1661993"/>
          </a:xfrm>
          <a:prstGeom prst="rect">
            <a:avLst/>
          </a:prstGeom>
          <a:noFill/>
        </p:spPr>
        <p:txBody>
          <a:bodyPr wrap="square" rtlCol="0">
            <a:spAutoFit/>
          </a:bodyPr>
          <a:lstStyle/>
          <a:p>
            <a:r>
              <a:rPr lang="en-US" b="1" dirty="0" smtClean="0"/>
              <a:t>For e-N collisions at the EIC:</a:t>
            </a:r>
          </a:p>
          <a:p>
            <a:pPr marL="285750" indent="-285750">
              <a:buFont typeface="Wingdings" charset="2"/>
              <a:buChar char="ü"/>
            </a:pPr>
            <a:r>
              <a:rPr lang="en-US" dirty="0" smtClean="0">
                <a:solidFill>
                  <a:srgbClr val="0000FF"/>
                </a:solidFill>
              </a:rPr>
              <a:t>Polarized beams: e, p, d/</a:t>
            </a:r>
            <a:r>
              <a:rPr lang="en-US" baseline="30000" dirty="0" smtClean="0">
                <a:solidFill>
                  <a:srgbClr val="0000FF"/>
                </a:solidFill>
              </a:rPr>
              <a:t>3</a:t>
            </a:r>
            <a:r>
              <a:rPr lang="en-US" dirty="0" smtClean="0">
                <a:solidFill>
                  <a:srgbClr val="0000FF"/>
                </a:solidFill>
              </a:rPr>
              <a:t>He</a:t>
            </a:r>
          </a:p>
          <a:p>
            <a:pPr marL="285750" indent="-285750">
              <a:buFont typeface="Wingdings" charset="2"/>
              <a:buChar char="ü"/>
            </a:pPr>
            <a:r>
              <a:rPr lang="en-US" b="1" dirty="0" smtClean="0">
                <a:solidFill>
                  <a:schemeClr val="tx2"/>
                </a:solidFill>
              </a:rPr>
              <a:t>e beam 5-10(20) </a:t>
            </a:r>
            <a:r>
              <a:rPr lang="en-US" b="1" dirty="0" err="1" smtClean="0">
                <a:solidFill>
                  <a:schemeClr val="tx2"/>
                </a:solidFill>
              </a:rPr>
              <a:t>GeV</a:t>
            </a:r>
            <a:endParaRPr lang="en-US" dirty="0">
              <a:solidFill>
                <a:srgbClr val="0000FF"/>
              </a:solidFill>
            </a:endParaRPr>
          </a:p>
          <a:p>
            <a:pPr marL="285750" indent="-285750">
              <a:buFont typeface="Wingdings" charset="2"/>
              <a:buChar char="ü"/>
            </a:pPr>
            <a:r>
              <a:rPr lang="en-US" dirty="0" smtClean="0">
                <a:solidFill>
                  <a:srgbClr val="0000FF"/>
                </a:solidFill>
              </a:rPr>
              <a:t>Luminosity </a:t>
            </a:r>
            <a:r>
              <a:rPr lang="en-US" dirty="0" err="1" smtClean="0">
                <a:solidFill>
                  <a:srgbClr val="0000FF"/>
                </a:solidFill>
              </a:rPr>
              <a:t>L</a:t>
            </a:r>
            <a:r>
              <a:rPr lang="en-US" baseline="-25000" dirty="0" err="1" smtClean="0">
                <a:solidFill>
                  <a:srgbClr val="0000FF"/>
                </a:solidFill>
              </a:rPr>
              <a:t>ep</a:t>
            </a:r>
            <a:r>
              <a:rPr lang="en-US" dirty="0" smtClean="0">
                <a:solidFill>
                  <a:srgbClr val="0000FF"/>
                </a:solidFill>
              </a:rPr>
              <a:t> ~ </a:t>
            </a:r>
            <a:r>
              <a:rPr lang="en-US" b="1" dirty="0" smtClean="0">
                <a:solidFill>
                  <a:srgbClr val="D2533C"/>
                </a:solidFill>
              </a:rPr>
              <a:t>10</a:t>
            </a:r>
            <a:r>
              <a:rPr lang="en-US" b="1" baseline="30000" dirty="0" smtClean="0">
                <a:solidFill>
                  <a:srgbClr val="D2533C"/>
                </a:solidFill>
              </a:rPr>
              <a:t>33</a:t>
            </a:r>
            <a:r>
              <a:rPr lang="en-US" baseline="30000" dirty="0" smtClean="0">
                <a:solidFill>
                  <a:srgbClr val="0000FF"/>
                </a:solidFill>
              </a:rPr>
              <a:t>-34</a:t>
            </a:r>
            <a:r>
              <a:rPr lang="en-US" dirty="0" smtClean="0">
                <a:solidFill>
                  <a:srgbClr val="0000FF"/>
                </a:solidFill>
              </a:rPr>
              <a:t> cm</a:t>
            </a:r>
            <a:r>
              <a:rPr lang="en-US" baseline="30000" dirty="0" smtClean="0">
                <a:solidFill>
                  <a:srgbClr val="0000FF"/>
                </a:solidFill>
              </a:rPr>
              <a:t>-2</a:t>
            </a:r>
            <a:r>
              <a:rPr lang="en-US" dirty="0" smtClean="0">
                <a:solidFill>
                  <a:srgbClr val="0000FF"/>
                </a:solidFill>
              </a:rPr>
              <a:t>sec</a:t>
            </a:r>
            <a:r>
              <a:rPr lang="en-US" baseline="30000" dirty="0" smtClean="0">
                <a:solidFill>
                  <a:srgbClr val="0000FF"/>
                </a:solidFill>
              </a:rPr>
              <a:t>-</a:t>
            </a:r>
            <a:r>
              <a:rPr lang="en-US" baseline="30000" dirty="0" smtClean="0">
                <a:solidFill>
                  <a:srgbClr val="0000FF"/>
                </a:solidFill>
              </a:rPr>
              <a:t>1 </a:t>
            </a:r>
            <a:r>
              <a:rPr lang="en-US" dirty="0" smtClean="0">
                <a:solidFill>
                  <a:srgbClr val="0000FF"/>
                </a:solidFill>
                <a:sym typeface="Wingdings"/>
              </a:rPr>
              <a:t> </a:t>
            </a:r>
            <a:r>
              <a:rPr lang="en-US" b="1" dirty="0">
                <a:solidFill>
                  <a:srgbClr val="D2533C"/>
                </a:solidFill>
              </a:rPr>
              <a:t>100</a:t>
            </a:r>
            <a:r>
              <a:rPr lang="en-US" dirty="0">
                <a:solidFill>
                  <a:srgbClr val="0000FF"/>
                </a:solidFill>
              </a:rPr>
              <a:t>-1000 times </a:t>
            </a:r>
            <a:r>
              <a:rPr lang="en-US" dirty="0" smtClean="0">
                <a:solidFill>
                  <a:srgbClr val="0000FF"/>
                </a:solidFill>
              </a:rPr>
              <a:t>HERA</a:t>
            </a:r>
          </a:p>
          <a:p>
            <a:pPr marL="285750" indent="-285750">
              <a:buFont typeface="Wingdings" charset="2"/>
              <a:buChar char="ü"/>
            </a:pPr>
            <a:r>
              <a:rPr lang="en-US" dirty="0" smtClean="0">
                <a:solidFill>
                  <a:srgbClr val="0000FF"/>
                </a:solidFill>
              </a:rPr>
              <a:t>Variable </a:t>
            </a:r>
            <a:r>
              <a:rPr lang="en-US" dirty="0">
                <a:solidFill>
                  <a:srgbClr val="0000FF"/>
                </a:solidFill>
              </a:rPr>
              <a:t>center of mass energy</a:t>
            </a:r>
          </a:p>
          <a:p>
            <a:pPr marL="285750" indent="-285750">
              <a:buFont typeface="Wingdings" charset="2"/>
              <a:buChar char="ü"/>
            </a:pPr>
            <a:endParaRPr lang="en-US" baseline="30000" dirty="0" smtClean="0">
              <a:solidFill>
                <a:srgbClr val="0000FF"/>
              </a:solidFill>
            </a:endParaRPr>
          </a:p>
        </p:txBody>
      </p:sp>
    </p:spTree>
    <p:extLst>
      <p:ext uri="{BB962C8B-B14F-4D97-AF65-F5344CB8AC3E}">
        <p14:creationId xmlns:p14="http://schemas.microsoft.com/office/powerpoint/2010/main" val="425824201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fontScale="90000"/>
          </a:bodyPr>
          <a:lstStyle/>
          <a:p>
            <a:r>
              <a:rPr lang="en-US" dirty="0" smtClean="0"/>
              <a:t>Precision: Gluon &amp; Sea Quark </a:t>
            </a:r>
            <a:r>
              <a:rPr lang="en-US" i="1" dirty="0" smtClean="0"/>
              <a:t>polarization:</a:t>
            </a:r>
            <a:br>
              <a:rPr lang="en-US" i="1" dirty="0" smtClean="0"/>
            </a:br>
            <a:r>
              <a:rPr lang="en-US" sz="3100" i="1" dirty="0" smtClean="0">
                <a:solidFill>
                  <a:srgbClr val="0000FF"/>
                </a:solidFill>
              </a:rPr>
              <a:t>--Beyond the current experimental capabilities</a:t>
            </a:r>
            <a:r>
              <a:rPr lang="en-US" i="1" dirty="0" smtClean="0">
                <a:solidFill>
                  <a:srgbClr val="0000FF"/>
                </a:solidFill>
              </a:rPr>
              <a:t>!</a:t>
            </a:r>
            <a:endParaRPr lang="en-US" i="1" dirty="0">
              <a:solidFill>
                <a:srgbClr val="0000FF"/>
              </a:solidFill>
            </a:endParaRPr>
          </a:p>
        </p:txBody>
      </p:sp>
      <p:sp>
        <p:nvSpPr>
          <p:cNvPr id="3" name="Date Placeholder 2"/>
          <p:cNvSpPr>
            <a:spLocks noGrp="1"/>
          </p:cNvSpPr>
          <p:nvPr>
            <p:ph type="dt" sz="half" idx="10"/>
          </p:nvPr>
        </p:nvSpPr>
        <p:spPr/>
        <p:txBody>
          <a:bodyPr/>
          <a:lstStyle/>
          <a:p>
            <a:r>
              <a:rPr lang="en-US" smtClean="0"/>
              <a:t>August 14, 2014</a:t>
            </a:r>
            <a:endParaRPr lang="en-US"/>
          </a:p>
        </p:txBody>
      </p:sp>
      <p:sp>
        <p:nvSpPr>
          <p:cNvPr id="4" name="Footer Placeholder 3"/>
          <p:cNvSpPr>
            <a:spLocks noGrp="1"/>
          </p:cNvSpPr>
          <p:nvPr>
            <p:ph type="ftr" sz="quarter" idx="11"/>
          </p:nvPr>
        </p:nvSpPr>
        <p:spPr/>
        <p:txBody>
          <a:bodyPr/>
          <a:lstStyle/>
          <a:p>
            <a:pPr algn="r"/>
            <a:r>
              <a:rPr lang="en-US" smtClean="0"/>
              <a:t>Spin physics with EIC: Pre-Town Meeting at JLab </a:t>
            </a: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15</a:t>
            </a:fld>
            <a:endParaRPr lang="en-US"/>
          </a:p>
        </p:txBody>
      </p:sp>
      <p:grpSp>
        <p:nvGrpSpPr>
          <p:cNvPr id="13" name="Group 12"/>
          <p:cNvGrpSpPr/>
          <p:nvPr/>
        </p:nvGrpSpPr>
        <p:grpSpPr>
          <a:xfrm>
            <a:off x="-16071" y="2342750"/>
            <a:ext cx="4327138" cy="4448687"/>
            <a:chOff x="133339" y="1936358"/>
            <a:chExt cx="4327138" cy="4448687"/>
          </a:xfrm>
        </p:grpSpPr>
        <p:pic>
          <p:nvPicPr>
            <p:cNvPr id="6" name="Bild 2"/>
            <p:cNvPicPr>
              <a:picLocks noChangeAspect="1"/>
            </p:cNvPicPr>
            <p:nvPr/>
          </p:nvPicPr>
          <p:blipFill>
            <a:blip r:embed="rId2"/>
            <a:stretch>
              <a:fillRect/>
            </a:stretch>
          </p:blipFill>
          <p:spPr>
            <a:xfrm>
              <a:off x="133339" y="1936358"/>
              <a:ext cx="4327138" cy="4448687"/>
            </a:xfrm>
            <a:prstGeom prst="rect">
              <a:avLst/>
            </a:prstGeom>
          </p:spPr>
        </p:pic>
        <p:sp>
          <p:nvSpPr>
            <p:cNvPr id="7" name="Textfeld 7"/>
            <p:cNvSpPr txBox="1"/>
            <p:nvPr/>
          </p:nvSpPr>
          <p:spPr>
            <a:xfrm>
              <a:off x="2597114" y="2721791"/>
              <a:ext cx="1092035" cy="523220"/>
            </a:xfrm>
            <a:prstGeom prst="rect">
              <a:avLst/>
            </a:prstGeom>
            <a:noFill/>
          </p:spPr>
          <p:txBody>
            <a:bodyPr wrap="square" rtlCol="0">
              <a:spAutoFit/>
            </a:bodyPr>
            <a:lstStyle/>
            <a:p>
              <a:r>
                <a:rPr lang="en-US" sz="1400" dirty="0" smtClean="0"/>
                <a:t>current data</a:t>
              </a:r>
              <a:endParaRPr lang="en-US" sz="1400" dirty="0"/>
            </a:p>
          </p:txBody>
        </p:sp>
        <p:sp>
          <p:nvSpPr>
            <p:cNvPr id="8" name="Textfeld 8"/>
            <p:cNvSpPr txBox="1"/>
            <p:nvPr/>
          </p:nvSpPr>
          <p:spPr>
            <a:xfrm>
              <a:off x="3063604" y="3737671"/>
              <a:ext cx="1254396" cy="307777"/>
            </a:xfrm>
            <a:prstGeom prst="rect">
              <a:avLst/>
            </a:prstGeom>
            <a:noFill/>
          </p:spPr>
          <p:txBody>
            <a:bodyPr wrap="square" rtlCol="0">
              <a:spAutoFit/>
            </a:bodyPr>
            <a:lstStyle/>
            <a:p>
              <a:r>
                <a:rPr lang="en-US" sz="1400" dirty="0" smtClean="0">
                  <a:solidFill>
                    <a:srgbClr val="FF0000"/>
                  </a:solidFill>
                </a:rPr>
                <a:t>w/ EIC data</a:t>
              </a:r>
              <a:endParaRPr lang="en-US" sz="1400" dirty="0">
                <a:solidFill>
                  <a:srgbClr val="FF0000"/>
                </a:solidFill>
              </a:endParaRPr>
            </a:p>
          </p:txBody>
        </p:sp>
        <p:cxnSp>
          <p:nvCxnSpPr>
            <p:cNvPr id="9" name="Gerade Verbindung 10"/>
            <p:cNvCxnSpPr>
              <a:stCxn id="8" idx="1"/>
            </p:cNvCxnSpPr>
            <p:nvPr/>
          </p:nvCxnSpPr>
          <p:spPr>
            <a:xfrm flipH="1">
              <a:off x="2625949" y="3891560"/>
              <a:ext cx="437655" cy="1"/>
            </a:xfrm>
            <a:prstGeom prst="line">
              <a:avLst/>
            </a:prstGeom>
            <a:ln w="34925">
              <a:solidFill>
                <a:schemeClr val="tx1"/>
              </a:solidFill>
              <a:tailEnd type="arrow"/>
            </a:ln>
          </p:spPr>
          <p:style>
            <a:lnRef idx="2">
              <a:schemeClr val="accent1"/>
            </a:lnRef>
            <a:fillRef idx="0">
              <a:schemeClr val="accent1"/>
            </a:fillRef>
            <a:effectRef idx="1">
              <a:schemeClr val="accent1"/>
            </a:effectRef>
            <a:fontRef idx="minor">
              <a:schemeClr val="tx1"/>
            </a:fontRef>
          </p:style>
        </p:cxnSp>
      </p:grpSp>
      <p:pic>
        <p:nvPicPr>
          <p:cNvPr id="11" name="Bild 2"/>
          <p:cNvPicPr>
            <a:picLocks noChangeAspect="1"/>
          </p:cNvPicPr>
          <p:nvPr/>
        </p:nvPicPr>
        <p:blipFill>
          <a:blip r:embed="rId3"/>
          <a:stretch>
            <a:fillRect/>
          </a:stretch>
        </p:blipFill>
        <p:spPr>
          <a:xfrm>
            <a:off x="4621759" y="2374155"/>
            <a:ext cx="4437385" cy="3941966"/>
          </a:xfrm>
          <a:prstGeom prst="rect">
            <a:avLst/>
          </a:prstGeom>
        </p:spPr>
      </p:pic>
      <p:sp>
        <p:nvSpPr>
          <p:cNvPr id="12" name="TextBox 11"/>
          <p:cNvSpPr txBox="1"/>
          <p:nvPr/>
        </p:nvSpPr>
        <p:spPr>
          <a:xfrm>
            <a:off x="880537" y="1906319"/>
            <a:ext cx="2803960"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pPr algn="ctr"/>
            <a:r>
              <a:rPr lang="en-US" dirty="0" smtClean="0">
                <a:latin typeface="Symbol" charset="2"/>
                <a:cs typeface="Symbol" charset="2"/>
              </a:rPr>
              <a:t>D</a:t>
            </a:r>
            <a:r>
              <a:rPr lang="en-US" dirty="0" smtClean="0"/>
              <a:t>G and </a:t>
            </a:r>
            <a:r>
              <a:rPr lang="en-US" dirty="0" smtClean="0">
                <a:latin typeface="Symbol" charset="2"/>
                <a:cs typeface="Symbol" charset="2"/>
              </a:rPr>
              <a:t>DS </a:t>
            </a:r>
            <a:r>
              <a:rPr lang="en-US" dirty="0" smtClean="0">
                <a:cs typeface="Symbol" charset="2"/>
              </a:rPr>
              <a:t>in </a:t>
            </a:r>
            <a:r>
              <a:rPr lang="en-US" dirty="0" err="1" smtClean="0">
                <a:cs typeface="Symbol" charset="2"/>
              </a:rPr>
              <a:t>helicity</a:t>
            </a:r>
            <a:r>
              <a:rPr lang="en-US" dirty="0" smtClean="0">
                <a:cs typeface="Symbol" charset="2"/>
              </a:rPr>
              <a:t> sum </a:t>
            </a:r>
          </a:p>
        </p:txBody>
      </p:sp>
      <p:sp>
        <p:nvSpPr>
          <p:cNvPr id="14" name="TextBox 13"/>
          <p:cNvSpPr txBox="1"/>
          <p:nvPr/>
        </p:nvSpPr>
        <p:spPr>
          <a:xfrm>
            <a:off x="4747381" y="1838368"/>
            <a:ext cx="4402066" cy="369332"/>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pPr algn="ctr"/>
            <a:r>
              <a:rPr lang="en-US" dirty="0" smtClean="0"/>
              <a:t>Are the sea quark polarizations different?</a:t>
            </a:r>
          </a:p>
        </p:txBody>
      </p:sp>
      <p:pic>
        <p:nvPicPr>
          <p:cNvPr id="15" name="Picture 27"/>
          <p:cNvPicPr>
            <a:picLocks noChangeAspect="1" noChangeArrowheads="1"/>
          </p:cNvPicPr>
          <p:nvPr/>
        </p:nvPicPr>
        <p:blipFill>
          <a:blip r:embed="rId4"/>
          <a:srcRect/>
          <a:stretch>
            <a:fillRect/>
          </a:stretch>
        </p:blipFill>
        <p:spPr bwMode="auto">
          <a:xfrm>
            <a:off x="8458142" y="347472"/>
            <a:ext cx="685858" cy="634203"/>
          </a:xfrm>
          <a:prstGeom prst="rect">
            <a:avLst/>
          </a:prstGeom>
          <a:noFill/>
          <a:ln w="9525">
            <a:noFill/>
            <a:miter lim="800000"/>
            <a:headEnd/>
            <a:tailEnd/>
          </a:ln>
        </p:spPr>
      </p:pic>
      <p:sp>
        <p:nvSpPr>
          <p:cNvPr id="10" name="TextBox 9"/>
          <p:cNvSpPr txBox="1"/>
          <p:nvPr/>
        </p:nvSpPr>
        <p:spPr>
          <a:xfrm>
            <a:off x="4621759" y="6422105"/>
            <a:ext cx="3841579" cy="369332"/>
          </a:xfrm>
          <a:prstGeom prst="rect">
            <a:avLst/>
          </a:prstGeom>
          <a:noFill/>
        </p:spPr>
        <p:txBody>
          <a:bodyPr wrap="none" rtlCol="0">
            <a:spAutoFit/>
          </a:bodyPr>
          <a:lstStyle/>
          <a:p>
            <a:r>
              <a:rPr lang="en-US" dirty="0" smtClean="0"/>
              <a:t>EIC White Paper: arXive:1212.1701</a:t>
            </a:r>
            <a:endParaRPr lang="en-US" dirty="0"/>
          </a:p>
        </p:txBody>
      </p:sp>
      <p:pic>
        <p:nvPicPr>
          <p:cNvPr id="16" name="Picture 15" descr="Screen shot 2012-07-14 at 8.28.12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35895" y="2537125"/>
            <a:ext cx="4908106" cy="3778995"/>
          </a:xfrm>
          <a:prstGeom prst="rect">
            <a:avLst/>
          </a:prstGeom>
        </p:spPr>
      </p:pic>
    </p:spTree>
    <p:extLst>
      <p:ext uri="{BB962C8B-B14F-4D97-AF65-F5344CB8AC3E}">
        <p14:creationId xmlns:p14="http://schemas.microsoft.com/office/powerpoint/2010/main" val="273708343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status &amp; what if?</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dirty="0" smtClean="0"/>
              <a:t>Our best guess at the contributions from </a:t>
            </a:r>
            <a:r>
              <a:rPr lang="en-US" dirty="0" smtClean="0">
                <a:latin typeface="Symbol" charset="2"/>
                <a:cs typeface="Symbol" charset="2"/>
              </a:rPr>
              <a:t>DS</a:t>
            </a:r>
            <a:r>
              <a:rPr lang="en-US" dirty="0" smtClean="0"/>
              <a:t> and </a:t>
            </a:r>
            <a:r>
              <a:rPr lang="en-US" dirty="0" smtClean="0">
                <a:latin typeface="Symbol" charset="2"/>
                <a:cs typeface="Symbol" charset="2"/>
              </a:rPr>
              <a:t>D</a:t>
            </a:r>
            <a:r>
              <a:rPr lang="en-US" dirty="0" smtClean="0"/>
              <a:t>G are at about ~50% of the total contribution to the nucleon spin, with large uncertainty.</a:t>
            </a:r>
          </a:p>
          <a:p>
            <a:pPr marL="274320" lvl="1" indent="0">
              <a:buNone/>
            </a:pPr>
            <a:r>
              <a:rPr lang="en-US" dirty="0" smtClean="0"/>
              <a:t>Reduction in uncertainty will require the larger kinematic range i.e. a collider</a:t>
            </a:r>
          </a:p>
          <a:p>
            <a:pPr marL="274320" lvl="1" indent="0">
              <a:buNone/>
            </a:pPr>
            <a:endParaRPr lang="en-US" dirty="0" smtClean="0"/>
          </a:p>
          <a:p>
            <a:pPr marL="0" indent="0">
              <a:buNone/>
            </a:pPr>
            <a:r>
              <a:rPr lang="en-US" b="1" i="1" dirty="0" smtClean="0">
                <a:solidFill>
                  <a:srgbClr val="FF0000"/>
                </a:solidFill>
              </a:rPr>
              <a:t>What if one is able to measure </a:t>
            </a:r>
            <a:r>
              <a:rPr lang="en-US" b="1" i="1" dirty="0" smtClean="0">
                <a:solidFill>
                  <a:srgbClr val="FF0000"/>
                </a:solidFill>
                <a:latin typeface="Symbol" charset="2"/>
                <a:cs typeface="Symbol" charset="2"/>
              </a:rPr>
              <a:t>DS</a:t>
            </a:r>
            <a:r>
              <a:rPr lang="en-US" b="1" i="1" dirty="0" smtClean="0">
                <a:solidFill>
                  <a:srgbClr val="FF0000"/>
                </a:solidFill>
              </a:rPr>
              <a:t> &amp; </a:t>
            </a:r>
            <a:r>
              <a:rPr lang="en-US" b="1" i="1" dirty="0" smtClean="0">
                <a:solidFill>
                  <a:srgbClr val="FF0000"/>
                </a:solidFill>
                <a:latin typeface="Symbol" charset="2"/>
                <a:cs typeface="Symbol" charset="2"/>
              </a:rPr>
              <a:t>D</a:t>
            </a:r>
            <a:r>
              <a:rPr lang="en-US" b="1" i="1" dirty="0" smtClean="0">
                <a:solidFill>
                  <a:srgbClr val="FF0000"/>
                </a:solidFill>
              </a:rPr>
              <a:t>G to 1%?</a:t>
            </a:r>
            <a:endParaRPr lang="en-US" b="1" i="1" dirty="0">
              <a:solidFill>
                <a:srgbClr val="FF0000"/>
              </a:solidFill>
            </a:endParaRPr>
          </a:p>
          <a:p>
            <a:pPr marL="0" indent="0">
              <a:buNone/>
            </a:pPr>
            <a:r>
              <a:rPr lang="en-US" dirty="0" smtClean="0"/>
              <a:t>The remaining spin has to come then come from the orbital motion of quarks and gluons…</a:t>
            </a:r>
            <a:r>
              <a:rPr lang="en-US" dirty="0" smtClean="0">
                <a:solidFill>
                  <a:srgbClr val="0000FF"/>
                </a:solidFill>
              </a:rPr>
              <a:t>. Intimately connected to the transverse/rotational motion of </a:t>
            </a:r>
            <a:r>
              <a:rPr lang="en-US" dirty="0" err="1" smtClean="0">
                <a:solidFill>
                  <a:srgbClr val="0000FF"/>
                </a:solidFill>
              </a:rPr>
              <a:t>partons</a:t>
            </a:r>
            <a:r>
              <a:rPr lang="en-US" dirty="0" smtClean="0">
                <a:solidFill>
                  <a:srgbClr val="0000FF"/>
                </a:solidFill>
              </a:rPr>
              <a:t> in the proton</a:t>
            </a:r>
          </a:p>
          <a:p>
            <a:pPr marL="0" indent="0">
              <a:buNone/>
            </a:pPr>
            <a:endParaRPr lang="en-US" dirty="0">
              <a:solidFill>
                <a:srgbClr val="0000FF"/>
              </a:solidFill>
            </a:endParaRPr>
          </a:p>
          <a:p>
            <a:pPr marL="0" indent="0">
              <a:buNone/>
            </a:pPr>
            <a:r>
              <a:rPr lang="en-US" dirty="0" smtClean="0">
                <a:solidFill>
                  <a:srgbClr val="0000FF"/>
                </a:solidFill>
              </a:rPr>
              <a:t>As most of us now know, transverse dynamics is also fundamental to understanding QCD, </a:t>
            </a:r>
            <a:r>
              <a:rPr lang="en-US" u="sng" dirty="0" smtClean="0">
                <a:solidFill>
                  <a:srgbClr val="0000FF"/>
                </a:solidFill>
              </a:rPr>
              <a:t>not</a:t>
            </a:r>
            <a:r>
              <a:rPr lang="en-US" dirty="0" smtClean="0">
                <a:solidFill>
                  <a:srgbClr val="0000FF"/>
                </a:solidFill>
              </a:rPr>
              <a:t> just for understanding the nucleon spin rules</a:t>
            </a:r>
            <a:endParaRPr lang="en-US" dirty="0">
              <a:solidFill>
                <a:srgbClr val="0000FF"/>
              </a:solidFill>
            </a:endParaRPr>
          </a:p>
        </p:txBody>
      </p:sp>
      <p:sp>
        <p:nvSpPr>
          <p:cNvPr id="4" name="Date Placeholder 3"/>
          <p:cNvSpPr>
            <a:spLocks noGrp="1"/>
          </p:cNvSpPr>
          <p:nvPr>
            <p:ph type="dt" sz="half" idx="10"/>
          </p:nvPr>
        </p:nvSpPr>
        <p:spPr/>
        <p:txBody>
          <a:bodyPr/>
          <a:lstStyle/>
          <a:p>
            <a:r>
              <a:rPr lang="en-US" smtClean="0"/>
              <a:t>August 14, 2014</a:t>
            </a:r>
            <a:endParaRPr lang="en-US"/>
          </a:p>
        </p:txBody>
      </p:sp>
      <p:sp>
        <p:nvSpPr>
          <p:cNvPr id="5" name="Footer Placeholder 4"/>
          <p:cNvSpPr>
            <a:spLocks noGrp="1"/>
          </p:cNvSpPr>
          <p:nvPr>
            <p:ph type="ftr" sz="quarter" idx="11"/>
          </p:nvPr>
        </p:nvSpPr>
        <p:spPr/>
        <p:txBody>
          <a:bodyPr/>
          <a:lstStyle/>
          <a:p>
            <a:pPr algn="r"/>
            <a:r>
              <a:rPr lang="en-US" smtClean="0"/>
              <a:t>Spin physics with EIC: Pre-Town Meeting at JLab </a:t>
            </a: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16</a:t>
            </a:fld>
            <a:endParaRPr lang="en-US"/>
          </a:p>
        </p:txBody>
      </p:sp>
    </p:spTree>
    <p:extLst>
      <p:ext uri="{BB962C8B-B14F-4D97-AF65-F5344CB8AC3E}">
        <p14:creationId xmlns:p14="http://schemas.microsoft.com/office/powerpoint/2010/main" val="385487125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if based</a:t>
            </a:r>
            <a:r>
              <a:rPr lang="en-US" dirty="0" smtClean="0"/>
              <a:t> on:</a:t>
            </a:r>
            <a:endParaRPr lang="en-US" dirty="0"/>
          </a:p>
        </p:txBody>
      </p:sp>
      <p:pic>
        <p:nvPicPr>
          <p:cNvPr id="4" name="Picture 3"/>
          <p:cNvPicPr>
            <a:picLocks noChangeAspect="1"/>
          </p:cNvPicPr>
          <p:nvPr/>
        </p:nvPicPr>
        <p:blipFill>
          <a:blip r:embed="rId2"/>
          <a:stretch>
            <a:fillRect/>
          </a:stretch>
        </p:blipFill>
        <p:spPr>
          <a:xfrm>
            <a:off x="405947" y="1862012"/>
            <a:ext cx="3838221" cy="3782433"/>
          </a:xfrm>
          <a:prstGeom prst="rect">
            <a:avLst/>
          </a:prstGeom>
        </p:spPr>
      </p:pic>
      <p:sp>
        <p:nvSpPr>
          <p:cNvPr id="5" name="Rectangle 4"/>
          <p:cNvSpPr/>
          <p:nvPr/>
        </p:nvSpPr>
        <p:spPr>
          <a:xfrm>
            <a:off x="4967111" y="5254385"/>
            <a:ext cx="606778" cy="3900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405947" y="1317818"/>
            <a:ext cx="5026436" cy="461665"/>
          </a:xfrm>
          <a:prstGeom prst="rect">
            <a:avLst/>
          </a:prstGeom>
          <a:noFill/>
        </p:spPr>
        <p:txBody>
          <a:bodyPr wrap="none" rtlCol="0">
            <a:spAutoFit/>
          </a:bodyPr>
          <a:lstStyle/>
          <a:p>
            <a:r>
              <a:rPr lang="en-US" sz="2400" dirty="0" smtClean="0"/>
              <a:t>D. </a:t>
            </a:r>
            <a:r>
              <a:rPr lang="en-US" sz="2400" dirty="0" err="1" smtClean="0"/>
              <a:t>deFlorian</a:t>
            </a:r>
            <a:r>
              <a:rPr lang="en-US" sz="2400" dirty="0" smtClean="0"/>
              <a:t> et al., arXiv:1404.4293</a:t>
            </a:r>
            <a:endParaRPr lang="en-US" sz="2400" dirty="0"/>
          </a:p>
        </p:txBody>
      </p:sp>
      <p:sp>
        <p:nvSpPr>
          <p:cNvPr id="7" name="TextBox 6"/>
          <p:cNvSpPr txBox="1"/>
          <p:nvPr/>
        </p:nvSpPr>
        <p:spPr>
          <a:xfrm>
            <a:off x="747889" y="5602767"/>
            <a:ext cx="8447858" cy="923330"/>
          </a:xfrm>
          <a:prstGeom prst="rect">
            <a:avLst/>
          </a:prstGeom>
          <a:noFill/>
        </p:spPr>
        <p:txBody>
          <a:bodyPr wrap="none" rtlCol="0">
            <a:spAutoFit/>
          </a:bodyPr>
          <a:lstStyle/>
          <a:p>
            <a:r>
              <a:rPr lang="en-US" dirty="0" smtClean="0">
                <a:solidFill>
                  <a:srgbClr val="FF0000"/>
                </a:solidFill>
              </a:rPr>
              <a:t>Dramatically makes the statement that</a:t>
            </a:r>
            <a:r>
              <a:rPr lang="en-US" dirty="0" smtClean="0"/>
              <a:t>, </a:t>
            </a:r>
            <a:r>
              <a:rPr lang="en-US" dirty="0" smtClean="0"/>
              <a:t>depending on precision values of DS and</a:t>
            </a:r>
          </a:p>
          <a:p>
            <a:r>
              <a:rPr lang="en-US" dirty="0" smtClean="0"/>
              <a:t>DG we will get very different </a:t>
            </a:r>
            <a:r>
              <a:rPr lang="en-US" dirty="0" smtClean="0"/>
              <a:t>and drastically different scenarios for the internal</a:t>
            </a:r>
          </a:p>
          <a:p>
            <a:r>
              <a:rPr lang="en-US" dirty="0" smtClean="0"/>
              <a:t>Dynamics of the </a:t>
            </a:r>
            <a:r>
              <a:rPr lang="en-US" dirty="0" err="1" smtClean="0"/>
              <a:t>partons</a:t>
            </a:r>
            <a:r>
              <a:rPr lang="en-US" dirty="0" smtClean="0"/>
              <a:t> in the nucleon </a:t>
            </a:r>
            <a:endParaRPr lang="en-US" dirty="0" smtClean="0"/>
          </a:p>
        </p:txBody>
      </p:sp>
      <p:sp>
        <p:nvSpPr>
          <p:cNvPr id="8" name="Date Placeholder 7"/>
          <p:cNvSpPr>
            <a:spLocks noGrp="1"/>
          </p:cNvSpPr>
          <p:nvPr>
            <p:ph type="dt" sz="half" idx="10"/>
          </p:nvPr>
        </p:nvSpPr>
        <p:spPr/>
        <p:txBody>
          <a:bodyPr/>
          <a:lstStyle/>
          <a:p>
            <a:r>
              <a:rPr lang="en-US" smtClean="0"/>
              <a:t>August 14, 2014</a:t>
            </a:r>
            <a:endParaRPr lang="en-US"/>
          </a:p>
        </p:txBody>
      </p:sp>
      <p:sp>
        <p:nvSpPr>
          <p:cNvPr id="9" name="Footer Placeholder 8"/>
          <p:cNvSpPr>
            <a:spLocks noGrp="1"/>
          </p:cNvSpPr>
          <p:nvPr>
            <p:ph type="ftr" sz="quarter" idx="11"/>
          </p:nvPr>
        </p:nvSpPr>
        <p:spPr/>
        <p:txBody>
          <a:bodyPr/>
          <a:lstStyle/>
          <a:p>
            <a:pPr algn="r"/>
            <a:r>
              <a:rPr lang="en-US" smtClean="0"/>
              <a:t>Spin physics with EIC: Pre-Town Meeting at JLab </a:t>
            </a:r>
            <a:endParaRPr lang="en-US" dirty="0"/>
          </a:p>
        </p:txBody>
      </p:sp>
      <p:sp>
        <p:nvSpPr>
          <p:cNvPr id="10" name="Slide Number Placeholder 9"/>
          <p:cNvSpPr>
            <a:spLocks noGrp="1"/>
          </p:cNvSpPr>
          <p:nvPr>
            <p:ph type="sldNum" sz="quarter" idx="12"/>
          </p:nvPr>
        </p:nvSpPr>
        <p:spPr/>
        <p:txBody>
          <a:bodyPr/>
          <a:lstStyle/>
          <a:p>
            <a:fld id="{0CFEC368-1D7A-4F81-ABF6-AE0E36BAF64C}" type="slidenum">
              <a:rPr lang="en-US" smtClean="0"/>
              <a:pPr/>
              <a:t>17</a:t>
            </a:fld>
            <a:endParaRPr lang="en-US"/>
          </a:p>
        </p:txBody>
      </p:sp>
      <p:sp>
        <p:nvSpPr>
          <p:cNvPr id="11" name="TextBox 10"/>
          <p:cNvSpPr txBox="1"/>
          <p:nvPr/>
        </p:nvSpPr>
        <p:spPr>
          <a:xfrm>
            <a:off x="4244488" y="1725621"/>
            <a:ext cx="4686704" cy="3693319"/>
          </a:xfrm>
          <a:prstGeom prst="rect">
            <a:avLst/>
          </a:prstGeom>
          <a:noFill/>
        </p:spPr>
        <p:txBody>
          <a:bodyPr wrap="none" rtlCol="0">
            <a:spAutoFit/>
          </a:bodyPr>
          <a:lstStyle/>
          <a:p>
            <a:r>
              <a:rPr lang="en-US" dirty="0" smtClean="0"/>
              <a:t>If </a:t>
            </a:r>
            <a:r>
              <a:rPr lang="en-US" dirty="0" smtClean="0">
                <a:latin typeface="Symbol" charset="2"/>
                <a:cs typeface="Symbol" charset="2"/>
              </a:rPr>
              <a:t>D</a:t>
            </a:r>
            <a:r>
              <a:rPr lang="en-US" dirty="0" smtClean="0"/>
              <a:t>G = 1  then assuming </a:t>
            </a:r>
            <a:r>
              <a:rPr lang="en-US" dirty="0" smtClean="0">
                <a:latin typeface="Symbol" charset="2"/>
                <a:cs typeface="Symbol" charset="2"/>
              </a:rPr>
              <a:t>DS =</a:t>
            </a:r>
            <a:r>
              <a:rPr lang="en-US" dirty="0" smtClean="0">
                <a:cs typeface="Symbol" charset="2"/>
              </a:rPr>
              <a:t> 0.3</a:t>
            </a:r>
            <a:endParaRPr lang="en-US" dirty="0" smtClean="0">
              <a:latin typeface="Symbol" charset="2"/>
              <a:cs typeface="Symbol" charset="2"/>
            </a:endParaRPr>
          </a:p>
          <a:p>
            <a:r>
              <a:rPr lang="en-US" dirty="0" smtClean="0"/>
              <a:t>L</a:t>
            </a:r>
            <a:r>
              <a:rPr lang="en-US" baseline="-25000" dirty="0" smtClean="0"/>
              <a:t>Q+G</a:t>
            </a:r>
            <a:r>
              <a:rPr lang="en-US" dirty="0" smtClean="0"/>
              <a:t> would have to have to </a:t>
            </a:r>
            <a:r>
              <a:rPr lang="en-US" dirty="0" err="1" smtClean="0"/>
              <a:t>bopposite</a:t>
            </a:r>
            <a:r>
              <a:rPr lang="en-US" dirty="0" smtClean="0"/>
              <a:t> </a:t>
            </a:r>
          </a:p>
          <a:p>
            <a:r>
              <a:rPr lang="en-US" dirty="0"/>
              <a:t> </a:t>
            </a:r>
            <a:r>
              <a:rPr lang="en-US" dirty="0" smtClean="0"/>
              <a:t>       to N-spin ~ -0.65 </a:t>
            </a:r>
          </a:p>
          <a:p>
            <a:endParaRPr lang="en-US" dirty="0" smtClean="0"/>
          </a:p>
          <a:p>
            <a:r>
              <a:rPr lang="en-US" dirty="0" smtClean="0"/>
              <a:t>If </a:t>
            </a:r>
            <a:r>
              <a:rPr lang="en-US" dirty="0">
                <a:latin typeface="Symbol" charset="2"/>
                <a:cs typeface="Symbol" charset="2"/>
              </a:rPr>
              <a:t>D</a:t>
            </a:r>
            <a:r>
              <a:rPr lang="en-US" dirty="0"/>
              <a:t>G = </a:t>
            </a:r>
            <a:r>
              <a:rPr lang="en-US" dirty="0" smtClean="0"/>
              <a:t>0</a:t>
            </a:r>
          </a:p>
          <a:p>
            <a:r>
              <a:rPr lang="en-US" dirty="0"/>
              <a:t>L</a:t>
            </a:r>
            <a:r>
              <a:rPr lang="en-US" baseline="-25000" dirty="0"/>
              <a:t>Q+G</a:t>
            </a:r>
            <a:r>
              <a:rPr lang="en-US" dirty="0"/>
              <a:t> would </a:t>
            </a:r>
            <a:r>
              <a:rPr lang="en-US" dirty="0" smtClean="0"/>
              <a:t>will have to be along </a:t>
            </a:r>
            <a:r>
              <a:rPr lang="en-US" dirty="0"/>
              <a:t>to N-spin</a:t>
            </a:r>
          </a:p>
          <a:p>
            <a:r>
              <a:rPr lang="en-US" dirty="0"/>
              <a:t>        and ~ </a:t>
            </a:r>
            <a:r>
              <a:rPr lang="en-US" dirty="0" smtClean="0"/>
              <a:t>+0.35</a:t>
            </a:r>
          </a:p>
          <a:p>
            <a:endParaRPr lang="en-US" dirty="0"/>
          </a:p>
          <a:p>
            <a:r>
              <a:rPr lang="en-US" dirty="0"/>
              <a:t>If </a:t>
            </a:r>
            <a:r>
              <a:rPr lang="en-US" dirty="0">
                <a:latin typeface="Symbol" charset="2"/>
                <a:cs typeface="Symbol" charset="2"/>
              </a:rPr>
              <a:t>D</a:t>
            </a:r>
            <a:r>
              <a:rPr lang="en-US" dirty="0"/>
              <a:t>G = </a:t>
            </a:r>
            <a:r>
              <a:rPr lang="en-US" dirty="0" smtClean="0"/>
              <a:t>-0.5</a:t>
            </a:r>
            <a:endParaRPr lang="en-US" dirty="0"/>
          </a:p>
          <a:p>
            <a:r>
              <a:rPr lang="en-US" dirty="0"/>
              <a:t>L</a:t>
            </a:r>
            <a:r>
              <a:rPr lang="en-US" baseline="-25000" dirty="0"/>
              <a:t>Q+G</a:t>
            </a:r>
            <a:r>
              <a:rPr lang="en-US" dirty="0"/>
              <a:t> would have to </a:t>
            </a:r>
            <a:r>
              <a:rPr lang="en-US" dirty="0" smtClean="0"/>
              <a:t>be along N</a:t>
            </a:r>
            <a:r>
              <a:rPr lang="en-US" dirty="0"/>
              <a:t>-spin</a:t>
            </a:r>
          </a:p>
          <a:p>
            <a:r>
              <a:rPr lang="en-US" dirty="0"/>
              <a:t>        and ~ +</a:t>
            </a:r>
            <a:r>
              <a:rPr lang="en-US" dirty="0" smtClean="0"/>
              <a:t>0.65</a:t>
            </a:r>
            <a:endParaRPr lang="en-US" dirty="0"/>
          </a:p>
          <a:p>
            <a:endParaRPr lang="en-US" dirty="0" smtClean="0"/>
          </a:p>
          <a:p>
            <a:r>
              <a:rPr lang="en-US" dirty="0" smtClean="0"/>
              <a:t>** </a:t>
            </a:r>
            <a:r>
              <a:rPr lang="en-US" i="1" dirty="0" smtClean="0">
                <a:solidFill>
                  <a:srgbClr val="0000FF"/>
                </a:solidFill>
              </a:rPr>
              <a:t>Above values offset by +0.2 will fix it later</a:t>
            </a:r>
            <a:endParaRPr lang="en-US" i="1" dirty="0">
              <a:solidFill>
                <a:srgbClr val="0000FF"/>
              </a:solidFill>
            </a:endParaRPr>
          </a:p>
        </p:txBody>
      </p:sp>
    </p:spTree>
    <p:extLst>
      <p:ext uri="{BB962C8B-B14F-4D97-AF65-F5344CB8AC3E}">
        <p14:creationId xmlns:p14="http://schemas.microsoft.com/office/powerpoint/2010/main" val="360332678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Another important “spin surprise”</a:t>
            </a:r>
            <a:endParaRPr lang="en-US" dirty="0"/>
          </a:p>
        </p:txBody>
      </p:sp>
      <p:sp>
        <p:nvSpPr>
          <p:cNvPr id="7" name="Subtitle 6"/>
          <p:cNvSpPr>
            <a:spLocks noGrp="1"/>
          </p:cNvSpPr>
          <p:nvPr>
            <p:ph type="subTitle" idx="1"/>
          </p:nvPr>
        </p:nvSpPr>
        <p:spPr/>
        <p:txBody>
          <a:bodyPr anchor="b"/>
          <a:lstStyle/>
          <a:p>
            <a:r>
              <a:rPr lang="en-US" dirty="0" smtClean="0"/>
              <a:t>In my mind signifies the importance of role theory plays in our perception and outlook to measurements and their interpretation.</a:t>
            </a:r>
          </a:p>
        </p:txBody>
      </p:sp>
    </p:spTree>
    <p:extLst>
      <p:ext uri="{BB962C8B-B14F-4D97-AF65-F5344CB8AC3E}">
        <p14:creationId xmlns:p14="http://schemas.microsoft.com/office/powerpoint/2010/main" val="208269794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Transverse </a:t>
            </a:r>
            <a:r>
              <a:rPr lang="en-US" dirty="0" smtClean="0"/>
              <a:t>spin</a:t>
            </a:r>
            <a:endParaRPr lang="en-US" dirty="0"/>
          </a:p>
        </p:txBody>
      </p:sp>
      <p:sp>
        <p:nvSpPr>
          <p:cNvPr id="10" name="Content Placeholder 9"/>
          <p:cNvSpPr>
            <a:spLocks noGrp="1"/>
          </p:cNvSpPr>
          <p:nvPr>
            <p:ph idx="1"/>
          </p:nvPr>
        </p:nvSpPr>
        <p:spPr>
          <a:xfrm>
            <a:off x="457200" y="4593785"/>
            <a:ext cx="8229600" cy="1694381"/>
          </a:xfrm>
        </p:spPr>
        <p:txBody>
          <a:bodyPr>
            <a:normAutofit fontScale="92500" lnSpcReduction="10000"/>
          </a:bodyPr>
          <a:lstStyle/>
          <a:p>
            <a:r>
              <a:rPr lang="en-US" dirty="0" smtClean="0"/>
              <a:t>Since people starved to measure effects at high </a:t>
            </a:r>
            <a:r>
              <a:rPr lang="en-US" dirty="0" err="1" smtClean="0"/>
              <a:t>p</a:t>
            </a:r>
            <a:r>
              <a:rPr lang="en-US" baseline="-25000" dirty="0" err="1" smtClean="0"/>
              <a:t>T</a:t>
            </a:r>
            <a:r>
              <a:rPr lang="en-US" dirty="0" smtClean="0"/>
              <a:t> to interpret them in </a:t>
            </a:r>
            <a:r>
              <a:rPr lang="en-US" dirty="0" err="1" smtClean="0"/>
              <a:t>pQCD</a:t>
            </a:r>
            <a:r>
              <a:rPr lang="en-US" dirty="0" smtClean="0"/>
              <a:t> frameworks, this was “neglected” as it was expected to be small….. </a:t>
            </a:r>
            <a:r>
              <a:rPr lang="en-US" dirty="0" smtClean="0">
                <a:solidFill>
                  <a:srgbClr val="0000CC"/>
                </a:solidFill>
              </a:rPr>
              <a:t>However….</a:t>
            </a:r>
          </a:p>
          <a:p>
            <a:r>
              <a:rPr lang="en-US" dirty="0" smtClean="0">
                <a:solidFill>
                  <a:srgbClr val="0000CC"/>
                </a:solidFill>
              </a:rPr>
              <a:t>Pion production in single transverse spin collisions showed us something different….</a:t>
            </a:r>
            <a:r>
              <a:rPr lang="en-US" dirty="0" smtClean="0"/>
              <a:t> </a:t>
            </a:r>
            <a:endParaRPr lang="en-US" dirty="0">
              <a:solidFill>
                <a:srgbClr val="FF0000"/>
              </a:solidFill>
              <a:effectLst>
                <a:outerShdw blurRad="50800" dist="38100" dir="2700000" algn="tl" rotWithShape="0">
                  <a:prstClr val="black">
                    <a:alpha val="40000"/>
                  </a:prstClr>
                </a:outerShdw>
              </a:effectLst>
            </a:endParaRPr>
          </a:p>
        </p:txBody>
      </p:sp>
      <p:sp>
        <p:nvSpPr>
          <p:cNvPr id="3" name="Date Placeholder 2"/>
          <p:cNvSpPr>
            <a:spLocks noGrp="1"/>
          </p:cNvSpPr>
          <p:nvPr>
            <p:ph type="dt" sz="half" idx="10"/>
          </p:nvPr>
        </p:nvSpPr>
        <p:spPr/>
        <p:txBody>
          <a:bodyPr/>
          <a:lstStyle/>
          <a:p>
            <a:r>
              <a:rPr lang="en-US" smtClean="0"/>
              <a:t>August 14, 2014</a:t>
            </a:r>
            <a:endParaRPr lang="en-US"/>
          </a:p>
        </p:txBody>
      </p:sp>
      <p:sp>
        <p:nvSpPr>
          <p:cNvPr id="4" name="Footer Placeholder 3"/>
          <p:cNvSpPr>
            <a:spLocks noGrp="1"/>
          </p:cNvSpPr>
          <p:nvPr>
            <p:ph type="ftr" sz="quarter" idx="11"/>
          </p:nvPr>
        </p:nvSpPr>
        <p:spPr/>
        <p:txBody>
          <a:bodyPr/>
          <a:lstStyle/>
          <a:p>
            <a:r>
              <a:rPr lang="en-US" smtClean="0"/>
              <a:t>Spin physics with EIC: Pre-Town Meeting at JLab </a:t>
            </a:r>
            <a:endParaRPr lang="en-US"/>
          </a:p>
        </p:txBody>
      </p:sp>
      <p:sp>
        <p:nvSpPr>
          <p:cNvPr id="5" name="Slide Number Placeholder 4"/>
          <p:cNvSpPr>
            <a:spLocks noGrp="1"/>
          </p:cNvSpPr>
          <p:nvPr>
            <p:ph type="sldNum" sz="quarter" idx="12"/>
          </p:nvPr>
        </p:nvSpPr>
        <p:spPr/>
        <p:txBody>
          <a:bodyPr/>
          <a:lstStyle/>
          <a:p>
            <a:fld id="{C0F04CFD-94FF-4B4A-A9F0-3D5392C5B48A}" type="slidenum">
              <a:rPr lang="en-US" smtClean="0"/>
              <a:t>19</a:t>
            </a:fld>
            <a:endParaRPr lang="en-US"/>
          </a:p>
        </p:txBody>
      </p:sp>
      <p:pic>
        <p:nvPicPr>
          <p:cNvPr id="6" name="Picture 5"/>
          <p:cNvPicPr>
            <a:picLocks noChangeAspect="1"/>
          </p:cNvPicPr>
          <p:nvPr/>
        </p:nvPicPr>
        <p:blipFill>
          <a:blip r:embed="rId2"/>
          <a:stretch>
            <a:fillRect/>
          </a:stretch>
        </p:blipFill>
        <p:spPr>
          <a:xfrm>
            <a:off x="457200" y="1346200"/>
            <a:ext cx="4686300" cy="2032000"/>
          </a:xfrm>
          <a:prstGeom prst="rect">
            <a:avLst/>
          </a:prstGeom>
        </p:spPr>
      </p:pic>
      <p:pic>
        <p:nvPicPr>
          <p:cNvPr id="7" name="Picture 6"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9846" y="1907116"/>
            <a:ext cx="2811507" cy="893067"/>
          </a:xfrm>
          <a:prstGeom prst="rect">
            <a:avLst/>
          </a:prstGeom>
        </p:spPr>
      </p:pic>
      <p:pic>
        <p:nvPicPr>
          <p:cNvPr id="8" name="Picture 7"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0732" y="3601016"/>
            <a:ext cx="2540000" cy="939800"/>
          </a:xfrm>
          <a:prstGeom prst="rect">
            <a:avLst/>
          </a:prstGeom>
        </p:spPr>
      </p:pic>
      <p:sp>
        <p:nvSpPr>
          <p:cNvPr id="9" name="TextBox 8"/>
          <p:cNvSpPr txBox="1"/>
          <p:nvPr/>
        </p:nvSpPr>
        <p:spPr>
          <a:xfrm>
            <a:off x="5415900" y="3828155"/>
            <a:ext cx="2878944" cy="369332"/>
          </a:xfrm>
          <a:prstGeom prst="rect">
            <a:avLst/>
          </a:prstGeom>
          <a:noFill/>
        </p:spPr>
        <p:txBody>
          <a:bodyPr wrap="none" rtlCol="0">
            <a:spAutoFit/>
          </a:bodyPr>
          <a:lstStyle/>
          <a:p>
            <a:r>
              <a:rPr lang="en-US" dirty="0" smtClean="0">
                <a:latin typeface="Hoefler Text"/>
                <a:cs typeface="Hoefler Text"/>
              </a:rPr>
              <a:t>Kane, </a:t>
            </a:r>
            <a:r>
              <a:rPr lang="en-US" dirty="0" err="1" smtClean="0">
                <a:latin typeface="Hoefler Text"/>
                <a:cs typeface="Hoefler Text"/>
              </a:rPr>
              <a:t>Pumplin</a:t>
            </a:r>
            <a:r>
              <a:rPr lang="en-US" dirty="0" smtClean="0">
                <a:latin typeface="Hoefler Text"/>
                <a:cs typeface="Hoefler Text"/>
              </a:rPr>
              <a:t>, </a:t>
            </a:r>
            <a:r>
              <a:rPr lang="en-US" dirty="0" err="1" smtClean="0">
                <a:latin typeface="Hoefler Text"/>
                <a:cs typeface="Hoefler Text"/>
              </a:rPr>
              <a:t>Repko</a:t>
            </a:r>
            <a:r>
              <a:rPr lang="en-US" dirty="0" smtClean="0">
                <a:latin typeface="Hoefler Text"/>
                <a:cs typeface="Hoefler Text"/>
              </a:rPr>
              <a:t> 1978</a:t>
            </a:r>
            <a:endParaRPr lang="en-US" dirty="0">
              <a:latin typeface="Hoefler Text"/>
              <a:cs typeface="Hoefler Text"/>
            </a:endParaRPr>
          </a:p>
        </p:txBody>
      </p:sp>
    </p:spTree>
    <p:extLst>
      <p:ext uri="{BB962C8B-B14F-4D97-AF65-F5344CB8AC3E}">
        <p14:creationId xmlns:p14="http://schemas.microsoft.com/office/powerpoint/2010/main" val="176770429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t">
            <a:normAutofit/>
          </a:bodyPr>
          <a:lstStyle/>
          <a:p>
            <a:pPr algn="ctr"/>
            <a:r>
              <a:rPr lang="en-US" sz="4000" cap="none" dirty="0" smtClean="0"/>
              <a:t>Electron Ion Collider:</a:t>
            </a:r>
            <a:br>
              <a:rPr lang="en-US" sz="4000" cap="none" dirty="0" smtClean="0"/>
            </a:br>
            <a:r>
              <a:rPr lang="en-US" sz="4000" cap="none" dirty="0" smtClean="0"/>
              <a:t>The next QCD frontier</a:t>
            </a:r>
            <a:br>
              <a:rPr lang="en-US" sz="4000" cap="none" dirty="0" smtClean="0"/>
            </a:br>
            <a:r>
              <a:rPr lang="en-US" sz="2800" i="1" cap="none" dirty="0" smtClean="0">
                <a:solidFill>
                  <a:srgbClr val="3366FF"/>
                </a:solidFill>
              </a:rPr>
              <a:t>Understanding the Glue that Binds Us All</a:t>
            </a:r>
            <a:endParaRPr lang="en-US" sz="4000" cap="none" dirty="0"/>
          </a:p>
        </p:txBody>
      </p:sp>
      <p:pic>
        <p:nvPicPr>
          <p:cNvPr id="5" name="Picture 4"/>
          <p:cNvPicPr>
            <a:picLocks noChangeAspect="1"/>
          </p:cNvPicPr>
          <p:nvPr/>
        </p:nvPicPr>
        <p:blipFill>
          <a:blip r:embed="rId3">
            <a:alphaModFix amt="40000"/>
          </a:blip>
          <a:stretch>
            <a:fillRect/>
          </a:stretch>
        </p:blipFill>
        <p:spPr>
          <a:xfrm>
            <a:off x="0" y="6452867"/>
            <a:ext cx="2309253" cy="405133"/>
          </a:xfrm>
          <a:prstGeom prst="rect">
            <a:avLst/>
          </a:prstGeom>
        </p:spPr>
      </p:pic>
      <p:sp>
        <p:nvSpPr>
          <p:cNvPr id="7" name="TextBox 6"/>
          <p:cNvSpPr txBox="1"/>
          <p:nvPr/>
        </p:nvSpPr>
        <p:spPr>
          <a:xfrm>
            <a:off x="7047102" y="6459343"/>
            <a:ext cx="2096898" cy="369332"/>
          </a:xfrm>
          <a:prstGeom prst="rect">
            <a:avLst/>
          </a:prstGeom>
          <a:noFill/>
        </p:spPr>
        <p:txBody>
          <a:bodyPr wrap="none" rtlCol="0">
            <a:spAutoFit/>
          </a:bodyPr>
          <a:lstStyle/>
          <a:p>
            <a:r>
              <a:rPr lang="en-US" dirty="0" smtClean="0"/>
              <a:t>Abhay Deshpande</a:t>
            </a:r>
          </a:p>
        </p:txBody>
      </p:sp>
      <p:pic>
        <p:nvPicPr>
          <p:cNvPr id="8" name="Picture 7" descr="Screen shot 2013-02-07 at 3.34.3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2934" y="483738"/>
            <a:ext cx="749206" cy="967477"/>
          </a:xfrm>
          <a:prstGeom prst="rect">
            <a:avLst/>
          </a:prstGeom>
        </p:spPr>
      </p:pic>
      <p:pic>
        <p:nvPicPr>
          <p:cNvPr id="9" name="Picture 27"/>
          <p:cNvPicPr>
            <a:picLocks noChangeAspect="1" noChangeArrowheads="1"/>
          </p:cNvPicPr>
          <p:nvPr/>
        </p:nvPicPr>
        <p:blipFill>
          <a:blip r:embed="rId5"/>
          <a:srcRect/>
          <a:stretch>
            <a:fillRect/>
          </a:stretch>
        </p:blipFill>
        <p:spPr bwMode="auto">
          <a:xfrm>
            <a:off x="211626" y="483738"/>
            <a:ext cx="948348" cy="876924"/>
          </a:xfrm>
          <a:prstGeom prst="rect">
            <a:avLst/>
          </a:prstGeom>
          <a:noFill/>
          <a:ln w="9525">
            <a:noFill/>
            <a:miter lim="800000"/>
            <a:headEnd/>
            <a:tailEnd/>
          </a:ln>
        </p:spPr>
      </p:pic>
      <p:sp>
        <p:nvSpPr>
          <p:cNvPr id="4" name="TextBox 3"/>
          <p:cNvSpPr txBox="1"/>
          <p:nvPr/>
        </p:nvSpPr>
        <p:spPr>
          <a:xfrm>
            <a:off x="373975" y="3555999"/>
            <a:ext cx="8242060" cy="892552"/>
          </a:xfrm>
          <a:prstGeom prst="rect">
            <a:avLst/>
          </a:prstGeom>
          <a:noFill/>
          <a:ln w="38100" cmpd="sng">
            <a:solidFill>
              <a:srgbClr val="008000"/>
            </a:solidFill>
          </a:ln>
        </p:spPr>
        <p:txBody>
          <a:bodyPr wrap="none" rtlCol="0">
            <a:spAutoFit/>
          </a:bodyPr>
          <a:lstStyle/>
          <a:p>
            <a:pPr algn="ctr"/>
            <a:r>
              <a:rPr lang="en-US" sz="2400" dirty="0">
                <a:solidFill>
                  <a:srgbClr val="0000FF"/>
                </a:solidFill>
              </a:rPr>
              <a:t>Why EIC?</a:t>
            </a:r>
          </a:p>
          <a:p>
            <a:pPr algn="ctr"/>
            <a:r>
              <a:rPr lang="en-US" sz="2800" dirty="0">
                <a:solidFill>
                  <a:srgbClr val="800000"/>
                </a:solidFill>
                <a:latin typeface="Baskerville Old Face"/>
                <a:cs typeface="Baskerville Old Face"/>
              </a:rPr>
              <a:t>To </a:t>
            </a:r>
            <a:r>
              <a:rPr lang="en-US" sz="2800" dirty="0" smtClean="0">
                <a:solidFill>
                  <a:srgbClr val="800000"/>
                </a:solidFill>
                <a:latin typeface="Baskerville Old Face"/>
                <a:cs typeface="Baskerville Old Face"/>
              </a:rPr>
              <a:t>understand </a:t>
            </a:r>
            <a:r>
              <a:rPr lang="en-US" sz="2800" dirty="0">
                <a:solidFill>
                  <a:srgbClr val="800000"/>
                </a:solidFill>
                <a:latin typeface="Baskerville Old Face"/>
                <a:cs typeface="Baskerville Old Face"/>
              </a:rPr>
              <a:t>the role of gluons </a:t>
            </a:r>
            <a:r>
              <a:rPr lang="en-US" sz="2800" dirty="0" smtClean="0">
                <a:solidFill>
                  <a:srgbClr val="800000"/>
                </a:solidFill>
                <a:latin typeface="Baskerville Old Face"/>
                <a:cs typeface="Baskerville Old Face"/>
              </a:rPr>
              <a:t>&amp; </a:t>
            </a:r>
            <a:r>
              <a:rPr lang="en-US" sz="2800" dirty="0">
                <a:solidFill>
                  <a:srgbClr val="800000"/>
                </a:solidFill>
                <a:latin typeface="Baskerville Old Face"/>
                <a:cs typeface="Baskerville Old Face"/>
              </a:rPr>
              <a:t>sea </a:t>
            </a:r>
            <a:r>
              <a:rPr lang="en-US" sz="2800" dirty="0" smtClean="0">
                <a:solidFill>
                  <a:srgbClr val="800000"/>
                </a:solidFill>
                <a:latin typeface="Baskerville Old Face"/>
                <a:cs typeface="Baskerville Old Face"/>
              </a:rPr>
              <a:t>quarks in QCD</a:t>
            </a:r>
            <a:endParaRPr lang="en-US" sz="2800" dirty="0">
              <a:solidFill>
                <a:srgbClr val="800000"/>
              </a:solidFill>
              <a:latin typeface="Baskerville Old Face"/>
              <a:cs typeface="Baskerville Old Face"/>
            </a:endParaRPr>
          </a:p>
        </p:txBody>
      </p:sp>
      <p:sp>
        <p:nvSpPr>
          <p:cNvPr id="11" name="TextBox 10"/>
          <p:cNvSpPr txBox="1"/>
          <p:nvPr/>
        </p:nvSpPr>
        <p:spPr>
          <a:xfrm>
            <a:off x="2793390" y="4569007"/>
            <a:ext cx="3443370" cy="646331"/>
          </a:xfrm>
          <a:prstGeom prst="rect">
            <a:avLst/>
          </a:prstGeom>
          <a:noFill/>
        </p:spPr>
        <p:txBody>
          <a:bodyPr wrap="none" rtlCol="0">
            <a:spAutoFit/>
          </a:bodyPr>
          <a:lstStyle/>
          <a:p>
            <a:pPr algn="ctr"/>
            <a:r>
              <a:rPr lang="en-US" dirty="0" smtClean="0"/>
              <a:t>QCD Pre-Town Meeting at </a:t>
            </a:r>
            <a:r>
              <a:rPr lang="en-US" dirty="0" err="1" smtClean="0"/>
              <a:t>JLab</a:t>
            </a:r>
            <a:r>
              <a:rPr lang="en-US" dirty="0" smtClean="0"/>
              <a:t> </a:t>
            </a:r>
            <a:endParaRPr lang="en-US" dirty="0" smtClean="0"/>
          </a:p>
          <a:p>
            <a:pPr algn="ctr"/>
            <a:r>
              <a:rPr lang="en-US" dirty="0" smtClean="0"/>
              <a:t>August 14, 2014</a:t>
            </a:r>
          </a:p>
        </p:txBody>
      </p:sp>
      <p:sp>
        <p:nvSpPr>
          <p:cNvPr id="3" name="TextBox 2"/>
          <p:cNvSpPr txBox="1"/>
          <p:nvPr/>
        </p:nvSpPr>
        <p:spPr>
          <a:xfrm>
            <a:off x="102114" y="5438589"/>
            <a:ext cx="8802214" cy="646331"/>
          </a:xfrm>
          <a:prstGeom prst="rect">
            <a:avLst/>
          </a:prstGeom>
          <a:noFill/>
        </p:spPr>
        <p:txBody>
          <a:bodyPr wrap="none" rtlCol="0">
            <a:spAutoFit/>
          </a:bodyPr>
          <a:lstStyle/>
          <a:p>
            <a:pPr algn="ctr"/>
            <a:r>
              <a:rPr lang="en-US" i="1" dirty="0" smtClean="0"/>
              <a:t>Acknowledgement: Contribution from many in RHIC/</a:t>
            </a:r>
            <a:r>
              <a:rPr lang="en-US" i="1" dirty="0" err="1" smtClean="0"/>
              <a:t>JLab</a:t>
            </a:r>
            <a:r>
              <a:rPr lang="en-US" i="1" dirty="0" smtClean="0"/>
              <a:t>/HERA physics community</a:t>
            </a:r>
          </a:p>
          <a:p>
            <a:pPr algn="ctr"/>
            <a:r>
              <a:rPr lang="en-US" i="1" dirty="0"/>
              <a:t>a</a:t>
            </a:r>
            <a:r>
              <a:rPr lang="en-US" i="1" dirty="0" smtClean="0"/>
              <a:t>nd the EIC White Paper Writing Group assembled by the BNL/</a:t>
            </a:r>
            <a:r>
              <a:rPr lang="en-US" i="1" dirty="0" err="1" smtClean="0"/>
              <a:t>JLab</a:t>
            </a:r>
            <a:r>
              <a:rPr lang="en-US" i="1" dirty="0" smtClean="0"/>
              <a:t> Managements</a:t>
            </a:r>
          </a:p>
        </p:txBody>
      </p:sp>
    </p:spTree>
    <p:extLst>
      <p:ext uri="{BB962C8B-B14F-4D97-AF65-F5344CB8AC3E}">
        <p14:creationId xmlns:p14="http://schemas.microsoft.com/office/powerpoint/2010/main" val="16906777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9374" y="1259434"/>
            <a:ext cx="3657600" cy="353391"/>
          </a:xfrm>
          <a:prstGeom prst="rect">
            <a:avLst/>
          </a:prstGeom>
        </p:spPr>
      </p:pic>
      <p:sp>
        <p:nvSpPr>
          <p:cNvPr id="2" name="Title 1"/>
          <p:cNvSpPr>
            <a:spLocks noGrp="1"/>
          </p:cNvSpPr>
          <p:nvPr>
            <p:ph type="title"/>
          </p:nvPr>
        </p:nvSpPr>
        <p:spPr/>
        <p:txBody>
          <a:bodyPr anchor="t">
            <a:normAutofit fontScale="90000"/>
          </a:bodyPr>
          <a:lstStyle/>
          <a:p>
            <a:r>
              <a:rPr lang="en-US" dirty="0" smtClean="0"/>
              <a:t>Pion asymmetries: at most CM energies!</a:t>
            </a:r>
            <a:endParaRPr lang="en-US" dirty="0"/>
          </a:p>
        </p:txBody>
      </p:sp>
      <p:sp>
        <p:nvSpPr>
          <p:cNvPr id="5" name="Footer Placeholder 4"/>
          <p:cNvSpPr>
            <a:spLocks noGrp="1"/>
          </p:cNvSpPr>
          <p:nvPr>
            <p:ph type="ftr" sz="quarter" idx="11"/>
          </p:nvPr>
        </p:nvSpPr>
        <p:spPr/>
        <p:txBody>
          <a:bodyPr/>
          <a:lstStyle/>
          <a:p>
            <a:r>
              <a:rPr lang="en-US" smtClean="0"/>
              <a:t>Spin physics with EIC: Pre-Town Meeting at JLab </a:t>
            </a:r>
            <a:endParaRPr lang="en-US"/>
          </a:p>
        </p:txBody>
      </p:sp>
      <p:sp>
        <p:nvSpPr>
          <p:cNvPr id="6" name="Slide Number Placeholder 5"/>
          <p:cNvSpPr>
            <a:spLocks noGrp="1"/>
          </p:cNvSpPr>
          <p:nvPr>
            <p:ph type="sldNum" sz="quarter" idx="12"/>
          </p:nvPr>
        </p:nvSpPr>
        <p:spPr/>
        <p:txBody>
          <a:bodyPr/>
          <a:lstStyle/>
          <a:p>
            <a:fld id="{9C9A5CF1-BC85-2A4B-9550-70DDD7F1B6E1}" type="slidenum">
              <a:rPr lang="en-US" smtClean="0"/>
              <a:pPr/>
              <a:t>20</a:t>
            </a:fld>
            <a:endParaRPr lang="en-US"/>
          </a:p>
        </p:txBody>
      </p:sp>
      <p:pic>
        <p:nvPicPr>
          <p:cNvPr id="7" name="Picture 4"/>
          <p:cNvPicPr>
            <a:picLocks noGrp="1" noChangeAspect="1" noChangeArrowheads="1"/>
          </p:cNvPicPr>
          <p:nvPr>
            <p:ph idx="1"/>
          </p:nvPr>
        </p:nvPicPr>
        <p:blipFill>
          <a:blip r:embed="rId3"/>
          <a:srcRect t="-45281" b="-45281"/>
          <a:stretch>
            <a:fillRect/>
          </a:stretch>
        </p:blipFill>
        <p:spPr bwMode="auto">
          <a:xfrm>
            <a:off x="-1" y="1775191"/>
            <a:ext cx="9143999" cy="5073283"/>
          </a:xfrm>
          <a:prstGeom prst="rect">
            <a:avLst/>
          </a:prstGeom>
          <a:noFill/>
          <a:ln w="9525">
            <a:noFill/>
            <a:miter lim="800000"/>
            <a:headEnd/>
            <a:tailEnd/>
          </a:ln>
        </p:spPr>
      </p:pic>
      <p:sp>
        <p:nvSpPr>
          <p:cNvPr id="8" name="TextBox 7"/>
          <p:cNvSpPr txBox="1"/>
          <p:nvPr/>
        </p:nvSpPr>
        <p:spPr>
          <a:xfrm>
            <a:off x="482903" y="2182409"/>
            <a:ext cx="1662084" cy="830997"/>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pPr algn="ctr"/>
            <a:r>
              <a:rPr lang="en-US" sz="2400" dirty="0" smtClean="0"/>
              <a:t>ZGS/ANL</a:t>
            </a:r>
          </a:p>
          <a:p>
            <a:r>
              <a:rPr lang="en-US" sz="2400" dirty="0" smtClean="0"/>
              <a:t>√</a:t>
            </a:r>
            <a:r>
              <a:rPr lang="en-US" sz="2400" dirty="0" err="1" smtClean="0"/>
              <a:t>s</a:t>
            </a:r>
            <a:r>
              <a:rPr lang="en-US" sz="2400" dirty="0" smtClean="0"/>
              <a:t>=4.9 </a:t>
            </a:r>
            <a:r>
              <a:rPr lang="en-US" sz="2400" dirty="0" err="1" smtClean="0"/>
              <a:t>GeV</a:t>
            </a:r>
            <a:endParaRPr lang="en-US" sz="2400" dirty="0"/>
          </a:p>
        </p:txBody>
      </p:sp>
      <p:sp>
        <p:nvSpPr>
          <p:cNvPr id="9" name="TextBox 8"/>
          <p:cNvSpPr txBox="1"/>
          <p:nvPr/>
        </p:nvSpPr>
        <p:spPr>
          <a:xfrm>
            <a:off x="7104743" y="2146633"/>
            <a:ext cx="1813267" cy="830997"/>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pPr algn="ctr"/>
            <a:r>
              <a:rPr lang="en-US" sz="2400" dirty="0" smtClean="0"/>
              <a:t>RHIC</a:t>
            </a:r>
          </a:p>
          <a:p>
            <a:r>
              <a:rPr lang="en-US" sz="2400" dirty="0" smtClean="0"/>
              <a:t>√</a:t>
            </a:r>
            <a:r>
              <a:rPr lang="en-US" sz="2400" dirty="0" err="1" smtClean="0"/>
              <a:t>s</a:t>
            </a:r>
            <a:r>
              <a:rPr lang="en-US" sz="2400" dirty="0" smtClean="0"/>
              <a:t>=62.4 </a:t>
            </a:r>
            <a:r>
              <a:rPr lang="en-US" sz="2400" dirty="0" err="1" smtClean="0"/>
              <a:t>GeV</a:t>
            </a:r>
            <a:endParaRPr lang="en-US" sz="2400" dirty="0"/>
          </a:p>
        </p:txBody>
      </p:sp>
      <p:sp>
        <p:nvSpPr>
          <p:cNvPr id="10" name="TextBox 9"/>
          <p:cNvSpPr txBox="1"/>
          <p:nvPr/>
        </p:nvSpPr>
        <p:spPr>
          <a:xfrm>
            <a:off x="4886859" y="2138041"/>
            <a:ext cx="1800042" cy="830997"/>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pPr algn="ctr"/>
            <a:r>
              <a:rPr lang="en-US" sz="2400" dirty="0" smtClean="0"/>
              <a:t>FNAL</a:t>
            </a:r>
          </a:p>
          <a:p>
            <a:r>
              <a:rPr lang="en-US" sz="2400" dirty="0" smtClean="0"/>
              <a:t>√</a:t>
            </a:r>
            <a:r>
              <a:rPr lang="en-US" sz="2400" dirty="0" err="1" smtClean="0"/>
              <a:t>s</a:t>
            </a:r>
            <a:r>
              <a:rPr lang="en-US" sz="2400" dirty="0" smtClean="0"/>
              <a:t>=19.4 </a:t>
            </a:r>
            <a:r>
              <a:rPr lang="en-US" sz="2400" dirty="0" err="1" smtClean="0"/>
              <a:t>GeV</a:t>
            </a:r>
            <a:endParaRPr lang="en-US" sz="2400" dirty="0"/>
          </a:p>
        </p:txBody>
      </p:sp>
      <p:sp>
        <p:nvSpPr>
          <p:cNvPr id="11" name="TextBox 10"/>
          <p:cNvSpPr txBox="1"/>
          <p:nvPr/>
        </p:nvSpPr>
        <p:spPr>
          <a:xfrm>
            <a:off x="2763686" y="2173817"/>
            <a:ext cx="1664488" cy="830997"/>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pPr algn="ctr"/>
            <a:r>
              <a:rPr lang="en-US" sz="2400" dirty="0" smtClean="0"/>
              <a:t>AGS/BNL</a:t>
            </a:r>
          </a:p>
          <a:p>
            <a:r>
              <a:rPr lang="en-US" sz="2400" dirty="0" smtClean="0"/>
              <a:t>√</a:t>
            </a:r>
            <a:r>
              <a:rPr lang="en-US" sz="2400" dirty="0" err="1" smtClean="0"/>
              <a:t>s</a:t>
            </a:r>
            <a:r>
              <a:rPr lang="en-US" sz="2400" dirty="0" smtClean="0"/>
              <a:t>=6.6 </a:t>
            </a:r>
            <a:r>
              <a:rPr lang="en-US" sz="2400" dirty="0" err="1" smtClean="0"/>
              <a:t>GeV</a:t>
            </a:r>
            <a:endParaRPr lang="en-US" sz="2400" dirty="0"/>
          </a:p>
        </p:txBody>
      </p:sp>
      <p:pic>
        <p:nvPicPr>
          <p:cNvPr id="12" name="Picture 17"/>
          <p:cNvPicPr>
            <a:picLocks noChangeAspect="1"/>
          </p:cNvPicPr>
          <p:nvPr/>
        </p:nvPicPr>
        <p:blipFill>
          <a:blip r:embed="rId4"/>
          <a:srcRect/>
          <a:stretch>
            <a:fillRect/>
          </a:stretch>
        </p:blipFill>
        <p:spPr bwMode="auto">
          <a:xfrm>
            <a:off x="2257425" y="1170739"/>
            <a:ext cx="4629150" cy="4467225"/>
          </a:xfrm>
          <a:prstGeom prst="rect">
            <a:avLst/>
          </a:prstGeom>
          <a:noFill/>
          <a:ln w="25400">
            <a:noFill/>
            <a:miter lim="800000"/>
            <a:headEnd/>
            <a:tailEnd/>
          </a:ln>
        </p:spPr>
      </p:pic>
      <p:sp>
        <p:nvSpPr>
          <p:cNvPr id="13" name="TextBox 12"/>
          <p:cNvSpPr txBox="1"/>
          <p:nvPr/>
        </p:nvSpPr>
        <p:spPr>
          <a:xfrm>
            <a:off x="1024617" y="5686332"/>
            <a:ext cx="7298993" cy="646331"/>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pPr algn="ctr"/>
            <a:r>
              <a:rPr lang="en-US" dirty="0" smtClean="0"/>
              <a:t>Suspect soft QCD effects at low scales, but they seem to remain relevant to </a:t>
            </a:r>
          </a:p>
          <a:p>
            <a:r>
              <a:rPr lang="en-US" dirty="0" err="1" smtClean="0"/>
              <a:t>perturbative</a:t>
            </a:r>
            <a:r>
              <a:rPr lang="en-US" dirty="0" smtClean="0"/>
              <a:t> regimes as well</a:t>
            </a:r>
            <a:endParaRPr lang="en-US" dirty="0"/>
          </a:p>
        </p:txBody>
      </p:sp>
      <p:sp>
        <p:nvSpPr>
          <p:cNvPr id="15" name="Date Placeholder 14"/>
          <p:cNvSpPr>
            <a:spLocks noGrp="1"/>
          </p:cNvSpPr>
          <p:nvPr>
            <p:ph type="dt" sz="half" idx="10"/>
          </p:nvPr>
        </p:nvSpPr>
        <p:spPr/>
        <p:txBody>
          <a:bodyPr/>
          <a:lstStyle/>
          <a:p>
            <a:r>
              <a:rPr lang="en-US" smtClean="0"/>
              <a:t>August 14, 2014</a:t>
            </a:r>
            <a:endParaRPr lang="en-US"/>
          </a:p>
        </p:txBody>
      </p:sp>
    </p:spTree>
    <p:extLst>
      <p:ext uri="{BB962C8B-B14F-4D97-AF65-F5344CB8AC3E}">
        <p14:creationId xmlns:p14="http://schemas.microsoft.com/office/powerpoint/2010/main" val="9393719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chor="t"/>
          <a:lstStyle/>
          <a:p>
            <a:r>
              <a:rPr lang="en-US" smtClean="0"/>
              <a:t>Possible origins </a:t>
            </a:r>
            <a:r>
              <a:rPr lang="en-US" dirty="0" smtClean="0"/>
              <a:t>for A</a:t>
            </a:r>
            <a:r>
              <a:rPr lang="en-US" baseline="-25000" dirty="0" smtClean="0"/>
              <a:t>N</a:t>
            </a:r>
            <a:endParaRPr lang="en-US" dirty="0"/>
          </a:p>
        </p:txBody>
      </p:sp>
      <p:sp>
        <p:nvSpPr>
          <p:cNvPr id="4" name="Date Placeholder 3"/>
          <p:cNvSpPr>
            <a:spLocks noGrp="1"/>
          </p:cNvSpPr>
          <p:nvPr>
            <p:ph type="dt" sz="half" idx="10"/>
          </p:nvPr>
        </p:nvSpPr>
        <p:spPr/>
        <p:txBody>
          <a:bodyPr/>
          <a:lstStyle/>
          <a:p>
            <a:r>
              <a:rPr lang="en-US" smtClean="0"/>
              <a:t>August 14, 2014</a:t>
            </a:r>
            <a:endParaRPr lang="en-US"/>
          </a:p>
        </p:txBody>
      </p:sp>
      <p:sp>
        <p:nvSpPr>
          <p:cNvPr id="5" name="Footer Placeholder 4"/>
          <p:cNvSpPr>
            <a:spLocks noGrp="1"/>
          </p:cNvSpPr>
          <p:nvPr>
            <p:ph type="ftr" sz="quarter" idx="11"/>
          </p:nvPr>
        </p:nvSpPr>
        <p:spPr/>
        <p:txBody>
          <a:bodyPr/>
          <a:lstStyle/>
          <a:p>
            <a:pPr algn="r"/>
            <a:r>
              <a:rPr lang="en-US" smtClean="0"/>
              <a:t>Spin physics with EIC: Pre-Town Meeting at JLab </a:t>
            </a: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21</a:t>
            </a:fld>
            <a:endParaRPr lang="en-US"/>
          </a:p>
        </p:txBody>
      </p:sp>
      <p:sp>
        <p:nvSpPr>
          <p:cNvPr id="8" name="Text Box 3"/>
          <p:cNvSpPr txBox="1">
            <a:spLocks noChangeArrowheads="1"/>
          </p:cNvSpPr>
          <p:nvPr/>
        </p:nvSpPr>
        <p:spPr bwMode="auto">
          <a:xfrm>
            <a:off x="4572000" y="1324856"/>
            <a:ext cx="4191000" cy="830997"/>
          </a:xfrm>
          <a:prstGeom prst="rect">
            <a:avLst/>
          </a:prstGeom>
          <a:noFill/>
          <a:ln w="9525">
            <a:noFill/>
            <a:miter lim="800000"/>
            <a:headEnd/>
            <a:tailEnd/>
          </a:ln>
          <a:effectLst/>
        </p:spPr>
        <p:txBody>
          <a:bodyPr wrap="square">
            <a:spAutoFit/>
          </a:bodyPr>
          <a:lstStyle/>
          <a:p>
            <a:pPr>
              <a:spcBef>
                <a:spcPct val="50000"/>
              </a:spcBef>
            </a:pPr>
            <a:r>
              <a:rPr lang="en-US" sz="2400" b="1" dirty="0">
                <a:solidFill>
                  <a:srgbClr val="0000CC"/>
                </a:solidFill>
              </a:rPr>
              <a:t>Collins mechanism:</a:t>
            </a:r>
            <a:r>
              <a:rPr lang="en-US" sz="2400" b="1" dirty="0"/>
              <a:t> </a:t>
            </a:r>
            <a:r>
              <a:rPr lang="en-US" sz="2400" b="0" dirty="0"/>
              <a:t>asymmetry in the forward jet fragmentation</a:t>
            </a:r>
          </a:p>
        </p:txBody>
      </p:sp>
      <p:sp>
        <p:nvSpPr>
          <p:cNvPr id="9" name="Text Box 4"/>
          <p:cNvSpPr txBox="1">
            <a:spLocks noChangeArrowheads="1"/>
          </p:cNvSpPr>
          <p:nvPr/>
        </p:nvSpPr>
        <p:spPr bwMode="auto">
          <a:xfrm>
            <a:off x="228600" y="1324856"/>
            <a:ext cx="4191000" cy="830997"/>
          </a:xfrm>
          <a:prstGeom prst="rect">
            <a:avLst/>
          </a:prstGeom>
          <a:noFill/>
          <a:ln w="9525">
            <a:noFill/>
            <a:miter lim="800000"/>
            <a:headEnd/>
            <a:tailEnd/>
          </a:ln>
          <a:effectLst/>
        </p:spPr>
        <p:txBody>
          <a:bodyPr wrap="square">
            <a:spAutoFit/>
          </a:bodyPr>
          <a:lstStyle/>
          <a:p>
            <a:pPr>
              <a:spcBef>
                <a:spcPct val="50000"/>
              </a:spcBef>
            </a:pPr>
            <a:r>
              <a:rPr lang="en-US" sz="2400" b="1" dirty="0" err="1">
                <a:solidFill>
                  <a:srgbClr val="0000CC"/>
                </a:solidFill>
              </a:rPr>
              <a:t>Sivers</a:t>
            </a:r>
            <a:r>
              <a:rPr lang="en-US" sz="2400" b="1" dirty="0">
                <a:solidFill>
                  <a:srgbClr val="0000CC"/>
                </a:solidFill>
              </a:rPr>
              <a:t> mechanism: </a:t>
            </a:r>
            <a:r>
              <a:rPr lang="en-US" sz="2400" b="0" dirty="0"/>
              <a:t>asymmetry in </a:t>
            </a:r>
            <a:r>
              <a:rPr lang="en-US" sz="2400" b="0" dirty="0" smtClean="0"/>
              <a:t>production of forward </a:t>
            </a:r>
            <a:r>
              <a:rPr lang="en-US" sz="2400" b="0" dirty="0"/>
              <a:t>jet or </a:t>
            </a:r>
            <a:r>
              <a:rPr lang="el-GR" sz="2400" b="0" dirty="0">
                <a:latin typeface="Times New Roman" pitchFamily="18" charset="0"/>
                <a:cs typeface="Times New Roman" pitchFamily="18" charset="0"/>
              </a:rPr>
              <a:t>γ</a:t>
            </a:r>
            <a:r>
              <a:rPr lang="en-US" sz="2400" b="0" dirty="0"/>
              <a:t> </a:t>
            </a:r>
            <a:endParaRPr lang="en-US" sz="2400" b="0" dirty="0">
              <a:latin typeface="Symbol" pitchFamily="18" charset="2"/>
            </a:endParaRPr>
          </a:p>
        </p:txBody>
      </p:sp>
      <p:sp>
        <p:nvSpPr>
          <p:cNvPr id="10" name="Line 5"/>
          <p:cNvSpPr>
            <a:spLocks noChangeShapeType="1"/>
          </p:cNvSpPr>
          <p:nvPr/>
        </p:nvSpPr>
        <p:spPr bwMode="auto">
          <a:xfrm>
            <a:off x="381000" y="2841653"/>
            <a:ext cx="1371600" cy="609600"/>
          </a:xfrm>
          <a:prstGeom prst="line">
            <a:avLst/>
          </a:prstGeom>
          <a:noFill/>
          <a:ln w="101600">
            <a:solidFill>
              <a:srgbClr val="0000FF"/>
            </a:solidFill>
            <a:round/>
            <a:headEnd/>
            <a:tailEnd type="triangle" w="med" len="med"/>
          </a:ln>
          <a:effectLst/>
        </p:spPr>
        <p:txBody>
          <a:bodyPr/>
          <a:lstStyle/>
          <a:p>
            <a:endParaRPr lang="en-US"/>
          </a:p>
        </p:txBody>
      </p:sp>
      <p:sp>
        <p:nvSpPr>
          <p:cNvPr id="11" name="Line 6"/>
          <p:cNvSpPr>
            <a:spLocks noChangeShapeType="1"/>
          </p:cNvSpPr>
          <p:nvPr/>
        </p:nvSpPr>
        <p:spPr bwMode="auto">
          <a:xfrm flipV="1">
            <a:off x="685800" y="2689253"/>
            <a:ext cx="0" cy="533400"/>
          </a:xfrm>
          <a:prstGeom prst="line">
            <a:avLst/>
          </a:prstGeom>
          <a:noFill/>
          <a:ln w="50800" cmpd="dbl">
            <a:solidFill>
              <a:srgbClr val="FF0000"/>
            </a:solidFill>
            <a:round/>
            <a:headEnd/>
            <a:tailEnd type="triangle" w="med" len="med"/>
          </a:ln>
          <a:effectLst/>
        </p:spPr>
        <p:txBody>
          <a:bodyPr/>
          <a:lstStyle/>
          <a:p>
            <a:endParaRPr lang="en-US"/>
          </a:p>
        </p:txBody>
      </p:sp>
      <p:sp>
        <p:nvSpPr>
          <p:cNvPr id="12" name="Text Box 7"/>
          <p:cNvSpPr txBox="1">
            <a:spLocks noChangeArrowheads="1"/>
          </p:cNvSpPr>
          <p:nvPr/>
        </p:nvSpPr>
        <p:spPr bwMode="auto">
          <a:xfrm>
            <a:off x="457200" y="2308253"/>
            <a:ext cx="609600" cy="396875"/>
          </a:xfrm>
          <a:prstGeom prst="rect">
            <a:avLst/>
          </a:prstGeom>
          <a:noFill/>
          <a:ln w="9525">
            <a:noFill/>
            <a:miter lim="800000"/>
            <a:headEnd/>
            <a:tailEnd/>
          </a:ln>
          <a:effectLst/>
        </p:spPr>
        <p:txBody>
          <a:bodyPr>
            <a:spAutoFit/>
          </a:bodyPr>
          <a:lstStyle/>
          <a:p>
            <a:pPr>
              <a:spcBef>
                <a:spcPct val="50000"/>
              </a:spcBef>
            </a:pPr>
            <a:r>
              <a:rPr lang="en-US" sz="2000">
                <a:solidFill>
                  <a:srgbClr val="FF0000"/>
                </a:solidFill>
              </a:rPr>
              <a:t>S</a:t>
            </a:r>
            <a:r>
              <a:rPr lang="en-US" sz="2000" baseline="-25000">
                <a:solidFill>
                  <a:srgbClr val="FF0000"/>
                </a:solidFill>
              </a:rPr>
              <a:t>P</a:t>
            </a:r>
            <a:endParaRPr lang="en-US" sz="2000">
              <a:solidFill>
                <a:srgbClr val="FF0000"/>
              </a:solidFill>
            </a:endParaRPr>
          </a:p>
        </p:txBody>
      </p:sp>
      <p:sp>
        <p:nvSpPr>
          <p:cNvPr id="13" name="Line 8"/>
          <p:cNvSpPr>
            <a:spLocks noChangeShapeType="1"/>
          </p:cNvSpPr>
          <p:nvPr/>
        </p:nvSpPr>
        <p:spPr bwMode="auto">
          <a:xfrm flipV="1">
            <a:off x="384175" y="2825778"/>
            <a:ext cx="685800" cy="304800"/>
          </a:xfrm>
          <a:prstGeom prst="line">
            <a:avLst/>
          </a:prstGeom>
          <a:noFill/>
          <a:ln w="38100">
            <a:solidFill>
              <a:srgbClr val="006600"/>
            </a:solidFill>
            <a:round/>
            <a:headEnd/>
            <a:tailEnd type="triangle" w="med" len="med"/>
          </a:ln>
          <a:effectLst/>
        </p:spPr>
        <p:txBody>
          <a:bodyPr/>
          <a:lstStyle/>
          <a:p>
            <a:endParaRPr lang="en-US"/>
          </a:p>
        </p:txBody>
      </p:sp>
      <p:sp>
        <p:nvSpPr>
          <p:cNvPr id="14" name="Text Box 9"/>
          <p:cNvSpPr txBox="1">
            <a:spLocks noChangeArrowheads="1"/>
          </p:cNvSpPr>
          <p:nvPr/>
        </p:nvSpPr>
        <p:spPr bwMode="auto">
          <a:xfrm>
            <a:off x="990600" y="2536853"/>
            <a:ext cx="609600" cy="396875"/>
          </a:xfrm>
          <a:prstGeom prst="rect">
            <a:avLst/>
          </a:prstGeom>
          <a:noFill/>
          <a:ln w="9525">
            <a:noFill/>
            <a:miter lim="800000"/>
            <a:headEnd/>
            <a:tailEnd/>
          </a:ln>
          <a:effectLst/>
        </p:spPr>
        <p:txBody>
          <a:bodyPr>
            <a:spAutoFit/>
          </a:bodyPr>
          <a:lstStyle/>
          <a:p>
            <a:pPr>
              <a:spcBef>
                <a:spcPct val="50000"/>
              </a:spcBef>
            </a:pPr>
            <a:r>
              <a:rPr lang="en-US" sz="2000">
                <a:solidFill>
                  <a:srgbClr val="006600"/>
                </a:solidFill>
              </a:rPr>
              <a:t>k</a:t>
            </a:r>
            <a:r>
              <a:rPr lang="en-US" sz="2000" baseline="-25000">
                <a:solidFill>
                  <a:srgbClr val="006600"/>
                </a:solidFill>
              </a:rPr>
              <a:t>T,q</a:t>
            </a:r>
            <a:endParaRPr lang="en-US" sz="2000">
              <a:solidFill>
                <a:srgbClr val="006600"/>
              </a:solidFill>
            </a:endParaRPr>
          </a:p>
        </p:txBody>
      </p:sp>
      <p:sp>
        <p:nvSpPr>
          <p:cNvPr id="15" name="Line 10"/>
          <p:cNvSpPr>
            <a:spLocks noChangeShapeType="1"/>
          </p:cNvSpPr>
          <p:nvPr/>
        </p:nvSpPr>
        <p:spPr bwMode="auto">
          <a:xfrm>
            <a:off x="3124200" y="3527453"/>
            <a:ext cx="0" cy="0"/>
          </a:xfrm>
          <a:prstGeom prst="line">
            <a:avLst/>
          </a:prstGeom>
          <a:noFill/>
          <a:ln w="9525">
            <a:solidFill>
              <a:schemeClr val="tx1"/>
            </a:solidFill>
            <a:round/>
            <a:headEnd/>
            <a:tailEnd type="triangle" w="med" len="med"/>
          </a:ln>
          <a:effectLst/>
        </p:spPr>
        <p:txBody>
          <a:bodyPr/>
          <a:lstStyle/>
          <a:p>
            <a:endParaRPr lang="en-US"/>
          </a:p>
        </p:txBody>
      </p:sp>
      <p:sp>
        <p:nvSpPr>
          <p:cNvPr id="16" name="Line 11"/>
          <p:cNvSpPr>
            <a:spLocks noChangeShapeType="1"/>
          </p:cNvSpPr>
          <p:nvPr/>
        </p:nvSpPr>
        <p:spPr bwMode="auto">
          <a:xfrm>
            <a:off x="1752600" y="3451253"/>
            <a:ext cx="1600200" cy="304800"/>
          </a:xfrm>
          <a:prstGeom prst="line">
            <a:avLst/>
          </a:prstGeom>
          <a:noFill/>
          <a:ln w="76200">
            <a:solidFill>
              <a:srgbClr val="33CCCC"/>
            </a:solidFill>
            <a:round/>
            <a:headEnd/>
            <a:tailEnd type="triangle" w="med" len="med"/>
          </a:ln>
          <a:effectLst/>
        </p:spPr>
        <p:txBody>
          <a:bodyPr/>
          <a:lstStyle/>
          <a:p>
            <a:endParaRPr lang="en-US"/>
          </a:p>
        </p:txBody>
      </p:sp>
      <p:sp>
        <p:nvSpPr>
          <p:cNvPr id="17" name="Line 12"/>
          <p:cNvSpPr>
            <a:spLocks noChangeShapeType="1"/>
          </p:cNvSpPr>
          <p:nvPr/>
        </p:nvSpPr>
        <p:spPr bwMode="auto">
          <a:xfrm>
            <a:off x="3352800" y="3756053"/>
            <a:ext cx="1074738" cy="84138"/>
          </a:xfrm>
          <a:prstGeom prst="line">
            <a:avLst/>
          </a:prstGeom>
          <a:noFill/>
          <a:ln w="38100">
            <a:solidFill>
              <a:srgbClr val="FF0000"/>
            </a:solidFill>
            <a:round/>
            <a:headEnd/>
            <a:tailEnd type="triangle" w="med" len="med"/>
          </a:ln>
          <a:effectLst/>
        </p:spPr>
        <p:txBody>
          <a:bodyPr/>
          <a:lstStyle/>
          <a:p>
            <a:endParaRPr lang="en-US"/>
          </a:p>
        </p:txBody>
      </p:sp>
      <p:sp>
        <p:nvSpPr>
          <p:cNvPr id="18" name="Line 13"/>
          <p:cNvSpPr>
            <a:spLocks noChangeShapeType="1"/>
          </p:cNvSpPr>
          <p:nvPr/>
        </p:nvSpPr>
        <p:spPr bwMode="auto">
          <a:xfrm rot="2215248" flipV="1">
            <a:off x="3360738" y="3724303"/>
            <a:ext cx="984250" cy="374650"/>
          </a:xfrm>
          <a:prstGeom prst="line">
            <a:avLst/>
          </a:prstGeom>
          <a:noFill/>
          <a:ln w="38100">
            <a:solidFill>
              <a:srgbClr val="FF0000"/>
            </a:solidFill>
            <a:round/>
            <a:headEnd/>
            <a:tailEnd type="triangle" w="med" len="med"/>
          </a:ln>
          <a:effectLst/>
        </p:spPr>
        <p:txBody>
          <a:bodyPr/>
          <a:lstStyle/>
          <a:p>
            <a:endParaRPr lang="en-US"/>
          </a:p>
        </p:txBody>
      </p:sp>
      <p:sp>
        <p:nvSpPr>
          <p:cNvPr id="19" name="Line 14"/>
          <p:cNvSpPr>
            <a:spLocks noChangeShapeType="1"/>
          </p:cNvSpPr>
          <p:nvPr/>
        </p:nvSpPr>
        <p:spPr bwMode="auto">
          <a:xfrm rot="1381992">
            <a:off x="1625600" y="3762403"/>
            <a:ext cx="1600200" cy="304800"/>
          </a:xfrm>
          <a:prstGeom prst="line">
            <a:avLst/>
          </a:prstGeom>
          <a:noFill/>
          <a:ln w="38100">
            <a:solidFill>
              <a:srgbClr val="33CCCC"/>
            </a:solidFill>
            <a:round/>
            <a:headEnd/>
            <a:tailEnd type="triangle" w="med" len="med"/>
          </a:ln>
          <a:effectLst/>
        </p:spPr>
        <p:txBody>
          <a:bodyPr/>
          <a:lstStyle/>
          <a:p>
            <a:endParaRPr lang="en-US"/>
          </a:p>
        </p:txBody>
      </p:sp>
      <p:sp>
        <p:nvSpPr>
          <p:cNvPr id="20" name="Line 15"/>
          <p:cNvSpPr>
            <a:spLocks noChangeShapeType="1"/>
          </p:cNvSpPr>
          <p:nvPr/>
        </p:nvSpPr>
        <p:spPr bwMode="auto">
          <a:xfrm rot="1381992">
            <a:off x="3041650" y="4576791"/>
            <a:ext cx="1074738" cy="84137"/>
          </a:xfrm>
          <a:prstGeom prst="line">
            <a:avLst/>
          </a:prstGeom>
          <a:noFill/>
          <a:ln w="19050">
            <a:solidFill>
              <a:srgbClr val="FF0000"/>
            </a:solidFill>
            <a:round/>
            <a:headEnd/>
            <a:tailEnd type="triangle" w="med" len="med"/>
          </a:ln>
          <a:effectLst/>
        </p:spPr>
        <p:txBody>
          <a:bodyPr/>
          <a:lstStyle/>
          <a:p>
            <a:endParaRPr lang="en-US"/>
          </a:p>
        </p:txBody>
      </p:sp>
      <p:sp>
        <p:nvSpPr>
          <p:cNvPr id="21" name="Line 16"/>
          <p:cNvSpPr>
            <a:spLocks noChangeShapeType="1"/>
          </p:cNvSpPr>
          <p:nvPr/>
        </p:nvSpPr>
        <p:spPr bwMode="auto">
          <a:xfrm rot="3597241" flipV="1">
            <a:off x="3009900" y="4519641"/>
            <a:ext cx="984250" cy="374650"/>
          </a:xfrm>
          <a:prstGeom prst="line">
            <a:avLst/>
          </a:prstGeom>
          <a:noFill/>
          <a:ln w="19050">
            <a:solidFill>
              <a:srgbClr val="FF0000"/>
            </a:solidFill>
            <a:round/>
            <a:headEnd/>
            <a:tailEnd type="triangle" w="med" len="med"/>
          </a:ln>
          <a:effectLst/>
        </p:spPr>
        <p:txBody>
          <a:bodyPr/>
          <a:lstStyle/>
          <a:p>
            <a:endParaRPr lang="en-US"/>
          </a:p>
        </p:txBody>
      </p:sp>
      <p:sp>
        <p:nvSpPr>
          <p:cNvPr id="22" name="Line 17"/>
          <p:cNvSpPr>
            <a:spLocks noChangeShapeType="1"/>
          </p:cNvSpPr>
          <p:nvPr/>
        </p:nvSpPr>
        <p:spPr bwMode="auto">
          <a:xfrm rot="10800000">
            <a:off x="1752600" y="3451253"/>
            <a:ext cx="1295400" cy="533400"/>
          </a:xfrm>
          <a:prstGeom prst="line">
            <a:avLst/>
          </a:prstGeom>
          <a:noFill/>
          <a:ln w="12700">
            <a:solidFill>
              <a:schemeClr val="tx1"/>
            </a:solidFill>
            <a:round/>
            <a:headEnd/>
            <a:tailEnd type="triangle" w="med" len="med"/>
          </a:ln>
          <a:effectLst/>
        </p:spPr>
        <p:txBody>
          <a:bodyPr/>
          <a:lstStyle/>
          <a:p>
            <a:endParaRPr lang="en-US"/>
          </a:p>
        </p:txBody>
      </p:sp>
      <p:sp>
        <p:nvSpPr>
          <p:cNvPr id="23" name="Text Box 18"/>
          <p:cNvSpPr txBox="1">
            <a:spLocks noChangeArrowheads="1"/>
          </p:cNvSpPr>
          <p:nvPr/>
        </p:nvSpPr>
        <p:spPr bwMode="auto">
          <a:xfrm>
            <a:off x="762000" y="3089303"/>
            <a:ext cx="339725" cy="396875"/>
          </a:xfrm>
          <a:prstGeom prst="rect">
            <a:avLst/>
          </a:prstGeom>
          <a:noFill/>
          <a:ln w="9525">
            <a:noFill/>
            <a:miter lim="800000"/>
            <a:headEnd/>
            <a:tailEnd/>
          </a:ln>
          <a:effectLst/>
        </p:spPr>
        <p:txBody>
          <a:bodyPr wrap="none">
            <a:spAutoFit/>
          </a:bodyPr>
          <a:lstStyle/>
          <a:p>
            <a:r>
              <a:rPr lang="en-US" sz="2000">
                <a:solidFill>
                  <a:srgbClr val="0000CC"/>
                </a:solidFill>
              </a:rPr>
              <a:t>p</a:t>
            </a:r>
          </a:p>
        </p:txBody>
      </p:sp>
      <p:sp>
        <p:nvSpPr>
          <p:cNvPr id="24" name="Text Box 19"/>
          <p:cNvSpPr txBox="1">
            <a:spLocks noChangeArrowheads="1"/>
          </p:cNvSpPr>
          <p:nvPr/>
        </p:nvSpPr>
        <p:spPr bwMode="auto">
          <a:xfrm>
            <a:off x="2971800" y="3756053"/>
            <a:ext cx="228600" cy="366713"/>
          </a:xfrm>
          <a:prstGeom prst="rect">
            <a:avLst/>
          </a:prstGeom>
          <a:noFill/>
          <a:ln w="9525">
            <a:noFill/>
            <a:miter lim="800000"/>
            <a:headEnd/>
            <a:tailEnd/>
          </a:ln>
          <a:effectLst/>
        </p:spPr>
        <p:txBody>
          <a:bodyPr>
            <a:spAutoFit/>
          </a:bodyPr>
          <a:lstStyle/>
          <a:p>
            <a:pPr>
              <a:spcBef>
                <a:spcPct val="50000"/>
              </a:spcBef>
            </a:pPr>
            <a:r>
              <a:rPr lang="en-US" b="0"/>
              <a:t>p</a:t>
            </a:r>
          </a:p>
        </p:txBody>
      </p:sp>
      <p:sp>
        <p:nvSpPr>
          <p:cNvPr id="25" name="Line 20"/>
          <p:cNvSpPr>
            <a:spLocks noChangeShapeType="1"/>
          </p:cNvSpPr>
          <p:nvPr/>
        </p:nvSpPr>
        <p:spPr bwMode="auto">
          <a:xfrm>
            <a:off x="4724400" y="2841653"/>
            <a:ext cx="1371600" cy="609600"/>
          </a:xfrm>
          <a:prstGeom prst="line">
            <a:avLst/>
          </a:prstGeom>
          <a:noFill/>
          <a:ln w="101600">
            <a:solidFill>
              <a:srgbClr val="0000FF"/>
            </a:solidFill>
            <a:round/>
            <a:headEnd/>
            <a:tailEnd type="triangle" w="med" len="med"/>
          </a:ln>
          <a:effectLst/>
        </p:spPr>
        <p:txBody>
          <a:bodyPr/>
          <a:lstStyle/>
          <a:p>
            <a:endParaRPr lang="en-US"/>
          </a:p>
        </p:txBody>
      </p:sp>
      <p:sp>
        <p:nvSpPr>
          <p:cNvPr id="26" name="Line 21"/>
          <p:cNvSpPr>
            <a:spLocks noChangeShapeType="1"/>
          </p:cNvSpPr>
          <p:nvPr/>
        </p:nvSpPr>
        <p:spPr bwMode="auto">
          <a:xfrm flipV="1">
            <a:off x="5029200" y="2689253"/>
            <a:ext cx="0" cy="533400"/>
          </a:xfrm>
          <a:prstGeom prst="line">
            <a:avLst/>
          </a:prstGeom>
          <a:noFill/>
          <a:ln w="50800" cmpd="dbl">
            <a:solidFill>
              <a:srgbClr val="FF0000"/>
            </a:solidFill>
            <a:round/>
            <a:headEnd/>
            <a:tailEnd type="triangle" w="med" len="med"/>
          </a:ln>
          <a:effectLst/>
        </p:spPr>
        <p:txBody>
          <a:bodyPr/>
          <a:lstStyle/>
          <a:p>
            <a:endParaRPr lang="en-US"/>
          </a:p>
        </p:txBody>
      </p:sp>
      <p:sp>
        <p:nvSpPr>
          <p:cNvPr id="27" name="Text Box 22"/>
          <p:cNvSpPr txBox="1">
            <a:spLocks noChangeArrowheads="1"/>
          </p:cNvSpPr>
          <p:nvPr/>
        </p:nvSpPr>
        <p:spPr bwMode="auto">
          <a:xfrm>
            <a:off x="4800600" y="2308253"/>
            <a:ext cx="609600" cy="396875"/>
          </a:xfrm>
          <a:prstGeom prst="rect">
            <a:avLst/>
          </a:prstGeom>
          <a:noFill/>
          <a:ln w="9525">
            <a:noFill/>
            <a:miter lim="800000"/>
            <a:headEnd/>
            <a:tailEnd/>
          </a:ln>
          <a:effectLst/>
        </p:spPr>
        <p:txBody>
          <a:bodyPr>
            <a:spAutoFit/>
          </a:bodyPr>
          <a:lstStyle/>
          <a:p>
            <a:pPr>
              <a:spcBef>
                <a:spcPct val="50000"/>
              </a:spcBef>
            </a:pPr>
            <a:r>
              <a:rPr lang="en-US" sz="2000">
                <a:solidFill>
                  <a:srgbClr val="FF0000"/>
                </a:solidFill>
              </a:rPr>
              <a:t>S</a:t>
            </a:r>
            <a:r>
              <a:rPr lang="en-US" sz="2000" baseline="-25000">
                <a:solidFill>
                  <a:srgbClr val="FF0000"/>
                </a:solidFill>
              </a:rPr>
              <a:t>P</a:t>
            </a:r>
            <a:endParaRPr lang="en-US" sz="2000">
              <a:solidFill>
                <a:srgbClr val="FF0000"/>
              </a:solidFill>
            </a:endParaRPr>
          </a:p>
        </p:txBody>
      </p:sp>
      <p:sp>
        <p:nvSpPr>
          <p:cNvPr id="28" name="Line 23"/>
          <p:cNvSpPr>
            <a:spLocks noChangeShapeType="1"/>
          </p:cNvSpPr>
          <p:nvPr/>
        </p:nvSpPr>
        <p:spPr bwMode="auto">
          <a:xfrm rot="20678397" flipV="1">
            <a:off x="7620000" y="4518053"/>
            <a:ext cx="685800" cy="304800"/>
          </a:xfrm>
          <a:prstGeom prst="line">
            <a:avLst/>
          </a:prstGeom>
          <a:noFill/>
          <a:ln w="38100">
            <a:solidFill>
              <a:srgbClr val="006600"/>
            </a:solidFill>
            <a:round/>
            <a:headEnd/>
            <a:tailEnd type="triangle" w="med" len="med"/>
          </a:ln>
          <a:effectLst/>
        </p:spPr>
        <p:txBody>
          <a:bodyPr/>
          <a:lstStyle/>
          <a:p>
            <a:endParaRPr lang="en-US"/>
          </a:p>
        </p:txBody>
      </p:sp>
      <p:sp>
        <p:nvSpPr>
          <p:cNvPr id="29" name="Line 24"/>
          <p:cNvSpPr>
            <a:spLocks noChangeShapeType="1"/>
          </p:cNvSpPr>
          <p:nvPr/>
        </p:nvSpPr>
        <p:spPr bwMode="auto">
          <a:xfrm>
            <a:off x="7467600" y="3527453"/>
            <a:ext cx="0" cy="0"/>
          </a:xfrm>
          <a:prstGeom prst="line">
            <a:avLst/>
          </a:prstGeom>
          <a:noFill/>
          <a:ln w="9525">
            <a:solidFill>
              <a:schemeClr val="tx1"/>
            </a:solidFill>
            <a:round/>
            <a:headEnd/>
            <a:tailEnd type="triangle" w="med" len="med"/>
          </a:ln>
          <a:effectLst/>
        </p:spPr>
        <p:txBody>
          <a:bodyPr/>
          <a:lstStyle/>
          <a:p>
            <a:endParaRPr lang="en-US"/>
          </a:p>
        </p:txBody>
      </p:sp>
      <p:sp>
        <p:nvSpPr>
          <p:cNvPr id="30" name="Line 25"/>
          <p:cNvSpPr>
            <a:spLocks noChangeShapeType="1"/>
          </p:cNvSpPr>
          <p:nvPr/>
        </p:nvSpPr>
        <p:spPr bwMode="auto">
          <a:xfrm>
            <a:off x="6096000" y="3451253"/>
            <a:ext cx="1600200" cy="304800"/>
          </a:xfrm>
          <a:prstGeom prst="line">
            <a:avLst/>
          </a:prstGeom>
          <a:noFill/>
          <a:ln w="57150">
            <a:solidFill>
              <a:srgbClr val="33CCCC"/>
            </a:solidFill>
            <a:round/>
            <a:headEnd/>
            <a:tailEnd type="triangle" w="med" len="med"/>
          </a:ln>
          <a:effectLst/>
        </p:spPr>
        <p:txBody>
          <a:bodyPr/>
          <a:lstStyle/>
          <a:p>
            <a:endParaRPr lang="en-US"/>
          </a:p>
        </p:txBody>
      </p:sp>
      <p:sp>
        <p:nvSpPr>
          <p:cNvPr id="31" name="Line 26"/>
          <p:cNvSpPr>
            <a:spLocks noChangeShapeType="1"/>
          </p:cNvSpPr>
          <p:nvPr/>
        </p:nvSpPr>
        <p:spPr bwMode="auto">
          <a:xfrm>
            <a:off x="7696200" y="3756053"/>
            <a:ext cx="1074738" cy="84138"/>
          </a:xfrm>
          <a:prstGeom prst="line">
            <a:avLst/>
          </a:prstGeom>
          <a:noFill/>
          <a:ln w="38100">
            <a:solidFill>
              <a:srgbClr val="FF0000"/>
            </a:solidFill>
            <a:round/>
            <a:headEnd/>
            <a:tailEnd type="triangle" w="med" len="med"/>
          </a:ln>
          <a:effectLst/>
        </p:spPr>
        <p:txBody>
          <a:bodyPr/>
          <a:lstStyle/>
          <a:p>
            <a:endParaRPr lang="en-US"/>
          </a:p>
        </p:txBody>
      </p:sp>
      <p:sp>
        <p:nvSpPr>
          <p:cNvPr id="32" name="Line 27"/>
          <p:cNvSpPr>
            <a:spLocks noChangeShapeType="1"/>
          </p:cNvSpPr>
          <p:nvPr/>
        </p:nvSpPr>
        <p:spPr bwMode="auto">
          <a:xfrm rot="2215248" flipV="1">
            <a:off x="7704138" y="3724303"/>
            <a:ext cx="984250" cy="374650"/>
          </a:xfrm>
          <a:prstGeom prst="line">
            <a:avLst/>
          </a:prstGeom>
          <a:noFill/>
          <a:ln w="19050">
            <a:solidFill>
              <a:srgbClr val="FF0000"/>
            </a:solidFill>
            <a:round/>
            <a:headEnd/>
            <a:tailEnd type="triangle" w="med" len="med"/>
          </a:ln>
          <a:effectLst/>
        </p:spPr>
        <p:txBody>
          <a:bodyPr/>
          <a:lstStyle/>
          <a:p>
            <a:endParaRPr lang="en-US"/>
          </a:p>
        </p:txBody>
      </p:sp>
      <p:sp>
        <p:nvSpPr>
          <p:cNvPr id="33" name="Line 28"/>
          <p:cNvSpPr>
            <a:spLocks noChangeShapeType="1"/>
          </p:cNvSpPr>
          <p:nvPr/>
        </p:nvSpPr>
        <p:spPr bwMode="auto">
          <a:xfrm rot="1381992">
            <a:off x="5969000" y="3762403"/>
            <a:ext cx="1600200" cy="304800"/>
          </a:xfrm>
          <a:prstGeom prst="line">
            <a:avLst/>
          </a:prstGeom>
          <a:noFill/>
          <a:ln w="57150">
            <a:solidFill>
              <a:srgbClr val="33CCCC"/>
            </a:solidFill>
            <a:round/>
            <a:headEnd/>
            <a:tailEnd type="triangle" w="med" len="med"/>
          </a:ln>
          <a:effectLst/>
        </p:spPr>
        <p:txBody>
          <a:bodyPr/>
          <a:lstStyle/>
          <a:p>
            <a:endParaRPr lang="en-US"/>
          </a:p>
        </p:txBody>
      </p:sp>
      <p:sp>
        <p:nvSpPr>
          <p:cNvPr id="34" name="Line 29"/>
          <p:cNvSpPr>
            <a:spLocks noChangeShapeType="1"/>
          </p:cNvSpPr>
          <p:nvPr/>
        </p:nvSpPr>
        <p:spPr bwMode="auto">
          <a:xfrm rot="1381992">
            <a:off x="7385050" y="4576791"/>
            <a:ext cx="1074738" cy="84137"/>
          </a:xfrm>
          <a:prstGeom prst="line">
            <a:avLst/>
          </a:prstGeom>
          <a:noFill/>
          <a:ln w="38100">
            <a:solidFill>
              <a:srgbClr val="FF0000"/>
            </a:solidFill>
            <a:round/>
            <a:headEnd/>
            <a:tailEnd type="triangle" w="med" len="med"/>
          </a:ln>
          <a:effectLst/>
        </p:spPr>
        <p:txBody>
          <a:bodyPr/>
          <a:lstStyle/>
          <a:p>
            <a:endParaRPr lang="en-US"/>
          </a:p>
        </p:txBody>
      </p:sp>
      <p:sp>
        <p:nvSpPr>
          <p:cNvPr id="35" name="Line 30"/>
          <p:cNvSpPr>
            <a:spLocks noChangeShapeType="1"/>
          </p:cNvSpPr>
          <p:nvPr/>
        </p:nvSpPr>
        <p:spPr bwMode="auto">
          <a:xfrm rot="3597241" flipV="1">
            <a:off x="7353300" y="4519641"/>
            <a:ext cx="984250" cy="374650"/>
          </a:xfrm>
          <a:prstGeom prst="line">
            <a:avLst/>
          </a:prstGeom>
          <a:noFill/>
          <a:ln w="19050">
            <a:solidFill>
              <a:srgbClr val="FF0000"/>
            </a:solidFill>
            <a:round/>
            <a:headEnd/>
            <a:tailEnd type="triangle" w="med" len="med"/>
          </a:ln>
          <a:effectLst/>
        </p:spPr>
        <p:txBody>
          <a:bodyPr/>
          <a:lstStyle/>
          <a:p>
            <a:endParaRPr lang="en-US"/>
          </a:p>
        </p:txBody>
      </p:sp>
      <p:sp>
        <p:nvSpPr>
          <p:cNvPr id="36" name="Line 31"/>
          <p:cNvSpPr>
            <a:spLocks noChangeShapeType="1"/>
          </p:cNvSpPr>
          <p:nvPr/>
        </p:nvSpPr>
        <p:spPr bwMode="auto">
          <a:xfrm rot="10800000">
            <a:off x="6096000" y="3451253"/>
            <a:ext cx="1295400" cy="533400"/>
          </a:xfrm>
          <a:prstGeom prst="line">
            <a:avLst/>
          </a:prstGeom>
          <a:noFill/>
          <a:ln w="12700">
            <a:solidFill>
              <a:schemeClr val="tx1"/>
            </a:solidFill>
            <a:round/>
            <a:headEnd/>
            <a:tailEnd type="triangle" w="med" len="med"/>
          </a:ln>
          <a:effectLst/>
        </p:spPr>
        <p:txBody>
          <a:bodyPr/>
          <a:lstStyle/>
          <a:p>
            <a:endParaRPr lang="en-US"/>
          </a:p>
        </p:txBody>
      </p:sp>
      <p:sp>
        <p:nvSpPr>
          <p:cNvPr id="37" name="Text Box 32"/>
          <p:cNvSpPr txBox="1">
            <a:spLocks noChangeArrowheads="1"/>
          </p:cNvSpPr>
          <p:nvPr/>
        </p:nvSpPr>
        <p:spPr bwMode="auto">
          <a:xfrm>
            <a:off x="5105400" y="3089303"/>
            <a:ext cx="339725" cy="396875"/>
          </a:xfrm>
          <a:prstGeom prst="rect">
            <a:avLst/>
          </a:prstGeom>
          <a:noFill/>
          <a:ln w="9525">
            <a:noFill/>
            <a:miter lim="800000"/>
            <a:headEnd/>
            <a:tailEnd/>
          </a:ln>
          <a:effectLst/>
        </p:spPr>
        <p:txBody>
          <a:bodyPr wrap="none">
            <a:spAutoFit/>
          </a:bodyPr>
          <a:lstStyle/>
          <a:p>
            <a:r>
              <a:rPr lang="en-US" sz="2000">
                <a:solidFill>
                  <a:srgbClr val="0000CC"/>
                </a:solidFill>
              </a:rPr>
              <a:t>p</a:t>
            </a:r>
          </a:p>
        </p:txBody>
      </p:sp>
      <p:sp>
        <p:nvSpPr>
          <p:cNvPr id="38" name="Text Box 33"/>
          <p:cNvSpPr txBox="1">
            <a:spLocks noChangeArrowheads="1"/>
          </p:cNvSpPr>
          <p:nvPr/>
        </p:nvSpPr>
        <p:spPr bwMode="auto">
          <a:xfrm>
            <a:off x="7315200" y="3756053"/>
            <a:ext cx="228600" cy="366713"/>
          </a:xfrm>
          <a:prstGeom prst="rect">
            <a:avLst/>
          </a:prstGeom>
          <a:noFill/>
          <a:ln w="9525">
            <a:noFill/>
            <a:miter lim="800000"/>
            <a:headEnd/>
            <a:tailEnd/>
          </a:ln>
          <a:effectLst/>
        </p:spPr>
        <p:txBody>
          <a:bodyPr>
            <a:spAutoFit/>
          </a:bodyPr>
          <a:lstStyle/>
          <a:p>
            <a:pPr>
              <a:spcBef>
                <a:spcPct val="50000"/>
              </a:spcBef>
            </a:pPr>
            <a:r>
              <a:rPr lang="en-US" b="0"/>
              <a:t>p</a:t>
            </a:r>
          </a:p>
        </p:txBody>
      </p:sp>
      <p:sp>
        <p:nvSpPr>
          <p:cNvPr id="39" name="Line 34"/>
          <p:cNvSpPr>
            <a:spLocks noChangeShapeType="1"/>
          </p:cNvSpPr>
          <p:nvPr/>
        </p:nvSpPr>
        <p:spPr bwMode="auto">
          <a:xfrm flipV="1">
            <a:off x="6931025" y="3756053"/>
            <a:ext cx="0" cy="533400"/>
          </a:xfrm>
          <a:prstGeom prst="line">
            <a:avLst/>
          </a:prstGeom>
          <a:noFill/>
          <a:ln w="50800" cmpd="dbl">
            <a:solidFill>
              <a:srgbClr val="FF0000"/>
            </a:solidFill>
            <a:round/>
            <a:headEnd/>
            <a:tailEnd type="triangle" w="med" len="med"/>
          </a:ln>
          <a:effectLst/>
        </p:spPr>
        <p:txBody>
          <a:bodyPr/>
          <a:lstStyle/>
          <a:p>
            <a:endParaRPr lang="en-US"/>
          </a:p>
        </p:txBody>
      </p:sp>
      <p:sp>
        <p:nvSpPr>
          <p:cNvPr id="40" name="Text Box 35"/>
          <p:cNvSpPr txBox="1">
            <a:spLocks noChangeArrowheads="1"/>
          </p:cNvSpPr>
          <p:nvPr/>
        </p:nvSpPr>
        <p:spPr bwMode="auto">
          <a:xfrm>
            <a:off x="6705600" y="4213253"/>
            <a:ext cx="457200" cy="396875"/>
          </a:xfrm>
          <a:prstGeom prst="rect">
            <a:avLst/>
          </a:prstGeom>
          <a:noFill/>
          <a:ln w="9525">
            <a:noFill/>
            <a:miter lim="800000"/>
            <a:headEnd/>
            <a:tailEnd/>
          </a:ln>
          <a:effectLst/>
        </p:spPr>
        <p:txBody>
          <a:bodyPr>
            <a:spAutoFit/>
          </a:bodyPr>
          <a:lstStyle/>
          <a:p>
            <a:pPr>
              <a:spcBef>
                <a:spcPct val="50000"/>
              </a:spcBef>
            </a:pPr>
            <a:r>
              <a:rPr lang="en-US" sz="2000">
                <a:solidFill>
                  <a:srgbClr val="FF0000"/>
                </a:solidFill>
              </a:rPr>
              <a:t>S</a:t>
            </a:r>
            <a:r>
              <a:rPr lang="en-US" sz="2000" baseline="-25000">
                <a:solidFill>
                  <a:srgbClr val="FF0000"/>
                </a:solidFill>
              </a:rPr>
              <a:t>q</a:t>
            </a:r>
            <a:endParaRPr lang="en-US" sz="2000">
              <a:solidFill>
                <a:srgbClr val="FF0000"/>
              </a:solidFill>
            </a:endParaRPr>
          </a:p>
        </p:txBody>
      </p:sp>
      <p:sp>
        <p:nvSpPr>
          <p:cNvPr id="41" name="Text Box 36"/>
          <p:cNvSpPr txBox="1">
            <a:spLocks noChangeArrowheads="1"/>
          </p:cNvSpPr>
          <p:nvPr/>
        </p:nvSpPr>
        <p:spPr bwMode="auto">
          <a:xfrm>
            <a:off x="8229600" y="4213253"/>
            <a:ext cx="609600" cy="396875"/>
          </a:xfrm>
          <a:prstGeom prst="rect">
            <a:avLst/>
          </a:prstGeom>
          <a:noFill/>
          <a:ln w="9525">
            <a:noFill/>
            <a:miter lim="800000"/>
            <a:headEnd/>
            <a:tailEnd/>
          </a:ln>
          <a:effectLst/>
        </p:spPr>
        <p:txBody>
          <a:bodyPr>
            <a:spAutoFit/>
          </a:bodyPr>
          <a:lstStyle/>
          <a:p>
            <a:pPr>
              <a:spcBef>
                <a:spcPct val="50000"/>
              </a:spcBef>
            </a:pPr>
            <a:r>
              <a:rPr lang="en-US" sz="2000">
                <a:solidFill>
                  <a:srgbClr val="006600"/>
                </a:solidFill>
              </a:rPr>
              <a:t>k</a:t>
            </a:r>
            <a:r>
              <a:rPr lang="en-US" sz="2000" baseline="-25000">
                <a:solidFill>
                  <a:srgbClr val="006600"/>
                </a:solidFill>
              </a:rPr>
              <a:t>T,</a:t>
            </a:r>
            <a:r>
              <a:rPr lang="el-GR" sz="2000" baseline="-25000">
                <a:solidFill>
                  <a:srgbClr val="006600"/>
                </a:solidFill>
                <a:latin typeface="Times New Roman" pitchFamily="18" charset="0"/>
                <a:cs typeface="Times New Roman" pitchFamily="18" charset="0"/>
              </a:rPr>
              <a:t>π</a:t>
            </a:r>
            <a:endParaRPr lang="en-US" sz="2000">
              <a:solidFill>
                <a:srgbClr val="006600"/>
              </a:solidFill>
            </a:endParaRPr>
          </a:p>
        </p:txBody>
      </p:sp>
      <p:sp>
        <p:nvSpPr>
          <p:cNvPr id="42" name="Text Box 37"/>
          <p:cNvSpPr txBox="1">
            <a:spLocks noChangeArrowheads="1"/>
          </p:cNvSpPr>
          <p:nvPr/>
        </p:nvSpPr>
        <p:spPr bwMode="auto">
          <a:xfrm>
            <a:off x="76200" y="4594253"/>
            <a:ext cx="3276600" cy="646331"/>
          </a:xfrm>
          <a:prstGeom prst="rect">
            <a:avLst/>
          </a:prstGeom>
          <a:noFill/>
          <a:ln w="9525">
            <a:noFill/>
            <a:miter lim="800000"/>
            <a:headEnd/>
            <a:tailEnd/>
          </a:ln>
          <a:effectLst/>
        </p:spPr>
        <p:txBody>
          <a:bodyPr wrap="square">
            <a:spAutoFit/>
          </a:bodyPr>
          <a:lstStyle/>
          <a:p>
            <a:pPr>
              <a:spcBef>
                <a:spcPct val="50000"/>
              </a:spcBef>
            </a:pPr>
            <a:r>
              <a:rPr lang="en-US" b="0" dirty="0"/>
              <a:t>Sensitive to </a:t>
            </a:r>
            <a:r>
              <a:rPr lang="en-US" b="1" dirty="0">
                <a:solidFill>
                  <a:srgbClr val="0000FF"/>
                </a:solidFill>
              </a:rPr>
              <a:t>proton spin</a:t>
            </a:r>
            <a:r>
              <a:rPr lang="en-US" b="0" dirty="0">
                <a:solidFill>
                  <a:srgbClr val="0000FF"/>
                </a:solidFill>
              </a:rPr>
              <a:t> </a:t>
            </a:r>
            <a:r>
              <a:rPr lang="en-US" b="0" dirty="0">
                <a:solidFill>
                  <a:srgbClr val="0000CC"/>
                </a:solidFill>
              </a:rPr>
              <a:t>– </a:t>
            </a:r>
            <a:r>
              <a:rPr lang="en-US" b="0" dirty="0" err="1"/>
              <a:t>parton</a:t>
            </a:r>
            <a:r>
              <a:rPr lang="en-US" b="0" dirty="0">
                <a:solidFill>
                  <a:srgbClr val="0000CC"/>
                </a:solidFill>
              </a:rPr>
              <a:t> </a:t>
            </a:r>
            <a:r>
              <a:rPr lang="en-US" b="1" dirty="0">
                <a:solidFill>
                  <a:srgbClr val="0000FF"/>
                </a:solidFill>
              </a:rPr>
              <a:t>transverse motion </a:t>
            </a:r>
            <a:r>
              <a:rPr lang="en-US" b="0" dirty="0"/>
              <a:t>correlations</a:t>
            </a:r>
          </a:p>
        </p:txBody>
      </p:sp>
      <p:sp>
        <p:nvSpPr>
          <p:cNvPr id="43" name="Text Box 38"/>
          <p:cNvSpPr txBox="1">
            <a:spLocks noChangeArrowheads="1"/>
          </p:cNvSpPr>
          <p:nvPr/>
        </p:nvSpPr>
        <p:spPr bwMode="auto">
          <a:xfrm>
            <a:off x="5181600" y="4562503"/>
            <a:ext cx="1600200" cy="641350"/>
          </a:xfrm>
          <a:prstGeom prst="rect">
            <a:avLst/>
          </a:prstGeom>
          <a:noFill/>
          <a:ln w="9525">
            <a:noFill/>
            <a:miter lim="800000"/>
            <a:headEnd/>
            <a:tailEnd/>
          </a:ln>
          <a:effectLst/>
        </p:spPr>
        <p:txBody>
          <a:bodyPr wrap="square">
            <a:spAutoFit/>
          </a:bodyPr>
          <a:lstStyle/>
          <a:p>
            <a:pPr>
              <a:spcBef>
                <a:spcPct val="50000"/>
              </a:spcBef>
            </a:pPr>
            <a:r>
              <a:rPr lang="en-US" b="0" dirty="0"/>
              <a:t>Sensitive to </a:t>
            </a:r>
            <a:r>
              <a:rPr lang="en-US" b="1" dirty="0" err="1">
                <a:solidFill>
                  <a:srgbClr val="0000FF"/>
                </a:solidFill>
              </a:rPr>
              <a:t>transversity</a:t>
            </a:r>
            <a:endParaRPr lang="en-US" b="1" dirty="0">
              <a:solidFill>
                <a:srgbClr val="0000FF"/>
              </a:solidFill>
            </a:endParaRPr>
          </a:p>
        </p:txBody>
      </p:sp>
      <p:sp>
        <p:nvSpPr>
          <p:cNvPr id="44" name="Rectangle 39"/>
          <p:cNvSpPr>
            <a:spLocks noChangeArrowheads="1"/>
          </p:cNvSpPr>
          <p:nvPr/>
        </p:nvSpPr>
        <p:spPr bwMode="auto">
          <a:xfrm>
            <a:off x="457200" y="5519997"/>
            <a:ext cx="8305800" cy="762000"/>
          </a:xfrm>
          <a:prstGeom prst="rect">
            <a:avLst/>
          </a:prstGeom>
          <a:noFill/>
          <a:ln w="9525">
            <a:noFill/>
            <a:miter lim="800000"/>
            <a:headEnd/>
            <a:tailEnd/>
          </a:ln>
          <a:effectLst/>
        </p:spPr>
        <p:txBody>
          <a:bodyPr/>
          <a:lstStyle/>
          <a:p>
            <a:pPr marL="342900" indent="-342900">
              <a:spcBef>
                <a:spcPct val="20000"/>
              </a:spcBef>
              <a:buFontTx/>
              <a:buChar char="•"/>
            </a:pPr>
            <a:r>
              <a:rPr lang="en-US" sz="2000" b="1" dirty="0" smtClean="0">
                <a:solidFill>
                  <a:srgbClr val="0000FF"/>
                </a:solidFill>
              </a:rPr>
              <a:t>Need </a:t>
            </a:r>
            <a:r>
              <a:rPr lang="en-US" sz="2000" b="1" dirty="0">
                <a:solidFill>
                  <a:srgbClr val="0000FF"/>
                </a:solidFill>
              </a:rPr>
              <a:t>to go beyond inclusive </a:t>
            </a:r>
            <a:r>
              <a:rPr lang="en-US" sz="2000" b="1" dirty="0" err="1" smtClean="0">
                <a:solidFill>
                  <a:srgbClr val="0000FF"/>
                </a:solidFill>
              </a:rPr>
              <a:t>hadron</a:t>
            </a:r>
            <a:r>
              <a:rPr lang="en-US" sz="2000" b="1" dirty="0" smtClean="0">
                <a:solidFill>
                  <a:srgbClr val="0000FF"/>
                </a:solidFill>
              </a:rPr>
              <a:t> measurements </a:t>
            </a:r>
          </a:p>
          <a:p>
            <a:pPr marL="342900" indent="-342900">
              <a:spcBef>
                <a:spcPct val="20000"/>
              </a:spcBef>
              <a:buFontTx/>
              <a:buChar char="•"/>
            </a:pPr>
            <a:r>
              <a:rPr lang="en-US" sz="2000" dirty="0" smtClean="0"/>
              <a:t>Possibilities include jets, direct photons, di-hadron correlations, W-production… etc. addressing host of interesting issues including fundamental tests of QCD</a:t>
            </a:r>
          </a:p>
          <a:p>
            <a:pPr marL="342900" indent="-342900">
              <a:spcBef>
                <a:spcPct val="20000"/>
              </a:spcBef>
              <a:buFontTx/>
              <a:buChar char="•"/>
            </a:pPr>
            <a:endParaRPr lang="en-US" sz="2000" dirty="0" smtClean="0">
              <a:latin typeface="Times New Roman" pitchFamily="18" charset="0"/>
            </a:endParaRPr>
          </a:p>
        </p:txBody>
      </p:sp>
      <p:sp>
        <p:nvSpPr>
          <p:cNvPr id="2" name="TextBox 1"/>
          <p:cNvSpPr txBox="1"/>
          <p:nvPr/>
        </p:nvSpPr>
        <p:spPr>
          <a:xfrm>
            <a:off x="7217470" y="5570133"/>
            <a:ext cx="2199716" cy="369332"/>
          </a:xfrm>
          <a:prstGeom prst="rect">
            <a:avLst/>
          </a:prstGeom>
          <a:solidFill>
            <a:srgbClr val="66FFFF"/>
          </a:solidFill>
        </p:spPr>
        <p:txBody>
          <a:bodyPr wrap="none" rtlCol="0">
            <a:spAutoFit/>
          </a:bodyPr>
          <a:lstStyle/>
          <a:p>
            <a:r>
              <a:rPr lang="en-US" dirty="0" smtClean="0"/>
              <a:t>2015 and beyond…</a:t>
            </a:r>
            <a:endParaRPr lang="en-US" dirty="0"/>
          </a:p>
        </p:txBody>
      </p:sp>
    </p:spTree>
    <p:extLst>
      <p:ext uri="{BB962C8B-B14F-4D97-AF65-F5344CB8AC3E}">
        <p14:creationId xmlns:p14="http://schemas.microsoft.com/office/powerpoint/2010/main" val="30348226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457200" y="2764148"/>
            <a:ext cx="4038600" cy="3627508"/>
          </a:xfrm>
        </p:spPr>
        <p:txBody>
          <a:bodyPr>
            <a:normAutofit fontScale="92500" lnSpcReduction="10000"/>
          </a:bodyPr>
          <a:lstStyle/>
          <a:p>
            <a:pPr marL="0" indent="0">
              <a:buNone/>
            </a:pPr>
            <a:r>
              <a:rPr lang="en-US" dirty="0" smtClean="0"/>
              <a:t>Probe &amp; target complex</a:t>
            </a:r>
          </a:p>
          <a:p>
            <a:pPr marL="0" indent="0">
              <a:buNone/>
            </a:pPr>
            <a:endParaRPr lang="en-US" dirty="0" smtClean="0">
              <a:solidFill>
                <a:srgbClr val="3366FF"/>
              </a:solidFill>
            </a:endParaRPr>
          </a:p>
          <a:p>
            <a:pPr marL="0" indent="0">
              <a:buNone/>
            </a:pPr>
            <a:r>
              <a:rPr lang="en-US" dirty="0" smtClean="0">
                <a:solidFill>
                  <a:srgbClr val="3366FF"/>
                </a:solidFill>
              </a:rPr>
              <a:t>Soft interactions before collisions can destroy factorization, i.e. nuclear wave function affected</a:t>
            </a:r>
          </a:p>
          <a:p>
            <a:pPr marL="0" indent="0">
              <a:buNone/>
            </a:pPr>
            <a:endParaRPr lang="en-US" dirty="0" smtClean="0">
              <a:solidFill>
                <a:srgbClr val="FF0080"/>
              </a:solidFill>
            </a:endParaRPr>
          </a:p>
          <a:p>
            <a:pPr marL="0" indent="0">
              <a:buNone/>
            </a:pPr>
            <a:r>
              <a:rPr lang="en-US" dirty="0" smtClean="0">
                <a:solidFill>
                  <a:srgbClr val="FF0080"/>
                </a:solidFill>
              </a:rPr>
              <a:t>Kinematics imprecisely determined</a:t>
            </a:r>
            <a:endParaRPr lang="en-US" dirty="0">
              <a:solidFill>
                <a:srgbClr val="FF0080"/>
              </a:solidFill>
            </a:endParaRPr>
          </a:p>
        </p:txBody>
      </p:sp>
      <p:sp>
        <p:nvSpPr>
          <p:cNvPr id="8" name="Content Placeholder 7"/>
          <p:cNvSpPr>
            <a:spLocks noGrp="1"/>
          </p:cNvSpPr>
          <p:nvPr>
            <p:ph sz="half" idx="2"/>
          </p:nvPr>
        </p:nvSpPr>
        <p:spPr>
          <a:xfrm>
            <a:off x="4648200" y="2764148"/>
            <a:ext cx="4038600" cy="3627508"/>
          </a:xfrm>
        </p:spPr>
        <p:txBody>
          <a:bodyPr>
            <a:normAutofit fontScale="92500" lnSpcReduction="10000"/>
          </a:bodyPr>
          <a:lstStyle/>
          <a:p>
            <a:pPr marL="0" indent="0">
              <a:buNone/>
            </a:pPr>
            <a:r>
              <a:rPr lang="en-US" dirty="0" smtClean="0"/>
              <a:t>Probe point like</a:t>
            </a:r>
          </a:p>
          <a:p>
            <a:pPr marL="0" indent="0">
              <a:buNone/>
            </a:pPr>
            <a:endParaRPr lang="en-US" dirty="0" smtClean="0">
              <a:solidFill>
                <a:srgbClr val="3366FF"/>
              </a:solidFill>
            </a:endParaRPr>
          </a:p>
          <a:p>
            <a:pPr marL="0" indent="0">
              <a:buNone/>
            </a:pPr>
            <a:r>
              <a:rPr lang="en-US" dirty="0" smtClean="0">
                <a:solidFill>
                  <a:srgbClr val="3366FF"/>
                </a:solidFill>
              </a:rPr>
              <a:t>No soft interactions, factorization preserved</a:t>
            </a:r>
          </a:p>
          <a:p>
            <a:pPr marL="0" indent="0">
              <a:buNone/>
            </a:pPr>
            <a:endParaRPr lang="en-US" dirty="0"/>
          </a:p>
          <a:p>
            <a:pPr marL="0" indent="0">
              <a:buNone/>
            </a:pPr>
            <a:endParaRPr lang="en-US" dirty="0" smtClean="0"/>
          </a:p>
          <a:p>
            <a:pPr marL="0" indent="0">
              <a:buNone/>
            </a:pPr>
            <a:r>
              <a:rPr lang="en-US" dirty="0" smtClean="0">
                <a:solidFill>
                  <a:srgbClr val="FF0080"/>
                </a:solidFill>
              </a:rPr>
              <a:t>Kinematics precisely determined</a:t>
            </a:r>
            <a:endParaRPr lang="en-US" dirty="0">
              <a:solidFill>
                <a:srgbClr val="FF0080"/>
              </a:solidFill>
            </a:endParaRPr>
          </a:p>
        </p:txBody>
      </p:sp>
      <p:sp>
        <p:nvSpPr>
          <p:cNvPr id="2" name="Date Placeholder 1"/>
          <p:cNvSpPr>
            <a:spLocks noGrp="1"/>
          </p:cNvSpPr>
          <p:nvPr>
            <p:ph type="dt" sz="half" idx="10"/>
          </p:nvPr>
        </p:nvSpPr>
        <p:spPr/>
        <p:txBody>
          <a:bodyPr/>
          <a:lstStyle/>
          <a:p>
            <a:r>
              <a:rPr lang="en-US" smtClean="0"/>
              <a:t>August 14, 2014</a:t>
            </a:r>
            <a:endParaRPr lang="en-US"/>
          </a:p>
        </p:txBody>
      </p:sp>
      <p:sp>
        <p:nvSpPr>
          <p:cNvPr id="3" name="Footer Placeholder 2"/>
          <p:cNvSpPr>
            <a:spLocks noGrp="1"/>
          </p:cNvSpPr>
          <p:nvPr>
            <p:ph type="ftr" sz="quarter" idx="11"/>
          </p:nvPr>
        </p:nvSpPr>
        <p:spPr/>
        <p:txBody>
          <a:bodyPr/>
          <a:lstStyle/>
          <a:p>
            <a:pPr algn="r"/>
            <a:r>
              <a:rPr lang="en-US" smtClean="0"/>
              <a:t>Spin physics with EIC: Pre-Town Meeting at JLab </a:t>
            </a:r>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22</a:t>
            </a:fld>
            <a:endParaRPr lang="en-US"/>
          </a:p>
        </p:txBody>
      </p:sp>
      <p:pic>
        <p:nvPicPr>
          <p:cNvPr id="5" name="Picture 4"/>
          <p:cNvPicPr>
            <a:picLocks noChangeAspect="1"/>
          </p:cNvPicPr>
          <p:nvPr/>
        </p:nvPicPr>
        <p:blipFill>
          <a:blip r:embed="rId2"/>
          <a:stretch>
            <a:fillRect/>
          </a:stretch>
        </p:blipFill>
        <p:spPr>
          <a:xfrm>
            <a:off x="268032" y="694048"/>
            <a:ext cx="8801100" cy="2070100"/>
          </a:xfrm>
          <a:prstGeom prst="rect">
            <a:avLst/>
          </a:prstGeom>
        </p:spPr>
      </p:pic>
    </p:spTree>
    <p:extLst>
      <p:ext uri="{BB962C8B-B14F-4D97-AF65-F5344CB8AC3E}">
        <p14:creationId xmlns:p14="http://schemas.microsoft.com/office/powerpoint/2010/main" val="9816338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56326" y="1831781"/>
            <a:ext cx="2497439" cy="2097349"/>
          </a:xfrm>
          <a:prstGeom prst="rect">
            <a:avLst/>
          </a:prstGeom>
        </p:spPr>
      </p:pic>
      <p:grpSp>
        <p:nvGrpSpPr>
          <p:cNvPr id="14" name="Group 13"/>
          <p:cNvGrpSpPr/>
          <p:nvPr/>
        </p:nvGrpSpPr>
        <p:grpSpPr>
          <a:xfrm>
            <a:off x="7260526" y="952361"/>
            <a:ext cx="2058118" cy="1970708"/>
            <a:chOff x="4944441" y="4149777"/>
            <a:chExt cx="2058118" cy="1970708"/>
          </a:xfrm>
        </p:grpSpPr>
        <p:pic>
          <p:nvPicPr>
            <p:cNvPr id="3" name="Picture 2" descr="Screen shot 2013-08-01 at 2.41.2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4441" y="4149777"/>
              <a:ext cx="2058118" cy="1970708"/>
            </a:xfrm>
            <a:prstGeom prst="rect">
              <a:avLst/>
            </a:prstGeom>
          </p:spPr>
        </p:pic>
        <p:sp>
          <p:nvSpPr>
            <p:cNvPr id="9" name="Donut 8"/>
            <p:cNvSpPr/>
            <p:nvPr/>
          </p:nvSpPr>
          <p:spPr>
            <a:xfrm>
              <a:off x="4956720" y="4427160"/>
              <a:ext cx="710665" cy="599789"/>
            </a:xfrm>
            <a:prstGeom prst="donut">
              <a:avLst>
                <a:gd name="adj" fmla="val 7516"/>
              </a:avLst>
            </a:prstGeom>
            <a:solidFill>
              <a:srgbClr val="54C6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nvGrpSpPr>
          <p:cNvPr id="13" name="Group 12"/>
          <p:cNvGrpSpPr/>
          <p:nvPr/>
        </p:nvGrpSpPr>
        <p:grpSpPr>
          <a:xfrm>
            <a:off x="2908091" y="1831781"/>
            <a:ext cx="4831301" cy="2430647"/>
            <a:chOff x="4022165" y="1145627"/>
            <a:chExt cx="4831301" cy="2430647"/>
          </a:xfrm>
        </p:grpSpPr>
        <p:sp>
          <p:nvSpPr>
            <p:cNvPr id="5" name="Rectangle 4"/>
            <p:cNvSpPr/>
            <p:nvPr/>
          </p:nvSpPr>
          <p:spPr>
            <a:xfrm>
              <a:off x="4022165" y="1145627"/>
              <a:ext cx="4572000" cy="487313"/>
            </a:xfrm>
            <a:prstGeom prst="rect">
              <a:avLst/>
            </a:prstGeom>
          </p:spPr>
          <p:txBody>
            <a:bodyPr lIns="91365" tIns="45683" rIns="91365" bIns="45683">
              <a:spAutoFit/>
            </a:bodyPr>
            <a:lstStyle/>
            <a:p>
              <a:pPr marL="342619" indent="-342619">
                <a:lnSpc>
                  <a:spcPct val="120000"/>
                </a:lnSpc>
                <a:buFont typeface="Wingdings" charset="2"/>
                <a:buChar char="q"/>
              </a:pPr>
              <a:r>
                <a:rPr lang="en-US" sz="2200" dirty="0">
                  <a:solidFill>
                    <a:srgbClr val="006500"/>
                  </a:solidFill>
                  <a:cs typeface="Arial Rounded MT Bold"/>
                </a:rPr>
                <a:t>Naturally, two scales:</a:t>
              </a:r>
            </a:p>
          </p:txBody>
        </p:sp>
        <p:sp>
          <p:nvSpPr>
            <p:cNvPr id="6" name="Rectangle 5"/>
            <p:cNvSpPr/>
            <p:nvPr/>
          </p:nvSpPr>
          <p:spPr>
            <a:xfrm>
              <a:off x="4360078" y="1632942"/>
              <a:ext cx="3936231" cy="747897"/>
            </a:xfrm>
            <a:prstGeom prst="rect">
              <a:avLst/>
            </a:prstGeom>
          </p:spPr>
          <p:txBody>
            <a:bodyPr wrap="square" lIns="91365" tIns="45683" rIns="91365" bIns="45683">
              <a:spAutoFit/>
            </a:bodyPr>
            <a:lstStyle/>
            <a:p>
              <a:pPr marL="285515" indent="-285515">
                <a:lnSpc>
                  <a:spcPct val="120000"/>
                </a:lnSpc>
                <a:buFont typeface="Wingdings" charset="2"/>
                <a:buChar char="²"/>
              </a:pPr>
              <a:r>
                <a:rPr lang="en-US" dirty="0">
                  <a:solidFill>
                    <a:srgbClr val="0000FF"/>
                  </a:solidFill>
                  <a:cs typeface="Arial Rounded MT Bold"/>
                </a:rPr>
                <a:t>high </a:t>
              </a:r>
              <a:r>
                <a:rPr lang="en-US" dirty="0" smtClean="0">
                  <a:solidFill>
                    <a:srgbClr val="0000FF"/>
                  </a:solidFill>
                  <a:cs typeface="Arial Rounded MT Bold"/>
                </a:rPr>
                <a:t>Q – localized probe</a:t>
              </a:r>
            </a:p>
            <a:p>
              <a:pPr lvl="1">
                <a:lnSpc>
                  <a:spcPct val="120000"/>
                </a:lnSpc>
              </a:pPr>
              <a:r>
                <a:rPr lang="en-US" dirty="0" smtClean="0">
                  <a:solidFill>
                    <a:srgbClr val="0000FF"/>
                  </a:solidFill>
                  <a:cs typeface="Arial Rounded MT Bold"/>
                </a:rPr>
                <a:t>To “see” quarks and gluons </a:t>
              </a:r>
              <a:endParaRPr lang="en-US" dirty="0">
                <a:solidFill>
                  <a:srgbClr val="0000FF"/>
                </a:solidFill>
                <a:cs typeface="Arial Rounded MT Bold"/>
              </a:endParaRPr>
            </a:p>
          </p:txBody>
        </p:sp>
        <p:sp>
          <p:nvSpPr>
            <p:cNvPr id="7" name="Rectangle 6"/>
            <p:cNvSpPr/>
            <p:nvPr/>
          </p:nvSpPr>
          <p:spPr>
            <a:xfrm>
              <a:off x="4360080" y="2412998"/>
              <a:ext cx="4493386" cy="747822"/>
            </a:xfrm>
            <a:prstGeom prst="rect">
              <a:avLst/>
            </a:prstGeom>
          </p:spPr>
          <p:txBody>
            <a:bodyPr wrap="none" lIns="91365" tIns="45683" rIns="91365" bIns="45683">
              <a:spAutoFit/>
            </a:bodyPr>
            <a:lstStyle/>
            <a:p>
              <a:pPr marL="285515" indent="-285515">
                <a:lnSpc>
                  <a:spcPct val="120000"/>
                </a:lnSpc>
                <a:buFont typeface="Wingdings" charset="2"/>
                <a:buChar char="²"/>
              </a:pPr>
              <a:r>
                <a:rPr lang="en-US" dirty="0">
                  <a:solidFill>
                    <a:srgbClr val="0000FF"/>
                  </a:solidFill>
                  <a:cs typeface="Arial Rounded MT Bold"/>
                </a:rPr>
                <a:t>Low </a:t>
              </a:r>
              <a:r>
                <a:rPr lang="en-US" dirty="0" err="1">
                  <a:solidFill>
                    <a:srgbClr val="0000FF"/>
                  </a:solidFill>
                  <a:cs typeface="Arial Rounded MT Bold"/>
                </a:rPr>
                <a:t>p</a:t>
              </a:r>
              <a:r>
                <a:rPr lang="en-US" baseline="-25000" dirty="0" err="1">
                  <a:solidFill>
                    <a:srgbClr val="0000FF"/>
                  </a:solidFill>
                  <a:cs typeface="Arial Rounded MT Bold"/>
                </a:rPr>
                <a:t>T</a:t>
              </a:r>
              <a:r>
                <a:rPr lang="en-US" dirty="0">
                  <a:solidFill>
                    <a:srgbClr val="0000FF"/>
                  </a:solidFill>
                  <a:cs typeface="Arial Rounded MT Bold"/>
                </a:rPr>
                <a:t> </a:t>
              </a:r>
              <a:r>
                <a:rPr lang="en-US" dirty="0" smtClean="0">
                  <a:solidFill>
                    <a:srgbClr val="0000FF"/>
                  </a:solidFill>
                  <a:cs typeface="Arial Rounded MT Bold"/>
                </a:rPr>
                <a:t>– sensitive </a:t>
              </a:r>
              <a:r>
                <a:rPr lang="en-US" dirty="0">
                  <a:solidFill>
                    <a:srgbClr val="0000FF"/>
                  </a:solidFill>
                  <a:cs typeface="Arial Rounded MT Bold"/>
                </a:rPr>
                <a:t>to confining </a:t>
              </a:r>
              <a:r>
                <a:rPr lang="en-US" dirty="0" smtClean="0">
                  <a:solidFill>
                    <a:srgbClr val="0000FF"/>
                  </a:solidFill>
                  <a:cs typeface="Arial Rounded MT Bold"/>
                </a:rPr>
                <a:t>scale</a:t>
              </a:r>
            </a:p>
            <a:p>
              <a:pPr lvl="1">
                <a:lnSpc>
                  <a:spcPct val="120000"/>
                </a:lnSpc>
              </a:pPr>
              <a:r>
                <a:rPr lang="en-US" dirty="0" smtClean="0">
                  <a:solidFill>
                    <a:srgbClr val="0000FF"/>
                  </a:solidFill>
                  <a:cs typeface="Arial Rounded MT Bold"/>
                </a:rPr>
                <a:t>To “see” their confined motion</a:t>
              </a:r>
              <a:endParaRPr lang="en-US" dirty="0">
                <a:solidFill>
                  <a:srgbClr val="0000FF"/>
                </a:solidFill>
                <a:cs typeface="Arial Rounded MT Bold"/>
              </a:endParaRPr>
            </a:p>
          </p:txBody>
        </p:sp>
        <p:sp>
          <p:nvSpPr>
            <p:cNvPr id="11" name="Rectangle 10"/>
            <p:cNvSpPr/>
            <p:nvPr/>
          </p:nvSpPr>
          <p:spPr>
            <a:xfrm>
              <a:off x="4360079" y="3160840"/>
              <a:ext cx="4057392" cy="415434"/>
            </a:xfrm>
            <a:prstGeom prst="rect">
              <a:avLst/>
            </a:prstGeom>
          </p:spPr>
          <p:txBody>
            <a:bodyPr wrap="none" lIns="91365" tIns="45683" rIns="91365" bIns="45683">
              <a:spAutoFit/>
            </a:bodyPr>
            <a:lstStyle/>
            <a:p>
              <a:pPr marL="285515" indent="-285515">
                <a:lnSpc>
                  <a:spcPct val="120000"/>
                </a:lnSpc>
                <a:buFont typeface="Wingdings" charset="2"/>
                <a:buChar char="²"/>
              </a:pPr>
              <a:r>
                <a:rPr lang="en-US" i="1" dirty="0" smtClean="0">
                  <a:solidFill>
                    <a:srgbClr val="0000FF"/>
                  </a:solidFill>
                  <a:cs typeface="Arial Rounded MT Bold"/>
                </a:rPr>
                <a:t>Theory – QCD TMD factorization</a:t>
              </a:r>
              <a:endParaRPr lang="en-US" i="1" dirty="0">
                <a:solidFill>
                  <a:srgbClr val="0000FF"/>
                </a:solidFill>
                <a:cs typeface="Arial Rounded MT Bold"/>
              </a:endParaRPr>
            </a:p>
          </p:txBody>
        </p:sp>
      </p:grpSp>
      <p:sp>
        <p:nvSpPr>
          <p:cNvPr id="12" name="Title 11"/>
          <p:cNvSpPr>
            <a:spLocks noGrp="1"/>
          </p:cNvSpPr>
          <p:nvPr>
            <p:ph type="title"/>
          </p:nvPr>
        </p:nvSpPr>
        <p:spPr>
          <a:xfrm>
            <a:off x="243209" y="398931"/>
            <a:ext cx="8687983" cy="990600"/>
          </a:xfrm>
        </p:spPr>
        <p:txBody>
          <a:bodyPr anchor="t">
            <a:normAutofit fontScale="90000"/>
          </a:bodyPr>
          <a:lstStyle/>
          <a:p>
            <a:r>
              <a:rPr lang="en-US" dirty="0" smtClean="0"/>
              <a:t>Semi-Inclusive DIS </a:t>
            </a:r>
            <a:r>
              <a:rPr lang="en-US" dirty="0" smtClean="0">
                <a:sym typeface="Wingdings"/>
              </a:rPr>
              <a:t> Best for measuring Transverse Momentum Distributions</a:t>
            </a:r>
            <a:endParaRPr lang="en-US" dirty="0"/>
          </a:p>
        </p:txBody>
      </p:sp>
      <p:grpSp>
        <p:nvGrpSpPr>
          <p:cNvPr id="15" name="Group 14"/>
          <p:cNvGrpSpPr/>
          <p:nvPr/>
        </p:nvGrpSpPr>
        <p:grpSpPr>
          <a:xfrm>
            <a:off x="356326" y="4253394"/>
            <a:ext cx="8780600" cy="2363788"/>
            <a:chOff x="363400" y="831866"/>
            <a:chExt cx="8780600" cy="2363788"/>
          </a:xfrm>
        </p:grpSpPr>
        <p:sp>
          <p:nvSpPr>
            <p:cNvPr id="16" name="Rectangle 15"/>
            <p:cNvSpPr/>
            <p:nvPr/>
          </p:nvSpPr>
          <p:spPr>
            <a:xfrm>
              <a:off x="363400" y="831866"/>
              <a:ext cx="4572000" cy="487313"/>
            </a:xfrm>
            <a:prstGeom prst="rect">
              <a:avLst/>
            </a:prstGeom>
          </p:spPr>
          <p:txBody>
            <a:bodyPr>
              <a:spAutoFit/>
            </a:bodyPr>
            <a:lstStyle/>
            <a:p>
              <a:pPr marL="342619" indent="-342619">
                <a:lnSpc>
                  <a:spcPct val="120000"/>
                </a:lnSpc>
                <a:buFont typeface="Wingdings" charset="2"/>
                <a:buChar char="q"/>
              </a:pPr>
              <a:r>
                <a:rPr lang="en-US" sz="2200" dirty="0">
                  <a:solidFill>
                    <a:srgbClr val="006500"/>
                  </a:solidFill>
                  <a:cs typeface="Arial Rounded MT Bold"/>
                </a:rPr>
                <a:t>Naturally, two planes:</a:t>
              </a:r>
            </a:p>
          </p:txBody>
        </p:sp>
        <p:graphicFrame>
          <p:nvGraphicFramePr>
            <p:cNvPr id="17" name="Object 7"/>
            <p:cNvGraphicFramePr>
              <a:graphicFrameLocks noChangeAspect="1"/>
            </p:cNvGraphicFramePr>
            <p:nvPr>
              <p:extLst>
                <p:ext uri="{D42A27DB-BD31-4B8C-83A1-F6EECF244321}">
                  <p14:modId xmlns:p14="http://schemas.microsoft.com/office/powerpoint/2010/main" val="796925785"/>
                </p:ext>
              </p:extLst>
            </p:nvPr>
          </p:nvGraphicFramePr>
          <p:xfrm>
            <a:off x="785818" y="1267149"/>
            <a:ext cx="4434331" cy="1732016"/>
          </p:xfrm>
          <a:graphic>
            <a:graphicData uri="http://schemas.openxmlformats.org/presentationml/2006/ole">
              <mc:AlternateContent xmlns:mc="http://schemas.openxmlformats.org/markup-compatibility/2006">
                <mc:Choice xmlns:v="urn:schemas-microsoft-com:vml" Requires="v">
                  <p:oleObj spid="_x0000_s6228" name="Equation" r:id="rId5" imgW="2438280" imgH="952200" progId="Equation.3">
                    <p:embed/>
                  </p:oleObj>
                </mc:Choice>
                <mc:Fallback>
                  <p:oleObj name="Equation" r:id="rId5" imgW="2438280" imgH="9522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5818" y="1267149"/>
                          <a:ext cx="4434331" cy="1732016"/>
                        </a:xfrm>
                        <a:prstGeom prst="rect">
                          <a:avLst/>
                        </a:prstGeom>
                        <a:noFill/>
                        <a:ln>
                          <a:noFill/>
                        </a:ln>
                        <a:effectLst/>
                        <a:extLst/>
                      </p:spPr>
                    </p:pic>
                  </p:oleObj>
                </mc:Fallback>
              </mc:AlternateContent>
            </a:graphicData>
          </a:graphic>
        </p:graphicFrame>
        <p:pic>
          <p:nvPicPr>
            <p:cNvPr id="18" name="Picture 8" descr="angle.png"/>
            <p:cNvPicPr>
              <a:picLocks noChangeAspect="1"/>
            </p:cNvPicPr>
            <p:nvPr/>
          </p:nvPicPr>
          <p:blipFill>
            <a:blip r:embed="rId7">
              <a:clrChange>
                <a:clrFrom>
                  <a:srgbClr val="FFFFFF"/>
                </a:clrFrom>
                <a:clrTo>
                  <a:srgbClr val="FFFFFF">
                    <a:alpha val="0"/>
                  </a:srgbClr>
                </a:clrTo>
              </a:clrChange>
            </a:blip>
            <a:srcRect/>
            <a:stretch>
              <a:fillRect/>
            </a:stretch>
          </p:blipFill>
          <p:spPr bwMode="auto">
            <a:xfrm>
              <a:off x="4800600" y="831866"/>
              <a:ext cx="4343400" cy="2363788"/>
            </a:xfrm>
            <a:prstGeom prst="rect">
              <a:avLst/>
            </a:prstGeom>
            <a:noFill/>
            <a:ln w="9525">
              <a:noFill/>
              <a:miter lim="800000"/>
              <a:headEnd/>
              <a:tailEnd/>
            </a:ln>
          </p:spPr>
        </p:pic>
      </p:grpSp>
      <p:sp>
        <p:nvSpPr>
          <p:cNvPr id="2" name="Date Placeholder 1"/>
          <p:cNvSpPr>
            <a:spLocks noGrp="1"/>
          </p:cNvSpPr>
          <p:nvPr>
            <p:ph type="dt" sz="half" idx="10"/>
          </p:nvPr>
        </p:nvSpPr>
        <p:spPr/>
        <p:txBody>
          <a:bodyPr/>
          <a:lstStyle/>
          <a:p>
            <a:r>
              <a:rPr lang="en-US" smtClean="0"/>
              <a:t>August 14, 2014</a:t>
            </a:r>
            <a:endParaRPr lang="en-US"/>
          </a:p>
        </p:txBody>
      </p:sp>
      <p:sp>
        <p:nvSpPr>
          <p:cNvPr id="8" name="Footer Placeholder 7"/>
          <p:cNvSpPr>
            <a:spLocks noGrp="1"/>
          </p:cNvSpPr>
          <p:nvPr>
            <p:ph type="ftr" sz="quarter" idx="11"/>
          </p:nvPr>
        </p:nvSpPr>
        <p:spPr/>
        <p:txBody>
          <a:bodyPr/>
          <a:lstStyle/>
          <a:p>
            <a:pPr algn="r"/>
            <a:r>
              <a:rPr lang="en-US" smtClean="0"/>
              <a:t>Spin physics with EIC: Pre-Town Meeting at JLab </a:t>
            </a:r>
            <a:endParaRPr lang="en-US" dirty="0"/>
          </a:p>
        </p:txBody>
      </p:sp>
      <p:sp>
        <p:nvSpPr>
          <p:cNvPr id="10" name="Slide Number Placeholder 9"/>
          <p:cNvSpPr>
            <a:spLocks noGrp="1"/>
          </p:cNvSpPr>
          <p:nvPr>
            <p:ph type="sldNum" sz="quarter" idx="12"/>
          </p:nvPr>
        </p:nvSpPr>
        <p:spPr/>
        <p:txBody>
          <a:bodyPr/>
          <a:lstStyle/>
          <a:p>
            <a:fld id="{0CFEC368-1D7A-4F81-ABF6-AE0E36BAF64C}" type="slidenum">
              <a:rPr lang="en-US" smtClean="0"/>
              <a:pPr/>
              <a:t>23</a:t>
            </a:fld>
            <a:endParaRPr lang="en-US"/>
          </a:p>
        </p:txBody>
      </p:sp>
    </p:spTree>
    <p:extLst>
      <p:ext uri="{BB962C8B-B14F-4D97-AF65-F5344CB8AC3E}">
        <p14:creationId xmlns:p14="http://schemas.microsoft.com/office/powerpoint/2010/main" val="422435327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5" descr="Screen shot 2013-10-22 at 11.32.48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2525"/>
            <a:ext cx="4966062" cy="355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TextBox 44"/>
          <p:cNvSpPr txBox="1"/>
          <p:nvPr/>
        </p:nvSpPr>
        <p:spPr>
          <a:xfrm>
            <a:off x="5116330" y="1687490"/>
            <a:ext cx="3851272" cy="1015588"/>
          </a:xfrm>
          <a:prstGeom prst="rect">
            <a:avLst/>
          </a:prstGeom>
          <a:noFill/>
        </p:spPr>
        <p:txBody>
          <a:bodyPr wrap="square" lIns="91365" tIns="45683" rIns="91365" bIns="45683" rtlCol="0">
            <a:spAutoFit/>
          </a:bodyPr>
          <a:lstStyle/>
          <a:p>
            <a:r>
              <a:rPr lang="en-US" sz="2000" i="1" dirty="0">
                <a:solidFill>
                  <a:srgbClr val="FF0000"/>
                </a:solidFill>
              </a:rPr>
              <a:t>First, maybe </a:t>
            </a:r>
            <a:r>
              <a:rPr lang="en-US" sz="2000" i="1" dirty="0" smtClean="0">
                <a:solidFill>
                  <a:srgbClr val="FF0000"/>
                </a:solidFill>
              </a:rPr>
              <a:t>the only</a:t>
            </a:r>
            <a:r>
              <a:rPr lang="en-US" sz="2000" i="1" dirty="0">
                <a:solidFill>
                  <a:srgbClr val="FF0000"/>
                </a:solidFill>
              </a:rPr>
              <a:t>, measurement of polarized sea and gluon TMDs</a:t>
            </a:r>
          </a:p>
        </p:txBody>
      </p:sp>
      <p:pic>
        <p:nvPicPr>
          <p:cNvPr id="5" name="Picture 1" descr="Screen shot 2013-10-26 at 6.20.35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92069" y="3316941"/>
            <a:ext cx="5287211" cy="3449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9390" y="5083384"/>
            <a:ext cx="4940747" cy="1299843"/>
          </a:xfrm>
          <a:prstGeom prst="rect">
            <a:avLst/>
          </a:prstGeom>
        </p:spPr>
        <p:txBody>
          <a:bodyPr wrap="square">
            <a:spAutoFit/>
          </a:bodyPr>
          <a:lstStyle/>
          <a:p>
            <a:pPr marL="342619" indent="-342619">
              <a:lnSpc>
                <a:spcPct val="120000"/>
              </a:lnSpc>
              <a:buFont typeface="Wingdings" charset="2"/>
              <a:buChar char="q"/>
            </a:pPr>
            <a:r>
              <a:rPr lang="en-US" sz="2200" dirty="0" smtClean="0">
                <a:solidFill>
                  <a:srgbClr val="006500"/>
                </a:solidFill>
                <a:cs typeface="Arial Rounded MT Bold"/>
              </a:rPr>
              <a:t>High luminosity implies: Single transverse-spin asymmetries: high resolution &amp; multidimensional </a:t>
            </a:r>
            <a:endParaRPr lang="en-US" sz="2200" dirty="0">
              <a:solidFill>
                <a:srgbClr val="006500"/>
              </a:solidFill>
              <a:cs typeface="Arial Rounded MT Bold"/>
            </a:endParaRPr>
          </a:p>
        </p:txBody>
      </p:sp>
      <p:sp>
        <p:nvSpPr>
          <p:cNvPr id="2" name="Date Placeholder 1"/>
          <p:cNvSpPr>
            <a:spLocks noGrp="1"/>
          </p:cNvSpPr>
          <p:nvPr>
            <p:ph type="dt" sz="half" idx="10"/>
          </p:nvPr>
        </p:nvSpPr>
        <p:spPr/>
        <p:txBody>
          <a:bodyPr/>
          <a:lstStyle/>
          <a:p>
            <a:r>
              <a:rPr lang="en-US" smtClean="0"/>
              <a:t>August 14, 2014</a:t>
            </a:r>
            <a:endParaRPr lang="en-US"/>
          </a:p>
        </p:txBody>
      </p:sp>
      <p:sp>
        <p:nvSpPr>
          <p:cNvPr id="3" name="Footer Placeholder 2"/>
          <p:cNvSpPr>
            <a:spLocks noGrp="1"/>
          </p:cNvSpPr>
          <p:nvPr>
            <p:ph type="ftr" sz="quarter" idx="11"/>
          </p:nvPr>
        </p:nvSpPr>
        <p:spPr/>
        <p:txBody>
          <a:bodyPr/>
          <a:lstStyle/>
          <a:p>
            <a:pPr algn="r"/>
            <a:r>
              <a:rPr lang="en-US" smtClean="0"/>
              <a:t>Spin physics with EIC: Pre-Town Meeting at JLab </a:t>
            </a:r>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24</a:t>
            </a:fld>
            <a:endParaRPr lang="en-US"/>
          </a:p>
        </p:txBody>
      </p:sp>
    </p:spTree>
    <p:extLst>
      <p:ext uri="{BB962C8B-B14F-4D97-AF65-F5344CB8AC3E}">
        <p14:creationId xmlns:p14="http://schemas.microsoft.com/office/powerpoint/2010/main" val="127474498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smtClean="0"/>
              <a:t>Momentum tomography of the nucleon</a:t>
            </a:r>
            <a:endParaRPr lang="en-US" dirty="0"/>
          </a:p>
        </p:txBody>
      </p:sp>
      <p:sp>
        <p:nvSpPr>
          <p:cNvPr id="3" name="Content Placeholder 2"/>
          <p:cNvSpPr>
            <a:spLocks noGrp="1"/>
          </p:cNvSpPr>
          <p:nvPr>
            <p:ph idx="1"/>
          </p:nvPr>
        </p:nvSpPr>
        <p:spPr>
          <a:xfrm>
            <a:off x="87906" y="1263262"/>
            <a:ext cx="9050303" cy="5073727"/>
          </a:xfrm>
        </p:spPr>
        <p:txBody>
          <a:bodyPr>
            <a:normAutofit/>
          </a:bodyPr>
          <a:lstStyle/>
          <a:p>
            <a:pPr marL="0" indent="0">
              <a:buNone/>
            </a:pPr>
            <a:endParaRPr lang="en-US" sz="2000" dirty="0" smtClean="0"/>
          </a:p>
          <a:p>
            <a:r>
              <a:rPr lang="en-US" sz="2000" dirty="0" smtClean="0"/>
              <a:t>Tomographic images of K</a:t>
            </a:r>
            <a:r>
              <a:rPr lang="en-US" sz="2000" baseline="-25000" dirty="0" smtClean="0"/>
              <a:t>X</a:t>
            </a:r>
            <a:r>
              <a:rPr lang="en-US" sz="2000" dirty="0" smtClean="0"/>
              <a:t>/</a:t>
            </a:r>
            <a:r>
              <a:rPr lang="en-US" sz="2000" dirty="0" err="1" smtClean="0"/>
              <a:t>K</a:t>
            </a:r>
            <a:r>
              <a:rPr lang="en-US" sz="2000" baseline="-25000" dirty="0" err="1" smtClean="0"/>
              <a:t>y</a:t>
            </a:r>
            <a:r>
              <a:rPr lang="en-US" sz="2000" dirty="0" smtClean="0"/>
              <a:t> of </a:t>
            </a:r>
            <a:r>
              <a:rPr lang="en-US" sz="2000" dirty="0" err="1" smtClean="0"/>
              <a:t>partons</a:t>
            </a:r>
            <a:r>
              <a:rPr lang="en-US" sz="2000" dirty="0" smtClean="0"/>
              <a:t> as functions of </a:t>
            </a:r>
            <a:r>
              <a:rPr lang="en-US" sz="2000" dirty="0" err="1" smtClean="0"/>
              <a:t>Bjorken</a:t>
            </a:r>
            <a:r>
              <a:rPr lang="en-US" sz="2000" dirty="0" smtClean="0"/>
              <a:t>-x: u quark distribution for transversely polarized proton. </a:t>
            </a:r>
          </a:p>
          <a:p>
            <a:r>
              <a:rPr lang="en-US" sz="2000" b="1" i="1" dirty="0" smtClean="0">
                <a:solidFill>
                  <a:srgbClr val="0000FF"/>
                </a:solidFill>
              </a:rPr>
              <a:t>With EIC: low x </a:t>
            </a:r>
            <a:r>
              <a:rPr lang="en-US" sz="2000" b="1" i="1" dirty="0" err="1" smtClean="0">
                <a:solidFill>
                  <a:srgbClr val="0000FF"/>
                </a:solidFill>
              </a:rPr>
              <a:t>partonic</a:t>
            </a:r>
            <a:r>
              <a:rPr lang="en-US" sz="2000" b="1" i="1" dirty="0" smtClean="0">
                <a:solidFill>
                  <a:srgbClr val="0000FF"/>
                </a:solidFill>
              </a:rPr>
              <a:t> plots like these possible!  </a:t>
            </a:r>
          </a:p>
        </p:txBody>
      </p:sp>
      <p:sp>
        <p:nvSpPr>
          <p:cNvPr id="4" name="Date Placeholder 3"/>
          <p:cNvSpPr>
            <a:spLocks noGrp="1"/>
          </p:cNvSpPr>
          <p:nvPr>
            <p:ph type="dt" sz="half" idx="10"/>
          </p:nvPr>
        </p:nvSpPr>
        <p:spPr/>
        <p:txBody>
          <a:bodyPr/>
          <a:lstStyle/>
          <a:p>
            <a:r>
              <a:rPr lang="en-US" smtClean="0"/>
              <a:t>August 14, 2014</a:t>
            </a:r>
            <a:endParaRPr lang="en-US"/>
          </a:p>
        </p:txBody>
      </p:sp>
      <p:sp>
        <p:nvSpPr>
          <p:cNvPr id="5" name="Footer Placeholder 4"/>
          <p:cNvSpPr>
            <a:spLocks noGrp="1"/>
          </p:cNvSpPr>
          <p:nvPr>
            <p:ph type="ftr" sz="quarter" idx="11"/>
          </p:nvPr>
        </p:nvSpPr>
        <p:spPr/>
        <p:txBody>
          <a:bodyPr/>
          <a:lstStyle/>
          <a:p>
            <a:pPr algn="r"/>
            <a:r>
              <a:rPr lang="en-US" smtClean="0"/>
              <a:t>Spin physics with EIC: Pre-Town Meeting at JLab </a:t>
            </a: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25</a:t>
            </a:fld>
            <a:endParaRPr lang="en-US"/>
          </a:p>
        </p:txBody>
      </p:sp>
      <p:pic>
        <p:nvPicPr>
          <p:cNvPr id="15" name="Picture 14"/>
          <p:cNvPicPr/>
          <p:nvPr/>
        </p:nvPicPr>
        <p:blipFill>
          <a:blip r:embed="rId2">
            <a:extLst>
              <a:ext uri="{28A0092B-C50C-407E-A947-70E740481C1C}">
                <a14:useLocalDpi xmlns:a14="http://schemas.microsoft.com/office/drawing/2010/main" val="0"/>
              </a:ext>
            </a:extLst>
          </a:blip>
          <a:srcRect/>
          <a:stretch>
            <a:fillRect/>
          </a:stretch>
        </p:blipFill>
        <p:spPr bwMode="auto">
          <a:xfrm>
            <a:off x="328568" y="2864463"/>
            <a:ext cx="3541197" cy="2902831"/>
          </a:xfrm>
          <a:prstGeom prst="rect">
            <a:avLst/>
          </a:prstGeom>
          <a:noFill/>
          <a:ln>
            <a:noFill/>
          </a:ln>
        </p:spPr>
      </p:pic>
      <p:pic>
        <p:nvPicPr>
          <p:cNvPr id="16" name="Picture 15"/>
          <p:cNvPicPr/>
          <p:nvPr/>
        </p:nvPicPr>
        <p:blipFill>
          <a:blip r:embed="rId3">
            <a:extLst>
              <a:ext uri="{28A0092B-C50C-407E-A947-70E740481C1C}">
                <a14:useLocalDpi xmlns:a14="http://schemas.microsoft.com/office/drawing/2010/main" val="0"/>
              </a:ext>
            </a:extLst>
          </a:blip>
          <a:srcRect/>
          <a:stretch>
            <a:fillRect/>
          </a:stretch>
        </p:blipFill>
        <p:spPr bwMode="auto">
          <a:xfrm>
            <a:off x="4132876" y="2864463"/>
            <a:ext cx="4798315" cy="2798243"/>
          </a:xfrm>
          <a:prstGeom prst="rect">
            <a:avLst/>
          </a:prstGeom>
          <a:noFill/>
          <a:ln>
            <a:noFill/>
          </a:ln>
        </p:spPr>
      </p:pic>
    </p:spTree>
    <p:extLst>
      <p:ext uri="{BB962C8B-B14F-4D97-AF65-F5344CB8AC3E}">
        <p14:creationId xmlns:p14="http://schemas.microsoft.com/office/powerpoint/2010/main" val="14120619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nchor="t"/>
          <a:lstStyle/>
          <a:p>
            <a:r>
              <a:rPr lang="en-US" dirty="0" smtClean="0"/>
              <a:t>Exclusive DIS</a:t>
            </a:r>
            <a:endParaRPr lang="en-US" dirty="0"/>
          </a:p>
        </p:txBody>
      </p:sp>
      <p:grpSp>
        <p:nvGrpSpPr>
          <p:cNvPr id="8" name="Group 7"/>
          <p:cNvGrpSpPr/>
          <p:nvPr/>
        </p:nvGrpSpPr>
        <p:grpSpPr>
          <a:xfrm>
            <a:off x="4699976" y="556466"/>
            <a:ext cx="4231216" cy="3579280"/>
            <a:chOff x="4349750" y="1271106"/>
            <a:chExt cx="4231216" cy="3579280"/>
          </a:xfrm>
        </p:grpSpPr>
        <p:graphicFrame>
          <p:nvGraphicFramePr>
            <p:cNvPr id="113668" name="Object 4"/>
            <p:cNvGraphicFramePr>
              <a:graphicFrameLocks noChangeAspect="1"/>
            </p:cNvGraphicFramePr>
            <p:nvPr>
              <p:extLst>
                <p:ext uri="{D42A27DB-BD31-4B8C-83A1-F6EECF244321}">
                  <p14:modId xmlns:p14="http://schemas.microsoft.com/office/powerpoint/2010/main" val="2789388431"/>
                </p:ext>
              </p:extLst>
            </p:nvPr>
          </p:nvGraphicFramePr>
          <p:xfrm>
            <a:off x="4349750" y="1422974"/>
            <a:ext cx="2873375" cy="3427412"/>
          </p:xfrm>
          <a:graphic>
            <a:graphicData uri="http://schemas.openxmlformats.org/presentationml/2006/ole">
              <mc:AlternateContent xmlns:mc="http://schemas.openxmlformats.org/markup-compatibility/2006">
                <mc:Choice xmlns:v="urn:schemas-microsoft-com:vml" Requires="v">
                  <p:oleObj spid="_x0000_s4984" name="Equation" r:id="rId4" imgW="1638300" imgH="1955800" progId="Equation.DSMT4">
                    <p:embed/>
                  </p:oleObj>
                </mc:Choice>
                <mc:Fallback>
                  <p:oleObj name="Equation" r:id="rId4" imgW="1638300" imgH="19558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9750" y="1422974"/>
                          <a:ext cx="2873375" cy="34274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3669" name="Rectangle 5"/>
            <p:cNvSpPr>
              <a:spLocks/>
            </p:cNvSpPr>
            <p:nvPr/>
          </p:nvSpPr>
          <p:spPr bwMode="auto">
            <a:xfrm>
              <a:off x="7349066" y="1271106"/>
              <a:ext cx="1231900" cy="778930"/>
            </a:xfrm>
            <a:prstGeom prst="rect">
              <a:avLst/>
            </a:prstGeom>
            <a:gradFill rotWithShape="0">
              <a:gsLst>
                <a:gs pos="0">
                  <a:srgbClr val="FFFFFF"/>
                </a:gs>
                <a:gs pos="100000">
                  <a:srgbClr val="FBFF00"/>
                </a:gs>
              </a:gsLst>
              <a:lin ang="0" scaled="1"/>
            </a:gradFill>
            <a:ln w="9525">
              <a:noFill/>
              <a:miter lim="800000"/>
              <a:headEnd/>
              <a:tailEnd/>
            </a:ln>
          </p:spPr>
          <p:txBody>
            <a:bodyPr lIns="0" tIns="0" rIns="40639" bIns="0">
              <a:prstTxWarp prst="textNoShape">
                <a:avLst/>
              </a:prstTxWarp>
            </a:bodyPr>
            <a:lstStyle/>
            <a:p>
              <a:pPr marL="39688" eaLnBrk="1" hangingPunct="1">
                <a:spcBef>
                  <a:spcPts val="1150"/>
                </a:spcBef>
              </a:pPr>
              <a:r>
                <a:rPr lang="en-US" sz="1600" dirty="0">
                  <a:solidFill>
                    <a:srgbClr val="000000"/>
                  </a:solidFill>
                  <a:latin typeface="Comic Sans MS" charset="0"/>
                  <a:sym typeface="Comic Sans MS" charset="0"/>
                </a:rPr>
                <a:t>Measure of resolution power</a:t>
              </a:r>
            </a:p>
          </p:txBody>
        </p:sp>
        <p:sp>
          <p:nvSpPr>
            <p:cNvPr id="113670" name="Rectangle 6"/>
            <p:cNvSpPr>
              <a:spLocks/>
            </p:cNvSpPr>
            <p:nvPr/>
          </p:nvSpPr>
          <p:spPr bwMode="auto">
            <a:xfrm>
              <a:off x="7344838" y="2316739"/>
              <a:ext cx="1231900" cy="546097"/>
            </a:xfrm>
            <a:prstGeom prst="rect">
              <a:avLst/>
            </a:prstGeom>
            <a:gradFill rotWithShape="0">
              <a:gsLst>
                <a:gs pos="0">
                  <a:srgbClr val="FFFFFF"/>
                </a:gs>
                <a:gs pos="100000">
                  <a:srgbClr val="FBFF00"/>
                </a:gs>
              </a:gsLst>
              <a:lin ang="0" scaled="1"/>
            </a:gradFill>
            <a:ln w="9525">
              <a:noFill/>
              <a:miter lim="800000"/>
              <a:headEnd/>
              <a:tailEnd/>
            </a:ln>
          </p:spPr>
          <p:txBody>
            <a:bodyPr lIns="0" tIns="0" rIns="40639" bIns="0">
              <a:prstTxWarp prst="textNoShape">
                <a:avLst/>
              </a:prstTxWarp>
            </a:bodyPr>
            <a:lstStyle/>
            <a:p>
              <a:pPr marL="39688" eaLnBrk="1" hangingPunct="1">
                <a:spcBef>
                  <a:spcPts val="1150"/>
                </a:spcBef>
              </a:pPr>
              <a:r>
                <a:rPr lang="en-US" sz="1600" dirty="0">
                  <a:solidFill>
                    <a:srgbClr val="000000"/>
                  </a:solidFill>
                  <a:latin typeface="Comic Sans MS" charset="0"/>
                  <a:sym typeface="Comic Sans MS" charset="0"/>
                </a:rPr>
                <a:t>Measure of inelasticity</a:t>
              </a:r>
            </a:p>
          </p:txBody>
        </p:sp>
        <p:sp>
          <p:nvSpPr>
            <p:cNvPr id="113671" name="Rectangle 7"/>
            <p:cNvSpPr>
              <a:spLocks/>
            </p:cNvSpPr>
            <p:nvPr/>
          </p:nvSpPr>
          <p:spPr bwMode="auto">
            <a:xfrm>
              <a:off x="7192432" y="3133771"/>
              <a:ext cx="1380068" cy="1032930"/>
            </a:xfrm>
            <a:prstGeom prst="rect">
              <a:avLst/>
            </a:prstGeom>
            <a:gradFill rotWithShape="0">
              <a:gsLst>
                <a:gs pos="0">
                  <a:srgbClr val="FFFFFF"/>
                </a:gs>
                <a:gs pos="100000">
                  <a:srgbClr val="FBFF00"/>
                </a:gs>
              </a:gsLst>
              <a:lin ang="0" scaled="1"/>
            </a:gradFill>
            <a:ln w="9525">
              <a:noFill/>
              <a:miter lim="800000"/>
              <a:headEnd/>
              <a:tailEnd/>
            </a:ln>
          </p:spPr>
          <p:txBody>
            <a:bodyPr lIns="0" tIns="0" rIns="40639" bIns="0">
              <a:prstTxWarp prst="textNoShape">
                <a:avLst/>
              </a:prstTxWarp>
            </a:bodyPr>
            <a:lstStyle/>
            <a:p>
              <a:pPr marL="39688" eaLnBrk="1" hangingPunct="1">
                <a:spcBef>
                  <a:spcPts val="1150"/>
                </a:spcBef>
              </a:pPr>
              <a:r>
                <a:rPr lang="en-US" sz="1600" dirty="0">
                  <a:solidFill>
                    <a:srgbClr val="000000"/>
                  </a:solidFill>
                  <a:latin typeface="Comic Sans MS" charset="0"/>
                  <a:sym typeface="Comic Sans MS" charset="0"/>
                </a:rPr>
                <a:t>Measure of momentum fraction of </a:t>
              </a:r>
              <a:r>
                <a:rPr lang="en-US" sz="1600" dirty="0" smtClean="0">
                  <a:solidFill>
                    <a:srgbClr val="000000"/>
                  </a:solidFill>
                  <a:latin typeface="Comic Sans MS" charset="0"/>
                  <a:sym typeface="Comic Sans MS" charset="0"/>
                </a:rPr>
                <a:t>struck quark</a:t>
              </a:r>
              <a:endParaRPr lang="en-US" sz="1600" dirty="0">
                <a:solidFill>
                  <a:srgbClr val="000000"/>
                </a:solidFill>
                <a:latin typeface="Comic Sans MS" charset="0"/>
                <a:sym typeface="Comic Sans MS" charset="0"/>
              </a:endParaRPr>
            </a:p>
          </p:txBody>
        </p:sp>
        <p:graphicFrame>
          <p:nvGraphicFramePr>
            <p:cNvPr id="18" name="Object 17"/>
            <p:cNvGraphicFramePr>
              <a:graphicFrameLocks noChangeAspect="1"/>
            </p:cNvGraphicFramePr>
            <p:nvPr>
              <p:extLst>
                <p:ext uri="{D42A27DB-BD31-4B8C-83A1-F6EECF244321}">
                  <p14:modId xmlns:p14="http://schemas.microsoft.com/office/powerpoint/2010/main" val="297801358"/>
                </p:ext>
              </p:extLst>
            </p:nvPr>
          </p:nvGraphicFramePr>
          <p:xfrm>
            <a:off x="4508500" y="3878836"/>
            <a:ext cx="127000" cy="203200"/>
          </p:xfrm>
          <a:graphic>
            <a:graphicData uri="http://schemas.openxmlformats.org/presentationml/2006/ole">
              <mc:AlternateContent xmlns:mc="http://schemas.openxmlformats.org/markup-compatibility/2006">
                <mc:Choice xmlns:v="urn:schemas-microsoft-com:vml" Requires="v">
                  <p:oleObj spid="_x0000_s4985" name="Equation" r:id="rId6" imgW="127000" imgH="203200" progId="Equation.3">
                    <p:embed/>
                  </p:oleObj>
                </mc:Choice>
                <mc:Fallback>
                  <p:oleObj name="Equation" r:id="rId6" imgW="127000" imgH="2032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08500" y="3878836"/>
                          <a:ext cx="127000" cy="203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31" name="TextBox 30"/>
          <p:cNvSpPr txBox="1"/>
          <p:nvPr/>
        </p:nvSpPr>
        <p:spPr>
          <a:xfrm>
            <a:off x="38100" y="1275336"/>
            <a:ext cx="1593180" cy="400110"/>
          </a:xfrm>
          <a:prstGeom prst="rect">
            <a:avLst/>
          </a:prstGeom>
          <a:noFill/>
        </p:spPr>
        <p:txBody>
          <a:bodyPr wrap="none" rtlCol="0">
            <a:spAutoFit/>
          </a:bodyPr>
          <a:lstStyle/>
          <a:p>
            <a:r>
              <a:rPr lang="en-US" sz="2000" u="sng" dirty="0" smtClean="0"/>
              <a:t>Kinematics:</a:t>
            </a:r>
            <a:endParaRPr lang="en-US" sz="2000" u="sng" dirty="0"/>
          </a:p>
        </p:txBody>
      </p:sp>
      <p:sp>
        <p:nvSpPr>
          <p:cNvPr id="29" name="TextBox 28"/>
          <p:cNvSpPr txBox="1"/>
          <p:nvPr/>
        </p:nvSpPr>
        <p:spPr>
          <a:xfrm>
            <a:off x="-1143000" y="-139700"/>
            <a:ext cx="184666" cy="369332"/>
          </a:xfrm>
          <a:prstGeom prst="rect">
            <a:avLst/>
          </a:prstGeom>
          <a:noFill/>
        </p:spPr>
        <p:txBody>
          <a:bodyPr wrap="none" rtlCol="0">
            <a:spAutoFit/>
          </a:bodyPr>
          <a:lstStyle/>
          <a:p>
            <a:endParaRPr lang="en-US" dirty="0"/>
          </a:p>
        </p:txBody>
      </p:sp>
      <p:sp>
        <p:nvSpPr>
          <p:cNvPr id="32" name="TextBox 31"/>
          <p:cNvSpPr txBox="1"/>
          <p:nvPr/>
        </p:nvSpPr>
        <p:spPr>
          <a:xfrm>
            <a:off x="232573" y="3921173"/>
            <a:ext cx="4239562" cy="923330"/>
          </a:xfrm>
          <a:prstGeom prst="rect">
            <a:avLst/>
          </a:prstGeom>
          <a:noFill/>
        </p:spPr>
        <p:txBody>
          <a:bodyPr wrap="none" rtlCol="0">
            <a:spAutoFit/>
          </a:bodyPr>
          <a:lstStyle/>
          <a:p>
            <a:r>
              <a:rPr lang="en-US" dirty="0" smtClean="0">
                <a:solidFill>
                  <a:srgbClr val="000090"/>
                </a:solidFill>
              </a:rPr>
              <a:t>Exclusive events:</a:t>
            </a:r>
          </a:p>
          <a:p>
            <a:r>
              <a:rPr lang="en-US" dirty="0" smtClean="0"/>
              <a:t>e + </a:t>
            </a:r>
            <a:r>
              <a:rPr lang="en-US" b="1" dirty="0" smtClean="0">
                <a:solidFill>
                  <a:srgbClr val="FF0000"/>
                </a:solidFill>
              </a:rPr>
              <a:t>(p/A)</a:t>
            </a:r>
            <a:r>
              <a:rPr lang="en-US" dirty="0" smtClean="0"/>
              <a:t> </a:t>
            </a:r>
            <a:r>
              <a:rPr lang="en-US" dirty="0" smtClean="0">
                <a:sym typeface="Wingdings"/>
              </a:rPr>
              <a:t> e’+ </a:t>
            </a:r>
            <a:r>
              <a:rPr lang="en-US" b="1" dirty="0" smtClean="0">
                <a:solidFill>
                  <a:srgbClr val="FF0000"/>
                </a:solidFill>
                <a:sym typeface="Wingdings"/>
              </a:rPr>
              <a:t>(p’/A’)</a:t>
            </a:r>
            <a:r>
              <a:rPr lang="en-US" dirty="0" smtClean="0">
                <a:sym typeface="Wingdings"/>
              </a:rPr>
              <a:t>+ </a:t>
            </a:r>
            <a:r>
              <a:rPr lang="en-US" dirty="0" smtClean="0">
                <a:latin typeface="Symbol" charset="2"/>
                <a:cs typeface="Symbol" charset="2"/>
                <a:sym typeface="Wingdings"/>
              </a:rPr>
              <a:t>g </a:t>
            </a:r>
            <a:r>
              <a:rPr lang="en-US" dirty="0" smtClean="0">
                <a:sym typeface="Wingdings"/>
              </a:rPr>
              <a:t>/ J/</a:t>
            </a:r>
            <a:r>
              <a:rPr lang="en-US" dirty="0" smtClean="0">
                <a:latin typeface="Lucida Grande"/>
                <a:ea typeface="Lucida Grande"/>
                <a:cs typeface="Lucida Grande"/>
                <a:sym typeface="Wingdings"/>
              </a:rPr>
              <a:t>ψ </a:t>
            </a:r>
            <a:r>
              <a:rPr lang="en-US" dirty="0" smtClean="0">
                <a:sym typeface="Wingdings"/>
              </a:rPr>
              <a:t>/ </a:t>
            </a:r>
            <a:r>
              <a:rPr lang="en-US" dirty="0" smtClean="0">
                <a:latin typeface="Symbol" charset="2"/>
                <a:cs typeface="Symbol" charset="2"/>
                <a:sym typeface="Wingdings"/>
              </a:rPr>
              <a:t>r </a:t>
            </a:r>
            <a:r>
              <a:rPr lang="en-US" dirty="0" smtClean="0">
                <a:sym typeface="Wingdings"/>
              </a:rPr>
              <a:t>/ </a:t>
            </a:r>
            <a:r>
              <a:rPr lang="en-US" dirty="0" smtClean="0">
                <a:latin typeface="Symbol" charset="2"/>
                <a:cs typeface="Symbol" charset="2"/>
                <a:sym typeface="Wingdings"/>
              </a:rPr>
              <a:t>f</a:t>
            </a:r>
          </a:p>
          <a:p>
            <a:r>
              <a:rPr lang="en-US" dirty="0" smtClean="0">
                <a:sym typeface="Wingdings"/>
              </a:rPr>
              <a:t>detect </a:t>
            </a:r>
            <a:r>
              <a:rPr lang="en-US" b="1" u="sng" dirty="0" smtClean="0">
                <a:solidFill>
                  <a:srgbClr val="000090"/>
                </a:solidFill>
                <a:sym typeface="Wingdings"/>
              </a:rPr>
              <a:t>all</a:t>
            </a:r>
            <a:r>
              <a:rPr lang="en-US" dirty="0" smtClean="0">
                <a:sym typeface="Wingdings"/>
              </a:rPr>
              <a:t> event products in the detector</a:t>
            </a:r>
          </a:p>
        </p:txBody>
      </p:sp>
      <p:grpSp>
        <p:nvGrpSpPr>
          <p:cNvPr id="33" name="Group 32"/>
          <p:cNvGrpSpPr/>
          <p:nvPr/>
        </p:nvGrpSpPr>
        <p:grpSpPr>
          <a:xfrm>
            <a:off x="75410" y="1372612"/>
            <a:ext cx="4292600" cy="2665414"/>
            <a:chOff x="158750" y="908050"/>
            <a:chExt cx="4292600" cy="2665414"/>
          </a:xfrm>
        </p:grpSpPr>
        <p:grpSp>
          <p:nvGrpSpPr>
            <p:cNvPr id="34" name="Group 159"/>
            <p:cNvGrpSpPr>
              <a:grpSpLocks noChangeAspect="1"/>
            </p:cNvGrpSpPr>
            <p:nvPr/>
          </p:nvGrpSpPr>
          <p:grpSpPr bwMode="auto">
            <a:xfrm rot="-2865258">
              <a:off x="1467654" y="1456538"/>
              <a:ext cx="128587" cy="546105"/>
              <a:chOff x="1324" y="1002"/>
              <a:chExt cx="146" cy="462"/>
            </a:xfrm>
          </p:grpSpPr>
          <p:sp>
            <p:nvSpPr>
              <p:cNvPr id="76" name="Freeform 160"/>
              <p:cNvSpPr>
                <a:spLocks noChangeAspect="1"/>
              </p:cNvSpPr>
              <p:nvPr/>
            </p:nvSpPr>
            <p:spPr bwMode="auto">
              <a:xfrm>
                <a:off x="1326" y="1002"/>
                <a:ext cx="143" cy="75"/>
              </a:xfrm>
              <a:custGeom>
                <a:avLst/>
                <a:gdLst/>
                <a:ahLst/>
                <a:cxnLst>
                  <a:cxn ang="0">
                    <a:pos x="0" y="0"/>
                  </a:cxn>
                  <a:cxn ang="0">
                    <a:pos x="0" y="4"/>
                  </a:cxn>
                  <a:cxn ang="0">
                    <a:pos x="4" y="7"/>
                  </a:cxn>
                  <a:cxn ang="0">
                    <a:pos x="8" y="9"/>
                  </a:cxn>
                  <a:cxn ang="0">
                    <a:pos x="12" y="11"/>
                  </a:cxn>
                  <a:cxn ang="0">
                    <a:pos x="129" y="58"/>
                  </a:cxn>
                  <a:cxn ang="0">
                    <a:pos x="135" y="60"/>
                  </a:cxn>
                  <a:cxn ang="0">
                    <a:pos x="139" y="63"/>
                  </a:cxn>
                  <a:cxn ang="0">
                    <a:pos x="142" y="65"/>
                  </a:cxn>
                  <a:cxn ang="0">
                    <a:pos x="141" y="69"/>
                  </a:cxn>
                  <a:cxn ang="0">
                    <a:pos x="141" y="71"/>
                  </a:cxn>
                  <a:cxn ang="0">
                    <a:pos x="138" y="74"/>
                  </a:cxn>
                  <a:cxn ang="0">
                    <a:pos x="11" y="60"/>
                  </a:cxn>
                  <a:cxn ang="0">
                    <a:pos x="10" y="61"/>
                  </a:cxn>
                  <a:cxn ang="0">
                    <a:pos x="4" y="59"/>
                  </a:cxn>
                  <a:cxn ang="0">
                    <a:pos x="4" y="60"/>
                  </a:cxn>
                  <a:cxn ang="0">
                    <a:pos x="2" y="62"/>
                  </a:cxn>
                  <a:cxn ang="0">
                    <a:pos x="0" y="65"/>
                  </a:cxn>
                </a:cxnLst>
                <a:rect l="0" t="0" r="r" b="b"/>
                <a:pathLst>
                  <a:path w="143" h="75">
                    <a:moveTo>
                      <a:pt x="0" y="0"/>
                    </a:moveTo>
                    <a:lnTo>
                      <a:pt x="0" y="4"/>
                    </a:lnTo>
                    <a:lnTo>
                      <a:pt x="4" y="7"/>
                    </a:lnTo>
                    <a:lnTo>
                      <a:pt x="8" y="9"/>
                    </a:lnTo>
                    <a:lnTo>
                      <a:pt x="12" y="11"/>
                    </a:lnTo>
                    <a:lnTo>
                      <a:pt x="129" y="58"/>
                    </a:lnTo>
                    <a:lnTo>
                      <a:pt x="135" y="60"/>
                    </a:lnTo>
                    <a:lnTo>
                      <a:pt x="139" y="63"/>
                    </a:lnTo>
                    <a:lnTo>
                      <a:pt x="142" y="65"/>
                    </a:lnTo>
                    <a:lnTo>
                      <a:pt x="141" y="69"/>
                    </a:lnTo>
                    <a:lnTo>
                      <a:pt x="141" y="71"/>
                    </a:lnTo>
                    <a:lnTo>
                      <a:pt x="138" y="74"/>
                    </a:lnTo>
                    <a:lnTo>
                      <a:pt x="11" y="60"/>
                    </a:lnTo>
                    <a:lnTo>
                      <a:pt x="10" y="61"/>
                    </a:lnTo>
                    <a:lnTo>
                      <a:pt x="4" y="59"/>
                    </a:lnTo>
                    <a:lnTo>
                      <a:pt x="4" y="60"/>
                    </a:lnTo>
                    <a:lnTo>
                      <a:pt x="2" y="62"/>
                    </a:lnTo>
                    <a:lnTo>
                      <a:pt x="0" y="65"/>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sp>
            <p:nvSpPr>
              <p:cNvPr id="77" name="Freeform 161"/>
              <p:cNvSpPr>
                <a:spLocks noChangeAspect="1"/>
              </p:cNvSpPr>
              <p:nvPr/>
            </p:nvSpPr>
            <p:spPr bwMode="auto">
              <a:xfrm>
                <a:off x="1324" y="1069"/>
                <a:ext cx="143" cy="72"/>
              </a:xfrm>
              <a:custGeom>
                <a:avLst/>
                <a:gdLst/>
                <a:ahLst/>
                <a:cxnLst>
                  <a:cxn ang="0">
                    <a:pos x="0" y="0"/>
                  </a:cxn>
                  <a:cxn ang="0">
                    <a:pos x="1" y="2"/>
                  </a:cxn>
                  <a:cxn ang="0">
                    <a:pos x="4" y="4"/>
                  </a:cxn>
                  <a:cxn ang="0">
                    <a:pos x="6" y="6"/>
                  </a:cxn>
                  <a:cxn ang="0">
                    <a:pos x="10" y="7"/>
                  </a:cxn>
                  <a:cxn ang="0">
                    <a:pos x="133" y="57"/>
                  </a:cxn>
                  <a:cxn ang="0">
                    <a:pos x="137" y="61"/>
                  </a:cxn>
                  <a:cxn ang="0">
                    <a:pos x="140" y="61"/>
                  </a:cxn>
                  <a:cxn ang="0">
                    <a:pos x="141" y="65"/>
                  </a:cxn>
                  <a:cxn ang="0">
                    <a:pos x="141" y="66"/>
                  </a:cxn>
                  <a:cxn ang="0">
                    <a:pos x="142" y="71"/>
                  </a:cxn>
                  <a:cxn ang="0">
                    <a:pos x="137" y="71"/>
                  </a:cxn>
                  <a:cxn ang="0">
                    <a:pos x="12" y="59"/>
                  </a:cxn>
                  <a:cxn ang="0">
                    <a:pos x="7" y="59"/>
                  </a:cxn>
                  <a:cxn ang="0">
                    <a:pos x="6" y="59"/>
                  </a:cxn>
                  <a:cxn ang="0">
                    <a:pos x="4" y="59"/>
                  </a:cxn>
                  <a:cxn ang="0">
                    <a:pos x="1" y="59"/>
                  </a:cxn>
                  <a:cxn ang="0">
                    <a:pos x="0" y="61"/>
                  </a:cxn>
                </a:cxnLst>
                <a:rect l="0" t="0" r="r" b="b"/>
                <a:pathLst>
                  <a:path w="143" h="72">
                    <a:moveTo>
                      <a:pt x="0" y="0"/>
                    </a:moveTo>
                    <a:lnTo>
                      <a:pt x="1" y="2"/>
                    </a:lnTo>
                    <a:lnTo>
                      <a:pt x="4" y="4"/>
                    </a:lnTo>
                    <a:lnTo>
                      <a:pt x="6" y="6"/>
                    </a:lnTo>
                    <a:lnTo>
                      <a:pt x="10" y="7"/>
                    </a:lnTo>
                    <a:lnTo>
                      <a:pt x="133" y="57"/>
                    </a:lnTo>
                    <a:lnTo>
                      <a:pt x="137" y="61"/>
                    </a:lnTo>
                    <a:lnTo>
                      <a:pt x="140" y="61"/>
                    </a:lnTo>
                    <a:lnTo>
                      <a:pt x="141" y="65"/>
                    </a:lnTo>
                    <a:lnTo>
                      <a:pt x="141" y="66"/>
                    </a:lnTo>
                    <a:lnTo>
                      <a:pt x="142" y="71"/>
                    </a:lnTo>
                    <a:lnTo>
                      <a:pt x="137" y="71"/>
                    </a:lnTo>
                    <a:lnTo>
                      <a:pt x="12" y="59"/>
                    </a:lnTo>
                    <a:lnTo>
                      <a:pt x="7" y="59"/>
                    </a:lnTo>
                    <a:lnTo>
                      <a:pt x="6" y="59"/>
                    </a:lnTo>
                    <a:lnTo>
                      <a:pt x="4" y="59"/>
                    </a:lnTo>
                    <a:lnTo>
                      <a:pt x="1" y="59"/>
                    </a:lnTo>
                    <a:lnTo>
                      <a:pt x="0" y="61"/>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sp>
            <p:nvSpPr>
              <p:cNvPr id="78" name="Freeform 162"/>
              <p:cNvSpPr>
                <a:spLocks noChangeAspect="1"/>
              </p:cNvSpPr>
              <p:nvPr/>
            </p:nvSpPr>
            <p:spPr bwMode="auto">
              <a:xfrm>
                <a:off x="1326" y="1131"/>
                <a:ext cx="144" cy="76"/>
              </a:xfrm>
              <a:custGeom>
                <a:avLst/>
                <a:gdLst/>
                <a:ahLst/>
                <a:cxnLst>
                  <a:cxn ang="0">
                    <a:pos x="0" y="0"/>
                  </a:cxn>
                  <a:cxn ang="0">
                    <a:pos x="0" y="3"/>
                  </a:cxn>
                  <a:cxn ang="0">
                    <a:pos x="2" y="7"/>
                  </a:cxn>
                  <a:cxn ang="0">
                    <a:pos x="7" y="9"/>
                  </a:cxn>
                  <a:cxn ang="0">
                    <a:pos x="10" y="11"/>
                  </a:cxn>
                  <a:cxn ang="0">
                    <a:pos x="133" y="59"/>
                  </a:cxn>
                  <a:cxn ang="0">
                    <a:pos x="136" y="63"/>
                  </a:cxn>
                  <a:cxn ang="0">
                    <a:pos x="139" y="65"/>
                  </a:cxn>
                  <a:cxn ang="0">
                    <a:pos x="143" y="67"/>
                  </a:cxn>
                  <a:cxn ang="0">
                    <a:pos x="143" y="71"/>
                  </a:cxn>
                  <a:cxn ang="0">
                    <a:pos x="141" y="74"/>
                  </a:cxn>
                  <a:cxn ang="0">
                    <a:pos x="138" y="75"/>
                  </a:cxn>
                  <a:cxn ang="0">
                    <a:pos x="9" y="63"/>
                  </a:cxn>
                  <a:cxn ang="0">
                    <a:pos x="6" y="62"/>
                  </a:cxn>
                  <a:cxn ang="0">
                    <a:pos x="6" y="63"/>
                  </a:cxn>
                  <a:cxn ang="0">
                    <a:pos x="3" y="62"/>
                  </a:cxn>
                  <a:cxn ang="0">
                    <a:pos x="0" y="64"/>
                  </a:cxn>
                  <a:cxn ang="0">
                    <a:pos x="0" y="66"/>
                  </a:cxn>
                </a:cxnLst>
                <a:rect l="0" t="0" r="r" b="b"/>
                <a:pathLst>
                  <a:path w="144" h="76">
                    <a:moveTo>
                      <a:pt x="0" y="0"/>
                    </a:moveTo>
                    <a:lnTo>
                      <a:pt x="0" y="3"/>
                    </a:lnTo>
                    <a:lnTo>
                      <a:pt x="2" y="7"/>
                    </a:lnTo>
                    <a:lnTo>
                      <a:pt x="7" y="9"/>
                    </a:lnTo>
                    <a:lnTo>
                      <a:pt x="10" y="11"/>
                    </a:lnTo>
                    <a:lnTo>
                      <a:pt x="133" y="59"/>
                    </a:lnTo>
                    <a:lnTo>
                      <a:pt x="136" y="63"/>
                    </a:lnTo>
                    <a:lnTo>
                      <a:pt x="139" y="65"/>
                    </a:lnTo>
                    <a:lnTo>
                      <a:pt x="143" y="67"/>
                    </a:lnTo>
                    <a:lnTo>
                      <a:pt x="143" y="71"/>
                    </a:lnTo>
                    <a:lnTo>
                      <a:pt x="141" y="74"/>
                    </a:lnTo>
                    <a:lnTo>
                      <a:pt x="138" y="75"/>
                    </a:lnTo>
                    <a:lnTo>
                      <a:pt x="9" y="63"/>
                    </a:lnTo>
                    <a:lnTo>
                      <a:pt x="6" y="62"/>
                    </a:lnTo>
                    <a:lnTo>
                      <a:pt x="6" y="63"/>
                    </a:lnTo>
                    <a:lnTo>
                      <a:pt x="3" y="62"/>
                    </a:lnTo>
                    <a:lnTo>
                      <a:pt x="0" y="64"/>
                    </a:lnTo>
                    <a:lnTo>
                      <a:pt x="0" y="66"/>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sp>
            <p:nvSpPr>
              <p:cNvPr id="79" name="Freeform 163"/>
              <p:cNvSpPr>
                <a:spLocks noChangeAspect="1"/>
              </p:cNvSpPr>
              <p:nvPr/>
            </p:nvSpPr>
            <p:spPr bwMode="auto">
              <a:xfrm>
                <a:off x="1325" y="1202"/>
                <a:ext cx="144" cy="70"/>
              </a:xfrm>
              <a:custGeom>
                <a:avLst/>
                <a:gdLst/>
                <a:ahLst/>
                <a:cxnLst>
                  <a:cxn ang="0">
                    <a:pos x="0" y="0"/>
                  </a:cxn>
                  <a:cxn ang="0">
                    <a:pos x="0" y="0"/>
                  </a:cxn>
                  <a:cxn ang="0">
                    <a:pos x="4" y="4"/>
                  </a:cxn>
                  <a:cxn ang="0">
                    <a:pos x="6" y="6"/>
                  </a:cxn>
                  <a:cxn ang="0">
                    <a:pos x="11" y="7"/>
                  </a:cxn>
                  <a:cxn ang="0">
                    <a:pos x="131" y="54"/>
                  </a:cxn>
                  <a:cxn ang="0">
                    <a:pos x="136" y="58"/>
                  </a:cxn>
                  <a:cxn ang="0">
                    <a:pos x="139" y="59"/>
                  </a:cxn>
                  <a:cxn ang="0">
                    <a:pos x="143" y="63"/>
                  </a:cxn>
                  <a:cxn ang="0">
                    <a:pos x="143" y="66"/>
                  </a:cxn>
                  <a:cxn ang="0">
                    <a:pos x="140" y="69"/>
                  </a:cxn>
                  <a:cxn ang="0">
                    <a:pos x="138" y="69"/>
                  </a:cxn>
                  <a:cxn ang="0">
                    <a:pos x="11" y="57"/>
                  </a:cxn>
                  <a:cxn ang="0">
                    <a:pos x="7" y="58"/>
                  </a:cxn>
                  <a:cxn ang="0">
                    <a:pos x="4" y="57"/>
                  </a:cxn>
                  <a:cxn ang="0">
                    <a:pos x="1" y="57"/>
                  </a:cxn>
                  <a:cxn ang="0">
                    <a:pos x="1" y="59"/>
                  </a:cxn>
                  <a:cxn ang="0">
                    <a:pos x="0" y="62"/>
                  </a:cxn>
                </a:cxnLst>
                <a:rect l="0" t="0" r="r" b="b"/>
                <a:pathLst>
                  <a:path w="144" h="70">
                    <a:moveTo>
                      <a:pt x="0" y="0"/>
                    </a:moveTo>
                    <a:lnTo>
                      <a:pt x="0" y="0"/>
                    </a:lnTo>
                    <a:lnTo>
                      <a:pt x="4" y="4"/>
                    </a:lnTo>
                    <a:lnTo>
                      <a:pt x="6" y="6"/>
                    </a:lnTo>
                    <a:lnTo>
                      <a:pt x="11" y="7"/>
                    </a:lnTo>
                    <a:lnTo>
                      <a:pt x="131" y="54"/>
                    </a:lnTo>
                    <a:lnTo>
                      <a:pt x="136" y="58"/>
                    </a:lnTo>
                    <a:lnTo>
                      <a:pt x="139" y="59"/>
                    </a:lnTo>
                    <a:lnTo>
                      <a:pt x="143" y="63"/>
                    </a:lnTo>
                    <a:lnTo>
                      <a:pt x="143" y="66"/>
                    </a:lnTo>
                    <a:lnTo>
                      <a:pt x="140" y="69"/>
                    </a:lnTo>
                    <a:lnTo>
                      <a:pt x="138" y="69"/>
                    </a:lnTo>
                    <a:lnTo>
                      <a:pt x="11" y="57"/>
                    </a:lnTo>
                    <a:lnTo>
                      <a:pt x="7" y="58"/>
                    </a:lnTo>
                    <a:lnTo>
                      <a:pt x="4" y="57"/>
                    </a:lnTo>
                    <a:lnTo>
                      <a:pt x="1" y="57"/>
                    </a:lnTo>
                    <a:lnTo>
                      <a:pt x="1" y="59"/>
                    </a:lnTo>
                    <a:lnTo>
                      <a:pt x="0" y="62"/>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sp>
            <p:nvSpPr>
              <p:cNvPr id="80" name="Freeform 164"/>
              <p:cNvSpPr>
                <a:spLocks noChangeAspect="1"/>
              </p:cNvSpPr>
              <p:nvPr/>
            </p:nvSpPr>
            <p:spPr bwMode="auto">
              <a:xfrm>
                <a:off x="1327" y="1260"/>
                <a:ext cx="142" cy="76"/>
              </a:xfrm>
              <a:custGeom>
                <a:avLst/>
                <a:gdLst/>
                <a:ahLst/>
                <a:cxnLst>
                  <a:cxn ang="0">
                    <a:pos x="0" y="0"/>
                  </a:cxn>
                  <a:cxn ang="0">
                    <a:pos x="0" y="4"/>
                  </a:cxn>
                  <a:cxn ang="0">
                    <a:pos x="3" y="7"/>
                  </a:cxn>
                  <a:cxn ang="0">
                    <a:pos x="6" y="8"/>
                  </a:cxn>
                  <a:cxn ang="0">
                    <a:pos x="11" y="11"/>
                  </a:cxn>
                  <a:cxn ang="0">
                    <a:pos x="132" y="61"/>
                  </a:cxn>
                  <a:cxn ang="0">
                    <a:pos x="137" y="64"/>
                  </a:cxn>
                  <a:cxn ang="0">
                    <a:pos x="137" y="65"/>
                  </a:cxn>
                  <a:cxn ang="0">
                    <a:pos x="140" y="68"/>
                  </a:cxn>
                  <a:cxn ang="0">
                    <a:pos x="141" y="71"/>
                  </a:cxn>
                  <a:cxn ang="0">
                    <a:pos x="139" y="74"/>
                  </a:cxn>
                  <a:cxn ang="0">
                    <a:pos x="136" y="75"/>
                  </a:cxn>
                  <a:cxn ang="0">
                    <a:pos x="11" y="62"/>
                  </a:cxn>
                  <a:cxn ang="0">
                    <a:pos x="8" y="62"/>
                  </a:cxn>
                  <a:cxn ang="0">
                    <a:pos x="6" y="62"/>
                  </a:cxn>
                  <a:cxn ang="0">
                    <a:pos x="4" y="62"/>
                  </a:cxn>
                  <a:cxn ang="0">
                    <a:pos x="2" y="63"/>
                  </a:cxn>
                  <a:cxn ang="0">
                    <a:pos x="2" y="66"/>
                  </a:cxn>
                </a:cxnLst>
                <a:rect l="0" t="0" r="r" b="b"/>
                <a:pathLst>
                  <a:path w="142" h="76">
                    <a:moveTo>
                      <a:pt x="0" y="0"/>
                    </a:moveTo>
                    <a:lnTo>
                      <a:pt x="0" y="4"/>
                    </a:lnTo>
                    <a:lnTo>
                      <a:pt x="3" y="7"/>
                    </a:lnTo>
                    <a:lnTo>
                      <a:pt x="6" y="8"/>
                    </a:lnTo>
                    <a:lnTo>
                      <a:pt x="11" y="11"/>
                    </a:lnTo>
                    <a:lnTo>
                      <a:pt x="132" y="61"/>
                    </a:lnTo>
                    <a:lnTo>
                      <a:pt x="137" y="64"/>
                    </a:lnTo>
                    <a:lnTo>
                      <a:pt x="137" y="65"/>
                    </a:lnTo>
                    <a:lnTo>
                      <a:pt x="140" y="68"/>
                    </a:lnTo>
                    <a:lnTo>
                      <a:pt x="141" y="71"/>
                    </a:lnTo>
                    <a:lnTo>
                      <a:pt x="139" y="74"/>
                    </a:lnTo>
                    <a:lnTo>
                      <a:pt x="136" y="75"/>
                    </a:lnTo>
                    <a:lnTo>
                      <a:pt x="11" y="62"/>
                    </a:lnTo>
                    <a:lnTo>
                      <a:pt x="8" y="62"/>
                    </a:lnTo>
                    <a:lnTo>
                      <a:pt x="6" y="62"/>
                    </a:lnTo>
                    <a:lnTo>
                      <a:pt x="4" y="62"/>
                    </a:lnTo>
                    <a:lnTo>
                      <a:pt x="2" y="63"/>
                    </a:lnTo>
                    <a:lnTo>
                      <a:pt x="2" y="66"/>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sp>
            <p:nvSpPr>
              <p:cNvPr id="81" name="Freeform 165"/>
              <p:cNvSpPr>
                <a:spLocks noChangeAspect="1"/>
              </p:cNvSpPr>
              <p:nvPr/>
            </p:nvSpPr>
            <p:spPr bwMode="auto">
              <a:xfrm>
                <a:off x="1326" y="1328"/>
                <a:ext cx="142" cy="74"/>
              </a:xfrm>
              <a:custGeom>
                <a:avLst/>
                <a:gdLst/>
                <a:ahLst/>
                <a:cxnLst>
                  <a:cxn ang="0">
                    <a:pos x="0" y="0"/>
                  </a:cxn>
                  <a:cxn ang="0">
                    <a:pos x="2" y="2"/>
                  </a:cxn>
                  <a:cxn ang="0">
                    <a:pos x="4" y="4"/>
                  </a:cxn>
                  <a:cxn ang="0">
                    <a:pos x="4" y="5"/>
                  </a:cxn>
                  <a:cxn ang="0">
                    <a:pos x="10" y="8"/>
                  </a:cxn>
                  <a:cxn ang="0">
                    <a:pos x="129" y="57"/>
                  </a:cxn>
                  <a:cxn ang="0">
                    <a:pos x="136" y="59"/>
                  </a:cxn>
                  <a:cxn ang="0">
                    <a:pos x="138" y="62"/>
                  </a:cxn>
                  <a:cxn ang="0">
                    <a:pos x="139" y="66"/>
                  </a:cxn>
                  <a:cxn ang="0">
                    <a:pos x="141" y="68"/>
                  </a:cxn>
                  <a:cxn ang="0">
                    <a:pos x="140" y="70"/>
                  </a:cxn>
                  <a:cxn ang="0">
                    <a:pos x="136" y="73"/>
                  </a:cxn>
                  <a:cxn ang="0">
                    <a:pos x="12" y="59"/>
                  </a:cxn>
                  <a:cxn ang="0">
                    <a:pos x="8" y="59"/>
                  </a:cxn>
                  <a:cxn ang="0">
                    <a:pos x="4" y="59"/>
                  </a:cxn>
                  <a:cxn ang="0">
                    <a:pos x="3" y="59"/>
                  </a:cxn>
                  <a:cxn ang="0">
                    <a:pos x="3" y="61"/>
                  </a:cxn>
                  <a:cxn ang="0">
                    <a:pos x="2" y="64"/>
                  </a:cxn>
                </a:cxnLst>
                <a:rect l="0" t="0" r="r" b="b"/>
                <a:pathLst>
                  <a:path w="142" h="74">
                    <a:moveTo>
                      <a:pt x="0" y="0"/>
                    </a:moveTo>
                    <a:lnTo>
                      <a:pt x="2" y="2"/>
                    </a:lnTo>
                    <a:lnTo>
                      <a:pt x="4" y="4"/>
                    </a:lnTo>
                    <a:lnTo>
                      <a:pt x="4" y="5"/>
                    </a:lnTo>
                    <a:lnTo>
                      <a:pt x="10" y="8"/>
                    </a:lnTo>
                    <a:lnTo>
                      <a:pt x="129" y="57"/>
                    </a:lnTo>
                    <a:lnTo>
                      <a:pt x="136" y="59"/>
                    </a:lnTo>
                    <a:lnTo>
                      <a:pt x="138" y="62"/>
                    </a:lnTo>
                    <a:lnTo>
                      <a:pt x="139" y="66"/>
                    </a:lnTo>
                    <a:lnTo>
                      <a:pt x="141" y="68"/>
                    </a:lnTo>
                    <a:lnTo>
                      <a:pt x="140" y="70"/>
                    </a:lnTo>
                    <a:lnTo>
                      <a:pt x="136" y="73"/>
                    </a:lnTo>
                    <a:lnTo>
                      <a:pt x="12" y="59"/>
                    </a:lnTo>
                    <a:lnTo>
                      <a:pt x="8" y="59"/>
                    </a:lnTo>
                    <a:lnTo>
                      <a:pt x="4" y="59"/>
                    </a:lnTo>
                    <a:lnTo>
                      <a:pt x="3" y="59"/>
                    </a:lnTo>
                    <a:lnTo>
                      <a:pt x="3" y="61"/>
                    </a:lnTo>
                    <a:lnTo>
                      <a:pt x="2" y="64"/>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sp>
            <p:nvSpPr>
              <p:cNvPr id="82" name="Freeform 166"/>
              <p:cNvSpPr>
                <a:spLocks noChangeAspect="1"/>
              </p:cNvSpPr>
              <p:nvPr/>
            </p:nvSpPr>
            <p:spPr bwMode="auto">
              <a:xfrm>
                <a:off x="1326" y="1391"/>
                <a:ext cx="142" cy="73"/>
              </a:xfrm>
              <a:custGeom>
                <a:avLst/>
                <a:gdLst/>
                <a:ahLst/>
                <a:cxnLst>
                  <a:cxn ang="0">
                    <a:pos x="0" y="0"/>
                  </a:cxn>
                  <a:cxn ang="0">
                    <a:pos x="0" y="3"/>
                  </a:cxn>
                  <a:cxn ang="0">
                    <a:pos x="1" y="7"/>
                  </a:cxn>
                  <a:cxn ang="0">
                    <a:pos x="5" y="9"/>
                  </a:cxn>
                  <a:cxn ang="0">
                    <a:pos x="11" y="10"/>
                  </a:cxn>
                  <a:cxn ang="0">
                    <a:pos x="129" y="59"/>
                  </a:cxn>
                  <a:cxn ang="0">
                    <a:pos x="137" y="61"/>
                  </a:cxn>
                  <a:cxn ang="0">
                    <a:pos x="138" y="63"/>
                  </a:cxn>
                  <a:cxn ang="0">
                    <a:pos x="141" y="67"/>
                  </a:cxn>
                  <a:cxn ang="0">
                    <a:pos x="141" y="69"/>
                  </a:cxn>
                  <a:cxn ang="0">
                    <a:pos x="140" y="72"/>
                  </a:cxn>
                  <a:cxn ang="0">
                    <a:pos x="135" y="72"/>
                  </a:cxn>
                  <a:cxn ang="0">
                    <a:pos x="73" y="65"/>
                  </a:cxn>
                </a:cxnLst>
                <a:rect l="0" t="0" r="r" b="b"/>
                <a:pathLst>
                  <a:path w="142" h="73">
                    <a:moveTo>
                      <a:pt x="0" y="0"/>
                    </a:moveTo>
                    <a:lnTo>
                      <a:pt x="0" y="3"/>
                    </a:lnTo>
                    <a:lnTo>
                      <a:pt x="1" y="7"/>
                    </a:lnTo>
                    <a:lnTo>
                      <a:pt x="5" y="9"/>
                    </a:lnTo>
                    <a:lnTo>
                      <a:pt x="11" y="10"/>
                    </a:lnTo>
                    <a:lnTo>
                      <a:pt x="129" y="59"/>
                    </a:lnTo>
                    <a:lnTo>
                      <a:pt x="137" y="61"/>
                    </a:lnTo>
                    <a:lnTo>
                      <a:pt x="138" y="63"/>
                    </a:lnTo>
                    <a:lnTo>
                      <a:pt x="141" y="67"/>
                    </a:lnTo>
                    <a:lnTo>
                      <a:pt x="141" y="69"/>
                    </a:lnTo>
                    <a:lnTo>
                      <a:pt x="140" y="72"/>
                    </a:lnTo>
                    <a:lnTo>
                      <a:pt x="135" y="72"/>
                    </a:lnTo>
                    <a:lnTo>
                      <a:pt x="73" y="65"/>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grpSp>
        <p:sp>
          <p:nvSpPr>
            <p:cNvPr id="35" name="Line 168"/>
            <p:cNvSpPr>
              <a:spLocks noChangeShapeType="1"/>
            </p:cNvSpPr>
            <p:nvPr/>
          </p:nvSpPr>
          <p:spPr bwMode="auto">
            <a:xfrm flipV="1">
              <a:off x="1477963" y="1919288"/>
              <a:ext cx="304800" cy="6096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36" name="Line 169"/>
            <p:cNvSpPr>
              <a:spLocks noChangeShapeType="1"/>
            </p:cNvSpPr>
            <p:nvPr/>
          </p:nvSpPr>
          <p:spPr bwMode="auto">
            <a:xfrm rot="18742695" flipV="1">
              <a:off x="2767013" y="1912938"/>
              <a:ext cx="303212" cy="614362"/>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37" name="Line 172"/>
            <p:cNvSpPr>
              <a:spLocks noChangeShapeType="1"/>
            </p:cNvSpPr>
            <p:nvPr/>
          </p:nvSpPr>
          <p:spPr bwMode="auto">
            <a:xfrm rot="12777622" flipV="1">
              <a:off x="3529013" y="2678113"/>
              <a:ext cx="685800" cy="2286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38" name="Freeform 177"/>
            <p:cNvSpPr>
              <a:spLocks/>
            </p:cNvSpPr>
            <p:nvPr/>
          </p:nvSpPr>
          <p:spPr bwMode="auto">
            <a:xfrm>
              <a:off x="415925" y="1268413"/>
              <a:ext cx="1439863" cy="441325"/>
            </a:xfrm>
            <a:custGeom>
              <a:avLst/>
              <a:gdLst/>
              <a:ahLst/>
              <a:cxnLst>
                <a:cxn ang="0">
                  <a:pos x="0" y="144"/>
                </a:cxn>
                <a:cxn ang="0">
                  <a:pos x="432" y="96"/>
                </a:cxn>
                <a:cxn ang="0">
                  <a:pos x="672" y="0"/>
                </a:cxn>
              </a:cxnLst>
              <a:rect l="0" t="0" r="r" b="b"/>
              <a:pathLst>
                <a:path w="672" h="144">
                  <a:moveTo>
                    <a:pt x="0" y="144"/>
                  </a:moveTo>
                  <a:lnTo>
                    <a:pt x="432" y="96"/>
                  </a:lnTo>
                  <a:lnTo>
                    <a:pt x="672" y="0"/>
                  </a:lnTo>
                </a:path>
              </a:pathLst>
            </a:custGeom>
            <a:noFill/>
            <a:ln w="9525">
              <a:solidFill>
                <a:schemeClr val="tx1"/>
              </a:solidFill>
              <a:round/>
              <a:headEnd type="none" w="med" len="med"/>
              <a:tailEnd type="triangle" w="med" len="med"/>
            </a:ln>
            <a:effectLst/>
          </p:spPr>
          <p:txBody>
            <a:bodyPr>
              <a:prstTxWarp prst="textNoShape">
                <a:avLst/>
              </a:prstTxWarp>
            </a:bodyPr>
            <a:lstStyle/>
            <a:p>
              <a:endParaRPr lang="en-US"/>
            </a:p>
          </p:txBody>
        </p:sp>
        <p:sp>
          <p:nvSpPr>
            <p:cNvPr id="39" name="Text Box 179"/>
            <p:cNvSpPr txBox="1">
              <a:spLocks noChangeArrowheads="1"/>
            </p:cNvSpPr>
            <p:nvPr/>
          </p:nvSpPr>
          <p:spPr bwMode="auto">
            <a:xfrm>
              <a:off x="1568450" y="908050"/>
              <a:ext cx="381000" cy="396875"/>
            </a:xfrm>
            <a:prstGeom prst="rect">
              <a:avLst/>
            </a:prstGeom>
            <a:noFill/>
            <a:ln w="9525">
              <a:noFill/>
              <a:miter lim="800000"/>
              <a:headEnd/>
              <a:tailEnd/>
            </a:ln>
            <a:effectLst/>
          </p:spPr>
          <p:txBody>
            <a:bodyPr wrap="none">
              <a:prstTxWarp prst="textNoShape">
                <a:avLst/>
              </a:prstTxWarp>
              <a:spAutoFit/>
            </a:bodyPr>
            <a:lstStyle/>
            <a:p>
              <a:r>
                <a:rPr lang="en-US" sz="2000">
                  <a:latin typeface="Times New Roman" pitchFamily="-112" charset="0"/>
                </a:rPr>
                <a:t>e’</a:t>
              </a:r>
            </a:p>
          </p:txBody>
        </p:sp>
        <p:sp>
          <p:nvSpPr>
            <p:cNvPr id="40" name="Line 203"/>
            <p:cNvSpPr>
              <a:spLocks noChangeShapeType="1"/>
            </p:cNvSpPr>
            <p:nvPr/>
          </p:nvSpPr>
          <p:spPr bwMode="auto">
            <a:xfrm flipV="1">
              <a:off x="487363" y="2794000"/>
              <a:ext cx="685800" cy="2286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41" name="Line 204"/>
            <p:cNvSpPr>
              <a:spLocks noChangeShapeType="1"/>
            </p:cNvSpPr>
            <p:nvPr/>
          </p:nvSpPr>
          <p:spPr bwMode="auto">
            <a:xfrm rot="12777622" flipV="1">
              <a:off x="3513138" y="2708275"/>
              <a:ext cx="685800" cy="228600"/>
            </a:xfrm>
            <a:prstGeom prst="line">
              <a:avLst/>
            </a:prstGeom>
            <a:noFill/>
            <a:ln w="9525">
              <a:solidFill>
                <a:schemeClr val="tx1"/>
              </a:solidFill>
              <a:round/>
              <a:headEnd/>
              <a:tailEnd/>
            </a:ln>
            <a:effectLst/>
          </p:spPr>
          <p:txBody>
            <a:bodyPr>
              <a:prstTxWarp prst="textNoShape">
                <a:avLst/>
              </a:prstTxWarp>
            </a:bodyPr>
            <a:lstStyle/>
            <a:p>
              <a:endParaRPr lang="en-US"/>
            </a:p>
          </p:txBody>
        </p:sp>
        <p:grpSp>
          <p:nvGrpSpPr>
            <p:cNvPr id="42" name="Group 344"/>
            <p:cNvGrpSpPr>
              <a:grpSpLocks/>
            </p:cNvGrpSpPr>
            <p:nvPr/>
          </p:nvGrpSpPr>
          <p:grpSpPr bwMode="auto">
            <a:xfrm>
              <a:off x="385763" y="1268411"/>
              <a:ext cx="3825887" cy="2305053"/>
              <a:chOff x="243" y="799"/>
              <a:chExt cx="2410" cy="1452"/>
            </a:xfrm>
          </p:grpSpPr>
          <p:sp>
            <p:nvSpPr>
              <p:cNvPr id="45" name="Freeform 174"/>
              <p:cNvSpPr>
                <a:spLocks/>
              </p:cNvSpPr>
              <p:nvPr/>
            </p:nvSpPr>
            <p:spPr bwMode="auto">
              <a:xfrm flipV="1">
                <a:off x="427" y="1847"/>
                <a:ext cx="2033" cy="224"/>
              </a:xfrm>
              <a:custGeom>
                <a:avLst/>
                <a:gdLst/>
                <a:ahLst/>
                <a:cxnLst>
                  <a:cxn ang="0">
                    <a:pos x="0" y="48"/>
                  </a:cxn>
                  <a:cxn ang="0">
                    <a:pos x="624" y="0"/>
                  </a:cxn>
                  <a:cxn ang="0">
                    <a:pos x="1200" y="48"/>
                  </a:cxn>
                </a:cxnLst>
                <a:rect l="0" t="0" r="r" b="b"/>
                <a:pathLst>
                  <a:path w="1200" h="48">
                    <a:moveTo>
                      <a:pt x="0" y="48"/>
                    </a:moveTo>
                    <a:cubicBezTo>
                      <a:pt x="212" y="24"/>
                      <a:pt x="424" y="0"/>
                      <a:pt x="624" y="0"/>
                    </a:cubicBezTo>
                    <a:cubicBezTo>
                      <a:pt x="824" y="0"/>
                      <a:pt x="1012" y="24"/>
                      <a:pt x="1200" y="48"/>
                    </a:cubicBezTo>
                  </a:path>
                </a:pathLst>
              </a:custGeom>
              <a:noFill/>
              <a:ln w="9525" cap="flat">
                <a:solidFill>
                  <a:schemeClr val="tx1"/>
                </a:solidFill>
                <a:prstDash val="dash"/>
                <a:round/>
                <a:headEnd type="none" w="med" len="med"/>
                <a:tailEnd type="arrow" w="med" len="med"/>
              </a:ln>
              <a:effectLst/>
            </p:spPr>
            <p:txBody>
              <a:bodyPr>
                <a:prstTxWarp prst="textNoShape">
                  <a:avLst/>
                </a:prstTxWarp>
              </a:bodyPr>
              <a:lstStyle/>
              <a:p>
                <a:endParaRPr lang="en-US"/>
              </a:p>
            </p:txBody>
          </p:sp>
          <p:sp>
            <p:nvSpPr>
              <p:cNvPr id="46" name="Text Box 175"/>
              <p:cNvSpPr txBox="1">
                <a:spLocks noChangeArrowheads="1"/>
              </p:cNvSpPr>
              <p:nvPr/>
            </p:nvSpPr>
            <p:spPr bwMode="auto">
              <a:xfrm>
                <a:off x="1403" y="2039"/>
                <a:ext cx="192" cy="212"/>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600" b="1" dirty="0" err="1">
                    <a:latin typeface="Times New Roman" pitchFamily="-112" charset="0"/>
                  </a:rPr>
                  <a:t>t</a:t>
                </a:r>
                <a:endParaRPr lang="en-US" sz="1600" b="1" dirty="0">
                  <a:latin typeface="Times New Roman" pitchFamily="-112" charset="0"/>
                </a:endParaRPr>
              </a:p>
            </p:txBody>
          </p:sp>
          <p:sp>
            <p:nvSpPr>
              <p:cNvPr id="47" name="Line 176"/>
              <p:cNvSpPr>
                <a:spLocks noChangeShapeType="1"/>
              </p:cNvSpPr>
              <p:nvPr/>
            </p:nvSpPr>
            <p:spPr bwMode="auto">
              <a:xfrm flipV="1">
                <a:off x="1123" y="1207"/>
                <a:ext cx="623" cy="2"/>
              </a:xfrm>
              <a:prstGeom prst="line">
                <a:avLst/>
              </a:prstGeom>
              <a:noFill/>
              <a:ln w="9525">
                <a:solidFill>
                  <a:schemeClr val="tx1"/>
                </a:solidFill>
                <a:round/>
                <a:headEnd/>
                <a:tailEnd/>
              </a:ln>
              <a:effectLst/>
            </p:spPr>
            <p:txBody>
              <a:bodyPr>
                <a:prstTxWarp prst="textNoShape">
                  <a:avLst/>
                </a:prstTxWarp>
              </a:bodyPr>
              <a:lstStyle/>
              <a:p>
                <a:endParaRPr lang="en-US"/>
              </a:p>
            </p:txBody>
          </p:sp>
          <p:grpSp>
            <p:nvGrpSpPr>
              <p:cNvPr id="48" name="Group 184"/>
              <p:cNvGrpSpPr>
                <a:grpSpLocks/>
              </p:cNvGrpSpPr>
              <p:nvPr/>
            </p:nvGrpSpPr>
            <p:grpSpPr bwMode="auto">
              <a:xfrm>
                <a:off x="243" y="856"/>
                <a:ext cx="2410" cy="1086"/>
                <a:chOff x="100" y="798"/>
                <a:chExt cx="2410" cy="1086"/>
              </a:xfrm>
            </p:grpSpPr>
            <p:sp>
              <p:nvSpPr>
                <p:cNvPr id="58" name="Text Box 185"/>
                <p:cNvSpPr txBox="1">
                  <a:spLocks noChangeArrowheads="1"/>
                </p:cNvSpPr>
                <p:nvPr/>
              </p:nvSpPr>
              <p:spPr bwMode="auto">
                <a:xfrm>
                  <a:off x="476" y="1026"/>
                  <a:ext cx="388" cy="212"/>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600" b="1">
                      <a:latin typeface="Times New Roman" pitchFamily="-112" charset="0"/>
                    </a:rPr>
                    <a:t>(Q</a:t>
                  </a:r>
                  <a:r>
                    <a:rPr lang="en-US" sz="1600" b="1" baseline="30000">
                      <a:latin typeface="Times New Roman" pitchFamily="-112" charset="0"/>
                    </a:rPr>
                    <a:t>2</a:t>
                  </a:r>
                  <a:r>
                    <a:rPr lang="en-US" sz="1600" b="1">
                      <a:latin typeface="Times New Roman" pitchFamily="-112" charset="0"/>
                    </a:rPr>
                    <a:t>)</a:t>
                  </a:r>
                </a:p>
              </p:txBody>
            </p:sp>
            <p:sp>
              <p:nvSpPr>
                <p:cNvPr id="59" name="Text Box 186"/>
                <p:cNvSpPr txBox="1">
                  <a:spLocks noChangeArrowheads="1"/>
                </p:cNvSpPr>
                <p:nvPr/>
              </p:nvSpPr>
              <p:spPr bwMode="auto">
                <a:xfrm>
                  <a:off x="100" y="798"/>
                  <a:ext cx="187" cy="250"/>
                </a:xfrm>
                <a:prstGeom prst="rect">
                  <a:avLst/>
                </a:prstGeom>
                <a:noFill/>
                <a:ln w="9525">
                  <a:noFill/>
                  <a:miter lim="800000"/>
                  <a:headEnd/>
                  <a:tailEnd/>
                </a:ln>
                <a:effectLst/>
              </p:spPr>
              <p:txBody>
                <a:bodyPr wrap="none">
                  <a:prstTxWarp prst="textNoShape">
                    <a:avLst/>
                  </a:prstTxWarp>
                  <a:spAutoFit/>
                </a:bodyPr>
                <a:lstStyle/>
                <a:p>
                  <a:r>
                    <a:rPr lang="en-US" sz="2000">
                      <a:latin typeface="Times New Roman" pitchFamily="-112" charset="0"/>
                    </a:rPr>
                    <a:t>e</a:t>
                  </a:r>
                </a:p>
              </p:txBody>
            </p:sp>
            <p:sp>
              <p:nvSpPr>
                <p:cNvPr id="60" name="Text Box 187"/>
                <p:cNvSpPr txBox="1">
                  <a:spLocks noChangeArrowheads="1"/>
                </p:cNvSpPr>
                <p:nvPr/>
              </p:nvSpPr>
              <p:spPr bwMode="auto">
                <a:xfrm>
                  <a:off x="295" y="981"/>
                  <a:ext cx="331" cy="250"/>
                </a:xfrm>
                <a:prstGeom prst="rect">
                  <a:avLst/>
                </a:prstGeom>
                <a:noFill/>
                <a:ln w="9525">
                  <a:noFill/>
                  <a:miter lim="800000"/>
                  <a:headEnd/>
                  <a:tailEnd/>
                </a:ln>
                <a:effectLst/>
              </p:spPr>
              <p:txBody>
                <a:bodyPr wrap="none">
                  <a:prstTxWarp prst="textNoShape">
                    <a:avLst/>
                  </a:prstTxWarp>
                  <a:spAutoFit/>
                </a:bodyPr>
                <a:lstStyle/>
                <a:p>
                  <a:r>
                    <a:rPr lang="en-US" sz="2000" b="1">
                      <a:latin typeface="Symbol" pitchFamily="-112" charset="2"/>
                    </a:rPr>
                    <a:t>g</a:t>
                  </a:r>
                  <a:r>
                    <a:rPr lang="en-US" sz="2000" b="1" baseline="-25000">
                      <a:latin typeface="Times New Roman" pitchFamily="-112" charset="0"/>
                    </a:rPr>
                    <a:t>L</a:t>
                  </a:r>
                  <a:r>
                    <a:rPr lang="en-US" sz="2000" b="1">
                      <a:latin typeface="Times New Roman" pitchFamily="-112" charset="0"/>
                    </a:rPr>
                    <a:t>*</a:t>
                  </a:r>
                </a:p>
              </p:txBody>
            </p:sp>
            <p:grpSp>
              <p:nvGrpSpPr>
                <p:cNvPr id="61" name="Group 188"/>
                <p:cNvGrpSpPr>
                  <a:grpSpLocks/>
                </p:cNvGrpSpPr>
                <p:nvPr/>
              </p:nvGrpSpPr>
              <p:grpSpPr bwMode="auto">
                <a:xfrm>
                  <a:off x="159" y="1253"/>
                  <a:ext cx="2351" cy="631"/>
                  <a:chOff x="159" y="1253"/>
                  <a:chExt cx="2351" cy="631"/>
                </a:xfrm>
              </p:grpSpPr>
              <p:sp>
                <p:nvSpPr>
                  <p:cNvPr id="62" name="Text Box 189"/>
                  <p:cNvSpPr txBox="1">
                    <a:spLocks noChangeArrowheads="1"/>
                  </p:cNvSpPr>
                  <p:nvPr/>
                </p:nvSpPr>
                <p:spPr bwMode="auto">
                  <a:xfrm>
                    <a:off x="476" y="1253"/>
                    <a:ext cx="388" cy="212"/>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600" b="1">
                        <a:latin typeface="Times New Roman" pitchFamily="-112" charset="0"/>
                      </a:rPr>
                      <a:t>x+ξ </a:t>
                    </a:r>
                  </a:p>
                </p:txBody>
              </p:sp>
              <p:sp>
                <p:nvSpPr>
                  <p:cNvPr id="63" name="Text Box 190"/>
                  <p:cNvSpPr txBox="1">
                    <a:spLocks noChangeArrowheads="1"/>
                  </p:cNvSpPr>
                  <p:nvPr/>
                </p:nvSpPr>
                <p:spPr bwMode="auto">
                  <a:xfrm>
                    <a:off x="1598" y="1260"/>
                    <a:ext cx="476" cy="212"/>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600" b="1">
                        <a:latin typeface="Times New Roman" pitchFamily="-112" charset="0"/>
                      </a:rPr>
                      <a:t>x-ξ </a:t>
                    </a:r>
                  </a:p>
                </p:txBody>
              </p:sp>
              <p:sp>
                <p:nvSpPr>
                  <p:cNvPr id="64" name="Line 191"/>
                  <p:cNvSpPr>
                    <a:spLocks noChangeShapeType="1"/>
                  </p:cNvSpPr>
                  <p:nvPr/>
                </p:nvSpPr>
                <p:spPr bwMode="auto">
                  <a:xfrm rot="12777622" flipV="1">
                    <a:off x="2078" y="1692"/>
                    <a:ext cx="432" cy="144"/>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65" name="Line 192"/>
                  <p:cNvSpPr>
                    <a:spLocks noChangeShapeType="1"/>
                  </p:cNvSpPr>
                  <p:nvPr/>
                </p:nvSpPr>
                <p:spPr bwMode="auto">
                  <a:xfrm>
                    <a:off x="431" y="1298"/>
                    <a:ext cx="1723" cy="0"/>
                  </a:xfrm>
                  <a:prstGeom prst="line">
                    <a:avLst/>
                  </a:prstGeom>
                  <a:noFill/>
                  <a:ln w="9525">
                    <a:solidFill>
                      <a:schemeClr val="tx1"/>
                    </a:solidFill>
                    <a:prstDash val="dash"/>
                    <a:round/>
                    <a:headEnd/>
                    <a:tailEnd/>
                  </a:ln>
                  <a:effectLst/>
                </p:spPr>
                <p:txBody>
                  <a:bodyPr>
                    <a:prstTxWarp prst="textNoShape">
                      <a:avLst/>
                    </a:prstTxWarp>
                  </a:bodyPr>
                  <a:lstStyle/>
                  <a:p>
                    <a:endParaRPr lang="en-US"/>
                  </a:p>
                </p:txBody>
              </p:sp>
              <p:grpSp>
                <p:nvGrpSpPr>
                  <p:cNvPr id="66" name="Group 193"/>
                  <p:cNvGrpSpPr>
                    <a:grpSpLocks/>
                  </p:cNvGrpSpPr>
                  <p:nvPr/>
                </p:nvGrpSpPr>
                <p:grpSpPr bwMode="auto">
                  <a:xfrm>
                    <a:off x="159" y="1487"/>
                    <a:ext cx="1967" cy="397"/>
                    <a:chOff x="159" y="1487"/>
                    <a:chExt cx="1967" cy="397"/>
                  </a:xfrm>
                </p:grpSpPr>
                <p:grpSp>
                  <p:nvGrpSpPr>
                    <p:cNvPr id="67" name="Group 194"/>
                    <p:cNvGrpSpPr>
                      <a:grpSpLocks/>
                    </p:cNvGrpSpPr>
                    <p:nvPr/>
                  </p:nvGrpSpPr>
                  <p:grpSpPr bwMode="auto">
                    <a:xfrm>
                      <a:off x="159" y="1487"/>
                      <a:ext cx="1967" cy="397"/>
                      <a:chOff x="241" y="733"/>
                      <a:chExt cx="1967" cy="397"/>
                    </a:xfrm>
                  </p:grpSpPr>
                  <p:grpSp>
                    <p:nvGrpSpPr>
                      <p:cNvPr id="69" name="Group 195"/>
                      <p:cNvGrpSpPr>
                        <a:grpSpLocks/>
                      </p:cNvGrpSpPr>
                      <p:nvPr/>
                    </p:nvGrpSpPr>
                    <p:grpSpPr bwMode="auto">
                      <a:xfrm>
                        <a:off x="241" y="733"/>
                        <a:ext cx="1967" cy="397"/>
                        <a:chOff x="241" y="733"/>
                        <a:chExt cx="1967" cy="397"/>
                      </a:xfrm>
                    </p:grpSpPr>
                    <p:grpSp>
                      <p:nvGrpSpPr>
                        <p:cNvPr id="71" name="Group 196"/>
                        <p:cNvGrpSpPr>
                          <a:grpSpLocks/>
                        </p:cNvGrpSpPr>
                        <p:nvPr/>
                      </p:nvGrpSpPr>
                      <p:grpSpPr bwMode="auto">
                        <a:xfrm>
                          <a:off x="672" y="733"/>
                          <a:ext cx="1536" cy="397"/>
                          <a:chOff x="672" y="733"/>
                          <a:chExt cx="1536" cy="397"/>
                        </a:xfrm>
                      </p:grpSpPr>
                      <p:sp>
                        <p:nvSpPr>
                          <p:cNvPr id="73" name="Oval 197"/>
                          <p:cNvSpPr>
                            <a:spLocks noChangeArrowheads="1"/>
                          </p:cNvSpPr>
                          <p:nvPr/>
                        </p:nvSpPr>
                        <p:spPr bwMode="auto">
                          <a:xfrm>
                            <a:off x="672" y="746"/>
                            <a:ext cx="1492" cy="384"/>
                          </a:xfrm>
                          <a:prstGeom prst="ellipse">
                            <a:avLst/>
                          </a:prstGeom>
                          <a:gradFill rotWithShape="0">
                            <a:gsLst>
                              <a:gs pos="0">
                                <a:srgbClr val="FF0000"/>
                              </a:gs>
                              <a:gs pos="100000">
                                <a:srgbClr val="FF0000">
                                  <a:gamma/>
                                  <a:shade val="46275"/>
                                  <a:invGamma/>
                                </a:srgbClr>
                              </a:gs>
                            </a:gsLst>
                            <a:path path="shape">
                              <a:fillToRect l="50000" t="50000" r="50000" b="50000"/>
                            </a:path>
                          </a:gradFill>
                          <a:ln w="9525">
                            <a:solidFill>
                              <a:srgbClr val="FF0000"/>
                            </a:solidFill>
                            <a:round/>
                            <a:headEnd/>
                            <a:tailEnd/>
                          </a:ln>
                          <a:effectLst/>
                        </p:spPr>
                        <p:txBody>
                          <a:bodyPr wrap="none" anchor="ctr">
                            <a:prstTxWarp prst="textNoShape">
                              <a:avLst/>
                            </a:prstTxWarp>
                          </a:bodyPr>
                          <a:lstStyle/>
                          <a:p>
                            <a:endParaRPr lang="en-US"/>
                          </a:p>
                        </p:txBody>
                      </p:sp>
                      <p:sp>
                        <p:nvSpPr>
                          <p:cNvPr id="74" name="Text Box 198"/>
                          <p:cNvSpPr txBox="1">
                            <a:spLocks noChangeArrowheads="1"/>
                          </p:cNvSpPr>
                          <p:nvPr/>
                        </p:nvSpPr>
                        <p:spPr bwMode="auto">
                          <a:xfrm>
                            <a:off x="672" y="822"/>
                            <a:ext cx="1536" cy="231"/>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b="1" dirty="0">
                                <a:solidFill>
                                  <a:schemeClr val="bg1"/>
                                </a:solidFill>
                                <a:latin typeface="Bookman Old Style" pitchFamily="-112" charset="0"/>
                              </a:rPr>
                              <a:t>H, H, E, E (</a:t>
                            </a:r>
                            <a:r>
                              <a:rPr lang="en-US" b="1" dirty="0" err="1">
                                <a:solidFill>
                                  <a:schemeClr val="bg1"/>
                                </a:solidFill>
                                <a:latin typeface="Bookman Old Style" pitchFamily="-112" charset="0"/>
                              </a:rPr>
                              <a:t>x,ξ,t</a:t>
                            </a:r>
                            <a:r>
                              <a:rPr lang="en-US" b="1" dirty="0">
                                <a:solidFill>
                                  <a:schemeClr val="bg1"/>
                                </a:solidFill>
                                <a:latin typeface="Bookman Old Style" pitchFamily="-112" charset="0"/>
                              </a:rPr>
                              <a:t>)</a:t>
                            </a:r>
                          </a:p>
                        </p:txBody>
                      </p:sp>
                      <p:sp>
                        <p:nvSpPr>
                          <p:cNvPr id="75" name="Text Box 199"/>
                          <p:cNvSpPr txBox="1">
                            <a:spLocks noChangeArrowheads="1"/>
                          </p:cNvSpPr>
                          <p:nvPr/>
                        </p:nvSpPr>
                        <p:spPr bwMode="auto">
                          <a:xfrm>
                            <a:off x="1392" y="733"/>
                            <a:ext cx="192" cy="231"/>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b="1" dirty="0">
                                <a:solidFill>
                                  <a:schemeClr val="bg1"/>
                                </a:solidFill>
                                <a:latin typeface="Times New Roman" pitchFamily="-112" charset="0"/>
                              </a:rPr>
                              <a:t>~</a:t>
                            </a:r>
                          </a:p>
                        </p:txBody>
                      </p:sp>
                    </p:grpSp>
                    <p:sp>
                      <p:nvSpPr>
                        <p:cNvPr id="72" name="Line 200"/>
                        <p:cNvSpPr>
                          <a:spLocks noChangeShapeType="1"/>
                        </p:cNvSpPr>
                        <p:nvPr/>
                      </p:nvSpPr>
                      <p:spPr bwMode="auto">
                        <a:xfrm flipV="1">
                          <a:off x="241" y="936"/>
                          <a:ext cx="432" cy="144"/>
                        </a:xfrm>
                        <a:prstGeom prst="line">
                          <a:avLst/>
                        </a:prstGeom>
                        <a:noFill/>
                        <a:ln w="9525">
                          <a:solidFill>
                            <a:schemeClr val="tx1"/>
                          </a:solidFill>
                          <a:round/>
                          <a:headEnd/>
                          <a:tailEnd/>
                        </a:ln>
                        <a:effectLst/>
                      </p:spPr>
                      <p:txBody>
                        <a:bodyPr>
                          <a:prstTxWarp prst="textNoShape">
                            <a:avLst/>
                          </a:prstTxWarp>
                        </a:bodyPr>
                        <a:lstStyle/>
                        <a:p>
                          <a:endParaRPr lang="en-US"/>
                        </a:p>
                      </p:txBody>
                    </p:sp>
                  </p:grpSp>
                  <p:sp>
                    <p:nvSpPr>
                      <p:cNvPr id="70" name="Line 201"/>
                      <p:cNvSpPr>
                        <a:spLocks noChangeShapeType="1"/>
                      </p:cNvSpPr>
                      <p:nvPr/>
                    </p:nvSpPr>
                    <p:spPr bwMode="auto">
                      <a:xfrm flipV="1">
                        <a:off x="256" y="962"/>
                        <a:ext cx="432" cy="144"/>
                      </a:xfrm>
                      <a:prstGeom prst="line">
                        <a:avLst/>
                      </a:prstGeom>
                      <a:noFill/>
                      <a:ln w="9525">
                        <a:solidFill>
                          <a:schemeClr val="tx1"/>
                        </a:solidFill>
                        <a:round/>
                        <a:headEnd/>
                        <a:tailEnd/>
                      </a:ln>
                      <a:effectLst/>
                    </p:spPr>
                    <p:txBody>
                      <a:bodyPr>
                        <a:prstTxWarp prst="textNoShape">
                          <a:avLst/>
                        </a:prstTxWarp>
                      </a:bodyPr>
                      <a:lstStyle/>
                      <a:p>
                        <a:endParaRPr lang="en-US"/>
                      </a:p>
                    </p:txBody>
                  </p:sp>
                </p:grpSp>
                <p:sp>
                  <p:nvSpPr>
                    <p:cNvPr id="68" name="Text Box 202"/>
                    <p:cNvSpPr txBox="1">
                      <a:spLocks noChangeArrowheads="1"/>
                    </p:cNvSpPr>
                    <p:nvPr/>
                  </p:nvSpPr>
                  <p:spPr bwMode="auto">
                    <a:xfrm>
                      <a:off x="902" y="1488"/>
                      <a:ext cx="191" cy="231"/>
                    </a:xfrm>
                    <a:prstGeom prst="rect">
                      <a:avLst/>
                    </a:prstGeom>
                    <a:noFill/>
                    <a:ln w="9525">
                      <a:noFill/>
                      <a:miter lim="800000"/>
                      <a:headEnd/>
                      <a:tailEnd/>
                    </a:ln>
                    <a:effectLst/>
                  </p:spPr>
                  <p:txBody>
                    <a:bodyPr wrap="none">
                      <a:prstTxWarp prst="textNoShape">
                        <a:avLst/>
                      </a:prstTxWarp>
                      <a:spAutoFit/>
                    </a:bodyPr>
                    <a:lstStyle/>
                    <a:p>
                      <a:r>
                        <a:rPr lang="en-US" b="1" dirty="0">
                          <a:solidFill>
                            <a:schemeClr val="bg1"/>
                          </a:solidFill>
                          <a:latin typeface="Times New Roman" pitchFamily="-112" charset="0"/>
                          <a:ea typeface="Times New Roman" pitchFamily="-112" charset="0"/>
                          <a:cs typeface="Times New Roman" pitchFamily="-112" charset="0"/>
                        </a:rPr>
                        <a:t>~</a:t>
                      </a:r>
                    </a:p>
                  </p:txBody>
                </p:sp>
              </p:grpSp>
            </p:grpSp>
          </p:grpSp>
          <p:grpSp>
            <p:nvGrpSpPr>
              <p:cNvPr id="49" name="Group 205"/>
              <p:cNvGrpSpPr>
                <a:grpSpLocks noChangeAspect="1"/>
              </p:cNvGrpSpPr>
              <p:nvPr/>
            </p:nvGrpSpPr>
            <p:grpSpPr bwMode="auto">
              <a:xfrm rot="2775006">
                <a:off x="1826" y="897"/>
                <a:ext cx="81" cy="345"/>
                <a:chOff x="1324" y="1002"/>
                <a:chExt cx="146" cy="462"/>
              </a:xfrm>
            </p:grpSpPr>
            <p:sp>
              <p:nvSpPr>
                <p:cNvPr id="51" name="Freeform 206"/>
                <p:cNvSpPr>
                  <a:spLocks noChangeAspect="1"/>
                </p:cNvSpPr>
                <p:nvPr/>
              </p:nvSpPr>
              <p:spPr bwMode="auto">
                <a:xfrm>
                  <a:off x="1326" y="1002"/>
                  <a:ext cx="143" cy="75"/>
                </a:xfrm>
                <a:custGeom>
                  <a:avLst/>
                  <a:gdLst/>
                  <a:ahLst/>
                  <a:cxnLst>
                    <a:cxn ang="0">
                      <a:pos x="0" y="0"/>
                    </a:cxn>
                    <a:cxn ang="0">
                      <a:pos x="0" y="4"/>
                    </a:cxn>
                    <a:cxn ang="0">
                      <a:pos x="4" y="7"/>
                    </a:cxn>
                    <a:cxn ang="0">
                      <a:pos x="8" y="9"/>
                    </a:cxn>
                    <a:cxn ang="0">
                      <a:pos x="12" y="11"/>
                    </a:cxn>
                    <a:cxn ang="0">
                      <a:pos x="129" y="58"/>
                    </a:cxn>
                    <a:cxn ang="0">
                      <a:pos x="135" y="60"/>
                    </a:cxn>
                    <a:cxn ang="0">
                      <a:pos x="139" y="63"/>
                    </a:cxn>
                    <a:cxn ang="0">
                      <a:pos x="142" y="65"/>
                    </a:cxn>
                    <a:cxn ang="0">
                      <a:pos x="141" y="69"/>
                    </a:cxn>
                    <a:cxn ang="0">
                      <a:pos x="141" y="71"/>
                    </a:cxn>
                    <a:cxn ang="0">
                      <a:pos x="138" y="74"/>
                    </a:cxn>
                    <a:cxn ang="0">
                      <a:pos x="11" y="60"/>
                    </a:cxn>
                    <a:cxn ang="0">
                      <a:pos x="10" y="61"/>
                    </a:cxn>
                    <a:cxn ang="0">
                      <a:pos x="4" y="59"/>
                    </a:cxn>
                    <a:cxn ang="0">
                      <a:pos x="4" y="60"/>
                    </a:cxn>
                    <a:cxn ang="0">
                      <a:pos x="2" y="62"/>
                    </a:cxn>
                    <a:cxn ang="0">
                      <a:pos x="0" y="65"/>
                    </a:cxn>
                  </a:cxnLst>
                  <a:rect l="0" t="0" r="r" b="b"/>
                  <a:pathLst>
                    <a:path w="143" h="75">
                      <a:moveTo>
                        <a:pt x="0" y="0"/>
                      </a:moveTo>
                      <a:lnTo>
                        <a:pt x="0" y="4"/>
                      </a:lnTo>
                      <a:lnTo>
                        <a:pt x="4" y="7"/>
                      </a:lnTo>
                      <a:lnTo>
                        <a:pt x="8" y="9"/>
                      </a:lnTo>
                      <a:lnTo>
                        <a:pt x="12" y="11"/>
                      </a:lnTo>
                      <a:lnTo>
                        <a:pt x="129" y="58"/>
                      </a:lnTo>
                      <a:lnTo>
                        <a:pt x="135" y="60"/>
                      </a:lnTo>
                      <a:lnTo>
                        <a:pt x="139" y="63"/>
                      </a:lnTo>
                      <a:lnTo>
                        <a:pt x="142" y="65"/>
                      </a:lnTo>
                      <a:lnTo>
                        <a:pt x="141" y="69"/>
                      </a:lnTo>
                      <a:lnTo>
                        <a:pt x="141" y="71"/>
                      </a:lnTo>
                      <a:lnTo>
                        <a:pt x="138" y="74"/>
                      </a:lnTo>
                      <a:lnTo>
                        <a:pt x="11" y="60"/>
                      </a:lnTo>
                      <a:lnTo>
                        <a:pt x="10" y="61"/>
                      </a:lnTo>
                      <a:lnTo>
                        <a:pt x="4" y="59"/>
                      </a:lnTo>
                      <a:lnTo>
                        <a:pt x="4" y="60"/>
                      </a:lnTo>
                      <a:lnTo>
                        <a:pt x="2" y="62"/>
                      </a:lnTo>
                      <a:lnTo>
                        <a:pt x="0" y="65"/>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sp>
              <p:nvSpPr>
                <p:cNvPr id="52" name="Freeform 207"/>
                <p:cNvSpPr>
                  <a:spLocks noChangeAspect="1"/>
                </p:cNvSpPr>
                <p:nvPr/>
              </p:nvSpPr>
              <p:spPr bwMode="auto">
                <a:xfrm>
                  <a:off x="1324" y="1069"/>
                  <a:ext cx="143" cy="72"/>
                </a:xfrm>
                <a:custGeom>
                  <a:avLst/>
                  <a:gdLst/>
                  <a:ahLst/>
                  <a:cxnLst>
                    <a:cxn ang="0">
                      <a:pos x="0" y="0"/>
                    </a:cxn>
                    <a:cxn ang="0">
                      <a:pos x="1" y="2"/>
                    </a:cxn>
                    <a:cxn ang="0">
                      <a:pos x="4" y="4"/>
                    </a:cxn>
                    <a:cxn ang="0">
                      <a:pos x="6" y="6"/>
                    </a:cxn>
                    <a:cxn ang="0">
                      <a:pos x="10" y="7"/>
                    </a:cxn>
                    <a:cxn ang="0">
                      <a:pos x="133" y="57"/>
                    </a:cxn>
                    <a:cxn ang="0">
                      <a:pos x="137" y="61"/>
                    </a:cxn>
                    <a:cxn ang="0">
                      <a:pos x="140" y="61"/>
                    </a:cxn>
                    <a:cxn ang="0">
                      <a:pos x="141" y="65"/>
                    </a:cxn>
                    <a:cxn ang="0">
                      <a:pos x="141" y="66"/>
                    </a:cxn>
                    <a:cxn ang="0">
                      <a:pos x="142" y="71"/>
                    </a:cxn>
                    <a:cxn ang="0">
                      <a:pos x="137" y="71"/>
                    </a:cxn>
                    <a:cxn ang="0">
                      <a:pos x="12" y="59"/>
                    </a:cxn>
                    <a:cxn ang="0">
                      <a:pos x="7" y="59"/>
                    </a:cxn>
                    <a:cxn ang="0">
                      <a:pos x="6" y="59"/>
                    </a:cxn>
                    <a:cxn ang="0">
                      <a:pos x="4" y="59"/>
                    </a:cxn>
                    <a:cxn ang="0">
                      <a:pos x="1" y="59"/>
                    </a:cxn>
                    <a:cxn ang="0">
                      <a:pos x="0" y="61"/>
                    </a:cxn>
                  </a:cxnLst>
                  <a:rect l="0" t="0" r="r" b="b"/>
                  <a:pathLst>
                    <a:path w="143" h="72">
                      <a:moveTo>
                        <a:pt x="0" y="0"/>
                      </a:moveTo>
                      <a:lnTo>
                        <a:pt x="1" y="2"/>
                      </a:lnTo>
                      <a:lnTo>
                        <a:pt x="4" y="4"/>
                      </a:lnTo>
                      <a:lnTo>
                        <a:pt x="6" y="6"/>
                      </a:lnTo>
                      <a:lnTo>
                        <a:pt x="10" y="7"/>
                      </a:lnTo>
                      <a:lnTo>
                        <a:pt x="133" y="57"/>
                      </a:lnTo>
                      <a:lnTo>
                        <a:pt x="137" y="61"/>
                      </a:lnTo>
                      <a:lnTo>
                        <a:pt x="140" y="61"/>
                      </a:lnTo>
                      <a:lnTo>
                        <a:pt x="141" y="65"/>
                      </a:lnTo>
                      <a:lnTo>
                        <a:pt x="141" y="66"/>
                      </a:lnTo>
                      <a:lnTo>
                        <a:pt x="142" y="71"/>
                      </a:lnTo>
                      <a:lnTo>
                        <a:pt x="137" y="71"/>
                      </a:lnTo>
                      <a:lnTo>
                        <a:pt x="12" y="59"/>
                      </a:lnTo>
                      <a:lnTo>
                        <a:pt x="7" y="59"/>
                      </a:lnTo>
                      <a:lnTo>
                        <a:pt x="6" y="59"/>
                      </a:lnTo>
                      <a:lnTo>
                        <a:pt x="4" y="59"/>
                      </a:lnTo>
                      <a:lnTo>
                        <a:pt x="1" y="59"/>
                      </a:lnTo>
                      <a:lnTo>
                        <a:pt x="0" y="61"/>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sp>
              <p:nvSpPr>
                <p:cNvPr id="53" name="Freeform 208"/>
                <p:cNvSpPr>
                  <a:spLocks noChangeAspect="1"/>
                </p:cNvSpPr>
                <p:nvPr/>
              </p:nvSpPr>
              <p:spPr bwMode="auto">
                <a:xfrm>
                  <a:off x="1326" y="1131"/>
                  <a:ext cx="144" cy="76"/>
                </a:xfrm>
                <a:custGeom>
                  <a:avLst/>
                  <a:gdLst/>
                  <a:ahLst/>
                  <a:cxnLst>
                    <a:cxn ang="0">
                      <a:pos x="0" y="0"/>
                    </a:cxn>
                    <a:cxn ang="0">
                      <a:pos x="0" y="3"/>
                    </a:cxn>
                    <a:cxn ang="0">
                      <a:pos x="2" y="7"/>
                    </a:cxn>
                    <a:cxn ang="0">
                      <a:pos x="7" y="9"/>
                    </a:cxn>
                    <a:cxn ang="0">
                      <a:pos x="10" y="11"/>
                    </a:cxn>
                    <a:cxn ang="0">
                      <a:pos x="133" y="59"/>
                    </a:cxn>
                    <a:cxn ang="0">
                      <a:pos x="136" y="63"/>
                    </a:cxn>
                    <a:cxn ang="0">
                      <a:pos x="139" y="65"/>
                    </a:cxn>
                    <a:cxn ang="0">
                      <a:pos x="143" y="67"/>
                    </a:cxn>
                    <a:cxn ang="0">
                      <a:pos x="143" y="71"/>
                    </a:cxn>
                    <a:cxn ang="0">
                      <a:pos x="141" y="74"/>
                    </a:cxn>
                    <a:cxn ang="0">
                      <a:pos x="138" y="75"/>
                    </a:cxn>
                    <a:cxn ang="0">
                      <a:pos x="9" y="63"/>
                    </a:cxn>
                    <a:cxn ang="0">
                      <a:pos x="6" y="62"/>
                    </a:cxn>
                    <a:cxn ang="0">
                      <a:pos x="6" y="63"/>
                    </a:cxn>
                    <a:cxn ang="0">
                      <a:pos x="3" y="62"/>
                    </a:cxn>
                    <a:cxn ang="0">
                      <a:pos x="0" y="64"/>
                    </a:cxn>
                    <a:cxn ang="0">
                      <a:pos x="0" y="66"/>
                    </a:cxn>
                  </a:cxnLst>
                  <a:rect l="0" t="0" r="r" b="b"/>
                  <a:pathLst>
                    <a:path w="144" h="76">
                      <a:moveTo>
                        <a:pt x="0" y="0"/>
                      </a:moveTo>
                      <a:lnTo>
                        <a:pt x="0" y="3"/>
                      </a:lnTo>
                      <a:lnTo>
                        <a:pt x="2" y="7"/>
                      </a:lnTo>
                      <a:lnTo>
                        <a:pt x="7" y="9"/>
                      </a:lnTo>
                      <a:lnTo>
                        <a:pt x="10" y="11"/>
                      </a:lnTo>
                      <a:lnTo>
                        <a:pt x="133" y="59"/>
                      </a:lnTo>
                      <a:lnTo>
                        <a:pt x="136" y="63"/>
                      </a:lnTo>
                      <a:lnTo>
                        <a:pt x="139" y="65"/>
                      </a:lnTo>
                      <a:lnTo>
                        <a:pt x="143" y="67"/>
                      </a:lnTo>
                      <a:lnTo>
                        <a:pt x="143" y="71"/>
                      </a:lnTo>
                      <a:lnTo>
                        <a:pt x="141" y="74"/>
                      </a:lnTo>
                      <a:lnTo>
                        <a:pt x="138" y="75"/>
                      </a:lnTo>
                      <a:lnTo>
                        <a:pt x="9" y="63"/>
                      </a:lnTo>
                      <a:lnTo>
                        <a:pt x="6" y="62"/>
                      </a:lnTo>
                      <a:lnTo>
                        <a:pt x="6" y="63"/>
                      </a:lnTo>
                      <a:lnTo>
                        <a:pt x="3" y="62"/>
                      </a:lnTo>
                      <a:lnTo>
                        <a:pt x="0" y="64"/>
                      </a:lnTo>
                      <a:lnTo>
                        <a:pt x="0" y="66"/>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sp>
              <p:nvSpPr>
                <p:cNvPr id="54" name="Freeform 209"/>
                <p:cNvSpPr>
                  <a:spLocks noChangeAspect="1"/>
                </p:cNvSpPr>
                <p:nvPr/>
              </p:nvSpPr>
              <p:spPr bwMode="auto">
                <a:xfrm>
                  <a:off x="1325" y="1202"/>
                  <a:ext cx="144" cy="70"/>
                </a:xfrm>
                <a:custGeom>
                  <a:avLst/>
                  <a:gdLst/>
                  <a:ahLst/>
                  <a:cxnLst>
                    <a:cxn ang="0">
                      <a:pos x="0" y="0"/>
                    </a:cxn>
                    <a:cxn ang="0">
                      <a:pos x="0" y="0"/>
                    </a:cxn>
                    <a:cxn ang="0">
                      <a:pos x="4" y="4"/>
                    </a:cxn>
                    <a:cxn ang="0">
                      <a:pos x="6" y="6"/>
                    </a:cxn>
                    <a:cxn ang="0">
                      <a:pos x="11" y="7"/>
                    </a:cxn>
                    <a:cxn ang="0">
                      <a:pos x="131" y="54"/>
                    </a:cxn>
                    <a:cxn ang="0">
                      <a:pos x="136" y="58"/>
                    </a:cxn>
                    <a:cxn ang="0">
                      <a:pos x="139" y="59"/>
                    </a:cxn>
                    <a:cxn ang="0">
                      <a:pos x="143" y="63"/>
                    </a:cxn>
                    <a:cxn ang="0">
                      <a:pos x="143" y="66"/>
                    </a:cxn>
                    <a:cxn ang="0">
                      <a:pos x="140" y="69"/>
                    </a:cxn>
                    <a:cxn ang="0">
                      <a:pos x="138" y="69"/>
                    </a:cxn>
                    <a:cxn ang="0">
                      <a:pos x="11" y="57"/>
                    </a:cxn>
                    <a:cxn ang="0">
                      <a:pos x="7" y="58"/>
                    </a:cxn>
                    <a:cxn ang="0">
                      <a:pos x="4" y="57"/>
                    </a:cxn>
                    <a:cxn ang="0">
                      <a:pos x="1" y="57"/>
                    </a:cxn>
                    <a:cxn ang="0">
                      <a:pos x="1" y="59"/>
                    </a:cxn>
                    <a:cxn ang="0">
                      <a:pos x="0" y="62"/>
                    </a:cxn>
                  </a:cxnLst>
                  <a:rect l="0" t="0" r="r" b="b"/>
                  <a:pathLst>
                    <a:path w="144" h="70">
                      <a:moveTo>
                        <a:pt x="0" y="0"/>
                      </a:moveTo>
                      <a:lnTo>
                        <a:pt x="0" y="0"/>
                      </a:lnTo>
                      <a:lnTo>
                        <a:pt x="4" y="4"/>
                      </a:lnTo>
                      <a:lnTo>
                        <a:pt x="6" y="6"/>
                      </a:lnTo>
                      <a:lnTo>
                        <a:pt x="11" y="7"/>
                      </a:lnTo>
                      <a:lnTo>
                        <a:pt x="131" y="54"/>
                      </a:lnTo>
                      <a:lnTo>
                        <a:pt x="136" y="58"/>
                      </a:lnTo>
                      <a:lnTo>
                        <a:pt x="139" y="59"/>
                      </a:lnTo>
                      <a:lnTo>
                        <a:pt x="143" y="63"/>
                      </a:lnTo>
                      <a:lnTo>
                        <a:pt x="143" y="66"/>
                      </a:lnTo>
                      <a:lnTo>
                        <a:pt x="140" y="69"/>
                      </a:lnTo>
                      <a:lnTo>
                        <a:pt x="138" y="69"/>
                      </a:lnTo>
                      <a:lnTo>
                        <a:pt x="11" y="57"/>
                      </a:lnTo>
                      <a:lnTo>
                        <a:pt x="7" y="58"/>
                      </a:lnTo>
                      <a:lnTo>
                        <a:pt x="4" y="57"/>
                      </a:lnTo>
                      <a:lnTo>
                        <a:pt x="1" y="57"/>
                      </a:lnTo>
                      <a:lnTo>
                        <a:pt x="1" y="59"/>
                      </a:lnTo>
                      <a:lnTo>
                        <a:pt x="0" y="62"/>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sp>
              <p:nvSpPr>
                <p:cNvPr id="55" name="Freeform 210"/>
                <p:cNvSpPr>
                  <a:spLocks noChangeAspect="1"/>
                </p:cNvSpPr>
                <p:nvPr/>
              </p:nvSpPr>
              <p:spPr bwMode="auto">
                <a:xfrm>
                  <a:off x="1327" y="1260"/>
                  <a:ext cx="142" cy="76"/>
                </a:xfrm>
                <a:custGeom>
                  <a:avLst/>
                  <a:gdLst/>
                  <a:ahLst/>
                  <a:cxnLst>
                    <a:cxn ang="0">
                      <a:pos x="0" y="0"/>
                    </a:cxn>
                    <a:cxn ang="0">
                      <a:pos x="0" y="4"/>
                    </a:cxn>
                    <a:cxn ang="0">
                      <a:pos x="3" y="7"/>
                    </a:cxn>
                    <a:cxn ang="0">
                      <a:pos x="6" y="8"/>
                    </a:cxn>
                    <a:cxn ang="0">
                      <a:pos x="11" y="11"/>
                    </a:cxn>
                    <a:cxn ang="0">
                      <a:pos x="132" y="61"/>
                    </a:cxn>
                    <a:cxn ang="0">
                      <a:pos x="137" y="64"/>
                    </a:cxn>
                    <a:cxn ang="0">
                      <a:pos x="137" y="65"/>
                    </a:cxn>
                    <a:cxn ang="0">
                      <a:pos x="140" y="68"/>
                    </a:cxn>
                    <a:cxn ang="0">
                      <a:pos x="141" y="71"/>
                    </a:cxn>
                    <a:cxn ang="0">
                      <a:pos x="139" y="74"/>
                    </a:cxn>
                    <a:cxn ang="0">
                      <a:pos x="136" y="75"/>
                    </a:cxn>
                    <a:cxn ang="0">
                      <a:pos x="11" y="62"/>
                    </a:cxn>
                    <a:cxn ang="0">
                      <a:pos x="8" y="62"/>
                    </a:cxn>
                    <a:cxn ang="0">
                      <a:pos x="6" y="62"/>
                    </a:cxn>
                    <a:cxn ang="0">
                      <a:pos x="4" y="62"/>
                    </a:cxn>
                    <a:cxn ang="0">
                      <a:pos x="2" y="63"/>
                    </a:cxn>
                    <a:cxn ang="0">
                      <a:pos x="2" y="66"/>
                    </a:cxn>
                  </a:cxnLst>
                  <a:rect l="0" t="0" r="r" b="b"/>
                  <a:pathLst>
                    <a:path w="142" h="76">
                      <a:moveTo>
                        <a:pt x="0" y="0"/>
                      </a:moveTo>
                      <a:lnTo>
                        <a:pt x="0" y="4"/>
                      </a:lnTo>
                      <a:lnTo>
                        <a:pt x="3" y="7"/>
                      </a:lnTo>
                      <a:lnTo>
                        <a:pt x="6" y="8"/>
                      </a:lnTo>
                      <a:lnTo>
                        <a:pt x="11" y="11"/>
                      </a:lnTo>
                      <a:lnTo>
                        <a:pt x="132" y="61"/>
                      </a:lnTo>
                      <a:lnTo>
                        <a:pt x="137" y="64"/>
                      </a:lnTo>
                      <a:lnTo>
                        <a:pt x="137" y="65"/>
                      </a:lnTo>
                      <a:lnTo>
                        <a:pt x="140" y="68"/>
                      </a:lnTo>
                      <a:lnTo>
                        <a:pt x="141" y="71"/>
                      </a:lnTo>
                      <a:lnTo>
                        <a:pt x="139" y="74"/>
                      </a:lnTo>
                      <a:lnTo>
                        <a:pt x="136" y="75"/>
                      </a:lnTo>
                      <a:lnTo>
                        <a:pt x="11" y="62"/>
                      </a:lnTo>
                      <a:lnTo>
                        <a:pt x="8" y="62"/>
                      </a:lnTo>
                      <a:lnTo>
                        <a:pt x="6" y="62"/>
                      </a:lnTo>
                      <a:lnTo>
                        <a:pt x="4" y="62"/>
                      </a:lnTo>
                      <a:lnTo>
                        <a:pt x="2" y="63"/>
                      </a:lnTo>
                      <a:lnTo>
                        <a:pt x="2" y="66"/>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sp>
              <p:nvSpPr>
                <p:cNvPr id="56" name="Freeform 211"/>
                <p:cNvSpPr>
                  <a:spLocks noChangeAspect="1"/>
                </p:cNvSpPr>
                <p:nvPr/>
              </p:nvSpPr>
              <p:spPr bwMode="auto">
                <a:xfrm>
                  <a:off x="1326" y="1328"/>
                  <a:ext cx="142" cy="74"/>
                </a:xfrm>
                <a:custGeom>
                  <a:avLst/>
                  <a:gdLst/>
                  <a:ahLst/>
                  <a:cxnLst>
                    <a:cxn ang="0">
                      <a:pos x="0" y="0"/>
                    </a:cxn>
                    <a:cxn ang="0">
                      <a:pos x="2" y="2"/>
                    </a:cxn>
                    <a:cxn ang="0">
                      <a:pos x="4" y="4"/>
                    </a:cxn>
                    <a:cxn ang="0">
                      <a:pos x="4" y="5"/>
                    </a:cxn>
                    <a:cxn ang="0">
                      <a:pos x="10" y="8"/>
                    </a:cxn>
                    <a:cxn ang="0">
                      <a:pos x="129" y="57"/>
                    </a:cxn>
                    <a:cxn ang="0">
                      <a:pos x="136" y="59"/>
                    </a:cxn>
                    <a:cxn ang="0">
                      <a:pos x="138" y="62"/>
                    </a:cxn>
                    <a:cxn ang="0">
                      <a:pos x="139" y="66"/>
                    </a:cxn>
                    <a:cxn ang="0">
                      <a:pos x="141" y="68"/>
                    </a:cxn>
                    <a:cxn ang="0">
                      <a:pos x="140" y="70"/>
                    </a:cxn>
                    <a:cxn ang="0">
                      <a:pos x="136" y="73"/>
                    </a:cxn>
                    <a:cxn ang="0">
                      <a:pos x="12" y="59"/>
                    </a:cxn>
                    <a:cxn ang="0">
                      <a:pos x="8" y="59"/>
                    </a:cxn>
                    <a:cxn ang="0">
                      <a:pos x="4" y="59"/>
                    </a:cxn>
                    <a:cxn ang="0">
                      <a:pos x="3" y="59"/>
                    </a:cxn>
                    <a:cxn ang="0">
                      <a:pos x="3" y="61"/>
                    </a:cxn>
                    <a:cxn ang="0">
                      <a:pos x="2" y="64"/>
                    </a:cxn>
                  </a:cxnLst>
                  <a:rect l="0" t="0" r="r" b="b"/>
                  <a:pathLst>
                    <a:path w="142" h="74">
                      <a:moveTo>
                        <a:pt x="0" y="0"/>
                      </a:moveTo>
                      <a:lnTo>
                        <a:pt x="2" y="2"/>
                      </a:lnTo>
                      <a:lnTo>
                        <a:pt x="4" y="4"/>
                      </a:lnTo>
                      <a:lnTo>
                        <a:pt x="4" y="5"/>
                      </a:lnTo>
                      <a:lnTo>
                        <a:pt x="10" y="8"/>
                      </a:lnTo>
                      <a:lnTo>
                        <a:pt x="129" y="57"/>
                      </a:lnTo>
                      <a:lnTo>
                        <a:pt x="136" y="59"/>
                      </a:lnTo>
                      <a:lnTo>
                        <a:pt x="138" y="62"/>
                      </a:lnTo>
                      <a:lnTo>
                        <a:pt x="139" y="66"/>
                      </a:lnTo>
                      <a:lnTo>
                        <a:pt x="141" y="68"/>
                      </a:lnTo>
                      <a:lnTo>
                        <a:pt x="140" y="70"/>
                      </a:lnTo>
                      <a:lnTo>
                        <a:pt x="136" y="73"/>
                      </a:lnTo>
                      <a:lnTo>
                        <a:pt x="12" y="59"/>
                      </a:lnTo>
                      <a:lnTo>
                        <a:pt x="8" y="59"/>
                      </a:lnTo>
                      <a:lnTo>
                        <a:pt x="4" y="59"/>
                      </a:lnTo>
                      <a:lnTo>
                        <a:pt x="3" y="59"/>
                      </a:lnTo>
                      <a:lnTo>
                        <a:pt x="3" y="61"/>
                      </a:lnTo>
                      <a:lnTo>
                        <a:pt x="2" y="64"/>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sp>
              <p:nvSpPr>
                <p:cNvPr id="57" name="Freeform 212"/>
                <p:cNvSpPr>
                  <a:spLocks noChangeAspect="1"/>
                </p:cNvSpPr>
                <p:nvPr/>
              </p:nvSpPr>
              <p:spPr bwMode="auto">
                <a:xfrm>
                  <a:off x="1326" y="1391"/>
                  <a:ext cx="142" cy="73"/>
                </a:xfrm>
                <a:custGeom>
                  <a:avLst/>
                  <a:gdLst/>
                  <a:ahLst/>
                  <a:cxnLst>
                    <a:cxn ang="0">
                      <a:pos x="0" y="0"/>
                    </a:cxn>
                    <a:cxn ang="0">
                      <a:pos x="0" y="3"/>
                    </a:cxn>
                    <a:cxn ang="0">
                      <a:pos x="1" y="7"/>
                    </a:cxn>
                    <a:cxn ang="0">
                      <a:pos x="5" y="9"/>
                    </a:cxn>
                    <a:cxn ang="0">
                      <a:pos x="11" y="10"/>
                    </a:cxn>
                    <a:cxn ang="0">
                      <a:pos x="129" y="59"/>
                    </a:cxn>
                    <a:cxn ang="0">
                      <a:pos x="137" y="61"/>
                    </a:cxn>
                    <a:cxn ang="0">
                      <a:pos x="138" y="63"/>
                    </a:cxn>
                    <a:cxn ang="0">
                      <a:pos x="141" y="67"/>
                    </a:cxn>
                    <a:cxn ang="0">
                      <a:pos x="141" y="69"/>
                    </a:cxn>
                    <a:cxn ang="0">
                      <a:pos x="140" y="72"/>
                    </a:cxn>
                    <a:cxn ang="0">
                      <a:pos x="135" y="72"/>
                    </a:cxn>
                    <a:cxn ang="0">
                      <a:pos x="73" y="65"/>
                    </a:cxn>
                  </a:cxnLst>
                  <a:rect l="0" t="0" r="r" b="b"/>
                  <a:pathLst>
                    <a:path w="142" h="73">
                      <a:moveTo>
                        <a:pt x="0" y="0"/>
                      </a:moveTo>
                      <a:lnTo>
                        <a:pt x="0" y="3"/>
                      </a:lnTo>
                      <a:lnTo>
                        <a:pt x="1" y="7"/>
                      </a:lnTo>
                      <a:lnTo>
                        <a:pt x="5" y="9"/>
                      </a:lnTo>
                      <a:lnTo>
                        <a:pt x="11" y="10"/>
                      </a:lnTo>
                      <a:lnTo>
                        <a:pt x="129" y="59"/>
                      </a:lnTo>
                      <a:lnTo>
                        <a:pt x="137" y="61"/>
                      </a:lnTo>
                      <a:lnTo>
                        <a:pt x="138" y="63"/>
                      </a:lnTo>
                      <a:lnTo>
                        <a:pt x="141" y="67"/>
                      </a:lnTo>
                      <a:lnTo>
                        <a:pt x="141" y="69"/>
                      </a:lnTo>
                      <a:lnTo>
                        <a:pt x="140" y="72"/>
                      </a:lnTo>
                      <a:lnTo>
                        <a:pt x="135" y="72"/>
                      </a:lnTo>
                      <a:lnTo>
                        <a:pt x="73" y="65"/>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grpSp>
          <p:sp>
            <p:nvSpPr>
              <p:cNvPr id="50" name="Text Box 213"/>
              <p:cNvSpPr txBox="1">
                <a:spLocks noChangeArrowheads="1"/>
              </p:cNvSpPr>
              <p:nvPr/>
            </p:nvSpPr>
            <p:spPr bwMode="auto">
              <a:xfrm>
                <a:off x="2018" y="799"/>
                <a:ext cx="182" cy="250"/>
              </a:xfrm>
              <a:prstGeom prst="rect">
                <a:avLst/>
              </a:prstGeom>
              <a:noFill/>
              <a:ln w="9525">
                <a:noFill/>
                <a:miter lim="800000"/>
                <a:headEnd/>
                <a:tailEnd/>
              </a:ln>
              <a:effectLst/>
            </p:spPr>
            <p:txBody>
              <a:bodyPr wrap="none">
                <a:prstTxWarp prst="textNoShape">
                  <a:avLst/>
                </a:prstTxWarp>
                <a:spAutoFit/>
              </a:bodyPr>
              <a:lstStyle/>
              <a:p>
                <a:r>
                  <a:rPr lang="en-US" sz="2000" b="1">
                    <a:latin typeface="Symbol" pitchFamily="-112" charset="2"/>
                  </a:rPr>
                  <a:t>g</a:t>
                </a:r>
              </a:p>
            </p:txBody>
          </p:sp>
        </p:grpSp>
        <p:sp>
          <p:nvSpPr>
            <p:cNvPr id="43" name="Text Box 214"/>
            <p:cNvSpPr txBox="1">
              <a:spLocks noChangeArrowheads="1"/>
            </p:cNvSpPr>
            <p:nvPr/>
          </p:nvSpPr>
          <p:spPr bwMode="auto">
            <a:xfrm>
              <a:off x="158750" y="2874963"/>
              <a:ext cx="311150" cy="366712"/>
            </a:xfrm>
            <a:prstGeom prst="rect">
              <a:avLst/>
            </a:prstGeom>
            <a:noFill/>
            <a:ln w="9525">
              <a:noFill/>
              <a:miter lim="800000"/>
              <a:headEnd/>
              <a:tailEnd/>
            </a:ln>
            <a:effectLst/>
          </p:spPr>
          <p:txBody>
            <a:bodyPr wrap="none">
              <a:prstTxWarp prst="textNoShape">
                <a:avLst/>
              </a:prstTxWarp>
              <a:spAutoFit/>
            </a:bodyPr>
            <a:lstStyle/>
            <a:p>
              <a:r>
                <a:rPr lang="en-US" b="1">
                  <a:latin typeface="Times New Roman" pitchFamily="-112" charset="0"/>
                </a:rPr>
                <a:t>p</a:t>
              </a:r>
            </a:p>
          </p:txBody>
        </p:sp>
        <p:sp>
          <p:nvSpPr>
            <p:cNvPr id="44" name="Text Box 215"/>
            <p:cNvSpPr txBox="1">
              <a:spLocks noChangeArrowheads="1"/>
            </p:cNvSpPr>
            <p:nvPr/>
          </p:nvSpPr>
          <p:spPr bwMode="auto">
            <a:xfrm>
              <a:off x="4064000" y="2852738"/>
              <a:ext cx="387350" cy="366712"/>
            </a:xfrm>
            <a:prstGeom prst="rect">
              <a:avLst/>
            </a:prstGeom>
            <a:noFill/>
            <a:ln w="9525">
              <a:noFill/>
              <a:miter lim="800000"/>
              <a:headEnd/>
              <a:tailEnd/>
            </a:ln>
            <a:effectLst/>
          </p:spPr>
          <p:txBody>
            <a:bodyPr wrap="none">
              <a:prstTxWarp prst="textNoShape">
                <a:avLst/>
              </a:prstTxWarp>
              <a:spAutoFit/>
            </a:bodyPr>
            <a:lstStyle/>
            <a:p>
              <a:r>
                <a:rPr lang="en-US" b="1" dirty="0" err="1">
                  <a:latin typeface="Times New Roman" pitchFamily="-112" charset="0"/>
                </a:rPr>
                <a:t>p</a:t>
              </a:r>
              <a:r>
                <a:rPr lang="en-US" b="1" dirty="0">
                  <a:latin typeface="Times New Roman" pitchFamily="-112" charset="0"/>
                </a:rPr>
                <a:t>’</a:t>
              </a:r>
            </a:p>
          </p:txBody>
        </p:sp>
      </p:grpSp>
      <p:sp>
        <p:nvSpPr>
          <p:cNvPr id="2" name="Date Placeholder 1"/>
          <p:cNvSpPr>
            <a:spLocks noGrp="1"/>
          </p:cNvSpPr>
          <p:nvPr>
            <p:ph type="dt" sz="half" idx="10"/>
          </p:nvPr>
        </p:nvSpPr>
        <p:spPr/>
        <p:txBody>
          <a:bodyPr/>
          <a:lstStyle/>
          <a:p>
            <a:r>
              <a:rPr lang="en-US" smtClean="0"/>
              <a:t>August 14, 2014</a:t>
            </a:r>
            <a:endParaRPr lang="en-US"/>
          </a:p>
        </p:txBody>
      </p:sp>
      <p:sp>
        <p:nvSpPr>
          <p:cNvPr id="3" name="Footer Placeholder 2"/>
          <p:cNvSpPr>
            <a:spLocks noGrp="1"/>
          </p:cNvSpPr>
          <p:nvPr>
            <p:ph type="ftr" sz="quarter" idx="11"/>
          </p:nvPr>
        </p:nvSpPr>
        <p:spPr/>
        <p:txBody>
          <a:bodyPr/>
          <a:lstStyle/>
          <a:p>
            <a:r>
              <a:rPr lang="es-ES_tradnl" smtClean="0"/>
              <a:t>Spin physics with EIC: Pre-Town Meeting at JLab </a:t>
            </a:r>
            <a:endParaRPr lang="en-US"/>
          </a:p>
        </p:txBody>
      </p:sp>
      <p:sp>
        <p:nvSpPr>
          <p:cNvPr id="4" name="Slide Number Placeholder 3"/>
          <p:cNvSpPr>
            <a:spLocks noGrp="1"/>
          </p:cNvSpPr>
          <p:nvPr>
            <p:ph type="sldNum" sz="quarter" idx="12"/>
          </p:nvPr>
        </p:nvSpPr>
        <p:spPr/>
        <p:txBody>
          <a:bodyPr/>
          <a:lstStyle/>
          <a:p>
            <a:fld id="{86573F6C-F8D8-B348-B654-EE84CB3F7996}" type="slidenum">
              <a:rPr lang="en-US" smtClean="0"/>
              <a:t>26</a:t>
            </a:fld>
            <a:endParaRPr lang="en-US"/>
          </a:p>
        </p:txBody>
      </p:sp>
      <p:sp>
        <p:nvSpPr>
          <p:cNvPr id="5" name="TextBox 4"/>
          <p:cNvSpPr txBox="1"/>
          <p:nvPr/>
        </p:nvSpPr>
        <p:spPr>
          <a:xfrm>
            <a:off x="452702" y="5070257"/>
            <a:ext cx="3962400" cy="1477328"/>
          </a:xfrm>
          <a:prstGeom prst="rect">
            <a:avLst/>
          </a:prstGeom>
          <a:solidFill>
            <a:srgbClr val="CCFFCC"/>
          </a:solidFill>
        </p:spPr>
        <p:txBody>
          <a:bodyPr wrap="square" rtlCol="0">
            <a:spAutoFit/>
          </a:bodyPr>
          <a:lstStyle/>
          <a:p>
            <a:pPr algn="ctr"/>
            <a:r>
              <a:rPr lang="en-US" dirty="0" smtClean="0"/>
              <a:t>Allow access to the spatial distribution of </a:t>
            </a:r>
            <a:r>
              <a:rPr lang="en-US" dirty="0" err="1" smtClean="0"/>
              <a:t>partons</a:t>
            </a:r>
            <a:r>
              <a:rPr lang="en-US" dirty="0" smtClean="0"/>
              <a:t> in the nucleon</a:t>
            </a:r>
            <a:endParaRPr lang="en-US" dirty="0"/>
          </a:p>
          <a:p>
            <a:pPr algn="ctr"/>
            <a:r>
              <a:rPr lang="en-US" i="1" dirty="0" smtClean="0">
                <a:solidFill>
                  <a:srgbClr val="0000FF"/>
                </a:solidFill>
              </a:rPr>
              <a:t>Fourier transform of spatial distributions </a:t>
            </a:r>
            <a:r>
              <a:rPr lang="en-US" i="1" dirty="0" smtClean="0">
                <a:solidFill>
                  <a:srgbClr val="0000FF"/>
                </a:solidFill>
                <a:sym typeface="Wingdings"/>
              </a:rPr>
              <a:t> GPDs</a:t>
            </a:r>
            <a:endParaRPr lang="en-US" i="1" dirty="0">
              <a:solidFill>
                <a:srgbClr val="0000FF"/>
              </a:solidFill>
              <a:sym typeface="Wingdings"/>
            </a:endParaRPr>
          </a:p>
          <a:p>
            <a:pPr algn="ctr"/>
            <a:r>
              <a:rPr lang="en-US" dirty="0" smtClean="0">
                <a:solidFill>
                  <a:srgbClr val="FF0000"/>
                </a:solidFill>
                <a:sym typeface="Wingdings"/>
              </a:rPr>
              <a:t>GPDs  Orbital Angular Momenta</a:t>
            </a:r>
            <a:r>
              <a:rPr lang="en-US" dirty="0" smtClean="0">
                <a:sym typeface="Wingdings"/>
              </a:rPr>
              <a:t>!</a:t>
            </a:r>
            <a:endParaRPr lang="en-US" dirty="0"/>
          </a:p>
        </p:txBody>
      </p:sp>
      <p:grpSp>
        <p:nvGrpSpPr>
          <p:cNvPr id="13" name="Group 12"/>
          <p:cNvGrpSpPr/>
          <p:nvPr/>
        </p:nvGrpSpPr>
        <p:grpSpPr>
          <a:xfrm>
            <a:off x="4472135" y="4102601"/>
            <a:ext cx="4508720" cy="2184661"/>
            <a:chOff x="4472135" y="4322121"/>
            <a:chExt cx="4508720" cy="2184661"/>
          </a:xfrm>
        </p:grpSpPr>
        <p:pic>
          <p:nvPicPr>
            <p:cNvPr id="11" name="Picture 10" descr="latex-image-1.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66055" y="4322121"/>
              <a:ext cx="4114800" cy="2184661"/>
            </a:xfrm>
            <a:prstGeom prst="rect">
              <a:avLst/>
            </a:prstGeom>
            <a:ln w="38100" cmpd="sng">
              <a:solidFill>
                <a:srgbClr val="FF0000"/>
              </a:solidFill>
            </a:ln>
          </p:spPr>
        </p:pic>
        <p:sp>
          <p:nvSpPr>
            <p:cNvPr id="10" name="Striped Right Arrow 9"/>
            <p:cNvSpPr/>
            <p:nvPr/>
          </p:nvSpPr>
          <p:spPr>
            <a:xfrm>
              <a:off x="4472135" y="5599684"/>
              <a:ext cx="978408" cy="484632"/>
            </a:xfrm>
            <a:prstGeom prst="stripedRightArrow">
              <a:avLst/>
            </a:prstGeom>
            <a:solidFill>
              <a:srgbClr val="FFFF00"/>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88482946"/>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2081750" y="2632705"/>
            <a:ext cx="6506675" cy="3687624"/>
          </a:xfrm>
          <a:prstGeom prst="rect">
            <a:avLst/>
          </a:prstGeom>
        </p:spPr>
      </p:pic>
      <p:sp>
        <p:nvSpPr>
          <p:cNvPr id="2" name="Title 1"/>
          <p:cNvSpPr>
            <a:spLocks noGrp="1"/>
          </p:cNvSpPr>
          <p:nvPr>
            <p:ph type="title"/>
          </p:nvPr>
        </p:nvSpPr>
        <p:spPr/>
        <p:txBody>
          <a:bodyPr>
            <a:normAutofit fontScale="90000"/>
          </a:bodyPr>
          <a:lstStyle/>
          <a:p>
            <a:r>
              <a:rPr lang="en-US" dirty="0" smtClean="0"/>
              <a:t>GPDS: Transverse spatial </a:t>
            </a:r>
            <a:r>
              <a:rPr lang="en-US" dirty="0" err="1" smtClean="0"/>
              <a:t>parton</a:t>
            </a:r>
            <a:r>
              <a:rPr lang="en-US" dirty="0" smtClean="0"/>
              <a:t> </a:t>
            </a:r>
            <a:r>
              <a:rPr lang="en-US" dirty="0" smtClean="0"/>
              <a:t>distribution from exclusive J/</a:t>
            </a:r>
            <a:r>
              <a:rPr lang="en-US" dirty="0" smtClean="0">
                <a:latin typeface="Symbol" charset="2"/>
                <a:cs typeface="Symbol" charset="2"/>
              </a:rPr>
              <a:t>Y</a:t>
            </a:r>
            <a:r>
              <a:rPr lang="en-US" dirty="0" smtClean="0"/>
              <a:t> production</a:t>
            </a:r>
            <a:endParaRPr lang="en-US" dirty="0"/>
          </a:p>
        </p:txBody>
      </p:sp>
      <p:sp>
        <p:nvSpPr>
          <p:cNvPr id="3" name="Date Placeholder 2"/>
          <p:cNvSpPr>
            <a:spLocks noGrp="1"/>
          </p:cNvSpPr>
          <p:nvPr>
            <p:ph type="dt" sz="half" idx="10"/>
          </p:nvPr>
        </p:nvSpPr>
        <p:spPr/>
        <p:txBody>
          <a:bodyPr/>
          <a:lstStyle/>
          <a:p>
            <a:r>
              <a:rPr lang="en-US" smtClean="0"/>
              <a:t>August 14, 2014</a:t>
            </a:r>
            <a:endParaRPr lang="en-US"/>
          </a:p>
        </p:txBody>
      </p:sp>
      <p:sp>
        <p:nvSpPr>
          <p:cNvPr id="4" name="Footer Placeholder 3"/>
          <p:cNvSpPr>
            <a:spLocks noGrp="1"/>
          </p:cNvSpPr>
          <p:nvPr>
            <p:ph type="ftr" sz="quarter" idx="11"/>
          </p:nvPr>
        </p:nvSpPr>
        <p:spPr/>
        <p:txBody>
          <a:bodyPr/>
          <a:lstStyle/>
          <a:p>
            <a:pPr algn="r"/>
            <a:r>
              <a:rPr lang="en-US" smtClean="0"/>
              <a:t>Spin physics with EIC: Pre-Town Meeting at JLab </a:t>
            </a: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27</a:t>
            </a:fld>
            <a:endParaRPr lang="en-US"/>
          </a:p>
        </p:txBody>
      </p:sp>
      <p:sp>
        <p:nvSpPr>
          <p:cNvPr id="7" name="TextBox 6"/>
          <p:cNvSpPr txBox="1"/>
          <p:nvPr/>
        </p:nvSpPr>
        <p:spPr>
          <a:xfrm>
            <a:off x="280744" y="1671056"/>
            <a:ext cx="6758544" cy="646331"/>
          </a:xfrm>
          <a:prstGeom prst="rect">
            <a:avLst/>
          </a:prstGeom>
          <a:noFill/>
        </p:spPr>
        <p:txBody>
          <a:bodyPr wrap="none" rtlCol="0">
            <a:spAutoFit/>
          </a:bodyPr>
          <a:lstStyle/>
          <a:p>
            <a:r>
              <a:rPr lang="en-US" dirty="0" err="1" smtClean="0"/>
              <a:t>b</a:t>
            </a:r>
            <a:r>
              <a:rPr lang="en-US" baseline="-25000" dirty="0" err="1" smtClean="0"/>
              <a:t>T</a:t>
            </a:r>
            <a:r>
              <a:rPr lang="en-US" dirty="0" smtClean="0"/>
              <a:t> is the distance of </a:t>
            </a:r>
            <a:r>
              <a:rPr lang="en-US" dirty="0" smtClean="0"/>
              <a:t>the sea quarks </a:t>
            </a:r>
            <a:r>
              <a:rPr lang="en-US" dirty="0" smtClean="0"/>
              <a:t>from the center of the proton</a:t>
            </a:r>
          </a:p>
          <a:p>
            <a:r>
              <a:rPr lang="en-US" dirty="0" err="1" smtClean="0"/>
              <a:t>x</a:t>
            </a:r>
            <a:r>
              <a:rPr lang="en-US" baseline="-25000" dirty="0" err="1" smtClean="0"/>
              <a:t>V</a:t>
            </a:r>
            <a:r>
              <a:rPr lang="en-US" dirty="0" smtClean="0"/>
              <a:t> determines the </a:t>
            </a:r>
            <a:r>
              <a:rPr lang="en-US" dirty="0" err="1" smtClean="0"/>
              <a:t>parton</a:t>
            </a:r>
            <a:r>
              <a:rPr lang="en-US" dirty="0" smtClean="0"/>
              <a:t> </a:t>
            </a:r>
            <a:r>
              <a:rPr lang="en-US" dirty="0" smtClean="0"/>
              <a:t>momentum fraction</a:t>
            </a:r>
            <a:endParaRPr lang="en-US" dirty="0"/>
          </a:p>
        </p:txBody>
      </p:sp>
      <p:pic>
        <p:nvPicPr>
          <p:cNvPr id="8" name="Picture 7"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3027" y="1115626"/>
            <a:ext cx="2606200" cy="733931"/>
          </a:xfrm>
          <a:prstGeom prst="rect">
            <a:avLst/>
          </a:prstGeom>
        </p:spPr>
      </p:pic>
      <p:pic>
        <p:nvPicPr>
          <p:cNvPr id="9" name="Picture 8"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3027" y="1927689"/>
            <a:ext cx="2606040" cy="259999"/>
          </a:xfrm>
          <a:prstGeom prst="rect">
            <a:avLst/>
          </a:prstGeom>
        </p:spPr>
      </p:pic>
      <p:sp>
        <p:nvSpPr>
          <p:cNvPr id="10" name="TextBox 9"/>
          <p:cNvSpPr txBox="1"/>
          <p:nvPr/>
        </p:nvSpPr>
        <p:spPr>
          <a:xfrm>
            <a:off x="432077" y="2579733"/>
            <a:ext cx="2111839" cy="646331"/>
          </a:xfrm>
          <a:prstGeom prst="rect">
            <a:avLst/>
          </a:prstGeom>
          <a:noFill/>
        </p:spPr>
        <p:txBody>
          <a:bodyPr wrap="none" rtlCol="0">
            <a:spAutoFit/>
          </a:bodyPr>
          <a:lstStyle/>
          <a:p>
            <a:r>
              <a:rPr lang="en-US" dirty="0" err="1" smtClean="0"/>
              <a:t>E</a:t>
            </a:r>
            <a:r>
              <a:rPr lang="en-US" baseline="-25000" dirty="0" err="1" smtClean="0"/>
              <a:t>e</a:t>
            </a:r>
            <a:r>
              <a:rPr lang="en-US" dirty="0" smtClean="0"/>
              <a:t> = </a:t>
            </a:r>
            <a:r>
              <a:rPr lang="en-US" dirty="0" smtClean="0"/>
              <a:t>5, 20 </a:t>
            </a:r>
            <a:r>
              <a:rPr lang="en-US" dirty="0" err="1" smtClean="0"/>
              <a:t>GeV</a:t>
            </a:r>
            <a:endParaRPr lang="en-US" dirty="0" smtClean="0"/>
          </a:p>
          <a:p>
            <a:r>
              <a:rPr lang="en-US" dirty="0" err="1" smtClean="0"/>
              <a:t>E</a:t>
            </a:r>
            <a:r>
              <a:rPr lang="en-US" baseline="-25000" dirty="0" err="1" smtClean="0"/>
              <a:t>p</a:t>
            </a:r>
            <a:r>
              <a:rPr lang="en-US" dirty="0" smtClean="0"/>
              <a:t> = </a:t>
            </a:r>
            <a:r>
              <a:rPr lang="en-US" dirty="0" smtClean="0"/>
              <a:t>100, 250 </a:t>
            </a:r>
            <a:r>
              <a:rPr lang="en-US" dirty="0" err="1" smtClean="0"/>
              <a:t>GeV</a:t>
            </a:r>
            <a:endParaRPr lang="en-US" dirty="0" smtClean="0"/>
          </a:p>
        </p:txBody>
      </p:sp>
      <p:grpSp>
        <p:nvGrpSpPr>
          <p:cNvPr id="12" name="Group 11"/>
          <p:cNvGrpSpPr/>
          <p:nvPr/>
        </p:nvGrpSpPr>
        <p:grpSpPr>
          <a:xfrm>
            <a:off x="1229592" y="3226064"/>
            <a:ext cx="7086600" cy="3011801"/>
            <a:chOff x="-6039668" y="3650299"/>
            <a:chExt cx="7086600" cy="3011801"/>
          </a:xfrm>
          <a:solidFill>
            <a:schemeClr val="bg1">
              <a:lumMod val="95000"/>
            </a:schemeClr>
          </a:solidFill>
        </p:grpSpPr>
        <p:pic>
          <p:nvPicPr>
            <p:cNvPr id="13" name="Picture 12" descr="plotGPD2D.eps"/>
            <p:cNvPicPr>
              <a:picLocks noChangeAspect="1"/>
            </p:cNvPicPr>
            <p:nvPr/>
          </p:nvPicPr>
          <p:blipFill rotWithShape="1">
            <a:blip r:embed="rId5">
              <a:extLst>
                <a:ext uri="{28A0092B-C50C-407E-A947-70E740481C1C}">
                  <a14:useLocalDpi xmlns:a14="http://schemas.microsoft.com/office/drawing/2010/main" val="0"/>
                </a:ext>
              </a:extLst>
            </a:blip>
            <a:srcRect t="21969" b="15787"/>
            <a:stretch/>
          </p:blipFill>
          <p:spPr>
            <a:xfrm>
              <a:off x="-6039668" y="3650299"/>
              <a:ext cx="7086600" cy="3011801"/>
            </a:xfrm>
            <a:prstGeom prst="rect">
              <a:avLst/>
            </a:prstGeom>
            <a:grpFill/>
          </p:spPr>
        </p:pic>
        <p:cxnSp>
          <p:nvCxnSpPr>
            <p:cNvPr id="14" name="Straight Connector 13"/>
            <p:cNvCxnSpPr/>
            <p:nvPr/>
          </p:nvCxnSpPr>
          <p:spPr>
            <a:xfrm>
              <a:off x="-5526976" y="4974796"/>
              <a:ext cx="5041900" cy="0"/>
            </a:xfrm>
            <a:prstGeom prst="line">
              <a:avLst/>
            </a:prstGeom>
            <a:grpFill/>
            <a:ln>
              <a:solidFill>
                <a:srgbClr val="0000FF"/>
              </a:solidFill>
              <a:prstDash val="dash"/>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8540557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xit" presetSubtype="12" fill="hold" nodeType="clickEffect">
                                  <p:stCondLst>
                                    <p:cond delay="0"/>
                                  </p:stCondLst>
                                  <p:childTnLst>
                                    <p:animEffect transition="out" filter="strips(downLeft)">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par>
                                <p:cTn id="8" presetID="3"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Screen shot 2013-10-22 at 10.22.32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9220" y="1282523"/>
            <a:ext cx="812165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243209" y="413872"/>
            <a:ext cx="8687983" cy="990600"/>
          </a:xfrm>
        </p:spPr>
        <p:txBody>
          <a:bodyPr anchor="t"/>
          <a:lstStyle/>
          <a:p>
            <a:r>
              <a:rPr lang="en-US" dirty="0" smtClean="0"/>
              <a:t>EIC coverage for GPDs</a:t>
            </a:r>
            <a:endParaRPr lang="en-US" dirty="0"/>
          </a:p>
        </p:txBody>
      </p:sp>
      <p:sp>
        <p:nvSpPr>
          <p:cNvPr id="5" name="TextBox 4"/>
          <p:cNvSpPr txBox="1"/>
          <p:nvPr/>
        </p:nvSpPr>
        <p:spPr>
          <a:xfrm>
            <a:off x="718102" y="6225067"/>
            <a:ext cx="8083134" cy="400035"/>
          </a:xfrm>
          <a:prstGeom prst="rect">
            <a:avLst/>
          </a:prstGeom>
          <a:noFill/>
        </p:spPr>
        <p:txBody>
          <a:bodyPr wrap="none" lIns="91365" tIns="45683" rIns="91365" bIns="45683" rtlCol="0">
            <a:spAutoFit/>
          </a:bodyPr>
          <a:lstStyle/>
          <a:p>
            <a:pPr algn="ctr"/>
            <a:r>
              <a:rPr lang="en-US" sz="2000" i="1" dirty="0">
                <a:solidFill>
                  <a:srgbClr val="FF0000"/>
                </a:solidFill>
              </a:rPr>
              <a:t>First, maybe </a:t>
            </a:r>
            <a:r>
              <a:rPr lang="en-US" sz="2000" i="1" dirty="0" smtClean="0">
                <a:solidFill>
                  <a:srgbClr val="FF0000"/>
                </a:solidFill>
              </a:rPr>
              <a:t>the only</a:t>
            </a:r>
            <a:r>
              <a:rPr lang="en-US" sz="2000" i="1" dirty="0">
                <a:solidFill>
                  <a:srgbClr val="FF0000"/>
                </a:solidFill>
              </a:rPr>
              <a:t>, measurement of polarized sea and gluon GPDs</a:t>
            </a:r>
          </a:p>
        </p:txBody>
      </p:sp>
      <p:sp>
        <p:nvSpPr>
          <p:cNvPr id="2" name="Date Placeholder 1"/>
          <p:cNvSpPr>
            <a:spLocks noGrp="1"/>
          </p:cNvSpPr>
          <p:nvPr>
            <p:ph type="dt" sz="half" idx="10"/>
          </p:nvPr>
        </p:nvSpPr>
        <p:spPr/>
        <p:txBody>
          <a:bodyPr/>
          <a:lstStyle/>
          <a:p>
            <a:r>
              <a:rPr lang="en-US" smtClean="0"/>
              <a:t>August 14, 2014</a:t>
            </a:r>
            <a:endParaRPr lang="en-US"/>
          </a:p>
        </p:txBody>
      </p:sp>
      <p:sp>
        <p:nvSpPr>
          <p:cNvPr id="4" name="Footer Placeholder 3"/>
          <p:cNvSpPr>
            <a:spLocks noGrp="1"/>
          </p:cNvSpPr>
          <p:nvPr>
            <p:ph type="ftr" sz="quarter" idx="11"/>
          </p:nvPr>
        </p:nvSpPr>
        <p:spPr/>
        <p:txBody>
          <a:bodyPr/>
          <a:lstStyle/>
          <a:p>
            <a:pPr algn="r"/>
            <a:r>
              <a:rPr lang="en-US" smtClean="0"/>
              <a:t>Spin physics with EIC: Pre-Town Meeting at JLab </a:t>
            </a: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28</a:t>
            </a:fld>
            <a:endParaRPr lang="en-US"/>
          </a:p>
        </p:txBody>
      </p:sp>
    </p:spTree>
    <p:extLst>
      <p:ext uri="{BB962C8B-B14F-4D97-AF65-F5344CB8AC3E}">
        <p14:creationId xmlns:p14="http://schemas.microsoft.com/office/powerpoint/2010/main" val="94033113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t">
            <a:normAutofit/>
          </a:bodyPr>
          <a:lstStyle/>
          <a:p>
            <a:pPr algn="ctr"/>
            <a:r>
              <a:rPr lang="en-US" sz="3200" dirty="0" smtClean="0"/>
              <a:t>An immediate </a:t>
            </a:r>
            <a:r>
              <a:rPr lang="en-US" sz="3200" dirty="0" smtClean="0"/>
              <a:t>check:</a:t>
            </a:r>
            <a:endParaRPr lang="en-US" sz="3200" dirty="0"/>
          </a:p>
        </p:txBody>
      </p:sp>
      <p:sp>
        <p:nvSpPr>
          <p:cNvPr id="34" name="Slide Number Placeholder 7"/>
          <p:cNvSpPr>
            <a:spLocks noGrp="1"/>
          </p:cNvSpPr>
          <p:nvPr>
            <p:ph type="sldNum" sz="quarter" idx="12"/>
          </p:nvPr>
        </p:nvSpPr>
        <p:spPr/>
        <p:txBody>
          <a:bodyPr/>
          <a:lstStyle/>
          <a:p>
            <a:pPr>
              <a:defRPr/>
            </a:pPr>
            <a:fld id="{663965D6-BDF6-B148-993F-4DA70ADE2AD2}" type="slidenum">
              <a:rPr lang="en-US" smtClean="0"/>
              <a:pPr>
                <a:defRPr/>
              </a:pPr>
              <a:t>29</a:t>
            </a:fld>
            <a:endParaRPr lang="en-US" dirty="0"/>
          </a:p>
        </p:txBody>
      </p:sp>
      <p:grpSp>
        <p:nvGrpSpPr>
          <p:cNvPr id="96" name="Group 95"/>
          <p:cNvGrpSpPr/>
          <p:nvPr/>
        </p:nvGrpSpPr>
        <p:grpSpPr>
          <a:xfrm>
            <a:off x="138546" y="1008548"/>
            <a:ext cx="8764876" cy="1856566"/>
            <a:chOff x="226838" y="5105400"/>
            <a:chExt cx="9641365" cy="2104107"/>
          </a:xfrm>
        </p:grpSpPr>
        <p:sp>
          <p:nvSpPr>
            <p:cNvPr id="97" name="Rectangle 15"/>
            <p:cNvSpPr>
              <a:spLocks noChangeArrowheads="1"/>
            </p:cNvSpPr>
            <p:nvPr/>
          </p:nvSpPr>
          <p:spPr bwMode="auto">
            <a:xfrm>
              <a:off x="226838" y="5105400"/>
              <a:ext cx="8935011" cy="488338"/>
            </a:xfrm>
            <a:prstGeom prst="rect">
              <a:avLst/>
            </a:prstGeom>
            <a:noFill/>
            <a:ln w="9525">
              <a:noFill/>
              <a:miter lim="800000"/>
              <a:headEnd/>
              <a:tailEnd/>
            </a:ln>
            <a:effectLst/>
          </p:spPr>
          <p:txBody>
            <a:bodyPr wrap="none">
              <a:prstTxWarp prst="textNoShape">
                <a:avLst/>
              </a:prstTxWarp>
              <a:spAutoFit/>
            </a:bodyPr>
            <a:lstStyle/>
            <a:p>
              <a:pPr algn="l">
                <a:buFont typeface="Wingdings" charset="2"/>
                <a:buChar char="q"/>
              </a:pPr>
              <a:r>
                <a:rPr lang="en-US" sz="2200" dirty="0">
                  <a:solidFill>
                    <a:srgbClr val="006600"/>
                  </a:solidFill>
                  <a:latin typeface="Arial Rounded MT Bold" charset="0"/>
                </a:rPr>
                <a:t> Quark GPDs and its orbital contribution to proton’s spin:</a:t>
              </a:r>
            </a:p>
          </p:txBody>
        </p:sp>
        <p:pic>
          <p:nvPicPr>
            <p:cNvPr id="98" name="Picture 97"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9838" y="5714999"/>
              <a:ext cx="6096000" cy="571500"/>
            </a:xfrm>
            <a:prstGeom prst="rect">
              <a:avLst/>
            </a:prstGeom>
          </p:spPr>
        </p:pic>
        <p:sp>
          <p:nvSpPr>
            <p:cNvPr id="99" name="TextBox 98"/>
            <p:cNvSpPr txBox="1"/>
            <p:nvPr/>
          </p:nvSpPr>
          <p:spPr>
            <a:xfrm>
              <a:off x="566011" y="6476999"/>
              <a:ext cx="9302192" cy="732508"/>
            </a:xfrm>
            <a:prstGeom prst="rect">
              <a:avLst/>
            </a:prstGeom>
            <a:noFill/>
          </p:spPr>
          <p:txBody>
            <a:bodyPr wrap="none" rtlCol="0">
              <a:spAutoFit/>
            </a:bodyPr>
            <a:lstStyle/>
            <a:p>
              <a:pPr algn="ctr"/>
              <a:r>
                <a:rPr lang="en-US" dirty="0">
                  <a:solidFill>
                    <a:srgbClr val="E810FF"/>
                  </a:solidFill>
                  <a:latin typeface="+mj-lt"/>
                </a:rPr>
                <a:t>The first meaningful constraint on quark orbital contribution to proton spin</a:t>
              </a:r>
            </a:p>
            <a:p>
              <a:pPr algn="ctr"/>
              <a:r>
                <a:rPr lang="en-US" dirty="0">
                  <a:solidFill>
                    <a:srgbClr val="E810FF"/>
                  </a:solidFill>
                  <a:latin typeface="+mj-lt"/>
                </a:rPr>
                <a:t>by combining the sea from the EIC and valence region from </a:t>
              </a:r>
              <a:r>
                <a:rPr lang="en-US" dirty="0" err="1">
                  <a:solidFill>
                    <a:srgbClr val="E810FF"/>
                  </a:solidFill>
                  <a:latin typeface="+mj-lt"/>
                </a:rPr>
                <a:t>JLab</a:t>
              </a:r>
              <a:r>
                <a:rPr lang="en-US" dirty="0">
                  <a:solidFill>
                    <a:srgbClr val="E810FF"/>
                  </a:solidFill>
                  <a:latin typeface="+mj-lt"/>
                </a:rPr>
                <a:t> 12</a:t>
              </a:r>
            </a:p>
          </p:txBody>
        </p:sp>
      </p:grpSp>
      <p:grpSp>
        <p:nvGrpSpPr>
          <p:cNvPr id="2" name="Group 1"/>
          <p:cNvGrpSpPr/>
          <p:nvPr/>
        </p:nvGrpSpPr>
        <p:grpSpPr>
          <a:xfrm>
            <a:off x="502016" y="2823882"/>
            <a:ext cx="8187436" cy="3436471"/>
            <a:chOff x="552217" y="3200400"/>
            <a:chExt cx="9006180" cy="3894667"/>
          </a:xfrm>
        </p:grpSpPr>
        <p:sp>
          <p:nvSpPr>
            <p:cNvPr id="100" name="TextBox 99"/>
            <p:cNvSpPr txBox="1"/>
            <p:nvPr/>
          </p:nvSpPr>
          <p:spPr>
            <a:xfrm>
              <a:off x="552217" y="3733800"/>
              <a:ext cx="2938832" cy="732460"/>
            </a:xfrm>
            <a:prstGeom prst="rect">
              <a:avLst/>
            </a:prstGeom>
            <a:noFill/>
          </p:spPr>
          <p:txBody>
            <a:bodyPr wrap="none" lIns="91398" tIns="45699" rIns="91398" bIns="45699" rtlCol="0">
              <a:spAutoFit/>
            </a:bodyPr>
            <a:lstStyle/>
            <a:p>
              <a:pPr algn="ctr"/>
              <a:r>
                <a:rPr lang="en-US" dirty="0">
                  <a:solidFill>
                    <a:srgbClr val="FF0000"/>
                  </a:solidFill>
                  <a:latin typeface="+mn-lt"/>
                </a:rPr>
                <a:t>This could be checked </a:t>
              </a:r>
              <a:endParaRPr lang="en-US" dirty="0" smtClean="0">
                <a:solidFill>
                  <a:srgbClr val="FF0000"/>
                </a:solidFill>
                <a:latin typeface="+mn-lt"/>
              </a:endParaRPr>
            </a:p>
            <a:p>
              <a:pPr algn="ctr"/>
              <a:r>
                <a:rPr lang="en-US" dirty="0" smtClean="0">
                  <a:solidFill>
                    <a:srgbClr val="FF0000"/>
                  </a:solidFill>
                  <a:latin typeface="+mn-lt"/>
                </a:rPr>
                <a:t>by </a:t>
              </a:r>
              <a:r>
                <a:rPr lang="en-US" dirty="0">
                  <a:solidFill>
                    <a:srgbClr val="FF0000"/>
                  </a:solidFill>
                  <a:latin typeface="+mn-lt"/>
                </a:rPr>
                <a:t>Lattice </a:t>
              </a:r>
              <a:r>
                <a:rPr lang="en-US" dirty="0" smtClean="0">
                  <a:solidFill>
                    <a:srgbClr val="FF0000"/>
                  </a:solidFill>
                  <a:latin typeface="+mn-lt"/>
                </a:rPr>
                <a:t>QCD</a:t>
              </a:r>
              <a:endParaRPr lang="en-US" dirty="0">
                <a:solidFill>
                  <a:srgbClr val="FF0000"/>
                </a:solidFill>
                <a:latin typeface="+mn-lt"/>
              </a:endParaRPr>
            </a:p>
          </p:txBody>
        </p:sp>
        <p:pic>
          <p:nvPicPr>
            <p:cNvPr id="31" name="Picture 30"/>
            <p:cNvPicPr>
              <a:picLocks noChangeAspect="1"/>
            </p:cNvPicPr>
            <p:nvPr/>
          </p:nvPicPr>
          <p:blipFill>
            <a:blip r:embed="rId3"/>
            <a:stretch>
              <a:fillRect/>
            </a:stretch>
          </p:blipFill>
          <p:spPr>
            <a:xfrm>
              <a:off x="4834249" y="3200400"/>
              <a:ext cx="4724148" cy="3894667"/>
            </a:xfrm>
            <a:prstGeom prst="rect">
              <a:avLst/>
            </a:prstGeom>
          </p:spPr>
        </p:pic>
        <p:sp>
          <p:nvSpPr>
            <p:cNvPr id="5" name="TextBox 4"/>
            <p:cNvSpPr txBox="1"/>
            <p:nvPr/>
          </p:nvSpPr>
          <p:spPr>
            <a:xfrm>
              <a:off x="1219200" y="4724400"/>
              <a:ext cx="1564334" cy="418576"/>
            </a:xfrm>
            <a:prstGeom prst="rect">
              <a:avLst/>
            </a:prstGeom>
            <a:noFill/>
          </p:spPr>
          <p:txBody>
            <a:bodyPr wrap="none" rtlCol="0">
              <a:spAutoFit/>
            </a:bodyPr>
            <a:lstStyle/>
            <a:p>
              <a:r>
                <a:rPr lang="en-US" dirty="0">
                  <a:solidFill>
                    <a:srgbClr val="FF0000"/>
                  </a:solidFill>
                  <a:latin typeface="+mj-lt"/>
                </a:rPr>
                <a:t>L</a:t>
              </a:r>
              <a:r>
                <a:rPr lang="en-US" baseline="-25000" dirty="0">
                  <a:solidFill>
                    <a:srgbClr val="FF0000"/>
                  </a:solidFill>
                  <a:latin typeface="+mj-lt"/>
                </a:rPr>
                <a:t>u</a:t>
              </a:r>
              <a:r>
                <a:rPr lang="en-US" dirty="0">
                  <a:solidFill>
                    <a:srgbClr val="FF0000"/>
                  </a:solidFill>
                  <a:latin typeface="+mj-lt"/>
                </a:rPr>
                <a:t> + </a:t>
              </a:r>
              <a:r>
                <a:rPr lang="en-US" dirty="0" err="1">
                  <a:solidFill>
                    <a:srgbClr val="FF0000"/>
                  </a:solidFill>
                  <a:latin typeface="+mj-lt"/>
                </a:rPr>
                <a:t>L</a:t>
              </a:r>
              <a:r>
                <a:rPr lang="en-US" baseline="-25000" dirty="0" err="1">
                  <a:solidFill>
                    <a:srgbClr val="FF0000"/>
                  </a:solidFill>
                  <a:latin typeface="+mj-lt"/>
                </a:rPr>
                <a:t>d</a:t>
              </a:r>
              <a:r>
                <a:rPr lang="en-US" dirty="0">
                  <a:solidFill>
                    <a:srgbClr val="FF0000"/>
                  </a:solidFill>
                  <a:latin typeface="+mj-lt"/>
                </a:rPr>
                <a:t> ~ 0?</a:t>
              </a:r>
            </a:p>
          </p:txBody>
        </p:sp>
      </p:grpSp>
      <p:sp>
        <p:nvSpPr>
          <p:cNvPr id="3" name="TextBox 2"/>
          <p:cNvSpPr txBox="1"/>
          <p:nvPr/>
        </p:nvSpPr>
        <p:spPr>
          <a:xfrm>
            <a:off x="138546" y="4767499"/>
            <a:ext cx="4109531" cy="1754327"/>
          </a:xfrm>
          <a:prstGeom prst="rect">
            <a:avLst/>
          </a:prstGeom>
          <a:solidFill>
            <a:srgbClr val="66FFFF"/>
          </a:solidFill>
        </p:spPr>
        <p:txBody>
          <a:bodyPr wrap="square" rtlCol="0">
            <a:spAutoFit/>
          </a:bodyPr>
          <a:lstStyle/>
          <a:p>
            <a:pPr algn="ctr"/>
            <a:r>
              <a:rPr lang="en-US" i="1" dirty="0" smtClean="0">
                <a:solidFill>
                  <a:srgbClr val="0000FF"/>
                </a:solidFill>
              </a:rPr>
              <a:t>There are also more recent ideas</a:t>
            </a:r>
          </a:p>
          <a:p>
            <a:pPr algn="ctr"/>
            <a:r>
              <a:rPr lang="en-US" i="1" dirty="0" smtClean="0">
                <a:solidFill>
                  <a:srgbClr val="0000FF"/>
                </a:solidFill>
              </a:rPr>
              <a:t>Of calculating </a:t>
            </a:r>
            <a:r>
              <a:rPr lang="en-US" i="1" dirty="0" err="1" smtClean="0">
                <a:solidFill>
                  <a:srgbClr val="0000FF"/>
                </a:solidFill>
              </a:rPr>
              <a:t>parton</a:t>
            </a:r>
            <a:r>
              <a:rPr lang="en-US" i="1" dirty="0" smtClean="0">
                <a:solidFill>
                  <a:srgbClr val="0000FF"/>
                </a:solidFill>
              </a:rPr>
              <a:t> distribution functions </a:t>
            </a:r>
            <a:r>
              <a:rPr lang="en-US" i="1" dirty="0">
                <a:solidFill>
                  <a:srgbClr val="0000FF"/>
                </a:solidFill>
              </a:rPr>
              <a:t>o</a:t>
            </a:r>
            <a:r>
              <a:rPr lang="en-US" i="1" dirty="0" smtClean="0">
                <a:solidFill>
                  <a:srgbClr val="0000FF"/>
                </a:solidFill>
              </a:rPr>
              <a:t>n Lattice: </a:t>
            </a:r>
          </a:p>
          <a:p>
            <a:pPr algn="ctr"/>
            <a:r>
              <a:rPr lang="en-US" dirty="0" smtClean="0"/>
              <a:t>X. </a:t>
            </a:r>
            <a:r>
              <a:rPr lang="en-US" dirty="0" err="1" smtClean="0"/>
              <a:t>Ji</a:t>
            </a:r>
            <a:r>
              <a:rPr lang="en-US" dirty="0" smtClean="0"/>
              <a:t> et al. </a:t>
            </a:r>
            <a:r>
              <a:rPr lang="en-US" dirty="0" err="1" smtClean="0"/>
              <a:t>arXiv</a:t>
            </a:r>
            <a:r>
              <a:rPr lang="en-US" dirty="0" smtClean="0"/>
              <a:t> 1310.4263; 1310.7471; 1402.1462</a:t>
            </a:r>
          </a:p>
          <a:p>
            <a:pPr algn="ctr"/>
            <a:r>
              <a:rPr lang="en-US" dirty="0" smtClean="0"/>
              <a:t>&amp; Y.-Q. Ma, J.-W. </a:t>
            </a:r>
            <a:r>
              <a:rPr lang="en-US" dirty="0" err="1" smtClean="0"/>
              <a:t>Qiu</a:t>
            </a:r>
            <a:r>
              <a:rPr lang="en-US" dirty="0" smtClean="0"/>
              <a:t> 1404.6860</a:t>
            </a:r>
            <a:endParaRPr lang="en-US" dirty="0"/>
          </a:p>
        </p:txBody>
      </p:sp>
      <p:sp>
        <p:nvSpPr>
          <p:cNvPr id="6" name="Date Placeholder 5"/>
          <p:cNvSpPr>
            <a:spLocks noGrp="1"/>
          </p:cNvSpPr>
          <p:nvPr>
            <p:ph type="dt" sz="half" idx="10"/>
          </p:nvPr>
        </p:nvSpPr>
        <p:spPr/>
        <p:txBody>
          <a:bodyPr/>
          <a:lstStyle/>
          <a:p>
            <a:r>
              <a:rPr lang="en-US" smtClean="0"/>
              <a:t>August 14, 2014</a:t>
            </a:r>
            <a:endParaRPr lang="en-US"/>
          </a:p>
        </p:txBody>
      </p:sp>
      <p:sp>
        <p:nvSpPr>
          <p:cNvPr id="7" name="Footer Placeholder 6"/>
          <p:cNvSpPr>
            <a:spLocks noGrp="1"/>
          </p:cNvSpPr>
          <p:nvPr>
            <p:ph type="ftr" sz="quarter" idx="11"/>
          </p:nvPr>
        </p:nvSpPr>
        <p:spPr/>
        <p:txBody>
          <a:bodyPr/>
          <a:lstStyle/>
          <a:p>
            <a:pPr algn="r"/>
            <a:r>
              <a:rPr lang="en-US" smtClean="0"/>
              <a:t>Spin physics with EIC: Pre-Town Meeting at JLab </a:t>
            </a:r>
            <a:endParaRPr lang="en-US" dirty="0"/>
          </a:p>
        </p:txBody>
      </p:sp>
    </p:spTree>
    <p:extLst>
      <p:ext uri="{BB962C8B-B14F-4D97-AF65-F5344CB8AC3E}">
        <p14:creationId xmlns:p14="http://schemas.microsoft.com/office/powerpoint/2010/main" val="9364760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Study of gluons and sea quarks in QCD</a:t>
            </a:r>
            <a:endParaRPr lang="en-US" dirty="0"/>
          </a:p>
        </p:txBody>
      </p:sp>
      <p:sp>
        <p:nvSpPr>
          <p:cNvPr id="3" name="Content Placeholder 2"/>
          <p:cNvSpPr>
            <a:spLocks noGrp="1"/>
          </p:cNvSpPr>
          <p:nvPr>
            <p:ph idx="1"/>
          </p:nvPr>
        </p:nvSpPr>
        <p:spPr/>
        <p:txBody>
          <a:bodyPr anchor="ctr"/>
          <a:lstStyle/>
          <a:p>
            <a:r>
              <a:rPr lang="en-US" dirty="0" smtClean="0"/>
              <a:t>Through the precision study of proton structure including its spin</a:t>
            </a:r>
          </a:p>
          <a:p>
            <a:endParaRPr lang="en-US" dirty="0"/>
          </a:p>
          <a:p>
            <a:r>
              <a:rPr lang="en-US" dirty="0" smtClean="0"/>
              <a:t>Through precision study of gluons in nuclei both at extremely low “effective x” (high energy) and in modifications in </a:t>
            </a:r>
            <a:r>
              <a:rPr lang="en-US" dirty="0" err="1" smtClean="0"/>
              <a:t>parton</a:t>
            </a:r>
            <a:r>
              <a:rPr lang="en-US" dirty="0" smtClean="0"/>
              <a:t> distributions in nuclear medium</a:t>
            </a:r>
          </a:p>
          <a:p>
            <a:endParaRPr lang="en-US" dirty="0"/>
          </a:p>
          <a:p>
            <a:pPr marL="0" indent="0">
              <a:buNone/>
            </a:pPr>
            <a:r>
              <a:rPr lang="en-US" dirty="0" smtClean="0"/>
              <a:t>Precision enabled by the extremely well understood electro-magnetic probe planned for electron-proton and electron-nucleus collisions at the EIC. </a:t>
            </a:r>
            <a:endParaRPr lang="en-US" dirty="0"/>
          </a:p>
        </p:txBody>
      </p:sp>
      <p:sp>
        <p:nvSpPr>
          <p:cNvPr id="4" name="Date Placeholder 3"/>
          <p:cNvSpPr>
            <a:spLocks noGrp="1"/>
          </p:cNvSpPr>
          <p:nvPr>
            <p:ph type="dt" sz="half" idx="10"/>
          </p:nvPr>
        </p:nvSpPr>
        <p:spPr/>
        <p:txBody>
          <a:bodyPr/>
          <a:lstStyle/>
          <a:p>
            <a:r>
              <a:rPr lang="en-US" smtClean="0"/>
              <a:t>August 14, 2014</a:t>
            </a:r>
            <a:endParaRPr lang="en-US"/>
          </a:p>
        </p:txBody>
      </p:sp>
      <p:sp>
        <p:nvSpPr>
          <p:cNvPr id="5" name="Footer Placeholder 4"/>
          <p:cNvSpPr>
            <a:spLocks noGrp="1"/>
          </p:cNvSpPr>
          <p:nvPr>
            <p:ph type="ftr" sz="quarter" idx="11"/>
          </p:nvPr>
        </p:nvSpPr>
        <p:spPr/>
        <p:txBody>
          <a:bodyPr/>
          <a:lstStyle/>
          <a:p>
            <a:pPr algn="r"/>
            <a:r>
              <a:rPr lang="en-US" smtClean="0"/>
              <a:t>Spin physics with EIC: Pre-Town Meeting at JLab </a:t>
            </a: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3</a:t>
            </a:fld>
            <a:endParaRPr lang="en-US"/>
          </a:p>
        </p:txBody>
      </p:sp>
    </p:spTree>
    <p:extLst>
      <p:ext uri="{BB962C8B-B14F-4D97-AF65-F5344CB8AC3E}">
        <p14:creationId xmlns:p14="http://schemas.microsoft.com/office/powerpoint/2010/main" val="69703501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cap="none" dirty="0" smtClean="0"/>
              <a:t>Physics Beyond The </a:t>
            </a:r>
            <a:r>
              <a:rPr lang="en-US" cap="none" dirty="0" smtClean="0"/>
              <a:t>SM? </a:t>
            </a:r>
            <a:endParaRPr lang="en-US" cap="none" dirty="0"/>
          </a:p>
        </p:txBody>
      </p:sp>
      <p:sp>
        <p:nvSpPr>
          <p:cNvPr id="3" name="Subtitle 2"/>
          <p:cNvSpPr>
            <a:spLocks noGrp="1"/>
          </p:cNvSpPr>
          <p:nvPr>
            <p:ph type="subTitle" idx="1"/>
          </p:nvPr>
        </p:nvSpPr>
        <p:spPr>
          <a:xfrm>
            <a:off x="685800" y="3505199"/>
            <a:ext cx="8458200" cy="2934447"/>
          </a:xfrm>
        </p:spPr>
        <p:txBody>
          <a:bodyPr>
            <a:normAutofit/>
          </a:bodyPr>
          <a:lstStyle/>
          <a:p>
            <a:r>
              <a:rPr lang="en-US" dirty="0" smtClean="0">
                <a:solidFill>
                  <a:srgbClr val="0000FF"/>
                </a:solidFill>
              </a:rPr>
              <a:t>Next generation SOLID/PVDIS Experiment at </a:t>
            </a:r>
            <a:r>
              <a:rPr lang="en-US" dirty="0" smtClean="0">
                <a:solidFill>
                  <a:srgbClr val="0000FF"/>
                </a:solidFill>
              </a:rPr>
              <a:t>JLab12</a:t>
            </a:r>
            <a:endParaRPr lang="en-US" dirty="0"/>
          </a:p>
          <a:p>
            <a:r>
              <a:rPr lang="en-US" dirty="0" smtClean="0"/>
              <a:t>Will need the highest possible luminosity for the collider &amp; a great control of systematics</a:t>
            </a:r>
            <a:r>
              <a:rPr lang="en-US" dirty="0" smtClean="0"/>
              <a:t>…</a:t>
            </a:r>
            <a:endParaRPr lang="en-US" dirty="0" smtClean="0"/>
          </a:p>
          <a:p>
            <a:r>
              <a:rPr lang="en-US" dirty="0" smtClean="0"/>
              <a:t>-- </a:t>
            </a:r>
            <a:r>
              <a:rPr lang="en-US" dirty="0" smtClean="0">
                <a:solidFill>
                  <a:srgbClr val="0000FF"/>
                </a:solidFill>
              </a:rPr>
              <a:t>Sin</a:t>
            </a:r>
            <a:r>
              <a:rPr lang="en-US" baseline="30000" dirty="0" smtClean="0">
                <a:solidFill>
                  <a:srgbClr val="0000FF"/>
                </a:solidFill>
              </a:rPr>
              <a:t>2</a:t>
            </a:r>
            <a:r>
              <a:rPr lang="en-US" dirty="0" smtClean="0">
                <a:solidFill>
                  <a:srgbClr val="0000FF"/>
                </a:solidFill>
                <a:latin typeface="Symbol" charset="2"/>
                <a:cs typeface="Symbol" charset="2"/>
              </a:rPr>
              <a:t>Q</a:t>
            </a:r>
            <a:r>
              <a:rPr lang="en-US" baseline="-25000" dirty="0" smtClean="0">
                <a:solidFill>
                  <a:srgbClr val="0000FF"/>
                </a:solidFill>
                <a:cs typeface="Symbol" charset="2"/>
              </a:rPr>
              <a:t>W</a:t>
            </a:r>
            <a:r>
              <a:rPr lang="en-US" dirty="0" smtClean="0">
                <a:solidFill>
                  <a:srgbClr val="0000FF"/>
                </a:solidFill>
                <a:cs typeface="Symbol" charset="2"/>
              </a:rPr>
              <a:t> </a:t>
            </a:r>
            <a:r>
              <a:rPr lang="en-US" dirty="0" smtClean="0">
                <a:solidFill>
                  <a:srgbClr val="0000FF"/>
                </a:solidFill>
                <a:cs typeface="Symbol" charset="2"/>
              </a:rPr>
              <a:t>(weak mixing angle &amp; its evolution/running)</a:t>
            </a:r>
            <a:endParaRPr lang="en-US" dirty="0">
              <a:solidFill>
                <a:srgbClr val="0000FF"/>
              </a:solidFill>
              <a:latin typeface="Symbol" charset="2"/>
              <a:cs typeface="Symbol" charset="2"/>
            </a:endParaRPr>
          </a:p>
          <a:p>
            <a:r>
              <a:rPr lang="en-US" dirty="0" smtClean="0">
                <a:cs typeface="Symbol" charset="2"/>
              </a:rPr>
              <a:t>-- </a:t>
            </a:r>
            <a:r>
              <a:rPr lang="en-US" dirty="0" smtClean="0">
                <a:cs typeface="Symbol" charset="2"/>
              </a:rPr>
              <a:t>Because of significantly higher CM energy than fixed target experiments and high luminosity (10</a:t>
            </a:r>
            <a:r>
              <a:rPr lang="en-US" baseline="30000" dirty="0" smtClean="0">
                <a:cs typeface="Symbol" charset="2"/>
              </a:rPr>
              <a:t>34</a:t>
            </a:r>
            <a:r>
              <a:rPr lang="en-US" dirty="0" smtClean="0">
                <a:cs typeface="Symbol" charset="2"/>
              </a:rPr>
              <a:t> cm</a:t>
            </a:r>
            <a:r>
              <a:rPr lang="en-US" baseline="30000" dirty="0" smtClean="0">
                <a:cs typeface="Symbol" charset="2"/>
              </a:rPr>
              <a:t>-2</a:t>
            </a:r>
            <a:r>
              <a:rPr lang="en-US" dirty="0" smtClean="0">
                <a:cs typeface="Symbol" charset="2"/>
              </a:rPr>
              <a:t>sec</a:t>
            </a:r>
            <a:r>
              <a:rPr lang="en-US" baseline="30000" dirty="0" smtClean="0">
                <a:cs typeface="Symbol" charset="2"/>
              </a:rPr>
              <a:t>-1</a:t>
            </a:r>
            <a:r>
              <a:rPr lang="en-US" dirty="0" smtClean="0">
                <a:cs typeface="Symbol" charset="2"/>
              </a:rPr>
              <a:t>): Searches </a:t>
            </a:r>
            <a:r>
              <a:rPr lang="en-US" dirty="0" smtClean="0">
                <a:cs typeface="Symbol" charset="2"/>
              </a:rPr>
              <a:t>of </a:t>
            </a:r>
            <a:r>
              <a:rPr lang="en-US" dirty="0" err="1" smtClean="0">
                <a:cs typeface="Symbol" charset="2"/>
              </a:rPr>
              <a:t>lepto</a:t>
            </a:r>
            <a:r>
              <a:rPr lang="en-US" dirty="0" smtClean="0">
                <a:cs typeface="Symbol" charset="2"/>
              </a:rPr>
              <a:t>-quarks </a:t>
            </a:r>
            <a:r>
              <a:rPr lang="en-US" dirty="0" smtClean="0">
                <a:cs typeface="Symbol" charset="2"/>
              </a:rPr>
              <a:t>and other such exotics</a:t>
            </a:r>
          </a:p>
        </p:txBody>
      </p:sp>
      <p:sp>
        <p:nvSpPr>
          <p:cNvPr id="4" name="TextBox 3"/>
          <p:cNvSpPr txBox="1"/>
          <p:nvPr/>
        </p:nvSpPr>
        <p:spPr>
          <a:xfrm>
            <a:off x="685800" y="868161"/>
            <a:ext cx="6471468" cy="369332"/>
          </a:xfrm>
          <a:prstGeom prst="rect">
            <a:avLst/>
          </a:prstGeom>
          <a:noFill/>
        </p:spPr>
        <p:txBody>
          <a:bodyPr wrap="none" rtlCol="0">
            <a:spAutoFit/>
          </a:bodyPr>
          <a:lstStyle/>
          <a:p>
            <a:r>
              <a:rPr lang="en-US" dirty="0" smtClean="0"/>
              <a:t>Making connections to other subfields of US Nuclear Physics:</a:t>
            </a:r>
            <a:endParaRPr lang="en-US" dirty="0"/>
          </a:p>
        </p:txBody>
      </p:sp>
    </p:spTree>
    <p:extLst>
      <p:ext uri="{BB962C8B-B14F-4D97-AF65-F5344CB8AC3E}">
        <p14:creationId xmlns:p14="http://schemas.microsoft.com/office/powerpoint/2010/main" val="353882590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Sin</a:t>
            </a:r>
            <a:r>
              <a:rPr lang="en-US" baseline="30000" dirty="0" smtClean="0"/>
              <a:t>2</a:t>
            </a:r>
            <a:r>
              <a:rPr lang="en-US" dirty="0" smtClean="0">
                <a:latin typeface="Symbol" charset="2"/>
                <a:cs typeface="Symbol" charset="2"/>
              </a:rPr>
              <a:t>Q</a:t>
            </a:r>
            <a:r>
              <a:rPr lang="en-US" baseline="-25000" dirty="0" smtClean="0"/>
              <a:t>W </a:t>
            </a:r>
            <a:r>
              <a:rPr lang="en-US" dirty="0" smtClean="0"/>
              <a:t>with the EIC: Physics Beyond SM</a:t>
            </a:r>
            <a:endParaRPr lang="en-US" dirty="0"/>
          </a:p>
        </p:txBody>
      </p:sp>
      <p:sp>
        <p:nvSpPr>
          <p:cNvPr id="3" name="Content Placeholder 2"/>
          <p:cNvSpPr>
            <a:spLocks noGrp="1"/>
          </p:cNvSpPr>
          <p:nvPr>
            <p:ph idx="1"/>
          </p:nvPr>
        </p:nvSpPr>
        <p:spPr>
          <a:xfrm>
            <a:off x="243209" y="1418165"/>
            <a:ext cx="8900791" cy="5073727"/>
          </a:xfrm>
        </p:spPr>
        <p:txBody>
          <a:bodyPr/>
          <a:lstStyle/>
          <a:p>
            <a:r>
              <a:rPr lang="en-US" dirty="0" smtClean="0"/>
              <a:t>Precision parity violating asymmetry measurements e/D or e/p</a:t>
            </a:r>
          </a:p>
          <a:p>
            <a:r>
              <a:rPr lang="en-US" dirty="0" smtClean="0"/>
              <a:t>Deviation from the “curve” may be hints of BSM scenarios including: </a:t>
            </a:r>
            <a:r>
              <a:rPr lang="en-US" dirty="0" err="1" smtClean="0"/>
              <a:t>Lepto</a:t>
            </a:r>
            <a:r>
              <a:rPr lang="en-US" dirty="0" smtClean="0"/>
              <a:t>-Quarks, RPV SUSY extensions, E</a:t>
            </a:r>
            <a:r>
              <a:rPr lang="en-US" baseline="-25000" dirty="0" smtClean="0"/>
              <a:t>6</a:t>
            </a:r>
            <a:r>
              <a:rPr lang="en-US" dirty="0" smtClean="0"/>
              <a:t>/Z’ based extensions of the SM</a:t>
            </a:r>
            <a:endParaRPr lang="en-US" dirty="0"/>
          </a:p>
        </p:txBody>
      </p:sp>
      <p:sp>
        <p:nvSpPr>
          <p:cNvPr id="4" name="Date Placeholder 3"/>
          <p:cNvSpPr>
            <a:spLocks noGrp="1"/>
          </p:cNvSpPr>
          <p:nvPr>
            <p:ph type="dt" sz="half" idx="10"/>
          </p:nvPr>
        </p:nvSpPr>
        <p:spPr/>
        <p:txBody>
          <a:bodyPr/>
          <a:lstStyle/>
          <a:p>
            <a:r>
              <a:rPr lang="en-US" smtClean="0"/>
              <a:t>August 14, 2014</a:t>
            </a:r>
            <a:endParaRPr lang="en-US"/>
          </a:p>
        </p:txBody>
      </p:sp>
      <p:sp>
        <p:nvSpPr>
          <p:cNvPr id="5" name="Footer Placeholder 4"/>
          <p:cNvSpPr>
            <a:spLocks noGrp="1"/>
          </p:cNvSpPr>
          <p:nvPr>
            <p:ph type="ftr" sz="quarter" idx="11"/>
          </p:nvPr>
        </p:nvSpPr>
        <p:spPr/>
        <p:txBody>
          <a:bodyPr/>
          <a:lstStyle/>
          <a:p>
            <a:r>
              <a:rPr lang="es-ES_tradnl" smtClean="0"/>
              <a:t>Spin physics with EIC: Pre-Town Meeting at JLab </a:t>
            </a:r>
            <a:endParaRPr lang="en-US"/>
          </a:p>
        </p:txBody>
      </p:sp>
      <p:sp>
        <p:nvSpPr>
          <p:cNvPr id="6" name="Slide Number Placeholder 5"/>
          <p:cNvSpPr>
            <a:spLocks noGrp="1"/>
          </p:cNvSpPr>
          <p:nvPr>
            <p:ph type="sldNum" sz="quarter" idx="12"/>
          </p:nvPr>
        </p:nvSpPr>
        <p:spPr/>
        <p:txBody>
          <a:bodyPr/>
          <a:lstStyle/>
          <a:p>
            <a:fld id="{86573F6C-F8D8-B348-B654-EE84CB3F7996}" type="slidenum">
              <a:rPr lang="en-US" smtClean="0"/>
              <a:t>31</a:t>
            </a:fld>
            <a:endParaRPr lang="en-US"/>
          </a:p>
        </p:txBody>
      </p:sp>
      <p:grpSp>
        <p:nvGrpSpPr>
          <p:cNvPr id="9" name="Group 8"/>
          <p:cNvGrpSpPr/>
          <p:nvPr/>
        </p:nvGrpSpPr>
        <p:grpSpPr>
          <a:xfrm>
            <a:off x="309275" y="3026426"/>
            <a:ext cx="5738107" cy="3701641"/>
            <a:chOff x="1469143" y="2797884"/>
            <a:chExt cx="5738107" cy="3701641"/>
          </a:xfrm>
        </p:grpSpPr>
        <p:pic>
          <p:nvPicPr>
            <p:cNvPr id="7" name="Picture 15" descr="running.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69143" y="2797884"/>
              <a:ext cx="5738107" cy="3701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p:cNvCxnSpPr/>
            <p:nvPr/>
          </p:nvCxnSpPr>
          <p:spPr>
            <a:xfrm>
              <a:off x="6796919" y="4665577"/>
              <a:ext cx="0" cy="414421"/>
            </a:xfrm>
            <a:prstGeom prst="line">
              <a:avLst/>
            </a:prstGeom>
            <a:ln w="38100" cmpd="sng">
              <a:solidFill>
                <a:srgbClr val="800000"/>
              </a:solidFill>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6514239" y="4319235"/>
              <a:ext cx="578103" cy="276999"/>
            </a:xfrm>
            <a:prstGeom prst="rect">
              <a:avLst/>
            </a:prstGeom>
            <a:solidFill>
              <a:srgbClr val="FFFF00"/>
            </a:solidFill>
            <a:ln>
              <a:solidFill>
                <a:srgbClr val="800000"/>
              </a:solidFill>
            </a:ln>
          </p:spPr>
          <p:txBody>
            <a:bodyPr wrap="none" rtlCol="0">
              <a:spAutoFit/>
            </a:bodyPr>
            <a:lstStyle/>
            <a:p>
              <a:r>
                <a:rPr lang="en-US" sz="1200" dirty="0" err="1" smtClean="0">
                  <a:solidFill>
                    <a:srgbClr val="800000"/>
                  </a:solidFill>
                </a:rPr>
                <a:t>LHeC</a:t>
              </a:r>
              <a:endParaRPr lang="en-US" sz="1200" dirty="0">
                <a:solidFill>
                  <a:srgbClr val="800000"/>
                </a:solidFill>
              </a:endParaRPr>
            </a:p>
          </p:txBody>
        </p:sp>
      </p:grpSp>
      <p:sp>
        <p:nvSpPr>
          <p:cNvPr id="14" name="TextBox 13"/>
          <p:cNvSpPr txBox="1"/>
          <p:nvPr/>
        </p:nvSpPr>
        <p:spPr>
          <a:xfrm>
            <a:off x="6478737" y="2937540"/>
            <a:ext cx="2665263" cy="2585323"/>
          </a:xfrm>
          <a:prstGeom prst="rect">
            <a:avLst/>
          </a:prstGeom>
          <a:noFill/>
        </p:spPr>
        <p:txBody>
          <a:bodyPr wrap="square" rtlCol="0">
            <a:spAutoFit/>
          </a:bodyPr>
          <a:lstStyle/>
          <a:p>
            <a:pPr algn="r"/>
            <a:r>
              <a:rPr lang="en-US" dirty="0" smtClean="0"/>
              <a:t>Black: measurements</a:t>
            </a:r>
          </a:p>
          <a:p>
            <a:pPr algn="r"/>
            <a:endParaRPr lang="en-US" dirty="0"/>
          </a:p>
          <a:p>
            <a:pPr algn="r"/>
            <a:r>
              <a:rPr lang="en-US" dirty="0" smtClean="0">
                <a:solidFill>
                  <a:srgbClr val="0000FF"/>
                </a:solidFill>
              </a:rPr>
              <a:t>Blue: near future measurements</a:t>
            </a:r>
          </a:p>
          <a:p>
            <a:pPr algn="r"/>
            <a:endParaRPr lang="en-US" dirty="0"/>
          </a:p>
          <a:p>
            <a:pPr algn="r"/>
            <a:r>
              <a:rPr lang="en-US" dirty="0" smtClean="0">
                <a:solidFill>
                  <a:srgbClr val="FF0000"/>
                </a:solidFill>
              </a:rPr>
              <a:t>Red: US EIC projections</a:t>
            </a:r>
          </a:p>
          <a:p>
            <a:pPr algn="r"/>
            <a:endParaRPr lang="en-US" dirty="0"/>
          </a:p>
          <a:p>
            <a:pPr algn="r"/>
            <a:r>
              <a:rPr lang="en-US" dirty="0" smtClean="0">
                <a:solidFill>
                  <a:srgbClr val="800000"/>
                </a:solidFill>
              </a:rPr>
              <a:t>Maroon: </a:t>
            </a:r>
            <a:r>
              <a:rPr lang="en-US" dirty="0" err="1" smtClean="0">
                <a:solidFill>
                  <a:srgbClr val="800000"/>
                </a:solidFill>
              </a:rPr>
              <a:t>LHeC</a:t>
            </a:r>
            <a:r>
              <a:rPr lang="en-US" dirty="0" smtClean="0">
                <a:solidFill>
                  <a:srgbClr val="800000"/>
                </a:solidFill>
              </a:rPr>
              <a:t> Projection</a:t>
            </a:r>
            <a:endParaRPr lang="en-US" dirty="0">
              <a:solidFill>
                <a:srgbClr val="800000"/>
              </a:solidFill>
            </a:endParaRPr>
          </a:p>
        </p:txBody>
      </p:sp>
    </p:spTree>
    <p:extLst>
      <p:ext uri="{BB962C8B-B14F-4D97-AF65-F5344CB8AC3E}">
        <p14:creationId xmlns:p14="http://schemas.microsoft.com/office/powerpoint/2010/main" val="186188736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How does EIC compare with HERA?</a:t>
            </a:r>
            <a:endParaRPr lang="en-US" dirty="0"/>
          </a:p>
        </p:txBody>
      </p:sp>
      <p:pic>
        <p:nvPicPr>
          <p:cNvPr id="3" name="Picture 2" descr="ratio.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29535" y="461393"/>
            <a:ext cx="3600844" cy="4659915"/>
          </a:xfrm>
          <a:prstGeom prst="rect">
            <a:avLst/>
          </a:prstGeom>
        </p:spPr>
      </p:pic>
      <p:pic>
        <p:nvPicPr>
          <p:cNvPr id="4" name="Picture 3"/>
          <p:cNvPicPr>
            <a:picLocks noChangeAspect="1"/>
          </p:cNvPicPr>
          <p:nvPr/>
        </p:nvPicPr>
        <p:blipFill>
          <a:blip r:embed="rId3"/>
          <a:stretch>
            <a:fillRect/>
          </a:stretch>
        </p:blipFill>
        <p:spPr>
          <a:xfrm>
            <a:off x="4130690" y="2938747"/>
            <a:ext cx="5013310" cy="3484526"/>
          </a:xfrm>
          <a:prstGeom prst="rect">
            <a:avLst/>
          </a:prstGeom>
        </p:spPr>
      </p:pic>
      <p:sp>
        <p:nvSpPr>
          <p:cNvPr id="5" name="TextBox 4"/>
          <p:cNvSpPr txBox="1"/>
          <p:nvPr/>
        </p:nvSpPr>
        <p:spPr>
          <a:xfrm>
            <a:off x="4856333" y="1758551"/>
            <a:ext cx="4057521" cy="369332"/>
          </a:xfrm>
          <a:prstGeom prst="rect">
            <a:avLst/>
          </a:prstGeom>
          <a:noFill/>
        </p:spPr>
        <p:txBody>
          <a:bodyPr wrap="none" rtlCol="0">
            <a:spAutoFit/>
          </a:bodyPr>
          <a:lstStyle/>
          <a:p>
            <a:r>
              <a:rPr lang="en-US" dirty="0" smtClean="0"/>
              <a:t>Private communications: M. </a:t>
            </a:r>
            <a:r>
              <a:rPr lang="en-US" dirty="0" err="1" smtClean="0"/>
              <a:t>Gonderinger</a:t>
            </a:r>
            <a:endParaRPr lang="en-US" dirty="0"/>
          </a:p>
        </p:txBody>
      </p:sp>
      <p:sp>
        <p:nvSpPr>
          <p:cNvPr id="6" name="Date Placeholder 5"/>
          <p:cNvSpPr>
            <a:spLocks noGrp="1"/>
          </p:cNvSpPr>
          <p:nvPr>
            <p:ph type="dt" sz="half" idx="10"/>
          </p:nvPr>
        </p:nvSpPr>
        <p:spPr/>
        <p:txBody>
          <a:bodyPr/>
          <a:lstStyle/>
          <a:p>
            <a:r>
              <a:rPr lang="en-US" smtClean="0"/>
              <a:t>August 14, 2014</a:t>
            </a:r>
            <a:endParaRPr lang="en-US"/>
          </a:p>
        </p:txBody>
      </p:sp>
      <p:sp>
        <p:nvSpPr>
          <p:cNvPr id="7" name="Footer Placeholder 6"/>
          <p:cNvSpPr>
            <a:spLocks noGrp="1"/>
          </p:cNvSpPr>
          <p:nvPr>
            <p:ph type="ftr" sz="quarter" idx="11"/>
          </p:nvPr>
        </p:nvSpPr>
        <p:spPr/>
        <p:txBody>
          <a:bodyPr/>
          <a:lstStyle/>
          <a:p>
            <a:r>
              <a:rPr lang="en-US" smtClean="0"/>
              <a:t>Spin physics with EIC: Pre-Town Meeting at JLab </a:t>
            </a:r>
            <a:endParaRPr lang="en-US"/>
          </a:p>
        </p:txBody>
      </p:sp>
      <p:sp>
        <p:nvSpPr>
          <p:cNvPr id="8" name="Slide Number Placeholder 7"/>
          <p:cNvSpPr>
            <a:spLocks noGrp="1"/>
          </p:cNvSpPr>
          <p:nvPr>
            <p:ph type="sldNum" sz="quarter" idx="12"/>
          </p:nvPr>
        </p:nvSpPr>
        <p:spPr/>
        <p:txBody>
          <a:bodyPr/>
          <a:lstStyle/>
          <a:p>
            <a:fld id="{1F17954C-E6BE-4D4A-8DEF-B802BB74806D}" type="slidenum">
              <a:rPr lang="en-US" smtClean="0"/>
              <a:t>32</a:t>
            </a:fld>
            <a:endParaRPr lang="en-US"/>
          </a:p>
        </p:txBody>
      </p:sp>
      <p:sp>
        <p:nvSpPr>
          <p:cNvPr id="9" name="TextBox 8"/>
          <p:cNvSpPr txBox="1"/>
          <p:nvPr/>
        </p:nvSpPr>
        <p:spPr>
          <a:xfrm>
            <a:off x="2168555" y="4233600"/>
            <a:ext cx="567208" cy="369332"/>
          </a:xfrm>
          <a:prstGeom prst="rect">
            <a:avLst/>
          </a:prstGeom>
          <a:noFill/>
        </p:spPr>
        <p:txBody>
          <a:bodyPr wrap="none" rtlCol="0">
            <a:spAutoFit/>
          </a:bodyPr>
          <a:lstStyle/>
          <a:p>
            <a:r>
              <a:rPr lang="en-US" dirty="0" smtClean="0"/>
              <a:t>q</a:t>
            </a:r>
            <a:r>
              <a:rPr lang="en-US" baseline="-25000" dirty="0" smtClean="0"/>
              <a:t>i</a:t>
            </a:r>
            <a:r>
              <a:rPr lang="en-US" dirty="0" smtClean="0"/>
              <a:t> </a:t>
            </a:r>
            <a:r>
              <a:rPr lang="en-US" dirty="0" err="1" smtClean="0"/>
              <a:t>q</a:t>
            </a:r>
            <a:r>
              <a:rPr lang="en-US" baseline="-25000" dirty="0" err="1" smtClean="0"/>
              <a:t>j</a:t>
            </a:r>
            <a:endParaRPr lang="en-US" dirty="0"/>
          </a:p>
        </p:txBody>
      </p:sp>
      <p:sp>
        <p:nvSpPr>
          <p:cNvPr id="10" name="TextBox 9"/>
          <p:cNvSpPr txBox="1"/>
          <p:nvPr/>
        </p:nvSpPr>
        <p:spPr>
          <a:xfrm>
            <a:off x="268032" y="5074663"/>
            <a:ext cx="3623821" cy="64633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dirty="0" smtClean="0"/>
              <a:t>Detailed detector studies needed.</a:t>
            </a:r>
          </a:p>
          <a:p>
            <a:r>
              <a:rPr lang="en-US" dirty="0" smtClean="0"/>
              <a:t>About to be initiated.</a:t>
            </a:r>
            <a:endParaRPr lang="en-US" dirty="0"/>
          </a:p>
        </p:txBody>
      </p:sp>
    </p:spTree>
    <p:extLst>
      <p:ext uri="{BB962C8B-B14F-4D97-AF65-F5344CB8AC3E}">
        <p14:creationId xmlns:p14="http://schemas.microsoft.com/office/powerpoint/2010/main" val="64437854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summary:</a:t>
            </a:r>
            <a:endParaRPr lang="en-US" dirty="0"/>
          </a:p>
        </p:txBody>
      </p:sp>
      <p:sp>
        <p:nvSpPr>
          <p:cNvPr id="3" name="Content Placeholder 2"/>
          <p:cNvSpPr>
            <a:spLocks noGrp="1"/>
          </p:cNvSpPr>
          <p:nvPr>
            <p:ph idx="1"/>
          </p:nvPr>
        </p:nvSpPr>
        <p:spPr>
          <a:xfrm>
            <a:off x="243209" y="1449791"/>
            <a:ext cx="8687983" cy="5073727"/>
          </a:xfrm>
        </p:spPr>
        <p:txBody>
          <a:bodyPr>
            <a:normAutofit fontScale="92500" lnSpcReduction="10000"/>
          </a:bodyPr>
          <a:lstStyle/>
          <a:p>
            <a:r>
              <a:rPr lang="en-US" dirty="0" smtClean="0"/>
              <a:t>Studying physics with “spin” has always taught us something very fundamental about nature: (understanding the composite particles and using “spin” as a tool to understand something beyond…)</a:t>
            </a:r>
          </a:p>
          <a:p>
            <a:endParaRPr lang="en-US" dirty="0"/>
          </a:p>
          <a:p>
            <a:r>
              <a:rPr lang="en-US" dirty="0" smtClean="0"/>
              <a:t>Nucleon spin </a:t>
            </a:r>
            <a:r>
              <a:rPr lang="en-US" b="1" dirty="0" smtClean="0">
                <a:solidFill>
                  <a:srgbClr val="FF0000"/>
                </a:solidFill>
              </a:rPr>
              <a:t>crisis </a:t>
            </a:r>
            <a:r>
              <a:rPr lang="en-US" dirty="0" smtClean="0"/>
              <a:t>is now a </a:t>
            </a:r>
            <a:r>
              <a:rPr lang="en-US" b="1" dirty="0" smtClean="0">
                <a:solidFill>
                  <a:srgbClr val="0000FF"/>
                </a:solidFill>
              </a:rPr>
              <a:t>puzzle</a:t>
            </a:r>
            <a:r>
              <a:rPr lang="en-US" dirty="0" smtClean="0"/>
              <a:t>: </a:t>
            </a:r>
          </a:p>
          <a:p>
            <a:pPr lvl="1"/>
            <a:r>
              <a:rPr lang="en-US" dirty="0" smtClean="0"/>
              <a:t>We know what the components are, and how to get to some of them with high precision (</a:t>
            </a:r>
            <a:r>
              <a:rPr lang="en-US" dirty="0" err="1" smtClean="0"/>
              <a:t>helicity</a:t>
            </a:r>
            <a:r>
              <a:rPr lang="en-US" dirty="0" smtClean="0"/>
              <a:t> components). </a:t>
            </a:r>
            <a:r>
              <a:rPr lang="en-US" dirty="0" smtClean="0">
                <a:solidFill>
                  <a:srgbClr val="0000FF"/>
                </a:solidFill>
              </a:rPr>
              <a:t>It is imperative that we go after this!</a:t>
            </a:r>
            <a:endParaRPr lang="en-US" dirty="0" smtClean="0"/>
          </a:p>
          <a:p>
            <a:pPr lvl="1"/>
            <a:r>
              <a:rPr lang="en-US" dirty="0" smtClean="0"/>
              <a:t>The TMDs and GPDs are now in coherent formalism</a:t>
            </a:r>
            <a:r>
              <a:rPr lang="en-US" dirty="0" smtClean="0">
                <a:sym typeface="Wingdings"/>
              </a:rPr>
              <a:t> 2+1 D </a:t>
            </a:r>
            <a:r>
              <a:rPr lang="en-US" dirty="0" err="1" smtClean="0">
                <a:sym typeface="Wingdings"/>
              </a:rPr>
              <a:t>tomogrphy</a:t>
            </a:r>
            <a:r>
              <a:rPr lang="en-US" dirty="0" smtClean="0">
                <a:sym typeface="Wingdings"/>
              </a:rPr>
              <a:t> a nucleon possible: Q</a:t>
            </a:r>
            <a:r>
              <a:rPr lang="en-US" dirty="0" smtClean="0"/>
              <a:t>uark sector at </a:t>
            </a:r>
            <a:r>
              <a:rPr lang="en-US" dirty="0" err="1" smtClean="0"/>
              <a:t>JLab</a:t>
            </a:r>
            <a:r>
              <a:rPr lang="en-US" dirty="0" smtClean="0"/>
              <a:t> and COMPASS in the next decade, and in gluon/sea quarks dominated region needs higher energy</a:t>
            </a:r>
          </a:p>
          <a:p>
            <a:pPr lvl="1"/>
            <a:r>
              <a:rPr lang="en-US" dirty="0" smtClean="0"/>
              <a:t>Study of gluon/sea quarks dominated region needs high energy collisions possible at the EIC</a:t>
            </a:r>
          </a:p>
          <a:p>
            <a:pPr marL="0" indent="0">
              <a:buNone/>
            </a:pPr>
            <a:endParaRPr lang="en-US" dirty="0"/>
          </a:p>
          <a:p>
            <a:r>
              <a:rPr lang="en-US" dirty="0" smtClean="0"/>
              <a:t>The EIC could very well be the machine that addresses all aspects of nucleon spin measurements comprehensively and could enable a meaning full dialogue with lattice QCD</a:t>
            </a:r>
          </a:p>
        </p:txBody>
      </p:sp>
      <p:sp>
        <p:nvSpPr>
          <p:cNvPr id="4" name="Date Placeholder 3"/>
          <p:cNvSpPr>
            <a:spLocks noGrp="1"/>
          </p:cNvSpPr>
          <p:nvPr>
            <p:ph type="dt" sz="half" idx="10"/>
          </p:nvPr>
        </p:nvSpPr>
        <p:spPr/>
        <p:txBody>
          <a:bodyPr/>
          <a:lstStyle/>
          <a:p>
            <a:r>
              <a:rPr lang="en-US" smtClean="0"/>
              <a:t>August 14, 2014</a:t>
            </a:r>
            <a:endParaRPr lang="en-US"/>
          </a:p>
        </p:txBody>
      </p:sp>
      <p:sp>
        <p:nvSpPr>
          <p:cNvPr id="5" name="Footer Placeholder 4"/>
          <p:cNvSpPr>
            <a:spLocks noGrp="1"/>
          </p:cNvSpPr>
          <p:nvPr>
            <p:ph type="ftr" sz="quarter" idx="11"/>
          </p:nvPr>
        </p:nvSpPr>
        <p:spPr/>
        <p:txBody>
          <a:bodyPr/>
          <a:lstStyle/>
          <a:p>
            <a:pPr algn="r"/>
            <a:r>
              <a:rPr lang="en-US" smtClean="0"/>
              <a:t>Spin physics with EIC: Pre-Town Meeting at JLab </a:t>
            </a: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33</a:t>
            </a:fld>
            <a:endParaRPr lang="en-US"/>
          </a:p>
        </p:txBody>
      </p:sp>
    </p:spTree>
    <p:extLst>
      <p:ext uri="{BB962C8B-B14F-4D97-AF65-F5344CB8AC3E}">
        <p14:creationId xmlns:p14="http://schemas.microsoft.com/office/powerpoint/2010/main" val="376083126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r>
              <a:rPr lang="en-US" smtClean="0"/>
              <a:t>August 14, 2014</a:t>
            </a:r>
            <a:endParaRPr lang="en-US"/>
          </a:p>
        </p:txBody>
      </p:sp>
      <p:sp>
        <p:nvSpPr>
          <p:cNvPr id="5" name="Footer Placeholder 4"/>
          <p:cNvSpPr>
            <a:spLocks noGrp="1"/>
          </p:cNvSpPr>
          <p:nvPr>
            <p:ph type="ftr" sz="quarter" idx="11"/>
          </p:nvPr>
        </p:nvSpPr>
        <p:spPr/>
        <p:txBody>
          <a:bodyPr/>
          <a:lstStyle/>
          <a:p>
            <a:pPr algn="r"/>
            <a:r>
              <a:rPr lang="en-US" smtClean="0"/>
              <a:t>Spin physics with EIC: Pre-Town Meeting at JLab </a:t>
            </a: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34</a:t>
            </a:fld>
            <a:endParaRPr lang="en-US"/>
          </a:p>
        </p:txBody>
      </p:sp>
    </p:spTree>
    <p:extLst>
      <p:ext uri="{BB962C8B-B14F-4D97-AF65-F5344CB8AC3E}">
        <p14:creationId xmlns:p14="http://schemas.microsoft.com/office/powerpoint/2010/main" val="7030635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Opportunity for EIC</a:t>
            </a:r>
            <a:endParaRPr lang="en-US" dirty="0"/>
          </a:p>
        </p:txBody>
      </p:sp>
      <p:sp>
        <p:nvSpPr>
          <p:cNvPr id="3" name="Content Placeholder 2"/>
          <p:cNvSpPr>
            <a:spLocks noGrp="1"/>
          </p:cNvSpPr>
          <p:nvPr>
            <p:ph idx="1"/>
          </p:nvPr>
        </p:nvSpPr>
        <p:spPr/>
        <p:txBody>
          <a:bodyPr anchor="ctr">
            <a:normAutofit fontScale="92500" lnSpcReduction="10000"/>
          </a:bodyPr>
          <a:lstStyle/>
          <a:p>
            <a:r>
              <a:rPr lang="en-US" dirty="0" smtClean="0"/>
              <a:t>Limits on </a:t>
            </a:r>
            <a:r>
              <a:rPr lang="en-US" b="1" dirty="0" smtClean="0">
                <a:solidFill>
                  <a:srgbClr val="FF6600"/>
                </a:solidFill>
                <a:effectLst>
                  <a:outerShdw blurRad="50800" dist="38100" dir="2700000">
                    <a:srgbClr val="000000">
                      <a:alpha val="43000"/>
                    </a:srgbClr>
                  </a:outerShdw>
                </a:effectLst>
              </a:rPr>
              <a:t>LFV(1,3) </a:t>
            </a:r>
            <a:r>
              <a:rPr lang="en-US" dirty="0" smtClean="0"/>
              <a:t>experimental searches are significantly worse than those for LFV(1,2)</a:t>
            </a:r>
          </a:p>
          <a:p>
            <a:r>
              <a:rPr lang="en-US" dirty="0" smtClean="0"/>
              <a:t>Especially if there are BSM models which specifically allow and enhance LFV(1,3) over LFV(1,2)</a:t>
            </a:r>
          </a:p>
          <a:p>
            <a:pPr lvl="1"/>
            <a:r>
              <a:rPr lang="en-US" dirty="0" smtClean="0"/>
              <a:t>Minimal Super-symmetric Seesaw model </a:t>
            </a:r>
          </a:p>
          <a:p>
            <a:pPr lvl="2"/>
            <a:r>
              <a:rPr lang="en-US" dirty="0" smtClean="0"/>
              <a:t>J. Ellis et al. Phys. Rev. D66 115013 (2002)</a:t>
            </a:r>
          </a:p>
          <a:p>
            <a:pPr lvl="1"/>
            <a:r>
              <a:rPr lang="en-US" dirty="0" smtClean="0"/>
              <a:t>SU(5) GUT with </a:t>
            </a:r>
            <a:r>
              <a:rPr lang="en-US" dirty="0" err="1" smtClean="0"/>
              <a:t>leptoquarks</a:t>
            </a:r>
            <a:endParaRPr lang="en-US" dirty="0" smtClean="0"/>
          </a:p>
          <a:p>
            <a:pPr lvl="2"/>
            <a:r>
              <a:rPr lang="en-US" dirty="0" smtClean="0"/>
              <a:t>I. </a:t>
            </a:r>
            <a:r>
              <a:rPr lang="en-US" dirty="0" err="1" smtClean="0"/>
              <a:t>Dorsner</a:t>
            </a:r>
            <a:r>
              <a:rPr lang="en-US" dirty="0" smtClean="0"/>
              <a:t> et al., </a:t>
            </a:r>
            <a:r>
              <a:rPr lang="en-US" dirty="0" err="1" smtClean="0"/>
              <a:t>Nucl</a:t>
            </a:r>
            <a:r>
              <a:rPr lang="en-US" dirty="0" smtClean="0"/>
              <a:t>. Phys. B723 53 (2005)</a:t>
            </a:r>
          </a:p>
          <a:p>
            <a:pPr lvl="2"/>
            <a:r>
              <a:rPr lang="en-US" dirty="0" smtClean="0"/>
              <a:t>P. </a:t>
            </a:r>
            <a:r>
              <a:rPr lang="en-US" dirty="0" err="1" smtClean="0"/>
              <a:t>Fileviez</a:t>
            </a:r>
            <a:r>
              <a:rPr lang="en-US" dirty="0" smtClean="0"/>
              <a:t> Perez et al., </a:t>
            </a:r>
            <a:r>
              <a:rPr lang="en-US" dirty="0" err="1" smtClean="0"/>
              <a:t>Nucl</a:t>
            </a:r>
            <a:r>
              <a:rPr lang="en-US" dirty="0" smtClean="0"/>
              <a:t>. Phys. B819 139 (2009) </a:t>
            </a:r>
            <a:endParaRPr lang="en-US" dirty="0"/>
          </a:p>
          <a:p>
            <a:r>
              <a:rPr lang="en-US" dirty="0" smtClean="0">
                <a:solidFill>
                  <a:srgbClr val="0000FF"/>
                </a:solidFill>
              </a:rPr>
              <a:t>M. </a:t>
            </a:r>
            <a:r>
              <a:rPr lang="en-US" dirty="0" err="1" smtClean="0">
                <a:solidFill>
                  <a:srgbClr val="0000FF"/>
                </a:solidFill>
              </a:rPr>
              <a:t>Gonderinger</a:t>
            </a:r>
            <a:r>
              <a:rPr lang="en-US" dirty="0" smtClean="0">
                <a:solidFill>
                  <a:srgbClr val="0000FF"/>
                </a:solidFill>
              </a:rPr>
              <a:t> &amp; </a:t>
            </a:r>
            <a:r>
              <a:rPr lang="en-US" dirty="0" err="1" smtClean="0">
                <a:solidFill>
                  <a:srgbClr val="0000FF"/>
                </a:solidFill>
              </a:rPr>
              <a:t>M.Ramsey</a:t>
            </a:r>
            <a:r>
              <a:rPr lang="en-US" dirty="0" smtClean="0">
                <a:solidFill>
                  <a:srgbClr val="0000FF"/>
                </a:solidFill>
              </a:rPr>
              <a:t> </a:t>
            </a:r>
            <a:r>
              <a:rPr lang="en-US" dirty="0" err="1" smtClean="0">
                <a:solidFill>
                  <a:srgbClr val="0000FF"/>
                </a:solidFill>
              </a:rPr>
              <a:t>Musolf</a:t>
            </a:r>
            <a:r>
              <a:rPr lang="en-US" dirty="0" smtClean="0">
                <a:solidFill>
                  <a:srgbClr val="0000FF"/>
                </a:solidFill>
              </a:rPr>
              <a:t>, JHEP 1011 (045) (2010); </a:t>
            </a:r>
            <a:r>
              <a:rPr lang="en-US" dirty="0" err="1" smtClean="0">
                <a:solidFill>
                  <a:srgbClr val="0000FF"/>
                </a:solidFill>
              </a:rPr>
              <a:t>arXive</a:t>
            </a:r>
            <a:r>
              <a:rPr lang="en-US" dirty="0" smtClean="0">
                <a:solidFill>
                  <a:srgbClr val="0000FF"/>
                </a:solidFill>
              </a:rPr>
              <a:t>: 1006.5063 [</a:t>
            </a:r>
            <a:r>
              <a:rPr lang="en-US" dirty="0" err="1" smtClean="0">
                <a:solidFill>
                  <a:srgbClr val="0000FF"/>
                </a:solidFill>
              </a:rPr>
              <a:t>hep-ph</a:t>
            </a:r>
            <a:r>
              <a:rPr lang="en-US" dirty="0" smtClean="0">
                <a:solidFill>
                  <a:srgbClr val="0000FF"/>
                </a:solidFill>
              </a:rPr>
              <a:t>]</a:t>
            </a:r>
          </a:p>
          <a:p>
            <a:pPr lvl="1"/>
            <a:r>
              <a:rPr lang="en-US" dirty="0" smtClean="0">
                <a:solidFill>
                  <a:srgbClr val="0000FF"/>
                </a:solidFill>
              </a:rPr>
              <a:t>10 fb</a:t>
            </a:r>
            <a:r>
              <a:rPr lang="en-US" baseline="30000" dirty="0" smtClean="0">
                <a:solidFill>
                  <a:srgbClr val="0000FF"/>
                </a:solidFill>
              </a:rPr>
              <a:t>-1 </a:t>
            </a:r>
            <a:r>
              <a:rPr lang="en-US" dirty="0" smtClean="0">
                <a:solidFill>
                  <a:srgbClr val="0000FF"/>
                </a:solidFill>
              </a:rPr>
              <a:t> e-p luminosity @ 90 </a:t>
            </a:r>
            <a:r>
              <a:rPr lang="en-US" dirty="0" err="1" smtClean="0">
                <a:solidFill>
                  <a:srgbClr val="0000FF"/>
                </a:solidFill>
              </a:rPr>
              <a:t>GeV</a:t>
            </a:r>
            <a:r>
              <a:rPr lang="en-US" dirty="0" smtClean="0">
                <a:solidFill>
                  <a:srgbClr val="0000FF"/>
                </a:solidFill>
              </a:rPr>
              <a:t> CM would have potential</a:t>
            </a:r>
          </a:p>
          <a:p>
            <a:pPr lvl="1"/>
            <a:r>
              <a:rPr lang="en-US" dirty="0" smtClean="0">
                <a:solidFill>
                  <a:srgbClr val="0000FF"/>
                </a:solidFill>
              </a:rPr>
              <a:t>Detector &amp; analysis efficiencies assumed 100%</a:t>
            </a:r>
          </a:p>
          <a:p>
            <a:pPr lvl="1"/>
            <a:r>
              <a:rPr lang="en-US" dirty="0" smtClean="0">
                <a:solidFill>
                  <a:srgbClr val="0000FF"/>
                </a:solidFill>
              </a:rPr>
              <a:t>HERA experience: effective efficiencies 5-15%</a:t>
            </a:r>
          </a:p>
          <a:p>
            <a:r>
              <a:rPr lang="en-US" dirty="0" smtClean="0"/>
              <a:t>Clearly there is an opportunity for EIC: “icing on the cake”</a:t>
            </a:r>
          </a:p>
        </p:txBody>
      </p:sp>
      <p:sp>
        <p:nvSpPr>
          <p:cNvPr id="4" name="Date Placeholder 3"/>
          <p:cNvSpPr>
            <a:spLocks noGrp="1"/>
          </p:cNvSpPr>
          <p:nvPr>
            <p:ph type="dt" sz="half" idx="10"/>
          </p:nvPr>
        </p:nvSpPr>
        <p:spPr/>
        <p:txBody>
          <a:bodyPr/>
          <a:lstStyle/>
          <a:p>
            <a:r>
              <a:rPr lang="en-US" smtClean="0"/>
              <a:t>August 14, 2014</a:t>
            </a:r>
            <a:endParaRPr lang="en-US"/>
          </a:p>
        </p:txBody>
      </p:sp>
      <p:sp>
        <p:nvSpPr>
          <p:cNvPr id="5" name="Slide Number Placeholder 4"/>
          <p:cNvSpPr>
            <a:spLocks noGrp="1"/>
          </p:cNvSpPr>
          <p:nvPr>
            <p:ph type="sldNum" sz="quarter" idx="12"/>
          </p:nvPr>
        </p:nvSpPr>
        <p:spPr/>
        <p:txBody>
          <a:bodyPr/>
          <a:lstStyle/>
          <a:p>
            <a:fld id="{7BA899BB-B7F5-4249-AD1A-718EAB9DC962}" type="slidenum">
              <a:rPr lang="en-US" smtClean="0"/>
              <a:pPr/>
              <a:t>35</a:t>
            </a:fld>
            <a:endParaRPr lang="en-US"/>
          </a:p>
        </p:txBody>
      </p:sp>
      <p:sp>
        <p:nvSpPr>
          <p:cNvPr id="6" name="Footer Placeholder 5"/>
          <p:cNvSpPr>
            <a:spLocks noGrp="1"/>
          </p:cNvSpPr>
          <p:nvPr>
            <p:ph type="ftr" sz="quarter" idx="11"/>
          </p:nvPr>
        </p:nvSpPr>
        <p:spPr/>
        <p:txBody>
          <a:bodyPr/>
          <a:lstStyle/>
          <a:p>
            <a:r>
              <a:rPr lang="en-US" smtClean="0"/>
              <a:t>Spin physics with EIC: Pre-Town Meeting at JLab </a:t>
            </a:r>
            <a:endParaRPr lang="en-US"/>
          </a:p>
        </p:txBody>
      </p:sp>
    </p:spTree>
    <p:extLst>
      <p:ext uri="{BB962C8B-B14F-4D97-AF65-F5344CB8AC3E}">
        <p14:creationId xmlns:p14="http://schemas.microsoft.com/office/powerpoint/2010/main" val="91463775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209" y="249296"/>
            <a:ext cx="6373555" cy="990600"/>
          </a:xfrm>
        </p:spPr>
        <p:txBody>
          <a:bodyPr anchor="t">
            <a:normAutofit/>
          </a:bodyPr>
          <a:lstStyle/>
          <a:p>
            <a:r>
              <a:rPr lang="en-US" dirty="0" smtClean="0"/>
              <a:t>LFV phenomenology</a:t>
            </a:r>
            <a:endParaRPr lang="en-US" dirty="0"/>
          </a:p>
        </p:txBody>
      </p:sp>
      <p:sp>
        <p:nvSpPr>
          <p:cNvPr id="4" name="Date Placeholder 3"/>
          <p:cNvSpPr>
            <a:spLocks noGrp="1"/>
          </p:cNvSpPr>
          <p:nvPr>
            <p:ph type="dt" sz="half" idx="10"/>
          </p:nvPr>
        </p:nvSpPr>
        <p:spPr/>
        <p:txBody>
          <a:bodyPr/>
          <a:lstStyle/>
          <a:p>
            <a:r>
              <a:rPr lang="en-US" smtClean="0"/>
              <a:t>August 14, 2014</a:t>
            </a:r>
            <a:endParaRPr lang="en-US"/>
          </a:p>
        </p:txBody>
      </p:sp>
      <p:sp>
        <p:nvSpPr>
          <p:cNvPr id="5" name="Footer Placeholder 4"/>
          <p:cNvSpPr>
            <a:spLocks noGrp="1"/>
          </p:cNvSpPr>
          <p:nvPr>
            <p:ph type="ftr" sz="quarter" idx="11"/>
          </p:nvPr>
        </p:nvSpPr>
        <p:spPr/>
        <p:txBody>
          <a:bodyPr/>
          <a:lstStyle/>
          <a:p>
            <a:r>
              <a:rPr lang="en-US" smtClean="0"/>
              <a:t>Spin physics with EIC: Pre-Town Meeting at JLab </a:t>
            </a:r>
            <a:endParaRPr lang="en-US"/>
          </a:p>
        </p:txBody>
      </p:sp>
      <p:sp>
        <p:nvSpPr>
          <p:cNvPr id="6" name="Slide Number Placeholder 5"/>
          <p:cNvSpPr>
            <a:spLocks noGrp="1"/>
          </p:cNvSpPr>
          <p:nvPr>
            <p:ph type="sldNum" sz="quarter" idx="12"/>
          </p:nvPr>
        </p:nvSpPr>
        <p:spPr/>
        <p:txBody>
          <a:bodyPr/>
          <a:lstStyle/>
          <a:p>
            <a:fld id="{7BA899BB-B7F5-4249-AD1A-718EAB9DC962}" type="slidenum">
              <a:rPr lang="en-US" smtClean="0"/>
              <a:pPr/>
              <a:t>36</a:t>
            </a:fld>
            <a:endParaRPr lang="en-US" dirty="0"/>
          </a:p>
        </p:txBody>
      </p:sp>
      <p:pic>
        <p:nvPicPr>
          <p:cNvPr id="7" name="Picture 6"/>
          <p:cNvPicPr>
            <a:picLocks noChangeAspect="1"/>
          </p:cNvPicPr>
          <p:nvPr/>
        </p:nvPicPr>
        <p:blipFill>
          <a:blip r:embed="rId2"/>
          <a:stretch>
            <a:fillRect/>
          </a:stretch>
        </p:blipFill>
        <p:spPr>
          <a:xfrm>
            <a:off x="2413944" y="962221"/>
            <a:ext cx="4033850" cy="1635995"/>
          </a:xfrm>
          <a:prstGeom prst="rect">
            <a:avLst/>
          </a:prstGeom>
        </p:spPr>
      </p:pic>
      <p:pic>
        <p:nvPicPr>
          <p:cNvPr id="8" name="Picture 7"/>
          <p:cNvPicPr>
            <a:picLocks noChangeAspect="1"/>
          </p:cNvPicPr>
          <p:nvPr/>
        </p:nvPicPr>
        <p:blipFill>
          <a:blip r:embed="rId3"/>
          <a:stretch>
            <a:fillRect/>
          </a:stretch>
        </p:blipFill>
        <p:spPr>
          <a:xfrm>
            <a:off x="801390" y="2368666"/>
            <a:ext cx="8229600" cy="1275159"/>
          </a:xfrm>
          <a:prstGeom prst="rect">
            <a:avLst/>
          </a:prstGeom>
        </p:spPr>
      </p:pic>
      <p:sp>
        <p:nvSpPr>
          <p:cNvPr id="10" name="Content Placeholder 2"/>
          <p:cNvSpPr>
            <a:spLocks noGrp="1"/>
          </p:cNvSpPr>
          <p:nvPr>
            <p:ph idx="1"/>
          </p:nvPr>
        </p:nvSpPr>
        <p:spPr>
          <a:xfrm>
            <a:off x="27363" y="3602384"/>
            <a:ext cx="9233871" cy="2897983"/>
          </a:xfrm>
        </p:spPr>
        <p:txBody>
          <a:bodyPr anchor="ctr">
            <a:normAutofit fontScale="77500" lnSpcReduction="20000"/>
          </a:bodyPr>
          <a:lstStyle/>
          <a:p>
            <a:r>
              <a:rPr lang="en-US" dirty="0" err="1" smtClean="0"/>
              <a:t>Leptoquark</a:t>
            </a:r>
            <a:r>
              <a:rPr lang="en-US" dirty="0" smtClean="0"/>
              <a:t> (LQ) event topologies studied with: </a:t>
            </a:r>
          </a:p>
          <a:p>
            <a:pPr lvl="1"/>
            <a:r>
              <a:rPr lang="en-US" sz="1900" dirty="0" smtClean="0"/>
              <a:t>LFV MC generator: LQGENEP (L. </a:t>
            </a:r>
            <a:r>
              <a:rPr lang="en-US" sz="1900" dirty="0" err="1" smtClean="0"/>
              <a:t>Bellagamba</a:t>
            </a:r>
            <a:r>
              <a:rPr lang="en-US" sz="1900" dirty="0" smtClean="0"/>
              <a:t>, Comp. Phys. Comm. 141, 83 (2001)</a:t>
            </a:r>
          </a:p>
          <a:p>
            <a:pPr lvl="1"/>
            <a:r>
              <a:rPr lang="en-US" sz="1900" dirty="0" smtClean="0"/>
              <a:t>LQ generator for e-p processes using BRW effective model</a:t>
            </a:r>
            <a:endParaRPr lang="en-US" sz="1900" dirty="0"/>
          </a:p>
          <a:p>
            <a:r>
              <a:rPr lang="en-US" dirty="0" smtClean="0">
                <a:solidFill>
                  <a:srgbClr val="000000"/>
                </a:solidFill>
              </a:rPr>
              <a:t>In thi</a:t>
            </a:r>
            <a:r>
              <a:rPr lang="en-US" dirty="0" smtClean="0"/>
              <a:t>s study </a:t>
            </a:r>
            <a:r>
              <a:rPr lang="en-US" dirty="0"/>
              <a:t>t</a:t>
            </a:r>
            <a:r>
              <a:rPr lang="en-US" dirty="0" smtClean="0">
                <a:solidFill>
                  <a:srgbClr val="000000"/>
                </a:solidFill>
              </a:rPr>
              <a:t>o increase efficiency: BW-LO propagator replaced with a constant.</a:t>
            </a:r>
          </a:p>
          <a:p>
            <a:pPr lvl="1"/>
            <a:r>
              <a:rPr lang="en-US" sz="1800" dirty="0" err="1" smtClean="0">
                <a:solidFill>
                  <a:srgbClr val="000000"/>
                </a:solidFill>
              </a:rPr>
              <a:t>m</a:t>
            </a:r>
            <a:r>
              <a:rPr lang="en-US" sz="1800" baseline="-25000" dirty="0" err="1" smtClean="0">
                <a:solidFill>
                  <a:srgbClr val="000000"/>
                </a:solidFill>
              </a:rPr>
              <a:t>LQ</a:t>
            </a:r>
            <a:r>
              <a:rPr lang="en-US" sz="1800" dirty="0" smtClean="0">
                <a:solidFill>
                  <a:srgbClr val="000000"/>
                </a:solidFill>
              </a:rPr>
              <a:t> = 200 </a:t>
            </a:r>
            <a:r>
              <a:rPr lang="en-US" sz="1800" dirty="0" err="1" smtClean="0">
                <a:solidFill>
                  <a:srgbClr val="000000"/>
                </a:solidFill>
              </a:rPr>
              <a:t>GeV</a:t>
            </a:r>
            <a:r>
              <a:rPr lang="en-US" sz="1800" dirty="0" smtClean="0">
                <a:solidFill>
                  <a:srgbClr val="000000"/>
                </a:solidFill>
              </a:rPr>
              <a:t>, </a:t>
            </a:r>
            <a:r>
              <a:rPr lang="en-US" sz="1800" dirty="0" err="1" smtClean="0">
                <a:solidFill>
                  <a:srgbClr val="000000"/>
                </a:solidFill>
                <a:latin typeface="Symbol" charset="2"/>
                <a:cs typeface="Symbol" charset="2"/>
              </a:rPr>
              <a:t>l</a:t>
            </a:r>
            <a:r>
              <a:rPr lang="en-US" sz="1800" dirty="0" smtClean="0">
                <a:solidFill>
                  <a:srgbClr val="000000"/>
                </a:solidFill>
                <a:latin typeface="Symbol" charset="2"/>
                <a:cs typeface="Symbol" charset="2"/>
              </a:rPr>
              <a:t> = 0.3 (</a:t>
            </a:r>
            <a:r>
              <a:rPr lang="en-US" sz="1800" dirty="0" smtClean="0">
                <a:solidFill>
                  <a:srgbClr val="000000"/>
                </a:solidFill>
              </a:rPr>
              <a:t>for example one particular LQ…)</a:t>
            </a:r>
          </a:p>
          <a:p>
            <a:pPr lvl="1"/>
            <a:r>
              <a:rPr lang="en-US" sz="1800" b="1" dirty="0">
                <a:solidFill>
                  <a:srgbClr val="FF0000"/>
                </a:solidFill>
              </a:rPr>
              <a:t>T</a:t>
            </a:r>
            <a:r>
              <a:rPr lang="en-US" sz="1800" b="1" dirty="0" smtClean="0">
                <a:solidFill>
                  <a:srgbClr val="FF0000"/>
                </a:solidFill>
              </a:rPr>
              <a:t>hen go over various values of M</a:t>
            </a:r>
            <a:r>
              <a:rPr lang="en-US" sz="1800" b="1" baseline="-25000" dirty="0" smtClean="0">
                <a:solidFill>
                  <a:srgbClr val="FF0000"/>
                </a:solidFill>
              </a:rPr>
              <a:t>LQ</a:t>
            </a:r>
            <a:r>
              <a:rPr lang="en-US" sz="1800" b="1" dirty="0" smtClean="0">
                <a:solidFill>
                  <a:srgbClr val="FF0000"/>
                </a:solidFill>
              </a:rPr>
              <a:t> i.e. ratios: z = </a:t>
            </a:r>
            <a:r>
              <a:rPr lang="en-US" sz="1800" b="1" dirty="0" err="1" smtClean="0">
                <a:solidFill>
                  <a:srgbClr val="FF0000"/>
                </a:solidFill>
                <a:latin typeface="Symbol" charset="2"/>
                <a:cs typeface="Symbol" charset="2"/>
              </a:rPr>
              <a:t>l</a:t>
            </a:r>
            <a:r>
              <a:rPr lang="en-US" sz="1800" b="1" dirty="0" err="1" smtClean="0">
                <a:solidFill>
                  <a:srgbClr val="FF0000"/>
                </a:solidFill>
              </a:rPr>
              <a:t>i</a:t>
            </a:r>
            <a:r>
              <a:rPr lang="en-US" sz="1800" b="1" dirty="0" err="1" smtClean="0">
                <a:solidFill>
                  <a:srgbClr val="FF0000"/>
                </a:solidFill>
                <a:latin typeface="Symbol" charset="2"/>
                <a:cs typeface="Symbol" charset="2"/>
              </a:rPr>
              <a:t>l</a:t>
            </a:r>
            <a:r>
              <a:rPr lang="en-US" sz="1800" b="1" dirty="0" err="1" smtClean="0">
                <a:solidFill>
                  <a:srgbClr val="FF0000"/>
                </a:solidFill>
              </a:rPr>
              <a:t>j</a:t>
            </a:r>
            <a:r>
              <a:rPr lang="en-US" sz="1800" b="1" dirty="0" smtClean="0">
                <a:solidFill>
                  <a:srgbClr val="FF0000"/>
                </a:solidFill>
              </a:rPr>
              <a:t>/M</a:t>
            </a:r>
            <a:r>
              <a:rPr lang="en-US" sz="1800" b="1" baseline="-25000" dirty="0" smtClean="0">
                <a:solidFill>
                  <a:srgbClr val="FF0000"/>
                </a:solidFill>
              </a:rPr>
              <a:t>LQ</a:t>
            </a:r>
            <a:r>
              <a:rPr lang="en-US" sz="1800" b="1" baseline="30000" dirty="0" smtClean="0">
                <a:solidFill>
                  <a:srgbClr val="FF0000"/>
                </a:solidFill>
              </a:rPr>
              <a:t>2</a:t>
            </a:r>
          </a:p>
          <a:p>
            <a:r>
              <a:rPr lang="en-US" dirty="0" smtClean="0">
                <a:solidFill>
                  <a:schemeClr val="tx1"/>
                </a:solidFill>
                <a:latin typeface="Symbol" charset="2"/>
                <a:cs typeface="Symbol" charset="2"/>
              </a:rPr>
              <a:t> t </a:t>
            </a:r>
            <a:r>
              <a:rPr lang="en-US" dirty="0" smtClean="0">
                <a:solidFill>
                  <a:schemeClr val="tx1"/>
                </a:solidFill>
              </a:rPr>
              <a:t>has a clean characteristic decay signature: </a:t>
            </a:r>
          </a:p>
          <a:p>
            <a:pPr lvl="1"/>
            <a:r>
              <a:rPr lang="en-US" sz="2100" dirty="0" smtClean="0">
                <a:solidFill>
                  <a:schemeClr val="tx1"/>
                </a:solidFill>
              </a:rPr>
              <a:t>3</a:t>
            </a:r>
            <a:r>
              <a:rPr lang="en-US" sz="2100" dirty="0" smtClean="0">
                <a:solidFill>
                  <a:schemeClr val="tx1"/>
                </a:solidFill>
                <a:latin typeface="Symbol" charset="2"/>
                <a:cs typeface="Symbol" charset="2"/>
              </a:rPr>
              <a:t>p </a:t>
            </a:r>
            <a:r>
              <a:rPr lang="en-US" sz="2100" dirty="0" smtClean="0">
                <a:solidFill>
                  <a:schemeClr val="tx1"/>
                </a:solidFill>
              </a:rPr>
              <a:t>decay in a </a:t>
            </a:r>
            <a:r>
              <a:rPr lang="en-US" sz="2100" b="1" dirty="0" smtClean="0">
                <a:solidFill>
                  <a:schemeClr val="tx1"/>
                </a:solidFill>
              </a:rPr>
              <a:t>narrow pencil like jet</a:t>
            </a:r>
            <a:endParaRPr lang="en-US" sz="2100" dirty="0" smtClean="0">
              <a:solidFill>
                <a:schemeClr val="tx1"/>
              </a:solidFill>
            </a:endParaRPr>
          </a:p>
          <a:p>
            <a:pPr lvl="1"/>
            <a:r>
              <a:rPr lang="en-US" sz="2100" dirty="0" err="1" smtClean="0">
                <a:solidFill>
                  <a:schemeClr val="tx1"/>
                </a:solidFill>
              </a:rPr>
              <a:t>Leptonic</a:t>
            </a:r>
            <a:r>
              <a:rPr lang="en-US" sz="2100" dirty="0" smtClean="0">
                <a:solidFill>
                  <a:schemeClr val="tx1"/>
                </a:solidFill>
              </a:rPr>
              <a:t> decays with neutrinos (missing momentum)</a:t>
            </a:r>
            <a:r>
              <a:rPr lang="en-US" sz="2100" dirty="0" smtClean="0">
                <a:solidFill>
                  <a:schemeClr val="tx1"/>
                </a:solidFill>
                <a:latin typeface="Symbol" charset="2"/>
                <a:cs typeface="Symbol" charset="2"/>
              </a:rPr>
              <a:t> </a:t>
            </a:r>
            <a:r>
              <a:rPr lang="en-US" sz="2100" dirty="0" smtClean="0">
                <a:solidFill>
                  <a:schemeClr val="tx1"/>
                </a:solidFill>
              </a:rPr>
              <a:t>with </a:t>
            </a:r>
            <a:r>
              <a:rPr lang="en-US" sz="2100" b="1" dirty="0" smtClean="0">
                <a:solidFill>
                  <a:schemeClr val="tx1"/>
                </a:solidFill>
              </a:rPr>
              <a:t>different angular correlation</a:t>
            </a:r>
            <a:r>
              <a:rPr lang="en-US" sz="2100" dirty="0" smtClean="0">
                <a:solidFill>
                  <a:schemeClr val="tx1"/>
                </a:solidFill>
              </a:rPr>
              <a:t>s in SM vs. LQ</a:t>
            </a:r>
            <a:endParaRPr lang="en-US" sz="2100" dirty="0" smtClean="0">
              <a:solidFill>
                <a:schemeClr val="tx1"/>
              </a:solidFill>
              <a:latin typeface="Symbol" charset="2"/>
              <a:cs typeface="Symbol" charset="2"/>
            </a:endParaRPr>
          </a:p>
        </p:txBody>
      </p:sp>
    </p:spTree>
    <p:extLst>
      <p:ext uri="{BB962C8B-B14F-4D97-AF65-F5344CB8AC3E}">
        <p14:creationId xmlns:p14="http://schemas.microsoft.com/office/powerpoint/2010/main" val="92638176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65125" y="369885"/>
            <a:ext cx="2619375" cy="2714468"/>
          </a:xfrm>
          <a:prstGeom prst="rect">
            <a:avLst/>
          </a:prstGeom>
        </p:spPr>
      </p:pic>
      <p:pic>
        <p:nvPicPr>
          <p:cNvPr id="16" name="Picture 5"/>
          <p:cNvPicPr>
            <a:picLocks noChangeAspect="1" noChangeArrowheads="1"/>
          </p:cNvPicPr>
          <p:nvPr/>
        </p:nvPicPr>
        <p:blipFill>
          <a:blip r:embed="rId3"/>
          <a:srcRect/>
          <a:stretch>
            <a:fillRect/>
          </a:stretch>
        </p:blipFill>
        <p:spPr bwMode="auto">
          <a:xfrm>
            <a:off x="67263" y="3080441"/>
            <a:ext cx="2631189" cy="3774796"/>
          </a:xfrm>
          <a:prstGeom prst="rect">
            <a:avLst/>
          </a:prstGeom>
          <a:noFill/>
          <a:ln w="9525">
            <a:noFill/>
            <a:miter lim="800000"/>
            <a:headEnd/>
            <a:tailEnd/>
          </a:ln>
          <a:effectLst/>
        </p:spPr>
      </p:pic>
      <p:pic>
        <p:nvPicPr>
          <p:cNvPr id="17" name="Picture 16"/>
          <p:cNvPicPr>
            <a:picLocks noChangeAspect="1"/>
          </p:cNvPicPr>
          <p:nvPr/>
        </p:nvPicPr>
        <p:blipFill>
          <a:blip r:embed="rId4"/>
          <a:stretch>
            <a:fillRect/>
          </a:stretch>
        </p:blipFill>
        <p:spPr>
          <a:xfrm>
            <a:off x="2616223" y="4038496"/>
            <a:ext cx="6833130" cy="2658284"/>
          </a:xfrm>
          <a:prstGeom prst="rect">
            <a:avLst/>
          </a:prstGeom>
        </p:spPr>
      </p:pic>
      <p:pic>
        <p:nvPicPr>
          <p:cNvPr id="19" name="Picture 18"/>
          <p:cNvPicPr>
            <a:picLocks noChangeAspect="1"/>
          </p:cNvPicPr>
          <p:nvPr/>
        </p:nvPicPr>
        <p:blipFill>
          <a:blip r:embed="rId5"/>
          <a:stretch>
            <a:fillRect/>
          </a:stretch>
        </p:blipFill>
        <p:spPr>
          <a:xfrm>
            <a:off x="872827" y="2071513"/>
            <a:ext cx="538584" cy="524224"/>
          </a:xfrm>
          <a:prstGeom prst="rect">
            <a:avLst/>
          </a:prstGeom>
        </p:spPr>
      </p:pic>
      <p:sp>
        <p:nvSpPr>
          <p:cNvPr id="20" name="Right Arrow 19"/>
          <p:cNvSpPr/>
          <p:nvPr/>
        </p:nvSpPr>
        <p:spPr>
          <a:xfrm>
            <a:off x="2127250" y="4810125"/>
            <a:ext cx="857250" cy="484632"/>
          </a:xfrm>
          <a:prstGeom prst="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2" name="Date Placeholder 1"/>
          <p:cNvSpPr>
            <a:spLocks noGrp="1"/>
          </p:cNvSpPr>
          <p:nvPr>
            <p:ph type="dt" sz="half" idx="10"/>
          </p:nvPr>
        </p:nvSpPr>
        <p:spPr/>
        <p:txBody>
          <a:bodyPr/>
          <a:lstStyle/>
          <a:p>
            <a:r>
              <a:rPr lang="en-US" smtClean="0"/>
              <a:t>August 14, 2014</a:t>
            </a:r>
            <a:endParaRPr lang="en-US"/>
          </a:p>
        </p:txBody>
      </p:sp>
      <p:sp>
        <p:nvSpPr>
          <p:cNvPr id="3" name="Footer Placeholder 2"/>
          <p:cNvSpPr>
            <a:spLocks noGrp="1"/>
          </p:cNvSpPr>
          <p:nvPr>
            <p:ph type="ftr" sz="quarter" idx="11"/>
          </p:nvPr>
        </p:nvSpPr>
        <p:spPr/>
        <p:txBody>
          <a:bodyPr/>
          <a:lstStyle/>
          <a:p>
            <a:r>
              <a:rPr lang="es-ES_tradnl" smtClean="0"/>
              <a:t>Spin physics with EIC: Pre-Town Meeting at JLab </a:t>
            </a:r>
            <a:endParaRPr lang="en-US"/>
          </a:p>
        </p:txBody>
      </p:sp>
      <p:sp>
        <p:nvSpPr>
          <p:cNvPr id="8" name="Slide Number Placeholder 7"/>
          <p:cNvSpPr>
            <a:spLocks noGrp="1"/>
          </p:cNvSpPr>
          <p:nvPr>
            <p:ph type="sldNum" sz="quarter" idx="12"/>
          </p:nvPr>
        </p:nvSpPr>
        <p:spPr/>
        <p:txBody>
          <a:bodyPr/>
          <a:lstStyle/>
          <a:p>
            <a:fld id="{86573F6C-F8D8-B348-B654-EE84CB3F7996}" type="slidenum">
              <a:rPr lang="en-US" smtClean="0"/>
              <a:t>37</a:t>
            </a:fld>
            <a:endParaRPr lang="en-US"/>
          </a:p>
        </p:txBody>
      </p:sp>
      <p:pic>
        <p:nvPicPr>
          <p:cNvPr id="14" name="Picture 13" descr="spect.pdf"/>
          <p:cNvPicPr>
            <a:picLocks noChangeAspect="1"/>
          </p:cNvPicPr>
          <p:nvPr/>
        </p:nvPicPr>
        <p:blipFill>
          <a:blip r:embed="rId6"/>
          <a:stretch>
            <a:fillRect/>
          </a:stretch>
        </p:blipFill>
        <p:spPr>
          <a:xfrm>
            <a:off x="4709779" y="528686"/>
            <a:ext cx="4109414" cy="3085654"/>
          </a:xfrm>
          <a:prstGeom prst="rect">
            <a:avLst/>
          </a:prstGeom>
        </p:spPr>
      </p:pic>
      <p:sp>
        <p:nvSpPr>
          <p:cNvPr id="4" name="TextBox 3"/>
          <p:cNvSpPr txBox="1"/>
          <p:nvPr/>
        </p:nvSpPr>
        <p:spPr>
          <a:xfrm>
            <a:off x="5349933" y="643678"/>
            <a:ext cx="3435355" cy="338554"/>
          </a:xfrm>
          <a:prstGeom prst="rect">
            <a:avLst/>
          </a:prstGeom>
          <a:noFill/>
        </p:spPr>
        <p:txBody>
          <a:bodyPr wrap="none" rtlCol="0">
            <a:spAutoFit/>
          </a:bodyPr>
          <a:lstStyle/>
          <a:p>
            <a:r>
              <a:rPr lang="en-US" sz="1600" dirty="0" err="1" smtClean="0">
                <a:solidFill>
                  <a:srgbClr val="0000FF"/>
                </a:solidFill>
              </a:rPr>
              <a:t>Durr</a:t>
            </a:r>
            <a:r>
              <a:rPr lang="en-US" sz="1600" dirty="0" smtClean="0">
                <a:solidFill>
                  <a:srgbClr val="0000FF"/>
                </a:solidFill>
              </a:rPr>
              <a:t> et al. Science 322 (2009) 1224</a:t>
            </a:r>
            <a:endParaRPr lang="en-US" sz="1600" dirty="0">
              <a:solidFill>
                <a:srgbClr val="0000FF"/>
              </a:solidFill>
            </a:endParaRPr>
          </a:p>
        </p:txBody>
      </p:sp>
      <p:sp>
        <p:nvSpPr>
          <p:cNvPr id="5" name="TextBox 4"/>
          <p:cNvSpPr txBox="1"/>
          <p:nvPr/>
        </p:nvSpPr>
        <p:spPr>
          <a:xfrm>
            <a:off x="2492354" y="3433593"/>
            <a:ext cx="6802388" cy="646331"/>
          </a:xfrm>
          <a:prstGeom prst="rect">
            <a:avLst/>
          </a:prstGeom>
          <a:noFill/>
        </p:spPr>
        <p:txBody>
          <a:bodyPr wrap="none" rtlCol="0">
            <a:spAutoFit/>
          </a:bodyPr>
          <a:lstStyle/>
          <a:p>
            <a:r>
              <a:rPr lang="en-US" dirty="0" smtClean="0"/>
              <a:t>Measure </a:t>
            </a:r>
            <a:r>
              <a:rPr lang="en-US" b="1" dirty="0" smtClean="0">
                <a:solidFill>
                  <a:srgbClr val="FF0000"/>
                </a:solidFill>
              </a:rPr>
              <a:t>e-p</a:t>
            </a:r>
            <a:r>
              <a:rPr lang="en-US" dirty="0" smtClean="0"/>
              <a:t> 0.3 </a:t>
            </a:r>
            <a:r>
              <a:rPr lang="en-US" dirty="0" err="1"/>
              <a:t>T</a:t>
            </a:r>
            <a:r>
              <a:rPr lang="en-US" dirty="0" err="1" smtClean="0"/>
              <a:t>eV</a:t>
            </a:r>
            <a:r>
              <a:rPr lang="en-US" dirty="0" smtClean="0"/>
              <a:t>: </a:t>
            </a:r>
          </a:p>
          <a:p>
            <a:r>
              <a:rPr lang="en-US" dirty="0" smtClean="0">
                <a:sym typeface="Wingdings"/>
              </a:rPr>
              <a:t> Use </a:t>
            </a:r>
            <a:r>
              <a:rPr lang="en-US" dirty="0" err="1" smtClean="0">
                <a:sym typeface="Wingdings"/>
              </a:rPr>
              <a:t>p</a:t>
            </a:r>
            <a:r>
              <a:rPr lang="en-US" dirty="0" err="1" smtClean="0"/>
              <a:t>QCD</a:t>
            </a:r>
            <a:r>
              <a:rPr lang="en-US" dirty="0" smtClean="0"/>
              <a:t> Calculate </a:t>
            </a:r>
            <a:r>
              <a:rPr lang="en-US" b="1" dirty="0" smtClean="0">
                <a:solidFill>
                  <a:srgbClr val="0000FF"/>
                </a:solidFill>
              </a:rPr>
              <a:t>p-p, p-</a:t>
            </a:r>
            <a:r>
              <a:rPr lang="en-US" b="1" dirty="0" err="1" smtClean="0">
                <a:solidFill>
                  <a:srgbClr val="0000FF"/>
                </a:solidFill>
              </a:rPr>
              <a:t>pbar</a:t>
            </a:r>
            <a:r>
              <a:rPr lang="en-US" b="1" dirty="0" smtClean="0">
                <a:solidFill>
                  <a:srgbClr val="0000FF"/>
                </a:solidFill>
              </a:rPr>
              <a:t> Jet x-</a:t>
            </a:r>
            <a:r>
              <a:rPr lang="en-US" b="1" dirty="0" err="1" smtClean="0">
                <a:solidFill>
                  <a:srgbClr val="0000FF"/>
                </a:solidFill>
              </a:rPr>
              <a:t>sctn</a:t>
            </a:r>
            <a:r>
              <a:rPr lang="en-US" b="1" dirty="0" smtClean="0">
                <a:solidFill>
                  <a:srgbClr val="0000FF"/>
                </a:solidFill>
              </a:rPr>
              <a:t> </a:t>
            </a:r>
            <a:r>
              <a:rPr lang="en-US" dirty="0" smtClean="0"/>
              <a:t>at 0.2, 2, 7 </a:t>
            </a:r>
            <a:r>
              <a:rPr lang="en-US" dirty="0" err="1" smtClean="0"/>
              <a:t>TeV</a:t>
            </a:r>
            <a:endParaRPr lang="en-US" dirty="0"/>
          </a:p>
        </p:txBody>
      </p:sp>
      <p:sp>
        <p:nvSpPr>
          <p:cNvPr id="6" name="TextBox 5"/>
          <p:cNvSpPr txBox="1"/>
          <p:nvPr/>
        </p:nvSpPr>
        <p:spPr>
          <a:xfrm>
            <a:off x="3163632" y="873167"/>
            <a:ext cx="1569660" cy="646331"/>
          </a:xfrm>
          <a:prstGeom prst="rect">
            <a:avLst/>
          </a:prstGeom>
        </p:spPr>
        <p:style>
          <a:lnRef idx="0">
            <a:schemeClr val="accent6"/>
          </a:lnRef>
          <a:fillRef idx="3">
            <a:schemeClr val="accent6"/>
          </a:fillRef>
          <a:effectRef idx="3">
            <a:schemeClr val="accent6"/>
          </a:effectRef>
          <a:fontRef idx="minor">
            <a:schemeClr val="lt1"/>
          </a:fontRef>
        </p:style>
        <p:txBody>
          <a:bodyPr wrap="none" rtlCol="0">
            <a:spAutoFit/>
          </a:bodyPr>
          <a:lstStyle/>
          <a:p>
            <a:pPr algn="ctr"/>
            <a:r>
              <a:rPr lang="en-US" dirty="0" smtClean="0"/>
              <a:t>Successes of</a:t>
            </a:r>
          </a:p>
          <a:p>
            <a:pPr algn="ctr"/>
            <a:r>
              <a:rPr lang="en-US" dirty="0" smtClean="0"/>
              <a:t>QCD</a:t>
            </a:r>
            <a:endParaRPr lang="en-US" dirty="0"/>
          </a:p>
        </p:txBody>
      </p:sp>
    </p:spTree>
    <p:extLst>
      <p:ext uri="{BB962C8B-B14F-4D97-AF65-F5344CB8AC3E}">
        <p14:creationId xmlns:p14="http://schemas.microsoft.com/office/powerpoint/2010/main" val="13179884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Polarized PDFs: (almost) current status</a:t>
            </a:r>
            <a:endParaRPr lang="en-US" dirty="0"/>
          </a:p>
        </p:txBody>
      </p:sp>
      <p:sp>
        <p:nvSpPr>
          <p:cNvPr id="3" name="Date Placeholder 2"/>
          <p:cNvSpPr>
            <a:spLocks noGrp="1"/>
          </p:cNvSpPr>
          <p:nvPr>
            <p:ph type="dt" sz="half" idx="10"/>
          </p:nvPr>
        </p:nvSpPr>
        <p:spPr/>
        <p:txBody>
          <a:bodyPr/>
          <a:lstStyle/>
          <a:p>
            <a:r>
              <a:rPr lang="en-US" smtClean="0"/>
              <a:t>August 14, 2014</a:t>
            </a:r>
            <a:endParaRPr lang="en-US"/>
          </a:p>
        </p:txBody>
      </p:sp>
      <p:sp>
        <p:nvSpPr>
          <p:cNvPr id="4" name="Footer Placeholder 3"/>
          <p:cNvSpPr>
            <a:spLocks noGrp="1"/>
          </p:cNvSpPr>
          <p:nvPr>
            <p:ph type="ftr" sz="quarter" idx="11"/>
          </p:nvPr>
        </p:nvSpPr>
        <p:spPr/>
        <p:txBody>
          <a:bodyPr/>
          <a:lstStyle/>
          <a:p>
            <a:pPr algn="r"/>
            <a:r>
              <a:rPr lang="en-US" smtClean="0"/>
              <a:t>Spin physics with EIC: Pre-Town Meeting at JLab </a:t>
            </a: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38</a:t>
            </a:fld>
            <a:endParaRPr lang="en-US"/>
          </a:p>
        </p:txBody>
      </p:sp>
      <p:pic>
        <p:nvPicPr>
          <p:cNvPr id="6" name="Picture 5"/>
          <p:cNvPicPr>
            <a:picLocks noChangeAspect="1"/>
          </p:cNvPicPr>
          <p:nvPr/>
        </p:nvPicPr>
        <p:blipFill>
          <a:blip r:embed="rId2"/>
          <a:stretch>
            <a:fillRect/>
          </a:stretch>
        </p:blipFill>
        <p:spPr>
          <a:xfrm>
            <a:off x="214420" y="1909000"/>
            <a:ext cx="5911135" cy="4237799"/>
          </a:xfrm>
          <a:prstGeom prst="rect">
            <a:avLst/>
          </a:prstGeom>
        </p:spPr>
      </p:pic>
      <p:sp>
        <p:nvSpPr>
          <p:cNvPr id="7" name="TextBox 6"/>
          <p:cNvSpPr txBox="1"/>
          <p:nvPr/>
        </p:nvSpPr>
        <p:spPr>
          <a:xfrm>
            <a:off x="6245424" y="2315567"/>
            <a:ext cx="2596685" cy="3416320"/>
          </a:xfrm>
          <a:prstGeom prst="rect">
            <a:avLst/>
          </a:prstGeom>
          <a:noFill/>
        </p:spPr>
        <p:txBody>
          <a:bodyPr wrap="none" rtlCol="0">
            <a:spAutoFit/>
          </a:bodyPr>
          <a:lstStyle/>
          <a:p>
            <a:r>
              <a:rPr lang="en-US" dirty="0" smtClean="0"/>
              <a:t>D. De Florian,</a:t>
            </a:r>
          </a:p>
          <a:p>
            <a:r>
              <a:rPr lang="en-US" dirty="0" smtClean="0"/>
              <a:t>R. </a:t>
            </a:r>
            <a:r>
              <a:rPr lang="en-US" dirty="0" err="1" smtClean="0"/>
              <a:t>Sassott</a:t>
            </a:r>
            <a:endParaRPr lang="en-US" dirty="0" smtClean="0"/>
          </a:p>
          <a:p>
            <a:r>
              <a:rPr lang="en-US" dirty="0" smtClean="0"/>
              <a:t>M. </a:t>
            </a:r>
            <a:r>
              <a:rPr lang="en-US" dirty="0" err="1" smtClean="0"/>
              <a:t>Stratmann</a:t>
            </a:r>
            <a:endParaRPr lang="en-US" dirty="0" smtClean="0"/>
          </a:p>
          <a:p>
            <a:r>
              <a:rPr lang="en-US" dirty="0" smtClean="0"/>
              <a:t>W. </a:t>
            </a:r>
            <a:r>
              <a:rPr lang="en-US" dirty="0" err="1" smtClean="0"/>
              <a:t>Vogelsang</a:t>
            </a:r>
            <a:endParaRPr lang="en-US" dirty="0" smtClean="0"/>
          </a:p>
          <a:p>
            <a:endParaRPr lang="en-US" dirty="0"/>
          </a:p>
          <a:p>
            <a:endParaRPr lang="en-US" dirty="0" smtClean="0"/>
          </a:p>
          <a:p>
            <a:r>
              <a:rPr lang="en-US" dirty="0" smtClean="0"/>
              <a:t>Next-to-Leading Order</a:t>
            </a:r>
          </a:p>
          <a:p>
            <a:r>
              <a:rPr lang="en-US" dirty="0" err="1" smtClean="0"/>
              <a:t>pQCD</a:t>
            </a:r>
            <a:r>
              <a:rPr lang="en-US" dirty="0" smtClean="0"/>
              <a:t> fit to all available</a:t>
            </a:r>
          </a:p>
          <a:p>
            <a:r>
              <a:rPr lang="en-US" dirty="0" smtClean="0"/>
              <a:t>Polarized data:</a:t>
            </a:r>
          </a:p>
          <a:p>
            <a:r>
              <a:rPr lang="en-US" dirty="0" smtClean="0"/>
              <a:t>Pol. DIS fixed </a:t>
            </a:r>
            <a:r>
              <a:rPr lang="en-US" dirty="0" smtClean="0"/>
              <a:t>target</a:t>
            </a:r>
            <a:endParaRPr lang="en-US" dirty="0"/>
          </a:p>
          <a:p>
            <a:r>
              <a:rPr lang="en-US" dirty="0" smtClean="0"/>
              <a:t>+</a:t>
            </a:r>
          </a:p>
          <a:p>
            <a:r>
              <a:rPr lang="en-US" dirty="0" smtClean="0"/>
              <a:t>Polarized RHIC</a:t>
            </a:r>
            <a:endParaRPr lang="en-US" dirty="0" smtClean="0"/>
          </a:p>
        </p:txBody>
      </p:sp>
    </p:spTree>
    <p:extLst>
      <p:ext uri="{BB962C8B-B14F-4D97-AF65-F5344CB8AC3E}">
        <p14:creationId xmlns:p14="http://schemas.microsoft.com/office/powerpoint/2010/main" val="38811826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685800" y="209174"/>
            <a:ext cx="7772400" cy="859001"/>
          </a:xfrm>
        </p:spPr>
        <p:txBody>
          <a:bodyPr>
            <a:normAutofit fontScale="90000"/>
          </a:bodyPr>
          <a:lstStyle/>
          <a:p>
            <a:pPr eaLnBrk="1" hangingPunct="1">
              <a:defRPr/>
            </a:pPr>
            <a:r>
              <a:rPr lang="en-US" dirty="0" smtClean="0"/>
              <a:t>Current knowledge of Polarized Glue:</a:t>
            </a:r>
            <a:endParaRPr lang="en-US" dirty="0">
              <a:ea typeface="+mj-ea"/>
              <a:cs typeface="+mj-cs"/>
            </a:endParaRPr>
          </a:p>
        </p:txBody>
      </p:sp>
      <p:pic>
        <p:nvPicPr>
          <p:cNvPr id="20487" name="Picture 4"/>
          <p:cNvPicPr>
            <a:picLocks noGrp="1" noChangeAspect="1" noChangeArrowheads="1"/>
          </p:cNvPicPr>
          <p:nvPr>
            <p:ph sz="half" idx="1"/>
          </p:nvPr>
        </p:nvPicPr>
        <p:blipFill>
          <a:blip r:embed="rId3"/>
          <a:srcRect/>
          <a:stretch>
            <a:fillRect/>
          </a:stretch>
        </p:blipFill>
        <p:spPr>
          <a:xfrm>
            <a:off x="618982" y="1283431"/>
            <a:ext cx="4159250" cy="5257800"/>
          </a:xfrm>
        </p:spPr>
      </p:pic>
      <p:sp>
        <p:nvSpPr>
          <p:cNvPr id="82947" name="Rectangle 3"/>
          <p:cNvSpPr>
            <a:spLocks noGrp="1" noChangeArrowheads="1"/>
          </p:cNvSpPr>
          <p:nvPr>
            <p:ph sz="half" idx="2"/>
          </p:nvPr>
        </p:nvSpPr>
        <p:spPr>
          <a:xfrm>
            <a:off x="5303840" y="1167690"/>
            <a:ext cx="3179020" cy="1278594"/>
          </a:xfrm>
          <a:solidFill>
            <a:srgbClr val="0000FF"/>
          </a:solidFill>
        </p:spPr>
        <p:txBody>
          <a:bodyPr anchor="ctr">
            <a:normAutofit/>
          </a:bodyPr>
          <a:lstStyle/>
          <a:p>
            <a:pPr eaLnBrk="1" hangingPunct="1">
              <a:lnSpc>
                <a:spcPct val="90000"/>
              </a:lnSpc>
              <a:defRPr/>
            </a:pPr>
            <a:r>
              <a:rPr lang="en-US" sz="2000" b="1" dirty="0">
                <a:solidFill>
                  <a:srgbClr val="FFFF00"/>
                </a:solidFill>
                <a:ea typeface="+mn-ea"/>
                <a:cs typeface="+mn-cs"/>
              </a:rPr>
              <a:t>Global analysis: DIS, SIDIS, RHIC-Spin</a:t>
            </a:r>
          </a:p>
          <a:p>
            <a:pPr eaLnBrk="1" hangingPunct="1">
              <a:lnSpc>
                <a:spcPct val="90000"/>
              </a:lnSpc>
              <a:defRPr/>
            </a:pPr>
            <a:r>
              <a:rPr lang="en-US" sz="2000" b="1" dirty="0">
                <a:solidFill>
                  <a:srgbClr val="FFFF00"/>
                </a:solidFill>
                <a:ea typeface="+mn-ea"/>
                <a:cs typeface="+mn-cs"/>
              </a:rPr>
              <a:t>Uncertainly on </a:t>
            </a:r>
            <a:r>
              <a:rPr lang="en-US" sz="2000" b="1" dirty="0">
                <a:solidFill>
                  <a:srgbClr val="FFFF00"/>
                </a:solidFill>
                <a:latin typeface="Symbol" pitchFamily="-109" charset="2"/>
                <a:ea typeface="+mn-ea"/>
                <a:cs typeface="+mn-cs"/>
              </a:rPr>
              <a:t>D</a:t>
            </a:r>
            <a:r>
              <a:rPr lang="en-US" sz="2000" b="1" dirty="0">
                <a:solidFill>
                  <a:srgbClr val="FFFF00"/>
                </a:solidFill>
                <a:ea typeface="+mn-ea"/>
                <a:cs typeface="+mn-cs"/>
              </a:rPr>
              <a:t>G large at low </a:t>
            </a:r>
            <a:r>
              <a:rPr lang="en-US" sz="2000" b="1" dirty="0" err="1">
                <a:solidFill>
                  <a:srgbClr val="FFFF00"/>
                </a:solidFill>
                <a:ea typeface="+mn-ea"/>
                <a:cs typeface="+mn-cs"/>
              </a:rPr>
              <a:t>x</a:t>
            </a:r>
            <a:endParaRPr lang="en-US" sz="2000" dirty="0">
              <a:solidFill>
                <a:srgbClr val="FFFF00"/>
              </a:solidFill>
              <a:ea typeface="+mn-ea"/>
              <a:cs typeface="+mn-cs"/>
            </a:endParaRPr>
          </a:p>
        </p:txBody>
      </p:sp>
      <p:sp>
        <p:nvSpPr>
          <p:cNvPr id="20489" name="Text Box 6"/>
          <p:cNvSpPr txBox="1">
            <a:spLocks noChangeArrowheads="1"/>
          </p:cNvSpPr>
          <p:nvPr/>
        </p:nvSpPr>
        <p:spPr bwMode="auto">
          <a:xfrm>
            <a:off x="822600" y="883509"/>
            <a:ext cx="4127414" cy="369332"/>
          </a:xfrm>
          <a:prstGeom prst="rect">
            <a:avLst/>
          </a:prstGeom>
          <a:noFill/>
          <a:ln w="9525">
            <a:noFill/>
            <a:miter lim="800000"/>
            <a:headEnd/>
            <a:tailEnd/>
          </a:ln>
        </p:spPr>
        <p:txBody>
          <a:bodyPr wrap="none">
            <a:prstTxWarp prst="textNoShape">
              <a:avLst/>
            </a:prstTxWarp>
            <a:spAutoFit/>
          </a:bodyPr>
          <a:lstStyle/>
          <a:p>
            <a:r>
              <a:rPr lang="en-US" dirty="0"/>
              <a:t>d</a:t>
            </a:r>
            <a:r>
              <a:rPr lang="en-US" sz="1800" dirty="0" smtClean="0"/>
              <a:t>e </a:t>
            </a:r>
            <a:r>
              <a:rPr lang="en-US" sz="1800" dirty="0" err="1"/>
              <a:t>Florian</a:t>
            </a:r>
            <a:r>
              <a:rPr lang="en-US" sz="1800" dirty="0"/>
              <a:t>, </a:t>
            </a:r>
            <a:r>
              <a:rPr lang="en-US" sz="1800" dirty="0" err="1"/>
              <a:t>Sassot</a:t>
            </a:r>
            <a:r>
              <a:rPr lang="en-US" sz="1800" dirty="0"/>
              <a:t>, </a:t>
            </a:r>
            <a:r>
              <a:rPr lang="en-US" sz="1800" dirty="0" err="1"/>
              <a:t>Stratmann</a:t>
            </a:r>
            <a:r>
              <a:rPr lang="en-US" sz="1800" dirty="0"/>
              <a:t> &amp; </a:t>
            </a:r>
            <a:r>
              <a:rPr lang="en-US" sz="1800" dirty="0" err="1"/>
              <a:t>Vogelsang</a:t>
            </a:r>
            <a:endParaRPr lang="en-US" sz="1800" dirty="0"/>
          </a:p>
        </p:txBody>
      </p:sp>
      <p:sp>
        <p:nvSpPr>
          <p:cNvPr id="20490" name="Rectangle 7"/>
          <p:cNvSpPr>
            <a:spLocks noChangeArrowheads="1"/>
          </p:cNvSpPr>
          <p:nvPr/>
        </p:nvSpPr>
        <p:spPr bwMode="auto">
          <a:xfrm>
            <a:off x="2610217" y="5171511"/>
            <a:ext cx="1241425" cy="476250"/>
          </a:xfrm>
          <a:prstGeom prst="rect">
            <a:avLst/>
          </a:prstGeom>
          <a:noFill/>
          <a:ln w="9525">
            <a:noFill/>
            <a:miter lim="800000"/>
            <a:headEnd/>
            <a:tailEnd/>
          </a:ln>
        </p:spPr>
        <p:txBody>
          <a:bodyPr wrap="none">
            <a:prstTxWarp prst="textNoShape">
              <a:avLst/>
            </a:prstTxWarp>
            <a:spAutoFit/>
          </a:bodyPr>
          <a:lstStyle/>
          <a:p>
            <a:r>
              <a:rPr lang="en-US" dirty="0">
                <a:solidFill>
                  <a:srgbClr val="FF0000"/>
                </a:solidFill>
                <a:latin typeface="Chalkboard" pitchFamily="-109" charset="0"/>
              </a:rPr>
              <a:t>Present</a:t>
            </a:r>
            <a:endParaRPr lang="en-US" dirty="0">
              <a:latin typeface="Monaco" pitchFamily="-109" charset="0"/>
            </a:endParaRPr>
          </a:p>
        </p:txBody>
      </p:sp>
      <p:grpSp>
        <p:nvGrpSpPr>
          <p:cNvPr id="10" name="Gruppierung 32"/>
          <p:cNvGrpSpPr>
            <a:grpSpLocks/>
          </p:cNvGrpSpPr>
          <p:nvPr/>
        </p:nvGrpSpPr>
        <p:grpSpPr bwMode="auto">
          <a:xfrm>
            <a:off x="5280815" y="2433862"/>
            <a:ext cx="3401497" cy="3843558"/>
            <a:chOff x="5185193" y="3014690"/>
            <a:chExt cx="3308051" cy="3843309"/>
          </a:xfrm>
          <a:solidFill>
            <a:schemeClr val="tx1"/>
          </a:solidFill>
        </p:grpSpPr>
        <p:pic>
          <p:nvPicPr>
            <p:cNvPr id="11" name="Picture 6"/>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85193" y="3611772"/>
              <a:ext cx="3308051" cy="3246227"/>
            </a:xfrm>
            <a:prstGeom prst="rect">
              <a:avLst/>
            </a:prstGeom>
            <a:ln/>
          </p:spPr>
          <p:style>
            <a:lnRef idx="2">
              <a:schemeClr val="dk1"/>
            </a:lnRef>
            <a:fillRef idx="1">
              <a:schemeClr val="lt1"/>
            </a:fillRef>
            <a:effectRef idx="0">
              <a:schemeClr val="dk1"/>
            </a:effectRef>
            <a:fontRef idx="minor">
              <a:schemeClr val="dk1"/>
            </a:fontRef>
          </p:style>
        </p:pic>
        <p:pic>
          <p:nvPicPr>
            <p:cNvPr id="12" name="Picture 19" descr="C:\Documents and Settings\Marco\Desktop\BNL-JUNE-09\txp_fig.png"/>
            <p:cNvPicPr>
              <a:picLocks noChangeAspect="1" noChangeArrowheads="1"/>
            </p:cNvPicPr>
            <p:nvPr>
              <p:custDataLst>
                <p:tags r:id="rId1"/>
              </p:custDataLst>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46096" y="3014690"/>
              <a:ext cx="2582920" cy="545145"/>
            </a:xfrm>
            <a:prstGeom prst="rect">
              <a:avLst/>
            </a:prstGeom>
            <a:ln/>
          </p:spPr>
          <p:style>
            <a:lnRef idx="2">
              <a:schemeClr val="dk1"/>
            </a:lnRef>
            <a:fillRef idx="1">
              <a:schemeClr val="lt1"/>
            </a:fillRef>
            <a:effectRef idx="0">
              <a:schemeClr val="dk1"/>
            </a:effectRef>
            <a:fontRef idx="minor">
              <a:schemeClr val="dk1"/>
            </a:fontRef>
          </p:style>
        </p:pic>
        <p:sp>
          <p:nvSpPr>
            <p:cNvPr id="13" name="Line 22"/>
            <p:cNvSpPr>
              <a:spLocks noChangeShapeType="1"/>
            </p:cNvSpPr>
            <p:nvPr/>
          </p:nvSpPr>
          <p:spPr bwMode="auto">
            <a:xfrm rot="600000" flipH="1">
              <a:off x="5901761" y="4919212"/>
              <a:ext cx="228600" cy="1066800"/>
            </a:xfrm>
            <a:prstGeom prst="line">
              <a:avLst/>
            </a:prstGeom>
            <a:ln>
              <a:headEnd/>
              <a:tailEnd type="triangle" w="med" len="med"/>
            </a:ln>
          </p:spPr>
          <p:style>
            <a:lnRef idx="2">
              <a:schemeClr val="dk1"/>
            </a:lnRef>
            <a:fillRef idx="1">
              <a:schemeClr val="lt1"/>
            </a:fillRef>
            <a:effectRef idx="0">
              <a:schemeClr val="dk1"/>
            </a:effectRef>
            <a:fontRef idx="minor">
              <a:schemeClr val="dk1"/>
            </a:fontRef>
          </p:style>
          <p:txBody>
            <a:bodyPr/>
            <a:lstStyle/>
            <a:p>
              <a:endParaRPr lang="en-US"/>
            </a:p>
          </p:txBody>
        </p:sp>
        <p:sp>
          <p:nvSpPr>
            <p:cNvPr id="17" name="Text Box 21"/>
            <p:cNvSpPr txBox="1">
              <a:spLocks noChangeArrowheads="1"/>
            </p:cNvSpPr>
            <p:nvPr/>
          </p:nvSpPr>
          <p:spPr bwMode="auto">
            <a:xfrm rot="-4080000">
              <a:off x="5519106" y="5280028"/>
              <a:ext cx="1312429" cy="370800"/>
            </a:xfrm>
            <a:prstGeom prst="rect">
              <a:avLst/>
            </a:prstGeom>
            <a:ln/>
          </p:spPr>
          <p:style>
            <a:lnRef idx="2">
              <a:schemeClr val="dk1"/>
            </a:lnRef>
            <a:fillRef idx="1">
              <a:schemeClr val="lt1"/>
            </a:fillRef>
            <a:effectRef idx="0">
              <a:schemeClr val="dk1"/>
            </a:effectRef>
            <a:fontRef idx="minor">
              <a:schemeClr val="dk1"/>
            </a:fontRef>
          </p:style>
          <p:txBody>
            <a:bodyPr wrap="none">
              <a:spAutoFit/>
            </a:bodyPr>
            <a:lstStyle>
              <a:lvl1pPr>
                <a:defRPr>
                  <a:solidFill>
                    <a:schemeClr val="tx1"/>
                  </a:solidFill>
                  <a:latin typeface="Corbel" charset="0"/>
                  <a:ea typeface="ＭＳ Ｐゴシック" charset="0"/>
                </a:defRPr>
              </a:lvl1pPr>
              <a:lvl2pPr marL="742950" indent="-285750">
                <a:defRPr>
                  <a:solidFill>
                    <a:schemeClr val="tx1"/>
                  </a:solidFill>
                  <a:latin typeface="Corbel" charset="0"/>
                  <a:ea typeface="ＭＳ Ｐゴシック" charset="0"/>
                </a:defRPr>
              </a:lvl2pPr>
              <a:lvl3pPr marL="1143000" indent="-228600">
                <a:defRPr>
                  <a:solidFill>
                    <a:schemeClr val="tx1"/>
                  </a:solidFill>
                  <a:latin typeface="Corbel" charset="0"/>
                  <a:ea typeface="ＭＳ Ｐゴシック" charset="0"/>
                </a:defRPr>
              </a:lvl3pPr>
              <a:lvl4pPr marL="1600200" indent="-228600">
                <a:defRPr>
                  <a:solidFill>
                    <a:schemeClr val="tx1"/>
                  </a:solidFill>
                  <a:latin typeface="Corbel" charset="0"/>
                  <a:ea typeface="ＭＳ Ｐゴシック" charset="0"/>
                </a:defRPr>
              </a:lvl4pPr>
              <a:lvl5pPr marL="2057400" indent="-228600">
                <a:defRPr>
                  <a:solidFill>
                    <a:schemeClr val="tx1"/>
                  </a:solidFill>
                  <a:latin typeface="Corbel" charset="0"/>
                  <a:ea typeface="ＭＳ Ｐゴシック" charset="0"/>
                </a:defRPr>
              </a:lvl5pPr>
              <a:lvl6pPr marL="2514600" indent="-228600" fontAlgn="base">
                <a:spcBef>
                  <a:spcPct val="0"/>
                </a:spcBef>
                <a:spcAft>
                  <a:spcPct val="0"/>
                </a:spcAft>
                <a:defRPr>
                  <a:solidFill>
                    <a:schemeClr val="tx1"/>
                  </a:solidFill>
                  <a:latin typeface="Corbel" charset="0"/>
                  <a:ea typeface="ＭＳ Ｐゴシック" charset="0"/>
                </a:defRPr>
              </a:lvl6pPr>
              <a:lvl7pPr marL="2971800" indent="-228600" fontAlgn="base">
                <a:spcBef>
                  <a:spcPct val="0"/>
                </a:spcBef>
                <a:spcAft>
                  <a:spcPct val="0"/>
                </a:spcAft>
                <a:defRPr>
                  <a:solidFill>
                    <a:schemeClr val="tx1"/>
                  </a:solidFill>
                  <a:latin typeface="Corbel" charset="0"/>
                  <a:ea typeface="ＭＳ Ｐゴシック" charset="0"/>
                </a:defRPr>
              </a:lvl7pPr>
              <a:lvl8pPr marL="3429000" indent="-228600" fontAlgn="base">
                <a:spcBef>
                  <a:spcPct val="0"/>
                </a:spcBef>
                <a:spcAft>
                  <a:spcPct val="0"/>
                </a:spcAft>
                <a:defRPr>
                  <a:solidFill>
                    <a:schemeClr val="tx1"/>
                  </a:solidFill>
                  <a:latin typeface="Corbel" charset="0"/>
                  <a:ea typeface="ＭＳ Ｐゴシック" charset="0"/>
                </a:defRPr>
              </a:lvl8pPr>
              <a:lvl9pPr marL="3886200" indent="-228600" fontAlgn="base">
                <a:spcBef>
                  <a:spcPct val="0"/>
                </a:spcBef>
                <a:spcAft>
                  <a:spcPct val="0"/>
                </a:spcAft>
                <a:defRPr>
                  <a:solidFill>
                    <a:schemeClr val="tx1"/>
                  </a:solidFill>
                  <a:latin typeface="Corbel" charset="0"/>
                  <a:ea typeface="ＭＳ Ｐゴシック" charset="0"/>
                </a:defRPr>
              </a:lvl9pPr>
            </a:lstStyle>
            <a:p>
              <a:r>
                <a:rPr lang="en-US" sz="1600">
                  <a:latin typeface="Comic Sans MS" charset="0"/>
                  <a:cs typeface="Comic Sans MS" charset="0"/>
                </a:rPr>
                <a:t> positive </a:t>
              </a:r>
              <a:r>
                <a:rPr lang="en-US">
                  <a:solidFill>
                    <a:srgbClr val="3534BD"/>
                  </a:solidFill>
                  <a:latin typeface="Symbol" charset="0"/>
                </a:rPr>
                <a:t>D</a:t>
              </a:r>
              <a:r>
                <a:rPr lang="en-US" sz="1600">
                  <a:solidFill>
                    <a:srgbClr val="3534BD"/>
                  </a:solidFill>
                  <a:latin typeface="Comic Sans MS" charset="0"/>
                  <a:cs typeface="Comic Sans MS" charset="0"/>
                </a:rPr>
                <a:t>g</a:t>
              </a:r>
              <a:endParaRPr lang="de-DE">
                <a:solidFill>
                  <a:srgbClr val="3534BD"/>
                </a:solidFill>
                <a:latin typeface="Comic Sans MS" charset="0"/>
                <a:cs typeface="Comic Sans MS" charset="0"/>
              </a:endParaRPr>
            </a:p>
          </p:txBody>
        </p:sp>
      </p:grpSp>
      <p:sp>
        <p:nvSpPr>
          <p:cNvPr id="2" name="TextBox 1"/>
          <p:cNvSpPr txBox="1"/>
          <p:nvPr/>
        </p:nvSpPr>
        <p:spPr>
          <a:xfrm>
            <a:off x="6593386" y="4757180"/>
            <a:ext cx="2273203" cy="646331"/>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dirty="0" smtClean="0"/>
              <a:t>Low x measurements</a:t>
            </a:r>
          </a:p>
          <a:p>
            <a:r>
              <a:rPr lang="en-US" dirty="0" smtClean="0"/>
              <a:t>=Opportunity!</a:t>
            </a:r>
            <a:endParaRPr lang="en-US" dirty="0"/>
          </a:p>
        </p:txBody>
      </p:sp>
      <p:sp>
        <p:nvSpPr>
          <p:cNvPr id="3" name="Date Placeholder 2"/>
          <p:cNvSpPr>
            <a:spLocks noGrp="1"/>
          </p:cNvSpPr>
          <p:nvPr>
            <p:ph type="dt" sz="half" idx="10"/>
          </p:nvPr>
        </p:nvSpPr>
        <p:spPr/>
        <p:txBody>
          <a:bodyPr/>
          <a:lstStyle/>
          <a:p>
            <a:r>
              <a:rPr lang="en-US" smtClean="0"/>
              <a:t>August 14, 2014</a:t>
            </a:r>
            <a:endParaRPr lang="en-US"/>
          </a:p>
        </p:txBody>
      </p:sp>
      <p:sp>
        <p:nvSpPr>
          <p:cNvPr id="4" name="Footer Placeholder 3"/>
          <p:cNvSpPr>
            <a:spLocks noGrp="1"/>
          </p:cNvSpPr>
          <p:nvPr>
            <p:ph type="ftr" sz="quarter" idx="11"/>
          </p:nvPr>
        </p:nvSpPr>
        <p:spPr/>
        <p:txBody>
          <a:bodyPr/>
          <a:lstStyle/>
          <a:p>
            <a:r>
              <a:rPr lang="es-ES_tradnl" smtClean="0"/>
              <a:t>Spin physics with EIC: Pre-Town Meeting at JLab </a:t>
            </a:r>
            <a:endParaRPr lang="en-US"/>
          </a:p>
        </p:txBody>
      </p:sp>
      <p:sp>
        <p:nvSpPr>
          <p:cNvPr id="5" name="Slide Number Placeholder 4"/>
          <p:cNvSpPr>
            <a:spLocks noGrp="1"/>
          </p:cNvSpPr>
          <p:nvPr>
            <p:ph type="sldNum" sz="quarter" idx="12"/>
          </p:nvPr>
        </p:nvSpPr>
        <p:spPr/>
        <p:txBody>
          <a:bodyPr/>
          <a:lstStyle/>
          <a:p>
            <a:fld id="{86573F6C-F8D8-B348-B654-EE84CB3F7996}" type="slidenum">
              <a:rPr lang="en-US" smtClean="0"/>
              <a:t>39</a:t>
            </a:fld>
            <a:endParaRPr lang="en-US"/>
          </a:p>
        </p:txBody>
      </p:sp>
    </p:spTree>
    <p:extLst>
      <p:ext uri="{BB962C8B-B14F-4D97-AF65-F5344CB8AC3E}">
        <p14:creationId xmlns:p14="http://schemas.microsoft.com/office/powerpoint/2010/main" val="336654371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207821" y="941294"/>
            <a:ext cx="4902841" cy="769292"/>
          </a:xfrm>
          <a:prstGeom prst="rect">
            <a:avLst/>
          </a:prstGeom>
          <a:noFill/>
          <a:ln w="9525">
            <a:noFill/>
            <a:miter lim="800000"/>
            <a:headEnd/>
            <a:tailEnd/>
          </a:ln>
        </p:spPr>
        <p:txBody>
          <a:bodyPr wrap="square" lIns="91269" tIns="45635" rIns="91269" bIns="45635">
            <a:prstTxWarp prst="textNoShape">
              <a:avLst/>
            </a:prstTxWarp>
            <a:spAutoFit/>
          </a:bodyPr>
          <a:lstStyle/>
          <a:p>
            <a:pPr marL="342820" indent="-342820">
              <a:buFont typeface="Wingdings" charset="2"/>
              <a:buChar char="q"/>
            </a:pPr>
            <a:r>
              <a:rPr lang="en-US" sz="2200" dirty="0">
                <a:solidFill>
                  <a:srgbClr val="006600"/>
                </a:solidFill>
                <a:latin typeface="Arial Rounded MT Bold"/>
                <a:cs typeface="Arial Rounded MT Bold"/>
              </a:rPr>
              <a:t>Explore and image the spin and 3D structure of the nucleon</a:t>
            </a:r>
          </a:p>
        </p:txBody>
      </p:sp>
      <p:sp>
        <p:nvSpPr>
          <p:cNvPr id="5" name="Text Box 12"/>
          <p:cNvSpPr txBox="1">
            <a:spLocks noChangeArrowheads="1"/>
          </p:cNvSpPr>
          <p:nvPr/>
        </p:nvSpPr>
        <p:spPr bwMode="auto">
          <a:xfrm>
            <a:off x="554185" y="1611746"/>
            <a:ext cx="4314554" cy="1200191"/>
          </a:xfrm>
          <a:prstGeom prst="rect">
            <a:avLst/>
          </a:prstGeom>
          <a:noFill/>
          <a:ln w="9525">
            <a:noFill/>
            <a:miter lim="800000"/>
            <a:headEnd/>
            <a:tailEnd/>
          </a:ln>
          <a:effectLst/>
        </p:spPr>
        <p:txBody>
          <a:bodyPr wrap="square" lIns="91308" tIns="45652" rIns="91308" bIns="45652">
            <a:prstTxWarp prst="textNoShape">
              <a:avLst/>
            </a:prstTxWarp>
            <a:spAutoFit/>
          </a:bodyPr>
          <a:lstStyle/>
          <a:p>
            <a:pPr lvl="0"/>
            <a:r>
              <a:rPr lang="en-US" dirty="0" smtClean="0">
                <a:solidFill>
                  <a:srgbClr val="0000FF"/>
                </a:solidFill>
                <a:latin typeface="+mj-lt"/>
              </a:rPr>
              <a:t>Needs a machine with high polarized luminosity and variable energy range to cover valence to sea quarks and gluons, excellent acceptance/PID in detectors</a:t>
            </a:r>
            <a:endParaRPr lang="en-US" dirty="0">
              <a:solidFill>
                <a:srgbClr val="0000FF"/>
              </a:solidFill>
              <a:latin typeface="+mj-lt"/>
            </a:endParaRPr>
          </a:p>
        </p:txBody>
      </p:sp>
      <p:sp>
        <p:nvSpPr>
          <p:cNvPr id="7" name="TextBox 6"/>
          <p:cNvSpPr txBox="1">
            <a:spLocks noChangeArrowheads="1"/>
          </p:cNvSpPr>
          <p:nvPr/>
        </p:nvSpPr>
        <p:spPr bwMode="auto">
          <a:xfrm>
            <a:off x="237705" y="4105110"/>
            <a:ext cx="4902839" cy="779856"/>
          </a:xfrm>
          <a:prstGeom prst="rect">
            <a:avLst/>
          </a:prstGeom>
          <a:noFill/>
          <a:ln w="9525">
            <a:noFill/>
            <a:miter lim="800000"/>
            <a:headEnd/>
            <a:tailEnd/>
          </a:ln>
        </p:spPr>
        <p:txBody>
          <a:bodyPr wrap="square" lIns="101727" tIns="50865" rIns="101727" bIns="50865">
            <a:prstTxWarp prst="textNoShape">
              <a:avLst/>
            </a:prstTxWarp>
            <a:spAutoFit/>
          </a:bodyPr>
          <a:lstStyle/>
          <a:p>
            <a:pPr marL="342820" indent="-342820">
              <a:buFont typeface="Wingdings" charset="2"/>
              <a:buChar char="q"/>
            </a:pPr>
            <a:r>
              <a:rPr lang="en-US" sz="2200" dirty="0">
                <a:solidFill>
                  <a:srgbClr val="006600"/>
                </a:solidFill>
                <a:latin typeface="Arial Rounded MT Bold"/>
                <a:cs typeface="Arial Rounded MT Bold"/>
              </a:rPr>
              <a:t>Understand the </a:t>
            </a:r>
            <a:r>
              <a:rPr lang="en-US" sz="2200" dirty="0" smtClean="0">
                <a:solidFill>
                  <a:srgbClr val="006600"/>
                </a:solidFill>
                <a:latin typeface="Arial Rounded MT Bold"/>
                <a:cs typeface="Arial Rounded MT Bold"/>
              </a:rPr>
              <a:t>emergence </a:t>
            </a:r>
            <a:r>
              <a:rPr lang="en-US" sz="2200" dirty="0">
                <a:solidFill>
                  <a:srgbClr val="006600"/>
                </a:solidFill>
                <a:latin typeface="Arial Rounded MT Bold"/>
                <a:cs typeface="Arial Rounded MT Bold"/>
              </a:rPr>
              <a:t>of hadrons from color charge</a:t>
            </a:r>
          </a:p>
        </p:txBody>
      </p:sp>
      <p:sp>
        <p:nvSpPr>
          <p:cNvPr id="8" name="TextBox 7"/>
          <p:cNvSpPr txBox="1"/>
          <p:nvPr/>
        </p:nvSpPr>
        <p:spPr>
          <a:xfrm>
            <a:off x="554183" y="4825202"/>
            <a:ext cx="4556478" cy="923308"/>
          </a:xfrm>
          <a:prstGeom prst="rect">
            <a:avLst/>
          </a:prstGeom>
          <a:noFill/>
        </p:spPr>
        <p:txBody>
          <a:bodyPr wrap="square" lIns="91418" tIns="45709" rIns="91418" bIns="45709" rtlCol="0">
            <a:spAutoFit/>
          </a:bodyPr>
          <a:lstStyle/>
          <a:p>
            <a:r>
              <a:rPr lang="en-US" dirty="0" smtClean="0">
                <a:solidFill>
                  <a:srgbClr val="0000FF"/>
                </a:solidFill>
                <a:latin typeface="+mj-lt"/>
              </a:rPr>
              <a:t>Needs machine capable of accelerating large &amp; small nuclei &amp; special detectors for nuclear fragments </a:t>
            </a:r>
            <a:endParaRPr lang="en-US" dirty="0">
              <a:solidFill>
                <a:srgbClr val="0000FF"/>
              </a:solidFill>
              <a:latin typeface="+mj-lt"/>
            </a:endParaRPr>
          </a:p>
        </p:txBody>
      </p:sp>
      <p:sp>
        <p:nvSpPr>
          <p:cNvPr id="17" name="TextBox 16"/>
          <p:cNvSpPr txBox="1">
            <a:spLocks noChangeArrowheads="1"/>
          </p:cNvSpPr>
          <p:nvPr/>
        </p:nvSpPr>
        <p:spPr bwMode="auto">
          <a:xfrm>
            <a:off x="207821" y="2752087"/>
            <a:ext cx="4660916" cy="779856"/>
          </a:xfrm>
          <a:prstGeom prst="rect">
            <a:avLst/>
          </a:prstGeom>
          <a:noFill/>
          <a:ln w="9525">
            <a:noFill/>
            <a:miter lim="800000"/>
            <a:headEnd/>
            <a:tailEnd/>
          </a:ln>
        </p:spPr>
        <p:txBody>
          <a:bodyPr wrap="square" lIns="101727" tIns="50865" rIns="101727" bIns="50865">
            <a:prstTxWarp prst="textNoShape">
              <a:avLst/>
            </a:prstTxWarp>
            <a:spAutoFit/>
          </a:bodyPr>
          <a:lstStyle/>
          <a:p>
            <a:pPr marL="307574" indent="-307574">
              <a:buFont typeface="Wingdings" charset="2"/>
              <a:buChar char="q"/>
            </a:pPr>
            <a:r>
              <a:rPr lang="en-US" sz="2200" dirty="0">
                <a:solidFill>
                  <a:srgbClr val="006600"/>
                </a:solidFill>
                <a:latin typeface="Arial Rounded MT Bold"/>
                <a:cs typeface="Arial Rounded MT Bold"/>
              </a:rPr>
              <a:t>Discover the role of gluons in structure and dynamics  </a:t>
            </a:r>
          </a:p>
        </p:txBody>
      </p:sp>
      <p:sp>
        <p:nvSpPr>
          <p:cNvPr id="23" name="TextBox 22"/>
          <p:cNvSpPr txBox="1"/>
          <p:nvPr/>
        </p:nvSpPr>
        <p:spPr>
          <a:xfrm>
            <a:off x="524300" y="3450080"/>
            <a:ext cx="4556478" cy="646309"/>
          </a:xfrm>
          <a:prstGeom prst="rect">
            <a:avLst/>
          </a:prstGeom>
          <a:noFill/>
        </p:spPr>
        <p:txBody>
          <a:bodyPr wrap="square" lIns="91418" tIns="45709" rIns="91418" bIns="45709" rtlCol="0">
            <a:spAutoFit/>
          </a:bodyPr>
          <a:lstStyle/>
          <a:p>
            <a:r>
              <a:rPr lang="en-US" dirty="0" smtClean="0">
                <a:solidFill>
                  <a:srgbClr val="0000FF"/>
                </a:solidFill>
                <a:latin typeface="+mj-lt"/>
              </a:rPr>
              <a:t>Needs a machine capable of high energy capable of accelerating nuclei</a:t>
            </a:r>
            <a:endParaRPr lang="en-US" dirty="0">
              <a:solidFill>
                <a:srgbClr val="0000FF"/>
              </a:solidFill>
              <a:latin typeface="+mj-lt"/>
            </a:endParaRPr>
          </a:p>
        </p:txBody>
      </p:sp>
      <p:sp>
        <p:nvSpPr>
          <p:cNvPr id="25" name="Title 1"/>
          <p:cNvSpPr txBox="1">
            <a:spLocks/>
          </p:cNvSpPr>
          <p:nvPr/>
        </p:nvSpPr>
        <p:spPr bwMode="auto">
          <a:xfrm>
            <a:off x="12858" y="389"/>
            <a:ext cx="9144000" cy="881141"/>
          </a:xfrm>
          <a:prstGeom prst="rect">
            <a:avLst/>
          </a:prstGeom>
          <a:solidFill>
            <a:srgbClr val="A7FFFF"/>
          </a:solidFill>
          <a:ln w="9525">
            <a:noFill/>
            <a:miter lim="800000"/>
            <a:headEnd/>
            <a:tailEnd/>
          </a:ln>
        </p:spPr>
        <p:txBody>
          <a:bodyPr vert="horz" wrap="square" lIns="91258" tIns="45630" rIns="91258" bIns="45630" numCol="1" anchor="ctr" anchorCtr="0" compatLnSpc="1">
            <a:prstTxWarp prst="textNoShape">
              <a:avLst/>
            </a:prstTxWarp>
          </a:bodyPr>
          <a:lstStyle/>
          <a:p>
            <a:pPr algn="ctr" defTabSz="913865">
              <a:defRPr/>
            </a:pPr>
            <a:r>
              <a:rPr lang="en-US" sz="2800" b="1" kern="0" dirty="0" smtClean="0">
                <a:solidFill>
                  <a:schemeClr val="tx2"/>
                </a:solidFill>
                <a:ea typeface="ＭＳ Ｐゴシック" charset="-128"/>
                <a:cs typeface="Arial"/>
              </a:rPr>
              <a:t>EIC </a:t>
            </a:r>
            <a:r>
              <a:rPr lang="en-US" sz="2800" b="1" kern="0" dirty="0">
                <a:solidFill>
                  <a:schemeClr val="tx2"/>
                </a:solidFill>
                <a:ea typeface="ＭＳ Ｐゴシック" charset="-128"/>
                <a:cs typeface="Arial"/>
              </a:rPr>
              <a:t>– </a:t>
            </a:r>
            <a:r>
              <a:rPr lang="en-US" sz="2800" b="1" kern="0" dirty="0" smtClean="0">
                <a:solidFill>
                  <a:schemeClr val="tx2"/>
                </a:solidFill>
                <a:ea typeface="ＭＳ Ｐゴシック" charset="-128"/>
                <a:cs typeface="Arial"/>
              </a:rPr>
              <a:t>The Physics Highlights</a:t>
            </a:r>
            <a:endParaRPr lang="en-US" sz="2800" b="1" kern="0" dirty="0">
              <a:solidFill>
                <a:schemeClr val="tx2"/>
              </a:solidFill>
              <a:ea typeface="ＭＳ Ｐゴシック" charset="-128"/>
              <a:cs typeface="Arial"/>
            </a:endParaRPr>
          </a:p>
        </p:txBody>
      </p:sp>
      <p:pic>
        <p:nvPicPr>
          <p:cNvPr id="26" name="Picture 2"/>
          <p:cNvPicPr>
            <a:picLocks noChangeAspect="1" noChangeArrowheads="1"/>
          </p:cNvPicPr>
          <p:nvPr/>
        </p:nvPicPr>
        <p:blipFill>
          <a:blip r:embed="rId2" cstate="print"/>
          <a:srcRect/>
          <a:stretch>
            <a:fillRect/>
          </a:stretch>
        </p:blipFill>
        <p:spPr bwMode="auto">
          <a:xfrm>
            <a:off x="5871882" y="1092279"/>
            <a:ext cx="2889551" cy="1239681"/>
          </a:xfrm>
          <a:prstGeom prst="rect">
            <a:avLst/>
          </a:prstGeom>
          <a:noFill/>
          <a:ln w="9525">
            <a:noFill/>
            <a:miter lim="800000"/>
            <a:headEnd/>
            <a:tailEnd/>
          </a:ln>
        </p:spPr>
      </p:pic>
      <p:pic>
        <p:nvPicPr>
          <p:cNvPr id="29" name="Picture 2"/>
          <p:cNvPicPr>
            <a:picLocks noChangeAspect="1" noChangeArrowheads="1"/>
          </p:cNvPicPr>
          <p:nvPr/>
        </p:nvPicPr>
        <p:blipFill>
          <a:blip r:embed="rId3"/>
          <a:srcRect/>
          <a:stretch>
            <a:fillRect/>
          </a:stretch>
        </p:blipFill>
        <p:spPr bwMode="auto">
          <a:xfrm>
            <a:off x="6379881" y="2554886"/>
            <a:ext cx="1989641" cy="1725392"/>
          </a:xfrm>
          <a:prstGeom prst="rect">
            <a:avLst/>
          </a:prstGeom>
          <a:noFill/>
          <a:ln w="9525">
            <a:noFill/>
            <a:miter lim="800000"/>
            <a:headEnd/>
            <a:tailEnd/>
          </a:ln>
        </p:spPr>
      </p:pic>
      <p:pic>
        <p:nvPicPr>
          <p:cNvPr id="30" name="Picture 1"/>
          <p:cNvPicPr>
            <a:picLocks noChangeAspect="1" noChangeArrowheads="1"/>
          </p:cNvPicPr>
          <p:nvPr/>
        </p:nvPicPr>
        <p:blipFill>
          <a:blip r:embed="rId4" cstate="print"/>
          <a:srcRect t="52159" r="55628" b="4120"/>
          <a:stretch>
            <a:fillRect/>
          </a:stretch>
        </p:blipFill>
        <p:spPr bwMode="auto">
          <a:xfrm>
            <a:off x="6379881" y="4560995"/>
            <a:ext cx="2114648" cy="1092421"/>
          </a:xfrm>
          <a:prstGeom prst="rect">
            <a:avLst/>
          </a:prstGeom>
          <a:noFill/>
          <a:ln w="9525">
            <a:noFill/>
            <a:miter lim="800000"/>
            <a:headEnd/>
            <a:tailEnd/>
          </a:ln>
        </p:spPr>
      </p:pic>
      <p:sp>
        <p:nvSpPr>
          <p:cNvPr id="15" name="TextBox 14"/>
          <p:cNvSpPr txBox="1">
            <a:spLocks noChangeArrowheads="1"/>
          </p:cNvSpPr>
          <p:nvPr/>
        </p:nvSpPr>
        <p:spPr bwMode="auto">
          <a:xfrm>
            <a:off x="390105" y="5740471"/>
            <a:ext cx="4902839" cy="779832"/>
          </a:xfrm>
          <a:prstGeom prst="rect">
            <a:avLst/>
          </a:prstGeom>
          <a:noFill/>
          <a:ln w="9525">
            <a:noFill/>
            <a:miter lim="800000"/>
            <a:headEnd/>
            <a:tailEnd/>
          </a:ln>
        </p:spPr>
        <p:txBody>
          <a:bodyPr wrap="square" lIns="101727" tIns="50865" rIns="101727" bIns="50865">
            <a:prstTxWarp prst="textNoShape">
              <a:avLst/>
            </a:prstTxWarp>
            <a:spAutoFit/>
          </a:bodyPr>
          <a:lstStyle/>
          <a:p>
            <a:pPr marL="342820" indent="-342820">
              <a:buFont typeface="Wingdings" charset="2"/>
              <a:buChar char="q"/>
            </a:pPr>
            <a:r>
              <a:rPr lang="en-US" sz="2200" dirty="0" smtClean="0">
                <a:solidFill>
                  <a:srgbClr val="006600"/>
                </a:solidFill>
                <a:latin typeface="Arial Rounded MT Bold"/>
                <a:cs typeface="Arial Rounded MT Bold"/>
              </a:rPr>
              <a:t>Investigations of physics beyond the Standard Model</a:t>
            </a:r>
            <a:endParaRPr lang="en-US" sz="2200" dirty="0">
              <a:solidFill>
                <a:srgbClr val="006600"/>
              </a:solidFill>
              <a:latin typeface="Arial Rounded MT Bold"/>
              <a:cs typeface="Arial Rounded MT Bold"/>
            </a:endParaRPr>
          </a:p>
        </p:txBody>
      </p:sp>
      <p:sp>
        <p:nvSpPr>
          <p:cNvPr id="19" name="TextBox 18"/>
          <p:cNvSpPr txBox="1"/>
          <p:nvPr/>
        </p:nvSpPr>
        <p:spPr>
          <a:xfrm>
            <a:off x="4600380" y="6065262"/>
            <a:ext cx="4556478" cy="646309"/>
          </a:xfrm>
          <a:prstGeom prst="rect">
            <a:avLst/>
          </a:prstGeom>
          <a:noFill/>
        </p:spPr>
        <p:txBody>
          <a:bodyPr wrap="square" lIns="91418" tIns="45709" rIns="91418" bIns="45709" rtlCol="0">
            <a:spAutoFit/>
          </a:bodyPr>
          <a:lstStyle/>
          <a:p>
            <a:r>
              <a:rPr lang="en-US" dirty="0" smtClean="0">
                <a:solidFill>
                  <a:srgbClr val="0000FF"/>
                </a:solidFill>
                <a:latin typeface="+mj-lt"/>
              </a:rPr>
              <a:t>Highest e-p luminosity, highest possible energy and at least one beam polarization</a:t>
            </a:r>
            <a:endParaRPr lang="en-US" dirty="0">
              <a:solidFill>
                <a:srgbClr val="0000FF"/>
              </a:solidFill>
              <a:latin typeface="+mj-lt"/>
            </a:endParaRPr>
          </a:p>
        </p:txBody>
      </p:sp>
      <p:sp>
        <p:nvSpPr>
          <p:cNvPr id="2" name="Date Placeholder 1"/>
          <p:cNvSpPr>
            <a:spLocks noGrp="1"/>
          </p:cNvSpPr>
          <p:nvPr>
            <p:ph type="dt" sz="half" idx="10"/>
          </p:nvPr>
        </p:nvSpPr>
        <p:spPr/>
        <p:txBody>
          <a:bodyPr/>
          <a:lstStyle/>
          <a:p>
            <a:r>
              <a:rPr lang="en-US" smtClean="0"/>
              <a:t>August 14, 2014</a:t>
            </a:r>
            <a:endParaRPr lang="en-US"/>
          </a:p>
        </p:txBody>
      </p:sp>
      <p:sp>
        <p:nvSpPr>
          <p:cNvPr id="3" name="Footer Placeholder 2"/>
          <p:cNvSpPr>
            <a:spLocks noGrp="1"/>
          </p:cNvSpPr>
          <p:nvPr>
            <p:ph type="ftr" sz="quarter" idx="11"/>
          </p:nvPr>
        </p:nvSpPr>
        <p:spPr/>
        <p:txBody>
          <a:bodyPr/>
          <a:lstStyle/>
          <a:p>
            <a:pPr algn="r"/>
            <a:r>
              <a:rPr lang="en-US" smtClean="0"/>
              <a:t>Spin physics with EIC: Pre-Town Meeting at JLab </a:t>
            </a:r>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4</a:t>
            </a:fld>
            <a:endParaRPr lang="en-US"/>
          </a:p>
        </p:txBody>
      </p:sp>
    </p:spTree>
    <p:extLst>
      <p:ext uri="{BB962C8B-B14F-4D97-AF65-F5344CB8AC3E}">
        <p14:creationId xmlns:p14="http://schemas.microsoft.com/office/powerpoint/2010/main" val="3398406489"/>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9374" y="1259434"/>
            <a:ext cx="3657600" cy="353391"/>
          </a:xfrm>
          <a:prstGeom prst="rect">
            <a:avLst/>
          </a:prstGeom>
        </p:spPr>
      </p:pic>
      <p:sp>
        <p:nvSpPr>
          <p:cNvPr id="2" name="Title 1"/>
          <p:cNvSpPr>
            <a:spLocks noGrp="1"/>
          </p:cNvSpPr>
          <p:nvPr>
            <p:ph type="title"/>
          </p:nvPr>
        </p:nvSpPr>
        <p:spPr/>
        <p:txBody>
          <a:bodyPr anchor="t">
            <a:normAutofit fontScale="90000"/>
          </a:bodyPr>
          <a:lstStyle/>
          <a:p>
            <a:r>
              <a:rPr lang="en-US" dirty="0" smtClean="0"/>
              <a:t>Pion: single transverse spin asymmetries</a:t>
            </a:r>
            <a:r>
              <a:rPr lang="en-US" dirty="0"/>
              <a:t>!</a:t>
            </a:r>
          </a:p>
        </p:txBody>
      </p:sp>
      <p:sp>
        <p:nvSpPr>
          <p:cNvPr id="5" name="Footer Placeholder 4"/>
          <p:cNvSpPr>
            <a:spLocks noGrp="1"/>
          </p:cNvSpPr>
          <p:nvPr>
            <p:ph type="ftr" sz="quarter" idx="11"/>
          </p:nvPr>
        </p:nvSpPr>
        <p:spPr/>
        <p:txBody>
          <a:bodyPr/>
          <a:lstStyle/>
          <a:p>
            <a:r>
              <a:rPr lang="en-US" smtClean="0"/>
              <a:t>Spin physics with EIC: Pre-Town Meeting at JLab </a:t>
            </a:r>
            <a:endParaRPr lang="en-US"/>
          </a:p>
        </p:txBody>
      </p:sp>
      <p:sp>
        <p:nvSpPr>
          <p:cNvPr id="6" name="Slide Number Placeholder 5"/>
          <p:cNvSpPr>
            <a:spLocks noGrp="1"/>
          </p:cNvSpPr>
          <p:nvPr>
            <p:ph type="sldNum" sz="quarter" idx="12"/>
          </p:nvPr>
        </p:nvSpPr>
        <p:spPr/>
        <p:txBody>
          <a:bodyPr/>
          <a:lstStyle/>
          <a:p>
            <a:fld id="{9C9A5CF1-BC85-2A4B-9550-70DDD7F1B6E1}" type="slidenum">
              <a:rPr lang="en-US" smtClean="0"/>
              <a:pPr/>
              <a:t>40</a:t>
            </a:fld>
            <a:endParaRPr lang="en-US"/>
          </a:p>
        </p:txBody>
      </p:sp>
      <p:pic>
        <p:nvPicPr>
          <p:cNvPr id="7" name="Picture 4"/>
          <p:cNvPicPr>
            <a:picLocks noGrp="1" noChangeAspect="1" noChangeArrowheads="1"/>
          </p:cNvPicPr>
          <p:nvPr>
            <p:ph idx="1"/>
          </p:nvPr>
        </p:nvPicPr>
        <p:blipFill>
          <a:blip r:embed="rId3"/>
          <a:srcRect t="-45281" b="-45281"/>
          <a:stretch>
            <a:fillRect/>
          </a:stretch>
        </p:blipFill>
        <p:spPr bwMode="auto">
          <a:xfrm>
            <a:off x="991261" y="1775191"/>
            <a:ext cx="9143999" cy="5073283"/>
          </a:xfrm>
          <a:prstGeom prst="rect">
            <a:avLst/>
          </a:prstGeom>
          <a:noFill/>
          <a:ln w="9525">
            <a:noFill/>
            <a:miter lim="800000"/>
            <a:headEnd/>
            <a:tailEnd/>
          </a:ln>
        </p:spPr>
      </p:pic>
      <p:sp>
        <p:nvSpPr>
          <p:cNvPr id="8" name="TextBox 7"/>
          <p:cNvSpPr txBox="1"/>
          <p:nvPr/>
        </p:nvSpPr>
        <p:spPr>
          <a:xfrm>
            <a:off x="1427671" y="2182409"/>
            <a:ext cx="1662084" cy="830997"/>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pPr algn="ctr"/>
            <a:r>
              <a:rPr lang="en-US" sz="2400" dirty="0" smtClean="0"/>
              <a:t>ZGS/ANL</a:t>
            </a:r>
          </a:p>
          <a:p>
            <a:r>
              <a:rPr lang="en-US" sz="2400" dirty="0" smtClean="0"/>
              <a:t>√</a:t>
            </a:r>
            <a:r>
              <a:rPr lang="en-US" sz="2400" dirty="0" err="1" smtClean="0"/>
              <a:t>s</a:t>
            </a:r>
            <a:r>
              <a:rPr lang="en-US" sz="2400" dirty="0" smtClean="0"/>
              <a:t>=4.9 </a:t>
            </a:r>
            <a:r>
              <a:rPr lang="en-US" sz="2400" dirty="0" err="1" smtClean="0"/>
              <a:t>GeV</a:t>
            </a:r>
            <a:endParaRPr lang="en-US" sz="2400" dirty="0"/>
          </a:p>
        </p:txBody>
      </p:sp>
      <p:sp>
        <p:nvSpPr>
          <p:cNvPr id="9" name="TextBox 8"/>
          <p:cNvSpPr txBox="1"/>
          <p:nvPr/>
        </p:nvSpPr>
        <p:spPr>
          <a:xfrm>
            <a:off x="8011376" y="2138041"/>
            <a:ext cx="1813267" cy="830997"/>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pPr algn="ctr"/>
            <a:r>
              <a:rPr lang="en-US" sz="2400" dirty="0" smtClean="0"/>
              <a:t>RHIC</a:t>
            </a:r>
          </a:p>
          <a:p>
            <a:r>
              <a:rPr lang="en-US" sz="2400" dirty="0" smtClean="0"/>
              <a:t>√</a:t>
            </a:r>
            <a:r>
              <a:rPr lang="en-US" sz="2400" dirty="0" err="1" smtClean="0"/>
              <a:t>s</a:t>
            </a:r>
            <a:r>
              <a:rPr lang="en-US" sz="2400" dirty="0" smtClean="0"/>
              <a:t>=62.4 </a:t>
            </a:r>
            <a:r>
              <a:rPr lang="en-US" sz="2400" dirty="0" err="1" smtClean="0"/>
              <a:t>GeV</a:t>
            </a:r>
            <a:endParaRPr lang="en-US" sz="2400" dirty="0"/>
          </a:p>
        </p:txBody>
      </p:sp>
      <p:sp>
        <p:nvSpPr>
          <p:cNvPr id="10" name="TextBox 9"/>
          <p:cNvSpPr txBox="1"/>
          <p:nvPr/>
        </p:nvSpPr>
        <p:spPr>
          <a:xfrm>
            <a:off x="5831627" y="2138041"/>
            <a:ext cx="1800042" cy="830997"/>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pPr algn="ctr"/>
            <a:r>
              <a:rPr lang="en-US" sz="2400" dirty="0" smtClean="0"/>
              <a:t>FNAL</a:t>
            </a:r>
          </a:p>
          <a:p>
            <a:r>
              <a:rPr lang="en-US" sz="2400" dirty="0" smtClean="0"/>
              <a:t>√</a:t>
            </a:r>
            <a:r>
              <a:rPr lang="en-US" sz="2400" dirty="0" err="1" smtClean="0"/>
              <a:t>s</a:t>
            </a:r>
            <a:r>
              <a:rPr lang="en-US" sz="2400" dirty="0" smtClean="0"/>
              <a:t>=19.4 </a:t>
            </a:r>
            <a:r>
              <a:rPr lang="en-US" sz="2400" dirty="0" err="1" smtClean="0"/>
              <a:t>GeV</a:t>
            </a:r>
            <a:endParaRPr lang="en-US" sz="2400" dirty="0"/>
          </a:p>
        </p:txBody>
      </p:sp>
      <p:sp>
        <p:nvSpPr>
          <p:cNvPr id="11" name="TextBox 10"/>
          <p:cNvSpPr txBox="1"/>
          <p:nvPr/>
        </p:nvSpPr>
        <p:spPr>
          <a:xfrm>
            <a:off x="3708454" y="2173817"/>
            <a:ext cx="1664488" cy="830997"/>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pPr algn="ctr"/>
            <a:r>
              <a:rPr lang="en-US" sz="2400" dirty="0" smtClean="0"/>
              <a:t>AGS/BNL</a:t>
            </a:r>
          </a:p>
          <a:p>
            <a:r>
              <a:rPr lang="en-US" sz="2400" dirty="0" smtClean="0"/>
              <a:t>√</a:t>
            </a:r>
            <a:r>
              <a:rPr lang="en-US" sz="2400" dirty="0" err="1" smtClean="0"/>
              <a:t>s</a:t>
            </a:r>
            <a:r>
              <a:rPr lang="en-US" sz="2400" dirty="0" smtClean="0"/>
              <a:t>=6.6 </a:t>
            </a:r>
            <a:r>
              <a:rPr lang="en-US" sz="2400" dirty="0" err="1" smtClean="0"/>
              <a:t>GeV</a:t>
            </a:r>
            <a:endParaRPr lang="en-US" sz="2400" dirty="0"/>
          </a:p>
        </p:txBody>
      </p:sp>
      <p:sp>
        <p:nvSpPr>
          <p:cNvPr id="15" name="Date Placeholder 14"/>
          <p:cNvSpPr>
            <a:spLocks noGrp="1"/>
          </p:cNvSpPr>
          <p:nvPr>
            <p:ph type="dt" sz="half" idx="10"/>
          </p:nvPr>
        </p:nvSpPr>
        <p:spPr/>
        <p:txBody>
          <a:bodyPr/>
          <a:lstStyle/>
          <a:p>
            <a:r>
              <a:rPr lang="en-US" smtClean="0"/>
              <a:t>August 14, 2014</a:t>
            </a:r>
            <a:endParaRPr lang="en-US"/>
          </a:p>
        </p:txBody>
      </p:sp>
      <p:sp>
        <p:nvSpPr>
          <p:cNvPr id="4" name="Rectangle 3"/>
          <p:cNvSpPr/>
          <p:nvPr/>
        </p:nvSpPr>
        <p:spPr>
          <a:xfrm>
            <a:off x="7899113" y="1936194"/>
            <a:ext cx="2236147" cy="37484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48143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tle 10"/>
          <p:cNvSpPr>
            <a:spLocks noGrp="1"/>
          </p:cNvSpPr>
          <p:nvPr>
            <p:ph type="title"/>
          </p:nvPr>
        </p:nvSpPr>
        <p:spPr>
          <a:xfrm>
            <a:off x="243209" y="533400"/>
            <a:ext cx="4531991" cy="990600"/>
          </a:xfrm>
        </p:spPr>
        <p:txBody>
          <a:bodyPr>
            <a:normAutofit/>
          </a:bodyPr>
          <a:lstStyle/>
          <a:p>
            <a:r>
              <a:rPr lang="en-US" dirty="0" smtClean="0"/>
              <a:t>Our Universe:</a:t>
            </a:r>
            <a:endParaRPr lang="en-US" dirty="0"/>
          </a:p>
        </p:txBody>
      </p:sp>
      <p:sp>
        <p:nvSpPr>
          <p:cNvPr id="12" name="Content Placeholder 11"/>
          <p:cNvSpPr>
            <a:spLocks noGrp="1"/>
          </p:cNvSpPr>
          <p:nvPr>
            <p:ph idx="1"/>
          </p:nvPr>
        </p:nvSpPr>
        <p:spPr>
          <a:xfrm>
            <a:off x="242033" y="1524000"/>
            <a:ext cx="8901967" cy="5309883"/>
          </a:xfrm>
        </p:spPr>
        <p:txBody>
          <a:bodyPr anchor="ctr">
            <a:normAutofit/>
          </a:bodyPr>
          <a:lstStyle/>
          <a:p>
            <a:r>
              <a:rPr lang="en-US" dirty="0" smtClean="0">
                <a:solidFill>
                  <a:srgbClr val="0000FF"/>
                </a:solidFill>
              </a:rPr>
              <a:t>68% Dark energy</a:t>
            </a:r>
          </a:p>
          <a:p>
            <a:r>
              <a:rPr lang="en-US" dirty="0" smtClean="0">
                <a:solidFill>
                  <a:srgbClr val="008000"/>
                </a:solidFill>
              </a:rPr>
              <a:t>27% Dark matter</a:t>
            </a:r>
          </a:p>
          <a:p>
            <a:r>
              <a:rPr lang="en-US" dirty="0" smtClean="0"/>
              <a:t>  </a:t>
            </a:r>
            <a:r>
              <a:rPr lang="en-US" dirty="0">
                <a:solidFill>
                  <a:srgbClr val="800000"/>
                </a:solidFill>
              </a:rPr>
              <a:t>5</a:t>
            </a:r>
            <a:r>
              <a:rPr lang="en-US" dirty="0" smtClean="0">
                <a:solidFill>
                  <a:srgbClr val="800000"/>
                </a:solidFill>
              </a:rPr>
              <a:t>% Visible matter</a:t>
            </a:r>
          </a:p>
          <a:p>
            <a:endParaRPr lang="en-US" dirty="0" smtClean="0">
              <a:solidFill>
                <a:srgbClr val="292934"/>
              </a:solidFill>
            </a:endParaRPr>
          </a:p>
          <a:p>
            <a:r>
              <a:rPr lang="en-US" dirty="0" smtClean="0">
                <a:solidFill>
                  <a:srgbClr val="292934"/>
                </a:solidFill>
              </a:rPr>
              <a:t>What makes up the mass of the </a:t>
            </a:r>
            <a:r>
              <a:rPr lang="en-US" b="1" dirty="0" smtClean="0">
                <a:solidFill>
                  <a:srgbClr val="FF0000"/>
                </a:solidFill>
              </a:rPr>
              <a:t>visible universe?</a:t>
            </a:r>
          </a:p>
          <a:p>
            <a:pPr marL="274320" lvl="1" indent="0">
              <a:buNone/>
            </a:pPr>
            <a:r>
              <a:rPr lang="en-US" dirty="0" smtClean="0">
                <a:solidFill>
                  <a:srgbClr val="292934"/>
                </a:solidFill>
              </a:rPr>
              <a:t>Atomic mass (visible matter): 99.9% from nuclear mass</a:t>
            </a:r>
            <a:endParaRPr lang="en-US" b="1" dirty="0" smtClean="0">
              <a:solidFill>
                <a:srgbClr val="292934"/>
              </a:solidFill>
            </a:endParaRPr>
          </a:p>
          <a:p>
            <a:pPr marL="274320" lvl="1" indent="0">
              <a:buNone/>
            </a:pPr>
            <a:r>
              <a:rPr lang="en-US" dirty="0" smtClean="0">
                <a:solidFill>
                  <a:srgbClr val="292934"/>
                </a:solidFill>
              </a:rPr>
              <a:t>Nuclear Mass: all of it from </a:t>
            </a:r>
            <a:r>
              <a:rPr lang="en-US" b="1" dirty="0" smtClean="0">
                <a:solidFill>
                  <a:srgbClr val="292934"/>
                </a:solidFill>
              </a:rPr>
              <a:t>nucleon mass</a:t>
            </a:r>
          </a:p>
          <a:p>
            <a:pPr marL="274320" lvl="1" indent="0">
              <a:buNone/>
            </a:pPr>
            <a:r>
              <a:rPr lang="en-US" b="1" dirty="0" smtClean="0">
                <a:solidFill>
                  <a:srgbClr val="292934"/>
                </a:solidFill>
              </a:rPr>
              <a:t>Nucleon mass</a:t>
            </a:r>
            <a:r>
              <a:rPr lang="en-US" dirty="0" smtClean="0">
                <a:solidFill>
                  <a:srgbClr val="292934"/>
                </a:solidFill>
              </a:rPr>
              <a:t>? </a:t>
            </a:r>
            <a:r>
              <a:rPr lang="en-US" dirty="0" smtClean="0">
                <a:solidFill>
                  <a:srgbClr val="292934"/>
                </a:solidFill>
                <a:sym typeface="Wingdings"/>
              </a:rPr>
              <a:t></a:t>
            </a:r>
            <a:r>
              <a:rPr lang="en-US" dirty="0" smtClean="0">
                <a:solidFill>
                  <a:srgbClr val="292934"/>
                </a:solidFill>
              </a:rPr>
              <a:t> </a:t>
            </a:r>
            <a:r>
              <a:rPr lang="en-US" b="1" dirty="0" smtClean="0">
                <a:solidFill>
                  <a:srgbClr val="0000FF"/>
                </a:solidFill>
              </a:rPr>
              <a:t>energy of </a:t>
            </a:r>
            <a:r>
              <a:rPr lang="en-US" b="1" dirty="0" smtClean="0">
                <a:solidFill>
                  <a:srgbClr val="FF0000"/>
                </a:solidFill>
              </a:rPr>
              <a:t>massless </a:t>
            </a:r>
            <a:r>
              <a:rPr lang="en-US" b="1" i="1" u="sng" dirty="0" smtClean="0">
                <a:solidFill>
                  <a:srgbClr val="FF0000"/>
                </a:solidFill>
              </a:rPr>
              <a:t>gluons </a:t>
            </a:r>
            <a:r>
              <a:rPr lang="en-US" b="1" dirty="0" smtClean="0">
                <a:solidFill>
                  <a:srgbClr val="0000FF"/>
                </a:solidFill>
              </a:rPr>
              <a:t>and </a:t>
            </a:r>
            <a:r>
              <a:rPr lang="en-US" b="1" dirty="0" smtClean="0">
                <a:solidFill>
                  <a:srgbClr val="FF0000"/>
                </a:solidFill>
              </a:rPr>
              <a:t>almost massless  up &amp; down quarks</a:t>
            </a:r>
          </a:p>
          <a:p>
            <a:pPr marL="274320" lvl="1" indent="0">
              <a:buNone/>
            </a:pPr>
            <a:r>
              <a:rPr lang="en-US" b="1" dirty="0">
                <a:solidFill>
                  <a:srgbClr val="0000FF"/>
                </a:solidFill>
                <a:latin typeface="Apple Chancery"/>
                <a:cs typeface="Apple Chancery"/>
              </a:rPr>
              <a:t>Gluon &amp; quark interactions &amp; dynamics make up the entire mass of the visible universe</a:t>
            </a:r>
            <a:r>
              <a:rPr lang="en-US" b="1" dirty="0" smtClean="0">
                <a:solidFill>
                  <a:srgbClr val="0000FF"/>
                </a:solidFill>
                <a:latin typeface="Apple Chancery"/>
                <a:cs typeface="Apple Chancery"/>
              </a:rPr>
              <a:t>!</a:t>
            </a:r>
            <a:r>
              <a:rPr lang="en-US" b="1" dirty="0" smtClean="0">
                <a:solidFill>
                  <a:srgbClr val="0000FF"/>
                </a:solidFill>
              </a:rPr>
              <a:t> </a:t>
            </a:r>
          </a:p>
          <a:p>
            <a:pPr marL="274320" lvl="1" indent="0">
              <a:buNone/>
            </a:pPr>
            <a:r>
              <a:rPr lang="en-US" b="1" dirty="0" smtClean="0">
                <a:solidFill>
                  <a:srgbClr val="0000FF"/>
                </a:solidFill>
                <a:sym typeface="Wingdings"/>
              </a:rPr>
              <a:t> </a:t>
            </a:r>
            <a:r>
              <a:rPr lang="en-US" b="1" dirty="0" smtClean="0">
                <a:latin typeface="Lucida Calligraphy"/>
                <a:cs typeface="Lucida Calligraphy"/>
              </a:rPr>
              <a:t>“Mass without mass” – John Wheeler</a:t>
            </a:r>
          </a:p>
        </p:txBody>
      </p:sp>
      <p:sp>
        <p:nvSpPr>
          <p:cNvPr id="4" name="Date Placeholder 3"/>
          <p:cNvSpPr>
            <a:spLocks noGrp="1"/>
          </p:cNvSpPr>
          <p:nvPr>
            <p:ph type="dt" sz="half" idx="10"/>
          </p:nvPr>
        </p:nvSpPr>
        <p:spPr/>
        <p:txBody>
          <a:bodyPr/>
          <a:lstStyle/>
          <a:p>
            <a:r>
              <a:rPr lang="en-US" smtClean="0"/>
              <a:t>August 14, 2014</a:t>
            </a:r>
            <a:endParaRPr lang="en-US"/>
          </a:p>
        </p:txBody>
      </p:sp>
      <p:sp>
        <p:nvSpPr>
          <p:cNvPr id="5" name="Footer Placeholder 4"/>
          <p:cNvSpPr>
            <a:spLocks noGrp="1"/>
          </p:cNvSpPr>
          <p:nvPr>
            <p:ph type="ftr" sz="quarter" idx="11"/>
          </p:nvPr>
        </p:nvSpPr>
        <p:spPr/>
        <p:txBody>
          <a:bodyPr/>
          <a:lstStyle/>
          <a:p>
            <a:pPr algn="r"/>
            <a:r>
              <a:rPr lang="en-US" smtClean="0"/>
              <a:t>Spin physics with EIC: Pre-Town Meeting at JLab </a:t>
            </a: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41</a:t>
            </a:fld>
            <a:endParaRPr lang="en-US"/>
          </a:p>
        </p:txBody>
      </p:sp>
      <p:sp>
        <p:nvSpPr>
          <p:cNvPr id="3" name="TextBox 2"/>
          <p:cNvSpPr txBox="1"/>
          <p:nvPr/>
        </p:nvSpPr>
        <p:spPr>
          <a:xfrm>
            <a:off x="6649507" y="3010934"/>
            <a:ext cx="2288983" cy="369332"/>
          </a:xfrm>
          <a:prstGeom prst="rect">
            <a:avLst/>
          </a:prstGeom>
          <a:noFill/>
        </p:spPr>
        <p:txBody>
          <a:bodyPr wrap="none" rtlCol="0">
            <a:spAutoFit/>
          </a:bodyPr>
          <a:lstStyle/>
          <a:p>
            <a:r>
              <a:rPr lang="en-US" dirty="0" smtClean="0"/>
              <a:t>Planck 2013 Results</a:t>
            </a:r>
            <a:endParaRPr lang="en-US" dirty="0"/>
          </a:p>
        </p:txBody>
      </p:sp>
      <p:pic>
        <p:nvPicPr>
          <p:cNvPr id="10" name="Picture 9"/>
          <p:cNvPicPr>
            <a:picLocks noChangeAspect="1"/>
          </p:cNvPicPr>
          <p:nvPr/>
        </p:nvPicPr>
        <p:blipFill>
          <a:blip r:embed="rId2"/>
          <a:stretch>
            <a:fillRect/>
          </a:stretch>
        </p:blipFill>
        <p:spPr>
          <a:xfrm>
            <a:off x="4366344" y="505865"/>
            <a:ext cx="2766483" cy="2766483"/>
          </a:xfrm>
          <a:prstGeom prst="rect">
            <a:avLst/>
          </a:prstGeom>
        </p:spPr>
      </p:pic>
    </p:spTree>
    <p:extLst>
      <p:ext uri="{BB962C8B-B14F-4D97-AF65-F5344CB8AC3E}">
        <p14:creationId xmlns:p14="http://schemas.microsoft.com/office/powerpoint/2010/main" val="11980935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xEl>
                                              <p:pRg st="4" end="4"/>
                                            </p:txEl>
                                          </p:spTgt>
                                        </p:tgtEl>
                                        <p:attrNameLst>
                                          <p:attrName>style.visibility</p:attrName>
                                        </p:attrNameLst>
                                      </p:cBhvr>
                                      <p:to>
                                        <p:strVal val="visible"/>
                                      </p:to>
                                    </p:set>
                                    <p:animEffect transition="in" filter="wipe(down)">
                                      <p:cBhvr>
                                        <p:cTn id="7" dur="500"/>
                                        <p:tgtEl>
                                          <p:spTgt spid="12">
                                            <p:txEl>
                                              <p:pRg st="4" end="4"/>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2">
                                            <p:txEl>
                                              <p:pRg st="5" end="5"/>
                                            </p:txEl>
                                          </p:spTgt>
                                        </p:tgtEl>
                                        <p:attrNameLst>
                                          <p:attrName>style.visibility</p:attrName>
                                        </p:attrNameLst>
                                      </p:cBhvr>
                                      <p:to>
                                        <p:strVal val="visible"/>
                                      </p:to>
                                    </p:set>
                                    <p:animEffect transition="in" filter="wipe(down)">
                                      <p:cBhvr>
                                        <p:cTn id="10" dur="500"/>
                                        <p:tgtEl>
                                          <p:spTgt spid="12">
                                            <p:txEl>
                                              <p:pRg st="5" end="5"/>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12">
                                            <p:txEl>
                                              <p:pRg st="6" end="6"/>
                                            </p:txEl>
                                          </p:spTgt>
                                        </p:tgtEl>
                                        <p:attrNameLst>
                                          <p:attrName>style.visibility</p:attrName>
                                        </p:attrNameLst>
                                      </p:cBhvr>
                                      <p:to>
                                        <p:strVal val="visible"/>
                                      </p:to>
                                    </p:set>
                                    <p:animEffect transition="in" filter="wipe(down)">
                                      <p:cBhvr>
                                        <p:cTn id="13" dur="500"/>
                                        <p:tgtEl>
                                          <p:spTgt spid="12">
                                            <p:txEl>
                                              <p:pRg st="6" end="6"/>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12">
                                            <p:txEl>
                                              <p:pRg st="7" end="7"/>
                                            </p:txEl>
                                          </p:spTgt>
                                        </p:tgtEl>
                                        <p:attrNameLst>
                                          <p:attrName>style.visibility</p:attrName>
                                        </p:attrNameLst>
                                      </p:cBhvr>
                                      <p:to>
                                        <p:strVal val="visible"/>
                                      </p:to>
                                    </p:set>
                                    <p:animEffect transition="in" filter="wipe(down)">
                                      <p:cBhvr>
                                        <p:cTn id="16" dur="500"/>
                                        <p:tgtEl>
                                          <p:spTgt spid="12">
                                            <p:txEl>
                                              <p:pRg st="7" end="7"/>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2">
                                            <p:txEl>
                                              <p:pRg st="8" end="8"/>
                                            </p:txEl>
                                          </p:spTgt>
                                        </p:tgtEl>
                                        <p:attrNameLst>
                                          <p:attrName>style.visibility</p:attrName>
                                        </p:attrNameLst>
                                      </p:cBhvr>
                                      <p:to>
                                        <p:strVal val="visible"/>
                                      </p:to>
                                    </p:set>
                                    <p:animEffect transition="in" filter="wipe(down)">
                                      <p:cBhvr>
                                        <p:cTn id="21" dur="500"/>
                                        <p:tgtEl>
                                          <p:spTgt spid="12">
                                            <p:txEl>
                                              <p:pRg st="8" end="8"/>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2">
                                            <p:txEl>
                                              <p:pRg st="9" end="9"/>
                                            </p:txEl>
                                          </p:spTgt>
                                        </p:tgtEl>
                                        <p:attrNameLst>
                                          <p:attrName>style.visibility</p:attrName>
                                        </p:attrNameLst>
                                      </p:cBhvr>
                                      <p:to>
                                        <p:strVal val="visible"/>
                                      </p:to>
                                    </p:set>
                                    <p:animEffect transition="in" filter="wipe(down)">
                                      <p:cBhvr>
                                        <p:cTn id="26" dur="500"/>
                                        <p:tgtEl>
                                          <p:spTgt spid="1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43209" y="294344"/>
            <a:ext cx="8687983" cy="990600"/>
          </a:xfrm>
        </p:spPr>
        <p:txBody>
          <a:bodyPr anchor="t">
            <a:normAutofit/>
          </a:bodyPr>
          <a:lstStyle/>
          <a:p>
            <a:r>
              <a:rPr lang="en-US" dirty="0" smtClean="0"/>
              <a:t>US EIC: Kinematic reach &amp; properties</a:t>
            </a:r>
            <a:endParaRPr lang="en-US" dirty="0"/>
          </a:p>
        </p:txBody>
      </p:sp>
      <p:sp>
        <p:nvSpPr>
          <p:cNvPr id="4" name="Date Placeholder 3"/>
          <p:cNvSpPr>
            <a:spLocks noGrp="1"/>
          </p:cNvSpPr>
          <p:nvPr>
            <p:ph type="dt" sz="half" idx="10"/>
          </p:nvPr>
        </p:nvSpPr>
        <p:spPr/>
        <p:txBody>
          <a:bodyPr/>
          <a:lstStyle/>
          <a:p>
            <a:r>
              <a:rPr lang="en-US" smtClean="0"/>
              <a:t>August 14, 2014</a:t>
            </a:r>
            <a:endParaRPr lang="en-US"/>
          </a:p>
        </p:txBody>
      </p:sp>
      <p:sp>
        <p:nvSpPr>
          <p:cNvPr id="5" name="Footer Placeholder 4"/>
          <p:cNvSpPr>
            <a:spLocks noGrp="1"/>
          </p:cNvSpPr>
          <p:nvPr>
            <p:ph type="ftr" sz="quarter" idx="11"/>
          </p:nvPr>
        </p:nvSpPr>
        <p:spPr/>
        <p:txBody>
          <a:bodyPr/>
          <a:lstStyle/>
          <a:p>
            <a:r>
              <a:rPr lang="es-ES_tradnl" smtClean="0"/>
              <a:t>Spin physics with EIC: Pre-Town Meeting at JLab </a:t>
            </a:r>
            <a:endParaRPr lang="en-US"/>
          </a:p>
        </p:txBody>
      </p:sp>
      <p:sp>
        <p:nvSpPr>
          <p:cNvPr id="6" name="Slide Number Placeholder 5"/>
          <p:cNvSpPr>
            <a:spLocks noGrp="1"/>
          </p:cNvSpPr>
          <p:nvPr>
            <p:ph type="sldNum" sz="quarter" idx="12"/>
          </p:nvPr>
        </p:nvSpPr>
        <p:spPr/>
        <p:txBody>
          <a:bodyPr/>
          <a:lstStyle/>
          <a:p>
            <a:fld id="{86573F6C-F8D8-B348-B654-EE84CB3F7996}" type="slidenum">
              <a:rPr lang="en-US" smtClean="0"/>
              <a:t>42</a:t>
            </a:fld>
            <a:endParaRPr lang="en-US"/>
          </a:p>
        </p:txBody>
      </p:sp>
      <p:pic>
        <p:nvPicPr>
          <p:cNvPr id="9" name="Picture 8"/>
          <p:cNvPicPr/>
          <p:nvPr/>
        </p:nvPicPr>
        <p:blipFill>
          <a:blip r:embed="rId2">
            <a:extLst>
              <a:ext uri="{28A0092B-C50C-407E-A947-70E740481C1C}">
                <a14:useLocalDpi xmlns:a14="http://schemas.microsoft.com/office/drawing/2010/main" val="0"/>
              </a:ext>
            </a:extLst>
          </a:blip>
          <a:srcRect/>
          <a:stretch>
            <a:fillRect/>
          </a:stretch>
        </p:blipFill>
        <p:spPr bwMode="auto">
          <a:xfrm>
            <a:off x="39594" y="941304"/>
            <a:ext cx="4754027" cy="3287059"/>
          </a:xfrm>
          <a:prstGeom prst="rect">
            <a:avLst/>
          </a:prstGeom>
          <a:noFill/>
          <a:ln>
            <a:noFill/>
          </a:ln>
        </p:spPr>
      </p:pic>
      <p:pic>
        <p:nvPicPr>
          <p:cNvPr id="10" name="Picture 9" descr="Macintosh HD:Users:jwq:Desktop:Screen shot 2012-07-30 at 1.30.29 AM.png"/>
          <p:cNvPicPr/>
          <p:nvPr/>
        </p:nvPicPr>
        <p:blipFill>
          <a:blip r:embed="rId3">
            <a:extLst>
              <a:ext uri="{28A0092B-C50C-407E-A947-70E740481C1C}">
                <a14:useLocalDpi xmlns:a14="http://schemas.microsoft.com/office/drawing/2010/main" val="0"/>
              </a:ext>
            </a:extLst>
          </a:blip>
          <a:srcRect/>
          <a:stretch>
            <a:fillRect/>
          </a:stretch>
        </p:blipFill>
        <p:spPr bwMode="auto">
          <a:xfrm>
            <a:off x="4049059" y="3176880"/>
            <a:ext cx="5094941" cy="3688678"/>
          </a:xfrm>
          <a:prstGeom prst="rect">
            <a:avLst/>
          </a:prstGeom>
          <a:noFill/>
          <a:ln>
            <a:noFill/>
          </a:ln>
        </p:spPr>
      </p:pic>
      <p:sp>
        <p:nvSpPr>
          <p:cNvPr id="11" name="TextBox 10"/>
          <p:cNvSpPr txBox="1"/>
          <p:nvPr/>
        </p:nvSpPr>
        <p:spPr>
          <a:xfrm>
            <a:off x="5199529" y="1043650"/>
            <a:ext cx="3826689" cy="1754327"/>
          </a:xfrm>
          <a:prstGeom prst="rect">
            <a:avLst/>
          </a:prstGeom>
          <a:noFill/>
        </p:spPr>
        <p:txBody>
          <a:bodyPr wrap="none" rtlCol="0">
            <a:spAutoFit/>
          </a:bodyPr>
          <a:lstStyle/>
          <a:p>
            <a:r>
              <a:rPr lang="en-US" b="1" dirty="0" smtClean="0"/>
              <a:t>For e-N collisions at the EIC:</a:t>
            </a:r>
          </a:p>
          <a:p>
            <a:pPr marL="285750" indent="-285750">
              <a:buFont typeface="Wingdings" charset="2"/>
              <a:buChar char="ü"/>
            </a:pPr>
            <a:r>
              <a:rPr lang="en-US" dirty="0" smtClean="0">
                <a:solidFill>
                  <a:srgbClr val="0000FF"/>
                </a:solidFill>
              </a:rPr>
              <a:t>Polarized beams: e, p, d/</a:t>
            </a:r>
            <a:r>
              <a:rPr lang="en-US" baseline="30000" dirty="0" smtClean="0">
                <a:solidFill>
                  <a:srgbClr val="0000FF"/>
                </a:solidFill>
              </a:rPr>
              <a:t>3</a:t>
            </a:r>
            <a:r>
              <a:rPr lang="en-US" dirty="0" smtClean="0">
                <a:solidFill>
                  <a:srgbClr val="0000FF"/>
                </a:solidFill>
              </a:rPr>
              <a:t>He</a:t>
            </a:r>
          </a:p>
          <a:p>
            <a:pPr marL="285750" indent="-285750">
              <a:buFont typeface="Wingdings" charset="2"/>
              <a:buChar char="ü"/>
            </a:pPr>
            <a:r>
              <a:rPr lang="en-US" b="1" dirty="0" smtClean="0">
                <a:solidFill>
                  <a:schemeClr val="tx2"/>
                </a:solidFill>
              </a:rPr>
              <a:t>e beam 5-10(20) </a:t>
            </a:r>
            <a:r>
              <a:rPr lang="en-US" b="1" dirty="0" err="1" smtClean="0">
                <a:solidFill>
                  <a:schemeClr val="tx2"/>
                </a:solidFill>
              </a:rPr>
              <a:t>GeV</a:t>
            </a:r>
            <a:endParaRPr lang="en-US" dirty="0">
              <a:solidFill>
                <a:srgbClr val="0000FF"/>
              </a:solidFill>
            </a:endParaRPr>
          </a:p>
          <a:p>
            <a:pPr marL="285750" indent="-285750">
              <a:buFont typeface="Wingdings" charset="2"/>
              <a:buChar char="ü"/>
            </a:pPr>
            <a:r>
              <a:rPr lang="en-US" dirty="0" smtClean="0">
                <a:solidFill>
                  <a:srgbClr val="0000FF"/>
                </a:solidFill>
              </a:rPr>
              <a:t>Luminosity </a:t>
            </a:r>
            <a:r>
              <a:rPr lang="en-US" dirty="0" err="1" smtClean="0">
                <a:solidFill>
                  <a:srgbClr val="0000FF"/>
                </a:solidFill>
              </a:rPr>
              <a:t>L</a:t>
            </a:r>
            <a:r>
              <a:rPr lang="en-US" baseline="-25000" dirty="0" err="1" smtClean="0">
                <a:solidFill>
                  <a:srgbClr val="0000FF"/>
                </a:solidFill>
              </a:rPr>
              <a:t>ep</a:t>
            </a:r>
            <a:r>
              <a:rPr lang="en-US" dirty="0" smtClean="0">
                <a:solidFill>
                  <a:srgbClr val="0000FF"/>
                </a:solidFill>
              </a:rPr>
              <a:t> ~ </a:t>
            </a:r>
            <a:r>
              <a:rPr lang="en-US" b="1" dirty="0" smtClean="0">
                <a:solidFill>
                  <a:srgbClr val="D2533C"/>
                </a:solidFill>
              </a:rPr>
              <a:t>10</a:t>
            </a:r>
            <a:r>
              <a:rPr lang="en-US" b="1" baseline="30000" dirty="0" smtClean="0">
                <a:solidFill>
                  <a:srgbClr val="D2533C"/>
                </a:solidFill>
              </a:rPr>
              <a:t>33</a:t>
            </a:r>
            <a:r>
              <a:rPr lang="en-US" baseline="30000" dirty="0" smtClean="0">
                <a:solidFill>
                  <a:srgbClr val="0000FF"/>
                </a:solidFill>
              </a:rPr>
              <a:t>-34</a:t>
            </a:r>
            <a:r>
              <a:rPr lang="en-US" dirty="0" smtClean="0">
                <a:solidFill>
                  <a:srgbClr val="0000FF"/>
                </a:solidFill>
              </a:rPr>
              <a:t> cm</a:t>
            </a:r>
            <a:r>
              <a:rPr lang="en-US" baseline="30000" dirty="0" smtClean="0">
                <a:solidFill>
                  <a:srgbClr val="0000FF"/>
                </a:solidFill>
              </a:rPr>
              <a:t>-2</a:t>
            </a:r>
            <a:r>
              <a:rPr lang="en-US" dirty="0" smtClean="0">
                <a:solidFill>
                  <a:srgbClr val="0000FF"/>
                </a:solidFill>
              </a:rPr>
              <a:t>sec</a:t>
            </a:r>
            <a:r>
              <a:rPr lang="en-US" baseline="30000" dirty="0" smtClean="0">
                <a:solidFill>
                  <a:srgbClr val="0000FF"/>
                </a:solidFill>
              </a:rPr>
              <a:t>-1</a:t>
            </a:r>
          </a:p>
          <a:p>
            <a:pPr lvl="1" algn="r"/>
            <a:r>
              <a:rPr lang="en-US" b="1" dirty="0" smtClean="0">
                <a:solidFill>
                  <a:srgbClr val="D2533C"/>
                </a:solidFill>
              </a:rPr>
              <a:t>100</a:t>
            </a:r>
            <a:r>
              <a:rPr lang="en-US" dirty="0" smtClean="0">
                <a:solidFill>
                  <a:srgbClr val="0000FF"/>
                </a:solidFill>
              </a:rPr>
              <a:t>-1000 times HERA</a:t>
            </a:r>
          </a:p>
          <a:p>
            <a:pPr marL="285750" indent="-285750" algn="r">
              <a:buFont typeface="Wingdings" charset="2"/>
              <a:buChar char="ü"/>
            </a:pPr>
            <a:r>
              <a:rPr lang="en-US" dirty="0" smtClean="0">
                <a:solidFill>
                  <a:srgbClr val="0000FF"/>
                </a:solidFill>
              </a:rPr>
              <a:t>Variable center of mass energy</a:t>
            </a:r>
            <a:endParaRPr lang="en-US" dirty="0">
              <a:solidFill>
                <a:srgbClr val="0000FF"/>
              </a:solidFill>
            </a:endParaRPr>
          </a:p>
        </p:txBody>
      </p:sp>
      <p:sp>
        <p:nvSpPr>
          <p:cNvPr id="12" name="TextBox 11"/>
          <p:cNvSpPr txBox="1"/>
          <p:nvPr/>
        </p:nvSpPr>
        <p:spPr>
          <a:xfrm>
            <a:off x="403414" y="4808535"/>
            <a:ext cx="4185761" cy="1200329"/>
          </a:xfrm>
          <a:prstGeom prst="rect">
            <a:avLst/>
          </a:prstGeom>
          <a:noFill/>
        </p:spPr>
        <p:txBody>
          <a:bodyPr wrap="none" rtlCol="0">
            <a:spAutoFit/>
          </a:bodyPr>
          <a:lstStyle/>
          <a:p>
            <a:r>
              <a:rPr lang="en-US" b="1" dirty="0" smtClean="0"/>
              <a:t>For e-A collisions at the EIC:</a:t>
            </a:r>
          </a:p>
          <a:p>
            <a:pPr marL="285750" indent="-285750">
              <a:buFont typeface="Wingdings" charset="2"/>
              <a:buChar char="ü"/>
            </a:pPr>
            <a:r>
              <a:rPr lang="en-US" b="1" dirty="0" smtClean="0">
                <a:solidFill>
                  <a:srgbClr val="D2533C"/>
                </a:solidFill>
              </a:rPr>
              <a:t>Wide range in nuclei</a:t>
            </a:r>
          </a:p>
          <a:p>
            <a:pPr marL="285750" indent="-285750">
              <a:buFont typeface="Wingdings" charset="2"/>
              <a:buChar char="ü"/>
            </a:pPr>
            <a:r>
              <a:rPr lang="en-US" dirty="0" smtClean="0">
                <a:solidFill>
                  <a:srgbClr val="0000FF"/>
                </a:solidFill>
              </a:rPr>
              <a:t>Luminosity per nucleon same as e-p</a:t>
            </a:r>
          </a:p>
          <a:p>
            <a:pPr marL="285750" indent="-285750">
              <a:buFont typeface="Wingdings" charset="2"/>
              <a:buChar char="ü"/>
            </a:pPr>
            <a:r>
              <a:rPr lang="en-US" dirty="0" smtClean="0">
                <a:solidFill>
                  <a:srgbClr val="0000FF"/>
                </a:solidFill>
              </a:rPr>
              <a:t>Variable center of mass energy </a:t>
            </a:r>
            <a:endParaRPr lang="en-US" dirty="0">
              <a:solidFill>
                <a:srgbClr val="0000FF"/>
              </a:solidFill>
            </a:endParaRPr>
          </a:p>
        </p:txBody>
      </p:sp>
    </p:spTree>
    <p:extLst>
      <p:ext uri="{BB962C8B-B14F-4D97-AF65-F5344CB8AC3E}">
        <p14:creationId xmlns:p14="http://schemas.microsoft.com/office/powerpoint/2010/main" val="2853774088"/>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876" y="369792"/>
            <a:ext cx="8229600" cy="768141"/>
          </a:xfrm>
        </p:spPr>
        <p:txBody>
          <a:bodyPr anchor="ctr">
            <a:noAutofit/>
          </a:bodyPr>
          <a:lstStyle/>
          <a:p>
            <a:pPr algn="ctr"/>
            <a:r>
              <a:rPr lang="en-US" sz="3200" dirty="0" smtClean="0"/>
              <a:t>Physics at Low x?</a:t>
            </a:r>
            <a:endParaRPr lang="en-US" sz="3200" dirty="0"/>
          </a:p>
        </p:txBody>
      </p:sp>
      <p:grpSp>
        <p:nvGrpSpPr>
          <p:cNvPr id="26" name="Group 14"/>
          <p:cNvGrpSpPr/>
          <p:nvPr/>
        </p:nvGrpSpPr>
        <p:grpSpPr>
          <a:xfrm>
            <a:off x="475876" y="1808225"/>
            <a:ext cx="3466300" cy="3395710"/>
            <a:chOff x="4824350" y="615358"/>
            <a:chExt cx="4190480" cy="3657590"/>
          </a:xfrm>
        </p:grpSpPr>
        <p:pic>
          <p:nvPicPr>
            <p:cNvPr id="27" name="Picture 6"/>
            <p:cNvPicPr>
              <a:picLocks noChangeAspect="1" noChangeArrowheads="1"/>
            </p:cNvPicPr>
            <p:nvPr/>
          </p:nvPicPr>
          <p:blipFill>
            <a:blip r:embed="rId3"/>
            <a:srcRect/>
            <a:stretch>
              <a:fillRect/>
            </a:stretch>
          </p:blipFill>
          <p:spPr bwMode="auto">
            <a:xfrm>
              <a:off x="4824350" y="615358"/>
              <a:ext cx="4190480" cy="3490451"/>
            </a:xfrm>
            <a:prstGeom prst="rect">
              <a:avLst/>
            </a:prstGeom>
            <a:noFill/>
            <a:ln w="9525">
              <a:noFill/>
              <a:miter lim="800000"/>
              <a:headEnd/>
              <a:tailEnd/>
            </a:ln>
            <a:effectLst/>
          </p:spPr>
        </p:pic>
        <p:sp>
          <p:nvSpPr>
            <p:cNvPr id="28" name="Rectangle 27"/>
            <p:cNvSpPr/>
            <p:nvPr/>
          </p:nvSpPr>
          <p:spPr>
            <a:xfrm>
              <a:off x="4967745" y="4044348"/>
              <a:ext cx="1648916" cy="228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9" name="TextBox 28"/>
          <p:cNvSpPr txBox="1"/>
          <p:nvPr/>
        </p:nvSpPr>
        <p:spPr>
          <a:xfrm>
            <a:off x="1543372" y="1118857"/>
            <a:ext cx="6070291" cy="338554"/>
          </a:xfrm>
          <a:prstGeom prst="rect">
            <a:avLst/>
          </a:prstGeom>
          <a:noFill/>
        </p:spPr>
        <p:txBody>
          <a:bodyPr wrap="none" rtlCol="0">
            <a:spAutoFit/>
          </a:bodyPr>
          <a:lstStyle/>
          <a:p>
            <a:r>
              <a:rPr lang="en-US" sz="1600" dirty="0" smtClean="0"/>
              <a:t>See Ann. Rev. </a:t>
            </a:r>
            <a:r>
              <a:rPr lang="en-US" sz="1600" dirty="0" err="1" smtClean="0"/>
              <a:t>Nucl</a:t>
            </a:r>
            <a:r>
              <a:rPr lang="en-US" sz="1600" dirty="0" smtClean="0"/>
              <a:t> Part (60) 2010 F. </a:t>
            </a:r>
            <a:r>
              <a:rPr lang="en-US" sz="1600" dirty="0" err="1" smtClean="0"/>
              <a:t>Gelis</a:t>
            </a:r>
            <a:r>
              <a:rPr lang="en-US" sz="1600" dirty="0" smtClean="0"/>
              <a:t> et al., , arXiv:1002.0333)</a:t>
            </a:r>
            <a:endParaRPr lang="en-US" sz="1600" dirty="0"/>
          </a:p>
        </p:txBody>
      </p:sp>
      <p:sp>
        <p:nvSpPr>
          <p:cNvPr id="30" name="TextBox 29"/>
          <p:cNvSpPr txBox="1"/>
          <p:nvPr/>
        </p:nvSpPr>
        <p:spPr>
          <a:xfrm>
            <a:off x="4318000" y="1511011"/>
            <a:ext cx="4653726" cy="1477328"/>
          </a:xfrm>
          <a:prstGeom prst="rect">
            <a:avLst/>
          </a:prstGeom>
          <a:noFill/>
        </p:spPr>
        <p:txBody>
          <a:bodyPr wrap="square" rtlCol="0">
            <a:spAutoFit/>
          </a:bodyPr>
          <a:lstStyle/>
          <a:p>
            <a:r>
              <a:rPr lang="en-US" dirty="0" smtClean="0"/>
              <a:t>Method of including </a:t>
            </a:r>
            <a:r>
              <a:rPr lang="en-US" b="1" dirty="0" smtClean="0">
                <a:solidFill>
                  <a:srgbClr val="800000"/>
                </a:solidFill>
                <a:effectLst>
                  <a:outerShdw blurRad="50800" dist="38100" dir="2700000">
                    <a:srgbClr val="000000">
                      <a:alpha val="43000"/>
                    </a:srgbClr>
                  </a:outerShdw>
                </a:effectLst>
              </a:rPr>
              <a:t>non-linear </a:t>
            </a:r>
            <a:r>
              <a:rPr lang="en-US" dirty="0" smtClean="0"/>
              <a:t>effects  (</a:t>
            </a:r>
            <a:r>
              <a:rPr lang="en-US" dirty="0" err="1" smtClean="0"/>
              <a:t>McLerran</a:t>
            </a:r>
            <a:r>
              <a:rPr lang="en-US" dirty="0" smtClean="0"/>
              <a:t>, </a:t>
            </a:r>
            <a:r>
              <a:rPr lang="en-US" dirty="0" err="1" smtClean="0"/>
              <a:t>Venugopalan</a:t>
            </a:r>
            <a:r>
              <a:rPr lang="en-US" dirty="0" smtClean="0"/>
              <a:t>)</a:t>
            </a:r>
            <a:endParaRPr lang="en-US" dirty="0">
              <a:sym typeface="Wingdings"/>
            </a:endParaRPr>
          </a:p>
          <a:p>
            <a:pPr marL="342900" indent="-342900">
              <a:buFont typeface="Arial"/>
              <a:buChar char="•"/>
            </a:pPr>
            <a:r>
              <a:rPr lang="en-US" dirty="0" smtClean="0">
                <a:solidFill>
                  <a:srgbClr val="FF0000"/>
                </a:solidFill>
                <a:effectLst>
                  <a:outerShdw blurRad="50800" dist="38100" dir="2700000">
                    <a:srgbClr val="000000">
                      <a:alpha val="43000"/>
                    </a:srgbClr>
                  </a:outerShdw>
                </a:effectLst>
              </a:rPr>
              <a:t>Small coupling, high gluon densities</a:t>
            </a:r>
            <a:endParaRPr lang="en-US" dirty="0" smtClean="0">
              <a:solidFill>
                <a:srgbClr val="FF0000"/>
              </a:solidFill>
              <a:effectLst>
                <a:outerShdw blurRad="50800" dist="38100" dir="2700000">
                  <a:srgbClr val="000000">
                    <a:alpha val="43000"/>
                  </a:srgbClr>
                </a:outerShdw>
              </a:effectLst>
              <a:sym typeface="Wingdings"/>
            </a:endParaRPr>
          </a:p>
          <a:p>
            <a:pPr marL="342900" indent="-342900">
              <a:buFont typeface="Arial"/>
              <a:buChar char="•"/>
            </a:pPr>
            <a:r>
              <a:rPr lang="en-US" dirty="0" smtClean="0">
                <a:effectLst>
                  <a:outerShdw blurRad="50800" dist="38100" dir="2700000">
                    <a:srgbClr val="000000">
                      <a:alpha val="43000"/>
                    </a:srgbClr>
                  </a:outerShdw>
                </a:effectLst>
              </a:rPr>
              <a:t>BK/JMWLK equations lead to a Saturation Scale Q</a:t>
            </a:r>
            <a:r>
              <a:rPr lang="en-US" baseline="-25000" dirty="0" smtClean="0">
                <a:effectLst>
                  <a:outerShdw blurRad="50800" dist="38100" dir="2700000">
                    <a:srgbClr val="000000">
                      <a:alpha val="43000"/>
                    </a:srgbClr>
                  </a:outerShdw>
                </a:effectLst>
              </a:rPr>
              <a:t>S</a:t>
            </a:r>
            <a:r>
              <a:rPr lang="en-US" dirty="0" smtClean="0">
                <a:effectLst>
                  <a:outerShdw blurRad="50800" dist="38100" dir="2700000">
                    <a:srgbClr val="000000">
                      <a:alpha val="43000"/>
                    </a:srgbClr>
                  </a:outerShdw>
                </a:effectLst>
              </a:rPr>
              <a:t>(Y)</a:t>
            </a:r>
          </a:p>
        </p:txBody>
      </p:sp>
      <p:sp>
        <p:nvSpPr>
          <p:cNvPr id="6" name="TextBox 5"/>
          <p:cNvSpPr txBox="1"/>
          <p:nvPr/>
        </p:nvSpPr>
        <p:spPr>
          <a:xfrm>
            <a:off x="-105895" y="5203935"/>
            <a:ext cx="9017374" cy="830997"/>
          </a:xfrm>
          <a:prstGeom prst="rect">
            <a:avLst/>
          </a:prstGeom>
          <a:noFill/>
        </p:spPr>
        <p:txBody>
          <a:bodyPr wrap="square" rtlCol="0" anchor="ctr">
            <a:spAutoFit/>
          </a:bodyPr>
          <a:lstStyle/>
          <a:p>
            <a:pPr algn="ctr"/>
            <a:r>
              <a:rPr lang="en-US" sz="2400" b="1" dirty="0" smtClean="0">
                <a:sym typeface="Wingdings"/>
              </a:rPr>
              <a:t>Strongly </a:t>
            </a:r>
            <a:r>
              <a:rPr lang="en-US" sz="2400" b="1" dirty="0" smtClean="0">
                <a:solidFill>
                  <a:srgbClr val="3366FF"/>
                </a:solidFill>
                <a:sym typeface="Wingdings"/>
              </a:rPr>
              <a:t>correlated </a:t>
            </a:r>
            <a:r>
              <a:rPr lang="en-US" sz="2400" b="1" dirty="0" err="1" smtClean="0">
                <a:sym typeface="Wingdings"/>
              </a:rPr>
              <a:t>gluonic</a:t>
            </a:r>
            <a:r>
              <a:rPr lang="en-US" sz="2400" b="1" dirty="0" smtClean="0">
                <a:sym typeface="Wingdings"/>
              </a:rPr>
              <a:t> system? </a:t>
            </a:r>
            <a:r>
              <a:rPr lang="en-US" sz="2400" b="1" dirty="0" smtClean="0">
                <a:solidFill>
                  <a:schemeClr val="tx2"/>
                </a:solidFill>
                <a:sym typeface="Wingdings"/>
              </a:rPr>
              <a:t>Universal?</a:t>
            </a:r>
            <a:r>
              <a:rPr lang="en-US" sz="2400" b="1" dirty="0" smtClean="0">
                <a:solidFill>
                  <a:srgbClr val="93A299"/>
                </a:solidFill>
                <a:sym typeface="Wingdings"/>
              </a:rPr>
              <a:t> Properties?</a:t>
            </a:r>
          </a:p>
          <a:p>
            <a:pPr algn="ctr"/>
            <a:endParaRPr lang="en-US" sz="2400" b="1" dirty="0">
              <a:solidFill>
                <a:srgbClr val="FF0000"/>
              </a:solidFill>
            </a:endParaRPr>
          </a:p>
        </p:txBody>
      </p:sp>
      <p:pic>
        <p:nvPicPr>
          <p:cNvPr id="7" name="Picture 6"/>
          <p:cNvPicPr>
            <a:picLocks noChangeAspect="1"/>
          </p:cNvPicPr>
          <p:nvPr/>
        </p:nvPicPr>
        <p:blipFill>
          <a:blip r:embed="rId4"/>
          <a:stretch>
            <a:fillRect/>
          </a:stretch>
        </p:blipFill>
        <p:spPr>
          <a:xfrm>
            <a:off x="4793177" y="4083244"/>
            <a:ext cx="1403412" cy="800100"/>
          </a:xfrm>
          <a:prstGeom prst="rect">
            <a:avLst/>
          </a:prstGeom>
        </p:spPr>
      </p:pic>
      <p:pic>
        <p:nvPicPr>
          <p:cNvPr id="8" name="Picture 7"/>
          <p:cNvPicPr>
            <a:picLocks noChangeAspect="1"/>
          </p:cNvPicPr>
          <p:nvPr/>
        </p:nvPicPr>
        <p:blipFill>
          <a:blip r:embed="rId5"/>
          <a:stretch>
            <a:fillRect/>
          </a:stretch>
        </p:blipFill>
        <p:spPr>
          <a:xfrm>
            <a:off x="6850392" y="4083244"/>
            <a:ext cx="1453982" cy="806445"/>
          </a:xfrm>
          <a:prstGeom prst="rect">
            <a:avLst/>
          </a:prstGeom>
        </p:spPr>
      </p:pic>
      <p:sp>
        <p:nvSpPr>
          <p:cNvPr id="3" name="Date Placeholder 2"/>
          <p:cNvSpPr>
            <a:spLocks noGrp="1"/>
          </p:cNvSpPr>
          <p:nvPr>
            <p:ph type="dt" sz="half" idx="10"/>
          </p:nvPr>
        </p:nvSpPr>
        <p:spPr/>
        <p:txBody>
          <a:bodyPr/>
          <a:lstStyle/>
          <a:p>
            <a:r>
              <a:rPr lang="en-US" smtClean="0"/>
              <a:t>August 14, 2014</a:t>
            </a:r>
            <a:endParaRPr lang="en-US"/>
          </a:p>
        </p:txBody>
      </p:sp>
      <p:sp>
        <p:nvSpPr>
          <p:cNvPr id="4" name="Footer Placeholder 3"/>
          <p:cNvSpPr>
            <a:spLocks noGrp="1"/>
          </p:cNvSpPr>
          <p:nvPr>
            <p:ph type="ftr" sz="quarter" idx="11"/>
          </p:nvPr>
        </p:nvSpPr>
        <p:spPr/>
        <p:txBody>
          <a:bodyPr/>
          <a:lstStyle/>
          <a:p>
            <a:r>
              <a:rPr lang="es-ES_tradnl" smtClean="0"/>
              <a:t>Spin physics with EIC: Pre-Town Meeting at JLab </a:t>
            </a:r>
            <a:endParaRPr lang="en-US"/>
          </a:p>
        </p:txBody>
      </p:sp>
      <p:sp>
        <p:nvSpPr>
          <p:cNvPr id="5" name="Slide Number Placeholder 4"/>
          <p:cNvSpPr>
            <a:spLocks noGrp="1"/>
          </p:cNvSpPr>
          <p:nvPr>
            <p:ph type="sldNum" sz="quarter" idx="12"/>
          </p:nvPr>
        </p:nvSpPr>
        <p:spPr/>
        <p:txBody>
          <a:bodyPr/>
          <a:lstStyle/>
          <a:p>
            <a:fld id="{86573F6C-F8D8-B348-B654-EE84CB3F7996}" type="slidenum">
              <a:rPr lang="en-US" smtClean="0"/>
              <a:t>43</a:t>
            </a:fld>
            <a:endParaRPr lang="en-US"/>
          </a:p>
        </p:txBody>
      </p:sp>
      <p:sp>
        <p:nvSpPr>
          <p:cNvPr id="9" name="TextBox 8"/>
          <p:cNvSpPr txBox="1"/>
          <p:nvPr/>
        </p:nvSpPr>
        <p:spPr>
          <a:xfrm>
            <a:off x="4741556" y="3056017"/>
            <a:ext cx="1455033" cy="923330"/>
          </a:xfrm>
          <a:prstGeom prst="rect">
            <a:avLst/>
          </a:prstGeom>
          <a:noFill/>
        </p:spPr>
        <p:txBody>
          <a:bodyPr wrap="none" rtlCol="0">
            <a:spAutoFit/>
          </a:bodyPr>
          <a:lstStyle/>
          <a:p>
            <a:r>
              <a:rPr lang="en-US" dirty="0" smtClean="0"/>
              <a:t>Linear QCD</a:t>
            </a:r>
          </a:p>
          <a:p>
            <a:r>
              <a:rPr lang="en-US" dirty="0" smtClean="0"/>
              <a:t>BFKL: gluon </a:t>
            </a:r>
          </a:p>
          <a:p>
            <a:r>
              <a:rPr lang="en-US" dirty="0" smtClean="0"/>
              <a:t>emission</a:t>
            </a:r>
            <a:endParaRPr lang="en-US" dirty="0"/>
          </a:p>
        </p:txBody>
      </p:sp>
      <p:sp>
        <p:nvSpPr>
          <p:cNvPr id="19" name="TextBox 18"/>
          <p:cNvSpPr txBox="1"/>
          <p:nvPr/>
        </p:nvSpPr>
        <p:spPr>
          <a:xfrm>
            <a:off x="6683300" y="3022593"/>
            <a:ext cx="2121336" cy="923330"/>
          </a:xfrm>
          <a:prstGeom prst="rect">
            <a:avLst/>
          </a:prstGeom>
          <a:noFill/>
        </p:spPr>
        <p:txBody>
          <a:bodyPr wrap="square" rtlCol="0">
            <a:spAutoFit/>
          </a:bodyPr>
          <a:lstStyle/>
          <a:p>
            <a:r>
              <a:rPr lang="en-US" dirty="0" smtClean="0"/>
              <a:t>Nonlinear QCD</a:t>
            </a:r>
          </a:p>
          <a:p>
            <a:r>
              <a:rPr lang="en-US" dirty="0" smtClean="0"/>
              <a:t>BK/JMWLK gluon recombination</a:t>
            </a:r>
            <a:endParaRPr lang="en-US" dirty="0"/>
          </a:p>
        </p:txBody>
      </p:sp>
      <p:sp>
        <p:nvSpPr>
          <p:cNvPr id="11" name="TextBox 10"/>
          <p:cNvSpPr txBox="1"/>
          <p:nvPr/>
        </p:nvSpPr>
        <p:spPr>
          <a:xfrm>
            <a:off x="1997671" y="4714976"/>
            <a:ext cx="877163" cy="338554"/>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sz="1600" dirty="0" smtClean="0">
                <a:solidFill>
                  <a:srgbClr val="800000"/>
                </a:solidFill>
              </a:rPr>
              <a:t>DGLAP</a:t>
            </a:r>
            <a:endParaRPr lang="en-US" sz="1600" dirty="0">
              <a:solidFill>
                <a:srgbClr val="800000"/>
              </a:solidFill>
            </a:endParaRPr>
          </a:p>
        </p:txBody>
      </p:sp>
      <p:cxnSp>
        <p:nvCxnSpPr>
          <p:cNvPr id="13" name="Straight Arrow Connector 12"/>
          <p:cNvCxnSpPr/>
          <p:nvPr/>
        </p:nvCxnSpPr>
        <p:spPr>
          <a:xfrm>
            <a:off x="1997671" y="4601825"/>
            <a:ext cx="877163" cy="0"/>
          </a:xfrm>
          <a:prstGeom prst="straightConnector1">
            <a:avLst/>
          </a:prstGeom>
          <a:ln w="28575" cmpd="sng">
            <a:solidFill>
              <a:srgbClr val="800000"/>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1086642" y="3740847"/>
            <a:ext cx="0" cy="742447"/>
          </a:xfrm>
          <a:prstGeom prst="straightConnector1">
            <a:avLst/>
          </a:prstGeom>
          <a:ln w="28575" cmpd="sng">
            <a:solidFill>
              <a:srgbClr val="800000"/>
            </a:solidFill>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1235207" y="4020709"/>
            <a:ext cx="690213" cy="338554"/>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sz="1600" dirty="0" smtClean="0">
                <a:solidFill>
                  <a:srgbClr val="800000"/>
                </a:solidFill>
              </a:rPr>
              <a:t>BFKL</a:t>
            </a:r>
            <a:endParaRPr lang="en-US" sz="1600" dirty="0">
              <a:solidFill>
                <a:srgbClr val="800000"/>
              </a:solidFill>
            </a:endParaRPr>
          </a:p>
        </p:txBody>
      </p:sp>
      <p:cxnSp>
        <p:nvCxnSpPr>
          <p:cNvPr id="31" name="Straight Arrow Connector 30"/>
          <p:cNvCxnSpPr/>
          <p:nvPr/>
        </p:nvCxnSpPr>
        <p:spPr>
          <a:xfrm flipV="1">
            <a:off x="1086642" y="2218267"/>
            <a:ext cx="0" cy="1416403"/>
          </a:xfrm>
          <a:prstGeom prst="straightConnector1">
            <a:avLst/>
          </a:prstGeom>
          <a:ln w="28575"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1235207" y="2970843"/>
            <a:ext cx="1233531" cy="338554"/>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sz="1600" dirty="0" smtClean="0">
                <a:solidFill>
                  <a:srgbClr val="0000FF"/>
                </a:solidFill>
              </a:rPr>
              <a:t>BK/JMWLK</a:t>
            </a:r>
            <a:endParaRPr lang="en-US" sz="1600" dirty="0">
              <a:solidFill>
                <a:srgbClr val="0000FF"/>
              </a:solidFill>
            </a:endParaRPr>
          </a:p>
        </p:txBody>
      </p:sp>
      <p:sp>
        <p:nvSpPr>
          <p:cNvPr id="24" name="TextBox 23"/>
          <p:cNvSpPr txBox="1"/>
          <p:nvPr/>
        </p:nvSpPr>
        <p:spPr>
          <a:xfrm>
            <a:off x="-22350" y="5653021"/>
            <a:ext cx="9144000" cy="1200328"/>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400" dirty="0" smtClean="0"/>
              <a:t>Need a higher energy e-p collider than HERA! </a:t>
            </a:r>
            <a:r>
              <a:rPr lang="en-US" sz="2400" dirty="0" smtClean="0">
                <a:sym typeface="Wingdings"/>
              </a:rPr>
              <a:t></a:t>
            </a:r>
            <a:r>
              <a:rPr lang="en-US" sz="2400" dirty="0" err="1" smtClean="0">
                <a:sym typeface="Wingdings"/>
              </a:rPr>
              <a:t>LHeC</a:t>
            </a:r>
            <a:endParaRPr lang="en-US" sz="2400" dirty="0" smtClean="0"/>
          </a:p>
          <a:p>
            <a:pPr algn="ctr"/>
            <a:r>
              <a:rPr lang="en-US" sz="2400" b="1" dirty="0" smtClean="0">
                <a:solidFill>
                  <a:srgbClr val="FF0080"/>
                </a:solidFill>
                <a:sym typeface="Wingdings"/>
              </a:rPr>
              <a:t>Or  </a:t>
            </a:r>
            <a:r>
              <a:rPr lang="en-US" sz="2400" dirty="0" smtClean="0">
                <a:solidFill>
                  <a:srgbClr val="FFFF00"/>
                </a:solidFill>
                <a:sym typeface="Wingdings"/>
              </a:rPr>
              <a:t>Nuclei: naturally enhance the densities of </a:t>
            </a:r>
            <a:r>
              <a:rPr lang="en-US" sz="2400" dirty="0" err="1" smtClean="0">
                <a:solidFill>
                  <a:srgbClr val="FFFF00"/>
                </a:solidFill>
                <a:sym typeface="Wingdings"/>
              </a:rPr>
              <a:t>partonic</a:t>
            </a:r>
            <a:r>
              <a:rPr lang="en-US" sz="2400" dirty="0" smtClean="0">
                <a:solidFill>
                  <a:srgbClr val="FFFF00"/>
                </a:solidFill>
                <a:sym typeface="Wingdings"/>
              </a:rPr>
              <a:t> matter</a:t>
            </a:r>
          </a:p>
          <a:p>
            <a:pPr algn="ctr"/>
            <a:r>
              <a:rPr lang="en-US" sz="2400" b="1" dirty="0" smtClean="0">
                <a:solidFill>
                  <a:srgbClr val="FFFF00"/>
                </a:solidFill>
                <a:effectLst>
                  <a:outerShdw blurRad="50800" dist="38100" dir="2700000">
                    <a:srgbClr val="000000">
                      <a:alpha val="43000"/>
                    </a:srgbClr>
                  </a:outerShdw>
                </a:effectLst>
              </a:rPr>
              <a:t>Why not use Nuclear DIS at high energy?</a:t>
            </a:r>
          </a:p>
        </p:txBody>
      </p:sp>
      <p:pic>
        <p:nvPicPr>
          <p:cNvPr id="33" name="Picture 1046"/>
          <p:cNvPicPr>
            <a:picLocks noChangeAspect="1" noChangeArrowheads="1"/>
          </p:cNvPicPr>
          <p:nvPr/>
        </p:nvPicPr>
        <p:blipFill>
          <a:blip r:embed="rId6"/>
          <a:srcRect r="847"/>
          <a:stretch>
            <a:fillRect/>
          </a:stretch>
        </p:blipFill>
        <p:spPr bwMode="auto">
          <a:xfrm>
            <a:off x="35609" y="406836"/>
            <a:ext cx="1283405" cy="1014288"/>
          </a:xfrm>
          <a:prstGeom prst="rect">
            <a:avLst/>
          </a:prstGeom>
          <a:noFill/>
          <a:ln w="9525">
            <a:noFill/>
            <a:miter lim="800000"/>
            <a:headEnd/>
            <a:tailEnd/>
          </a:ln>
        </p:spPr>
      </p:pic>
      <p:sp>
        <p:nvSpPr>
          <p:cNvPr id="12" name="TextBox 11"/>
          <p:cNvSpPr txBox="1"/>
          <p:nvPr/>
        </p:nvSpPr>
        <p:spPr>
          <a:xfrm>
            <a:off x="6363832" y="4270516"/>
            <a:ext cx="319468" cy="369332"/>
          </a:xfrm>
          <a:prstGeom prst="rect">
            <a:avLst/>
          </a:prstGeom>
          <a:noFill/>
        </p:spPr>
        <p:txBody>
          <a:bodyPr wrap="none" rtlCol="0">
            <a:spAutoFit/>
          </a:bodyPr>
          <a:lstStyle/>
          <a:p>
            <a:r>
              <a:rPr lang="en-US" b="1" dirty="0" smtClean="0">
                <a:solidFill>
                  <a:srgbClr val="FF0080"/>
                </a:solidFill>
              </a:rPr>
              <a:t>=</a:t>
            </a:r>
            <a:endParaRPr lang="en-US" b="1" dirty="0">
              <a:solidFill>
                <a:srgbClr val="FF0080"/>
              </a:solidFill>
            </a:endParaRPr>
          </a:p>
        </p:txBody>
      </p:sp>
      <p:sp>
        <p:nvSpPr>
          <p:cNvPr id="15" name="TextBox 14"/>
          <p:cNvSpPr txBox="1"/>
          <p:nvPr/>
        </p:nvSpPr>
        <p:spPr>
          <a:xfrm>
            <a:off x="8371209" y="4270516"/>
            <a:ext cx="774559" cy="369332"/>
          </a:xfrm>
          <a:prstGeom prst="rect">
            <a:avLst/>
          </a:prstGeom>
          <a:noFill/>
        </p:spPr>
        <p:txBody>
          <a:bodyPr wrap="none" rtlCol="0">
            <a:spAutoFit/>
          </a:bodyPr>
          <a:lstStyle/>
          <a:p>
            <a:r>
              <a:rPr lang="en-US" b="1" dirty="0" smtClean="0">
                <a:solidFill>
                  <a:srgbClr val="FF0080"/>
                </a:solidFill>
              </a:rPr>
              <a:t>At Q</a:t>
            </a:r>
            <a:r>
              <a:rPr lang="en-US" b="1" baseline="-25000" dirty="0" smtClean="0">
                <a:solidFill>
                  <a:srgbClr val="FF0080"/>
                </a:solidFill>
              </a:rPr>
              <a:t>S</a:t>
            </a:r>
            <a:endParaRPr lang="en-US" b="1" dirty="0">
              <a:solidFill>
                <a:srgbClr val="FF0080"/>
              </a:solidFill>
            </a:endParaRPr>
          </a:p>
        </p:txBody>
      </p:sp>
    </p:spTree>
    <p:extLst>
      <p:ext uri="{BB962C8B-B14F-4D97-AF65-F5344CB8AC3E}">
        <p14:creationId xmlns:p14="http://schemas.microsoft.com/office/powerpoint/2010/main" val="331489537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0" nodeType="clickEffect">
                                  <p:stCondLst>
                                    <p:cond delay="0"/>
                                  </p:stCondLst>
                                  <p:childTnLst>
                                    <p:animEffect transition="out" filter="blinds(horizontal)">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2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855550"/>
            <a:ext cx="4627656" cy="6002450"/>
            <a:chOff x="0" y="855550"/>
            <a:chExt cx="4627656" cy="6002450"/>
          </a:xfrm>
        </p:grpSpPr>
        <p:pic>
          <p:nvPicPr>
            <p:cNvPr id="4" name="Picture 3"/>
            <p:cNvPicPr>
              <a:picLocks noChangeAspect="1"/>
            </p:cNvPicPr>
            <p:nvPr/>
          </p:nvPicPr>
          <p:blipFill>
            <a:blip r:embed="rId2"/>
            <a:stretch>
              <a:fillRect/>
            </a:stretch>
          </p:blipFill>
          <p:spPr>
            <a:xfrm>
              <a:off x="0" y="855550"/>
              <a:ext cx="4627656" cy="6002450"/>
            </a:xfrm>
            <a:prstGeom prst="rect">
              <a:avLst/>
            </a:prstGeom>
          </p:spPr>
        </p:pic>
        <p:sp>
          <p:nvSpPr>
            <p:cNvPr id="6" name="TextBox 5"/>
            <p:cNvSpPr txBox="1"/>
            <p:nvPr/>
          </p:nvSpPr>
          <p:spPr>
            <a:xfrm>
              <a:off x="102188" y="973799"/>
              <a:ext cx="1991876" cy="369332"/>
            </a:xfrm>
            <a:prstGeom prst="rect">
              <a:avLst/>
            </a:prstGeom>
            <a:noFill/>
          </p:spPr>
          <p:txBody>
            <a:bodyPr wrap="none" rtlCol="0">
              <a:spAutoFit/>
            </a:bodyPr>
            <a:lstStyle/>
            <a:p>
              <a:r>
                <a:rPr lang="en-US" dirty="0" smtClean="0">
                  <a:solidFill>
                    <a:schemeClr val="bg1"/>
                  </a:solidFill>
                </a:rPr>
                <a:t>arXiv:1212.1701</a:t>
              </a:r>
              <a:endParaRPr lang="en-US" dirty="0">
                <a:solidFill>
                  <a:schemeClr val="bg1"/>
                </a:solidFill>
              </a:endParaRPr>
            </a:p>
          </p:txBody>
        </p:sp>
      </p:grpSp>
      <p:pic>
        <p:nvPicPr>
          <p:cNvPr id="7" name="Picture 6" descr="Screen shot 2014-05-12 at 1.55.0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1077" y="1080347"/>
            <a:ext cx="4422925" cy="5777655"/>
          </a:xfrm>
          <a:prstGeom prst="rect">
            <a:avLst/>
          </a:prstGeom>
        </p:spPr>
      </p:pic>
      <p:sp>
        <p:nvSpPr>
          <p:cNvPr id="9" name="TextBox 8"/>
          <p:cNvSpPr txBox="1"/>
          <p:nvPr/>
        </p:nvSpPr>
        <p:spPr>
          <a:xfrm>
            <a:off x="1237459" y="6123234"/>
            <a:ext cx="3174585" cy="523198"/>
          </a:xfrm>
          <a:prstGeom prst="rect">
            <a:avLst/>
          </a:prstGeom>
          <a:noFill/>
        </p:spPr>
        <p:txBody>
          <a:bodyPr wrap="none" lIns="91418" tIns="45709" rIns="91418" bIns="45709" rtlCol="0">
            <a:spAutoFit/>
          </a:bodyPr>
          <a:lstStyle/>
          <a:p>
            <a:pPr algn="r"/>
            <a:r>
              <a:rPr lang="en-US" sz="1400" dirty="0" smtClean="0">
                <a:solidFill>
                  <a:schemeClr val="bg1"/>
                </a:solidFill>
              </a:rPr>
              <a:t>Charged by</a:t>
            </a:r>
            <a:endParaRPr lang="en-US" sz="1400" dirty="0">
              <a:solidFill>
                <a:schemeClr val="bg1"/>
              </a:solidFill>
            </a:endParaRPr>
          </a:p>
          <a:p>
            <a:pPr algn="r"/>
            <a:r>
              <a:rPr lang="en-US" sz="1400" dirty="0">
                <a:solidFill>
                  <a:schemeClr val="bg1"/>
                </a:solidFill>
              </a:rPr>
              <a:t>R. </a:t>
            </a:r>
            <a:r>
              <a:rPr lang="en-US" sz="1400" dirty="0" err="1">
                <a:solidFill>
                  <a:schemeClr val="bg1"/>
                </a:solidFill>
              </a:rPr>
              <a:t>McKeown</a:t>
            </a:r>
            <a:r>
              <a:rPr lang="en-US" sz="1400" dirty="0">
                <a:solidFill>
                  <a:schemeClr val="bg1"/>
                </a:solidFill>
              </a:rPr>
              <a:t> (</a:t>
            </a:r>
            <a:r>
              <a:rPr lang="en-US" sz="1400" dirty="0" err="1">
                <a:solidFill>
                  <a:schemeClr val="bg1"/>
                </a:solidFill>
              </a:rPr>
              <a:t>Jlab</a:t>
            </a:r>
            <a:r>
              <a:rPr lang="en-US" sz="1400" dirty="0" smtClean="0">
                <a:solidFill>
                  <a:schemeClr val="bg1"/>
                </a:solidFill>
              </a:rPr>
              <a:t>)</a:t>
            </a:r>
            <a:r>
              <a:rPr lang="en-US" sz="1400" dirty="0">
                <a:solidFill>
                  <a:schemeClr val="bg1"/>
                </a:solidFill>
              </a:rPr>
              <a:t> </a:t>
            </a:r>
            <a:r>
              <a:rPr lang="en-US" sz="1400" dirty="0" smtClean="0">
                <a:solidFill>
                  <a:schemeClr val="bg1"/>
                </a:solidFill>
              </a:rPr>
              <a:t>&amp; S. </a:t>
            </a:r>
            <a:r>
              <a:rPr lang="en-US" sz="1400" dirty="0" err="1" smtClean="0">
                <a:solidFill>
                  <a:schemeClr val="bg1"/>
                </a:solidFill>
              </a:rPr>
              <a:t>Vigdor</a:t>
            </a:r>
            <a:r>
              <a:rPr lang="en-US" sz="1400" dirty="0" smtClean="0">
                <a:solidFill>
                  <a:schemeClr val="bg1"/>
                </a:solidFill>
              </a:rPr>
              <a:t> (BNL)</a:t>
            </a:r>
          </a:p>
        </p:txBody>
      </p:sp>
      <p:sp>
        <p:nvSpPr>
          <p:cNvPr id="2" name="Title 1"/>
          <p:cNvSpPr>
            <a:spLocks noGrp="1"/>
          </p:cNvSpPr>
          <p:nvPr>
            <p:ph type="title"/>
          </p:nvPr>
        </p:nvSpPr>
        <p:spPr>
          <a:xfrm>
            <a:off x="243209" y="249521"/>
            <a:ext cx="8687983" cy="990600"/>
          </a:xfrm>
        </p:spPr>
        <p:txBody>
          <a:bodyPr anchor="t">
            <a:normAutofit/>
          </a:bodyPr>
          <a:lstStyle/>
          <a:p>
            <a:pPr algn="ctr"/>
            <a:r>
              <a:rPr lang="en-US" dirty="0" smtClean="0"/>
              <a:t>White Paper: EIC Science Case </a:t>
            </a:r>
            <a:endParaRPr lang="en-US" dirty="0"/>
          </a:p>
        </p:txBody>
      </p:sp>
      <p:sp>
        <p:nvSpPr>
          <p:cNvPr id="3" name="Date Placeholder 2"/>
          <p:cNvSpPr>
            <a:spLocks noGrp="1"/>
          </p:cNvSpPr>
          <p:nvPr>
            <p:ph type="dt" sz="half" idx="10"/>
          </p:nvPr>
        </p:nvSpPr>
        <p:spPr/>
        <p:txBody>
          <a:bodyPr/>
          <a:lstStyle/>
          <a:p>
            <a:r>
              <a:rPr lang="en-US" smtClean="0"/>
              <a:t>August 14, 2014</a:t>
            </a:r>
            <a:endParaRPr lang="en-US"/>
          </a:p>
        </p:txBody>
      </p:sp>
      <p:sp>
        <p:nvSpPr>
          <p:cNvPr id="5" name="Footer Placeholder 4"/>
          <p:cNvSpPr>
            <a:spLocks noGrp="1"/>
          </p:cNvSpPr>
          <p:nvPr>
            <p:ph type="ftr" sz="quarter" idx="11"/>
          </p:nvPr>
        </p:nvSpPr>
        <p:spPr/>
        <p:txBody>
          <a:bodyPr/>
          <a:lstStyle/>
          <a:p>
            <a:pPr algn="r"/>
            <a:r>
              <a:rPr lang="en-US" smtClean="0"/>
              <a:t>Spin physics with EIC: Pre-Town Meeting at JLab </a:t>
            </a:r>
            <a:endParaRPr lang="en-US" dirty="0"/>
          </a:p>
        </p:txBody>
      </p:sp>
      <p:sp>
        <p:nvSpPr>
          <p:cNvPr id="10" name="Slide Number Placeholder 9"/>
          <p:cNvSpPr>
            <a:spLocks noGrp="1"/>
          </p:cNvSpPr>
          <p:nvPr>
            <p:ph type="sldNum" sz="quarter" idx="12"/>
          </p:nvPr>
        </p:nvSpPr>
        <p:spPr/>
        <p:txBody>
          <a:bodyPr/>
          <a:lstStyle/>
          <a:p>
            <a:fld id="{0CFEC368-1D7A-4F81-ABF6-AE0E36BAF64C}" type="slidenum">
              <a:rPr lang="en-US" smtClean="0"/>
              <a:pPr/>
              <a:t>44</a:t>
            </a:fld>
            <a:endParaRPr lang="en-US"/>
          </a:p>
        </p:txBody>
      </p:sp>
    </p:spTree>
    <p:extLst>
      <p:ext uri="{BB962C8B-B14F-4D97-AF65-F5344CB8AC3E}">
        <p14:creationId xmlns:p14="http://schemas.microsoft.com/office/powerpoint/2010/main" val="1583734509"/>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0" y="239304"/>
            <a:ext cx="9143999" cy="990600"/>
          </a:xfrm>
        </p:spPr>
        <p:txBody>
          <a:bodyPr anchor="ctr">
            <a:normAutofit fontScale="90000"/>
          </a:bodyPr>
          <a:lstStyle/>
          <a:p>
            <a:r>
              <a:rPr lang="en-US" dirty="0" smtClean="0"/>
              <a:t>Deep Inelastic Scattering = Precision + Control</a:t>
            </a:r>
            <a:endParaRPr lang="en-US" dirty="0"/>
          </a:p>
        </p:txBody>
      </p:sp>
      <p:pic>
        <p:nvPicPr>
          <p:cNvPr id="113667" name="Picture 3"/>
          <p:cNvPicPr>
            <a:picLocks noChangeAspect="1" noChangeArrowheads="1"/>
          </p:cNvPicPr>
          <p:nvPr/>
        </p:nvPicPr>
        <p:blipFill>
          <a:blip r:embed="rId4"/>
          <a:srcRect l="3337" t="5580" r="1112" b="697"/>
          <a:stretch>
            <a:fillRect/>
          </a:stretch>
        </p:blipFill>
        <p:spPr bwMode="auto">
          <a:xfrm>
            <a:off x="63501" y="1344664"/>
            <a:ext cx="3401191" cy="2660519"/>
          </a:xfrm>
          <a:prstGeom prst="rect">
            <a:avLst/>
          </a:prstGeom>
          <a:noFill/>
          <a:ln w="9525">
            <a:noFill/>
            <a:miter lim="800000"/>
            <a:headEnd/>
            <a:tailEnd/>
          </a:ln>
        </p:spPr>
      </p:pic>
      <p:sp>
        <p:nvSpPr>
          <p:cNvPr id="113669" name="Rectangle 5"/>
          <p:cNvSpPr>
            <a:spLocks/>
          </p:cNvSpPr>
          <p:nvPr/>
        </p:nvSpPr>
        <p:spPr bwMode="auto">
          <a:xfrm>
            <a:off x="7349066" y="1204266"/>
            <a:ext cx="1231900" cy="778930"/>
          </a:xfrm>
          <a:prstGeom prst="rect">
            <a:avLst/>
          </a:prstGeom>
          <a:gradFill rotWithShape="0">
            <a:gsLst>
              <a:gs pos="0">
                <a:srgbClr val="FFFFFF"/>
              </a:gs>
              <a:gs pos="100000">
                <a:srgbClr val="FBFF00"/>
              </a:gs>
            </a:gsLst>
            <a:lin ang="0" scaled="1"/>
          </a:gradFill>
          <a:ln w="9525">
            <a:noFill/>
            <a:miter lim="800000"/>
            <a:headEnd/>
            <a:tailEnd/>
          </a:ln>
        </p:spPr>
        <p:txBody>
          <a:bodyPr lIns="0" tIns="0" rIns="40639" bIns="0">
            <a:prstTxWarp prst="textNoShape">
              <a:avLst/>
            </a:prstTxWarp>
          </a:bodyPr>
          <a:lstStyle/>
          <a:p>
            <a:pPr marL="39688" eaLnBrk="1" hangingPunct="1">
              <a:spcBef>
                <a:spcPts val="1150"/>
              </a:spcBef>
            </a:pPr>
            <a:r>
              <a:rPr lang="en-US" sz="1600" dirty="0">
                <a:solidFill>
                  <a:srgbClr val="000000"/>
                </a:solidFill>
                <a:latin typeface="Comic Sans MS" charset="0"/>
                <a:sym typeface="Comic Sans MS" charset="0"/>
              </a:rPr>
              <a:t>Measure of resolution power</a:t>
            </a:r>
          </a:p>
        </p:txBody>
      </p:sp>
      <p:sp>
        <p:nvSpPr>
          <p:cNvPr id="113670" name="Rectangle 6"/>
          <p:cNvSpPr>
            <a:spLocks/>
          </p:cNvSpPr>
          <p:nvPr/>
        </p:nvSpPr>
        <p:spPr bwMode="auto">
          <a:xfrm>
            <a:off x="7344838" y="2249899"/>
            <a:ext cx="1231900" cy="546097"/>
          </a:xfrm>
          <a:prstGeom prst="rect">
            <a:avLst/>
          </a:prstGeom>
          <a:gradFill rotWithShape="0">
            <a:gsLst>
              <a:gs pos="0">
                <a:srgbClr val="FFFFFF"/>
              </a:gs>
              <a:gs pos="100000">
                <a:srgbClr val="FBFF00"/>
              </a:gs>
            </a:gsLst>
            <a:lin ang="0" scaled="1"/>
          </a:gradFill>
          <a:ln w="9525">
            <a:noFill/>
            <a:miter lim="800000"/>
            <a:headEnd/>
            <a:tailEnd/>
          </a:ln>
        </p:spPr>
        <p:txBody>
          <a:bodyPr lIns="0" tIns="0" rIns="40639" bIns="0">
            <a:prstTxWarp prst="textNoShape">
              <a:avLst/>
            </a:prstTxWarp>
          </a:bodyPr>
          <a:lstStyle/>
          <a:p>
            <a:pPr marL="39688" eaLnBrk="1" hangingPunct="1">
              <a:spcBef>
                <a:spcPts val="1150"/>
              </a:spcBef>
            </a:pPr>
            <a:r>
              <a:rPr lang="en-US" sz="1600" dirty="0">
                <a:solidFill>
                  <a:srgbClr val="000000"/>
                </a:solidFill>
                <a:latin typeface="Comic Sans MS" charset="0"/>
                <a:sym typeface="Comic Sans MS" charset="0"/>
              </a:rPr>
              <a:t>Measure of inelasticity</a:t>
            </a:r>
          </a:p>
        </p:txBody>
      </p:sp>
      <p:sp>
        <p:nvSpPr>
          <p:cNvPr id="113671" name="Rectangle 7"/>
          <p:cNvSpPr>
            <a:spLocks/>
          </p:cNvSpPr>
          <p:nvPr/>
        </p:nvSpPr>
        <p:spPr bwMode="auto">
          <a:xfrm>
            <a:off x="7192432" y="3066931"/>
            <a:ext cx="1380068" cy="1032930"/>
          </a:xfrm>
          <a:prstGeom prst="rect">
            <a:avLst/>
          </a:prstGeom>
          <a:gradFill rotWithShape="0">
            <a:gsLst>
              <a:gs pos="0">
                <a:srgbClr val="FFFFFF"/>
              </a:gs>
              <a:gs pos="100000">
                <a:srgbClr val="FBFF00"/>
              </a:gs>
            </a:gsLst>
            <a:lin ang="0" scaled="1"/>
          </a:gradFill>
          <a:ln w="9525">
            <a:noFill/>
            <a:miter lim="800000"/>
            <a:headEnd/>
            <a:tailEnd/>
          </a:ln>
        </p:spPr>
        <p:txBody>
          <a:bodyPr lIns="0" tIns="0" rIns="40639" bIns="0">
            <a:prstTxWarp prst="textNoShape">
              <a:avLst/>
            </a:prstTxWarp>
          </a:bodyPr>
          <a:lstStyle/>
          <a:p>
            <a:pPr marL="39688" eaLnBrk="1" hangingPunct="1">
              <a:spcBef>
                <a:spcPts val="1150"/>
              </a:spcBef>
            </a:pPr>
            <a:r>
              <a:rPr lang="en-US" sz="1600" dirty="0">
                <a:solidFill>
                  <a:srgbClr val="000000"/>
                </a:solidFill>
                <a:latin typeface="Comic Sans MS" charset="0"/>
                <a:sym typeface="Comic Sans MS" charset="0"/>
              </a:rPr>
              <a:t>Measure of momentum fraction of </a:t>
            </a:r>
            <a:r>
              <a:rPr lang="en-US" sz="1600" dirty="0" smtClean="0">
                <a:solidFill>
                  <a:srgbClr val="000000"/>
                </a:solidFill>
                <a:latin typeface="Comic Sans MS" charset="0"/>
                <a:sym typeface="Comic Sans MS" charset="0"/>
              </a:rPr>
              <a:t>struck quark</a:t>
            </a:r>
            <a:endParaRPr lang="en-US" sz="1600" dirty="0">
              <a:solidFill>
                <a:srgbClr val="000000"/>
              </a:solidFill>
              <a:latin typeface="Comic Sans MS" charset="0"/>
              <a:sym typeface="Comic Sans MS" charset="0"/>
            </a:endParaRPr>
          </a:p>
        </p:txBody>
      </p:sp>
      <p:graphicFrame>
        <p:nvGraphicFramePr>
          <p:cNvPr id="18" name="Object 17"/>
          <p:cNvGraphicFramePr>
            <a:graphicFrameLocks noChangeAspect="1"/>
          </p:cNvGraphicFramePr>
          <p:nvPr>
            <p:extLst>
              <p:ext uri="{D42A27DB-BD31-4B8C-83A1-F6EECF244321}">
                <p14:modId xmlns:p14="http://schemas.microsoft.com/office/powerpoint/2010/main" val="814909415"/>
              </p:ext>
            </p:extLst>
          </p:nvPr>
        </p:nvGraphicFramePr>
        <p:xfrm>
          <a:off x="4508500" y="3811996"/>
          <a:ext cx="127000" cy="203200"/>
        </p:xfrm>
        <a:graphic>
          <a:graphicData uri="http://schemas.openxmlformats.org/presentationml/2006/ole">
            <mc:AlternateContent xmlns:mc="http://schemas.openxmlformats.org/markup-compatibility/2006">
              <mc:Choice xmlns:v="urn:schemas-microsoft-com:vml" Requires="v">
                <p:oleObj spid="_x0000_s1784" name="Equation" r:id="rId5" imgW="127000" imgH="203200" progId="Equation.DSMT4">
                  <p:embed/>
                </p:oleObj>
              </mc:Choice>
              <mc:Fallback>
                <p:oleObj name="Equation" r:id="rId5" imgW="127000" imgH="2032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08500" y="3811996"/>
                        <a:ext cx="127000" cy="203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1" name="TextBox 30"/>
          <p:cNvSpPr txBox="1"/>
          <p:nvPr/>
        </p:nvSpPr>
        <p:spPr>
          <a:xfrm>
            <a:off x="38100" y="1208496"/>
            <a:ext cx="1593180" cy="400110"/>
          </a:xfrm>
          <a:prstGeom prst="rect">
            <a:avLst/>
          </a:prstGeom>
          <a:noFill/>
        </p:spPr>
        <p:txBody>
          <a:bodyPr wrap="none" rtlCol="0">
            <a:spAutoFit/>
          </a:bodyPr>
          <a:lstStyle/>
          <a:p>
            <a:r>
              <a:rPr lang="en-US" sz="2000" u="sng" dirty="0" smtClean="0"/>
              <a:t>Kinematics:</a:t>
            </a:r>
            <a:endParaRPr lang="en-US" sz="2000" u="sng" dirty="0"/>
          </a:p>
        </p:txBody>
      </p:sp>
      <p:sp>
        <p:nvSpPr>
          <p:cNvPr id="29" name="TextBox 28"/>
          <p:cNvSpPr txBox="1"/>
          <p:nvPr/>
        </p:nvSpPr>
        <p:spPr>
          <a:xfrm>
            <a:off x="-1143000" y="-139700"/>
            <a:ext cx="184666" cy="369332"/>
          </a:xfrm>
          <a:prstGeom prst="rect">
            <a:avLst/>
          </a:prstGeom>
          <a:noFill/>
        </p:spPr>
        <p:txBody>
          <a:bodyPr wrap="none" rtlCol="0">
            <a:spAutoFit/>
          </a:bodyPr>
          <a:lstStyle/>
          <a:p>
            <a:endParaRPr lang="en-US" dirty="0"/>
          </a:p>
        </p:txBody>
      </p:sp>
      <p:sp>
        <p:nvSpPr>
          <p:cNvPr id="32" name="TextBox 31"/>
          <p:cNvSpPr txBox="1"/>
          <p:nvPr/>
        </p:nvSpPr>
        <p:spPr>
          <a:xfrm>
            <a:off x="152400" y="4183372"/>
            <a:ext cx="7536363" cy="2862323"/>
          </a:xfrm>
          <a:prstGeom prst="rect">
            <a:avLst/>
          </a:prstGeom>
          <a:noFill/>
        </p:spPr>
        <p:txBody>
          <a:bodyPr wrap="none" rtlCol="0">
            <a:spAutoFit/>
          </a:bodyPr>
          <a:lstStyle/>
          <a:p>
            <a:r>
              <a:rPr lang="en-US" dirty="0" smtClean="0">
                <a:solidFill>
                  <a:srgbClr val="FF00FF"/>
                </a:solidFill>
              </a:rPr>
              <a:t>Inclusive events: </a:t>
            </a:r>
            <a:r>
              <a:rPr lang="en-US" dirty="0" err="1" smtClean="0"/>
              <a:t>e+p</a:t>
            </a:r>
            <a:r>
              <a:rPr lang="en-US" dirty="0" smtClean="0"/>
              <a:t>/A </a:t>
            </a:r>
            <a:r>
              <a:rPr lang="en-US" dirty="0" smtClean="0">
                <a:sym typeface="Wingdings"/>
              </a:rPr>
              <a:t> </a:t>
            </a:r>
            <a:r>
              <a:rPr lang="en-US" dirty="0" err="1" smtClean="0">
                <a:sym typeface="Wingdings"/>
              </a:rPr>
              <a:t>e’+X</a:t>
            </a:r>
            <a:endParaRPr lang="en-US" dirty="0" smtClean="0">
              <a:sym typeface="Wingdings"/>
            </a:endParaRPr>
          </a:p>
          <a:p>
            <a:r>
              <a:rPr lang="en-US" dirty="0" smtClean="0">
                <a:sym typeface="Wingdings"/>
              </a:rPr>
              <a:t>detect only the scattered lepton in the detector</a:t>
            </a:r>
          </a:p>
          <a:p>
            <a:endParaRPr lang="en-US" dirty="0" smtClean="0">
              <a:sym typeface="Wingdings"/>
            </a:endParaRPr>
          </a:p>
          <a:p>
            <a:r>
              <a:rPr lang="en-US" dirty="0" smtClean="0">
                <a:solidFill>
                  <a:srgbClr val="0000FF"/>
                </a:solidFill>
                <a:sym typeface="Wingdings"/>
              </a:rPr>
              <a:t>Semi-inclusive events: </a:t>
            </a:r>
            <a:r>
              <a:rPr lang="en-US" dirty="0" err="1" smtClean="0">
                <a:sym typeface="Wingdings"/>
              </a:rPr>
              <a:t>e+p</a:t>
            </a:r>
            <a:r>
              <a:rPr lang="en-US" dirty="0" smtClean="0">
                <a:sym typeface="Wingdings"/>
              </a:rPr>
              <a:t>/A  </a:t>
            </a:r>
            <a:r>
              <a:rPr lang="en-US" dirty="0" err="1" smtClean="0">
                <a:sym typeface="Wingdings"/>
              </a:rPr>
              <a:t>e’+h</a:t>
            </a:r>
            <a:r>
              <a:rPr lang="en-US" dirty="0" smtClean="0">
                <a:sym typeface="Wingdings"/>
              </a:rPr>
              <a:t>(</a:t>
            </a:r>
            <a:r>
              <a:rPr lang="en-US" dirty="0" err="1" smtClean="0">
                <a:latin typeface="Symbol" charset="2"/>
                <a:cs typeface="Symbol" charset="2"/>
                <a:sym typeface="Wingdings"/>
              </a:rPr>
              <a:t>p</a:t>
            </a:r>
            <a:r>
              <a:rPr lang="en-US" dirty="0" err="1" smtClean="0">
                <a:sym typeface="Wingdings"/>
              </a:rPr>
              <a:t>,K,p,jet</a:t>
            </a:r>
            <a:r>
              <a:rPr lang="en-US" dirty="0" smtClean="0">
                <a:sym typeface="Wingdings"/>
              </a:rPr>
              <a:t>)+X</a:t>
            </a:r>
          </a:p>
          <a:p>
            <a:r>
              <a:rPr lang="en-US" dirty="0" smtClean="0">
                <a:sym typeface="Wingdings"/>
              </a:rPr>
              <a:t>detect the scattered lepton in coincidence with identified hadrons/jets in </a:t>
            </a:r>
          </a:p>
          <a:p>
            <a:r>
              <a:rPr lang="en-US" dirty="0" smtClean="0">
                <a:sym typeface="Wingdings"/>
              </a:rPr>
              <a:t>the detector</a:t>
            </a:r>
          </a:p>
          <a:p>
            <a:endParaRPr lang="en-US" dirty="0">
              <a:sym typeface="Wingdings"/>
            </a:endParaRPr>
          </a:p>
          <a:p>
            <a:r>
              <a:rPr lang="en-US" dirty="0" smtClean="0">
                <a:solidFill>
                  <a:srgbClr val="FF0000"/>
                </a:solidFill>
                <a:sym typeface="Wingdings"/>
              </a:rPr>
              <a:t>Exclusive events</a:t>
            </a:r>
            <a:r>
              <a:rPr lang="en-US" dirty="0">
                <a:solidFill>
                  <a:srgbClr val="FF0000"/>
                </a:solidFill>
                <a:sym typeface="Wingdings"/>
              </a:rPr>
              <a:t>:</a:t>
            </a:r>
            <a:r>
              <a:rPr lang="en-US" dirty="0">
                <a:sym typeface="Wingdings"/>
              </a:rPr>
              <a:t> </a:t>
            </a:r>
            <a:r>
              <a:rPr lang="en-US" dirty="0" err="1">
                <a:sym typeface="Wingdings"/>
              </a:rPr>
              <a:t>e+p</a:t>
            </a:r>
            <a:r>
              <a:rPr lang="en-US" dirty="0">
                <a:sym typeface="Wingdings"/>
              </a:rPr>
              <a:t>/A  e’</a:t>
            </a:r>
            <a:r>
              <a:rPr lang="en-US" dirty="0" smtClean="0">
                <a:sym typeface="Wingdings"/>
              </a:rPr>
              <a:t>+ p’/A’+ h</a:t>
            </a:r>
            <a:r>
              <a:rPr lang="en-US" dirty="0">
                <a:sym typeface="Wingdings"/>
              </a:rPr>
              <a:t>(</a:t>
            </a:r>
            <a:r>
              <a:rPr lang="en-US" dirty="0" err="1">
                <a:latin typeface="Symbol" charset="2"/>
                <a:cs typeface="Symbol" charset="2"/>
                <a:sym typeface="Wingdings"/>
              </a:rPr>
              <a:t>p</a:t>
            </a:r>
            <a:r>
              <a:rPr lang="en-US" dirty="0" err="1">
                <a:sym typeface="Wingdings"/>
              </a:rPr>
              <a:t>,K,p,</a:t>
            </a:r>
            <a:r>
              <a:rPr lang="en-US" dirty="0" err="1" smtClean="0">
                <a:sym typeface="Wingdings"/>
              </a:rPr>
              <a:t>jet</a:t>
            </a:r>
            <a:r>
              <a:rPr lang="en-US" dirty="0" smtClean="0">
                <a:sym typeface="Wingdings"/>
              </a:rPr>
              <a:t>)</a:t>
            </a:r>
          </a:p>
          <a:p>
            <a:r>
              <a:rPr lang="en-US" dirty="0" smtClean="0">
                <a:sym typeface="Wingdings"/>
              </a:rPr>
              <a:t>Detect every things including scattered proton/nucleus (or its fragments)</a:t>
            </a:r>
            <a:endParaRPr lang="en-US" dirty="0">
              <a:sym typeface="Wingdings"/>
            </a:endParaRPr>
          </a:p>
          <a:p>
            <a:endParaRPr lang="en-US" dirty="0" smtClean="0">
              <a:sym typeface="Wingdings"/>
            </a:endParaRPr>
          </a:p>
        </p:txBody>
      </p:sp>
      <p:sp>
        <p:nvSpPr>
          <p:cNvPr id="17" name="TextBox 16"/>
          <p:cNvSpPr txBox="1"/>
          <p:nvPr/>
        </p:nvSpPr>
        <p:spPr>
          <a:xfrm>
            <a:off x="7073900" y="4548596"/>
            <a:ext cx="1679692" cy="307777"/>
          </a:xfrm>
          <a:prstGeom prst="rect">
            <a:avLst/>
          </a:prstGeom>
          <a:noFill/>
        </p:spPr>
        <p:txBody>
          <a:bodyPr wrap="none" rtlCol="0">
            <a:spAutoFit/>
          </a:bodyPr>
          <a:lstStyle/>
          <a:p>
            <a:r>
              <a:rPr lang="en-US" sz="1400" dirty="0" smtClean="0"/>
              <a:t>with respect to </a:t>
            </a:r>
            <a:r>
              <a:rPr lang="en-US" sz="1400" dirty="0" err="1" smtClean="0">
                <a:latin typeface="Symbol" charset="2"/>
                <a:cs typeface="Symbol" charset="2"/>
              </a:rPr>
              <a:t>g</a:t>
            </a:r>
            <a:endParaRPr lang="en-US" sz="1400" dirty="0">
              <a:latin typeface="Symbol" charset="2"/>
              <a:cs typeface="Symbol" charset="2"/>
            </a:endParaRPr>
          </a:p>
        </p:txBody>
      </p:sp>
      <p:graphicFrame>
        <p:nvGraphicFramePr>
          <p:cNvPr id="113668" name="Object 4"/>
          <p:cNvGraphicFramePr>
            <a:graphicFrameLocks noChangeAspect="1"/>
          </p:cNvGraphicFramePr>
          <p:nvPr>
            <p:extLst>
              <p:ext uri="{D42A27DB-BD31-4B8C-83A1-F6EECF244321}">
                <p14:modId xmlns:p14="http://schemas.microsoft.com/office/powerpoint/2010/main" val="3565117954"/>
              </p:ext>
            </p:extLst>
          </p:nvPr>
        </p:nvGraphicFramePr>
        <p:xfrm>
          <a:off x="4387850" y="1379946"/>
          <a:ext cx="2873375" cy="3760788"/>
        </p:xfrm>
        <a:graphic>
          <a:graphicData uri="http://schemas.openxmlformats.org/presentationml/2006/ole">
            <mc:AlternateContent xmlns:mc="http://schemas.openxmlformats.org/markup-compatibility/2006">
              <mc:Choice xmlns:v="urn:schemas-microsoft-com:vml" Requires="v">
                <p:oleObj spid="_x0000_s1785" name="Equation" r:id="rId7" imgW="1638300" imgH="2146300" progId="Equation.3">
                  <p:embed/>
                </p:oleObj>
              </mc:Choice>
              <mc:Fallback>
                <p:oleObj name="Equation" r:id="rId7" imgW="1638300" imgH="21463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87850" y="1379946"/>
                        <a:ext cx="2873375" cy="37607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Date Placeholder 1"/>
          <p:cNvSpPr>
            <a:spLocks noGrp="1"/>
          </p:cNvSpPr>
          <p:nvPr>
            <p:ph type="dt" sz="half" idx="10"/>
          </p:nvPr>
        </p:nvSpPr>
        <p:spPr/>
        <p:txBody>
          <a:bodyPr/>
          <a:lstStyle/>
          <a:p>
            <a:r>
              <a:rPr lang="en-US" smtClean="0"/>
              <a:t>August 14, 2014</a:t>
            </a:r>
            <a:endParaRPr lang="en-US"/>
          </a:p>
        </p:txBody>
      </p:sp>
      <p:sp>
        <p:nvSpPr>
          <p:cNvPr id="3" name="Footer Placeholder 2"/>
          <p:cNvSpPr>
            <a:spLocks noGrp="1"/>
          </p:cNvSpPr>
          <p:nvPr>
            <p:ph type="ftr" sz="quarter" idx="11"/>
          </p:nvPr>
        </p:nvSpPr>
        <p:spPr/>
        <p:txBody>
          <a:bodyPr/>
          <a:lstStyle/>
          <a:p>
            <a:r>
              <a:rPr lang="es-ES_tradnl" smtClean="0"/>
              <a:t>Spin physics with EIC: Pre-Town Meeting at JLab </a:t>
            </a:r>
            <a:endParaRPr lang="en-US"/>
          </a:p>
        </p:txBody>
      </p:sp>
      <p:sp>
        <p:nvSpPr>
          <p:cNvPr id="4" name="Slide Number Placeholder 3"/>
          <p:cNvSpPr>
            <a:spLocks noGrp="1"/>
          </p:cNvSpPr>
          <p:nvPr>
            <p:ph type="sldNum" sz="quarter" idx="12"/>
          </p:nvPr>
        </p:nvSpPr>
        <p:spPr/>
        <p:txBody>
          <a:bodyPr/>
          <a:lstStyle/>
          <a:p>
            <a:fld id="{86573F6C-F8D8-B348-B654-EE84CB3F7996}" type="slidenum">
              <a:rPr lang="en-US" smtClean="0"/>
              <a:t>45</a:t>
            </a:fld>
            <a:endParaRPr lang="en-US"/>
          </a:p>
        </p:txBody>
      </p:sp>
    </p:spTree>
    <p:extLst>
      <p:ext uri="{BB962C8B-B14F-4D97-AF65-F5344CB8AC3E}">
        <p14:creationId xmlns:p14="http://schemas.microsoft.com/office/powerpoint/2010/main" val="4216151494"/>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234132" y="451047"/>
            <a:ext cx="2774349" cy="461665"/>
          </a:xfrm>
          <a:prstGeom prst="rect">
            <a:avLst/>
          </a:prstGeom>
          <a:noFill/>
          <a:ln w="9525">
            <a:noFill/>
            <a:miter lim="800000"/>
            <a:headEnd/>
            <a:tailEnd/>
          </a:ln>
        </p:spPr>
        <p:txBody>
          <a:bodyPr wrap="none">
            <a:spAutoFit/>
          </a:bodyPr>
          <a:lstStyle/>
          <a:p>
            <a:pPr>
              <a:defRPr/>
            </a:pPr>
            <a:r>
              <a:rPr lang="en-US" sz="2400" b="1" dirty="0">
                <a:latin typeface="Arial" pitchFamily="34" charset="0"/>
                <a:ea typeface="ＭＳ Ｐゴシック" pitchFamily="1" charset="-128"/>
                <a:cs typeface="Arial" pitchFamily="34" charset="0"/>
              </a:rPr>
              <a:t>World Data on F</a:t>
            </a:r>
            <a:r>
              <a:rPr lang="en-US" sz="2400" b="1" baseline="-25000" dirty="0">
                <a:latin typeface="Arial" pitchFamily="34" charset="0"/>
                <a:ea typeface="ＭＳ Ｐゴシック" pitchFamily="1" charset="-128"/>
                <a:cs typeface="Arial" pitchFamily="34" charset="0"/>
              </a:rPr>
              <a:t>2</a:t>
            </a:r>
            <a:r>
              <a:rPr lang="en-US" sz="2400" b="1" baseline="30000" dirty="0">
                <a:latin typeface="Arial" pitchFamily="34" charset="0"/>
                <a:ea typeface="ＭＳ Ｐゴシック" pitchFamily="1" charset="-128"/>
                <a:cs typeface="Arial" pitchFamily="34" charset="0"/>
              </a:rPr>
              <a:t>p</a:t>
            </a:r>
            <a:endParaRPr lang="en-US" sz="2400" b="1" dirty="0">
              <a:latin typeface="Arial" pitchFamily="34" charset="0"/>
              <a:ea typeface="ＭＳ Ｐゴシック" pitchFamily="1" charset="-128"/>
              <a:cs typeface="Arial" pitchFamily="34" charset="0"/>
            </a:endParaRPr>
          </a:p>
        </p:txBody>
      </p:sp>
      <p:pic>
        <p:nvPicPr>
          <p:cNvPr id="22531" name="Picture 3" descr="prev"/>
          <p:cNvPicPr>
            <a:picLocks noChangeAspect="1" noChangeArrowheads="1"/>
          </p:cNvPicPr>
          <p:nvPr/>
        </p:nvPicPr>
        <p:blipFill rotWithShape="1">
          <a:blip r:embed="rId2"/>
          <a:srcRect t="2709"/>
          <a:stretch/>
        </p:blipFill>
        <p:spPr bwMode="auto">
          <a:xfrm>
            <a:off x="55903" y="1458100"/>
            <a:ext cx="2868930" cy="4159025"/>
          </a:xfrm>
          <a:prstGeom prst="rect">
            <a:avLst/>
          </a:prstGeom>
          <a:noFill/>
          <a:ln w="9525">
            <a:noFill/>
            <a:miter lim="800000"/>
            <a:headEnd/>
            <a:tailEnd/>
          </a:ln>
        </p:spPr>
      </p:pic>
      <p:sp>
        <p:nvSpPr>
          <p:cNvPr id="23556" name="Text Box 4"/>
          <p:cNvSpPr txBox="1">
            <a:spLocks noChangeArrowheads="1"/>
          </p:cNvSpPr>
          <p:nvPr/>
        </p:nvSpPr>
        <p:spPr bwMode="auto">
          <a:xfrm>
            <a:off x="3280381" y="459360"/>
            <a:ext cx="2774349" cy="461665"/>
          </a:xfrm>
          <a:prstGeom prst="rect">
            <a:avLst/>
          </a:prstGeom>
          <a:noFill/>
          <a:ln w="9525">
            <a:noFill/>
            <a:miter lim="800000"/>
            <a:headEnd/>
            <a:tailEnd/>
          </a:ln>
        </p:spPr>
        <p:txBody>
          <a:bodyPr wrap="none">
            <a:spAutoFit/>
          </a:bodyPr>
          <a:lstStyle/>
          <a:p>
            <a:pPr>
              <a:defRPr/>
            </a:pPr>
            <a:r>
              <a:rPr lang="en-US" sz="2400" b="1" dirty="0">
                <a:latin typeface="Arial" pitchFamily="34" charset="0"/>
                <a:ea typeface="ＭＳ Ｐゴシック" pitchFamily="1" charset="-128"/>
                <a:cs typeface="Arial" pitchFamily="34" charset="0"/>
              </a:rPr>
              <a:t>World Data on g</a:t>
            </a:r>
            <a:r>
              <a:rPr lang="en-US" sz="2400" b="1" baseline="-25000" dirty="0">
                <a:latin typeface="Arial" pitchFamily="34" charset="0"/>
                <a:ea typeface="ＭＳ Ｐゴシック" pitchFamily="1" charset="-128"/>
                <a:cs typeface="Arial" pitchFamily="34" charset="0"/>
              </a:rPr>
              <a:t>1</a:t>
            </a:r>
            <a:r>
              <a:rPr lang="en-US" sz="2400" b="1" baseline="30000" dirty="0">
                <a:latin typeface="Arial" pitchFamily="34" charset="0"/>
                <a:ea typeface="ＭＳ Ｐゴシック" pitchFamily="1" charset="-128"/>
                <a:cs typeface="Arial" pitchFamily="34" charset="0"/>
              </a:rPr>
              <a:t>p</a:t>
            </a:r>
            <a:endParaRPr lang="en-US" sz="2400" b="1" dirty="0">
              <a:latin typeface="Arial" pitchFamily="34" charset="0"/>
              <a:ea typeface="ＭＳ Ｐゴシック" pitchFamily="1" charset="-128"/>
              <a:cs typeface="Arial" pitchFamily="34" charset="0"/>
            </a:endParaRPr>
          </a:p>
        </p:txBody>
      </p:sp>
      <p:sp>
        <p:nvSpPr>
          <p:cNvPr id="23558" name="Text Box 6"/>
          <p:cNvSpPr txBox="1">
            <a:spLocks noChangeArrowheads="1"/>
          </p:cNvSpPr>
          <p:nvPr/>
        </p:nvSpPr>
        <p:spPr bwMode="auto">
          <a:xfrm>
            <a:off x="1064329" y="5862592"/>
            <a:ext cx="1446681" cy="369888"/>
          </a:xfrm>
          <a:prstGeom prst="rect">
            <a:avLst/>
          </a:prstGeom>
          <a:noFill/>
          <a:ln w="9525">
            <a:noFill/>
            <a:miter lim="800000"/>
            <a:headEnd/>
            <a:tailEnd/>
          </a:ln>
        </p:spPr>
        <p:txBody>
          <a:bodyPr wrap="square">
            <a:spAutoFit/>
          </a:bodyPr>
          <a:lstStyle/>
          <a:p>
            <a:pPr>
              <a:defRPr/>
            </a:pPr>
            <a:r>
              <a:rPr lang="en-US" sz="1800" b="1" dirty="0" smtClean="0">
                <a:solidFill>
                  <a:srgbClr val="0033CC"/>
                </a:solidFill>
                <a:latin typeface="Arial" pitchFamily="34" charset="0"/>
                <a:ea typeface="ＭＳ Ｐゴシック" pitchFamily="1" charset="-128"/>
                <a:cs typeface="Arial" pitchFamily="34" charset="0"/>
                <a:sym typeface="Wingdings" pitchFamily="2" charset="2"/>
              </a:rPr>
              <a:t>momentum</a:t>
            </a:r>
            <a:endParaRPr lang="en-US" sz="1800" b="1" dirty="0">
              <a:solidFill>
                <a:srgbClr val="0033CC"/>
              </a:solidFill>
              <a:latin typeface="Arial" pitchFamily="34" charset="0"/>
              <a:ea typeface="ＭＳ Ｐゴシック" pitchFamily="1" charset="-128"/>
              <a:cs typeface="Arial" pitchFamily="34" charset="0"/>
            </a:endParaRPr>
          </a:p>
        </p:txBody>
      </p:sp>
      <p:sp>
        <p:nvSpPr>
          <p:cNvPr id="23559" name="Text Box 7"/>
          <p:cNvSpPr txBox="1">
            <a:spLocks noChangeArrowheads="1"/>
          </p:cNvSpPr>
          <p:nvPr/>
        </p:nvSpPr>
        <p:spPr bwMode="auto">
          <a:xfrm>
            <a:off x="4394540" y="5861305"/>
            <a:ext cx="770581" cy="369332"/>
          </a:xfrm>
          <a:prstGeom prst="rect">
            <a:avLst/>
          </a:prstGeom>
          <a:noFill/>
          <a:ln w="9525">
            <a:noFill/>
            <a:miter lim="800000"/>
            <a:headEnd/>
            <a:tailEnd/>
          </a:ln>
        </p:spPr>
        <p:txBody>
          <a:bodyPr wrap="square">
            <a:spAutoFit/>
          </a:bodyPr>
          <a:lstStyle/>
          <a:p>
            <a:pPr>
              <a:defRPr/>
            </a:pPr>
            <a:r>
              <a:rPr lang="en-US" sz="1800" b="1" dirty="0" smtClean="0">
                <a:solidFill>
                  <a:srgbClr val="FF0000"/>
                </a:solidFill>
                <a:latin typeface="Arial" pitchFamily="34" charset="0"/>
                <a:ea typeface="ＭＳ Ｐゴシック" pitchFamily="1" charset="-128"/>
                <a:cs typeface="Arial" pitchFamily="34" charset="0"/>
                <a:sym typeface="Wingdings" pitchFamily="2" charset="2"/>
              </a:rPr>
              <a:t>spin</a:t>
            </a:r>
            <a:endParaRPr lang="en-US" sz="1800" b="1" dirty="0">
              <a:solidFill>
                <a:srgbClr val="FF0000"/>
              </a:solidFill>
              <a:latin typeface="Arial" pitchFamily="34" charset="0"/>
              <a:ea typeface="ＭＳ Ｐゴシック" pitchFamily="1" charset="-128"/>
              <a:cs typeface="Arial" pitchFamily="34" charset="0"/>
            </a:endParaRPr>
          </a:p>
        </p:txBody>
      </p:sp>
      <p:pic>
        <p:nvPicPr>
          <p:cNvPr id="10" name="Picture 9" descr="g1_eic_only.jpg"/>
          <p:cNvPicPr>
            <a:picLocks noChangeAspect="1"/>
          </p:cNvPicPr>
          <p:nvPr/>
        </p:nvPicPr>
        <p:blipFill>
          <a:blip r:embed="rId3"/>
          <a:srcRect/>
          <a:stretch>
            <a:fillRect/>
          </a:stretch>
        </p:blipFill>
        <p:spPr bwMode="auto">
          <a:xfrm>
            <a:off x="2938669" y="1458100"/>
            <a:ext cx="3190275" cy="4240784"/>
          </a:xfrm>
          <a:prstGeom prst="rect">
            <a:avLst/>
          </a:prstGeom>
          <a:noFill/>
          <a:ln w="9525">
            <a:noFill/>
            <a:miter lim="800000"/>
            <a:headEnd/>
            <a:tailEnd/>
          </a:ln>
        </p:spPr>
      </p:pic>
      <p:sp>
        <p:nvSpPr>
          <p:cNvPr id="12" name="Text Box 4"/>
          <p:cNvSpPr txBox="1">
            <a:spLocks noChangeArrowheads="1"/>
          </p:cNvSpPr>
          <p:nvPr/>
        </p:nvSpPr>
        <p:spPr bwMode="auto">
          <a:xfrm>
            <a:off x="6242575" y="453813"/>
            <a:ext cx="2774349" cy="461665"/>
          </a:xfrm>
          <a:prstGeom prst="rect">
            <a:avLst/>
          </a:prstGeom>
          <a:noFill/>
          <a:ln w="9525">
            <a:noFill/>
            <a:miter lim="800000"/>
            <a:headEnd/>
            <a:tailEnd/>
          </a:ln>
        </p:spPr>
        <p:txBody>
          <a:bodyPr wrap="none">
            <a:spAutoFit/>
          </a:bodyPr>
          <a:lstStyle/>
          <a:p>
            <a:pPr>
              <a:defRPr/>
            </a:pPr>
            <a:r>
              <a:rPr lang="en-US" sz="2400" b="1" dirty="0">
                <a:latin typeface="Arial" pitchFamily="34" charset="0"/>
                <a:ea typeface="ＭＳ Ｐゴシック" pitchFamily="1" charset="-128"/>
                <a:cs typeface="Arial" pitchFamily="34" charset="0"/>
              </a:rPr>
              <a:t>World Data on </a:t>
            </a:r>
            <a:r>
              <a:rPr lang="en-US" sz="2400" b="1" dirty="0" smtClean="0">
                <a:latin typeface="Arial" pitchFamily="34" charset="0"/>
                <a:ea typeface="ＭＳ Ｐゴシック" pitchFamily="1" charset="-128"/>
                <a:cs typeface="Arial" pitchFamily="34" charset="0"/>
              </a:rPr>
              <a:t>h</a:t>
            </a:r>
            <a:r>
              <a:rPr lang="en-US" sz="2400" b="1" baseline="-25000" dirty="0" smtClean="0">
                <a:latin typeface="Arial" pitchFamily="34" charset="0"/>
                <a:ea typeface="ＭＳ Ｐゴシック" pitchFamily="1" charset="-128"/>
                <a:cs typeface="Arial" pitchFamily="34" charset="0"/>
              </a:rPr>
              <a:t>1</a:t>
            </a:r>
            <a:r>
              <a:rPr lang="en-US" sz="2400" b="1" baseline="30000" dirty="0" smtClean="0">
                <a:latin typeface="Arial" pitchFamily="34" charset="0"/>
                <a:ea typeface="ＭＳ Ｐゴシック" pitchFamily="1" charset="-128"/>
                <a:cs typeface="Arial" pitchFamily="34" charset="0"/>
              </a:rPr>
              <a:t>p</a:t>
            </a:r>
            <a:endParaRPr lang="en-US" sz="2400" b="1" dirty="0">
              <a:latin typeface="Arial" pitchFamily="34" charset="0"/>
              <a:ea typeface="ＭＳ Ｐゴシック" pitchFamily="1" charset="-128"/>
              <a:cs typeface="Arial" pitchFamily="34" charset="0"/>
            </a:endParaRPr>
          </a:p>
        </p:txBody>
      </p:sp>
      <p:sp>
        <p:nvSpPr>
          <p:cNvPr id="13" name="Text Box 7"/>
          <p:cNvSpPr txBox="1">
            <a:spLocks noChangeArrowheads="1"/>
          </p:cNvSpPr>
          <p:nvPr/>
        </p:nvSpPr>
        <p:spPr bwMode="auto">
          <a:xfrm>
            <a:off x="6572491" y="5684185"/>
            <a:ext cx="2349087" cy="646331"/>
          </a:xfrm>
          <a:prstGeom prst="rect">
            <a:avLst/>
          </a:prstGeom>
          <a:noFill/>
          <a:ln w="9525">
            <a:noFill/>
            <a:miter lim="800000"/>
            <a:headEnd/>
            <a:tailEnd/>
          </a:ln>
        </p:spPr>
        <p:txBody>
          <a:bodyPr wrap="square">
            <a:spAutoFit/>
          </a:bodyPr>
          <a:lstStyle/>
          <a:p>
            <a:pPr>
              <a:defRPr/>
            </a:pPr>
            <a:r>
              <a:rPr lang="en-US" b="1" dirty="0">
                <a:solidFill>
                  <a:srgbClr val="FF0000"/>
                </a:solidFill>
                <a:latin typeface="Arial" pitchFamily="34" charset="0"/>
                <a:ea typeface="ＭＳ Ｐゴシック" pitchFamily="1" charset="-128"/>
                <a:cs typeface="Arial" pitchFamily="34" charset="0"/>
                <a:sym typeface="Wingdings" pitchFamily="2" charset="2"/>
              </a:rPr>
              <a:t>t</a:t>
            </a:r>
            <a:r>
              <a:rPr lang="en-US" b="1" dirty="0" smtClean="0">
                <a:solidFill>
                  <a:srgbClr val="FF0000"/>
                </a:solidFill>
                <a:latin typeface="Arial" pitchFamily="34" charset="0"/>
                <a:ea typeface="ＭＳ Ｐゴシック" pitchFamily="1" charset="-128"/>
                <a:cs typeface="Arial" pitchFamily="34" charset="0"/>
                <a:sym typeface="Wingdings" pitchFamily="2" charset="2"/>
              </a:rPr>
              <a:t>ransverse spin ~ angular momentum</a:t>
            </a:r>
            <a:endParaRPr lang="en-US" sz="1800" b="1" dirty="0">
              <a:solidFill>
                <a:srgbClr val="FF0000"/>
              </a:solidFill>
              <a:latin typeface="Arial" pitchFamily="34" charset="0"/>
              <a:ea typeface="ＭＳ Ｐゴシック" pitchFamily="1" charset="-128"/>
              <a:cs typeface="Arial" pitchFamily="34" charset="0"/>
            </a:endParaRPr>
          </a:p>
        </p:txBody>
      </p:sp>
      <mc:AlternateContent xmlns:mc="http://schemas.openxmlformats.org/markup-compatibility/2006" xmlns:a14="http://schemas.microsoft.com/office/drawing/2010/main">
        <mc:Choice Requires="a14">
          <p:sp>
            <p:nvSpPr>
              <p:cNvPr id="3" name="TextBox 2"/>
              <p:cNvSpPr txBox="1"/>
              <p:nvPr/>
            </p:nvSpPr>
            <p:spPr>
              <a:xfrm>
                <a:off x="6090189" y="955590"/>
                <a:ext cx="3022559" cy="369332"/>
              </a:xfrm>
              <a:prstGeom prst="rect">
                <a:avLst/>
              </a:prstGeom>
              <a:noFill/>
            </p:spPr>
            <p:txBody>
              <a:bodyPr wrap="none" rtlCol="0">
                <a:spAutoFit/>
              </a:bodyPr>
              <a:lstStyle/>
              <a:p>
                <a:r>
                  <a:rPr lang="en-US" dirty="0" err="1" smtClean="0">
                    <a:latin typeface="Arial" panose="020B0604020202020204" pitchFamily="34" charset="0"/>
                    <a:ea typeface="Cambria Math"/>
                    <a:cs typeface="Arial" panose="020B0604020202020204" pitchFamily="34" charset="0"/>
                  </a:rPr>
                  <a:t>F</a:t>
                </a:r>
                <a:r>
                  <a:rPr lang="en-US" baseline="-25000" dirty="0" err="1" smtClean="0">
                    <a:latin typeface="Arial" panose="020B0604020202020204" pitchFamily="34" charset="0"/>
                    <a:ea typeface="Cambria Math"/>
                    <a:cs typeface="Arial" panose="020B0604020202020204" pitchFamily="34" charset="0"/>
                  </a:rPr>
                  <a:t>UT</a:t>
                </a:r>
                <a:r>
                  <a:rPr lang="en-US" baseline="30000" dirty="0" err="1" smtClean="0">
                    <a:latin typeface="Arial" panose="020B0604020202020204" pitchFamily="34" charset="0"/>
                    <a:ea typeface="Cambria Math"/>
                    <a:cs typeface="Arial" panose="020B0604020202020204" pitchFamily="34" charset="0"/>
                  </a:rPr>
                  <a:t>sin</a:t>
                </a:r>
                <a:r>
                  <a:rPr lang="en-US" baseline="30000" dirty="0" smtClean="0">
                    <a:latin typeface="Arial" panose="020B0604020202020204" pitchFamily="34" charset="0"/>
                    <a:ea typeface="Cambria Math"/>
                    <a:cs typeface="Arial" panose="020B0604020202020204" pitchFamily="34" charset="0"/>
                  </a:rPr>
                  <a:t>(</a:t>
                </a:r>
                <a:r>
                  <a:rPr lang="en-US" baseline="30000" dirty="0" err="1" smtClean="0">
                    <a:latin typeface="Symbol" panose="05050102010706020507" pitchFamily="18" charset="2"/>
                    <a:ea typeface="Cambria Math"/>
                    <a:cs typeface="Arial" panose="020B0604020202020204" pitchFamily="34" charset="0"/>
                  </a:rPr>
                  <a:t>f</a:t>
                </a:r>
                <a:r>
                  <a:rPr lang="en-US" baseline="16000" dirty="0" err="1" smtClean="0">
                    <a:latin typeface="Arial" panose="020B0604020202020204" pitchFamily="34" charset="0"/>
                    <a:ea typeface="Cambria Math"/>
                    <a:cs typeface="Arial" panose="020B0604020202020204" pitchFamily="34" charset="0"/>
                  </a:rPr>
                  <a:t>h</a:t>
                </a:r>
                <a:r>
                  <a:rPr lang="en-US" baseline="30000" dirty="0" err="1" smtClean="0">
                    <a:latin typeface="Arial" panose="020B0604020202020204" pitchFamily="34" charset="0"/>
                    <a:ea typeface="Cambria Math"/>
                    <a:cs typeface="Arial" panose="020B0604020202020204" pitchFamily="34" charset="0"/>
                  </a:rPr>
                  <a:t>+</a:t>
                </a:r>
                <a:r>
                  <a:rPr lang="en-US" baseline="30000" dirty="0" err="1" smtClean="0">
                    <a:latin typeface="Symbol" panose="05050102010706020507" pitchFamily="18" charset="2"/>
                    <a:ea typeface="Cambria Math"/>
                    <a:cs typeface="Arial" panose="020B0604020202020204" pitchFamily="34" charset="0"/>
                  </a:rPr>
                  <a:t>f</a:t>
                </a:r>
                <a:r>
                  <a:rPr lang="en-US" baseline="16000" dirty="0" err="1" smtClean="0">
                    <a:latin typeface="Arial" panose="020B0604020202020204" pitchFamily="34" charset="0"/>
                    <a:ea typeface="Cambria Math"/>
                    <a:cs typeface="Arial" panose="020B0604020202020204" pitchFamily="34" charset="0"/>
                  </a:rPr>
                  <a:t>s</a:t>
                </a:r>
                <a:r>
                  <a:rPr lang="en-US" baseline="30000" dirty="0" smtClean="0">
                    <a:latin typeface="Arial" panose="020B0604020202020204" pitchFamily="34" charset="0"/>
                    <a:ea typeface="Cambria Math"/>
                    <a:cs typeface="Arial" panose="020B0604020202020204" pitchFamily="34" charset="0"/>
                  </a:rPr>
                  <a:t>)</a:t>
                </a:r>
                <a:r>
                  <a:rPr lang="en-US" dirty="0" smtClean="0">
                    <a:latin typeface="Arial" panose="020B0604020202020204" pitchFamily="34" charset="0"/>
                    <a:ea typeface="Cambria Math"/>
                    <a:cs typeface="Arial" panose="020B0604020202020204" pitchFamily="34" charset="0"/>
                  </a:rPr>
                  <a:t>(x,Q</a:t>
                </a:r>
                <a:r>
                  <a:rPr lang="en-US" baseline="30000" dirty="0" smtClean="0">
                    <a:latin typeface="Arial" panose="020B0604020202020204" pitchFamily="34" charset="0"/>
                    <a:ea typeface="Cambria Math"/>
                    <a:cs typeface="Arial" panose="020B0604020202020204" pitchFamily="34" charset="0"/>
                  </a:rPr>
                  <a:t>2</a:t>
                </a:r>
                <a:r>
                  <a:rPr lang="en-US" dirty="0" smtClean="0">
                    <a:latin typeface="Arial" panose="020B0604020202020204" pitchFamily="34" charset="0"/>
                    <a:ea typeface="Cambria Math"/>
                    <a:cs typeface="Arial" panose="020B0604020202020204" pitchFamily="34" charset="0"/>
                  </a:rPr>
                  <a:t>) + C(x) </a:t>
                </a:r>
                <a14:m>
                  <m:oMath xmlns="" xmlns:m="http://schemas.openxmlformats.org/officeDocument/2006/math">
                    <m:r>
                      <a:rPr lang="en-US" i="1" smtClean="0">
                        <a:latin typeface="Cambria Math"/>
                        <a:ea typeface="Cambria Math"/>
                      </a:rPr>
                      <m:t>∝</m:t>
                    </m:r>
                    <m:r>
                      <m:rPr>
                        <m:sty m:val="p"/>
                      </m:rPr>
                      <a:rPr lang="en-US" b="0" i="0" smtClean="0">
                        <a:latin typeface="Cambria Math"/>
                        <a:ea typeface="Cambria Math"/>
                      </a:rPr>
                      <m:t>h</m:t>
                    </m:r>
                    <m:r>
                      <a:rPr lang="en-US" b="0" i="0" baseline="-25000" smtClean="0">
                        <a:latin typeface="Cambria Math"/>
                        <a:ea typeface="Cambria Math"/>
                      </a:rPr>
                      <m:t>1</m:t>
                    </m:r>
                  </m:oMath>
                </a14:m>
                <a:endParaRPr lang="en-US" baseline="-25000" dirty="0">
                  <a:latin typeface="Arial" panose="020B0604020202020204" pitchFamily="34" charset="0"/>
                  <a:cs typeface="Arial" panose="020B0604020202020204" pitchFamily="34" charset="0"/>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6090189" y="955590"/>
                <a:ext cx="3022559" cy="369332"/>
              </a:xfrm>
              <a:prstGeom prst="rect">
                <a:avLst/>
              </a:prstGeom>
              <a:blipFill rotWithShape="1">
                <a:blip r:embed="rId4"/>
                <a:stretch>
                  <a:fillRect l="-1613" t="-8333" b="-26667"/>
                </a:stretch>
              </a:blipFill>
            </p:spPr>
            <p:txBody>
              <a:bodyPr/>
              <a:lstStyle/>
              <a:p>
                <a:r>
                  <a:rPr lang="en-US">
                    <a:noFill/>
                  </a:rPr>
                  <a:t> </a:t>
                </a:r>
              </a:p>
            </p:txBody>
          </p:sp>
        </mc:Fallback>
      </mc:AlternateContent>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11853"/>
          <a:stretch/>
        </p:blipFill>
        <p:spPr>
          <a:xfrm>
            <a:off x="6242575" y="1471163"/>
            <a:ext cx="2844437" cy="4194248"/>
          </a:xfrm>
          <a:prstGeom prst="rect">
            <a:avLst/>
          </a:prstGeom>
        </p:spPr>
      </p:pic>
      <p:sp>
        <p:nvSpPr>
          <p:cNvPr id="11" name="Text Box 9"/>
          <p:cNvSpPr txBox="1">
            <a:spLocks noChangeArrowheads="1"/>
          </p:cNvSpPr>
          <p:nvPr/>
        </p:nvSpPr>
        <p:spPr bwMode="auto">
          <a:xfrm rot="2700000">
            <a:off x="4426793" y="2516948"/>
            <a:ext cx="2698750" cy="338138"/>
          </a:xfrm>
          <a:prstGeom prst="rect">
            <a:avLst/>
          </a:prstGeom>
          <a:solidFill>
            <a:schemeClr val="bg1"/>
          </a:solidFill>
          <a:ln w="9525">
            <a:noFill/>
            <a:miter lim="800000"/>
            <a:headEnd/>
            <a:tailEnd/>
          </a:ln>
        </p:spPr>
        <p:txBody>
          <a:bodyPr>
            <a:spAutoFit/>
          </a:bodyPr>
          <a:lstStyle/>
          <a:p>
            <a:pPr eaLnBrk="0" hangingPunct="0">
              <a:defRPr/>
            </a:pPr>
            <a:r>
              <a:rPr lang="en-US" sz="1600" b="1" dirty="0">
                <a:solidFill>
                  <a:srgbClr val="CF2900"/>
                </a:solidFill>
                <a:latin typeface="Arial" pitchFamily="34" charset="0"/>
                <a:ea typeface="ＭＳ Ｐゴシック" pitchFamily="1" charset="-128"/>
                <a:cs typeface="Arial" pitchFamily="34" charset="0"/>
              </a:rPr>
              <a:t>An EIC makes it possible!</a:t>
            </a:r>
          </a:p>
        </p:txBody>
      </p:sp>
      <p:sp>
        <p:nvSpPr>
          <p:cNvPr id="5" name="Isosceles Triangle 4"/>
          <p:cNvSpPr/>
          <p:nvPr/>
        </p:nvSpPr>
        <p:spPr bwMode="auto">
          <a:xfrm>
            <a:off x="6376546" y="5055329"/>
            <a:ext cx="106070" cy="91440"/>
          </a:xfrm>
          <a:prstGeom prst="triangle">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6" name="TextBox 5"/>
          <p:cNvSpPr txBox="1"/>
          <p:nvPr/>
        </p:nvSpPr>
        <p:spPr>
          <a:xfrm>
            <a:off x="6439986" y="5003076"/>
            <a:ext cx="623889" cy="215444"/>
          </a:xfrm>
          <a:prstGeom prst="rect">
            <a:avLst/>
          </a:prstGeom>
          <a:noFill/>
        </p:spPr>
        <p:txBody>
          <a:bodyPr wrap="none" rtlCol="0">
            <a:spAutoFit/>
          </a:bodyPr>
          <a:lstStyle/>
          <a:p>
            <a:r>
              <a:rPr lang="en-US" sz="800" dirty="0" smtClean="0">
                <a:latin typeface="Arial" panose="020B0604020202020204" pitchFamily="34" charset="0"/>
                <a:cs typeface="Arial" panose="020B0604020202020204" pitchFamily="34" charset="0"/>
              </a:rPr>
              <a:t>HERMES</a:t>
            </a:r>
            <a:endParaRPr lang="en-US" sz="800" dirty="0">
              <a:latin typeface="Arial" panose="020B0604020202020204" pitchFamily="34" charset="0"/>
              <a:cs typeface="Arial" panose="020B0604020202020204" pitchFamily="34" charset="0"/>
            </a:endParaRPr>
          </a:p>
        </p:txBody>
      </p:sp>
      <p:sp>
        <p:nvSpPr>
          <p:cNvPr id="7" name="Oval 6"/>
          <p:cNvSpPr/>
          <p:nvPr/>
        </p:nvSpPr>
        <p:spPr bwMode="auto">
          <a:xfrm>
            <a:off x="6376546" y="4885509"/>
            <a:ext cx="106070" cy="117567"/>
          </a:xfrm>
          <a:prstGeom prst="ellipse">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18" name="TextBox 17"/>
          <p:cNvSpPr txBox="1"/>
          <p:nvPr/>
        </p:nvSpPr>
        <p:spPr>
          <a:xfrm>
            <a:off x="6435630" y="4841964"/>
            <a:ext cx="699230" cy="215444"/>
          </a:xfrm>
          <a:prstGeom prst="rect">
            <a:avLst/>
          </a:prstGeom>
          <a:noFill/>
        </p:spPr>
        <p:txBody>
          <a:bodyPr wrap="none" rtlCol="0">
            <a:spAutoFit/>
          </a:bodyPr>
          <a:lstStyle/>
          <a:p>
            <a:r>
              <a:rPr lang="en-US" sz="800" dirty="0" smtClean="0">
                <a:latin typeface="Arial" panose="020B0604020202020204" pitchFamily="34" charset="0"/>
                <a:cs typeface="Arial" panose="020B0604020202020204" pitchFamily="34" charset="0"/>
              </a:rPr>
              <a:t>COMPASS</a:t>
            </a:r>
            <a:endParaRPr lang="en-US" sz="800" dirty="0">
              <a:latin typeface="Arial" panose="020B0604020202020204" pitchFamily="34" charset="0"/>
              <a:cs typeface="Arial" panose="020B0604020202020204" pitchFamily="34" charset="0"/>
            </a:endParaRPr>
          </a:p>
        </p:txBody>
      </p:sp>
      <p:sp>
        <p:nvSpPr>
          <p:cNvPr id="17" name="TextBox 16"/>
          <p:cNvSpPr txBox="1"/>
          <p:nvPr/>
        </p:nvSpPr>
        <p:spPr>
          <a:xfrm rot="3420000">
            <a:off x="7847216" y="3571342"/>
            <a:ext cx="1114408" cy="276999"/>
          </a:xfrm>
          <a:prstGeom prst="rect">
            <a:avLst/>
          </a:prstGeom>
          <a:noFill/>
        </p:spPr>
        <p:txBody>
          <a:bodyPr wrap="none" rtlCol="0">
            <a:spAutoFit/>
          </a:bodyPr>
          <a:lstStyle/>
          <a:p>
            <a:r>
              <a:rPr lang="en-US" sz="1200" i="1" dirty="0" smtClean="0">
                <a:solidFill>
                  <a:srgbClr val="0033CC"/>
                </a:solidFill>
                <a:latin typeface="Arial" pitchFamily="34" charset="0"/>
                <a:cs typeface="Arial" pitchFamily="34" charset="0"/>
              </a:rPr>
              <a:t>EIC coverage</a:t>
            </a:r>
            <a:endParaRPr lang="en-US" sz="1200" i="1" dirty="0">
              <a:solidFill>
                <a:srgbClr val="0033CC"/>
              </a:solidFill>
              <a:latin typeface="Arial" pitchFamily="34" charset="0"/>
              <a:cs typeface="Arial" pitchFamily="34" charset="0"/>
            </a:endParaRPr>
          </a:p>
        </p:txBody>
      </p:sp>
      <p:sp>
        <p:nvSpPr>
          <p:cNvPr id="4" name="TextBox 3"/>
          <p:cNvSpPr txBox="1"/>
          <p:nvPr/>
        </p:nvSpPr>
        <p:spPr>
          <a:xfrm>
            <a:off x="6572491" y="6464158"/>
            <a:ext cx="1827043" cy="338554"/>
          </a:xfrm>
          <a:prstGeom prst="rect">
            <a:avLst/>
          </a:prstGeom>
          <a:noFill/>
        </p:spPr>
        <p:txBody>
          <a:bodyPr wrap="none" rtlCol="0">
            <a:spAutoFit/>
          </a:bodyPr>
          <a:lstStyle/>
          <a:p>
            <a:r>
              <a:rPr lang="en-US" sz="1600" dirty="0" smtClean="0"/>
              <a:t>Rolf </a:t>
            </a:r>
            <a:r>
              <a:rPr lang="en-US" sz="1600" dirty="0" err="1" smtClean="0"/>
              <a:t>Ent</a:t>
            </a:r>
            <a:r>
              <a:rPr lang="en-US" sz="1600" dirty="0" smtClean="0"/>
              <a:t>, DIS2014</a:t>
            </a:r>
            <a:endParaRPr lang="en-US" sz="1600" dirty="0"/>
          </a:p>
        </p:txBody>
      </p:sp>
      <p:sp>
        <p:nvSpPr>
          <p:cNvPr id="8" name="Date Placeholder 7"/>
          <p:cNvSpPr>
            <a:spLocks noGrp="1"/>
          </p:cNvSpPr>
          <p:nvPr>
            <p:ph type="dt" sz="half" idx="10"/>
          </p:nvPr>
        </p:nvSpPr>
        <p:spPr/>
        <p:txBody>
          <a:bodyPr/>
          <a:lstStyle/>
          <a:p>
            <a:r>
              <a:rPr lang="en-US" smtClean="0"/>
              <a:t>August 14, 2014</a:t>
            </a:r>
            <a:endParaRPr lang="en-US"/>
          </a:p>
        </p:txBody>
      </p:sp>
      <p:sp>
        <p:nvSpPr>
          <p:cNvPr id="9" name="Footer Placeholder 8"/>
          <p:cNvSpPr>
            <a:spLocks noGrp="1"/>
          </p:cNvSpPr>
          <p:nvPr>
            <p:ph type="ftr" sz="quarter" idx="11"/>
          </p:nvPr>
        </p:nvSpPr>
        <p:spPr/>
        <p:txBody>
          <a:bodyPr/>
          <a:lstStyle/>
          <a:p>
            <a:pPr algn="r"/>
            <a:r>
              <a:rPr lang="en-US" smtClean="0"/>
              <a:t>Spin physics with EIC: Pre-Town Meeting at JLab </a:t>
            </a:r>
            <a:endParaRPr lang="en-US" dirty="0"/>
          </a:p>
        </p:txBody>
      </p:sp>
      <p:sp>
        <p:nvSpPr>
          <p:cNvPr id="14" name="Slide Number Placeholder 13"/>
          <p:cNvSpPr>
            <a:spLocks noGrp="1"/>
          </p:cNvSpPr>
          <p:nvPr>
            <p:ph type="sldNum" sz="quarter" idx="12"/>
          </p:nvPr>
        </p:nvSpPr>
        <p:spPr/>
        <p:txBody>
          <a:bodyPr/>
          <a:lstStyle/>
          <a:p>
            <a:fld id="{0CFEC368-1D7A-4F81-ABF6-AE0E36BAF64C}" type="slidenum">
              <a:rPr lang="en-US" smtClean="0"/>
              <a:pPr/>
              <a:t>46</a:t>
            </a:fld>
            <a:endParaRPr lang="en-US"/>
          </a:p>
        </p:txBody>
      </p:sp>
    </p:spTree>
    <p:extLst>
      <p:ext uri="{BB962C8B-B14F-4D97-AF65-F5344CB8AC3E}">
        <p14:creationId xmlns:p14="http://schemas.microsoft.com/office/powerpoint/2010/main" val="3200985861"/>
      </p:ext>
    </p:extLst>
  </p:cSld>
  <p:clrMapOvr>
    <a:masterClrMapping/>
  </p:clrMapOvr>
  <p:transition xmlns:p14="http://schemas.microsoft.com/office/powerpoint/2010/main" advClick="0"/>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smtClean="0"/>
              <a:t>Nucleus: </a:t>
            </a:r>
            <a:br>
              <a:rPr lang="en-US" cap="none" dirty="0" smtClean="0"/>
            </a:br>
            <a:r>
              <a:rPr lang="en-US" cap="none" dirty="0" smtClean="0"/>
              <a:t>A </a:t>
            </a:r>
            <a:r>
              <a:rPr lang="en-US" cap="none" dirty="0"/>
              <a:t>l</a:t>
            </a:r>
            <a:r>
              <a:rPr lang="en-US" cap="none" dirty="0" smtClean="0"/>
              <a:t>aboratory for QCD</a:t>
            </a:r>
            <a:endParaRPr lang="en-US" cap="none" dirty="0"/>
          </a:p>
        </p:txBody>
      </p:sp>
      <p:sp>
        <p:nvSpPr>
          <p:cNvPr id="7" name="Text Placeholder 6"/>
          <p:cNvSpPr>
            <a:spLocks noGrp="1"/>
          </p:cNvSpPr>
          <p:nvPr>
            <p:ph type="body" idx="1"/>
          </p:nvPr>
        </p:nvSpPr>
        <p:spPr>
          <a:xfrm>
            <a:off x="722312" y="4626864"/>
            <a:ext cx="8421687" cy="1500187"/>
          </a:xfrm>
        </p:spPr>
        <p:txBody>
          <a:bodyPr>
            <a:normAutofit fontScale="92500" lnSpcReduction="10000"/>
          </a:bodyPr>
          <a:lstStyle/>
          <a:p>
            <a:r>
              <a:rPr lang="en-US" dirty="0" smtClean="0">
                <a:solidFill>
                  <a:srgbClr val="660066"/>
                </a:solidFill>
              </a:rPr>
              <a:t>What do we know about the gluons in nuclei? Very little!</a:t>
            </a:r>
          </a:p>
          <a:p>
            <a:r>
              <a:rPr lang="en-US" dirty="0" smtClean="0">
                <a:solidFill>
                  <a:srgbClr val="3366FF"/>
                </a:solidFill>
              </a:rPr>
              <a:t>Parton </a:t>
            </a:r>
            <a:r>
              <a:rPr lang="en-US" dirty="0">
                <a:solidFill>
                  <a:srgbClr val="3366FF"/>
                </a:solidFill>
              </a:rPr>
              <a:t>propagation and interaction in nuclei (vs. protons</a:t>
            </a:r>
            <a:r>
              <a:rPr lang="en-US" dirty="0" smtClean="0">
                <a:solidFill>
                  <a:srgbClr val="3366FF"/>
                </a:solidFill>
              </a:rPr>
              <a:t>)</a:t>
            </a:r>
          </a:p>
          <a:p>
            <a:r>
              <a:rPr lang="en-US" dirty="0" smtClean="0">
                <a:solidFill>
                  <a:srgbClr val="FF0080"/>
                </a:solidFill>
              </a:rPr>
              <a:t>Does gluon density saturate? Does it produce a unique and universal state of matter?</a:t>
            </a:r>
          </a:p>
          <a:p>
            <a:endParaRPr lang="en-US" dirty="0" smtClean="0">
              <a:solidFill>
                <a:srgbClr val="660066"/>
              </a:solidFill>
            </a:endParaRPr>
          </a:p>
        </p:txBody>
      </p:sp>
      <p:sp>
        <p:nvSpPr>
          <p:cNvPr id="4" name="Date Placeholder 3"/>
          <p:cNvSpPr>
            <a:spLocks noGrp="1"/>
          </p:cNvSpPr>
          <p:nvPr>
            <p:ph type="dt" sz="half" idx="10"/>
          </p:nvPr>
        </p:nvSpPr>
        <p:spPr/>
        <p:txBody>
          <a:bodyPr/>
          <a:lstStyle/>
          <a:p>
            <a:r>
              <a:rPr lang="en-US" smtClean="0"/>
              <a:t>August 14, 2014</a:t>
            </a:r>
            <a:endParaRPr lang="en-US"/>
          </a:p>
        </p:txBody>
      </p:sp>
      <p:sp>
        <p:nvSpPr>
          <p:cNvPr id="5" name="Footer Placeholder 4"/>
          <p:cNvSpPr>
            <a:spLocks noGrp="1"/>
          </p:cNvSpPr>
          <p:nvPr>
            <p:ph type="ftr" sz="quarter" idx="11"/>
          </p:nvPr>
        </p:nvSpPr>
        <p:spPr/>
        <p:txBody>
          <a:bodyPr/>
          <a:lstStyle/>
          <a:p>
            <a:pPr algn="r"/>
            <a:r>
              <a:rPr lang="en-US" smtClean="0"/>
              <a:t>Spin physics with EIC: Pre-Town Meeting at JLab </a:t>
            </a: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47</a:t>
            </a:fld>
            <a:endParaRPr lang="en-US"/>
          </a:p>
        </p:txBody>
      </p:sp>
      <p:pic>
        <p:nvPicPr>
          <p:cNvPr id="8" name="Picture 7" descr="Macintosh HD:Users:jwq:Desktop:Screen shot 2012-07-30 at 1.30.29 AM.png"/>
          <p:cNvPicPr/>
          <p:nvPr/>
        </p:nvPicPr>
        <p:blipFill>
          <a:blip r:embed="rId2">
            <a:extLst>
              <a:ext uri="{28A0092B-C50C-407E-A947-70E740481C1C}">
                <a14:useLocalDpi xmlns:a14="http://schemas.microsoft.com/office/drawing/2010/main" val="0"/>
              </a:ext>
            </a:extLst>
          </a:blip>
          <a:srcRect/>
          <a:stretch>
            <a:fillRect/>
          </a:stretch>
        </p:blipFill>
        <p:spPr bwMode="auto">
          <a:xfrm>
            <a:off x="4357319" y="347473"/>
            <a:ext cx="4398211" cy="3542738"/>
          </a:xfrm>
          <a:prstGeom prst="rect">
            <a:avLst/>
          </a:prstGeom>
          <a:noFill/>
          <a:ln>
            <a:noFill/>
          </a:ln>
        </p:spPr>
      </p:pic>
    </p:spTree>
    <p:extLst>
      <p:ext uri="{BB962C8B-B14F-4D97-AF65-F5344CB8AC3E}">
        <p14:creationId xmlns:p14="http://schemas.microsoft.com/office/powerpoint/2010/main" val="1317312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0" y="2"/>
            <a:ext cx="9144000" cy="881141"/>
          </a:xfrm>
          <a:prstGeom prst="rect">
            <a:avLst/>
          </a:prstGeom>
          <a:solidFill>
            <a:srgbClr val="A7FFFF"/>
          </a:solidFill>
          <a:ln w="9525">
            <a:noFill/>
            <a:miter lim="800000"/>
            <a:headEnd/>
            <a:tailEnd/>
          </a:ln>
        </p:spPr>
        <p:txBody>
          <a:bodyPr vert="horz" wrap="square" lIns="91258" tIns="45630" rIns="91258" bIns="45630" numCol="1" anchor="ctr" anchorCtr="0" compatLnSpc="1">
            <a:prstTxWarp prst="textNoShape">
              <a:avLst/>
            </a:prstTxWarp>
          </a:bodyPr>
          <a:lstStyle/>
          <a:p>
            <a:pPr algn="ctr" defTabSz="913865">
              <a:defRPr/>
            </a:pPr>
            <a:r>
              <a:rPr lang="en-US" sz="2800" b="1" kern="0" dirty="0" err="1" smtClean="0">
                <a:solidFill>
                  <a:schemeClr val="tx2"/>
                </a:solidFill>
                <a:latin typeface="+mj-lt"/>
                <a:ea typeface="ＭＳ Ｐゴシック" charset="-128"/>
                <a:cs typeface="Arial"/>
              </a:rPr>
              <a:t>Hadronization</a:t>
            </a:r>
            <a:r>
              <a:rPr lang="en-US" sz="2800" b="1" kern="0" dirty="0">
                <a:solidFill>
                  <a:schemeClr val="tx2"/>
                </a:solidFill>
                <a:latin typeface="+mj-lt"/>
                <a:ea typeface="ＭＳ Ｐゴシック" charset="-128"/>
                <a:cs typeface="Arial"/>
              </a:rPr>
              <a:t> </a:t>
            </a:r>
            <a:r>
              <a:rPr lang="en-US" sz="2800" b="1" kern="0" dirty="0" smtClean="0">
                <a:solidFill>
                  <a:schemeClr val="tx2"/>
                </a:solidFill>
                <a:latin typeface="+mj-lt"/>
                <a:ea typeface="ＭＳ Ｐゴシック" charset="-128"/>
                <a:cs typeface="Arial"/>
              </a:rPr>
              <a:t>&amp;  </a:t>
            </a:r>
            <a:r>
              <a:rPr lang="en-US" sz="2800" b="1" kern="0" dirty="0">
                <a:solidFill>
                  <a:schemeClr val="tx2"/>
                </a:solidFill>
                <a:latin typeface="+mj-lt"/>
                <a:ea typeface="ＭＳ Ｐゴシック" charset="-128"/>
                <a:cs typeface="Arial"/>
              </a:rPr>
              <a:t>E</a:t>
            </a:r>
            <a:r>
              <a:rPr lang="en-US" sz="2800" b="1" kern="0" dirty="0" smtClean="0">
                <a:solidFill>
                  <a:schemeClr val="tx2"/>
                </a:solidFill>
                <a:latin typeface="+mj-lt"/>
                <a:ea typeface="ＭＳ Ｐゴシック" charset="-128"/>
                <a:cs typeface="Arial"/>
              </a:rPr>
              <a:t>nergy Loss in cold QCD matter</a:t>
            </a:r>
            <a:endParaRPr lang="en-US" sz="2800" b="1" kern="0" dirty="0">
              <a:solidFill>
                <a:schemeClr val="tx2"/>
              </a:solidFill>
              <a:latin typeface="+mj-lt"/>
              <a:ea typeface="ＭＳ Ｐゴシック" charset="-128"/>
              <a:cs typeface="Arial"/>
            </a:endParaRPr>
          </a:p>
        </p:txBody>
      </p:sp>
      <p:pic>
        <p:nvPicPr>
          <p:cNvPr id="3" name="Picture 2"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9256" y="2067485"/>
            <a:ext cx="1003300" cy="571500"/>
          </a:xfrm>
          <a:prstGeom prst="rect">
            <a:avLst/>
          </a:prstGeom>
        </p:spPr>
      </p:pic>
      <p:pic>
        <p:nvPicPr>
          <p:cNvPr id="15" name="Picture 2" descr="hadronization.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2727" y="1511821"/>
            <a:ext cx="2355273" cy="2589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15"/>
          <p:cNvSpPr>
            <a:spLocks noChangeArrowheads="1"/>
          </p:cNvSpPr>
          <p:nvPr/>
        </p:nvSpPr>
        <p:spPr bwMode="auto">
          <a:xfrm>
            <a:off x="5886384" y="4101358"/>
            <a:ext cx="1753857" cy="692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21" tIns="41010" rIns="82021" bIns="41010">
            <a:spAutoFit/>
          </a:bodyPr>
          <a:lstStyle/>
          <a:p>
            <a:pPr algn="ctr">
              <a:spcBef>
                <a:spcPct val="20000"/>
              </a:spcBef>
            </a:pPr>
            <a:r>
              <a:rPr lang="fr-FR" dirty="0">
                <a:solidFill>
                  <a:srgbClr val="0000FF"/>
                </a:solidFill>
                <a:latin typeface="+mj-lt"/>
                <a:sym typeface="Symbol" charset="0"/>
              </a:rPr>
              <a:t>semi-inclusive</a:t>
            </a:r>
          </a:p>
          <a:p>
            <a:pPr algn="ctr">
              <a:spcBef>
                <a:spcPct val="20000"/>
              </a:spcBef>
            </a:pPr>
            <a:r>
              <a:rPr lang="fr-FR" dirty="0">
                <a:solidFill>
                  <a:srgbClr val="0000FF"/>
                </a:solidFill>
                <a:latin typeface="+mj-lt"/>
                <a:sym typeface="Symbol" charset="0"/>
              </a:rPr>
              <a:t>DIS</a:t>
            </a:r>
          </a:p>
        </p:txBody>
      </p:sp>
      <p:grpSp>
        <p:nvGrpSpPr>
          <p:cNvPr id="8" name="Group 7"/>
          <p:cNvGrpSpPr/>
          <p:nvPr/>
        </p:nvGrpSpPr>
        <p:grpSpPr>
          <a:xfrm>
            <a:off x="207818" y="3966884"/>
            <a:ext cx="5056909" cy="2866882"/>
            <a:chOff x="207818" y="3966882"/>
            <a:chExt cx="5056909" cy="2866882"/>
          </a:xfrm>
        </p:grpSpPr>
        <p:sp>
          <p:nvSpPr>
            <p:cNvPr id="17" name="Rectangle 29"/>
            <p:cNvSpPr>
              <a:spLocks noChangeArrowheads="1"/>
            </p:cNvSpPr>
            <p:nvPr/>
          </p:nvSpPr>
          <p:spPr bwMode="auto">
            <a:xfrm>
              <a:off x="207818" y="3966882"/>
              <a:ext cx="5056909" cy="403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39" tIns="41020" rIns="82039" bIns="41020"/>
            <a:lstStyle/>
            <a:p>
              <a:pPr marL="307574" indent="-307574">
                <a:lnSpc>
                  <a:spcPct val="90000"/>
                </a:lnSpc>
                <a:spcBef>
                  <a:spcPct val="20000"/>
                </a:spcBef>
                <a:buFont typeface="Wingdings" charset="2"/>
                <a:buChar char="q"/>
              </a:pPr>
              <a:r>
                <a:rPr lang="en-US" sz="2200" dirty="0">
                  <a:solidFill>
                    <a:srgbClr val="006600"/>
                  </a:solidFill>
                  <a:latin typeface="+mj-lt"/>
                </a:rPr>
                <a:t>Heavy quark energy loss:</a:t>
              </a:r>
            </a:p>
          </p:txBody>
        </p:sp>
        <p:sp>
          <p:nvSpPr>
            <p:cNvPr id="11" name="Rectangle 10"/>
            <p:cNvSpPr/>
            <p:nvPr/>
          </p:nvSpPr>
          <p:spPr>
            <a:xfrm>
              <a:off x="551923" y="4370294"/>
              <a:ext cx="4025711" cy="359840"/>
            </a:xfrm>
            <a:prstGeom prst="rect">
              <a:avLst/>
            </a:prstGeom>
          </p:spPr>
          <p:txBody>
            <a:bodyPr wrap="none" lIns="82039" tIns="41020" rIns="82039" bIns="41020">
              <a:spAutoFit/>
            </a:bodyPr>
            <a:lstStyle/>
            <a:p>
              <a:pPr marL="256312" indent="-256312">
                <a:spcBef>
                  <a:spcPct val="20000"/>
                </a:spcBef>
                <a:buFont typeface="Lucida Grande"/>
                <a:buChar char="-"/>
              </a:pPr>
              <a:r>
                <a:rPr lang="fr-FR" dirty="0">
                  <a:solidFill>
                    <a:srgbClr val="0000FF"/>
                  </a:solidFill>
                  <a:latin typeface="+mj-lt"/>
                  <a:sym typeface="Symbol" charset="0"/>
                </a:rPr>
                <a:t>Mass </a:t>
              </a:r>
              <a:r>
                <a:rPr lang="fr-FR" dirty="0" err="1" smtClean="0">
                  <a:solidFill>
                    <a:srgbClr val="0000FF"/>
                  </a:solidFill>
                  <a:latin typeface="+mj-lt"/>
                  <a:sym typeface="Symbol" charset="0"/>
                </a:rPr>
                <a:t>dependence</a:t>
              </a:r>
              <a:r>
                <a:rPr lang="fr-FR" dirty="0" smtClean="0">
                  <a:solidFill>
                    <a:srgbClr val="0000FF"/>
                  </a:solidFill>
                  <a:latin typeface="+mj-lt"/>
                  <a:sym typeface="Symbol" charset="0"/>
                </a:rPr>
                <a:t> of fragmentation</a:t>
              </a:r>
              <a:endParaRPr lang="fr-FR" dirty="0">
                <a:solidFill>
                  <a:srgbClr val="0000FF"/>
                </a:solidFill>
                <a:latin typeface="+mj-lt"/>
                <a:sym typeface="Symbol" charset="0"/>
              </a:endParaRPr>
            </a:p>
          </p:txBody>
        </p:sp>
        <p:pic>
          <p:nvPicPr>
            <p:cNvPr id="14" name="Picture 13" descr="Screen shot 2012-08-20 at 8.42.54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818" y="4840943"/>
              <a:ext cx="3613727" cy="1992821"/>
            </a:xfrm>
            <a:prstGeom prst="rect">
              <a:avLst/>
            </a:prstGeom>
          </p:spPr>
        </p:pic>
        <p:sp>
          <p:nvSpPr>
            <p:cNvPr id="24" name="TextBox 23"/>
            <p:cNvSpPr txBox="1"/>
            <p:nvPr/>
          </p:nvSpPr>
          <p:spPr>
            <a:xfrm>
              <a:off x="2286002" y="5109883"/>
              <a:ext cx="651353" cy="359840"/>
            </a:xfrm>
            <a:prstGeom prst="rect">
              <a:avLst/>
            </a:prstGeom>
            <a:noFill/>
          </p:spPr>
          <p:txBody>
            <a:bodyPr wrap="none" lIns="82039" tIns="41020" rIns="82039" bIns="41020" rtlCol="0">
              <a:spAutoFit/>
            </a:bodyPr>
            <a:lstStyle/>
            <a:p>
              <a:r>
                <a:rPr lang="en-US" dirty="0" smtClean="0">
                  <a:latin typeface="+mj-lt"/>
                </a:rPr>
                <a:t>pion</a:t>
              </a:r>
              <a:endParaRPr lang="en-US" dirty="0">
                <a:latin typeface="+mj-lt"/>
              </a:endParaRPr>
            </a:p>
          </p:txBody>
        </p:sp>
        <p:sp>
          <p:nvSpPr>
            <p:cNvPr id="25" name="TextBox 24"/>
            <p:cNvSpPr txBox="1"/>
            <p:nvPr/>
          </p:nvSpPr>
          <p:spPr>
            <a:xfrm>
              <a:off x="3532909" y="6051178"/>
              <a:ext cx="427997" cy="359840"/>
            </a:xfrm>
            <a:prstGeom prst="rect">
              <a:avLst/>
            </a:prstGeom>
            <a:noFill/>
          </p:spPr>
          <p:txBody>
            <a:bodyPr wrap="none" lIns="82039" tIns="41020" rIns="82039" bIns="41020" rtlCol="0">
              <a:spAutoFit/>
            </a:bodyPr>
            <a:lstStyle/>
            <a:p>
              <a:r>
                <a:rPr lang="en-US" dirty="0" smtClean="0">
                  <a:latin typeface="+mj-lt"/>
                </a:rPr>
                <a:t>D</a:t>
              </a:r>
              <a:r>
                <a:rPr lang="en-US" baseline="30000" dirty="0" smtClean="0">
                  <a:latin typeface="+mj-lt"/>
                </a:rPr>
                <a:t>0</a:t>
              </a:r>
              <a:endParaRPr lang="en-US" baseline="30000" dirty="0">
                <a:latin typeface="+mj-lt"/>
              </a:endParaRPr>
            </a:p>
          </p:txBody>
        </p:sp>
      </p:grpSp>
      <p:sp>
        <p:nvSpPr>
          <p:cNvPr id="26" name="TextBox 25"/>
          <p:cNvSpPr txBox="1"/>
          <p:nvPr/>
        </p:nvSpPr>
        <p:spPr>
          <a:xfrm>
            <a:off x="4827965" y="6108784"/>
            <a:ext cx="4293651" cy="636839"/>
          </a:xfrm>
          <a:prstGeom prst="rect">
            <a:avLst/>
          </a:prstGeom>
          <a:noFill/>
        </p:spPr>
        <p:txBody>
          <a:bodyPr wrap="none" lIns="82021" tIns="41010" rIns="82021" bIns="41010" rtlCol="0">
            <a:spAutoFit/>
          </a:bodyPr>
          <a:lstStyle/>
          <a:p>
            <a:pPr algn="ctr"/>
            <a:r>
              <a:rPr lang="en-US" i="1" dirty="0">
                <a:solidFill>
                  <a:srgbClr val="FF0000"/>
                </a:solidFill>
                <a:latin typeface="+mj-lt"/>
              </a:rPr>
              <a:t>Need the collider energy of </a:t>
            </a:r>
            <a:r>
              <a:rPr lang="en-US" i="1" dirty="0" smtClean="0">
                <a:solidFill>
                  <a:srgbClr val="FF0000"/>
                </a:solidFill>
                <a:latin typeface="+mj-lt"/>
              </a:rPr>
              <a:t>EIC</a:t>
            </a:r>
            <a:endParaRPr lang="en-US" i="1" dirty="0">
              <a:solidFill>
                <a:srgbClr val="FF0000"/>
              </a:solidFill>
              <a:latin typeface="+mj-lt"/>
            </a:endParaRPr>
          </a:p>
          <a:p>
            <a:pPr algn="ctr"/>
            <a:r>
              <a:rPr lang="en-US" i="1" dirty="0">
                <a:solidFill>
                  <a:srgbClr val="FF0000"/>
                </a:solidFill>
                <a:latin typeface="+mj-lt"/>
              </a:rPr>
              <a:t>and its control on </a:t>
            </a:r>
            <a:r>
              <a:rPr lang="en-US" i="1" dirty="0" err="1">
                <a:solidFill>
                  <a:srgbClr val="FF0000"/>
                </a:solidFill>
                <a:latin typeface="+mj-lt"/>
              </a:rPr>
              <a:t>parton</a:t>
            </a:r>
            <a:r>
              <a:rPr lang="en-US" i="1" dirty="0">
                <a:solidFill>
                  <a:srgbClr val="FF0000"/>
                </a:solidFill>
                <a:latin typeface="+mj-lt"/>
              </a:rPr>
              <a:t> kinematics</a:t>
            </a:r>
          </a:p>
        </p:txBody>
      </p:sp>
      <p:pic>
        <p:nvPicPr>
          <p:cNvPr id="4" name="Picture 3" descr="Screen shot 2012-09-26 at 5.23.55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5458" y="1143002"/>
            <a:ext cx="3948545" cy="4908176"/>
          </a:xfrm>
          <a:prstGeom prst="rect">
            <a:avLst/>
          </a:prstGeom>
        </p:spPr>
      </p:pic>
      <p:sp>
        <p:nvSpPr>
          <p:cNvPr id="18" name="Rectangle 15"/>
          <p:cNvSpPr>
            <a:spLocks noChangeArrowheads="1"/>
          </p:cNvSpPr>
          <p:nvPr/>
        </p:nvSpPr>
        <p:spPr bwMode="auto">
          <a:xfrm>
            <a:off x="2813951" y="3145614"/>
            <a:ext cx="2308508" cy="692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21" tIns="41010" rIns="82021" bIns="41010">
            <a:spAutoFit/>
          </a:bodyPr>
          <a:lstStyle/>
          <a:p>
            <a:pPr algn="ctr">
              <a:spcBef>
                <a:spcPct val="20000"/>
              </a:spcBef>
            </a:pPr>
            <a:r>
              <a:rPr lang="fr-FR" dirty="0" smtClean="0">
                <a:solidFill>
                  <a:srgbClr val="0000FF"/>
                </a:solidFill>
                <a:latin typeface="+mj-lt"/>
                <a:sym typeface="Symbol" charset="0"/>
              </a:rPr>
              <a:t>Control of </a:t>
            </a:r>
            <a:r>
              <a:rPr lang="fr-FR" dirty="0" err="1" smtClean="0">
                <a:solidFill>
                  <a:srgbClr val="0000FF"/>
                </a:solidFill>
                <a:latin typeface="+mj-lt"/>
                <a:sym typeface="Symbol" charset="0"/>
              </a:rPr>
              <a:t>ν</a:t>
            </a:r>
            <a:r>
              <a:rPr lang="fr-FR" dirty="0" smtClean="0">
                <a:solidFill>
                  <a:srgbClr val="0000FF"/>
                </a:solidFill>
                <a:latin typeface="+mj-lt"/>
                <a:sym typeface="Symbol" charset="0"/>
              </a:rPr>
              <a:t> and </a:t>
            </a:r>
          </a:p>
          <a:p>
            <a:pPr algn="ctr">
              <a:spcBef>
                <a:spcPct val="20000"/>
              </a:spcBef>
            </a:pPr>
            <a:r>
              <a:rPr lang="fr-FR">
                <a:solidFill>
                  <a:srgbClr val="0000FF"/>
                </a:solidFill>
                <a:latin typeface="+mj-lt"/>
                <a:sym typeface="Symbol" charset="0"/>
              </a:rPr>
              <a:t>l</a:t>
            </a:r>
            <a:r>
              <a:rPr lang="fr-FR" smtClean="0">
                <a:solidFill>
                  <a:srgbClr val="0000FF"/>
                </a:solidFill>
                <a:latin typeface="+mj-lt"/>
                <a:sym typeface="Symbol" charset="0"/>
              </a:rPr>
              <a:t>ength</a:t>
            </a:r>
            <a:r>
              <a:rPr lang="fr-FR" dirty="0" smtClean="0">
                <a:solidFill>
                  <a:srgbClr val="0000FF"/>
                </a:solidFill>
                <a:latin typeface="+mj-lt"/>
                <a:sym typeface="Symbol" charset="0"/>
              </a:rPr>
              <a:t> in the Medium</a:t>
            </a:r>
            <a:endParaRPr lang="fr-FR" dirty="0">
              <a:solidFill>
                <a:srgbClr val="0000FF"/>
              </a:solidFill>
              <a:latin typeface="+mj-lt"/>
              <a:sym typeface="Symbol" charset="0"/>
            </a:endParaRPr>
          </a:p>
        </p:txBody>
      </p:sp>
      <p:sp>
        <p:nvSpPr>
          <p:cNvPr id="5" name="TextBox 4"/>
          <p:cNvSpPr txBox="1"/>
          <p:nvPr/>
        </p:nvSpPr>
        <p:spPr>
          <a:xfrm>
            <a:off x="7135095" y="4101354"/>
            <a:ext cx="293921" cy="359840"/>
          </a:xfrm>
          <a:prstGeom prst="rect">
            <a:avLst/>
          </a:prstGeom>
          <a:noFill/>
        </p:spPr>
        <p:txBody>
          <a:bodyPr wrap="none" lIns="82021" tIns="41010" rIns="82021" bIns="41010" rtlCol="0">
            <a:spAutoFit/>
          </a:bodyPr>
          <a:lstStyle/>
          <a:p>
            <a:r>
              <a:rPr lang="en-US" dirty="0">
                <a:solidFill>
                  <a:srgbClr val="E810FF"/>
                </a:solidFill>
                <a:latin typeface="+mj-lt"/>
              </a:rPr>
              <a:t>π</a:t>
            </a:r>
          </a:p>
        </p:txBody>
      </p:sp>
      <p:sp>
        <p:nvSpPr>
          <p:cNvPr id="7" name="TextBox 6"/>
          <p:cNvSpPr txBox="1"/>
          <p:nvPr/>
        </p:nvSpPr>
        <p:spPr>
          <a:xfrm>
            <a:off x="7689277" y="2353237"/>
            <a:ext cx="427960" cy="359820"/>
          </a:xfrm>
          <a:prstGeom prst="rect">
            <a:avLst/>
          </a:prstGeom>
          <a:noFill/>
        </p:spPr>
        <p:txBody>
          <a:bodyPr wrap="none" lIns="82021" tIns="41010" rIns="82021" bIns="41010" rtlCol="0">
            <a:spAutoFit/>
          </a:bodyPr>
          <a:lstStyle/>
          <a:p>
            <a:r>
              <a:rPr lang="en-US" dirty="0">
                <a:solidFill>
                  <a:schemeClr val="accent6">
                    <a:lumMod val="60000"/>
                    <a:lumOff val="40000"/>
                  </a:schemeClr>
                </a:solidFill>
                <a:latin typeface="+mj-lt"/>
              </a:rPr>
              <a:t>D</a:t>
            </a:r>
            <a:r>
              <a:rPr lang="en-US" baseline="30000" dirty="0">
                <a:solidFill>
                  <a:schemeClr val="accent6">
                    <a:lumMod val="60000"/>
                    <a:lumOff val="40000"/>
                  </a:schemeClr>
                </a:solidFill>
                <a:latin typeface="+mj-lt"/>
              </a:rPr>
              <a:t>0</a:t>
            </a:r>
            <a:endParaRPr lang="en-US" dirty="0">
              <a:solidFill>
                <a:schemeClr val="accent6">
                  <a:lumMod val="60000"/>
                  <a:lumOff val="40000"/>
                </a:schemeClr>
              </a:solidFill>
              <a:latin typeface="+mj-lt"/>
            </a:endParaRPr>
          </a:p>
        </p:txBody>
      </p:sp>
      <p:sp>
        <p:nvSpPr>
          <p:cNvPr id="9" name="TextBox 8"/>
          <p:cNvSpPr txBox="1"/>
          <p:nvPr/>
        </p:nvSpPr>
        <p:spPr>
          <a:xfrm>
            <a:off x="2137358" y="881144"/>
            <a:ext cx="5381169" cy="369310"/>
          </a:xfrm>
          <a:prstGeom prst="rect">
            <a:avLst/>
          </a:prstGeom>
          <a:noFill/>
        </p:spPr>
        <p:txBody>
          <a:bodyPr wrap="none" lIns="91418" tIns="45709" rIns="91418" bIns="45709" rtlCol="0">
            <a:spAutoFit/>
          </a:bodyPr>
          <a:lstStyle/>
          <a:p>
            <a:r>
              <a:rPr lang="en-US" dirty="0" smtClean="0"/>
              <a:t>How hadrons emerge from quarks and gluons? </a:t>
            </a:r>
            <a:endParaRPr lang="en-US" dirty="0"/>
          </a:p>
        </p:txBody>
      </p:sp>
      <p:sp>
        <p:nvSpPr>
          <p:cNvPr id="31" name="TextBox 7"/>
          <p:cNvSpPr txBox="1">
            <a:spLocks noChangeArrowheads="1"/>
          </p:cNvSpPr>
          <p:nvPr/>
        </p:nvSpPr>
        <p:spPr bwMode="auto">
          <a:xfrm>
            <a:off x="228600" y="1250475"/>
            <a:ext cx="4871667" cy="440588"/>
          </a:xfrm>
          <a:prstGeom prst="rect">
            <a:avLst/>
          </a:prstGeom>
          <a:noFill/>
          <a:ln w="9525">
            <a:noFill/>
            <a:miter lim="800000"/>
            <a:headEnd/>
            <a:tailEnd/>
          </a:ln>
        </p:spPr>
        <p:txBody>
          <a:bodyPr wrap="none" lIns="101822" tIns="50911" rIns="101822" bIns="50911">
            <a:prstTxWarp prst="textNoShape">
              <a:avLst/>
            </a:prstTxWarp>
            <a:spAutoFit/>
          </a:bodyPr>
          <a:lstStyle/>
          <a:p>
            <a:pPr>
              <a:buFont typeface="Wingdings" pitchFamily="-107" charset="2"/>
              <a:buChar char="q"/>
            </a:pPr>
            <a:r>
              <a:rPr lang="en-US" sz="2200" dirty="0">
                <a:solidFill>
                  <a:srgbClr val="006600"/>
                </a:solidFill>
                <a:latin typeface="Arial Rounded MT Bold"/>
                <a:cs typeface="Arial Rounded MT Bold"/>
              </a:rPr>
              <a:t> Unprecedented </a:t>
            </a:r>
            <a:r>
              <a:rPr lang="en-US" sz="2200" dirty="0" err="1">
                <a:solidFill>
                  <a:srgbClr val="006600"/>
                </a:solidFill>
                <a:latin typeface="Lucida Grande"/>
                <a:ea typeface="Lucida Grande"/>
                <a:cs typeface="Lucida Grande"/>
              </a:rPr>
              <a:t>ν</a:t>
            </a:r>
            <a:r>
              <a:rPr lang="en-US" sz="2200" dirty="0">
                <a:solidFill>
                  <a:srgbClr val="006600"/>
                </a:solidFill>
                <a:latin typeface="Lucida Grande"/>
                <a:ea typeface="Lucida Grande"/>
                <a:cs typeface="Lucida Grande"/>
              </a:rPr>
              <a:t> </a:t>
            </a:r>
            <a:r>
              <a:rPr lang="en-US" sz="2200" dirty="0">
                <a:solidFill>
                  <a:srgbClr val="006600"/>
                </a:solidFill>
                <a:latin typeface="+mj-lt"/>
                <a:ea typeface="Lucida Grande"/>
                <a:cs typeface="Lucida Grande"/>
              </a:rPr>
              <a:t>range at EIC</a:t>
            </a:r>
            <a:r>
              <a:rPr lang="en-US" sz="2200" dirty="0">
                <a:solidFill>
                  <a:srgbClr val="006600"/>
                </a:solidFill>
                <a:latin typeface="Arial Rounded MT Bold"/>
                <a:cs typeface="Arial Rounded MT Bold"/>
              </a:rPr>
              <a:t>: </a:t>
            </a:r>
          </a:p>
        </p:txBody>
      </p:sp>
      <p:sp>
        <p:nvSpPr>
          <p:cNvPr id="6" name="Date Placeholder 5"/>
          <p:cNvSpPr>
            <a:spLocks noGrp="1"/>
          </p:cNvSpPr>
          <p:nvPr>
            <p:ph type="dt" sz="half" idx="10"/>
          </p:nvPr>
        </p:nvSpPr>
        <p:spPr/>
        <p:txBody>
          <a:bodyPr/>
          <a:lstStyle/>
          <a:p>
            <a:r>
              <a:rPr lang="en-US" smtClean="0"/>
              <a:t>August 14, 2014</a:t>
            </a:r>
            <a:endParaRPr lang="en-US"/>
          </a:p>
        </p:txBody>
      </p:sp>
      <p:sp>
        <p:nvSpPr>
          <p:cNvPr id="10" name="Footer Placeholder 9"/>
          <p:cNvSpPr>
            <a:spLocks noGrp="1"/>
          </p:cNvSpPr>
          <p:nvPr>
            <p:ph type="ftr" sz="quarter" idx="11"/>
          </p:nvPr>
        </p:nvSpPr>
        <p:spPr/>
        <p:txBody>
          <a:bodyPr/>
          <a:lstStyle/>
          <a:p>
            <a:pPr algn="r"/>
            <a:r>
              <a:rPr lang="en-US" smtClean="0"/>
              <a:t>Spin physics with EIC: Pre-Town Meeting at JLab </a:t>
            </a:r>
            <a:endParaRPr lang="en-US" dirty="0"/>
          </a:p>
        </p:txBody>
      </p:sp>
      <p:sp>
        <p:nvSpPr>
          <p:cNvPr id="12" name="Slide Number Placeholder 11"/>
          <p:cNvSpPr>
            <a:spLocks noGrp="1"/>
          </p:cNvSpPr>
          <p:nvPr>
            <p:ph type="sldNum" sz="quarter" idx="12"/>
          </p:nvPr>
        </p:nvSpPr>
        <p:spPr/>
        <p:txBody>
          <a:bodyPr/>
          <a:lstStyle/>
          <a:p>
            <a:fld id="{0CFEC368-1D7A-4F81-ABF6-AE0E36BAF64C}" type="slidenum">
              <a:rPr lang="en-US" smtClean="0"/>
              <a:pPr/>
              <a:t>48</a:t>
            </a:fld>
            <a:endParaRPr lang="en-US"/>
          </a:p>
        </p:txBody>
      </p:sp>
    </p:spTree>
    <p:extLst>
      <p:ext uri="{BB962C8B-B14F-4D97-AF65-F5344CB8AC3E}">
        <p14:creationId xmlns:p14="http://schemas.microsoft.com/office/powerpoint/2010/main" val="20530967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3"/>
          <p:cNvSpPr txBox="1">
            <a:spLocks noChangeArrowheads="1"/>
          </p:cNvSpPr>
          <p:nvPr/>
        </p:nvSpPr>
        <p:spPr bwMode="auto">
          <a:xfrm>
            <a:off x="2170858" y="831865"/>
            <a:ext cx="6004384" cy="515044"/>
          </a:xfrm>
          <a:prstGeom prst="rect">
            <a:avLst/>
          </a:prstGeom>
          <a:noFill/>
          <a:ln w="9525">
            <a:noFill/>
            <a:miter lim="800000"/>
            <a:headEnd/>
            <a:tailEnd/>
          </a:ln>
        </p:spPr>
        <p:txBody>
          <a:bodyPr wrap="none" lIns="91258" tIns="45630" rIns="91258" bIns="45630">
            <a:prstTxWarp prst="textNoShape">
              <a:avLst/>
            </a:prstTxWarp>
            <a:spAutoFit/>
          </a:bodyPr>
          <a:lstStyle/>
          <a:p>
            <a:pPr algn="l">
              <a:lnSpc>
                <a:spcPct val="130000"/>
              </a:lnSpc>
              <a:buClrTx/>
              <a:buFont typeface="Wingdings" charset="2"/>
              <a:buChar char="q"/>
            </a:pPr>
            <a:r>
              <a:rPr lang="en-US" sz="2200" dirty="0">
                <a:solidFill>
                  <a:srgbClr val="006600"/>
                </a:solidFill>
                <a:latin typeface="+mj-lt"/>
              </a:rPr>
              <a:t> EMC effect, Shadowing and Saturation:  </a:t>
            </a:r>
          </a:p>
        </p:txBody>
      </p:sp>
      <p:grpSp>
        <p:nvGrpSpPr>
          <p:cNvPr id="13" name="Group 5"/>
          <p:cNvGrpSpPr>
            <a:grpSpLocks noChangeAspect="1"/>
          </p:cNvGrpSpPr>
          <p:nvPr/>
        </p:nvGrpSpPr>
        <p:grpSpPr bwMode="auto">
          <a:xfrm>
            <a:off x="2170858" y="1422400"/>
            <a:ext cx="6984531" cy="3373438"/>
            <a:chOff x="512" y="1368"/>
            <a:chExt cx="5048" cy="2637"/>
          </a:xfrm>
        </p:grpSpPr>
        <p:sp>
          <p:nvSpPr>
            <p:cNvPr id="16" name="AutoShape 6"/>
            <p:cNvSpPr>
              <a:spLocks noChangeAspect="1" noChangeArrowheads="1" noTextEdit="1"/>
            </p:cNvSpPr>
            <p:nvPr/>
          </p:nvSpPr>
          <p:spPr bwMode="auto">
            <a:xfrm>
              <a:off x="512" y="1368"/>
              <a:ext cx="5040" cy="2629"/>
            </a:xfrm>
            <a:prstGeom prst="rect">
              <a:avLst/>
            </a:prstGeom>
            <a:noFill/>
            <a:ln w="9525">
              <a:noFill/>
              <a:miter lim="800000"/>
              <a:headEnd/>
              <a:tailEnd/>
            </a:ln>
          </p:spPr>
          <p:txBody>
            <a:bodyPr>
              <a:prstTxWarp prst="textNoShape">
                <a:avLst/>
              </a:prstTxWarp>
            </a:bodyPr>
            <a:lstStyle/>
            <a:p>
              <a:endParaRPr lang="en-US"/>
            </a:p>
          </p:txBody>
        </p:sp>
        <p:pic>
          <p:nvPicPr>
            <p:cNvPr id="17" name="Picture 7"/>
            <p:cNvPicPr>
              <a:picLocks noChangeAspect="1" noChangeArrowheads="1"/>
            </p:cNvPicPr>
            <p:nvPr/>
          </p:nvPicPr>
          <p:blipFill>
            <a:blip r:embed="rId2"/>
            <a:srcRect/>
            <a:stretch>
              <a:fillRect/>
            </a:stretch>
          </p:blipFill>
          <p:spPr bwMode="auto">
            <a:xfrm>
              <a:off x="512" y="1368"/>
              <a:ext cx="5048" cy="2637"/>
            </a:xfrm>
            <a:prstGeom prst="rect">
              <a:avLst/>
            </a:prstGeom>
            <a:noFill/>
            <a:ln w="9525">
              <a:noFill/>
              <a:miter lim="800000"/>
              <a:headEnd/>
              <a:tailEnd/>
            </a:ln>
          </p:spPr>
        </p:pic>
      </p:grpSp>
      <p:grpSp>
        <p:nvGrpSpPr>
          <p:cNvPr id="9" name="Group 8"/>
          <p:cNvGrpSpPr/>
          <p:nvPr/>
        </p:nvGrpSpPr>
        <p:grpSpPr>
          <a:xfrm>
            <a:off x="216495" y="5319285"/>
            <a:ext cx="9795528" cy="1055240"/>
            <a:chOff x="216478" y="5319264"/>
            <a:chExt cx="9795529" cy="1055240"/>
          </a:xfrm>
        </p:grpSpPr>
        <p:sp>
          <p:nvSpPr>
            <p:cNvPr id="32" name="Text Box 3"/>
            <p:cNvSpPr txBox="1">
              <a:spLocks noChangeArrowheads="1"/>
            </p:cNvSpPr>
            <p:nvPr/>
          </p:nvSpPr>
          <p:spPr bwMode="auto">
            <a:xfrm>
              <a:off x="216478" y="5319264"/>
              <a:ext cx="1954381" cy="515526"/>
            </a:xfrm>
            <a:prstGeom prst="rect">
              <a:avLst/>
            </a:prstGeom>
            <a:noFill/>
            <a:ln w="9525">
              <a:noFill/>
              <a:miter lim="800000"/>
              <a:headEnd/>
              <a:tailEnd/>
            </a:ln>
          </p:spPr>
          <p:txBody>
            <a:bodyPr wrap="none">
              <a:prstTxWarp prst="textNoShape">
                <a:avLst/>
              </a:prstTxWarp>
              <a:spAutoFit/>
            </a:bodyPr>
            <a:lstStyle/>
            <a:p>
              <a:pPr algn="l">
                <a:lnSpc>
                  <a:spcPct val="130000"/>
                </a:lnSpc>
                <a:buClrTx/>
                <a:buFont typeface="Wingdings" charset="2"/>
                <a:buChar char="q"/>
              </a:pPr>
              <a:r>
                <a:rPr lang="en-US" sz="2200" dirty="0">
                  <a:solidFill>
                    <a:srgbClr val="006600"/>
                  </a:solidFill>
                </a:rPr>
                <a:t> Questions:</a:t>
              </a:r>
            </a:p>
          </p:txBody>
        </p:sp>
        <p:sp>
          <p:nvSpPr>
            <p:cNvPr id="3" name="Rectangle 2"/>
            <p:cNvSpPr/>
            <p:nvPr/>
          </p:nvSpPr>
          <p:spPr>
            <a:xfrm>
              <a:off x="2170841" y="5334219"/>
              <a:ext cx="7841166" cy="1040285"/>
            </a:xfrm>
            <a:prstGeom prst="rect">
              <a:avLst/>
            </a:prstGeom>
          </p:spPr>
          <p:txBody>
            <a:bodyPr wrap="square">
              <a:spAutoFit/>
            </a:bodyPr>
            <a:lstStyle/>
            <a:p>
              <a:pPr>
                <a:lnSpc>
                  <a:spcPct val="130000"/>
                </a:lnSpc>
              </a:pPr>
              <a:r>
                <a:rPr lang="en-US" sz="1600" dirty="0" smtClean="0">
                  <a:solidFill>
                    <a:srgbClr val="0000FF"/>
                  </a:solidFill>
                  <a:latin typeface="+mj-lt"/>
                </a:rPr>
                <a:t>Is (if so why is) </a:t>
              </a:r>
              <a:r>
                <a:rPr lang="en-US" sz="1600" dirty="0">
                  <a:solidFill>
                    <a:srgbClr val="0000FF"/>
                  </a:solidFill>
                  <a:latin typeface="+mj-lt"/>
                </a:rPr>
                <a:t>nuclear structure function suppressed at small x?</a:t>
              </a:r>
            </a:p>
            <a:p>
              <a:pPr>
                <a:lnSpc>
                  <a:spcPct val="130000"/>
                </a:lnSpc>
              </a:pPr>
              <a:r>
                <a:rPr lang="en-US" sz="1600" dirty="0">
                  <a:solidFill>
                    <a:srgbClr val="0000FF"/>
                  </a:solidFill>
                  <a:latin typeface="+mj-lt"/>
                </a:rPr>
                <a:t>Will the </a:t>
              </a:r>
              <a:r>
                <a:rPr lang="en-US" sz="1600" dirty="0" smtClean="0">
                  <a:solidFill>
                    <a:srgbClr val="0000FF"/>
                  </a:solidFill>
                  <a:latin typeface="+mj-lt"/>
                </a:rPr>
                <a:t>suppression</a:t>
              </a:r>
              <a:r>
                <a:rPr lang="en-US" sz="1600" dirty="0">
                  <a:solidFill>
                    <a:srgbClr val="0000FF"/>
                  </a:solidFill>
                  <a:latin typeface="+mj-lt"/>
                </a:rPr>
                <a:t> </a:t>
              </a:r>
              <a:r>
                <a:rPr lang="en-US" sz="1600" dirty="0" smtClean="0">
                  <a:solidFill>
                    <a:srgbClr val="0000FF"/>
                  </a:solidFill>
                  <a:latin typeface="+mj-lt"/>
                </a:rPr>
                <a:t>continue </a:t>
              </a:r>
              <a:r>
                <a:rPr lang="en-US" sz="1600" dirty="0">
                  <a:solidFill>
                    <a:srgbClr val="0000FF"/>
                  </a:solidFill>
                  <a:latin typeface="+mj-lt"/>
                </a:rPr>
                <a:t>fall as x decreases</a:t>
              </a:r>
              <a:r>
                <a:rPr lang="en-US" sz="1600" dirty="0" smtClean="0">
                  <a:solidFill>
                    <a:srgbClr val="0000FF"/>
                  </a:solidFill>
                  <a:latin typeface="+mj-lt"/>
                </a:rPr>
                <a:t>?</a:t>
              </a:r>
            </a:p>
            <a:p>
              <a:pPr>
                <a:lnSpc>
                  <a:spcPct val="130000"/>
                </a:lnSpc>
              </a:pPr>
              <a:r>
                <a:rPr lang="en-US" sz="1600" i="1" dirty="0" smtClean="0">
                  <a:solidFill>
                    <a:srgbClr val="FF0000"/>
                  </a:solidFill>
                  <a:latin typeface="+mj-lt"/>
                </a:rPr>
                <a:t>Range of color correlation – could impact the center of neutron stars! </a:t>
              </a:r>
              <a:endParaRPr lang="en-US" sz="1600" i="1" dirty="0">
                <a:solidFill>
                  <a:srgbClr val="FF0000"/>
                </a:solidFill>
                <a:latin typeface="+mj-lt"/>
              </a:endParaRPr>
            </a:p>
          </p:txBody>
        </p:sp>
      </p:grpSp>
      <p:grpSp>
        <p:nvGrpSpPr>
          <p:cNvPr id="8" name="Group 7"/>
          <p:cNvGrpSpPr/>
          <p:nvPr/>
        </p:nvGrpSpPr>
        <p:grpSpPr>
          <a:xfrm>
            <a:off x="243209" y="815153"/>
            <a:ext cx="1625150" cy="2720227"/>
            <a:chOff x="223097" y="1422400"/>
            <a:chExt cx="2185226" cy="3764087"/>
          </a:xfrm>
        </p:grpSpPr>
        <p:grpSp>
          <p:nvGrpSpPr>
            <p:cNvPr id="6" name="Group 5"/>
            <p:cNvGrpSpPr/>
            <p:nvPr/>
          </p:nvGrpSpPr>
          <p:grpSpPr>
            <a:xfrm>
              <a:off x="223097" y="1422400"/>
              <a:ext cx="2185226" cy="3666951"/>
              <a:chOff x="1118638" y="0"/>
              <a:chExt cx="3692444" cy="7530492"/>
            </a:xfrm>
          </p:grpSpPr>
          <p:pic>
            <p:nvPicPr>
              <p:cNvPr id="2" name="Picture 1" descr="Screen shot 2013-07-28 at 2.15.3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0858" y="0"/>
                <a:ext cx="2640224" cy="7530492"/>
              </a:xfrm>
              <a:prstGeom prst="rect">
                <a:avLst/>
              </a:prstGeom>
            </p:spPr>
          </p:pic>
          <p:pic>
            <p:nvPicPr>
              <p:cNvPr id="5" name="Picture 4" descr="Screen shot 2013-07-28 at 2.16.1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8638" y="3"/>
                <a:ext cx="1052220" cy="7094586"/>
              </a:xfrm>
              <a:prstGeom prst="rect">
                <a:avLst/>
              </a:prstGeom>
            </p:spPr>
          </p:pic>
        </p:grpSp>
        <p:sp>
          <p:nvSpPr>
            <p:cNvPr id="7" name="Rectangle 6"/>
            <p:cNvSpPr/>
            <p:nvPr/>
          </p:nvSpPr>
          <p:spPr>
            <a:xfrm>
              <a:off x="836633" y="4845021"/>
              <a:ext cx="323514" cy="3414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96652" y="3405100"/>
            <a:ext cx="6644593" cy="1820308"/>
            <a:chOff x="152400" y="3344863"/>
            <a:chExt cx="6644593" cy="1820307"/>
          </a:xfrm>
        </p:grpSpPr>
        <p:sp>
          <p:nvSpPr>
            <p:cNvPr id="22" name="Line 9"/>
            <p:cNvSpPr>
              <a:spLocks noChangeShapeType="1"/>
            </p:cNvSpPr>
            <p:nvPr/>
          </p:nvSpPr>
          <p:spPr bwMode="auto">
            <a:xfrm>
              <a:off x="2424087" y="3506258"/>
              <a:ext cx="1776790" cy="0"/>
            </a:xfrm>
            <a:prstGeom prst="line">
              <a:avLst/>
            </a:prstGeom>
            <a:noFill/>
            <a:ln w="38100">
              <a:solidFill>
                <a:srgbClr val="3366FF"/>
              </a:solidFill>
              <a:round/>
              <a:headEnd type="stealth" w="lg" len="lg"/>
              <a:tailEnd/>
            </a:ln>
          </p:spPr>
          <p:txBody>
            <a:bodyPr anchor="ctr">
              <a:prstTxWarp prst="textNoShape">
                <a:avLst/>
              </a:prstTxWarp>
              <a:spAutoFit/>
            </a:bodyPr>
            <a:lstStyle/>
            <a:p>
              <a:endParaRPr lang="en-US">
                <a:latin typeface="+mj-lt"/>
              </a:endParaRPr>
            </a:p>
          </p:txBody>
        </p:sp>
        <p:sp>
          <p:nvSpPr>
            <p:cNvPr id="23" name="Line 10"/>
            <p:cNvSpPr>
              <a:spLocks noChangeShapeType="1"/>
            </p:cNvSpPr>
            <p:nvPr/>
          </p:nvSpPr>
          <p:spPr bwMode="auto">
            <a:xfrm flipH="1">
              <a:off x="2424087" y="3516524"/>
              <a:ext cx="1765400" cy="1163621"/>
            </a:xfrm>
            <a:prstGeom prst="line">
              <a:avLst/>
            </a:prstGeom>
            <a:noFill/>
            <a:ln w="38100">
              <a:solidFill>
                <a:srgbClr val="FF0000"/>
              </a:solidFill>
              <a:round/>
              <a:headEnd type="none" w="lg" len="lg"/>
              <a:tailEnd type="stealth" w="lg" len="lg"/>
            </a:ln>
          </p:spPr>
          <p:txBody>
            <a:bodyPr wrap="square" anchor="ctr">
              <a:prstTxWarp prst="textNoShape">
                <a:avLst/>
              </a:prstTxWarp>
              <a:spAutoFit/>
            </a:bodyPr>
            <a:lstStyle/>
            <a:p>
              <a:endParaRPr lang="en-US">
                <a:latin typeface="+mj-lt"/>
              </a:endParaRPr>
            </a:p>
          </p:txBody>
        </p:sp>
        <p:sp>
          <p:nvSpPr>
            <p:cNvPr id="26" name="Text Box 12"/>
            <p:cNvSpPr txBox="1">
              <a:spLocks noChangeArrowheads="1"/>
            </p:cNvSpPr>
            <p:nvPr/>
          </p:nvSpPr>
          <p:spPr bwMode="auto">
            <a:xfrm>
              <a:off x="279006" y="3344863"/>
              <a:ext cx="2018501" cy="923329"/>
            </a:xfrm>
            <a:prstGeom prst="rect">
              <a:avLst/>
            </a:prstGeom>
            <a:noFill/>
            <a:ln w="12700">
              <a:solidFill>
                <a:srgbClr val="3366FF"/>
              </a:solidFill>
              <a:miter lim="800000"/>
              <a:headEnd/>
              <a:tailEnd/>
            </a:ln>
          </p:spPr>
          <p:txBody>
            <a:bodyPr wrap="none">
              <a:prstTxWarp prst="textNoShape">
                <a:avLst/>
              </a:prstTxWarp>
              <a:spAutoFit/>
            </a:bodyPr>
            <a:lstStyle/>
            <a:p>
              <a:pPr algn="ctr">
                <a:lnSpc>
                  <a:spcPct val="100000"/>
                </a:lnSpc>
              </a:pPr>
              <a:r>
                <a:rPr lang="en-US" dirty="0">
                  <a:solidFill>
                    <a:srgbClr val="0000FF"/>
                  </a:solidFill>
                  <a:latin typeface="+mj-lt"/>
                </a:rPr>
                <a:t>Saturation in R</a:t>
              </a:r>
              <a:r>
                <a:rPr lang="en-US" baseline="-25000" dirty="0">
                  <a:solidFill>
                    <a:srgbClr val="0000FF"/>
                  </a:solidFill>
                  <a:latin typeface="+mj-lt"/>
                </a:rPr>
                <a:t>F2</a:t>
              </a:r>
            </a:p>
            <a:p>
              <a:pPr algn="ctr">
                <a:lnSpc>
                  <a:spcPct val="100000"/>
                </a:lnSpc>
              </a:pPr>
              <a:r>
                <a:rPr lang="en-US" dirty="0">
                  <a:solidFill>
                    <a:srgbClr val="0000FF"/>
                  </a:solidFill>
                  <a:latin typeface="+mj-lt"/>
                </a:rPr>
                <a:t>≠</a:t>
              </a:r>
            </a:p>
            <a:p>
              <a:pPr algn="ctr">
                <a:lnSpc>
                  <a:spcPct val="100000"/>
                </a:lnSpc>
              </a:pPr>
              <a:r>
                <a:rPr lang="en-US" dirty="0">
                  <a:solidFill>
                    <a:srgbClr val="0000FF"/>
                  </a:solidFill>
                  <a:latin typeface="+mj-lt"/>
                </a:rPr>
                <a:t>Saturation in F</a:t>
              </a:r>
              <a:r>
                <a:rPr lang="en-US" baseline="-25000" dirty="0">
                  <a:solidFill>
                    <a:srgbClr val="0000FF"/>
                  </a:solidFill>
                  <a:latin typeface="+mj-lt"/>
                </a:rPr>
                <a:t>2</a:t>
              </a:r>
            </a:p>
          </p:txBody>
        </p:sp>
        <p:sp>
          <p:nvSpPr>
            <p:cNvPr id="29" name="Text Box 13"/>
            <p:cNvSpPr txBox="1">
              <a:spLocks noChangeArrowheads="1"/>
            </p:cNvSpPr>
            <p:nvPr/>
          </p:nvSpPr>
          <p:spPr bwMode="auto">
            <a:xfrm>
              <a:off x="152400" y="4795838"/>
              <a:ext cx="6644593" cy="369332"/>
            </a:xfrm>
            <a:prstGeom prst="rect">
              <a:avLst/>
            </a:prstGeom>
            <a:noFill/>
            <a:ln w="12700">
              <a:solidFill>
                <a:srgbClr val="FF0000"/>
              </a:solidFill>
              <a:miter lim="800000"/>
              <a:headEnd/>
              <a:tailEnd/>
            </a:ln>
          </p:spPr>
          <p:txBody>
            <a:bodyPr wrap="none">
              <a:prstTxWarp prst="textNoShape">
                <a:avLst/>
              </a:prstTxWarp>
              <a:spAutoFit/>
            </a:bodyPr>
            <a:lstStyle/>
            <a:p>
              <a:pPr>
                <a:lnSpc>
                  <a:spcPct val="100000"/>
                </a:lnSpc>
              </a:pPr>
              <a:r>
                <a:rPr lang="en-US" dirty="0">
                  <a:solidFill>
                    <a:srgbClr val="FF0000"/>
                  </a:solidFill>
                  <a:latin typeface="+mj-lt"/>
                </a:rPr>
                <a:t>Saturation in F</a:t>
              </a:r>
              <a:r>
                <a:rPr lang="en-US" baseline="-25000" dirty="0">
                  <a:solidFill>
                    <a:srgbClr val="FF0000"/>
                  </a:solidFill>
                  <a:latin typeface="+mj-lt"/>
                </a:rPr>
                <a:t>2</a:t>
              </a:r>
              <a:r>
                <a:rPr lang="en-US" dirty="0">
                  <a:solidFill>
                    <a:srgbClr val="FF0000"/>
                  </a:solidFill>
                  <a:latin typeface="+mj-lt"/>
                </a:rPr>
                <a:t>(A)</a:t>
              </a:r>
              <a:r>
                <a:rPr lang="en-US" baseline="-25000" dirty="0">
                  <a:solidFill>
                    <a:srgbClr val="FF0000"/>
                  </a:solidFill>
                  <a:latin typeface="+mj-lt"/>
                </a:rPr>
                <a:t> </a:t>
              </a:r>
              <a:r>
                <a:rPr lang="en-US" dirty="0">
                  <a:solidFill>
                    <a:srgbClr val="FF0000"/>
                  </a:solidFill>
                  <a:latin typeface="+mj-lt"/>
                </a:rPr>
                <a:t>= R</a:t>
              </a:r>
              <a:r>
                <a:rPr lang="en-US" baseline="-25000" dirty="0">
                  <a:solidFill>
                    <a:srgbClr val="FF0000"/>
                  </a:solidFill>
                  <a:latin typeface="+mj-lt"/>
                </a:rPr>
                <a:t>F2</a:t>
              </a:r>
              <a:r>
                <a:rPr lang="en-US" dirty="0">
                  <a:solidFill>
                    <a:srgbClr val="FF0000"/>
                  </a:solidFill>
                  <a:latin typeface="+mj-lt"/>
                </a:rPr>
                <a:t> decreases until saturation in F</a:t>
              </a:r>
              <a:r>
                <a:rPr lang="en-US" baseline="-25000" dirty="0">
                  <a:solidFill>
                    <a:srgbClr val="FF0000"/>
                  </a:solidFill>
                  <a:latin typeface="+mj-lt"/>
                </a:rPr>
                <a:t>2</a:t>
              </a:r>
              <a:r>
                <a:rPr lang="en-US" dirty="0">
                  <a:solidFill>
                    <a:srgbClr val="FF0000"/>
                  </a:solidFill>
                  <a:latin typeface="+mj-lt"/>
                </a:rPr>
                <a:t>(D)</a:t>
              </a:r>
            </a:p>
          </p:txBody>
        </p:sp>
      </p:grpSp>
      <p:sp>
        <p:nvSpPr>
          <p:cNvPr id="11" name="Title 10"/>
          <p:cNvSpPr>
            <a:spLocks noGrp="1"/>
          </p:cNvSpPr>
          <p:nvPr>
            <p:ph type="title"/>
          </p:nvPr>
        </p:nvSpPr>
        <p:spPr>
          <a:xfrm>
            <a:off x="243209" y="383990"/>
            <a:ext cx="8687983" cy="990600"/>
          </a:xfrm>
        </p:spPr>
        <p:txBody>
          <a:bodyPr anchor="t">
            <a:normAutofit/>
          </a:bodyPr>
          <a:lstStyle/>
          <a:p>
            <a:r>
              <a:rPr lang="en-US" sz="2800" dirty="0" smtClean="0"/>
              <a:t>Nuclear Landscape: What do we know at low x?</a:t>
            </a:r>
            <a:endParaRPr lang="en-US" sz="2800" dirty="0"/>
          </a:p>
        </p:txBody>
      </p:sp>
      <p:sp>
        <p:nvSpPr>
          <p:cNvPr id="4" name="Date Placeholder 3"/>
          <p:cNvSpPr>
            <a:spLocks noGrp="1"/>
          </p:cNvSpPr>
          <p:nvPr>
            <p:ph type="dt" sz="half" idx="10"/>
          </p:nvPr>
        </p:nvSpPr>
        <p:spPr/>
        <p:txBody>
          <a:bodyPr/>
          <a:lstStyle/>
          <a:p>
            <a:r>
              <a:rPr lang="en-US" smtClean="0"/>
              <a:t>August 14, 2014</a:t>
            </a:r>
            <a:endParaRPr lang="en-US"/>
          </a:p>
        </p:txBody>
      </p:sp>
      <p:sp>
        <p:nvSpPr>
          <p:cNvPr id="12" name="Footer Placeholder 11"/>
          <p:cNvSpPr>
            <a:spLocks noGrp="1"/>
          </p:cNvSpPr>
          <p:nvPr>
            <p:ph type="ftr" sz="quarter" idx="11"/>
          </p:nvPr>
        </p:nvSpPr>
        <p:spPr/>
        <p:txBody>
          <a:bodyPr/>
          <a:lstStyle/>
          <a:p>
            <a:pPr algn="r"/>
            <a:r>
              <a:rPr lang="en-US" smtClean="0"/>
              <a:t>Spin physics with EIC: Pre-Town Meeting at JLab </a:t>
            </a:r>
            <a:endParaRPr lang="en-US" dirty="0"/>
          </a:p>
        </p:txBody>
      </p:sp>
      <p:sp>
        <p:nvSpPr>
          <p:cNvPr id="14" name="Slide Number Placeholder 13"/>
          <p:cNvSpPr>
            <a:spLocks noGrp="1"/>
          </p:cNvSpPr>
          <p:nvPr>
            <p:ph type="sldNum" sz="quarter" idx="12"/>
          </p:nvPr>
        </p:nvSpPr>
        <p:spPr/>
        <p:txBody>
          <a:bodyPr/>
          <a:lstStyle/>
          <a:p>
            <a:fld id="{0CFEC368-1D7A-4F81-ABF6-AE0E36BAF64C}" type="slidenum">
              <a:rPr lang="en-US" smtClean="0"/>
              <a:pPr/>
              <a:t>49</a:t>
            </a:fld>
            <a:endParaRPr lang="en-US"/>
          </a:p>
        </p:txBody>
      </p:sp>
    </p:spTree>
    <p:extLst>
      <p:ext uri="{BB962C8B-B14F-4D97-AF65-F5344CB8AC3E}">
        <p14:creationId xmlns:p14="http://schemas.microsoft.com/office/powerpoint/2010/main" val="270862905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p:cNvSpPr>
            <a:spLocks noGrp="1"/>
          </p:cNvSpPr>
          <p:nvPr>
            <p:ph idx="1"/>
          </p:nvPr>
        </p:nvSpPr>
        <p:spPr>
          <a:xfrm>
            <a:off x="242033" y="1044408"/>
            <a:ext cx="8901967" cy="5309883"/>
          </a:xfrm>
        </p:spPr>
        <p:txBody>
          <a:bodyPr anchor="t">
            <a:normAutofit fontScale="92500" lnSpcReduction="10000"/>
          </a:bodyPr>
          <a:lstStyle/>
          <a:p>
            <a:pPr marL="0" indent="0">
              <a:buNone/>
            </a:pPr>
            <a:r>
              <a:rPr lang="en-US" dirty="0" smtClean="0">
                <a:solidFill>
                  <a:srgbClr val="292934"/>
                </a:solidFill>
              </a:rPr>
              <a:t>Mass, spin, charge (electric, color, flavor) are fundamental properties of the particles seen in the universe. </a:t>
            </a:r>
          </a:p>
          <a:p>
            <a:pPr marL="0" indent="0">
              <a:buNone/>
            </a:pPr>
            <a:endParaRPr lang="en-US" dirty="0">
              <a:solidFill>
                <a:srgbClr val="292934"/>
              </a:solidFill>
            </a:endParaRPr>
          </a:p>
          <a:p>
            <a:pPr marL="0" indent="0">
              <a:buNone/>
            </a:pPr>
            <a:r>
              <a:rPr lang="en-US" dirty="0" smtClean="0">
                <a:solidFill>
                  <a:srgbClr val="292934"/>
                </a:solidFill>
              </a:rPr>
              <a:t>Natural to assume that composite particles </a:t>
            </a:r>
            <a:r>
              <a:rPr lang="en-US" dirty="0" smtClean="0">
                <a:solidFill>
                  <a:srgbClr val="292934"/>
                </a:solidFill>
              </a:rPr>
              <a:t>get their properties from the collective behaviors of the fundamental particles that constitute them.</a:t>
            </a:r>
          </a:p>
          <a:p>
            <a:pPr marL="0" indent="0">
              <a:buNone/>
            </a:pPr>
            <a:r>
              <a:rPr lang="en-US" dirty="0" smtClean="0">
                <a:solidFill>
                  <a:srgbClr val="292934"/>
                </a:solidFill>
                <a:sym typeface="Wingdings"/>
              </a:rPr>
              <a:t> Charge seems to work, does this apply for mass and spin?</a:t>
            </a:r>
            <a:endParaRPr lang="en-US" dirty="0" smtClean="0">
              <a:solidFill>
                <a:srgbClr val="292934"/>
              </a:solidFill>
            </a:endParaRPr>
          </a:p>
          <a:p>
            <a:pPr marL="0" indent="0">
              <a:buNone/>
            </a:pPr>
            <a:endParaRPr lang="en-US" dirty="0">
              <a:solidFill>
                <a:srgbClr val="292934"/>
              </a:solidFill>
            </a:endParaRPr>
          </a:p>
          <a:p>
            <a:pPr marL="0" indent="0">
              <a:buNone/>
            </a:pPr>
            <a:r>
              <a:rPr lang="en-US" b="1" dirty="0" smtClean="0">
                <a:solidFill>
                  <a:srgbClr val="0000FF"/>
                </a:solidFill>
              </a:rPr>
              <a:t>Origin of Mass</a:t>
            </a:r>
            <a:r>
              <a:rPr lang="en-US" dirty="0" smtClean="0">
                <a:solidFill>
                  <a:srgbClr val="292934"/>
                </a:solidFill>
              </a:rPr>
              <a:t>:</a:t>
            </a:r>
            <a:endParaRPr lang="en-US" dirty="0" smtClean="0">
              <a:solidFill>
                <a:srgbClr val="292934"/>
              </a:solidFill>
            </a:endParaRPr>
          </a:p>
          <a:p>
            <a:pPr marL="0" indent="0">
              <a:buNone/>
            </a:pPr>
            <a:r>
              <a:rPr lang="en-US" dirty="0" smtClean="0">
                <a:solidFill>
                  <a:srgbClr val="292934"/>
                </a:solidFill>
              </a:rPr>
              <a:t>What makes up the mass of the </a:t>
            </a:r>
            <a:r>
              <a:rPr lang="en-US" b="1" dirty="0" smtClean="0">
                <a:solidFill>
                  <a:srgbClr val="FF0000"/>
                </a:solidFill>
              </a:rPr>
              <a:t>visible universe?</a:t>
            </a:r>
          </a:p>
          <a:p>
            <a:pPr marL="274320" lvl="1" indent="0">
              <a:buNone/>
            </a:pPr>
            <a:r>
              <a:rPr lang="en-US" dirty="0" smtClean="0">
                <a:solidFill>
                  <a:srgbClr val="292934"/>
                </a:solidFill>
              </a:rPr>
              <a:t>99.9</a:t>
            </a:r>
            <a:r>
              <a:rPr lang="en-US" dirty="0" smtClean="0">
                <a:solidFill>
                  <a:srgbClr val="292934"/>
                </a:solidFill>
              </a:rPr>
              <a:t>% </a:t>
            </a:r>
            <a:r>
              <a:rPr lang="en-US" dirty="0" smtClean="0">
                <a:solidFill>
                  <a:srgbClr val="292934"/>
                </a:solidFill>
              </a:rPr>
              <a:t>of the </a:t>
            </a:r>
            <a:r>
              <a:rPr lang="en-US" dirty="0" smtClean="0">
                <a:solidFill>
                  <a:srgbClr val="292934"/>
                </a:solidFill>
              </a:rPr>
              <a:t>atomic mass comes from </a:t>
            </a:r>
            <a:r>
              <a:rPr lang="en-US" dirty="0" smtClean="0">
                <a:solidFill>
                  <a:srgbClr val="292934"/>
                </a:solidFill>
              </a:rPr>
              <a:t>from </a:t>
            </a:r>
            <a:r>
              <a:rPr lang="en-US" dirty="0" smtClean="0">
                <a:solidFill>
                  <a:srgbClr val="292934"/>
                </a:solidFill>
              </a:rPr>
              <a:t>nuclear mass</a:t>
            </a:r>
            <a:endParaRPr lang="en-US" b="1" dirty="0" smtClean="0">
              <a:solidFill>
                <a:srgbClr val="292934"/>
              </a:solidFill>
            </a:endParaRPr>
          </a:p>
          <a:p>
            <a:pPr marL="274320" lvl="1" indent="0">
              <a:buNone/>
            </a:pPr>
            <a:r>
              <a:rPr lang="en-US" dirty="0" smtClean="0">
                <a:solidFill>
                  <a:srgbClr val="292934"/>
                </a:solidFill>
              </a:rPr>
              <a:t>Nuclear </a:t>
            </a:r>
            <a:r>
              <a:rPr lang="en-US" dirty="0" smtClean="0">
                <a:solidFill>
                  <a:srgbClr val="292934"/>
                </a:solidFill>
              </a:rPr>
              <a:t>Mass</a:t>
            </a:r>
            <a:r>
              <a:rPr lang="en-US" dirty="0">
                <a:solidFill>
                  <a:srgbClr val="292934"/>
                </a:solidFill>
              </a:rPr>
              <a:t> </a:t>
            </a:r>
            <a:r>
              <a:rPr lang="en-US" dirty="0" smtClean="0">
                <a:solidFill>
                  <a:srgbClr val="292934"/>
                </a:solidFill>
              </a:rPr>
              <a:t>comes from</a:t>
            </a:r>
            <a:r>
              <a:rPr lang="en-US" dirty="0" smtClean="0">
                <a:solidFill>
                  <a:srgbClr val="292934"/>
                </a:solidFill>
              </a:rPr>
              <a:t> the </a:t>
            </a:r>
            <a:r>
              <a:rPr lang="en-US" b="1" dirty="0" smtClean="0">
                <a:solidFill>
                  <a:srgbClr val="292934"/>
                </a:solidFill>
              </a:rPr>
              <a:t>nucleon </a:t>
            </a:r>
            <a:r>
              <a:rPr lang="en-US" b="1" dirty="0" smtClean="0">
                <a:solidFill>
                  <a:srgbClr val="292934"/>
                </a:solidFill>
              </a:rPr>
              <a:t>mass</a:t>
            </a:r>
          </a:p>
          <a:p>
            <a:pPr marL="274320" lvl="1" indent="0">
              <a:buNone/>
            </a:pPr>
            <a:r>
              <a:rPr lang="en-US" b="1" dirty="0" smtClean="0">
                <a:solidFill>
                  <a:srgbClr val="292934"/>
                </a:solidFill>
              </a:rPr>
              <a:t>Nucleon mass</a:t>
            </a:r>
            <a:r>
              <a:rPr lang="en-US" dirty="0" smtClean="0">
                <a:solidFill>
                  <a:srgbClr val="292934"/>
                </a:solidFill>
              </a:rPr>
              <a:t>? </a:t>
            </a:r>
            <a:r>
              <a:rPr lang="en-US" dirty="0" smtClean="0">
                <a:solidFill>
                  <a:srgbClr val="292934"/>
                </a:solidFill>
                <a:sym typeface="Wingdings"/>
              </a:rPr>
              <a:t></a:t>
            </a:r>
            <a:r>
              <a:rPr lang="en-US" dirty="0" smtClean="0">
                <a:solidFill>
                  <a:srgbClr val="292934"/>
                </a:solidFill>
              </a:rPr>
              <a:t> </a:t>
            </a:r>
            <a:r>
              <a:rPr lang="en-US" b="1" dirty="0" smtClean="0">
                <a:solidFill>
                  <a:srgbClr val="0000FF"/>
                </a:solidFill>
              </a:rPr>
              <a:t>energy of </a:t>
            </a:r>
            <a:r>
              <a:rPr lang="en-US" b="1" dirty="0" smtClean="0">
                <a:solidFill>
                  <a:srgbClr val="FF0000"/>
                </a:solidFill>
              </a:rPr>
              <a:t>massless </a:t>
            </a:r>
            <a:r>
              <a:rPr lang="en-US" b="1" i="1" u="sng" dirty="0" smtClean="0">
                <a:solidFill>
                  <a:srgbClr val="FF0000"/>
                </a:solidFill>
              </a:rPr>
              <a:t>gluons </a:t>
            </a:r>
            <a:r>
              <a:rPr lang="en-US" b="1" dirty="0" smtClean="0">
                <a:solidFill>
                  <a:srgbClr val="0000FF"/>
                </a:solidFill>
              </a:rPr>
              <a:t>and </a:t>
            </a:r>
            <a:r>
              <a:rPr lang="en-US" b="1" dirty="0" smtClean="0">
                <a:solidFill>
                  <a:srgbClr val="FF0000"/>
                </a:solidFill>
              </a:rPr>
              <a:t>almost massless  up &amp; down quarks</a:t>
            </a:r>
          </a:p>
          <a:p>
            <a:pPr marL="274320" lvl="1" indent="0">
              <a:buNone/>
            </a:pPr>
            <a:r>
              <a:rPr lang="en-US" b="1" dirty="0">
                <a:solidFill>
                  <a:srgbClr val="0000FF"/>
                </a:solidFill>
                <a:latin typeface="Apple Chancery"/>
                <a:cs typeface="Apple Chancery"/>
              </a:rPr>
              <a:t>Gluon &amp; quark interactions &amp; dynamics make up the entire mass of the visible universe</a:t>
            </a:r>
            <a:r>
              <a:rPr lang="en-US" b="1" dirty="0" smtClean="0">
                <a:solidFill>
                  <a:srgbClr val="0000FF"/>
                </a:solidFill>
                <a:latin typeface="Apple Chancery"/>
                <a:cs typeface="Apple Chancery"/>
              </a:rPr>
              <a:t>!</a:t>
            </a:r>
            <a:r>
              <a:rPr lang="en-US" b="1" dirty="0" smtClean="0">
                <a:solidFill>
                  <a:srgbClr val="0000FF"/>
                </a:solidFill>
              </a:rPr>
              <a:t> </a:t>
            </a:r>
            <a:r>
              <a:rPr lang="en-US" b="1" dirty="0" smtClean="0">
                <a:solidFill>
                  <a:srgbClr val="0000FF"/>
                </a:solidFill>
                <a:sym typeface="Wingdings"/>
              </a:rPr>
              <a:t> </a:t>
            </a:r>
            <a:r>
              <a:rPr lang="en-US" b="1" dirty="0" smtClean="0">
                <a:latin typeface="Lucida Calligraphy"/>
                <a:cs typeface="Lucida Calligraphy"/>
              </a:rPr>
              <a:t>“Mass without mass” – John Wheeler</a:t>
            </a:r>
          </a:p>
        </p:txBody>
      </p:sp>
      <p:sp>
        <p:nvSpPr>
          <p:cNvPr id="4" name="Date Placeholder 3"/>
          <p:cNvSpPr>
            <a:spLocks noGrp="1"/>
          </p:cNvSpPr>
          <p:nvPr>
            <p:ph type="dt" sz="half" idx="10"/>
          </p:nvPr>
        </p:nvSpPr>
        <p:spPr/>
        <p:txBody>
          <a:bodyPr/>
          <a:lstStyle/>
          <a:p>
            <a:r>
              <a:rPr lang="en-US" smtClean="0"/>
              <a:t>August 14, 2014</a:t>
            </a:r>
            <a:endParaRPr lang="en-US"/>
          </a:p>
        </p:txBody>
      </p:sp>
      <p:sp>
        <p:nvSpPr>
          <p:cNvPr id="5" name="Footer Placeholder 4"/>
          <p:cNvSpPr>
            <a:spLocks noGrp="1"/>
          </p:cNvSpPr>
          <p:nvPr>
            <p:ph type="ftr" sz="quarter" idx="11"/>
          </p:nvPr>
        </p:nvSpPr>
        <p:spPr/>
        <p:txBody>
          <a:bodyPr/>
          <a:lstStyle/>
          <a:p>
            <a:pPr algn="r"/>
            <a:r>
              <a:rPr lang="en-US" smtClean="0"/>
              <a:t>Spin physics with EIC: Pre-Town Meeting at JLab </a:t>
            </a: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5</a:t>
            </a:fld>
            <a:endParaRPr lang="en-US"/>
          </a:p>
        </p:txBody>
      </p:sp>
    </p:spTree>
    <p:extLst>
      <p:ext uri="{BB962C8B-B14F-4D97-AF65-F5344CB8AC3E}">
        <p14:creationId xmlns:p14="http://schemas.microsoft.com/office/powerpoint/2010/main" val="38795644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Exploring a new phase of matter:</a:t>
            </a:r>
            <a:endParaRPr lang="en-US" dirty="0"/>
          </a:p>
        </p:txBody>
      </p:sp>
      <p:pic>
        <p:nvPicPr>
          <p:cNvPr id="12" name="Picture 11"/>
          <p:cNvPicPr>
            <a:picLocks noChangeAspect="1"/>
          </p:cNvPicPr>
          <p:nvPr/>
        </p:nvPicPr>
        <p:blipFill>
          <a:blip r:embed="rId2"/>
          <a:stretch>
            <a:fillRect/>
          </a:stretch>
        </p:blipFill>
        <p:spPr>
          <a:xfrm>
            <a:off x="448736" y="4381570"/>
            <a:ext cx="2714896" cy="2270135"/>
          </a:xfrm>
          <a:prstGeom prst="rect">
            <a:avLst/>
          </a:prstGeom>
        </p:spPr>
      </p:pic>
      <p:pic>
        <p:nvPicPr>
          <p:cNvPr id="15" name="Picture 14"/>
          <p:cNvPicPr>
            <a:picLocks noChangeAspect="1"/>
          </p:cNvPicPr>
          <p:nvPr/>
        </p:nvPicPr>
        <p:blipFill>
          <a:blip r:embed="rId3"/>
          <a:stretch>
            <a:fillRect/>
          </a:stretch>
        </p:blipFill>
        <p:spPr>
          <a:xfrm>
            <a:off x="4837999" y="1857360"/>
            <a:ext cx="4068939" cy="4310317"/>
          </a:xfrm>
          <a:prstGeom prst="rect">
            <a:avLst/>
          </a:prstGeom>
        </p:spPr>
      </p:pic>
      <p:sp>
        <p:nvSpPr>
          <p:cNvPr id="16" name="TextBox 15"/>
          <p:cNvSpPr txBox="1"/>
          <p:nvPr/>
        </p:nvSpPr>
        <p:spPr>
          <a:xfrm>
            <a:off x="4144432" y="6127448"/>
            <a:ext cx="4999568" cy="430887"/>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2200" dirty="0" smtClean="0"/>
              <a:t>Enhancement of Q</a:t>
            </a:r>
            <a:r>
              <a:rPr lang="en-US" sz="2200" baseline="-25000" dirty="0" smtClean="0"/>
              <a:t>S </a:t>
            </a:r>
            <a:r>
              <a:rPr lang="en-US" sz="2200" dirty="0" smtClean="0"/>
              <a:t>with A, not energy </a:t>
            </a:r>
            <a:endParaRPr lang="en-US" sz="2200" dirty="0"/>
          </a:p>
        </p:txBody>
      </p:sp>
      <p:pic>
        <p:nvPicPr>
          <p:cNvPr id="14" name="Picture 13"/>
          <p:cNvPicPr>
            <a:picLocks noChangeAspect="1"/>
          </p:cNvPicPr>
          <p:nvPr/>
        </p:nvPicPr>
        <p:blipFill>
          <a:blip r:embed="rId4"/>
          <a:stretch>
            <a:fillRect/>
          </a:stretch>
        </p:blipFill>
        <p:spPr>
          <a:xfrm>
            <a:off x="2503319" y="5083204"/>
            <a:ext cx="2165350" cy="831421"/>
          </a:xfrm>
          <a:prstGeom prst="rect">
            <a:avLst/>
          </a:prstGeom>
        </p:spPr>
      </p:pic>
      <p:pic>
        <p:nvPicPr>
          <p:cNvPr id="17" name="Picture 16"/>
          <p:cNvPicPr>
            <a:picLocks noChangeAspect="1"/>
          </p:cNvPicPr>
          <p:nvPr/>
        </p:nvPicPr>
        <p:blipFill>
          <a:blip r:embed="rId5"/>
          <a:stretch>
            <a:fillRect/>
          </a:stretch>
        </p:blipFill>
        <p:spPr>
          <a:xfrm>
            <a:off x="4730843" y="1852233"/>
            <a:ext cx="4471277" cy="4315443"/>
          </a:xfrm>
          <a:prstGeom prst="rect">
            <a:avLst/>
          </a:prstGeom>
        </p:spPr>
      </p:pic>
      <p:sp>
        <p:nvSpPr>
          <p:cNvPr id="3" name="Date Placeholder 2"/>
          <p:cNvSpPr>
            <a:spLocks noGrp="1"/>
          </p:cNvSpPr>
          <p:nvPr>
            <p:ph type="dt" sz="half" idx="10"/>
          </p:nvPr>
        </p:nvSpPr>
        <p:spPr/>
        <p:txBody>
          <a:bodyPr/>
          <a:lstStyle/>
          <a:p>
            <a:r>
              <a:rPr lang="en-US" smtClean="0"/>
              <a:t>August 14, 2014</a:t>
            </a:r>
            <a:endParaRPr lang="en-US"/>
          </a:p>
        </p:txBody>
      </p:sp>
      <p:sp>
        <p:nvSpPr>
          <p:cNvPr id="4" name="Footer Placeholder 3"/>
          <p:cNvSpPr>
            <a:spLocks noGrp="1"/>
          </p:cNvSpPr>
          <p:nvPr>
            <p:ph type="ftr" sz="quarter" idx="11"/>
          </p:nvPr>
        </p:nvSpPr>
        <p:spPr/>
        <p:txBody>
          <a:bodyPr/>
          <a:lstStyle/>
          <a:p>
            <a:r>
              <a:rPr lang="es-ES_tradnl" smtClean="0"/>
              <a:t>Spin physics with EIC: Pre-Town Meeting at JLab </a:t>
            </a:r>
            <a:endParaRPr lang="en-US"/>
          </a:p>
        </p:txBody>
      </p:sp>
      <p:sp>
        <p:nvSpPr>
          <p:cNvPr id="8" name="Slide Number Placeholder 7"/>
          <p:cNvSpPr>
            <a:spLocks noGrp="1"/>
          </p:cNvSpPr>
          <p:nvPr>
            <p:ph type="sldNum" sz="quarter" idx="12"/>
          </p:nvPr>
        </p:nvSpPr>
        <p:spPr/>
        <p:txBody>
          <a:bodyPr/>
          <a:lstStyle/>
          <a:p>
            <a:fld id="{86573F6C-F8D8-B348-B654-EE84CB3F7996}" type="slidenum">
              <a:rPr lang="en-US" smtClean="0"/>
              <a:t>50</a:t>
            </a:fld>
            <a:endParaRPr lang="en-US"/>
          </a:p>
        </p:txBody>
      </p:sp>
      <p:sp>
        <p:nvSpPr>
          <p:cNvPr id="18" name="TextBox 17"/>
          <p:cNvSpPr txBox="1"/>
          <p:nvPr/>
        </p:nvSpPr>
        <p:spPr>
          <a:xfrm>
            <a:off x="2757816" y="4452276"/>
            <a:ext cx="1828800" cy="58477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400" dirty="0" smtClean="0"/>
              <a:t>Kowalski, </a:t>
            </a:r>
            <a:r>
              <a:rPr lang="en-US" sz="1400" dirty="0" err="1" smtClean="0"/>
              <a:t>Teany</a:t>
            </a:r>
            <a:endParaRPr lang="en-US" sz="1400" dirty="0" smtClean="0"/>
          </a:p>
          <a:p>
            <a:r>
              <a:rPr lang="en-US" sz="1400" dirty="0">
                <a:solidFill>
                  <a:schemeClr val="tx1"/>
                </a:solidFill>
              </a:rPr>
              <a:t>PRD 68:11400</a:t>
            </a:r>
            <a:r>
              <a:rPr lang="en-US" sz="1400" dirty="0">
                <a:solidFill>
                  <a:schemeClr val="tx1"/>
                </a:solidFill>
                <a:latin typeface="Futura Condensed" pitchFamily="-106" charset="0"/>
              </a:rPr>
              <a:t>5</a:t>
            </a:r>
            <a:r>
              <a:rPr lang="en-US" dirty="0">
                <a:solidFill>
                  <a:schemeClr val="tx1"/>
                </a:solidFill>
                <a:latin typeface="Futura Condensed" pitchFamily="-106" charset="0"/>
              </a:rPr>
              <a:t> </a:t>
            </a:r>
            <a:endParaRPr lang="en-US" dirty="0"/>
          </a:p>
        </p:txBody>
      </p:sp>
      <p:sp>
        <p:nvSpPr>
          <p:cNvPr id="19" name="TextBox 18"/>
          <p:cNvSpPr txBox="1"/>
          <p:nvPr/>
        </p:nvSpPr>
        <p:spPr>
          <a:xfrm>
            <a:off x="240902" y="1610305"/>
            <a:ext cx="4345714" cy="1938992"/>
          </a:xfrm>
          <a:prstGeom prst="rect">
            <a:avLst/>
          </a:prstGeom>
          <a:noFill/>
        </p:spPr>
        <p:txBody>
          <a:bodyPr wrap="square" rtlCol="0">
            <a:spAutoFit/>
          </a:bodyPr>
          <a:lstStyle/>
          <a:p>
            <a:r>
              <a:rPr lang="en-US" sz="2400" dirty="0" smtClean="0"/>
              <a:t>Probe the </a:t>
            </a:r>
            <a:r>
              <a:rPr lang="en-US" sz="2400" b="1" i="1" dirty="0" smtClean="0">
                <a:solidFill>
                  <a:srgbClr val="000090"/>
                </a:solidFill>
              </a:rPr>
              <a:t>NUCLEI</a:t>
            </a:r>
            <a:r>
              <a:rPr lang="en-US" sz="2400" dirty="0"/>
              <a:t> </a:t>
            </a:r>
            <a:r>
              <a:rPr lang="en-US" sz="2400" dirty="0" smtClean="0"/>
              <a:t>with the:</a:t>
            </a:r>
            <a:r>
              <a:rPr lang="en-US" sz="2400" b="1" dirty="0" smtClean="0">
                <a:solidFill>
                  <a:srgbClr val="0000FF"/>
                </a:solidFill>
              </a:rPr>
              <a:t> Electron Ion Collider (EIC)</a:t>
            </a:r>
          </a:p>
          <a:p>
            <a:endParaRPr lang="en-US" sz="2400" b="1" dirty="0">
              <a:solidFill>
                <a:srgbClr val="0000FF"/>
              </a:solidFill>
            </a:endParaRPr>
          </a:p>
          <a:p>
            <a:r>
              <a:rPr lang="en-US" sz="2400" dirty="0" smtClean="0">
                <a:solidFill>
                  <a:srgbClr val="0000FF"/>
                </a:solidFill>
              </a:rPr>
              <a:t>Probe high </a:t>
            </a:r>
            <a:r>
              <a:rPr lang="en-US" sz="2400" dirty="0" err="1" smtClean="0">
                <a:solidFill>
                  <a:srgbClr val="0000FF"/>
                </a:solidFill>
              </a:rPr>
              <a:t>gluonic</a:t>
            </a:r>
            <a:r>
              <a:rPr lang="en-US" sz="2400" dirty="0" smtClean="0">
                <a:solidFill>
                  <a:srgbClr val="0000FF"/>
                </a:solidFill>
              </a:rPr>
              <a:t> density</a:t>
            </a:r>
          </a:p>
          <a:p>
            <a:r>
              <a:rPr lang="en-US" sz="2400" dirty="0">
                <a:solidFill>
                  <a:srgbClr val="0000FF"/>
                </a:solidFill>
              </a:rPr>
              <a:t>m</a:t>
            </a:r>
            <a:r>
              <a:rPr lang="en-US" sz="2400" dirty="0" smtClean="0">
                <a:solidFill>
                  <a:srgbClr val="0000FF"/>
                </a:solidFill>
              </a:rPr>
              <a:t>atter, find what “Q</a:t>
            </a:r>
            <a:r>
              <a:rPr lang="en-US" sz="2400" baseline="-25000" dirty="0" smtClean="0">
                <a:solidFill>
                  <a:srgbClr val="0000FF"/>
                </a:solidFill>
              </a:rPr>
              <a:t>s”</a:t>
            </a:r>
            <a:r>
              <a:rPr lang="en-US" sz="2400" dirty="0" smtClean="0">
                <a:solidFill>
                  <a:srgbClr val="0000FF"/>
                </a:solidFill>
              </a:rPr>
              <a:t> is!</a:t>
            </a:r>
            <a:endParaRPr lang="en-US" sz="2400" dirty="0">
              <a:solidFill>
                <a:srgbClr val="0000FF"/>
              </a:solidFill>
            </a:endParaRPr>
          </a:p>
        </p:txBody>
      </p:sp>
      <p:grpSp>
        <p:nvGrpSpPr>
          <p:cNvPr id="7" name="Group 6"/>
          <p:cNvGrpSpPr/>
          <p:nvPr/>
        </p:nvGrpSpPr>
        <p:grpSpPr>
          <a:xfrm>
            <a:off x="357281" y="3549297"/>
            <a:ext cx="3739451" cy="646331"/>
            <a:chOff x="808666" y="3531986"/>
            <a:chExt cx="3739451" cy="646331"/>
          </a:xfrm>
        </p:grpSpPr>
        <p:grpSp>
          <p:nvGrpSpPr>
            <p:cNvPr id="5" name="Group 4"/>
            <p:cNvGrpSpPr/>
            <p:nvPr/>
          </p:nvGrpSpPr>
          <p:grpSpPr>
            <a:xfrm>
              <a:off x="2211774" y="3597944"/>
              <a:ext cx="2336343" cy="514415"/>
              <a:chOff x="448736" y="3478926"/>
              <a:chExt cx="2336343" cy="514415"/>
            </a:xfrm>
          </p:grpSpPr>
          <p:pic>
            <p:nvPicPr>
              <p:cNvPr id="13" name="Picture 12"/>
              <p:cNvPicPr>
                <a:picLocks noChangeAspect="1"/>
              </p:cNvPicPr>
              <p:nvPr/>
            </p:nvPicPr>
            <p:blipFill>
              <a:blip r:embed="rId6"/>
              <a:stretch>
                <a:fillRect/>
              </a:stretch>
            </p:blipFill>
            <p:spPr>
              <a:xfrm>
                <a:off x="448736" y="3478926"/>
                <a:ext cx="895209" cy="510368"/>
              </a:xfrm>
              <a:prstGeom prst="rect">
                <a:avLst/>
              </a:prstGeom>
            </p:spPr>
          </p:pic>
          <p:pic>
            <p:nvPicPr>
              <p:cNvPr id="20" name="Picture 19"/>
              <p:cNvPicPr>
                <a:picLocks noChangeAspect="1"/>
              </p:cNvPicPr>
              <p:nvPr/>
            </p:nvPicPr>
            <p:blipFill>
              <a:blip r:embed="rId7"/>
              <a:stretch>
                <a:fillRect/>
              </a:stretch>
            </p:blipFill>
            <p:spPr>
              <a:xfrm>
                <a:off x="1668934" y="3478926"/>
                <a:ext cx="1116145" cy="514415"/>
              </a:xfrm>
              <a:prstGeom prst="rect">
                <a:avLst/>
              </a:prstGeom>
            </p:spPr>
          </p:pic>
        </p:grpSp>
        <p:sp>
          <p:nvSpPr>
            <p:cNvPr id="6" name="TextBox 5"/>
            <p:cNvSpPr txBox="1"/>
            <p:nvPr/>
          </p:nvSpPr>
          <p:spPr>
            <a:xfrm>
              <a:off x="808666" y="3531986"/>
              <a:ext cx="1057388" cy="646331"/>
            </a:xfrm>
            <a:prstGeom prst="rect">
              <a:avLst/>
            </a:prstGeom>
            <a:noFill/>
          </p:spPr>
          <p:txBody>
            <a:bodyPr wrap="none" rtlCol="0">
              <a:spAutoFit/>
            </a:bodyPr>
            <a:lstStyle/>
            <a:p>
              <a:r>
                <a:rPr lang="en-US" dirty="0" smtClean="0"/>
                <a:t>Balance </a:t>
              </a:r>
            </a:p>
            <a:p>
              <a:r>
                <a:rPr lang="en-US" dirty="0" smtClean="0"/>
                <a:t>between</a:t>
              </a:r>
              <a:endParaRPr lang="en-US" dirty="0"/>
            </a:p>
          </p:txBody>
        </p:sp>
      </p:grpSp>
    </p:spTree>
    <p:extLst>
      <p:ext uri="{BB962C8B-B14F-4D97-AF65-F5344CB8AC3E}">
        <p14:creationId xmlns:p14="http://schemas.microsoft.com/office/powerpoint/2010/main" val="3725329973"/>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209" y="462836"/>
            <a:ext cx="8687983" cy="990600"/>
          </a:xfrm>
        </p:spPr>
        <p:txBody>
          <a:bodyPr>
            <a:normAutofit/>
          </a:bodyPr>
          <a:lstStyle/>
          <a:p>
            <a:pPr algn="ctr"/>
            <a:r>
              <a:rPr lang="en-US" dirty="0" smtClean="0"/>
              <a:t>Saturation/CGC: What to measure?</a:t>
            </a:r>
            <a:endParaRPr lang="en-US" dirty="0"/>
          </a:p>
        </p:txBody>
      </p:sp>
      <p:sp>
        <p:nvSpPr>
          <p:cNvPr id="3" name="Content Placeholder 2"/>
          <p:cNvSpPr>
            <a:spLocks noGrp="1"/>
          </p:cNvSpPr>
          <p:nvPr>
            <p:ph idx="1"/>
          </p:nvPr>
        </p:nvSpPr>
        <p:spPr>
          <a:xfrm>
            <a:off x="243209" y="1413047"/>
            <a:ext cx="9109967" cy="2209795"/>
          </a:xfrm>
        </p:spPr>
        <p:txBody>
          <a:bodyPr>
            <a:normAutofit/>
          </a:bodyPr>
          <a:lstStyle/>
          <a:p>
            <a:r>
              <a:rPr lang="en-US" sz="2000" dirty="0" smtClean="0"/>
              <a:t>F</a:t>
            </a:r>
            <a:r>
              <a:rPr lang="en-US" sz="2000" baseline="-25000" dirty="0" smtClean="0"/>
              <a:t>2</a:t>
            </a:r>
            <a:r>
              <a:rPr lang="en-US" sz="2000" dirty="0" smtClean="0"/>
              <a:t> (quark+ antiquark)  &amp;  F</a:t>
            </a:r>
            <a:r>
              <a:rPr lang="en-US" sz="2000" baseline="-25000" dirty="0" smtClean="0"/>
              <a:t>L</a:t>
            </a:r>
            <a:r>
              <a:rPr lang="en-US" sz="2000" dirty="0" smtClean="0"/>
              <a:t>(gluons) </a:t>
            </a:r>
            <a:r>
              <a:rPr lang="en-US" sz="2000" dirty="0"/>
              <a:t>at low x (</a:t>
            </a:r>
            <a:r>
              <a:rPr lang="en-US" sz="2000" dirty="0">
                <a:solidFill>
                  <a:srgbClr val="FF0000"/>
                </a:solidFill>
              </a:rPr>
              <a:t>classic inclusive measurement</a:t>
            </a:r>
            <a:r>
              <a:rPr lang="en-US" sz="2000" dirty="0"/>
              <a:t>)</a:t>
            </a:r>
          </a:p>
          <a:p>
            <a:pPr lvl="1"/>
            <a:r>
              <a:rPr lang="en-US" sz="1800" dirty="0" smtClean="0"/>
              <a:t> </a:t>
            </a:r>
          </a:p>
          <a:p>
            <a:pPr lvl="1"/>
            <a:endParaRPr lang="en-US" sz="1800" dirty="0" smtClean="0"/>
          </a:p>
          <a:p>
            <a:pPr lvl="1"/>
            <a:r>
              <a:rPr lang="en-US" sz="1800" dirty="0" smtClean="0"/>
              <a:t>F</a:t>
            </a:r>
            <a:r>
              <a:rPr lang="en-US" sz="1800" baseline="-25000" dirty="0" smtClean="0"/>
              <a:t>L</a:t>
            </a:r>
            <a:r>
              <a:rPr lang="en-US" sz="1800" dirty="0" smtClean="0"/>
              <a:t> requires change in the center of mass energy in operation of collider</a:t>
            </a:r>
            <a:endParaRPr lang="en-US" sz="1800" dirty="0"/>
          </a:p>
        </p:txBody>
      </p:sp>
      <p:sp>
        <p:nvSpPr>
          <p:cNvPr id="4" name="Date Placeholder 3"/>
          <p:cNvSpPr>
            <a:spLocks noGrp="1"/>
          </p:cNvSpPr>
          <p:nvPr>
            <p:ph type="dt" sz="half" idx="10"/>
          </p:nvPr>
        </p:nvSpPr>
        <p:spPr/>
        <p:txBody>
          <a:bodyPr/>
          <a:lstStyle/>
          <a:p>
            <a:r>
              <a:rPr lang="en-US" smtClean="0"/>
              <a:t>August 14, 2014</a:t>
            </a:r>
            <a:endParaRPr lang="en-US"/>
          </a:p>
        </p:txBody>
      </p:sp>
      <p:sp>
        <p:nvSpPr>
          <p:cNvPr id="5" name="Footer Placeholder 4"/>
          <p:cNvSpPr>
            <a:spLocks noGrp="1"/>
          </p:cNvSpPr>
          <p:nvPr>
            <p:ph type="ftr" sz="quarter" idx="11"/>
          </p:nvPr>
        </p:nvSpPr>
        <p:spPr/>
        <p:txBody>
          <a:bodyPr/>
          <a:lstStyle/>
          <a:p>
            <a:r>
              <a:rPr lang="en-US" smtClean="0"/>
              <a:t>Spin physics with EIC: Pre-Town Meeting at JLab </a:t>
            </a: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51</a:t>
            </a:fld>
            <a:endParaRPr lang="en-US"/>
          </a:p>
        </p:txBody>
      </p:sp>
      <p:sp>
        <p:nvSpPr>
          <p:cNvPr id="7" name="Content Placeholder 2"/>
          <p:cNvSpPr txBox="1">
            <a:spLocks/>
          </p:cNvSpPr>
          <p:nvPr/>
        </p:nvSpPr>
        <p:spPr>
          <a:xfrm>
            <a:off x="484665" y="4976743"/>
            <a:ext cx="3257602" cy="708359"/>
          </a:xfrm>
          <a:prstGeom prst="rect">
            <a:avLst/>
          </a:prstGeom>
          <a:solidFill>
            <a:srgbClr val="CCFFCC"/>
          </a:solidFill>
        </p:spPr>
        <p:txBody>
          <a:bodyPr vert="horz" lIns="91440" tIns="45720" rIns="91440" bIns="45720" rtlCol="0" anchor="ctr">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r>
              <a:rPr lang="en-US" sz="2000" dirty="0" smtClean="0">
                <a:solidFill>
                  <a:srgbClr val="0000FF"/>
                </a:solidFill>
              </a:rPr>
              <a:t>Diffractive</a:t>
            </a:r>
            <a:r>
              <a:rPr lang="en-US" sz="2000" dirty="0" smtClean="0"/>
              <a:t> to Total cross section ratio for </a:t>
            </a:r>
            <a:r>
              <a:rPr lang="en-US" sz="2000" dirty="0" err="1" smtClean="0"/>
              <a:t>eA</a:t>
            </a:r>
            <a:r>
              <a:rPr lang="en-US" sz="2000" dirty="0" smtClean="0"/>
              <a:t>/</a:t>
            </a:r>
            <a:r>
              <a:rPr lang="en-US" sz="2000" dirty="0" err="1" smtClean="0"/>
              <a:t>ep</a:t>
            </a:r>
            <a:endParaRPr lang="en-US" sz="2000" dirty="0" smtClean="0"/>
          </a:p>
        </p:txBody>
      </p:sp>
      <p:sp>
        <p:nvSpPr>
          <p:cNvPr id="8" name="TextBox 7"/>
          <p:cNvSpPr txBox="1"/>
          <p:nvPr/>
        </p:nvSpPr>
        <p:spPr>
          <a:xfrm>
            <a:off x="598323" y="2997222"/>
            <a:ext cx="1628684" cy="461665"/>
          </a:xfrm>
          <a:prstGeom prst="rect">
            <a:avLst/>
          </a:prstGeom>
          <a:noFill/>
        </p:spPr>
        <p:txBody>
          <a:bodyPr wrap="none" rtlCol="0">
            <a:spAutoFit/>
          </a:bodyPr>
          <a:lstStyle/>
          <a:p>
            <a:r>
              <a:rPr lang="en-US" sz="2400" dirty="0" smtClean="0"/>
              <a:t>Diffraction</a:t>
            </a:r>
            <a:r>
              <a:rPr lang="en-US" dirty="0" smtClean="0"/>
              <a:t>: </a:t>
            </a:r>
            <a:endParaRPr lang="en-US" dirty="0"/>
          </a:p>
        </p:txBody>
      </p:sp>
      <p:sp>
        <p:nvSpPr>
          <p:cNvPr id="12" name="TextBox 11"/>
          <p:cNvSpPr txBox="1"/>
          <p:nvPr/>
        </p:nvSpPr>
        <p:spPr>
          <a:xfrm>
            <a:off x="484665" y="4017073"/>
            <a:ext cx="3379551" cy="923330"/>
          </a:xfrm>
          <a:prstGeom prst="rect">
            <a:avLst/>
          </a:prstGeom>
          <a:noFill/>
        </p:spPr>
        <p:txBody>
          <a:bodyPr wrap="none" rtlCol="0">
            <a:spAutoFit/>
          </a:bodyPr>
          <a:lstStyle/>
          <a:p>
            <a:r>
              <a:rPr lang="en-US" dirty="0" smtClean="0">
                <a:solidFill>
                  <a:srgbClr val="0000FF"/>
                </a:solidFill>
              </a:rPr>
              <a:t>At HERA: </a:t>
            </a:r>
            <a:r>
              <a:rPr lang="en-US" dirty="0" err="1" smtClean="0">
                <a:solidFill>
                  <a:srgbClr val="0000FF"/>
                </a:solidFill>
              </a:rPr>
              <a:t>ep</a:t>
            </a:r>
            <a:r>
              <a:rPr lang="en-US" dirty="0" smtClean="0">
                <a:solidFill>
                  <a:srgbClr val="0000FF"/>
                </a:solidFill>
              </a:rPr>
              <a:t> observed 10-15%</a:t>
            </a:r>
          </a:p>
          <a:p>
            <a:r>
              <a:rPr lang="en-US" dirty="0" smtClean="0">
                <a:solidFill>
                  <a:srgbClr val="0000FF"/>
                </a:solidFill>
              </a:rPr>
              <a:t>If CGC/Saturation: then </a:t>
            </a:r>
          </a:p>
          <a:p>
            <a:r>
              <a:rPr lang="en-US" dirty="0" smtClean="0">
                <a:solidFill>
                  <a:srgbClr val="0000FF"/>
                </a:solidFill>
              </a:rPr>
              <a:t>Diffraction </a:t>
            </a:r>
            <a:r>
              <a:rPr lang="en-US" dirty="0" err="1" smtClean="0">
                <a:solidFill>
                  <a:srgbClr val="0000FF"/>
                </a:solidFill>
              </a:rPr>
              <a:t>eA</a:t>
            </a:r>
            <a:r>
              <a:rPr lang="en-US" dirty="0" smtClean="0">
                <a:solidFill>
                  <a:srgbClr val="0000FF"/>
                </a:solidFill>
              </a:rPr>
              <a:t> expect ~25-30% </a:t>
            </a:r>
            <a:endParaRPr lang="en-US" dirty="0">
              <a:solidFill>
                <a:srgbClr val="0000FF"/>
              </a:solidFill>
            </a:endParaRPr>
          </a:p>
        </p:txBody>
      </p:sp>
      <p:pic>
        <p:nvPicPr>
          <p:cNvPr id="13" name="Picture 12"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449" y="3522850"/>
            <a:ext cx="2743200" cy="430502"/>
          </a:xfrm>
          <a:prstGeom prst="rect">
            <a:avLst/>
          </a:prstGeom>
        </p:spPr>
      </p:pic>
      <p:pic>
        <p:nvPicPr>
          <p:cNvPr id="11" name="Picture 10"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5292" y="1980952"/>
            <a:ext cx="2218376" cy="292608"/>
          </a:xfrm>
          <a:prstGeom prst="rect">
            <a:avLst/>
          </a:prstGeom>
        </p:spPr>
      </p:pic>
      <p:pic>
        <p:nvPicPr>
          <p:cNvPr id="14" name="Picture 13"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7928" y="1809926"/>
            <a:ext cx="2255704" cy="685800"/>
          </a:xfrm>
          <a:prstGeom prst="rect">
            <a:avLst/>
          </a:prstGeom>
        </p:spPr>
      </p:pic>
      <p:sp>
        <p:nvSpPr>
          <p:cNvPr id="15" name="TextBox 14"/>
          <p:cNvSpPr txBox="1"/>
          <p:nvPr/>
        </p:nvSpPr>
        <p:spPr>
          <a:xfrm>
            <a:off x="484665" y="5728235"/>
            <a:ext cx="4026486" cy="1200329"/>
          </a:xfrm>
          <a:prstGeom prst="rect">
            <a:avLst/>
          </a:prstGeom>
          <a:noFill/>
        </p:spPr>
        <p:txBody>
          <a:bodyPr wrap="square" rtlCol="0" anchor="b">
            <a:spAutoFit/>
          </a:bodyPr>
          <a:lstStyle/>
          <a:p>
            <a:r>
              <a:rPr lang="en-US" dirty="0">
                <a:solidFill>
                  <a:srgbClr val="0000FF"/>
                </a:solidFill>
                <a:cs typeface="Symbol" charset="2"/>
              </a:rPr>
              <a:t>Experimental challenges in diffractive measurements drive the detector and IR design</a:t>
            </a:r>
            <a:r>
              <a:rPr lang="en-US" dirty="0">
                <a:cs typeface="Symbol" charset="2"/>
              </a:rPr>
              <a:t>. </a:t>
            </a:r>
            <a:endParaRPr lang="en-US" dirty="0">
              <a:solidFill>
                <a:srgbClr val="0000FF"/>
              </a:solidFill>
              <a:cs typeface="Symbol" charset="2"/>
            </a:endParaRPr>
          </a:p>
          <a:p>
            <a:endParaRPr lang="en-US" dirty="0"/>
          </a:p>
        </p:txBody>
      </p:sp>
      <p:pic>
        <p:nvPicPr>
          <p:cNvPr id="16" name="Picture 15"/>
          <p:cNvPicPr>
            <a:picLocks noChangeAspect="1"/>
          </p:cNvPicPr>
          <p:nvPr/>
        </p:nvPicPr>
        <p:blipFill>
          <a:blip r:embed="rId5"/>
          <a:stretch>
            <a:fillRect/>
          </a:stretch>
        </p:blipFill>
        <p:spPr>
          <a:xfrm>
            <a:off x="4921487" y="2920005"/>
            <a:ext cx="3647125" cy="3729295"/>
          </a:xfrm>
          <a:prstGeom prst="rect">
            <a:avLst/>
          </a:prstGeom>
        </p:spPr>
      </p:pic>
      <p:sp>
        <p:nvSpPr>
          <p:cNvPr id="9" name="Right Arrow 8"/>
          <p:cNvSpPr/>
          <p:nvPr/>
        </p:nvSpPr>
        <p:spPr>
          <a:xfrm>
            <a:off x="3864216" y="5133577"/>
            <a:ext cx="978408" cy="484632"/>
          </a:xfrm>
          <a:prstGeom prst="rightArrow">
            <a:avLst/>
          </a:prstGeom>
          <a:solidFill>
            <a:srgbClr val="CCFFCC"/>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94068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Generation of mass in QCD</a:t>
            </a:r>
            <a:endParaRPr lang="en-US" dirty="0"/>
          </a:p>
        </p:txBody>
      </p:sp>
      <p:sp>
        <p:nvSpPr>
          <p:cNvPr id="3" name="Content Placeholder 2"/>
          <p:cNvSpPr>
            <a:spLocks noGrp="1"/>
          </p:cNvSpPr>
          <p:nvPr>
            <p:ph idx="1"/>
          </p:nvPr>
        </p:nvSpPr>
        <p:spPr>
          <a:xfrm>
            <a:off x="243209" y="1626104"/>
            <a:ext cx="8900791" cy="5073727"/>
          </a:xfrm>
        </p:spPr>
        <p:txBody>
          <a:bodyPr/>
          <a:lstStyle/>
          <a:p>
            <a:r>
              <a:rPr lang="en-US" dirty="0" smtClean="0"/>
              <a:t>99% of the nucleon mass: self-generated </a:t>
            </a:r>
            <a:r>
              <a:rPr lang="en-US" dirty="0"/>
              <a:t>g</a:t>
            </a:r>
            <a:r>
              <a:rPr lang="en-US" dirty="0" smtClean="0"/>
              <a:t>luon fields</a:t>
            </a:r>
          </a:p>
          <a:p>
            <a:r>
              <a:rPr lang="en-US" dirty="0" smtClean="0"/>
              <a:t>Similarity between p, n mass indicates </a:t>
            </a:r>
            <a:r>
              <a:rPr lang="en-US" dirty="0" smtClean="0">
                <a:sym typeface="Wingdings"/>
              </a:rPr>
              <a:t></a:t>
            </a:r>
            <a:r>
              <a:rPr lang="en-US" dirty="0" smtClean="0"/>
              <a:t> </a:t>
            </a:r>
            <a:r>
              <a:rPr lang="en-US" b="1" dirty="0" smtClean="0">
                <a:solidFill>
                  <a:srgbClr val="FF0000"/>
                </a:solidFill>
              </a:rPr>
              <a:t>gluon self interactions</a:t>
            </a:r>
            <a:r>
              <a:rPr lang="en-US" dirty="0" smtClean="0"/>
              <a:t> are </a:t>
            </a:r>
            <a:r>
              <a:rPr lang="en-US" dirty="0" smtClean="0">
                <a:solidFill>
                  <a:srgbClr val="0000FF"/>
                </a:solidFill>
              </a:rPr>
              <a:t>identical</a:t>
            </a:r>
            <a:r>
              <a:rPr lang="en-US" dirty="0" smtClean="0"/>
              <a:t> &amp; </a:t>
            </a:r>
            <a:r>
              <a:rPr lang="en-US" dirty="0" smtClean="0">
                <a:solidFill>
                  <a:srgbClr val="0000FF"/>
                </a:solidFill>
              </a:rPr>
              <a:t>overwhelmingly</a:t>
            </a:r>
            <a:r>
              <a:rPr lang="en-US" dirty="0" smtClean="0"/>
              <a:t> important:</a:t>
            </a:r>
            <a:endParaRPr lang="en-US" dirty="0"/>
          </a:p>
        </p:txBody>
      </p:sp>
      <p:sp>
        <p:nvSpPr>
          <p:cNvPr id="4" name="Date Placeholder 3"/>
          <p:cNvSpPr>
            <a:spLocks noGrp="1"/>
          </p:cNvSpPr>
          <p:nvPr>
            <p:ph type="dt" sz="half" idx="10"/>
          </p:nvPr>
        </p:nvSpPr>
        <p:spPr/>
        <p:txBody>
          <a:bodyPr/>
          <a:lstStyle/>
          <a:p>
            <a:r>
              <a:rPr lang="en-US" smtClean="0"/>
              <a:t>August 14, 2014</a:t>
            </a:r>
            <a:endParaRPr lang="en-US"/>
          </a:p>
        </p:txBody>
      </p:sp>
      <p:sp>
        <p:nvSpPr>
          <p:cNvPr id="5" name="Footer Placeholder 4"/>
          <p:cNvSpPr>
            <a:spLocks noGrp="1"/>
          </p:cNvSpPr>
          <p:nvPr>
            <p:ph type="ftr" sz="quarter" idx="11"/>
          </p:nvPr>
        </p:nvSpPr>
        <p:spPr/>
        <p:txBody>
          <a:bodyPr/>
          <a:lstStyle/>
          <a:p>
            <a:pPr algn="r"/>
            <a:r>
              <a:rPr lang="en-US" smtClean="0"/>
              <a:t>Spin physics with EIC: Pre-Town Meeting at JLab </a:t>
            </a: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52</a:t>
            </a:fld>
            <a:endParaRPr lang="en-US"/>
          </a:p>
        </p:txBody>
      </p:sp>
      <p:pic>
        <p:nvPicPr>
          <p:cNvPr id="8" name="Picture 7"/>
          <p:cNvPicPr>
            <a:picLocks noChangeAspect="1"/>
          </p:cNvPicPr>
          <p:nvPr/>
        </p:nvPicPr>
        <p:blipFill>
          <a:blip r:embed="rId2"/>
          <a:stretch>
            <a:fillRect/>
          </a:stretch>
        </p:blipFill>
        <p:spPr>
          <a:xfrm>
            <a:off x="579118" y="4162968"/>
            <a:ext cx="1491612" cy="1406861"/>
          </a:xfrm>
          <a:prstGeom prst="rect">
            <a:avLst/>
          </a:prstGeom>
        </p:spPr>
      </p:pic>
      <p:grpSp>
        <p:nvGrpSpPr>
          <p:cNvPr id="9" name="Group 8"/>
          <p:cNvGrpSpPr/>
          <p:nvPr/>
        </p:nvGrpSpPr>
        <p:grpSpPr>
          <a:xfrm>
            <a:off x="2248528" y="3325121"/>
            <a:ext cx="4626738" cy="3532879"/>
            <a:chOff x="4866697" y="3818146"/>
            <a:chExt cx="2936585" cy="2280020"/>
          </a:xfrm>
        </p:grpSpPr>
        <p:pic>
          <p:nvPicPr>
            <p:cNvPr id="10" name="Picture 2" descr="fig1-pg19"/>
            <p:cNvPicPr>
              <a:picLocks noChangeAspect="1" noChangeArrowheads="1"/>
            </p:cNvPicPr>
            <p:nvPr/>
          </p:nvPicPr>
          <p:blipFill>
            <a:blip r:embed="rId3"/>
            <a:srcRect/>
            <a:stretch>
              <a:fillRect/>
            </a:stretch>
          </p:blipFill>
          <p:spPr bwMode="auto">
            <a:xfrm>
              <a:off x="4866697" y="3924382"/>
              <a:ext cx="2816935" cy="2173784"/>
            </a:xfrm>
            <a:prstGeom prst="rect">
              <a:avLst/>
            </a:prstGeom>
            <a:noFill/>
            <a:ln w="9525">
              <a:noFill/>
              <a:miter lim="800000"/>
              <a:headEnd/>
              <a:tailEnd/>
            </a:ln>
          </p:spPr>
        </p:pic>
        <p:sp>
          <p:nvSpPr>
            <p:cNvPr id="11" name="TextBox 10"/>
            <p:cNvSpPr txBox="1"/>
            <p:nvPr/>
          </p:nvSpPr>
          <p:spPr>
            <a:xfrm>
              <a:off x="4996276" y="3818146"/>
              <a:ext cx="2807006" cy="272234"/>
            </a:xfrm>
            <a:prstGeom prst="rect">
              <a:avLst/>
            </a:prstGeom>
            <a:noFill/>
          </p:spPr>
          <p:txBody>
            <a:bodyPr wrap="none" rtlCol="0">
              <a:spAutoFit/>
            </a:bodyPr>
            <a:lstStyle/>
            <a:p>
              <a:r>
                <a:rPr lang="en-US" sz="1600" dirty="0" err="1" smtClean="0"/>
                <a:t>Bhagwat</a:t>
              </a:r>
              <a:r>
                <a:rPr lang="en-US" sz="1600" dirty="0" smtClean="0"/>
                <a:t> et al.  arXiv:0710.2059 [</a:t>
              </a:r>
              <a:r>
                <a:rPr lang="en-US" sz="1600" dirty="0" err="1" smtClean="0"/>
                <a:t>nucl-th</a:t>
              </a:r>
              <a:r>
                <a:rPr lang="en-US" dirty="0" smtClean="0"/>
                <a:t>]</a:t>
              </a:r>
              <a:endParaRPr lang="en-US" dirty="0"/>
            </a:p>
          </p:txBody>
        </p:sp>
      </p:grpSp>
      <p:sp>
        <p:nvSpPr>
          <p:cNvPr id="12" name="TextBox 11"/>
          <p:cNvSpPr txBox="1"/>
          <p:nvPr/>
        </p:nvSpPr>
        <p:spPr>
          <a:xfrm>
            <a:off x="6569046" y="3746946"/>
            <a:ext cx="2362145" cy="2585323"/>
          </a:xfrm>
          <a:prstGeom prst="rect">
            <a:avLst/>
          </a:prstGeom>
          <a:solidFill>
            <a:srgbClr val="CCFFCC"/>
          </a:solidFill>
          <a:ln>
            <a:solidFill>
              <a:schemeClr val="tx1"/>
            </a:solidFill>
          </a:ln>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US" b="1" dirty="0" smtClean="0">
                <a:solidFill>
                  <a:srgbClr val="0000FF"/>
                </a:solidFill>
              </a:rPr>
              <a:t>Success of QCD!</a:t>
            </a:r>
          </a:p>
          <a:p>
            <a:endParaRPr lang="en-US" dirty="0" smtClean="0">
              <a:solidFill>
                <a:schemeClr val="tx1"/>
              </a:solidFill>
            </a:endParaRPr>
          </a:p>
          <a:p>
            <a:endParaRPr lang="en-US" dirty="0" smtClean="0">
              <a:solidFill>
                <a:schemeClr val="tx1"/>
              </a:solidFill>
            </a:endParaRPr>
          </a:p>
          <a:p>
            <a:r>
              <a:rPr lang="en-US" b="1" dirty="0" smtClean="0">
                <a:solidFill>
                  <a:srgbClr val="FF0000"/>
                </a:solidFill>
              </a:rPr>
              <a:t>Higgs boson </a:t>
            </a:r>
          </a:p>
          <a:p>
            <a:r>
              <a:rPr lang="en-US" dirty="0" smtClean="0">
                <a:solidFill>
                  <a:schemeClr val="tx1"/>
                </a:solidFill>
              </a:rPr>
              <a:t>plays no role here.</a:t>
            </a:r>
          </a:p>
          <a:p>
            <a:endParaRPr lang="en-US" dirty="0">
              <a:solidFill>
                <a:schemeClr val="tx1"/>
              </a:solidFill>
            </a:endParaRPr>
          </a:p>
          <a:p>
            <a:pPr algn="r"/>
            <a:endParaRPr lang="en-US" b="1" i="1" dirty="0" smtClean="0">
              <a:solidFill>
                <a:srgbClr val="FF0000"/>
              </a:solidFill>
            </a:endParaRPr>
          </a:p>
          <a:p>
            <a:pPr algn="r"/>
            <a:r>
              <a:rPr lang="en-US" b="1" i="1" dirty="0" smtClean="0">
                <a:solidFill>
                  <a:srgbClr val="FF0000"/>
                </a:solidFill>
              </a:rPr>
              <a:t>Other successes of QCD: </a:t>
            </a:r>
            <a:r>
              <a:rPr lang="en-US" b="1" i="1" dirty="0" smtClean="0">
                <a:solidFill>
                  <a:srgbClr val="FF0000"/>
                </a:solidFill>
                <a:sym typeface="Wingdings"/>
              </a:rPr>
              <a:t></a:t>
            </a:r>
            <a:endParaRPr lang="en-US" b="1" i="1" dirty="0">
              <a:solidFill>
                <a:srgbClr val="FF0000"/>
              </a:solidFill>
            </a:endParaRPr>
          </a:p>
        </p:txBody>
      </p:sp>
    </p:spTree>
    <p:extLst>
      <p:ext uri="{BB962C8B-B14F-4D97-AF65-F5344CB8AC3E}">
        <p14:creationId xmlns:p14="http://schemas.microsoft.com/office/powerpoint/2010/main" val="7704011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65125" y="595499"/>
            <a:ext cx="3206943" cy="3323367"/>
          </a:xfrm>
          <a:prstGeom prst="rect">
            <a:avLst/>
          </a:prstGeom>
        </p:spPr>
      </p:pic>
      <p:pic>
        <p:nvPicPr>
          <p:cNvPr id="19" name="Picture 18"/>
          <p:cNvPicPr>
            <a:picLocks noChangeAspect="1"/>
          </p:cNvPicPr>
          <p:nvPr/>
        </p:nvPicPr>
        <p:blipFill>
          <a:blip r:embed="rId3"/>
          <a:stretch>
            <a:fillRect/>
          </a:stretch>
        </p:blipFill>
        <p:spPr>
          <a:xfrm>
            <a:off x="872827" y="2071513"/>
            <a:ext cx="538584" cy="524224"/>
          </a:xfrm>
          <a:prstGeom prst="rect">
            <a:avLst/>
          </a:prstGeom>
        </p:spPr>
      </p:pic>
      <p:sp>
        <p:nvSpPr>
          <p:cNvPr id="2" name="Date Placeholder 1"/>
          <p:cNvSpPr>
            <a:spLocks noGrp="1"/>
          </p:cNvSpPr>
          <p:nvPr>
            <p:ph type="dt" sz="half" idx="10"/>
          </p:nvPr>
        </p:nvSpPr>
        <p:spPr/>
        <p:txBody>
          <a:bodyPr/>
          <a:lstStyle/>
          <a:p>
            <a:r>
              <a:rPr lang="en-US" smtClean="0"/>
              <a:t>August 14, 2014</a:t>
            </a:r>
            <a:endParaRPr lang="en-US"/>
          </a:p>
        </p:txBody>
      </p:sp>
      <p:sp>
        <p:nvSpPr>
          <p:cNvPr id="3" name="Footer Placeholder 2"/>
          <p:cNvSpPr>
            <a:spLocks noGrp="1"/>
          </p:cNvSpPr>
          <p:nvPr>
            <p:ph type="ftr" sz="quarter" idx="11"/>
          </p:nvPr>
        </p:nvSpPr>
        <p:spPr/>
        <p:txBody>
          <a:bodyPr/>
          <a:lstStyle/>
          <a:p>
            <a:r>
              <a:rPr lang="es-ES_tradnl" smtClean="0"/>
              <a:t>Spin physics with EIC: Pre-Town Meeting at JLab </a:t>
            </a:r>
            <a:endParaRPr lang="en-US"/>
          </a:p>
        </p:txBody>
      </p:sp>
      <p:sp>
        <p:nvSpPr>
          <p:cNvPr id="8" name="Slide Number Placeholder 7"/>
          <p:cNvSpPr>
            <a:spLocks noGrp="1"/>
          </p:cNvSpPr>
          <p:nvPr>
            <p:ph type="sldNum" sz="quarter" idx="12"/>
          </p:nvPr>
        </p:nvSpPr>
        <p:spPr/>
        <p:txBody>
          <a:bodyPr/>
          <a:lstStyle/>
          <a:p>
            <a:fld id="{86573F6C-F8D8-B348-B654-EE84CB3F7996}" type="slidenum">
              <a:rPr lang="en-US" smtClean="0"/>
              <a:t>53</a:t>
            </a:fld>
            <a:endParaRPr lang="en-US"/>
          </a:p>
        </p:txBody>
      </p:sp>
      <p:pic>
        <p:nvPicPr>
          <p:cNvPr id="14" name="Picture 13" descr="spect.pdf"/>
          <p:cNvPicPr>
            <a:picLocks noChangeAspect="1"/>
          </p:cNvPicPr>
          <p:nvPr/>
        </p:nvPicPr>
        <p:blipFill>
          <a:blip r:embed="rId4"/>
          <a:stretch>
            <a:fillRect/>
          </a:stretch>
        </p:blipFill>
        <p:spPr>
          <a:xfrm>
            <a:off x="3657112" y="2595737"/>
            <a:ext cx="5205880" cy="3908962"/>
          </a:xfrm>
          <a:prstGeom prst="rect">
            <a:avLst/>
          </a:prstGeom>
        </p:spPr>
      </p:pic>
      <p:sp>
        <p:nvSpPr>
          <p:cNvPr id="4" name="TextBox 3"/>
          <p:cNvSpPr txBox="1"/>
          <p:nvPr/>
        </p:nvSpPr>
        <p:spPr>
          <a:xfrm>
            <a:off x="4733292" y="2257183"/>
            <a:ext cx="3435355" cy="338554"/>
          </a:xfrm>
          <a:prstGeom prst="rect">
            <a:avLst/>
          </a:prstGeom>
          <a:noFill/>
        </p:spPr>
        <p:txBody>
          <a:bodyPr wrap="none" rtlCol="0">
            <a:spAutoFit/>
          </a:bodyPr>
          <a:lstStyle/>
          <a:p>
            <a:r>
              <a:rPr lang="en-US" sz="1600" dirty="0" err="1" smtClean="0">
                <a:solidFill>
                  <a:srgbClr val="0000FF"/>
                </a:solidFill>
              </a:rPr>
              <a:t>Durr</a:t>
            </a:r>
            <a:r>
              <a:rPr lang="en-US" sz="1600" dirty="0" smtClean="0">
                <a:solidFill>
                  <a:srgbClr val="0000FF"/>
                </a:solidFill>
              </a:rPr>
              <a:t> et al. Science 322 (2009) 1224</a:t>
            </a:r>
            <a:endParaRPr lang="en-US" sz="1600" dirty="0">
              <a:solidFill>
                <a:srgbClr val="0000FF"/>
              </a:solidFill>
            </a:endParaRPr>
          </a:p>
        </p:txBody>
      </p:sp>
      <p:sp>
        <p:nvSpPr>
          <p:cNvPr id="6" name="TextBox 5"/>
          <p:cNvSpPr txBox="1"/>
          <p:nvPr/>
        </p:nvSpPr>
        <p:spPr>
          <a:xfrm>
            <a:off x="4733292" y="1196332"/>
            <a:ext cx="1569660" cy="646331"/>
          </a:xfrm>
          <a:prstGeom prst="rect">
            <a:avLst/>
          </a:prstGeom>
        </p:spPr>
        <p:style>
          <a:lnRef idx="0">
            <a:schemeClr val="accent6"/>
          </a:lnRef>
          <a:fillRef idx="3">
            <a:schemeClr val="accent6"/>
          </a:fillRef>
          <a:effectRef idx="3">
            <a:schemeClr val="accent6"/>
          </a:effectRef>
          <a:fontRef idx="minor">
            <a:schemeClr val="lt1"/>
          </a:fontRef>
        </p:style>
        <p:txBody>
          <a:bodyPr wrap="none" rtlCol="0">
            <a:spAutoFit/>
          </a:bodyPr>
          <a:lstStyle/>
          <a:p>
            <a:pPr algn="ctr"/>
            <a:r>
              <a:rPr lang="en-US" dirty="0" smtClean="0"/>
              <a:t>Successes of</a:t>
            </a:r>
          </a:p>
          <a:p>
            <a:pPr algn="ctr"/>
            <a:r>
              <a:rPr lang="en-US" dirty="0" smtClean="0"/>
              <a:t>QCD</a:t>
            </a:r>
            <a:endParaRPr lang="en-US" dirty="0"/>
          </a:p>
        </p:txBody>
      </p:sp>
    </p:spTree>
    <p:extLst>
      <p:ext uri="{BB962C8B-B14F-4D97-AF65-F5344CB8AC3E}">
        <p14:creationId xmlns:p14="http://schemas.microsoft.com/office/powerpoint/2010/main" val="32204490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cap="none" dirty="0" smtClean="0"/>
              <a:t>QCD is the correct theory of strong interactions, </a:t>
            </a:r>
            <a:r>
              <a:rPr lang="en-US" cap="none" dirty="0" smtClean="0">
                <a:solidFill>
                  <a:srgbClr val="0000FF"/>
                </a:solidFill>
              </a:rPr>
              <a:t>but do we understand it?</a:t>
            </a:r>
            <a:endParaRPr lang="en-US" cap="none" dirty="0">
              <a:solidFill>
                <a:srgbClr val="0000FF"/>
              </a:solidFill>
            </a:endParaRPr>
          </a:p>
        </p:txBody>
      </p:sp>
      <p:sp>
        <p:nvSpPr>
          <p:cNvPr id="8" name="Text Placeholder 7"/>
          <p:cNvSpPr>
            <a:spLocks noGrp="1"/>
          </p:cNvSpPr>
          <p:nvPr>
            <p:ph type="body" idx="1"/>
          </p:nvPr>
        </p:nvSpPr>
        <p:spPr>
          <a:xfrm>
            <a:off x="722312" y="4626864"/>
            <a:ext cx="8421687" cy="1500187"/>
          </a:xfrm>
        </p:spPr>
        <p:txBody>
          <a:bodyPr>
            <a:normAutofit/>
          </a:bodyPr>
          <a:lstStyle/>
          <a:p>
            <a:r>
              <a:rPr lang="en-US" dirty="0" smtClean="0">
                <a:solidFill>
                  <a:schemeClr val="tx1"/>
                </a:solidFill>
              </a:rPr>
              <a:t>How well do we understand the role of gluons in QCD?</a:t>
            </a:r>
          </a:p>
          <a:p>
            <a:r>
              <a:rPr lang="en-US" dirty="0" smtClean="0">
                <a:solidFill>
                  <a:schemeClr val="tx1"/>
                </a:solidFill>
              </a:rPr>
              <a:t>How well do we understand the sea quarks?</a:t>
            </a:r>
          </a:p>
        </p:txBody>
      </p:sp>
      <p:sp>
        <p:nvSpPr>
          <p:cNvPr id="4" name="Date Placeholder 3"/>
          <p:cNvSpPr>
            <a:spLocks noGrp="1"/>
          </p:cNvSpPr>
          <p:nvPr>
            <p:ph type="dt" sz="half" idx="10"/>
          </p:nvPr>
        </p:nvSpPr>
        <p:spPr/>
        <p:txBody>
          <a:bodyPr/>
          <a:lstStyle/>
          <a:p>
            <a:r>
              <a:rPr lang="en-US" smtClean="0"/>
              <a:t>August 14, 2014</a:t>
            </a:r>
            <a:endParaRPr lang="en-US"/>
          </a:p>
        </p:txBody>
      </p:sp>
      <p:sp>
        <p:nvSpPr>
          <p:cNvPr id="5" name="Footer Placeholder 4"/>
          <p:cNvSpPr>
            <a:spLocks noGrp="1"/>
          </p:cNvSpPr>
          <p:nvPr>
            <p:ph type="ftr" sz="quarter" idx="11"/>
          </p:nvPr>
        </p:nvSpPr>
        <p:spPr/>
        <p:txBody>
          <a:bodyPr/>
          <a:lstStyle/>
          <a:p>
            <a:pPr algn="r"/>
            <a:r>
              <a:rPr lang="en-US" smtClean="0"/>
              <a:t>Spin physics with EIC: Pre-Town Meeting at JLab </a:t>
            </a: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54</a:t>
            </a:fld>
            <a:endParaRPr lang="en-US"/>
          </a:p>
        </p:txBody>
      </p:sp>
      <p:sp>
        <p:nvSpPr>
          <p:cNvPr id="2" name="TextBox 1"/>
          <p:cNvSpPr txBox="1"/>
          <p:nvPr/>
        </p:nvSpPr>
        <p:spPr>
          <a:xfrm>
            <a:off x="1139826" y="748631"/>
            <a:ext cx="7354887" cy="830997"/>
          </a:xfrm>
          <a:prstGeom prst="rect">
            <a:avLst/>
          </a:prstGeom>
          <a:noFill/>
        </p:spPr>
        <p:txBody>
          <a:bodyPr wrap="square" rtlCol="0">
            <a:spAutoFit/>
          </a:bodyPr>
          <a:lstStyle/>
          <a:p>
            <a:r>
              <a:rPr lang="en-US" sz="2400" i="1" dirty="0" smtClean="0"/>
              <a:t>“Folks, we should stop testing QCD, and start understanding </a:t>
            </a:r>
            <a:r>
              <a:rPr lang="en-US" sz="2400" i="1" dirty="0"/>
              <a:t> </a:t>
            </a:r>
            <a:r>
              <a:rPr lang="en-US" sz="2400" i="1" dirty="0" smtClean="0"/>
              <a:t>it.”    </a:t>
            </a:r>
            <a:r>
              <a:rPr lang="en-US" dirty="0" smtClean="0">
                <a:solidFill>
                  <a:srgbClr val="0000FF"/>
                </a:solidFill>
              </a:rPr>
              <a:t>Yuri </a:t>
            </a:r>
            <a:r>
              <a:rPr lang="en-US" dirty="0" err="1" smtClean="0">
                <a:solidFill>
                  <a:srgbClr val="0000FF"/>
                </a:solidFill>
              </a:rPr>
              <a:t>Dokshitzer</a:t>
            </a:r>
            <a:r>
              <a:rPr lang="en-US" dirty="0" smtClean="0">
                <a:solidFill>
                  <a:srgbClr val="0000FF"/>
                </a:solidFill>
              </a:rPr>
              <a:t> (ICHEP’98, Vancouver</a:t>
            </a:r>
            <a:r>
              <a:rPr lang="en-US" i="1" dirty="0" smtClean="0">
                <a:solidFill>
                  <a:srgbClr val="0000FF"/>
                </a:solidFill>
              </a:rPr>
              <a:t>)</a:t>
            </a:r>
            <a:endParaRPr lang="en-US" i="1" dirty="0">
              <a:solidFill>
                <a:srgbClr val="0000FF"/>
              </a:solidFill>
            </a:endParaRPr>
          </a:p>
        </p:txBody>
      </p:sp>
    </p:spTree>
    <p:extLst>
      <p:ext uri="{BB962C8B-B14F-4D97-AF65-F5344CB8AC3E}">
        <p14:creationId xmlns:p14="http://schemas.microsoft.com/office/powerpoint/2010/main" val="29227032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686800" cy="990600"/>
          </a:xfrm>
        </p:spPr>
        <p:txBody>
          <a:bodyPr>
            <a:normAutofit fontScale="90000"/>
          </a:bodyPr>
          <a:lstStyle/>
          <a:p>
            <a:r>
              <a:rPr lang="en-US" dirty="0" smtClean="0"/>
              <a:t>QCD is no doubt correct, but there remain many unsolved, compelling questions!</a:t>
            </a:r>
            <a:endParaRPr lang="en-US" dirty="0"/>
          </a:p>
        </p:txBody>
      </p:sp>
      <p:sp>
        <p:nvSpPr>
          <p:cNvPr id="3" name="Date Placeholder 2"/>
          <p:cNvSpPr>
            <a:spLocks noGrp="1"/>
          </p:cNvSpPr>
          <p:nvPr>
            <p:ph type="dt" sz="half" idx="10"/>
          </p:nvPr>
        </p:nvSpPr>
        <p:spPr/>
        <p:txBody>
          <a:bodyPr/>
          <a:lstStyle/>
          <a:p>
            <a:r>
              <a:rPr lang="en-US" smtClean="0"/>
              <a:t>August 14, 2014</a:t>
            </a:r>
            <a:endParaRPr lang="en-US"/>
          </a:p>
        </p:txBody>
      </p:sp>
      <p:sp>
        <p:nvSpPr>
          <p:cNvPr id="4" name="Footer Placeholder 3"/>
          <p:cNvSpPr>
            <a:spLocks noGrp="1"/>
          </p:cNvSpPr>
          <p:nvPr>
            <p:ph type="ftr" sz="quarter" idx="11"/>
          </p:nvPr>
        </p:nvSpPr>
        <p:spPr/>
        <p:txBody>
          <a:bodyPr/>
          <a:lstStyle/>
          <a:p>
            <a:pPr algn="r"/>
            <a:r>
              <a:rPr lang="en-US" smtClean="0"/>
              <a:t>Spin physics with EIC: Pre-Town Meeting at JLab </a:t>
            </a: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55</a:t>
            </a:fld>
            <a:endParaRPr lang="en-US"/>
          </a:p>
        </p:txBody>
      </p:sp>
      <p:pic>
        <p:nvPicPr>
          <p:cNvPr id="6" name="Picture 5"/>
          <p:cNvPicPr>
            <a:picLocks noChangeAspect="1"/>
          </p:cNvPicPr>
          <p:nvPr/>
        </p:nvPicPr>
        <p:blipFill>
          <a:blip r:embed="rId2"/>
          <a:stretch>
            <a:fillRect/>
          </a:stretch>
        </p:blipFill>
        <p:spPr>
          <a:xfrm>
            <a:off x="128854" y="1805441"/>
            <a:ext cx="8812304" cy="4385940"/>
          </a:xfrm>
          <a:prstGeom prst="rect">
            <a:avLst/>
          </a:prstGeom>
        </p:spPr>
      </p:pic>
      <p:sp>
        <p:nvSpPr>
          <p:cNvPr id="7" name="Rectangle 6"/>
          <p:cNvSpPr/>
          <p:nvPr/>
        </p:nvSpPr>
        <p:spPr>
          <a:xfrm>
            <a:off x="0" y="1805441"/>
            <a:ext cx="9144000" cy="1249716"/>
          </a:xfrm>
          <a:prstGeom prst="rect">
            <a:avLst/>
          </a:prstGeom>
          <a:noFill/>
          <a:ln w="381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2640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207820" y="976576"/>
            <a:ext cx="4651836" cy="430087"/>
          </a:xfrm>
          <a:prstGeom prst="rect">
            <a:avLst/>
          </a:prstGeom>
          <a:noFill/>
          <a:ln w="9525">
            <a:noFill/>
            <a:miter lim="800000"/>
            <a:headEnd/>
            <a:tailEnd/>
          </a:ln>
        </p:spPr>
        <p:txBody>
          <a:bodyPr wrap="none" lIns="91269" tIns="45635" rIns="91269" bIns="45635">
            <a:prstTxWarp prst="textNoShape">
              <a:avLst/>
            </a:prstTxWarp>
            <a:spAutoFit/>
          </a:bodyPr>
          <a:lstStyle/>
          <a:p>
            <a:pPr>
              <a:buFont typeface="Wingdings" pitchFamily="-107" charset="2"/>
              <a:buChar char="q"/>
            </a:pPr>
            <a:r>
              <a:rPr lang="en-US" sz="2200" dirty="0">
                <a:solidFill>
                  <a:srgbClr val="006600"/>
                </a:solidFill>
                <a:latin typeface="Arial Rounded MT Bold"/>
                <a:cs typeface="Arial Rounded MT Bold"/>
              </a:rPr>
              <a:t> NSAC 2007 Long-Range Plan:</a:t>
            </a:r>
          </a:p>
        </p:txBody>
      </p:sp>
      <p:sp>
        <p:nvSpPr>
          <p:cNvPr id="5" name="TextBox 4"/>
          <p:cNvSpPr txBox="1">
            <a:spLocks noChangeArrowheads="1"/>
          </p:cNvSpPr>
          <p:nvPr/>
        </p:nvSpPr>
        <p:spPr bwMode="auto">
          <a:xfrm>
            <a:off x="207821" y="3556160"/>
            <a:ext cx="5840973" cy="430087"/>
          </a:xfrm>
          <a:prstGeom prst="rect">
            <a:avLst/>
          </a:prstGeom>
          <a:noFill/>
          <a:ln w="9525">
            <a:noFill/>
            <a:miter lim="800000"/>
            <a:headEnd/>
            <a:tailEnd/>
          </a:ln>
        </p:spPr>
        <p:txBody>
          <a:bodyPr wrap="none" lIns="91269" tIns="45635" rIns="91269" bIns="45635">
            <a:prstTxWarp prst="textNoShape">
              <a:avLst/>
            </a:prstTxWarp>
            <a:spAutoFit/>
          </a:bodyPr>
          <a:lstStyle/>
          <a:p>
            <a:pPr>
              <a:buFont typeface="Wingdings" pitchFamily="-107" charset="2"/>
              <a:buChar char="q"/>
            </a:pPr>
            <a:r>
              <a:rPr lang="en-US" sz="2200" dirty="0">
                <a:solidFill>
                  <a:srgbClr val="006600"/>
                </a:solidFill>
                <a:latin typeface="Arial Rounded MT Bold"/>
                <a:cs typeface="Arial Rounded MT Bold"/>
              </a:rPr>
              <a:t> NSAC Facilities Subcommittee (2013):</a:t>
            </a:r>
          </a:p>
        </p:txBody>
      </p:sp>
      <p:sp>
        <p:nvSpPr>
          <p:cNvPr id="6" name="TextBox 5"/>
          <p:cNvSpPr txBox="1">
            <a:spLocks noChangeArrowheads="1"/>
          </p:cNvSpPr>
          <p:nvPr/>
        </p:nvSpPr>
        <p:spPr bwMode="auto">
          <a:xfrm>
            <a:off x="207821" y="4789420"/>
            <a:ext cx="5269721" cy="430087"/>
          </a:xfrm>
          <a:prstGeom prst="rect">
            <a:avLst/>
          </a:prstGeom>
          <a:noFill/>
          <a:ln w="9525">
            <a:noFill/>
            <a:miter lim="800000"/>
            <a:headEnd/>
            <a:tailEnd/>
          </a:ln>
        </p:spPr>
        <p:txBody>
          <a:bodyPr wrap="none" lIns="91269" tIns="45635" rIns="91269" bIns="45635">
            <a:prstTxWarp prst="textNoShape">
              <a:avLst/>
            </a:prstTxWarp>
            <a:spAutoFit/>
          </a:bodyPr>
          <a:lstStyle/>
          <a:p>
            <a:pPr>
              <a:buFont typeface="Wingdings" pitchFamily="-107" charset="2"/>
              <a:buChar char="q"/>
            </a:pPr>
            <a:r>
              <a:rPr lang="en-US" sz="2200" dirty="0">
                <a:solidFill>
                  <a:srgbClr val="006600"/>
                </a:solidFill>
                <a:latin typeface="Arial Rounded MT Bold"/>
                <a:cs typeface="Arial Rounded MT Bold"/>
              </a:rPr>
              <a:t> NSAC NEXT Long-Range Process:</a:t>
            </a:r>
          </a:p>
        </p:txBody>
      </p:sp>
      <p:sp>
        <p:nvSpPr>
          <p:cNvPr id="2" name="Rectangle 1"/>
          <p:cNvSpPr/>
          <p:nvPr/>
        </p:nvSpPr>
        <p:spPr>
          <a:xfrm>
            <a:off x="486685" y="1356757"/>
            <a:ext cx="6060405" cy="2091320"/>
          </a:xfrm>
          <a:prstGeom prst="rect">
            <a:avLst/>
          </a:prstGeom>
        </p:spPr>
        <p:txBody>
          <a:bodyPr wrap="square" lIns="91418" tIns="45709" rIns="91418" bIns="45709">
            <a:spAutoFit/>
          </a:bodyPr>
          <a:lstStyle/>
          <a:p>
            <a:pPr marL="342820" indent="-342820" eaLnBrk="0" hangingPunct="0">
              <a:lnSpc>
                <a:spcPct val="90000"/>
              </a:lnSpc>
              <a:spcBef>
                <a:spcPts val="600"/>
              </a:spcBef>
              <a:spcAft>
                <a:spcPct val="30000"/>
              </a:spcAft>
              <a:defRPr/>
            </a:pPr>
            <a:r>
              <a:rPr lang="en-US" kern="0" dirty="0">
                <a:solidFill>
                  <a:srgbClr val="000000"/>
                </a:solidFill>
                <a:latin typeface="+mj-lt"/>
                <a:ea typeface="ＭＳ Ｐゴシック" pitchFamily="1" charset="-128"/>
                <a:cs typeface="Arial" pitchFamily="34" charset="0"/>
              </a:rPr>
              <a:t> </a:t>
            </a:r>
            <a:r>
              <a:rPr lang="en-US" kern="0" dirty="0" smtClean="0">
                <a:solidFill>
                  <a:srgbClr val="000000"/>
                </a:solidFill>
                <a:latin typeface="+mj-lt"/>
                <a:ea typeface="ＭＳ Ｐゴシック" pitchFamily="1" charset="-128"/>
                <a:cs typeface="Arial" pitchFamily="34" charset="0"/>
              </a:rPr>
              <a:t>“An </a:t>
            </a:r>
            <a:r>
              <a:rPr lang="en-US" b="1" kern="0" dirty="0">
                <a:solidFill>
                  <a:srgbClr val="0B2CB7"/>
                </a:solidFill>
                <a:latin typeface="+mj-lt"/>
                <a:ea typeface="ＭＳ Ｐゴシック" pitchFamily="1" charset="-128"/>
                <a:cs typeface="Arial" pitchFamily="34" charset="0"/>
              </a:rPr>
              <a:t>Electron-Ion Collider (EIC)</a:t>
            </a:r>
            <a:r>
              <a:rPr lang="en-US" kern="0" dirty="0">
                <a:solidFill>
                  <a:srgbClr val="0B2CB7"/>
                </a:solidFill>
                <a:latin typeface="+mj-lt"/>
                <a:ea typeface="ＭＳ Ｐゴシック" pitchFamily="1" charset="-128"/>
                <a:cs typeface="Arial" pitchFamily="34" charset="0"/>
              </a:rPr>
              <a:t> </a:t>
            </a:r>
            <a:r>
              <a:rPr lang="en-US" kern="0" dirty="0">
                <a:solidFill>
                  <a:srgbClr val="000000"/>
                </a:solidFill>
                <a:latin typeface="+mj-lt"/>
                <a:ea typeface="ＭＳ Ｐゴシック" pitchFamily="1" charset="-128"/>
                <a:cs typeface="Arial" pitchFamily="34" charset="0"/>
              </a:rPr>
              <a:t>with </a:t>
            </a:r>
            <a:r>
              <a:rPr lang="en-US" b="1" kern="0" dirty="0">
                <a:solidFill>
                  <a:srgbClr val="C00000"/>
                </a:solidFill>
                <a:latin typeface="+mj-lt"/>
                <a:ea typeface="ＭＳ Ｐゴシック" pitchFamily="1" charset="-128"/>
                <a:cs typeface="Arial" pitchFamily="34" charset="0"/>
              </a:rPr>
              <a:t>polarized</a:t>
            </a:r>
            <a:r>
              <a:rPr lang="en-US" kern="0" dirty="0">
                <a:solidFill>
                  <a:srgbClr val="000000"/>
                </a:solidFill>
                <a:latin typeface="+mj-lt"/>
                <a:ea typeface="ＭＳ Ｐゴシック" pitchFamily="1" charset="-128"/>
                <a:cs typeface="Arial" pitchFamily="34" charset="0"/>
              </a:rPr>
              <a:t> beams has been </a:t>
            </a:r>
            <a:r>
              <a:rPr lang="en-US" b="1" kern="0" dirty="0">
                <a:solidFill>
                  <a:srgbClr val="0B2CB7"/>
                </a:solidFill>
                <a:latin typeface="+mj-lt"/>
                <a:ea typeface="ＭＳ Ｐゴシック" pitchFamily="1" charset="-128"/>
                <a:cs typeface="Arial" pitchFamily="34" charset="0"/>
              </a:rPr>
              <a:t>embraced by the U.S. nuclear science community</a:t>
            </a:r>
            <a:r>
              <a:rPr lang="en-US" kern="0" dirty="0">
                <a:solidFill>
                  <a:srgbClr val="000000"/>
                </a:solidFill>
                <a:latin typeface="+mj-lt"/>
                <a:ea typeface="ＭＳ Ｐゴシック" pitchFamily="1" charset="-128"/>
                <a:cs typeface="Arial" pitchFamily="34" charset="0"/>
              </a:rPr>
              <a:t> as embodying the vision for </a:t>
            </a:r>
            <a:r>
              <a:rPr lang="en-US" b="1" kern="0" dirty="0">
                <a:solidFill>
                  <a:srgbClr val="0B2CB7"/>
                </a:solidFill>
                <a:latin typeface="+mj-lt"/>
                <a:ea typeface="ＭＳ Ｐゴシック" pitchFamily="1" charset="-128"/>
                <a:cs typeface="Arial" pitchFamily="34" charset="0"/>
              </a:rPr>
              <a:t>reaching the next QCD frontier</a:t>
            </a:r>
            <a:r>
              <a:rPr lang="en-US" kern="0" dirty="0">
                <a:solidFill>
                  <a:srgbClr val="000000"/>
                </a:solidFill>
                <a:latin typeface="+mj-lt"/>
                <a:ea typeface="ＭＳ Ｐゴシック" pitchFamily="1" charset="-128"/>
                <a:cs typeface="Arial" pitchFamily="34" charset="0"/>
              </a:rPr>
              <a:t>.  EIC would provide unique capabilities for the study of QCD well beyond those available at existing facilities worldwide and complementary to those planned for the next generation of accelerators in Europe and Asia</a:t>
            </a:r>
            <a:r>
              <a:rPr lang="en-US" kern="0" dirty="0" smtClean="0">
                <a:solidFill>
                  <a:srgbClr val="000000"/>
                </a:solidFill>
                <a:latin typeface="+mj-lt"/>
                <a:ea typeface="ＭＳ Ｐゴシック" pitchFamily="1" charset="-128"/>
                <a:cs typeface="Arial" pitchFamily="34" charset="0"/>
              </a:rPr>
              <a:t>.”</a:t>
            </a:r>
            <a:endParaRPr lang="en-US" kern="0" dirty="0">
              <a:solidFill>
                <a:srgbClr val="000000"/>
              </a:solidFill>
              <a:latin typeface="+mj-lt"/>
              <a:ea typeface="ＭＳ Ｐゴシック" pitchFamily="1" charset="-128"/>
              <a:cs typeface="Arial" pitchFamily="34" charset="0"/>
            </a:endParaRPr>
          </a:p>
        </p:txBody>
      </p:sp>
      <p:pic>
        <p:nvPicPr>
          <p:cNvPr id="7" name="Picture 6" descr="Screen shot 2013-02-07 at 3.33.2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1064" y="881142"/>
            <a:ext cx="2001899" cy="2346151"/>
          </a:xfrm>
          <a:prstGeom prst="rect">
            <a:avLst/>
          </a:prstGeom>
        </p:spPr>
      </p:pic>
      <p:sp>
        <p:nvSpPr>
          <p:cNvPr id="9" name="Rectangle 8"/>
          <p:cNvSpPr/>
          <p:nvPr/>
        </p:nvSpPr>
        <p:spPr>
          <a:xfrm>
            <a:off x="592528" y="4011613"/>
            <a:ext cx="7889961" cy="646331"/>
          </a:xfrm>
          <a:prstGeom prst="rect">
            <a:avLst/>
          </a:prstGeom>
        </p:spPr>
        <p:txBody>
          <a:bodyPr wrap="square" lIns="91418" tIns="45709" rIns="91418" bIns="45709">
            <a:spAutoFit/>
          </a:bodyPr>
          <a:lstStyle/>
          <a:p>
            <a:r>
              <a:rPr lang="en-US" dirty="0">
                <a:solidFill>
                  <a:srgbClr val="002060"/>
                </a:solidFill>
                <a:latin typeface="+mj-lt"/>
                <a:cs typeface="Arial" pitchFamily="34" charset="0"/>
              </a:rPr>
              <a:t>The Subcommittee ranks an EIC as </a:t>
            </a:r>
            <a:r>
              <a:rPr lang="en-US" b="1" dirty="0">
                <a:solidFill>
                  <a:srgbClr val="002060"/>
                </a:solidFill>
                <a:latin typeface="+mj-lt"/>
                <a:cs typeface="Arial" pitchFamily="34" charset="0"/>
              </a:rPr>
              <a:t>Absolutely Central </a:t>
            </a:r>
            <a:r>
              <a:rPr lang="en-US" dirty="0">
                <a:solidFill>
                  <a:srgbClr val="002060"/>
                </a:solidFill>
                <a:latin typeface="+mj-lt"/>
                <a:cs typeface="Arial" pitchFamily="34" charset="0"/>
              </a:rPr>
              <a:t>in its ability to contribute to world-leading science in the next decade.”</a:t>
            </a:r>
          </a:p>
        </p:txBody>
      </p:sp>
      <p:sp>
        <p:nvSpPr>
          <p:cNvPr id="10" name="TextBox 9"/>
          <p:cNvSpPr txBox="1"/>
          <p:nvPr/>
        </p:nvSpPr>
        <p:spPr>
          <a:xfrm>
            <a:off x="592526" y="5184947"/>
            <a:ext cx="6190062" cy="646309"/>
          </a:xfrm>
          <a:prstGeom prst="rect">
            <a:avLst/>
          </a:prstGeom>
          <a:noFill/>
        </p:spPr>
        <p:txBody>
          <a:bodyPr wrap="none" lIns="91418" tIns="45709" rIns="91418" bIns="45709" rtlCol="0">
            <a:spAutoFit/>
          </a:bodyPr>
          <a:lstStyle/>
          <a:p>
            <a:r>
              <a:rPr lang="en-US" i="1" dirty="0" smtClean="0">
                <a:solidFill>
                  <a:srgbClr val="FF0000"/>
                </a:solidFill>
              </a:rPr>
              <a:t>Officially started!  Final report due on October 15, 2015</a:t>
            </a:r>
          </a:p>
          <a:p>
            <a:r>
              <a:rPr lang="en-US" b="1" i="1" dirty="0" smtClean="0">
                <a:solidFill>
                  <a:srgbClr val="FF0000"/>
                </a:solidFill>
              </a:rPr>
              <a:t>EIC needs to be a high recommendation in this report!</a:t>
            </a:r>
            <a:endParaRPr lang="en-US" b="1" i="1" dirty="0">
              <a:solidFill>
                <a:srgbClr val="FF0000"/>
              </a:solidFill>
            </a:endParaRPr>
          </a:p>
        </p:txBody>
      </p:sp>
      <p:pic>
        <p:nvPicPr>
          <p:cNvPr id="12" name="Picture 11"/>
          <p:cNvPicPr>
            <a:picLocks noChangeAspect="1"/>
          </p:cNvPicPr>
          <p:nvPr/>
        </p:nvPicPr>
        <p:blipFill>
          <a:blip r:embed="rId3">
            <a:alphaModFix amt="50000"/>
          </a:blip>
          <a:stretch>
            <a:fillRect/>
          </a:stretch>
        </p:blipFill>
        <p:spPr>
          <a:xfrm>
            <a:off x="7065819" y="3174371"/>
            <a:ext cx="2078182" cy="2767594"/>
          </a:xfrm>
          <a:prstGeom prst="rect">
            <a:avLst/>
          </a:prstGeom>
        </p:spPr>
      </p:pic>
      <p:sp>
        <p:nvSpPr>
          <p:cNvPr id="8" name="Title 7"/>
          <p:cNvSpPr>
            <a:spLocks noGrp="1"/>
          </p:cNvSpPr>
          <p:nvPr>
            <p:ph type="title"/>
          </p:nvPr>
        </p:nvSpPr>
        <p:spPr>
          <a:xfrm>
            <a:off x="243209" y="268785"/>
            <a:ext cx="8687983" cy="990600"/>
          </a:xfrm>
        </p:spPr>
        <p:txBody>
          <a:bodyPr anchor="t"/>
          <a:lstStyle/>
          <a:p>
            <a:r>
              <a:rPr lang="en-US" dirty="0" smtClean="0"/>
              <a:t>Evolving status of EIC </a:t>
            </a:r>
            <a:r>
              <a:rPr lang="en-US" dirty="0"/>
              <a:t>i</a:t>
            </a:r>
            <a:r>
              <a:rPr lang="en-US" dirty="0" smtClean="0"/>
              <a:t>n the US:</a:t>
            </a:r>
            <a:endParaRPr lang="en-US" dirty="0"/>
          </a:p>
        </p:txBody>
      </p:sp>
      <p:sp>
        <p:nvSpPr>
          <p:cNvPr id="3" name="Date Placeholder 2"/>
          <p:cNvSpPr>
            <a:spLocks noGrp="1"/>
          </p:cNvSpPr>
          <p:nvPr>
            <p:ph type="dt" sz="half" idx="10"/>
          </p:nvPr>
        </p:nvSpPr>
        <p:spPr/>
        <p:txBody>
          <a:bodyPr/>
          <a:lstStyle/>
          <a:p>
            <a:r>
              <a:rPr lang="en-US" smtClean="0"/>
              <a:t>August 14, 2014</a:t>
            </a:r>
            <a:endParaRPr lang="en-US"/>
          </a:p>
        </p:txBody>
      </p:sp>
      <p:sp>
        <p:nvSpPr>
          <p:cNvPr id="11" name="Footer Placeholder 10"/>
          <p:cNvSpPr>
            <a:spLocks noGrp="1"/>
          </p:cNvSpPr>
          <p:nvPr>
            <p:ph type="ftr" sz="quarter" idx="11"/>
          </p:nvPr>
        </p:nvSpPr>
        <p:spPr/>
        <p:txBody>
          <a:bodyPr/>
          <a:lstStyle/>
          <a:p>
            <a:pPr algn="r"/>
            <a:r>
              <a:rPr lang="en-US" smtClean="0"/>
              <a:t>Spin physics with EIC: Pre-Town Meeting at JLab </a:t>
            </a:r>
            <a:endParaRPr lang="en-US" dirty="0"/>
          </a:p>
        </p:txBody>
      </p:sp>
      <p:sp>
        <p:nvSpPr>
          <p:cNvPr id="13" name="Slide Number Placeholder 12"/>
          <p:cNvSpPr>
            <a:spLocks noGrp="1"/>
          </p:cNvSpPr>
          <p:nvPr>
            <p:ph type="sldNum" sz="quarter" idx="12"/>
          </p:nvPr>
        </p:nvSpPr>
        <p:spPr/>
        <p:txBody>
          <a:bodyPr/>
          <a:lstStyle/>
          <a:p>
            <a:fld id="{0CFEC368-1D7A-4F81-ABF6-AE0E36BAF64C}" type="slidenum">
              <a:rPr lang="en-US" smtClean="0"/>
              <a:pPr/>
              <a:t>56</a:t>
            </a:fld>
            <a:endParaRPr lang="en-US"/>
          </a:p>
        </p:txBody>
      </p:sp>
    </p:spTree>
    <p:extLst>
      <p:ext uri="{BB962C8B-B14F-4D97-AF65-F5344CB8AC3E}">
        <p14:creationId xmlns:p14="http://schemas.microsoft.com/office/powerpoint/2010/main" val="3809354256"/>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43209" y="324226"/>
            <a:ext cx="8687983" cy="990600"/>
          </a:xfrm>
        </p:spPr>
        <p:txBody>
          <a:bodyPr anchor="t">
            <a:normAutofit/>
          </a:bodyPr>
          <a:lstStyle/>
          <a:p>
            <a:r>
              <a:rPr lang="en-US" dirty="0" smtClean="0"/>
              <a:t>Summary &amp; Outlook:</a:t>
            </a:r>
            <a:endParaRPr lang="en-US" sz="2400" dirty="0"/>
          </a:p>
        </p:txBody>
      </p:sp>
      <p:sp>
        <p:nvSpPr>
          <p:cNvPr id="6" name="Content Placeholder 5"/>
          <p:cNvSpPr>
            <a:spLocks noGrp="1"/>
          </p:cNvSpPr>
          <p:nvPr>
            <p:ph idx="1"/>
          </p:nvPr>
        </p:nvSpPr>
        <p:spPr>
          <a:xfrm>
            <a:off x="256577" y="1001059"/>
            <a:ext cx="8900791" cy="5683432"/>
          </a:xfrm>
        </p:spPr>
        <p:txBody>
          <a:bodyPr anchor="t">
            <a:noAutofit/>
          </a:bodyPr>
          <a:lstStyle/>
          <a:p>
            <a:pPr marL="0" indent="0">
              <a:buNone/>
            </a:pPr>
            <a:r>
              <a:rPr lang="en-US" sz="1800" b="1" dirty="0" smtClean="0"/>
              <a:t>The EIC will profoundly impact our understanding of QCD with its energy variability , high luminosity (e-A) and </a:t>
            </a:r>
            <a:r>
              <a:rPr lang="en-US" sz="1800" b="1" i="1" dirty="0" smtClean="0"/>
              <a:t>polarized</a:t>
            </a:r>
            <a:r>
              <a:rPr lang="en-US" sz="1800" b="1" dirty="0" smtClean="0"/>
              <a:t> e-p/D collisions</a:t>
            </a:r>
          </a:p>
          <a:p>
            <a:pPr marL="0" indent="0">
              <a:buNone/>
            </a:pPr>
            <a:r>
              <a:rPr lang="en-US" sz="1800" b="1" dirty="0">
                <a:solidFill>
                  <a:schemeClr val="tx2"/>
                </a:solidFill>
              </a:rPr>
              <a:t>I</a:t>
            </a:r>
            <a:r>
              <a:rPr lang="en-US" sz="1800" b="1" dirty="0" smtClean="0">
                <a:solidFill>
                  <a:schemeClr val="tx2"/>
                </a:solidFill>
              </a:rPr>
              <a:t>t will lead to a 2+1 D view of nucleons and nuclei: Color distributions! And study the transition from low to high density QCD matter</a:t>
            </a:r>
          </a:p>
          <a:p>
            <a:pPr marL="0" indent="0">
              <a:buNone/>
            </a:pPr>
            <a:r>
              <a:rPr lang="en-US" sz="1800" b="1" dirty="0"/>
              <a:t>EIC: </a:t>
            </a:r>
            <a:r>
              <a:rPr lang="en-US" sz="1800" dirty="0"/>
              <a:t>1</a:t>
            </a:r>
            <a:r>
              <a:rPr lang="en-US" sz="1800" baseline="30000" dirty="0"/>
              <a:t>st</a:t>
            </a:r>
            <a:r>
              <a:rPr lang="en-US" sz="1800" dirty="0"/>
              <a:t> </a:t>
            </a:r>
            <a:r>
              <a:rPr lang="en-US" sz="1800" i="1" dirty="0"/>
              <a:t>polarized</a:t>
            </a:r>
            <a:r>
              <a:rPr lang="en-US" sz="1800" dirty="0"/>
              <a:t> DIS collider, 1</a:t>
            </a:r>
            <a:r>
              <a:rPr lang="en-US" sz="1800" baseline="30000" dirty="0"/>
              <a:t>st</a:t>
            </a:r>
            <a:r>
              <a:rPr lang="en-US" sz="1800" dirty="0"/>
              <a:t> nuclear DIS collider, </a:t>
            </a:r>
            <a:r>
              <a:rPr lang="en-US" sz="1800" b="1" i="1" dirty="0">
                <a:solidFill>
                  <a:srgbClr val="D2533C"/>
                </a:solidFill>
              </a:rPr>
              <a:t>Focus: QCD</a:t>
            </a:r>
          </a:p>
          <a:p>
            <a:pPr lvl="1"/>
            <a:r>
              <a:rPr lang="en-US" sz="1800" i="1" dirty="0">
                <a:solidFill>
                  <a:srgbClr val="0000FF"/>
                </a:solidFill>
              </a:rPr>
              <a:t>Precision studies of the role of sea quarks and gluons in QCD</a:t>
            </a:r>
          </a:p>
          <a:p>
            <a:pPr lvl="1"/>
            <a:r>
              <a:rPr lang="en-US" sz="1800" dirty="0">
                <a:solidFill>
                  <a:srgbClr val="FF0080"/>
                </a:solidFill>
              </a:rPr>
              <a:t>Precision always leads to discoveries…</a:t>
            </a:r>
            <a:endParaRPr lang="en-US" sz="1800" dirty="0"/>
          </a:p>
          <a:p>
            <a:pPr marL="0" indent="0">
              <a:buNone/>
            </a:pPr>
            <a:endParaRPr lang="en-US" sz="1800" b="1" dirty="0">
              <a:solidFill>
                <a:schemeClr val="tx2"/>
              </a:solidFill>
            </a:endParaRPr>
          </a:p>
          <a:p>
            <a:pPr marL="0" indent="0">
              <a:buNone/>
            </a:pPr>
            <a:r>
              <a:rPr lang="en-US" sz="1800" dirty="0" smtClean="0"/>
              <a:t>Development of the Standard model needed: </a:t>
            </a:r>
            <a:r>
              <a:rPr lang="en-US" sz="1800" b="1" dirty="0" smtClean="0">
                <a:solidFill>
                  <a:srgbClr val="660066"/>
                </a:solidFill>
              </a:rPr>
              <a:t>p-p/p-bar, e-e, e-p </a:t>
            </a:r>
            <a:r>
              <a:rPr lang="en-US" sz="1800" dirty="0" smtClean="0"/>
              <a:t>collisions </a:t>
            </a:r>
            <a:r>
              <a:rPr lang="en-US" sz="1800" dirty="0" smtClean="0">
                <a:sym typeface="Wingdings"/>
              </a:rPr>
              <a:t></a:t>
            </a:r>
            <a:r>
              <a:rPr lang="en-US" sz="1800" b="1" dirty="0" smtClean="0"/>
              <a:t>complimentary</a:t>
            </a:r>
            <a:r>
              <a:rPr lang="en-US" sz="1800" dirty="0" smtClean="0"/>
              <a:t> but </a:t>
            </a:r>
            <a:r>
              <a:rPr lang="en-US" sz="1800" b="1" dirty="0" smtClean="0"/>
              <a:t>essential </a:t>
            </a:r>
            <a:r>
              <a:rPr lang="en-US" sz="1800" dirty="0" smtClean="0"/>
              <a:t>role</a:t>
            </a:r>
          </a:p>
          <a:p>
            <a:r>
              <a:rPr lang="en-US" sz="1800" b="1" dirty="0" smtClean="0">
                <a:solidFill>
                  <a:schemeClr val="tx2"/>
                </a:solidFill>
              </a:rPr>
              <a:t>EIC’s </a:t>
            </a:r>
            <a:r>
              <a:rPr lang="en-US" sz="1800" dirty="0" smtClean="0"/>
              <a:t>will add “</a:t>
            </a:r>
            <a:r>
              <a:rPr lang="en-US" sz="1800" b="1" dirty="0" smtClean="0">
                <a:solidFill>
                  <a:srgbClr val="0000FF"/>
                </a:solidFill>
              </a:rPr>
              <a:t>spin</a:t>
            </a:r>
            <a:r>
              <a:rPr lang="en-US" sz="1800" dirty="0" smtClean="0"/>
              <a:t>” and “</a:t>
            </a:r>
            <a:r>
              <a:rPr lang="en-US" sz="1800" b="1" dirty="0" smtClean="0">
                <a:solidFill>
                  <a:srgbClr val="FF0000"/>
                </a:solidFill>
              </a:rPr>
              <a:t>nuclei</a:t>
            </a:r>
            <a:r>
              <a:rPr lang="en-US" sz="1800" dirty="0" smtClean="0"/>
              <a:t>” to this list: A-A, p/d-A, </a:t>
            </a:r>
            <a:r>
              <a:rPr lang="en-US" sz="1800" b="1" dirty="0" smtClean="0">
                <a:solidFill>
                  <a:srgbClr val="FF0000"/>
                </a:solidFill>
              </a:rPr>
              <a:t>e-A</a:t>
            </a:r>
            <a:r>
              <a:rPr lang="en-US" sz="1800" dirty="0" smtClean="0"/>
              <a:t> </a:t>
            </a:r>
            <a:endParaRPr lang="en-US" sz="1800" dirty="0" smtClean="0">
              <a:solidFill>
                <a:srgbClr val="FF0000"/>
              </a:solidFill>
            </a:endParaRPr>
          </a:p>
          <a:p>
            <a:pPr marL="0" indent="0">
              <a:buNone/>
            </a:pPr>
            <a:endParaRPr lang="en-US" sz="1800" dirty="0" smtClean="0">
              <a:solidFill>
                <a:srgbClr val="0000FF"/>
              </a:solidFill>
            </a:endParaRPr>
          </a:p>
          <a:p>
            <a:pPr marL="0" indent="0">
              <a:buNone/>
            </a:pPr>
            <a:r>
              <a:rPr lang="en-US" sz="1800" dirty="0"/>
              <a:t>Currently two designs: </a:t>
            </a:r>
            <a:r>
              <a:rPr lang="en-US" sz="1800" dirty="0" err="1"/>
              <a:t>JLab</a:t>
            </a:r>
            <a:r>
              <a:rPr lang="en-US" sz="1800" dirty="0"/>
              <a:t> &amp; BNL both use upgrades of existing </a:t>
            </a:r>
            <a:r>
              <a:rPr lang="en-US" sz="1800" dirty="0" smtClean="0"/>
              <a:t>facilities</a:t>
            </a:r>
            <a:r>
              <a:rPr lang="en-US" sz="1800" b="1" dirty="0" smtClean="0"/>
              <a:t>.</a:t>
            </a:r>
          </a:p>
          <a:p>
            <a:pPr marL="0" indent="0">
              <a:buNone/>
            </a:pPr>
            <a:endParaRPr lang="en-US" sz="1800" dirty="0" smtClean="0">
              <a:solidFill>
                <a:srgbClr val="0000FF"/>
              </a:solidFill>
            </a:endParaRPr>
          </a:p>
          <a:p>
            <a:pPr marL="0" indent="0">
              <a:buNone/>
            </a:pPr>
            <a:r>
              <a:rPr lang="en-US" sz="1800" dirty="0" smtClean="0">
                <a:solidFill>
                  <a:srgbClr val="0000FF"/>
                </a:solidFill>
              </a:rPr>
              <a:t>Next milestones for US EIC: Long Range Plan of the NSAC 2014/5 for </a:t>
            </a:r>
            <a:r>
              <a:rPr lang="en-US" sz="1800" dirty="0">
                <a:solidFill>
                  <a:srgbClr val="0000FF"/>
                </a:solidFill>
              </a:rPr>
              <a:t>s</a:t>
            </a:r>
            <a:r>
              <a:rPr lang="en-US" sz="1800" dirty="0" smtClean="0">
                <a:solidFill>
                  <a:srgbClr val="0000FF"/>
                </a:solidFill>
              </a:rPr>
              <a:t>upport &amp; approval by the US NP community. </a:t>
            </a:r>
            <a:r>
              <a:rPr lang="en-US" sz="1800" b="1" i="1" dirty="0" smtClean="0">
                <a:solidFill>
                  <a:schemeClr val="tx2"/>
                </a:solidFill>
              </a:rPr>
              <a:t>Its critical that both </a:t>
            </a:r>
            <a:r>
              <a:rPr lang="en-US" sz="1800" b="1" i="1" dirty="0" err="1" smtClean="0">
                <a:solidFill>
                  <a:schemeClr val="tx2"/>
                </a:solidFill>
              </a:rPr>
              <a:t>JLab</a:t>
            </a:r>
            <a:r>
              <a:rPr lang="en-US" sz="1800" b="1" i="1" dirty="0" smtClean="0">
                <a:solidFill>
                  <a:schemeClr val="tx2"/>
                </a:solidFill>
              </a:rPr>
              <a:t> and RHIC user communities work </a:t>
            </a:r>
            <a:r>
              <a:rPr lang="en-US" sz="1800" b="1" i="1" smtClean="0">
                <a:solidFill>
                  <a:schemeClr val="tx2"/>
                </a:solidFill>
              </a:rPr>
              <a:t>closely together with </a:t>
            </a:r>
            <a:r>
              <a:rPr lang="en-US" sz="1800" b="1" i="1" dirty="0" smtClean="0">
                <a:solidFill>
                  <a:schemeClr val="tx2"/>
                </a:solidFill>
              </a:rPr>
              <a:t>our international collaborators to get this through the LRP.  </a:t>
            </a:r>
          </a:p>
        </p:txBody>
      </p:sp>
      <p:sp>
        <p:nvSpPr>
          <p:cNvPr id="2" name="Date Placeholder 1"/>
          <p:cNvSpPr>
            <a:spLocks noGrp="1"/>
          </p:cNvSpPr>
          <p:nvPr>
            <p:ph type="dt" sz="half" idx="10"/>
          </p:nvPr>
        </p:nvSpPr>
        <p:spPr/>
        <p:txBody>
          <a:bodyPr/>
          <a:lstStyle/>
          <a:p>
            <a:r>
              <a:rPr lang="en-US" smtClean="0"/>
              <a:t>August 14, 2014</a:t>
            </a:r>
            <a:endParaRPr lang="en-US"/>
          </a:p>
        </p:txBody>
      </p:sp>
      <p:sp>
        <p:nvSpPr>
          <p:cNvPr id="3" name="Footer Placeholder 2"/>
          <p:cNvSpPr>
            <a:spLocks noGrp="1"/>
          </p:cNvSpPr>
          <p:nvPr>
            <p:ph type="ftr" sz="quarter" idx="11"/>
          </p:nvPr>
        </p:nvSpPr>
        <p:spPr/>
        <p:txBody>
          <a:bodyPr/>
          <a:lstStyle/>
          <a:p>
            <a:pPr algn="r"/>
            <a:r>
              <a:rPr lang="en-US" smtClean="0"/>
              <a:t>Spin physics with EIC: Pre-Town Meeting at JLab </a:t>
            </a:r>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57</a:t>
            </a:fld>
            <a:endParaRPr lang="en-US"/>
          </a:p>
        </p:txBody>
      </p:sp>
    </p:spTree>
    <p:extLst>
      <p:ext uri="{BB962C8B-B14F-4D97-AF65-F5344CB8AC3E}">
        <p14:creationId xmlns:p14="http://schemas.microsoft.com/office/powerpoint/2010/main" val="5182166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fade">
                                      <p:cBhvr>
                                        <p:cTn id="35" dur="1000"/>
                                        <p:tgtEl>
                                          <p:spTgt spid="6">
                                            <p:txEl>
                                              <p:pRg st="4" end="4"/>
                                            </p:txEl>
                                          </p:spTgt>
                                        </p:tgtEl>
                                      </p:cBhvr>
                                    </p:animEffect>
                                    <p:anim calcmode="lin" valueType="num">
                                      <p:cBhvr>
                                        <p:cTn id="36"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6">
                                            <p:txEl>
                                              <p:pRg st="6" end="6"/>
                                            </p:txEl>
                                          </p:spTgt>
                                        </p:tgtEl>
                                        <p:attrNameLst>
                                          <p:attrName>style.visibility</p:attrName>
                                        </p:attrNameLst>
                                      </p:cBhvr>
                                      <p:to>
                                        <p:strVal val="visible"/>
                                      </p:to>
                                    </p:set>
                                    <p:animEffect transition="in" filter="fade">
                                      <p:cBhvr>
                                        <p:cTn id="42" dur="1000"/>
                                        <p:tgtEl>
                                          <p:spTgt spid="6">
                                            <p:txEl>
                                              <p:pRg st="6" end="6"/>
                                            </p:txEl>
                                          </p:spTgt>
                                        </p:tgtEl>
                                      </p:cBhvr>
                                    </p:animEffect>
                                    <p:anim calcmode="lin" valueType="num">
                                      <p:cBhvr>
                                        <p:cTn id="43"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6">
                                            <p:txEl>
                                              <p:pRg st="6" end="6"/>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6">
                                            <p:txEl>
                                              <p:pRg st="7" end="7"/>
                                            </p:txEl>
                                          </p:spTgt>
                                        </p:tgtEl>
                                        <p:attrNameLst>
                                          <p:attrName>style.visibility</p:attrName>
                                        </p:attrNameLst>
                                      </p:cBhvr>
                                      <p:to>
                                        <p:strVal val="visible"/>
                                      </p:to>
                                    </p:set>
                                    <p:animEffect transition="in" filter="fade">
                                      <p:cBhvr>
                                        <p:cTn id="47" dur="1000"/>
                                        <p:tgtEl>
                                          <p:spTgt spid="6">
                                            <p:txEl>
                                              <p:pRg st="7" end="7"/>
                                            </p:txEl>
                                          </p:spTgt>
                                        </p:tgtEl>
                                      </p:cBhvr>
                                    </p:animEffect>
                                    <p:anim calcmode="lin" valueType="num">
                                      <p:cBhvr>
                                        <p:cTn id="48" dur="1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49" dur="1000" fill="hold"/>
                                        <p:tgtEl>
                                          <p:spTgt spid="6">
                                            <p:txEl>
                                              <p:pRg st="7" end="7"/>
                                            </p:txEl>
                                          </p:spTgt>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6">
                                            <p:txEl>
                                              <p:pRg st="9" end="9"/>
                                            </p:txEl>
                                          </p:spTgt>
                                        </p:tgtEl>
                                        <p:attrNameLst>
                                          <p:attrName>style.visibility</p:attrName>
                                        </p:attrNameLst>
                                      </p:cBhvr>
                                      <p:to>
                                        <p:strVal val="visible"/>
                                      </p:to>
                                    </p:set>
                                    <p:animEffect transition="in" filter="fade">
                                      <p:cBhvr>
                                        <p:cTn id="52" dur="1000"/>
                                        <p:tgtEl>
                                          <p:spTgt spid="6">
                                            <p:txEl>
                                              <p:pRg st="9" end="9"/>
                                            </p:txEl>
                                          </p:spTgt>
                                        </p:tgtEl>
                                      </p:cBhvr>
                                    </p:animEffect>
                                    <p:anim calcmode="lin" valueType="num">
                                      <p:cBhvr>
                                        <p:cTn id="53" dur="1000" fill="hold"/>
                                        <p:tgtEl>
                                          <p:spTgt spid="6">
                                            <p:txEl>
                                              <p:pRg st="9" end="9"/>
                                            </p:txEl>
                                          </p:spTgt>
                                        </p:tgtEl>
                                        <p:attrNameLst>
                                          <p:attrName>ppt_x</p:attrName>
                                        </p:attrNameLst>
                                      </p:cBhvr>
                                      <p:tavLst>
                                        <p:tav tm="0">
                                          <p:val>
                                            <p:strVal val="#ppt_x"/>
                                          </p:val>
                                        </p:tav>
                                        <p:tav tm="100000">
                                          <p:val>
                                            <p:strVal val="#ppt_x"/>
                                          </p:val>
                                        </p:tav>
                                      </p:tavLst>
                                    </p:anim>
                                    <p:anim calcmode="lin" valueType="num">
                                      <p:cBhvr>
                                        <p:cTn id="54" dur="1000" fill="hold"/>
                                        <p:tgtEl>
                                          <p:spTgt spid="6">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6">
                                            <p:txEl>
                                              <p:pRg st="11" end="11"/>
                                            </p:txEl>
                                          </p:spTgt>
                                        </p:tgtEl>
                                        <p:attrNameLst>
                                          <p:attrName>style.visibility</p:attrName>
                                        </p:attrNameLst>
                                      </p:cBhvr>
                                      <p:to>
                                        <p:strVal val="visible"/>
                                      </p:to>
                                    </p:set>
                                    <p:animEffect transition="in" filter="fade">
                                      <p:cBhvr>
                                        <p:cTn id="59" dur="1000"/>
                                        <p:tgtEl>
                                          <p:spTgt spid="6">
                                            <p:txEl>
                                              <p:pRg st="11" end="11"/>
                                            </p:txEl>
                                          </p:spTgt>
                                        </p:tgtEl>
                                      </p:cBhvr>
                                    </p:animEffect>
                                    <p:anim calcmode="lin" valueType="num">
                                      <p:cBhvr>
                                        <p:cTn id="60" dur="1000" fill="hold"/>
                                        <p:tgtEl>
                                          <p:spTgt spid="6">
                                            <p:txEl>
                                              <p:pRg st="11" end="11"/>
                                            </p:txEl>
                                          </p:spTgt>
                                        </p:tgtEl>
                                        <p:attrNameLst>
                                          <p:attrName>ppt_x</p:attrName>
                                        </p:attrNameLst>
                                      </p:cBhvr>
                                      <p:tavLst>
                                        <p:tav tm="0">
                                          <p:val>
                                            <p:strVal val="#ppt_x"/>
                                          </p:val>
                                        </p:tav>
                                        <p:tav tm="100000">
                                          <p:val>
                                            <p:strVal val="#ppt_x"/>
                                          </p:val>
                                        </p:tav>
                                      </p:tavLst>
                                    </p:anim>
                                    <p:anim calcmode="lin" valueType="num">
                                      <p:cBhvr>
                                        <p:cTn id="61" dur="1000" fill="hold"/>
                                        <p:tgtEl>
                                          <p:spTgt spid="6">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Date Placeholder 3"/>
          <p:cNvSpPr>
            <a:spLocks noGrp="1"/>
          </p:cNvSpPr>
          <p:nvPr>
            <p:ph type="dt" sz="half" idx="10"/>
          </p:nvPr>
        </p:nvSpPr>
        <p:spPr/>
        <p:txBody>
          <a:bodyPr/>
          <a:lstStyle/>
          <a:p>
            <a:r>
              <a:rPr lang="en-US" smtClean="0"/>
              <a:t>August 14, 2014</a:t>
            </a:r>
            <a:endParaRPr lang="en-US"/>
          </a:p>
        </p:txBody>
      </p:sp>
      <p:sp>
        <p:nvSpPr>
          <p:cNvPr id="5" name="Footer Placeholder 4"/>
          <p:cNvSpPr>
            <a:spLocks noGrp="1"/>
          </p:cNvSpPr>
          <p:nvPr>
            <p:ph type="ftr" sz="quarter" idx="11"/>
          </p:nvPr>
        </p:nvSpPr>
        <p:spPr/>
        <p:txBody>
          <a:bodyPr/>
          <a:lstStyle/>
          <a:p>
            <a:pPr algn="r"/>
            <a:r>
              <a:rPr lang="en-US" smtClean="0"/>
              <a:t>Spin physics with EIC: Pre-Town Meeting at JLab </a:t>
            </a: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58</a:t>
            </a:fld>
            <a:endParaRPr lang="en-US"/>
          </a:p>
        </p:txBody>
      </p:sp>
      <p:pic>
        <p:nvPicPr>
          <p:cNvPr id="7" name="Picture 6"/>
          <p:cNvPicPr>
            <a:picLocks noChangeAspect="1"/>
          </p:cNvPicPr>
          <p:nvPr/>
        </p:nvPicPr>
        <p:blipFill>
          <a:blip r:embed="rId2"/>
          <a:stretch>
            <a:fillRect/>
          </a:stretch>
        </p:blipFill>
        <p:spPr>
          <a:xfrm>
            <a:off x="1134035" y="2416735"/>
            <a:ext cx="1875865" cy="2668914"/>
          </a:xfrm>
          <a:prstGeom prst="rect">
            <a:avLst/>
          </a:prstGeom>
        </p:spPr>
      </p:pic>
      <p:pic>
        <p:nvPicPr>
          <p:cNvPr id="8" name="Picture 7"/>
          <p:cNvPicPr>
            <a:picLocks noChangeAspect="1"/>
          </p:cNvPicPr>
          <p:nvPr/>
        </p:nvPicPr>
        <p:blipFill>
          <a:blip r:embed="rId3"/>
          <a:stretch>
            <a:fillRect/>
          </a:stretch>
        </p:blipFill>
        <p:spPr>
          <a:xfrm>
            <a:off x="3327400" y="2416735"/>
            <a:ext cx="2003334" cy="2650565"/>
          </a:xfrm>
          <a:prstGeom prst="rect">
            <a:avLst/>
          </a:prstGeom>
        </p:spPr>
      </p:pic>
      <p:sp>
        <p:nvSpPr>
          <p:cNvPr id="9" name="TextBox 8"/>
          <p:cNvSpPr txBox="1"/>
          <p:nvPr/>
        </p:nvSpPr>
        <p:spPr>
          <a:xfrm>
            <a:off x="1134035" y="5244353"/>
            <a:ext cx="3148293" cy="923330"/>
          </a:xfrm>
          <a:prstGeom prst="rect">
            <a:avLst/>
          </a:prstGeom>
          <a:noFill/>
        </p:spPr>
        <p:txBody>
          <a:bodyPr wrap="none" rtlCol="0">
            <a:spAutoFit/>
          </a:bodyPr>
          <a:lstStyle/>
          <a:p>
            <a:r>
              <a:rPr lang="en-US" dirty="0" smtClean="0"/>
              <a:t>MRI scan of the normal brain</a:t>
            </a:r>
          </a:p>
          <a:p>
            <a:r>
              <a:rPr lang="en-US" dirty="0" smtClean="0"/>
              <a:t>Prof. Dr. Mark Morgan-Tracy</a:t>
            </a:r>
          </a:p>
          <a:p>
            <a:r>
              <a:rPr lang="en-US" dirty="0" smtClean="0"/>
              <a:t>U. Of New Mexico</a:t>
            </a:r>
            <a:endParaRPr lang="en-US" dirty="0"/>
          </a:p>
        </p:txBody>
      </p:sp>
    </p:spTree>
    <p:extLst>
      <p:ext uri="{BB962C8B-B14F-4D97-AF65-F5344CB8AC3E}">
        <p14:creationId xmlns:p14="http://schemas.microsoft.com/office/powerpoint/2010/main" val="4049435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0" y="2"/>
            <a:ext cx="9144000" cy="881141"/>
          </a:xfrm>
          <a:prstGeom prst="rect">
            <a:avLst/>
          </a:prstGeom>
          <a:solidFill>
            <a:srgbClr val="A7FFFF"/>
          </a:solidFill>
          <a:ln w="9525">
            <a:noFill/>
            <a:miter lim="800000"/>
            <a:headEnd/>
            <a:tailEnd/>
          </a:ln>
        </p:spPr>
        <p:txBody>
          <a:bodyPr vert="horz" wrap="square" lIns="91258" tIns="45630" rIns="91258" bIns="45630" numCol="1" anchor="ctr" anchorCtr="0" compatLnSpc="1">
            <a:prstTxWarp prst="textNoShape">
              <a:avLst/>
            </a:prstTxWarp>
          </a:bodyPr>
          <a:lstStyle/>
          <a:p>
            <a:pPr algn="ctr" defTabSz="913865"/>
            <a:r>
              <a:rPr lang="en-US" sz="2800" b="1" kern="0" dirty="0" smtClean="0">
                <a:solidFill>
                  <a:schemeClr val="tx2"/>
                </a:solidFill>
                <a:latin typeface="+mj-lt"/>
                <a:ea typeface="ＭＳ Ｐゴシック" charset="-128"/>
                <a:cs typeface="Arial"/>
              </a:rPr>
              <a:t>Spatial imaging of gluon density</a:t>
            </a:r>
            <a:endParaRPr lang="en-US" sz="2800" b="1" kern="0" dirty="0">
              <a:solidFill>
                <a:schemeClr val="tx2"/>
              </a:solidFill>
              <a:latin typeface="+mj-lt"/>
              <a:ea typeface="ＭＳ Ｐゴシック" charset="-128"/>
              <a:cs typeface="Arial"/>
            </a:endParaRPr>
          </a:p>
        </p:txBody>
      </p:sp>
      <p:sp>
        <p:nvSpPr>
          <p:cNvPr id="3" name="Rectangle 15"/>
          <p:cNvSpPr>
            <a:spLocks noChangeArrowheads="1"/>
          </p:cNvSpPr>
          <p:nvPr/>
        </p:nvSpPr>
        <p:spPr bwMode="auto">
          <a:xfrm>
            <a:off x="207821" y="824647"/>
            <a:ext cx="5495453" cy="420817"/>
          </a:xfrm>
          <a:prstGeom prst="rect">
            <a:avLst/>
          </a:prstGeom>
          <a:noFill/>
          <a:ln w="9525">
            <a:noFill/>
            <a:miter lim="800000"/>
            <a:headEnd/>
            <a:tailEnd/>
          </a:ln>
          <a:effectLst/>
        </p:spPr>
        <p:txBody>
          <a:bodyPr wrap="none" lIns="81931" tIns="40964" rIns="81931" bIns="40964">
            <a:prstTxWarp prst="textNoShape">
              <a:avLst/>
            </a:prstTxWarp>
            <a:spAutoFit/>
          </a:bodyPr>
          <a:lstStyle/>
          <a:p>
            <a:pPr algn="l">
              <a:buFont typeface="Wingdings" charset="2"/>
              <a:buChar char="q"/>
            </a:pPr>
            <a:r>
              <a:rPr lang="en-US" sz="2200" dirty="0">
                <a:solidFill>
                  <a:srgbClr val="006500"/>
                </a:solidFill>
                <a:latin typeface="Arial Rounded MT Bold" charset="0"/>
              </a:rPr>
              <a:t> Exclusive vector meson production:</a:t>
            </a:r>
          </a:p>
        </p:txBody>
      </p:sp>
      <p:grpSp>
        <p:nvGrpSpPr>
          <p:cNvPr id="4" name="Group 3"/>
          <p:cNvGrpSpPr/>
          <p:nvPr/>
        </p:nvGrpSpPr>
        <p:grpSpPr>
          <a:xfrm>
            <a:off x="623455" y="1245466"/>
            <a:ext cx="4225636" cy="1526103"/>
            <a:chOff x="623455" y="1245464"/>
            <a:chExt cx="4225636" cy="1526103"/>
          </a:xfrm>
        </p:grpSpPr>
        <p:grpSp>
          <p:nvGrpSpPr>
            <p:cNvPr id="5" name="Group 4"/>
            <p:cNvGrpSpPr/>
            <p:nvPr/>
          </p:nvGrpSpPr>
          <p:grpSpPr>
            <a:xfrm>
              <a:off x="623455" y="1245464"/>
              <a:ext cx="2788355" cy="1526103"/>
              <a:chOff x="623455" y="1245464"/>
              <a:chExt cx="2788355" cy="1526103"/>
            </a:xfrm>
          </p:grpSpPr>
          <p:pic>
            <p:nvPicPr>
              <p:cNvPr id="7" name="Picture 6" descr="Screen shot 2013-02-14 at 2.41.4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455" y="1245464"/>
                <a:ext cx="2788355" cy="1277471"/>
              </a:xfrm>
              <a:prstGeom prst="rect">
                <a:avLst/>
              </a:prstGeom>
            </p:spPr>
          </p:pic>
          <p:grpSp>
            <p:nvGrpSpPr>
              <p:cNvPr id="8" name="Group 7"/>
              <p:cNvGrpSpPr/>
              <p:nvPr/>
            </p:nvGrpSpPr>
            <p:grpSpPr>
              <a:xfrm>
                <a:off x="1939636" y="2383506"/>
                <a:ext cx="816244" cy="388061"/>
                <a:chOff x="1939636" y="2511029"/>
                <a:chExt cx="816244" cy="388061"/>
              </a:xfrm>
            </p:grpSpPr>
            <p:cxnSp>
              <p:nvCxnSpPr>
                <p:cNvPr id="9" name="Straight Arrow Connector 8"/>
                <p:cNvCxnSpPr/>
                <p:nvPr/>
              </p:nvCxnSpPr>
              <p:spPr>
                <a:xfrm flipV="1">
                  <a:off x="1939636" y="2511029"/>
                  <a:ext cx="0" cy="336176"/>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2008910" y="2539232"/>
                  <a:ext cx="746970" cy="359858"/>
                </a:xfrm>
                <a:prstGeom prst="rect">
                  <a:avLst/>
                </a:prstGeom>
                <a:noFill/>
              </p:spPr>
              <p:txBody>
                <a:bodyPr wrap="none" lIns="82058" tIns="41029" rIns="82058" bIns="41029" rtlCol="0">
                  <a:spAutoFit/>
                </a:bodyPr>
                <a:lstStyle/>
                <a:p>
                  <a:r>
                    <a:rPr lang="en-US" dirty="0" smtClean="0">
                      <a:solidFill>
                        <a:srgbClr val="FF0000"/>
                      </a:solidFill>
                      <a:latin typeface="+mj-lt"/>
                    </a:rPr>
                    <a:t>t-</a:t>
                  </a:r>
                  <a:r>
                    <a:rPr lang="en-US" dirty="0" err="1" smtClean="0">
                      <a:solidFill>
                        <a:srgbClr val="FF0000"/>
                      </a:solidFill>
                      <a:latin typeface="+mj-lt"/>
                    </a:rPr>
                    <a:t>dep</a:t>
                  </a:r>
                  <a:endParaRPr lang="en-US" dirty="0">
                    <a:solidFill>
                      <a:srgbClr val="FF0000"/>
                    </a:solidFill>
                    <a:latin typeface="+mj-lt"/>
                  </a:endParaRPr>
                </a:p>
              </p:txBody>
            </p:sp>
          </p:grpSp>
        </p:grpSp>
        <p:sp>
          <p:nvSpPr>
            <p:cNvPr id="6" name="TextBox 5"/>
            <p:cNvSpPr txBox="1"/>
            <p:nvPr/>
          </p:nvSpPr>
          <p:spPr>
            <a:xfrm>
              <a:off x="3533831" y="1273542"/>
              <a:ext cx="1315260" cy="359858"/>
            </a:xfrm>
            <a:prstGeom prst="rect">
              <a:avLst/>
            </a:prstGeom>
            <a:noFill/>
          </p:spPr>
          <p:txBody>
            <a:bodyPr wrap="none" lIns="82058" tIns="41029" rIns="82058" bIns="41029" rtlCol="0">
              <a:spAutoFit/>
            </a:bodyPr>
            <a:lstStyle/>
            <a:p>
              <a:r>
                <a:rPr lang="en-US" dirty="0" smtClean="0"/>
                <a:t>J/</a:t>
              </a:r>
              <a:r>
                <a:rPr lang="en-US" dirty="0" err="1" smtClean="0"/>
                <a:t>Ψ</a:t>
              </a:r>
              <a:r>
                <a:rPr lang="en-US" dirty="0" smtClean="0"/>
                <a:t>, </a:t>
              </a:r>
              <a:r>
                <a:rPr lang="en-US" dirty="0" err="1" smtClean="0"/>
                <a:t>Φ</a:t>
              </a:r>
              <a:r>
                <a:rPr lang="en-US" dirty="0" smtClean="0"/>
                <a:t>, …</a:t>
              </a:r>
              <a:endParaRPr lang="en-US" dirty="0"/>
            </a:p>
          </p:txBody>
        </p:sp>
      </p:grpSp>
      <p:pic>
        <p:nvPicPr>
          <p:cNvPr id="11" name="Picture 10"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795" y="855928"/>
            <a:ext cx="1108364" cy="556013"/>
          </a:xfrm>
          <a:prstGeom prst="rect">
            <a:avLst/>
          </a:prstGeom>
        </p:spPr>
      </p:pic>
      <p:grpSp>
        <p:nvGrpSpPr>
          <p:cNvPr id="12" name="Group 11"/>
          <p:cNvGrpSpPr/>
          <p:nvPr/>
        </p:nvGrpSpPr>
        <p:grpSpPr>
          <a:xfrm>
            <a:off x="4849092" y="1580494"/>
            <a:ext cx="4311138" cy="772745"/>
            <a:chOff x="5334000" y="1905000"/>
            <a:chExt cx="4742250" cy="875775"/>
          </a:xfrm>
        </p:grpSpPr>
        <p:sp>
          <p:nvSpPr>
            <p:cNvPr id="13" name="TextBox 12"/>
            <p:cNvSpPr txBox="1"/>
            <p:nvPr/>
          </p:nvSpPr>
          <p:spPr>
            <a:xfrm>
              <a:off x="5334000" y="1905000"/>
              <a:ext cx="4181144" cy="418575"/>
            </a:xfrm>
            <a:prstGeom prst="rect">
              <a:avLst/>
            </a:prstGeom>
            <a:noFill/>
          </p:spPr>
          <p:txBody>
            <a:bodyPr wrap="none" rtlCol="0">
              <a:spAutoFit/>
            </a:bodyPr>
            <a:lstStyle/>
            <a:p>
              <a:pPr marL="307646" indent="-307646">
                <a:buFont typeface="Wingdings" charset="2"/>
                <a:buChar char="²"/>
              </a:pPr>
              <a:r>
                <a:rPr lang="en-US" dirty="0">
                  <a:solidFill>
                    <a:srgbClr val="0000FF"/>
                  </a:solidFill>
                </a:rPr>
                <a:t>Fourier transform of the t-</a:t>
              </a:r>
              <a:r>
                <a:rPr lang="en-US" dirty="0" err="1">
                  <a:solidFill>
                    <a:srgbClr val="0000FF"/>
                  </a:solidFill>
                </a:rPr>
                <a:t>dep</a:t>
              </a:r>
              <a:endParaRPr lang="en-US" dirty="0">
                <a:solidFill>
                  <a:srgbClr val="0000FF"/>
                </a:solidFill>
              </a:endParaRPr>
            </a:p>
          </p:txBody>
        </p:sp>
        <p:sp>
          <p:nvSpPr>
            <p:cNvPr id="14" name="Right Arrow 13"/>
            <p:cNvSpPr/>
            <p:nvPr/>
          </p:nvSpPr>
          <p:spPr>
            <a:xfrm flipV="1">
              <a:off x="5410200" y="2438400"/>
              <a:ext cx="533400" cy="228599"/>
            </a:xfrm>
            <a:prstGeom prst="rightArrow">
              <a:avLst/>
            </a:prstGeom>
            <a:solidFill>
              <a:srgbClr val="09AB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6095999" y="2362200"/>
              <a:ext cx="3980251" cy="418575"/>
            </a:xfrm>
            <a:prstGeom prst="rect">
              <a:avLst/>
            </a:prstGeom>
            <a:noFill/>
          </p:spPr>
          <p:txBody>
            <a:bodyPr wrap="none" rtlCol="0">
              <a:spAutoFit/>
            </a:bodyPr>
            <a:lstStyle/>
            <a:p>
              <a:r>
                <a:rPr lang="en-US" dirty="0" smtClean="0">
                  <a:solidFill>
                    <a:srgbClr val="E810FF"/>
                  </a:solidFill>
                  <a:latin typeface="+mn-lt"/>
                </a:rPr>
                <a:t>Spatial imaging of glue density</a:t>
              </a:r>
              <a:endParaRPr lang="en-US" dirty="0">
                <a:solidFill>
                  <a:srgbClr val="E810FF"/>
                </a:solidFill>
                <a:latin typeface="+mn-lt"/>
              </a:endParaRPr>
            </a:p>
          </p:txBody>
        </p:sp>
      </p:grpSp>
      <p:sp>
        <p:nvSpPr>
          <p:cNvPr id="16" name="TextBox 15"/>
          <p:cNvSpPr txBox="1"/>
          <p:nvPr/>
        </p:nvSpPr>
        <p:spPr>
          <a:xfrm>
            <a:off x="4849091" y="2359304"/>
            <a:ext cx="3179326" cy="359840"/>
          </a:xfrm>
          <a:prstGeom prst="rect">
            <a:avLst/>
          </a:prstGeom>
          <a:noFill/>
        </p:spPr>
        <p:txBody>
          <a:bodyPr wrap="none" lIns="82039" tIns="41020" rIns="82039" bIns="41020" rtlCol="0">
            <a:spAutoFit/>
          </a:bodyPr>
          <a:lstStyle/>
          <a:p>
            <a:pPr marL="307646" indent="-307646">
              <a:buFont typeface="Wingdings" charset="2"/>
              <a:buChar char="²"/>
            </a:pPr>
            <a:r>
              <a:rPr lang="en-US" dirty="0">
                <a:solidFill>
                  <a:srgbClr val="0000FF"/>
                </a:solidFill>
              </a:rPr>
              <a:t>Resolution ~ 1/Q or 1/M</a:t>
            </a:r>
            <a:r>
              <a:rPr lang="en-US" baseline="-25000" dirty="0">
                <a:solidFill>
                  <a:srgbClr val="0000FF"/>
                </a:solidFill>
              </a:rPr>
              <a:t>Q</a:t>
            </a:r>
          </a:p>
        </p:txBody>
      </p:sp>
      <p:grpSp>
        <p:nvGrpSpPr>
          <p:cNvPr id="17" name="Group 16"/>
          <p:cNvGrpSpPr/>
          <p:nvPr/>
        </p:nvGrpSpPr>
        <p:grpSpPr>
          <a:xfrm>
            <a:off x="207821" y="2741013"/>
            <a:ext cx="8532246" cy="2743747"/>
            <a:chOff x="207819" y="2741011"/>
            <a:chExt cx="8532246" cy="2743747"/>
          </a:xfrm>
        </p:grpSpPr>
        <p:grpSp>
          <p:nvGrpSpPr>
            <p:cNvPr id="18" name="Group 17"/>
            <p:cNvGrpSpPr/>
            <p:nvPr/>
          </p:nvGrpSpPr>
          <p:grpSpPr>
            <a:xfrm>
              <a:off x="601910" y="2867593"/>
              <a:ext cx="8138155" cy="2617165"/>
              <a:chOff x="601910" y="2867593"/>
              <a:chExt cx="8138155" cy="2617165"/>
            </a:xfrm>
          </p:grpSpPr>
          <p:pic>
            <p:nvPicPr>
              <p:cNvPr id="20" name="Picture 19" descr="Screen shot 2014-02-27 at 11.59.45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0909" y="2867593"/>
                <a:ext cx="3709156" cy="2617165"/>
              </a:xfrm>
              <a:prstGeom prst="rect">
                <a:avLst/>
              </a:prstGeom>
            </p:spPr>
          </p:pic>
          <p:pic>
            <p:nvPicPr>
              <p:cNvPr id="21" name="Picture 20" descr="Screen shot 2014-02-27 at 11.59.58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910" y="3095946"/>
                <a:ext cx="3658144" cy="2388812"/>
              </a:xfrm>
              <a:prstGeom prst="rect">
                <a:avLst/>
              </a:prstGeom>
            </p:spPr>
          </p:pic>
          <p:sp>
            <p:nvSpPr>
              <p:cNvPr id="22" name="Right Arrow 21"/>
              <p:cNvSpPr/>
              <p:nvPr/>
            </p:nvSpPr>
            <p:spPr>
              <a:xfrm flipH="1">
                <a:off x="4336055" y="3984050"/>
                <a:ext cx="671996" cy="240954"/>
              </a:xfrm>
              <a:prstGeom prst="rightArrow">
                <a:avLst/>
              </a:prstGeom>
              <a:solidFill>
                <a:srgbClr val="008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9" name="Rectangle 15"/>
            <p:cNvSpPr>
              <a:spLocks noChangeArrowheads="1"/>
            </p:cNvSpPr>
            <p:nvPr/>
          </p:nvSpPr>
          <p:spPr bwMode="auto">
            <a:xfrm>
              <a:off x="207819" y="2741011"/>
              <a:ext cx="4711300" cy="430760"/>
            </a:xfrm>
            <a:prstGeom prst="rect">
              <a:avLst/>
            </a:prstGeom>
            <a:noFill/>
            <a:ln w="9525">
              <a:noFill/>
              <a:miter lim="800000"/>
              <a:headEnd/>
              <a:tailEnd/>
            </a:ln>
            <a:effectLst/>
          </p:spPr>
          <p:txBody>
            <a:bodyPr wrap="none" lIns="91318" tIns="45657" rIns="91318" bIns="45657">
              <a:prstTxWarp prst="textNoShape">
                <a:avLst/>
              </a:prstTxWarp>
              <a:spAutoFit/>
            </a:bodyPr>
            <a:lstStyle/>
            <a:p>
              <a:pPr algn="l">
                <a:buFont typeface="Wingdings" charset="2"/>
                <a:buChar char="q"/>
              </a:pPr>
              <a:r>
                <a:rPr lang="en-US" sz="2200" dirty="0">
                  <a:solidFill>
                    <a:srgbClr val="006500"/>
                  </a:solidFill>
                  <a:latin typeface="Arial Rounded MT Bold" charset="0"/>
                </a:rPr>
                <a:t> Gluon imaging from simulation:</a:t>
              </a:r>
            </a:p>
          </p:txBody>
        </p:sp>
      </p:grpSp>
      <p:grpSp>
        <p:nvGrpSpPr>
          <p:cNvPr id="27" name="Group 26"/>
          <p:cNvGrpSpPr/>
          <p:nvPr/>
        </p:nvGrpSpPr>
        <p:grpSpPr>
          <a:xfrm>
            <a:off x="623457" y="5242066"/>
            <a:ext cx="8236306" cy="1615934"/>
            <a:chOff x="623457" y="5242066"/>
            <a:chExt cx="8236306" cy="1615934"/>
          </a:xfrm>
        </p:grpSpPr>
        <p:sp>
          <p:nvSpPr>
            <p:cNvPr id="23" name="TextBox 22"/>
            <p:cNvSpPr txBox="1"/>
            <p:nvPr/>
          </p:nvSpPr>
          <p:spPr>
            <a:xfrm>
              <a:off x="623457" y="5600527"/>
              <a:ext cx="3199119" cy="877141"/>
            </a:xfrm>
            <a:prstGeom prst="rect">
              <a:avLst/>
            </a:prstGeom>
            <a:noFill/>
          </p:spPr>
          <p:txBody>
            <a:bodyPr wrap="none" lIns="91418" tIns="45709" rIns="91418" bIns="45709" rtlCol="0">
              <a:spAutoFit/>
            </a:bodyPr>
            <a:lstStyle/>
            <a:p>
              <a:pPr algn="ctr">
                <a:lnSpc>
                  <a:spcPct val="130000"/>
                </a:lnSpc>
              </a:pPr>
              <a:r>
                <a:rPr lang="en-US" sz="2000" i="1" dirty="0">
                  <a:solidFill>
                    <a:srgbClr val="FF0000"/>
                  </a:solidFill>
                  <a:latin typeface="+mj-lt"/>
                </a:rPr>
                <a:t>Only possible at the </a:t>
              </a:r>
              <a:r>
                <a:rPr lang="en-US" sz="2000" i="1" dirty="0" smtClean="0">
                  <a:solidFill>
                    <a:srgbClr val="FF0000"/>
                  </a:solidFill>
                  <a:latin typeface="+mj-lt"/>
                </a:rPr>
                <a:t>EIC</a:t>
              </a:r>
            </a:p>
            <a:p>
              <a:pPr algn="ctr">
                <a:lnSpc>
                  <a:spcPct val="130000"/>
                </a:lnSpc>
              </a:pPr>
              <a:r>
                <a:rPr lang="en-US" sz="2000" i="1" dirty="0" smtClean="0">
                  <a:solidFill>
                    <a:srgbClr val="FF0000"/>
                  </a:solidFill>
                  <a:latin typeface="+mj-lt"/>
                </a:rPr>
                <a:t>Gluon radius?</a:t>
              </a:r>
              <a:endParaRPr lang="en-US" sz="2000" i="1" dirty="0">
                <a:solidFill>
                  <a:srgbClr val="FF0000"/>
                </a:solidFill>
                <a:latin typeface="+mj-lt"/>
              </a:endParaRPr>
            </a:p>
          </p:txBody>
        </p:sp>
        <p:pic>
          <p:nvPicPr>
            <p:cNvPr id="24" name="Picture 23"/>
            <p:cNvPicPr>
              <a:picLocks noChangeAspect="1"/>
            </p:cNvPicPr>
            <p:nvPr/>
          </p:nvPicPr>
          <p:blipFill>
            <a:blip r:embed="rId6"/>
            <a:stretch>
              <a:fillRect/>
            </a:stretch>
          </p:blipFill>
          <p:spPr>
            <a:xfrm>
              <a:off x="4481223" y="5242066"/>
              <a:ext cx="2444101" cy="1615934"/>
            </a:xfrm>
            <a:prstGeom prst="rect">
              <a:avLst/>
            </a:prstGeom>
          </p:spPr>
        </p:pic>
        <p:sp>
          <p:nvSpPr>
            <p:cNvPr id="25" name="TextBox 24"/>
            <p:cNvSpPr txBox="1"/>
            <p:nvPr/>
          </p:nvSpPr>
          <p:spPr>
            <a:xfrm>
              <a:off x="7451335" y="6189739"/>
              <a:ext cx="1408428" cy="579596"/>
            </a:xfrm>
            <a:prstGeom prst="rect">
              <a:avLst/>
            </a:prstGeom>
            <a:noFill/>
            <a:ln>
              <a:solidFill>
                <a:srgbClr val="FF0000"/>
              </a:solidFill>
            </a:ln>
          </p:spPr>
          <p:txBody>
            <a:bodyPr wrap="none" lIns="91418" tIns="45709" rIns="91418" bIns="45709" rtlCol="0">
              <a:spAutoFit/>
            </a:bodyPr>
            <a:lstStyle/>
            <a:p>
              <a:pPr algn="ctr"/>
              <a:r>
                <a:rPr lang="en-US" sz="1600" dirty="0">
                  <a:solidFill>
                    <a:srgbClr val="008000"/>
                  </a:solidFill>
                  <a:latin typeface="+mj-lt"/>
                </a:rPr>
                <a:t>How spread </a:t>
              </a:r>
            </a:p>
            <a:p>
              <a:pPr algn="ctr"/>
              <a:r>
                <a:rPr lang="en-US" sz="1600" dirty="0">
                  <a:solidFill>
                    <a:srgbClr val="008000"/>
                  </a:solidFill>
                  <a:latin typeface="+mj-lt"/>
                </a:rPr>
                <a:t>at small-x?</a:t>
              </a:r>
            </a:p>
          </p:txBody>
        </p:sp>
        <p:cxnSp>
          <p:nvCxnSpPr>
            <p:cNvPr id="26" name="Straight Arrow Connector 25"/>
            <p:cNvCxnSpPr/>
            <p:nvPr/>
          </p:nvCxnSpPr>
          <p:spPr>
            <a:xfrm flipH="1" flipV="1">
              <a:off x="6690654" y="5921528"/>
              <a:ext cx="775445" cy="268212"/>
            </a:xfrm>
            <a:prstGeom prst="straightConnector1">
              <a:avLst/>
            </a:prstGeom>
            <a:ln w="3175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28" name="Date Placeholder 27"/>
          <p:cNvSpPr>
            <a:spLocks noGrp="1"/>
          </p:cNvSpPr>
          <p:nvPr>
            <p:ph type="dt" sz="half" idx="10"/>
          </p:nvPr>
        </p:nvSpPr>
        <p:spPr/>
        <p:txBody>
          <a:bodyPr/>
          <a:lstStyle/>
          <a:p>
            <a:r>
              <a:rPr lang="en-US" smtClean="0"/>
              <a:t>August 14, 2014</a:t>
            </a:r>
            <a:endParaRPr lang="en-US"/>
          </a:p>
        </p:txBody>
      </p:sp>
      <p:sp>
        <p:nvSpPr>
          <p:cNvPr id="29" name="Footer Placeholder 28"/>
          <p:cNvSpPr>
            <a:spLocks noGrp="1"/>
          </p:cNvSpPr>
          <p:nvPr>
            <p:ph type="ftr" sz="quarter" idx="11"/>
          </p:nvPr>
        </p:nvSpPr>
        <p:spPr/>
        <p:txBody>
          <a:bodyPr/>
          <a:lstStyle/>
          <a:p>
            <a:pPr algn="r"/>
            <a:r>
              <a:rPr lang="en-US" smtClean="0"/>
              <a:t>Spin physics with EIC: Pre-Town Meeting at JLab </a:t>
            </a:r>
            <a:endParaRPr lang="en-US" dirty="0"/>
          </a:p>
        </p:txBody>
      </p:sp>
      <p:sp>
        <p:nvSpPr>
          <p:cNvPr id="30" name="Slide Number Placeholder 29"/>
          <p:cNvSpPr>
            <a:spLocks noGrp="1"/>
          </p:cNvSpPr>
          <p:nvPr>
            <p:ph type="sldNum" sz="quarter" idx="12"/>
          </p:nvPr>
        </p:nvSpPr>
        <p:spPr/>
        <p:txBody>
          <a:bodyPr/>
          <a:lstStyle/>
          <a:p>
            <a:fld id="{0CFEC368-1D7A-4F81-ABF6-AE0E36BAF64C}" type="slidenum">
              <a:rPr lang="en-US" smtClean="0"/>
              <a:pPr/>
              <a:t>59</a:t>
            </a:fld>
            <a:endParaRPr lang="en-US"/>
          </a:p>
        </p:txBody>
      </p:sp>
    </p:spTree>
    <p:extLst>
      <p:ext uri="{BB962C8B-B14F-4D97-AF65-F5344CB8AC3E}">
        <p14:creationId xmlns:p14="http://schemas.microsoft.com/office/powerpoint/2010/main" val="2452945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Many interesting and important questions related to gluons: low x physics</a:t>
            </a:r>
            <a:endParaRPr lang="en-US" dirty="0"/>
          </a:p>
        </p:txBody>
      </p:sp>
      <p:sp>
        <p:nvSpPr>
          <p:cNvPr id="3" name="Text Placeholder 2"/>
          <p:cNvSpPr>
            <a:spLocks noGrp="1"/>
          </p:cNvSpPr>
          <p:nvPr>
            <p:ph type="body" idx="1"/>
          </p:nvPr>
        </p:nvSpPr>
        <p:spPr/>
        <p:txBody>
          <a:bodyPr/>
          <a:lstStyle/>
          <a:p>
            <a:r>
              <a:rPr lang="en-US" dirty="0" smtClean="0">
                <a:solidFill>
                  <a:srgbClr val="0000FF"/>
                </a:solidFill>
              </a:rPr>
              <a:t>But not the focus of this discussion today….</a:t>
            </a:r>
            <a:endParaRPr lang="en-US" dirty="0">
              <a:solidFill>
                <a:srgbClr val="0000FF"/>
              </a:solidFill>
            </a:endParaRPr>
          </a:p>
        </p:txBody>
      </p:sp>
      <p:sp>
        <p:nvSpPr>
          <p:cNvPr id="4" name="Date Placeholder 3"/>
          <p:cNvSpPr>
            <a:spLocks noGrp="1"/>
          </p:cNvSpPr>
          <p:nvPr>
            <p:ph type="dt" sz="half" idx="10"/>
          </p:nvPr>
        </p:nvSpPr>
        <p:spPr/>
        <p:txBody>
          <a:bodyPr/>
          <a:lstStyle/>
          <a:p>
            <a:r>
              <a:rPr lang="en-US" smtClean="0"/>
              <a:t>August 14, 2014</a:t>
            </a:r>
            <a:endParaRPr lang="en-US"/>
          </a:p>
        </p:txBody>
      </p:sp>
      <p:sp>
        <p:nvSpPr>
          <p:cNvPr id="5" name="Footer Placeholder 4"/>
          <p:cNvSpPr>
            <a:spLocks noGrp="1"/>
          </p:cNvSpPr>
          <p:nvPr>
            <p:ph type="ftr" sz="quarter" idx="11"/>
          </p:nvPr>
        </p:nvSpPr>
        <p:spPr/>
        <p:txBody>
          <a:bodyPr/>
          <a:lstStyle/>
          <a:p>
            <a:pPr algn="r"/>
            <a:r>
              <a:rPr lang="en-US" smtClean="0"/>
              <a:t>Spin physics with EIC: Pre-Town Meeting at JLab </a:t>
            </a: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6</a:t>
            </a:fld>
            <a:endParaRPr lang="en-US"/>
          </a:p>
        </p:txBody>
      </p:sp>
    </p:spTree>
    <p:extLst>
      <p:ext uri="{BB962C8B-B14F-4D97-AF65-F5344CB8AC3E}">
        <p14:creationId xmlns:p14="http://schemas.microsoft.com/office/powerpoint/2010/main" val="1889873963"/>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5" y="4"/>
            <a:ext cx="9143999" cy="741363"/>
          </a:xfrm>
          <a:prstGeom prst="rect">
            <a:avLst/>
          </a:prstGeom>
          <a:solidFill>
            <a:srgbClr val="CCFFFF"/>
          </a:solidFill>
          <a:ln w="9525">
            <a:noFill/>
            <a:miter lim="800000"/>
            <a:headEnd/>
            <a:tailEnd/>
          </a:ln>
        </p:spPr>
        <p:txBody>
          <a:bodyPr lIns="91269" tIns="45635" rIns="91269" bIns="45635" anchor="ctr">
            <a:prstTxWarp prst="textNoShape">
              <a:avLst/>
            </a:prstTxWarp>
          </a:bodyPr>
          <a:lstStyle/>
          <a:p>
            <a:pPr algn="ctr"/>
            <a:r>
              <a:rPr lang="en-US" sz="2800" b="1" dirty="0">
                <a:latin typeface="+mj-lt"/>
                <a:ea typeface="ＭＳ Ｐゴシック" pitchFamily="-107" charset="-128"/>
                <a:cs typeface="ＭＳ Ｐゴシック" pitchFamily="-107" charset="-128"/>
              </a:rPr>
              <a:t>EIC is the best for probing TMDs</a:t>
            </a:r>
          </a:p>
        </p:txBody>
      </p:sp>
      <p:grpSp>
        <p:nvGrpSpPr>
          <p:cNvPr id="18" name="Group 17"/>
          <p:cNvGrpSpPr/>
          <p:nvPr/>
        </p:nvGrpSpPr>
        <p:grpSpPr>
          <a:xfrm>
            <a:off x="363400" y="831866"/>
            <a:ext cx="8780600" cy="2363788"/>
            <a:chOff x="363400" y="831866"/>
            <a:chExt cx="8780600" cy="2363788"/>
          </a:xfrm>
        </p:grpSpPr>
        <p:sp>
          <p:nvSpPr>
            <p:cNvPr id="19" name="Rectangle 18"/>
            <p:cNvSpPr/>
            <p:nvPr/>
          </p:nvSpPr>
          <p:spPr>
            <a:xfrm>
              <a:off x="363400" y="831866"/>
              <a:ext cx="4572000" cy="487313"/>
            </a:xfrm>
            <a:prstGeom prst="rect">
              <a:avLst/>
            </a:prstGeom>
          </p:spPr>
          <p:txBody>
            <a:bodyPr>
              <a:spAutoFit/>
            </a:bodyPr>
            <a:lstStyle/>
            <a:p>
              <a:pPr marL="342619" indent="-342619">
                <a:lnSpc>
                  <a:spcPct val="120000"/>
                </a:lnSpc>
                <a:buFont typeface="Wingdings" charset="2"/>
                <a:buChar char="q"/>
              </a:pPr>
              <a:r>
                <a:rPr lang="en-US" sz="2200" dirty="0">
                  <a:solidFill>
                    <a:srgbClr val="006500"/>
                  </a:solidFill>
                  <a:cs typeface="Arial Rounded MT Bold"/>
                </a:rPr>
                <a:t>Naturally, two planes:</a:t>
              </a:r>
            </a:p>
          </p:txBody>
        </p:sp>
        <p:graphicFrame>
          <p:nvGraphicFramePr>
            <p:cNvPr id="20" name="Object 7"/>
            <p:cNvGraphicFramePr>
              <a:graphicFrameLocks noChangeAspect="1"/>
            </p:cNvGraphicFramePr>
            <p:nvPr>
              <p:extLst>
                <p:ext uri="{D42A27DB-BD31-4B8C-83A1-F6EECF244321}">
                  <p14:modId xmlns:p14="http://schemas.microsoft.com/office/powerpoint/2010/main" val="1873950190"/>
                </p:ext>
              </p:extLst>
            </p:nvPr>
          </p:nvGraphicFramePr>
          <p:xfrm>
            <a:off x="785818" y="1267149"/>
            <a:ext cx="4434331" cy="1732016"/>
          </p:xfrm>
          <a:graphic>
            <a:graphicData uri="http://schemas.openxmlformats.org/presentationml/2006/ole">
              <mc:AlternateContent xmlns:mc="http://schemas.openxmlformats.org/markup-compatibility/2006">
                <mc:Choice xmlns:v="urn:schemas-microsoft-com:vml" Requires="v">
                  <p:oleObj spid="_x0000_s5339" name="Equation" r:id="rId3" imgW="2438280" imgH="952200" progId="Equation.3">
                    <p:embed/>
                  </p:oleObj>
                </mc:Choice>
                <mc:Fallback>
                  <p:oleObj name="Equation" r:id="rId3" imgW="2438280" imgH="9522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818" y="1267149"/>
                          <a:ext cx="4434331" cy="1732016"/>
                        </a:xfrm>
                        <a:prstGeom prst="rect">
                          <a:avLst/>
                        </a:prstGeom>
                        <a:noFill/>
                        <a:ln>
                          <a:noFill/>
                        </a:ln>
                        <a:effectLst/>
                        <a:extLst/>
                      </p:spPr>
                    </p:pic>
                  </p:oleObj>
                </mc:Fallback>
              </mc:AlternateContent>
            </a:graphicData>
          </a:graphic>
        </p:graphicFrame>
        <p:pic>
          <p:nvPicPr>
            <p:cNvPr id="21" name="Picture 8" descr="angle.png"/>
            <p:cNvPicPr>
              <a:picLocks noChangeAspect="1"/>
            </p:cNvPicPr>
            <p:nvPr/>
          </p:nvPicPr>
          <p:blipFill>
            <a:blip r:embed="rId5">
              <a:clrChange>
                <a:clrFrom>
                  <a:srgbClr val="FFFFFF"/>
                </a:clrFrom>
                <a:clrTo>
                  <a:srgbClr val="FFFFFF">
                    <a:alpha val="0"/>
                  </a:srgbClr>
                </a:clrTo>
              </a:clrChange>
            </a:blip>
            <a:srcRect/>
            <a:stretch>
              <a:fillRect/>
            </a:stretch>
          </p:blipFill>
          <p:spPr bwMode="auto">
            <a:xfrm>
              <a:off x="4800600" y="831866"/>
              <a:ext cx="4343400" cy="2363788"/>
            </a:xfrm>
            <a:prstGeom prst="rect">
              <a:avLst/>
            </a:prstGeom>
            <a:noFill/>
            <a:ln w="9525">
              <a:noFill/>
              <a:miter lim="800000"/>
              <a:headEnd/>
              <a:tailEnd/>
            </a:ln>
          </p:spPr>
        </p:pic>
      </p:grpSp>
      <p:grpSp>
        <p:nvGrpSpPr>
          <p:cNvPr id="23" name="Group 22"/>
          <p:cNvGrpSpPr/>
          <p:nvPr/>
        </p:nvGrpSpPr>
        <p:grpSpPr>
          <a:xfrm>
            <a:off x="783034" y="3757345"/>
            <a:ext cx="8304733" cy="1589111"/>
            <a:chOff x="768019" y="3558150"/>
            <a:chExt cx="8452181" cy="1589111"/>
          </a:xfrm>
        </p:grpSpPr>
        <p:graphicFrame>
          <p:nvGraphicFramePr>
            <p:cNvPr id="25" name="Object 8"/>
            <p:cNvGraphicFramePr>
              <a:graphicFrameLocks noChangeAspect="1"/>
            </p:cNvGraphicFramePr>
            <p:nvPr>
              <p:extLst>
                <p:ext uri="{D42A27DB-BD31-4B8C-83A1-F6EECF244321}">
                  <p14:modId xmlns:p14="http://schemas.microsoft.com/office/powerpoint/2010/main" val="3705680288"/>
                </p:ext>
              </p:extLst>
            </p:nvPr>
          </p:nvGraphicFramePr>
          <p:xfrm>
            <a:off x="768019" y="3558150"/>
            <a:ext cx="4843612" cy="1589111"/>
          </p:xfrm>
          <a:graphic>
            <a:graphicData uri="http://schemas.openxmlformats.org/presentationml/2006/ole">
              <mc:AlternateContent xmlns:mc="http://schemas.openxmlformats.org/markup-compatibility/2006">
                <mc:Choice xmlns:v="urn:schemas-microsoft-com:vml" Requires="v">
                  <p:oleObj spid="_x0000_s5340" name="Equation" r:id="rId6" imgW="2476440" imgH="812520" progId="Equation.3">
                    <p:embed/>
                  </p:oleObj>
                </mc:Choice>
                <mc:Fallback>
                  <p:oleObj name="Equation" r:id="rId6" imgW="2476440" imgH="81252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8019" y="3558150"/>
                          <a:ext cx="4843612" cy="1589111"/>
                        </a:xfrm>
                        <a:prstGeom prst="rect">
                          <a:avLst/>
                        </a:prstGeom>
                        <a:noFill/>
                        <a:extLst/>
                      </p:spPr>
                    </p:pic>
                  </p:oleObj>
                </mc:Fallback>
              </mc:AlternateContent>
            </a:graphicData>
          </a:graphic>
        </p:graphicFrame>
        <p:grpSp>
          <p:nvGrpSpPr>
            <p:cNvPr id="27" name="Group 26"/>
            <p:cNvGrpSpPr/>
            <p:nvPr/>
          </p:nvGrpSpPr>
          <p:grpSpPr>
            <a:xfrm>
              <a:off x="5977537" y="3657205"/>
              <a:ext cx="3242663" cy="1371995"/>
              <a:chOff x="5977537" y="3657205"/>
              <a:chExt cx="3242663" cy="1371995"/>
            </a:xfrm>
          </p:grpSpPr>
          <p:sp>
            <p:nvSpPr>
              <p:cNvPr id="28" name="TextBox 9"/>
              <p:cNvSpPr txBox="1">
                <a:spLocks noChangeArrowheads="1"/>
              </p:cNvSpPr>
              <p:nvPr/>
            </p:nvSpPr>
            <p:spPr bwMode="auto">
              <a:xfrm>
                <a:off x="6705600" y="3657205"/>
                <a:ext cx="2514600" cy="646319"/>
              </a:xfrm>
              <a:prstGeom prst="rect">
                <a:avLst/>
              </a:prstGeom>
              <a:noFill/>
              <a:ln w="9525">
                <a:noFill/>
                <a:miter lim="800000"/>
                <a:headEnd/>
                <a:tailEnd/>
              </a:ln>
            </p:spPr>
            <p:txBody>
              <a:bodyPr lIns="91397" tIns="45698" rIns="91397" bIns="45698">
                <a:prstTxWarp prst="textNoShape">
                  <a:avLst/>
                </a:prstTxWarp>
                <a:spAutoFit/>
              </a:bodyPr>
              <a:lstStyle/>
              <a:p>
                <a:pPr defTabSz="913651"/>
                <a:r>
                  <a:rPr lang="en-US" kern="0" dirty="0">
                    <a:solidFill>
                      <a:sysClr val="windowText" lastClr="000000"/>
                    </a:solidFill>
                  </a:rPr>
                  <a:t>Collins frag. </a:t>
                </a:r>
                <a:r>
                  <a:rPr lang="en-US" kern="0" dirty="0" err="1">
                    <a:solidFill>
                      <a:sysClr val="windowText" lastClr="000000"/>
                    </a:solidFill>
                  </a:rPr>
                  <a:t>Func</a:t>
                </a:r>
                <a:r>
                  <a:rPr lang="en-US" kern="0" dirty="0">
                    <a:solidFill>
                      <a:sysClr val="windowText" lastClr="000000"/>
                    </a:solidFill>
                  </a:rPr>
                  <a:t>. </a:t>
                </a:r>
              </a:p>
              <a:p>
                <a:pPr defTabSz="913651"/>
                <a:r>
                  <a:rPr lang="en-US" kern="0" dirty="0">
                    <a:solidFill>
                      <a:sysClr val="windowText" lastClr="000000"/>
                    </a:solidFill>
                  </a:rPr>
                  <a:t>from </a:t>
                </a:r>
                <a:r>
                  <a:rPr lang="en-US" kern="0" dirty="0" err="1">
                    <a:solidFill>
                      <a:sysClr val="windowText" lastClr="000000"/>
                    </a:solidFill>
                  </a:rPr>
                  <a:t>e</a:t>
                </a:r>
                <a:r>
                  <a:rPr lang="en-US" kern="0" baseline="30000" dirty="0" err="1">
                    <a:solidFill>
                      <a:sysClr val="windowText" lastClr="000000"/>
                    </a:solidFill>
                  </a:rPr>
                  <a:t>+</a:t>
                </a:r>
                <a:r>
                  <a:rPr lang="en-US" kern="0" dirty="0" err="1">
                    <a:solidFill>
                      <a:sysClr val="windowText" lastClr="000000"/>
                    </a:solidFill>
                  </a:rPr>
                  <a:t>e</a:t>
                </a:r>
                <a:r>
                  <a:rPr lang="en-US" kern="0" baseline="30000" dirty="0">
                    <a:solidFill>
                      <a:sysClr val="windowText" lastClr="000000"/>
                    </a:solidFill>
                  </a:rPr>
                  <a:t>-</a:t>
                </a:r>
                <a:r>
                  <a:rPr lang="en-US" kern="0" dirty="0">
                    <a:solidFill>
                      <a:sysClr val="windowText" lastClr="000000"/>
                    </a:solidFill>
                  </a:rPr>
                  <a:t> collisions</a:t>
                </a:r>
              </a:p>
            </p:txBody>
          </p:sp>
          <p:sp>
            <p:nvSpPr>
              <p:cNvPr id="29" name="Left Arrow 28"/>
              <p:cNvSpPr/>
              <p:nvPr/>
            </p:nvSpPr>
            <p:spPr>
              <a:xfrm>
                <a:off x="5977537" y="3657600"/>
                <a:ext cx="622830" cy="228600"/>
              </a:xfrm>
              <a:prstGeom prst="leftArrow">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lIns="91397" tIns="45698" rIns="91397" bIns="45698" anchor="ctr"/>
              <a:lstStyle/>
              <a:p>
                <a:pPr algn="ctr" defTabSz="913651">
                  <a:defRPr/>
                </a:pPr>
                <a:endParaRPr lang="en-US" kern="0">
                  <a:solidFill>
                    <a:sysClr val="window" lastClr="FFFFFF"/>
                  </a:solidFill>
                  <a:latin typeface="Calibri"/>
                </a:endParaRPr>
              </a:p>
            </p:txBody>
          </p:sp>
          <p:sp>
            <p:nvSpPr>
              <p:cNvPr id="30" name="Left-Up Arrow 29"/>
              <p:cNvSpPr/>
              <p:nvPr/>
            </p:nvSpPr>
            <p:spPr>
              <a:xfrm>
                <a:off x="6705600" y="4415684"/>
                <a:ext cx="429939" cy="613516"/>
              </a:xfrm>
              <a:prstGeom prst="leftUpArrow">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lIns="91397" tIns="45698" rIns="91397" bIns="45698" anchor="ctr"/>
              <a:lstStyle/>
              <a:p>
                <a:pPr algn="ctr" defTabSz="913651">
                  <a:defRPr/>
                </a:pPr>
                <a:endParaRPr lang="en-US" kern="0">
                  <a:solidFill>
                    <a:sysClr val="window" lastClr="FFFFFF"/>
                  </a:solidFill>
                  <a:latin typeface="Calibri"/>
                </a:endParaRPr>
              </a:p>
            </p:txBody>
          </p:sp>
        </p:grpSp>
      </p:grpSp>
      <p:sp>
        <p:nvSpPr>
          <p:cNvPr id="31" name="Rectangle 30"/>
          <p:cNvSpPr/>
          <p:nvPr/>
        </p:nvSpPr>
        <p:spPr>
          <a:xfrm>
            <a:off x="360610" y="3195656"/>
            <a:ext cx="4572000" cy="487313"/>
          </a:xfrm>
          <a:prstGeom prst="rect">
            <a:avLst/>
          </a:prstGeom>
        </p:spPr>
        <p:txBody>
          <a:bodyPr lIns="91365" tIns="45683" rIns="91365" bIns="45683">
            <a:spAutoFit/>
          </a:bodyPr>
          <a:lstStyle/>
          <a:p>
            <a:pPr marL="342619" indent="-342619">
              <a:lnSpc>
                <a:spcPct val="120000"/>
              </a:lnSpc>
              <a:buFont typeface="Wingdings" charset="2"/>
              <a:buChar char="q"/>
            </a:pPr>
            <a:r>
              <a:rPr lang="en-US" sz="2200" dirty="0">
                <a:solidFill>
                  <a:srgbClr val="006500"/>
                </a:solidFill>
                <a:cs typeface="Arial Rounded MT Bold"/>
              </a:rPr>
              <a:t>Separation of TMDs:</a:t>
            </a:r>
          </a:p>
        </p:txBody>
      </p:sp>
      <p:sp>
        <p:nvSpPr>
          <p:cNvPr id="32" name="TextBox 31"/>
          <p:cNvSpPr txBox="1"/>
          <p:nvPr/>
        </p:nvSpPr>
        <p:spPr>
          <a:xfrm>
            <a:off x="783034" y="5419898"/>
            <a:ext cx="8065673" cy="400055"/>
          </a:xfrm>
          <a:prstGeom prst="rect">
            <a:avLst/>
          </a:prstGeom>
          <a:noFill/>
        </p:spPr>
        <p:txBody>
          <a:bodyPr wrap="none" lIns="91365" tIns="45683" rIns="91365" bIns="45683" rtlCol="0">
            <a:spAutoFit/>
          </a:bodyPr>
          <a:lstStyle/>
          <a:p>
            <a:r>
              <a:rPr lang="en-US" sz="2000" i="1" dirty="0">
                <a:solidFill>
                  <a:srgbClr val="0000FF"/>
                </a:solidFill>
                <a:latin typeface="+mj-lt"/>
              </a:rPr>
              <a:t>Hard, if not impossible, to separate TMDs in </a:t>
            </a:r>
            <a:r>
              <a:rPr lang="en-US" sz="2000" i="1" dirty="0" err="1">
                <a:solidFill>
                  <a:srgbClr val="0000FF"/>
                </a:solidFill>
                <a:latin typeface="+mj-lt"/>
              </a:rPr>
              <a:t>hadronic</a:t>
            </a:r>
            <a:r>
              <a:rPr lang="en-US" sz="2000" i="1" dirty="0">
                <a:solidFill>
                  <a:srgbClr val="0000FF"/>
                </a:solidFill>
                <a:latin typeface="+mj-lt"/>
              </a:rPr>
              <a:t> collisions</a:t>
            </a:r>
          </a:p>
        </p:txBody>
      </p:sp>
      <p:sp>
        <p:nvSpPr>
          <p:cNvPr id="3" name="Date Placeholder 2"/>
          <p:cNvSpPr>
            <a:spLocks noGrp="1"/>
          </p:cNvSpPr>
          <p:nvPr>
            <p:ph type="dt" sz="half" idx="10"/>
          </p:nvPr>
        </p:nvSpPr>
        <p:spPr/>
        <p:txBody>
          <a:bodyPr/>
          <a:lstStyle/>
          <a:p>
            <a:r>
              <a:rPr lang="en-US" smtClean="0"/>
              <a:t>August 14, 2014</a:t>
            </a:r>
            <a:endParaRPr lang="en-US"/>
          </a:p>
        </p:txBody>
      </p:sp>
      <p:sp>
        <p:nvSpPr>
          <p:cNvPr id="4" name="Footer Placeholder 3"/>
          <p:cNvSpPr>
            <a:spLocks noGrp="1"/>
          </p:cNvSpPr>
          <p:nvPr>
            <p:ph type="ftr" sz="quarter" idx="11"/>
          </p:nvPr>
        </p:nvSpPr>
        <p:spPr/>
        <p:txBody>
          <a:bodyPr/>
          <a:lstStyle/>
          <a:p>
            <a:pPr algn="r"/>
            <a:r>
              <a:rPr lang="en-US" smtClean="0"/>
              <a:t>Spin physics with EIC: Pre-Town Meeting at JLab </a:t>
            </a: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60</a:t>
            </a:fld>
            <a:endParaRPr lang="en-US"/>
          </a:p>
        </p:txBody>
      </p:sp>
    </p:spTree>
    <p:extLst>
      <p:ext uri="{BB962C8B-B14F-4D97-AF65-F5344CB8AC3E}">
        <p14:creationId xmlns:p14="http://schemas.microsoft.com/office/powerpoint/2010/main" val="22650825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1938540"/>
            <a:ext cx="7772400" cy="2623936"/>
          </a:xfrm>
        </p:spPr>
        <p:txBody>
          <a:bodyPr>
            <a:normAutofit fontScale="90000"/>
          </a:bodyPr>
          <a:lstStyle/>
          <a:p>
            <a:r>
              <a:rPr lang="en-US" cap="none" dirty="0" smtClean="0"/>
              <a:t>How well do we understand spin?</a:t>
            </a:r>
            <a:br>
              <a:rPr lang="en-US" cap="none" dirty="0" smtClean="0"/>
            </a:br>
            <a:r>
              <a:rPr lang="en-US" cap="none" dirty="0"/>
              <a:t/>
            </a:r>
            <a:br>
              <a:rPr lang="en-US" cap="none" dirty="0"/>
            </a:br>
            <a:r>
              <a:rPr lang="en-US" cap="none" dirty="0" smtClean="0"/>
              <a:t>Spin</a:t>
            </a:r>
            <a:r>
              <a:rPr lang="en-US" cap="none" dirty="0" smtClean="0"/>
              <a:t>: Always Surprises</a:t>
            </a:r>
            <a:endParaRPr lang="en-US" cap="none" dirty="0"/>
          </a:p>
        </p:txBody>
      </p:sp>
      <p:sp>
        <p:nvSpPr>
          <p:cNvPr id="3" name="Text Placeholder 2"/>
          <p:cNvSpPr>
            <a:spLocks noGrp="1"/>
          </p:cNvSpPr>
          <p:nvPr>
            <p:ph type="body" idx="1"/>
          </p:nvPr>
        </p:nvSpPr>
        <p:spPr>
          <a:xfrm>
            <a:off x="722313" y="4626864"/>
            <a:ext cx="7772400" cy="1917371"/>
          </a:xfrm>
        </p:spPr>
        <p:txBody>
          <a:bodyPr>
            <a:normAutofit lnSpcReduction="10000"/>
          </a:bodyPr>
          <a:lstStyle/>
          <a:p>
            <a:r>
              <a:rPr lang="en-US" i="1" dirty="0" smtClean="0">
                <a:solidFill>
                  <a:srgbClr val="800000"/>
                </a:solidFill>
              </a:rPr>
              <a:t>“spin” has killed more theories in physics than any other single observable : </a:t>
            </a:r>
            <a:r>
              <a:rPr lang="en-US" i="1" dirty="0" smtClean="0">
                <a:solidFill>
                  <a:srgbClr val="0000FF"/>
                </a:solidFill>
              </a:rPr>
              <a:t>E. Leader</a:t>
            </a:r>
          </a:p>
          <a:p>
            <a:endParaRPr lang="en-US" i="1" dirty="0"/>
          </a:p>
          <a:p>
            <a:r>
              <a:rPr lang="en-US" i="1" dirty="0" smtClean="0">
                <a:solidFill>
                  <a:srgbClr val="800000"/>
                </a:solidFill>
              </a:rPr>
              <a:t>If </a:t>
            </a:r>
            <a:r>
              <a:rPr lang="en-US" i="1" dirty="0">
                <a:solidFill>
                  <a:srgbClr val="800000"/>
                </a:solidFill>
              </a:rPr>
              <a:t>theorists had their way, they would ban all experiments with </a:t>
            </a:r>
            <a:r>
              <a:rPr lang="en-US" i="1" dirty="0" smtClean="0">
                <a:solidFill>
                  <a:srgbClr val="800000"/>
                </a:solidFill>
              </a:rPr>
              <a:t>spin</a:t>
            </a:r>
            <a:r>
              <a:rPr lang="en-US" i="1" dirty="0">
                <a:solidFill>
                  <a:srgbClr val="800000"/>
                </a:solidFill>
              </a:rPr>
              <a:t> </a:t>
            </a:r>
            <a:r>
              <a:rPr lang="en-US" i="1" dirty="0" smtClean="0"/>
              <a:t>: </a:t>
            </a:r>
            <a:r>
              <a:rPr lang="en-US" i="1" dirty="0" err="1">
                <a:solidFill>
                  <a:srgbClr val="0000FF"/>
                </a:solidFill>
              </a:rPr>
              <a:t>J.D.Bjorken</a:t>
            </a:r>
            <a:endParaRPr lang="en-US" i="1" dirty="0">
              <a:solidFill>
                <a:srgbClr val="0000FF"/>
              </a:solidFill>
            </a:endParaRPr>
          </a:p>
          <a:p>
            <a:endParaRPr lang="en-US" i="1" dirty="0"/>
          </a:p>
        </p:txBody>
      </p:sp>
      <p:sp>
        <p:nvSpPr>
          <p:cNvPr id="4" name="Date Placeholder 3"/>
          <p:cNvSpPr>
            <a:spLocks noGrp="1"/>
          </p:cNvSpPr>
          <p:nvPr>
            <p:ph type="dt" sz="half" idx="10"/>
          </p:nvPr>
        </p:nvSpPr>
        <p:spPr/>
        <p:txBody>
          <a:bodyPr/>
          <a:lstStyle/>
          <a:p>
            <a:r>
              <a:rPr lang="en-US" smtClean="0"/>
              <a:t>August 14, 2014</a:t>
            </a:r>
            <a:endParaRPr lang="en-US"/>
          </a:p>
        </p:txBody>
      </p:sp>
      <p:sp>
        <p:nvSpPr>
          <p:cNvPr id="5" name="Footer Placeholder 4"/>
          <p:cNvSpPr>
            <a:spLocks noGrp="1"/>
          </p:cNvSpPr>
          <p:nvPr>
            <p:ph type="ftr" sz="quarter" idx="11"/>
          </p:nvPr>
        </p:nvSpPr>
        <p:spPr/>
        <p:txBody>
          <a:bodyPr/>
          <a:lstStyle/>
          <a:p>
            <a:pPr algn="r"/>
            <a:r>
              <a:rPr lang="en-US" smtClean="0"/>
              <a:t>Spin physics with EIC: Pre-Town Meeting at JLab </a:t>
            </a: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7</a:t>
            </a:fld>
            <a:endParaRPr lang="en-US"/>
          </a:p>
        </p:txBody>
      </p:sp>
    </p:spTree>
    <p:extLst>
      <p:ext uri="{BB962C8B-B14F-4D97-AF65-F5344CB8AC3E}">
        <p14:creationId xmlns:p14="http://schemas.microsoft.com/office/powerpoint/2010/main" val="187012632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fontScale="90000"/>
          </a:bodyPr>
          <a:lstStyle/>
          <a:p>
            <a:r>
              <a:rPr lang="en-US" dirty="0" smtClean="0"/>
              <a:t>Experiments that fundamentally changed the way we think about physics:</a:t>
            </a:r>
            <a:endParaRPr lang="en-US" dirty="0"/>
          </a:p>
        </p:txBody>
      </p:sp>
      <p:sp>
        <p:nvSpPr>
          <p:cNvPr id="3" name="Content Placeholder 2"/>
          <p:cNvSpPr>
            <a:spLocks noGrp="1"/>
          </p:cNvSpPr>
          <p:nvPr>
            <p:ph idx="1"/>
          </p:nvPr>
        </p:nvSpPr>
        <p:spPr>
          <a:xfrm>
            <a:off x="457199" y="1666638"/>
            <a:ext cx="8672001" cy="5328988"/>
          </a:xfrm>
        </p:spPr>
        <p:txBody>
          <a:bodyPr>
            <a:normAutofit/>
          </a:bodyPr>
          <a:lstStyle/>
          <a:p>
            <a:r>
              <a:rPr lang="en-US" dirty="0" smtClean="0"/>
              <a:t>Stern and </a:t>
            </a:r>
            <a:r>
              <a:rPr lang="en-US" dirty="0" err="1" smtClean="0"/>
              <a:t>Gehrlach</a:t>
            </a:r>
            <a:r>
              <a:rPr lang="en-US" dirty="0" smtClean="0"/>
              <a:t> (1921) </a:t>
            </a:r>
          </a:p>
          <a:p>
            <a:pPr marL="400050" lvl="1" indent="0">
              <a:buNone/>
            </a:pPr>
            <a:r>
              <a:rPr lang="en-US" i="1" dirty="0" smtClean="0">
                <a:solidFill>
                  <a:srgbClr val="0000FF"/>
                </a:solidFill>
              </a:rPr>
              <a:t>Space quantization associated with the direction</a:t>
            </a:r>
          </a:p>
          <a:p>
            <a:r>
              <a:rPr lang="en-US" dirty="0" err="1" smtClean="0"/>
              <a:t>Goudschmidt</a:t>
            </a:r>
            <a:r>
              <a:rPr lang="en-US" dirty="0" smtClean="0"/>
              <a:t> &amp; </a:t>
            </a:r>
            <a:r>
              <a:rPr lang="en-US" dirty="0" err="1" smtClean="0"/>
              <a:t>Uhlenbeck</a:t>
            </a:r>
            <a:r>
              <a:rPr lang="en-US" dirty="0" smtClean="0"/>
              <a:t> (1926) </a:t>
            </a:r>
          </a:p>
          <a:p>
            <a:pPr marL="400050" lvl="1" indent="0">
              <a:buNone/>
            </a:pPr>
            <a:r>
              <a:rPr lang="en-US" i="1" dirty="0" smtClean="0">
                <a:solidFill>
                  <a:srgbClr val="0000FF"/>
                </a:solidFill>
              </a:rPr>
              <a:t>Atomic fine structure &amp; electron spin magnetic moment</a:t>
            </a:r>
          </a:p>
          <a:p>
            <a:r>
              <a:rPr lang="en-US" dirty="0" smtClean="0"/>
              <a:t>Stern (1933) </a:t>
            </a:r>
          </a:p>
          <a:p>
            <a:pPr marL="400050" lvl="1" indent="0">
              <a:buNone/>
            </a:pPr>
            <a:r>
              <a:rPr lang="en-US" i="1" dirty="0" smtClean="0">
                <a:solidFill>
                  <a:srgbClr val="0000FF"/>
                </a:solidFill>
              </a:rPr>
              <a:t>Proton anomalous magnetic moment </a:t>
            </a:r>
            <a:r>
              <a:rPr lang="en-US" i="1" dirty="0" err="1" smtClean="0">
                <a:solidFill>
                  <a:srgbClr val="0000FF"/>
                </a:solidFill>
                <a:latin typeface="Symbol" charset="2"/>
                <a:cs typeface="Symbol" charset="2"/>
              </a:rPr>
              <a:t>m</a:t>
            </a:r>
            <a:r>
              <a:rPr lang="en-US" i="1" baseline="-25000" dirty="0" err="1" smtClean="0">
                <a:solidFill>
                  <a:srgbClr val="0000FF"/>
                </a:solidFill>
              </a:rPr>
              <a:t>N</a:t>
            </a:r>
            <a:r>
              <a:rPr lang="en-US" i="1" dirty="0" smtClean="0">
                <a:solidFill>
                  <a:srgbClr val="0000FF"/>
                </a:solidFill>
              </a:rPr>
              <a:t> = 2.79</a:t>
            </a:r>
          </a:p>
          <a:p>
            <a:r>
              <a:rPr lang="en-US" dirty="0" smtClean="0">
                <a:solidFill>
                  <a:srgbClr val="000000"/>
                </a:solidFill>
              </a:rPr>
              <a:t>Kusch (1947)</a:t>
            </a:r>
          </a:p>
          <a:p>
            <a:pPr marL="400050" lvl="1" indent="0">
              <a:buNone/>
            </a:pPr>
            <a:r>
              <a:rPr lang="en-US" i="1" dirty="0" smtClean="0">
                <a:solidFill>
                  <a:srgbClr val="0000FF"/>
                </a:solidFill>
              </a:rPr>
              <a:t>Electron anomalous magnetic moment m</a:t>
            </a:r>
            <a:r>
              <a:rPr lang="en-US" i="1" baseline="-25000" dirty="0" smtClean="0">
                <a:solidFill>
                  <a:srgbClr val="0000FF"/>
                </a:solidFill>
              </a:rPr>
              <a:t>0</a:t>
            </a:r>
            <a:r>
              <a:rPr lang="en-US" i="1" dirty="0" smtClean="0">
                <a:solidFill>
                  <a:srgbClr val="0000FF"/>
                </a:solidFill>
              </a:rPr>
              <a:t>= 1.00119 </a:t>
            </a:r>
          </a:p>
          <a:p>
            <a:r>
              <a:rPr lang="en-US" dirty="0" smtClean="0">
                <a:solidFill>
                  <a:srgbClr val="000000"/>
                </a:solidFill>
              </a:rPr>
              <a:t>Yale-SLAC Collaboration (Prescott et al.)</a:t>
            </a:r>
          </a:p>
          <a:p>
            <a:pPr marL="400050" lvl="1" indent="0">
              <a:buNone/>
            </a:pPr>
            <a:r>
              <a:rPr lang="en-US" i="1" dirty="0" smtClean="0">
                <a:solidFill>
                  <a:srgbClr val="0000FF"/>
                </a:solidFill>
              </a:rPr>
              <a:t>Electro-Weak interference in polarized e-D DIS: parity non-conservation</a:t>
            </a:r>
          </a:p>
          <a:p>
            <a:r>
              <a:rPr lang="en-US" dirty="0" smtClean="0">
                <a:solidFill>
                  <a:srgbClr val="000000"/>
                </a:solidFill>
              </a:rPr>
              <a:t>European </a:t>
            </a:r>
            <a:r>
              <a:rPr lang="en-US" dirty="0" err="1" smtClean="0">
                <a:solidFill>
                  <a:srgbClr val="000000"/>
                </a:solidFill>
              </a:rPr>
              <a:t>Muon</a:t>
            </a:r>
            <a:r>
              <a:rPr lang="en-US" dirty="0" smtClean="0">
                <a:solidFill>
                  <a:srgbClr val="000000"/>
                </a:solidFill>
              </a:rPr>
              <a:t> Collaboration (EMC) (1989)</a:t>
            </a:r>
          </a:p>
          <a:p>
            <a:pPr marL="400050" lvl="1" indent="0">
              <a:buNone/>
            </a:pPr>
            <a:r>
              <a:rPr lang="en-US" i="1" dirty="0" smtClean="0">
                <a:solidFill>
                  <a:srgbClr val="0000FF"/>
                </a:solidFill>
              </a:rPr>
              <a:t>The Spin Crisis/Puzzle</a:t>
            </a:r>
            <a:endParaRPr lang="en-US" i="1" dirty="0">
              <a:solidFill>
                <a:srgbClr val="0000FF"/>
              </a:solidFill>
            </a:endParaRPr>
          </a:p>
        </p:txBody>
      </p:sp>
      <p:sp>
        <p:nvSpPr>
          <p:cNvPr id="4" name="Date Placeholder 3"/>
          <p:cNvSpPr>
            <a:spLocks noGrp="1"/>
          </p:cNvSpPr>
          <p:nvPr>
            <p:ph type="dt" sz="half" idx="10"/>
          </p:nvPr>
        </p:nvSpPr>
        <p:spPr/>
        <p:txBody>
          <a:bodyPr/>
          <a:lstStyle/>
          <a:p>
            <a:r>
              <a:rPr lang="en-US" smtClean="0"/>
              <a:t>August 14, 2014</a:t>
            </a:r>
            <a:endParaRPr lang="en-US" dirty="0"/>
          </a:p>
        </p:txBody>
      </p:sp>
      <p:sp>
        <p:nvSpPr>
          <p:cNvPr id="5" name="Footer Placeholder 4"/>
          <p:cNvSpPr>
            <a:spLocks noGrp="1"/>
          </p:cNvSpPr>
          <p:nvPr>
            <p:ph type="ftr" sz="quarter" idx="11"/>
          </p:nvPr>
        </p:nvSpPr>
        <p:spPr/>
        <p:txBody>
          <a:bodyPr/>
          <a:lstStyle/>
          <a:p>
            <a:r>
              <a:rPr lang="en-US" smtClean="0"/>
              <a:t>Spin physics with EIC: Pre-Town Meeting at JLab </a:t>
            </a:r>
            <a:endParaRPr lang="en-US"/>
          </a:p>
        </p:txBody>
      </p:sp>
      <p:sp>
        <p:nvSpPr>
          <p:cNvPr id="6" name="Slide Number Placeholder 5"/>
          <p:cNvSpPr>
            <a:spLocks noGrp="1"/>
          </p:cNvSpPr>
          <p:nvPr>
            <p:ph type="sldNum" sz="quarter" idx="12"/>
          </p:nvPr>
        </p:nvSpPr>
        <p:spPr/>
        <p:txBody>
          <a:bodyPr/>
          <a:lstStyle/>
          <a:p>
            <a:fld id="{C0F04CFD-94FF-4B4A-A9F0-3D5392C5B48A}" type="slidenum">
              <a:rPr lang="en-US" smtClean="0"/>
              <a:t>8</a:t>
            </a:fld>
            <a:endParaRPr lang="en-US"/>
          </a:p>
        </p:txBody>
      </p:sp>
      <p:sp>
        <p:nvSpPr>
          <p:cNvPr id="7" name="Rectangle 6"/>
          <p:cNvSpPr/>
          <p:nvPr/>
        </p:nvSpPr>
        <p:spPr>
          <a:xfrm>
            <a:off x="403552" y="5711682"/>
            <a:ext cx="8644031" cy="834145"/>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69777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8230808" cy="2200275"/>
          </a:xfrm>
        </p:spPr>
        <p:txBody>
          <a:bodyPr anchor="b">
            <a:normAutofit/>
          </a:bodyPr>
          <a:lstStyle/>
          <a:p>
            <a:r>
              <a:rPr lang="en-US" sz="4000" cap="none" dirty="0" smtClean="0"/>
              <a:t>Our Understanding Of “Nucleon Spin”</a:t>
            </a:r>
            <a:endParaRPr lang="en-US" sz="4000" cap="none" dirty="0"/>
          </a:p>
        </p:txBody>
      </p:sp>
      <p:sp>
        <p:nvSpPr>
          <p:cNvPr id="3" name="Text Placeholder 2"/>
          <p:cNvSpPr>
            <a:spLocks noGrp="1"/>
          </p:cNvSpPr>
          <p:nvPr>
            <p:ph type="body" idx="1"/>
          </p:nvPr>
        </p:nvSpPr>
        <p:spPr>
          <a:xfrm>
            <a:off x="722313" y="4626864"/>
            <a:ext cx="6869968" cy="2095669"/>
          </a:xfrm>
        </p:spPr>
        <p:txBody>
          <a:bodyPr>
            <a:normAutofit fontScale="70000" lnSpcReduction="20000"/>
          </a:bodyPr>
          <a:lstStyle/>
          <a:p>
            <a:r>
              <a:rPr lang="en-US" dirty="0" smtClean="0">
                <a:solidFill>
                  <a:srgbClr val="008000"/>
                </a:solidFill>
                <a:sym typeface="Wingdings"/>
              </a:rPr>
              <a:t>Traditionally we </a:t>
            </a:r>
            <a:r>
              <a:rPr lang="en-US" i="1" dirty="0" smtClean="0">
                <a:solidFill>
                  <a:srgbClr val="008000"/>
                </a:solidFill>
                <a:sym typeface="Wingdings"/>
              </a:rPr>
              <a:t>treated proton as a 1D object  </a:t>
            </a:r>
            <a:r>
              <a:rPr lang="en-US" dirty="0"/>
              <a:t>What are the </a:t>
            </a:r>
            <a:r>
              <a:rPr lang="en-US" b="1" i="1" dirty="0">
                <a:solidFill>
                  <a:srgbClr val="0000FF"/>
                </a:solidFill>
              </a:rPr>
              <a:t>quark, gluon intrinsic spin </a:t>
            </a:r>
            <a:r>
              <a:rPr lang="en-US" dirty="0"/>
              <a:t>contributions to the nucleon’s spin? </a:t>
            </a:r>
            <a:endParaRPr lang="en-US" i="1" dirty="0" smtClean="0">
              <a:solidFill>
                <a:srgbClr val="008000"/>
              </a:solidFill>
            </a:endParaRPr>
          </a:p>
          <a:p>
            <a:endParaRPr lang="en-US" dirty="0" smtClean="0">
              <a:solidFill>
                <a:srgbClr val="0000FF"/>
              </a:solidFill>
              <a:sym typeface="Wingdings"/>
            </a:endParaRPr>
          </a:p>
          <a:p>
            <a:r>
              <a:rPr lang="en-US" dirty="0" smtClean="0">
                <a:solidFill>
                  <a:srgbClr val="008000"/>
                </a:solidFill>
                <a:sym typeface="Wingdings"/>
              </a:rPr>
              <a:t>Theoretical tools and experiments to view the proton in </a:t>
            </a:r>
            <a:r>
              <a:rPr lang="en-US" dirty="0">
                <a:solidFill>
                  <a:srgbClr val="008000"/>
                </a:solidFill>
                <a:sym typeface="Wingdings"/>
              </a:rPr>
              <a:t>3</a:t>
            </a:r>
            <a:r>
              <a:rPr lang="en-US" dirty="0" smtClean="0">
                <a:solidFill>
                  <a:srgbClr val="008000"/>
                </a:solidFill>
                <a:sym typeface="Wingdings"/>
              </a:rPr>
              <a:t>D </a:t>
            </a:r>
            <a:endParaRPr lang="en-US" dirty="0">
              <a:solidFill>
                <a:srgbClr val="008000"/>
              </a:solidFill>
              <a:sym typeface="Wingdings"/>
            </a:endParaRPr>
          </a:p>
          <a:p>
            <a:r>
              <a:rPr lang="en-US" dirty="0" smtClean="0">
                <a:solidFill>
                  <a:srgbClr val="0000FF"/>
                </a:solidFill>
                <a:sym typeface="Wingdings"/>
              </a:rPr>
              <a:t>What are the</a:t>
            </a:r>
            <a:r>
              <a:rPr lang="en-US" b="1" i="1" u="sng" dirty="0">
                <a:solidFill>
                  <a:srgbClr val="0000FF"/>
                </a:solidFill>
                <a:sym typeface="Wingdings"/>
              </a:rPr>
              <a:t> </a:t>
            </a:r>
            <a:r>
              <a:rPr lang="en-US" b="1" i="1" u="sng" dirty="0" smtClean="0">
                <a:solidFill>
                  <a:srgbClr val="0000FF"/>
                </a:solidFill>
                <a:sym typeface="Wingdings"/>
              </a:rPr>
              <a:t>position &amp; momentum correlations </a:t>
            </a:r>
            <a:r>
              <a:rPr lang="en-US" dirty="0" smtClean="0">
                <a:solidFill>
                  <a:srgbClr val="0000FF"/>
                </a:solidFill>
                <a:sym typeface="Wingdings"/>
              </a:rPr>
              <a:t>amongst </a:t>
            </a:r>
            <a:r>
              <a:rPr lang="en-US" dirty="0" err="1" smtClean="0">
                <a:solidFill>
                  <a:srgbClr val="0000FF"/>
                </a:solidFill>
                <a:sym typeface="Wingdings"/>
              </a:rPr>
              <a:t>partons</a:t>
            </a:r>
            <a:r>
              <a:rPr lang="en-US" dirty="0" smtClean="0">
                <a:solidFill>
                  <a:srgbClr val="0000FF"/>
                </a:solidFill>
                <a:sym typeface="Wingdings"/>
              </a:rPr>
              <a:t>? </a:t>
            </a:r>
            <a:r>
              <a:rPr lang="en-US" dirty="0">
                <a:solidFill>
                  <a:srgbClr val="0000FF"/>
                </a:solidFill>
                <a:sym typeface="Wingdings"/>
              </a:rPr>
              <a:t>D</a:t>
            </a:r>
            <a:r>
              <a:rPr lang="en-US" dirty="0" smtClean="0">
                <a:solidFill>
                  <a:srgbClr val="0000FF"/>
                </a:solidFill>
                <a:sym typeface="Wingdings"/>
              </a:rPr>
              <a:t>o they contribute to nucleon’s spin? </a:t>
            </a:r>
          </a:p>
          <a:p>
            <a:r>
              <a:rPr lang="en-US" b="1" i="1" dirty="0" smtClean="0">
                <a:solidFill>
                  <a:srgbClr val="008080"/>
                </a:solidFill>
              </a:rPr>
              <a:t>Position &amp; momentum tomography of the nucleon possible??</a:t>
            </a:r>
            <a:endParaRPr lang="en-US" b="1" i="1" dirty="0">
              <a:solidFill>
                <a:srgbClr val="008080"/>
              </a:solidFill>
            </a:endParaRPr>
          </a:p>
        </p:txBody>
      </p:sp>
      <p:sp>
        <p:nvSpPr>
          <p:cNvPr id="4" name="Date Placeholder 3"/>
          <p:cNvSpPr>
            <a:spLocks noGrp="1"/>
          </p:cNvSpPr>
          <p:nvPr>
            <p:ph type="dt" sz="half" idx="10"/>
          </p:nvPr>
        </p:nvSpPr>
        <p:spPr/>
        <p:txBody>
          <a:bodyPr/>
          <a:lstStyle/>
          <a:p>
            <a:r>
              <a:rPr lang="en-US" smtClean="0"/>
              <a:t>August 14, 2014</a:t>
            </a:r>
            <a:endParaRPr lang="en-US"/>
          </a:p>
        </p:txBody>
      </p:sp>
      <p:sp>
        <p:nvSpPr>
          <p:cNvPr id="5" name="Footer Placeholder 4"/>
          <p:cNvSpPr>
            <a:spLocks noGrp="1"/>
          </p:cNvSpPr>
          <p:nvPr>
            <p:ph type="ftr" sz="quarter" idx="11"/>
          </p:nvPr>
        </p:nvSpPr>
        <p:spPr/>
        <p:txBody>
          <a:bodyPr/>
          <a:lstStyle/>
          <a:p>
            <a:pPr algn="r"/>
            <a:r>
              <a:rPr lang="en-US" smtClean="0"/>
              <a:t>Spin physics with EIC: Pre-Town Meeting at JLab </a:t>
            </a: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9</a:t>
            </a:fld>
            <a:endParaRPr lang="en-US"/>
          </a:p>
        </p:txBody>
      </p:sp>
      <p:sp>
        <p:nvSpPr>
          <p:cNvPr id="8" name="TextBox 7"/>
          <p:cNvSpPr txBox="1"/>
          <p:nvPr/>
        </p:nvSpPr>
        <p:spPr>
          <a:xfrm>
            <a:off x="508000" y="506517"/>
            <a:ext cx="8111067" cy="2336799"/>
          </a:xfrm>
          <a:prstGeom prst="rect">
            <a:avLst/>
          </a:prstGeom>
          <a:solidFill>
            <a:schemeClr val="bg1"/>
          </a:solidFill>
        </p:spPr>
        <p:txBody>
          <a:bodyPr wrap="square" rtlCol="0">
            <a:spAutoFit/>
          </a:bodyPr>
          <a:lstStyle/>
          <a:p>
            <a:endParaRPr lang="en-US" dirty="0"/>
          </a:p>
        </p:txBody>
      </p:sp>
      <p:pic>
        <p:nvPicPr>
          <p:cNvPr id="10" name="Picture 9" descr="Screen shot 2013-02-10 at 2.36.1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822" y="693507"/>
            <a:ext cx="4086846" cy="1821968"/>
          </a:xfrm>
          <a:prstGeom prst="rect">
            <a:avLst/>
          </a:prstGeom>
        </p:spPr>
      </p:pic>
      <p:pic>
        <p:nvPicPr>
          <p:cNvPr id="9" name="Picture 8"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8693" y="3188386"/>
            <a:ext cx="5580331" cy="703403"/>
          </a:xfrm>
          <a:prstGeom prst="rect">
            <a:avLst/>
          </a:prstGeom>
        </p:spPr>
      </p:pic>
      <p:pic>
        <p:nvPicPr>
          <p:cNvPr id="7" name="Picture 6"/>
          <p:cNvPicPr>
            <a:picLocks noChangeAspect="1"/>
          </p:cNvPicPr>
          <p:nvPr/>
        </p:nvPicPr>
        <p:blipFill>
          <a:blip r:embed="rId5"/>
          <a:stretch>
            <a:fillRect/>
          </a:stretch>
        </p:blipFill>
        <p:spPr>
          <a:xfrm>
            <a:off x="405268" y="715694"/>
            <a:ext cx="1248720" cy="1855683"/>
          </a:xfrm>
          <a:prstGeom prst="rect">
            <a:avLst/>
          </a:prstGeom>
        </p:spPr>
      </p:pic>
      <p:grpSp>
        <p:nvGrpSpPr>
          <p:cNvPr id="14" name="Group 13"/>
          <p:cNvGrpSpPr/>
          <p:nvPr/>
        </p:nvGrpSpPr>
        <p:grpSpPr>
          <a:xfrm>
            <a:off x="7062860" y="4921932"/>
            <a:ext cx="1890261" cy="1842933"/>
            <a:chOff x="7062860" y="4921932"/>
            <a:chExt cx="1890261" cy="1842933"/>
          </a:xfrm>
        </p:grpSpPr>
        <p:pic>
          <p:nvPicPr>
            <p:cNvPr id="11" name="Picture 10"/>
            <p:cNvPicPr>
              <a:picLocks noChangeAspect="1"/>
            </p:cNvPicPr>
            <p:nvPr/>
          </p:nvPicPr>
          <p:blipFill>
            <a:blip r:embed="rId6"/>
            <a:stretch>
              <a:fillRect/>
            </a:stretch>
          </p:blipFill>
          <p:spPr>
            <a:xfrm>
              <a:off x="7840662" y="4921932"/>
              <a:ext cx="1112459" cy="1582767"/>
            </a:xfrm>
            <a:prstGeom prst="rect">
              <a:avLst/>
            </a:prstGeom>
          </p:spPr>
        </p:pic>
        <p:sp>
          <p:nvSpPr>
            <p:cNvPr id="12" name="TextBox 11"/>
            <p:cNvSpPr txBox="1"/>
            <p:nvPr/>
          </p:nvSpPr>
          <p:spPr>
            <a:xfrm>
              <a:off x="7062860" y="6518644"/>
              <a:ext cx="1890261" cy="246221"/>
            </a:xfrm>
            <a:prstGeom prst="rect">
              <a:avLst/>
            </a:prstGeom>
            <a:noFill/>
          </p:spPr>
          <p:txBody>
            <a:bodyPr wrap="none" rtlCol="0">
              <a:spAutoFit/>
            </a:bodyPr>
            <a:lstStyle/>
            <a:p>
              <a:r>
                <a:rPr lang="en-US" sz="1000" dirty="0" smtClean="0"/>
                <a:t>Prof. M. Morgan-Tracy, UNM</a:t>
              </a:r>
              <a:endParaRPr lang="en-US" sz="1000" dirty="0"/>
            </a:p>
          </p:txBody>
        </p:sp>
      </p:grpSp>
    </p:spTree>
    <p:extLst>
      <p:ext uri="{BB962C8B-B14F-4D97-AF65-F5344CB8AC3E}">
        <p14:creationId xmlns:p14="http://schemas.microsoft.com/office/powerpoint/2010/main" val="2036729928"/>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input{coloric}&#10;$$&#10;\blue{ \frac{dg_1}{d\log(Q^2)} \propto \red{-} \Delta g(x,Q^2)}&#10;$$&#10;&#10;&#10;\end{document}&#10;"/>
  <p:tag name="EXTERNALNAME" val="txp_fig"/>
  <p:tag name="BLEND" val="Falsch"/>
  <p:tag name="TRANSPARENT" val="Falsch"/>
  <p:tag name="KEEPFILES" val="Falsch"/>
  <p:tag name="DEBUGPAUSE" val="Falsch"/>
  <p:tag name="RESOLUTION" val="1200"/>
  <p:tag name="TIMEOUT" val="(none)"/>
  <p:tag name="BOXWIDTH" val="502"/>
  <p:tag name="BOXHEIGHT" val="473"/>
  <p:tag name="BOXFONT" val="10"/>
  <p:tag name="BOXWRAP" val="Falsch"/>
  <p:tag name="WORKAROUNDTRANSPARENCYBUG" val="Falsch"/>
  <p:tag name="ALLOWFONTSUBSTITUTION" val="Falsch"/>
  <p:tag name="BITMAPFORMAT" val="png256"/>
  <p:tag name="ORIGWIDTH" val="235"/>
  <p:tag name="PICTUREFILESIZE" val="28440"/>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Clarity.thmx</Template>
  <TotalTime>19788</TotalTime>
  <Words>5145</Words>
  <Application>Microsoft Macintosh PowerPoint</Application>
  <PresentationFormat>On-screen Show (4:3)</PresentationFormat>
  <Paragraphs>696</Paragraphs>
  <Slides>60</Slides>
  <Notes>6</Notes>
  <HiddenSlides>3</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60</vt:i4>
      </vt:variant>
    </vt:vector>
  </HeadingPairs>
  <TitlesOfParts>
    <vt:vector size="62" baseType="lpstr">
      <vt:lpstr>Clarity</vt:lpstr>
      <vt:lpstr>Equation</vt:lpstr>
      <vt:lpstr>PowerPoint Presentation</vt:lpstr>
      <vt:lpstr>Electron Ion Collider: The next QCD frontier Understanding the Glue that Binds Us All</vt:lpstr>
      <vt:lpstr>Study of gluons and sea quarks in QCD</vt:lpstr>
      <vt:lpstr>PowerPoint Presentation</vt:lpstr>
      <vt:lpstr>PowerPoint Presentation</vt:lpstr>
      <vt:lpstr>Many interesting and important questions related to gluons: low x physics</vt:lpstr>
      <vt:lpstr>How well do we understand spin?  Spin: Always Surprises</vt:lpstr>
      <vt:lpstr>Experiments that fundamentally changed the way we think about physics:</vt:lpstr>
      <vt:lpstr>Our Understanding Of “Nucleon Spin”</vt:lpstr>
      <vt:lpstr>Unified view of the Nucleon Structure</vt:lpstr>
      <vt:lpstr>PowerPoint Presentation</vt:lpstr>
      <vt:lpstr>Longitudinal spin (helicity contribution)</vt:lpstr>
      <vt:lpstr>Recent global analysis: DSSV </vt:lpstr>
      <vt:lpstr>US EIC: Kinematic reach &amp; properties</vt:lpstr>
      <vt:lpstr>Precision: Gluon &amp; Sea Quark polarization: --Beyond the current experimental capabilities!</vt:lpstr>
      <vt:lpstr>Current status &amp; what if?</vt:lpstr>
      <vt:lpstr>What if based on:</vt:lpstr>
      <vt:lpstr>Another important “spin surprise”</vt:lpstr>
      <vt:lpstr>Transverse spin</vt:lpstr>
      <vt:lpstr>Pion asymmetries: at most CM energies!</vt:lpstr>
      <vt:lpstr>Possible origins for AN</vt:lpstr>
      <vt:lpstr>PowerPoint Presentation</vt:lpstr>
      <vt:lpstr>Semi-Inclusive DIS  Best for measuring Transverse Momentum Distributions</vt:lpstr>
      <vt:lpstr>PowerPoint Presentation</vt:lpstr>
      <vt:lpstr>Momentum tomography of the nucleon</vt:lpstr>
      <vt:lpstr>Exclusive DIS</vt:lpstr>
      <vt:lpstr>GPDS: Transverse spatial parton distribution from exclusive J/Y production</vt:lpstr>
      <vt:lpstr>EIC coverage for GPDs</vt:lpstr>
      <vt:lpstr>An immediate check:</vt:lpstr>
      <vt:lpstr>Physics Beyond The SM? </vt:lpstr>
      <vt:lpstr>Sin2QW with the EIC: Physics Beyond SM</vt:lpstr>
      <vt:lpstr>How does EIC compare with HERA?</vt:lpstr>
      <vt:lpstr>In summary:</vt:lpstr>
      <vt:lpstr>PowerPoint Presentation</vt:lpstr>
      <vt:lpstr>Opportunity for EIC</vt:lpstr>
      <vt:lpstr>LFV phenomenology</vt:lpstr>
      <vt:lpstr>PowerPoint Presentation</vt:lpstr>
      <vt:lpstr>Polarized PDFs: (almost) current status</vt:lpstr>
      <vt:lpstr>Current knowledge of Polarized Glue:</vt:lpstr>
      <vt:lpstr>Pion: single transverse spin asymmetries!</vt:lpstr>
      <vt:lpstr>Our Universe:</vt:lpstr>
      <vt:lpstr>US EIC: Kinematic reach &amp; properties</vt:lpstr>
      <vt:lpstr>Physics at Low x?</vt:lpstr>
      <vt:lpstr>White Paper: EIC Science Case </vt:lpstr>
      <vt:lpstr>Deep Inelastic Scattering = Precision + Control</vt:lpstr>
      <vt:lpstr>PowerPoint Presentation</vt:lpstr>
      <vt:lpstr>Nucleus:  A laboratory for QCD</vt:lpstr>
      <vt:lpstr>PowerPoint Presentation</vt:lpstr>
      <vt:lpstr>Nuclear Landscape: What do we know at low x?</vt:lpstr>
      <vt:lpstr>Exploring a new phase of matter:</vt:lpstr>
      <vt:lpstr>Saturation/CGC: What to measure?</vt:lpstr>
      <vt:lpstr>Generation of mass in QCD</vt:lpstr>
      <vt:lpstr>PowerPoint Presentation</vt:lpstr>
      <vt:lpstr>QCD is the correct theory of strong interactions, but do we understand it?</vt:lpstr>
      <vt:lpstr>QCD is no doubt correct, but there remain many unsolved, compelling questions!</vt:lpstr>
      <vt:lpstr>Evolving status of EIC in the US:</vt:lpstr>
      <vt:lpstr>Summary &amp; Outlook:</vt:lpstr>
      <vt:lpstr>PowerPoint Presentation</vt:lpstr>
      <vt:lpstr>PowerPoint Presentation</vt:lpstr>
      <vt:lpstr>PowerPoint Presentation</vt:lpstr>
    </vt:vector>
  </TitlesOfParts>
  <Company>Stony Brook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science and Prospects of the Electron Ion Collider (EIC)</dc:title>
  <dc:creator>Abhay Deshpande</dc:creator>
  <cp:lastModifiedBy>Abhay Deshpande</cp:lastModifiedBy>
  <cp:revision>630</cp:revision>
  <cp:lastPrinted>2014-06-02T15:55:05Z</cp:lastPrinted>
  <dcterms:created xsi:type="dcterms:W3CDTF">2012-05-21T00:03:34Z</dcterms:created>
  <dcterms:modified xsi:type="dcterms:W3CDTF">2014-08-14T13:33:45Z</dcterms:modified>
</cp:coreProperties>
</file>