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0" r:id="rId1"/>
  </p:sldMasterIdLst>
  <p:notesMasterIdLst>
    <p:notesMasterId r:id="rId18"/>
  </p:notesMasterIdLst>
  <p:sldIdLst>
    <p:sldId id="257" r:id="rId2"/>
    <p:sldId id="259" r:id="rId3"/>
    <p:sldId id="262" r:id="rId4"/>
    <p:sldId id="263" r:id="rId5"/>
    <p:sldId id="268" r:id="rId6"/>
    <p:sldId id="264" r:id="rId7"/>
    <p:sldId id="278" r:id="rId8"/>
    <p:sldId id="271" r:id="rId9"/>
    <p:sldId id="281" r:id="rId10"/>
    <p:sldId id="280" r:id="rId11"/>
    <p:sldId id="266" r:id="rId12"/>
    <p:sldId id="284" r:id="rId13"/>
    <p:sldId id="285" r:id="rId14"/>
    <p:sldId id="273" r:id="rId15"/>
    <p:sldId id="277" r:id="rId16"/>
    <p:sldId id="282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6FF"/>
    <a:srgbClr val="FDFFC9"/>
    <a:srgbClr val="FFFDFD"/>
    <a:srgbClr val="FFF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B0C56-66AB-7E44-B992-D4D28FAD2B6E}" type="datetimeFigureOut">
              <a:rPr lang="en-US" smtClean="0"/>
              <a:t>8/12/14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8EE19-4095-0447-B6BB-6AA00DE9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4A599-C731-C748-8A7C-58B70D406F2E}" type="slidenum">
              <a:rPr lang="en-US"/>
              <a:pPr/>
              <a:t>1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A_UT quote </a:t>
            </a:r>
            <a:r>
              <a:rPr lang="en-US" dirty="0" err="1" smtClean="0"/>
              <a:t>Hagler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8EE19-4095-0447-B6BB-6AA00DE94E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7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4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5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8/12/14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8/12/14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9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8/12/14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3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1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8/12/14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8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8/12/14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8/12/14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38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23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.emf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1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00200" y="1988403"/>
            <a:ext cx="29842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CFFCC"/>
                </a:solidFill>
              </a:rPr>
              <a:t>Simonetta</a:t>
            </a:r>
            <a:r>
              <a:rPr lang="en-US" sz="2400" dirty="0">
                <a:solidFill>
                  <a:srgbClr val="CCFFCC"/>
                </a:solidFill>
              </a:rPr>
              <a:t> </a:t>
            </a:r>
            <a:r>
              <a:rPr lang="en-US" sz="2400" dirty="0" err="1">
                <a:solidFill>
                  <a:srgbClr val="CCFFCC"/>
                </a:solidFill>
              </a:rPr>
              <a:t>Liuti</a:t>
            </a:r>
            <a:endParaRPr lang="en-US" sz="2400" dirty="0">
              <a:solidFill>
                <a:srgbClr val="CCFFCC"/>
              </a:solidFill>
            </a:endParaRPr>
          </a:p>
          <a:p>
            <a:r>
              <a:rPr lang="en-US" sz="2400" dirty="0">
                <a:solidFill>
                  <a:srgbClr val="CCFFCC"/>
                </a:solidFill>
              </a:rPr>
              <a:t>University of Virginia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628597" y="3505200"/>
            <a:ext cx="584517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EIC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Jefferson Laboratory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August 13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15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2014</a:t>
            </a:r>
            <a:endParaRPr lang="en-US" sz="24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265093"/>
            <a:ext cx="8397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 err="1" smtClean="0">
                <a:latin typeface="Comic Sans MS"/>
                <a:cs typeface="Comic Sans MS"/>
              </a:rPr>
              <a:t>Observability</a:t>
            </a:r>
            <a:r>
              <a:rPr lang="en-US" sz="2800" dirty="0" smtClean="0">
                <a:latin typeface="Comic Sans MS"/>
                <a:cs typeface="Comic Sans MS"/>
              </a:rPr>
              <a:t> of quarks and gluons orbital </a:t>
            </a:r>
            <a:r>
              <a:rPr lang="en-US" sz="2800" dirty="0">
                <a:latin typeface="Comic Sans MS"/>
                <a:cs typeface="Comic Sans MS"/>
              </a:rPr>
              <a:t>a</a:t>
            </a:r>
            <a:r>
              <a:rPr lang="en-US" sz="2800" dirty="0" smtClean="0">
                <a:latin typeface="Comic Sans MS"/>
                <a:cs typeface="Comic Sans MS"/>
              </a:rPr>
              <a:t>ngular </a:t>
            </a:r>
            <a:r>
              <a:rPr lang="en-US" sz="2800" dirty="0">
                <a:latin typeface="Comic Sans MS"/>
                <a:cs typeface="Comic Sans MS"/>
              </a:rPr>
              <a:t>m</a:t>
            </a:r>
            <a:r>
              <a:rPr lang="en-US" sz="2800" dirty="0" smtClean="0">
                <a:latin typeface="Comic Sans MS"/>
                <a:cs typeface="Comic Sans MS"/>
              </a:rPr>
              <a:t>omentum distributions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77000" y="1295400"/>
            <a:ext cx="2438400" cy="2438400"/>
          </a:xfrm>
          <a:prstGeom prst="ellipse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8000" y="14478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000" y="2514600"/>
            <a:ext cx="990600" cy="9906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Right Arrow 12"/>
          <p:cNvSpPr/>
          <p:nvPr/>
        </p:nvSpPr>
        <p:spPr>
          <a:xfrm rot="11684550">
            <a:off x="7772400" y="1853327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6553200" y="2286000"/>
            <a:ext cx="1143000" cy="1066800"/>
          </a:xfrm>
          <a:prstGeom prst="curvedRightArrow">
            <a:avLst>
              <a:gd name="adj1" fmla="val 8638"/>
              <a:gd name="adj2" fmla="val 21993"/>
              <a:gd name="adj3" fmla="val 4035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16002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62800" y="20574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72400" y="2743200"/>
            <a:ext cx="228600" cy="228600"/>
          </a:xfrm>
          <a:prstGeom prst="ellipse">
            <a:avLst/>
          </a:prstGeom>
          <a:solidFill>
            <a:srgbClr val="800000"/>
          </a:solidFill>
          <a:ln>
            <a:solidFill>
              <a:srgbClr val="80000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53400" y="2743200"/>
            <a:ext cx="228600" cy="228600"/>
          </a:xfrm>
          <a:prstGeom prst="ellipse">
            <a:avLst/>
          </a:prstGeom>
          <a:solidFill>
            <a:srgbClr val="0000FF"/>
          </a:solidFill>
          <a:ln>
            <a:solidFill>
              <a:srgbClr val="0000FF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Right Arrow 18"/>
          <p:cNvSpPr/>
          <p:nvPr/>
        </p:nvSpPr>
        <p:spPr>
          <a:xfrm rot="11679805">
            <a:off x="7872870" y="2968846"/>
            <a:ext cx="613523" cy="270690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0" y="3048000"/>
            <a:ext cx="228600" cy="2286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rved Right Arrow 20"/>
          <p:cNvSpPr/>
          <p:nvPr/>
        </p:nvSpPr>
        <p:spPr>
          <a:xfrm rot="20012043">
            <a:off x="6937855" y="1859254"/>
            <a:ext cx="545418" cy="284038"/>
          </a:xfrm>
          <a:prstGeom prst="curvedRightArrow">
            <a:avLst>
              <a:gd name="adj1" fmla="val 25000"/>
              <a:gd name="adj2" fmla="val 32822"/>
              <a:gd name="adj3" fmla="val 25000"/>
            </a:avLst>
          </a:prstGeom>
          <a:solidFill>
            <a:srgbClr val="FFE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62800" y="1676400"/>
            <a:ext cx="228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077200" y="27432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24800" y="2895600"/>
            <a:ext cx="0" cy="4572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20000" y="16764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239000" y="17526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239000" y="13716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229600" y="2438400"/>
            <a:ext cx="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Up Arrow 28"/>
          <p:cNvSpPr/>
          <p:nvPr/>
        </p:nvSpPr>
        <p:spPr>
          <a:xfrm>
            <a:off x="7315200" y="12954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8001000" y="2286000"/>
            <a:ext cx="152400" cy="685800"/>
          </a:xfrm>
          <a:prstGeom prst="upArrow">
            <a:avLst/>
          </a:prstGeom>
          <a:ln>
            <a:solidFill>
              <a:srgbClr val="000090">
                <a:alpha val="7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84305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Comic Sans MS"/>
                <a:cs typeface="Comic Sans MS"/>
              </a:rPr>
              <a:t>To measure F</a:t>
            </a:r>
            <a:r>
              <a:rPr lang="en-US" sz="2000" baseline="-25000" dirty="0" smtClean="0">
                <a:latin typeface="Comic Sans MS"/>
                <a:cs typeface="Comic Sans MS"/>
              </a:rPr>
              <a:t>14 </a:t>
            </a:r>
            <a:r>
              <a:rPr lang="en-US" sz="2000" dirty="0" smtClean="0">
                <a:latin typeface="Comic Sans MS"/>
                <a:cs typeface="Comic Sans MS"/>
              </a:rPr>
              <a:t>one has to be in a frame where the reaction cannot be viewed as a two-body quark-proton scattering 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Comic Sans MS"/>
                <a:cs typeface="Comic Sans MS"/>
              </a:rPr>
              <a:t>In the </a:t>
            </a:r>
            <a:r>
              <a:rPr lang="en-US" sz="2000" dirty="0" err="1" smtClean="0">
                <a:latin typeface="Comic Sans MS"/>
                <a:cs typeface="Comic Sans MS"/>
              </a:rPr>
              <a:t>CoM</a:t>
            </a:r>
            <a:r>
              <a:rPr lang="en-US" sz="2000" dirty="0" smtClean="0">
                <a:latin typeface="Comic Sans MS"/>
                <a:cs typeface="Comic Sans MS"/>
              </a:rPr>
              <a:t> the amplitudes are imaginary </a:t>
            </a:r>
            <a:r>
              <a:rPr lang="en-US" sz="2000" dirty="0">
                <a:latin typeface="Comic Sans MS"/>
                <a:cs typeface="Comic Sans MS"/>
              </a:rPr>
              <a:t>UL </a:t>
            </a:r>
            <a:r>
              <a:rPr lang="en-US" sz="2000" dirty="0" smtClean="0">
                <a:latin typeface="Comic Sans MS"/>
                <a:cs typeface="Comic Sans MS"/>
              </a:rPr>
              <a:t>connection does not exist</a:t>
            </a:r>
            <a:endParaRPr lang="en-US" sz="2000" dirty="0">
              <a:latin typeface="Comic Sans MS"/>
              <a:cs typeface="Comic Sans MS"/>
            </a:endParaRPr>
          </a:p>
          <a:p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Comic Sans MS"/>
                <a:cs typeface="Comic Sans MS"/>
              </a:rPr>
              <a:t>The way to accomplish this is to define two planes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Comic Sans MS"/>
              <a:cs typeface="Comic Sans M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Off forward SIDIS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Comic Sans MS"/>
              <a:cs typeface="Comic Sans M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Twist three measurements </a:t>
            </a: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Wingdings" charset="2"/>
              <a:buChar char="Ø"/>
            </a:pP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7935"/>
            <a:ext cx="229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  <a:cs typeface="Comic Sans MS"/>
              </a:rPr>
              <a:t>Measurements 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290" y="3501508"/>
            <a:ext cx="3749242" cy="2525316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 rot="1937133">
            <a:off x="6844887" y="4170878"/>
            <a:ext cx="1356339" cy="1893724"/>
          </a:xfrm>
          <a:prstGeom prst="parallelogram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48955" y="4844371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φ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9222" y="4200904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φ</a:t>
            </a:r>
            <a:r>
              <a:rPr lang="en-US" baseline="-25000" dirty="0" err="1" smtClean="0">
                <a:solidFill>
                  <a:srgbClr val="FF0000"/>
                </a:solidFill>
              </a:rPr>
              <a:t>Δ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2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 rot="2510348">
            <a:off x="5673100" y="3568210"/>
            <a:ext cx="914400" cy="381000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9506479">
            <a:off x="2711795" y="3594695"/>
            <a:ext cx="914400" cy="381000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26195" y="1155453"/>
            <a:ext cx="312462" cy="914400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69395" y="3367408"/>
            <a:ext cx="77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p’,</a:t>
            </a:r>
            <a:r>
              <a:rPr lang="en-US" dirty="0" err="1" smtClean="0"/>
              <a:t>Λ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3595" y="2827786"/>
            <a:ext cx="70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’,</a:t>
            </a:r>
            <a:r>
              <a:rPr lang="en-US" dirty="0" err="1" smtClean="0"/>
              <a:t>λ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02195" y="3443608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p,Λ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7464" y="2799881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,λ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74410" y="3134343"/>
            <a:ext cx="89958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H,E</a:t>
            </a:r>
            <a:endParaRPr lang="en-US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53" y="124931"/>
            <a:ext cx="8719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 </a:t>
            </a:r>
            <a:r>
              <a:rPr lang="en-US" sz="2000" dirty="0"/>
              <a:t>“off-forward SIDIS</a:t>
            </a:r>
            <a:r>
              <a:rPr lang="en-US" sz="2000" dirty="0" smtClean="0"/>
              <a:t>” allows us to</a:t>
            </a:r>
            <a:r>
              <a:rPr lang="en-US" sz="2000" dirty="0" smtClean="0"/>
              <a:t> introduce </a:t>
            </a:r>
            <a:r>
              <a:rPr lang="en-US" sz="2000" dirty="0" smtClean="0"/>
              <a:t>additional degrees of freedom: </a:t>
            </a:r>
          </a:p>
        </p:txBody>
      </p:sp>
      <p:sp>
        <p:nvSpPr>
          <p:cNvPr id="17" name="Oval 16"/>
          <p:cNvSpPr/>
          <p:nvPr/>
        </p:nvSpPr>
        <p:spPr>
          <a:xfrm>
            <a:off x="3397595" y="3062608"/>
            <a:ext cx="243840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54995" y="2300608"/>
            <a:ext cx="0" cy="990600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5"/>
          <p:cNvSpPr>
            <a:spLocks/>
          </p:cNvSpPr>
          <p:nvPr/>
        </p:nvSpPr>
        <p:spPr bwMode="auto">
          <a:xfrm rot="6977107" flipH="1" flipV="1">
            <a:off x="5717578" y="2381773"/>
            <a:ext cx="278468" cy="715066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 rot="17777107" flipH="1" flipV="1">
            <a:off x="3074212" y="2402594"/>
            <a:ext cx="278468" cy="715066"/>
          </a:xfrm>
          <a:custGeom>
            <a:avLst/>
            <a:gdLst>
              <a:gd name="T0" fmla="*/ 2147483647 w 456"/>
              <a:gd name="T1" fmla="*/ 0 h 672"/>
              <a:gd name="T2" fmla="*/ 2147483647 w 456"/>
              <a:gd name="T3" fmla="*/ 2147483647 h 672"/>
              <a:gd name="T4" fmla="*/ 2147483647 w 456"/>
              <a:gd name="T5" fmla="*/ 2147483647 h 672"/>
              <a:gd name="T6" fmla="*/ 2147483647 w 456"/>
              <a:gd name="T7" fmla="*/ 2147483647 h 672"/>
              <a:gd name="T8" fmla="*/ 2147483647 w 456"/>
              <a:gd name="T9" fmla="*/ 2147483647 h 672"/>
              <a:gd name="T10" fmla="*/ 2147483647 w 456"/>
              <a:gd name="T11" fmla="*/ 2147483647 h 672"/>
              <a:gd name="T12" fmla="*/ 2147483647 w 456"/>
              <a:gd name="T13" fmla="*/ 2147483647 h 672"/>
              <a:gd name="T14" fmla="*/ 2147483647 w 456"/>
              <a:gd name="T15" fmla="*/ 2147483647 h 672"/>
              <a:gd name="T16" fmla="*/ 2147483647 w 456"/>
              <a:gd name="T17" fmla="*/ 2147483647 h 672"/>
              <a:gd name="T18" fmla="*/ 2147483647 w 456"/>
              <a:gd name="T19" fmla="*/ 2147483647 h 6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26195" y="2300608"/>
            <a:ext cx="0" cy="914400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29330" y="1155453"/>
            <a:ext cx="222339" cy="990600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397595" y="1834169"/>
            <a:ext cx="243840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48" y="4226781"/>
            <a:ext cx="7404100" cy="82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4589" y="1113105"/>
            <a:ext cx="51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6051" y="1138520"/>
            <a:ext cx="51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-25000" dirty="0" smtClean="0"/>
              <a:t>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5799458"/>
            <a:ext cx="5905500" cy="495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70399" y="5232403"/>
            <a:ext cx="45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7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6995885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304800"/>
            <a:ext cx="631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Twist 3 from DVCS </a:t>
            </a:r>
            <a:r>
              <a:rPr lang="en-US" sz="2000" dirty="0" smtClean="0">
                <a:solidFill>
                  <a:srgbClr val="FFFF00"/>
                </a:solidFill>
              </a:rPr>
              <a:t>on a longitudinally polarized target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914400"/>
            <a:ext cx="685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048000"/>
            <a:ext cx="2778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 2φ term is </a:t>
            </a:r>
            <a:r>
              <a:rPr lang="en-US" dirty="0" err="1" smtClean="0"/>
              <a:t>tw</a:t>
            </a:r>
            <a:r>
              <a:rPr lang="en-US" dirty="0" smtClean="0"/>
              <a:t> 3!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1993900"/>
            <a:ext cx="4978400" cy="4787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193" y="4800600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WW, small </a:t>
            </a:r>
            <a:r>
              <a:rPr lang="en-US" dirty="0" err="1" smtClean="0"/>
              <a:t>ξ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4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7078436" cy="863600"/>
          </a:xfrm>
          <a:prstGeom prst="rect">
            <a:avLst/>
          </a:prstGeom>
        </p:spPr>
      </p:pic>
      <p:pic>
        <p:nvPicPr>
          <p:cNvPr id="8" name="Picture 7" descr="oa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4495800" cy="449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3800" y="1676400"/>
            <a:ext cx="85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≠F</a:t>
            </a:r>
            <a:r>
              <a:rPr lang="en-US" baseline="-25000" dirty="0" smtClean="0">
                <a:solidFill>
                  <a:srgbClr val="FF0000"/>
                </a:solidFill>
              </a:rPr>
              <a:t>14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267200" y="2209800"/>
            <a:ext cx="3657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84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3_long_distribu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1079500"/>
            <a:ext cx="3238500" cy="647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72400" y="228600"/>
            <a:ext cx="609600" cy="60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01000" y="457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0" y="537865"/>
            <a:ext cx="533400" cy="0"/>
          </a:xfrm>
          <a:prstGeom prst="straightConnector1">
            <a:avLst/>
          </a:prstGeom>
          <a:ln w="57150" cmpd="sng">
            <a:solidFill>
              <a:srgbClr val="0000FF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569051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002191"/>
              </p:ext>
            </p:extLst>
          </p:nvPr>
        </p:nvGraphicFramePr>
        <p:xfrm>
          <a:off x="152400" y="1143000"/>
          <a:ext cx="9040812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6" imgW="4038600" imgH="508000" progId="Equation.3">
                  <p:embed/>
                </p:oleObj>
              </mc:Choice>
              <mc:Fallback>
                <p:oleObj name="Equation" r:id="rId6" imgW="4038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" y="1143000"/>
                        <a:ext cx="9040812" cy="1160463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722961" y="2671465"/>
            <a:ext cx="12112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 quark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2722572"/>
            <a:ext cx="121123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</a:t>
            </a:r>
            <a:r>
              <a:rPr lang="en-US" dirty="0" smtClean="0">
                <a:solidFill>
                  <a:srgbClr val="000090"/>
                </a:solidFill>
              </a:rPr>
              <a:t> quark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14" y="5475585"/>
            <a:ext cx="4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b</a:t>
            </a:r>
            <a:r>
              <a:rPr lang="en-US" baseline="-25000" dirty="0" err="1">
                <a:solidFill>
                  <a:srgbClr val="000000"/>
                </a:solidFill>
              </a:rPr>
              <a:t>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7925" y="3948410"/>
            <a:ext cx="4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baseline="-25000" dirty="0" smtClean="0">
                <a:solidFill>
                  <a:srgbClr val="000000"/>
                </a:solidFill>
              </a:rPr>
              <a:t>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7925" y="2953405"/>
            <a:ext cx="5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ρ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019" y="98424"/>
            <a:ext cx="7622019" cy="707886"/>
          </a:xfrm>
          <a:prstGeom prst="rect">
            <a:avLst/>
          </a:prstGeom>
          <a:solidFill>
            <a:schemeClr val="tx2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Implications: </a:t>
            </a:r>
            <a:r>
              <a:rPr lang="en-US" sz="2000" dirty="0" smtClean="0">
                <a:solidFill>
                  <a:srgbClr val="000090"/>
                </a:solidFill>
              </a:rPr>
              <a:t>knowing </a:t>
            </a:r>
            <a:r>
              <a:rPr lang="en-US" sz="2000" dirty="0" err="1" smtClean="0">
                <a:solidFill>
                  <a:srgbClr val="000090"/>
                </a:solidFill>
              </a:rPr>
              <a:t>th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</a:rPr>
              <a:t>helicities</a:t>
            </a:r>
            <a:r>
              <a:rPr lang="en-US" sz="2000" dirty="0" smtClean="0">
                <a:solidFill>
                  <a:srgbClr val="000090"/>
                </a:solidFill>
              </a:rPr>
              <a:t> configuration allows us to interpret </a:t>
            </a:r>
            <a:r>
              <a:rPr lang="en-US" sz="2000" dirty="0" smtClean="0">
                <a:solidFill>
                  <a:srgbClr val="000090"/>
                </a:solidFill>
              </a:rPr>
              <a:t>OAM </a:t>
            </a:r>
            <a:r>
              <a:rPr lang="en-US" sz="2000" dirty="0" smtClean="0">
                <a:solidFill>
                  <a:srgbClr val="000090"/>
                </a:solidFill>
              </a:rPr>
              <a:t>in the proton 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6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2286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OAM </a:t>
            </a:r>
            <a:r>
              <a:rPr lang="en-US" sz="2000" dirty="0" smtClean="0">
                <a:solidFill>
                  <a:srgbClr val="FFFF00"/>
                </a:solidFill>
              </a:rPr>
              <a:t>can exist in the transverse (orthogonal) direction!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438400" y="2895600"/>
            <a:ext cx="1295400" cy="1143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733800" y="1066800"/>
            <a:ext cx="0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33800" y="2895600"/>
            <a:ext cx="1905000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581400" y="1524000"/>
            <a:ext cx="338554" cy="1600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810000" y="2819400"/>
            <a:ext cx="685800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05754" y="23622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2971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90800" y="38055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9906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157954" y="2819400"/>
            <a:ext cx="652046" cy="609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53154" y="2662535"/>
            <a:ext cx="34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10000" y="1828800"/>
            <a:ext cx="0" cy="9906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40726" y="16002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0" y="4038600"/>
            <a:ext cx="483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physical meaning of G</a:t>
            </a:r>
            <a:r>
              <a:rPr lang="en-US" baseline="-25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0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5467" y="423333"/>
            <a:ext cx="43034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am indebted  to</a:t>
            </a:r>
          </a:p>
          <a:p>
            <a:endParaRPr lang="en-US" dirty="0" smtClean="0"/>
          </a:p>
          <a:p>
            <a:r>
              <a:rPr lang="en-US" dirty="0" err="1" smtClean="0"/>
              <a:t>Harut</a:t>
            </a:r>
            <a:r>
              <a:rPr lang="en-US" dirty="0" smtClean="0"/>
              <a:t> </a:t>
            </a:r>
            <a:r>
              <a:rPr lang="en-US" dirty="0" err="1" smtClean="0"/>
              <a:t>Avakian</a:t>
            </a:r>
            <a:endParaRPr lang="en-US" dirty="0" smtClean="0"/>
          </a:p>
          <a:p>
            <a:r>
              <a:rPr lang="en-US" dirty="0" err="1" smtClean="0"/>
              <a:t>Aurore</a:t>
            </a:r>
            <a:r>
              <a:rPr lang="en-US" dirty="0" smtClean="0"/>
              <a:t> </a:t>
            </a:r>
            <a:r>
              <a:rPr lang="en-US" dirty="0" err="1" smtClean="0"/>
              <a:t>Courtoy</a:t>
            </a:r>
            <a:endParaRPr lang="en-US" dirty="0" smtClean="0"/>
          </a:p>
          <a:p>
            <a:r>
              <a:rPr lang="en-US" dirty="0" smtClean="0"/>
              <a:t>Michael </a:t>
            </a:r>
            <a:r>
              <a:rPr lang="en-US" dirty="0" err="1" smtClean="0"/>
              <a:t>Engelhardt</a:t>
            </a:r>
            <a:endParaRPr lang="en-US" dirty="0"/>
          </a:p>
          <a:p>
            <a:r>
              <a:rPr lang="en-US" dirty="0" smtClean="0"/>
              <a:t>Gary Goldstein</a:t>
            </a:r>
          </a:p>
          <a:p>
            <a:r>
              <a:rPr lang="en-US" dirty="0" smtClean="0"/>
              <a:t>Osvaldo Gonzalez Hernandez</a:t>
            </a:r>
          </a:p>
          <a:p>
            <a:r>
              <a:rPr lang="en-US" dirty="0" err="1" smtClean="0"/>
              <a:t>Andrey</a:t>
            </a:r>
            <a:r>
              <a:rPr lang="en-US" dirty="0" smtClean="0"/>
              <a:t> Kim </a:t>
            </a:r>
          </a:p>
          <a:p>
            <a:r>
              <a:rPr lang="en-US" dirty="0" smtClean="0"/>
              <a:t>Silvia Pisano</a:t>
            </a:r>
          </a:p>
          <a:p>
            <a:r>
              <a:rPr lang="en-US" dirty="0" err="1" smtClean="0"/>
              <a:t>Abha</a:t>
            </a:r>
            <a:r>
              <a:rPr lang="en-US" dirty="0" smtClean="0"/>
              <a:t> </a:t>
            </a:r>
            <a:r>
              <a:rPr lang="en-US" dirty="0" err="1" smtClean="0"/>
              <a:t>Rajan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2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/>
          <p:cNvSpPr/>
          <p:nvPr/>
        </p:nvSpPr>
        <p:spPr>
          <a:xfrm>
            <a:off x="2997202" y="2438381"/>
            <a:ext cx="3623733" cy="711219"/>
          </a:xfrm>
          <a:prstGeom prst="flowChart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ocess 7"/>
          <p:cNvSpPr/>
          <p:nvPr/>
        </p:nvSpPr>
        <p:spPr>
          <a:xfrm>
            <a:off x="2794001" y="1219205"/>
            <a:ext cx="3979332" cy="694261"/>
          </a:xfrm>
          <a:prstGeom prst="flowChart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58732" y="5240838"/>
            <a:ext cx="881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?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622801" y="3318912"/>
            <a:ext cx="355600" cy="2878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639734" y="2099736"/>
            <a:ext cx="355600" cy="2878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cess 10"/>
          <p:cNvSpPr/>
          <p:nvPr/>
        </p:nvSpPr>
        <p:spPr>
          <a:xfrm>
            <a:off x="3657595" y="3725310"/>
            <a:ext cx="2252134" cy="694289"/>
          </a:xfrm>
          <a:prstGeom prst="flowChart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423" y="251769"/>
            <a:ext cx="89495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How will a future EIC lead us to understand the missing components of the proton’s spin in QCD?</a:t>
            </a:r>
          </a:p>
          <a:p>
            <a:endParaRPr lang="en-US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/>
              <a:cs typeface="Comic Sans MS"/>
            </a:endParaRPr>
          </a:p>
          <a:p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	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	    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</a:rPr>
              <a:t>Definitions of observables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 </a:t>
            </a:r>
          </a:p>
          <a:p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Wingdings"/>
              <a:ea typeface="Wingdings"/>
              <a:cs typeface="Wingdings"/>
              <a:sym typeface="Wingdings"/>
            </a:endParaRPr>
          </a:p>
          <a:p>
            <a:endParaRPr lang="en-US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	    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  <a:sym typeface="Wingdings"/>
              </a:rPr>
              <a:t>Measurements </a:t>
            </a:r>
          </a:p>
          <a:p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cs typeface="Comic Sans MS"/>
              <a:sym typeface="Wingdings"/>
            </a:endParaRPr>
          </a:p>
          <a:p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cs typeface="Comic Sans MS"/>
              <a:sym typeface="Wingdings"/>
            </a:endParaRPr>
          </a:p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  <a:sym typeface="Wingdings"/>
              </a:rPr>
              <a:t>			      </a:t>
            </a:r>
          </a:p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  <a:sym typeface="Wingdings"/>
              </a:rPr>
              <a:t>                          Implications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cs typeface="Comic Sans MS"/>
            </a:endParaRPr>
          </a:p>
          <a:p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/>
              <a:cs typeface="Comic Sans MS"/>
            </a:endParaRPr>
          </a:p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What observables can be identified, what set of measurements will uniquely settle this question?  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1559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6629400" y="5257800"/>
            <a:ext cx="609600" cy="60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934200" y="4724400"/>
            <a:ext cx="0" cy="533400"/>
          </a:xfrm>
          <a:prstGeom prst="straightConnector1">
            <a:avLst/>
          </a:prstGeom>
          <a:ln w="47625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966446"/>
              </p:ext>
            </p:extLst>
          </p:nvPr>
        </p:nvGraphicFramePr>
        <p:xfrm>
          <a:off x="25400" y="5095875"/>
          <a:ext cx="59817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Equation" r:id="rId3" imgW="2400300" imgH="393700" progId="Equation.3">
                  <p:embed/>
                </p:oleObj>
              </mc:Choice>
              <mc:Fallback>
                <p:oleObj name="Equation" r:id="rId3" imgW="2400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00" y="5095875"/>
                        <a:ext cx="5981700" cy="1000125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83312" y="50802"/>
            <a:ext cx="4024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  <a:cs typeface="Comic Sans MS"/>
              </a:rPr>
              <a:t>Definitions: </a:t>
            </a:r>
            <a:r>
              <a:rPr lang="en-US" sz="2000" dirty="0" err="1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elicity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amplitudes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934548"/>
              </p:ext>
            </p:extLst>
          </p:nvPr>
        </p:nvGraphicFramePr>
        <p:xfrm>
          <a:off x="152400" y="4219575"/>
          <a:ext cx="52847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Equation" r:id="rId5" imgW="2120900" imgH="228600" progId="Equation.3">
                  <p:embed/>
                </p:oleObj>
              </mc:Choice>
              <mc:Fallback>
                <p:oleObj name="Equation" r:id="rId5" imgW="2120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4219575"/>
                        <a:ext cx="5284787" cy="581025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7391400" y="1143000"/>
            <a:ext cx="609600" cy="60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20000" y="1371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67600" y="4114800"/>
            <a:ext cx="609600" cy="60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96200" y="43434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71663" y="2133600"/>
            <a:ext cx="529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429000"/>
            <a:ext cx="2423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Transversity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basis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295773"/>
              </p:ext>
            </p:extLst>
          </p:nvPr>
        </p:nvGraphicFramePr>
        <p:xfrm>
          <a:off x="88899" y="2047875"/>
          <a:ext cx="5854701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Equation" r:id="rId7" imgW="2349500" imgH="393700" progId="Equation.3">
                  <p:embed/>
                </p:oleObj>
              </mc:Choice>
              <mc:Fallback>
                <p:oleObj name="Equation" r:id="rId7" imgW="2349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899" y="2047875"/>
                        <a:ext cx="5854701" cy="1000125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398002"/>
              </p:ext>
            </p:extLst>
          </p:nvPr>
        </p:nvGraphicFramePr>
        <p:xfrm>
          <a:off x="152400" y="1143000"/>
          <a:ext cx="5284787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Equation" r:id="rId9" imgW="2120900" imgH="228600" progId="Equation.3">
                  <p:embed/>
                </p:oleObj>
              </mc:Choice>
              <mc:Fallback>
                <p:oleObj name="Equation" r:id="rId9" imgW="2120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1143000"/>
                        <a:ext cx="5284787" cy="581025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152" y="707280"/>
            <a:ext cx="1824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Helicity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basis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58000" y="54864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305800" y="5257800"/>
            <a:ext cx="609600" cy="60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534400" y="54864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610600" y="5867400"/>
            <a:ext cx="0" cy="533400"/>
          </a:xfrm>
          <a:prstGeom prst="straightConnector1">
            <a:avLst/>
          </a:prstGeom>
          <a:ln w="57150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Minus 23"/>
          <p:cNvSpPr/>
          <p:nvPr/>
        </p:nvSpPr>
        <p:spPr>
          <a:xfrm>
            <a:off x="7620000" y="5410200"/>
            <a:ext cx="381000" cy="3810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369793"/>
              </p:ext>
            </p:extLst>
          </p:nvPr>
        </p:nvGraphicFramePr>
        <p:xfrm>
          <a:off x="3216275" y="3321050"/>
          <a:ext cx="20875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Equation" r:id="rId10" imgW="1320800" imgH="406400" progId="Equation.3">
                  <p:embed/>
                </p:oleObj>
              </mc:Choice>
              <mc:Fallback>
                <p:oleObj name="Equation" r:id="rId10" imgW="132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16275" y="3321050"/>
                        <a:ext cx="2087563" cy="64135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6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5" grpId="0"/>
      <p:bldP spid="17" grpId="0" animBg="1"/>
      <p:bldP spid="18" grpId="0" animBg="1"/>
      <p:bldP spid="19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5595" y="147935"/>
            <a:ext cx="229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  <a:cs typeface="Comic Sans MS"/>
              </a:rPr>
              <a:t>Measurements 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125710"/>
              </p:ext>
            </p:extLst>
          </p:nvPr>
        </p:nvGraphicFramePr>
        <p:xfrm>
          <a:off x="361950" y="5446913"/>
          <a:ext cx="65611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3" imgW="3937000" imgH="457200" progId="Equation.3">
                  <p:embed/>
                </p:oleObj>
              </mc:Choice>
              <mc:Fallback>
                <p:oleObj name="Equation" r:id="rId3" imgW="3937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50" y="5446913"/>
                        <a:ext cx="6561138" cy="762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86200" y="2209800"/>
            <a:ext cx="138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adron plane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1642646"/>
            <a:ext cx="1302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</a:t>
            </a:r>
            <a:r>
              <a:rPr lang="en-US" sz="1600" dirty="0" smtClean="0">
                <a:solidFill>
                  <a:srgbClr val="FF0000"/>
                </a:solidFill>
              </a:rPr>
              <a:t>epton plane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00" y="713449"/>
            <a:ext cx="61468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0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82853"/>
            <a:ext cx="8805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/>
                <a:cs typeface="Comic Sans MS"/>
              </a:rPr>
              <a:t>Physical implications: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Correlation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between transverse displacement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and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t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ransverse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spin </a:t>
            </a:r>
            <a:r>
              <a:rPr lang="en-US" sz="2000" dirty="0" smtClean="0">
                <a:latin typeface="Comic Sans MS"/>
                <a:cs typeface="Comic Sans MS"/>
              </a:rPr>
              <a:t>(M. </a:t>
            </a:r>
            <a:r>
              <a:rPr lang="en-US" sz="2000" dirty="0" err="1" smtClean="0">
                <a:latin typeface="Comic Sans MS"/>
                <a:cs typeface="Comic Sans MS"/>
              </a:rPr>
              <a:t>Burkardt</a:t>
            </a:r>
            <a:r>
              <a:rPr lang="en-US" sz="2000" dirty="0" smtClean="0">
                <a:latin typeface="Comic Sans MS"/>
                <a:cs typeface="Comic Sans MS"/>
              </a:rPr>
              <a:t>) 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990600"/>
            <a:ext cx="4673600" cy="38548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131072"/>
              </p:ext>
            </p:extLst>
          </p:nvPr>
        </p:nvGraphicFramePr>
        <p:xfrm>
          <a:off x="6727825" y="1354138"/>
          <a:ext cx="24145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5" imgW="1028700" imgH="266700" progId="Equation.3">
                  <p:embed/>
                </p:oleObj>
              </mc:Choice>
              <mc:Fallback>
                <p:oleObj name="Equation" r:id="rId5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7825" y="1354138"/>
                        <a:ext cx="2414588" cy="6270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62600" y="1425872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48400" y="1658937"/>
            <a:ext cx="381000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924146"/>
              </p:ext>
            </p:extLst>
          </p:nvPr>
        </p:nvGraphicFramePr>
        <p:xfrm>
          <a:off x="95250" y="5205780"/>
          <a:ext cx="9155113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7" imgW="4089400" imgH="508000" progId="Equation.3">
                  <p:embed/>
                </p:oleObj>
              </mc:Choice>
              <mc:Fallback>
                <p:oleObj name="Equation" r:id="rId7" imgW="4089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250" y="5205780"/>
                        <a:ext cx="9155113" cy="1160462"/>
                      </a:xfrm>
                      <a:prstGeom prst="rect">
                        <a:avLst/>
                      </a:prstGeom>
                      <a:solidFill>
                        <a:srgbClr val="EEECE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10200" y="2514600"/>
            <a:ext cx="3657600" cy="1323439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net b corresponds to net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in the opposite direction (attractive color force due to FSI)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1200" y="198120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81200" y="2069068"/>
            <a:ext cx="39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k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T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2286000" y="2057400"/>
            <a:ext cx="3124200" cy="1118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7200" y="845284"/>
            <a:ext cx="2438400" cy="434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4766" y="4782476"/>
            <a:ext cx="5080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/>
              <a:t>Gockeler</a:t>
            </a:r>
            <a:r>
              <a:rPr lang="tr-TR" sz="1400" dirty="0"/>
              <a:t> M et al. (QCDSF) 2007 </a:t>
            </a:r>
            <a:r>
              <a:rPr lang="tr-TR" sz="1400" dirty="0" smtClean="0"/>
              <a:t>PRL 98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412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 descr="juvsj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600"/>
            <a:ext cx="4953000" cy="4953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1447800" y="381000"/>
            <a:ext cx="530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Model dependent extractions of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J</a:t>
            </a:r>
            <a:r>
              <a:rPr lang="en-US" sz="2000" baseline="-25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u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J</a:t>
            </a:r>
            <a:r>
              <a:rPr lang="en-US" sz="2000" baseline="-25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</a:t>
            </a:r>
            <a:endParaRPr lang="en-US" sz="2000" baseline="-25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5706" y="5943600"/>
            <a:ext cx="598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O. Gonzalez Hernandez et al.</a:t>
            </a:r>
            <a:r>
              <a:rPr lang="en-US" sz="1400" dirty="0">
                <a:solidFill>
                  <a:srgbClr val="FFFF00"/>
                </a:solidFill>
              </a:rPr>
              <a:t>, Phys. Rev. </a:t>
            </a:r>
            <a:r>
              <a:rPr lang="en-US" sz="1400" dirty="0" smtClean="0">
                <a:solidFill>
                  <a:srgbClr val="FFFF00"/>
                </a:solidFill>
              </a:rPr>
              <a:t>C88, </a:t>
            </a:r>
            <a:r>
              <a:rPr lang="en-US" sz="1400" dirty="0">
                <a:solidFill>
                  <a:srgbClr val="FFFF00"/>
                </a:solidFill>
              </a:rPr>
              <a:t>065206; arXiv:1206.1876</a:t>
            </a:r>
          </a:p>
        </p:txBody>
      </p:sp>
    </p:spTree>
    <p:extLst>
      <p:ext uri="{BB962C8B-B14F-4D97-AF65-F5344CB8AC3E}">
        <p14:creationId xmlns:p14="http://schemas.microsoft.com/office/powerpoint/2010/main" val="242921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8/12/14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19007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We got a lot of insight this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way: can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we learn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from</a:t>
            </a:r>
            <a:r>
              <a:rPr lang="en-US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this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success story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and apply it to </a:t>
            </a:r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/>
                <a:cs typeface="Comic Sans MS"/>
              </a:rPr>
              <a:t>OAM? 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523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7082867" y="2924537"/>
            <a:ext cx="381000" cy="381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02508" y="2924537"/>
            <a:ext cx="381000" cy="381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1" name="Minus 20"/>
          <p:cNvSpPr/>
          <p:nvPr/>
        </p:nvSpPr>
        <p:spPr>
          <a:xfrm flipH="1">
            <a:off x="7898361" y="3006568"/>
            <a:ext cx="359088" cy="215685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260550"/>
              </p:ext>
            </p:extLst>
          </p:nvPr>
        </p:nvGraphicFramePr>
        <p:xfrm>
          <a:off x="3605439" y="4592679"/>
          <a:ext cx="24145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3" imgW="1028700" imgH="266700" progId="Equation.3">
                  <p:embed/>
                </p:oleObj>
              </mc:Choice>
              <mc:Fallback>
                <p:oleObj name="Equation" r:id="rId3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5439" y="4592679"/>
                        <a:ext cx="2414588" cy="6254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49439" y="546440"/>
            <a:ext cx="3527228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GTMDs: a new structure appears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err="1" smtClean="0">
                <a:latin typeface="Comic Sans MS"/>
                <a:cs typeface="Comic Sans MS"/>
              </a:rPr>
              <a:t>Meissner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 smtClean="0">
                <a:latin typeface="Comic Sans MS"/>
                <a:cs typeface="Comic Sans MS"/>
              </a:rPr>
              <a:t>Metz , Schlegel (</a:t>
            </a:r>
            <a:r>
              <a:rPr lang="en-US" sz="1600" dirty="0">
                <a:latin typeface="Comic Sans MS"/>
                <a:cs typeface="Comic Sans MS"/>
              </a:rPr>
              <a:t>2009</a:t>
            </a:r>
            <a:r>
              <a:rPr lang="en-US" sz="1600" dirty="0" smtClean="0">
                <a:latin typeface="Comic Sans MS"/>
                <a:cs typeface="Comic Sans MS"/>
              </a:rPr>
              <a:t>))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4" y="2112055"/>
            <a:ext cx="6793876" cy="14078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H="1" flipV="1">
            <a:off x="8757243" y="3089852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 flipV="1">
            <a:off x="7237602" y="3089852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207382" y="2431486"/>
            <a:ext cx="609600" cy="0"/>
          </a:xfrm>
          <a:prstGeom prst="straightConnector1">
            <a:avLst/>
          </a:prstGeom>
          <a:ln w="38100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082867" y="2258265"/>
            <a:ext cx="381000" cy="381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287931" y="2431486"/>
            <a:ext cx="533400" cy="0"/>
          </a:xfrm>
          <a:prstGeom prst="straightConnector1">
            <a:avLst/>
          </a:prstGeom>
          <a:ln w="38100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8602508" y="2258265"/>
            <a:ext cx="381000" cy="381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 flipH="1">
            <a:off x="7898361" y="2340296"/>
            <a:ext cx="359088" cy="215685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 flipV="1">
            <a:off x="8757243" y="2423580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 flipV="1">
            <a:off x="7237602" y="2423580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90650" y="3089852"/>
            <a:ext cx="505515" cy="7906"/>
          </a:xfrm>
          <a:prstGeom prst="straightConnector1">
            <a:avLst/>
          </a:prstGeom>
          <a:ln w="38100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373521" y="3097758"/>
            <a:ext cx="421435" cy="17279"/>
          </a:xfrm>
          <a:prstGeom prst="straightConnector1">
            <a:avLst/>
          </a:prstGeom>
          <a:ln w="38100" cmpd="sng">
            <a:solidFill>
              <a:srgbClr val="FFFF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5933" y="4593387"/>
            <a:ext cx="53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94933" y="4825996"/>
            <a:ext cx="609600" cy="1"/>
          </a:xfrm>
          <a:prstGeom prst="straightConnector1">
            <a:avLst/>
          </a:prstGeom>
          <a:ln w="63500" cmpd="sng"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62722" y="4854997"/>
            <a:ext cx="190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UL correlation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226" y="125526"/>
            <a:ext cx="3519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Definition of Observables ?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905933" y="1172855"/>
            <a:ext cx="60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14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828799" y="1422397"/>
            <a:ext cx="609600" cy="1"/>
          </a:xfrm>
          <a:prstGeom prst="straightConnector1">
            <a:avLst/>
          </a:prstGeom>
          <a:ln w="63500" cmpd="sng"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-3734" y="3987954"/>
            <a:ext cx="4609254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BE" sz="1600" dirty="0" smtClean="0">
                <a:solidFill>
                  <a:srgbClr val="FFF74E"/>
                </a:solidFill>
                <a:latin typeface="Comic Sans MS"/>
                <a:cs typeface="Comic Sans MS"/>
              </a:rPr>
              <a:t>Twist 3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BE" sz="1600" dirty="0" smtClean="0">
                <a:latin typeface="Comic Sans MS"/>
                <a:cs typeface="Comic Sans MS"/>
              </a:rPr>
              <a:t>(Polyakov </a:t>
            </a:r>
            <a:r>
              <a:rPr lang="fr-BE" sz="1600" dirty="0" smtClean="0">
                <a:latin typeface="Comic Sans MS"/>
                <a:cs typeface="Comic Sans MS"/>
              </a:rPr>
              <a:t>et al., (2000</a:t>
            </a:r>
            <a:r>
              <a:rPr lang="fr-BE" sz="1600" dirty="0" smtClean="0">
                <a:latin typeface="Comic Sans MS"/>
                <a:cs typeface="Comic Sans MS"/>
              </a:rPr>
              <a:t>), Hatta </a:t>
            </a:r>
            <a:r>
              <a:rPr lang="fr-BE" sz="1600" dirty="0" smtClean="0">
                <a:latin typeface="Comic Sans MS"/>
                <a:cs typeface="Comic Sans MS"/>
              </a:rPr>
              <a:t>Yoshida (2012</a:t>
            </a:r>
            <a:r>
              <a:rPr lang="fr-BE" sz="1600" dirty="0" smtClean="0">
                <a:latin typeface="Comic Sans MS"/>
                <a:cs typeface="Comic Sans MS"/>
              </a:rPr>
              <a:t>))</a:t>
            </a:r>
            <a:endParaRPr lang="fr-BE" sz="1600" dirty="0" smtClean="0">
              <a:latin typeface="Comic Sans MS"/>
              <a:cs typeface="Comic Sans M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503291"/>
            <a:ext cx="9144001" cy="59291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76156" y="6328567"/>
            <a:ext cx="53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057397" y="6226969"/>
            <a:ext cx="53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110022" y="6144065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858000" y="6036691"/>
            <a:ext cx="685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Explosion 2 48"/>
          <p:cNvSpPr/>
          <p:nvPr/>
        </p:nvSpPr>
        <p:spPr>
          <a:xfrm>
            <a:off x="4512733" y="6155225"/>
            <a:ext cx="5181600" cy="762000"/>
          </a:xfrm>
          <a:prstGeom prst="irregularSeal2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274733" y="6290692"/>
            <a:ext cx="3478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contains one bad component</a:t>
            </a:r>
            <a:endParaRPr lang="en-US" sz="2000" dirty="0">
              <a:solidFill>
                <a:srgbClr val="FFFF00"/>
              </a:solidFill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5167"/>
              </p:ext>
            </p:extLst>
          </p:nvPr>
        </p:nvGraphicFramePr>
        <p:xfrm>
          <a:off x="3421055" y="1084639"/>
          <a:ext cx="34877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7" imgW="1485900" imgH="292100" progId="Equation.3">
                  <p:embed/>
                </p:oleObj>
              </mc:Choice>
              <mc:Fallback>
                <p:oleObj name="Equation" r:id="rId7" imgW="1485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21055" y="1084639"/>
                        <a:ext cx="3487738" cy="6858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eft Brace 15"/>
          <p:cNvSpPr/>
          <p:nvPr/>
        </p:nvSpPr>
        <p:spPr>
          <a:xfrm rot="16200000">
            <a:off x="4000188" y="5581648"/>
            <a:ext cx="219669" cy="14345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Brace 51"/>
          <p:cNvSpPr/>
          <p:nvPr/>
        </p:nvSpPr>
        <p:spPr>
          <a:xfrm rot="16200000">
            <a:off x="1882226" y="5564717"/>
            <a:ext cx="219669" cy="14345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136004" y="1574810"/>
            <a:ext cx="190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UL correlation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92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8/13/14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5" y="1320801"/>
            <a:ext cx="435740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79" y="1320801"/>
            <a:ext cx="4410879" cy="157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6132" y="677342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7332" y="677342"/>
            <a:ext cx="100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315" y="16933"/>
            <a:ext cx="6827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But Parity predicts a lack of a UL correlation at twist 2</a:t>
            </a:r>
          </a:p>
          <a:p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222" y="3422371"/>
            <a:ext cx="8001000" cy="2862323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The amps will cancel unless they are imaginary: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                 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+ 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+, 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+ +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 = A</a:t>
            </a:r>
            <a:r>
              <a:rPr lang="en-US" sz="1800" baseline="30000" dirty="0">
                <a:solidFill>
                  <a:schemeClr val="bg1"/>
                </a:solidFill>
                <a:latin typeface="Comic Sans MS"/>
                <a:cs typeface="Comic Sans MS"/>
              </a:rPr>
              <a:t>*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- 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-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,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-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omic Sans MS"/>
                <a:cs typeface="Comic Sans MS"/>
              </a:rPr>
              <a:t>; 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+ - 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, 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+ -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 = A</a:t>
            </a:r>
            <a:r>
              <a:rPr lang="en-US" sz="1800" baseline="30000" dirty="0">
                <a:solidFill>
                  <a:schemeClr val="bg1"/>
                </a:solidFill>
                <a:latin typeface="Comic Sans MS"/>
                <a:cs typeface="Comic Sans MS"/>
              </a:rPr>
              <a:t>*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- 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+,</a:t>
            </a:r>
            <a:r>
              <a:rPr lang="en-US" sz="18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800" baseline="-25000" dirty="0">
                <a:solidFill>
                  <a:schemeClr val="bg1"/>
                </a:solidFill>
                <a:latin typeface="Comic Sans MS"/>
                <a:cs typeface="Comic Sans MS"/>
              </a:rPr>
              <a:t>-</a:t>
            </a:r>
            <a:r>
              <a:rPr lang="en-US" sz="18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800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+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>
              <a:buFont typeface="Wingdings" charset="2"/>
              <a:buChar char="ü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But this cannot be, as seen from CM system - at leading order - these will be real – all in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same plane, </a:t>
            </a: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so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can be no </a:t>
            </a: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relative phase between </a:t>
            </a:r>
            <a:r>
              <a:rPr lang="en-US" sz="1800" dirty="0" err="1">
                <a:solidFill>
                  <a:srgbClr val="000090"/>
                </a:solidFill>
                <a:latin typeface="Comic Sans MS"/>
                <a:cs typeface="Comic Sans MS"/>
              </a:rPr>
              <a:t>helicity</a:t>
            </a: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amps. 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buFont typeface="Wingdings" charset="2"/>
              <a:buChar char="ü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>
              <a:buFont typeface="Wingdings" charset="2"/>
              <a:buChar char="ü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Different from E where the phase is a consequence of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helicity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flip and off-forward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spinor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rotation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829732" y="2489202"/>
            <a:ext cx="507999" cy="406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8686800" y="1642535"/>
            <a:ext cx="507999" cy="406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860800" y="1642535"/>
            <a:ext cx="507999" cy="406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5198533" y="2489202"/>
            <a:ext cx="507999" cy="406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61190" y="54802"/>
            <a:ext cx="186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>
                    <a:lumMod val="95000"/>
                  </a:schemeClr>
                </a:solidFill>
              </a:rPr>
              <a:t>arXiv:1310.5157 </a:t>
            </a:r>
          </a:p>
        </p:txBody>
      </p:sp>
    </p:spTree>
    <p:extLst>
      <p:ext uri="{BB962C8B-B14F-4D97-AF65-F5344CB8AC3E}">
        <p14:creationId xmlns:p14="http://schemas.microsoft.com/office/powerpoint/2010/main" val="118352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5084</TotalTime>
  <Words>534</Words>
  <Application>Microsoft Macintosh PowerPoint</Application>
  <PresentationFormat>On-screen Show (4:3)</PresentationFormat>
  <Paragraphs>141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Default Theme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Physics Department University of Virginia</dc:creator>
  <cp:lastModifiedBy>Physics Department University of Virginia</cp:lastModifiedBy>
  <cp:revision>62</cp:revision>
  <dcterms:created xsi:type="dcterms:W3CDTF">2014-08-10T14:10:36Z</dcterms:created>
  <dcterms:modified xsi:type="dcterms:W3CDTF">2014-08-14T03:11:10Z</dcterms:modified>
</cp:coreProperties>
</file>