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5"/>
  </p:notesMasterIdLst>
  <p:handoutMasterIdLst>
    <p:handoutMasterId r:id="rId6"/>
  </p:handoutMasterIdLst>
  <p:sldIdLst>
    <p:sldId id="567" r:id="rId2"/>
    <p:sldId id="568" r:id="rId3"/>
    <p:sldId id="569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F4FDFF"/>
    <a:srgbClr val="E0F5FF"/>
    <a:srgbClr val="00FF00"/>
    <a:srgbClr val="0080FF"/>
    <a:srgbClr val="00FFFF"/>
    <a:srgbClr val="FF00FF"/>
    <a:srgbClr val="6666FF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45" autoAdjust="0"/>
    <p:restoredTop sz="98943" autoAdjust="0"/>
  </p:normalViewPr>
  <p:slideViewPr>
    <p:cSldViewPr snapToGrid="0">
      <p:cViewPr>
        <p:scale>
          <a:sx n="115" d="100"/>
          <a:sy n="115" d="100"/>
        </p:scale>
        <p:origin x="-448" y="-232"/>
      </p:cViewPr>
      <p:guideLst>
        <p:guide orient="horz" pos="398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25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46B7F-8DA1-7B48-A56A-4FDC9BE8D490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3A5D9-9C7B-7E44-BC71-9BB7B7E41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54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1BA35DD8-EC9B-BA4D-8381-9F34597E66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484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EIC-IAC Meeting, February 2014, BNL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EEB45-469B-C445-A2A6-597CC1D4F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EIC-IAC Meeting, February 2014, BNL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8A5D4-C106-3B44-833F-F6948D88D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5562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EIC-IAC Meeting, February 2014, BNL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6856E-079A-7243-9D3B-2823E9335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EIC-IAC Meeting, February 2014, BNL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2DFF1-6A7E-5841-980E-96BA78821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EIC-IAC Meeting, February 2014, BNL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278B1-1B8B-1E49-8C17-9FA8E6334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EIC-IAC Meeting, February 2014, BNL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6AF53-9C22-8E40-908A-50D959F8C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10583"/>
            <a:ext cx="9145588" cy="684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166" y="6489700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080FF"/>
                </a:solidFill>
                <a:latin typeface="Comic Sans MS"/>
                <a:cs typeface="Comic Sans MS"/>
              </a:defRPr>
            </a:lvl1pPr>
          </a:lstStyle>
          <a:p>
            <a:fld id="{646CCB68-4FAD-1042-A2AE-74D95A5F5F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44833" y="6487583"/>
            <a:ext cx="167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80FF"/>
                </a:solidFill>
                <a:latin typeface="Comic Sans MS"/>
                <a:cs typeface="Comic Sans MS"/>
              </a:defRPr>
            </a:lvl1pPr>
          </a:lstStyle>
          <a:p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93180" y="6483346"/>
            <a:ext cx="540908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80FF"/>
                </a:solidFill>
                <a:latin typeface="Comic Sans MS"/>
                <a:cs typeface="Comic Sans MS"/>
              </a:defRPr>
            </a:lvl1pPr>
          </a:lstStyle>
          <a:p>
            <a:r>
              <a:rPr lang="cs-CZ" smtClean="0"/>
              <a:t>EIC-IAC Meeting, February 2014, BNL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 i="1" cap="all" spc="0">
          <a:ln w="0"/>
          <a:solidFill>
            <a:srgbClr val="0000FF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blurRad="12700" stA="50000" endPos="50000" dist="5000" dir="5400000" sy="-100000" rotWithShape="0"/>
          </a:effectLst>
          <a:latin typeface="Comic Sans MS Bold"/>
          <a:ea typeface="+mj-ea"/>
          <a:cs typeface="Comic Sans MS Bold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q"/>
        <a:defRPr sz="2200" b="1" i="0">
          <a:solidFill>
            <a:schemeClr val="tx1"/>
          </a:solidFill>
          <a:latin typeface="Comic Sans MS Bold"/>
          <a:ea typeface="+mn-ea"/>
          <a:cs typeface="Comic Sans MS Bol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Ø"/>
        <a:defRPr sz="2000" b="1" i="0">
          <a:solidFill>
            <a:schemeClr val="tx1"/>
          </a:solidFill>
          <a:latin typeface="Comic Sans MS Bold"/>
          <a:ea typeface="+mn-ea"/>
          <a:cs typeface="Comic Sans MS Bold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10000"/>
        <a:buFont typeface="Courier New"/>
        <a:buChar char="o"/>
        <a:defRPr b="1" i="0">
          <a:solidFill>
            <a:schemeClr val="tx1"/>
          </a:solidFill>
          <a:latin typeface="Comic Sans MS Bold"/>
          <a:ea typeface="+mn-ea"/>
          <a:cs typeface="Comic Sans MS Bold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Font typeface="Wingdings" charset="2"/>
        <a:buChar char="ü"/>
        <a:defRPr sz="1600" b="1" i="0">
          <a:solidFill>
            <a:schemeClr val="tx1"/>
          </a:solidFill>
          <a:latin typeface="Comic Sans MS Bold"/>
          <a:ea typeface="+mn-ea"/>
          <a:cs typeface="Comic Sans MS Bold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FF"/>
        </a:buClr>
        <a:buSzPct val="100000"/>
        <a:buChar char="-"/>
        <a:defRPr sz="1400" b="1" i="0">
          <a:solidFill>
            <a:schemeClr val="tx1"/>
          </a:solidFill>
          <a:latin typeface="Comic Sans MS Bold"/>
          <a:ea typeface="+mn-ea"/>
          <a:cs typeface="Comic Sans MS Bold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1006788"/>
            <a:ext cx="9144000" cy="127950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400" dirty="0" smtClean="0">
                <a:ln w="0"/>
              </a:rPr>
              <a:t>EIC</a:t>
            </a:r>
            <a:br>
              <a:rPr lang="en-US" sz="2400" dirty="0" smtClean="0">
                <a:ln w="0"/>
              </a:rPr>
            </a:br>
            <a:r>
              <a:rPr lang="en-US" sz="2400" dirty="0" smtClean="0">
                <a:ln w="0"/>
              </a:rPr>
              <a:t/>
            </a:r>
            <a:br>
              <a:rPr lang="en-US" sz="2400" dirty="0" smtClean="0">
                <a:ln w="0"/>
              </a:rPr>
            </a:br>
            <a:r>
              <a:rPr lang="en-US" sz="2400" dirty="0" smtClean="0"/>
              <a:t>So what questions</a:t>
            </a:r>
            <a:endParaRPr lang="en-US" sz="2400" dirty="0">
              <a:ln w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971800" y="2562075"/>
            <a:ext cx="6172200" cy="990600"/>
          </a:xfrm>
        </p:spPr>
        <p:txBody>
          <a:bodyPr/>
          <a:lstStyle/>
          <a:p>
            <a:r>
              <a:rPr lang="en-US" dirty="0" smtClean="0"/>
              <a:t>E.C. Aschenauer</a:t>
            </a:r>
          </a:p>
        </p:txBody>
      </p:sp>
      <p:sp>
        <p:nvSpPr>
          <p:cNvPr id="17" name="Rectangle 16"/>
          <p:cNvSpPr/>
          <p:nvPr/>
        </p:nvSpPr>
        <p:spPr>
          <a:xfrm rot="780000">
            <a:off x="669229" y="6298806"/>
            <a:ext cx="21785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00" dirty="0" err="1" smtClean="0">
                <a:solidFill>
                  <a:schemeClr val="bg1"/>
                </a:solidFill>
              </a:rPr>
              <a:t>arXiv</a:t>
            </a:r>
            <a:r>
              <a:rPr lang="da-DK" sz="1000" dirty="0" smtClean="0">
                <a:solidFill>
                  <a:schemeClr val="bg1"/>
                </a:solidFill>
              </a:rPr>
              <a:t>: 1212.1701 &amp; </a:t>
            </a:r>
            <a:r>
              <a:rPr lang="en-US" sz="1000" dirty="0">
                <a:solidFill>
                  <a:srgbClr val="FFFFFF"/>
                </a:solidFill>
              </a:rPr>
              <a:t>1108.1713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Is </a:t>
            </a:r>
            <a:r>
              <a:rPr lang="en-US" sz="1800" dirty="0"/>
              <a:t>spending 1Billion $ on and EIC really the best investment NP in the US can do?</a:t>
            </a:r>
          </a:p>
          <a:p>
            <a:r>
              <a:rPr lang="en-US" sz="1800" dirty="0" smtClean="0"/>
              <a:t>If </a:t>
            </a:r>
            <a:r>
              <a:rPr lang="en-US" sz="1800" dirty="0"/>
              <a:t>this physics is so important why was HERA closed and not transformed in HERA-3</a:t>
            </a:r>
          </a:p>
          <a:p>
            <a:endParaRPr lang="en-US" sz="1800" dirty="0"/>
          </a:p>
          <a:p>
            <a:r>
              <a:rPr lang="en-US" sz="1800" dirty="0" smtClean="0"/>
              <a:t>Why </a:t>
            </a:r>
            <a:r>
              <a:rPr lang="en-US" sz="1800" dirty="0"/>
              <a:t>do you need EIC if you have Lab-12GeV and RHIC-</a:t>
            </a:r>
            <a:r>
              <a:rPr lang="en-US" sz="1800" dirty="0" err="1"/>
              <a:t>pp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or </a:t>
            </a:r>
            <a:r>
              <a:rPr lang="en-US" sz="1800" dirty="0"/>
              <a:t>the inverse question</a:t>
            </a:r>
          </a:p>
          <a:p>
            <a:r>
              <a:rPr lang="en-US" sz="1800" dirty="0" smtClean="0"/>
              <a:t>Why </a:t>
            </a:r>
            <a:r>
              <a:rPr lang="en-US" sz="1800" dirty="0"/>
              <a:t>do you need JLab-12GeV and RHIC-</a:t>
            </a:r>
            <a:r>
              <a:rPr lang="en-US" sz="1800" dirty="0" err="1"/>
              <a:t>pp</a:t>
            </a:r>
            <a:r>
              <a:rPr lang="en-US" sz="1800" dirty="0"/>
              <a:t> if you built an EIC</a:t>
            </a:r>
          </a:p>
          <a:p>
            <a:endParaRPr lang="en-US" sz="1800" dirty="0"/>
          </a:p>
          <a:p>
            <a:r>
              <a:rPr lang="en-US" sz="1800" dirty="0" smtClean="0"/>
              <a:t>what </a:t>
            </a:r>
            <a:r>
              <a:rPr lang="en-US" sz="1800" dirty="0"/>
              <a:t>is transformational of the EIC physics</a:t>
            </a:r>
          </a:p>
          <a:p>
            <a:r>
              <a:rPr lang="en-US" sz="1800" dirty="0" smtClean="0"/>
              <a:t>what </a:t>
            </a:r>
            <a:r>
              <a:rPr lang="en-US" sz="1800" dirty="0"/>
              <a:t>is the broad impact of the EIC science</a:t>
            </a:r>
          </a:p>
          <a:p>
            <a:r>
              <a:rPr lang="en-US" sz="1800" dirty="0" smtClean="0"/>
              <a:t>what </a:t>
            </a:r>
            <a:r>
              <a:rPr lang="en-US" sz="1800" dirty="0"/>
              <a:t>will be textbook physics at an EIC</a:t>
            </a:r>
          </a:p>
          <a:p>
            <a:r>
              <a:rPr lang="en-US" sz="1800" dirty="0" smtClean="0"/>
              <a:t>how </a:t>
            </a:r>
            <a:r>
              <a:rPr lang="en-US" sz="1800" dirty="0"/>
              <a:t>is what is measured at an EIC really related to the visible mass, can you write down an equation for this</a:t>
            </a:r>
          </a:p>
          <a:p>
            <a:endParaRPr lang="en-US" sz="1800" dirty="0"/>
          </a:p>
          <a:p>
            <a:r>
              <a:rPr lang="en-US" sz="1800" dirty="0" smtClean="0"/>
              <a:t>what </a:t>
            </a:r>
            <a:r>
              <a:rPr lang="en-US" sz="1800" dirty="0"/>
              <a:t>are the four or five key plots that will form the basis of the "highlight" PRLs from the first 5 years of operation of EIC?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29484"/>
            <a:ext cx="9144000" cy="6007646"/>
          </a:xfrm>
        </p:spPr>
        <p:txBody>
          <a:bodyPr/>
          <a:lstStyle/>
          <a:p>
            <a:r>
              <a:rPr lang="en-US" sz="1600" dirty="0" smtClean="0"/>
              <a:t>Why do we not present more physics topics which are more speculative (= cannot calculate and simulate everything in advance), i.e. </a:t>
            </a:r>
            <a:r>
              <a:rPr lang="en-US" sz="1600" dirty="0" err="1" smtClean="0"/>
              <a:t>hadronization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Which </a:t>
            </a:r>
            <a:r>
              <a:rPr lang="en-US" sz="1600" dirty="0"/>
              <a:t>of the measurements at an EIC will truly give a deeper understanding of </a:t>
            </a:r>
            <a:r>
              <a:rPr lang="en-US" sz="1600" dirty="0" smtClean="0"/>
              <a:t>confinement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>
                <a:latin typeface="Comic Sans MS"/>
                <a:cs typeface="Comic Sans MS"/>
              </a:rPr>
              <a:t>It </a:t>
            </a:r>
            <a:r>
              <a:rPr lang="en-US" sz="1600" dirty="0">
                <a:latin typeface="Comic Sans MS"/>
                <a:cs typeface="Comic Sans MS"/>
              </a:rPr>
              <a:t>was promised so often by now to resolve the spin-puzzle why should anybody believe an EIC will </a:t>
            </a:r>
            <a:r>
              <a:rPr lang="en-US" sz="1600" dirty="0" smtClean="0">
                <a:latin typeface="Comic Sans MS"/>
                <a:cs typeface="Comic Sans MS"/>
              </a:rPr>
              <a:t>deliver</a:t>
            </a:r>
          </a:p>
          <a:p>
            <a:endParaRPr lang="en-US" sz="1600" dirty="0">
              <a:latin typeface="Comic Sans MS"/>
              <a:cs typeface="Comic Sans MS"/>
            </a:endParaRPr>
          </a:p>
          <a:p>
            <a:r>
              <a:rPr lang="en-US" sz="1600" dirty="0" err="1" smtClean="0">
                <a:latin typeface="Comic Sans MS"/>
                <a:cs typeface="Comic Sans MS"/>
              </a:rPr>
              <a:t>Wy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are GPDs such important object if you can never fully constrain them through measurements (remaining model dependence</a:t>
            </a:r>
            <a:r>
              <a:rPr lang="en-US" sz="1600" dirty="0" smtClean="0">
                <a:latin typeface="Comic Sans MS"/>
                <a:cs typeface="Comic Sans MS"/>
              </a:rPr>
              <a:t>)</a:t>
            </a:r>
          </a:p>
          <a:p>
            <a:endParaRPr lang="en-US" sz="1600" dirty="0">
              <a:latin typeface="Comic Sans MS"/>
              <a:cs typeface="Comic Sans MS"/>
            </a:endParaRPr>
          </a:p>
          <a:p>
            <a:r>
              <a:rPr lang="en-US" sz="1600" dirty="0" smtClean="0">
                <a:latin typeface="Comic Sans MS"/>
                <a:cs typeface="Comic Sans MS"/>
              </a:rPr>
              <a:t>why </a:t>
            </a:r>
            <a:r>
              <a:rPr lang="en-US" sz="1600" dirty="0">
                <a:latin typeface="Comic Sans MS"/>
                <a:cs typeface="Comic Sans MS"/>
              </a:rPr>
              <a:t>should anybody be excited about a stamp collection measurement of structure functions, like </a:t>
            </a:r>
            <a:r>
              <a:rPr lang="en-US" sz="1600" dirty="0" err="1">
                <a:latin typeface="Comic Sans MS"/>
                <a:cs typeface="Comic Sans MS"/>
              </a:rPr>
              <a:t>transversity</a:t>
            </a:r>
            <a:r>
              <a:rPr lang="en-US" sz="1600" dirty="0">
                <a:latin typeface="Comic Sans MS"/>
                <a:cs typeface="Comic Sans MS"/>
              </a:rPr>
              <a:t> and </a:t>
            </a:r>
            <a:r>
              <a:rPr lang="en-US" sz="1600" dirty="0" smtClean="0">
                <a:latin typeface="Comic Sans MS"/>
                <a:cs typeface="Comic Sans MS"/>
              </a:rPr>
              <a:t>friends</a:t>
            </a:r>
            <a:endParaRPr lang="en-US" sz="1600" dirty="0">
              <a:latin typeface="Comic Sans MS"/>
              <a:cs typeface="Comic Sans MS"/>
            </a:endParaRPr>
          </a:p>
          <a:p>
            <a:r>
              <a:rPr lang="en-US" sz="1600" dirty="0" smtClean="0">
                <a:latin typeface="Comic Sans MS"/>
                <a:cs typeface="Comic Sans MS"/>
              </a:rPr>
              <a:t>will </a:t>
            </a:r>
            <a:r>
              <a:rPr lang="en-US" sz="1600" dirty="0">
                <a:latin typeface="Comic Sans MS"/>
                <a:cs typeface="Comic Sans MS"/>
              </a:rPr>
              <a:t>anybody ever be able to correlate </a:t>
            </a:r>
            <a:r>
              <a:rPr lang="en-US" sz="1600" dirty="0" err="1">
                <a:latin typeface="Comic Sans MS"/>
                <a:cs typeface="Comic Sans MS"/>
              </a:rPr>
              <a:t>sivers</a:t>
            </a:r>
            <a:r>
              <a:rPr lang="en-US" sz="1600" dirty="0">
                <a:latin typeface="Comic Sans MS"/>
                <a:cs typeface="Comic Sans MS"/>
              </a:rPr>
              <a:t> really with </a:t>
            </a:r>
            <a:r>
              <a:rPr lang="en-US" sz="1600" dirty="0" err="1">
                <a:latin typeface="Comic Sans MS"/>
                <a:cs typeface="Comic Sans MS"/>
              </a:rPr>
              <a:t>Lq</a:t>
            </a:r>
            <a:r>
              <a:rPr lang="en-US" sz="1600" dirty="0">
                <a:latin typeface="Comic Sans MS"/>
                <a:cs typeface="Comic Sans MS"/>
              </a:rPr>
              <a:t> or </a:t>
            </a:r>
            <a:r>
              <a:rPr lang="en-US" sz="1600" dirty="0" err="1">
                <a:latin typeface="Comic Sans MS"/>
                <a:cs typeface="Comic Sans MS"/>
              </a:rPr>
              <a:t>Lg</a:t>
            </a:r>
            <a:r>
              <a:rPr lang="en-US" sz="1600" dirty="0">
                <a:latin typeface="Comic Sans MS"/>
                <a:cs typeface="Comic Sans MS"/>
              </a:rPr>
              <a:t> in a model independent way as is always suggested</a:t>
            </a:r>
            <a:r>
              <a:rPr lang="en-US" sz="1600" dirty="0" smtClean="0">
                <a:latin typeface="Comic Sans MS"/>
                <a:cs typeface="Comic Sans MS"/>
              </a:rPr>
              <a:t>.</a:t>
            </a:r>
            <a:endParaRPr lang="en-US" sz="1600" dirty="0">
              <a:latin typeface="Comic Sans MS"/>
              <a:cs typeface="Comic Sans MS"/>
            </a:endParaRPr>
          </a:p>
          <a:p>
            <a:r>
              <a:rPr lang="en-US" sz="1600" dirty="0" smtClean="0">
                <a:latin typeface="Comic Sans MS"/>
                <a:cs typeface="Comic Sans MS"/>
              </a:rPr>
              <a:t>Why </a:t>
            </a:r>
            <a:r>
              <a:rPr lang="en-US" sz="1600" dirty="0">
                <a:latin typeface="Comic Sans MS"/>
                <a:cs typeface="Comic Sans MS"/>
              </a:rPr>
              <a:t>is measuring </a:t>
            </a:r>
            <a:r>
              <a:rPr lang="en-US" sz="1600" dirty="0" err="1" smtClean="0">
                <a:latin typeface="Comic Sans MS"/>
                <a:cs typeface="Comic Sans MS"/>
              </a:rPr>
              <a:t>J</a:t>
            </a:r>
            <a:r>
              <a:rPr lang="en-US" sz="1600" baseline="-25000" dirty="0" err="1" smtClean="0">
                <a:latin typeface="Comic Sans MS"/>
                <a:cs typeface="Comic Sans MS"/>
              </a:rPr>
              <a:t>q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and </a:t>
            </a:r>
            <a:r>
              <a:rPr lang="en-US" sz="1600" dirty="0" err="1" smtClean="0">
                <a:latin typeface="Comic Sans MS"/>
                <a:cs typeface="Comic Sans MS"/>
              </a:rPr>
              <a:t>J</a:t>
            </a:r>
            <a:r>
              <a:rPr lang="en-US" sz="1600" baseline="-25000" dirty="0" err="1" smtClean="0">
                <a:latin typeface="Comic Sans MS"/>
                <a:cs typeface="Comic Sans MS"/>
              </a:rPr>
              <a:t>g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not enough. Is it really needed to separate all the individual contributions to the </a:t>
            </a:r>
            <a:r>
              <a:rPr lang="en-US" sz="1600" dirty="0" err="1">
                <a:latin typeface="Comic Sans MS"/>
                <a:cs typeface="Comic Sans MS"/>
              </a:rPr>
              <a:t>helicity</a:t>
            </a:r>
            <a:r>
              <a:rPr lang="en-US" sz="1600" dirty="0">
                <a:latin typeface="Comic Sans MS"/>
                <a:cs typeface="Comic Sans MS"/>
              </a:rPr>
              <a:t> sum rule</a:t>
            </a:r>
            <a:r>
              <a:rPr lang="en-US" sz="1600" dirty="0" smtClean="0">
                <a:latin typeface="Comic Sans MS"/>
                <a:cs typeface="Comic Sans MS"/>
              </a:rPr>
              <a:t>.</a:t>
            </a:r>
            <a:endParaRPr lang="en-US" sz="1600" dirty="0">
              <a:latin typeface="Comic Sans MS"/>
              <a:cs typeface="Comic Sans MS"/>
            </a:endParaRPr>
          </a:p>
          <a:p>
            <a:r>
              <a:rPr lang="en-US" sz="1600" dirty="0" smtClean="0">
                <a:latin typeface="Comic Sans MS"/>
                <a:cs typeface="Comic Sans MS"/>
              </a:rPr>
              <a:t>why </a:t>
            </a:r>
            <a:r>
              <a:rPr lang="en-US" sz="1600" dirty="0">
                <a:latin typeface="Comic Sans MS"/>
                <a:cs typeface="Comic Sans MS"/>
              </a:rPr>
              <a:t>do we need to resolve both sum rules</a:t>
            </a:r>
            <a:r>
              <a:rPr lang="en-US" sz="1600" dirty="0" smtClean="0">
                <a:latin typeface="Comic Sans MS"/>
                <a:cs typeface="Comic Sans MS"/>
              </a:rPr>
              <a:t>?</a:t>
            </a:r>
          </a:p>
          <a:p>
            <a:endParaRPr lang="en-US" sz="1600" dirty="0" smtClean="0">
              <a:latin typeface="Comic Sans MS"/>
              <a:cs typeface="Comic Sans MS"/>
            </a:endParaRPr>
          </a:p>
          <a:p>
            <a:r>
              <a:rPr lang="en-US" sz="1600" dirty="0" smtClean="0"/>
              <a:t>What luminosity and energy reach </a:t>
            </a:r>
            <a:r>
              <a:rPr lang="en-US" sz="1600" dirty="0"/>
              <a:t>is really needed, what is the driving physics, how quickly will we be systematic </a:t>
            </a:r>
            <a:r>
              <a:rPr lang="en-US" sz="1600" dirty="0" smtClean="0"/>
              <a:t>limited, i.e. </a:t>
            </a:r>
            <a:r>
              <a:rPr lang="en-US" sz="1600" dirty="0" err="1" smtClean="0"/>
              <a:t>polarised</a:t>
            </a:r>
            <a:r>
              <a:rPr lang="en-US" sz="1600" dirty="0" smtClean="0"/>
              <a:t> </a:t>
            </a:r>
            <a:r>
              <a:rPr lang="en-US" sz="1600" dirty="0"/>
              <a:t>measurements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EB45-469B-C445-A2A6-597CC1D4FA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8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57265</TotalTime>
  <Words>249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EIC  So what questions</vt:lpstr>
      <vt:lpstr>Global Questions</vt:lpstr>
      <vt:lpstr>Specific questions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Naohito Saito</dc:creator>
  <cp:lastModifiedBy>elke-caroline aschenauer</cp:lastModifiedBy>
  <cp:revision>1497</cp:revision>
  <cp:lastPrinted>2012-06-14T14:35:05Z</cp:lastPrinted>
  <dcterms:created xsi:type="dcterms:W3CDTF">2011-04-06T15:13:11Z</dcterms:created>
  <dcterms:modified xsi:type="dcterms:W3CDTF">2014-08-13T20:08:49Z</dcterms:modified>
</cp:coreProperties>
</file>