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429" r:id="rId2"/>
    <p:sldId id="455" r:id="rId3"/>
    <p:sldId id="430" r:id="rId4"/>
    <p:sldId id="431" r:id="rId5"/>
    <p:sldId id="432" r:id="rId6"/>
    <p:sldId id="437" r:id="rId7"/>
    <p:sldId id="438" r:id="rId8"/>
    <p:sldId id="439" r:id="rId9"/>
    <p:sldId id="440" r:id="rId10"/>
    <p:sldId id="449" r:id="rId11"/>
    <p:sldId id="450" r:id="rId12"/>
    <p:sldId id="451" r:id="rId13"/>
    <p:sldId id="452" r:id="rId14"/>
    <p:sldId id="453" r:id="rId15"/>
    <p:sldId id="441" r:id="rId16"/>
    <p:sldId id="447" r:id="rId17"/>
    <p:sldId id="448" r:id="rId18"/>
    <p:sldId id="456" r:id="rId19"/>
    <p:sldId id="457" r:id="rId20"/>
  </p:sldIdLst>
  <p:sldSz cx="10058400" cy="7772400"/>
  <p:notesSz cx="6858000" cy="9144000"/>
  <p:defaultTextStyle>
    <a:defPPr>
      <a:defRPr lang="en-US"/>
    </a:defPPr>
    <a:lvl1pPr marL="0" algn="l" defTabSz="508879" rtl="0" eaLnBrk="1" latinLnBrk="0" hangingPunct="1">
      <a:defRPr sz="2000" kern="1200">
        <a:solidFill>
          <a:schemeClr val="tx1"/>
        </a:solidFill>
        <a:latin typeface="+mn-lt"/>
        <a:ea typeface="+mn-ea"/>
        <a:cs typeface="+mn-cs"/>
      </a:defRPr>
    </a:lvl1pPr>
    <a:lvl2pPr marL="508879" algn="l" defTabSz="508879" rtl="0" eaLnBrk="1" latinLnBrk="0" hangingPunct="1">
      <a:defRPr sz="2000" kern="1200">
        <a:solidFill>
          <a:schemeClr val="tx1"/>
        </a:solidFill>
        <a:latin typeface="+mn-lt"/>
        <a:ea typeface="+mn-ea"/>
        <a:cs typeface="+mn-cs"/>
      </a:defRPr>
    </a:lvl2pPr>
    <a:lvl3pPr marL="1017752" algn="l" defTabSz="508879" rtl="0" eaLnBrk="1" latinLnBrk="0" hangingPunct="1">
      <a:defRPr sz="2000" kern="1200">
        <a:solidFill>
          <a:schemeClr val="tx1"/>
        </a:solidFill>
        <a:latin typeface="+mn-lt"/>
        <a:ea typeface="+mn-ea"/>
        <a:cs typeface="+mn-cs"/>
      </a:defRPr>
    </a:lvl3pPr>
    <a:lvl4pPr marL="1526630" algn="l" defTabSz="508879" rtl="0" eaLnBrk="1" latinLnBrk="0" hangingPunct="1">
      <a:defRPr sz="2000" kern="1200">
        <a:solidFill>
          <a:schemeClr val="tx1"/>
        </a:solidFill>
        <a:latin typeface="+mn-lt"/>
        <a:ea typeface="+mn-ea"/>
        <a:cs typeface="+mn-cs"/>
      </a:defRPr>
    </a:lvl4pPr>
    <a:lvl5pPr marL="2035505" algn="l" defTabSz="508879" rtl="0" eaLnBrk="1" latinLnBrk="0" hangingPunct="1">
      <a:defRPr sz="2000" kern="1200">
        <a:solidFill>
          <a:schemeClr val="tx1"/>
        </a:solidFill>
        <a:latin typeface="+mn-lt"/>
        <a:ea typeface="+mn-ea"/>
        <a:cs typeface="+mn-cs"/>
      </a:defRPr>
    </a:lvl5pPr>
    <a:lvl6pPr marL="2544384" algn="l" defTabSz="508879" rtl="0" eaLnBrk="1" latinLnBrk="0" hangingPunct="1">
      <a:defRPr sz="2000" kern="1200">
        <a:solidFill>
          <a:schemeClr val="tx1"/>
        </a:solidFill>
        <a:latin typeface="+mn-lt"/>
        <a:ea typeface="+mn-ea"/>
        <a:cs typeface="+mn-cs"/>
      </a:defRPr>
    </a:lvl6pPr>
    <a:lvl7pPr marL="3053257" algn="l" defTabSz="508879" rtl="0" eaLnBrk="1" latinLnBrk="0" hangingPunct="1">
      <a:defRPr sz="2000" kern="1200">
        <a:solidFill>
          <a:schemeClr val="tx1"/>
        </a:solidFill>
        <a:latin typeface="+mn-lt"/>
        <a:ea typeface="+mn-ea"/>
        <a:cs typeface="+mn-cs"/>
      </a:defRPr>
    </a:lvl7pPr>
    <a:lvl8pPr marL="3562135" algn="l" defTabSz="508879" rtl="0" eaLnBrk="1" latinLnBrk="0" hangingPunct="1">
      <a:defRPr sz="2000" kern="1200">
        <a:solidFill>
          <a:schemeClr val="tx1"/>
        </a:solidFill>
        <a:latin typeface="+mn-lt"/>
        <a:ea typeface="+mn-ea"/>
        <a:cs typeface="+mn-cs"/>
      </a:defRPr>
    </a:lvl8pPr>
    <a:lvl9pPr marL="4071010" algn="l" defTabSz="508879" rtl="0" eaLnBrk="1" latinLnBrk="0" hangingPunct="1">
      <a:defRPr sz="20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94" d="100"/>
          <a:sy n="94" d="100"/>
        </p:scale>
        <p:origin x="-1064" y="-48"/>
      </p:cViewPr>
      <p:guideLst>
        <p:guide orient="horz" pos="2448"/>
        <p:guide pos="316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handoutMaster" Target="handoutMasters/handout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A240F2A-9CC5-A544-A9AF-1F71A700FD27}" type="datetimeFigureOut">
              <a:rPr lang="en-US" smtClean="0"/>
              <a:t>12/15/14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8483C81-5062-2A4E-97E2-B4273370AC81}" type="slidenum">
              <a:rPr lang="en-US" smtClean="0"/>
              <a:t>‹#›</a:t>
            </a:fld>
            <a:endParaRPr lang="en-US"/>
          </a:p>
        </p:txBody>
      </p:sp>
    </p:spTree>
    <p:extLst>
      <p:ext uri="{BB962C8B-B14F-4D97-AF65-F5344CB8AC3E}">
        <p14:creationId xmlns:p14="http://schemas.microsoft.com/office/powerpoint/2010/main" val="19536807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1224A3-5D41-3347-8DA4-035C82DBDF0E}" type="datetimeFigureOut">
              <a:rPr lang="en-US" smtClean="0"/>
              <a:t>12/15/14</a:t>
            </a:fld>
            <a:endParaRPr lang="en-US"/>
          </a:p>
        </p:txBody>
      </p:sp>
      <p:sp>
        <p:nvSpPr>
          <p:cNvPr id="4" name="Slide Image Placeholder 3"/>
          <p:cNvSpPr>
            <a:spLocks noGrp="1" noRot="1" noChangeAspect="1"/>
          </p:cNvSpPr>
          <p:nvPr>
            <p:ph type="sldImg" idx="2"/>
          </p:nvPr>
        </p:nvSpPr>
        <p:spPr>
          <a:xfrm>
            <a:off x="1209675" y="685800"/>
            <a:ext cx="44386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4B3C11-F7F3-EF4A-9FFF-C364E4884745}" type="slidenum">
              <a:rPr lang="en-US" smtClean="0"/>
              <a:t>‹#›</a:t>
            </a:fld>
            <a:endParaRPr lang="en-US"/>
          </a:p>
        </p:txBody>
      </p:sp>
    </p:spTree>
    <p:extLst>
      <p:ext uri="{BB962C8B-B14F-4D97-AF65-F5344CB8AC3E}">
        <p14:creationId xmlns:p14="http://schemas.microsoft.com/office/powerpoint/2010/main" val="671409033"/>
      </p:ext>
    </p:extLst>
  </p:cSld>
  <p:clrMap bg1="lt1" tx1="dk1" bg2="lt2" tx2="dk2" accent1="accent1" accent2="accent2" accent3="accent3" accent4="accent4" accent5="accent5" accent6="accent6" hlink="hlink" folHlink="folHlink"/>
  <p:hf hdr="0" ftr="0" dt="0"/>
  <p:notesStyle>
    <a:lvl1pPr marL="0" algn="l" defTabSz="508879" rtl="0" eaLnBrk="1" latinLnBrk="0" hangingPunct="1">
      <a:defRPr sz="1300" kern="1200">
        <a:solidFill>
          <a:schemeClr val="tx1"/>
        </a:solidFill>
        <a:latin typeface="+mn-lt"/>
        <a:ea typeface="+mn-ea"/>
        <a:cs typeface="+mn-cs"/>
      </a:defRPr>
    </a:lvl1pPr>
    <a:lvl2pPr marL="508879" algn="l" defTabSz="508879" rtl="0" eaLnBrk="1" latinLnBrk="0" hangingPunct="1">
      <a:defRPr sz="1300" kern="1200">
        <a:solidFill>
          <a:schemeClr val="tx1"/>
        </a:solidFill>
        <a:latin typeface="+mn-lt"/>
        <a:ea typeface="+mn-ea"/>
        <a:cs typeface="+mn-cs"/>
      </a:defRPr>
    </a:lvl2pPr>
    <a:lvl3pPr marL="1017752" algn="l" defTabSz="508879" rtl="0" eaLnBrk="1" latinLnBrk="0" hangingPunct="1">
      <a:defRPr sz="1300" kern="1200">
        <a:solidFill>
          <a:schemeClr val="tx1"/>
        </a:solidFill>
        <a:latin typeface="+mn-lt"/>
        <a:ea typeface="+mn-ea"/>
        <a:cs typeface="+mn-cs"/>
      </a:defRPr>
    </a:lvl3pPr>
    <a:lvl4pPr marL="1526630" algn="l" defTabSz="508879" rtl="0" eaLnBrk="1" latinLnBrk="0" hangingPunct="1">
      <a:defRPr sz="1300" kern="1200">
        <a:solidFill>
          <a:schemeClr val="tx1"/>
        </a:solidFill>
        <a:latin typeface="+mn-lt"/>
        <a:ea typeface="+mn-ea"/>
        <a:cs typeface="+mn-cs"/>
      </a:defRPr>
    </a:lvl4pPr>
    <a:lvl5pPr marL="2035505" algn="l" defTabSz="508879" rtl="0" eaLnBrk="1" latinLnBrk="0" hangingPunct="1">
      <a:defRPr sz="1300" kern="1200">
        <a:solidFill>
          <a:schemeClr val="tx1"/>
        </a:solidFill>
        <a:latin typeface="+mn-lt"/>
        <a:ea typeface="+mn-ea"/>
        <a:cs typeface="+mn-cs"/>
      </a:defRPr>
    </a:lvl5pPr>
    <a:lvl6pPr marL="2544384" algn="l" defTabSz="508879" rtl="0" eaLnBrk="1" latinLnBrk="0" hangingPunct="1">
      <a:defRPr sz="1300" kern="1200">
        <a:solidFill>
          <a:schemeClr val="tx1"/>
        </a:solidFill>
        <a:latin typeface="+mn-lt"/>
        <a:ea typeface="+mn-ea"/>
        <a:cs typeface="+mn-cs"/>
      </a:defRPr>
    </a:lvl6pPr>
    <a:lvl7pPr marL="3053257" algn="l" defTabSz="508879" rtl="0" eaLnBrk="1" latinLnBrk="0" hangingPunct="1">
      <a:defRPr sz="1300" kern="1200">
        <a:solidFill>
          <a:schemeClr val="tx1"/>
        </a:solidFill>
        <a:latin typeface="+mn-lt"/>
        <a:ea typeface="+mn-ea"/>
        <a:cs typeface="+mn-cs"/>
      </a:defRPr>
    </a:lvl7pPr>
    <a:lvl8pPr marL="3562135" algn="l" defTabSz="508879" rtl="0" eaLnBrk="1" latinLnBrk="0" hangingPunct="1">
      <a:defRPr sz="1300" kern="1200">
        <a:solidFill>
          <a:schemeClr val="tx1"/>
        </a:solidFill>
        <a:latin typeface="+mn-lt"/>
        <a:ea typeface="+mn-ea"/>
        <a:cs typeface="+mn-cs"/>
      </a:defRPr>
    </a:lvl8pPr>
    <a:lvl9pPr marL="4071010" algn="l" defTabSz="508879"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r>
              <a:rPr lang="en-US" dirty="0" smtClean="0"/>
              <a:t>The 150 GHz observed rate was based on event mode running with high gain bases at ~ 1 </a:t>
            </a:r>
            <a:r>
              <a:rPr lang="en-US" dirty="0" err="1" smtClean="0"/>
              <a:t>nA</a:t>
            </a:r>
            <a:r>
              <a:rPr lang="en-US" dirty="0" smtClean="0"/>
              <a:t> beam current.  That was also</a:t>
            </a:r>
            <a:r>
              <a:rPr lang="en-US" baseline="0" dirty="0" smtClean="0"/>
              <a:t> how we measured the photoelectron yield per event that is used in later slides.</a:t>
            </a:r>
            <a:endParaRPr lang="en-US" dirty="0"/>
          </a:p>
        </p:txBody>
      </p:sp>
      <p:sp>
        <p:nvSpPr>
          <p:cNvPr id="4" name="Slide Number Placeholder 3"/>
          <p:cNvSpPr>
            <a:spLocks noGrp="1"/>
          </p:cNvSpPr>
          <p:nvPr>
            <p:ph type="sldNum" sz="quarter" idx="10"/>
          </p:nvPr>
        </p:nvSpPr>
        <p:spPr/>
        <p:txBody>
          <a:bodyPr/>
          <a:lstStyle/>
          <a:p>
            <a:fld id="{844B3C11-F7F3-EF4A-9FFF-C364E4884745}" type="slidenum">
              <a:rPr lang="en-US" smtClean="0"/>
              <a:t>4</a:t>
            </a:fld>
            <a:endParaRPr lang="en-US"/>
          </a:p>
        </p:txBody>
      </p:sp>
    </p:spTree>
    <p:extLst>
      <p:ext uri="{BB962C8B-B14F-4D97-AF65-F5344CB8AC3E}">
        <p14:creationId xmlns:p14="http://schemas.microsoft.com/office/powerpoint/2010/main" val="383052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r>
              <a:rPr lang="en-US" dirty="0" smtClean="0"/>
              <a:t>We</a:t>
            </a:r>
            <a:r>
              <a:rPr lang="en-US" baseline="0" dirty="0" smtClean="0"/>
              <a:t> added the lead pre-radiator to eliminate low energy background (like we did for main detector), but I have not gone back to look at the data to decide how critical that was.</a:t>
            </a:r>
          </a:p>
          <a:p>
            <a:r>
              <a:rPr lang="en-US" baseline="0" dirty="0" smtClean="0"/>
              <a:t>The flushing with N2 worked well.  After the running was done, both the upstream and downstream </a:t>
            </a:r>
            <a:r>
              <a:rPr lang="en-US" baseline="0" dirty="0" err="1" smtClean="0"/>
              <a:t>lumis</a:t>
            </a:r>
            <a:r>
              <a:rPr lang="en-US" baseline="0" dirty="0" smtClean="0"/>
              <a:t> showed no evidence of the white powder build-up that </a:t>
            </a:r>
            <a:r>
              <a:rPr lang="en-US" baseline="0" dirty="0" err="1" smtClean="0"/>
              <a:t>Riad</a:t>
            </a:r>
            <a:r>
              <a:rPr lang="en-US" baseline="0" dirty="0" smtClean="0"/>
              <a:t> saw with the HAPPEX downstream </a:t>
            </a:r>
            <a:r>
              <a:rPr lang="en-US" baseline="0" dirty="0" err="1" smtClean="0"/>
              <a:t>lumis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44B3C11-F7F3-EF4A-9FFF-C364E4884745}" type="slidenum">
              <a:rPr lang="en-US" smtClean="0"/>
              <a:t>5</a:t>
            </a:fld>
            <a:endParaRPr lang="en-US"/>
          </a:p>
        </p:txBody>
      </p:sp>
    </p:spTree>
    <p:extLst>
      <p:ext uri="{BB962C8B-B14F-4D97-AF65-F5344CB8AC3E}">
        <p14:creationId xmlns:p14="http://schemas.microsoft.com/office/powerpoint/2010/main" val="3601311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r>
              <a:rPr lang="en-US" dirty="0" smtClean="0"/>
              <a:t>We swapped in</a:t>
            </a:r>
            <a:r>
              <a:rPr lang="en-US" baseline="0" dirty="0" smtClean="0"/>
              <a:t> </a:t>
            </a:r>
            <a:r>
              <a:rPr lang="en-US" dirty="0" smtClean="0"/>
              <a:t>high gain bases</a:t>
            </a:r>
            <a:r>
              <a:rPr lang="en-US" baseline="0" dirty="0" smtClean="0"/>
              <a:t> to use during our low current (~ 50 </a:t>
            </a:r>
            <a:r>
              <a:rPr lang="en-US" baseline="0" dirty="0" err="1" smtClean="0"/>
              <a:t>pA</a:t>
            </a:r>
            <a:r>
              <a:rPr lang="en-US" baseline="0" dirty="0" smtClean="0"/>
              <a:t> – 1 </a:t>
            </a:r>
            <a:r>
              <a:rPr lang="en-US" baseline="0" dirty="0" err="1" smtClean="0"/>
              <a:t>nA</a:t>
            </a:r>
            <a:r>
              <a:rPr lang="en-US" baseline="0" dirty="0" smtClean="0"/>
              <a:t>) event mode running for tracking.</a:t>
            </a:r>
          </a:p>
          <a:p>
            <a:r>
              <a:rPr lang="en-US" baseline="0" dirty="0" smtClean="0"/>
              <a:t>The lower right figure shows the typical rates and photocathode currents for the both the downstream and upstream luminosity monitors.  The upstream luminosity monitors didn’t have any lead pre-radiator on them.</a:t>
            </a:r>
          </a:p>
        </p:txBody>
      </p:sp>
      <p:sp>
        <p:nvSpPr>
          <p:cNvPr id="4" name="Slide Number Placeholder 3"/>
          <p:cNvSpPr>
            <a:spLocks noGrp="1"/>
          </p:cNvSpPr>
          <p:nvPr>
            <p:ph type="sldNum" sz="quarter" idx="10"/>
          </p:nvPr>
        </p:nvSpPr>
        <p:spPr/>
        <p:txBody>
          <a:bodyPr/>
          <a:lstStyle/>
          <a:p>
            <a:fld id="{844B3C11-F7F3-EF4A-9FFF-C364E4884745}" type="slidenum">
              <a:rPr lang="en-US" smtClean="0"/>
              <a:t>6</a:t>
            </a:fld>
            <a:endParaRPr lang="en-US"/>
          </a:p>
        </p:txBody>
      </p:sp>
    </p:spTree>
    <p:extLst>
      <p:ext uri="{BB962C8B-B14F-4D97-AF65-F5344CB8AC3E}">
        <p14:creationId xmlns:p14="http://schemas.microsoft.com/office/powerpoint/2010/main" val="1874710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r>
              <a:rPr lang="en-US" dirty="0" smtClean="0"/>
              <a:t>The bench test used a</a:t>
            </a:r>
            <a:r>
              <a:rPr lang="en-US" baseline="0" dirty="0" smtClean="0"/>
              <a:t> true 3 inch vacuum photodiode like </a:t>
            </a:r>
            <a:r>
              <a:rPr lang="en-US" baseline="0" dirty="0" err="1" smtClean="0"/>
              <a:t>np-dgamma</a:t>
            </a:r>
            <a:r>
              <a:rPr lang="en-US" baseline="0" dirty="0" smtClean="0"/>
              <a:t> uses (borrowed from Des Ramsey at TRIUMF).  We assumed it was very linear and used it to normalize out fluctuations in the LEDs.  But we obtained similar results even when we didn’t do that; it was mainly just to get </a:t>
            </a:r>
            <a:r>
              <a:rPr lang="en-US" baseline="0" dirty="0" err="1" smtClean="0"/>
              <a:t>Carlini</a:t>
            </a:r>
            <a:r>
              <a:rPr lang="en-US" baseline="0" dirty="0" smtClean="0"/>
              <a:t> off our back.</a:t>
            </a:r>
          </a:p>
          <a:p>
            <a:r>
              <a:rPr lang="en-US" baseline="0" dirty="0" smtClean="0"/>
              <a:t>The three plots from left to right are for one of the eight downstream </a:t>
            </a:r>
            <a:r>
              <a:rPr lang="en-US" baseline="0" dirty="0" err="1" smtClean="0"/>
              <a:t>lumis</a:t>
            </a:r>
            <a:r>
              <a:rPr lang="en-US" baseline="0" dirty="0" smtClean="0"/>
              <a:t>, all versus beam current.  They show raw signal (arbitrary units), normalized yield, and fractional stability of normalized yield in %.</a:t>
            </a:r>
          </a:p>
          <a:p>
            <a:endParaRPr lang="en-US" dirty="0"/>
          </a:p>
        </p:txBody>
      </p:sp>
      <p:sp>
        <p:nvSpPr>
          <p:cNvPr id="4" name="Slide Number Placeholder 3"/>
          <p:cNvSpPr>
            <a:spLocks noGrp="1"/>
          </p:cNvSpPr>
          <p:nvPr>
            <p:ph type="sldNum" sz="quarter" idx="10"/>
          </p:nvPr>
        </p:nvSpPr>
        <p:spPr/>
        <p:txBody>
          <a:bodyPr/>
          <a:lstStyle/>
          <a:p>
            <a:fld id="{844B3C11-F7F3-EF4A-9FFF-C364E4884745}" type="slidenum">
              <a:rPr lang="en-US" smtClean="0"/>
              <a:t>7</a:t>
            </a:fld>
            <a:endParaRPr lang="en-US"/>
          </a:p>
        </p:txBody>
      </p:sp>
    </p:spTree>
    <p:extLst>
      <p:ext uri="{BB962C8B-B14F-4D97-AF65-F5344CB8AC3E}">
        <p14:creationId xmlns:p14="http://schemas.microsoft.com/office/powerpoint/2010/main" val="3055680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r>
              <a:rPr lang="en-US" dirty="0" smtClean="0"/>
              <a:t>This plot</a:t>
            </a:r>
            <a:r>
              <a:rPr lang="en-US" baseline="0" dirty="0" smtClean="0"/>
              <a:t> shows the downstream </a:t>
            </a:r>
            <a:r>
              <a:rPr lang="en-US" baseline="0" dirty="0" err="1" smtClean="0"/>
              <a:t>lumi</a:t>
            </a:r>
            <a:r>
              <a:rPr lang="en-US" baseline="0" dirty="0" smtClean="0"/>
              <a:t> asymmetry width over about 6 months of running.  Usually it was about 200 ppm (compared to main detector width of ~ 235 ppm), but there were some excursions due to bad beam conditions.</a:t>
            </a:r>
          </a:p>
          <a:p>
            <a:r>
              <a:rPr lang="en-US" baseline="0" dirty="0" smtClean="0"/>
              <a:t>In our noise budget above, I need to go back and do a careful estimate with the known position slopes and beam position monitor resolutions; when I have done that before, I couldn’t come up with big enough numbers to account for the full 200 ppm</a:t>
            </a:r>
            <a:endParaRPr lang="en-US" dirty="0"/>
          </a:p>
        </p:txBody>
      </p:sp>
      <p:sp>
        <p:nvSpPr>
          <p:cNvPr id="4" name="Slide Number Placeholder 3"/>
          <p:cNvSpPr>
            <a:spLocks noGrp="1"/>
          </p:cNvSpPr>
          <p:nvPr>
            <p:ph type="sldNum" sz="quarter" idx="10"/>
          </p:nvPr>
        </p:nvSpPr>
        <p:spPr/>
        <p:txBody>
          <a:bodyPr/>
          <a:lstStyle/>
          <a:p>
            <a:fld id="{844B3C11-F7F3-EF4A-9FFF-C364E4884745}" type="slidenum">
              <a:rPr lang="en-US" smtClean="0"/>
              <a:t>8</a:t>
            </a:fld>
            <a:endParaRPr lang="en-US"/>
          </a:p>
        </p:txBody>
      </p:sp>
    </p:spTree>
    <p:extLst>
      <p:ext uri="{BB962C8B-B14F-4D97-AF65-F5344CB8AC3E}">
        <p14:creationId xmlns:p14="http://schemas.microsoft.com/office/powerpoint/2010/main" val="960866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4B3C11-F7F3-EF4A-9FFF-C364E4884745}" type="slidenum">
              <a:rPr lang="en-US" smtClean="0"/>
              <a:t>11</a:t>
            </a:fld>
            <a:endParaRPr lang="en-US"/>
          </a:p>
        </p:txBody>
      </p:sp>
    </p:spTree>
    <p:extLst>
      <p:ext uri="{BB962C8B-B14F-4D97-AF65-F5344CB8AC3E}">
        <p14:creationId xmlns:p14="http://schemas.microsoft.com/office/powerpoint/2010/main" val="383052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4B3C11-F7F3-EF4A-9FFF-C364E4884745}" type="slidenum">
              <a:rPr lang="en-US" smtClean="0"/>
              <a:t>12</a:t>
            </a:fld>
            <a:endParaRPr lang="en-US"/>
          </a:p>
        </p:txBody>
      </p:sp>
    </p:spTree>
    <p:extLst>
      <p:ext uri="{BB962C8B-B14F-4D97-AF65-F5344CB8AC3E}">
        <p14:creationId xmlns:p14="http://schemas.microsoft.com/office/powerpoint/2010/main" val="3601311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“tungsten” collimator</a:t>
            </a:r>
            <a:r>
              <a:rPr lang="en-US" baseline="0" dirty="0" smtClean="0"/>
              <a:t> seems very similar to PREX in terms of the scattered electrons collected, proximity to the target, and total power </a:t>
            </a:r>
            <a:r>
              <a:rPr lang="en-US" baseline="0" dirty="0" err="1" smtClean="0"/>
              <a:t>depost</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44B3C11-F7F3-EF4A-9FFF-C364E4884745}" type="slidenum">
              <a:rPr lang="en-US" smtClean="0"/>
              <a:t>13</a:t>
            </a:fld>
            <a:endParaRPr lang="en-US"/>
          </a:p>
        </p:txBody>
      </p:sp>
    </p:spTree>
    <p:extLst>
      <p:ext uri="{BB962C8B-B14F-4D97-AF65-F5344CB8AC3E}">
        <p14:creationId xmlns:p14="http://schemas.microsoft.com/office/powerpoint/2010/main" val="1700929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997C888A-4167-9943-A5A8-F16A1FF61BD1}" type="slidenum">
              <a:rPr lang="en-US" sz="1200"/>
              <a:pPr eaLnBrk="1" hangingPunct="1"/>
              <a:t>14</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508879" indent="0" algn="ctr">
              <a:buNone/>
              <a:defRPr>
                <a:solidFill>
                  <a:schemeClr val="tx1">
                    <a:tint val="75000"/>
                  </a:schemeClr>
                </a:solidFill>
              </a:defRPr>
            </a:lvl2pPr>
            <a:lvl3pPr marL="1017752" indent="0" algn="ctr">
              <a:buNone/>
              <a:defRPr>
                <a:solidFill>
                  <a:schemeClr val="tx1">
                    <a:tint val="75000"/>
                  </a:schemeClr>
                </a:solidFill>
              </a:defRPr>
            </a:lvl3pPr>
            <a:lvl4pPr marL="1526630" indent="0" algn="ctr">
              <a:buNone/>
              <a:defRPr>
                <a:solidFill>
                  <a:schemeClr val="tx1">
                    <a:tint val="75000"/>
                  </a:schemeClr>
                </a:solidFill>
              </a:defRPr>
            </a:lvl4pPr>
            <a:lvl5pPr marL="2035505" indent="0" algn="ctr">
              <a:buNone/>
              <a:defRPr>
                <a:solidFill>
                  <a:schemeClr val="tx1">
                    <a:tint val="75000"/>
                  </a:schemeClr>
                </a:solidFill>
              </a:defRPr>
            </a:lvl5pPr>
            <a:lvl6pPr marL="2544384" indent="0" algn="ctr">
              <a:buNone/>
              <a:defRPr>
                <a:solidFill>
                  <a:schemeClr val="tx1">
                    <a:tint val="75000"/>
                  </a:schemeClr>
                </a:solidFill>
              </a:defRPr>
            </a:lvl6pPr>
            <a:lvl7pPr marL="3053257" indent="0" algn="ctr">
              <a:buNone/>
              <a:defRPr>
                <a:solidFill>
                  <a:schemeClr val="tx1">
                    <a:tint val="75000"/>
                  </a:schemeClr>
                </a:solidFill>
              </a:defRPr>
            </a:lvl7pPr>
            <a:lvl8pPr marL="3562135" indent="0" algn="ctr">
              <a:buNone/>
              <a:defRPr>
                <a:solidFill>
                  <a:schemeClr val="tx1">
                    <a:tint val="75000"/>
                  </a:schemeClr>
                </a:solidFill>
              </a:defRPr>
            </a:lvl8pPr>
            <a:lvl9pPr marL="407101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12/16/2014</a:t>
            </a:r>
            <a:endParaRPr lang="en-US"/>
          </a:p>
        </p:txBody>
      </p:sp>
      <p:sp>
        <p:nvSpPr>
          <p:cNvPr id="5" name="Footer Placeholder 4"/>
          <p:cNvSpPr>
            <a:spLocks noGrp="1"/>
          </p:cNvSpPr>
          <p:nvPr>
            <p:ph type="ftr" sz="quarter" idx="11"/>
          </p:nvPr>
        </p:nvSpPr>
        <p:spPr/>
        <p:txBody>
          <a:bodyPr/>
          <a:lstStyle/>
          <a:p>
            <a:r>
              <a:rPr lang="en-US" smtClean="0"/>
              <a:t>PREX-CREX December 2014 Meeting</a:t>
            </a:r>
            <a:endParaRPr lang="en-US"/>
          </a:p>
        </p:txBody>
      </p:sp>
      <p:sp>
        <p:nvSpPr>
          <p:cNvPr id="6" name="Slide Number Placeholder 5"/>
          <p:cNvSpPr>
            <a:spLocks noGrp="1"/>
          </p:cNvSpPr>
          <p:nvPr>
            <p:ph type="sldNum" sz="quarter" idx="12"/>
          </p:nvPr>
        </p:nvSpPr>
        <p:spPr/>
        <p:txBody>
          <a:bodyPr/>
          <a:lstStyle/>
          <a:p>
            <a:fld id="{9DC1EBD8-201F-9241-B784-B3F7BC6EFA62}" type="slidenum">
              <a:rPr lang="en-US" smtClean="0"/>
              <a:t>‹#›</a:t>
            </a:fld>
            <a:endParaRPr lang="en-US"/>
          </a:p>
        </p:txBody>
      </p:sp>
    </p:spTree>
    <p:extLst>
      <p:ext uri="{BB962C8B-B14F-4D97-AF65-F5344CB8AC3E}">
        <p14:creationId xmlns:p14="http://schemas.microsoft.com/office/powerpoint/2010/main" val="768774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12/16/2014</a:t>
            </a:r>
            <a:endParaRPr lang="en-US"/>
          </a:p>
        </p:txBody>
      </p:sp>
      <p:sp>
        <p:nvSpPr>
          <p:cNvPr id="5" name="Footer Placeholder 4"/>
          <p:cNvSpPr>
            <a:spLocks noGrp="1"/>
          </p:cNvSpPr>
          <p:nvPr>
            <p:ph type="ftr" sz="quarter" idx="11"/>
          </p:nvPr>
        </p:nvSpPr>
        <p:spPr/>
        <p:txBody>
          <a:bodyPr/>
          <a:lstStyle/>
          <a:p>
            <a:r>
              <a:rPr lang="en-US" smtClean="0"/>
              <a:t>PREX-CREX December 2014 Meeting</a:t>
            </a:r>
            <a:endParaRPr lang="en-US"/>
          </a:p>
        </p:txBody>
      </p:sp>
      <p:sp>
        <p:nvSpPr>
          <p:cNvPr id="6" name="Slide Number Placeholder 5"/>
          <p:cNvSpPr>
            <a:spLocks noGrp="1"/>
          </p:cNvSpPr>
          <p:nvPr>
            <p:ph type="sldNum" sz="quarter" idx="12"/>
          </p:nvPr>
        </p:nvSpPr>
        <p:spPr/>
        <p:txBody>
          <a:bodyPr/>
          <a:lstStyle/>
          <a:p>
            <a:fld id="{9DC1EBD8-201F-9241-B784-B3F7BC6EFA62}" type="slidenum">
              <a:rPr lang="en-US" smtClean="0"/>
              <a:t>‹#›</a:t>
            </a:fld>
            <a:endParaRPr lang="en-US"/>
          </a:p>
        </p:txBody>
      </p:sp>
    </p:spTree>
    <p:extLst>
      <p:ext uri="{BB962C8B-B14F-4D97-AF65-F5344CB8AC3E}">
        <p14:creationId xmlns:p14="http://schemas.microsoft.com/office/powerpoint/2010/main" val="1858437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311257"/>
            <a:ext cx="2263140" cy="66317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311257"/>
            <a:ext cx="6621780" cy="663172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12/16/2014</a:t>
            </a:r>
            <a:endParaRPr lang="en-US"/>
          </a:p>
        </p:txBody>
      </p:sp>
      <p:sp>
        <p:nvSpPr>
          <p:cNvPr id="5" name="Footer Placeholder 4"/>
          <p:cNvSpPr>
            <a:spLocks noGrp="1"/>
          </p:cNvSpPr>
          <p:nvPr>
            <p:ph type="ftr" sz="quarter" idx="11"/>
          </p:nvPr>
        </p:nvSpPr>
        <p:spPr/>
        <p:txBody>
          <a:bodyPr/>
          <a:lstStyle/>
          <a:p>
            <a:r>
              <a:rPr lang="en-US" smtClean="0"/>
              <a:t>PREX-CREX December 2014 Meeting</a:t>
            </a:r>
            <a:endParaRPr lang="en-US"/>
          </a:p>
        </p:txBody>
      </p:sp>
      <p:sp>
        <p:nvSpPr>
          <p:cNvPr id="6" name="Slide Number Placeholder 5"/>
          <p:cNvSpPr>
            <a:spLocks noGrp="1"/>
          </p:cNvSpPr>
          <p:nvPr>
            <p:ph type="sldNum" sz="quarter" idx="12"/>
          </p:nvPr>
        </p:nvSpPr>
        <p:spPr/>
        <p:txBody>
          <a:bodyPr/>
          <a:lstStyle/>
          <a:p>
            <a:fld id="{9DC1EBD8-201F-9241-B784-B3F7BC6EFA62}" type="slidenum">
              <a:rPr lang="en-US" smtClean="0"/>
              <a:t>‹#›</a:t>
            </a:fld>
            <a:endParaRPr lang="en-US"/>
          </a:p>
        </p:txBody>
      </p:sp>
    </p:spTree>
    <p:extLst>
      <p:ext uri="{BB962C8B-B14F-4D97-AF65-F5344CB8AC3E}">
        <p14:creationId xmlns:p14="http://schemas.microsoft.com/office/powerpoint/2010/main" val="1271481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12/16/2014</a:t>
            </a:r>
            <a:endParaRPr lang="en-US"/>
          </a:p>
        </p:txBody>
      </p:sp>
      <p:sp>
        <p:nvSpPr>
          <p:cNvPr id="5" name="Footer Placeholder 4"/>
          <p:cNvSpPr>
            <a:spLocks noGrp="1"/>
          </p:cNvSpPr>
          <p:nvPr>
            <p:ph type="ftr" sz="quarter" idx="11"/>
          </p:nvPr>
        </p:nvSpPr>
        <p:spPr/>
        <p:txBody>
          <a:bodyPr/>
          <a:lstStyle/>
          <a:p>
            <a:r>
              <a:rPr lang="en-US" smtClean="0"/>
              <a:t>PREX-CREX December 2014 Meeting</a:t>
            </a:r>
            <a:endParaRPr lang="en-US"/>
          </a:p>
        </p:txBody>
      </p:sp>
      <p:sp>
        <p:nvSpPr>
          <p:cNvPr id="6" name="Slide Number Placeholder 5"/>
          <p:cNvSpPr>
            <a:spLocks noGrp="1"/>
          </p:cNvSpPr>
          <p:nvPr>
            <p:ph type="sldNum" sz="quarter" idx="12"/>
          </p:nvPr>
        </p:nvSpPr>
        <p:spPr/>
        <p:txBody>
          <a:bodyPr/>
          <a:lstStyle/>
          <a:p>
            <a:fld id="{9DC1EBD8-201F-9241-B784-B3F7BC6EFA62}" type="slidenum">
              <a:rPr lang="en-US" smtClean="0"/>
              <a:t>‹#›</a:t>
            </a:fld>
            <a:endParaRPr lang="en-US"/>
          </a:p>
        </p:txBody>
      </p:sp>
    </p:spTree>
    <p:extLst>
      <p:ext uri="{BB962C8B-B14F-4D97-AF65-F5344CB8AC3E}">
        <p14:creationId xmlns:p14="http://schemas.microsoft.com/office/powerpoint/2010/main" val="649654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97"/>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solidFill>
                  <a:schemeClr val="tx1">
                    <a:tint val="75000"/>
                  </a:schemeClr>
                </a:solidFill>
              </a:defRPr>
            </a:lvl1pPr>
            <a:lvl2pPr marL="508879" indent="0">
              <a:buNone/>
              <a:defRPr sz="2000">
                <a:solidFill>
                  <a:schemeClr val="tx1">
                    <a:tint val="75000"/>
                  </a:schemeClr>
                </a:solidFill>
              </a:defRPr>
            </a:lvl2pPr>
            <a:lvl3pPr marL="1017752" indent="0">
              <a:buNone/>
              <a:defRPr sz="1800">
                <a:solidFill>
                  <a:schemeClr val="tx1">
                    <a:tint val="75000"/>
                  </a:schemeClr>
                </a:solidFill>
              </a:defRPr>
            </a:lvl3pPr>
            <a:lvl4pPr marL="1526630" indent="0">
              <a:buNone/>
              <a:defRPr sz="1600">
                <a:solidFill>
                  <a:schemeClr val="tx1">
                    <a:tint val="75000"/>
                  </a:schemeClr>
                </a:solidFill>
              </a:defRPr>
            </a:lvl4pPr>
            <a:lvl5pPr marL="2035505" indent="0">
              <a:buNone/>
              <a:defRPr sz="1600">
                <a:solidFill>
                  <a:schemeClr val="tx1">
                    <a:tint val="75000"/>
                  </a:schemeClr>
                </a:solidFill>
              </a:defRPr>
            </a:lvl5pPr>
            <a:lvl6pPr marL="2544384" indent="0">
              <a:buNone/>
              <a:defRPr sz="1600">
                <a:solidFill>
                  <a:schemeClr val="tx1">
                    <a:tint val="75000"/>
                  </a:schemeClr>
                </a:solidFill>
              </a:defRPr>
            </a:lvl6pPr>
            <a:lvl7pPr marL="3053257" indent="0">
              <a:buNone/>
              <a:defRPr sz="1600">
                <a:solidFill>
                  <a:schemeClr val="tx1">
                    <a:tint val="75000"/>
                  </a:schemeClr>
                </a:solidFill>
              </a:defRPr>
            </a:lvl7pPr>
            <a:lvl8pPr marL="3562135" indent="0">
              <a:buNone/>
              <a:defRPr sz="1600">
                <a:solidFill>
                  <a:schemeClr val="tx1">
                    <a:tint val="75000"/>
                  </a:schemeClr>
                </a:solidFill>
              </a:defRPr>
            </a:lvl8pPr>
            <a:lvl9pPr marL="407101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12/16/2014</a:t>
            </a:r>
            <a:endParaRPr lang="en-US"/>
          </a:p>
        </p:txBody>
      </p:sp>
      <p:sp>
        <p:nvSpPr>
          <p:cNvPr id="5" name="Footer Placeholder 4"/>
          <p:cNvSpPr>
            <a:spLocks noGrp="1"/>
          </p:cNvSpPr>
          <p:nvPr>
            <p:ph type="ftr" sz="quarter" idx="11"/>
          </p:nvPr>
        </p:nvSpPr>
        <p:spPr/>
        <p:txBody>
          <a:bodyPr/>
          <a:lstStyle/>
          <a:p>
            <a:r>
              <a:rPr lang="en-US" smtClean="0"/>
              <a:t>PREX-CREX December 2014 Meeting</a:t>
            </a:r>
            <a:endParaRPr lang="en-US"/>
          </a:p>
        </p:txBody>
      </p:sp>
      <p:sp>
        <p:nvSpPr>
          <p:cNvPr id="6" name="Slide Number Placeholder 5"/>
          <p:cNvSpPr>
            <a:spLocks noGrp="1"/>
          </p:cNvSpPr>
          <p:nvPr>
            <p:ph type="sldNum" sz="quarter" idx="12"/>
          </p:nvPr>
        </p:nvSpPr>
        <p:spPr/>
        <p:txBody>
          <a:bodyPr/>
          <a:lstStyle/>
          <a:p>
            <a:fld id="{9DC1EBD8-201F-9241-B784-B3F7BC6EFA62}" type="slidenum">
              <a:rPr lang="en-US" smtClean="0"/>
              <a:t>‹#›</a:t>
            </a:fld>
            <a:endParaRPr lang="en-US"/>
          </a:p>
        </p:txBody>
      </p:sp>
    </p:spTree>
    <p:extLst>
      <p:ext uri="{BB962C8B-B14F-4D97-AF65-F5344CB8AC3E}">
        <p14:creationId xmlns:p14="http://schemas.microsoft.com/office/powerpoint/2010/main" val="34704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813571"/>
            <a:ext cx="4442460" cy="512942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813571"/>
            <a:ext cx="4442460" cy="512942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12/16/2014</a:t>
            </a:r>
            <a:endParaRPr lang="en-US"/>
          </a:p>
        </p:txBody>
      </p:sp>
      <p:sp>
        <p:nvSpPr>
          <p:cNvPr id="6" name="Footer Placeholder 5"/>
          <p:cNvSpPr>
            <a:spLocks noGrp="1"/>
          </p:cNvSpPr>
          <p:nvPr>
            <p:ph type="ftr" sz="quarter" idx="11"/>
          </p:nvPr>
        </p:nvSpPr>
        <p:spPr/>
        <p:txBody>
          <a:bodyPr/>
          <a:lstStyle/>
          <a:p>
            <a:r>
              <a:rPr lang="en-US" smtClean="0"/>
              <a:t>PREX-CREX December 2014 Meeting</a:t>
            </a:r>
            <a:endParaRPr lang="en-US"/>
          </a:p>
        </p:txBody>
      </p:sp>
      <p:sp>
        <p:nvSpPr>
          <p:cNvPr id="7" name="Slide Number Placeholder 6"/>
          <p:cNvSpPr>
            <a:spLocks noGrp="1"/>
          </p:cNvSpPr>
          <p:nvPr>
            <p:ph type="sldNum" sz="quarter" idx="12"/>
          </p:nvPr>
        </p:nvSpPr>
        <p:spPr/>
        <p:txBody>
          <a:bodyPr/>
          <a:lstStyle/>
          <a:p>
            <a:fld id="{9DC1EBD8-201F-9241-B784-B3F7BC6EFA62}" type="slidenum">
              <a:rPr lang="en-US" smtClean="0"/>
              <a:t>‹#›</a:t>
            </a:fld>
            <a:endParaRPr lang="en-US"/>
          </a:p>
        </p:txBody>
      </p:sp>
    </p:spTree>
    <p:extLst>
      <p:ext uri="{BB962C8B-B14F-4D97-AF65-F5344CB8AC3E}">
        <p14:creationId xmlns:p14="http://schemas.microsoft.com/office/powerpoint/2010/main" val="1377865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700" b="1"/>
            </a:lvl1pPr>
            <a:lvl2pPr marL="508879" indent="0">
              <a:buNone/>
              <a:defRPr sz="2200" b="1"/>
            </a:lvl2pPr>
            <a:lvl3pPr marL="1017752" indent="0">
              <a:buNone/>
              <a:defRPr sz="2000" b="1"/>
            </a:lvl3pPr>
            <a:lvl4pPr marL="1526630" indent="0">
              <a:buNone/>
              <a:defRPr sz="1800" b="1"/>
            </a:lvl4pPr>
            <a:lvl5pPr marL="2035505" indent="0">
              <a:buNone/>
              <a:defRPr sz="1800" b="1"/>
            </a:lvl5pPr>
            <a:lvl6pPr marL="2544384" indent="0">
              <a:buNone/>
              <a:defRPr sz="1800" b="1"/>
            </a:lvl6pPr>
            <a:lvl7pPr marL="3053257" indent="0">
              <a:buNone/>
              <a:defRPr sz="1800" b="1"/>
            </a:lvl7pPr>
            <a:lvl8pPr marL="3562135" indent="0">
              <a:buNone/>
              <a:defRPr sz="1800" b="1"/>
            </a:lvl8pPr>
            <a:lvl9pPr marL="4071010"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38" y="1739795"/>
            <a:ext cx="4445953" cy="725064"/>
          </a:xfrm>
        </p:spPr>
        <p:txBody>
          <a:bodyPr anchor="b"/>
          <a:lstStyle>
            <a:lvl1pPr marL="0" indent="0">
              <a:buNone/>
              <a:defRPr sz="2700" b="1"/>
            </a:lvl1pPr>
            <a:lvl2pPr marL="508879" indent="0">
              <a:buNone/>
              <a:defRPr sz="2200" b="1"/>
            </a:lvl2pPr>
            <a:lvl3pPr marL="1017752" indent="0">
              <a:buNone/>
              <a:defRPr sz="2000" b="1"/>
            </a:lvl3pPr>
            <a:lvl4pPr marL="1526630" indent="0">
              <a:buNone/>
              <a:defRPr sz="1800" b="1"/>
            </a:lvl4pPr>
            <a:lvl5pPr marL="2035505" indent="0">
              <a:buNone/>
              <a:defRPr sz="1800" b="1"/>
            </a:lvl5pPr>
            <a:lvl6pPr marL="2544384" indent="0">
              <a:buNone/>
              <a:defRPr sz="1800" b="1"/>
            </a:lvl6pPr>
            <a:lvl7pPr marL="3053257" indent="0">
              <a:buNone/>
              <a:defRPr sz="1800" b="1"/>
            </a:lvl7pPr>
            <a:lvl8pPr marL="3562135" indent="0">
              <a:buNone/>
              <a:defRPr sz="1800" b="1"/>
            </a:lvl8pPr>
            <a:lvl9pPr marL="4071010"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38"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12/16/2014</a:t>
            </a:r>
            <a:endParaRPr lang="en-US"/>
          </a:p>
        </p:txBody>
      </p:sp>
      <p:sp>
        <p:nvSpPr>
          <p:cNvPr id="8" name="Footer Placeholder 7"/>
          <p:cNvSpPr>
            <a:spLocks noGrp="1"/>
          </p:cNvSpPr>
          <p:nvPr>
            <p:ph type="ftr" sz="quarter" idx="11"/>
          </p:nvPr>
        </p:nvSpPr>
        <p:spPr/>
        <p:txBody>
          <a:bodyPr/>
          <a:lstStyle/>
          <a:p>
            <a:r>
              <a:rPr lang="en-US" smtClean="0"/>
              <a:t>PREX-CREX December 2014 Meeting</a:t>
            </a:r>
            <a:endParaRPr lang="en-US"/>
          </a:p>
        </p:txBody>
      </p:sp>
      <p:sp>
        <p:nvSpPr>
          <p:cNvPr id="9" name="Slide Number Placeholder 8"/>
          <p:cNvSpPr>
            <a:spLocks noGrp="1"/>
          </p:cNvSpPr>
          <p:nvPr>
            <p:ph type="sldNum" sz="quarter" idx="12"/>
          </p:nvPr>
        </p:nvSpPr>
        <p:spPr/>
        <p:txBody>
          <a:bodyPr/>
          <a:lstStyle/>
          <a:p>
            <a:fld id="{9DC1EBD8-201F-9241-B784-B3F7BC6EFA62}" type="slidenum">
              <a:rPr lang="en-US" smtClean="0"/>
              <a:t>‹#›</a:t>
            </a:fld>
            <a:endParaRPr lang="en-US"/>
          </a:p>
        </p:txBody>
      </p:sp>
    </p:spTree>
    <p:extLst>
      <p:ext uri="{BB962C8B-B14F-4D97-AF65-F5344CB8AC3E}">
        <p14:creationId xmlns:p14="http://schemas.microsoft.com/office/powerpoint/2010/main" val="1323452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12/16/2014</a:t>
            </a:r>
            <a:endParaRPr lang="en-US"/>
          </a:p>
        </p:txBody>
      </p:sp>
      <p:sp>
        <p:nvSpPr>
          <p:cNvPr id="4" name="Footer Placeholder 3"/>
          <p:cNvSpPr>
            <a:spLocks noGrp="1"/>
          </p:cNvSpPr>
          <p:nvPr>
            <p:ph type="ftr" sz="quarter" idx="11"/>
          </p:nvPr>
        </p:nvSpPr>
        <p:spPr/>
        <p:txBody>
          <a:bodyPr/>
          <a:lstStyle/>
          <a:p>
            <a:r>
              <a:rPr lang="en-US" smtClean="0"/>
              <a:t>PREX-CREX December 2014 Meeting</a:t>
            </a:r>
            <a:endParaRPr lang="en-US"/>
          </a:p>
        </p:txBody>
      </p:sp>
      <p:sp>
        <p:nvSpPr>
          <p:cNvPr id="5" name="Slide Number Placeholder 4"/>
          <p:cNvSpPr>
            <a:spLocks noGrp="1"/>
          </p:cNvSpPr>
          <p:nvPr>
            <p:ph type="sldNum" sz="quarter" idx="12"/>
          </p:nvPr>
        </p:nvSpPr>
        <p:spPr/>
        <p:txBody>
          <a:bodyPr/>
          <a:lstStyle/>
          <a:p>
            <a:fld id="{9DC1EBD8-201F-9241-B784-B3F7BC6EFA62}" type="slidenum">
              <a:rPr lang="en-US" smtClean="0"/>
              <a:t>‹#›</a:t>
            </a:fld>
            <a:endParaRPr lang="en-US"/>
          </a:p>
        </p:txBody>
      </p:sp>
    </p:spTree>
    <p:extLst>
      <p:ext uri="{BB962C8B-B14F-4D97-AF65-F5344CB8AC3E}">
        <p14:creationId xmlns:p14="http://schemas.microsoft.com/office/powerpoint/2010/main" val="1197061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12/16/2014</a:t>
            </a:r>
            <a:endParaRPr lang="en-US"/>
          </a:p>
        </p:txBody>
      </p:sp>
      <p:sp>
        <p:nvSpPr>
          <p:cNvPr id="3" name="Footer Placeholder 2"/>
          <p:cNvSpPr>
            <a:spLocks noGrp="1"/>
          </p:cNvSpPr>
          <p:nvPr>
            <p:ph type="ftr" sz="quarter" idx="11"/>
          </p:nvPr>
        </p:nvSpPr>
        <p:spPr/>
        <p:txBody>
          <a:bodyPr/>
          <a:lstStyle/>
          <a:p>
            <a:r>
              <a:rPr lang="en-US" smtClean="0"/>
              <a:t>PREX-CREX December 2014 Meeting</a:t>
            </a:r>
            <a:endParaRPr lang="en-US"/>
          </a:p>
        </p:txBody>
      </p:sp>
      <p:sp>
        <p:nvSpPr>
          <p:cNvPr id="4" name="Slide Number Placeholder 3"/>
          <p:cNvSpPr>
            <a:spLocks noGrp="1"/>
          </p:cNvSpPr>
          <p:nvPr>
            <p:ph type="sldNum" sz="quarter" idx="12"/>
          </p:nvPr>
        </p:nvSpPr>
        <p:spPr/>
        <p:txBody>
          <a:bodyPr/>
          <a:lstStyle/>
          <a:p>
            <a:fld id="{9DC1EBD8-201F-9241-B784-B3F7BC6EFA62}" type="slidenum">
              <a:rPr lang="en-US" smtClean="0"/>
              <a:t>‹#›</a:t>
            </a:fld>
            <a:endParaRPr lang="en-US"/>
          </a:p>
        </p:txBody>
      </p:sp>
    </p:spTree>
    <p:extLst>
      <p:ext uri="{BB962C8B-B14F-4D97-AF65-F5344CB8AC3E}">
        <p14:creationId xmlns:p14="http://schemas.microsoft.com/office/powerpoint/2010/main" val="507119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5" y="1626447"/>
            <a:ext cx="3309144" cy="5316538"/>
          </a:xfrm>
        </p:spPr>
        <p:txBody>
          <a:bodyPr/>
          <a:lstStyle>
            <a:lvl1pPr marL="0" indent="0">
              <a:buNone/>
              <a:defRPr sz="1600"/>
            </a:lvl1pPr>
            <a:lvl2pPr marL="508879" indent="0">
              <a:buNone/>
              <a:defRPr sz="1300"/>
            </a:lvl2pPr>
            <a:lvl3pPr marL="1017752" indent="0">
              <a:buNone/>
              <a:defRPr sz="1100"/>
            </a:lvl3pPr>
            <a:lvl4pPr marL="1526630" indent="0">
              <a:buNone/>
              <a:defRPr sz="1000"/>
            </a:lvl4pPr>
            <a:lvl5pPr marL="2035505" indent="0">
              <a:buNone/>
              <a:defRPr sz="1000"/>
            </a:lvl5pPr>
            <a:lvl6pPr marL="2544384" indent="0">
              <a:buNone/>
              <a:defRPr sz="1000"/>
            </a:lvl6pPr>
            <a:lvl7pPr marL="3053257" indent="0">
              <a:buNone/>
              <a:defRPr sz="1000"/>
            </a:lvl7pPr>
            <a:lvl8pPr marL="3562135" indent="0">
              <a:buNone/>
              <a:defRPr sz="1000"/>
            </a:lvl8pPr>
            <a:lvl9pPr marL="407101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12/16/2014</a:t>
            </a:r>
            <a:endParaRPr lang="en-US"/>
          </a:p>
        </p:txBody>
      </p:sp>
      <p:sp>
        <p:nvSpPr>
          <p:cNvPr id="6" name="Footer Placeholder 5"/>
          <p:cNvSpPr>
            <a:spLocks noGrp="1"/>
          </p:cNvSpPr>
          <p:nvPr>
            <p:ph type="ftr" sz="quarter" idx="11"/>
          </p:nvPr>
        </p:nvSpPr>
        <p:spPr/>
        <p:txBody>
          <a:bodyPr/>
          <a:lstStyle/>
          <a:p>
            <a:r>
              <a:rPr lang="en-US" smtClean="0"/>
              <a:t>PREX-CREX December 2014 Meeting</a:t>
            </a:r>
            <a:endParaRPr lang="en-US"/>
          </a:p>
        </p:txBody>
      </p:sp>
      <p:sp>
        <p:nvSpPr>
          <p:cNvPr id="7" name="Slide Number Placeholder 6"/>
          <p:cNvSpPr>
            <a:spLocks noGrp="1"/>
          </p:cNvSpPr>
          <p:nvPr>
            <p:ph type="sldNum" sz="quarter" idx="12"/>
          </p:nvPr>
        </p:nvSpPr>
        <p:spPr/>
        <p:txBody>
          <a:bodyPr/>
          <a:lstStyle/>
          <a:p>
            <a:fld id="{9DC1EBD8-201F-9241-B784-B3F7BC6EFA62}" type="slidenum">
              <a:rPr lang="en-US" smtClean="0"/>
              <a:t>‹#›</a:t>
            </a:fld>
            <a:endParaRPr lang="en-US"/>
          </a:p>
        </p:txBody>
      </p:sp>
    </p:spTree>
    <p:extLst>
      <p:ext uri="{BB962C8B-B14F-4D97-AF65-F5344CB8AC3E}">
        <p14:creationId xmlns:p14="http://schemas.microsoft.com/office/powerpoint/2010/main" val="3641291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8879" indent="0">
              <a:buNone/>
              <a:defRPr sz="3100"/>
            </a:lvl2pPr>
            <a:lvl3pPr marL="1017752" indent="0">
              <a:buNone/>
              <a:defRPr sz="2700"/>
            </a:lvl3pPr>
            <a:lvl4pPr marL="1526630" indent="0">
              <a:buNone/>
              <a:defRPr sz="2200"/>
            </a:lvl4pPr>
            <a:lvl5pPr marL="2035505" indent="0">
              <a:buNone/>
              <a:defRPr sz="2200"/>
            </a:lvl5pPr>
            <a:lvl6pPr marL="2544384" indent="0">
              <a:buNone/>
              <a:defRPr sz="2200"/>
            </a:lvl6pPr>
            <a:lvl7pPr marL="3053257" indent="0">
              <a:buNone/>
              <a:defRPr sz="2200"/>
            </a:lvl7pPr>
            <a:lvl8pPr marL="3562135" indent="0">
              <a:buNone/>
              <a:defRPr sz="2200"/>
            </a:lvl8pPr>
            <a:lvl9pPr marL="4071010" indent="0">
              <a:buNone/>
              <a:defRPr sz="2200"/>
            </a:lvl9pPr>
          </a:lstStyle>
          <a:p>
            <a:endParaRPr lang="en-US"/>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8879" indent="0">
              <a:buNone/>
              <a:defRPr sz="1300"/>
            </a:lvl2pPr>
            <a:lvl3pPr marL="1017752" indent="0">
              <a:buNone/>
              <a:defRPr sz="1100"/>
            </a:lvl3pPr>
            <a:lvl4pPr marL="1526630" indent="0">
              <a:buNone/>
              <a:defRPr sz="1000"/>
            </a:lvl4pPr>
            <a:lvl5pPr marL="2035505" indent="0">
              <a:buNone/>
              <a:defRPr sz="1000"/>
            </a:lvl5pPr>
            <a:lvl6pPr marL="2544384" indent="0">
              <a:buNone/>
              <a:defRPr sz="1000"/>
            </a:lvl6pPr>
            <a:lvl7pPr marL="3053257" indent="0">
              <a:buNone/>
              <a:defRPr sz="1000"/>
            </a:lvl7pPr>
            <a:lvl8pPr marL="3562135" indent="0">
              <a:buNone/>
              <a:defRPr sz="1000"/>
            </a:lvl8pPr>
            <a:lvl9pPr marL="407101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12/16/2014</a:t>
            </a:r>
            <a:endParaRPr lang="en-US"/>
          </a:p>
        </p:txBody>
      </p:sp>
      <p:sp>
        <p:nvSpPr>
          <p:cNvPr id="6" name="Footer Placeholder 5"/>
          <p:cNvSpPr>
            <a:spLocks noGrp="1"/>
          </p:cNvSpPr>
          <p:nvPr>
            <p:ph type="ftr" sz="quarter" idx="11"/>
          </p:nvPr>
        </p:nvSpPr>
        <p:spPr/>
        <p:txBody>
          <a:bodyPr/>
          <a:lstStyle/>
          <a:p>
            <a:r>
              <a:rPr lang="en-US" smtClean="0"/>
              <a:t>PREX-CREX December 2014 Meeting</a:t>
            </a:r>
            <a:endParaRPr lang="en-US"/>
          </a:p>
        </p:txBody>
      </p:sp>
      <p:sp>
        <p:nvSpPr>
          <p:cNvPr id="7" name="Slide Number Placeholder 6"/>
          <p:cNvSpPr>
            <a:spLocks noGrp="1"/>
          </p:cNvSpPr>
          <p:nvPr>
            <p:ph type="sldNum" sz="quarter" idx="12"/>
          </p:nvPr>
        </p:nvSpPr>
        <p:spPr/>
        <p:txBody>
          <a:bodyPr/>
          <a:lstStyle/>
          <a:p>
            <a:fld id="{9DC1EBD8-201F-9241-B784-B3F7BC6EFA62}" type="slidenum">
              <a:rPr lang="en-US" smtClean="0"/>
              <a:t>‹#›</a:t>
            </a:fld>
            <a:endParaRPr lang="en-US"/>
          </a:p>
        </p:txBody>
      </p:sp>
    </p:spTree>
    <p:extLst>
      <p:ext uri="{BB962C8B-B14F-4D97-AF65-F5344CB8AC3E}">
        <p14:creationId xmlns:p14="http://schemas.microsoft.com/office/powerpoint/2010/main" val="19400774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311256"/>
            <a:ext cx="9052560" cy="1295400"/>
          </a:xfrm>
          <a:prstGeom prst="rect">
            <a:avLst/>
          </a:prstGeom>
        </p:spPr>
        <p:txBody>
          <a:bodyPr vert="horz" lIns="101775" tIns="50888" rIns="101775" bIns="5088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02920" y="1813571"/>
            <a:ext cx="9052560" cy="5129425"/>
          </a:xfrm>
          <a:prstGeom prst="rect">
            <a:avLst/>
          </a:prstGeom>
        </p:spPr>
        <p:txBody>
          <a:bodyPr vert="horz" lIns="101775" tIns="50888" rIns="101775" bIns="5088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02920" y="7203864"/>
            <a:ext cx="2346960" cy="413808"/>
          </a:xfrm>
          <a:prstGeom prst="rect">
            <a:avLst/>
          </a:prstGeom>
        </p:spPr>
        <p:txBody>
          <a:bodyPr vert="horz" lIns="101775" tIns="50888" rIns="101775" bIns="50888" rtlCol="0" anchor="ctr"/>
          <a:lstStyle>
            <a:lvl1pPr algn="l">
              <a:defRPr sz="1300">
                <a:solidFill>
                  <a:schemeClr val="tx1">
                    <a:tint val="75000"/>
                  </a:schemeClr>
                </a:solidFill>
              </a:defRPr>
            </a:lvl1pPr>
          </a:lstStyle>
          <a:p>
            <a:r>
              <a:rPr lang="en-US" smtClean="0"/>
              <a:t>12/16/2014</a:t>
            </a:r>
            <a:endParaRPr lang="en-US"/>
          </a:p>
        </p:txBody>
      </p:sp>
      <p:sp>
        <p:nvSpPr>
          <p:cNvPr id="5" name="Footer Placeholder 4"/>
          <p:cNvSpPr>
            <a:spLocks noGrp="1"/>
          </p:cNvSpPr>
          <p:nvPr>
            <p:ph type="ftr" sz="quarter" idx="3"/>
          </p:nvPr>
        </p:nvSpPr>
        <p:spPr>
          <a:xfrm>
            <a:off x="3436620" y="7203864"/>
            <a:ext cx="3185160" cy="413808"/>
          </a:xfrm>
          <a:prstGeom prst="rect">
            <a:avLst/>
          </a:prstGeom>
        </p:spPr>
        <p:txBody>
          <a:bodyPr vert="horz" lIns="101775" tIns="50888" rIns="101775" bIns="50888" rtlCol="0" anchor="ctr"/>
          <a:lstStyle>
            <a:lvl1pPr algn="ctr">
              <a:defRPr sz="1300">
                <a:solidFill>
                  <a:schemeClr val="tx1">
                    <a:tint val="75000"/>
                  </a:schemeClr>
                </a:solidFill>
              </a:defRPr>
            </a:lvl1pPr>
          </a:lstStyle>
          <a:p>
            <a:r>
              <a:rPr lang="en-US" smtClean="0"/>
              <a:t>PREX-CREX December 2014 Meeting</a:t>
            </a:r>
            <a:endParaRPr lang="en-US"/>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lIns="101775" tIns="50888" rIns="101775" bIns="50888" rtlCol="0" anchor="ctr"/>
          <a:lstStyle>
            <a:lvl1pPr algn="r">
              <a:defRPr sz="1300">
                <a:solidFill>
                  <a:schemeClr val="tx1">
                    <a:tint val="75000"/>
                  </a:schemeClr>
                </a:solidFill>
              </a:defRPr>
            </a:lvl1pPr>
          </a:lstStyle>
          <a:p>
            <a:fld id="{9DC1EBD8-201F-9241-B784-B3F7BC6EFA62}" type="slidenum">
              <a:rPr lang="en-US" smtClean="0"/>
              <a:t>‹#›</a:t>
            </a:fld>
            <a:endParaRPr lang="en-US"/>
          </a:p>
        </p:txBody>
      </p:sp>
    </p:spTree>
    <p:extLst>
      <p:ext uri="{BB962C8B-B14F-4D97-AF65-F5344CB8AC3E}">
        <p14:creationId xmlns:p14="http://schemas.microsoft.com/office/powerpoint/2010/main" val="1459137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508879" rtl="0" eaLnBrk="1" latinLnBrk="0" hangingPunct="1">
        <a:spcBef>
          <a:spcPct val="0"/>
        </a:spcBef>
        <a:buNone/>
        <a:defRPr sz="4900" kern="1200">
          <a:solidFill>
            <a:schemeClr val="tx1"/>
          </a:solidFill>
          <a:latin typeface="+mj-lt"/>
          <a:ea typeface="+mj-ea"/>
          <a:cs typeface="+mj-cs"/>
        </a:defRPr>
      </a:lvl1pPr>
    </p:titleStyle>
    <p:bodyStyle>
      <a:lvl1pPr marL="381657" indent="-381657" algn="l" defTabSz="508879" rtl="0" eaLnBrk="1" latinLnBrk="0" hangingPunct="1">
        <a:spcBef>
          <a:spcPct val="20000"/>
        </a:spcBef>
        <a:buFont typeface="Arial"/>
        <a:buChar char="•"/>
        <a:defRPr sz="3600" kern="1200">
          <a:solidFill>
            <a:schemeClr val="tx1"/>
          </a:solidFill>
          <a:latin typeface="+mn-lt"/>
          <a:ea typeface="+mn-ea"/>
          <a:cs typeface="+mn-cs"/>
        </a:defRPr>
      </a:lvl1pPr>
      <a:lvl2pPr marL="826922" indent="-318047" algn="l" defTabSz="508879" rtl="0" eaLnBrk="1" latinLnBrk="0" hangingPunct="1">
        <a:spcBef>
          <a:spcPct val="20000"/>
        </a:spcBef>
        <a:buFont typeface="Arial"/>
        <a:buChar char="–"/>
        <a:defRPr sz="3100" kern="1200">
          <a:solidFill>
            <a:schemeClr val="tx1"/>
          </a:solidFill>
          <a:latin typeface="+mn-lt"/>
          <a:ea typeface="+mn-ea"/>
          <a:cs typeface="+mn-cs"/>
        </a:defRPr>
      </a:lvl2pPr>
      <a:lvl3pPr marL="1272192" indent="-254439" algn="l" defTabSz="508879" rtl="0" eaLnBrk="1" latinLnBrk="0" hangingPunct="1">
        <a:spcBef>
          <a:spcPct val="20000"/>
        </a:spcBef>
        <a:buFont typeface="Arial"/>
        <a:buChar char="•"/>
        <a:defRPr sz="2700" kern="1200">
          <a:solidFill>
            <a:schemeClr val="tx1"/>
          </a:solidFill>
          <a:latin typeface="+mn-lt"/>
          <a:ea typeface="+mn-ea"/>
          <a:cs typeface="+mn-cs"/>
        </a:defRPr>
      </a:lvl3pPr>
      <a:lvl4pPr marL="1781067" indent="-254439" algn="l" defTabSz="508879" rtl="0" eaLnBrk="1" latinLnBrk="0" hangingPunct="1">
        <a:spcBef>
          <a:spcPct val="20000"/>
        </a:spcBef>
        <a:buFont typeface="Arial"/>
        <a:buChar char="–"/>
        <a:defRPr sz="2200" kern="1200">
          <a:solidFill>
            <a:schemeClr val="tx1"/>
          </a:solidFill>
          <a:latin typeface="+mn-lt"/>
          <a:ea typeface="+mn-ea"/>
          <a:cs typeface="+mn-cs"/>
        </a:defRPr>
      </a:lvl4pPr>
      <a:lvl5pPr marL="2289943" indent="-254439" algn="l" defTabSz="508879" rtl="0" eaLnBrk="1" latinLnBrk="0" hangingPunct="1">
        <a:spcBef>
          <a:spcPct val="20000"/>
        </a:spcBef>
        <a:buFont typeface="Arial"/>
        <a:buChar char="»"/>
        <a:defRPr sz="2200" kern="1200">
          <a:solidFill>
            <a:schemeClr val="tx1"/>
          </a:solidFill>
          <a:latin typeface="+mn-lt"/>
          <a:ea typeface="+mn-ea"/>
          <a:cs typeface="+mn-cs"/>
        </a:defRPr>
      </a:lvl5pPr>
      <a:lvl6pPr marL="2798820" indent="-254439" algn="l" defTabSz="508879" rtl="0" eaLnBrk="1" latinLnBrk="0" hangingPunct="1">
        <a:spcBef>
          <a:spcPct val="20000"/>
        </a:spcBef>
        <a:buFont typeface="Arial"/>
        <a:buChar char="•"/>
        <a:defRPr sz="2200" kern="1200">
          <a:solidFill>
            <a:schemeClr val="tx1"/>
          </a:solidFill>
          <a:latin typeface="+mn-lt"/>
          <a:ea typeface="+mn-ea"/>
          <a:cs typeface="+mn-cs"/>
        </a:defRPr>
      </a:lvl6pPr>
      <a:lvl7pPr marL="3307698" indent="-254439" algn="l" defTabSz="508879" rtl="0" eaLnBrk="1" latinLnBrk="0" hangingPunct="1">
        <a:spcBef>
          <a:spcPct val="20000"/>
        </a:spcBef>
        <a:buFont typeface="Arial"/>
        <a:buChar char="•"/>
        <a:defRPr sz="2200" kern="1200">
          <a:solidFill>
            <a:schemeClr val="tx1"/>
          </a:solidFill>
          <a:latin typeface="+mn-lt"/>
          <a:ea typeface="+mn-ea"/>
          <a:cs typeface="+mn-cs"/>
        </a:defRPr>
      </a:lvl7pPr>
      <a:lvl8pPr marL="3816573" indent="-254439" algn="l" defTabSz="508879" rtl="0" eaLnBrk="1" latinLnBrk="0" hangingPunct="1">
        <a:spcBef>
          <a:spcPct val="20000"/>
        </a:spcBef>
        <a:buFont typeface="Arial"/>
        <a:buChar char="•"/>
        <a:defRPr sz="2200" kern="1200">
          <a:solidFill>
            <a:schemeClr val="tx1"/>
          </a:solidFill>
          <a:latin typeface="+mn-lt"/>
          <a:ea typeface="+mn-ea"/>
          <a:cs typeface="+mn-cs"/>
        </a:defRPr>
      </a:lvl8pPr>
      <a:lvl9pPr marL="4325447" indent="-254439" algn="l" defTabSz="508879"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8879" rtl="0" eaLnBrk="1" latinLnBrk="0" hangingPunct="1">
        <a:defRPr sz="2000" kern="1200">
          <a:solidFill>
            <a:schemeClr val="tx1"/>
          </a:solidFill>
          <a:latin typeface="+mn-lt"/>
          <a:ea typeface="+mn-ea"/>
          <a:cs typeface="+mn-cs"/>
        </a:defRPr>
      </a:lvl1pPr>
      <a:lvl2pPr marL="508879" algn="l" defTabSz="508879" rtl="0" eaLnBrk="1" latinLnBrk="0" hangingPunct="1">
        <a:defRPr sz="2000" kern="1200">
          <a:solidFill>
            <a:schemeClr val="tx1"/>
          </a:solidFill>
          <a:latin typeface="+mn-lt"/>
          <a:ea typeface="+mn-ea"/>
          <a:cs typeface="+mn-cs"/>
        </a:defRPr>
      </a:lvl2pPr>
      <a:lvl3pPr marL="1017752" algn="l" defTabSz="508879" rtl="0" eaLnBrk="1" latinLnBrk="0" hangingPunct="1">
        <a:defRPr sz="2000" kern="1200">
          <a:solidFill>
            <a:schemeClr val="tx1"/>
          </a:solidFill>
          <a:latin typeface="+mn-lt"/>
          <a:ea typeface="+mn-ea"/>
          <a:cs typeface="+mn-cs"/>
        </a:defRPr>
      </a:lvl3pPr>
      <a:lvl4pPr marL="1526630" algn="l" defTabSz="508879" rtl="0" eaLnBrk="1" latinLnBrk="0" hangingPunct="1">
        <a:defRPr sz="2000" kern="1200">
          <a:solidFill>
            <a:schemeClr val="tx1"/>
          </a:solidFill>
          <a:latin typeface="+mn-lt"/>
          <a:ea typeface="+mn-ea"/>
          <a:cs typeface="+mn-cs"/>
        </a:defRPr>
      </a:lvl4pPr>
      <a:lvl5pPr marL="2035505" algn="l" defTabSz="508879" rtl="0" eaLnBrk="1" latinLnBrk="0" hangingPunct="1">
        <a:defRPr sz="2000" kern="1200">
          <a:solidFill>
            <a:schemeClr val="tx1"/>
          </a:solidFill>
          <a:latin typeface="+mn-lt"/>
          <a:ea typeface="+mn-ea"/>
          <a:cs typeface="+mn-cs"/>
        </a:defRPr>
      </a:lvl5pPr>
      <a:lvl6pPr marL="2544384" algn="l" defTabSz="508879" rtl="0" eaLnBrk="1" latinLnBrk="0" hangingPunct="1">
        <a:defRPr sz="2000" kern="1200">
          <a:solidFill>
            <a:schemeClr val="tx1"/>
          </a:solidFill>
          <a:latin typeface="+mn-lt"/>
          <a:ea typeface="+mn-ea"/>
          <a:cs typeface="+mn-cs"/>
        </a:defRPr>
      </a:lvl6pPr>
      <a:lvl7pPr marL="3053257" algn="l" defTabSz="508879" rtl="0" eaLnBrk="1" latinLnBrk="0" hangingPunct="1">
        <a:defRPr sz="2000" kern="1200">
          <a:solidFill>
            <a:schemeClr val="tx1"/>
          </a:solidFill>
          <a:latin typeface="+mn-lt"/>
          <a:ea typeface="+mn-ea"/>
          <a:cs typeface="+mn-cs"/>
        </a:defRPr>
      </a:lvl7pPr>
      <a:lvl8pPr marL="3562135" algn="l" defTabSz="508879" rtl="0" eaLnBrk="1" latinLnBrk="0" hangingPunct="1">
        <a:defRPr sz="2000" kern="1200">
          <a:solidFill>
            <a:schemeClr val="tx1"/>
          </a:solidFill>
          <a:latin typeface="+mn-lt"/>
          <a:ea typeface="+mn-ea"/>
          <a:cs typeface="+mn-cs"/>
        </a:defRPr>
      </a:lvl8pPr>
      <a:lvl9pPr marL="4071010" algn="l" defTabSz="508879"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jpeg"/><Relationship Id="rId3" Type="http://schemas.openxmlformats.org/officeDocument/2006/relationships/image" Target="../media/image21.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emf"/></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0.jpe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emf"/><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emf"/><Relationship Id="rId3" Type="http://schemas.openxmlformats.org/officeDocument/2006/relationships/image" Target="../media/image32.emf"/></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image" Target="../media/image2.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emf"/><Relationship Id="rId5" Type="http://schemas.openxmlformats.org/officeDocument/2006/relationships/image" Target="../media/image8.png"/><Relationship Id="rId6" Type="http://schemas.openxmlformats.org/officeDocument/2006/relationships/image" Target="../media/image9.emf"/><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gif"/><Relationship Id="rId3"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113" y="142020"/>
            <a:ext cx="9967287" cy="610327"/>
          </a:xfrm>
        </p:spPr>
        <p:txBody>
          <a:bodyPr wrap="square">
            <a:spAutoFit/>
          </a:bodyPr>
          <a:lstStyle/>
          <a:p>
            <a:r>
              <a:rPr lang="en-US" sz="3200" b="1" dirty="0">
                <a:solidFill>
                  <a:srgbClr val="0000FF"/>
                </a:solidFill>
              </a:rPr>
              <a:t>What We Might Learn with a </a:t>
            </a:r>
            <a:r>
              <a:rPr lang="en-US" sz="3200" b="1" dirty="0" err="1">
                <a:solidFill>
                  <a:srgbClr val="0000FF"/>
                </a:solidFill>
              </a:rPr>
              <a:t>Lumi</a:t>
            </a:r>
            <a:r>
              <a:rPr lang="en-US" sz="3200" b="1" dirty="0">
                <a:solidFill>
                  <a:srgbClr val="0000FF"/>
                </a:solidFill>
              </a:rPr>
              <a:t> During PREX</a:t>
            </a:r>
            <a:r>
              <a:rPr lang="en-US" sz="2800" b="1" dirty="0">
                <a:solidFill>
                  <a:srgbClr val="FF0000"/>
                </a:solidFill>
              </a:rPr>
              <a:t> </a:t>
            </a:r>
            <a:endParaRPr lang="en-US" sz="2800" b="1" dirty="0">
              <a:solidFill>
                <a:srgbClr val="0000FF"/>
              </a:solidFill>
            </a:endParaRPr>
          </a:p>
        </p:txBody>
      </p:sp>
      <p:sp>
        <p:nvSpPr>
          <p:cNvPr id="16" name="Subtitle 2"/>
          <p:cNvSpPr txBox="1">
            <a:spLocks/>
          </p:cNvSpPr>
          <p:nvPr/>
        </p:nvSpPr>
        <p:spPr>
          <a:xfrm>
            <a:off x="142075" y="1173040"/>
            <a:ext cx="9825213" cy="5578115"/>
          </a:xfrm>
          <a:prstGeom prst="rect">
            <a:avLst/>
          </a:prstGeom>
        </p:spPr>
        <p:txBody>
          <a:bodyPr vert="horz" wrap="square" lIns="101775" tIns="50888" rIns="101775" bIns="50888"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500" dirty="0"/>
              <a:t>Review some </a:t>
            </a:r>
            <a:r>
              <a:rPr lang="en-US" sz="2500" dirty="0" err="1"/>
              <a:t>Qweak</a:t>
            </a:r>
            <a:r>
              <a:rPr lang="en-US" sz="2500" dirty="0"/>
              <a:t> luminosity monitor experience; look forward to PREX and MOLLER</a:t>
            </a:r>
          </a:p>
          <a:p>
            <a:pPr marL="0" indent="0">
              <a:buNone/>
            </a:pPr>
            <a:endParaRPr lang="en-US" sz="2500" dirty="0"/>
          </a:p>
          <a:p>
            <a:r>
              <a:rPr lang="en-US" sz="2500" dirty="0" err="1"/>
              <a:t>Qweak</a:t>
            </a:r>
            <a:r>
              <a:rPr lang="en-US" sz="2500" dirty="0"/>
              <a:t> downstream luminosity monitor</a:t>
            </a:r>
          </a:p>
          <a:p>
            <a:pPr lvl="1"/>
            <a:r>
              <a:rPr lang="en-US" sz="2100" dirty="0"/>
              <a:t>Similar geometry, kinematics to PREX</a:t>
            </a:r>
          </a:p>
          <a:p>
            <a:pPr lvl="1"/>
            <a:r>
              <a:rPr lang="en-US" sz="2100" dirty="0"/>
              <a:t>Details of design that gives linear behavior at high photocathode currents</a:t>
            </a:r>
          </a:p>
          <a:p>
            <a:pPr lvl="1"/>
            <a:r>
              <a:rPr lang="en-US" sz="2100" dirty="0"/>
              <a:t>Prospects for PREX</a:t>
            </a:r>
          </a:p>
          <a:p>
            <a:pPr marL="0" indent="0">
              <a:buNone/>
            </a:pPr>
            <a:endParaRPr lang="en-US" sz="2500" dirty="0"/>
          </a:p>
          <a:p>
            <a:r>
              <a:rPr lang="en-US" sz="2500" dirty="0" err="1"/>
              <a:t>Qweak</a:t>
            </a:r>
            <a:r>
              <a:rPr lang="en-US" sz="2500" dirty="0"/>
              <a:t> upstream luminosity monitor</a:t>
            </a:r>
          </a:p>
          <a:p>
            <a:pPr lvl="1"/>
            <a:r>
              <a:rPr lang="en-US" sz="2100" dirty="0"/>
              <a:t>Brief review of </a:t>
            </a:r>
            <a:r>
              <a:rPr lang="en-US" sz="2100" dirty="0" err="1"/>
              <a:t>Qweak</a:t>
            </a:r>
            <a:r>
              <a:rPr lang="en-US" sz="2100" dirty="0"/>
              <a:t> </a:t>
            </a:r>
            <a:r>
              <a:rPr lang="en-US" sz="2100" dirty="0" err="1"/>
              <a:t>beamline</a:t>
            </a:r>
            <a:r>
              <a:rPr lang="en-US" sz="2100" dirty="0"/>
              <a:t> background issue</a:t>
            </a:r>
          </a:p>
          <a:p>
            <a:pPr marL="0" indent="0">
              <a:buNone/>
            </a:pPr>
            <a:endParaRPr lang="en-US" sz="2500" dirty="0"/>
          </a:p>
          <a:p>
            <a:r>
              <a:rPr lang="en-US" sz="2500" dirty="0"/>
              <a:t>Possible location and purposes of upstream luminosity monitors for PREX</a:t>
            </a:r>
          </a:p>
        </p:txBody>
      </p:sp>
      <p:sp>
        <p:nvSpPr>
          <p:cNvPr id="17" name="Slide Number Placeholder 16"/>
          <p:cNvSpPr>
            <a:spLocks noGrp="1"/>
          </p:cNvSpPr>
          <p:nvPr>
            <p:ph type="sldNum" sz="quarter" idx="12"/>
          </p:nvPr>
        </p:nvSpPr>
        <p:spPr/>
        <p:txBody>
          <a:bodyPr/>
          <a:lstStyle/>
          <a:p>
            <a:fld id="{9DC1EBD8-201F-9241-B784-B3F7BC6EFA62}" type="slidenum">
              <a:rPr lang="en-US" smtClean="0"/>
              <a:t>1</a:t>
            </a:fld>
            <a:endParaRPr lang="en-US"/>
          </a:p>
        </p:txBody>
      </p:sp>
      <p:sp>
        <p:nvSpPr>
          <p:cNvPr id="3" name="Date Placeholder 2"/>
          <p:cNvSpPr>
            <a:spLocks noGrp="1"/>
          </p:cNvSpPr>
          <p:nvPr>
            <p:ph type="dt" sz="half" idx="10"/>
          </p:nvPr>
        </p:nvSpPr>
        <p:spPr/>
        <p:txBody>
          <a:bodyPr/>
          <a:lstStyle/>
          <a:p>
            <a:r>
              <a:rPr lang="en-US" smtClean="0"/>
              <a:t>12/16/2014</a:t>
            </a:r>
            <a:endParaRPr lang="en-US"/>
          </a:p>
        </p:txBody>
      </p:sp>
      <p:sp>
        <p:nvSpPr>
          <p:cNvPr id="4" name="Footer Placeholder 3"/>
          <p:cNvSpPr>
            <a:spLocks noGrp="1"/>
          </p:cNvSpPr>
          <p:nvPr>
            <p:ph type="ftr" sz="quarter" idx="11"/>
          </p:nvPr>
        </p:nvSpPr>
        <p:spPr/>
        <p:txBody>
          <a:bodyPr/>
          <a:lstStyle/>
          <a:p>
            <a:r>
              <a:rPr lang="en-US" smtClean="0"/>
              <a:t>PREX-CREX December 2014 Meeting</a:t>
            </a:r>
            <a:endParaRPr lang="en-US"/>
          </a:p>
        </p:txBody>
      </p:sp>
    </p:spTree>
    <p:extLst>
      <p:ext uri="{BB962C8B-B14F-4D97-AF65-F5344CB8AC3E}">
        <p14:creationId xmlns:p14="http://schemas.microsoft.com/office/powerpoint/2010/main" val="153433355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113" y="-6418"/>
            <a:ext cx="9967287" cy="610327"/>
          </a:xfrm>
        </p:spPr>
        <p:txBody>
          <a:bodyPr wrap="square">
            <a:spAutoFit/>
          </a:bodyPr>
          <a:lstStyle/>
          <a:p>
            <a:r>
              <a:rPr lang="en-US" sz="3200" b="1" dirty="0" err="1">
                <a:solidFill>
                  <a:srgbClr val="0000FF"/>
                </a:solidFill>
              </a:rPr>
              <a:t>Qweak</a:t>
            </a:r>
            <a:r>
              <a:rPr lang="en-US" sz="3200" b="1" dirty="0">
                <a:solidFill>
                  <a:srgbClr val="0000FF"/>
                </a:solidFill>
              </a:rPr>
              <a:t> Upstream Luminosity Monitor Location </a:t>
            </a:r>
            <a:endParaRPr lang="en-US" sz="2800" b="1" dirty="0">
              <a:solidFill>
                <a:srgbClr val="0000FF"/>
              </a:solidFill>
            </a:endParaRPr>
          </a:p>
        </p:txBody>
      </p:sp>
      <p:sp>
        <p:nvSpPr>
          <p:cNvPr id="16" name="Subtitle 2"/>
          <p:cNvSpPr txBox="1">
            <a:spLocks/>
          </p:cNvSpPr>
          <p:nvPr/>
        </p:nvSpPr>
        <p:spPr>
          <a:xfrm>
            <a:off x="142075" y="529811"/>
            <a:ext cx="9825213" cy="1998674"/>
          </a:xfrm>
          <a:prstGeom prst="rect">
            <a:avLst/>
          </a:prstGeom>
        </p:spPr>
        <p:txBody>
          <a:bodyPr vert="horz" wrap="square" lIns="101775" tIns="50888" rIns="101775" bIns="50888"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t>4 quartz Cerenkov detectors, symmetrically arranged</a:t>
            </a:r>
          </a:p>
          <a:p>
            <a:r>
              <a:rPr lang="el-GR" sz="2200" dirty="0"/>
              <a:t>Θ</a:t>
            </a:r>
            <a:r>
              <a:rPr lang="en-US" sz="2200" baseline="-25000" dirty="0"/>
              <a:t>lab</a:t>
            </a:r>
            <a:r>
              <a:rPr lang="en-US" sz="2200" dirty="0"/>
              <a:t> ~ 5.0</a:t>
            </a:r>
            <a:r>
              <a:rPr lang="en-US" sz="2200" baseline="30000" dirty="0"/>
              <a:t>o       </a:t>
            </a:r>
            <a:r>
              <a:rPr lang="en-US" sz="2200" dirty="0"/>
              <a:t>~ 2.67 meters downstream of target</a:t>
            </a:r>
          </a:p>
          <a:p>
            <a:r>
              <a:rPr lang="en-US" sz="2200" dirty="0"/>
              <a:t>Mounted to front face of “primary” (second of three) </a:t>
            </a:r>
            <a:r>
              <a:rPr lang="en-US" sz="2200" dirty="0" smtClean="0"/>
              <a:t>collimator</a:t>
            </a:r>
          </a:p>
          <a:p>
            <a:r>
              <a:rPr lang="en-US" sz="2200" dirty="0" smtClean="0"/>
              <a:t>1</a:t>
            </a:r>
            <a:r>
              <a:rPr lang="en-US" sz="2200" baseline="30000" dirty="0" smtClean="0"/>
              <a:t>st</a:t>
            </a:r>
            <a:r>
              <a:rPr lang="en-US" sz="2200" dirty="0" smtClean="0"/>
              <a:t> Collimator is oversized relative to 2</a:t>
            </a:r>
            <a:r>
              <a:rPr lang="en-US" sz="2200" baseline="30000" dirty="0" smtClean="0"/>
              <a:t>nd</a:t>
            </a:r>
            <a:r>
              <a:rPr lang="en-US" sz="2200" dirty="0" smtClean="0"/>
              <a:t>, so these monitors catch the “spillover” at small radius</a:t>
            </a:r>
            <a:endParaRPr lang="en-US" sz="2200" dirty="0"/>
          </a:p>
        </p:txBody>
      </p:sp>
      <p:sp>
        <p:nvSpPr>
          <p:cNvPr id="17" name="Slide Number Placeholder 16"/>
          <p:cNvSpPr>
            <a:spLocks noGrp="1"/>
          </p:cNvSpPr>
          <p:nvPr>
            <p:ph type="sldNum" sz="quarter" idx="12"/>
          </p:nvPr>
        </p:nvSpPr>
        <p:spPr/>
        <p:txBody>
          <a:bodyPr/>
          <a:lstStyle/>
          <a:p>
            <a:fld id="{9DC1EBD8-201F-9241-B784-B3F7BC6EFA62}" type="slidenum">
              <a:rPr lang="en-US" smtClean="0"/>
              <a:t>10</a:t>
            </a:fld>
            <a:endParaRPr lang="en-US"/>
          </a:p>
        </p:txBody>
      </p:sp>
      <p:pic>
        <p:nvPicPr>
          <p:cNvPr id="1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59" y="2525358"/>
            <a:ext cx="4535609" cy="339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 descr="QweakNIM 40.pdf"/>
          <p:cNvPicPr>
            <a:picLocks noChangeAspect="1"/>
          </p:cNvPicPr>
          <p:nvPr/>
        </p:nvPicPr>
        <p:blipFill rotWithShape="1">
          <a:blip r:embed="rId3">
            <a:extLst>
              <a:ext uri="{28A0092B-C50C-407E-A947-70E740481C1C}">
                <a14:useLocalDpi xmlns:a14="http://schemas.microsoft.com/office/drawing/2010/main" val="0"/>
              </a:ext>
            </a:extLst>
          </a:blip>
          <a:srcRect l="13146" t="8455" r="12722" b="57726"/>
          <a:stretch/>
        </p:blipFill>
        <p:spPr bwMode="auto">
          <a:xfrm>
            <a:off x="4967537" y="2649816"/>
            <a:ext cx="4995470" cy="3224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Arrow Connector 10"/>
          <p:cNvCxnSpPr>
            <a:cxnSpLocks noChangeShapeType="1"/>
          </p:cNvCxnSpPr>
          <p:nvPr/>
        </p:nvCxnSpPr>
        <p:spPr bwMode="auto">
          <a:xfrm>
            <a:off x="2849880" y="2891546"/>
            <a:ext cx="5287962" cy="952500"/>
          </a:xfrm>
          <a:prstGeom prst="straightConnector1">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Date Placeholder 2"/>
          <p:cNvSpPr>
            <a:spLocks noGrp="1"/>
          </p:cNvSpPr>
          <p:nvPr>
            <p:ph type="dt" sz="half" idx="10"/>
          </p:nvPr>
        </p:nvSpPr>
        <p:spPr/>
        <p:txBody>
          <a:bodyPr/>
          <a:lstStyle/>
          <a:p>
            <a:r>
              <a:rPr lang="en-US" smtClean="0"/>
              <a:t>12/16/2014</a:t>
            </a:r>
            <a:endParaRPr lang="en-US"/>
          </a:p>
        </p:txBody>
      </p:sp>
      <p:sp>
        <p:nvSpPr>
          <p:cNvPr id="6" name="Footer Placeholder 5"/>
          <p:cNvSpPr>
            <a:spLocks noGrp="1"/>
          </p:cNvSpPr>
          <p:nvPr>
            <p:ph type="ftr" sz="quarter" idx="11"/>
          </p:nvPr>
        </p:nvSpPr>
        <p:spPr/>
        <p:txBody>
          <a:bodyPr/>
          <a:lstStyle/>
          <a:p>
            <a:r>
              <a:rPr lang="en-US" smtClean="0"/>
              <a:t>PREX-CREX December 2014 Meeting</a:t>
            </a:r>
            <a:endParaRPr lang="en-US"/>
          </a:p>
        </p:txBody>
      </p:sp>
      <p:cxnSp>
        <p:nvCxnSpPr>
          <p:cNvPr id="12" name="Straight Arrow Connector 10"/>
          <p:cNvCxnSpPr>
            <a:cxnSpLocks noChangeShapeType="1"/>
          </p:cNvCxnSpPr>
          <p:nvPr/>
        </p:nvCxnSpPr>
        <p:spPr bwMode="auto">
          <a:xfrm>
            <a:off x="2259369" y="2336456"/>
            <a:ext cx="975317" cy="1564654"/>
          </a:xfrm>
          <a:prstGeom prst="straightConnector1">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69441778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113" y="-6418"/>
            <a:ext cx="9967287" cy="610327"/>
          </a:xfrm>
        </p:spPr>
        <p:txBody>
          <a:bodyPr wrap="square">
            <a:spAutoFit/>
          </a:bodyPr>
          <a:lstStyle/>
          <a:p>
            <a:r>
              <a:rPr lang="en-US" sz="3200" b="1" dirty="0" err="1">
                <a:solidFill>
                  <a:srgbClr val="0000FF"/>
                </a:solidFill>
              </a:rPr>
              <a:t>Qweak</a:t>
            </a:r>
            <a:r>
              <a:rPr lang="en-US" sz="3200" b="1" dirty="0">
                <a:solidFill>
                  <a:srgbClr val="0000FF"/>
                </a:solidFill>
              </a:rPr>
              <a:t> Upstream Luminosity Monitor Rates </a:t>
            </a:r>
            <a:endParaRPr lang="en-US" sz="2800" b="1" dirty="0">
              <a:solidFill>
                <a:srgbClr val="0000FF"/>
              </a:solidFill>
            </a:endParaRPr>
          </a:p>
        </p:txBody>
      </p:sp>
      <p:sp>
        <p:nvSpPr>
          <p:cNvPr id="16" name="Subtitle 2"/>
          <p:cNvSpPr txBox="1">
            <a:spLocks/>
          </p:cNvSpPr>
          <p:nvPr/>
        </p:nvSpPr>
        <p:spPr>
          <a:xfrm>
            <a:off x="142375" y="5514157"/>
            <a:ext cx="9825213" cy="1220751"/>
          </a:xfrm>
          <a:prstGeom prst="rect">
            <a:avLst/>
          </a:prstGeom>
        </p:spPr>
        <p:txBody>
          <a:bodyPr vert="horz" wrap="square" lIns="101775" tIns="50888" rIns="101775" bIns="50888"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t>Observed rate (per detector) at 180 </a:t>
            </a:r>
            <a:r>
              <a:rPr lang="en-US" sz="2200" dirty="0" err="1"/>
              <a:t>μA</a:t>
            </a:r>
            <a:r>
              <a:rPr lang="en-US" sz="2200" dirty="0"/>
              <a:t> on 35 cm LH</a:t>
            </a:r>
            <a:r>
              <a:rPr lang="en-US" sz="2200" baseline="-25000" dirty="0"/>
              <a:t>2 </a:t>
            </a:r>
            <a:r>
              <a:rPr lang="en-US" sz="2200" dirty="0"/>
              <a:t>target ~ 110 GHz (based on scaling from event mode running)</a:t>
            </a:r>
          </a:p>
          <a:p>
            <a:r>
              <a:rPr lang="en-US" sz="2200" dirty="0"/>
              <a:t>Signal predominantly ~120 MeV </a:t>
            </a:r>
            <a:r>
              <a:rPr lang="en-US" sz="2200" dirty="0" err="1"/>
              <a:t>Mollers</a:t>
            </a:r>
            <a:r>
              <a:rPr lang="en-US" sz="2200" dirty="0"/>
              <a:t> (e-e)  </a:t>
            </a:r>
          </a:p>
        </p:txBody>
      </p:sp>
      <p:sp>
        <p:nvSpPr>
          <p:cNvPr id="17" name="Slide Number Placeholder 16"/>
          <p:cNvSpPr>
            <a:spLocks noGrp="1"/>
          </p:cNvSpPr>
          <p:nvPr>
            <p:ph type="sldNum" sz="quarter" idx="12"/>
          </p:nvPr>
        </p:nvSpPr>
        <p:spPr/>
        <p:txBody>
          <a:bodyPr/>
          <a:lstStyle/>
          <a:p>
            <a:fld id="{9DC1EBD8-201F-9241-B784-B3F7BC6EFA62}" type="slidenum">
              <a:rPr lang="en-US" smtClean="0"/>
              <a:t>11</a:t>
            </a:fld>
            <a:endParaRPr lang="en-US"/>
          </a:p>
        </p:txBody>
      </p:sp>
      <p:pic>
        <p:nvPicPr>
          <p:cNvPr id="3" name="Picture 2" descr="01may2011_lumi_leacock_v3 15.pdf"/>
          <p:cNvPicPr>
            <a:picLocks noChangeAspect="1"/>
          </p:cNvPicPr>
          <p:nvPr/>
        </p:nvPicPr>
        <p:blipFill rotWithShape="1">
          <a:blip r:embed="rId3" cstate="screen">
            <a:extLst>
              <a:ext uri="{28A0092B-C50C-407E-A947-70E740481C1C}">
                <a14:useLocalDpi xmlns:a14="http://schemas.microsoft.com/office/drawing/2010/main"/>
              </a:ext>
            </a:extLst>
          </a:blip>
          <a:srcRect l="9674" r="11949" b="17779"/>
          <a:stretch/>
        </p:blipFill>
        <p:spPr>
          <a:xfrm>
            <a:off x="2111048" y="513901"/>
            <a:ext cx="6151725" cy="4836043"/>
          </a:xfrm>
          <a:prstGeom prst="rect">
            <a:avLst/>
          </a:prstGeom>
        </p:spPr>
      </p:pic>
      <p:sp>
        <p:nvSpPr>
          <p:cNvPr id="4" name="Date Placeholder 3"/>
          <p:cNvSpPr>
            <a:spLocks noGrp="1"/>
          </p:cNvSpPr>
          <p:nvPr>
            <p:ph type="dt" sz="half" idx="10"/>
          </p:nvPr>
        </p:nvSpPr>
        <p:spPr/>
        <p:txBody>
          <a:bodyPr/>
          <a:lstStyle/>
          <a:p>
            <a:r>
              <a:rPr lang="en-US" smtClean="0"/>
              <a:t>12/16/2014</a:t>
            </a:r>
            <a:endParaRPr lang="en-US"/>
          </a:p>
        </p:txBody>
      </p:sp>
      <p:sp>
        <p:nvSpPr>
          <p:cNvPr id="5" name="Footer Placeholder 4"/>
          <p:cNvSpPr>
            <a:spLocks noGrp="1"/>
          </p:cNvSpPr>
          <p:nvPr>
            <p:ph type="ftr" sz="quarter" idx="11"/>
          </p:nvPr>
        </p:nvSpPr>
        <p:spPr/>
        <p:txBody>
          <a:bodyPr/>
          <a:lstStyle/>
          <a:p>
            <a:r>
              <a:rPr lang="en-US" smtClean="0"/>
              <a:t>PREX-CREX December 2014 Meeting</a:t>
            </a:r>
            <a:endParaRPr lang="en-US"/>
          </a:p>
        </p:txBody>
      </p:sp>
    </p:spTree>
    <p:extLst>
      <p:ext uri="{BB962C8B-B14F-4D97-AF65-F5344CB8AC3E}">
        <p14:creationId xmlns:p14="http://schemas.microsoft.com/office/powerpoint/2010/main" val="291575644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113" y="-6418"/>
            <a:ext cx="9967287" cy="610327"/>
          </a:xfrm>
        </p:spPr>
        <p:txBody>
          <a:bodyPr wrap="square">
            <a:spAutoFit/>
          </a:bodyPr>
          <a:lstStyle/>
          <a:p>
            <a:r>
              <a:rPr lang="en-US" sz="3200" b="1" dirty="0" err="1">
                <a:solidFill>
                  <a:srgbClr val="0000FF"/>
                </a:solidFill>
              </a:rPr>
              <a:t>Qweak</a:t>
            </a:r>
            <a:r>
              <a:rPr lang="en-US" sz="3200" b="1" dirty="0">
                <a:solidFill>
                  <a:srgbClr val="0000FF"/>
                </a:solidFill>
              </a:rPr>
              <a:t> Upstream Luminosity Monitor Construction </a:t>
            </a:r>
            <a:endParaRPr lang="en-US" sz="2800" b="1" dirty="0">
              <a:solidFill>
                <a:srgbClr val="0000FF"/>
              </a:solidFill>
            </a:endParaRPr>
          </a:p>
        </p:txBody>
      </p:sp>
      <p:sp>
        <p:nvSpPr>
          <p:cNvPr id="16" name="Subtitle 2"/>
          <p:cNvSpPr txBox="1">
            <a:spLocks/>
          </p:cNvSpPr>
          <p:nvPr/>
        </p:nvSpPr>
        <p:spPr>
          <a:xfrm>
            <a:off x="142075" y="529811"/>
            <a:ext cx="9825213" cy="2057903"/>
          </a:xfrm>
          <a:prstGeom prst="rect">
            <a:avLst/>
          </a:prstGeom>
        </p:spPr>
        <p:txBody>
          <a:bodyPr vert="horz" wrap="square" lIns="101775" tIns="50888" rIns="101775" bIns="50888"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t>25 cm x 7 cm x 2 cm </a:t>
            </a:r>
            <a:r>
              <a:rPr lang="en-US" sz="2200" dirty="0" err="1"/>
              <a:t>Spectrosil</a:t>
            </a:r>
            <a:r>
              <a:rPr lang="en-US" sz="2200" dirty="0"/>
              <a:t> 2000 quartz (no </a:t>
            </a:r>
            <a:r>
              <a:rPr lang="en-US" sz="2200" dirty="0" err="1"/>
              <a:t>Pb</a:t>
            </a:r>
            <a:r>
              <a:rPr lang="en-US" sz="2200" dirty="0"/>
              <a:t> pre-radiator)</a:t>
            </a:r>
          </a:p>
          <a:p>
            <a:r>
              <a:rPr lang="en-US" sz="2200" dirty="0"/>
              <a:t>Two 35 cm long </a:t>
            </a:r>
            <a:r>
              <a:rPr lang="en-US" sz="2200" dirty="0" err="1"/>
              <a:t>Alanod</a:t>
            </a:r>
            <a:r>
              <a:rPr lang="en-US" sz="2200" dirty="0"/>
              <a:t> </a:t>
            </a:r>
            <a:r>
              <a:rPr lang="en-US" sz="2200" dirty="0" err="1"/>
              <a:t>Miro</a:t>
            </a:r>
            <a:r>
              <a:rPr lang="en-US" sz="2200" dirty="0"/>
              <a:t>-Silver 27 “air” </a:t>
            </a:r>
            <a:r>
              <a:rPr lang="en-US" sz="2200" dirty="0" err="1"/>
              <a:t>lightguides</a:t>
            </a:r>
            <a:r>
              <a:rPr lang="en-US" sz="2200" dirty="0"/>
              <a:t> per detector(continuously flushed with N</a:t>
            </a:r>
            <a:r>
              <a:rPr lang="en-US" sz="2200" baseline="-25000" dirty="0"/>
              <a:t>2</a:t>
            </a:r>
            <a:r>
              <a:rPr lang="en-US" sz="2200" dirty="0"/>
              <a:t> gas to eliminate corrosive build-up from moist air)</a:t>
            </a:r>
          </a:p>
          <a:p>
            <a:r>
              <a:rPr lang="en-US" sz="2200" dirty="0"/>
              <a:t>2 inch Hamamatsu R375 quartz window phototube (2 per detector)</a:t>
            </a:r>
          </a:p>
          <a:p>
            <a:r>
              <a:rPr lang="en-US" sz="2200" dirty="0"/>
              <a:t>Readout same as downstream </a:t>
            </a:r>
            <a:r>
              <a:rPr lang="en-US" sz="2200" dirty="0" err="1"/>
              <a:t>lumis</a:t>
            </a:r>
            <a:endParaRPr lang="en-US" sz="2200" dirty="0"/>
          </a:p>
        </p:txBody>
      </p:sp>
      <p:sp>
        <p:nvSpPr>
          <p:cNvPr id="17" name="Slide Number Placeholder 16"/>
          <p:cNvSpPr>
            <a:spLocks noGrp="1"/>
          </p:cNvSpPr>
          <p:nvPr>
            <p:ph type="sldNum" sz="quarter" idx="12"/>
          </p:nvPr>
        </p:nvSpPr>
        <p:spPr/>
        <p:txBody>
          <a:bodyPr/>
          <a:lstStyle/>
          <a:p>
            <a:fld id="{9DC1EBD8-201F-9241-B784-B3F7BC6EFA62}" type="slidenum">
              <a:rPr lang="en-US" smtClean="0"/>
              <a:t>12</a:t>
            </a:fld>
            <a:endParaRPr lang="en-US"/>
          </a:p>
        </p:txBody>
      </p:sp>
      <p:sp>
        <p:nvSpPr>
          <p:cNvPr id="11" name="Rectangle 10"/>
          <p:cNvSpPr/>
          <p:nvPr/>
        </p:nvSpPr>
        <p:spPr>
          <a:xfrm>
            <a:off x="142076" y="6703272"/>
            <a:ext cx="1919495" cy="5005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18" tIns="45710" rIns="91418" bIns="45710" rtlCol="0" anchor="ctr"/>
          <a:lstStyle/>
          <a:p>
            <a:pPr algn="ctr"/>
            <a:endParaRPr lang="en-US"/>
          </a:p>
        </p:txBody>
      </p:sp>
      <p:sp>
        <p:nvSpPr>
          <p:cNvPr id="14" name="Subtitle 2"/>
          <p:cNvSpPr txBox="1">
            <a:spLocks/>
          </p:cNvSpPr>
          <p:nvPr/>
        </p:nvSpPr>
        <p:spPr>
          <a:xfrm>
            <a:off x="5923676" y="2545582"/>
            <a:ext cx="3044692" cy="349015"/>
          </a:xfrm>
          <a:prstGeom prst="rect">
            <a:avLst/>
          </a:prstGeom>
        </p:spPr>
        <p:txBody>
          <a:bodyPr vert="horz" wrap="square" lIns="101775" tIns="50888" rIns="101775" bIns="50888"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err="1">
                <a:solidFill>
                  <a:srgbClr val="FF0000"/>
                </a:solidFill>
              </a:rPr>
              <a:t>Spectrosil</a:t>
            </a:r>
            <a:r>
              <a:rPr lang="en-US" sz="1600" dirty="0">
                <a:solidFill>
                  <a:srgbClr val="FF0000"/>
                </a:solidFill>
              </a:rPr>
              <a:t> quartz block schematics</a:t>
            </a:r>
          </a:p>
        </p:txBody>
      </p:sp>
      <p:pic>
        <p:nvPicPr>
          <p:cNvPr id="13" name="Picture 12" descr="Untitled.png"/>
          <p:cNvPicPr>
            <a:picLocks noChangeAspect="1"/>
          </p:cNvPicPr>
          <p:nvPr/>
        </p:nvPicPr>
        <p:blipFill rotWithShape="1">
          <a:blip r:embed="rId3">
            <a:extLst>
              <a:ext uri="{28A0092B-C50C-407E-A947-70E740481C1C}">
                <a14:useLocalDpi xmlns:a14="http://schemas.microsoft.com/office/drawing/2010/main" val="0"/>
              </a:ext>
            </a:extLst>
          </a:blip>
          <a:srcRect l="49697" t="10858" r="1514" b="57251"/>
          <a:stretch/>
        </p:blipFill>
        <p:spPr>
          <a:xfrm>
            <a:off x="266275" y="3490816"/>
            <a:ext cx="4907426" cy="2404803"/>
          </a:xfrm>
          <a:prstGeom prst="rect">
            <a:avLst/>
          </a:prstGeom>
        </p:spPr>
      </p:pic>
      <p:pic>
        <p:nvPicPr>
          <p:cNvPr id="3" name="Picture 2" descr="Leacock_JD_D_2012_v2-1 8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5972" y="3018847"/>
            <a:ext cx="3779133" cy="1414072"/>
          </a:xfrm>
          <a:prstGeom prst="rect">
            <a:avLst/>
          </a:prstGeom>
        </p:spPr>
      </p:pic>
      <p:pic>
        <p:nvPicPr>
          <p:cNvPr id="1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3482" y="4693219"/>
            <a:ext cx="3439451" cy="2575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p>
            <a:r>
              <a:rPr lang="en-US" smtClean="0"/>
              <a:t>12/16/2014</a:t>
            </a:r>
            <a:endParaRPr lang="en-US"/>
          </a:p>
        </p:txBody>
      </p:sp>
      <p:sp>
        <p:nvSpPr>
          <p:cNvPr id="12" name="Footer Placeholder 11"/>
          <p:cNvSpPr>
            <a:spLocks noGrp="1"/>
          </p:cNvSpPr>
          <p:nvPr>
            <p:ph type="ftr" sz="quarter" idx="11"/>
          </p:nvPr>
        </p:nvSpPr>
        <p:spPr/>
        <p:txBody>
          <a:bodyPr/>
          <a:lstStyle/>
          <a:p>
            <a:r>
              <a:rPr lang="en-US" smtClean="0"/>
              <a:t>PREX-CREX December 2014 Meeting</a:t>
            </a:r>
            <a:endParaRPr lang="en-US"/>
          </a:p>
        </p:txBody>
      </p:sp>
    </p:spTree>
    <p:extLst>
      <p:ext uri="{BB962C8B-B14F-4D97-AF65-F5344CB8AC3E}">
        <p14:creationId xmlns:p14="http://schemas.microsoft.com/office/powerpoint/2010/main" val="17643541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ctrTitle"/>
          </p:nvPr>
        </p:nvSpPr>
        <p:spPr>
          <a:xfrm>
            <a:off x="0" y="-82958"/>
            <a:ext cx="9941402" cy="610314"/>
          </a:xfrm>
        </p:spPr>
        <p:txBody>
          <a:bodyPr>
            <a:spAutoFit/>
          </a:bodyPr>
          <a:lstStyle/>
          <a:p>
            <a:pPr eaLnBrk="1" hangingPunct="1"/>
            <a:r>
              <a:rPr lang="en-US" sz="3200" b="1" dirty="0" err="1">
                <a:solidFill>
                  <a:srgbClr val="0000FF"/>
                </a:solidFill>
                <a:latin typeface="Calibri" charset="0"/>
              </a:rPr>
              <a:t>Qweak</a:t>
            </a:r>
            <a:r>
              <a:rPr lang="en-US" sz="3200" b="1" dirty="0">
                <a:solidFill>
                  <a:srgbClr val="0000FF"/>
                </a:solidFill>
                <a:latin typeface="Calibri" charset="0"/>
              </a:rPr>
              <a:t> Tungsten </a:t>
            </a:r>
            <a:r>
              <a:rPr lang="en-US" sz="3200" b="1" dirty="0" err="1">
                <a:solidFill>
                  <a:srgbClr val="0000FF"/>
                </a:solidFill>
                <a:latin typeface="Calibri" charset="0"/>
              </a:rPr>
              <a:t>Beamline</a:t>
            </a:r>
            <a:r>
              <a:rPr lang="en-US" sz="3200" b="1" dirty="0">
                <a:solidFill>
                  <a:srgbClr val="0000FF"/>
                </a:solidFill>
                <a:latin typeface="Calibri" charset="0"/>
              </a:rPr>
              <a:t> Collimator</a:t>
            </a:r>
          </a:p>
        </p:txBody>
      </p:sp>
      <p:sp>
        <p:nvSpPr>
          <p:cNvPr id="4" name="Slide Number Placeholder 3"/>
          <p:cNvSpPr>
            <a:spLocks noGrp="1"/>
          </p:cNvSpPr>
          <p:nvPr>
            <p:ph type="sldNum" sz="quarter" idx="12"/>
          </p:nvPr>
        </p:nvSpPr>
        <p:spPr/>
        <p:txBody>
          <a:bodyPr/>
          <a:lstStyle/>
          <a:p>
            <a:pPr>
              <a:defRPr/>
            </a:pPr>
            <a:fld id="{75C48DE8-06A3-9345-9520-CC53A72F916E}" type="slidenum">
              <a:rPr lang="en-US" sz="2000">
                <a:solidFill>
                  <a:schemeClr val="tx1"/>
                </a:solidFill>
              </a:rPr>
              <a:pPr>
                <a:defRPr/>
              </a:pPr>
              <a:t>13</a:t>
            </a:fld>
            <a:endParaRPr lang="en-US" sz="2000" dirty="0">
              <a:solidFill>
                <a:schemeClr val="tx1"/>
              </a:solidFill>
            </a:endParaRPr>
          </a:p>
        </p:txBody>
      </p:sp>
      <p:sp>
        <p:nvSpPr>
          <p:cNvPr id="13" name="Text Box 27"/>
          <p:cNvSpPr txBox="1">
            <a:spLocks noChangeArrowheads="1"/>
          </p:cNvSpPr>
          <p:nvPr/>
        </p:nvSpPr>
        <p:spPr bwMode="auto">
          <a:xfrm>
            <a:off x="45404" y="3101764"/>
            <a:ext cx="9895999" cy="1026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70" tIns="50935" rIns="101870" bIns="50935">
            <a:spAutoFit/>
          </a:bodyPr>
          <a:lstStyle>
            <a:lvl1pPr eaLnBrk="0" hangingPunct="0">
              <a:defRPr sz="2000">
                <a:solidFill>
                  <a:srgbClr val="336600"/>
                </a:solidFill>
                <a:latin typeface="Times New Roman" pitchFamily="18" charset="0"/>
              </a:defRPr>
            </a:lvl1pPr>
            <a:lvl2pPr marL="742950" indent="-285750" eaLnBrk="0" hangingPunct="0">
              <a:defRPr sz="2000">
                <a:solidFill>
                  <a:srgbClr val="336600"/>
                </a:solidFill>
                <a:latin typeface="Times New Roman" pitchFamily="18" charset="0"/>
              </a:defRPr>
            </a:lvl2pPr>
            <a:lvl3pPr marL="1143000" indent="-228600" eaLnBrk="0" hangingPunct="0">
              <a:defRPr sz="2000">
                <a:solidFill>
                  <a:srgbClr val="336600"/>
                </a:solidFill>
                <a:latin typeface="Times New Roman" pitchFamily="18" charset="0"/>
              </a:defRPr>
            </a:lvl3pPr>
            <a:lvl4pPr marL="1600200" indent="-228600" eaLnBrk="0" hangingPunct="0">
              <a:defRPr sz="2000">
                <a:solidFill>
                  <a:srgbClr val="336600"/>
                </a:solidFill>
                <a:latin typeface="Times New Roman" pitchFamily="18" charset="0"/>
              </a:defRPr>
            </a:lvl4pPr>
            <a:lvl5pPr marL="2057400" indent="-228600" eaLnBrk="0" hangingPunct="0">
              <a:defRPr sz="2000">
                <a:solidFill>
                  <a:srgbClr val="336600"/>
                </a:solidFill>
                <a:latin typeface="Times New Roman" pitchFamily="18" charset="0"/>
              </a:defRPr>
            </a:lvl5pPr>
            <a:lvl6pPr marL="2514600" indent="-228600" eaLnBrk="0" fontAlgn="base" hangingPunct="0">
              <a:spcBef>
                <a:spcPct val="0"/>
              </a:spcBef>
              <a:spcAft>
                <a:spcPct val="0"/>
              </a:spcAft>
              <a:defRPr sz="2000">
                <a:solidFill>
                  <a:srgbClr val="336600"/>
                </a:solidFill>
                <a:latin typeface="Times New Roman" pitchFamily="18" charset="0"/>
              </a:defRPr>
            </a:lvl6pPr>
            <a:lvl7pPr marL="2971800" indent="-228600" eaLnBrk="0" fontAlgn="base" hangingPunct="0">
              <a:spcBef>
                <a:spcPct val="0"/>
              </a:spcBef>
              <a:spcAft>
                <a:spcPct val="0"/>
              </a:spcAft>
              <a:defRPr sz="2000">
                <a:solidFill>
                  <a:srgbClr val="336600"/>
                </a:solidFill>
                <a:latin typeface="Times New Roman" pitchFamily="18" charset="0"/>
              </a:defRPr>
            </a:lvl7pPr>
            <a:lvl8pPr marL="3429000" indent="-228600" eaLnBrk="0" fontAlgn="base" hangingPunct="0">
              <a:spcBef>
                <a:spcPct val="0"/>
              </a:spcBef>
              <a:spcAft>
                <a:spcPct val="0"/>
              </a:spcAft>
              <a:defRPr sz="2000">
                <a:solidFill>
                  <a:srgbClr val="336600"/>
                </a:solidFill>
                <a:latin typeface="Times New Roman" pitchFamily="18" charset="0"/>
              </a:defRPr>
            </a:lvl8pPr>
            <a:lvl9pPr marL="3886200" indent="-228600" eaLnBrk="0" fontAlgn="base" hangingPunct="0">
              <a:spcBef>
                <a:spcPct val="0"/>
              </a:spcBef>
              <a:spcAft>
                <a:spcPct val="0"/>
              </a:spcAft>
              <a:defRPr sz="2000">
                <a:solidFill>
                  <a:srgbClr val="336600"/>
                </a:solidFill>
                <a:latin typeface="Times New Roman" pitchFamily="18" charset="0"/>
              </a:defRPr>
            </a:lvl9pPr>
          </a:lstStyle>
          <a:p>
            <a:pPr marL="0" lvl="1" indent="0" eaLnBrk="1" hangingPunct="1">
              <a:defRPr/>
            </a:pPr>
            <a:r>
              <a:rPr lang="en-US" dirty="0" smtClean="0">
                <a:solidFill>
                  <a:srgbClr val="FF0000"/>
                </a:solidFill>
                <a:latin typeface="+mn-lt"/>
                <a:sym typeface="Symbol" pitchFamily="18" charset="2"/>
              </a:rPr>
              <a:t>Small aperture tungsten-copper collimator </a:t>
            </a:r>
            <a:r>
              <a:rPr lang="en-US" dirty="0" smtClean="0">
                <a:solidFill>
                  <a:schemeClr val="tx1"/>
                </a:solidFill>
                <a:latin typeface="+mn-lt"/>
                <a:sym typeface="Symbol" pitchFamily="18" charset="2"/>
              </a:rPr>
              <a:t>placed in center of collimator 1 to block small angle scattered particles from interacting with the downstream </a:t>
            </a:r>
            <a:r>
              <a:rPr lang="en-US" dirty="0" err="1" smtClean="0">
                <a:solidFill>
                  <a:schemeClr val="tx1"/>
                </a:solidFill>
                <a:latin typeface="+mn-lt"/>
                <a:sym typeface="Symbol" pitchFamily="18" charset="2"/>
              </a:rPr>
              <a:t>beampipe</a:t>
            </a:r>
            <a:r>
              <a:rPr lang="en-US" dirty="0">
                <a:solidFill>
                  <a:schemeClr val="tx1"/>
                </a:solidFill>
                <a:latin typeface="+mn-lt"/>
                <a:sym typeface="Symbol" pitchFamily="18" charset="2"/>
              </a:rPr>
              <a:t> </a:t>
            </a:r>
            <a:endParaRPr lang="en-US" dirty="0" smtClean="0">
              <a:solidFill>
                <a:schemeClr val="tx1"/>
              </a:solidFill>
              <a:latin typeface="+mn-lt"/>
              <a:sym typeface="Symbol" pitchFamily="18" charset="2"/>
            </a:endParaRPr>
          </a:p>
          <a:p>
            <a:pPr marL="0" lvl="1" indent="0" eaLnBrk="1" hangingPunct="1">
              <a:defRPr/>
            </a:pPr>
            <a:r>
              <a:rPr lang="en-US" dirty="0" smtClean="0">
                <a:solidFill>
                  <a:schemeClr val="tx1"/>
                </a:solidFill>
                <a:latin typeface="+mn-lt"/>
                <a:sym typeface="Symbol" pitchFamily="18" charset="2"/>
              </a:rPr>
              <a:t>(~ 1.6 kW power deposit expected and measured) – catches electrons in ~ 0.8 – 4.0</a:t>
            </a:r>
            <a:r>
              <a:rPr lang="en-US" baseline="30000" dirty="0">
                <a:solidFill>
                  <a:schemeClr val="tx1"/>
                </a:solidFill>
                <a:latin typeface="+mn-lt"/>
                <a:sym typeface="Symbol" pitchFamily="18" charset="2"/>
              </a:rPr>
              <a:t>o</a:t>
            </a:r>
            <a:r>
              <a:rPr lang="en-US" dirty="0" smtClean="0">
                <a:solidFill>
                  <a:schemeClr val="tx1"/>
                </a:solidFill>
                <a:latin typeface="+mn-lt"/>
                <a:sym typeface="Symbol" pitchFamily="18" charset="2"/>
              </a:rPr>
              <a:t> range</a:t>
            </a:r>
          </a:p>
        </p:txBody>
      </p:sp>
      <p:pic>
        <p:nvPicPr>
          <p:cNvPr id="31748" name="Picture 1" descr="QweakNIM 40.pdf"/>
          <p:cNvPicPr>
            <a:picLocks noChangeAspect="1"/>
          </p:cNvPicPr>
          <p:nvPr/>
        </p:nvPicPr>
        <p:blipFill>
          <a:blip r:embed="rId3">
            <a:extLst>
              <a:ext uri="{28A0092B-C50C-407E-A947-70E740481C1C}">
                <a14:useLocalDpi xmlns:a14="http://schemas.microsoft.com/office/drawing/2010/main" val="0"/>
              </a:ext>
            </a:extLst>
          </a:blip>
          <a:srcRect t="8455" b="57726"/>
          <a:stretch>
            <a:fillRect/>
          </a:stretch>
        </p:blipFill>
        <p:spPr bwMode="auto">
          <a:xfrm>
            <a:off x="5303363" y="469585"/>
            <a:ext cx="5331301" cy="262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 y="588329"/>
            <a:ext cx="3310890" cy="2554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cxnSp>
        <p:nvCxnSpPr>
          <p:cNvPr id="31750" name="Straight Arrow Connector 6"/>
          <p:cNvCxnSpPr>
            <a:cxnSpLocks noChangeShapeType="1"/>
          </p:cNvCxnSpPr>
          <p:nvPr/>
        </p:nvCxnSpPr>
        <p:spPr bwMode="auto">
          <a:xfrm>
            <a:off x="1791654" y="1862138"/>
            <a:ext cx="7941945" cy="316653"/>
          </a:xfrm>
          <a:prstGeom prst="straightConnector1">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1751" name="Picture 7" descr="C:\Users\pitt\Desktop\67503-E-00041 S3 R-.png"/>
          <p:cNvPicPr>
            <a:picLocks noChangeAspect="1" noChangeArrowheads="1"/>
          </p:cNvPicPr>
          <p:nvPr/>
        </p:nvPicPr>
        <p:blipFill>
          <a:blip r:embed="rId5">
            <a:extLst>
              <a:ext uri="{28A0092B-C50C-407E-A947-70E740481C1C}">
                <a14:useLocalDpi xmlns:a14="http://schemas.microsoft.com/office/drawing/2010/main" val="0"/>
              </a:ext>
            </a:extLst>
          </a:blip>
          <a:srcRect l="25266" t="13516" r="13496" b="41708"/>
          <a:stretch>
            <a:fillRect/>
          </a:stretch>
        </p:blipFill>
        <p:spPr bwMode="auto">
          <a:xfrm>
            <a:off x="3478531" y="649502"/>
            <a:ext cx="2560003" cy="111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651" y="4334193"/>
            <a:ext cx="9083993" cy="2869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1753" name="Text Box 7"/>
          <p:cNvSpPr txBox="1">
            <a:spLocks noChangeArrowheads="1"/>
          </p:cNvSpPr>
          <p:nvPr/>
        </p:nvSpPr>
        <p:spPr bwMode="auto">
          <a:xfrm>
            <a:off x="1061720" y="4314403"/>
            <a:ext cx="2416810" cy="313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300">
                <a:solidFill>
                  <a:srgbClr val="FF0000"/>
                </a:solidFill>
                <a:latin typeface="Comic Sans MS" charset="0"/>
                <a:sym typeface="Symbol" charset="0"/>
              </a:rPr>
              <a:t>Simulation  with “plug”</a:t>
            </a:r>
            <a:endParaRPr lang="en-US" sz="1800">
              <a:solidFill>
                <a:srgbClr val="FF0000"/>
              </a:solidFill>
              <a:latin typeface="Comic Sans MS" charset="0"/>
              <a:sym typeface="Symbol" charset="0"/>
            </a:endParaRPr>
          </a:p>
        </p:txBody>
      </p:sp>
      <p:sp>
        <p:nvSpPr>
          <p:cNvPr id="31754" name="Text Box 7"/>
          <p:cNvSpPr txBox="1">
            <a:spLocks noChangeArrowheads="1"/>
          </p:cNvSpPr>
          <p:nvPr/>
        </p:nvSpPr>
        <p:spPr bwMode="auto">
          <a:xfrm>
            <a:off x="5703253" y="4375575"/>
            <a:ext cx="2724150" cy="31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70" tIns="50935" rIns="101870" bIns="50935">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300">
                <a:solidFill>
                  <a:srgbClr val="FF0000"/>
                </a:solidFill>
                <a:latin typeface="Comic Sans MS" charset="0"/>
                <a:sym typeface="Symbol" charset="0"/>
              </a:rPr>
              <a:t>Simulation without “plug”</a:t>
            </a:r>
            <a:endParaRPr lang="en-US" sz="1800">
              <a:solidFill>
                <a:srgbClr val="FF0000"/>
              </a:solidFill>
              <a:latin typeface="Comic Sans MS" charset="0"/>
              <a:sym typeface="Symbol" charset="0"/>
            </a:endParaRPr>
          </a:p>
        </p:txBody>
      </p:sp>
      <p:sp>
        <p:nvSpPr>
          <p:cNvPr id="18" name="Text Box 27"/>
          <p:cNvSpPr txBox="1">
            <a:spLocks noChangeArrowheads="1"/>
          </p:cNvSpPr>
          <p:nvPr/>
        </p:nvSpPr>
        <p:spPr bwMode="auto">
          <a:xfrm>
            <a:off x="160655" y="7211060"/>
            <a:ext cx="9394825" cy="383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70" tIns="50935" rIns="101870" bIns="50935">
            <a:spAutoFit/>
          </a:bodyPr>
          <a:lstStyle>
            <a:lvl1pPr eaLnBrk="0" hangingPunct="0">
              <a:defRPr sz="2000">
                <a:solidFill>
                  <a:srgbClr val="336600"/>
                </a:solidFill>
                <a:latin typeface="Times New Roman" pitchFamily="18" charset="0"/>
              </a:defRPr>
            </a:lvl1pPr>
            <a:lvl2pPr marL="742950" indent="-285750" eaLnBrk="0" hangingPunct="0">
              <a:defRPr sz="2000">
                <a:solidFill>
                  <a:srgbClr val="336600"/>
                </a:solidFill>
                <a:latin typeface="Times New Roman" pitchFamily="18" charset="0"/>
              </a:defRPr>
            </a:lvl2pPr>
            <a:lvl3pPr marL="1143000" indent="-228600" eaLnBrk="0" hangingPunct="0">
              <a:defRPr sz="2000">
                <a:solidFill>
                  <a:srgbClr val="336600"/>
                </a:solidFill>
                <a:latin typeface="Times New Roman" pitchFamily="18" charset="0"/>
              </a:defRPr>
            </a:lvl3pPr>
            <a:lvl4pPr marL="1600200" indent="-228600" eaLnBrk="0" hangingPunct="0">
              <a:defRPr sz="2000">
                <a:solidFill>
                  <a:srgbClr val="336600"/>
                </a:solidFill>
                <a:latin typeface="Times New Roman" pitchFamily="18" charset="0"/>
              </a:defRPr>
            </a:lvl4pPr>
            <a:lvl5pPr marL="2057400" indent="-228600" eaLnBrk="0" hangingPunct="0">
              <a:defRPr sz="2000">
                <a:solidFill>
                  <a:srgbClr val="336600"/>
                </a:solidFill>
                <a:latin typeface="Times New Roman" pitchFamily="18" charset="0"/>
              </a:defRPr>
            </a:lvl5pPr>
            <a:lvl6pPr marL="2514600" indent="-228600" eaLnBrk="0" fontAlgn="base" hangingPunct="0">
              <a:spcBef>
                <a:spcPct val="0"/>
              </a:spcBef>
              <a:spcAft>
                <a:spcPct val="0"/>
              </a:spcAft>
              <a:defRPr sz="2000">
                <a:solidFill>
                  <a:srgbClr val="336600"/>
                </a:solidFill>
                <a:latin typeface="Times New Roman" pitchFamily="18" charset="0"/>
              </a:defRPr>
            </a:lvl6pPr>
            <a:lvl7pPr marL="2971800" indent="-228600" eaLnBrk="0" fontAlgn="base" hangingPunct="0">
              <a:spcBef>
                <a:spcPct val="0"/>
              </a:spcBef>
              <a:spcAft>
                <a:spcPct val="0"/>
              </a:spcAft>
              <a:defRPr sz="2000">
                <a:solidFill>
                  <a:srgbClr val="336600"/>
                </a:solidFill>
                <a:latin typeface="Times New Roman" pitchFamily="18" charset="0"/>
              </a:defRPr>
            </a:lvl7pPr>
            <a:lvl8pPr marL="3429000" indent="-228600" eaLnBrk="0" fontAlgn="base" hangingPunct="0">
              <a:spcBef>
                <a:spcPct val="0"/>
              </a:spcBef>
              <a:spcAft>
                <a:spcPct val="0"/>
              </a:spcAft>
              <a:defRPr sz="2000">
                <a:solidFill>
                  <a:srgbClr val="336600"/>
                </a:solidFill>
                <a:latin typeface="Times New Roman" pitchFamily="18" charset="0"/>
              </a:defRPr>
            </a:lvl8pPr>
            <a:lvl9pPr marL="3886200" indent="-228600" eaLnBrk="0" fontAlgn="base" hangingPunct="0">
              <a:spcBef>
                <a:spcPct val="0"/>
              </a:spcBef>
              <a:spcAft>
                <a:spcPct val="0"/>
              </a:spcAft>
              <a:defRPr sz="2000">
                <a:solidFill>
                  <a:srgbClr val="336600"/>
                </a:solidFill>
                <a:latin typeface="Times New Roman" pitchFamily="18" charset="0"/>
              </a:defRPr>
            </a:lvl9pPr>
          </a:lstStyle>
          <a:p>
            <a:pPr marL="0" lvl="1" indent="0" eaLnBrk="1" hangingPunct="1">
              <a:defRPr/>
            </a:pPr>
            <a:r>
              <a:rPr lang="en-US" sz="1800" dirty="0">
                <a:solidFill>
                  <a:schemeClr val="tx1"/>
                </a:solidFill>
                <a:latin typeface="+mn-lt"/>
                <a:sym typeface="Symbol" pitchFamily="18" charset="2"/>
              </a:rPr>
              <a:t>Simulation indicated the “plug” keeps scattered beam from interacting in downstream </a:t>
            </a:r>
            <a:r>
              <a:rPr lang="en-US" sz="1800" dirty="0" err="1">
                <a:solidFill>
                  <a:schemeClr val="tx1"/>
                </a:solidFill>
                <a:latin typeface="+mn-lt"/>
                <a:sym typeface="Symbol" pitchFamily="18" charset="2"/>
              </a:rPr>
              <a:t>beampipe</a:t>
            </a:r>
            <a:r>
              <a:rPr lang="en-US" sz="1800" dirty="0">
                <a:solidFill>
                  <a:schemeClr val="tx1"/>
                </a:solidFill>
                <a:latin typeface="+mn-lt"/>
                <a:sym typeface="Symbol" pitchFamily="18" charset="2"/>
              </a:rPr>
              <a:t>.  </a:t>
            </a:r>
          </a:p>
        </p:txBody>
      </p:sp>
      <p:sp>
        <p:nvSpPr>
          <p:cNvPr id="2" name="Date Placeholder 1"/>
          <p:cNvSpPr>
            <a:spLocks noGrp="1"/>
          </p:cNvSpPr>
          <p:nvPr>
            <p:ph type="dt" sz="half" idx="10"/>
          </p:nvPr>
        </p:nvSpPr>
        <p:spPr/>
        <p:txBody>
          <a:bodyPr/>
          <a:lstStyle/>
          <a:p>
            <a:r>
              <a:rPr lang="en-US" smtClean="0"/>
              <a:t>12/16/2014</a:t>
            </a:r>
            <a:endParaRPr lang="en-US"/>
          </a:p>
        </p:txBody>
      </p:sp>
      <p:sp>
        <p:nvSpPr>
          <p:cNvPr id="3" name="Footer Placeholder 2"/>
          <p:cNvSpPr>
            <a:spLocks noGrp="1"/>
          </p:cNvSpPr>
          <p:nvPr>
            <p:ph type="ftr" sz="quarter" idx="11"/>
          </p:nvPr>
        </p:nvSpPr>
        <p:spPr/>
        <p:txBody>
          <a:bodyPr/>
          <a:lstStyle/>
          <a:p>
            <a:r>
              <a:rPr lang="en-US" smtClean="0"/>
              <a:t>PREX-CREX December 2014 Meeting</a:t>
            </a:r>
            <a:endParaRPr lang="en-US"/>
          </a:p>
        </p:txBody>
      </p:sp>
    </p:spTree>
    <p:extLst>
      <p:ext uri="{BB962C8B-B14F-4D97-AF65-F5344CB8AC3E}">
        <p14:creationId xmlns:p14="http://schemas.microsoft.com/office/powerpoint/2010/main" val="299115511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ctrTitle"/>
          </p:nvPr>
        </p:nvSpPr>
        <p:spPr>
          <a:xfrm>
            <a:off x="0" y="-75409"/>
            <a:ext cx="9941402" cy="595212"/>
          </a:xfrm>
        </p:spPr>
        <p:txBody>
          <a:bodyPr>
            <a:spAutoFit/>
          </a:bodyPr>
          <a:lstStyle/>
          <a:p>
            <a:pPr eaLnBrk="1" hangingPunct="1"/>
            <a:r>
              <a:rPr lang="en-US" sz="3200" b="1" dirty="0" err="1">
                <a:solidFill>
                  <a:srgbClr val="0000FF"/>
                </a:solidFill>
                <a:latin typeface="Calibri" charset="0"/>
              </a:rPr>
              <a:t>Qweak</a:t>
            </a:r>
            <a:r>
              <a:rPr lang="en-US" sz="3200" b="1" dirty="0">
                <a:solidFill>
                  <a:srgbClr val="0000FF"/>
                </a:solidFill>
                <a:latin typeface="Calibri" charset="0"/>
              </a:rPr>
              <a:t> Tungsten Octant Blocker</a:t>
            </a:r>
          </a:p>
        </p:txBody>
      </p:sp>
      <p:sp>
        <p:nvSpPr>
          <p:cNvPr id="4" name="Slide Number Placeholder 3"/>
          <p:cNvSpPr>
            <a:spLocks noGrp="1"/>
          </p:cNvSpPr>
          <p:nvPr>
            <p:ph type="sldNum" sz="quarter" idx="12"/>
          </p:nvPr>
        </p:nvSpPr>
        <p:spPr/>
        <p:txBody>
          <a:bodyPr/>
          <a:lstStyle/>
          <a:p>
            <a:pPr>
              <a:defRPr/>
            </a:pPr>
            <a:fld id="{7DEEFB5E-7408-7D42-B677-689162264780}" type="slidenum">
              <a:rPr lang="en-US" sz="2000">
                <a:solidFill>
                  <a:schemeClr val="tx1"/>
                </a:solidFill>
              </a:rPr>
              <a:pPr>
                <a:defRPr/>
              </a:pPr>
              <a:t>14</a:t>
            </a:fld>
            <a:endParaRPr lang="en-US" sz="2000" dirty="0">
              <a:solidFill>
                <a:schemeClr val="tx1"/>
              </a:solidFill>
            </a:endParaRPr>
          </a:p>
        </p:txBody>
      </p:sp>
      <p:sp>
        <p:nvSpPr>
          <p:cNvPr id="13" name="Text Box 27"/>
          <p:cNvSpPr txBox="1">
            <a:spLocks noChangeArrowheads="1"/>
          </p:cNvSpPr>
          <p:nvPr/>
        </p:nvSpPr>
        <p:spPr bwMode="auto">
          <a:xfrm>
            <a:off x="167640" y="521758"/>
            <a:ext cx="9394825" cy="1026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eaLnBrk="0" hangingPunct="0">
              <a:defRPr sz="2000">
                <a:solidFill>
                  <a:srgbClr val="336600"/>
                </a:solidFill>
                <a:latin typeface="Times New Roman" pitchFamily="18" charset="0"/>
              </a:defRPr>
            </a:lvl1pPr>
            <a:lvl2pPr marL="742950" indent="-285750" eaLnBrk="0" hangingPunct="0">
              <a:defRPr sz="2000">
                <a:solidFill>
                  <a:srgbClr val="336600"/>
                </a:solidFill>
                <a:latin typeface="Times New Roman" pitchFamily="18" charset="0"/>
              </a:defRPr>
            </a:lvl2pPr>
            <a:lvl3pPr marL="1143000" indent="-228600" eaLnBrk="0" hangingPunct="0">
              <a:defRPr sz="2000">
                <a:solidFill>
                  <a:srgbClr val="336600"/>
                </a:solidFill>
                <a:latin typeface="Times New Roman" pitchFamily="18" charset="0"/>
              </a:defRPr>
            </a:lvl3pPr>
            <a:lvl4pPr marL="1600200" indent="-228600" eaLnBrk="0" hangingPunct="0">
              <a:defRPr sz="2000">
                <a:solidFill>
                  <a:srgbClr val="336600"/>
                </a:solidFill>
                <a:latin typeface="Times New Roman" pitchFamily="18" charset="0"/>
              </a:defRPr>
            </a:lvl4pPr>
            <a:lvl5pPr marL="2057400" indent="-228600" eaLnBrk="0" hangingPunct="0">
              <a:defRPr sz="2000">
                <a:solidFill>
                  <a:srgbClr val="336600"/>
                </a:solidFill>
                <a:latin typeface="Times New Roman" pitchFamily="18" charset="0"/>
              </a:defRPr>
            </a:lvl5pPr>
            <a:lvl6pPr marL="2514600" indent="-228600" eaLnBrk="0" fontAlgn="base" hangingPunct="0">
              <a:spcBef>
                <a:spcPct val="0"/>
              </a:spcBef>
              <a:spcAft>
                <a:spcPct val="0"/>
              </a:spcAft>
              <a:defRPr sz="2000">
                <a:solidFill>
                  <a:srgbClr val="336600"/>
                </a:solidFill>
                <a:latin typeface="Times New Roman" pitchFamily="18" charset="0"/>
              </a:defRPr>
            </a:lvl6pPr>
            <a:lvl7pPr marL="2971800" indent="-228600" eaLnBrk="0" fontAlgn="base" hangingPunct="0">
              <a:spcBef>
                <a:spcPct val="0"/>
              </a:spcBef>
              <a:spcAft>
                <a:spcPct val="0"/>
              </a:spcAft>
              <a:defRPr sz="2000">
                <a:solidFill>
                  <a:srgbClr val="336600"/>
                </a:solidFill>
                <a:latin typeface="Times New Roman" pitchFamily="18" charset="0"/>
              </a:defRPr>
            </a:lvl7pPr>
            <a:lvl8pPr marL="3429000" indent="-228600" eaLnBrk="0" fontAlgn="base" hangingPunct="0">
              <a:spcBef>
                <a:spcPct val="0"/>
              </a:spcBef>
              <a:spcAft>
                <a:spcPct val="0"/>
              </a:spcAft>
              <a:defRPr sz="2000">
                <a:solidFill>
                  <a:srgbClr val="336600"/>
                </a:solidFill>
                <a:latin typeface="Times New Roman" pitchFamily="18" charset="0"/>
              </a:defRPr>
            </a:lvl8pPr>
            <a:lvl9pPr marL="3886200" indent="-228600" eaLnBrk="0" fontAlgn="base" hangingPunct="0">
              <a:spcBef>
                <a:spcPct val="0"/>
              </a:spcBef>
              <a:spcAft>
                <a:spcPct val="0"/>
              </a:spcAft>
              <a:defRPr sz="2000">
                <a:solidFill>
                  <a:srgbClr val="336600"/>
                </a:solidFill>
                <a:latin typeface="Times New Roman" pitchFamily="18" charset="0"/>
              </a:defRPr>
            </a:lvl9pPr>
          </a:lstStyle>
          <a:p>
            <a:pPr marL="0" lvl="1" indent="0" eaLnBrk="1" hangingPunct="1">
              <a:defRPr/>
            </a:pPr>
            <a:r>
              <a:rPr lang="en-US" dirty="0" smtClean="0">
                <a:solidFill>
                  <a:schemeClr val="tx1"/>
                </a:solidFill>
                <a:latin typeface="+mn-lt"/>
                <a:sym typeface="Symbol" pitchFamily="18" charset="2"/>
              </a:rPr>
              <a:t>Two 5.1 cm thick tungsten blocks could be inserted manually into the Octant 1 and 5 holes of Collimator 1: eliminates direct scattered events from the target and measures scattering flux from tungsten collimator, </a:t>
            </a:r>
            <a:r>
              <a:rPr lang="en-US" dirty="0" err="1" smtClean="0">
                <a:solidFill>
                  <a:schemeClr val="tx1"/>
                </a:solidFill>
                <a:latin typeface="+mn-lt"/>
                <a:sym typeface="Symbol" pitchFamily="18" charset="2"/>
              </a:rPr>
              <a:t>beampipe</a:t>
            </a:r>
            <a:r>
              <a:rPr lang="en-US" dirty="0" smtClean="0">
                <a:solidFill>
                  <a:schemeClr val="tx1"/>
                </a:solidFill>
                <a:latin typeface="+mn-lt"/>
                <a:sym typeface="Symbol" pitchFamily="18" charset="2"/>
              </a:rPr>
              <a:t>, etc.</a:t>
            </a:r>
          </a:p>
        </p:txBody>
      </p:sp>
      <p:pic>
        <p:nvPicPr>
          <p:cNvPr id="32772" name="Picture 2"/>
          <p:cNvPicPr>
            <a:picLocks noChangeAspect="1" noChangeArrowheads="1"/>
          </p:cNvPicPr>
          <p:nvPr/>
        </p:nvPicPr>
        <p:blipFill>
          <a:blip r:embed="rId3">
            <a:lum bright="10000" contrast="-20000"/>
            <a:extLst>
              <a:ext uri="{28A0092B-C50C-407E-A947-70E740481C1C}">
                <a14:useLocalDpi xmlns:a14="http://schemas.microsoft.com/office/drawing/2010/main" val="0"/>
              </a:ext>
            </a:extLst>
          </a:blip>
          <a:srcRect/>
          <a:stretch>
            <a:fillRect/>
          </a:stretch>
        </p:blipFill>
        <p:spPr bwMode="auto">
          <a:xfrm>
            <a:off x="274162" y="1721803"/>
            <a:ext cx="4185761" cy="258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Text Box 62"/>
          <p:cNvSpPr txBox="1">
            <a:spLocks noChangeArrowheads="1"/>
          </p:cNvSpPr>
          <p:nvPr/>
        </p:nvSpPr>
        <p:spPr bwMode="auto">
          <a:xfrm>
            <a:off x="59373" y="4562687"/>
            <a:ext cx="9719628" cy="2318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82" tIns="50941" rIns="101882" bIns="50941">
            <a:spAutoFit/>
          </a:bodyPr>
          <a:lstStyle>
            <a:lvl1pPr eaLnBrk="0" hangingPunct="0">
              <a:defRPr sz="2000">
                <a:solidFill>
                  <a:srgbClr val="336600"/>
                </a:solidFill>
                <a:latin typeface="Times New Roman" pitchFamily="18" charset="0"/>
              </a:defRPr>
            </a:lvl1pPr>
            <a:lvl2pPr marL="742950" indent="-285750" eaLnBrk="0" hangingPunct="0">
              <a:defRPr sz="2000">
                <a:solidFill>
                  <a:srgbClr val="336600"/>
                </a:solidFill>
                <a:latin typeface="Times New Roman" pitchFamily="18" charset="0"/>
              </a:defRPr>
            </a:lvl2pPr>
            <a:lvl3pPr marL="1143000" indent="-228600" eaLnBrk="0" hangingPunct="0">
              <a:defRPr sz="2000">
                <a:solidFill>
                  <a:srgbClr val="336600"/>
                </a:solidFill>
                <a:latin typeface="Times New Roman" pitchFamily="18" charset="0"/>
              </a:defRPr>
            </a:lvl3pPr>
            <a:lvl4pPr marL="1600200" indent="-228600" eaLnBrk="0" hangingPunct="0">
              <a:defRPr sz="2000">
                <a:solidFill>
                  <a:srgbClr val="336600"/>
                </a:solidFill>
                <a:latin typeface="Times New Roman" pitchFamily="18" charset="0"/>
              </a:defRPr>
            </a:lvl4pPr>
            <a:lvl5pPr marL="2057400" indent="-228600" eaLnBrk="0" hangingPunct="0">
              <a:defRPr sz="2000">
                <a:solidFill>
                  <a:srgbClr val="336600"/>
                </a:solidFill>
                <a:latin typeface="Times New Roman" pitchFamily="18" charset="0"/>
              </a:defRPr>
            </a:lvl5pPr>
            <a:lvl6pPr marL="2514600" indent="-228600" eaLnBrk="0" fontAlgn="base" hangingPunct="0">
              <a:spcBef>
                <a:spcPct val="0"/>
              </a:spcBef>
              <a:spcAft>
                <a:spcPct val="0"/>
              </a:spcAft>
              <a:defRPr sz="2000">
                <a:solidFill>
                  <a:srgbClr val="336600"/>
                </a:solidFill>
                <a:latin typeface="Times New Roman" pitchFamily="18" charset="0"/>
              </a:defRPr>
            </a:lvl6pPr>
            <a:lvl7pPr marL="2971800" indent="-228600" eaLnBrk="0" fontAlgn="base" hangingPunct="0">
              <a:spcBef>
                <a:spcPct val="0"/>
              </a:spcBef>
              <a:spcAft>
                <a:spcPct val="0"/>
              </a:spcAft>
              <a:defRPr sz="2000">
                <a:solidFill>
                  <a:srgbClr val="336600"/>
                </a:solidFill>
                <a:latin typeface="Times New Roman" pitchFamily="18" charset="0"/>
              </a:defRPr>
            </a:lvl7pPr>
            <a:lvl8pPr marL="3429000" indent="-228600" eaLnBrk="0" fontAlgn="base" hangingPunct="0">
              <a:spcBef>
                <a:spcPct val="0"/>
              </a:spcBef>
              <a:spcAft>
                <a:spcPct val="0"/>
              </a:spcAft>
              <a:defRPr sz="2000">
                <a:solidFill>
                  <a:srgbClr val="336600"/>
                </a:solidFill>
                <a:latin typeface="Times New Roman" pitchFamily="18" charset="0"/>
              </a:defRPr>
            </a:lvl8pPr>
            <a:lvl9pPr marL="3886200" indent="-228600" eaLnBrk="0" fontAlgn="base" hangingPunct="0">
              <a:spcBef>
                <a:spcPct val="0"/>
              </a:spcBef>
              <a:spcAft>
                <a:spcPct val="0"/>
              </a:spcAft>
              <a:defRPr sz="2000">
                <a:solidFill>
                  <a:srgbClr val="336600"/>
                </a:solidFill>
                <a:latin typeface="Times New Roman" pitchFamily="18" charset="0"/>
              </a:defRPr>
            </a:lvl9pPr>
          </a:lstStyle>
          <a:p>
            <a:pPr eaLnBrk="1" hangingPunct="1">
              <a:defRPr/>
            </a:pPr>
            <a:r>
              <a:rPr lang="en-US" sz="1600" dirty="0">
                <a:solidFill>
                  <a:srgbClr val="FF0000"/>
                </a:solidFill>
                <a:latin typeface="+mn-lt"/>
                <a:sym typeface="Symbol" pitchFamily="18" charset="2"/>
              </a:rPr>
              <a:t>Diffuse backgrounds directly demonstrated with measurements</a:t>
            </a:r>
          </a:p>
          <a:p>
            <a:pPr eaLnBrk="1" hangingPunct="1">
              <a:defRPr/>
            </a:pPr>
            <a:endParaRPr lang="en-US" sz="1600" dirty="0">
              <a:latin typeface="+mn-lt"/>
              <a:sym typeface="Symbol" pitchFamily="18" charset="2"/>
            </a:endParaRPr>
          </a:p>
          <a:p>
            <a:pPr marL="318383" indent="-318383" eaLnBrk="1" hangingPunct="1">
              <a:buFont typeface="Arial" pitchFamily="34" charset="0"/>
              <a:buChar char="•"/>
              <a:defRPr/>
            </a:pPr>
            <a:r>
              <a:rPr lang="en-US" sz="1600" dirty="0">
                <a:latin typeface="+mn-lt"/>
                <a:sym typeface="Symbol" pitchFamily="18" charset="2"/>
              </a:rPr>
              <a:t>Fraction of signal left in a main detector when blocked with tungsten blocker  </a:t>
            </a:r>
          </a:p>
          <a:p>
            <a:pPr eaLnBrk="1" hangingPunct="1">
              <a:defRPr/>
            </a:pPr>
            <a:r>
              <a:rPr lang="en-US" sz="1600" dirty="0">
                <a:latin typeface="+mn-lt"/>
                <a:sym typeface="Symbol" pitchFamily="18" charset="2"/>
              </a:rPr>
              <a:t>      ~ 0.19 </a:t>
            </a:r>
            <a:r>
              <a:rPr lang="en-US" sz="1600" dirty="0">
                <a:latin typeface="+mn-lt"/>
                <a:sym typeface="Symbol"/>
              </a:rPr>
              <a:t> 0.06</a:t>
            </a:r>
            <a:r>
              <a:rPr lang="en-US" sz="1600" dirty="0">
                <a:latin typeface="+mn-lt"/>
                <a:sym typeface="Symbol" pitchFamily="18" charset="2"/>
              </a:rPr>
              <a:t>%  (it is believed that the is mostly neutrals)</a:t>
            </a:r>
          </a:p>
          <a:p>
            <a:pPr marL="318383" indent="-318383" eaLnBrk="1" hangingPunct="1">
              <a:buFont typeface="Arial" pitchFamily="34" charset="0"/>
              <a:buChar char="•"/>
              <a:defRPr/>
            </a:pPr>
            <a:endParaRPr lang="en-US" sz="1600" dirty="0">
              <a:latin typeface="+mn-lt"/>
              <a:sym typeface="Symbol" pitchFamily="18" charset="2"/>
            </a:endParaRPr>
          </a:p>
          <a:p>
            <a:pPr marL="318383" indent="-318383" eaLnBrk="1" hangingPunct="1">
              <a:buFont typeface="Arial" pitchFamily="34" charset="0"/>
              <a:buChar char="•"/>
              <a:defRPr/>
            </a:pPr>
            <a:r>
              <a:rPr lang="en-US" sz="1600" dirty="0" smtClean="0">
                <a:latin typeface="+mn-lt"/>
                <a:sym typeface="Symbol" pitchFamily="18" charset="2"/>
              </a:rPr>
              <a:t>For upstream </a:t>
            </a:r>
            <a:r>
              <a:rPr lang="en-US" sz="1600" dirty="0" err="1" smtClean="0">
                <a:latin typeface="+mn-lt"/>
                <a:sym typeface="Symbol" pitchFamily="18" charset="2"/>
              </a:rPr>
              <a:t>lumis</a:t>
            </a:r>
            <a:r>
              <a:rPr lang="en-US" sz="1600" dirty="0" smtClean="0">
                <a:latin typeface="+mn-lt"/>
                <a:sym typeface="Symbol" pitchFamily="18" charset="2"/>
              </a:rPr>
              <a:t>, ~ 50% of the signal remained when a tungsten octant blocker was inserted</a:t>
            </a:r>
            <a:endParaRPr lang="en-US" sz="1600" dirty="0">
              <a:latin typeface="+mn-lt"/>
              <a:sym typeface="Symbol" pitchFamily="18" charset="2"/>
            </a:endParaRPr>
          </a:p>
          <a:p>
            <a:pPr eaLnBrk="1" hangingPunct="1">
              <a:defRPr/>
            </a:pPr>
            <a:endParaRPr lang="en-US" sz="1600" dirty="0">
              <a:latin typeface="+mn-lt"/>
              <a:sym typeface="Symbol" pitchFamily="18" charset="2"/>
            </a:endParaRPr>
          </a:p>
          <a:p>
            <a:pPr eaLnBrk="1" hangingPunct="1">
              <a:defRPr/>
            </a:pPr>
            <a:r>
              <a:rPr lang="en-US" sz="1600" dirty="0">
                <a:latin typeface="+mn-lt"/>
                <a:sym typeface="Symbol" pitchFamily="18" charset="2"/>
              </a:rPr>
              <a:t>      </a:t>
            </a:r>
            <a:r>
              <a:rPr lang="en-US" sz="1600" dirty="0">
                <a:latin typeface="+mn-lt"/>
                <a:sym typeface="Wingdings"/>
              </a:rPr>
              <a:t> </a:t>
            </a:r>
            <a:r>
              <a:rPr lang="en-US" sz="1600" dirty="0" smtClean="0">
                <a:latin typeface="+mn-lt"/>
                <a:sym typeface="Wingdings"/>
              </a:rPr>
              <a:t>Upstream </a:t>
            </a:r>
            <a:r>
              <a:rPr lang="en-US" sz="1600" dirty="0" err="1" smtClean="0">
                <a:latin typeface="+mn-lt"/>
                <a:sym typeface="Wingdings"/>
              </a:rPr>
              <a:t>lumis</a:t>
            </a:r>
            <a:r>
              <a:rPr lang="en-US" sz="1600" dirty="0" smtClean="0">
                <a:latin typeface="+mn-lt"/>
                <a:sym typeface="Wingdings"/>
              </a:rPr>
              <a:t> were very sensitive to interactions in the tungsten plug (which was about 1.5 meters upstream of it)</a:t>
            </a:r>
            <a:endParaRPr lang="en-US" sz="1600" dirty="0">
              <a:latin typeface="+mn-lt"/>
              <a:sym typeface="Wingdings"/>
            </a:endParaRPr>
          </a:p>
        </p:txBody>
      </p:sp>
      <p:pic>
        <p:nvPicPr>
          <p:cNvPr id="32774" name="Picture 1" descr="QweakNIM 8.pdf"/>
          <p:cNvPicPr>
            <a:picLocks noChangeAspect="1"/>
          </p:cNvPicPr>
          <p:nvPr/>
        </p:nvPicPr>
        <p:blipFill>
          <a:blip r:embed="rId4">
            <a:extLst>
              <a:ext uri="{28A0092B-C50C-407E-A947-70E740481C1C}">
                <a14:useLocalDpi xmlns:a14="http://schemas.microsoft.com/office/drawing/2010/main" val="0"/>
              </a:ext>
            </a:extLst>
          </a:blip>
          <a:srcRect l="14108" t="11678" r="8694" b="44640"/>
          <a:stretch>
            <a:fillRect/>
          </a:stretch>
        </p:blipFill>
        <p:spPr bwMode="auto">
          <a:xfrm>
            <a:off x="5825490" y="1518497"/>
            <a:ext cx="4115912" cy="3395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775" name="Straight Arrow Connector 7"/>
          <p:cNvCxnSpPr>
            <a:cxnSpLocks noChangeShapeType="1"/>
          </p:cNvCxnSpPr>
          <p:nvPr/>
        </p:nvCxnSpPr>
        <p:spPr bwMode="auto">
          <a:xfrm>
            <a:off x="2858612" y="2641177"/>
            <a:ext cx="6464618" cy="1207241"/>
          </a:xfrm>
          <a:prstGeom prst="straightConnector1">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Date Placeholder 1"/>
          <p:cNvSpPr>
            <a:spLocks noGrp="1"/>
          </p:cNvSpPr>
          <p:nvPr>
            <p:ph type="dt" sz="half" idx="10"/>
          </p:nvPr>
        </p:nvSpPr>
        <p:spPr/>
        <p:txBody>
          <a:bodyPr/>
          <a:lstStyle/>
          <a:p>
            <a:r>
              <a:rPr lang="en-US" smtClean="0"/>
              <a:t>12/16/2014</a:t>
            </a:r>
            <a:endParaRPr lang="en-US"/>
          </a:p>
        </p:txBody>
      </p:sp>
      <p:sp>
        <p:nvSpPr>
          <p:cNvPr id="3" name="Footer Placeholder 2"/>
          <p:cNvSpPr>
            <a:spLocks noGrp="1"/>
          </p:cNvSpPr>
          <p:nvPr>
            <p:ph type="ftr" sz="quarter" idx="11"/>
          </p:nvPr>
        </p:nvSpPr>
        <p:spPr/>
        <p:txBody>
          <a:bodyPr/>
          <a:lstStyle/>
          <a:p>
            <a:r>
              <a:rPr lang="en-US" smtClean="0"/>
              <a:t>PREX-CREX December 2014 Meeting</a:t>
            </a:r>
            <a:endParaRPr lang="en-US"/>
          </a:p>
        </p:txBody>
      </p:sp>
    </p:spTree>
    <p:extLst>
      <p:ext uri="{BB962C8B-B14F-4D97-AF65-F5344CB8AC3E}">
        <p14:creationId xmlns:p14="http://schemas.microsoft.com/office/powerpoint/2010/main" val="90052805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113" y="-6418"/>
            <a:ext cx="9967287" cy="610327"/>
          </a:xfrm>
        </p:spPr>
        <p:txBody>
          <a:bodyPr wrap="square">
            <a:spAutoFit/>
          </a:bodyPr>
          <a:lstStyle/>
          <a:p>
            <a:r>
              <a:rPr lang="en-US" sz="3200" b="1" dirty="0" err="1" smtClean="0">
                <a:solidFill>
                  <a:srgbClr val="0000FF"/>
                </a:solidFill>
              </a:rPr>
              <a:t>Qweak</a:t>
            </a:r>
            <a:r>
              <a:rPr lang="en-US" sz="3200" b="1" dirty="0" smtClean="0">
                <a:solidFill>
                  <a:srgbClr val="0000FF"/>
                </a:solidFill>
              </a:rPr>
              <a:t> </a:t>
            </a:r>
            <a:r>
              <a:rPr lang="en-US" sz="3200" b="1" dirty="0" err="1" smtClean="0">
                <a:solidFill>
                  <a:srgbClr val="0000FF"/>
                </a:solidFill>
              </a:rPr>
              <a:t>Beamline</a:t>
            </a:r>
            <a:r>
              <a:rPr lang="en-US" sz="3200" b="1" dirty="0" smtClean="0">
                <a:solidFill>
                  <a:srgbClr val="0000FF"/>
                </a:solidFill>
              </a:rPr>
              <a:t> Background Experience </a:t>
            </a:r>
            <a:endParaRPr lang="en-US" sz="2800" b="1" dirty="0">
              <a:solidFill>
                <a:srgbClr val="0000FF"/>
              </a:solidFill>
            </a:endParaRPr>
          </a:p>
        </p:txBody>
      </p:sp>
      <p:sp>
        <p:nvSpPr>
          <p:cNvPr id="17" name="Slide Number Placeholder 16"/>
          <p:cNvSpPr>
            <a:spLocks noGrp="1"/>
          </p:cNvSpPr>
          <p:nvPr>
            <p:ph type="sldNum" sz="quarter" idx="12"/>
          </p:nvPr>
        </p:nvSpPr>
        <p:spPr/>
        <p:txBody>
          <a:bodyPr/>
          <a:lstStyle/>
          <a:p>
            <a:fld id="{9DC1EBD8-201F-9241-B784-B3F7BC6EFA62}" type="slidenum">
              <a:rPr lang="en-US" smtClean="0"/>
              <a:t>15</a:t>
            </a:fld>
            <a:endParaRPr lang="en-US"/>
          </a:p>
        </p:txBody>
      </p:sp>
      <p:sp>
        <p:nvSpPr>
          <p:cNvPr id="3" name="Date Placeholder 2"/>
          <p:cNvSpPr>
            <a:spLocks noGrp="1"/>
          </p:cNvSpPr>
          <p:nvPr>
            <p:ph type="dt" sz="half" idx="10"/>
          </p:nvPr>
        </p:nvSpPr>
        <p:spPr/>
        <p:txBody>
          <a:bodyPr/>
          <a:lstStyle/>
          <a:p>
            <a:r>
              <a:rPr lang="en-US" smtClean="0"/>
              <a:t>12/16/2014</a:t>
            </a:r>
            <a:endParaRPr lang="en-US"/>
          </a:p>
        </p:txBody>
      </p:sp>
      <p:sp>
        <p:nvSpPr>
          <p:cNvPr id="4" name="Footer Placeholder 3"/>
          <p:cNvSpPr>
            <a:spLocks noGrp="1"/>
          </p:cNvSpPr>
          <p:nvPr>
            <p:ph type="ftr" sz="quarter" idx="11"/>
          </p:nvPr>
        </p:nvSpPr>
        <p:spPr/>
        <p:txBody>
          <a:bodyPr/>
          <a:lstStyle/>
          <a:p>
            <a:r>
              <a:rPr lang="en-US" smtClean="0"/>
              <a:t>PREX-CREX December 2014 Meeting</a:t>
            </a:r>
            <a:endParaRPr lang="en-US"/>
          </a:p>
        </p:txBody>
      </p:sp>
      <p:sp>
        <p:nvSpPr>
          <p:cNvPr id="11" name="Text Box 27"/>
          <p:cNvSpPr txBox="1">
            <a:spLocks noChangeArrowheads="1"/>
          </p:cNvSpPr>
          <p:nvPr/>
        </p:nvSpPr>
        <p:spPr bwMode="auto">
          <a:xfrm>
            <a:off x="502920" y="510144"/>
            <a:ext cx="854075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336600"/>
                </a:solidFill>
                <a:latin typeface="Times New Roman" pitchFamily="18" charset="0"/>
              </a:defRPr>
            </a:lvl1pPr>
            <a:lvl2pPr marL="742950" indent="-285750" eaLnBrk="0" hangingPunct="0">
              <a:defRPr sz="2000">
                <a:solidFill>
                  <a:srgbClr val="336600"/>
                </a:solidFill>
                <a:latin typeface="Times New Roman" pitchFamily="18" charset="0"/>
              </a:defRPr>
            </a:lvl2pPr>
            <a:lvl3pPr marL="1143000" indent="-228600" eaLnBrk="0" hangingPunct="0">
              <a:defRPr sz="2000">
                <a:solidFill>
                  <a:srgbClr val="336600"/>
                </a:solidFill>
                <a:latin typeface="Times New Roman" pitchFamily="18" charset="0"/>
              </a:defRPr>
            </a:lvl3pPr>
            <a:lvl4pPr marL="1600200" indent="-228600" eaLnBrk="0" hangingPunct="0">
              <a:defRPr sz="2000">
                <a:solidFill>
                  <a:srgbClr val="336600"/>
                </a:solidFill>
                <a:latin typeface="Times New Roman" pitchFamily="18" charset="0"/>
              </a:defRPr>
            </a:lvl4pPr>
            <a:lvl5pPr marL="2057400" indent="-228600" eaLnBrk="0" hangingPunct="0">
              <a:defRPr sz="2000">
                <a:solidFill>
                  <a:srgbClr val="336600"/>
                </a:solidFill>
                <a:latin typeface="Times New Roman" pitchFamily="18" charset="0"/>
              </a:defRPr>
            </a:lvl5pPr>
            <a:lvl6pPr marL="2514600" indent="-228600" eaLnBrk="0" fontAlgn="base" hangingPunct="0">
              <a:spcBef>
                <a:spcPct val="0"/>
              </a:spcBef>
              <a:spcAft>
                <a:spcPct val="0"/>
              </a:spcAft>
              <a:defRPr sz="2000">
                <a:solidFill>
                  <a:srgbClr val="336600"/>
                </a:solidFill>
                <a:latin typeface="Times New Roman" pitchFamily="18" charset="0"/>
              </a:defRPr>
            </a:lvl6pPr>
            <a:lvl7pPr marL="2971800" indent="-228600" eaLnBrk="0" fontAlgn="base" hangingPunct="0">
              <a:spcBef>
                <a:spcPct val="0"/>
              </a:spcBef>
              <a:spcAft>
                <a:spcPct val="0"/>
              </a:spcAft>
              <a:defRPr sz="2000">
                <a:solidFill>
                  <a:srgbClr val="336600"/>
                </a:solidFill>
                <a:latin typeface="Times New Roman" pitchFamily="18" charset="0"/>
              </a:defRPr>
            </a:lvl7pPr>
            <a:lvl8pPr marL="3429000" indent="-228600" eaLnBrk="0" fontAlgn="base" hangingPunct="0">
              <a:spcBef>
                <a:spcPct val="0"/>
              </a:spcBef>
              <a:spcAft>
                <a:spcPct val="0"/>
              </a:spcAft>
              <a:defRPr sz="2000">
                <a:solidFill>
                  <a:srgbClr val="336600"/>
                </a:solidFill>
                <a:latin typeface="Times New Roman" pitchFamily="18" charset="0"/>
              </a:defRPr>
            </a:lvl8pPr>
            <a:lvl9pPr marL="3886200" indent="-228600" eaLnBrk="0" fontAlgn="base" hangingPunct="0">
              <a:spcBef>
                <a:spcPct val="0"/>
              </a:spcBef>
              <a:spcAft>
                <a:spcPct val="0"/>
              </a:spcAft>
              <a:defRPr sz="2000">
                <a:solidFill>
                  <a:srgbClr val="336600"/>
                </a:solidFill>
                <a:latin typeface="Times New Roman" pitchFamily="18" charset="0"/>
              </a:defRPr>
            </a:lvl9pPr>
          </a:lstStyle>
          <a:p>
            <a:pPr marL="0" lvl="1" indent="0" eaLnBrk="1" hangingPunct="1">
              <a:defRPr/>
            </a:pPr>
            <a:r>
              <a:rPr lang="en-US" sz="1600" dirty="0" smtClean="0">
                <a:solidFill>
                  <a:schemeClr val="tx1"/>
                </a:solidFill>
                <a:latin typeface="+mn-lt"/>
                <a:sym typeface="Symbol" pitchFamily="18" charset="2"/>
              </a:rPr>
              <a:t>One of the corrections made to the asymmetry by </a:t>
            </a:r>
            <a:r>
              <a:rPr lang="en-US" sz="1600" dirty="0" err="1" smtClean="0">
                <a:solidFill>
                  <a:schemeClr val="tx1"/>
                </a:solidFill>
                <a:latin typeface="+mn-lt"/>
                <a:sym typeface="Symbol" pitchFamily="18" charset="2"/>
              </a:rPr>
              <a:t>Qweak</a:t>
            </a:r>
            <a:r>
              <a:rPr lang="en-US" sz="1600" dirty="0" smtClean="0">
                <a:solidFill>
                  <a:schemeClr val="tx1"/>
                </a:solidFill>
                <a:latin typeface="+mn-lt"/>
                <a:sym typeface="Symbol" pitchFamily="18" charset="2"/>
              </a:rPr>
              <a:t> in its published paper (</a:t>
            </a:r>
            <a:r>
              <a:rPr lang="hu-HU" sz="1600" dirty="0"/>
              <a:t>Phys. Rev. Lett. 111, 141803 (2013</a:t>
            </a:r>
            <a:r>
              <a:rPr lang="hu-HU" sz="1600" dirty="0" smtClean="0"/>
              <a:t>)</a:t>
            </a:r>
            <a:r>
              <a:rPr lang="en-US" sz="1600" dirty="0" smtClean="0">
                <a:solidFill>
                  <a:schemeClr val="tx1"/>
                </a:solidFill>
                <a:latin typeface="+mn-lt"/>
                <a:sym typeface="Symbol" pitchFamily="18" charset="2"/>
              </a:rPr>
              <a:t>) on 4% of the data was for scattered events that originated in the </a:t>
            </a:r>
            <a:r>
              <a:rPr lang="en-US" sz="1600" dirty="0" err="1" smtClean="0">
                <a:solidFill>
                  <a:schemeClr val="tx1"/>
                </a:solidFill>
                <a:latin typeface="+mn-lt"/>
                <a:sym typeface="Symbol" pitchFamily="18" charset="2"/>
              </a:rPr>
              <a:t>beamline</a:t>
            </a:r>
            <a:r>
              <a:rPr lang="en-US" sz="1600" dirty="0" smtClean="0">
                <a:solidFill>
                  <a:schemeClr val="tx1"/>
                </a:solidFill>
                <a:latin typeface="+mn-lt"/>
                <a:sym typeface="Symbol" pitchFamily="18" charset="2"/>
              </a:rPr>
              <a:t> and tungsten beam collimator.</a:t>
            </a:r>
          </a:p>
          <a:p>
            <a:pPr marL="0" lvl="1" indent="0" eaLnBrk="1" hangingPunct="1">
              <a:defRPr/>
            </a:pPr>
            <a:endParaRPr lang="en-US" sz="1600" dirty="0">
              <a:solidFill>
                <a:schemeClr val="tx1"/>
              </a:solidFill>
              <a:latin typeface="+mn-lt"/>
              <a:sym typeface="Symbol" pitchFamily="18" charset="2"/>
            </a:endParaRPr>
          </a:p>
          <a:p>
            <a:pPr marL="342900" lvl="1" indent="-342900" eaLnBrk="1" hangingPunct="1">
              <a:buFont typeface="Arial"/>
              <a:buChar char="•"/>
              <a:defRPr/>
            </a:pPr>
            <a:r>
              <a:rPr lang="en-US" sz="1600" dirty="0" smtClean="0">
                <a:solidFill>
                  <a:schemeClr val="tx1"/>
                </a:solidFill>
                <a:latin typeface="+mn-lt"/>
                <a:sym typeface="Symbol" pitchFamily="18" charset="2"/>
              </a:rPr>
              <a:t>The upstream </a:t>
            </a:r>
            <a:r>
              <a:rPr lang="en-US" sz="1600" dirty="0" err="1" smtClean="0">
                <a:solidFill>
                  <a:schemeClr val="tx1"/>
                </a:solidFill>
                <a:latin typeface="+mn-lt"/>
                <a:sym typeface="Symbol" pitchFamily="18" charset="2"/>
              </a:rPr>
              <a:t>lumis</a:t>
            </a:r>
            <a:r>
              <a:rPr lang="en-US" sz="1600" dirty="0" smtClean="0">
                <a:solidFill>
                  <a:schemeClr val="tx1"/>
                </a:solidFill>
                <a:latin typeface="+mn-lt"/>
                <a:sym typeface="Symbol" pitchFamily="18" charset="2"/>
              </a:rPr>
              <a:t> and various “diffuse” background detectors in the focal plane observed large asymmetries (as did the main detectors when the main signal was blocked with the tungsten blockers)</a:t>
            </a:r>
          </a:p>
          <a:p>
            <a:pPr marL="342900" lvl="1" indent="-342900" eaLnBrk="1" hangingPunct="1">
              <a:buFont typeface="Arial"/>
              <a:buChar char="•"/>
              <a:defRPr/>
            </a:pPr>
            <a:endParaRPr lang="en-US" sz="1600" dirty="0" smtClean="0">
              <a:solidFill>
                <a:schemeClr val="tx1"/>
              </a:solidFill>
              <a:latin typeface="+mn-lt"/>
              <a:sym typeface="Symbol" pitchFamily="18" charset="2"/>
            </a:endParaRPr>
          </a:p>
          <a:p>
            <a:pPr marL="342900" lvl="1" indent="-342900" eaLnBrk="1" hangingPunct="1">
              <a:buFont typeface="Arial"/>
              <a:buChar char="•"/>
              <a:defRPr/>
            </a:pPr>
            <a:r>
              <a:rPr lang="en-US" sz="1600" dirty="0" smtClean="0">
                <a:solidFill>
                  <a:schemeClr val="tx1"/>
                </a:solidFill>
                <a:latin typeface="+mn-lt"/>
                <a:sym typeface="Symbol" pitchFamily="18" charset="2"/>
              </a:rPr>
              <a:t>Correction was done using the measured correlation between the main detector and </a:t>
            </a:r>
            <a:r>
              <a:rPr lang="en-US" sz="1600" dirty="0" err="1" smtClean="0">
                <a:solidFill>
                  <a:schemeClr val="tx1"/>
                </a:solidFill>
                <a:latin typeface="+mn-lt"/>
                <a:sym typeface="Symbol" pitchFamily="18" charset="2"/>
              </a:rPr>
              <a:t>Uslumi</a:t>
            </a:r>
            <a:r>
              <a:rPr lang="en-US" sz="1600" dirty="0" smtClean="0">
                <a:solidFill>
                  <a:schemeClr val="tx1"/>
                </a:solidFill>
                <a:latin typeface="+mn-lt"/>
                <a:sym typeface="Symbol" pitchFamily="18" charset="2"/>
              </a:rPr>
              <a:t>/background detectors</a:t>
            </a:r>
          </a:p>
          <a:p>
            <a:pPr marL="342900" lvl="1" indent="-342900" eaLnBrk="1" hangingPunct="1">
              <a:buFont typeface="Arial"/>
              <a:buChar char="•"/>
              <a:defRPr/>
            </a:pPr>
            <a:endParaRPr lang="en-US" sz="1600" dirty="0">
              <a:solidFill>
                <a:schemeClr val="tx1"/>
              </a:solidFill>
              <a:latin typeface="+mn-lt"/>
              <a:sym typeface="Symbol" pitchFamily="18" charset="2"/>
            </a:endParaRPr>
          </a:p>
          <a:p>
            <a:pPr marL="342900" lvl="1" indent="-342900" eaLnBrk="1" hangingPunct="1">
              <a:buFont typeface="Arial"/>
              <a:buChar char="•"/>
              <a:defRPr/>
            </a:pPr>
            <a:r>
              <a:rPr lang="en-US" sz="1600" dirty="0" smtClean="0">
                <a:solidFill>
                  <a:schemeClr val="tx1"/>
                </a:solidFill>
                <a:latin typeface="+mn-lt"/>
                <a:sym typeface="Symbol" pitchFamily="18" charset="2"/>
              </a:rPr>
              <a:t>PREX has a very similar “tungsten plug” geometry to </a:t>
            </a:r>
            <a:r>
              <a:rPr lang="en-US" sz="1600" dirty="0" err="1" smtClean="0">
                <a:solidFill>
                  <a:schemeClr val="tx1"/>
                </a:solidFill>
                <a:latin typeface="+mn-lt"/>
                <a:sym typeface="Symbol" pitchFamily="18" charset="2"/>
              </a:rPr>
              <a:t>Qweak</a:t>
            </a:r>
            <a:r>
              <a:rPr lang="en-US" sz="1600" dirty="0" smtClean="0">
                <a:solidFill>
                  <a:schemeClr val="tx1"/>
                </a:solidFill>
                <a:latin typeface="+mn-lt"/>
                <a:sym typeface="Symbol" pitchFamily="18" charset="2"/>
              </a:rPr>
              <a:t>, similar beam energy (~ 1 </a:t>
            </a:r>
            <a:r>
              <a:rPr lang="en-US" sz="1600" dirty="0" err="1" smtClean="0">
                <a:solidFill>
                  <a:schemeClr val="tx1"/>
                </a:solidFill>
                <a:latin typeface="+mn-lt"/>
                <a:sym typeface="Symbol" pitchFamily="18" charset="2"/>
              </a:rPr>
              <a:t>GeV</a:t>
            </a:r>
            <a:r>
              <a:rPr lang="en-US" sz="1600" dirty="0" smtClean="0">
                <a:solidFill>
                  <a:schemeClr val="tx1"/>
                </a:solidFill>
                <a:latin typeface="+mn-lt"/>
                <a:sym typeface="Symbol" pitchFamily="18" charset="2"/>
              </a:rPr>
              <a:t>), but “different” accelerator and lower beam current </a:t>
            </a:r>
          </a:p>
          <a:p>
            <a:pPr marL="342900" lvl="1" indent="-342900" eaLnBrk="1" hangingPunct="1">
              <a:buFont typeface="Arial"/>
              <a:buChar char="•"/>
              <a:defRPr/>
            </a:pPr>
            <a:endParaRPr lang="en-US" sz="1600" dirty="0">
              <a:solidFill>
                <a:schemeClr val="tx1"/>
              </a:solidFill>
              <a:latin typeface="+mn-lt"/>
              <a:sym typeface="Symbol" pitchFamily="18" charset="2"/>
            </a:endParaRPr>
          </a:p>
          <a:p>
            <a:pPr marL="342900" lvl="1" indent="-342900" eaLnBrk="1" hangingPunct="1">
              <a:buFont typeface="Arial"/>
              <a:buChar char="•"/>
              <a:defRPr/>
            </a:pPr>
            <a:r>
              <a:rPr lang="en-US" sz="1600" dirty="0" smtClean="0">
                <a:solidFill>
                  <a:schemeClr val="tx1"/>
                </a:solidFill>
                <a:latin typeface="+mn-lt"/>
                <a:sym typeface="Symbol" pitchFamily="18" charset="2"/>
              </a:rPr>
              <a:t>PREX main detector is much better isolated from the “tungsten plug” than the </a:t>
            </a:r>
            <a:r>
              <a:rPr lang="en-US" sz="1600" dirty="0" err="1" smtClean="0">
                <a:solidFill>
                  <a:schemeClr val="tx1"/>
                </a:solidFill>
                <a:latin typeface="+mn-lt"/>
                <a:sym typeface="Symbol" pitchFamily="18" charset="2"/>
              </a:rPr>
              <a:t>Qweak</a:t>
            </a:r>
            <a:r>
              <a:rPr lang="en-US" sz="1600" dirty="0" smtClean="0">
                <a:solidFill>
                  <a:schemeClr val="tx1"/>
                </a:solidFill>
                <a:latin typeface="+mn-lt"/>
                <a:sym typeface="Symbol" pitchFamily="18" charset="2"/>
              </a:rPr>
              <a:t> main detector in its more open geometry</a:t>
            </a:r>
          </a:p>
        </p:txBody>
      </p:sp>
      <p:pic>
        <p:nvPicPr>
          <p:cNvPr id="12" name="Picture 5" descr="MarkDalton_DNPfall2012 34.pdf"/>
          <p:cNvPicPr>
            <a:picLocks noChangeAspect="1"/>
          </p:cNvPicPr>
          <p:nvPr/>
        </p:nvPicPr>
        <p:blipFill rotWithShape="1">
          <a:blip r:embed="rId2">
            <a:extLst>
              <a:ext uri="{28A0092B-C50C-407E-A947-70E740481C1C}">
                <a14:useLocalDpi xmlns:a14="http://schemas.microsoft.com/office/drawing/2010/main" val="0"/>
              </a:ext>
            </a:extLst>
          </a:blip>
          <a:srcRect t="62988" b="5239"/>
          <a:stretch/>
        </p:blipFill>
        <p:spPr bwMode="auto">
          <a:xfrm>
            <a:off x="770498" y="5292686"/>
            <a:ext cx="8021638" cy="1911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ubtitle 2"/>
          <p:cNvSpPr txBox="1">
            <a:spLocks/>
          </p:cNvSpPr>
          <p:nvPr/>
        </p:nvSpPr>
        <p:spPr>
          <a:xfrm>
            <a:off x="6275951" y="4834009"/>
            <a:ext cx="3044692" cy="349015"/>
          </a:xfrm>
          <a:prstGeom prst="rect">
            <a:avLst/>
          </a:prstGeom>
        </p:spPr>
        <p:txBody>
          <a:bodyPr vert="horz" wrap="square" lIns="101775" tIns="50888" rIns="101775" bIns="50888"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smtClean="0">
                <a:solidFill>
                  <a:srgbClr val="FF0000"/>
                </a:solidFill>
              </a:rPr>
              <a:t>Asymmetries in ppm</a:t>
            </a:r>
            <a:endParaRPr lang="en-US" sz="1600" dirty="0">
              <a:solidFill>
                <a:srgbClr val="FF0000"/>
              </a:solidFill>
            </a:endParaRPr>
          </a:p>
        </p:txBody>
      </p:sp>
      <p:sp>
        <p:nvSpPr>
          <p:cNvPr id="14" name="Subtitle 2"/>
          <p:cNvSpPr txBox="1">
            <a:spLocks/>
          </p:cNvSpPr>
          <p:nvPr/>
        </p:nvSpPr>
        <p:spPr>
          <a:xfrm>
            <a:off x="1845324" y="4943671"/>
            <a:ext cx="3044692" cy="349015"/>
          </a:xfrm>
          <a:prstGeom prst="rect">
            <a:avLst/>
          </a:prstGeom>
        </p:spPr>
        <p:txBody>
          <a:bodyPr vert="horz" wrap="square" lIns="101775" tIns="50888" rIns="101775" bIns="50888"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err="1" smtClean="0">
                <a:solidFill>
                  <a:srgbClr val="FF0000"/>
                </a:solidFill>
              </a:rPr>
              <a:t>Qweak</a:t>
            </a:r>
            <a:endParaRPr lang="en-US" sz="1600" dirty="0">
              <a:solidFill>
                <a:srgbClr val="FF0000"/>
              </a:solidFill>
            </a:endParaRPr>
          </a:p>
        </p:txBody>
      </p:sp>
    </p:spTree>
    <p:extLst>
      <p:ext uri="{BB962C8B-B14F-4D97-AF65-F5344CB8AC3E}">
        <p14:creationId xmlns:p14="http://schemas.microsoft.com/office/powerpoint/2010/main" val="203976913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113" y="-6418"/>
            <a:ext cx="9967287" cy="610327"/>
          </a:xfrm>
        </p:spPr>
        <p:txBody>
          <a:bodyPr wrap="square">
            <a:spAutoFit/>
          </a:bodyPr>
          <a:lstStyle/>
          <a:p>
            <a:r>
              <a:rPr lang="en-US" sz="3200" b="1" dirty="0" smtClean="0">
                <a:solidFill>
                  <a:srgbClr val="0000FF"/>
                </a:solidFill>
              </a:rPr>
              <a:t>Upstream </a:t>
            </a:r>
            <a:r>
              <a:rPr lang="en-US" sz="3200" b="1" dirty="0" err="1">
                <a:solidFill>
                  <a:srgbClr val="0000FF"/>
                </a:solidFill>
              </a:rPr>
              <a:t>l</a:t>
            </a:r>
            <a:r>
              <a:rPr lang="en-US" sz="3200" b="1" dirty="0" err="1" smtClean="0">
                <a:solidFill>
                  <a:srgbClr val="0000FF"/>
                </a:solidFill>
              </a:rPr>
              <a:t>umi</a:t>
            </a:r>
            <a:r>
              <a:rPr lang="en-US" sz="3200" b="1" dirty="0" smtClean="0">
                <a:solidFill>
                  <a:srgbClr val="0000FF"/>
                </a:solidFill>
              </a:rPr>
              <a:t> thoughts for PREX </a:t>
            </a:r>
            <a:endParaRPr lang="en-US" sz="2800" b="1" dirty="0">
              <a:solidFill>
                <a:srgbClr val="0000FF"/>
              </a:solidFill>
            </a:endParaRPr>
          </a:p>
        </p:txBody>
      </p:sp>
      <p:sp>
        <p:nvSpPr>
          <p:cNvPr id="17" name="Slide Number Placeholder 16"/>
          <p:cNvSpPr>
            <a:spLocks noGrp="1"/>
          </p:cNvSpPr>
          <p:nvPr>
            <p:ph type="sldNum" sz="quarter" idx="12"/>
          </p:nvPr>
        </p:nvSpPr>
        <p:spPr/>
        <p:txBody>
          <a:bodyPr/>
          <a:lstStyle/>
          <a:p>
            <a:fld id="{9DC1EBD8-201F-9241-B784-B3F7BC6EFA62}" type="slidenum">
              <a:rPr lang="en-US" smtClean="0"/>
              <a:t>16</a:t>
            </a:fld>
            <a:endParaRPr lang="en-US"/>
          </a:p>
        </p:txBody>
      </p:sp>
      <p:sp>
        <p:nvSpPr>
          <p:cNvPr id="3" name="Date Placeholder 2"/>
          <p:cNvSpPr>
            <a:spLocks noGrp="1"/>
          </p:cNvSpPr>
          <p:nvPr>
            <p:ph type="dt" sz="half" idx="10"/>
          </p:nvPr>
        </p:nvSpPr>
        <p:spPr/>
        <p:txBody>
          <a:bodyPr/>
          <a:lstStyle/>
          <a:p>
            <a:r>
              <a:rPr lang="en-US" smtClean="0"/>
              <a:t>12/16/2014</a:t>
            </a:r>
            <a:endParaRPr lang="en-US"/>
          </a:p>
        </p:txBody>
      </p:sp>
      <p:sp>
        <p:nvSpPr>
          <p:cNvPr id="4" name="Footer Placeholder 3"/>
          <p:cNvSpPr>
            <a:spLocks noGrp="1"/>
          </p:cNvSpPr>
          <p:nvPr>
            <p:ph type="ftr" sz="quarter" idx="11"/>
          </p:nvPr>
        </p:nvSpPr>
        <p:spPr/>
        <p:txBody>
          <a:bodyPr/>
          <a:lstStyle/>
          <a:p>
            <a:r>
              <a:rPr lang="en-US" smtClean="0"/>
              <a:t>PREX-CREX December 2014 Meeting</a:t>
            </a:r>
            <a:endParaRPr lang="en-US"/>
          </a:p>
        </p:txBody>
      </p:sp>
      <p:sp>
        <p:nvSpPr>
          <p:cNvPr id="11" name="Text Box 27"/>
          <p:cNvSpPr txBox="1">
            <a:spLocks noChangeArrowheads="1"/>
          </p:cNvSpPr>
          <p:nvPr/>
        </p:nvSpPr>
        <p:spPr bwMode="auto">
          <a:xfrm>
            <a:off x="91114" y="603909"/>
            <a:ext cx="9776984"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rgbClr val="336600"/>
                </a:solidFill>
                <a:latin typeface="Times New Roman" pitchFamily="18" charset="0"/>
              </a:defRPr>
            </a:lvl1pPr>
            <a:lvl2pPr marL="742950" indent="-285750" eaLnBrk="0" hangingPunct="0">
              <a:defRPr sz="2000">
                <a:solidFill>
                  <a:srgbClr val="336600"/>
                </a:solidFill>
                <a:latin typeface="Times New Roman" pitchFamily="18" charset="0"/>
              </a:defRPr>
            </a:lvl2pPr>
            <a:lvl3pPr marL="1143000" indent="-228600" eaLnBrk="0" hangingPunct="0">
              <a:defRPr sz="2000">
                <a:solidFill>
                  <a:srgbClr val="336600"/>
                </a:solidFill>
                <a:latin typeface="Times New Roman" pitchFamily="18" charset="0"/>
              </a:defRPr>
            </a:lvl3pPr>
            <a:lvl4pPr marL="1600200" indent="-228600" eaLnBrk="0" hangingPunct="0">
              <a:defRPr sz="2000">
                <a:solidFill>
                  <a:srgbClr val="336600"/>
                </a:solidFill>
                <a:latin typeface="Times New Roman" pitchFamily="18" charset="0"/>
              </a:defRPr>
            </a:lvl4pPr>
            <a:lvl5pPr marL="2057400" indent="-228600" eaLnBrk="0" hangingPunct="0">
              <a:defRPr sz="2000">
                <a:solidFill>
                  <a:srgbClr val="336600"/>
                </a:solidFill>
                <a:latin typeface="Times New Roman" pitchFamily="18" charset="0"/>
              </a:defRPr>
            </a:lvl5pPr>
            <a:lvl6pPr marL="2514600" indent="-228600" eaLnBrk="0" fontAlgn="base" hangingPunct="0">
              <a:spcBef>
                <a:spcPct val="0"/>
              </a:spcBef>
              <a:spcAft>
                <a:spcPct val="0"/>
              </a:spcAft>
              <a:defRPr sz="2000">
                <a:solidFill>
                  <a:srgbClr val="336600"/>
                </a:solidFill>
                <a:latin typeface="Times New Roman" pitchFamily="18" charset="0"/>
              </a:defRPr>
            </a:lvl6pPr>
            <a:lvl7pPr marL="2971800" indent="-228600" eaLnBrk="0" fontAlgn="base" hangingPunct="0">
              <a:spcBef>
                <a:spcPct val="0"/>
              </a:spcBef>
              <a:spcAft>
                <a:spcPct val="0"/>
              </a:spcAft>
              <a:defRPr sz="2000">
                <a:solidFill>
                  <a:srgbClr val="336600"/>
                </a:solidFill>
                <a:latin typeface="Times New Roman" pitchFamily="18" charset="0"/>
              </a:defRPr>
            </a:lvl7pPr>
            <a:lvl8pPr marL="3429000" indent="-228600" eaLnBrk="0" fontAlgn="base" hangingPunct="0">
              <a:spcBef>
                <a:spcPct val="0"/>
              </a:spcBef>
              <a:spcAft>
                <a:spcPct val="0"/>
              </a:spcAft>
              <a:defRPr sz="2000">
                <a:solidFill>
                  <a:srgbClr val="336600"/>
                </a:solidFill>
                <a:latin typeface="Times New Roman" pitchFamily="18" charset="0"/>
              </a:defRPr>
            </a:lvl8pPr>
            <a:lvl9pPr marL="3886200" indent="-228600" eaLnBrk="0" fontAlgn="base" hangingPunct="0">
              <a:spcBef>
                <a:spcPct val="0"/>
              </a:spcBef>
              <a:spcAft>
                <a:spcPct val="0"/>
              </a:spcAft>
              <a:defRPr sz="2000">
                <a:solidFill>
                  <a:srgbClr val="336600"/>
                </a:solidFill>
                <a:latin typeface="Times New Roman" pitchFamily="18" charset="0"/>
              </a:defRPr>
            </a:lvl9pPr>
          </a:lstStyle>
          <a:p>
            <a:pPr marL="342900" lvl="1" indent="-342900" eaLnBrk="1" hangingPunct="1">
              <a:buFont typeface="Arial"/>
              <a:buChar char="•"/>
              <a:defRPr/>
            </a:pPr>
            <a:r>
              <a:rPr lang="en-US" dirty="0" smtClean="0">
                <a:solidFill>
                  <a:schemeClr val="tx1"/>
                </a:solidFill>
                <a:latin typeface="+mn-lt"/>
                <a:sym typeface="Symbol" pitchFamily="18" charset="2"/>
              </a:rPr>
              <a:t>Upstream </a:t>
            </a:r>
            <a:r>
              <a:rPr lang="en-US" dirty="0" err="1" smtClean="0">
                <a:solidFill>
                  <a:schemeClr val="tx1"/>
                </a:solidFill>
                <a:latin typeface="+mn-lt"/>
                <a:sym typeface="Symbol" pitchFamily="18" charset="2"/>
              </a:rPr>
              <a:t>lumis</a:t>
            </a:r>
            <a:r>
              <a:rPr lang="en-US" dirty="0" smtClean="0">
                <a:solidFill>
                  <a:schemeClr val="tx1"/>
                </a:solidFill>
                <a:latin typeface="+mn-lt"/>
                <a:sym typeface="Symbol" pitchFamily="18" charset="2"/>
              </a:rPr>
              <a:t> could be deployed in PREX for two reasons</a:t>
            </a:r>
          </a:p>
          <a:p>
            <a:pPr marL="342900" lvl="1" indent="-342900" eaLnBrk="1" hangingPunct="1">
              <a:buFont typeface="Arial"/>
              <a:buChar char="•"/>
              <a:defRPr/>
            </a:pPr>
            <a:endParaRPr lang="en-US" dirty="0">
              <a:solidFill>
                <a:schemeClr val="tx1"/>
              </a:solidFill>
              <a:latin typeface="+mn-lt"/>
              <a:sym typeface="Symbol" pitchFamily="18" charset="2"/>
            </a:endParaRPr>
          </a:p>
          <a:p>
            <a:pPr marL="742950" lvl="2" indent="-342900" eaLnBrk="1" hangingPunct="1">
              <a:buFont typeface="Arial"/>
              <a:buChar char="•"/>
              <a:defRPr/>
            </a:pPr>
            <a:r>
              <a:rPr lang="en-US" dirty="0" smtClean="0">
                <a:solidFill>
                  <a:schemeClr val="tx1"/>
                </a:solidFill>
                <a:latin typeface="+mn-lt"/>
                <a:sym typeface="Symbol" pitchFamily="18" charset="2"/>
              </a:rPr>
              <a:t>Monitor signal and potential asymmetries from tungsten plug</a:t>
            </a:r>
          </a:p>
          <a:p>
            <a:pPr marL="742950" lvl="2" indent="-342900" eaLnBrk="1" hangingPunct="1">
              <a:buFont typeface="Arial"/>
              <a:buChar char="•"/>
              <a:defRPr/>
            </a:pPr>
            <a:endParaRPr lang="en-US" dirty="0">
              <a:solidFill>
                <a:schemeClr val="tx1"/>
              </a:solidFill>
              <a:latin typeface="+mn-lt"/>
              <a:sym typeface="Symbol" pitchFamily="18" charset="2"/>
            </a:endParaRPr>
          </a:p>
          <a:p>
            <a:pPr marL="742950" lvl="2" indent="-342900" eaLnBrk="1" hangingPunct="1">
              <a:buFont typeface="Arial"/>
              <a:buChar char="•"/>
              <a:defRPr/>
            </a:pPr>
            <a:r>
              <a:rPr lang="en-US" dirty="0" smtClean="0">
                <a:solidFill>
                  <a:schemeClr val="tx1"/>
                </a:solidFill>
                <a:latin typeface="+mn-lt"/>
                <a:sym typeface="Symbol" pitchFamily="18" charset="2"/>
              </a:rPr>
              <a:t>“Catch” some of the large ~ 120 MeV (at 5 degrees) Moller flux for a potentially small counting statistics error</a:t>
            </a:r>
          </a:p>
          <a:p>
            <a:pPr marL="342900" lvl="1" indent="-342900" eaLnBrk="1" hangingPunct="1">
              <a:buFont typeface="Arial"/>
              <a:buChar char="•"/>
              <a:defRPr/>
            </a:pPr>
            <a:endParaRPr lang="en-US" dirty="0" smtClean="0">
              <a:solidFill>
                <a:schemeClr val="tx1"/>
              </a:solidFill>
              <a:latin typeface="+mn-lt"/>
              <a:sym typeface="Symbol" pitchFamily="18" charset="2"/>
            </a:endParaRPr>
          </a:p>
          <a:p>
            <a:pPr marL="342900" lvl="1" indent="-342900" eaLnBrk="1" hangingPunct="1">
              <a:buFont typeface="Arial"/>
              <a:buChar char="•"/>
              <a:defRPr/>
            </a:pPr>
            <a:endParaRPr lang="en-US" dirty="0">
              <a:solidFill>
                <a:schemeClr val="tx1"/>
              </a:solidFill>
              <a:latin typeface="+mn-lt"/>
              <a:sym typeface="Symbol" pitchFamily="18" charset="2"/>
            </a:endParaRPr>
          </a:p>
          <a:p>
            <a:pPr marL="342900" lvl="1" indent="-342900" eaLnBrk="1" hangingPunct="1">
              <a:buFont typeface="Arial"/>
              <a:buChar char="•"/>
              <a:defRPr/>
            </a:pPr>
            <a:endParaRPr lang="en-US" dirty="0" smtClean="0">
              <a:solidFill>
                <a:schemeClr val="tx1"/>
              </a:solidFill>
              <a:latin typeface="+mn-lt"/>
              <a:sym typeface="Symbol" pitchFamily="18" charset="2"/>
            </a:endParaRPr>
          </a:p>
          <a:p>
            <a:pPr marL="0" lvl="1" indent="0" eaLnBrk="1" hangingPunct="1">
              <a:defRPr/>
            </a:pPr>
            <a:endParaRPr lang="en-US" dirty="0">
              <a:solidFill>
                <a:schemeClr val="tx1"/>
              </a:solidFill>
              <a:latin typeface="+mn-lt"/>
              <a:sym typeface="Symbol" pitchFamily="18" charset="2"/>
            </a:endParaRPr>
          </a:p>
          <a:p>
            <a:pPr marL="342900" lvl="1" indent="-342900" eaLnBrk="1" hangingPunct="1">
              <a:buFont typeface="Arial"/>
              <a:buChar char="•"/>
              <a:defRPr/>
            </a:pPr>
            <a:endParaRPr lang="en-US" dirty="0" smtClean="0">
              <a:solidFill>
                <a:schemeClr val="tx1"/>
              </a:solidFill>
              <a:latin typeface="+mn-lt"/>
              <a:sym typeface="Symbol" pitchFamily="18" charset="2"/>
            </a:endParaRPr>
          </a:p>
          <a:p>
            <a:pPr marL="342900" lvl="1" indent="-342900" eaLnBrk="1" hangingPunct="1">
              <a:buFont typeface="Arial"/>
              <a:buChar char="•"/>
              <a:defRPr/>
            </a:pPr>
            <a:endParaRPr lang="en-US" dirty="0" smtClean="0">
              <a:solidFill>
                <a:schemeClr val="tx1"/>
              </a:solidFill>
              <a:latin typeface="+mn-lt"/>
              <a:sym typeface="Symbol" pitchFamily="18" charset="2"/>
            </a:endParaRPr>
          </a:p>
          <a:p>
            <a:pPr marL="0" lvl="1" indent="0" eaLnBrk="1" hangingPunct="1">
              <a:defRPr/>
            </a:pPr>
            <a:endParaRPr lang="en-US" dirty="0" smtClean="0">
              <a:solidFill>
                <a:schemeClr val="tx1"/>
              </a:solidFill>
              <a:latin typeface="+mn-lt"/>
              <a:sym typeface="Symbol" pitchFamily="18" charset="2"/>
            </a:endParaRPr>
          </a:p>
          <a:p>
            <a:pPr marL="342900" lvl="1" indent="-342900" eaLnBrk="1" hangingPunct="1">
              <a:buFont typeface="Arial"/>
              <a:buChar char="•"/>
              <a:defRPr/>
            </a:pPr>
            <a:r>
              <a:rPr lang="en-US" dirty="0" smtClean="0">
                <a:solidFill>
                  <a:schemeClr val="tx1"/>
                </a:solidFill>
                <a:latin typeface="+mn-lt"/>
                <a:sym typeface="Symbol" pitchFamily="18" charset="2"/>
              </a:rPr>
              <a:t>Study the correlations between upstream and downstream luminosity monitors; compare to what was observed during </a:t>
            </a:r>
            <a:r>
              <a:rPr lang="en-US" dirty="0" err="1" smtClean="0">
                <a:solidFill>
                  <a:schemeClr val="tx1"/>
                </a:solidFill>
                <a:latin typeface="+mn-lt"/>
                <a:sym typeface="Symbol" pitchFamily="18" charset="2"/>
              </a:rPr>
              <a:t>Qweak</a:t>
            </a:r>
            <a:endParaRPr lang="en-US" dirty="0" smtClean="0">
              <a:solidFill>
                <a:schemeClr val="tx1"/>
              </a:solidFill>
              <a:latin typeface="+mn-lt"/>
              <a:sym typeface="Symbol" pitchFamily="18" charset="2"/>
            </a:endParaRPr>
          </a:p>
          <a:p>
            <a:pPr marL="342900" lvl="1" indent="-342900" eaLnBrk="1" hangingPunct="1">
              <a:buFont typeface="Arial"/>
              <a:buChar char="•"/>
              <a:defRPr/>
            </a:pPr>
            <a:endParaRPr lang="en-US" dirty="0">
              <a:solidFill>
                <a:schemeClr val="tx1"/>
              </a:solidFill>
              <a:latin typeface="+mn-lt"/>
              <a:sym typeface="Symbol" pitchFamily="18" charset="2"/>
            </a:endParaRPr>
          </a:p>
          <a:p>
            <a:pPr marL="342900" lvl="1" indent="-342900" eaLnBrk="1" hangingPunct="1">
              <a:buFont typeface="Arial"/>
              <a:buChar char="•"/>
              <a:defRPr/>
            </a:pPr>
            <a:r>
              <a:rPr lang="en-US" dirty="0" smtClean="0">
                <a:solidFill>
                  <a:schemeClr val="tx1"/>
                </a:solidFill>
                <a:latin typeface="+mn-lt"/>
                <a:sym typeface="Symbol" pitchFamily="18" charset="2"/>
              </a:rPr>
              <a:t>Show that PREX main detector signal is immune to any non-zero asymmetries at the </a:t>
            </a:r>
            <a:r>
              <a:rPr lang="en-US" dirty="0" err="1" smtClean="0">
                <a:solidFill>
                  <a:schemeClr val="tx1"/>
                </a:solidFill>
                <a:latin typeface="+mn-lt"/>
                <a:sym typeface="Symbol" pitchFamily="18" charset="2"/>
              </a:rPr>
              <a:t>lumi</a:t>
            </a:r>
            <a:r>
              <a:rPr lang="en-US" dirty="0" smtClean="0">
                <a:solidFill>
                  <a:schemeClr val="tx1"/>
                </a:solidFill>
                <a:latin typeface="+mn-lt"/>
                <a:sym typeface="Symbol" pitchFamily="18" charset="2"/>
              </a:rPr>
              <a:t> locations by a hopefully small or non-existent correlation between them</a:t>
            </a:r>
          </a:p>
          <a:p>
            <a:pPr marL="342900" lvl="1" indent="-342900" eaLnBrk="1" hangingPunct="1">
              <a:buFont typeface="Arial"/>
              <a:buChar char="•"/>
              <a:defRPr/>
            </a:pPr>
            <a:endParaRPr lang="en-US" dirty="0">
              <a:solidFill>
                <a:schemeClr val="tx1"/>
              </a:solidFill>
              <a:latin typeface="+mn-lt"/>
              <a:sym typeface="Symbol" pitchFamily="18" charset="2"/>
            </a:endParaRPr>
          </a:p>
          <a:p>
            <a:pPr marL="342900" lvl="1" indent="-342900" eaLnBrk="1" hangingPunct="1">
              <a:buFont typeface="Arial"/>
              <a:buChar char="•"/>
              <a:defRPr/>
            </a:pPr>
            <a:r>
              <a:rPr lang="en-US" dirty="0" smtClean="0">
                <a:solidFill>
                  <a:schemeClr val="tx1"/>
                </a:solidFill>
                <a:latin typeface="+mn-lt"/>
                <a:sym typeface="Symbol" pitchFamily="18" charset="2"/>
              </a:rPr>
              <a:t>Use the </a:t>
            </a:r>
            <a:r>
              <a:rPr lang="en-US" dirty="0" err="1" smtClean="0">
                <a:solidFill>
                  <a:schemeClr val="tx1"/>
                </a:solidFill>
                <a:latin typeface="+mn-lt"/>
                <a:sym typeface="Symbol" pitchFamily="18" charset="2"/>
              </a:rPr>
              <a:t>lumi</a:t>
            </a:r>
            <a:r>
              <a:rPr lang="en-US" dirty="0" smtClean="0">
                <a:solidFill>
                  <a:schemeClr val="tx1"/>
                </a:solidFill>
                <a:latin typeface="+mn-lt"/>
                <a:sym typeface="Symbol" pitchFamily="18" charset="2"/>
              </a:rPr>
              <a:t> monitors to understand further the nature of the large “halo” asymmetries via further injector studies of the kind done during the latter stages of </a:t>
            </a:r>
            <a:r>
              <a:rPr lang="en-US" dirty="0" err="1" smtClean="0">
                <a:solidFill>
                  <a:schemeClr val="tx1"/>
                </a:solidFill>
                <a:latin typeface="+mn-lt"/>
                <a:sym typeface="Symbol" pitchFamily="18" charset="2"/>
              </a:rPr>
              <a:t>Qweak</a:t>
            </a:r>
            <a:endParaRPr lang="en-US" dirty="0" smtClean="0">
              <a:solidFill>
                <a:schemeClr val="tx1"/>
              </a:solidFill>
              <a:latin typeface="+mn-lt"/>
              <a:sym typeface="Symbol" pitchFamily="18" charset="2"/>
            </a:endParaRPr>
          </a:p>
        </p:txBody>
      </p:sp>
      <p:pic>
        <p:nvPicPr>
          <p:cNvPr id="12" name="Picture 11" descr="moller_energies.png"/>
          <p:cNvPicPr>
            <a:picLocks noChangeAspect="1"/>
          </p:cNvPicPr>
          <p:nvPr/>
        </p:nvPicPr>
        <p:blipFill rotWithShape="1">
          <a:blip r:embed="rId2">
            <a:extLst>
              <a:ext uri="{28A0092B-C50C-407E-A947-70E740481C1C}">
                <a14:useLocalDpi xmlns:a14="http://schemas.microsoft.com/office/drawing/2010/main" val="0"/>
              </a:ext>
            </a:extLst>
          </a:blip>
          <a:srcRect t="2428" b="7326"/>
          <a:stretch/>
        </p:blipFill>
        <p:spPr>
          <a:xfrm>
            <a:off x="6749651" y="2255900"/>
            <a:ext cx="2805829" cy="2366328"/>
          </a:xfrm>
          <a:prstGeom prst="rect">
            <a:avLst/>
          </a:prstGeom>
        </p:spPr>
      </p:pic>
      <p:sp>
        <p:nvSpPr>
          <p:cNvPr id="13" name="Subtitle 2"/>
          <p:cNvSpPr txBox="1">
            <a:spLocks/>
          </p:cNvSpPr>
          <p:nvPr/>
        </p:nvSpPr>
        <p:spPr>
          <a:xfrm>
            <a:off x="3436620" y="2942302"/>
            <a:ext cx="3316060" cy="533657"/>
          </a:xfrm>
          <a:prstGeom prst="rect">
            <a:avLst/>
          </a:prstGeom>
        </p:spPr>
        <p:txBody>
          <a:bodyPr vert="horz" wrap="square" lIns="101775" tIns="50888" rIns="101775" bIns="50888"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solidFill>
                  <a:srgbClr val="FF0000"/>
                </a:solidFill>
              </a:rPr>
              <a:t>Scattered Moller (e-e) electron energy (MeV) vs. lab scattering angle (degrees)</a:t>
            </a:r>
            <a:endParaRPr lang="en-US" sz="1400" dirty="0">
              <a:solidFill>
                <a:srgbClr val="FF0000"/>
              </a:solidFill>
            </a:endParaRPr>
          </a:p>
        </p:txBody>
      </p:sp>
    </p:spTree>
    <p:extLst>
      <p:ext uri="{BB962C8B-B14F-4D97-AF65-F5344CB8AC3E}">
        <p14:creationId xmlns:p14="http://schemas.microsoft.com/office/powerpoint/2010/main" val="3832287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113" y="-61634"/>
            <a:ext cx="9967287" cy="610327"/>
          </a:xfrm>
        </p:spPr>
        <p:txBody>
          <a:bodyPr wrap="square">
            <a:spAutoFit/>
          </a:bodyPr>
          <a:lstStyle/>
          <a:p>
            <a:r>
              <a:rPr lang="en-US" sz="3200" b="1" dirty="0" smtClean="0">
                <a:solidFill>
                  <a:srgbClr val="0000FF"/>
                </a:solidFill>
              </a:rPr>
              <a:t>Potential PREX Upstream </a:t>
            </a:r>
            <a:r>
              <a:rPr lang="en-US" sz="3200" b="1" dirty="0" err="1" smtClean="0">
                <a:solidFill>
                  <a:srgbClr val="0000FF"/>
                </a:solidFill>
              </a:rPr>
              <a:t>Lumi</a:t>
            </a:r>
            <a:r>
              <a:rPr lang="en-US" sz="3200" b="1" dirty="0" smtClean="0">
                <a:solidFill>
                  <a:srgbClr val="0000FF"/>
                </a:solidFill>
              </a:rPr>
              <a:t> Locations </a:t>
            </a:r>
            <a:endParaRPr lang="en-US" sz="2800" b="1" dirty="0">
              <a:solidFill>
                <a:srgbClr val="0000FF"/>
              </a:solidFill>
            </a:endParaRPr>
          </a:p>
        </p:txBody>
      </p:sp>
      <p:sp>
        <p:nvSpPr>
          <p:cNvPr id="16" name="Subtitle 2"/>
          <p:cNvSpPr txBox="1">
            <a:spLocks/>
          </p:cNvSpPr>
          <p:nvPr/>
        </p:nvSpPr>
        <p:spPr>
          <a:xfrm>
            <a:off x="45406" y="629555"/>
            <a:ext cx="4515491" cy="5722769"/>
          </a:xfrm>
          <a:prstGeom prst="rect">
            <a:avLst/>
          </a:prstGeom>
        </p:spPr>
        <p:txBody>
          <a:bodyPr vert="horz" wrap="square" lIns="101775" tIns="50888" rIns="101775" bIns="50888"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200" dirty="0" smtClean="0"/>
              <a:t>Initial idea: 2 sets of upstream </a:t>
            </a:r>
            <a:r>
              <a:rPr lang="en-US" sz="2200" dirty="0" err="1" smtClean="0"/>
              <a:t>lumis</a:t>
            </a:r>
            <a:endParaRPr lang="en-US" sz="2200" dirty="0" smtClean="0"/>
          </a:p>
          <a:p>
            <a:pPr marL="0" indent="0">
              <a:buNone/>
            </a:pPr>
            <a:endParaRPr lang="en-US" sz="2200" dirty="0"/>
          </a:p>
          <a:p>
            <a:r>
              <a:rPr lang="en-US" sz="2200" dirty="0" smtClean="0"/>
              <a:t>Sensitive to “tungsten plug”; skinny quartz radiator (“finger)at inner and outer edges of transport channel;</a:t>
            </a:r>
          </a:p>
          <a:p>
            <a:pPr marL="0" indent="0">
              <a:buNone/>
            </a:pPr>
            <a:r>
              <a:rPr lang="en-US" sz="2200" dirty="0"/>
              <a:t> </a:t>
            </a:r>
            <a:r>
              <a:rPr lang="en-US" sz="2200" dirty="0" smtClean="0"/>
              <a:t>     probably out of Moller flux, but </a:t>
            </a:r>
          </a:p>
          <a:p>
            <a:pPr marL="0" indent="0">
              <a:buNone/>
            </a:pPr>
            <a:r>
              <a:rPr lang="en-US" sz="2200" dirty="0"/>
              <a:t> </a:t>
            </a:r>
            <a:r>
              <a:rPr lang="en-US" sz="2200" dirty="0" smtClean="0"/>
              <a:t>     sensitive to tungsten plug events;</a:t>
            </a:r>
          </a:p>
          <a:p>
            <a:pPr marL="0" indent="0">
              <a:buNone/>
            </a:pPr>
            <a:r>
              <a:rPr lang="en-US" sz="2200" dirty="0"/>
              <a:t> </a:t>
            </a:r>
            <a:r>
              <a:rPr lang="en-US" sz="2200" dirty="0" smtClean="0"/>
              <a:t>     4 detectors total</a:t>
            </a:r>
            <a:endParaRPr lang="en-US" sz="2200" dirty="0"/>
          </a:p>
          <a:p>
            <a:pPr marL="0" indent="0">
              <a:buNone/>
            </a:pPr>
            <a:endParaRPr lang="en-US" sz="2200" dirty="0" smtClean="0"/>
          </a:p>
          <a:p>
            <a:r>
              <a:rPr lang="en-US" sz="2200" dirty="0" smtClean="0"/>
              <a:t>Sensitive to large Moller flux that is swept somewhere (simulation will say where) inside the septum magnet</a:t>
            </a:r>
          </a:p>
          <a:p>
            <a:pPr marL="0" indent="0">
              <a:buNone/>
            </a:pPr>
            <a:r>
              <a:rPr lang="en-US" sz="2200" dirty="0"/>
              <a:t> </a:t>
            </a:r>
            <a:r>
              <a:rPr lang="en-US" sz="2200" dirty="0" smtClean="0"/>
              <a:t>     2 detectors total</a:t>
            </a:r>
          </a:p>
        </p:txBody>
      </p:sp>
      <p:sp>
        <p:nvSpPr>
          <p:cNvPr id="17" name="Slide Number Placeholder 16"/>
          <p:cNvSpPr>
            <a:spLocks noGrp="1"/>
          </p:cNvSpPr>
          <p:nvPr>
            <p:ph type="sldNum" sz="quarter" idx="12"/>
          </p:nvPr>
        </p:nvSpPr>
        <p:spPr/>
        <p:txBody>
          <a:bodyPr/>
          <a:lstStyle/>
          <a:p>
            <a:fld id="{9DC1EBD8-201F-9241-B784-B3F7BC6EFA62}" type="slidenum">
              <a:rPr lang="en-US" smtClean="0"/>
              <a:t>17</a:t>
            </a:fld>
            <a:endParaRPr lang="en-US"/>
          </a:p>
        </p:txBody>
      </p:sp>
      <p:sp>
        <p:nvSpPr>
          <p:cNvPr id="3" name="Date Placeholder 2"/>
          <p:cNvSpPr>
            <a:spLocks noGrp="1"/>
          </p:cNvSpPr>
          <p:nvPr>
            <p:ph type="dt" sz="half" idx="10"/>
          </p:nvPr>
        </p:nvSpPr>
        <p:spPr/>
        <p:txBody>
          <a:bodyPr/>
          <a:lstStyle/>
          <a:p>
            <a:r>
              <a:rPr lang="en-US" smtClean="0"/>
              <a:t>12/16/2014</a:t>
            </a:r>
            <a:endParaRPr lang="en-US"/>
          </a:p>
        </p:txBody>
      </p:sp>
      <p:sp>
        <p:nvSpPr>
          <p:cNvPr id="4" name="Footer Placeholder 3"/>
          <p:cNvSpPr>
            <a:spLocks noGrp="1"/>
          </p:cNvSpPr>
          <p:nvPr>
            <p:ph type="ftr" sz="quarter" idx="11"/>
          </p:nvPr>
        </p:nvSpPr>
        <p:spPr/>
        <p:txBody>
          <a:bodyPr/>
          <a:lstStyle/>
          <a:p>
            <a:r>
              <a:rPr lang="en-US" smtClean="0"/>
              <a:t>PREX-CREX December 2014 Meeting</a:t>
            </a:r>
            <a:endParaRPr lang="en-US"/>
          </a:p>
        </p:txBody>
      </p:sp>
      <p:pic>
        <p:nvPicPr>
          <p:cNvPr id="6" name="Picture 5" descr="Paschke_PREX_Issues 4.pdf"/>
          <p:cNvPicPr>
            <a:picLocks noChangeAspect="1"/>
          </p:cNvPicPr>
          <p:nvPr/>
        </p:nvPicPr>
        <p:blipFill rotWithShape="1">
          <a:blip r:embed="rId2">
            <a:extLst>
              <a:ext uri="{28A0092B-C50C-407E-A947-70E740481C1C}">
                <a14:useLocalDpi xmlns:a14="http://schemas.microsoft.com/office/drawing/2010/main" val="0"/>
              </a:ext>
            </a:extLst>
          </a:blip>
          <a:srcRect t="11569" b="8969"/>
          <a:stretch/>
        </p:blipFill>
        <p:spPr>
          <a:xfrm>
            <a:off x="4657566" y="486374"/>
            <a:ext cx="5309722" cy="3260305"/>
          </a:xfrm>
          <a:prstGeom prst="rect">
            <a:avLst/>
          </a:prstGeom>
        </p:spPr>
      </p:pic>
      <p:pic>
        <p:nvPicPr>
          <p:cNvPr id="7" name="Picture 6" descr="Paschke_PREX_Issues 5.pdf"/>
          <p:cNvPicPr>
            <a:picLocks noChangeAspect="1"/>
          </p:cNvPicPr>
          <p:nvPr/>
        </p:nvPicPr>
        <p:blipFill rotWithShape="1">
          <a:blip r:embed="rId3">
            <a:extLst>
              <a:ext uri="{28A0092B-C50C-407E-A947-70E740481C1C}">
                <a14:useLocalDpi xmlns:a14="http://schemas.microsoft.com/office/drawing/2010/main" val="0"/>
              </a:ext>
            </a:extLst>
          </a:blip>
          <a:srcRect t="12650" b="9578"/>
          <a:stretch/>
        </p:blipFill>
        <p:spPr>
          <a:xfrm>
            <a:off x="4636022" y="4111863"/>
            <a:ext cx="5144996" cy="3092001"/>
          </a:xfrm>
          <a:prstGeom prst="rect">
            <a:avLst/>
          </a:prstGeom>
        </p:spPr>
      </p:pic>
      <p:sp>
        <p:nvSpPr>
          <p:cNvPr id="14" name="Line 8"/>
          <p:cNvSpPr>
            <a:spLocks noChangeShapeType="1"/>
          </p:cNvSpPr>
          <p:nvPr/>
        </p:nvSpPr>
        <p:spPr bwMode="auto">
          <a:xfrm>
            <a:off x="4441554" y="3599404"/>
            <a:ext cx="2180226" cy="2056119"/>
          </a:xfrm>
          <a:prstGeom prst="line">
            <a:avLst/>
          </a:prstGeom>
          <a:noFill/>
          <a:ln w="38160">
            <a:solidFill>
              <a:srgbClr val="FF5050"/>
            </a:solidFill>
            <a:miter lim="800000"/>
            <a:headEnd/>
            <a:tailEnd type="triangle" w="med" len="med"/>
          </a:ln>
          <a:extLst>
            <a:ext uri="{909E8E84-426E-40dd-AFC4-6F175D3DCCD1}">
              <a14:hiddenFill xmlns:a14="http://schemas.microsoft.com/office/drawing/2010/main">
                <a:noFill/>
              </a14:hiddenFill>
            </a:ext>
          </a:extLst>
        </p:spPr>
        <p:txBody>
          <a:bodyPr lIns="91418" tIns="45710" rIns="91418" bIns="45710"/>
          <a:lstStyle/>
          <a:p>
            <a:endParaRPr lang="en-US"/>
          </a:p>
        </p:txBody>
      </p:sp>
      <p:sp>
        <p:nvSpPr>
          <p:cNvPr id="15" name="Line 8"/>
          <p:cNvSpPr>
            <a:spLocks noChangeShapeType="1"/>
          </p:cNvSpPr>
          <p:nvPr/>
        </p:nvSpPr>
        <p:spPr bwMode="auto">
          <a:xfrm>
            <a:off x="3852152" y="3746679"/>
            <a:ext cx="3176205" cy="2263792"/>
          </a:xfrm>
          <a:prstGeom prst="line">
            <a:avLst/>
          </a:prstGeom>
          <a:noFill/>
          <a:ln w="38160">
            <a:solidFill>
              <a:srgbClr val="FF5050"/>
            </a:solidFill>
            <a:miter lim="800000"/>
            <a:headEnd/>
            <a:tailEnd type="triangle" w="med" len="med"/>
          </a:ln>
          <a:extLst>
            <a:ext uri="{909E8E84-426E-40dd-AFC4-6F175D3DCCD1}">
              <a14:hiddenFill xmlns:a14="http://schemas.microsoft.com/office/drawing/2010/main">
                <a:noFill/>
              </a14:hiddenFill>
            </a:ext>
          </a:extLst>
        </p:spPr>
        <p:txBody>
          <a:bodyPr lIns="91418" tIns="45710" rIns="91418" bIns="45710"/>
          <a:lstStyle/>
          <a:p>
            <a:endParaRPr lang="en-US"/>
          </a:p>
        </p:txBody>
      </p:sp>
      <p:sp>
        <p:nvSpPr>
          <p:cNvPr id="18" name="Line 8"/>
          <p:cNvSpPr>
            <a:spLocks noChangeShapeType="1"/>
          </p:cNvSpPr>
          <p:nvPr/>
        </p:nvSpPr>
        <p:spPr bwMode="auto">
          <a:xfrm>
            <a:off x="4280170" y="5199140"/>
            <a:ext cx="3718432" cy="1040077"/>
          </a:xfrm>
          <a:prstGeom prst="line">
            <a:avLst/>
          </a:prstGeom>
          <a:noFill/>
          <a:ln w="38160">
            <a:solidFill>
              <a:srgbClr val="FF5050"/>
            </a:solidFill>
            <a:miter lim="800000"/>
            <a:headEnd/>
            <a:tailEnd type="triangle" w="med" len="med"/>
          </a:ln>
          <a:extLst>
            <a:ext uri="{909E8E84-426E-40dd-AFC4-6F175D3DCCD1}">
              <a14:hiddenFill xmlns:a14="http://schemas.microsoft.com/office/drawing/2010/main">
                <a:noFill/>
              </a14:hiddenFill>
            </a:ext>
          </a:extLst>
        </p:spPr>
        <p:txBody>
          <a:bodyPr lIns="91418" tIns="45710" rIns="91418" bIns="45710"/>
          <a:lstStyle/>
          <a:p>
            <a:endParaRPr lang="en-US"/>
          </a:p>
        </p:txBody>
      </p:sp>
      <p:sp>
        <p:nvSpPr>
          <p:cNvPr id="19" name="Line 8"/>
          <p:cNvSpPr>
            <a:spLocks noChangeShapeType="1"/>
          </p:cNvSpPr>
          <p:nvPr/>
        </p:nvSpPr>
        <p:spPr bwMode="auto">
          <a:xfrm flipV="1">
            <a:off x="4280170" y="5016613"/>
            <a:ext cx="2373172" cy="182527"/>
          </a:xfrm>
          <a:prstGeom prst="line">
            <a:avLst/>
          </a:prstGeom>
          <a:noFill/>
          <a:ln w="38160">
            <a:solidFill>
              <a:srgbClr val="FF5050"/>
            </a:solidFill>
            <a:miter lim="800000"/>
            <a:headEnd/>
            <a:tailEnd type="triangle" w="med" len="med"/>
          </a:ln>
          <a:extLst>
            <a:ext uri="{909E8E84-426E-40dd-AFC4-6F175D3DCCD1}">
              <a14:hiddenFill xmlns:a14="http://schemas.microsoft.com/office/drawing/2010/main">
                <a:noFill/>
              </a14:hiddenFill>
            </a:ext>
          </a:extLst>
        </p:spPr>
        <p:txBody>
          <a:bodyPr lIns="91418" tIns="45710" rIns="91418" bIns="45710"/>
          <a:lstStyle/>
          <a:p>
            <a:endParaRPr lang="en-US"/>
          </a:p>
        </p:txBody>
      </p:sp>
    </p:spTree>
    <p:extLst>
      <p:ext uri="{BB962C8B-B14F-4D97-AF65-F5344CB8AC3E}">
        <p14:creationId xmlns:p14="http://schemas.microsoft.com/office/powerpoint/2010/main" val="3832287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113" y="-77410"/>
            <a:ext cx="9967287" cy="610327"/>
          </a:xfrm>
        </p:spPr>
        <p:txBody>
          <a:bodyPr wrap="square">
            <a:spAutoFit/>
          </a:bodyPr>
          <a:lstStyle/>
          <a:p>
            <a:r>
              <a:rPr lang="en-US" sz="3200" b="1" dirty="0" smtClean="0">
                <a:solidFill>
                  <a:srgbClr val="0000FF"/>
                </a:solidFill>
              </a:rPr>
              <a:t>Potential PREX Upstream </a:t>
            </a:r>
            <a:r>
              <a:rPr lang="en-US" sz="3200" b="1" dirty="0" err="1" smtClean="0">
                <a:solidFill>
                  <a:srgbClr val="0000FF"/>
                </a:solidFill>
              </a:rPr>
              <a:t>Lumi</a:t>
            </a:r>
            <a:r>
              <a:rPr lang="en-US" sz="3200" b="1" dirty="0" smtClean="0">
                <a:solidFill>
                  <a:srgbClr val="0000FF"/>
                </a:solidFill>
              </a:rPr>
              <a:t> Locations </a:t>
            </a:r>
            <a:endParaRPr lang="en-US" sz="2800" b="1" dirty="0">
              <a:solidFill>
                <a:srgbClr val="0000FF"/>
              </a:solidFill>
            </a:endParaRPr>
          </a:p>
        </p:txBody>
      </p:sp>
      <p:sp>
        <p:nvSpPr>
          <p:cNvPr id="17" name="Slide Number Placeholder 16"/>
          <p:cNvSpPr>
            <a:spLocks noGrp="1"/>
          </p:cNvSpPr>
          <p:nvPr>
            <p:ph type="sldNum" sz="quarter" idx="12"/>
          </p:nvPr>
        </p:nvSpPr>
        <p:spPr/>
        <p:txBody>
          <a:bodyPr/>
          <a:lstStyle/>
          <a:p>
            <a:fld id="{9DC1EBD8-201F-9241-B784-B3F7BC6EFA62}" type="slidenum">
              <a:rPr lang="en-US" smtClean="0"/>
              <a:t>18</a:t>
            </a:fld>
            <a:endParaRPr lang="en-US"/>
          </a:p>
        </p:txBody>
      </p:sp>
      <p:sp>
        <p:nvSpPr>
          <p:cNvPr id="3" name="Date Placeholder 2"/>
          <p:cNvSpPr>
            <a:spLocks noGrp="1"/>
          </p:cNvSpPr>
          <p:nvPr>
            <p:ph type="dt" sz="half" idx="10"/>
          </p:nvPr>
        </p:nvSpPr>
        <p:spPr/>
        <p:txBody>
          <a:bodyPr/>
          <a:lstStyle/>
          <a:p>
            <a:r>
              <a:rPr lang="en-US" smtClean="0"/>
              <a:t>12/16/2014</a:t>
            </a:r>
            <a:endParaRPr lang="en-US"/>
          </a:p>
        </p:txBody>
      </p:sp>
      <p:sp>
        <p:nvSpPr>
          <p:cNvPr id="4" name="Footer Placeholder 3"/>
          <p:cNvSpPr>
            <a:spLocks noGrp="1"/>
          </p:cNvSpPr>
          <p:nvPr>
            <p:ph type="ftr" sz="quarter" idx="11"/>
          </p:nvPr>
        </p:nvSpPr>
        <p:spPr/>
        <p:txBody>
          <a:bodyPr/>
          <a:lstStyle/>
          <a:p>
            <a:r>
              <a:rPr lang="en-US" smtClean="0"/>
              <a:t>PREX-CREX December 2014 Meeting</a:t>
            </a:r>
            <a:endParaRPr lang="en-US"/>
          </a:p>
        </p:txBody>
      </p:sp>
      <p:pic>
        <p:nvPicPr>
          <p:cNvPr id="12" name="droppedImage.pdf"/>
          <p:cNvPicPr>
            <a:picLocks noChangeAspect="1"/>
          </p:cNvPicPr>
          <p:nvPr/>
        </p:nvPicPr>
        <p:blipFill rotWithShape="1">
          <a:blip r:embed="rId2">
            <a:extLst/>
          </a:blip>
          <a:srcRect t="9256" b="10246"/>
          <a:stretch/>
        </p:blipFill>
        <p:spPr>
          <a:xfrm>
            <a:off x="3101086" y="462581"/>
            <a:ext cx="6957314" cy="4264116"/>
          </a:xfrm>
          <a:prstGeom prst="rect">
            <a:avLst/>
          </a:prstGeom>
          <a:ln w="12700">
            <a:miter lim="400000"/>
          </a:ln>
        </p:spPr>
      </p:pic>
      <p:pic>
        <p:nvPicPr>
          <p:cNvPr id="13" name="sm_picture_of_front_of_septum.jpg"/>
          <p:cNvPicPr>
            <a:picLocks noChangeAspect="1"/>
          </p:cNvPicPr>
          <p:nvPr/>
        </p:nvPicPr>
        <p:blipFill>
          <a:blip r:embed="rId3">
            <a:extLst/>
          </a:blip>
          <a:srcRect l="965" t="1752" r="829"/>
          <a:stretch>
            <a:fillRect/>
          </a:stretch>
        </p:blipFill>
        <p:spPr>
          <a:xfrm>
            <a:off x="6321285" y="5199231"/>
            <a:ext cx="3352517" cy="2004510"/>
          </a:xfrm>
          <a:prstGeom prst="rect">
            <a:avLst/>
          </a:prstGeom>
          <a:ln w="12700">
            <a:round/>
          </a:ln>
        </p:spPr>
      </p:pic>
      <p:pic>
        <p:nvPicPr>
          <p:cNvPr id="14" name="sm_picture_of_septum_in_situ.jpg"/>
          <p:cNvPicPr>
            <a:picLocks noChangeAspect="1"/>
          </p:cNvPicPr>
          <p:nvPr/>
        </p:nvPicPr>
        <p:blipFill>
          <a:blip r:embed="rId4">
            <a:extLst/>
          </a:blip>
          <a:stretch>
            <a:fillRect/>
          </a:stretch>
        </p:blipFill>
        <p:spPr>
          <a:xfrm>
            <a:off x="763053" y="5009181"/>
            <a:ext cx="2926080" cy="2194560"/>
          </a:xfrm>
          <a:prstGeom prst="rect">
            <a:avLst/>
          </a:prstGeom>
          <a:ln w="12700">
            <a:round/>
          </a:ln>
        </p:spPr>
      </p:pic>
      <p:sp>
        <p:nvSpPr>
          <p:cNvPr id="6" name="Rectangle 5"/>
          <p:cNvSpPr>
            <a:spLocks noChangeAspect="1"/>
          </p:cNvSpPr>
          <p:nvPr/>
        </p:nvSpPr>
        <p:spPr>
          <a:xfrm>
            <a:off x="5237743" y="1924613"/>
            <a:ext cx="91440" cy="9144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a:spLocks noChangeAspect="1"/>
          </p:cNvSpPr>
          <p:nvPr/>
        </p:nvSpPr>
        <p:spPr>
          <a:xfrm>
            <a:off x="5259263" y="2184619"/>
            <a:ext cx="91440" cy="9144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a:spLocks noChangeAspect="1"/>
          </p:cNvSpPr>
          <p:nvPr/>
        </p:nvSpPr>
        <p:spPr>
          <a:xfrm>
            <a:off x="5258575" y="2395061"/>
            <a:ext cx="91440" cy="9144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a:spLocks noChangeAspect="1"/>
          </p:cNvSpPr>
          <p:nvPr/>
        </p:nvSpPr>
        <p:spPr>
          <a:xfrm>
            <a:off x="5261103" y="2618453"/>
            <a:ext cx="91440" cy="9144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Subtitle 2"/>
          <p:cNvSpPr txBox="1">
            <a:spLocks/>
          </p:cNvSpPr>
          <p:nvPr/>
        </p:nvSpPr>
        <p:spPr>
          <a:xfrm>
            <a:off x="120560" y="797001"/>
            <a:ext cx="3316060" cy="835278"/>
          </a:xfrm>
          <a:prstGeom prst="rect">
            <a:avLst/>
          </a:prstGeom>
        </p:spPr>
        <p:txBody>
          <a:bodyPr vert="horz" wrap="square" lIns="101775" tIns="50888" rIns="101775" bIns="50888"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solidFill>
                  <a:srgbClr val="FF0000"/>
                </a:solidFill>
              </a:rPr>
              <a:t>“Tungsten plug” sensitive</a:t>
            </a:r>
          </a:p>
          <a:p>
            <a:pPr marL="0" indent="0">
              <a:buNone/>
            </a:pPr>
            <a:r>
              <a:rPr lang="en-US" sz="1400" dirty="0" smtClean="0">
                <a:solidFill>
                  <a:srgbClr val="FF0000"/>
                </a:solidFill>
              </a:rPr>
              <a:t> Upstream face of septum magnet</a:t>
            </a:r>
          </a:p>
          <a:p>
            <a:pPr marL="0" indent="0">
              <a:buNone/>
            </a:pPr>
            <a:r>
              <a:rPr lang="en-US" sz="1400" dirty="0">
                <a:solidFill>
                  <a:srgbClr val="FF0000"/>
                </a:solidFill>
              </a:rPr>
              <a:t> </a:t>
            </a:r>
            <a:r>
              <a:rPr lang="en-US" sz="1400" dirty="0" smtClean="0">
                <a:solidFill>
                  <a:srgbClr val="FF0000"/>
                </a:solidFill>
              </a:rPr>
              <a:t>4 detectors total</a:t>
            </a:r>
            <a:endParaRPr lang="en-US" sz="1400" dirty="0">
              <a:solidFill>
                <a:srgbClr val="FF0000"/>
              </a:solidFill>
            </a:endParaRPr>
          </a:p>
        </p:txBody>
      </p:sp>
      <p:sp>
        <p:nvSpPr>
          <p:cNvPr id="22" name="Line 8"/>
          <p:cNvSpPr>
            <a:spLocks noChangeShapeType="1"/>
          </p:cNvSpPr>
          <p:nvPr/>
        </p:nvSpPr>
        <p:spPr bwMode="auto">
          <a:xfrm>
            <a:off x="2849880" y="1223781"/>
            <a:ext cx="2285317" cy="792272"/>
          </a:xfrm>
          <a:prstGeom prst="line">
            <a:avLst/>
          </a:prstGeom>
          <a:noFill/>
          <a:ln w="38160">
            <a:solidFill>
              <a:srgbClr val="FF5050"/>
            </a:solidFill>
            <a:miter lim="800000"/>
            <a:headEnd/>
            <a:tailEnd type="triangle" w="med" len="med"/>
          </a:ln>
          <a:extLst>
            <a:ext uri="{909E8E84-426E-40dd-AFC4-6F175D3DCCD1}">
              <a14:hiddenFill xmlns:a14="http://schemas.microsoft.com/office/drawing/2010/main">
                <a:noFill/>
              </a14:hiddenFill>
            </a:ext>
          </a:extLst>
        </p:spPr>
        <p:txBody>
          <a:bodyPr lIns="91418" tIns="45710" rIns="91418" bIns="45710"/>
          <a:lstStyle/>
          <a:p>
            <a:endParaRPr lang="en-US"/>
          </a:p>
        </p:txBody>
      </p:sp>
      <p:sp>
        <p:nvSpPr>
          <p:cNvPr id="23" name="Subtitle 2"/>
          <p:cNvSpPr txBox="1">
            <a:spLocks/>
          </p:cNvSpPr>
          <p:nvPr/>
        </p:nvSpPr>
        <p:spPr>
          <a:xfrm>
            <a:off x="120560" y="2709893"/>
            <a:ext cx="3316060" cy="1524698"/>
          </a:xfrm>
          <a:prstGeom prst="rect">
            <a:avLst/>
          </a:prstGeom>
        </p:spPr>
        <p:txBody>
          <a:bodyPr vert="horz" wrap="square" lIns="101775" tIns="50888" rIns="101775" bIns="50888"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solidFill>
                  <a:schemeClr val="accent3">
                    <a:lumMod val="50000"/>
                  </a:schemeClr>
                </a:solidFill>
              </a:rPr>
              <a:t>“Moller scatters” sensitive</a:t>
            </a:r>
          </a:p>
          <a:p>
            <a:pPr marL="0" indent="0">
              <a:buNone/>
            </a:pPr>
            <a:r>
              <a:rPr lang="en-US" sz="1400" dirty="0">
                <a:solidFill>
                  <a:schemeClr val="accent3">
                    <a:lumMod val="50000"/>
                  </a:schemeClr>
                </a:solidFill>
              </a:rPr>
              <a:t> </a:t>
            </a:r>
            <a:r>
              <a:rPr lang="en-US" sz="1400" dirty="0" smtClean="0">
                <a:solidFill>
                  <a:schemeClr val="accent3">
                    <a:lumMod val="50000"/>
                  </a:schemeClr>
                </a:solidFill>
              </a:rPr>
              <a:t>At location of scattered Moller envelope in septum magnet</a:t>
            </a:r>
          </a:p>
          <a:p>
            <a:pPr marL="0" indent="0">
              <a:buNone/>
            </a:pPr>
            <a:r>
              <a:rPr lang="en-US" sz="1400" dirty="0" smtClean="0">
                <a:solidFill>
                  <a:schemeClr val="accent3">
                    <a:lumMod val="50000"/>
                  </a:schemeClr>
                </a:solidFill>
              </a:rPr>
              <a:t> 2 detectors total</a:t>
            </a:r>
          </a:p>
          <a:p>
            <a:pPr marL="0" indent="0">
              <a:buNone/>
            </a:pPr>
            <a:r>
              <a:rPr lang="en-US" sz="1400" dirty="0">
                <a:solidFill>
                  <a:schemeClr val="accent3">
                    <a:lumMod val="50000"/>
                  </a:schemeClr>
                </a:solidFill>
              </a:rPr>
              <a:t> </a:t>
            </a:r>
            <a:r>
              <a:rPr lang="en-US" sz="1400" dirty="0" smtClean="0">
                <a:solidFill>
                  <a:schemeClr val="accent3">
                    <a:lumMod val="50000"/>
                  </a:schemeClr>
                </a:solidFill>
              </a:rPr>
              <a:t>Perhaps fit in small gap between coils and   vacuum box?</a:t>
            </a:r>
          </a:p>
        </p:txBody>
      </p:sp>
      <p:sp>
        <p:nvSpPr>
          <p:cNvPr id="24" name="Line 8"/>
          <p:cNvSpPr>
            <a:spLocks noChangeShapeType="1"/>
          </p:cNvSpPr>
          <p:nvPr/>
        </p:nvSpPr>
        <p:spPr bwMode="auto">
          <a:xfrm flipV="1">
            <a:off x="2728937" y="3257644"/>
            <a:ext cx="3218742" cy="58926"/>
          </a:xfrm>
          <a:prstGeom prst="line">
            <a:avLst/>
          </a:prstGeom>
          <a:noFill/>
          <a:ln w="38160">
            <a:solidFill>
              <a:schemeClr val="accent3">
                <a:lumMod val="50000"/>
              </a:schemeClr>
            </a:solidFill>
            <a:miter lim="800000"/>
            <a:headEnd/>
            <a:tailEnd type="triangle" w="med" len="med"/>
          </a:ln>
          <a:extLst>
            <a:ext uri="{909E8E84-426E-40dd-AFC4-6F175D3DCCD1}">
              <a14:hiddenFill xmlns:a14="http://schemas.microsoft.com/office/drawing/2010/main">
                <a:noFill/>
              </a14:hiddenFill>
            </a:ext>
          </a:extLst>
        </p:spPr>
        <p:txBody>
          <a:bodyPr lIns="91418" tIns="45710" rIns="91418" bIns="45710"/>
          <a:lstStyle/>
          <a:p>
            <a:endParaRPr lang="en-US"/>
          </a:p>
        </p:txBody>
      </p:sp>
      <p:sp>
        <p:nvSpPr>
          <p:cNvPr id="25" name="Rectangle 24"/>
          <p:cNvSpPr>
            <a:spLocks noChangeAspect="1"/>
          </p:cNvSpPr>
          <p:nvPr/>
        </p:nvSpPr>
        <p:spPr>
          <a:xfrm>
            <a:off x="6006165" y="1271109"/>
            <a:ext cx="615615" cy="223101"/>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a:spLocks noChangeAspect="1"/>
          </p:cNvSpPr>
          <p:nvPr/>
        </p:nvSpPr>
        <p:spPr>
          <a:xfrm>
            <a:off x="6006165" y="3093469"/>
            <a:ext cx="615615" cy="223101"/>
          </a:xfrm>
          <a:prstGeom prst="rect">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Line 8"/>
          <p:cNvSpPr>
            <a:spLocks noChangeShapeType="1"/>
          </p:cNvSpPr>
          <p:nvPr/>
        </p:nvSpPr>
        <p:spPr bwMode="auto">
          <a:xfrm flipV="1">
            <a:off x="2728937" y="1494210"/>
            <a:ext cx="3731472" cy="1895418"/>
          </a:xfrm>
          <a:prstGeom prst="line">
            <a:avLst/>
          </a:prstGeom>
          <a:noFill/>
          <a:ln w="38160">
            <a:solidFill>
              <a:schemeClr val="accent3">
                <a:lumMod val="50000"/>
              </a:schemeClr>
            </a:solidFill>
            <a:miter lim="800000"/>
            <a:headEnd/>
            <a:tailEnd type="triangle" w="med" len="med"/>
          </a:ln>
          <a:extLst>
            <a:ext uri="{909E8E84-426E-40dd-AFC4-6F175D3DCCD1}">
              <a14:hiddenFill xmlns:a14="http://schemas.microsoft.com/office/drawing/2010/main">
                <a:noFill/>
              </a14:hiddenFill>
            </a:ext>
          </a:extLst>
        </p:spPr>
        <p:txBody>
          <a:bodyPr lIns="91418" tIns="45710" rIns="91418" bIns="45710"/>
          <a:lstStyle/>
          <a:p>
            <a:endParaRPr lang="en-US"/>
          </a:p>
        </p:txBody>
      </p:sp>
      <p:sp>
        <p:nvSpPr>
          <p:cNvPr id="28" name="Line 8"/>
          <p:cNvSpPr>
            <a:spLocks noChangeShapeType="1"/>
          </p:cNvSpPr>
          <p:nvPr/>
        </p:nvSpPr>
        <p:spPr bwMode="auto">
          <a:xfrm>
            <a:off x="1235350" y="4056372"/>
            <a:ext cx="933896" cy="2198619"/>
          </a:xfrm>
          <a:prstGeom prst="line">
            <a:avLst/>
          </a:prstGeom>
          <a:noFill/>
          <a:ln w="38160">
            <a:solidFill>
              <a:schemeClr val="accent3">
                <a:lumMod val="50000"/>
              </a:schemeClr>
            </a:solidFill>
            <a:miter lim="800000"/>
            <a:headEnd/>
            <a:tailEnd type="triangle" w="med" len="med"/>
          </a:ln>
          <a:extLst>
            <a:ext uri="{909E8E84-426E-40dd-AFC4-6F175D3DCCD1}">
              <a14:hiddenFill xmlns:a14="http://schemas.microsoft.com/office/drawing/2010/main">
                <a:noFill/>
              </a14:hiddenFill>
            </a:ext>
          </a:extLst>
        </p:spPr>
        <p:txBody>
          <a:bodyPr lIns="91418" tIns="45710" rIns="91418" bIns="45710"/>
          <a:lstStyle/>
          <a:p>
            <a:endParaRPr lang="en-US"/>
          </a:p>
        </p:txBody>
      </p:sp>
    </p:spTree>
    <p:extLst>
      <p:ext uri="{BB962C8B-B14F-4D97-AF65-F5344CB8AC3E}">
        <p14:creationId xmlns:p14="http://schemas.microsoft.com/office/powerpoint/2010/main" val="410727103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113" y="-6418"/>
            <a:ext cx="9967287" cy="610327"/>
          </a:xfrm>
        </p:spPr>
        <p:txBody>
          <a:bodyPr wrap="square">
            <a:spAutoFit/>
          </a:bodyPr>
          <a:lstStyle/>
          <a:p>
            <a:r>
              <a:rPr lang="en-US" sz="3200" b="1" dirty="0" smtClean="0">
                <a:solidFill>
                  <a:srgbClr val="0000FF"/>
                </a:solidFill>
              </a:rPr>
              <a:t>Conclusions </a:t>
            </a:r>
            <a:endParaRPr lang="en-US" sz="2800" b="1" dirty="0">
              <a:solidFill>
                <a:srgbClr val="0000FF"/>
              </a:solidFill>
            </a:endParaRPr>
          </a:p>
        </p:txBody>
      </p:sp>
      <p:sp>
        <p:nvSpPr>
          <p:cNvPr id="16" name="Subtitle 2"/>
          <p:cNvSpPr txBox="1">
            <a:spLocks/>
          </p:cNvSpPr>
          <p:nvPr/>
        </p:nvSpPr>
        <p:spPr>
          <a:xfrm>
            <a:off x="142075" y="1182299"/>
            <a:ext cx="9825213" cy="4411642"/>
          </a:xfrm>
          <a:prstGeom prst="rect">
            <a:avLst/>
          </a:prstGeom>
        </p:spPr>
        <p:txBody>
          <a:bodyPr vert="horz" wrap="square" lIns="101775" tIns="50888" rIns="101775" bIns="50888"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smtClean="0"/>
              <a:t>Downstream </a:t>
            </a:r>
            <a:r>
              <a:rPr lang="en-US" sz="2200" dirty="0" err="1" smtClean="0"/>
              <a:t>lumis</a:t>
            </a:r>
            <a:r>
              <a:rPr lang="en-US" sz="2200" dirty="0" smtClean="0"/>
              <a:t>: </a:t>
            </a:r>
            <a:r>
              <a:rPr lang="en-US" sz="2200" dirty="0" err="1" smtClean="0"/>
              <a:t>Qweak</a:t>
            </a:r>
            <a:r>
              <a:rPr lang="en-US" sz="2200" dirty="0" smtClean="0"/>
              <a:t> “unity gain” phototube configuration and TRIUMF style preamplifier may give the desired linearity at the anticipated photocathode currents</a:t>
            </a:r>
          </a:p>
          <a:p>
            <a:pPr lvl="1"/>
            <a:r>
              <a:rPr lang="en-US" sz="1800" dirty="0" err="1" smtClean="0"/>
              <a:t>Qweak</a:t>
            </a:r>
            <a:r>
              <a:rPr lang="en-US" sz="1800" dirty="0" smtClean="0"/>
              <a:t> integrating mode </a:t>
            </a:r>
            <a:r>
              <a:rPr lang="en-US" sz="1800" dirty="0" err="1" smtClean="0"/>
              <a:t>teststand</a:t>
            </a:r>
            <a:r>
              <a:rPr lang="en-US" sz="1800" dirty="0" smtClean="0"/>
              <a:t> still exists in EEL 126 if a test linearity bench test is desired</a:t>
            </a:r>
          </a:p>
          <a:p>
            <a:pPr marL="0" indent="0">
              <a:buNone/>
            </a:pPr>
            <a:endParaRPr lang="en-US" sz="2200" dirty="0" smtClean="0"/>
          </a:p>
          <a:p>
            <a:r>
              <a:rPr lang="en-US" sz="2200" dirty="0" smtClean="0"/>
              <a:t>Upstream </a:t>
            </a:r>
            <a:r>
              <a:rPr lang="en-US" sz="2200" dirty="0" err="1" smtClean="0"/>
              <a:t>lumis</a:t>
            </a:r>
            <a:r>
              <a:rPr lang="en-US" sz="2200" dirty="0" smtClean="0"/>
              <a:t>: First look indicates two possible interesting places to locate upstream </a:t>
            </a:r>
            <a:r>
              <a:rPr lang="en-US" sz="2200" dirty="0" err="1" smtClean="0"/>
              <a:t>lumis</a:t>
            </a:r>
            <a:r>
              <a:rPr lang="en-US" sz="2200" dirty="0" smtClean="0"/>
              <a:t>:</a:t>
            </a:r>
          </a:p>
          <a:p>
            <a:pPr lvl="1"/>
            <a:r>
              <a:rPr lang="en-US" sz="1800" dirty="0" smtClean="0"/>
              <a:t>Front face of septum magnet to detect shower products from the tungsten plug</a:t>
            </a:r>
          </a:p>
          <a:p>
            <a:pPr lvl="1"/>
            <a:r>
              <a:rPr lang="en-US" sz="1800" dirty="0" smtClean="0"/>
              <a:t>Inside the septum magnet to detect the large ~ 120 MeV scattered Moller flux from the target</a:t>
            </a:r>
          </a:p>
          <a:p>
            <a:pPr marL="457200" lvl="1" indent="0">
              <a:buNone/>
            </a:pPr>
            <a:endParaRPr lang="en-US" sz="1800" dirty="0" smtClean="0"/>
          </a:p>
          <a:p>
            <a:r>
              <a:rPr lang="en-US" sz="2200" dirty="0" smtClean="0"/>
              <a:t>All of the above would require some simulation to further refine the ideas</a:t>
            </a:r>
          </a:p>
          <a:p>
            <a:endParaRPr lang="en-US" sz="2200" dirty="0"/>
          </a:p>
        </p:txBody>
      </p:sp>
      <p:sp>
        <p:nvSpPr>
          <p:cNvPr id="17" name="Slide Number Placeholder 16"/>
          <p:cNvSpPr>
            <a:spLocks noGrp="1"/>
          </p:cNvSpPr>
          <p:nvPr>
            <p:ph type="sldNum" sz="quarter" idx="12"/>
          </p:nvPr>
        </p:nvSpPr>
        <p:spPr/>
        <p:txBody>
          <a:bodyPr/>
          <a:lstStyle/>
          <a:p>
            <a:fld id="{9DC1EBD8-201F-9241-B784-B3F7BC6EFA62}" type="slidenum">
              <a:rPr lang="en-US" smtClean="0"/>
              <a:t>19</a:t>
            </a:fld>
            <a:endParaRPr lang="en-US"/>
          </a:p>
        </p:txBody>
      </p:sp>
      <p:sp>
        <p:nvSpPr>
          <p:cNvPr id="3" name="Date Placeholder 2"/>
          <p:cNvSpPr>
            <a:spLocks noGrp="1"/>
          </p:cNvSpPr>
          <p:nvPr>
            <p:ph type="dt" sz="half" idx="10"/>
          </p:nvPr>
        </p:nvSpPr>
        <p:spPr/>
        <p:txBody>
          <a:bodyPr/>
          <a:lstStyle/>
          <a:p>
            <a:r>
              <a:rPr lang="en-US" smtClean="0"/>
              <a:t>12/16/2014</a:t>
            </a:r>
            <a:endParaRPr lang="en-US"/>
          </a:p>
        </p:txBody>
      </p:sp>
      <p:sp>
        <p:nvSpPr>
          <p:cNvPr id="4" name="Footer Placeholder 3"/>
          <p:cNvSpPr>
            <a:spLocks noGrp="1"/>
          </p:cNvSpPr>
          <p:nvPr>
            <p:ph type="ftr" sz="quarter" idx="11"/>
          </p:nvPr>
        </p:nvSpPr>
        <p:spPr/>
        <p:txBody>
          <a:bodyPr/>
          <a:lstStyle/>
          <a:p>
            <a:r>
              <a:rPr lang="en-US" smtClean="0"/>
              <a:t>PREX-CREX December 2014 Meeting</a:t>
            </a:r>
            <a:endParaRPr lang="en-US"/>
          </a:p>
        </p:txBody>
      </p:sp>
    </p:spTree>
    <p:extLst>
      <p:ext uri="{BB962C8B-B14F-4D97-AF65-F5344CB8AC3E}">
        <p14:creationId xmlns:p14="http://schemas.microsoft.com/office/powerpoint/2010/main" val="138178534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113" y="-23958"/>
            <a:ext cx="9967287" cy="595212"/>
          </a:xfrm>
        </p:spPr>
        <p:txBody>
          <a:bodyPr wrap="square">
            <a:spAutoFit/>
          </a:bodyPr>
          <a:lstStyle/>
          <a:p>
            <a:r>
              <a:rPr lang="en-US" sz="3200" b="1" dirty="0" smtClean="0">
                <a:solidFill>
                  <a:srgbClr val="0000FF"/>
                </a:solidFill>
              </a:rPr>
              <a:t>Kent’s Thoughts on </a:t>
            </a:r>
            <a:r>
              <a:rPr lang="en-US" sz="3200" b="1" dirty="0" err="1" smtClean="0">
                <a:solidFill>
                  <a:srgbClr val="0000FF"/>
                </a:solidFill>
              </a:rPr>
              <a:t>Lumis</a:t>
            </a:r>
            <a:r>
              <a:rPr lang="en-US" sz="3200" b="1" dirty="0" smtClean="0">
                <a:solidFill>
                  <a:srgbClr val="0000FF"/>
                </a:solidFill>
              </a:rPr>
              <a:t> from Intro Talk</a:t>
            </a:r>
            <a:r>
              <a:rPr lang="en-US" sz="2800" b="1" dirty="0" smtClean="0">
                <a:solidFill>
                  <a:srgbClr val="FF0000"/>
                </a:solidFill>
              </a:rPr>
              <a:t> </a:t>
            </a:r>
            <a:endParaRPr lang="en-US" sz="2800" b="1" dirty="0">
              <a:solidFill>
                <a:srgbClr val="0000FF"/>
              </a:solidFill>
            </a:endParaRPr>
          </a:p>
        </p:txBody>
      </p:sp>
      <p:sp>
        <p:nvSpPr>
          <p:cNvPr id="17" name="Slide Number Placeholder 16"/>
          <p:cNvSpPr>
            <a:spLocks noGrp="1"/>
          </p:cNvSpPr>
          <p:nvPr>
            <p:ph type="sldNum" sz="quarter" idx="12"/>
          </p:nvPr>
        </p:nvSpPr>
        <p:spPr/>
        <p:txBody>
          <a:bodyPr/>
          <a:lstStyle/>
          <a:p>
            <a:fld id="{9DC1EBD8-201F-9241-B784-B3F7BC6EFA62}" type="slidenum">
              <a:rPr lang="en-US" smtClean="0"/>
              <a:t>2</a:t>
            </a:fld>
            <a:endParaRPr lang="en-US"/>
          </a:p>
        </p:txBody>
      </p:sp>
      <p:sp>
        <p:nvSpPr>
          <p:cNvPr id="3" name="Date Placeholder 2"/>
          <p:cNvSpPr>
            <a:spLocks noGrp="1"/>
          </p:cNvSpPr>
          <p:nvPr>
            <p:ph type="dt" sz="half" idx="10"/>
          </p:nvPr>
        </p:nvSpPr>
        <p:spPr/>
        <p:txBody>
          <a:bodyPr/>
          <a:lstStyle/>
          <a:p>
            <a:r>
              <a:rPr lang="en-US" smtClean="0"/>
              <a:t>12/16/2014</a:t>
            </a:r>
            <a:endParaRPr lang="en-US"/>
          </a:p>
        </p:txBody>
      </p:sp>
      <p:sp>
        <p:nvSpPr>
          <p:cNvPr id="4" name="Footer Placeholder 3"/>
          <p:cNvSpPr>
            <a:spLocks noGrp="1"/>
          </p:cNvSpPr>
          <p:nvPr>
            <p:ph type="ftr" sz="quarter" idx="11"/>
          </p:nvPr>
        </p:nvSpPr>
        <p:spPr/>
        <p:txBody>
          <a:bodyPr/>
          <a:lstStyle/>
          <a:p>
            <a:r>
              <a:rPr lang="en-US" smtClean="0"/>
              <a:t>PREX-CREX December 2014 Meeting</a:t>
            </a:r>
            <a:endParaRPr lang="en-US"/>
          </a:p>
        </p:txBody>
      </p:sp>
      <p:pic>
        <p:nvPicPr>
          <p:cNvPr id="5" name="Picture 4" descr="Paschke_PREX_Issues 2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628" y="496928"/>
            <a:ext cx="7832315" cy="6052243"/>
          </a:xfrm>
          <a:prstGeom prst="rect">
            <a:avLst/>
          </a:prstGeom>
        </p:spPr>
      </p:pic>
      <p:sp>
        <p:nvSpPr>
          <p:cNvPr id="8" name="Subtitle 2"/>
          <p:cNvSpPr txBox="1">
            <a:spLocks/>
          </p:cNvSpPr>
          <p:nvPr/>
        </p:nvSpPr>
        <p:spPr>
          <a:xfrm>
            <a:off x="313605" y="6452323"/>
            <a:ext cx="8852446" cy="841434"/>
          </a:xfrm>
          <a:prstGeom prst="rect">
            <a:avLst/>
          </a:prstGeom>
        </p:spPr>
        <p:txBody>
          <a:bodyPr vert="horz" wrap="square" lIns="101775" tIns="50888" rIns="101775" bIns="50888"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smtClean="0">
                <a:solidFill>
                  <a:srgbClr val="FF0000"/>
                </a:solidFill>
              </a:rPr>
              <a:t>Comment: For PREX we presumably hope the main PREX detectors are independent of what is going on in the </a:t>
            </a:r>
            <a:r>
              <a:rPr lang="en-US" sz="1600" dirty="0" err="1" smtClean="0">
                <a:solidFill>
                  <a:srgbClr val="FF0000"/>
                </a:solidFill>
              </a:rPr>
              <a:t>lumis</a:t>
            </a:r>
            <a:r>
              <a:rPr lang="en-US" sz="1600" dirty="0" smtClean="0">
                <a:solidFill>
                  <a:srgbClr val="FF0000"/>
                </a:solidFill>
              </a:rPr>
              <a:t>; but it is probably a good precaution to deploy them in places where </a:t>
            </a:r>
            <a:r>
              <a:rPr lang="en-US" sz="1600" dirty="0" err="1" smtClean="0">
                <a:solidFill>
                  <a:srgbClr val="FF0000"/>
                </a:solidFill>
              </a:rPr>
              <a:t>Qweak</a:t>
            </a:r>
            <a:r>
              <a:rPr lang="en-US" sz="1600" dirty="0" smtClean="0">
                <a:solidFill>
                  <a:srgbClr val="FF0000"/>
                </a:solidFill>
              </a:rPr>
              <a:t> saw non-zero asymmetries </a:t>
            </a:r>
            <a:endParaRPr lang="en-US" sz="1600" dirty="0">
              <a:solidFill>
                <a:srgbClr val="FF0000"/>
              </a:solidFill>
            </a:endParaRPr>
          </a:p>
        </p:txBody>
      </p:sp>
    </p:spTree>
    <p:extLst>
      <p:ext uri="{BB962C8B-B14F-4D97-AF65-F5344CB8AC3E}">
        <p14:creationId xmlns:p14="http://schemas.microsoft.com/office/powerpoint/2010/main" val="80176950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113" y="-6418"/>
            <a:ext cx="9967287" cy="610327"/>
          </a:xfrm>
        </p:spPr>
        <p:txBody>
          <a:bodyPr wrap="square">
            <a:spAutoFit/>
          </a:bodyPr>
          <a:lstStyle/>
          <a:p>
            <a:r>
              <a:rPr lang="en-US" sz="3200" b="1" dirty="0" err="1">
                <a:solidFill>
                  <a:srgbClr val="0000FF"/>
                </a:solidFill>
              </a:rPr>
              <a:t>Qweak</a:t>
            </a:r>
            <a:r>
              <a:rPr lang="en-US" sz="3200" b="1" dirty="0">
                <a:solidFill>
                  <a:srgbClr val="0000FF"/>
                </a:solidFill>
              </a:rPr>
              <a:t> Downstream Luminosity Monitor Location </a:t>
            </a:r>
            <a:endParaRPr lang="en-US" sz="2800" b="1" dirty="0">
              <a:solidFill>
                <a:srgbClr val="0000FF"/>
              </a:solidFill>
            </a:endParaRPr>
          </a:p>
        </p:txBody>
      </p:sp>
      <p:sp>
        <p:nvSpPr>
          <p:cNvPr id="16" name="Subtitle 2"/>
          <p:cNvSpPr txBox="1">
            <a:spLocks/>
          </p:cNvSpPr>
          <p:nvPr/>
        </p:nvSpPr>
        <p:spPr>
          <a:xfrm>
            <a:off x="142075" y="529811"/>
            <a:ext cx="9825213" cy="1290513"/>
          </a:xfrm>
          <a:prstGeom prst="rect">
            <a:avLst/>
          </a:prstGeom>
        </p:spPr>
        <p:txBody>
          <a:bodyPr vert="horz" wrap="square" lIns="101775" tIns="50888" rIns="101775" bIns="50888"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t>8 quartz Cerenkov detectors, symmetrically arranged</a:t>
            </a:r>
          </a:p>
          <a:p>
            <a:r>
              <a:rPr lang="el-GR" sz="2200" dirty="0"/>
              <a:t>Θ</a:t>
            </a:r>
            <a:r>
              <a:rPr lang="en-US" sz="2200" baseline="-25000" dirty="0"/>
              <a:t>lab</a:t>
            </a:r>
            <a:r>
              <a:rPr lang="en-US" sz="2200" dirty="0"/>
              <a:t> ~ 0.5</a:t>
            </a:r>
            <a:r>
              <a:rPr lang="en-US" sz="2200" baseline="30000" dirty="0"/>
              <a:t>o       </a:t>
            </a:r>
            <a:r>
              <a:rPr lang="en-US" sz="2200" dirty="0"/>
              <a:t>~ 17 meters downstream of target</a:t>
            </a:r>
          </a:p>
          <a:p>
            <a:r>
              <a:rPr lang="en-US" sz="2200" dirty="0"/>
              <a:t>Mounted in “cups” on 2 foot diameter “sewer” </a:t>
            </a:r>
            <a:r>
              <a:rPr lang="en-US" sz="2200" dirty="0" err="1"/>
              <a:t>beampipe</a:t>
            </a:r>
            <a:endParaRPr lang="en-US" sz="2200" dirty="0"/>
          </a:p>
        </p:txBody>
      </p:sp>
      <p:sp>
        <p:nvSpPr>
          <p:cNvPr id="17" name="Slide Number Placeholder 16"/>
          <p:cNvSpPr>
            <a:spLocks noGrp="1"/>
          </p:cNvSpPr>
          <p:nvPr>
            <p:ph type="sldNum" sz="quarter" idx="12"/>
          </p:nvPr>
        </p:nvSpPr>
        <p:spPr/>
        <p:txBody>
          <a:bodyPr/>
          <a:lstStyle/>
          <a:p>
            <a:fld id="{9DC1EBD8-201F-9241-B784-B3F7BC6EFA62}" type="slidenum">
              <a:rPr lang="en-US" smtClean="0"/>
              <a:t>3</a:t>
            </a:fld>
            <a:endParaRPr lang="en-US"/>
          </a:p>
        </p:txBody>
      </p:sp>
      <p:pic>
        <p:nvPicPr>
          <p:cNvPr id="4" name="Picture 3" descr="22jun2011_lumi 2.pdf"/>
          <p:cNvPicPr>
            <a:picLocks noChangeAspect="1"/>
          </p:cNvPicPr>
          <p:nvPr/>
        </p:nvPicPr>
        <p:blipFill rotWithShape="1">
          <a:blip r:embed="rId2" cstate="screen">
            <a:extLst>
              <a:ext uri="{28A0092B-C50C-407E-A947-70E740481C1C}">
                <a14:useLocalDpi xmlns:a14="http://schemas.microsoft.com/office/drawing/2010/main"/>
              </a:ext>
            </a:extLst>
          </a:blip>
          <a:srcRect l="55749" t="7142" r="5000" b="25656"/>
          <a:stretch/>
        </p:blipFill>
        <p:spPr>
          <a:xfrm>
            <a:off x="6481563" y="1807459"/>
            <a:ext cx="3016211" cy="3869828"/>
          </a:xfrm>
          <a:prstGeom prst="rect">
            <a:avLst/>
          </a:prstGeom>
        </p:spPr>
      </p:pic>
      <p:pic>
        <p:nvPicPr>
          <p:cNvPr id="5" name="Picture 4" descr="leacock_qweak_collab_2feb10 4.pdf"/>
          <p:cNvPicPr>
            <a:picLocks noChangeAspect="1"/>
          </p:cNvPicPr>
          <p:nvPr/>
        </p:nvPicPr>
        <p:blipFill rotWithShape="1">
          <a:blip r:embed="rId3" cstate="screen">
            <a:extLst>
              <a:ext uri="{28A0092B-C50C-407E-A947-70E740481C1C}">
                <a14:useLocalDpi xmlns:a14="http://schemas.microsoft.com/office/drawing/2010/main"/>
              </a:ext>
            </a:extLst>
          </a:blip>
          <a:srcRect l="17714" t="25146" r="12845" b="8290"/>
          <a:stretch/>
        </p:blipFill>
        <p:spPr>
          <a:xfrm>
            <a:off x="826400" y="5420110"/>
            <a:ext cx="2610222" cy="1876574"/>
          </a:xfrm>
          <a:prstGeom prst="rect">
            <a:avLst/>
          </a:prstGeom>
        </p:spPr>
      </p:pic>
      <p:sp>
        <p:nvSpPr>
          <p:cNvPr id="11" name="Subtitle 2"/>
          <p:cNvSpPr txBox="1">
            <a:spLocks/>
          </p:cNvSpPr>
          <p:nvPr/>
        </p:nvSpPr>
        <p:spPr>
          <a:xfrm>
            <a:off x="3931662" y="6160477"/>
            <a:ext cx="5380238" cy="644481"/>
          </a:xfrm>
          <a:prstGeom prst="rect">
            <a:avLst/>
          </a:prstGeom>
        </p:spPr>
        <p:txBody>
          <a:bodyPr vert="horz" wrap="square" lIns="101775" tIns="50888" rIns="101775" bIns="50888"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err="1">
                <a:solidFill>
                  <a:srgbClr val="FF0000"/>
                </a:solidFill>
              </a:rPr>
              <a:t>Lumi</a:t>
            </a:r>
            <a:r>
              <a:rPr lang="en-US" sz="1600" dirty="0">
                <a:solidFill>
                  <a:srgbClr val="FF0000"/>
                </a:solidFill>
              </a:rPr>
              <a:t> “cup” – </a:t>
            </a:r>
          </a:p>
          <a:p>
            <a:pPr marL="0" indent="0">
              <a:buNone/>
            </a:pPr>
            <a:r>
              <a:rPr lang="en-US" sz="1600" dirty="0">
                <a:solidFill>
                  <a:srgbClr val="FF0000"/>
                </a:solidFill>
              </a:rPr>
              <a:t>inner edge penetrated to within ~ 13 cm from beam centerline</a:t>
            </a:r>
          </a:p>
        </p:txBody>
      </p:sp>
      <p:pic>
        <p:nvPicPr>
          <p:cNvPr id="13"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2922" y="1783691"/>
            <a:ext cx="4232275" cy="315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 name="Line 8"/>
          <p:cNvSpPr>
            <a:spLocks noChangeShapeType="1"/>
          </p:cNvSpPr>
          <p:nvPr/>
        </p:nvSpPr>
        <p:spPr bwMode="auto">
          <a:xfrm flipH="1" flipV="1">
            <a:off x="4338815" y="2853316"/>
            <a:ext cx="3923959" cy="544274"/>
          </a:xfrm>
          <a:prstGeom prst="line">
            <a:avLst/>
          </a:prstGeom>
          <a:noFill/>
          <a:ln w="38160">
            <a:solidFill>
              <a:srgbClr val="FF5050"/>
            </a:solidFill>
            <a:miter lim="800000"/>
            <a:headEnd/>
            <a:tailEnd type="triangle" w="med" len="med"/>
          </a:ln>
          <a:extLst>
            <a:ext uri="{909E8E84-426E-40dd-AFC4-6F175D3DCCD1}">
              <a14:hiddenFill xmlns:a14="http://schemas.microsoft.com/office/drawing/2010/main">
                <a:noFill/>
              </a14:hiddenFill>
            </a:ext>
          </a:extLst>
        </p:spPr>
        <p:txBody>
          <a:bodyPr lIns="91418" tIns="45710" rIns="91418" bIns="45710"/>
          <a:lstStyle/>
          <a:p>
            <a:endParaRPr lang="en-US"/>
          </a:p>
        </p:txBody>
      </p:sp>
      <p:sp>
        <p:nvSpPr>
          <p:cNvPr id="15" name="Line 8"/>
          <p:cNvSpPr>
            <a:spLocks noChangeShapeType="1"/>
          </p:cNvSpPr>
          <p:nvPr/>
        </p:nvSpPr>
        <p:spPr bwMode="auto">
          <a:xfrm flipV="1">
            <a:off x="3216052" y="3727454"/>
            <a:ext cx="5327097" cy="2210083"/>
          </a:xfrm>
          <a:prstGeom prst="line">
            <a:avLst/>
          </a:prstGeom>
          <a:noFill/>
          <a:ln w="38160">
            <a:solidFill>
              <a:srgbClr val="FF5050"/>
            </a:solidFill>
            <a:miter lim="800000"/>
            <a:headEnd/>
            <a:tailEnd type="triangle" w="med" len="med"/>
          </a:ln>
          <a:extLst>
            <a:ext uri="{909E8E84-426E-40dd-AFC4-6F175D3DCCD1}">
              <a14:hiddenFill xmlns:a14="http://schemas.microsoft.com/office/drawing/2010/main">
                <a:noFill/>
              </a14:hiddenFill>
            </a:ext>
          </a:extLst>
        </p:spPr>
        <p:txBody>
          <a:bodyPr lIns="91418" tIns="45710" rIns="91418" bIns="45710"/>
          <a:lstStyle/>
          <a:p>
            <a:endParaRPr lang="en-US"/>
          </a:p>
        </p:txBody>
      </p:sp>
      <p:sp>
        <p:nvSpPr>
          <p:cNvPr id="3" name="Date Placeholder 2"/>
          <p:cNvSpPr>
            <a:spLocks noGrp="1"/>
          </p:cNvSpPr>
          <p:nvPr>
            <p:ph type="dt" sz="half" idx="10"/>
          </p:nvPr>
        </p:nvSpPr>
        <p:spPr/>
        <p:txBody>
          <a:bodyPr/>
          <a:lstStyle/>
          <a:p>
            <a:r>
              <a:rPr lang="en-US" smtClean="0"/>
              <a:t>12/16/2014</a:t>
            </a:r>
            <a:endParaRPr lang="en-US"/>
          </a:p>
        </p:txBody>
      </p:sp>
      <p:sp>
        <p:nvSpPr>
          <p:cNvPr id="6" name="Footer Placeholder 5"/>
          <p:cNvSpPr>
            <a:spLocks noGrp="1"/>
          </p:cNvSpPr>
          <p:nvPr>
            <p:ph type="ftr" sz="quarter" idx="11"/>
          </p:nvPr>
        </p:nvSpPr>
        <p:spPr/>
        <p:txBody>
          <a:bodyPr/>
          <a:lstStyle/>
          <a:p>
            <a:r>
              <a:rPr lang="en-US" smtClean="0"/>
              <a:t>PREX-CREX December 2014 Meeting</a:t>
            </a:r>
            <a:endParaRPr lang="en-US"/>
          </a:p>
        </p:txBody>
      </p:sp>
    </p:spTree>
    <p:extLst>
      <p:ext uri="{BB962C8B-B14F-4D97-AF65-F5344CB8AC3E}">
        <p14:creationId xmlns:p14="http://schemas.microsoft.com/office/powerpoint/2010/main" val="175017310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113" y="-6418"/>
            <a:ext cx="9967287" cy="610327"/>
          </a:xfrm>
        </p:spPr>
        <p:txBody>
          <a:bodyPr wrap="square">
            <a:spAutoFit/>
          </a:bodyPr>
          <a:lstStyle/>
          <a:p>
            <a:r>
              <a:rPr lang="en-US" sz="3200" b="1" dirty="0" err="1">
                <a:solidFill>
                  <a:srgbClr val="0000FF"/>
                </a:solidFill>
              </a:rPr>
              <a:t>Qweak</a:t>
            </a:r>
            <a:r>
              <a:rPr lang="en-US" sz="3200" b="1" dirty="0">
                <a:solidFill>
                  <a:srgbClr val="0000FF"/>
                </a:solidFill>
              </a:rPr>
              <a:t> Downstream Luminosity Monitor Rates </a:t>
            </a:r>
            <a:endParaRPr lang="en-US" sz="2800" b="1" dirty="0">
              <a:solidFill>
                <a:srgbClr val="0000FF"/>
              </a:solidFill>
            </a:endParaRPr>
          </a:p>
        </p:txBody>
      </p:sp>
      <p:sp>
        <p:nvSpPr>
          <p:cNvPr id="16" name="Subtitle 2"/>
          <p:cNvSpPr txBox="1">
            <a:spLocks/>
          </p:cNvSpPr>
          <p:nvPr/>
        </p:nvSpPr>
        <p:spPr>
          <a:xfrm>
            <a:off x="142375" y="5316955"/>
            <a:ext cx="9825213" cy="1988141"/>
          </a:xfrm>
          <a:prstGeom prst="rect">
            <a:avLst/>
          </a:prstGeom>
        </p:spPr>
        <p:txBody>
          <a:bodyPr vert="horz" wrap="square" lIns="101775" tIns="50888" rIns="101775" bIns="50888"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t>Observed rate (per detector) at 180 </a:t>
            </a:r>
            <a:r>
              <a:rPr lang="en-US" sz="2200" dirty="0" err="1"/>
              <a:t>μA</a:t>
            </a:r>
            <a:r>
              <a:rPr lang="en-US" sz="2200" dirty="0"/>
              <a:t> on 35 cm LH</a:t>
            </a:r>
            <a:r>
              <a:rPr lang="en-US" sz="2200" baseline="-25000" dirty="0"/>
              <a:t>2 </a:t>
            </a:r>
            <a:r>
              <a:rPr lang="en-US" sz="2200" dirty="0"/>
              <a:t>target ~ 150 GHz (based on scaling from event mode running)</a:t>
            </a:r>
          </a:p>
          <a:p>
            <a:r>
              <a:rPr lang="en-US" sz="2200" dirty="0"/>
              <a:t>About equal mix of </a:t>
            </a:r>
            <a:r>
              <a:rPr lang="en-US" sz="2200" dirty="0" err="1"/>
              <a:t>Mollers</a:t>
            </a:r>
            <a:r>
              <a:rPr lang="en-US" sz="2200" dirty="0"/>
              <a:t> (e-e) and Motts (e-p) at ~ 1 </a:t>
            </a:r>
            <a:r>
              <a:rPr lang="en-US" sz="2200" dirty="0" err="1"/>
              <a:t>GeV</a:t>
            </a:r>
            <a:endParaRPr lang="en-US" sz="2200" dirty="0"/>
          </a:p>
          <a:p>
            <a:r>
              <a:rPr lang="en-US" sz="2200" dirty="0"/>
              <a:t>Simulation indicated ~ 30% of signal was due to photons/electrons from showering in LH</a:t>
            </a:r>
            <a:r>
              <a:rPr lang="en-US" sz="2200" baseline="-25000" dirty="0"/>
              <a:t>2</a:t>
            </a:r>
            <a:r>
              <a:rPr lang="en-US" sz="2200" dirty="0"/>
              <a:t> target</a:t>
            </a:r>
          </a:p>
        </p:txBody>
      </p:sp>
      <p:sp>
        <p:nvSpPr>
          <p:cNvPr id="17" name="Slide Number Placeholder 16"/>
          <p:cNvSpPr>
            <a:spLocks noGrp="1"/>
          </p:cNvSpPr>
          <p:nvPr>
            <p:ph type="sldNum" sz="quarter" idx="12"/>
          </p:nvPr>
        </p:nvSpPr>
        <p:spPr/>
        <p:txBody>
          <a:bodyPr/>
          <a:lstStyle/>
          <a:p>
            <a:fld id="{9DC1EBD8-201F-9241-B784-B3F7BC6EFA62}" type="slidenum">
              <a:rPr lang="en-US" smtClean="0"/>
              <a:t>4</a:t>
            </a:fld>
            <a:endParaRPr lang="en-US"/>
          </a:p>
        </p:txBody>
      </p:sp>
      <p:pic>
        <p:nvPicPr>
          <p:cNvPr id="3" name="Picture 2" descr="01may2011_lumi_leacock_v3 15.pdf"/>
          <p:cNvPicPr>
            <a:picLocks noChangeAspect="1"/>
          </p:cNvPicPr>
          <p:nvPr/>
        </p:nvPicPr>
        <p:blipFill rotWithShape="1">
          <a:blip r:embed="rId3" cstate="screen">
            <a:extLst>
              <a:ext uri="{28A0092B-C50C-407E-A947-70E740481C1C}">
                <a14:useLocalDpi xmlns:a14="http://schemas.microsoft.com/office/drawing/2010/main"/>
              </a:ext>
            </a:extLst>
          </a:blip>
          <a:srcRect l="9674" r="11949" b="17779"/>
          <a:stretch/>
        </p:blipFill>
        <p:spPr>
          <a:xfrm>
            <a:off x="2111048" y="513901"/>
            <a:ext cx="6151725" cy="4836043"/>
          </a:xfrm>
          <a:prstGeom prst="rect">
            <a:avLst/>
          </a:prstGeom>
        </p:spPr>
      </p:pic>
      <p:sp>
        <p:nvSpPr>
          <p:cNvPr id="4" name="Date Placeholder 3"/>
          <p:cNvSpPr>
            <a:spLocks noGrp="1"/>
          </p:cNvSpPr>
          <p:nvPr>
            <p:ph type="dt" sz="half" idx="10"/>
          </p:nvPr>
        </p:nvSpPr>
        <p:spPr/>
        <p:txBody>
          <a:bodyPr/>
          <a:lstStyle/>
          <a:p>
            <a:r>
              <a:rPr lang="en-US" smtClean="0"/>
              <a:t>12/16/2014</a:t>
            </a:r>
            <a:endParaRPr lang="en-US"/>
          </a:p>
        </p:txBody>
      </p:sp>
      <p:sp>
        <p:nvSpPr>
          <p:cNvPr id="5" name="Footer Placeholder 4"/>
          <p:cNvSpPr>
            <a:spLocks noGrp="1"/>
          </p:cNvSpPr>
          <p:nvPr>
            <p:ph type="ftr" sz="quarter" idx="11"/>
          </p:nvPr>
        </p:nvSpPr>
        <p:spPr/>
        <p:txBody>
          <a:bodyPr/>
          <a:lstStyle/>
          <a:p>
            <a:r>
              <a:rPr lang="en-US" smtClean="0"/>
              <a:t>PREX-CREX December 2014 Meeting</a:t>
            </a:r>
            <a:endParaRPr lang="en-US"/>
          </a:p>
        </p:txBody>
      </p:sp>
    </p:spTree>
    <p:extLst>
      <p:ext uri="{BB962C8B-B14F-4D97-AF65-F5344CB8AC3E}">
        <p14:creationId xmlns:p14="http://schemas.microsoft.com/office/powerpoint/2010/main" val="175017310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113" y="-6418"/>
            <a:ext cx="9967287" cy="610327"/>
          </a:xfrm>
        </p:spPr>
        <p:txBody>
          <a:bodyPr wrap="square">
            <a:spAutoFit/>
          </a:bodyPr>
          <a:lstStyle/>
          <a:p>
            <a:r>
              <a:rPr lang="en-US" sz="3200" b="1" dirty="0" err="1">
                <a:solidFill>
                  <a:srgbClr val="0000FF"/>
                </a:solidFill>
              </a:rPr>
              <a:t>Qweak</a:t>
            </a:r>
            <a:r>
              <a:rPr lang="en-US" sz="3200" b="1" dirty="0">
                <a:solidFill>
                  <a:srgbClr val="0000FF"/>
                </a:solidFill>
              </a:rPr>
              <a:t> Downstream Luminosity Monitor Construction </a:t>
            </a:r>
            <a:endParaRPr lang="en-US" sz="2800" b="1" dirty="0">
              <a:solidFill>
                <a:srgbClr val="0000FF"/>
              </a:solidFill>
            </a:endParaRPr>
          </a:p>
        </p:txBody>
      </p:sp>
      <p:sp>
        <p:nvSpPr>
          <p:cNvPr id="16" name="Subtitle 2"/>
          <p:cNvSpPr txBox="1">
            <a:spLocks/>
          </p:cNvSpPr>
          <p:nvPr/>
        </p:nvSpPr>
        <p:spPr>
          <a:xfrm>
            <a:off x="142075" y="529812"/>
            <a:ext cx="9825213" cy="1639327"/>
          </a:xfrm>
          <a:prstGeom prst="rect">
            <a:avLst/>
          </a:prstGeom>
        </p:spPr>
        <p:txBody>
          <a:bodyPr vert="horz" wrap="square" lIns="101775" tIns="50888" rIns="101775" bIns="50888"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t>4 cm x 3 cm x 1.3 cm </a:t>
            </a:r>
            <a:r>
              <a:rPr lang="en-US" sz="2200" dirty="0" err="1"/>
              <a:t>Spectrosil</a:t>
            </a:r>
            <a:r>
              <a:rPr lang="en-US" sz="2200" dirty="0"/>
              <a:t> 2000 quartz; 2 cm </a:t>
            </a:r>
            <a:r>
              <a:rPr lang="en-US" sz="2200" dirty="0" err="1"/>
              <a:t>Pb</a:t>
            </a:r>
            <a:r>
              <a:rPr lang="en-US" sz="2200" dirty="0"/>
              <a:t> pre-radiator in front of each</a:t>
            </a:r>
          </a:p>
          <a:p>
            <a:r>
              <a:rPr lang="en-US" sz="2200" dirty="0"/>
              <a:t> 35 cm long </a:t>
            </a:r>
            <a:r>
              <a:rPr lang="en-US" sz="2200" dirty="0" err="1"/>
              <a:t>Alanod</a:t>
            </a:r>
            <a:r>
              <a:rPr lang="en-US" sz="2200" dirty="0"/>
              <a:t> </a:t>
            </a:r>
            <a:r>
              <a:rPr lang="en-US" sz="2200" dirty="0" err="1"/>
              <a:t>Miro</a:t>
            </a:r>
            <a:r>
              <a:rPr lang="en-US" sz="2200" dirty="0"/>
              <a:t>-Silver 27 “air” </a:t>
            </a:r>
            <a:r>
              <a:rPr lang="en-US" sz="2200" dirty="0" err="1"/>
              <a:t>lightguides</a:t>
            </a:r>
            <a:r>
              <a:rPr lang="en-US" sz="2200" dirty="0"/>
              <a:t> (continuously flushed with N</a:t>
            </a:r>
            <a:r>
              <a:rPr lang="en-US" sz="2200" baseline="-25000" dirty="0"/>
              <a:t>2</a:t>
            </a:r>
            <a:r>
              <a:rPr lang="en-US" sz="2200" dirty="0"/>
              <a:t> gas to eliminate corrosive build-up from moist air)</a:t>
            </a:r>
          </a:p>
          <a:p>
            <a:r>
              <a:rPr lang="en-US" sz="2200" dirty="0"/>
              <a:t>2 inch Hamamatsu R375 quartz window phototube</a:t>
            </a:r>
          </a:p>
        </p:txBody>
      </p:sp>
      <p:sp>
        <p:nvSpPr>
          <p:cNvPr id="17" name="Slide Number Placeholder 16"/>
          <p:cNvSpPr>
            <a:spLocks noGrp="1"/>
          </p:cNvSpPr>
          <p:nvPr>
            <p:ph type="sldNum" sz="quarter" idx="12"/>
          </p:nvPr>
        </p:nvSpPr>
        <p:spPr/>
        <p:txBody>
          <a:bodyPr/>
          <a:lstStyle/>
          <a:p>
            <a:fld id="{9DC1EBD8-201F-9241-B784-B3F7BC6EFA62}" type="slidenum">
              <a:rPr lang="en-US" smtClean="0"/>
              <a:t>5</a:t>
            </a:fld>
            <a:endParaRPr lang="en-US"/>
          </a:p>
        </p:txBody>
      </p:sp>
      <p:pic>
        <p:nvPicPr>
          <p:cNvPr id="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47377" y="3925370"/>
            <a:ext cx="2458871" cy="3278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8" name="Picture 7" descr="01may2011_lumi_leacock_v3 3.pdf"/>
          <p:cNvPicPr>
            <a:picLocks noChangeAspect="1"/>
          </p:cNvPicPr>
          <p:nvPr/>
        </p:nvPicPr>
        <p:blipFill rotWithShape="1">
          <a:blip r:embed="rId4" cstate="screen">
            <a:extLst>
              <a:ext uri="{28A0092B-C50C-407E-A947-70E740481C1C}">
                <a14:useLocalDpi xmlns:a14="http://schemas.microsoft.com/office/drawing/2010/main"/>
              </a:ext>
            </a:extLst>
          </a:blip>
          <a:srcRect l="1436" t="10179" r="51997" b="55905"/>
          <a:stretch/>
        </p:blipFill>
        <p:spPr>
          <a:xfrm>
            <a:off x="142078" y="2122246"/>
            <a:ext cx="4683887" cy="2556438"/>
          </a:xfrm>
          <a:prstGeom prst="rect">
            <a:avLst/>
          </a:prstGeom>
        </p:spPr>
      </p:pic>
      <p:pic>
        <p:nvPicPr>
          <p:cNvPr id="5" name="Picture 4" descr="Leacock_JD_D_2012_v2-1 82.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32994" y="2435612"/>
            <a:ext cx="3828760" cy="1489758"/>
          </a:xfrm>
          <a:prstGeom prst="rect">
            <a:avLst/>
          </a:prstGeom>
        </p:spPr>
      </p:pic>
      <p:pic>
        <p:nvPicPr>
          <p:cNvPr id="6" name="Picture 5" descr="01may2011_lumi_leacock_v3 3.pdf"/>
          <p:cNvPicPr>
            <a:picLocks noChangeAspect="1"/>
          </p:cNvPicPr>
          <p:nvPr/>
        </p:nvPicPr>
        <p:blipFill rotWithShape="1">
          <a:blip r:embed="rId6" cstate="screen">
            <a:extLst>
              <a:ext uri="{28A0092B-C50C-407E-A947-70E740481C1C}">
                <a14:useLocalDpi xmlns:a14="http://schemas.microsoft.com/office/drawing/2010/main"/>
              </a:ext>
            </a:extLst>
          </a:blip>
          <a:srcRect t="44585" b="4367"/>
          <a:stretch/>
        </p:blipFill>
        <p:spPr>
          <a:xfrm>
            <a:off x="274167" y="4410559"/>
            <a:ext cx="6621780" cy="2533061"/>
          </a:xfrm>
          <a:prstGeom prst="rect">
            <a:avLst/>
          </a:prstGeom>
        </p:spPr>
      </p:pic>
      <p:sp>
        <p:nvSpPr>
          <p:cNvPr id="11" name="Rectangle 10"/>
          <p:cNvSpPr/>
          <p:nvPr/>
        </p:nvSpPr>
        <p:spPr>
          <a:xfrm>
            <a:off x="142076" y="6703272"/>
            <a:ext cx="1919495" cy="5005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18" tIns="45710" rIns="91418" bIns="45710" rtlCol="0" anchor="ctr"/>
          <a:lstStyle/>
          <a:p>
            <a:pPr algn="ctr"/>
            <a:endParaRPr lang="en-US"/>
          </a:p>
        </p:txBody>
      </p:sp>
      <p:sp>
        <p:nvSpPr>
          <p:cNvPr id="14" name="Subtitle 2"/>
          <p:cNvSpPr txBox="1">
            <a:spLocks/>
          </p:cNvSpPr>
          <p:nvPr/>
        </p:nvSpPr>
        <p:spPr>
          <a:xfrm>
            <a:off x="5844794" y="2228118"/>
            <a:ext cx="3044692" cy="349015"/>
          </a:xfrm>
          <a:prstGeom prst="rect">
            <a:avLst/>
          </a:prstGeom>
        </p:spPr>
        <p:txBody>
          <a:bodyPr vert="horz" wrap="square" lIns="101775" tIns="50888" rIns="101775" bIns="50888"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err="1">
                <a:solidFill>
                  <a:srgbClr val="FF0000"/>
                </a:solidFill>
              </a:rPr>
              <a:t>Spectrosil</a:t>
            </a:r>
            <a:r>
              <a:rPr lang="en-US" sz="1600" dirty="0">
                <a:solidFill>
                  <a:srgbClr val="FF0000"/>
                </a:solidFill>
              </a:rPr>
              <a:t> quartz block schematics</a:t>
            </a:r>
          </a:p>
        </p:txBody>
      </p:sp>
      <p:sp>
        <p:nvSpPr>
          <p:cNvPr id="3" name="Date Placeholder 2"/>
          <p:cNvSpPr>
            <a:spLocks noGrp="1"/>
          </p:cNvSpPr>
          <p:nvPr>
            <p:ph type="dt" sz="half" idx="10"/>
          </p:nvPr>
        </p:nvSpPr>
        <p:spPr/>
        <p:txBody>
          <a:bodyPr/>
          <a:lstStyle/>
          <a:p>
            <a:r>
              <a:rPr lang="en-US" smtClean="0"/>
              <a:t>12/16/2014</a:t>
            </a:r>
            <a:endParaRPr lang="en-US"/>
          </a:p>
        </p:txBody>
      </p:sp>
      <p:sp>
        <p:nvSpPr>
          <p:cNvPr id="4" name="Footer Placeholder 3"/>
          <p:cNvSpPr>
            <a:spLocks noGrp="1"/>
          </p:cNvSpPr>
          <p:nvPr>
            <p:ph type="ftr" sz="quarter" idx="11"/>
          </p:nvPr>
        </p:nvSpPr>
        <p:spPr/>
        <p:txBody>
          <a:bodyPr/>
          <a:lstStyle/>
          <a:p>
            <a:r>
              <a:rPr lang="en-US" smtClean="0"/>
              <a:t>PREX-CREX December 2014 Meeting</a:t>
            </a:r>
            <a:endParaRPr lang="en-US"/>
          </a:p>
        </p:txBody>
      </p:sp>
    </p:spTree>
    <p:extLst>
      <p:ext uri="{BB962C8B-B14F-4D97-AF65-F5344CB8AC3E}">
        <p14:creationId xmlns:p14="http://schemas.microsoft.com/office/powerpoint/2010/main" val="175017310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113" y="-6418"/>
            <a:ext cx="9967287" cy="610327"/>
          </a:xfrm>
        </p:spPr>
        <p:txBody>
          <a:bodyPr wrap="square">
            <a:spAutoFit/>
          </a:bodyPr>
          <a:lstStyle/>
          <a:p>
            <a:r>
              <a:rPr lang="en-US" sz="3200" b="1" dirty="0" err="1">
                <a:solidFill>
                  <a:srgbClr val="0000FF"/>
                </a:solidFill>
              </a:rPr>
              <a:t>Qweak</a:t>
            </a:r>
            <a:r>
              <a:rPr lang="en-US" sz="3200" b="1" dirty="0">
                <a:solidFill>
                  <a:srgbClr val="0000FF"/>
                </a:solidFill>
              </a:rPr>
              <a:t> </a:t>
            </a:r>
            <a:r>
              <a:rPr lang="en-US" sz="3200" b="1" dirty="0" err="1">
                <a:solidFill>
                  <a:srgbClr val="0000FF"/>
                </a:solidFill>
              </a:rPr>
              <a:t>DSLumi</a:t>
            </a:r>
            <a:r>
              <a:rPr lang="en-US" sz="3200" b="1" dirty="0">
                <a:solidFill>
                  <a:srgbClr val="0000FF"/>
                </a:solidFill>
              </a:rPr>
              <a:t> Readout Scheme  </a:t>
            </a:r>
            <a:endParaRPr lang="en-US" sz="2800" b="1" dirty="0">
              <a:solidFill>
                <a:srgbClr val="0000FF"/>
              </a:solidFill>
            </a:endParaRPr>
          </a:p>
        </p:txBody>
      </p:sp>
      <p:sp>
        <p:nvSpPr>
          <p:cNvPr id="16" name="Subtitle 2"/>
          <p:cNvSpPr txBox="1">
            <a:spLocks/>
          </p:cNvSpPr>
          <p:nvPr/>
        </p:nvSpPr>
        <p:spPr>
          <a:xfrm>
            <a:off x="142075" y="529811"/>
            <a:ext cx="9825213" cy="2755530"/>
          </a:xfrm>
          <a:prstGeom prst="rect">
            <a:avLst/>
          </a:prstGeom>
        </p:spPr>
        <p:txBody>
          <a:bodyPr vert="horz" wrap="square" lIns="101775" tIns="50888" rIns="101775" bIns="50888"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t>Hamamatsu R375 phototube operated in “vacuum photodiode mode” – unity gain voltage divider (also could swap in high gain (10</a:t>
            </a:r>
            <a:r>
              <a:rPr lang="en-US" sz="2200" baseline="30000" dirty="0"/>
              <a:t>6</a:t>
            </a:r>
            <a:r>
              <a:rPr lang="en-US" sz="2200" dirty="0"/>
              <a:t>) base for low current event mode running)</a:t>
            </a:r>
          </a:p>
          <a:p>
            <a:r>
              <a:rPr lang="en-US" sz="2200" dirty="0"/>
              <a:t>TRIUMF low-noise I-to-V preamplifier </a:t>
            </a:r>
          </a:p>
          <a:p>
            <a:r>
              <a:rPr lang="en-US" sz="2200" dirty="0"/>
              <a:t>TRIUMF sampling-integrating ADC (“VQWK” modules)</a:t>
            </a:r>
          </a:p>
          <a:p>
            <a:r>
              <a:rPr lang="en-US" sz="2200" dirty="0"/>
              <a:t>Typical photocathode current under operating (180 </a:t>
            </a:r>
            <a:r>
              <a:rPr lang="en-US" sz="2200" dirty="0" err="1"/>
              <a:t>μA</a:t>
            </a:r>
            <a:r>
              <a:rPr lang="en-US" sz="2200" dirty="0"/>
              <a:t> on 35 cm LH</a:t>
            </a:r>
            <a:r>
              <a:rPr lang="en-US" sz="2200" baseline="-25000" dirty="0"/>
              <a:t>2</a:t>
            </a:r>
            <a:r>
              <a:rPr lang="en-US" sz="2200" dirty="0"/>
              <a:t>) conditions ~ 1.25 </a:t>
            </a:r>
            <a:r>
              <a:rPr lang="en-US" sz="2200" dirty="0" err="1"/>
              <a:t>μA</a:t>
            </a:r>
            <a:endParaRPr lang="en-US" sz="2200" dirty="0"/>
          </a:p>
        </p:txBody>
      </p:sp>
      <p:sp>
        <p:nvSpPr>
          <p:cNvPr id="17" name="Slide Number Placeholder 16"/>
          <p:cNvSpPr>
            <a:spLocks noGrp="1"/>
          </p:cNvSpPr>
          <p:nvPr>
            <p:ph type="sldNum" sz="quarter" idx="12"/>
          </p:nvPr>
        </p:nvSpPr>
        <p:spPr/>
        <p:txBody>
          <a:bodyPr/>
          <a:lstStyle/>
          <a:p>
            <a:fld id="{9DC1EBD8-201F-9241-B784-B3F7BC6EFA62}" type="slidenum">
              <a:rPr lang="en-US" smtClean="0"/>
              <a:t>6</a:t>
            </a:fld>
            <a:endParaRPr lang="en-US"/>
          </a:p>
        </p:txBody>
      </p:sp>
      <p:pic>
        <p:nvPicPr>
          <p:cNvPr id="4" name="Picture 3" descr="leacock_thesis_excerpt 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0708" y="3755742"/>
            <a:ext cx="4492256" cy="3136605"/>
          </a:xfrm>
          <a:prstGeom prst="rect">
            <a:avLst/>
          </a:prstGeom>
        </p:spPr>
      </p:pic>
      <p:pic>
        <p:nvPicPr>
          <p:cNvPr id="5" name="Picture 4" descr="leacock_thesis_excerpt 2.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93638" y="3554633"/>
            <a:ext cx="4964762" cy="3436671"/>
          </a:xfrm>
          <a:prstGeom prst="rect">
            <a:avLst/>
          </a:prstGeom>
        </p:spPr>
      </p:pic>
      <p:sp>
        <p:nvSpPr>
          <p:cNvPr id="11" name="Subtitle 2"/>
          <p:cNvSpPr txBox="1">
            <a:spLocks/>
          </p:cNvSpPr>
          <p:nvPr/>
        </p:nvSpPr>
        <p:spPr>
          <a:xfrm>
            <a:off x="6275427" y="3288082"/>
            <a:ext cx="3044692" cy="349015"/>
          </a:xfrm>
          <a:prstGeom prst="rect">
            <a:avLst/>
          </a:prstGeom>
        </p:spPr>
        <p:txBody>
          <a:bodyPr vert="horz" wrap="square" lIns="101775" tIns="50888" rIns="101775" bIns="50888"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err="1">
                <a:solidFill>
                  <a:srgbClr val="FF0000"/>
                </a:solidFill>
              </a:rPr>
              <a:t>Lumi</a:t>
            </a:r>
            <a:r>
              <a:rPr lang="en-US" sz="1600" dirty="0">
                <a:solidFill>
                  <a:srgbClr val="FF0000"/>
                </a:solidFill>
              </a:rPr>
              <a:t> monitor readout scheme</a:t>
            </a:r>
          </a:p>
        </p:txBody>
      </p:sp>
      <p:sp>
        <p:nvSpPr>
          <p:cNvPr id="12" name="Subtitle 2"/>
          <p:cNvSpPr txBox="1">
            <a:spLocks/>
          </p:cNvSpPr>
          <p:nvPr/>
        </p:nvSpPr>
        <p:spPr>
          <a:xfrm>
            <a:off x="746304" y="3380123"/>
            <a:ext cx="3385097" cy="349015"/>
          </a:xfrm>
          <a:prstGeom prst="rect">
            <a:avLst/>
          </a:prstGeom>
        </p:spPr>
        <p:txBody>
          <a:bodyPr vert="horz" wrap="square" lIns="101775" tIns="50888" rIns="101775" bIns="50888"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solidFill>
                  <a:srgbClr val="FF0000"/>
                </a:solidFill>
              </a:rPr>
              <a:t>Unity gain voltage divider schematic</a:t>
            </a:r>
          </a:p>
        </p:txBody>
      </p:sp>
      <p:sp>
        <p:nvSpPr>
          <p:cNvPr id="3" name="Date Placeholder 2"/>
          <p:cNvSpPr>
            <a:spLocks noGrp="1"/>
          </p:cNvSpPr>
          <p:nvPr>
            <p:ph type="dt" sz="half" idx="10"/>
          </p:nvPr>
        </p:nvSpPr>
        <p:spPr/>
        <p:txBody>
          <a:bodyPr/>
          <a:lstStyle/>
          <a:p>
            <a:r>
              <a:rPr lang="en-US" smtClean="0"/>
              <a:t>12/16/2014</a:t>
            </a:r>
            <a:endParaRPr lang="en-US"/>
          </a:p>
        </p:txBody>
      </p:sp>
      <p:sp>
        <p:nvSpPr>
          <p:cNvPr id="6" name="Footer Placeholder 5"/>
          <p:cNvSpPr>
            <a:spLocks noGrp="1"/>
          </p:cNvSpPr>
          <p:nvPr>
            <p:ph type="ftr" sz="quarter" idx="11"/>
          </p:nvPr>
        </p:nvSpPr>
        <p:spPr/>
        <p:txBody>
          <a:bodyPr/>
          <a:lstStyle/>
          <a:p>
            <a:r>
              <a:rPr lang="en-US" smtClean="0"/>
              <a:t>PREX-CREX December 2014 Meeting</a:t>
            </a:r>
            <a:endParaRPr lang="en-US"/>
          </a:p>
        </p:txBody>
      </p:sp>
    </p:spTree>
    <p:extLst>
      <p:ext uri="{BB962C8B-B14F-4D97-AF65-F5344CB8AC3E}">
        <p14:creationId xmlns:p14="http://schemas.microsoft.com/office/powerpoint/2010/main" val="137832187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113" y="-6418"/>
            <a:ext cx="9967287" cy="610327"/>
          </a:xfrm>
        </p:spPr>
        <p:txBody>
          <a:bodyPr wrap="square">
            <a:spAutoFit/>
          </a:bodyPr>
          <a:lstStyle/>
          <a:p>
            <a:r>
              <a:rPr lang="en-US" sz="3200" b="1" dirty="0" err="1">
                <a:solidFill>
                  <a:srgbClr val="0000FF"/>
                </a:solidFill>
              </a:rPr>
              <a:t>Qweak</a:t>
            </a:r>
            <a:r>
              <a:rPr lang="en-US" sz="3200" b="1" dirty="0">
                <a:solidFill>
                  <a:srgbClr val="0000FF"/>
                </a:solidFill>
              </a:rPr>
              <a:t> </a:t>
            </a:r>
            <a:r>
              <a:rPr lang="en-US" sz="3200" b="1" dirty="0" err="1">
                <a:solidFill>
                  <a:srgbClr val="0000FF"/>
                </a:solidFill>
              </a:rPr>
              <a:t>DSLumi</a:t>
            </a:r>
            <a:r>
              <a:rPr lang="en-US" sz="3200" b="1" dirty="0">
                <a:solidFill>
                  <a:srgbClr val="0000FF"/>
                </a:solidFill>
              </a:rPr>
              <a:t> – Linearity Behavior </a:t>
            </a:r>
            <a:endParaRPr lang="en-US" sz="2800" b="1" dirty="0">
              <a:solidFill>
                <a:srgbClr val="0000FF"/>
              </a:solidFill>
            </a:endParaRPr>
          </a:p>
        </p:txBody>
      </p:sp>
      <p:sp>
        <p:nvSpPr>
          <p:cNvPr id="16" name="Subtitle 2"/>
          <p:cNvSpPr txBox="1">
            <a:spLocks/>
          </p:cNvSpPr>
          <p:nvPr/>
        </p:nvSpPr>
        <p:spPr>
          <a:xfrm>
            <a:off x="142075" y="529811"/>
            <a:ext cx="9825213" cy="453362"/>
          </a:xfrm>
          <a:prstGeom prst="rect">
            <a:avLst/>
          </a:prstGeom>
        </p:spPr>
        <p:txBody>
          <a:bodyPr vert="horz" wrap="square" lIns="101775" tIns="50888" rIns="101775" bIns="50888"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200" dirty="0"/>
              <a:t>Non-linearity was less than 1% in bench tests and with beam.</a:t>
            </a:r>
          </a:p>
        </p:txBody>
      </p:sp>
      <p:sp>
        <p:nvSpPr>
          <p:cNvPr id="17" name="Slide Number Placeholder 16"/>
          <p:cNvSpPr>
            <a:spLocks noGrp="1"/>
          </p:cNvSpPr>
          <p:nvPr>
            <p:ph type="sldNum" sz="quarter" idx="12"/>
          </p:nvPr>
        </p:nvSpPr>
        <p:spPr/>
        <p:txBody>
          <a:bodyPr/>
          <a:lstStyle/>
          <a:p>
            <a:fld id="{9DC1EBD8-201F-9241-B784-B3F7BC6EFA62}" type="slidenum">
              <a:rPr lang="en-US" smtClean="0"/>
              <a:t>7</a:t>
            </a:fld>
            <a:endParaRPr lang="en-US"/>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30667" y="5256720"/>
            <a:ext cx="3527733" cy="1962021"/>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0910" y="5228498"/>
            <a:ext cx="3345508" cy="1876596"/>
          </a:xfrm>
          <a:prstGeom prst="rect">
            <a:avLst/>
          </a:prstGeom>
        </p:spPr>
      </p:pic>
      <p:pic>
        <p:nvPicPr>
          <p:cNvPr id="3" name="Picture 2"/>
          <p:cNvPicPr>
            <a:picLocks noChangeAspect="1"/>
          </p:cNvPicPr>
          <p:nvPr/>
        </p:nvPicPr>
        <p:blipFill rotWithShape="1">
          <a:blip r:embed="rId5"/>
          <a:srcRect l="66760" b="50781"/>
          <a:stretch/>
        </p:blipFill>
        <p:spPr>
          <a:xfrm>
            <a:off x="3307177" y="5270830"/>
            <a:ext cx="3343445" cy="1896195"/>
          </a:xfrm>
          <a:prstGeom prst="rect">
            <a:avLst/>
          </a:prstGeom>
        </p:spPr>
      </p:pic>
      <p:pic>
        <p:nvPicPr>
          <p:cNvPr id="4" name="Picture 3" descr="Leacock_JD_D_2012_v2-1 10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7181" y="1246989"/>
            <a:ext cx="4163330" cy="2881126"/>
          </a:xfrm>
          <a:prstGeom prst="rect">
            <a:avLst/>
          </a:prstGeom>
        </p:spPr>
      </p:pic>
      <p:pic>
        <p:nvPicPr>
          <p:cNvPr id="5" name="Picture 4" descr="Leacock_JD_D_2012_v2-1 105.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922" y="1524991"/>
            <a:ext cx="4050254" cy="2092362"/>
          </a:xfrm>
          <a:prstGeom prst="rect">
            <a:avLst/>
          </a:prstGeom>
        </p:spPr>
      </p:pic>
      <p:sp>
        <p:nvSpPr>
          <p:cNvPr id="12" name="Subtitle 2"/>
          <p:cNvSpPr txBox="1">
            <a:spLocks/>
          </p:cNvSpPr>
          <p:nvPr/>
        </p:nvSpPr>
        <p:spPr>
          <a:xfrm>
            <a:off x="265980" y="954416"/>
            <a:ext cx="7763102" cy="349015"/>
          </a:xfrm>
          <a:prstGeom prst="rect">
            <a:avLst/>
          </a:prstGeom>
        </p:spPr>
        <p:txBody>
          <a:bodyPr vert="horz" wrap="square" lIns="101775" tIns="50888" rIns="101775" bIns="50888"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solidFill>
                  <a:srgbClr val="FF0000"/>
                </a:solidFill>
              </a:rPr>
              <a:t>2 LED Bench Test with Hamamatsu R2046 Vacuum Photodiode as reference</a:t>
            </a:r>
          </a:p>
        </p:txBody>
      </p:sp>
      <p:sp>
        <p:nvSpPr>
          <p:cNvPr id="13" name="Subtitle 2"/>
          <p:cNvSpPr txBox="1">
            <a:spLocks/>
          </p:cNvSpPr>
          <p:nvPr/>
        </p:nvSpPr>
        <p:spPr>
          <a:xfrm>
            <a:off x="5987591" y="1615509"/>
            <a:ext cx="3984209" cy="287436"/>
          </a:xfrm>
          <a:prstGeom prst="rect">
            <a:avLst/>
          </a:prstGeom>
        </p:spPr>
        <p:txBody>
          <a:bodyPr vert="horz" wrap="square" lIns="101775" tIns="50888" rIns="101775" bIns="50888"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solidFill>
                  <a:srgbClr val="FF0000"/>
                </a:solidFill>
              </a:rPr>
              <a:t>Non-linearity &lt; 0.2% over 0.5 – 3.0 </a:t>
            </a:r>
            <a:r>
              <a:rPr lang="en-US" sz="1200" dirty="0" err="1">
                <a:solidFill>
                  <a:srgbClr val="FF0000"/>
                </a:solidFill>
              </a:rPr>
              <a:t>μA</a:t>
            </a:r>
            <a:r>
              <a:rPr lang="en-US" sz="1200" dirty="0">
                <a:solidFill>
                  <a:srgbClr val="FF0000"/>
                </a:solidFill>
              </a:rPr>
              <a:t> cathode current range</a:t>
            </a:r>
          </a:p>
        </p:txBody>
      </p:sp>
      <p:sp>
        <p:nvSpPr>
          <p:cNvPr id="14" name="Subtitle 2"/>
          <p:cNvSpPr txBox="1">
            <a:spLocks/>
          </p:cNvSpPr>
          <p:nvPr/>
        </p:nvSpPr>
        <p:spPr>
          <a:xfrm>
            <a:off x="142076" y="4549849"/>
            <a:ext cx="9268853" cy="349015"/>
          </a:xfrm>
          <a:prstGeom prst="rect">
            <a:avLst/>
          </a:prstGeom>
        </p:spPr>
        <p:txBody>
          <a:bodyPr vert="horz" wrap="square" lIns="101775" tIns="50888" rIns="101775" bIns="50888"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solidFill>
                  <a:srgbClr val="FF0000"/>
                </a:solidFill>
              </a:rPr>
              <a:t>With beam on 35 cm LH</a:t>
            </a:r>
            <a:r>
              <a:rPr lang="en-US" sz="1600" baseline="-25000" dirty="0">
                <a:solidFill>
                  <a:srgbClr val="FF0000"/>
                </a:solidFill>
              </a:rPr>
              <a:t>2</a:t>
            </a:r>
            <a:r>
              <a:rPr lang="en-US" sz="1600" dirty="0">
                <a:solidFill>
                  <a:srgbClr val="FF0000"/>
                </a:solidFill>
              </a:rPr>
              <a:t> target, normalized yield did not vary more than 0.8% from 40 – 180 </a:t>
            </a:r>
            <a:r>
              <a:rPr lang="en-US" sz="1600" dirty="0" err="1">
                <a:solidFill>
                  <a:srgbClr val="FF0000"/>
                </a:solidFill>
              </a:rPr>
              <a:t>μA</a:t>
            </a:r>
            <a:endParaRPr lang="en-US" sz="1600" dirty="0">
              <a:solidFill>
                <a:srgbClr val="FF0000"/>
              </a:solidFill>
            </a:endParaRPr>
          </a:p>
        </p:txBody>
      </p:sp>
      <p:sp>
        <p:nvSpPr>
          <p:cNvPr id="6" name="Date Placeholder 5"/>
          <p:cNvSpPr>
            <a:spLocks noGrp="1"/>
          </p:cNvSpPr>
          <p:nvPr>
            <p:ph type="dt" sz="half" idx="10"/>
          </p:nvPr>
        </p:nvSpPr>
        <p:spPr/>
        <p:txBody>
          <a:bodyPr/>
          <a:lstStyle/>
          <a:p>
            <a:r>
              <a:rPr lang="en-US" smtClean="0"/>
              <a:t>12/16/2014</a:t>
            </a:r>
            <a:endParaRPr lang="en-US"/>
          </a:p>
        </p:txBody>
      </p:sp>
      <p:sp>
        <p:nvSpPr>
          <p:cNvPr id="11" name="Footer Placeholder 10"/>
          <p:cNvSpPr>
            <a:spLocks noGrp="1"/>
          </p:cNvSpPr>
          <p:nvPr>
            <p:ph type="ftr" sz="quarter" idx="11"/>
          </p:nvPr>
        </p:nvSpPr>
        <p:spPr/>
        <p:txBody>
          <a:bodyPr/>
          <a:lstStyle/>
          <a:p>
            <a:r>
              <a:rPr lang="en-US" smtClean="0"/>
              <a:t>PREX-CREX December 2014 Meeting</a:t>
            </a:r>
            <a:endParaRPr lang="en-US"/>
          </a:p>
        </p:txBody>
      </p:sp>
    </p:spTree>
    <p:extLst>
      <p:ext uri="{BB962C8B-B14F-4D97-AF65-F5344CB8AC3E}">
        <p14:creationId xmlns:p14="http://schemas.microsoft.com/office/powerpoint/2010/main" val="211881931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113" y="-6418"/>
            <a:ext cx="9967287" cy="610327"/>
          </a:xfrm>
        </p:spPr>
        <p:txBody>
          <a:bodyPr wrap="square">
            <a:spAutoFit/>
          </a:bodyPr>
          <a:lstStyle/>
          <a:p>
            <a:r>
              <a:rPr lang="en-US" sz="3200" b="1" dirty="0" err="1">
                <a:solidFill>
                  <a:srgbClr val="0000FF"/>
                </a:solidFill>
              </a:rPr>
              <a:t>Qweak</a:t>
            </a:r>
            <a:r>
              <a:rPr lang="en-US" sz="3200" b="1" dirty="0">
                <a:solidFill>
                  <a:srgbClr val="0000FF"/>
                </a:solidFill>
              </a:rPr>
              <a:t> </a:t>
            </a:r>
            <a:r>
              <a:rPr lang="en-US" sz="3200" b="1" dirty="0" err="1">
                <a:solidFill>
                  <a:srgbClr val="0000FF"/>
                </a:solidFill>
              </a:rPr>
              <a:t>DSLumi</a:t>
            </a:r>
            <a:r>
              <a:rPr lang="en-US" sz="3200" b="1" dirty="0">
                <a:solidFill>
                  <a:srgbClr val="0000FF"/>
                </a:solidFill>
              </a:rPr>
              <a:t> – Random Fluctuation Width </a:t>
            </a:r>
            <a:endParaRPr lang="en-US" sz="2800" b="1" dirty="0">
              <a:solidFill>
                <a:srgbClr val="0000FF"/>
              </a:solidFill>
            </a:endParaRPr>
          </a:p>
        </p:txBody>
      </p:sp>
      <p:sp>
        <p:nvSpPr>
          <p:cNvPr id="16" name="Subtitle 2"/>
          <p:cNvSpPr txBox="1">
            <a:spLocks/>
          </p:cNvSpPr>
          <p:nvPr/>
        </p:nvSpPr>
        <p:spPr>
          <a:xfrm>
            <a:off x="142075" y="529809"/>
            <a:ext cx="9825213" cy="2895055"/>
          </a:xfrm>
          <a:prstGeom prst="rect">
            <a:avLst/>
          </a:prstGeom>
        </p:spPr>
        <p:txBody>
          <a:bodyPr vert="horz" wrap="square" lIns="101775" tIns="50888" rIns="101775" bIns="50888"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200" dirty="0"/>
              <a:t>After regression, the combined asymmetry width of all eight downstream </a:t>
            </a:r>
            <a:r>
              <a:rPr lang="en-US" sz="2200" dirty="0" err="1"/>
              <a:t>lumis</a:t>
            </a:r>
            <a:r>
              <a:rPr lang="en-US" sz="2200" dirty="0"/>
              <a:t> was ~ 200 ppm typically (for 250 Hz quartets)</a:t>
            </a:r>
          </a:p>
          <a:p>
            <a:r>
              <a:rPr lang="en-US" sz="2200" dirty="0"/>
              <a:t>Known noise sources couldn’t account for this width </a:t>
            </a:r>
          </a:p>
          <a:p>
            <a:pPr lvl="1"/>
            <a:r>
              <a:rPr lang="en-US" sz="1800" dirty="0"/>
              <a:t>Target ~ 53 ppm</a:t>
            </a:r>
          </a:p>
          <a:p>
            <a:pPr lvl="1"/>
            <a:r>
              <a:rPr lang="en-US" sz="1800" dirty="0"/>
              <a:t>BCM ~ 60 ppm</a:t>
            </a:r>
          </a:p>
          <a:p>
            <a:pPr lvl="1"/>
            <a:r>
              <a:rPr lang="en-US" sz="1800" dirty="0"/>
              <a:t>Electronic noise ~ 13 ppm</a:t>
            </a:r>
          </a:p>
          <a:p>
            <a:pPr lvl="1"/>
            <a:r>
              <a:rPr lang="en-US" sz="1800" dirty="0"/>
              <a:t>Expected statistical width ~ 18 ppm</a:t>
            </a:r>
          </a:p>
          <a:p>
            <a:pPr lvl="1"/>
            <a:r>
              <a:rPr lang="en-US" sz="1800" dirty="0"/>
              <a:t>Need to properly estimate contribution of beam position monitor resolution to this list</a:t>
            </a:r>
          </a:p>
        </p:txBody>
      </p:sp>
      <p:sp>
        <p:nvSpPr>
          <p:cNvPr id="17" name="Slide Number Placeholder 16"/>
          <p:cNvSpPr>
            <a:spLocks noGrp="1"/>
          </p:cNvSpPr>
          <p:nvPr>
            <p:ph type="sldNum" sz="quarter" idx="12"/>
          </p:nvPr>
        </p:nvSpPr>
        <p:spPr/>
        <p:txBody>
          <a:bodyPr/>
          <a:lstStyle/>
          <a:p>
            <a:fld id="{9DC1EBD8-201F-9241-B784-B3F7BC6EFA62}" type="slidenum">
              <a:rPr lang="en-US" smtClean="0"/>
              <a:t>8</a:t>
            </a:fld>
            <a:endParaRPr lang="en-US"/>
          </a:p>
        </p:txBody>
      </p:sp>
      <p:pic>
        <p:nvPicPr>
          <p:cNvPr id="3" name="Picture 2" descr="dslumi_width.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8846" y="3377972"/>
            <a:ext cx="7077373" cy="3771640"/>
          </a:xfrm>
          <a:prstGeom prst="rect">
            <a:avLst/>
          </a:prstGeom>
        </p:spPr>
      </p:pic>
      <p:sp>
        <p:nvSpPr>
          <p:cNvPr id="8" name="Subtitle 2"/>
          <p:cNvSpPr txBox="1">
            <a:spLocks/>
          </p:cNvSpPr>
          <p:nvPr/>
        </p:nvSpPr>
        <p:spPr>
          <a:xfrm>
            <a:off x="2340127" y="3787008"/>
            <a:ext cx="5470240" cy="349015"/>
          </a:xfrm>
          <a:prstGeom prst="rect">
            <a:avLst/>
          </a:prstGeom>
        </p:spPr>
        <p:txBody>
          <a:bodyPr vert="horz" wrap="square" lIns="101775" tIns="50888" rIns="101775" bIns="50888"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solidFill>
                  <a:srgbClr val="FF0000"/>
                </a:solidFill>
              </a:rPr>
              <a:t>Asymmetry width (for 250 Hz quartets) for sum of all 8 </a:t>
            </a:r>
            <a:r>
              <a:rPr lang="en-US" sz="1600" dirty="0" err="1">
                <a:solidFill>
                  <a:srgbClr val="FF0000"/>
                </a:solidFill>
              </a:rPr>
              <a:t>DSlumis</a:t>
            </a:r>
            <a:endParaRPr lang="en-US" sz="1600" dirty="0">
              <a:solidFill>
                <a:srgbClr val="FF0000"/>
              </a:solidFill>
            </a:endParaRPr>
          </a:p>
        </p:txBody>
      </p:sp>
      <p:sp>
        <p:nvSpPr>
          <p:cNvPr id="4" name="Date Placeholder 3"/>
          <p:cNvSpPr>
            <a:spLocks noGrp="1"/>
          </p:cNvSpPr>
          <p:nvPr>
            <p:ph type="dt" sz="half" idx="10"/>
          </p:nvPr>
        </p:nvSpPr>
        <p:spPr/>
        <p:txBody>
          <a:bodyPr/>
          <a:lstStyle/>
          <a:p>
            <a:r>
              <a:rPr lang="en-US" smtClean="0"/>
              <a:t>12/16/2014</a:t>
            </a:r>
            <a:endParaRPr lang="en-US"/>
          </a:p>
        </p:txBody>
      </p:sp>
      <p:sp>
        <p:nvSpPr>
          <p:cNvPr id="5" name="Footer Placeholder 4"/>
          <p:cNvSpPr>
            <a:spLocks noGrp="1"/>
          </p:cNvSpPr>
          <p:nvPr>
            <p:ph type="ftr" sz="quarter" idx="11"/>
          </p:nvPr>
        </p:nvSpPr>
        <p:spPr/>
        <p:txBody>
          <a:bodyPr/>
          <a:lstStyle/>
          <a:p>
            <a:r>
              <a:rPr lang="en-US" smtClean="0"/>
              <a:t>PREX-CREX December 2014 Meeting</a:t>
            </a:r>
            <a:endParaRPr lang="en-US"/>
          </a:p>
        </p:txBody>
      </p:sp>
    </p:spTree>
    <p:extLst>
      <p:ext uri="{BB962C8B-B14F-4D97-AF65-F5344CB8AC3E}">
        <p14:creationId xmlns:p14="http://schemas.microsoft.com/office/powerpoint/2010/main" val="283547201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113" y="-6418"/>
            <a:ext cx="9967287" cy="610327"/>
          </a:xfrm>
        </p:spPr>
        <p:txBody>
          <a:bodyPr wrap="square">
            <a:spAutoFit/>
          </a:bodyPr>
          <a:lstStyle/>
          <a:p>
            <a:r>
              <a:rPr lang="en-US" sz="3200" b="1" dirty="0">
                <a:solidFill>
                  <a:srgbClr val="0000FF"/>
                </a:solidFill>
              </a:rPr>
              <a:t>Downstream </a:t>
            </a:r>
            <a:r>
              <a:rPr lang="en-US" sz="3200" b="1" dirty="0" err="1">
                <a:solidFill>
                  <a:srgbClr val="0000FF"/>
                </a:solidFill>
              </a:rPr>
              <a:t>Lumis</a:t>
            </a:r>
            <a:r>
              <a:rPr lang="en-US" sz="3200" b="1" dirty="0">
                <a:solidFill>
                  <a:srgbClr val="0000FF"/>
                </a:solidFill>
              </a:rPr>
              <a:t> for PREX </a:t>
            </a:r>
            <a:endParaRPr lang="en-US" sz="2800" b="1" dirty="0">
              <a:solidFill>
                <a:srgbClr val="0000FF"/>
              </a:solidFill>
            </a:endParaRPr>
          </a:p>
        </p:txBody>
      </p:sp>
      <p:sp>
        <p:nvSpPr>
          <p:cNvPr id="16" name="Subtitle 2"/>
          <p:cNvSpPr txBox="1">
            <a:spLocks/>
          </p:cNvSpPr>
          <p:nvPr/>
        </p:nvSpPr>
        <p:spPr>
          <a:xfrm>
            <a:off x="848325" y="529811"/>
            <a:ext cx="8707155" cy="1118432"/>
          </a:xfrm>
          <a:prstGeom prst="rect">
            <a:avLst/>
          </a:prstGeom>
        </p:spPr>
        <p:txBody>
          <a:bodyPr vert="horz" wrap="square" lIns="101775" tIns="50888" rIns="101775" bIns="50888"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200" dirty="0" err="1" smtClean="0"/>
              <a:t>Handwaving</a:t>
            </a:r>
            <a:r>
              <a:rPr lang="en-US" sz="2200" dirty="0" smtClean="0"/>
              <a:t> calculation: 0.5 degrees, 10% of azimuth, </a:t>
            </a:r>
            <a:r>
              <a:rPr lang="en-US" sz="2200" dirty="0" err="1" smtClean="0"/>
              <a:t>Pb</a:t>
            </a:r>
            <a:r>
              <a:rPr lang="en-US" sz="2200" dirty="0" smtClean="0"/>
              <a:t> form factor: factor of 250 or so above 1 GHz rate in main acceptance i.e. similar to </a:t>
            </a:r>
            <a:r>
              <a:rPr lang="en-US" sz="2200" dirty="0" err="1" smtClean="0"/>
              <a:t>Qweak</a:t>
            </a:r>
            <a:r>
              <a:rPr lang="en-US" sz="2200" dirty="0" smtClean="0"/>
              <a:t> rates within a factor of 2 to 3 </a:t>
            </a:r>
            <a:endParaRPr lang="en-US" sz="2200" dirty="0"/>
          </a:p>
        </p:txBody>
      </p:sp>
      <p:sp>
        <p:nvSpPr>
          <p:cNvPr id="17" name="Slide Number Placeholder 16"/>
          <p:cNvSpPr>
            <a:spLocks noGrp="1"/>
          </p:cNvSpPr>
          <p:nvPr>
            <p:ph type="sldNum" sz="quarter" idx="12"/>
          </p:nvPr>
        </p:nvSpPr>
        <p:spPr/>
        <p:txBody>
          <a:bodyPr/>
          <a:lstStyle/>
          <a:p>
            <a:fld id="{9DC1EBD8-201F-9241-B784-B3F7BC6EFA62}" type="slidenum">
              <a:rPr lang="en-US" smtClean="0"/>
              <a:t>9</a:t>
            </a:fld>
            <a:endParaRPr lang="en-US"/>
          </a:p>
        </p:txBody>
      </p:sp>
      <p:sp>
        <p:nvSpPr>
          <p:cNvPr id="3" name="Date Placeholder 2"/>
          <p:cNvSpPr>
            <a:spLocks noGrp="1"/>
          </p:cNvSpPr>
          <p:nvPr>
            <p:ph type="dt" sz="half" idx="10"/>
          </p:nvPr>
        </p:nvSpPr>
        <p:spPr/>
        <p:txBody>
          <a:bodyPr/>
          <a:lstStyle/>
          <a:p>
            <a:r>
              <a:rPr lang="en-US" smtClean="0"/>
              <a:t>12/16/2014</a:t>
            </a:r>
            <a:endParaRPr lang="en-US"/>
          </a:p>
        </p:txBody>
      </p:sp>
      <p:sp>
        <p:nvSpPr>
          <p:cNvPr id="4" name="Footer Placeholder 3"/>
          <p:cNvSpPr>
            <a:spLocks noGrp="1"/>
          </p:cNvSpPr>
          <p:nvPr>
            <p:ph type="ftr" sz="quarter" idx="11"/>
          </p:nvPr>
        </p:nvSpPr>
        <p:spPr/>
        <p:txBody>
          <a:bodyPr/>
          <a:lstStyle/>
          <a:p>
            <a:r>
              <a:rPr lang="en-US" smtClean="0"/>
              <a:t>PREX-CREX December 2014 Meeting</a:t>
            </a:r>
            <a:endParaRPr lang="en-US"/>
          </a:p>
        </p:txBody>
      </p:sp>
      <p:pic>
        <p:nvPicPr>
          <p:cNvPr id="6" name="Picture 5" descr="lumi_acceptanc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11" y="2323951"/>
            <a:ext cx="6509289" cy="4999197"/>
          </a:xfrm>
          <a:prstGeom prst="rect">
            <a:avLst/>
          </a:prstGeom>
        </p:spPr>
      </p:pic>
      <p:pic>
        <p:nvPicPr>
          <p:cNvPr id="8" name="Picture 7" descr="lumi_photo.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4196" y="1864566"/>
            <a:ext cx="3793092" cy="2844819"/>
          </a:xfrm>
          <a:prstGeom prst="rect">
            <a:avLst/>
          </a:prstGeom>
        </p:spPr>
      </p:pic>
    </p:spTree>
    <p:extLst>
      <p:ext uri="{BB962C8B-B14F-4D97-AF65-F5344CB8AC3E}">
        <p14:creationId xmlns:p14="http://schemas.microsoft.com/office/powerpoint/2010/main" val="376786529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5918</TotalTime>
  <Words>2117</Words>
  <Application>Microsoft Macintosh PowerPoint</Application>
  <PresentationFormat>Custom</PresentationFormat>
  <Paragraphs>216</Paragraphs>
  <Slides>19</Slides>
  <Notes>9</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What We Might Learn with a Lumi During PREX </vt:lpstr>
      <vt:lpstr>Kent’s Thoughts on Lumis from Intro Talk </vt:lpstr>
      <vt:lpstr>Qweak Downstream Luminosity Monitor Location </vt:lpstr>
      <vt:lpstr>Qweak Downstream Luminosity Monitor Rates </vt:lpstr>
      <vt:lpstr>Qweak Downstream Luminosity Monitor Construction </vt:lpstr>
      <vt:lpstr>Qweak DSLumi Readout Scheme  </vt:lpstr>
      <vt:lpstr>Qweak DSLumi – Linearity Behavior </vt:lpstr>
      <vt:lpstr>Qweak DSLumi – Random Fluctuation Width </vt:lpstr>
      <vt:lpstr>Downstream Lumis for PREX </vt:lpstr>
      <vt:lpstr>Qweak Upstream Luminosity Monitor Location </vt:lpstr>
      <vt:lpstr>Qweak Upstream Luminosity Monitor Rates </vt:lpstr>
      <vt:lpstr>Qweak Upstream Luminosity Monitor Construction </vt:lpstr>
      <vt:lpstr>Qweak Tungsten Beamline Collimator</vt:lpstr>
      <vt:lpstr>Qweak Tungsten Octant Blocker</vt:lpstr>
      <vt:lpstr>Qweak Beamline Background Experience </vt:lpstr>
      <vt:lpstr>Upstream lumi thoughts for PREX </vt:lpstr>
      <vt:lpstr>Potential PREX Upstream Lumi Locations </vt:lpstr>
      <vt:lpstr>Potential PREX Upstream Lumi Locations </vt:lpstr>
      <vt:lpstr>Conclusions </vt:lpstr>
    </vt:vector>
  </TitlesOfParts>
  <Company>Virginia Tech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Qweak Experiment – First Results</dc:title>
  <dc:creator>Mark L. Pitt</dc:creator>
  <cp:lastModifiedBy>Krishna Kumar</cp:lastModifiedBy>
  <cp:revision>555</cp:revision>
  <cp:lastPrinted>2014-07-14T10:57:11Z</cp:lastPrinted>
  <dcterms:created xsi:type="dcterms:W3CDTF">2014-05-28T01:18:48Z</dcterms:created>
  <dcterms:modified xsi:type="dcterms:W3CDTF">2014-12-16T02:36:01Z</dcterms:modified>
</cp:coreProperties>
</file>