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481" r:id="rId2"/>
    <p:sldId id="501" r:id="rId3"/>
    <p:sldId id="482" r:id="rId4"/>
    <p:sldId id="504" r:id="rId5"/>
    <p:sldId id="505" r:id="rId6"/>
    <p:sldId id="506" r:id="rId7"/>
    <p:sldId id="507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02" r:id="rId17"/>
    <p:sldId id="517" r:id="rId18"/>
    <p:sldId id="272" r:id="rId19"/>
    <p:sldId id="483" r:id="rId20"/>
    <p:sldId id="51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A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6093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A589-A843-42BC-AF55-72CDF2722784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91FEE-D672-4141-98A7-0B945BAB3C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24/05/2015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24/05/2015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349500"/>
            <a:ext cx="9144000" cy="1655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5" name="Titre 1"/>
          <p:cNvSpPr txBox="1">
            <a:spLocks/>
          </p:cNvSpPr>
          <p:nvPr/>
        </p:nvSpPr>
        <p:spPr bwMode="auto">
          <a:xfrm>
            <a:off x="228600" y="2438400"/>
            <a:ext cx="8763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light-front </a:t>
            </a:r>
            <a:r>
              <a:rPr lang="fr-FR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energy</a:t>
            </a:r>
            <a:r>
              <a:rPr lang="fr-FR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fr-FR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momentum</a:t>
            </a:r>
            <a:r>
              <a:rPr lang="fr-FR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tensor</a:t>
            </a:r>
            <a:endParaRPr lang="fr-FR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6" name="Titre 1"/>
          <p:cNvSpPr txBox="1">
            <a:spLocks/>
          </p:cNvSpPr>
          <p:nvPr/>
        </p:nvSpPr>
        <p:spPr bwMode="auto">
          <a:xfrm>
            <a:off x="1803400" y="6353175"/>
            <a:ext cx="55768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May 26th 2015, </a:t>
            </a:r>
            <a:r>
              <a:rPr lang="fr-FR" sz="1200" b="1" dirty="0" err="1" smtClean="0">
                <a:latin typeface="Tahoma" pitchFamily="34" charset="0"/>
                <a:cs typeface="Tahoma" pitchFamily="34" charset="0"/>
              </a:rPr>
              <a:t>JLab</a:t>
            </a: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, Newport News, Virginia, USA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14" descr="PR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31143"/>
            <a:ext cx="4238625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6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31143"/>
            <a:ext cx="241935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Box 86"/>
          <p:cNvSpPr txBox="1">
            <a:spLocks noChangeArrowheads="1"/>
          </p:cNvSpPr>
          <p:nvPr/>
        </p:nvSpPr>
        <p:spPr bwMode="auto">
          <a:xfrm>
            <a:off x="4716016" y="4005064"/>
            <a:ext cx="434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arXiv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:1502.06656]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6084168" y="4005064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Based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on :</a:t>
            </a:r>
            <a:endParaRPr lang="fr-FR" sz="11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276600" y="4335463"/>
            <a:ext cx="2663825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Cédric Lorcé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Sous-titre 2"/>
          <p:cNvSpPr>
            <a:spLocks noGrp="1"/>
          </p:cNvSpPr>
          <p:nvPr>
            <p:ph type="subTitle" idx="1"/>
          </p:nvPr>
        </p:nvSpPr>
        <p:spPr>
          <a:xfrm>
            <a:off x="2916238" y="5084763"/>
            <a:ext cx="3455987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SLAC &amp; IFPA Liège</a:t>
            </a:r>
            <a:endParaRPr lang="fr-F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14" descr="http://www.gemme.ulg.ac.be/sites/default/files/pictures/logo_ul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1900" y="5637213"/>
            <a:ext cx="1257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6" descr="http://www.theo.phys.ulg.ac.be/wiki/skins//common/images/ifp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486406"/>
            <a:ext cx="428647" cy="42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 descr="http://www2.frs-fnrs.be/uploaddocs/images/COMMUNIQUER/FRS-FNRS_ros_vert_trans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5415" y="5517233"/>
            <a:ext cx="647177" cy="4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http://www.slac.stanford.edu/gen/grad/slac_g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212" y="5589240"/>
            <a:ext cx="936104" cy="325161"/>
          </a:xfrm>
          <a:prstGeom prst="rect">
            <a:avLst/>
          </a:prstGeom>
          <a:noFill/>
        </p:spPr>
      </p:pic>
      <p:pic>
        <p:nvPicPr>
          <p:cNvPr id="25" name="Picture 10" descr="http://ssrl.slac.stanford.edu/nilssongroup/stanford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60648" y="5616000"/>
            <a:ext cx="11430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93696"/>
            <a:ext cx="1630680" cy="28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Matrix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elements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4" name="Espace réservé du contenu 2"/>
          <p:cNvSpPr txBox="1">
            <a:spLocks/>
          </p:cNvSpPr>
          <p:nvPr/>
        </p:nvSpPr>
        <p:spPr bwMode="auto">
          <a:xfrm>
            <a:off x="539552" y="980728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Belinfante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Rosenfeld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EMT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86"/>
          <p:cNvSpPr txBox="1">
            <a:spLocks noChangeArrowheads="1"/>
          </p:cNvSpPr>
          <p:nvPr/>
        </p:nvSpPr>
        <p:spPr bwMode="auto">
          <a:xfrm>
            <a:off x="7800697" y="980728"/>
            <a:ext cx="1307807" cy="2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 (1997)]</a:t>
            </a:r>
          </a:p>
        </p:txBody>
      </p:sp>
      <p:sp>
        <p:nvSpPr>
          <p:cNvPr id="16" name="Text Box 86"/>
          <p:cNvSpPr txBox="1">
            <a:spLocks noChangeArrowheads="1"/>
          </p:cNvSpPr>
          <p:nvPr/>
        </p:nvSpPr>
        <p:spPr bwMode="auto">
          <a:xfrm>
            <a:off x="7092281" y="3362350"/>
            <a:ext cx="2016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Bakker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(2004)]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541784" y="3356992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Ji EMT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55054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224" y="2132856"/>
            <a:ext cx="4572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1984" y="3861048"/>
            <a:ext cx="5257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0360" y="1027836"/>
            <a:ext cx="762000" cy="2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 r="26272" b="5501"/>
          <a:stretch>
            <a:fillRect/>
          </a:stretch>
        </p:blipFill>
        <p:spPr bwMode="auto">
          <a:xfrm>
            <a:off x="2159984" y="4509120"/>
            <a:ext cx="3132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9392" y="4633090"/>
            <a:ext cx="701040" cy="22098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2230016"/>
            <a:ext cx="1165860" cy="84582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7" name="Espace réservé du contenu 2"/>
          <p:cNvSpPr txBox="1">
            <a:spLocks/>
          </p:cNvSpPr>
          <p:nvPr/>
        </p:nvSpPr>
        <p:spPr bwMode="auto">
          <a:xfrm>
            <a:off x="539552" y="5289898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Angular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momentum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relations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81658" y="5738714"/>
            <a:ext cx="6762750" cy="3524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" name="Text Box 86"/>
          <p:cNvSpPr txBox="1">
            <a:spLocks noChangeArrowheads="1"/>
          </p:cNvSpPr>
          <p:nvPr/>
        </p:nvSpPr>
        <p:spPr bwMode="auto">
          <a:xfrm>
            <a:off x="6549752" y="6170762"/>
            <a:ext cx="255875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 (1997)]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Shore, White (2000)]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5310520"/>
            <a:ext cx="2580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Espace réservé du contenu 2"/>
          <p:cNvSpPr txBox="1">
            <a:spLocks/>
          </p:cNvSpPr>
          <p:nvPr/>
        </p:nvSpPr>
        <p:spPr bwMode="auto">
          <a:xfrm>
            <a:off x="6918260" y="5301208"/>
            <a:ext cx="13681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Kinetic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version !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4509120"/>
            <a:ext cx="1009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88392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9188"/>
            <a:ext cx="120396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00958"/>
            <a:ext cx="8593931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667996"/>
            <a:ext cx="5676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2780" y="2197296"/>
            <a:ext cx="1089660" cy="2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170032"/>
            <a:ext cx="2034540" cy="28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Matrix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elements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4" name="Espace réservé du contenu 2"/>
          <p:cNvSpPr txBox="1">
            <a:spLocks/>
          </p:cNvSpPr>
          <p:nvPr/>
        </p:nvSpPr>
        <p:spPr bwMode="auto">
          <a:xfrm>
            <a:off x="539552" y="2157064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Light-front EMT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003229" y="6525344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(2015)]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/>
          <a:srcRect t="51161" r="39529"/>
          <a:stretch>
            <a:fillRect/>
          </a:stretch>
        </p:blipFill>
        <p:spPr bwMode="auto">
          <a:xfrm>
            <a:off x="1187624" y="926712"/>
            <a:ext cx="2673152" cy="10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866656"/>
            <a:ext cx="11430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Espace réservé du contenu 2"/>
          <p:cNvSpPr txBox="1">
            <a:spLocks/>
          </p:cNvSpPr>
          <p:nvPr/>
        </p:nvSpPr>
        <p:spPr bwMode="auto">
          <a:xfrm>
            <a:off x="539552" y="564448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Angular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momentum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relations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6076528"/>
            <a:ext cx="7561898" cy="323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" name="Espace réservé du contenu 2"/>
          <p:cNvSpPr txBox="1">
            <a:spLocks/>
          </p:cNvSpPr>
          <p:nvPr/>
        </p:nvSpPr>
        <p:spPr bwMode="auto">
          <a:xfrm>
            <a:off x="5868144" y="5661248"/>
            <a:ext cx="24482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Kinetic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and canonical versions !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505450" cy="600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t="75476"/>
          <a:stretch>
            <a:fillRect/>
          </a:stretch>
        </p:blipFill>
        <p:spPr bwMode="auto">
          <a:xfrm>
            <a:off x="1012924" y="5445224"/>
            <a:ext cx="7879556" cy="95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t="23785" b="24524"/>
          <a:stretch>
            <a:fillRect/>
          </a:stretch>
        </p:blipFill>
        <p:spPr bwMode="auto">
          <a:xfrm>
            <a:off x="1012924" y="3212976"/>
            <a:ext cx="78795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Link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vector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GPDs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003229" y="6525344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(2015)]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76000"/>
          <a:stretch>
            <a:fillRect/>
          </a:stretch>
        </p:blipFill>
        <p:spPr bwMode="auto">
          <a:xfrm>
            <a:off x="1012924" y="2060848"/>
            <a:ext cx="78795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39552" y="2087984"/>
            <a:ext cx="86409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Twist 2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539552" y="3312008"/>
            <a:ext cx="86409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Twist 3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539552" y="5472032"/>
            <a:ext cx="86409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Twist 4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5076056" y="6048000"/>
            <a:ext cx="25202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Similar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to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Ji’s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sum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rule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!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044" y="1052736"/>
            <a:ext cx="6210300" cy="600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Link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axial-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vector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FFs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003229" y="6525344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[Shore, White (2000)]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1809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509120"/>
            <a:ext cx="6762750" cy="352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539552" y="3772272"/>
            <a:ext cx="309634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Consistent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spin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sum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rule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445224"/>
            <a:ext cx="978694" cy="2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581128"/>
            <a:ext cx="58435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052736"/>
            <a:ext cx="6305550" cy="600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Link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vector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TMDs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003229" y="6525344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(2015)]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39552" y="1943968"/>
            <a:ext cx="86409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Twist 2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539552" y="2429984"/>
            <a:ext cx="86409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Twist 3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539552" y="2915984"/>
            <a:ext cx="86409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Twist 4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916832"/>
            <a:ext cx="3336131" cy="143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8738" y="3717032"/>
            <a:ext cx="6486525" cy="600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539552" y="4653136"/>
            <a:ext cx="86409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Twist 2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539552" y="5139152"/>
            <a:ext cx="86409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Twist 3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 bwMode="auto">
          <a:xfrm>
            <a:off x="539552" y="6093296"/>
            <a:ext cx="86409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Twist 4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7632000" y="5382000"/>
            <a:ext cx="122413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Sum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rules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003229" y="4573830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(2015)]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6881"/>
          <a:stretch>
            <a:fillRect/>
          </a:stretch>
        </p:blipFill>
        <p:spPr bwMode="auto">
          <a:xfrm>
            <a:off x="2555776" y="1844824"/>
            <a:ext cx="40005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5004048" y="1988840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Burkardt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2004)]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5431"/>
          <a:stretch>
            <a:fillRect/>
          </a:stretch>
        </p:blipFill>
        <p:spPr bwMode="auto">
          <a:xfrm>
            <a:off x="2555776" y="3626693"/>
            <a:ext cx="4000500" cy="23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539552" y="1268760"/>
            <a:ext cx="4536504" cy="3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Transverse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momentum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conservation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539552" y="3105869"/>
            <a:ext cx="4536504" cy="3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Vanishing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net transverse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momentum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flux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87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Conclusions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9" name="Espace réservé du contenu 2"/>
          <p:cNvSpPr txBox="1">
            <a:spLocks/>
          </p:cNvSpPr>
          <p:nvPr/>
        </p:nvSpPr>
        <p:spPr bwMode="auto">
          <a:xfrm>
            <a:off x="3707904" y="1752600"/>
            <a:ext cx="532859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Definition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EMT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density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is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not unique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fr-FR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G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eneral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parametrization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involves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32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scalar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functions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fr-FR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9 of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them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are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directly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related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to 2-parton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GPDs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TMDs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fr-FR" sz="12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Simpler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derivation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Burkardt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sum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rule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+ new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sum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rules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for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higher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-twist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TMDs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E:\Physique\Images\nucleon.angmom.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38" y="1295400"/>
            <a:ext cx="31305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87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Bonus : AM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correlations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1265"/>
            <a:ext cx="6480720" cy="202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2" descr="screenshot_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51920"/>
            <a:ext cx="2376264" cy="20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4" descr="screenshot_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25192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3059832" y="3891880"/>
            <a:ext cx="792088" cy="3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GPDs</a:t>
            </a:r>
            <a:endParaRPr lang="fr-FR" sz="14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5940152" y="3891880"/>
            <a:ext cx="792088" cy="3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TM</a:t>
            </a:r>
            <a:r>
              <a:rPr lang="fr-FR" sz="14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Ds</a:t>
            </a:r>
            <a:endParaRPr lang="fr-FR" sz="14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395536" y="1268760"/>
            <a:ext cx="1296144" cy="3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Wigner distribution</a:t>
            </a:r>
            <a:endParaRPr lang="fr-FR" sz="14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003229" y="3356992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., Pasquini (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preparation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635896" y="1340768"/>
            <a:ext cx="0" cy="1872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148064" y="1340768"/>
            <a:ext cx="0" cy="1872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835696" y="2484000"/>
            <a:ext cx="62646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835696" y="2124000"/>
            <a:ext cx="62646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24336"/>
            <a:ext cx="9144000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68960"/>
            <a:ext cx="9144000" cy="72494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Backup </a:t>
            </a:r>
            <a:r>
              <a:rPr lang="fr-FR" sz="32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slides</a:t>
            </a:r>
            <a:endParaRPr lang="fr-FR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41179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151438"/>
            <a:ext cx="24955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49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Energy-momentum tensor</a:t>
            </a:r>
          </a:p>
        </p:txBody>
      </p:sp>
      <p:sp>
        <p:nvSpPr>
          <p:cNvPr id="6150" name="Espace réservé du contenu 2"/>
          <p:cNvSpPr txBox="1">
            <a:spLocks/>
          </p:cNvSpPr>
          <p:nvPr/>
        </p:nvSpPr>
        <p:spPr bwMode="auto">
          <a:xfrm>
            <a:off x="457200" y="1066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 In presence of spin density</a:t>
            </a:r>
          </a:p>
        </p:txBody>
      </p:sp>
      <p:sp>
        <p:nvSpPr>
          <p:cNvPr id="6151" name="Espace réservé du contenu 2"/>
          <p:cNvSpPr txBox="1">
            <a:spLocks/>
          </p:cNvSpPr>
          <p:nvPr/>
        </p:nvSpPr>
        <p:spPr bwMode="auto">
          <a:xfrm>
            <a:off x="76200" y="52578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In rest frame</a:t>
            </a:r>
          </a:p>
        </p:txBody>
      </p:sp>
      <p:sp>
        <p:nvSpPr>
          <p:cNvPr id="6152" name="Espace réservé du contenu 2"/>
          <p:cNvSpPr txBox="1">
            <a:spLocks/>
          </p:cNvSpPr>
          <p:nvPr/>
        </p:nvSpPr>
        <p:spPr bwMode="auto">
          <a:xfrm>
            <a:off x="5486400" y="58674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No « spin » contribution !</a:t>
            </a:r>
          </a:p>
        </p:txBody>
      </p:sp>
      <p:sp>
        <p:nvSpPr>
          <p:cNvPr id="20" name="Ellipse 19"/>
          <p:cNvSpPr/>
          <p:nvPr/>
        </p:nvSpPr>
        <p:spPr>
          <a:xfrm>
            <a:off x="2209800" y="3124200"/>
            <a:ext cx="228600" cy="228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667000" y="3124200"/>
            <a:ext cx="228600" cy="228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124200" y="3124200"/>
            <a:ext cx="228600" cy="228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581400" y="3124200"/>
            <a:ext cx="228600" cy="228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170113" y="3581400"/>
            <a:ext cx="304800" cy="304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627313" y="3581400"/>
            <a:ext cx="304800" cy="304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084513" y="3581400"/>
            <a:ext cx="304800" cy="304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3541713" y="3581400"/>
            <a:ext cx="304800" cy="304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2133600" y="4038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2590800" y="4038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3048000" y="4038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3505200" y="4038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2209800" y="31242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2209800" y="35814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2209800" y="40386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2655888" y="31242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2655888" y="35814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>
            <a:off x="2655888" y="40386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3124200" y="31242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>
            <a:off x="3124200" y="35814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124200" y="40386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3581400" y="31242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3581400" y="35814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3581400" y="40386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5562600" y="3962400"/>
            <a:ext cx="1905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à coins arrondis 77"/>
          <p:cNvSpPr/>
          <p:nvPr/>
        </p:nvSpPr>
        <p:spPr>
          <a:xfrm>
            <a:off x="5562600" y="3048000"/>
            <a:ext cx="19050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0" name="Connecteur droit 79"/>
          <p:cNvCxnSpPr/>
          <p:nvPr/>
        </p:nvCxnSpPr>
        <p:spPr>
          <a:xfrm>
            <a:off x="5562600" y="3505200"/>
            <a:ext cx="1905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6400800" y="39624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>
            <a:off x="6400800" y="35052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6400800" y="30480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6477000" y="4419600"/>
            <a:ext cx="107950" cy="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V="1">
            <a:off x="7467600" y="3657600"/>
            <a:ext cx="0" cy="10795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5562600" y="3678238"/>
            <a:ext cx="0" cy="107950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6" name="Espace réservé du contenu 2"/>
          <p:cNvSpPr txBox="1">
            <a:spLocks/>
          </p:cNvSpPr>
          <p:nvPr/>
        </p:nvSpPr>
        <p:spPr bwMode="auto">
          <a:xfrm>
            <a:off x="533400" y="19050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 Belinfante « improvement »</a:t>
            </a:r>
          </a:p>
        </p:txBody>
      </p:sp>
      <p:pic>
        <p:nvPicPr>
          <p:cNvPr id="6187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066800"/>
            <a:ext cx="10525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Flèche vers le bas 66"/>
          <p:cNvSpPr/>
          <p:nvPr/>
        </p:nvSpPr>
        <p:spPr>
          <a:xfrm rot="16200000">
            <a:off x="4595018" y="3405982"/>
            <a:ext cx="144463" cy="6477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89" name="Espace réservé du contenu 2"/>
          <p:cNvSpPr txBox="1">
            <a:spLocks/>
          </p:cNvSpPr>
          <p:nvPr/>
        </p:nvSpPr>
        <p:spPr bwMode="auto">
          <a:xfrm>
            <a:off x="1752600" y="44958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>
                <a:latin typeface="Tahoma" pitchFamily="34" charset="0"/>
                <a:cs typeface="Tahoma" pitchFamily="34" charset="0"/>
              </a:rPr>
              <a:t>Spin density gradient</a:t>
            </a:r>
          </a:p>
        </p:txBody>
      </p:sp>
      <p:sp>
        <p:nvSpPr>
          <p:cNvPr id="6190" name="Espace réservé du contenu 2"/>
          <p:cNvSpPr txBox="1">
            <a:spLocks/>
          </p:cNvSpPr>
          <p:nvPr/>
        </p:nvSpPr>
        <p:spPr bwMode="auto">
          <a:xfrm>
            <a:off x="5257800" y="44958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>
                <a:latin typeface="Tahoma" pitchFamily="34" charset="0"/>
                <a:cs typeface="Tahoma" pitchFamily="34" charset="0"/>
              </a:rPr>
              <a:t>Four-momentum circulation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Outline</a:t>
            </a:r>
          </a:p>
        </p:txBody>
      </p:sp>
      <p:sp>
        <p:nvSpPr>
          <p:cNvPr id="3076" name="Espace réservé du contenu 2"/>
          <p:cNvSpPr txBox="1">
            <a:spLocks/>
          </p:cNvSpPr>
          <p:nvPr/>
        </p:nvSpPr>
        <p:spPr bwMode="auto">
          <a:xfrm>
            <a:off x="3733800" y="1447800"/>
            <a:ext cx="5124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fr-FR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latin typeface="Tahoma" pitchFamily="34" charset="0"/>
                <a:cs typeface="Tahoma" pitchFamily="34" charset="0"/>
              </a:rPr>
              <a:t>Energy</a:t>
            </a:r>
            <a:r>
              <a:rPr lang="fr-FR" sz="24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fr-FR" sz="2400" dirty="0" err="1" smtClean="0">
                <a:latin typeface="Tahoma" pitchFamily="34" charset="0"/>
                <a:cs typeface="Tahoma" pitchFamily="34" charset="0"/>
              </a:rPr>
              <a:t>momentum</a:t>
            </a:r>
            <a:r>
              <a:rPr lang="fr-FR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latin typeface="Tahoma" pitchFamily="34" charset="0"/>
                <a:cs typeface="Tahoma" pitchFamily="34" charset="0"/>
              </a:rPr>
              <a:t>tensors</a:t>
            </a:r>
            <a:endParaRPr lang="fr-FR" sz="2400" dirty="0"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fr-FR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400" dirty="0" smtClean="0">
                <a:latin typeface="Tahoma" pitchFamily="34" charset="0"/>
                <a:cs typeface="Tahoma" pitchFamily="34" charset="0"/>
              </a:rPr>
              <a:t>General </a:t>
            </a:r>
            <a:r>
              <a:rPr lang="fr-FR" sz="2400" dirty="0" err="1" smtClean="0">
                <a:latin typeface="Tahoma" pitchFamily="34" charset="0"/>
                <a:cs typeface="Tahoma" pitchFamily="34" charset="0"/>
              </a:rPr>
              <a:t>parametrization</a:t>
            </a:r>
            <a:endParaRPr lang="fr-FR" sz="2400" dirty="0"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fr-FR" sz="2400" i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400" dirty="0" smtClean="0">
                <a:latin typeface="Tahoma" pitchFamily="34" charset="0"/>
                <a:cs typeface="Tahoma" pitchFamily="34" charset="0"/>
              </a:rPr>
              <a:t>Relations to parton distributions</a:t>
            </a:r>
            <a:endParaRPr lang="fr-FR" sz="2400" dirty="0"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fr-FR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400" dirty="0" smtClean="0">
                <a:latin typeface="Tahoma" pitchFamily="34" charset="0"/>
                <a:cs typeface="Tahoma" pitchFamily="34" charset="0"/>
              </a:rPr>
              <a:t>Conclusions</a:t>
            </a: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fr-FR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400" dirty="0" smtClean="0">
                <a:latin typeface="Tahoma" pitchFamily="34" charset="0"/>
                <a:cs typeface="Tahoma" pitchFamily="34" charset="0"/>
              </a:rPr>
              <a:t>Bonus !</a:t>
            </a:r>
            <a:endParaRPr lang="fr-FR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9" name="Picture 2" descr="E:\Physique\Images\nucleon.angmom.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38" y="1295400"/>
            <a:ext cx="31305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75" y="1905000"/>
            <a:ext cx="7419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96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Link with GPDs</a:t>
            </a:r>
          </a:p>
        </p:txBody>
      </p:sp>
      <p:sp>
        <p:nvSpPr>
          <p:cNvPr id="8197" name="Espace réservé du contenu 2"/>
          <p:cNvSpPr txBox="1">
            <a:spLocks/>
          </p:cNvSpPr>
          <p:nvPr/>
        </p:nvSpPr>
        <p:spPr bwMode="auto">
          <a:xfrm>
            <a:off x="533400" y="990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 « Trick »</a:t>
            </a:r>
          </a:p>
        </p:txBody>
      </p:sp>
      <p:grpSp>
        <p:nvGrpSpPr>
          <p:cNvPr id="2" name="Groupe 22"/>
          <p:cNvGrpSpPr>
            <a:grpSpLocks noChangeAspect="1"/>
          </p:cNvGrpSpPr>
          <p:nvPr/>
        </p:nvGrpSpPr>
        <p:grpSpPr bwMode="auto">
          <a:xfrm>
            <a:off x="1798638" y="5105400"/>
            <a:ext cx="4876800" cy="1092200"/>
            <a:chOff x="1371600" y="5029200"/>
            <a:chExt cx="5418988" cy="1214380"/>
          </a:xfrm>
        </p:grpSpPr>
        <p:pic>
          <p:nvPicPr>
            <p:cNvPr id="82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7068"/>
            <a:stretch>
              <a:fillRect/>
            </a:stretch>
          </p:blipFill>
          <p:spPr bwMode="auto">
            <a:xfrm>
              <a:off x="1371600" y="5638800"/>
              <a:ext cx="5418988" cy="604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66466"/>
            <a:stretch>
              <a:fillRect/>
            </a:stretch>
          </p:blipFill>
          <p:spPr bwMode="auto">
            <a:xfrm>
              <a:off x="1371600" y="5029200"/>
              <a:ext cx="5418988" cy="615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9" name="Espace réservé du contenu 2"/>
          <p:cNvSpPr txBox="1">
            <a:spLocks/>
          </p:cNvSpPr>
          <p:nvPr/>
        </p:nvSpPr>
        <p:spPr bwMode="auto">
          <a:xfrm>
            <a:off x="838200" y="1600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>
                <a:latin typeface="Tahoma" pitchFamily="34" charset="0"/>
                <a:cs typeface="Tahoma" pitchFamily="34" charset="0"/>
              </a:rPr>
              <a:t>Local</a:t>
            </a:r>
          </a:p>
        </p:txBody>
      </p:sp>
      <p:sp>
        <p:nvSpPr>
          <p:cNvPr id="8200" name="Espace réservé du contenu 2"/>
          <p:cNvSpPr txBox="1">
            <a:spLocks/>
          </p:cNvSpPr>
          <p:nvPr/>
        </p:nvSpPr>
        <p:spPr bwMode="auto">
          <a:xfrm>
            <a:off x="5105400" y="1600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>
                <a:latin typeface="Tahoma" pitchFamily="34" charset="0"/>
                <a:cs typeface="Tahoma" pitchFamily="34" charset="0"/>
              </a:rPr>
              <a:t>Non-local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990600" y="1905000"/>
            <a:ext cx="1066800" cy="5032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3841750" y="1905000"/>
            <a:ext cx="3854450" cy="5032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3733800" y="3635375"/>
            <a:ext cx="4464050" cy="609600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04" name="Espace réservé du contenu 2"/>
          <p:cNvSpPr txBox="1">
            <a:spLocks/>
          </p:cNvSpPr>
          <p:nvPr/>
        </p:nvSpPr>
        <p:spPr bwMode="auto">
          <a:xfrm>
            <a:off x="5334000" y="4284663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>
                <a:latin typeface="Tahoma" pitchFamily="34" charset="0"/>
                <a:cs typeface="Tahoma" pitchFamily="34" charset="0"/>
              </a:rPr>
              <a:t>GPD </a:t>
            </a:r>
            <a:r>
              <a:rPr lang="fr-FR" sz="1100" b="1" dirty="0" err="1">
                <a:latin typeface="Tahoma" pitchFamily="34" charset="0"/>
                <a:cs typeface="Tahoma" pitchFamily="34" charset="0"/>
              </a:rPr>
              <a:t>operator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6" name="Text Box 86"/>
          <p:cNvSpPr txBox="1">
            <a:spLocks noChangeArrowheads="1"/>
          </p:cNvSpPr>
          <p:nvPr/>
        </p:nvSpPr>
        <p:spPr bwMode="auto">
          <a:xfrm>
            <a:off x="6858000" y="5778500"/>
            <a:ext cx="2218184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Penttinen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(2000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Kiptily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Polyakov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(2004)]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[Hatta, Yoshida (2012)]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7" name="Espace réservé du contenu 2"/>
          <p:cNvSpPr txBox="1">
            <a:spLocks/>
          </p:cNvSpPr>
          <p:nvPr/>
        </p:nvSpPr>
        <p:spPr bwMode="auto">
          <a:xfrm>
            <a:off x="533400" y="5202238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Twist-2</a:t>
            </a:r>
          </a:p>
        </p:txBody>
      </p:sp>
      <p:sp>
        <p:nvSpPr>
          <p:cNvPr id="8208" name="Espace réservé du contenu 2"/>
          <p:cNvSpPr txBox="1">
            <a:spLocks/>
          </p:cNvSpPr>
          <p:nvPr/>
        </p:nvSpPr>
        <p:spPr bwMode="auto">
          <a:xfrm>
            <a:off x="533400" y="575945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Twist-3</a:t>
            </a:r>
          </a:p>
        </p:txBody>
      </p:sp>
      <p:pic>
        <p:nvPicPr>
          <p:cNvPr id="820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8" y="5486400"/>
            <a:ext cx="4873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6029325"/>
            <a:ext cx="434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86"/>
          <p:cNvSpPr txBox="1">
            <a:spLocks noChangeArrowheads="1"/>
          </p:cNvSpPr>
          <p:nvPr/>
        </p:nvSpPr>
        <p:spPr bwMode="auto">
          <a:xfrm>
            <a:off x="7767161" y="5220000"/>
            <a:ext cx="1307807" cy="2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 (1997)]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2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Energy</a:t>
            </a:r>
            <a:r>
              <a:rPr lang="fr-FR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fr-FR" sz="2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momentum</a:t>
            </a:r>
            <a:r>
              <a:rPr lang="fr-FR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tensor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4" name="Espace réservé du contenu 2"/>
          <p:cNvSpPr txBox="1">
            <a:spLocks/>
          </p:cNvSpPr>
          <p:nvPr/>
        </p:nvSpPr>
        <p:spPr bwMode="auto">
          <a:xfrm>
            <a:off x="1676400" y="1059482"/>
            <a:ext cx="579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A lot of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interesting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physics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is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contained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in the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EMT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1371600" y="1669082"/>
            <a:ext cx="7391400" cy="2840038"/>
            <a:chOff x="1752000" y="2057400"/>
            <a:chExt cx="7392000" cy="2840400"/>
          </a:xfrm>
        </p:grpSpPr>
        <p:pic>
          <p:nvPicPr>
            <p:cNvPr id="5129" name="Picture 2" descr="http://upload.wikimedia.org/wikipedia/commons/thumb/f/fe/StressEnergyTensor_contravariant.svg/805px-StressEnergyTensor_contravariant.svg.png"/>
            <p:cNvPicPr>
              <a:picLocks noChangeAspect="1" noChangeArrowheads="1"/>
            </p:cNvPicPr>
            <p:nvPr/>
          </p:nvPicPr>
          <p:blipFill>
            <a:blip r:embed="rId2" cstate="print"/>
            <a:srcRect t="19093" r="20116" b="15990"/>
            <a:stretch>
              <a:fillRect/>
            </a:stretch>
          </p:blipFill>
          <p:spPr bwMode="auto">
            <a:xfrm>
              <a:off x="2440800" y="2667000"/>
              <a:ext cx="3866029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000" y="3505200"/>
              <a:ext cx="908685" cy="28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Espace réservé du contenu 2"/>
            <p:cNvSpPr txBox="1">
              <a:spLocks/>
            </p:cNvSpPr>
            <p:nvPr/>
          </p:nvSpPr>
          <p:spPr bwMode="auto">
            <a:xfrm>
              <a:off x="2728800" y="2057400"/>
              <a:ext cx="1371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400" b="1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rPr>
                <a:t> Energy density</a:t>
              </a:r>
            </a:p>
          </p:txBody>
        </p:sp>
        <p:sp>
          <p:nvSpPr>
            <p:cNvPr id="5132" name="Espace réservé du contenu 2"/>
            <p:cNvSpPr txBox="1">
              <a:spLocks/>
            </p:cNvSpPr>
            <p:nvPr/>
          </p:nvSpPr>
          <p:spPr bwMode="auto">
            <a:xfrm>
              <a:off x="4240800" y="2057400"/>
              <a:ext cx="1371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400" b="1">
                  <a:solidFill>
                    <a:srgbClr val="D7AA07"/>
                  </a:solidFill>
                  <a:latin typeface="Tahoma" pitchFamily="34" charset="0"/>
                  <a:cs typeface="Tahoma" pitchFamily="34" charset="0"/>
                </a:rPr>
                <a:t> Momentum density</a:t>
              </a:r>
            </a:p>
          </p:txBody>
        </p:sp>
        <p:sp>
          <p:nvSpPr>
            <p:cNvPr id="5133" name="Espace réservé du contenu 2"/>
            <p:cNvSpPr txBox="1">
              <a:spLocks/>
            </p:cNvSpPr>
            <p:nvPr/>
          </p:nvSpPr>
          <p:spPr bwMode="auto">
            <a:xfrm>
              <a:off x="2818800" y="4593000"/>
              <a:ext cx="1143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400" b="1">
                  <a:solidFill>
                    <a:srgbClr val="E6B608"/>
                  </a:solidFill>
                  <a:latin typeface="Tahoma" pitchFamily="34" charset="0"/>
                  <a:cs typeface="Tahoma" pitchFamily="34" charset="0"/>
                </a:rPr>
                <a:t> Energy flux</a:t>
              </a:r>
            </a:p>
          </p:txBody>
        </p:sp>
        <p:sp>
          <p:nvSpPr>
            <p:cNvPr id="16" name="Espace réservé du contenu 2"/>
            <p:cNvSpPr txBox="1">
              <a:spLocks/>
            </p:cNvSpPr>
            <p:nvPr/>
          </p:nvSpPr>
          <p:spPr bwMode="auto">
            <a:xfrm>
              <a:off x="4266804" y="4592961"/>
              <a:ext cx="1295505" cy="304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ahoma" pitchFamily="34" charset="0"/>
                  <a:cs typeface="Tahoma" pitchFamily="34" charset="0"/>
                </a:rPr>
                <a:t>Momentum</a:t>
              </a:r>
              <a:r>
                <a:rPr lang="fr-FR" sz="1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ahoma" pitchFamily="34" charset="0"/>
                  <a:cs typeface="Tahoma" pitchFamily="34" charset="0"/>
                </a:rPr>
                <a:t> flux</a:t>
              </a:r>
            </a:p>
          </p:txBody>
        </p:sp>
        <p:sp>
          <p:nvSpPr>
            <p:cNvPr id="5135" name="Espace réservé du contenu 2"/>
            <p:cNvSpPr txBox="1">
              <a:spLocks/>
            </p:cNvSpPr>
            <p:nvPr/>
          </p:nvSpPr>
          <p:spPr bwMode="auto">
            <a:xfrm>
              <a:off x="6400800" y="3492000"/>
              <a:ext cx="1524000" cy="27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fr-FR" sz="1400" b="1">
                  <a:solidFill>
                    <a:srgbClr val="3333FF"/>
                  </a:solidFill>
                  <a:latin typeface="Tahoma" pitchFamily="34" charset="0"/>
                  <a:cs typeface="Tahoma" pitchFamily="34" charset="0"/>
                </a:rPr>
                <a:t>Shear stress</a:t>
              </a:r>
            </a:p>
          </p:txBody>
        </p:sp>
        <p:sp>
          <p:nvSpPr>
            <p:cNvPr id="5136" name="Espace réservé du contenu 2"/>
            <p:cNvSpPr txBox="1">
              <a:spLocks/>
            </p:cNvSpPr>
            <p:nvPr/>
          </p:nvSpPr>
          <p:spPr bwMode="auto">
            <a:xfrm>
              <a:off x="6400200" y="4068000"/>
              <a:ext cx="2743800" cy="27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fr-FR" sz="1400" b="1">
                  <a:solidFill>
                    <a:srgbClr val="00DA00"/>
                  </a:solidFill>
                  <a:latin typeface="Tahoma" pitchFamily="34" charset="0"/>
                  <a:cs typeface="Tahoma" pitchFamily="34" charset="0"/>
                </a:rPr>
                <a:t>Normal stress</a:t>
              </a:r>
              <a:r>
                <a:rPr lang="fr-FR" sz="1400" b="1">
                  <a:latin typeface="Tahoma" pitchFamily="34" charset="0"/>
                  <a:cs typeface="Tahoma" pitchFamily="34" charset="0"/>
                </a:rPr>
                <a:t>   (pressure)</a:t>
              </a:r>
              <a:endParaRPr lang="fr-FR" sz="1400" b="1">
                <a:solidFill>
                  <a:srgbClr val="00DA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5126" name="Picture 8" descr="File:Stress transformation 3D.svg"/>
          <p:cNvPicPr>
            <a:picLocks noChangeAspect="1" noChangeArrowheads="1"/>
          </p:cNvPicPr>
          <p:nvPr/>
        </p:nvPicPr>
        <p:blipFill>
          <a:blip r:embed="rId4" cstate="print"/>
          <a:srcRect l="20000" t="2020" r="53000" b="43434"/>
          <a:stretch>
            <a:fillRect/>
          </a:stretch>
        </p:blipFill>
        <p:spPr bwMode="auto">
          <a:xfrm>
            <a:off x="6588224" y="4221088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Espace réservé du contenu 2"/>
          <p:cNvSpPr txBox="1">
            <a:spLocks/>
          </p:cNvSpPr>
          <p:nvPr/>
        </p:nvSpPr>
        <p:spPr bwMode="auto">
          <a:xfrm>
            <a:off x="325016" y="5314528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FR" sz="1400" b="1" i="1" dirty="0" smtClean="0">
                <a:latin typeface="Tahoma" pitchFamily="34" charset="0"/>
                <a:cs typeface="Tahoma" pitchFamily="34" charset="0"/>
              </a:rPr>
              <a:t>.</a:t>
            </a:r>
            <a:endParaRPr lang="fr-FR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206578"/>
            <a:ext cx="249396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86"/>
          <p:cNvSpPr txBox="1">
            <a:spLocks noChangeArrowheads="1"/>
          </p:cNvSpPr>
          <p:nvPr/>
        </p:nvSpPr>
        <p:spPr bwMode="auto">
          <a:xfrm>
            <a:off x="6620544" y="1340768"/>
            <a:ext cx="248796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Polyakov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Shuvaev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(2002)]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Polyakov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(2003)]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Goeke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(2007)]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Cebulla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(2007)]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Energy-momentum tensor</a:t>
            </a:r>
          </a:p>
        </p:txBody>
      </p:sp>
      <p:sp>
        <p:nvSpPr>
          <p:cNvPr id="7174" name="Espace réservé du contenu 2"/>
          <p:cNvSpPr txBox="1">
            <a:spLocks/>
          </p:cNvSpPr>
          <p:nvPr/>
        </p:nvSpPr>
        <p:spPr bwMode="auto">
          <a:xfrm>
            <a:off x="533400" y="10668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Canonical EMT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105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996" y="2348880"/>
            <a:ext cx="3924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1691680" y="2348880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Gauge transformation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24944"/>
            <a:ext cx="1028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ccolade ouvrante 23"/>
          <p:cNvSpPr/>
          <p:nvPr/>
        </p:nvSpPr>
        <p:spPr>
          <a:xfrm rot="-5400000">
            <a:off x="5904148" y="1520788"/>
            <a:ext cx="144016" cy="25202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 bwMode="auto">
          <a:xfrm>
            <a:off x="6516216" y="2996952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Superpotential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541784" y="3573016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Freedom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of the EM distribution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149080"/>
            <a:ext cx="259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6070" y="4867622"/>
            <a:ext cx="26860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Espace réservé du contenu 2"/>
          <p:cNvSpPr txBox="1">
            <a:spLocks/>
          </p:cNvSpPr>
          <p:nvPr/>
        </p:nvSpPr>
        <p:spPr bwMode="auto">
          <a:xfrm>
            <a:off x="1763688" y="4869160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satisfies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 bwMode="auto">
          <a:xfrm>
            <a:off x="2411760" y="6237312"/>
            <a:ext cx="48943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Total EM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is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gauge invariant and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conserved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Flèche vers le bas 34"/>
          <p:cNvSpPr/>
          <p:nvPr/>
        </p:nvSpPr>
        <p:spPr>
          <a:xfrm rot="-5400000">
            <a:off x="1979712" y="6120000"/>
            <a:ext cx="144016" cy="576064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Text Box 86"/>
          <p:cNvSpPr txBox="1">
            <a:spLocks noChangeArrowheads="1"/>
          </p:cNvSpPr>
          <p:nvPr/>
        </p:nvSpPr>
        <p:spPr bwMode="auto">
          <a:xfrm>
            <a:off x="6620544" y="1135777"/>
            <a:ext cx="2487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[Jaffe,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Manohar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(1990)]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000" y="2240800"/>
            <a:ext cx="4953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Energy-momentum tensor</a:t>
            </a:r>
          </a:p>
        </p:txBody>
      </p:sp>
      <p:sp>
        <p:nvSpPr>
          <p:cNvPr id="7174" name="Espace réservé du contenu 2"/>
          <p:cNvSpPr txBox="1">
            <a:spLocks/>
          </p:cNvSpPr>
          <p:nvPr/>
        </p:nvSpPr>
        <p:spPr bwMode="auto">
          <a:xfrm>
            <a:off x="533400" y="1633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Ji EMT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541784" y="420432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Belinfante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Rosenfeld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EMT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5071" y="1646800"/>
            <a:ext cx="1807369" cy="24288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5726360" y="1628800"/>
            <a:ext cx="2950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QCD EOM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 bwMode="auto">
          <a:xfrm>
            <a:off x="7164288" y="2771664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Gauge invariant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7800697" y="3135188"/>
            <a:ext cx="1307807" cy="2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 (1997)]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9200" y="4797152"/>
            <a:ext cx="5181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Espace réservé du contenu 2"/>
          <p:cNvSpPr txBox="1">
            <a:spLocks/>
          </p:cNvSpPr>
          <p:nvPr/>
        </p:nvSpPr>
        <p:spPr bwMode="auto">
          <a:xfrm>
            <a:off x="4860032" y="4248112"/>
            <a:ext cx="2950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QCD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identity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21088"/>
            <a:ext cx="2714625" cy="32146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7164288" y="5364000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Gauge invariant </a:t>
            </a:r>
          </a:p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and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symmetric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Gauge invariance </a:t>
            </a:r>
            <a:r>
              <a:rPr lang="fr-FR" sz="28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vs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locality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4" name="Espace réservé du contenu 2"/>
          <p:cNvSpPr txBox="1">
            <a:spLocks/>
          </p:cNvSpPr>
          <p:nvPr/>
        </p:nvSpPr>
        <p:spPr bwMode="auto">
          <a:xfrm>
            <a:off x="1331640" y="980728"/>
            <a:ext cx="115212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System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755576" y="3933056"/>
            <a:ext cx="23042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Factorized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 » system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3" name="Groupe 62"/>
          <p:cNvGrpSpPr/>
          <p:nvPr/>
        </p:nvGrpSpPr>
        <p:grpSpPr>
          <a:xfrm>
            <a:off x="3275856" y="1916832"/>
            <a:ext cx="2518601" cy="1296000"/>
            <a:chOff x="4897535" y="2060848"/>
            <a:chExt cx="2518601" cy="1296000"/>
          </a:xfrm>
        </p:grpSpPr>
        <p:sp>
          <p:nvSpPr>
            <p:cNvPr id="45" name="Ellipse 44"/>
            <p:cNvSpPr/>
            <p:nvPr/>
          </p:nvSpPr>
          <p:spPr>
            <a:xfrm>
              <a:off x="5508104" y="2060848"/>
              <a:ext cx="1296000" cy="129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3" name="Groupe 52"/>
            <p:cNvGrpSpPr/>
            <p:nvPr/>
          </p:nvGrpSpPr>
          <p:grpSpPr>
            <a:xfrm rot="-2700000">
              <a:off x="4897535" y="2098350"/>
              <a:ext cx="2518601" cy="1224137"/>
              <a:chOff x="4897535" y="2098350"/>
              <a:chExt cx="2518601" cy="1224137"/>
            </a:xfrm>
          </p:grpSpPr>
          <p:cxnSp>
            <p:nvCxnSpPr>
              <p:cNvPr id="46" name="Connecteur droit 45"/>
              <p:cNvCxnSpPr/>
              <p:nvPr/>
            </p:nvCxnSpPr>
            <p:spPr>
              <a:xfrm rot="2700000">
                <a:off x="5760000" y="2098351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2700000">
                <a:off x="5544000" y="2098350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2700000">
                <a:off x="4897535" y="2098351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2700000">
                <a:off x="5328000" y="2098351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2700000">
                <a:off x="5976000" y="2098351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rot="2700000">
                <a:off x="5112000" y="2098351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 rot="2700000">
                <a:off x="6192000" y="2098351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e 110"/>
          <p:cNvGrpSpPr/>
          <p:nvPr/>
        </p:nvGrpSpPr>
        <p:grpSpPr>
          <a:xfrm>
            <a:off x="5940152" y="1916832"/>
            <a:ext cx="2518601" cy="1296000"/>
            <a:chOff x="5940152" y="2132856"/>
            <a:chExt cx="2518601" cy="1296000"/>
          </a:xfrm>
        </p:grpSpPr>
        <p:sp>
          <p:nvSpPr>
            <p:cNvPr id="15" name="Ellipse 14"/>
            <p:cNvSpPr/>
            <p:nvPr/>
          </p:nvSpPr>
          <p:spPr>
            <a:xfrm>
              <a:off x="6552000" y="2132856"/>
              <a:ext cx="1296000" cy="129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5940152" y="2160008"/>
              <a:ext cx="2518601" cy="1224137"/>
              <a:chOff x="4897535" y="2098350"/>
              <a:chExt cx="2518601" cy="1224137"/>
            </a:xfrm>
          </p:grpSpPr>
          <p:cxnSp>
            <p:nvCxnSpPr>
              <p:cNvPr id="55" name="Connecteur droit 54"/>
              <p:cNvCxnSpPr/>
              <p:nvPr/>
            </p:nvCxnSpPr>
            <p:spPr>
              <a:xfrm rot="2700000">
                <a:off x="5760000" y="2098351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2700000">
                <a:off x="5544000" y="2098350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rot="2700000">
                <a:off x="4897535" y="2098351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rot="2700000">
                <a:off x="5328000" y="2098351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 rot="2700000">
                <a:off x="5976000" y="2098351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 rot="2700000">
                <a:off x="5112000" y="2098351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rot="2700000">
                <a:off x="6192000" y="2098351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Ellipse 64"/>
          <p:cNvSpPr/>
          <p:nvPr/>
        </p:nvSpPr>
        <p:spPr>
          <a:xfrm>
            <a:off x="1267684" y="1916976"/>
            <a:ext cx="1296000" cy="129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0" name="Groupe 109"/>
          <p:cNvGrpSpPr/>
          <p:nvPr/>
        </p:nvGrpSpPr>
        <p:grpSpPr>
          <a:xfrm>
            <a:off x="5940152" y="4509120"/>
            <a:ext cx="2735984" cy="1440160"/>
            <a:chOff x="5940152" y="4797152"/>
            <a:chExt cx="2735984" cy="1440160"/>
          </a:xfrm>
        </p:grpSpPr>
        <p:sp>
          <p:nvSpPr>
            <p:cNvPr id="74" name="Corde 73"/>
            <p:cNvSpPr/>
            <p:nvPr/>
          </p:nvSpPr>
          <p:spPr>
            <a:xfrm>
              <a:off x="6552000" y="4941168"/>
              <a:ext cx="1296000" cy="1296144"/>
            </a:xfrm>
            <a:prstGeom prst="chord">
              <a:avLst>
                <a:gd name="adj1" fmla="val 170952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Corde 74"/>
            <p:cNvSpPr/>
            <p:nvPr/>
          </p:nvSpPr>
          <p:spPr>
            <a:xfrm rot="16260000">
              <a:off x="6696000" y="4797080"/>
              <a:ext cx="1296000" cy="1296144"/>
            </a:xfrm>
            <a:prstGeom prst="chord">
              <a:avLst>
                <a:gd name="adj1" fmla="val 21551364"/>
                <a:gd name="adj2" fmla="val 54759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7" name="Groupe 96"/>
            <p:cNvGrpSpPr/>
            <p:nvPr/>
          </p:nvGrpSpPr>
          <p:grpSpPr>
            <a:xfrm>
              <a:off x="5940152" y="4941167"/>
              <a:ext cx="2735984" cy="1225769"/>
              <a:chOff x="5940152" y="4941167"/>
              <a:chExt cx="2735984" cy="1225769"/>
            </a:xfrm>
          </p:grpSpPr>
          <p:cxnSp>
            <p:nvCxnSpPr>
              <p:cNvPr id="77" name="Connecteur droit 76"/>
              <p:cNvCxnSpPr/>
              <p:nvPr/>
            </p:nvCxnSpPr>
            <p:spPr>
              <a:xfrm rot="2700000">
                <a:off x="6802617" y="4941168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2700000">
                <a:off x="6586617" y="4941167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 rot="2700000">
                <a:off x="5940152" y="4941168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2700000">
                <a:off x="6370617" y="4941168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rot="2700000">
                <a:off x="7018617" y="4941168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 rot="2700000">
                <a:off x="6154617" y="4941168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rot="2700000">
                <a:off x="7234617" y="4941168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 rot="2700000">
                <a:off x="7452000" y="4942800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oupe 108"/>
          <p:cNvGrpSpPr/>
          <p:nvPr/>
        </p:nvGrpSpPr>
        <p:grpSpPr>
          <a:xfrm>
            <a:off x="3203848" y="4509121"/>
            <a:ext cx="2735984" cy="1440160"/>
            <a:chOff x="3276000" y="4797153"/>
            <a:chExt cx="2735984" cy="1440160"/>
          </a:xfrm>
        </p:grpSpPr>
        <p:sp>
          <p:nvSpPr>
            <p:cNvPr id="84" name="Corde 83"/>
            <p:cNvSpPr/>
            <p:nvPr/>
          </p:nvSpPr>
          <p:spPr>
            <a:xfrm>
              <a:off x="3923928" y="4941169"/>
              <a:ext cx="1296000" cy="1296144"/>
            </a:xfrm>
            <a:prstGeom prst="chord">
              <a:avLst>
                <a:gd name="adj1" fmla="val 170952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Corde 84"/>
            <p:cNvSpPr/>
            <p:nvPr/>
          </p:nvSpPr>
          <p:spPr>
            <a:xfrm rot="16260000">
              <a:off x="4067928" y="4797081"/>
              <a:ext cx="1296000" cy="1296144"/>
            </a:xfrm>
            <a:prstGeom prst="chord">
              <a:avLst>
                <a:gd name="adj1" fmla="val 21551364"/>
                <a:gd name="adj2" fmla="val 54759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8" name="Groupe 97"/>
            <p:cNvGrpSpPr/>
            <p:nvPr/>
          </p:nvGrpSpPr>
          <p:grpSpPr>
            <a:xfrm rot="-2640000">
              <a:off x="3276000" y="4871808"/>
              <a:ext cx="2735984" cy="1225769"/>
              <a:chOff x="5940152" y="4941167"/>
              <a:chExt cx="2735984" cy="1225769"/>
            </a:xfrm>
          </p:grpSpPr>
          <p:cxnSp>
            <p:nvCxnSpPr>
              <p:cNvPr id="99" name="Connecteur droit 98"/>
              <p:cNvCxnSpPr/>
              <p:nvPr/>
            </p:nvCxnSpPr>
            <p:spPr>
              <a:xfrm rot="2700000">
                <a:off x="6802617" y="4941168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rot="2700000">
                <a:off x="6586617" y="4941167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rot="2700000">
                <a:off x="5940152" y="4941168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 rot="2700000">
                <a:off x="6370617" y="4941168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rot="2700000">
                <a:off x="7018617" y="4941168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 rot="2700000">
                <a:off x="6154617" y="4941168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 rot="2700000">
                <a:off x="7234617" y="4941168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 rot="2700000">
                <a:off x="7452000" y="4942800"/>
                <a:ext cx="122413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Espace réservé du contenu 2"/>
          <p:cNvSpPr txBox="1">
            <a:spLocks/>
          </p:cNvSpPr>
          <p:nvPr/>
        </p:nvSpPr>
        <p:spPr bwMode="auto">
          <a:xfrm>
            <a:off x="3926160" y="980728"/>
            <a:ext cx="12219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Gauge A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8" name="Espace réservé du contenu 2"/>
          <p:cNvSpPr txBox="1">
            <a:spLocks/>
          </p:cNvSpPr>
          <p:nvPr/>
        </p:nvSpPr>
        <p:spPr bwMode="auto">
          <a:xfrm>
            <a:off x="6590456" y="980728"/>
            <a:ext cx="12219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Gauge B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Corde 112"/>
          <p:cNvSpPr/>
          <p:nvPr/>
        </p:nvSpPr>
        <p:spPr>
          <a:xfrm>
            <a:off x="1259632" y="4653137"/>
            <a:ext cx="1296000" cy="1296144"/>
          </a:xfrm>
          <a:prstGeom prst="chord">
            <a:avLst>
              <a:gd name="adj1" fmla="val 17095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Corde 113"/>
          <p:cNvSpPr/>
          <p:nvPr/>
        </p:nvSpPr>
        <p:spPr>
          <a:xfrm rot="16260000">
            <a:off x="1403721" y="4509049"/>
            <a:ext cx="1296000" cy="1296144"/>
          </a:xfrm>
          <a:prstGeom prst="chord">
            <a:avLst>
              <a:gd name="adj1" fmla="val 21551364"/>
              <a:gd name="adj2" fmla="val 5475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3" name="Connecteur droit avec flèche 122"/>
          <p:cNvCxnSpPr/>
          <p:nvPr/>
        </p:nvCxnSpPr>
        <p:spPr>
          <a:xfrm flipV="1">
            <a:off x="6876256" y="3573016"/>
            <a:ext cx="6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 flipV="1">
            <a:off x="6876256" y="6237312"/>
            <a:ext cx="6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/>
          <p:nvPr/>
        </p:nvCxnSpPr>
        <p:spPr>
          <a:xfrm rot="-2700000" flipV="1">
            <a:off x="4955001" y="3271905"/>
            <a:ext cx="6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/>
          <p:nvPr/>
        </p:nvCxnSpPr>
        <p:spPr>
          <a:xfrm rot="-2700000" flipV="1">
            <a:off x="4955001" y="5936201"/>
            <a:ext cx="6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space réservé du contenu 2"/>
          <p:cNvSpPr txBox="1">
            <a:spLocks/>
          </p:cNvSpPr>
          <p:nvPr/>
        </p:nvSpPr>
        <p:spPr bwMode="auto">
          <a:xfrm>
            <a:off x="3851920" y="6381328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Simple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2" name="Espace réservé du contenu 2"/>
          <p:cNvSpPr txBox="1">
            <a:spLocks/>
          </p:cNvSpPr>
          <p:nvPr/>
        </p:nvSpPr>
        <p:spPr bwMode="auto">
          <a:xfrm>
            <a:off x="6444208" y="6381328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Complicated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" name="Espace réservé du contenu 2"/>
          <p:cNvSpPr txBox="1">
            <a:spLocks/>
          </p:cNvSpPr>
          <p:nvPr/>
        </p:nvSpPr>
        <p:spPr bwMode="auto">
          <a:xfrm>
            <a:off x="1331640" y="2412000"/>
            <a:ext cx="115212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</a:t>
            </a:r>
            <a:endParaRPr lang="fr-FR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4" name="Espace réservé du contenu 2"/>
          <p:cNvSpPr txBox="1">
            <a:spLocks/>
          </p:cNvSpPr>
          <p:nvPr/>
        </p:nvSpPr>
        <p:spPr bwMode="auto">
          <a:xfrm>
            <a:off x="1295968" y="5148000"/>
            <a:ext cx="115212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GIE</a:t>
            </a:r>
            <a:endParaRPr lang="fr-FR" sz="14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5" name="Espace réservé du contenu 2"/>
          <p:cNvSpPr txBox="1">
            <a:spLocks/>
          </p:cNvSpPr>
          <p:nvPr/>
        </p:nvSpPr>
        <p:spPr bwMode="auto">
          <a:xfrm rot="2798016">
            <a:off x="1899254" y="4623779"/>
            <a:ext cx="1089421" cy="24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GIE</a:t>
            </a:r>
            <a:endParaRPr lang="fr-FR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8" name="Espace réservé du contenu 2"/>
          <p:cNvSpPr txBox="1">
            <a:spLocks/>
          </p:cNvSpPr>
          <p:nvPr/>
        </p:nvSpPr>
        <p:spPr bwMode="auto">
          <a:xfrm>
            <a:off x="1115616" y="3284984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Local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9" name="Espace réservé du contenu 2"/>
          <p:cNvSpPr txBox="1">
            <a:spLocks/>
          </p:cNvSpPr>
          <p:nvPr/>
        </p:nvSpPr>
        <p:spPr bwMode="auto">
          <a:xfrm>
            <a:off x="1115616" y="6021288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Non-local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 Box 86"/>
          <p:cNvSpPr txBox="1">
            <a:spLocks noChangeArrowheads="1"/>
          </p:cNvSpPr>
          <p:nvPr/>
        </p:nvSpPr>
        <p:spPr bwMode="auto">
          <a:xfrm>
            <a:off x="7542000" y="6536377"/>
            <a:ext cx="15506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(2013-14)]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Gauge invariance </a:t>
            </a:r>
            <a:r>
              <a:rPr lang="fr-FR" sz="28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vs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locality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4" name="Espace réservé du contenu 2"/>
          <p:cNvSpPr txBox="1">
            <a:spLocks/>
          </p:cNvSpPr>
          <p:nvPr/>
        </p:nvSpPr>
        <p:spPr bwMode="auto">
          <a:xfrm>
            <a:off x="1475656" y="1340768"/>
            <a:ext cx="115212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System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4724872" y="1340768"/>
            <a:ext cx="23042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Factorized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 » system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8791"/>
          <a:stretch>
            <a:fillRect/>
          </a:stretch>
        </p:blipFill>
        <p:spPr bwMode="auto">
          <a:xfrm>
            <a:off x="755576" y="1916832"/>
            <a:ext cx="2667880" cy="21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39529"/>
          <a:stretch>
            <a:fillRect/>
          </a:stretch>
        </p:blipFill>
        <p:spPr bwMode="auto">
          <a:xfrm>
            <a:off x="4572000" y="1916832"/>
            <a:ext cx="2673152" cy="21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 l="75931" t="28293" r="18911" b="43413"/>
          <a:stretch>
            <a:fillRect/>
          </a:stretch>
        </p:blipFill>
        <p:spPr bwMode="auto">
          <a:xfrm>
            <a:off x="3863921" y="2924944"/>
            <a:ext cx="42004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1331640" y="4149080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Local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148064" y="4149080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Non-local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7308304" y="2924944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Wilson line</a:t>
            </a:r>
          </a:p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~ </a:t>
            </a:r>
            <a:r>
              <a:rPr lang="fr-FR" sz="11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background </a:t>
            </a:r>
            <a:r>
              <a:rPr lang="fr-FR" sz="11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field</a:t>
            </a:r>
            <a:endParaRPr lang="fr-FR" sz="11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611560" y="4869160"/>
            <a:ext cx="64807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Chen </a:t>
            </a:r>
            <a:r>
              <a:rPr lang="fr-FR" sz="1400" b="1" i="1" dirty="0" smtClean="0">
                <a:latin typeface="Tahoma" pitchFamily="34" charset="0"/>
                <a:cs typeface="Tahoma" pitchFamily="34" charset="0"/>
              </a:rPr>
              <a:t>et al.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approach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       (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special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case of background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field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method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) 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09800" y="5574253"/>
            <a:ext cx="2376264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5004048" y="6093179"/>
            <a:ext cx="4105275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[Chen </a:t>
            </a:r>
            <a:r>
              <a:rPr lang="fr-BE" sz="1200" b="1" i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. (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2008-09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)] 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[Wakamatsu (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2010-11)]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(2013-14)]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2911152" y="6047710"/>
            <a:ext cx="10828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1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Background </a:t>
            </a:r>
            <a:endParaRPr lang="fr-BE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3921968" y="6046588"/>
            <a:ext cx="10100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1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Dynamical</a:t>
            </a:r>
            <a:endParaRPr lang="fr-BE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501008"/>
            <a:ext cx="1368152" cy="23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1808" y="5583501"/>
            <a:ext cx="2190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80892"/>
            <a:ext cx="7639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80456"/>
            <a:ext cx="5981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Energy-momentum tensor</a:t>
            </a:r>
          </a:p>
        </p:txBody>
      </p:sp>
      <p:sp>
        <p:nvSpPr>
          <p:cNvPr id="7174" name="Espace réservé du contenu 2"/>
          <p:cNvSpPr txBox="1">
            <a:spLocks/>
          </p:cNvSpPr>
          <p:nvPr/>
        </p:nvSpPr>
        <p:spPr bwMode="auto">
          <a:xfrm>
            <a:off x="533400" y="1618456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Gauge-invariant canonical EMT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541784" y="3704828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Gauge-invariant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kinetic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EMT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5003229" y="6093179"/>
            <a:ext cx="4105275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Wakamatsu (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2010-11)]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(2013-14)]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[Leader, C.L. (2014)]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57794"/>
          <a:stretch>
            <a:fillRect/>
          </a:stretch>
        </p:blipFill>
        <p:spPr bwMode="auto">
          <a:xfrm>
            <a:off x="5148064" y="4671020"/>
            <a:ext cx="311963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Energy-momentum tensor</a:t>
            </a:r>
          </a:p>
        </p:txBody>
      </p:sp>
      <p:sp>
        <p:nvSpPr>
          <p:cNvPr id="7174" name="Espace réservé du contenu 2"/>
          <p:cNvSpPr txBox="1">
            <a:spLocks/>
          </p:cNvSpPr>
          <p:nvPr/>
        </p:nvSpPr>
        <p:spPr bwMode="auto">
          <a:xfrm>
            <a:off x="533400" y="1721296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A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convenient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gauge-invariant basis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5003229" y="6525344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(2015)]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761" y="2235696"/>
            <a:ext cx="4524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r="65903"/>
          <a:stretch>
            <a:fillRect/>
          </a:stretch>
        </p:blipFill>
        <p:spPr bwMode="auto">
          <a:xfrm>
            <a:off x="2100436" y="4671020"/>
            <a:ext cx="252028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colade ouvrante 12"/>
          <p:cNvSpPr/>
          <p:nvPr/>
        </p:nvSpPr>
        <p:spPr>
          <a:xfrm>
            <a:off x="1835696" y="4743028"/>
            <a:ext cx="144016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827584" y="5103068"/>
            <a:ext cx="864096" cy="27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Kinetic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827584" y="5957924"/>
            <a:ext cx="1008112" cy="20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Canonical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764704"/>
            <a:ext cx="4248472" cy="16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 l="67064"/>
          <a:stretch>
            <a:fillRect/>
          </a:stretch>
        </p:blipFill>
        <p:spPr bwMode="auto">
          <a:xfrm>
            <a:off x="5148064" y="2170800"/>
            <a:ext cx="194504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r="70226" b="-1239"/>
          <a:stretch>
            <a:fillRect/>
          </a:stretch>
        </p:blipFill>
        <p:spPr bwMode="auto">
          <a:xfrm>
            <a:off x="5148064" y="1663200"/>
            <a:ext cx="175831" cy="1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7213</TotalTime>
  <Words>530</Words>
  <Application>Microsoft Office PowerPoint</Application>
  <PresentationFormat>Affichage à l'écran (4:3)</PresentationFormat>
  <Paragraphs>147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Backup slides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Cédric</dc:creator>
  <cp:lastModifiedBy>Cédric</cp:lastModifiedBy>
  <cp:revision>641</cp:revision>
  <dcterms:created xsi:type="dcterms:W3CDTF">2013-03-12T09:22:03Z</dcterms:created>
  <dcterms:modified xsi:type="dcterms:W3CDTF">2015-05-24T23:08:01Z</dcterms:modified>
</cp:coreProperties>
</file>