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</p:sldMasterIdLst>
  <p:notesMasterIdLst>
    <p:notesMasterId r:id="rId30"/>
  </p:notesMasterIdLst>
  <p:sldIdLst>
    <p:sldId id="258" r:id="rId4"/>
    <p:sldId id="261" r:id="rId5"/>
    <p:sldId id="262" r:id="rId6"/>
    <p:sldId id="265" r:id="rId7"/>
    <p:sldId id="266" r:id="rId8"/>
    <p:sldId id="326" r:id="rId9"/>
    <p:sldId id="315" r:id="rId10"/>
    <p:sldId id="268" r:id="rId11"/>
    <p:sldId id="269" r:id="rId12"/>
    <p:sldId id="270" r:id="rId13"/>
    <p:sldId id="299" r:id="rId14"/>
    <p:sldId id="308" r:id="rId15"/>
    <p:sldId id="309" r:id="rId16"/>
    <p:sldId id="322" r:id="rId17"/>
    <p:sldId id="273" r:id="rId18"/>
    <p:sldId id="321" r:id="rId19"/>
    <p:sldId id="275" r:id="rId20"/>
    <p:sldId id="310" r:id="rId21"/>
    <p:sldId id="319" r:id="rId22"/>
    <p:sldId id="320" r:id="rId23"/>
    <p:sldId id="312" r:id="rId24"/>
    <p:sldId id="314" r:id="rId25"/>
    <p:sldId id="323" r:id="rId26"/>
    <p:sldId id="283" r:id="rId27"/>
    <p:sldId id="324" r:id="rId28"/>
    <p:sldId id="32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 snapToGrid="0" snapToObjects="1" showGuides="1"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5/25/2015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Like to give an overview of Jefferson Lab.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I can’t get going without saying something of the current status of the lab.</a:t>
            </a:r>
          </a:p>
          <a:p>
            <a:endParaRPr lang="en-US" dirty="0" smtClean="0"/>
          </a:p>
          <a:p>
            <a:r>
              <a:rPr lang="en-US" dirty="0" smtClean="0"/>
              <a:t>The dominant part of the talk will concern our 12 </a:t>
            </a:r>
            <a:r>
              <a:rPr lang="en-US" dirty="0" err="1" smtClean="0"/>
              <a:t>GeV</a:t>
            </a:r>
            <a:r>
              <a:rPr lang="en-US" dirty="0" smtClean="0"/>
              <a:t> Upgrade Project, the physics and the project status.</a:t>
            </a:r>
          </a:p>
          <a:p>
            <a:endParaRPr lang="en-US" dirty="0" smtClean="0"/>
          </a:p>
          <a:p>
            <a:r>
              <a:rPr lang="en-US" dirty="0" smtClean="0"/>
              <a:t>However, the technology which enables our nuclear physics and its enhancement also provides opportunities in the future</a:t>
            </a:r>
          </a:p>
          <a:p>
            <a:r>
              <a:rPr lang="en-US" dirty="0" smtClean="0"/>
              <a:t>	Photon Science</a:t>
            </a:r>
          </a:p>
          <a:p>
            <a:r>
              <a:rPr lang="en-US" dirty="0" smtClean="0"/>
              <a:t>	Accelerator Driven Systems</a:t>
            </a:r>
          </a:p>
          <a:p>
            <a:r>
              <a:rPr lang="en-US" dirty="0" smtClean="0"/>
              <a:t>	Nuclear Physics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Conclude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0443" tIns="45219" rIns="90443" bIns="45219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83527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have not yet got comfortable with this one????  But maybe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0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77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7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5/25/2015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59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63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1925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08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46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5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1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661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105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7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2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5/25/2015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010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1.wmf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3.wmf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8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0.wmf"/><Relationship Id="rId19" Type="http://schemas.openxmlformats.org/officeDocument/2006/relationships/image" Target="../media/image34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2.wmf"/><Relationship Id="rId22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microsoft.com/office/2007/relationships/hdphoto" Target="../media/hdphoto2.wdp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0" y="609600"/>
            <a:ext cx="9144000" cy="54102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66956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3600" b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Jefferson Lab</a:t>
            </a:r>
          </a:p>
          <a:p>
            <a:pPr algn="r"/>
            <a:r>
              <a:rPr lang="en-US" sz="3600" b="1" i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Nuclear Science Program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96000"/>
            <a:ext cx="499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QCD Evolution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May 26, 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2015</a:t>
            </a:r>
          </a:p>
          <a:p>
            <a:endParaRPr lang="en-US" dirty="0"/>
          </a:p>
        </p:txBody>
      </p:sp>
      <p:pic>
        <p:nvPicPr>
          <p:cNvPr id="9" name="Picture 8" descr="JLab-13.jpg"/>
          <p:cNvPicPr>
            <a:picLocks noChangeAspect="1"/>
          </p:cNvPicPr>
          <p:nvPr/>
        </p:nvPicPr>
        <p:blipFill>
          <a:blip r:embed="rId3" cstate="print"/>
          <a:srcRect l="38494" t="28453" r="4167" b="18665"/>
          <a:stretch>
            <a:fillRect/>
          </a:stretch>
        </p:blipFill>
        <p:spPr>
          <a:xfrm>
            <a:off x="0" y="1981200"/>
            <a:ext cx="9144000" cy="4038600"/>
          </a:xfrm>
          <a:prstGeom prst="rect">
            <a:avLst/>
          </a:prstGeom>
        </p:spPr>
      </p:pic>
      <p:pic>
        <p:nvPicPr>
          <p:cNvPr id="10" name="Picture 2" descr="C:\Users\stewartm\Desktop\Edited Photos\JLab (requested Angle #3).jpg"/>
          <p:cNvPicPr>
            <a:picLocks noChangeAspect="1" noChangeArrowheads="1"/>
          </p:cNvPicPr>
          <p:nvPr/>
        </p:nvPicPr>
        <p:blipFill>
          <a:blip r:embed="rId4" cstate="print"/>
          <a:srcRect l="26821" t="11753" r="10342"/>
          <a:stretch>
            <a:fillRect/>
          </a:stretch>
        </p:blipFill>
        <p:spPr bwMode="auto">
          <a:xfrm>
            <a:off x="0" y="1828800"/>
            <a:ext cx="9144000" cy="4191000"/>
          </a:xfrm>
          <a:prstGeom prst="rect">
            <a:avLst/>
          </a:prstGeom>
          <a:noFill/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19800" y="1828800"/>
            <a:ext cx="3124200" cy="459100"/>
          </a:xfrm>
          <a:prstGeom prst="rect">
            <a:avLst/>
          </a:prstGeom>
          <a:gradFill>
            <a:gsLst>
              <a:gs pos="0">
                <a:srgbClr val="49701E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0"/>
          </a:gradFill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R. D. </a:t>
            </a:r>
            <a:r>
              <a:rPr lang="en-US" sz="2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McKeown</a:t>
            </a:r>
            <a:endParaRPr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 rot="937419">
            <a:off x="507776" y="296089"/>
            <a:ext cx="2682959" cy="1969818"/>
            <a:chOff x="4852927" y="2543885"/>
            <a:chExt cx="3749678" cy="3386741"/>
          </a:xfrm>
        </p:grpSpPr>
        <p:grpSp>
          <p:nvGrpSpPr>
            <p:cNvPr id="13" name="Group 4"/>
            <p:cNvGrpSpPr>
              <a:grpSpLocks/>
            </p:cNvGrpSpPr>
            <p:nvPr/>
          </p:nvGrpSpPr>
          <p:grpSpPr bwMode="auto">
            <a:xfrm>
              <a:off x="4852927" y="2543885"/>
              <a:ext cx="3749678" cy="3386741"/>
              <a:chOff x="-45530" y="1960258"/>
              <a:chExt cx="4075248" cy="3680799"/>
            </a:xfrm>
          </p:grpSpPr>
          <p:grpSp>
            <p:nvGrpSpPr>
              <p:cNvPr id="16" name="Group 327"/>
              <p:cNvGrpSpPr>
                <a:grpSpLocks/>
              </p:cNvGrpSpPr>
              <p:nvPr/>
            </p:nvGrpSpPr>
            <p:grpSpPr bwMode="auto">
              <a:xfrm>
                <a:off x="-45530" y="1960258"/>
                <a:ext cx="4075248" cy="3680799"/>
                <a:chOff x="873129" y="1524000"/>
                <a:chExt cx="4886321" cy="4592644"/>
              </a:xfrm>
            </p:grpSpPr>
            <p:grpSp>
              <p:nvGrpSpPr>
                <p:cNvPr id="30" name="Group 408"/>
                <p:cNvGrpSpPr>
                  <a:grpSpLocks/>
                </p:cNvGrpSpPr>
                <p:nvPr/>
              </p:nvGrpSpPr>
              <p:grpSpPr bwMode="auto">
                <a:xfrm>
                  <a:off x="3810000" y="1524000"/>
                  <a:ext cx="1949450" cy="1509713"/>
                  <a:chOff x="2400" y="960"/>
                  <a:chExt cx="1228" cy="951"/>
                </a:xfrm>
              </p:grpSpPr>
              <p:grpSp>
                <p:nvGrpSpPr>
                  <p:cNvPr id="294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2477" y="960"/>
                    <a:ext cx="1151" cy="912"/>
                    <a:chOff x="2477" y="960"/>
                    <a:chExt cx="1151" cy="912"/>
                  </a:xfrm>
                </p:grpSpPr>
                <p:sp>
                  <p:nvSpPr>
                    <p:cNvPr id="296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7" y="1870"/>
                      <a:ext cx="0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87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63 h 130"/>
                        <a:gd name="T8" fmla="*/ 89 w 89"/>
                        <a:gd name="T9" fmla="*/ 87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8" name="Freeform 319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87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63 h 130"/>
                        <a:gd name="T8" fmla="*/ 89 w 89"/>
                        <a:gd name="T9" fmla="*/ 87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9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50 h 117"/>
                        <a:gd name="T4" fmla="*/ 89 w 323"/>
                        <a:gd name="T5" fmla="*/ 76 h 117"/>
                        <a:gd name="T6" fmla="*/ 323 w 323"/>
                        <a:gd name="T7" fmla="*/ 24 h 117"/>
                        <a:gd name="T8" fmla="*/ 239 w 323"/>
                        <a:gd name="T9" fmla="*/ 0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117"/>
                        <a:gd name="T17" fmla="*/ 323 w 32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  <a:lnTo>
                            <a:pt x="239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50 h 117"/>
                        <a:gd name="T4" fmla="*/ 89 w 323"/>
                        <a:gd name="T5" fmla="*/ 76 h 117"/>
                        <a:gd name="T6" fmla="*/ 323 w 323"/>
                        <a:gd name="T7" fmla="*/ 24 h 1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23"/>
                        <a:gd name="T13" fmla="*/ 0 h 117"/>
                        <a:gd name="T14" fmla="*/ 323 w 323"/>
                        <a:gd name="T15" fmla="*/ 117 h 1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18 h 180"/>
                        <a:gd name="T2" fmla="*/ 0 w 236"/>
                        <a:gd name="T3" fmla="*/ 64 h 180"/>
                        <a:gd name="T4" fmla="*/ 236 w 236"/>
                        <a:gd name="T5" fmla="*/ 0 h 180"/>
                        <a:gd name="T6" fmla="*/ 234 w 236"/>
                        <a:gd name="T7" fmla="*/ 61 h 180"/>
                        <a:gd name="T8" fmla="*/ 0 w 236"/>
                        <a:gd name="T9" fmla="*/ 118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18 h 180"/>
                        <a:gd name="T2" fmla="*/ 0 w 236"/>
                        <a:gd name="T3" fmla="*/ 64 h 180"/>
                        <a:gd name="T4" fmla="*/ 236 w 236"/>
                        <a:gd name="T5" fmla="*/ 0 h 180"/>
                        <a:gd name="T6" fmla="*/ 234 w 236"/>
                        <a:gd name="T7" fmla="*/ 61 h 180"/>
                        <a:gd name="T8" fmla="*/ 0 w 236"/>
                        <a:gd name="T9" fmla="*/ 118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3" name="Freeform 3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2 w 90"/>
                        <a:gd name="T1" fmla="*/ 19 h 108"/>
                        <a:gd name="T2" fmla="*/ 48 w 90"/>
                        <a:gd name="T3" fmla="*/ 19 h 108"/>
                        <a:gd name="T4" fmla="*/ 53 w 90"/>
                        <a:gd name="T5" fmla="*/ 21 h 108"/>
                        <a:gd name="T6" fmla="*/ 59 w 90"/>
                        <a:gd name="T7" fmla="*/ 22 h 108"/>
                        <a:gd name="T8" fmla="*/ 63 w 90"/>
                        <a:gd name="T9" fmla="*/ 27 h 108"/>
                        <a:gd name="T10" fmla="*/ 64 w 90"/>
                        <a:gd name="T11" fmla="*/ 27 h 108"/>
                        <a:gd name="T12" fmla="*/ 66 w 90"/>
                        <a:gd name="T13" fmla="*/ 27 h 108"/>
                        <a:gd name="T14" fmla="*/ 66 w 90"/>
                        <a:gd name="T15" fmla="*/ 27 h 108"/>
                        <a:gd name="T16" fmla="*/ 66 w 90"/>
                        <a:gd name="T17" fmla="*/ 37 h 108"/>
                        <a:gd name="T18" fmla="*/ 64 w 90"/>
                        <a:gd name="T19" fmla="*/ 47 h 108"/>
                        <a:gd name="T20" fmla="*/ 61 w 90"/>
                        <a:gd name="T21" fmla="*/ 54 h 108"/>
                        <a:gd name="T22" fmla="*/ 55 w 90"/>
                        <a:gd name="T23" fmla="*/ 57 h 108"/>
                        <a:gd name="T24" fmla="*/ 50 w 90"/>
                        <a:gd name="T25" fmla="*/ 58 h 108"/>
                        <a:gd name="T26" fmla="*/ 42 w 90"/>
                        <a:gd name="T27" fmla="*/ 59 h 108"/>
                        <a:gd name="T28" fmla="*/ 20 w 90"/>
                        <a:gd name="T29" fmla="*/ 59 h 108"/>
                        <a:gd name="T30" fmla="*/ 20 w 90"/>
                        <a:gd name="T31" fmla="*/ 19 h 108"/>
                        <a:gd name="T32" fmla="*/ 42 w 90"/>
                        <a:gd name="T33" fmla="*/ 19 h 108"/>
                        <a:gd name="T34" fmla="*/ 46 w 90"/>
                        <a:gd name="T35" fmla="*/ 0 h 108"/>
                        <a:gd name="T36" fmla="*/ 0 w 90"/>
                        <a:gd name="T37" fmla="*/ 0 h 108"/>
                        <a:gd name="T38" fmla="*/ 0 w 90"/>
                        <a:gd name="T39" fmla="*/ 68 h 108"/>
                        <a:gd name="T40" fmla="*/ 46 w 90"/>
                        <a:gd name="T41" fmla="*/ 68 h 108"/>
                        <a:gd name="T42" fmla="*/ 61 w 90"/>
                        <a:gd name="T43" fmla="*/ 66 h 108"/>
                        <a:gd name="T44" fmla="*/ 72 w 90"/>
                        <a:gd name="T45" fmla="*/ 63 h 108"/>
                        <a:gd name="T46" fmla="*/ 81 w 90"/>
                        <a:gd name="T47" fmla="*/ 58 h 108"/>
                        <a:gd name="T48" fmla="*/ 89 w 90"/>
                        <a:gd name="T49" fmla="*/ 45 h 108"/>
                        <a:gd name="T50" fmla="*/ 90 w 90"/>
                        <a:gd name="T51" fmla="*/ 27 h 108"/>
                        <a:gd name="T52" fmla="*/ 89 w 90"/>
                        <a:gd name="T53" fmla="*/ 27 h 108"/>
                        <a:gd name="T54" fmla="*/ 89 w 90"/>
                        <a:gd name="T55" fmla="*/ 27 h 108"/>
                        <a:gd name="T56" fmla="*/ 85 w 90"/>
                        <a:gd name="T57" fmla="*/ 24 h 108"/>
                        <a:gd name="T58" fmla="*/ 81 w 90"/>
                        <a:gd name="T59" fmla="*/ 15 h 108"/>
                        <a:gd name="T60" fmla="*/ 76 w 90"/>
                        <a:gd name="T61" fmla="*/ 9 h 108"/>
                        <a:gd name="T62" fmla="*/ 68 w 90"/>
                        <a:gd name="T63" fmla="*/ 6 h 108"/>
                        <a:gd name="T64" fmla="*/ 63 w 90"/>
                        <a:gd name="T65" fmla="*/ 2 h 108"/>
                        <a:gd name="T66" fmla="*/ 55 w 90"/>
                        <a:gd name="T67" fmla="*/ 0 h 108"/>
                        <a:gd name="T68" fmla="*/ 46 w 90"/>
                        <a:gd name="T69" fmla="*/ 0 h 108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90"/>
                        <a:gd name="T106" fmla="*/ 0 h 108"/>
                        <a:gd name="T107" fmla="*/ 90 w 90"/>
                        <a:gd name="T108" fmla="*/ 108 h 108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90" h="108">
                          <a:moveTo>
                            <a:pt x="42" y="19"/>
                          </a:moveTo>
                          <a:lnTo>
                            <a:pt x="48" y="19"/>
                          </a:lnTo>
                          <a:lnTo>
                            <a:pt x="53" y="21"/>
                          </a:lnTo>
                          <a:lnTo>
                            <a:pt x="59" y="22"/>
                          </a:lnTo>
                          <a:lnTo>
                            <a:pt x="63" y="28"/>
                          </a:lnTo>
                          <a:lnTo>
                            <a:pt x="64" y="34"/>
                          </a:lnTo>
                          <a:lnTo>
                            <a:pt x="66" y="43"/>
                          </a:lnTo>
                          <a:lnTo>
                            <a:pt x="66" y="52"/>
                          </a:lnTo>
                          <a:lnTo>
                            <a:pt x="66" y="63"/>
                          </a:lnTo>
                          <a:lnTo>
                            <a:pt x="64" y="73"/>
                          </a:lnTo>
                          <a:lnTo>
                            <a:pt x="61" y="80"/>
                          </a:lnTo>
                          <a:lnTo>
                            <a:pt x="55" y="86"/>
                          </a:lnTo>
                          <a:lnTo>
                            <a:pt x="50" y="87"/>
                          </a:lnTo>
                          <a:lnTo>
                            <a:pt x="42" y="89"/>
                          </a:lnTo>
                          <a:lnTo>
                            <a:pt x="20" y="89"/>
                          </a:lnTo>
                          <a:lnTo>
                            <a:pt x="20" y="19"/>
                          </a:lnTo>
                          <a:lnTo>
                            <a:pt x="42" y="19"/>
                          </a:lnTo>
                          <a:close/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4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472" y="1025"/>
                      <a:ext cx="46" cy="69"/>
                    </a:xfrm>
                    <a:custGeom>
                      <a:avLst/>
                      <a:gdLst>
                        <a:gd name="T0" fmla="*/ 22 w 46"/>
                        <a:gd name="T1" fmla="*/ 0 h 70"/>
                        <a:gd name="T2" fmla="*/ 28 w 46"/>
                        <a:gd name="T3" fmla="*/ 0 h 70"/>
                        <a:gd name="T4" fmla="*/ 33 w 46"/>
                        <a:gd name="T5" fmla="*/ 2 h 70"/>
                        <a:gd name="T6" fmla="*/ 39 w 46"/>
                        <a:gd name="T7" fmla="*/ 3 h 70"/>
                        <a:gd name="T8" fmla="*/ 43 w 46"/>
                        <a:gd name="T9" fmla="*/ 9 h 70"/>
                        <a:gd name="T10" fmla="*/ 44 w 46"/>
                        <a:gd name="T11" fmla="*/ 15 h 70"/>
                        <a:gd name="T12" fmla="*/ 46 w 46"/>
                        <a:gd name="T13" fmla="*/ 24 h 70"/>
                        <a:gd name="T14" fmla="*/ 46 w 46"/>
                        <a:gd name="T15" fmla="*/ 33 h 70"/>
                        <a:gd name="T16" fmla="*/ 46 w 46"/>
                        <a:gd name="T17" fmla="*/ 35 h 70"/>
                        <a:gd name="T18" fmla="*/ 44 w 46"/>
                        <a:gd name="T19" fmla="*/ 35 h 70"/>
                        <a:gd name="T20" fmla="*/ 41 w 46"/>
                        <a:gd name="T21" fmla="*/ 35 h 70"/>
                        <a:gd name="T22" fmla="*/ 35 w 46"/>
                        <a:gd name="T23" fmla="*/ 41 h 70"/>
                        <a:gd name="T24" fmla="*/ 30 w 46"/>
                        <a:gd name="T25" fmla="*/ 42 h 70"/>
                        <a:gd name="T26" fmla="*/ 22 w 46"/>
                        <a:gd name="T27" fmla="*/ 44 h 70"/>
                        <a:gd name="T28" fmla="*/ 0 w 46"/>
                        <a:gd name="T29" fmla="*/ 44 h 70"/>
                        <a:gd name="T30" fmla="*/ 0 w 46"/>
                        <a:gd name="T31" fmla="*/ 0 h 70"/>
                        <a:gd name="T32" fmla="*/ 22 w 46"/>
                        <a:gd name="T33" fmla="*/ 0 h 7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46"/>
                        <a:gd name="T52" fmla="*/ 0 h 70"/>
                        <a:gd name="T53" fmla="*/ 46 w 46"/>
                        <a:gd name="T54" fmla="*/ 70 h 7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46" h="70">
                          <a:moveTo>
                            <a:pt x="22" y="0"/>
                          </a:moveTo>
                          <a:lnTo>
                            <a:pt x="28" y="0"/>
                          </a:lnTo>
                          <a:lnTo>
                            <a:pt x="33" y="2"/>
                          </a:lnTo>
                          <a:lnTo>
                            <a:pt x="39" y="3"/>
                          </a:lnTo>
                          <a:lnTo>
                            <a:pt x="43" y="9"/>
                          </a:lnTo>
                          <a:lnTo>
                            <a:pt x="44" y="15"/>
                          </a:lnTo>
                          <a:lnTo>
                            <a:pt x="46" y="24"/>
                          </a:lnTo>
                          <a:lnTo>
                            <a:pt x="46" y="33"/>
                          </a:lnTo>
                          <a:lnTo>
                            <a:pt x="46" y="44"/>
                          </a:lnTo>
                          <a:lnTo>
                            <a:pt x="44" y="54"/>
                          </a:lnTo>
                          <a:lnTo>
                            <a:pt x="41" y="61"/>
                          </a:lnTo>
                          <a:lnTo>
                            <a:pt x="35" y="67"/>
                          </a:lnTo>
                          <a:lnTo>
                            <a:pt x="30" y="68"/>
                          </a:lnTo>
                          <a:lnTo>
                            <a:pt x="22" y="70"/>
                          </a:lnTo>
                          <a:lnTo>
                            <a:pt x="0" y="70"/>
                          </a:lnTo>
                          <a:lnTo>
                            <a:pt x="0" y="0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5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6 w 90"/>
                        <a:gd name="T1" fmla="*/ 0 h 108"/>
                        <a:gd name="T2" fmla="*/ 0 w 90"/>
                        <a:gd name="T3" fmla="*/ 0 h 108"/>
                        <a:gd name="T4" fmla="*/ 0 w 90"/>
                        <a:gd name="T5" fmla="*/ 68 h 108"/>
                        <a:gd name="T6" fmla="*/ 46 w 90"/>
                        <a:gd name="T7" fmla="*/ 68 h 108"/>
                        <a:gd name="T8" fmla="*/ 61 w 90"/>
                        <a:gd name="T9" fmla="*/ 66 h 108"/>
                        <a:gd name="T10" fmla="*/ 72 w 90"/>
                        <a:gd name="T11" fmla="*/ 63 h 108"/>
                        <a:gd name="T12" fmla="*/ 81 w 90"/>
                        <a:gd name="T13" fmla="*/ 58 h 108"/>
                        <a:gd name="T14" fmla="*/ 89 w 90"/>
                        <a:gd name="T15" fmla="*/ 45 h 108"/>
                        <a:gd name="T16" fmla="*/ 90 w 90"/>
                        <a:gd name="T17" fmla="*/ 27 h 108"/>
                        <a:gd name="T18" fmla="*/ 89 w 90"/>
                        <a:gd name="T19" fmla="*/ 27 h 108"/>
                        <a:gd name="T20" fmla="*/ 89 w 90"/>
                        <a:gd name="T21" fmla="*/ 27 h 108"/>
                        <a:gd name="T22" fmla="*/ 85 w 90"/>
                        <a:gd name="T23" fmla="*/ 24 h 108"/>
                        <a:gd name="T24" fmla="*/ 81 w 90"/>
                        <a:gd name="T25" fmla="*/ 15 h 108"/>
                        <a:gd name="T26" fmla="*/ 76 w 90"/>
                        <a:gd name="T27" fmla="*/ 9 h 108"/>
                        <a:gd name="T28" fmla="*/ 68 w 90"/>
                        <a:gd name="T29" fmla="*/ 6 h 108"/>
                        <a:gd name="T30" fmla="*/ 63 w 90"/>
                        <a:gd name="T31" fmla="*/ 2 h 108"/>
                        <a:gd name="T32" fmla="*/ 55 w 90"/>
                        <a:gd name="T33" fmla="*/ 0 h 108"/>
                        <a:gd name="T34" fmla="*/ 46 w 90"/>
                        <a:gd name="T35" fmla="*/ 0 h 10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0"/>
                        <a:gd name="T55" fmla="*/ 0 h 108"/>
                        <a:gd name="T56" fmla="*/ 90 w 90"/>
                        <a:gd name="T57" fmla="*/ 108 h 10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0" h="108"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6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87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63 h 130"/>
                        <a:gd name="T8" fmla="*/ 89 w 89"/>
                        <a:gd name="T9" fmla="*/ 87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87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63 h 130"/>
                        <a:gd name="T8" fmla="*/ 89 w 89"/>
                        <a:gd name="T9" fmla="*/ 87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8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925" y="1130"/>
                      <a:ext cx="176" cy="70"/>
                    </a:xfrm>
                    <a:custGeom>
                      <a:avLst/>
                      <a:gdLst>
                        <a:gd name="T0" fmla="*/ 176 w 176"/>
                        <a:gd name="T1" fmla="*/ 35 h 71"/>
                        <a:gd name="T2" fmla="*/ 89 w 176"/>
                        <a:gd name="T3" fmla="*/ 45 h 71"/>
                        <a:gd name="T4" fmla="*/ 0 w 176"/>
                        <a:gd name="T5" fmla="*/ 30 h 71"/>
                        <a:gd name="T6" fmla="*/ 87 w 176"/>
                        <a:gd name="T7" fmla="*/ 0 h 71"/>
                        <a:gd name="T8" fmla="*/ 176 w 176"/>
                        <a:gd name="T9" fmla="*/ 35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71"/>
                        <a:gd name="T17" fmla="*/ 176 w 176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71">
                          <a:moveTo>
                            <a:pt x="176" y="39"/>
                          </a:moveTo>
                          <a:lnTo>
                            <a:pt x="89" y="71"/>
                          </a:lnTo>
                          <a:lnTo>
                            <a:pt x="0" y="30"/>
                          </a:lnTo>
                          <a:lnTo>
                            <a:pt x="87" y="0"/>
                          </a:lnTo>
                          <a:lnTo>
                            <a:pt x="176" y="39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3014" y="1169"/>
                      <a:ext cx="87" cy="119"/>
                    </a:xfrm>
                    <a:custGeom>
                      <a:avLst/>
                      <a:gdLst>
                        <a:gd name="T0" fmla="*/ 0 w 87"/>
                        <a:gd name="T1" fmla="*/ 79 h 121"/>
                        <a:gd name="T2" fmla="*/ 0 w 87"/>
                        <a:gd name="T3" fmla="*/ 30 h 121"/>
                        <a:gd name="T4" fmla="*/ 87 w 87"/>
                        <a:gd name="T5" fmla="*/ 0 h 121"/>
                        <a:gd name="T6" fmla="*/ 87 w 87"/>
                        <a:gd name="T7" fmla="*/ 60 h 121"/>
                        <a:gd name="T8" fmla="*/ 0 w 87"/>
                        <a:gd name="T9" fmla="*/ 79 h 1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121"/>
                        <a:gd name="T17" fmla="*/ 87 w 87"/>
                        <a:gd name="T18" fmla="*/ 121 h 1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121">
                          <a:moveTo>
                            <a:pt x="0" y="121"/>
                          </a:moveTo>
                          <a:lnTo>
                            <a:pt x="0" y="32"/>
                          </a:lnTo>
                          <a:lnTo>
                            <a:pt x="87" y="0"/>
                          </a:lnTo>
                          <a:lnTo>
                            <a:pt x="87" y="86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099" y="1110"/>
                      <a:ext cx="238" cy="105"/>
                    </a:xfrm>
                    <a:custGeom>
                      <a:avLst/>
                      <a:gdLst>
                        <a:gd name="T0" fmla="*/ 238 w 238"/>
                        <a:gd name="T1" fmla="*/ 0 h 106"/>
                        <a:gd name="T2" fmla="*/ 206 w 238"/>
                        <a:gd name="T3" fmla="*/ 30 h 106"/>
                        <a:gd name="T4" fmla="*/ 184 w 238"/>
                        <a:gd name="T5" fmla="*/ 15 h 106"/>
                        <a:gd name="T6" fmla="*/ 165 w 238"/>
                        <a:gd name="T7" fmla="*/ 41 h 106"/>
                        <a:gd name="T8" fmla="*/ 145 w 238"/>
                        <a:gd name="T9" fmla="*/ 26 h 106"/>
                        <a:gd name="T10" fmla="*/ 132 w 238"/>
                        <a:gd name="T11" fmla="*/ 53 h 106"/>
                        <a:gd name="T12" fmla="*/ 112 w 238"/>
                        <a:gd name="T13" fmla="*/ 43 h 106"/>
                        <a:gd name="T14" fmla="*/ 100 w 238"/>
                        <a:gd name="T15" fmla="*/ 53 h 106"/>
                        <a:gd name="T16" fmla="*/ 78 w 238"/>
                        <a:gd name="T17" fmla="*/ 53 h 106"/>
                        <a:gd name="T18" fmla="*/ 67 w 238"/>
                        <a:gd name="T19" fmla="*/ 57 h 106"/>
                        <a:gd name="T20" fmla="*/ 45 w 238"/>
                        <a:gd name="T21" fmla="*/ 53 h 106"/>
                        <a:gd name="T22" fmla="*/ 32 w 238"/>
                        <a:gd name="T23" fmla="*/ 70 h 106"/>
                        <a:gd name="T24" fmla="*/ 15 w 238"/>
                        <a:gd name="T25" fmla="*/ 53 h 106"/>
                        <a:gd name="T26" fmla="*/ 0 w 238"/>
                        <a:gd name="T27" fmla="*/ 80 h 10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8"/>
                        <a:gd name="T43" fmla="*/ 0 h 106"/>
                        <a:gd name="T44" fmla="*/ 238 w 238"/>
                        <a:gd name="T45" fmla="*/ 106 h 10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8" h="106">
                          <a:moveTo>
                            <a:pt x="238" y="0"/>
                          </a:moveTo>
                          <a:lnTo>
                            <a:pt x="206" y="30"/>
                          </a:lnTo>
                          <a:lnTo>
                            <a:pt x="184" y="15"/>
                          </a:lnTo>
                          <a:lnTo>
                            <a:pt x="165" y="41"/>
                          </a:lnTo>
                          <a:lnTo>
                            <a:pt x="145" y="26"/>
                          </a:lnTo>
                          <a:lnTo>
                            <a:pt x="132" y="54"/>
                          </a:lnTo>
                          <a:lnTo>
                            <a:pt x="112" y="43"/>
                          </a:lnTo>
                          <a:lnTo>
                            <a:pt x="100" y="71"/>
                          </a:lnTo>
                          <a:lnTo>
                            <a:pt x="78" y="56"/>
                          </a:lnTo>
                          <a:lnTo>
                            <a:pt x="67" y="83"/>
                          </a:lnTo>
                          <a:lnTo>
                            <a:pt x="45" y="69"/>
                          </a:lnTo>
                          <a:lnTo>
                            <a:pt x="32" y="96"/>
                          </a:lnTo>
                          <a:lnTo>
                            <a:pt x="15" y="78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1" name="Line 3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7" y="1234"/>
                      <a:ext cx="92" cy="4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5" name="Freeform 331"/>
                  <p:cNvSpPr>
                    <a:spLocks/>
                  </p:cNvSpPr>
                  <p:nvPr/>
                </p:nvSpPr>
                <p:spPr bwMode="auto">
                  <a:xfrm>
                    <a:off x="2400" y="1275"/>
                    <a:ext cx="477" cy="636"/>
                  </a:xfrm>
                  <a:custGeom>
                    <a:avLst/>
                    <a:gdLst>
                      <a:gd name="T0" fmla="*/ 0 w 477"/>
                      <a:gd name="T1" fmla="*/ 636 h 636"/>
                      <a:gd name="T2" fmla="*/ 247 w 477"/>
                      <a:gd name="T3" fmla="*/ 493 h 636"/>
                      <a:gd name="T4" fmla="*/ 477 w 477"/>
                      <a:gd name="T5" fmla="*/ 0 h 636"/>
                      <a:gd name="T6" fmla="*/ 0 60000 65536"/>
                      <a:gd name="T7" fmla="*/ 0 60000 65536"/>
                      <a:gd name="T8" fmla="*/ 0 60000 65536"/>
                      <a:gd name="T9" fmla="*/ 0 w 477"/>
                      <a:gd name="T10" fmla="*/ 0 h 636"/>
                      <a:gd name="T11" fmla="*/ 477 w 477"/>
                      <a:gd name="T12" fmla="*/ 636 h 6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77" h="636">
                        <a:moveTo>
                          <a:pt x="0" y="636"/>
                        </a:moveTo>
                        <a:lnTo>
                          <a:pt x="247" y="493"/>
                        </a:lnTo>
                        <a:lnTo>
                          <a:pt x="477" y="0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429"/>
                <p:cNvGrpSpPr>
                  <a:grpSpLocks/>
                </p:cNvGrpSpPr>
                <p:nvPr/>
              </p:nvGrpSpPr>
              <p:grpSpPr bwMode="auto">
                <a:xfrm>
                  <a:off x="1143000" y="2286001"/>
                  <a:ext cx="4473576" cy="2576513"/>
                  <a:chOff x="672" y="1440"/>
                  <a:chExt cx="2818" cy="1623"/>
                </a:xfrm>
              </p:grpSpPr>
              <p:sp>
                <p:nvSpPr>
                  <p:cNvPr id="111" name="Freeform 135"/>
                  <p:cNvSpPr>
                    <a:spLocks/>
                  </p:cNvSpPr>
                  <p:nvPr/>
                </p:nvSpPr>
                <p:spPr bwMode="auto">
                  <a:xfrm>
                    <a:off x="672" y="2375"/>
                    <a:ext cx="1687" cy="688"/>
                  </a:xfrm>
                  <a:custGeom>
                    <a:avLst/>
                    <a:gdLst>
                      <a:gd name="T0" fmla="*/ 934 w 1687"/>
                      <a:gd name="T1" fmla="*/ 0 h 688"/>
                      <a:gd name="T2" fmla="*/ 794 w 1687"/>
                      <a:gd name="T3" fmla="*/ 17 h 688"/>
                      <a:gd name="T4" fmla="*/ 756 w 1687"/>
                      <a:gd name="T5" fmla="*/ 39 h 688"/>
                      <a:gd name="T6" fmla="*/ 727 w 1687"/>
                      <a:gd name="T7" fmla="*/ 60 h 688"/>
                      <a:gd name="T8" fmla="*/ 705 w 1687"/>
                      <a:gd name="T9" fmla="*/ 76 h 688"/>
                      <a:gd name="T10" fmla="*/ 692 w 1687"/>
                      <a:gd name="T11" fmla="*/ 89 h 688"/>
                      <a:gd name="T12" fmla="*/ 682 w 1687"/>
                      <a:gd name="T13" fmla="*/ 99 h 688"/>
                      <a:gd name="T14" fmla="*/ 680 w 1687"/>
                      <a:gd name="T15" fmla="*/ 101 h 688"/>
                      <a:gd name="T16" fmla="*/ 649 w 1687"/>
                      <a:gd name="T17" fmla="*/ 136 h 688"/>
                      <a:gd name="T18" fmla="*/ 628 w 1687"/>
                      <a:gd name="T19" fmla="*/ 169 h 688"/>
                      <a:gd name="T20" fmla="*/ 616 w 1687"/>
                      <a:gd name="T21" fmla="*/ 202 h 688"/>
                      <a:gd name="T22" fmla="*/ 612 w 1687"/>
                      <a:gd name="T23" fmla="*/ 232 h 688"/>
                      <a:gd name="T24" fmla="*/ 614 w 1687"/>
                      <a:gd name="T25" fmla="*/ 260 h 688"/>
                      <a:gd name="T26" fmla="*/ 617 w 1687"/>
                      <a:gd name="T27" fmla="*/ 286 h 688"/>
                      <a:gd name="T28" fmla="*/ 627 w 1687"/>
                      <a:gd name="T29" fmla="*/ 308 h 688"/>
                      <a:gd name="T30" fmla="*/ 634 w 1687"/>
                      <a:gd name="T31" fmla="*/ 325 h 688"/>
                      <a:gd name="T32" fmla="*/ 643 w 1687"/>
                      <a:gd name="T33" fmla="*/ 338 h 688"/>
                      <a:gd name="T34" fmla="*/ 649 w 1687"/>
                      <a:gd name="T35" fmla="*/ 347 h 688"/>
                      <a:gd name="T36" fmla="*/ 651 w 1687"/>
                      <a:gd name="T37" fmla="*/ 349 h 688"/>
                      <a:gd name="T38" fmla="*/ 682 w 1687"/>
                      <a:gd name="T39" fmla="*/ 384 h 688"/>
                      <a:gd name="T40" fmla="*/ 719 w 1687"/>
                      <a:gd name="T41" fmla="*/ 412 h 688"/>
                      <a:gd name="T42" fmla="*/ 758 w 1687"/>
                      <a:gd name="T43" fmla="*/ 434 h 688"/>
                      <a:gd name="T44" fmla="*/ 797 w 1687"/>
                      <a:gd name="T45" fmla="*/ 451 h 688"/>
                      <a:gd name="T46" fmla="*/ 834 w 1687"/>
                      <a:gd name="T47" fmla="*/ 462 h 688"/>
                      <a:gd name="T48" fmla="*/ 866 w 1687"/>
                      <a:gd name="T49" fmla="*/ 471 h 688"/>
                      <a:gd name="T50" fmla="*/ 892 w 1687"/>
                      <a:gd name="T51" fmla="*/ 477 h 688"/>
                      <a:gd name="T52" fmla="*/ 910 w 1687"/>
                      <a:gd name="T53" fmla="*/ 479 h 688"/>
                      <a:gd name="T54" fmla="*/ 916 w 1687"/>
                      <a:gd name="T55" fmla="*/ 481 h 688"/>
                      <a:gd name="T56" fmla="*/ 992 w 1687"/>
                      <a:gd name="T57" fmla="*/ 486 h 688"/>
                      <a:gd name="T58" fmla="*/ 1059 w 1687"/>
                      <a:gd name="T59" fmla="*/ 488 h 688"/>
                      <a:gd name="T60" fmla="*/ 1114 w 1687"/>
                      <a:gd name="T61" fmla="*/ 488 h 688"/>
                      <a:gd name="T62" fmla="*/ 1161 w 1687"/>
                      <a:gd name="T63" fmla="*/ 486 h 688"/>
                      <a:gd name="T64" fmla="*/ 1198 w 1687"/>
                      <a:gd name="T65" fmla="*/ 482 h 688"/>
                      <a:gd name="T66" fmla="*/ 1227 w 1687"/>
                      <a:gd name="T67" fmla="*/ 479 h 688"/>
                      <a:gd name="T68" fmla="*/ 1250 w 1687"/>
                      <a:gd name="T69" fmla="*/ 473 h 688"/>
                      <a:gd name="T70" fmla="*/ 1265 w 1687"/>
                      <a:gd name="T71" fmla="*/ 470 h 688"/>
                      <a:gd name="T72" fmla="*/ 1274 w 1687"/>
                      <a:gd name="T73" fmla="*/ 468 h 688"/>
                      <a:gd name="T74" fmla="*/ 1277 w 1687"/>
                      <a:gd name="T75" fmla="*/ 466 h 688"/>
                      <a:gd name="T76" fmla="*/ 1320 w 1687"/>
                      <a:gd name="T77" fmla="*/ 453 h 688"/>
                      <a:gd name="T78" fmla="*/ 1361 w 1687"/>
                      <a:gd name="T79" fmla="*/ 436 h 688"/>
                      <a:gd name="T80" fmla="*/ 1402 w 1687"/>
                      <a:gd name="T81" fmla="*/ 419 h 688"/>
                      <a:gd name="T82" fmla="*/ 1441 w 1687"/>
                      <a:gd name="T83" fmla="*/ 401 h 688"/>
                      <a:gd name="T84" fmla="*/ 1478 w 1687"/>
                      <a:gd name="T85" fmla="*/ 382 h 688"/>
                      <a:gd name="T86" fmla="*/ 1509 w 1687"/>
                      <a:gd name="T87" fmla="*/ 364 h 688"/>
                      <a:gd name="T88" fmla="*/ 1537 w 1687"/>
                      <a:gd name="T89" fmla="*/ 347 h 688"/>
                      <a:gd name="T90" fmla="*/ 1561 w 1687"/>
                      <a:gd name="T91" fmla="*/ 332 h 688"/>
                      <a:gd name="T92" fmla="*/ 1578 w 1687"/>
                      <a:gd name="T93" fmla="*/ 321 h 688"/>
                      <a:gd name="T94" fmla="*/ 1589 w 1687"/>
                      <a:gd name="T95" fmla="*/ 314 h 688"/>
                      <a:gd name="T96" fmla="*/ 1593 w 1687"/>
                      <a:gd name="T97" fmla="*/ 312 h 688"/>
                      <a:gd name="T98" fmla="*/ 1687 w 1687"/>
                      <a:gd name="T99" fmla="*/ 317 h 688"/>
                      <a:gd name="T100" fmla="*/ 1096 w 1687"/>
                      <a:gd name="T101" fmla="*/ 651 h 688"/>
                      <a:gd name="T102" fmla="*/ 1092 w 1687"/>
                      <a:gd name="T103" fmla="*/ 653 h 688"/>
                      <a:gd name="T104" fmla="*/ 1079 w 1687"/>
                      <a:gd name="T105" fmla="*/ 657 h 688"/>
                      <a:gd name="T106" fmla="*/ 1059 w 1687"/>
                      <a:gd name="T107" fmla="*/ 664 h 688"/>
                      <a:gd name="T108" fmla="*/ 1033 w 1687"/>
                      <a:gd name="T109" fmla="*/ 672 h 688"/>
                      <a:gd name="T110" fmla="*/ 999 w 1687"/>
                      <a:gd name="T111" fmla="*/ 679 h 688"/>
                      <a:gd name="T112" fmla="*/ 960 w 1687"/>
                      <a:gd name="T113" fmla="*/ 685 h 688"/>
                      <a:gd name="T114" fmla="*/ 916 w 1687"/>
                      <a:gd name="T115" fmla="*/ 688 h 688"/>
                      <a:gd name="T116" fmla="*/ 868 w 1687"/>
                      <a:gd name="T117" fmla="*/ 688 h 688"/>
                      <a:gd name="T118" fmla="*/ 0 w 1687"/>
                      <a:gd name="T119" fmla="*/ 668 h 68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687"/>
                      <a:gd name="T181" fmla="*/ 0 h 688"/>
                      <a:gd name="T182" fmla="*/ 1687 w 1687"/>
                      <a:gd name="T183" fmla="*/ 688 h 68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687" h="688">
                        <a:moveTo>
                          <a:pt x="934" y="0"/>
                        </a:moveTo>
                        <a:lnTo>
                          <a:pt x="794" y="17"/>
                        </a:lnTo>
                        <a:lnTo>
                          <a:pt x="756" y="39"/>
                        </a:lnTo>
                        <a:lnTo>
                          <a:pt x="727" y="60"/>
                        </a:lnTo>
                        <a:lnTo>
                          <a:pt x="705" y="76"/>
                        </a:lnTo>
                        <a:lnTo>
                          <a:pt x="692" y="89"/>
                        </a:lnTo>
                        <a:lnTo>
                          <a:pt x="682" y="99"/>
                        </a:lnTo>
                        <a:lnTo>
                          <a:pt x="680" y="101"/>
                        </a:lnTo>
                        <a:lnTo>
                          <a:pt x="649" y="136"/>
                        </a:lnTo>
                        <a:lnTo>
                          <a:pt x="628" y="169"/>
                        </a:lnTo>
                        <a:lnTo>
                          <a:pt x="616" y="202"/>
                        </a:lnTo>
                        <a:lnTo>
                          <a:pt x="612" y="232"/>
                        </a:lnTo>
                        <a:lnTo>
                          <a:pt x="614" y="260"/>
                        </a:lnTo>
                        <a:lnTo>
                          <a:pt x="617" y="286"/>
                        </a:lnTo>
                        <a:lnTo>
                          <a:pt x="627" y="308"/>
                        </a:lnTo>
                        <a:lnTo>
                          <a:pt x="634" y="325"/>
                        </a:lnTo>
                        <a:lnTo>
                          <a:pt x="643" y="338"/>
                        </a:lnTo>
                        <a:lnTo>
                          <a:pt x="649" y="347"/>
                        </a:lnTo>
                        <a:lnTo>
                          <a:pt x="651" y="349"/>
                        </a:lnTo>
                        <a:lnTo>
                          <a:pt x="682" y="384"/>
                        </a:lnTo>
                        <a:lnTo>
                          <a:pt x="719" y="412"/>
                        </a:lnTo>
                        <a:lnTo>
                          <a:pt x="758" y="434"/>
                        </a:lnTo>
                        <a:lnTo>
                          <a:pt x="797" y="451"/>
                        </a:lnTo>
                        <a:lnTo>
                          <a:pt x="834" y="462"/>
                        </a:lnTo>
                        <a:lnTo>
                          <a:pt x="866" y="471"/>
                        </a:lnTo>
                        <a:lnTo>
                          <a:pt x="892" y="477"/>
                        </a:lnTo>
                        <a:lnTo>
                          <a:pt x="910" y="479"/>
                        </a:lnTo>
                        <a:lnTo>
                          <a:pt x="916" y="481"/>
                        </a:lnTo>
                        <a:lnTo>
                          <a:pt x="992" y="486"/>
                        </a:lnTo>
                        <a:lnTo>
                          <a:pt x="1059" y="488"/>
                        </a:lnTo>
                        <a:lnTo>
                          <a:pt x="1114" y="488"/>
                        </a:lnTo>
                        <a:lnTo>
                          <a:pt x="1161" y="486"/>
                        </a:lnTo>
                        <a:lnTo>
                          <a:pt x="1198" y="482"/>
                        </a:lnTo>
                        <a:lnTo>
                          <a:pt x="1227" y="479"/>
                        </a:lnTo>
                        <a:lnTo>
                          <a:pt x="1250" y="473"/>
                        </a:lnTo>
                        <a:lnTo>
                          <a:pt x="1265" y="470"/>
                        </a:lnTo>
                        <a:lnTo>
                          <a:pt x="1274" y="468"/>
                        </a:lnTo>
                        <a:lnTo>
                          <a:pt x="1277" y="466"/>
                        </a:lnTo>
                        <a:lnTo>
                          <a:pt x="1320" y="453"/>
                        </a:lnTo>
                        <a:lnTo>
                          <a:pt x="1361" y="436"/>
                        </a:lnTo>
                        <a:lnTo>
                          <a:pt x="1402" y="419"/>
                        </a:lnTo>
                        <a:lnTo>
                          <a:pt x="1441" y="401"/>
                        </a:lnTo>
                        <a:lnTo>
                          <a:pt x="1478" y="382"/>
                        </a:lnTo>
                        <a:lnTo>
                          <a:pt x="1509" y="364"/>
                        </a:lnTo>
                        <a:lnTo>
                          <a:pt x="1537" y="347"/>
                        </a:lnTo>
                        <a:lnTo>
                          <a:pt x="1561" y="332"/>
                        </a:lnTo>
                        <a:lnTo>
                          <a:pt x="1578" y="321"/>
                        </a:lnTo>
                        <a:lnTo>
                          <a:pt x="1589" y="314"/>
                        </a:lnTo>
                        <a:lnTo>
                          <a:pt x="1593" y="312"/>
                        </a:lnTo>
                        <a:lnTo>
                          <a:pt x="1687" y="317"/>
                        </a:lnTo>
                        <a:lnTo>
                          <a:pt x="1096" y="651"/>
                        </a:lnTo>
                        <a:lnTo>
                          <a:pt x="1092" y="653"/>
                        </a:lnTo>
                        <a:lnTo>
                          <a:pt x="1079" y="657"/>
                        </a:lnTo>
                        <a:lnTo>
                          <a:pt x="1059" y="664"/>
                        </a:lnTo>
                        <a:lnTo>
                          <a:pt x="1033" y="672"/>
                        </a:lnTo>
                        <a:lnTo>
                          <a:pt x="999" y="679"/>
                        </a:lnTo>
                        <a:lnTo>
                          <a:pt x="960" y="685"/>
                        </a:lnTo>
                        <a:lnTo>
                          <a:pt x="916" y="688"/>
                        </a:lnTo>
                        <a:lnTo>
                          <a:pt x="868" y="688"/>
                        </a:lnTo>
                        <a:lnTo>
                          <a:pt x="0" y="668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12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1108" y="1440"/>
                    <a:ext cx="2382" cy="1464"/>
                    <a:chOff x="1108" y="1440"/>
                    <a:chExt cx="2382" cy="1464"/>
                  </a:xfrm>
                </p:grpSpPr>
                <p:sp>
                  <p:nvSpPr>
                    <p:cNvPr id="113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4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9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8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9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0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2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0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1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2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3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76" y="2349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9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5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6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9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0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1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3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4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0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1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2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5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7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7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0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1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3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5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6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7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8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9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0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65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7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8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9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0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1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2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3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4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5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6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7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8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9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0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1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2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3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4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5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6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7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8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9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0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1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2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3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51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2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3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4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5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1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2" name="Group 432"/>
                <p:cNvGrpSpPr>
                  <a:grpSpLocks/>
                </p:cNvGrpSpPr>
                <p:nvPr/>
              </p:nvGrpSpPr>
              <p:grpSpPr bwMode="auto">
                <a:xfrm>
                  <a:off x="873129" y="3451228"/>
                  <a:ext cx="3359153" cy="2665416"/>
                  <a:chOff x="550" y="2174"/>
                  <a:chExt cx="2116" cy="1679"/>
                </a:xfrm>
              </p:grpSpPr>
              <p:grpSp>
                <p:nvGrpSpPr>
                  <p:cNvPr id="33" name="Group 413"/>
                  <p:cNvGrpSpPr>
                    <a:grpSpLocks/>
                  </p:cNvGrpSpPr>
                  <p:nvPr/>
                </p:nvGrpSpPr>
                <p:grpSpPr bwMode="auto">
                  <a:xfrm>
                    <a:off x="2093" y="2174"/>
                    <a:ext cx="573" cy="258"/>
                    <a:chOff x="2132" y="2126"/>
                    <a:chExt cx="573" cy="258"/>
                  </a:xfrm>
                </p:grpSpPr>
                <p:sp>
                  <p:nvSpPr>
                    <p:cNvPr id="107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2126"/>
                      <a:ext cx="199" cy="97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8" name="Group 3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2" y="2147"/>
                      <a:ext cx="573" cy="237"/>
                      <a:chOff x="2132" y="2147"/>
                      <a:chExt cx="573" cy="237"/>
                    </a:xfrm>
                  </p:grpSpPr>
                  <p:sp>
                    <p:nvSpPr>
                      <p:cNvPr id="109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56" y="2265"/>
                        <a:ext cx="249" cy="119"/>
                      </a:xfrm>
                      <a:prstGeom prst="line">
                        <a:avLst/>
                      </a:prstGeom>
                      <a:noFill/>
                      <a:ln w="238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0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2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550" y="2742"/>
                    <a:ext cx="1240" cy="1111"/>
                    <a:chOff x="550" y="2742"/>
                    <a:chExt cx="1240" cy="1111"/>
                  </a:xfrm>
                </p:grpSpPr>
                <p:sp>
                  <p:nvSpPr>
                    <p:cNvPr id="35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3035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69" y="3037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15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814" y="3366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81" y="3684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7" name="Group 343"/>
              <p:cNvGrpSpPr>
                <a:grpSpLocks/>
              </p:cNvGrpSpPr>
              <p:nvPr/>
            </p:nvGrpSpPr>
            <p:grpSpPr bwMode="auto">
              <a:xfrm>
                <a:off x="1862778" y="3550629"/>
                <a:ext cx="844708" cy="257028"/>
                <a:chOff x="5563489" y="3481924"/>
                <a:chExt cx="844708" cy="257028"/>
              </a:xfrm>
            </p:grpSpPr>
            <p:sp>
              <p:nvSpPr>
                <p:cNvPr id="20" name="Freeform 281"/>
                <p:cNvSpPr>
                  <a:spLocks/>
                </p:cNvSpPr>
                <p:nvPr/>
              </p:nvSpPr>
              <p:spPr bwMode="auto">
                <a:xfrm>
                  <a:off x="5563489" y="3581185"/>
                  <a:ext cx="571965" cy="157767"/>
                </a:xfrm>
                <a:custGeom>
                  <a:avLst/>
                  <a:gdLst>
                    <a:gd name="T0" fmla="*/ 0 w 432"/>
                    <a:gd name="T1" fmla="*/ 2147483647 h 124"/>
                    <a:gd name="T2" fmla="*/ 2147483647 w 432"/>
                    <a:gd name="T3" fmla="*/ 2147483647 h 124"/>
                    <a:gd name="T4" fmla="*/ 2147483647 w 432"/>
                    <a:gd name="T5" fmla="*/ 0 h 124"/>
                    <a:gd name="T6" fmla="*/ 0 w 432"/>
                    <a:gd name="T7" fmla="*/ 2147483647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283"/>
                <p:cNvSpPr>
                  <a:spLocks/>
                </p:cNvSpPr>
                <p:nvPr/>
              </p:nvSpPr>
              <p:spPr bwMode="auto">
                <a:xfrm>
                  <a:off x="6245345" y="3539199"/>
                  <a:ext cx="67524" cy="143771"/>
                </a:xfrm>
                <a:custGeom>
                  <a:avLst/>
                  <a:gdLst>
                    <a:gd name="T0" fmla="*/ 2147483647 w 51"/>
                    <a:gd name="T1" fmla="*/ 2147483647 h 113"/>
                    <a:gd name="T2" fmla="*/ 2147483647 w 51"/>
                    <a:gd name="T3" fmla="*/ 2147483647 h 113"/>
                    <a:gd name="T4" fmla="*/ 0 w 51"/>
                    <a:gd name="T5" fmla="*/ 0 h 113"/>
                    <a:gd name="T6" fmla="*/ 0 w 51"/>
                    <a:gd name="T7" fmla="*/ 2147483647 h 113"/>
                    <a:gd name="T8" fmla="*/ 2147483647 w 51"/>
                    <a:gd name="T9" fmla="*/ 2147483647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Freeform 284"/>
                <p:cNvSpPr>
                  <a:spLocks/>
                </p:cNvSpPr>
                <p:nvPr/>
              </p:nvSpPr>
              <p:spPr bwMode="auto">
                <a:xfrm>
                  <a:off x="6312869" y="3536654"/>
                  <a:ext cx="95328" cy="148861"/>
                </a:xfrm>
                <a:custGeom>
                  <a:avLst/>
                  <a:gdLst>
                    <a:gd name="T0" fmla="*/ 0 w 72"/>
                    <a:gd name="T1" fmla="*/ 2147483647 h 117"/>
                    <a:gd name="T2" fmla="*/ 0 w 72"/>
                    <a:gd name="T3" fmla="*/ 2147483647 h 117"/>
                    <a:gd name="T4" fmla="*/ 2147483647 w 72"/>
                    <a:gd name="T5" fmla="*/ 0 h 117"/>
                    <a:gd name="T6" fmla="*/ 2147483647 w 72"/>
                    <a:gd name="T7" fmla="*/ 2147483647 h 117"/>
                    <a:gd name="T8" fmla="*/ 0 w 72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Freeform 286"/>
                <p:cNvSpPr>
                  <a:spLocks/>
                </p:cNvSpPr>
                <p:nvPr/>
              </p:nvSpPr>
              <p:spPr bwMode="auto">
                <a:xfrm>
                  <a:off x="6059986" y="3484489"/>
                  <a:ext cx="348210" cy="94151"/>
                </a:xfrm>
                <a:custGeom>
                  <a:avLst/>
                  <a:gdLst>
                    <a:gd name="T0" fmla="*/ 2147483647 w 263"/>
                    <a:gd name="T1" fmla="*/ 2147483647 h 74"/>
                    <a:gd name="T2" fmla="*/ 0 w 263"/>
                    <a:gd name="T3" fmla="*/ 2147483647 h 74"/>
                    <a:gd name="T4" fmla="*/ 2147483647 w 263"/>
                    <a:gd name="T5" fmla="*/ 2147483647 h 74"/>
                    <a:gd name="T6" fmla="*/ 2147483647 w 263"/>
                    <a:gd name="T7" fmla="*/ 2147483647 h 74"/>
                    <a:gd name="T8" fmla="*/ 2147483647 w 263"/>
                    <a:gd name="T9" fmla="*/ 2147483647 h 74"/>
                    <a:gd name="T10" fmla="*/ 2147483647 w 263"/>
                    <a:gd name="T11" fmla="*/ 2147483647 h 74"/>
                    <a:gd name="T12" fmla="*/ 2147483647 w 263"/>
                    <a:gd name="T13" fmla="*/ 0 h 74"/>
                    <a:gd name="T14" fmla="*/ 2147483647 w 263"/>
                    <a:gd name="T15" fmla="*/ 2147483647 h 74"/>
                    <a:gd name="T16" fmla="*/ 2147483647 w 263"/>
                    <a:gd name="T17" fmla="*/ 2147483647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287"/>
                <p:cNvSpPr>
                  <a:spLocks/>
                </p:cNvSpPr>
                <p:nvPr/>
              </p:nvSpPr>
              <p:spPr bwMode="auto">
                <a:xfrm>
                  <a:off x="5885219" y="3536654"/>
                  <a:ext cx="95328" cy="148861"/>
                </a:xfrm>
                <a:custGeom>
                  <a:avLst/>
                  <a:gdLst>
                    <a:gd name="T0" fmla="*/ 2147483647 w 72"/>
                    <a:gd name="T1" fmla="*/ 2147483647 h 117"/>
                    <a:gd name="T2" fmla="*/ 2147483647 w 72"/>
                    <a:gd name="T3" fmla="*/ 2147483647 h 117"/>
                    <a:gd name="T4" fmla="*/ 0 w 72"/>
                    <a:gd name="T5" fmla="*/ 0 h 117"/>
                    <a:gd name="T6" fmla="*/ 0 w 72"/>
                    <a:gd name="T7" fmla="*/ 2147483647 h 117"/>
                    <a:gd name="T8" fmla="*/ 2147483647 w 72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291"/>
                <p:cNvSpPr>
                  <a:spLocks/>
                </p:cNvSpPr>
                <p:nvPr/>
              </p:nvSpPr>
              <p:spPr bwMode="auto">
                <a:xfrm>
                  <a:off x="6063958" y="3543016"/>
                  <a:ext cx="96652" cy="148861"/>
                </a:xfrm>
                <a:custGeom>
                  <a:avLst/>
                  <a:gdLst>
                    <a:gd name="T0" fmla="*/ 2147483647 w 73"/>
                    <a:gd name="T1" fmla="*/ 2147483647 h 117"/>
                    <a:gd name="T2" fmla="*/ 2147483647 w 73"/>
                    <a:gd name="T3" fmla="*/ 2147483647 h 117"/>
                    <a:gd name="T4" fmla="*/ 0 w 73"/>
                    <a:gd name="T5" fmla="*/ 0 h 117"/>
                    <a:gd name="T6" fmla="*/ 0 w 73"/>
                    <a:gd name="T7" fmla="*/ 2147483647 h 117"/>
                    <a:gd name="T8" fmla="*/ 2147483647 w 73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290"/>
                <p:cNvSpPr>
                  <a:spLocks/>
                </p:cNvSpPr>
                <p:nvPr/>
              </p:nvSpPr>
              <p:spPr bwMode="auto">
                <a:xfrm>
                  <a:off x="5885219" y="3481924"/>
                  <a:ext cx="348210" cy="94151"/>
                </a:xfrm>
                <a:custGeom>
                  <a:avLst/>
                  <a:gdLst>
                    <a:gd name="T0" fmla="*/ 2147483647 w 263"/>
                    <a:gd name="T1" fmla="*/ 2147483647 h 74"/>
                    <a:gd name="T2" fmla="*/ 0 w 263"/>
                    <a:gd name="T3" fmla="*/ 2147483647 h 74"/>
                    <a:gd name="T4" fmla="*/ 2147483647 w 263"/>
                    <a:gd name="T5" fmla="*/ 2147483647 h 74"/>
                    <a:gd name="T6" fmla="*/ 2147483647 w 263"/>
                    <a:gd name="T7" fmla="*/ 2147483647 h 74"/>
                    <a:gd name="T8" fmla="*/ 2147483647 w 263"/>
                    <a:gd name="T9" fmla="*/ 2147483647 h 74"/>
                    <a:gd name="T10" fmla="*/ 2147483647 w 263"/>
                    <a:gd name="T11" fmla="*/ 2147483647 h 74"/>
                    <a:gd name="T12" fmla="*/ 2147483647 w 263"/>
                    <a:gd name="T13" fmla="*/ 0 h 74"/>
                    <a:gd name="T14" fmla="*/ 2147483647 w 263"/>
                    <a:gd name="T15" fmla="*/ 2147483647 h 74"/>
                    <a:gd name="T16" fmla="*/ 2147483647 w 263"/>
                    <a:gd name="T17" fmla="*/ 2147483647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Freeform 282"/>
                <p:cNvSpPr>
                  <a:spLocks/>
                </p:cNvSpPr>
                <p:nvPr/>
              </p:nvSpPr>
              <p:spPr bwMode="auto">
                <a:xfrm>
                  <a:off x="6159285" y="3535383"/>
                  <a:ext cx="95327" cy="148861"/>
                </a:xfrm>
                <a:custGeom>
                  <a:avLst/>
                  <a:gdLst>
                    <a:gd name="T0" fmla="*/ 0 w 72"/>
                    <a:gd name="T1" fmla="*/ 2147483647 h 117"/>
                    <a:gd name="T2" fmla="*/ 0 w 72"/>
                    <a:gd name="T3" fmla="*/ 2147483647 h 117"/>
                    <a:gd name="T4" fmla="*/ 2147483647 w 72"/>
                    <a:gd name="T5" fmla="*/ 0 h 117"/>
                    <a:gd name="T6" fmla="*/ 2147483647 w 72"/>
                    <a:gd name="T7" fmla="*/ 2147483647 h 117"/>
                    <a:gd name="T8" fmla="*/ 0 w 72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290"/>
                <p:cNvSpPr>
                  <a:spLocks/>
                </p:cNvSpPr>
                <p:nvPr/>
              </p:nvSpPr>
              <p:spPr bwMode="auto">
                <a:xfrm>
                  <a:off x="5897135" y="3483218"/>
                  <a:ext cx="348210" cy="94151"/>
                </a:xfrm>
                <a:custGeom>
                  <a:avLst/>
                  <a:gdLst>
                    <a:gd name="T0" fmla="*/ 2147483647 w 263"/>
                    <a:gd name="T1" fmla="*/ 2147483647 h 74"/>
                    <a:gd name="T2" fmla="*/ 0 w 263"/>
                    <a:gd name="T3" fmla="*/ 2147483647 h 74"/>
                    <a:gd name="T4" fmla="*/ 2147483647 w 263"/>
                    <a:gd name="T5" fmla="*/ 2147483647 h 74"/>
                    <a:gd name="T6" fmla="*/ 2147483647 w 263"/>
                    <a:gd name="T7" fmla="*/ 2147483647 h 74"/>
                    <a:gd name="T8" fmla="*/ 2147483647 w 263"/>
                    <a:gd name="T9" fmla="*/ 2147483647 h 74"/>
                    <a:gd name="T10" fmla="*/ 2147483647 w 263"/>
                    <a:gd name="T11" fmla="*/ 2147483647 h 74"/>
                    <a:gd name="T12" fmla="*/ 2147483647 w 263"/>
                    <a:gd name="T13" fmla="*/ 0 h 74"/>
                    <a:gd name="T14" fmla="*/ 2147483647 w 263"/>
                    <a:gd name="T15" fmla="*/ 2147483647 h 74"/>
                    <a:gd name="T16" fmla="*/ 2147483647 w 263"/>
                    <a:gd name="T17" fmla="*/ 2147483647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Freeform 288"/>
                <p:cNvSpPr>
                  <a:spLocks/>
                </p:cNvSpPr>
                <p:nvPr/>
              </p:nvSpPr>
              <p:spPr bwMode="auto">
                <a:xfrm>
                  <a:off x="5981384" y="3547469"/>
                  <a:ext cx="94004" cy="148861"/>
                </a:xfrm>
                <a:custGeom>
                  <a:avLst/>
                  <a:gdLst>
                    <a:gd name="T0" fmla="*/ 0 w 71"/>
                    <a:gd name="T1" fmla="*/ 2147483647 h 117"/>
                    <a:gd name="T2" fmla="*/ 0 w 71"/>
                    <a:gd name="T3" fmla="*/ 2147483647 h 117"/>
                    <a:gd name="T4" fmla="*/ 2147483647 w 71"/>
                    <a:gd name="T5" fmla="*/ 0 h 117"/>
                    <a:gd name="T6" fmla="*/ 2147483647 w 71"/>
                    <a:gd name="T7" fmla="*/ 2147483647 h 117"/>
                    <a:gd name="T8" fmla="*/ 0 w 71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" name="Freeform 289"/>
              <p:cNvSpPr>
                <a:spLocks/>
              </p:cNvSpPr>
              <p:nvPr/>
            </p:nvSpPr>
            <p:spPr bwMode="auto">
              <a:xfrm>
                <a:off x="2184508" y="3550629"/>
                <a:ext cx="348210" cy="94151"/>
              </a:xfrm>
              <a:custGeom>
                <a:avLst/>
                <a:gdLst>
                  <a:gd name="T0" fmla="*/ 2147483647 w 263"/>
                  <a:gd name="T1" fmla="*/ 2147483647 h 74"/>
                  <a:gd name="T2" fmla="*/ 0 w 263"/>
                  <a:gd name="T3" fmla="*/ 2147483647 h 74"/>
                  <a:gd name="T4" fmla="*/ 2147483647 w 263"/>
                  <a:gd name="T5" fmla="*/ 2147483647 h 74"/>
                  <a:gd name="T6" fmla="*/ 2147483647 w 263"/>
                  <a:gd name="T7" fmla="*/ 2147483647 h 74"/>
                  <a:gd name="T8" fmla="*/ 2147483647 w 263"/>
                  <a:gd name="T9" fmla="*/ 2147483647 h 74"/>
                  <a:gd name="T10" fmla="*/ 2147483647 w 263"/>
                  <a:gd name="T11" fmla="*/ 2147483647 h 74"/>
                  <a:gd name="T12" fmla="*/ 2147483647 w 263"/>
                  <a:gd name="T13" fmla="*/ 0 h 74"/>
                  <a:gd name="T14" fmla="*/ 2147483647 w 263"/>
                  <a:gd name="T15" fmla="*/ 2147483647 h 74"/>
                  <a:gd name="T16" fmla="*/ 2147483647 w 263"/>
                  <a:gd name="T17" fmla="*/ 2147483647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89"/>
              <p:cNvSpPr>
                <a:spLocks/>
              </p:cNvSpPr>
              <p:nvPr/>
            </p:nvSpPr>
            <p:spPr bwMode="auto">
              <a:xfrm>
                <a:off x="2359276" y="3562100"/>
                <a:ext cx="348210" cy="94151"/>
              </a:xfrm>
              <a:custGeom>
                <a:avLst/>
                <a:gdLst>
                  <a:gd name="T0" fmla="*/ 2147483647 w 263"/>
                  <a:gd name="T1" fmla="*/ 2147483647 h 74"/>
                  <a:gd name="T2" fmla="*/ 0 w 263"/>
                  <a:gd name="T3" fmla="*/ 2147483647 h 74"/>
                  <a:gd name="T4" fmla="*/ 2147483647 w 263"/>
                  <a:gd name="T5" fmla="*/ 2147483647 h 74"/>
                  <a:gd name="T6" fmla="*/ 2147483647 w 263"/>
                  <a:gd name="T7" fmla="*/ 2147483647 h 74"/>
                  <a:gd name="T8" fmla="*/ 2147483647 w 263"/>
                  <a:gd name="T9" fmla="*/ 2147483647 h 74"/>
                  <a:gd name="T10" fmla="*/ 2147483647 w 263"/>
                  <a:gd name="T11" fmla="*/ 2147483647 h 74"/>
                  <a:gd name="T12" fmla="*/ 2147483647 w 263"/>
                  <a:gd name="T13" fmla="*/ 0 h 74"/>
                  <a:gd name="T14" fmla="*/ 2147483647 w 263"/>
                  <a:gd name="T15" fmla="*/ 2147483647 h 74"/>
                  <a:gd name="T16" fmla="*/ 2147483647 w 263"/>
                  <a:gd name="T17" fmla="*/ 2147483647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Freeform 174"/>
            <p:cNvSpPr>
              <a:spLocks/>
            </p:cNvSpPr>
            <p:nvPr/>
          </p:nvSpPr>
          <p:spPr bwMode="auto">
            <a:xfrm>
              <a:off x="6710710" y="4694399"/>
              <a:ext cx="84057" cy="106531"/>
            </a:xfrm>
            <a:custGeom>
              <a:avLst/>
              <a:gdLst>
                <a:gd name="T0" fmla="*/ 2147483647 w 69"/>
                <a:gd name="T1" fmla="*/ 0 h 91"/>
                <a:gd name="T2" fmla="*/ 0 w 69"/>
                <a:gd name="T3" fmla="*/ 2147483647 h 91"/>
                <a:gd name="T4" fmla="*/ 0 w 69"/>
                <a:gd name="T5" fmla="*/ 2147483647 h 91"/>
                <a:gd name="T6" fmla="*/ 2147483647 w 69"/>
                <a:gd name="T7" fmla="*/ 2147483647 h 91"/>
                <a:gd name="T8" fmla="*/ 2147483647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3"/>
            <p:cNvSpPr>
              <a:spLocks/>
            </p:cNvSpPr>
            <p:nvPr/>
          </p:nvSpPr>
          <p:spPr bwMode="auto">
            <a:xfrm>
              <a:off x="6712445" y="4699438"/>
              <a:ext cx="84057" cy="106531"/>
            </a:xfrm>
            <a:custGeom>
              <a:avLst/>
              <a:gdLst>
                <a:gd name="T0" fmla="*/ 2147483647 w 69"/>
                <a:gd name="T1" fmla="*/ 0 h 91"/>
                <a:gd name="T2" fmla="*/ 0 w 69"/>
                <a:gd name="T3" fmla="*/ 2147483647 h 91"/>
                <a:gd name="T4" fmla="*/ 0 w 69"/>
                <a:gd name="T5" fmla="*/ 2147483647 h 91"/>
                <a:gd name="T6" fmla="*/ 2147483647 w 69"/>
                <a:gd name="T7" fmla="*/ 2147483647 h 91"/>
                <a:gd name="T8" fmla="*/ 2147483647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78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734" y="940036"/>
            <a:ext cx="8793620" cy="5375305"/>
          </a:xfrm>
          <a:prstGeom prst="rect">
            <a:avLst/>
          </a:prstGeom>
          <a:solidFill>
            <a:schemeClr val="bg1"/>
          </a:solidFill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5250"/>
            <a:ext cx="9144000" cy="9477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12 </a:t>
            </a:r>
            <a:r>
              <a:rPr lang="en-US" b="1" dirty="0" err="1">
                <a:solidFill>
                  <a:srgbClr val="000000"/>
                </a:solidFill>
              </a:rPr>
              <a:t>GeV</a:t>
            </a:r>
            <a:r>
              <a:rPr lang="en-US" b="1" dirty="0">
                <a:solidFill>
                  <a:srgbClr val="000000"/>
                </a:solidFill>
              </a:rPr>
              <a:t> Approved Experiments by PAC Days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631150"/>
              </p:ext>
            </p:extLst>
          </p:nvPr>
        </p:nvGraphicFramePr>
        <p:xfrm>
          <a:off x="136734" y="940036"/>
          <a:ext cx="8793620" cy="53753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66769"/>
                <a:gridCol w="651379"/>
                <a:gridCol w="651379"/>
                <a:gridCol w="651379"/>
                <a:gridCol w="569957"/>
                <a:gridCol w="651379"/>
                <a:gridCol w="651378"/>
              </a:tblGrid>
              <a:tr h="551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82880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B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</a:tr>
              <a:tr h="6536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Hadron spectra as probes of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QCD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GlueX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heavy baryon and meson spectroscopy)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</a:tr>
              <a:tr h="597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transverse structure of the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hadrons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(Elastic and transition Form Factors)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</a:tr>
              <a:tr h="621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longitudinal structure of the hadrons  </a:t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Unpolarized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polarized </a:t>
                      </a:r>
                      <a:r>
                        <a:rPr lang="en-US" sz="14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parton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distribution functions)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</a:tr>
              <a:tr h="806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structure of the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hadrons 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(Generalized Parton Distributions and Transverse Momentum Distributions)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872 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 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1493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</a:tr>
              <a:tr h="908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Hadrons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cold nuclear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matter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(Medium modification of the nucleons, quark </a:t>
                      </a:r>
                      <a:r>
                        <a:rPr lang="en-US" sz="14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hadronization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N-N correlations, </a:t>
                      </a:r>
                      <a:r>
                        <a:rPr lang="en-US" sz="14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hypernuclear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spectroscopy, few-body experiments)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</a:tr>
              <a:tr h="646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Low-energy tests of the Standard Model and Fundamental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Symmetries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891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</a:tr>
              <a:tr h="5898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82880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1346.5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R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4430.5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79" marT="837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5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4842" y="832515"/>
            <a:ext cx="8434316" cy="5540994"/>
            <a:chOff x="368490" y="818867"/>
            <a:chExt cx="8434316" cy="5540994"/>
          </a:xfrm>
        </p:grpSpPr>
        <p:sp>
          <p:nvSpPr>
            <p:cNvPr id="4" name="Rectangle 3"/>
            <p:cNvSpPr/>
            <p:nvPr/>
          </p:nvSpPr>
          <p:spPr>
            <a:xfrm>
              <a:off x="368490" y="818867"/>
              <a:ext cx="8434316" cy="5540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7"/>
            <a:stretch/>
          </p:blipFill>
          <p:spPr bwMode="auto">
            <a:xfrm>
              <a:off x="450375" y="887107"/>
              <a:ext cx="8256895" cy="541816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13232"/>
          </a:xfrm>
          <a:noFill/>
        </p:spPr>
        <p:txBody>
          <a:bodyPr/>
          <a:lstStyle/>
          <a:p>
            <a:r>
              <a:rPr lang="en-US" dirty="0" smtClean="0"/>
              <a:t>Jefferson Lab 3 Year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0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2238"/>
            <a:ext cx="8686800" cy="5635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Quantum Numbers of Hybrid Mesons</a:t>
            </a: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427413" y="1600200"/>
            <a:ext cx="1757362" cy="42164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Rectangle 4"/>
          <p:cNvSpPr>
            <a:spLocks noChangeArrowheads="1"/>
          </p:cNvSpPr>
          <p:nvPr/>
        </p:nvSpPr>
        <p:spPr bwMode="auto">
          <a:xfrm>
            <a:off x="331788" y="1600200"/>
            <a:ext cx="1757362" cy="42164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Text Box 5"/>
          <p:cNvSpPr txBox="1">
            <a:spLocks noChangeArrowheads="1"/>
          </p:cNvSpPr>
          <p:nvPr/>
        </p:nvSpPr>
        <p:spPr bwMode="auto">
          <a:xfrm>
            <a:off x="582613" y="103505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Helvetica"/>
              </a:rPr>
              <a:t>Quarks</a:t>
            </a:r>
          </a:p>
        </p:txBody>
      </p:sp>
      <p:sp>
        <p:nvSpPr>
          <p:cNvPr id="1039" name="Text Box 6"/>
          <p:cNvSpPr txBox="1">
            <a:spLocks noChangeArrowheads="1"/>
          </p:cNvSpPr>
          <p:nvPr/>
        </p:nvSpPr>
        <p:spPr bwMode="auto">
          <a:xfrm>
            <a:off x="3427413" y="882650"/>
            <a:ext cx="1839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Helvetica"/>
              </a:rPr>
              <a:t>Excited </a:t>
            </a:r>
            <a:br>
              <a:rPr lang="en-US" b="1" dirty="0">
                <a:latin typeface="Helvetica"/>
              </a:rPr>
            </a:br>
            <a:r>
              <a:rPr lang="en-US" b="1" dirty="0" smtClean="0">
                <a:latin typeface="Helvetica"/>
              </a:rPr>
              <a:t>Gluon Field</a:t>
            </a:r>
            <a:endParaRPr lang="en-US" b="1" dirty="0">
              <a:latin typeface="Helvetica"/>
            </a:endParaRPr>
          </a:p>
        </p:txBody>
      </p:sp>
      <p:sp>
        <p:nvSpPr>
          <p:cNvPr id="1040" name="Text Box 7"/>
          <p:cNvSpPr txBox="1">
            <a:spLocks noChangeArrowheads="1"/>
          </p:cNvSpPr>
          <p:nvPr/>
        </p:nvSpPr>
        <p:spPr bwMode="auto">
          <a:xfrm>
            <a:off x="6438900" y="1035050"/>
            <a:ext cx="2092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Helvetica"/>
              </a:rPr>
              <a:t>Hybrid Meson</a:t>
            </a:r>
          </a:p>
        </p:txBody>
      </p:sp>
      <p:sp>
        <p:nvSpPr>
          <p:cNvPr id="1041" name="Rectangle 8"/>
          <p:cNvSpPr>
            <a:spLocks noChangeArrowheads="1"/>
          </p:cNvSpPr>
          <p:nvPr/>
        </p:nvSpPr>
        <p:spPr bwMode="auto">
          <a:xfrm>
            <a:off x="5518150" y="1600200"/>
            <a:ext cx="3179763" cy="4216400"/>
          </a:xfrm>
          <a:prstGeom prst="rect">
            <a:avLst/>
          </a:prstGeom>
          <a:solidFill>
            <a:srgbClr val="FFE957">
              <a:alpha val="50195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AutoShape 9"/>
          <p:cNvSpPr>
            <a:spLocks noChangeArrowheads="1"/>
          </p:cNvSpPr>
          <p:nvPr/>
        </p:nvSpPr>
        <p:spPr bwMode="auto">
          <a:xfrm>
            <a:off x="5435600" y="1068388"/>
            <a:ext cx="752475" cy="338137"/>
          </a:xfrm>
          <a:prstGeom prst="rightArrow">
            <a:avLst>
              <a:gd name="adj1" fmla="val 50000"/>
              <a:gd name="adj2" fmla="val 55634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06663" y="1027113"/>
          <a:ext cx="4191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Equation" r:id="rId4" imgW="165100" imgH="165100" progId="">
                  <p:embed/>
                </p:oleObj>
              </mc:Choice>
              <mc:Fallback>
                <p:oleObj name="Equation" r:id="rId4" imgW="165100" imgH="165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6663" y="1027113"/>
                        <a:ext cx="419100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1541463"/>
            <a:ext cx="94297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66750" y="2047875"/>
          <a:ext cx="1050925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7" imgW="711200" imgH="736600" progId="">
                  <p:embed/>
                </p:oleObj>
              </mc:Choice>
              <mc:Fallback>
                <p:oleObj name="Equation" r:id="rId7" imgW="711200" imgH="736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2047875"/>
                        <a:ext cx="1050925" cy="1096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94100" y="2100263"/>
          <a:ext cx="1352550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9" imgW="787400" imgH="571500" progId="">
                  <p:embed/>
                </p:oleObj>
              </mc:Choice>
              <mc:Fallback>
                <p:oleObj name="Equation" r:id="rId9" imgW="787400" imgH="57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2100263"/>
                        <a:ext cx="1352550" cy="989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2686" name="Object 5"/>
          <p:cNvGraphicFramePr>
            <a:graphicFrameLocks noChangeAspect="1"/>
          </p:cNvGraphicFramePr>
          <p:nvPr/>
        </p:nvGraphicFramePr>
        <p:xfrm>
          <a:off x="6438900" y="2020888"/>
          <a:ext cx="1506538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11" imgW="787400" imgH="571500" progId="">
                  <p:embed/>
                </p:oleObj>
              </mc:Choice>
              <mc:Fallback>
                <p:oleObj name="Equation" r:id="rId11" imgW="787400" imgH="57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900" y="2020888"/>
                        <a:ext cx="1506538" cy="110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419225" y="3286125"/>
          <a:ext cx="5302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Equation" r:id="rId13" imgW="355600" imgH="203200" progId="">
                  <p:embed/>
                </p:oleObj>
              </mc:Choice>
              <mc:Fallback>
                <p:oleObj name="Equation" r:id="rId13" imgW="3556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9225" y="3286125"/>
                        <a:ext cx="530225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" name="Text Box 16"/>
          <p:cNvSpPr txBox="1">
            <a:spLocks noChangeArrowheads="1"/>
          </p:cNvSpPr>
          <p:nvPr/>
        </p:nvSpPr>
        <p:spPr bwMode="auto">
          <a:xfrm>
            <a:off x="889000" y="3259138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Helvetica"/>
              </a:rPr>
              <a:t>like</a:t>
            </a:r>
          </a:p>
        </p:txBody>
      </p:sp>
      <p:graphicFrame>
        <p:nvGraphicFramePr>
          <p:cNvPr id="1052689" name="Object 7"/>
          <p:cNvGraphicFramePr>
            <a:graphicFrameLocks noChangeAspect="1"/>
          </p:cNvGraphicFramePr>
          <p:nvPr/>
        </p:nvGraphicFramePr>
        <p:xfrm>
          <a:off x="5686425" y="4130675"/>
          <a:ext cx="2927350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15" imgW="1485900" imgH="571500" progId="">
                  <p:embed/>
                </p:oleObj>
              </mc:Choice>
              <mc:Fallback>
                <p:oleObj name="Equation" r:id="rId15" imgW="1485900" imgH="57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4130675"/>
                        <a:ext cx="2927350" cy="1135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50888" y="4071938"/>
            <a:ext cx="4195762" cy="1830387"/>
            <a:chOff x="473" y="2565"/>
            <a:chExt cx="2643" cy="1153"/>
          </a:xfrm>
        </p:grpSpPr>
        <p:pic>
          <p:nvPicPr>
            <p:cNvPr id="1056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518" y="2565"/>
              <a:ext cx="506" cy="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graphicFrame>
          <p:nvGraphicFramePr>
            <p:cNvPr id="1032" name="Object 8"/>
            <p:cNvGraphicFramePr>
              <a:graphicFrameLocks noChangeAspect="1"/>
            </p:cNvGraphicFramePr>
            <p:nvPr/>
          </p:nvGraphicFramePr>
          <p:xfrm>
            <a:off x="473" y="2602"/>
            <a:ext cx="637" cy="6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8" name="Equation" r:id="rId18" imgW="685800" imgH="736600" progId="">
                    <p:embed/>
                  </p:oleObj>
                </mc:Choice>
                <mc:Fallback>
                  <p:oleObj name="Equation" r:id="rId18" imgW="685800" imgH="736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" y="2602"/>
                          <a:ext cx="637" cy="6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2264" y="2636"/>
            <a:ext cx="852" cy="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9" name="Equation" r:id="rId20" imgW="787400" imgH="571500" progId="">
                    <p:embed/>
                  </p:oleObj>
                </mc:Choice>
                <mc:Fallback>
                  <p:oleObj name="Equation" r:id="rId20" imgW="787400" imgH="5715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4" y="2636"/>
                          <a:ext cx="852" cy="6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7" name="Text Box 22"/>
            <p:cNvSpPr txBox="1">
              <a:spLocks noChangeArrowheads="1"/>
            </p:cNvSpPr>
            <p:nvPr/>
          </p:nvSpPr>
          <p:spPr bwMode="auto">
            <a:xfrm>
              <a:off x="560" y="3443"/>
              <a:ext cx="3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Helvetica"/>
                </a:rPr>
                <a:t>like</a:t>
              </a:r>
            </a:p>
          </p:txBody>
        </p:sp>
        <p:graphicFrame>
          <p:nvGraphicFramePr>
            <p:cNvPr id="1034" name="Object 10"/>
            <p:cNvGraphicFramePr>
              <a:graphicFrameLocks noChangeAspect="1"/>
            </p:cNvGraphicFramePr>
            <p:nvPr/>
          </p:nvGraphicFramePr>
          <p:xfrm>
            <a:off x="912" y="3475"/>
            <a:ext cx="316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" name="Equation" r:id="rId21" imgW="279400" imgH="165100" progId="">
                    <p:embed/>
                  </p:oleObj>
                </mc:Choice>
                <mc:Fallback>
                  <p:oleObj name="Equation" r:id="rId21" imgW="279400" imgH="1651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3475"/>
                          <a:ext cx="316" cy="18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62000" y="3695701"/>
            <a:ext cx="7851775" cy="2647951"/>
            <a:chOff x="480" y="2328"/>
            <a:chExt cx="4946" cy="1668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4162" y="2328"/>
              <a:ext cx="1264" cy="1018"/>
              <a:chOff x="3696" y="2393"/>
              <a:chExt cx="1152" cy="919"/>
            </a:xfrm>
          </p:grpSpPr>
          <p:sp>
            <p:nvSpPr>
              <p:cNvPr id="1052" name="Oval 26"/>
              <p:cNvSpPr>
                <a:spLocks noChangeArrowheads="1"/>
              </p:cNvSpPr>
              <p:nvPr/>
            </p:nvSpPr>
            <p:spPr bwMode="auto">
              <a:xfrm>
                <a:off x="4080" y="2592"/>
                <a:ext cx="384" cy="384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Oval 27"/>
              <p:cNvSpPr>
                <a:spLocks noChangeArrowheads="1"/>
              </p:cNvSpPr>
              <p:nvPr/>
            </p:nvSpPr>
            <p:spPr bwMode="auto">
              <a:xfrm>
                <a:off x="4464" y="2928"/>
                <a:ext cx="384" cy="384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Oval 28"/>
              <p:cNvSpPr>
                <a:spLocks noChangeArrowheads="1"/>
              </p:cNvSpPr>
              <p:nvPr/>
            </p:nvSpPr>
            <p:spPr bwMode="auto">
              <a:xfrm>
                <a:off x="3696" y="2928"/>
                <a:ext cx="384" cy="384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Text Box 29"/>
              <p:cNvSpPr txBox="1">
                <a:spLocks noChangeArrowheads="1"/>
              </p:cNvSpPr>
              <p:nvPr/>
            </p:nvSpPr>
            <p:spPr bwMode="auto">
              <a:xfrm>
                <a:off x="3984" y="2393"/>
                <a:ext cx="499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Helvetica"/>
                  </a:rPr>
                  <a:t>Exotic</a:t>
                </a:r>
              </a:p>
            </p:txBody>
          </p:sp>
        </p:grpSp>
        <p:sp>
          <p:nvSpPr>
            <p:cNvPr id="1051" name="Text Box 30"/>
            <p:cNvSpPr txBox="1">
              <a:spLocks noChangeArrowheads="1"/>
            </p:cNvSpPr>
            <p:nvPr/>
          </p:nvSpPr>
          <p:spPr bwMode="auto">
            <a:xfrm>
              <a:off x="480" y="3744"/>
              <a:ext cx="441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  <a:latin typeface="Helvetica"/>
                </a:rPr>
                <a:t>Gluonic</a:t>
              </a:r>
              <a:r>
                <a:rPr lang="en-US" b="1" dirty="0" smtClean="0">
                  <a:solidFill>
                    <a:srgbClr val="C00000"/>
                  </a:solidFill>
                  <a:latin typeface="Helvetica"/>
                </a:rPr>
                <a:t> </a:t>
              </a:r>
              <a:r>
                <a:rPr lang="en-US" b="1" dirty="0">
                  <a:solidFill>
                    <a:srgbClr val="C00000"/>
                  </a:solidFill>
                  <a:latin typeface="Helvetica"/>
                </a:rPr>
                <a:t>excitation (and parallel quark spins) lead to exotic </a:t>
              </a:r>
              <a:r>
                <a:rPr lang="en-US" b="1" dirty="0" smtClean="0">
                  <a:solidFill>
                    <a:srgbClr val="C00000"/>
                  </a:solidFill>
                  <a:latin typeface="Helvetica"/>
                </a:rPr>
                <a:t>J</a:t>
              </a:r>
              <a:r>
                <a:rPr lang="en-US" sz="2000" b="1" baseline="30000" dirty="0" smtClean="0">
                  <a:solidFill>
                    <a:srgbClr val="C00000"/>
                  </a:solidFill>
                  <a:latin typeface="Helvetica"/>
                </a:rPr>
                <a:t>PC</a:t>
              </a:r>
              <a:endParaRPr lang="en-US" b="1" dirty="0">
                <a:solidFill>
                  <a:srgbClr val="C00000"/>
                </a:solidFill>
                <a:latin typeface="Helvetica"/>
              </a:endParaRPr>
            </a:p>
          </p:txBody>
        </p:sp>
      </p:grpSp>
      <p:sp>
        <p:nvSpPr>
          <p:cNvPr id="33" name="Slide Number Placeholder 3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0F1221-C9B0-4857-91E3-4AA7B10CDFB9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ChangeArrowheads="1"/>
          </p:cNvSpPr>
          <p:nvPr/>
        </p:nvSpPr>
        <p:spPr bwMode="auto">
          <a:xfrm>
            <a:off x="762000" y="1066800"/>
            <a:ext cx="8088312" cy="4919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379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0" y="4318000"/>
            <a:ext cx="512763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90585" y="1039504"/>
            <a:ext cx="8194106" cy="5090318"/>
            <a:chOff x="690585" y="1039504"/>
            <a:chExt cx="8194106" cy="5090318"/>
          </a:xfrm>
        </p:grpSpPr>
        <p:sp>
          <p:nvSpPr>
            <p:cNvPr id="7" name="Rectangle 6"/>
            <p:cNvSpPr/>
            <p:nvPr/>
          </p:nvSpPr>
          <p:spPr>
            <a:xfrm>
              <a:off x="690585" y="1039504"/>
              <a:ext cx="8194106" cy="5090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795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8825" y="1679575"/>
              <a:ext cx="7213600" cy="43100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637957" name="Rectangle 5"/>
          <p:cNvSpPr>
            <a:spLocks/>
          </p:cNvSpPr>
          <p:nvPr/>
        </p:nvSpPr>
        <p:spPr bwMode="auto">
          <a:xfrm>
            <a:off x="4429125" y="1392238"/>
            <a:ext cx="4281488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b="1" i="1">
                <a:solidFill>
                  <a:srgbClr val="002D99"/>
                </a:solidFill>
                <a:cs typeface="Arial" pitchFamily="34" charset="0"/>
                <a:sym typeface="Arial" pitchFamily="34" charset="0"/>
              </a:rPr>
              <a:t>States with Exotic Quantum Numbers</a:t>
            </a:r>
          </a:p>
        </p:txBody>
      </p:sp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2057400" y="76200"/>
            <a:ext cx="5081588" cy="6096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00003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7959" name="Rectangle 7"/>
          <p:cNvSpPr>
            <a:spLocks noChangeArrowheads="1"/>
          </p:cNvSpPr>
          <p:nvPr/>
        </p:nvSpPr>
        <p:spPr bwMode="auto">
          <a:xfrm>
            <a:off x="2122487" y="152400"/>
            <a:ext cx="4735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Arial" pitchFamily="34" charset="0"/>
              </a:rPr>
              <a:t>Isovector</a:t>
            </a: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 Meson Spectrum</a:t>
            </a:r>
            <a:endParaRPr lang="en-GB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04913" y="3275013"/>
            <a:ext cx="727075" cy="609600"/>
            <a:chOff x="-1388" y="2067"/>
            <a:chExt cx="458" cy="302"/>
          </a:xfrm>
        </p:grpSpPr>
        <p:sp>
          <p:nvSpPr>
            <p:cNvPr id="637961" name="Text Box 9"/>
            <p:cNvSpPr txBox="1">
              <a:spLocks noChangeArrowheads="1"/>
            </p:cNvSpPr>
            <p:nvPr/>
          </p:nvSpPr>
          <p:spPr bwMode="auto">
            <a:xfrm>
              <a:off x="-1388" y="2082"/>
              <a:ext cx="25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3200" b="1">
                  <a:solidFill>
                    <a:srgbClr val="FF0000"/>
                  </a:solidFill>
                  <a:cs typeface="Arial" pitchFamily="34" charset="0"/>
                </a:rPr>
                <a:t>1</a:t>
              </a:r>
              <a:endParaRPr lang="en-GB" sz="3200" b="1" baseline="30000">
                <a:solidFill>
                  <a:srgbClr val="FF0000"/>
                </a:solidFill>
                <a:cs typeface="Arial" pitchFamily="34" charset="0"/>
              </a:endParaRPr>
            </a:p>
          </p:txBody>
        </p:sp>
        <p:sp>
          <p:nvSpPr>
            <p:cNvPr id="637962" name="Text Box 10"/>
            <p:cNvSpPr txBox="1">
              <a:spLocks noChangeArrowheads="1"/>
            </p:cNvSpPr>
            <p:nvPr/>
          </p:nvSpPr>
          <p:spPr bwMode="auto">
            <a:xfrm>
              <a:off x="-1252" y="2067"/>
              <a:ext cx="322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2800" b="1">
                  <a:solidFill>
                    <a:srgbClr val="FF0000"/>
                  </a:solidFill>
                  <a:cs typeface="Arial" pitchFamily="34" charset="0"/>
                </a:rPr>
                <a:t>-</a:t>
              </a:r>
              <a:r>
                <a:rPr lang="en-GB" sz="2400" b="1">
                  <a:solidFill>
                    <a:srgbClr val="FF0000"/>
                  </a:solidFill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239838" y="2187575"/>
            <a:ext cx="746125" cy="622300"/>
            <a:chOff x="-1229" y="1225"/>
            <a:chExt cx="470" cy="392"/>
          </a:xfrm>
        </p:grpSpPr>
        <p:sp>
          <p:nvSpPr>
            <p:cNvPr id="637964" name="Text Box 12"/>
            <p:cNvSpPr txBox="1">
              <a:spLocks noChangeArrowheads="1"/>
            </p:cNvSpPr>
            <p:nvPr/>
          </p:nvSpPr>
          <p:spPr bwMode="auto">
            <a:xfrm>
              <a:off x="-1229" y="1252"/>
              <a:ext cx="25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3200" b="1">
                  <a:solidFill>
                    <a:schemeClr val="accent2"/>
                  </a:solidFill>
                  <a:cs typeface="Arial" pitchFamily="34" charset="0"/>
                </a:rPr>
                <a:t>0</a:t>
              </a:r>
              <a:endParaRPr lang="en-GB" sz="3200" b="1" baseline="3000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637965" name="Text Box 13"/>
            <p:cNvSpPr txBox="1">
              <a:spLocks noChangeArrowheads="1"/>
            </p:cNvSpPr>
            <p:nvPr/>
          </p:nvSpPr>
          <p:spPr bwMode="auto">
            <a:xfrm>
              <a:off x="-1081" y="1225"/>
              <a:ext cx="32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>
                  <a:solidFill>
                    <a:schemeClr val="accent2"/>
                  </a:solidFill>
                  <a:cs typeface="Arial" pitchFamily="34" charset="0"/>
                </a:rPr>
                <a:t>+-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220788" y="1800225"/>
            <a:ext cx="741362" cy="622300"/>
            <a:chOff x="-966" y="558"/>
            <a:chExt cx="467" cy="392"/>
          </a:xfrm>
        </p:grpSpPr>
        <p:sp>
          <p:nvSpPr>
            <p:cNvPr id="637967" name="Text Box 15"/>
            <p:cNvSpPr txBox="1">
              <a:spLocks noChangeArrowheads="1"/>
            </p:cNvSpPr>
            <p:nvPr/>
          </p:nvSpPr>
          <p:spPr bwMode="auto">
            <a:xfrm>
              <a:off x="-966" y="585"/>
              <a:ext cx="25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3200" b="1">
                  <a:solidFill>
                    <a:srgbClr val="339933"/>
                  </a:solidFill>
                  <a:cs typeface="Arial" pitchFamily="34" charset="0"/>
                </a:rPr>
                <a:t>2</a:t>
              </a:r>
              <a:endParaRPr lang="en-GB" sz="3200" b="1" baseline="30000">
                <a:solidFill>
                  <a:srgbClr val="339933"/>
                </a:solidFill>
                <a:cs typeface="Arial" pitchFamily="34" charset="0"/>
              </a:endParaRPr>
            </a:p>
          </p:txBody>
        </p:sp>
        <p:sp>
          <p:nvSpPr>
            <p:cNvPr id="637968" name="Text Box 16"/>
            <p:cNvSpPr txBox="1">
              <a:spLocks noChangeArrowheads="1"/>
            </p:cNvSpPr>
            <p:nvPr/>
          </p:nvSpPr>
          <p:spPr bwMode="auto">
            <a:xfrm>
              <a:off x="-821" y="558"/>
              <a:ext cx="32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>
                  <a:solidFill>
                    <a:srgbClr val="339933"/>
                  </a:solidFill>
                  <a:cs typeface="Arial" pitchFamily="34" charset="0"/>
                </a:rPr>
                <a:t>+-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7150" y="228600"/>
            <a:ext cx="3600450" cy="1735138"/>
            <a:chOff x="150" y="3220"/>
            <a:chExt cx="2268" cy="1093"/>
          </a:xfrm>
        </p:grpSpPr>
        <p:pic>
          <p:nvPicPr>
            <p:cNvPr id="637970" name="Picture 18" descr="detect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0" y="3220"/>
              <a:ext cx="1286" cy="1093"/>
            </a:xfrm>
            <a:prstGeom prst="rect">
              <a:avLst/>
            </a:prstGeom>
            <a:noFill/>
          </p:spPr>
        </p:pic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1635" y="3798"/>
              <a:ext cx="783" cy="411"/>
              <a:chOff x="1635" y="3558"/>
              <a:chExt cx="783" cy="411"/>
            </a:xfrm>
          </p:grpSpPr>
          <p:pic>
            <p:nvPicPr>
              <p:cNvPr id="637972" name="Picture 20" descr="hdnew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46" y="3558"/>
                <a:ext cx="765" cy="243"/>
              </a:xfrm>
              <a:prstGeom prst="rect">
                <a:avLst/>
              </a:prstGeom>
              <a:noFill/>
            </p:spPr>
          </p:pic>
          <p:sp>
            <p:nvSpPr>
              <p:cNvPr id="637973" name="Rectangle 21"/>
              <p:cNvSpPr>
                <a:spLocks noChangeArrowheads="1"/>
              </p:cNvSpPr>
              <p:nvPr/>
            </p:nvSpPr>
            <p:spPr bwMode="auto">
              <a:xfrm>
                <a:off x="1649" y="3784"/>
                <a:ext cx="759" cy="16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974" name="Text Box 22"/>
              <p:cNvSpPr txBox="1">
                <a:spLocks noChangeArrowheads="1"/>
              </p:cNvSpPr>
              <p:nvPr/>
            </p:nvSpPr>
            <p:spPr bwMode="auto">
              <a:xfrm>
                <a:off x="1635" y="3777"/>
                <a:ext cx="7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400" b="1">
                    <a:solidFill>
                      <a:schemeClr val="bg1"/>
                    </a:solidFill>
                    <a:latin typeface="Times New Roman" pitchFamily="18" charset="0"/>
                    <a:cs typeface="Arial" pitchFamily="34" charset="0"/>
                  </a:rPr>
                  <a:t>Hall D@JLab</a:t>
                </a:r>
                <a:endParaRPr lang="en-US" sz="1400" b="1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</p:grpSp>
      <p:sp>
        <p:nvSpPr>
          <p:cNvPr id="637975" name="Rectangle 23"/>
          <p:cNvSpPr>
            <a:spLocks/>
          </p:cNvSpPr>
          <p:nvPr/>
        </p:nvSpPr>
        <p:spPr bwMode="auto">
          <a:xfrm>
            <a:off x="7391400" y="6115336"/>
            <a:ext cx="12827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 dirty="0" err="1">
                <a:solidFill>
                  <a:srgbClr val="1D300D"/>
                </a:solidFill>
                <a:cs typeface="Arial" pitchFamily="34" charset="0"/>
                <a:sym typeface="Arial" pitchFamily="34" charset="0"/>
              </a:rPr>
              <a:t>Dudek</a:t>
            </a:r>
            <a:r>
              <a:rPr lang="en-US" b="1" dirty="0">
                <a:solidFill>
                  <a:srgbClr val="1D300D"/>
                </a:solidFill>
                <a:cs typeface="Arial" pitchFamily="34" charset="0"/>
                <a:sym typeface="Arial" pitchFamily="34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487463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" y="838200"/>
            <a:ext cx="4011253" cy="5530015"/>
          </a:xfrm>
          <a:prstGeom prst="rect">
            <a:avLst/>
          </a:prstGeom>
          <a:solidFill>
            <a:srgbClr val="E8DDC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0" y="152400"/>
            <a:ext cx="9144000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ctr">
              <a:defRPr sz="1800"/>
            </a:pP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Polarized </a:t>
            </a:r>
            <a:r>
              <a:rPr sz="2800" b="1" dirty="0"/>
              <a:t>ρ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Production with the Hall D Photon Beam </a:t>
            </a:r>
          </a:p>
        </p:txBody>
      </p:sp>
      <p:pic>
        <p:nvPicPr>
          <p:cNvPr id="3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7427" y="947733"/>
            <a:ext cx="2786063" cy="357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plusPsi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57827" y="252038"/>
            <a:ext cx="2486689" cy="3842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rhoEgamma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791967" y="3121582"/>
            <a:ext cx="2634414" cy="3858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olarization_transfer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4081" y="1540894"/>
            <a:ext cx="4401575" cy="51647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80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2700" y="0"/>
            <a:ext cx="67691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endParaRPr lang="fr-FR" sz="36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967" y="39469"/>
            <a:ext cx="8875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itchFamily="-110" charset="0"/>
                <a:cs typeface="+mn-cs"/>
              </a:rPr>
              <a:t>The Incomplete Nucleon: Spin Puzzle</a:t>
            </a:r>
            <a:endParaRPr lang="en-US" b="1" dirty="0"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4044076"/>
            <a:ext cx="46103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 → </a:t>
            </a:r>
            <a:r>
              <a:rPr lang="en-US" sz="26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DS</a:t>
            </a: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 0.25</a:t>
            </a:r>
          </a:p>
          <a:p>
            <a:pPr marL="403225" indent="-403225">
              <a:buClr>
                <a:srgbClr val="FF0000"/>
              </a:buClr>
            </a:pPr>
            <a:endParaRPr lang="en-US" sz="2600" b="1" dirty="0" smtClean="0">
              <a:solidFill>
                <a:srgbClr val="002060"/>
              </a:solidFill>
              <a:latin typeface="+mn-lt"/>
              <a:sym typeface="Symbol"/>
            </a:endParaRPr>
          </a:p>
          <a:p>
            <a:pPr marL="403225" indent="-403225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RHIC + DIS → </a:t>
            </a:r>
            <a:r>
              <a:rPr lang="en-US" sz="26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Symbol"/>
              </a:rPr>
              <a:t>D</a:t>
            </a: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G~0.2</a:t>
            </a:r>
          </a:p>
          <a:p>
            <a:pPr marL="403225" indent="-403225">
              <a:buClr>
                <a:srgbClr val="FF0000"/>
              </a:buClr>
            </a:pPr>
            <a:endParaRPr lang="en-US" sz="2600" b="1" dirty="0" smtClean="0">
              <a:solidFill>
                <a:srgbClr val="002060"/>
              </a:solidFill>
              <a:latin typeface="+mn-lt"/>
              <a:sym typeface="Symbol"/>
            </a:endParaRPr>
          </a:p>
          <a:p>
            <a:pPr marL="403225" indent="-403225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Symbol"/>
              </a:rPr>
              <a:t>→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Symbol"/>
              </a:rPr>
              <a:t>L</a:t>
            </a:r>
            <a:r>
              <a:rPr lang="en-US" sz="2600" b="1" baseline="-250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Symbol"/>
              </a:rPr>
              <a:t>q</a:t>
            </a:r>
            <a:endParaRPr lang="en-US" sz="2600" b="1" baseline="-25000" dirty="0" smtClean="0">
              <a:solidFill>
                <a:srgbClr val="7030A0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19928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[X. </a:t>
            </a:r>
            <a:r>
              <a:rPr lang="en-US" dirty="0" err="1" smtClean="0"/>
              <a:t>Ji</a:t>
            </a:r>
            <a:r>
              <a:rPr lang="en-US" dirty="0" smtClean="0"/>
              <a:t>, 1997]</a:t>
            </a:r>
            <a:endParaRPr lang="en-US" dirty="0"/>
          </a:p>
        </p:txBody>
      </p:sp>
      <p:pic>
        <p:nvPicPr>
          <p:cNvPr id="15" name="Picture 2" descr="DeltaQ_v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540" y="923488"/>
            <a:ext cx="3551027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2" name="Group 31"/>
          <p:cNvGrpSpPr/>
          <p:nvPr/>
        </p:nvGrpSpPr>
        <p:grpSpPr>
          <a:xfrm>
            <a:off x="4343400" y="838200"/>
            <a:ext cx="4079875" cy="1123950"/>
            <a:chOff x="4343400" y="838200"/>
            <a:chExt cx="4079875" cy="1123950"/>
          </a:xfrm>
        </p:grpSpPr>
        <p:sp>
          <p:nvSpPr>
            <p:cNvPr id="16" name="Rectangle 53"/>
            <p:cNvSpPr>
              <a:spLocks noChangeArrowheads="1"/>
            </p:cNvSpPr>
            <p:nvPr/>
          </p:nvSpPr>
          <p:spPr bwMode="auto">
            <a:xfrm>
              <a:off x="4343400" y="838200"/>
              <a:ext cx="4079875" cy="11239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5819775" y="1047750"/>
              <a:ext cx="2432050" cy="549275"/>
              <a:chOff x="2611" y="2140"/>
              <a:chExt cx="1474" cy="313"/>
            </a:xfrm>
          </p:grpSpPr>
          <p:sp>
            <p:nvSpPr>
              <p:cNvPr id="27" name="Text Box 55"/>
              <p:cNvSpPr txBox="1">
                <a:spLocks noChangeArrowheads="1"/>
              </p:cNvSpPr>
              <p:nvPr/>
            </p:nvSpPr>
            <p:spPr bwMode="auto">
              <a:xfrm>
                <a:off x="2611" y="2140"/>
                <a:ext cx="390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>
                    <a:latin typeface="Symbol" pitchFamily="18" charset="2"/>
                  </a:rPr>
                  <a:t>DS</a:t>
                </a:r>
              </a:p>
            </p:txBody>
          </p:sp>
          <p:sp>
            <p:nvSpPr>
              <p:cNvPr id="28" name="Text Box 56"/>
              <p:cNvSpPr txBox="1">
                <a:spLocks noChangeArrowheads="1"/>
              </p:cNvSpPr>
              <p:nvPr/>
            </p:nvSpPr>
            <p:spPr bwMode="auto">
              <a:xfrm>
                <a:off x="3214" y="2140"/>
                <a:ext cx="343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/>
                  <a:t>L</a:t>
                </a:r>
                <a:r>
                  <a:rPr lang="en-GB" sz="3200" b="1" i="1" baseline="-25000"/>
                  <a:t>q</a:t>
                </a:r>
              </a:p>
            </p:txBody>
          </p:sp>
          <p:sp>
            <p:nvSpPr>
              <p:cNvPr id="29" name="Text Box 57"/>
              <p:cNvSpPr txBox="1">
                <a:spLocks noChangeArrowheads="1"/>
              </p:cNvSpPr>
              <p:nvPr/>
            </p:nvSpPr>
            <p:spPr bwMode="auto">
              <a:xfrm>
                <a:off x="3754" y="2140"/>
                <a:ext cx="331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/>
                  <a:t>J</a:t>
                </a:r>
                <a:r>
                  <a:rPr lang="en-GB" sz="3200" b="1" i="1" baseline="-25000"/>
                  <a:t>g</a:t>
                </a:r>
              </a:p>
            </p:txBody>
          </p:sp>
          <p:sp>
            <p:nvSpPr>
              <p:cNvPr id="30" name="Text Box 58"/>
              <p:cNvSpPr txBox="1">
                <a:spLocks noChangeArrowheads="1"/>
              </p:cNvSpPr>
              <p:nvPr/>
            </p:nvSpPr>
            <p:spPr bwMode="auto">
              <a:xfrm>
                <a:off x="3529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/>
                  <a:t>+</a:t>
                </a:r>
              </a:p>
            </p:txBody>
          </p:sp>
          <p:sp>
            <p:nvSpPr>
              <p:cNvPr id="31" name="Text Box 59"/>
              <p:cNvSpPr txBox="1">
                <a:spLocks noChangeArrowheads="1"/>
              </p:cNvSpPr>
              <p:nvPr/>
            </p:nvSpPr>
            <p:spPr bwMode="auto">
              <a:xfrm>
                <a:off x="2998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/>
                  <a:t>+</a:t>
                </a:r>
              </a:p>
            </p:txBody>
          </p:sp>
        </p:grpSp>
        <p:grpSp>
          <p:nvGrpSpPr>
            <p:cNvPr id="18" name="Group 60"/>
            <p:cNvGrpSpPr>
              <a:grpSpLocks/>
            </p:cNvGrpSpPr>
            <p:nvPr/>
          </p:nvGrpSpPr>
          <p:grpSpPr bwMode="auto">
            <a:xfrm>
              <a:off x="4562475" y="941388"/>
              <a:ext cx="312738" cy="819150"/>
              <a:chOff x="2079" y="2689"/>
              <a:chExt cx="189" cy="468"/>
            </a:xfrm>
          </p:grpSpPr>
          <p:sp>
            <p:nvSpPr>
              <p:cNvPr id="24" name="Text Box 61"/>
              <p:cNvSpPr txBox="1">
                <a:spLocks noChangeArrowheads="1"/>
              </p:cNvSpPr>
              <p:nvPr/>
            </p:nvSpPr>
            <p:spPr bwMode="auto">
              <a:xfrm>
                <a:off x="2079" y="2689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1</a:t>
                </a:r>
              </a:p>
            </p:txBody>
          </p:sp>
          <p:sp>
            <p:nvSpPr>
              <p:cNvPr id="25" name="Text Box 62"/>
              <p:cNvSpPr txBox="1">
                <a:spLocks noChangeArrowheads="1"/>
              </p:cNvSpPr>
              <p:nvPr/>
            </p:nvSpPr>
            <p:spPr bwMode="auto">
              <a:xfrm>
                <a:off x="2079" y="2928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2</a:t>
                </a:r>
              </a:p>
            </p:txBody>
          </p:sp>
          <p:sp>
            <p:nvSpPr>
              <p:cNvPr id="26" name="Line 63"/>
              <p:cNvSpPr>
                <a:spLocks noChangeShapeType="1"/>
              </p:cNvSpPr>
              <p:nvPr/>
            </p:nvSpPr>
            <p:spPr bwMode="auto">
              <a:xfrm>
                <a:off x="2114" y="2920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 Box 64"/>
            <p:cNvSpPr txBox="1">
              <a:spLocks noChangeArrowheads="1"/>
            </p:cNvSpPr>
            <p:nvPr/>
          </p:nvSpPr>
          <p:spPr bwMode="auto">
            <a:xfrm>
              <a:off x="5003800" y="1112838"/>
              <a:ext cx="39211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800" b="1"/>
                <a:t>=</a:t>
              </a:r>
            </a:p>
          </p:txBody>
        </p:sp>
        <p:grpSp>
          <p:nvGrpSpPr>
            <p:cNvPr id="20" name="Group 65"/>
            <p:cNvGrpSpPr>
              <a:grpSpLocks/>
            </p:cNvGrpSpPr>
            <p:nvPr/>
          </p:nvGrpSpPr>
          <p:grpSpPr bwMode="auto">
            <a:xfrm>
              <a:off x="5534025" y="939800"/>
              <a:ext cx="312738" cy="819150"/>
              <a:chOff x="2437" y="2025"/>
              <a:chExt cx="189" cy="468"/>
            </a:xfrm>
          </p:grpSpPr>
          <p:sp>
            <p:nvSpPr>
              <p:cNvPr id="21" name="Text Box 66"/>
              <p:cNvSpPr txBox="1">
                <a:spLocks noChangeArrowheads="1"/>
              </p:cNvSpPr>
              <p:nvPr/>
            </p:nvSpPr>
            <p:spPr bwMode="auto">
              <a:xfrm>
                <a:off x="2437" y="2025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1</a:t>
                </a:r>
              </a:p>
            </p:txBody>
          </p:sp>
          <p:sp>
            <p:nvSpPr>
              <p:cNvPr id="22" name="Text Box 67"/>
              <p:cNvSpPr txBox="1">
                <a:spLocks noChangeArrowheads="1"/>
              </p:cNvSpPr>
              <p:nvPr/>
            </p:nvSpPr>
            <p:spPr bwMode="auto">
              <a:xfrm>
                <a:off x="2437" y="2264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2</a:t>
                </a:r>
              </a:p>
            </p:txBody>
          </p:sp>
          <p:sp>
            <p:nvSpPr>
              <p:cNvPr id="23" name="Line 68"/>
              <p:cNvSpPr>
                <a:spLocks noChangeShapeType="1"/>
              </p:cNvSpPr>
              <p:nvPr/>
            </p:nvSpPr>
            <p:spPr bwMode="auto">
              <a:xfrm>
                <a:off x="2479" y="2264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5375892" y="2409388"/>
            <a:ext cx="2329794" cy="3858122"/>
            <a:chOff x="5375892" y="2409388"/>
            <a:chExt cx="2329794" cy="3858122"/>
          </a:xfrm>
        </p:grpSpPr>
        <p:sp>
          <p:nvSpPr>
            <p:cNvPr id="2" name="Rectangle 1"/>
            <p:cNvSpPr/>
            <p:nvPr/>
          </p:nvSpPr>
          <p:spPr bwMode="auto">
            <a:xfrm>
              <a:off x="5375892" y="2409388"/>
              <a:ext cx="2329794" cy="38581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2867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23217" y="2514600"/>
              <a:ext cx="2167908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3217" y="4267200"/>
              <a:ext cx="219678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0540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3D Science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114800" y="6515100"/>
            <a:ext cx="2133600" cy="190125"/>
          </a:xfrm>
          <a:prstGeom prst="rect">
            <a:avLst/>
          </a:prstGeom>
        </p:spPr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430" y="990600"/>
            <a:ext cx="3173970" cy="44577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3575" y="5648325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Mimivirus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imaged at LCLS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(SLAC)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3124200" cy="24865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" y="1600200"/>
            <a:ext cx="2040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3D simulation of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15M</a:t>
            </a:r>
            <a:r>
              <a:rPr lang="en-US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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supernova 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(ORNL)</a:t>
            </a:r>
            <a:endParaRPr lang="en-US" baseline="-25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648200"/>
            <a:ext cx="25186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Predicted down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quark transverse</a:t>
            </a:r>
          </a:p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omentum distribution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 a polarized proton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(accessible at JLab12)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809144" y="3667126"/>
            <a:ext cx="2731385" cy="2565590"/>
            <a:chOff x="2667000" y="3667125"/>
            <a:chExt cx="2797329" cy="2627531"/>
          </a:xfrm>
        </p:grpSpPr>
        <p:sp>
          <p:nvSpPr>
            <p:cNvPr id="7" name="Rectangle 6"/>
            <p:cNvSpPr/>
            <p:nvPr/>
          </p:nvSpPr>
          <p:spPr bwMode="auto">
            <a:xfrm>
              <a:off x="2667000" y="3667125"/>
              <a:ext cx="2797329" cy="26275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32944" y="3733800"/>
              <a:ext cx="2601056" cy="2495118"/>
              <a:chOff x="2732944" y="3733800"/>
              <a:chExt cx="2601056" cy="2495118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090"/>
              <a:stretch/>
            </p:blipFill>
            <p:spPr bwMode="auto">
              <a:xfrm>
                <a:off x="2732944" y="3733800"/>
                <a:ext cx="2574980" cy="2495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 bwMode="auto">
              <a:xfrm>
                <a:off x="5181600" y="3819525"/>
                <a:ext cx="152400" cy="13620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92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59476" cy="723900"/>
          </a:xfrm>
        </p:spPr>
        <p:txBody>
          <a:bodyPr/>
          <a:lstStyle/>
          <a:p>
            <a:r>
              <a:rPr lang="en-US" dirty="0"/>
              <a:t>New Paradigm for Nucleon 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" y="990600"/>
            <a:ext cx="5091113" cy="5230813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8607" y="1122521"/>
            <a:ext cx="377539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charset="2"/>
              <a:buChar char="u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TMDs </a:t>
            </a:r>
          </a:p>
          <a:p>
            <a:pPr marL="514350" indent="-17145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onfined motion in a nucleon </a:t>
            </a:r>
          </a:p>
          <a:p>
            <a:pPr marL="514350" indent="-17145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(semi-inclusive DIS)</a:t>
            </a:r>
          </a:p>
          <a:p>
            <a:pPr marL="514350" indent="-171450">
              <a:buClr>
                <a:srgbClr val="7030A0"/>
              </a:buClr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Clr>
                <a:srgbClr val="7030A0"/>
              </a:buClr>
              <a:buFont typeface="Wingdings" charset="2"/>
              <a:buChar char="u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GPDs </a:t>
            </a:r>
          </a:p>
          <a:p>
            <a:pPr marL="571500" indent="-22860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Spatial imaging </a:t>
            </a:r>
          </a:p>
          <a:p>
            <a:pPr marL="514350" lvl="0" indent="-17145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(exclusive DIS)</a:t>
            </a:r>
          </a:p>
          <a:p>
            <a:pPr marL="514350" lvl="0" indent="-171450">
              <a:buClr>
                <a:srgbClr val="7030A0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lvl="0" indent="-307718">
              <a:buClr>
                <a:srgbClr val="7030A0"/>
              </a:buClr>
              <a:buFont typeface="Wingdings" charset="2"/>
              <a:buChar char="u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</a:p>
          <a:p>
            <a:pPr lvl="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− High luminosity</a:t>
            </a:r>
          </a:p>
          <a:p>
            <a:pPr lvl="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− Polarized beams and targets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364" y="4711005"/>
            <a:ext cx="3563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68325" algn="l"/>
              </a:tabLst>
            </a:pP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	Major new 	capability 	with JLab12</a:t>
            </a:r>
            <a:endParaRPr lang="en-US" sz="28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109534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0827" y="228326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5454538" y="4800600"/>
            <a:ext cx="565262" cy="332680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Parity Violation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535"/>
            <a:ext cx="77724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Nucleon Strangeness Form Factors (complete)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	- </a:t>
            </a:r>
            <a:r>
              <a:rPr lang="en-US" sz="2800" dirty="0">
                <a:solidFill>
                  <a:srgbClr val="002060"/>
                </a:solidFill>
              </a:rPr>
              <a:t>HAPPEX </a:t>
            </a:r>
            <a:r>
              <a:rPr lang="en-US" sz="2800" dirty="0" smtClean="0">
                <a:solidFill>
                  <a:srgbClr val="002060"/>
                </a:solidFill>
              </a:rPr>
              <a:t>(Hall A) 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	- G0 (Hall C)</a:t>
            </a:r>
          </a:p>
          <a:p>
            <a:pPr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Neutron Skin 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	- PREX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	- CREX </a:t>
            </a:r>
          </a:p>
          <a:p>
            <a:pPr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 Precision Tests of Standard Model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	- </a:t>
            </a:r>
            <a:r>
              <a:rPr lang="en-US" sz="2800" dirty="0" err="1" smtClean="0">
                <a:solidFill>
                  <a:srgbClr val="002060"/>
                </a:solidFill>
              </a:rPr>
              <a:t>Qweak</a:t>
            </a:r>
            <a:r>
              <a:rPr lang="en-US" sz="2800" dirty="0" smtClean="0">
                <a:solidFill>
                  <a:srgbClr val="002060"/>
                </a:solidFill>
              </a:rPr>
              <a:t> (Under analysis)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	- MOLLER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	- </a:t>
            </a:r>
            <a:r>
              <a:rPr lang="en-US" sz="2800" dirty="0" err="1" smtClean="0">
                <a:solidFill>
                  <a:srgbClr val="002060"/>
                </a:solidFill>
              </a:rPr>
              <a:t>SoLID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l="2289" r="4380" b="3535"/>
          <a:stretch/>
        </p:blipFill>
        <p:spPr bwMode="auto">
          <a:xfrm>
            <a:off x="4694829" y="1437564"/>
            <a:ext cx="4312693" cy="264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8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0687" y="3395205"/>
            <a:ext cx="4556097" cy="20514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-21608"/>
            <a:ext cx="9144000" cy="838200"/>
          </a:xfrm>
        </p:spPr>
        <p:txBody>
          <a:bodyPr/>
          <a:lstStyle/>
          <a:p>
            <a:r>
              <a:rPr lang="en-US" sz="3000" b="1" dirty="0" smtClean="0"/>
              <a:t>Measuring the Neutron “Skin” in the </a:t>
            </a:r>
            <a:r>
              <a:rPr lang="en-US" sz="3000" b="1" dirty="0" err="1" smtClean="0"/>
              <a:t>Pb</a:t>
            </a:r>
            <a:r>
              <a:rPr lang="en-US" sz="3000" dirty="0" smtClean="0"/>
              <a:t> </a:t>
            </a:r>
            <a:r>
              <a:rPr lang="en-US" sz="3000" b="1" dirty="0" smtClean="0"/>
              <a:t>Nucleus</a:t>
            </a:r>
            <a:endParaRPr lang="en-US" sz="3000" dirty="0"/>
          </a:p>
        </p:txBody>
      </p:sp>
      <p:graphicFrame>
        <p:nvGraphicFramePr>
          <p:cNvPr id="9492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900552"/>
              </p:ext>
            </p:extLst>
          </p:nvPr>
        </p:nvGraphicFramePr>
        <p:xfrm>
          <a:off x="76200" y="1875432"/>
          <a:ext cx="4114800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3" imgW="9454289" imgH="8234381" progId="">
                  <p:embed/>
                </p:oleObj>
              </mc:Choice>
              <mc:Fallback>
                <p:oleObj name="Image" r:id="rId3" imgW="9454289" imgH="8234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875432"/>
                        <a:ext cx="4114800" cy="3584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5"/>
          <p:cNvGrpSpPr/>
          <p:nvPr/>
        </p:nvGrpSpPr>
        <p:grpSpPr>
          <a:xfrm>
            <a:off x="4434908" y="3421954"/>
            <a:ext cx="4645484" cy="2034610"/>
            <a:chOff x="3996866" y="914400"/>
            <a:chExt cx="4645484" cy="2034610"/>
          </a:xfrm>
        </p:grpSpPr>
        <p:grpSp>
          <p:nvGrpSpPr>
            <p:cNvPr id="3" name="Group 20"/>
            <p:cNvGrpSpPr/>
            <p:nvPr/>
          </p:nvGrpSpPr>
          <p:grpSpPr>
            <a:xfrm>
              <a:off x="4191000" y="914400"/>
              <a:ext cx="4451350" cy="1830388"/>
              <a:chOff x="4191000" y="914400"/>
              <a:chExt cx="4451350" cy="1830388"/>
            </a:xfrm>
          </p:grpSpPr>
          <p:sp>
            <p:nvSpPr>
              <p:cNvPr id="29" name="Oval 2"/>
              <p:cNvSpPr>
                <a:spLocks noChangeArrowheads="1"/>
              </p:cNvSpPr>
              <p:nvPr/>
            </p:nvSpPr>
            <p:spPr bwMode="auto">
              <a:xfrm>
                <a:off x="6629400" y="1371600"/>
                <a:ext cx="1295400" cy="12192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0" name="Picture 6" descr="NSTAR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91000" y="1295400"/>
                <a:ext cx="1524000" cy="1449388"/>
              </a:xfrm>
              <a:prstGeom prst="rect">
                <a:avLst/>
              </a:prstGeom>
              <a:noFill/>
            </p:spPr>
          </p:pic>
          <p:sp>
            <p:nvSpPr>
              <p:cNvPr id="31" name="Oval 7"/>
              <p:cNvSpPr>
                <a:spLocks noChangeArrowheads="1"/>
              </p:cNvSpPr>
              <p:nvPr/>
            </p:nvSpPr>
            <p:spPr bwMode="auto">
              <a:xfrm>
                <a:off x="6781800" y="1524000"/>
                <a:ext cx="990600" cy="914400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9"/>
              <p:cNvSpPr txBox="1">
                <a:spLocks noChangeArrowheads="1"/>
              </p:cNvSpPr>
              <p:nvPr/>
            </p:nvSpPr>
            <p:spPr bwMode="auto">
              <a:xfrm>
                <a:off x="4267200" y="914400"/>
                <a:ext cx="16764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baseline="0" dirty="0">
                    <a:solidFill>
                      <a:srgbClr val="008900"/>
                    </a:solidFill>
                  </a:rPr>
                  <a:t>Neutron Star</a:t>
                </a:r>
              </a:p>
            </p:txBody>
          </p:sp>
          <p:sp>
            <p:nvSpPr>
              <p:cNvPr id="33" name="Text Box 10"/>
              <p:cNvSpPr txBox="1">
                <a:spLocks noChangeArrowheads="1"/>
              </p:cNvSpPr>
              <p:nvPr/>
            </p:nvSpPr>
            <p:spPr bwMode="auto">
              <a:xfrm>
                <a:off x="6400800" y="914400"/>
                <a:ext cx="164147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baseline="0" dirty="0">
                    <a:solidFill>
                      <a:srgbClr val="008900"/>
                    </a:solidFill>
                  </a:rPr>
                  <a:t>Lead Nucleus</a:t>
                </a:r>
              </a:p>
            </p:txBody>
          </p:sp>
          <p:sp>
            <p:nvSpPr>
              <p:cNvPr id="34" name="Text Box 12"/>
              <p:cNvSpPr txBox="1">
                <a:spLocks noChangeArrowheads="1"/>
              </p:cNvSpPr>
              <p:nvPr/>
            </p:nvSpPr>
            <p:spPr bwMode="auto">
              <a:xfrm>
                <a:off x="8001000" y="2057400"/>
                <a:ext cx="6413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baseline="0">
                    <a:latin typeface="Arial" charset="0"/>
                  </a:rPr>
                  <a:t>skin</a:t>
                </a:r>
              </a:p>
            </p:txBody>
          </p:sp>
          <p:sp>
            <p:nvSpPr>
              <p:cNvPr id="35" name="Line 14"/>
              <p:cNvSpPr>
                <a:spLocks noChangeShapeType="1"/>
              </p:cNvSpPr>
              <p:nvPr/>
            </p:nvSpPr>
            <p:spPr bwMode="auto">
              <a:xfrm flipV="1">
                <a:off x="4267200" y="2486025"/>
                <a:ext cx="228600" cy="1884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15"/>
              <p:cNvSpPr>
                <a:spLocks noChangeShapeType="1"/>
              </p:cNvSpPr>
              <p:nvPr/>
            </p:nvSpPr>
            <p:spPr bwMode="auto">
              <a:xfrm flipH="1" flipV="1">
                <a:off x="7848600" y="1828800"/>
                <a:ext cx="381000" cy="228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17"/>
              <p:cNvSpPr>
                <a:spLocks noChangeShapeType="1"/>
              </p:cNvSpPr>
              <p:nvPr/>
            </p:nvSpPr>
            <p:spPr bwMode="auto">
              <a:xfrm>
                <a:off x="6477000" y="1371600"/>
                <a:ext cx="0" cy="1219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18"/>
              <p:cNvSpPr>
                <a:spLocks noChangeShapeType="1"/>
              </p:cNvSpPr>
              <p:nvPr/>
            </p:nvSpPr>
            <p:spPr bwMode="auto">
              <a:xfrm>
                <a:off x="5715000" y="1371600"/>
                <a:ext cx="0" cy="121920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Text Box 19"/>
              <p:cNvSpPr txBox="1">
                <a:spLocks noChangeArrowheads="1"/>
              </p:cNvSpPr>
              <p:nvPr/>
            </p:nvSpPr>
            <p:spPr bwMode="auto">
              <a:xfrm>
                <a:off x="5699125" y="1508125"/>
                <a:ext cx="549275" cy="581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 baseline="0">
                    <a:solidFill>
                      <a:schemeClr val="hlink"/>
                    </a:solidFill>
                    <a:latin typeface="Times" charset="0"/>
                  </a:rPr>
                  <a:t>10 km</a:t>
                </a:r>
              </a:p>
            </p:txBody>
          </p:sp>
          <p:sp>
            <p:nvSpPr>
              <p:cNvPr id="40" name="Text Box 20"/>
              <p:cNvSpPr txBox="1">
                <a:spLocks noChangeArrowheads="1"/>
              </p:cNvSpPr>
              <p:nvPr/>
            </p:nvSpPr>
            <p:spPr bwMode="auto">
              <a:xfrm>
                <a:off x="6096000" y="1905000"/>
                <a:ext cx="549275" cy="581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 baseline="0">
                    <a:solidFill>
                      <a:srgbClr val="996633"/>
                    </a:solidFill>
                    <a:latin typeface="Times" charset="0"/>
                  </a:rPr>
                  <a:t>10 fm</a:t>
                </a:r>
              </a:p>
            </p:txBody>
          </p:sp>
        </p:grp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3996866" y="2582297"/>
              <a:ext cx="742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baseline="0" dirty="0">
                  <a:latin typeface="Arial" charset="0"/>
                </a:rPr>
                <a:t>crust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427900" y="2202761"/>
            <a:ext cx="46842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Parity violating electron scattering</a:t>
            </a: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Sensitive to neutron distribution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381000" y="5685432"/>
            <a:ext cx="6355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Applications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: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Arial" charset="0"/>
                <a:cs typeface="Arial" charset="0"/>
              </a:rPr>
              <a:t>Nuclear  Physics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Neutron Stars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		     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Atomic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Parity,  Heavy Ion Collisions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0" y="8848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=(1 – 4 sin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5229" y="1189632"/>
            <a:ext cx="440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Weak interaction selects neutrons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3733800" y="1113432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88934" y="506987"/>
            <a:ext cx="8610600" cy="56811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context in Nuclear Physics</a:t>
            </a: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CEBAF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Upgrade status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Science Program:</a:t>
            </a: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	   Phenomenology</a:t>
            </a: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    	   Techniques (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theory+exp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    	   Standard model tests</a:t>
            </a:r>
            <a:endParaRPr kumimoji="0" lang="en-US" sz="2800" b="0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Future new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capability: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MEIC</a:t>
            </a: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Outlook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5117322" y="3516655"/>
            <a:ext cx="1058866" cy="1176867"/>
          </a:xfrm>
          <a:prstGeom prst="rightArrow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3509" y="3514339"/>
            <a:ext cx="2518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Discovery 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Potential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9750" y="3643423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sz="5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New</a:t>
            </a:r>
            <a:endParaRPr lang="en-US" sz="5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14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Projected 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4851"/>
          <a:stretch/>
        </p:blipFill>
        <p:spPr>
          <a:xfrm>
            <a:off x="3328526" y="1368735"/>
            <a:ext cx="5672173" cy="463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73" y="4944116"/>
            <a:ext cx="3048000" cy="129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2" y="3067421"/>
            <a:ext cx="2506639" cy="160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771" y="1017897"/>
            <a:ext cx="2646979" cy="181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9623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Cosmology and Dark Matter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8861" t="18987" r="11572" b="20253"/>
          <a:stretch>
            <a:fillRect/>
          </a:stretch>
        </p:blipFill>
        <p:spPr bwMode="auto">
          <a:xfrm>
            <a:off x="4042964" y="1405728"/>
            <a:ext cx="471487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Bull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064" y="1001976"/>
            <a:ext cx="3429001" cy="247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57200" y="3676935"/>
            <a:ext cx="7925568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>
                <a:rot lat="19200000" lon="0" rev="0"/>
              </a:camera>
              <a:lightRig rig="threePt" dir="t"/>
            </a:scene3d>
          </a:bodyPr>
          <a:lstStyle/>
          <a:p>
            <a:pPr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Dark sector is new physics, beyond the standard model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0000"/>
              </a:buClr>
              <a:buSzPct val="100000"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271" y="4318044"/>
            <a:ext cx="8451353" cy="12618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>
                <a:rot lat="19200000" lon="0" rev="0"/>
              </a:camera>
              <a:lightRig rig="threePt" dir="t"/>
            </a:scene3d>
          </a:bodyPr>
          <a:lstStyle/>
          <a:p>
            <a:pPr lvl="0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Many direct searches for dark matter interacting with </a:t>
            </a:r>
          </a:p>
          <a:p>
            <a:pPr lvl="0">
              <a:buClr>
                <a:srgbClr val="FF0000"/>
              </a:buClr>
              <a:buSzPct val="100000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sensitive detectors (hints, no established signal yet…)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5358492"/>
            <a:ext cx="5593198" cy="12618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>
                <a:rot lat="19200000" lon="0" rev="0"/>
              </a:camera>
              <a:lightRig rig="threePt" dir="t"/>
            </a:scene3d>
          </a:bodyPr>
          <a:lstStyle/>
          <a:p>
            <a:pPr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Controversial evidence for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excess astrophysical positrons…</a:t>
            </a:r>
          </a:p>
          <a:p>
            <a:pPr>
              <a:buClr>
                <a:srgbClr val="C00000"/>
              </a:buClr>
            </a:pP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PAMELA Data on Cosmic Radiation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383857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66800"/>
            <a:ext cx="40100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1447800"/>
            <a:ext cx="2693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AB1AB6"/>
              </a:buClr>
              <a:buSzPct val="100000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Surprising rise in e</a:t>
            </a:r>
            <a:r>
              <a:rPr lang="en-US" sz="16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fraction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38400" y="1828800"/>
            <a:ext cx="533400" cy="457200"/>
          </a:xfrm>
          <a:prstGeom prst="straightConnector1">
            <a:avLst/>
          </a:prstGeom>
          <a:ln w="38100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0800" y="3810000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AB1AB6"/>
              </a:buClr>
              <a:buSzPct val="100000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But not p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162800" y="3886200"/>
            <a:ext cx="152400" cy="0"/>
          </a:xfrm>
          <a:prstGeom prst="line">
            <a:avLst/>
          </a:prstGeom>
          <a:ln w="381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9"/>
          <p:cNvGrpSpPr/>
          <p:nvPr/>
        </p:nvGrpSpPr>
        <p:grpSpPr>
          <a:xfrm>
            <a:off x="304800" y="5157787"/>
            <a:ext cx="8047037" cy="1014413"/>
            <a:chOff x="304800" y="5029200"/>
            <a:chExt cx="8047037" cy="1014413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29400" y="5029200"/>
              <a:ext cx="1722437" cy="10144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04800" y="5029200"/>
              <a:ext cx="60240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AB1AB6"/>
                </a:buClr>
                <a:buSzPct val="100000"/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Could indicate low mass A’ (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M</a:t>
              </a:r>
              <a:r>
                <a:rPr lang="en-US" sz="2400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A’ 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&lt; 1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GeV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)</a:t>
              </a:r>
              <a:endPara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0720" y="5638800"/>
            <a:ext cx="4536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AB1AB6"/>
              </a:buClr>
              <a:buSzPct val="100000"/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 local astrophysical origin??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27" y="838200"/>
            <a:ext cx="5705475" cy="428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9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7060" y="914400"/>
            <a:ext cx="6813340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BNL “g-2”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aseline="-25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-thy) = (295±88) x 10</a:t>
            </a:r>
            <a:r>
              <a:rPr lang="en-US" sz="20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-11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(3.4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 evidence for SUSY at LHC (yet)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Another solution: A’, a massive neutral vector boson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-    Also useful for dark matter models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Jefferson Lab proposals:</a:t>
            </a: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593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000" b="1" kern="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New Opportunity: Search for </a:t>
            </a:r>
            <a:r>
              <a:rPr lang="en-US" sz="3000" b="1" kern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A’ at Jefferson Lab</a:t>
            </a:r>
            <a:endParaRPr lang="en-US" sz="3000" b="1" kern="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52400" y="1676400"/>
            <a:ext cx="3716337" cy="1282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  <a:defRPr/>
            </a:pPr>
            <a:endParaRPr lang="en-US" sz="2000" i="1" dirty="0">
              <a:solidFill>
                <a:srgbClr val="C00000"/>
              </a:solidFill>
              <a:latin typeface="Arial" pitchFamily="34" charset="0"/>
              <a:ea typeface="Symbol" charset="2"/>
              <a:cs typeface="Arial" pitchFamily="34" charset="0"/>
              <a:sym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190" y="5122380"/>
            <a:ext cx="4797862" cy="120956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APEX test run (Hall A)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published 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	PRL  107, 191804 (2011)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HPS (Hall B) –initial FY15 run completed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(FEL) – NSF-MRI funds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AprimeProduction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660" y="2286000"/>
            <a:ext cx="2400299" cy="21336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635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3432" y="914400"/>
            <a:ext cx="1405768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67" y="2563504"/>
            <a:ext cx="3645013" cy="3597084"/>
          </a:xfrm>
          <a:prstGeom prst="rect">
            <a:avLst/>
          </a:prstGeom>
          <a:noFill/>
          <a:ln>
            <a:noFill/>
          </a:ln>
          <a:effectLst>
            <a:outerShdw blurRad="1524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3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12 </a:t>
            </a:r>
            <a:r>
              <a:rPr lang="en-US" sz="4000" dirty="0" err="1" smtClean="0">
                <a:solidFill>
                  <a:schemeClr val="tx1"/>
                </a:solidFill>
              </a:rPr>
              <a:t>GeV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JLab</a:t>
            </a:r>
            <a:r>
              <a:rPr lang="en-US" sz="4000" dirty="0" smtClean="0">
                <a:solidFill>
                  <a:schemeClr val="tx1"/>
                </a:solidFill>
              </a:rPr>
              <a:t> – The Potential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1" y="12192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Opportunity to discover and study new exotic mesons to elucidate the mechanism of confinement.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41148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Provide stringent new tests of the standard model and extensions, complementing the information obtained at LHC.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49530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Establish a firm basis for higher energy studies with a future </a:t>
            </a:r>
          </a:p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</a:pP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Electron Ion Collider</a:t>
            </a:r>
          </a:p>
          <a:p>
            <a:endParaRPr lang="en-US" sz="2000" b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Opportunity to discover and study new exotic mesons to elucidate the mechanism of confinement.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2035314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Open a new landscape of nucleon tomography, with potential to identify the missing angular momentum.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2870537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Establish the quantitative foundation for the short-distance behavior in nuclei, underpinning the development of precision nuclear structure studies.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1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837247"/>
            <a:ext cx="4648200" cy="53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b="1" u="sng" dirty="0" err="1" smtClean="0">
                <a:solidFill>
                  <a:srgbClr val="002060"/>
                </a:solidFill>
                <a:ea typeface="ＭＳ Ｐゴシック" pitchFamily="1" charset="-128"/>
              </a:rPr>
              <a:t>JLab</a:t>
            </a:r>
            <a:r>
              <a:rPr lang="en-US" b="1" u="sng" dirty="0" smtClean="0">
                <a:solidFill>
                  <a:srgbClr val="002060"/>
                </a:solidFill>
                <a:ea typeface="ＭＳ Ｐゴシック" pitchFamily="1" charset="-128"/>
              </a:rPr>
              <a:t> MEIC Figure 8 Concept</a:t>
            </a:r>
          </a:p>
          <a:p>
            <a:pPr defTabSz="457200">
              <a:defRPr/>
            </a:pPr>
            <a:endParaRPr lang="en-US" sz="1000" b="1" dirty="0" smtClean="0">
              <a:solidFill>
                <a:srgbClr val="002060"/>
              </a:solidFill>
              <a:ea typeface="ＭＳ Ｐゴシック" pitchFamily="1" charset="-128"/>
            </a:endParaRPr>
          </a:p>
          <a:p>
            <a:pPr defTabSz="457200">
              <a:buFontTx/>
              <a:buBlip>
                <a:blip r:embed="rId3"/>
              </a:buBlip>
              <a:defRPr/>
            </a:pP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  </a:t>
            </a:r>
            <a:r>
              <a:rPr lang="en-US" sz="1700" b="1" dirty="0" smtClean="0">
                <a:solidFill>
                  <a:prstClr val="black"/>
                </a:solidFill>
                <a:ea typeface="ＭＳ Ｐゴシック" pitchFamily="1" charset="-128"/>
              </a:rPr>
              <a:t>Initial configuration</a:t>
            </a: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:</a:t>
            </a:r>
          </a:p>
          <a:p>
            <a:pPr marL="461963" lvl="1" indent="-176213" defTabSz="457200">
              <a:buFont typeface="Arial" pitchFamily="34" charset="0"/>
              <a:buChar char="•"/>
              <a:defRPr/>
            </a:pP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3-10 </a:t>
            </a:r>
            <a:r>
              <a:rPr lang="en-US" sz="1700" dirty="0">
                <a:solidFill>
                  <a:prstClr val="black"/>
                </a:solidFill>
                <a:ea typeface="ＭＳ Ｐゴシック" pitchFamily="1" charset="-128"/>
              </a:rPr>
              <a:t>GeV on </a:t>
            </a: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20-100 </a:t>
            </a:r>
            <a:r>
              <a:rPr lang="en-US" sz="1700" dirty="0">
                <a:solidFill>
                  <a:prstClr val="black"/>
                </a:solidFill>
                <a:ea typeface="ＭＳ Ｐゴシック" pitchFamily="1" charset="-128"/>
              </a:rPr>
              <a:t>GeV </a:t>
            </a:r>
            <a:r>
              <a:rPr lang="en-US" sz="1700" dirty="0" err="1">
                <a:solidFill>
                  <a:prstClr val="black"/>
                </a:solidFill>
                <a:ea typeface="ＭＳ Ｐゴシック" pitchFamily="1" charset="-128"/>
              </a:rPr>
              <a:t>ep/eA</a:t>
            </a:r>
            <a:r>
              <a:rPr lang="en-US" sz="1700" dirty="0">
                <a:solidFill>
                  <a:prstClr val="black"/>
                </a:solidFill>
                <a:ea typeface="ＭＳ Ｐゴシック" pitchFamily="1" charset="-128"/>
              </a:rPr>
              <a:t> </a:t>
            </a: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collider</a:t>
            </a:r>
          </a:p>
          <a:p>
            <a:pPr marL="461963" lvl="1" indent="-176213" defTabSz="457200">
              <a:buFont typeface="Arial" pitchFamily="34" charset="0"/>
              <a:buChar char="•"/>
              <a:defRPr/>
            </a:pP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Optimized for high ion beam polarization:</a:t>
            </a:r>
          </a:p>
          <a:p>
            <a:pPr marL="1028700" lvl="2" indent="-285750" defTabSz="457200"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polarized deuterons</a:t>
            </a:r>
          </a:p>
          <a:p>
            <a:pPr marL="461963" lvl="1" indent="-176213" defTabSz="457200">
              <a:buFont typeface="Arial" pitchFamily="34" charset="0"/>
              <a:buChar char="•"/>
              <a:defRPr/>
            </a:pP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Luminosity</a:t>
            </a:r>
            <a:r>
              <a:rPr lang="en-US" sz="1700" dirty="0">
                <a:solidFill>
                  <a:prstClr val="black"/>
                </a:solidFill>
                <a:ea typeface="ＭＳ Ｐゴシック" pitchFamily="1" charset="-128"/>
              </a:rPr>
              <a:t>: </a:t>
            </a:r>
          </a:p>
          <a:p>
            <a:pPr marL="1028700" lvl="2" indent="-285750" defTabSz="457200">
              <a:buFont typeface="Wingdings" panose="05000000000000000000" pitchFamily="2" charset="2"/>
              <a:buChar char="§"/>
              <a:defRPr/>
            </a:pP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up </a:t>
            </a:r>
            <a:r>
              <a:rPr lang="en-US" sz="1700" dirty="0">
                <a:solidFill>
                  <a:prstClr val="black"/>
                </a:solidFill>
                <a:ea typeface="ＭＳ Ｐゴシック" pitchFamily="1" charset="-128"/>
              </a:rPr>
              <a:t>to few x 10</a:t>
            </a:r>
            <a:r>
              <a:rPr lang="en-US" sz="1700" baseline="30000" dirty="0">
                <a:solidFill>
                  <a:prstClr val="black"/>
                </a:solidFill>
                <a:ea typeface="ＭＳ Ｐゴシック" pitchFamily="1" charset="-128"/>
              </a:rPr>
              <a:t>34</a:t>
            </a:r>
            <a:r>
              <a:rPr lang="en-US" sz="1700" dirty="0">
                <a:solidFill>
                  <a:prstClr val="black"/>
                </a:solidFill>
                <a:ea typeface="ＭＳ Ｐゴシック" pitchFamily="1" charset="-128"/>
              </a:rPr>
              <a:t> e-nucleons cm</a:t>
            </a:r>
            <a:r>
              <a:rPr lang="en-US" sz="1700" baseline="30000" dirty="0">
                <a:solidFill>
                  <a:prstClr val="black"/>
                </a:solidFill>
                <a:ea typeface="ＭＳ Ｐゴシック" pitchFamily="1" charset="-128"/>
              </a:rPr>
              <a:t>-2</a:t>
            </a:r>
            <a:r>
              <a:rPr lang="en-US" sz="1700" dirty="0">
                <a:solidFill>
                  <a:prstClr val="black"/>
                </a:solidFill>
                <a:ea typeface="ＭＳ Ｐゴシック" pitchFamily="1" charset="-128"/>
              </a:rPr>
              <a:t> </a:t>
            </a: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s</a:t>
            </a:r>
            <a:r>
              <a:rPr lang="en-US" sz="1700" baseline="30000" dirty="0" smtClean="0">
                <a:solidFill>
                  <a:prstClr val="black"/>
                </a:solidFill>
                <a:ea typeface="ＭＳ Ｐゴシック" pitchFamily="1" charset="-128"/>
              </a:rPr>
              <a:t>-1 </a:t>
            </a:r>
          </a:p>
          <a:p>
            <a:pPr marL="461963" lvl="1" indent="-176213" defTabSz="457200">
              <a:defRPr/>
            </a:pPr>
            <a:endParaRPr lang="en-US" sz="6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0" lvl="2" defTabSz="457200">
              <a:spcAft>
                <a:spcPts val="600"/>
              </a:spcAft>
              <a:buSzPct val="100000"/>
              <a:buFontTx/>
              <a:buBlip>
                <a:blip r:embed="rId3"/>
              </a:buBlip>
              <a:defRPr/>
            </a:pPr>
            <a:r>
              <a:rPr lang="en-US" dirty="0">
                <a:solidFill>
                  <a:prstClr val="black"/>
                </a:solidFill>
                <a:ea typeface="ＭＳ Ｐゴシック" pitchFamily="1" charset="-128"/>
              </a:rPr>
              <a:t> </a:t>
            </a:r>
            <a:r>
              <a:rPr lang="en-US" dirty="0" smtClean="0">
                <a:solidFill>
                  <a:prstClr val="black"/>
                </a:solidFill>
                <a:ea typeface="ＭＳ Ｐゴシック" pitchFamily="1" charset="-128"/>
              </a:rPr>
              <a:t> </a:t>
            </a:r>
            <a:r>
              <a:rPr lang="en-US" sz="1700" b="1" dirty="0" smtClean="0">
                <a:solidFill>
                  <a:prstClr val="black"/>
                </a:solidFill>
                <a:ea typeface="ＭＳ Ｐゴシック" pitchFamily="1" charset="-128"/>
              </a:rPr>
              <a:t>Low technical risk</a:t>
            </a:r>
          </a:p>
          <a:p>
            <a:pPr marL="0" lvl="2" defTabSz="457200">
              <a:spcAft>
                <a:spcPts val="600"/>
              </a:spcAft>
              <a:defRPr/>
            </a:pPr>
            <a:endParaRPr lang="en-US" sz="600" b="1" dirty="0" smtClean="0">
              <a:solidFill>
                <a:prstClr val="black"/>
              </a:solidFill>
              <a:ea typeface="ＭＳ Ｐゴシック" pitchFamily="1" charset="-128"/>
            </a:endParaRPr>
          </a:p>
          <a:p>
            <a:pPr marL="0" lvl="2" defTabSz="457200">
              <a:buFontTx/>
              <a:buBlip>
                <a:blip r:embed="rId3"/>
              </a:buBlip>
              <a:defRPr/>
            </a:pP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  </a:t>
            </a:r>
            <a:r>
              <a:rPr lang="en-US" sz="1700" b="1" dirty="0" smtClean="0">
                <a:solidFill>
                  <a:prstClr val="black"/>
                </a:solidFill>
                <a:ea typeface="ＭＳ Ｐゴシック" pitchFamily="1" charset="-128"/>
              </a:rPr>
              <a:t>Upgradable </a:t>
            </a:r>
            <a:r>
              <a:rPr lang="en-US" sz="1700" b="1" dirty="0">
                <a:solidFill>
                  <a:prstClr val="black"/>
                </a:solidFill>
                <a:ea typeface="ＭＳ Ｐゴシック" pitchFamily="1" charset="-128"/>
              </a:rPr>
              <a:t>to higher </a:t>
            </a:r>
            <a:r>
              <a:rPr lang="en-US" sz="1700" b="1" dirty="0" smtClean="0">
                <a:solidFill>
                  <a:prstClr val="black"/>
                </a:solidFill>
                <a:ea typeface="ＭＳ Ｐゴシック" pitchFamily="1" charset="-128"/>
              </a:rPr>
              <a:t>energies </a:t>
            </a:r>
          </a:p>
          <a:p>
            <a:pPr marL="0" lvl="2" defTabSz="457200">
              <a:defRPr/>
            </a:pP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		</a:t>
            </a:r>
            <a:r>
              <a:rPr lang="en-US" sz="1500" dirty="0" smtClean="0">
                <a:solidFill>
                  <a:prstClr val="black"/>
                </a:solidFill>
                <a:ea typeface="ＭＳ Ｐゴシック" pitchFamily="1" charset="-128"/>
              </a:rPr>
              <a:t>250 GeV protons + 20 GeV electrons</a:t>
            </a:r>
          </a:p>
          <a:p>
            <a:pPr marL="461963" lvl="1" indent="-176213" defTabSz="457200">
              <a:defRPr/>
            </a:pPr>
            <a:endParaRPr lang="en-US" sz="6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0" lvl="2" defTabSz="457200">
              <a:buSzPct val="100000"/>
              <a:buFontTx/>
              <a:buBlip>
                <a:blip r:embed="rId3"/>
              </a:buBlip>
              <a:defRPr/>
            </a:pPr>
            <a:r>
              <a:rPr lang="en-US" dirty="0">
                <a:solidFill>
                  <a:prstClr val="black"/>
                </a:solidFill>
                <a:ea typeface="ＭＳ Ｐゴシック" pitchFamily="1" charset="-128"/>
              </a:rPr>
              <a:t>  </a:t>
            </a:r>
            <a:r>
              <a:rPr lang="en-US" sz="1700" b="1" dirty="0" smtClean="0">
                <a:solidFill>
                  <a:prstClr val="black"/>
                </a:solidFill>
                <a:ea typeface="ＭＳ Ｐゴシック" pitchFamily="1" charset="-128"/>
              </a:rPr>
              <a:t>Flexible timeframe for Construction </a:t>
            </a: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	</a:t>
            </a:r>
            <a:endParaRPr lang="en-US" sz="17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0" lvl="2" defTabSz="457200">
              <a:buSzPct val="70000"/>
              <a:defRPr/>
            </a:pP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		</a:t>
            </a:r>
            <a:r>
              <a:rPr lang="en-US" sz="1500" dirty="0" smtClean="0">
                <a:solidFill>
                  <a:prstClr val="black"/>
                </a:solidFill>
                <a:ea typeface="ＭＳ Ｐゴシック" pitchFamily="1" charset="-128"/>
              </a:rPr>
              <a:t>consistent w/running 12 GeV CEBAF</a:t>
            </a:r>
          </a:p>
          <a:p>
            <a:pPr marL="0" lvl="2" defTabSz="457200">
              <a:defRPr/>
            </a:pPr>
            <a:endParaRPr lang="en-US" sz="600" dirty="0" smtClean="0">
              <a:solidFill>
                <a:prstClr val="black"/>
              </a:solidFill>
              <a:ea typeface="ＭＳ Ｐゴシック" pitchFamily="1" charset="-128"/>
            </a:endParaRPr>
          </a:p>
          <a:p>
            <a:pPr marL="0" lvl="2" defTabSz="457200">
              <a:spcAft>
                <a:spcPts val="600"/>
              </a:spcAft>
              <a:buFontTx/>
              <a:buBlip>
                <a:blip r:embed="rId3"/>
              </a:buBlip>
              <a:defRPr/>
            </a:pPr>
            <a:r>
              <a:rPr lang="en-US" sz="1700" dirty="0">
                <a:solidFill>
                  <a:prstClr val="black"/>
                </a:solidFill>
                <a:ea typeface="ＭＳ Ｐゴシック" pitchFamily="1" charset="-128"/>
              </a:rPr>
              <a:t> </a:t>
            </a:r>
            <a:r>
              <a:rPr lang="en-US" sz="1700" dirty="0" smtClean="0">
                <a:solidFill>
                  <a:prstClr val="black"/>
                </a:solidFill>
                <a:ea typeface="ＭＳ Ｐゴシック" pitchFamily="1" charset="-128"/>
              </a:rPr>
              <a:t>  </a:t>
            </a:r>
            <a:r>
              <a:rPr lang="en-US" sz="1700" b="1" dirty="0" smtClean="0">
                <a:solidFill>
                  <a:prstClr val="black"/>
                </a:solidFill>
                <a:ea typeface="ＭＳ Ｐゴシック" pitchFamily="1" charset="-128"/>
              </a:rPr>
              <a:t>Thorough cost estimate completed</a:t>
            </a:r>
          </a:p>
          <a:p>
            <a:pPr marL="457200" lvl="3" defTabSz="457200">
              <a:defRPr/>
            </a:pPr>
            <a:r>
              <a:rPr lang="en-US" sz="1700" b="1" dirty="0">
                <a:solidFill>
                  <a:prstClr val="black"/>
                </a:solidFill>
                <a:ea typeface="ＭＳ Ｐゴシック" pitchFamily="1" charset="-128"/>
              </a:rPr>
              <a:t>	</a:t>
            </a:r>
            <a:r>
              <a:rPr lang="en-US" sz="1500" dirty="0" smtClean="0">
                <a:solidFill>
                  <a:prstClr val="black"/>
                </a:solidFill>
                <a:ea typeface="ＭＳ Ｐゴシック" pitchFamily="1" charset="-128"/>
              </a:rPr>
              <a:t>presented to NSAC EIC Review</a:t>
            </a:r>
          </a:p>
          <a:p>
            <a:pPr marL="0" lvl="2" defTabSz="457200">
              <a:spcAft>
                <a:spcPts val="600"/>
              </a:spcAft>
              <a:defRPr/>
            </a:pPr>
            <a:endParaRPr lang="en-US" sz="600" b="1" dirty="0" smtClean="0">
              <a:solidFill>
                <a:prstClr val="black"/>
              </a:solidFill>
              <a:ea typeface="ＭＳ Ｐゴシック" pitchFamily="1" charset="-128"/>
            </a:endParaRPr>
          </a:p>
          <a:p>
            <a:pPr marL="0" lvl="2" defTabSz="457200">
              <a:buFontTx/>
              <a:buBlip>
                <a:blip r:embed="rId3"/>
              </a:buBlip>
              <a:defRPr/>
            </a:pPr>
            <a:r>
              <a:rPr lang="en-US" sz="1700" b="1" dirty="0">
                <a:solidFill>
                  <a:prstClr val="black"/>
                </a:solidFill>
                <a:ea typeface="ＭＳ Ｐゴシック" pitchFamily="1" charset="-128"/>
              </a:rPr>
              <a:t> </a:t>
            </a:r>
            <a:r>
              <a:rPr lang="en-US" sz="1700" b="1" dirty="0" smtClean="0">
                <a:solidFill>
                  <a:prstClr val="black"/>
                </a:solidFill>
                <a:ea typeface="ＭＳ Ｐゴシック" pitchFamily="1" charset="-128"/>
              </a:rPr>
              <a:t>  Cost effective operations</a:t>
            </a:r>
            <a:endParaRPr lang="en-US" sz="1700" dirty="0" smtClean="0">
              <a:solidFill>
                <a:prstClr val="black"/>
              </a:solidFill>
              <a:ea typeface="ＭＳ Ｐゴシック" pitchFamily="1" charset="-128"/>
            </a:endParaRPr>
          </a:p>
          <a:p>
            <a:pPr marL="0" lvl="2" defTabSz="457200">
              <a:defRPr/>
            </a:pPr>
            <a:endParaRPr lang="en-US" sz="6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0" lvl="2" defTabSz="457200">
              <a:defRPr/>
            </a:pPr>
            <a:r>
              <a:rPr lang="en-US" sz="1700" b="1" dirty="0" smtClean="0">
                <a:solidFill>
                  <a:prstClr val="black"/>
                </a:solidFill>
                <a:ea typeface="ＭＳ Ｐゴシック" pitchFamily="1" charset="-128"/>
                <a:sym typeface="Wingdings 3"/>
              </a:rPr>
              <a:t> Fulfills White Paper Requirements</a:t>
            </a:r>
            <a:endParaRPr lang="en-US" sz="1700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0"/>
            <a:ext cx="817924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Arial" charset="0"/>
              </a:rPr>
              <a:t>Jefferson Lab Future: MEIC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"/>
          <a:stretch/>
        </p:blipFill>
        <p:spPr>
          <a:xfrm>
            <a:off x="4797661" y="841774"/>
            <a:ext cx="4169354" cy="389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b="7361"/>
          <a:stretch/>
        </p:blipFill>
        <p:spPr bwMode="auto">
          <a:xfrm>
            <a:off x="4331277" y="4605370"/>
            <a:ext cx="3060123" cy="1797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1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Jefferson Lab: Today and Tomorrow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05000"/>
            <a:ext cx="3581400" cy="254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685800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4" descr="ev2_s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572000"/>
            <a:ext cx="187632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743200"/>
            <a:ext cx="116996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SSMcover1280x1024lattice"/>
          <p:cNvPicPr>
            <a:picLocks noChangeAspect="1" noChangeArrowheads="1"/>
          </p:cNvPicPr>
          <p:nvPr/>
        </p:nvPicPr>
        <p:blipFill>
          <a:blip r:embed="rId6" cstate="print"/>
          <a:srcRect t="6697"/>
          <a:stretch>
            <a:fillRect/>
          </a:stretch>
        </p:blipFill>
        <p:spPr bwMode="auto">
          <a:xfrm>
            <a:off x="1524000" y="4876800"/>
            <a:ext cx="1676400" cy="125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914400"/>
            <a:ext cx="1657350" cy="138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581400"/>
            <a:ext cx="2447734" cy="6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799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914400"/>
            <a:ext cx="2045443" cy="145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15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4020" y="4648200"/>
            <a:ext cx="15155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0" y="787166"/>
            <a:ext cx="9144000" cy="5689833"/>
          </a:xfrm>
          <a:prstGeom prst="rect">
            <a:avLst/>
          </a:prstGeom>
          <a:solidFill>
            <a:srgbClr val="F4D3A6">
              <a:alpha val="87843"/>
            </a:srgbClr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Jefferson Lab electron accelerator is  a unique world-leading       	facility for nuclear physics research</a:t>
            </a: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upgrade ensures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least  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decade of excellent opportunities for discovery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New vistas in QCD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Growing program Beyond the Standard Model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Additional equipment: SBS, MOLLER, </a:t>
            </a:r>
            <a:r>
              <a:rPr lang="en-US" sz="20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endParaRPr kumimoji="0" lang="en-US" sz="2000" b="1" i="0" u="none" strike="noStrike" kern="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EIC moving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forward: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kern="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Strong science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case, much builds on </a:t>
            </a:r>
            <a:r>
              <a:rPr lang="en-US" sz="20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12 </a:t>
            </a:r>
            <a:r>
              <a:rPr lang="en-US" sz="20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program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MEIC design well developed – time scale following 12 GeV program is “natural”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	Expecting NSAC recommendation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tabLst/>
              <a:defRPr/>
            </a:pPr>
            <a:endParaRPr lang="en-US" sz="2000" b="1" kern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65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15240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Laboratory for Nuclear Science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860" y="1137880"/>
            <a:ext cx="6159940" cy="472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76200" y="685800"/>
            <a:ext cx="9144000" cy="5791200"/>
            <a:chOff x="76200" y="685800"/>
            <a:chExt cx="9144000" cy="5791200"/>
          </a:xfrm>
        </p:grpSpPr>
        <p:grpSp>
          <p:nvGrpSpPr>
            <p:cNvPr id="3" name="Group 24"/>
            <p:cNvGrpSpPr/>
            <p:nvPr/>
          </p:nvGrpSpPr>
          <p:grpSpPr>
            <a:xfrm>
              <a:off x="6172200" y="685800"/>
              <a:ext cx="3048000" cy="2612886"/>
              <a:chOff x="6629400" y="685800"/>
              <a:chExt cx="3048000" cy="2612886"/>
            </a:xfrm>
          </p:grpSpPr>
          <p:pic>
            <p:nvPicPr>
              <p:cNvPr id="14" name="Picture 4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9400" y="685800"/>
                <a:ext cx="2071687" cy="22098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043346" y="2590800"/>
                <a:ext cx="26340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Fundamental</a:t>
                </a:r>
              </a:p>
              <a:p>
                <a:r>
                  <a:rPr lang="en-US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Forces &amp; Symmetries</a:t>
                </a:r>
              </a:p>
            </p:txBody>
          </p:sp>
        </p:grpSp>
        <p:grpSp>
          <p:nvGrpSpPr>
            <p:cNvPr id="5" name="Group 23"/>
            <p:cNvGrpSpPr/>
            <p:nvPr/>
          </p:nvGrpSpPr>
          <p:grpSpPr>
            <a:xfrm>
              <a:off x="2853948" y="4495800"/>
              <a:ext cx="2632452" cy="1771710"/>
              <a:chOff x="3581400" y="990600"/>
              <a:chExt cx="2632452" cy="1771710"/>
            </a:xfrm>
          </p:grpSpPr>
          <p:pic>
            <p:nvPicPr>
              <p:cNvPr id="11" name="Picture 4" descr="ev2_sid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38600" y="990600"/>
                <a:ext cx="1876324" cy="144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581400" y="2362200"/>
                <a:ext cx="26324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Hadrons from Quarks</a:t>
                </a:r>
              </a:p>
            </p:txBody>
          </p:sp>
        </p:grpSp>
        <p:grpSp>
          <p:nvGrpSpPr>
            <p:cNvPr id="6" name="Group 28"/>
            <p:cNvGrpSpPr/>
            <p:nvPr/>
          </p:nvGrpSpPr>
          <p:grpSpPr>
            <a:xfrm>
              <a:off x="76200" y="2743200"/>
              <a:ext cx="2052165" cy="2076510"/>
              <a:chOff x="533400" y="2743200"/>
              <a:chExt cx="2052165" cy="2076510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38200" y="2743200"/>
                <a:ext cx="1169966" cy="175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33400" y="4419600"/>
                <a:ext cx="20521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Medical Imaging</a:t>
                </a:r>
              </a:p>
            </p:txBody>
          </p:sp>
        </p:grpSp>
        <p:grpSp>
          <p:nvGrpSpPr>
            <p:cNvPr id="7" name="Group 27"/>
            <p:cNvGrpSpPr/>
            <p:nvPr/>
          </p:nvGrpSpPr>
          <p:grpSpPr>
            <a:xfrm>
              <a:off x="489172" y="4876800"/>
              <a:ext cx="2406428" cy="1600200"/>
              <a:chOff x="1632172" y="4876800"/>
              <a:chExt cx="2406428" cy="1600200"/>
            </a:xfrm>
          </p:grpSpPr>
          <p:pic>
            <p:nvPicPr>
              <p:cNvPr id="12" name="Picture 3" descr="CSSMcover1280x1024lattic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6697"/>
              <a:stretch>
                <a:fillRect/>
              </a:stretch>
            </p:blipFill>
            <p:spPr bwMode="auto">
              <a:xfrm>
                <a:off x="1981200" y="4876800"/>
                <a:ext cx="1676400" cy="12509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632172" y="6076890"/>
                <a:ext cx="2406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Quark Confinement</a:t>
                </a:r>
              </a:p>
            </p:txBody>
          </p:sp>
        </p:grpSp>
        <p:grpSp>
          <p:nvGrpSpPr>
            <p:cNvPr id="8" name="Group 26"/>
            <p:cNvGrpSpPr/>
            <p:nvPr/>
          </p:nvGrpSpPr>
          <p:grpSpPr>
            <a:xfrm>
              <a:off x="2895600" y="838200"/>
              <a:ext cx="2547492" cy="1695510"/>
              <a:chOff x="4953000" y="4648200"/>
              <a:chExt cx="2547492" cy="1695510"/>
            </a:xfrm>
          </p:grpSpPr>
          <p:pic>
            <p:nvPicPr>
              <p:cNvPr id="297988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334000" y="4648200"/>
                <a:ext cx="1657350" cy="1386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4953000" y="5943600"/>
                <a:ext cx="25474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Structure of Hadrons</a:t>
                </a:r>
              </a:p>
            </p:txBody>
          </p:sp>
        </p:grpSp>
        <p:grpSp>
          <p:nvGrpSpPr>
            <p:cNvPr id="9" name="Group 25"/>
            <p:cNvGrpSpPr/>
            <p:nvPr/>
          </p:nvGrpSpPr>
          <p:grpSpPr>
            <a:xfrm>
              <a:off x="5943600" y="3581400"/>
              <a:ext cx="2447734" cy="980975"/>
              <a:chOff x="6400800" y="3581400"/>
              <a:chExt cx="2447734" cy="980975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400800" y="3581400"/>
                <a:ext cx="2447734" cy="6144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6710835" y="4162265"/>
                <a:ext cx="20521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Accelerator S&amp;T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04800" y="914400"/>
              <a:ext cx="2578843" cy="1771710"/>
              <a:chOff x="762000" y="914400"/>
              <a:chExt cx="2578843" cy="177171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762000" y="2286000"/>
                <a:ext cx="21788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Nuclear Structure</a:t>
                </a:r>
              </a:p>
            </p:txBody>
          </p:sp>
          <p:pic>
            <p:nvPicPr>
              <p:cNvPr id="297990" name="Picture 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295400" y="914400"/>
                <a:ext cx="2045443" cy="1457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3" name="Group 31"/>
            <p:cNvGrpSpPr/>
            <p:nvPr/>
          </p:nvGrpSpPr>
          <p:grpSpPr>
            <a:xfrm>
              <a:off x="5562600" y="4648200"/>
              <a:ext cx="3005951" cy="1695510"/>
              <a:chOff x="6019800" y="4648200"/>
              <a:chExt cx="3005951" cy="1695510"/>
            </a:xfrm>
          </p:grpSpPr>
          <p:pic>
            <p:nvPicPr>
              <p:cNvPr id="305153" name="Picture 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714020" y="4648200"/>
                <a:ext cx="151558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6019800" y="5943600"/>
                <a:ext cx="30059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Theory and Computation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48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79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C00000"/>
                </a:solidFill>
              </a:rPr>
              <a:t>JLab</a:t>
            </a:r>
            <a:r>
              <a:rPr lang="en-US" i="1" dirty="0" smtClean="0">
                <a:solidFill>
                  <a:srgbClr val="C00000"/>
                </a:solidFill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21</a:t>
            </a:r>
            <a:r>
              <a:rPr lang="en-US" baseline="30000" dirty="0" smtClean="0">
                <a:solidFill>
                  <a:srgbClr val="002060"/>
                </a:solidFill>
              </a:rPr>
              <a:t>st</a:t>
            </a:r>
            <a:r>
              <a:rPr lang="en-US" dirty="0" smtClean="0">
                <a:solidFill>
                  <a:srgbClr val="002060"/>
                </a:solidFill>
              </a:rPr>
              <a:t> Century Science Questions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066800"/>
            <a:ext cx="8229600" cy="1015663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What is the role of </a:t>
            </a:r>
            <a:r>
              <a:rPr lang="en-US" sz="2000" b="1" kern="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gluonic</a:t>
            </a: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excitations in the spectroscopy of light mesons? Can these excitations elucidate the origin of quark confinement?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2098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Where is the missing spin in the nucleon? Is there a significant contribution from valence quark orbital angular momentum?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3528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we reveal a novel landscape of nucleon substructure through measurements of new multidimensional distribution functions?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44196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What is the relation between short-range N-N correlations , the </a:t>
            </a:r>
            <a:r>
              <a:rPr lang="en-US" sz="2000" b="1" kern="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partonic</a:t>
            </a: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structure of nuclei, and the nature of the nuclear force?</a:t>
            </a:r>
          </a:p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4102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Aft>
                <a:spcPct val="0"/>
              </a:spcAft>
              <a:buClr>
                <a:srgbClr val="C00000"/>
              </a:buClr>
              <a:buFontTx/>
              <a:buChar char="•"/>
            </a:pP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we discover evidence for physics beyond the standard model of particle physics?</a:t>
            </a:r>
            <a:endParaRPr lang="en-US" sz="2000" kern="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0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40"/>
          <p:cNvSpPr/>
          <p:nvPr/>
        </p:nvSpPr>
        <p:spPr bwMode="auto">
          <a:xfrm>
            <a:off x="5505990" y="4892679"/>
            <a:ext cx="3429000" cy="1521768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Project</a:t>
            </a:r>
          </a:p>
        </p:txBody>
      </p: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551234" y="4933623"/>
            <a:ext cx="4191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experimental Hall and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Upgrades to existing Experimental </a:t>
            </a:r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$338M DOE project (FY09-17)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Currently ~91% complete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Beam Commissioning in progress</a:t>
            </a:r>
            <a:endParaRPr lang="en-US" sz="13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7162800" y="3239869"/>
            <a:ext cx="19050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Maintain capability to deliver lower pass beam energies: </a:t>
            </a:r>
            <a:r>
              <a:rPr lang="en-US" sz="1200" b="1" i="1" dirty="0" smtClean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2.2</a:t>
            </a:r>
            <a:r>
              <a:rPr lang="en-US" sz="1200" b="1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, 4.4, 6.6….</a:t>
            </a:r>
          </a:p>
        </p:txBody>
      </p:sp>
      <p:sp>
        <p:nvSpPr>
          <p:cNvPr id="9232" name="Freeform 293"/>
          <p:cNvSpPr>
            <a:spLocks/>
          </p:cNvSpPr>
          <p:nvPr/>
        </p:nvSpPr>
        <p:spPr bwMode="auto">
          <a:xfrm rot="-5400000">
            <a:off x="4267200" y="3460750"/>
            <a:ext cx="190500" cy="342900"/>
          </a:xfrm>
          <a:custGeom>
            <a:avLst/>
            <a:gdLst>
              <a:gd name="T0" fmla="*/ 191045 w 181"/>
              <a:gd name="T1" fmla="*/ 342354 h 138"/>
              <a:gd name="T2" fmla="*/ 187879 w 181"/>
              <a:gd name="T3" fmla="*/ 342354 h 138"/>
              <a:gd name="T4" fmla="*/ 174157 w 181"/>
              <a:gd name="T5" fmla="*/ 342354 h 138"/>
              <a:gd name="T6" fmla="*/ 156214 w 181"/>
              <a:gd name="T7" fmla="*/ 342354 h 138"/>
              <a:gd name="T8" fmla="*/ 132993 w 181"/>
              <a:gd name="T9" fmla="*/ 337392 h 138"/>
              <a:gd name="T10" fmla="*/ 109772 w 181"/>
              <a:gd name="T11" fmla="*/ 322507 h 138"/>
              <a:gd name="T12" fmla="*/ 83384 w 181"/>
              <a:gd name="T13" fmla="*/ 300180 h 138"/>
              <a:gd name="T14" fmla="*/ 60163 w 181"/>
              <a:gd name="T15" fmla="*/ 267929 h 138"/>
              <a:gd name="T16" fmla="*/ 39053 w 181"/>
              <a:gd name="T17" fmla="*/ 220793 h 138"/>
              <a:gd name="T18" fmla="*/ 25332 w 181"/>
              <a:gd name="T19" fmla="*/ 161254 h 138"/>
              <a:gd name="T20" fmla="*/ 11610 w 181"/>
              <a:gd name="T21" fmla="*/ 181100 h 138"/>
              <a:gd name="T22" fmla="*/ 0 w 181"/>
              <a:gd name="T23" fmla="*/ 0 h 138"/>
              <a:gd name="T24" fmla="*/ 78107 w 181"/>
              <a:gd name="T25" fmla="*/ 57059 h 138"/>
              <a:gd name="T26" fmla="*/ 58052 w 181"/>
              <a:gd name="T27" fmla="*/ 79386 h 138"/>
              <a:gd name="T28" fmla="*/ 58052 w 181"/>
              <a:gd name="T29" fmla="*/ 89310 h 138"/>
              <a:gd name="T30" fmla="*/ 58052 w 181"/>
              <a:gd name="T31" fmla="*/ 101714 h 138"/>
              <a:gd name="T32" fmla="*/ 60163 w 181"/>
              <a:gd name="T33" fmla="*/ 124041 h 138"/>
              <a:gd name="T34" fmla="*/ 66496 w 181"/>
              <a:gd name="T35" fmla="*/ 156292 h 138"/>
              <a:gd name="T36" fmla="*/ 75996 w 181"/>
              <a:gd name="T37" fmla="*/ 193504 h 138"/>
              <a:gd name="T38" fmla="*/ 91828 w 181"/>
              <a:gd name="T39" fmla="*/ 230717 h 138"/>
              <a:gd name="T40" fmla="*/ 115049 w 181"/>
              <a:gd name="T41" fmla="*/ 267929 h 138"/>
              <a:gd name="T42" fmla="*/ 148825 w 181"/>
              <a:gd name="T43" fmla="*/ 305142 h 138"/>
              <a:gd name="T44" fmla="*/ 191045 w 181"/>
              <a:gd name="T45" fmla="*/ 342354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41"/>
          <p:cNvGrpSpPr/>
          <p:nvPr/>
        </p:nvGrpSpPr>
        <p:grpSpPr>
          <a:xfrm>
            <a:off x="1822450" y="1524000"/>
            <a:ext cx="7245350" cy="4457698"/>
            <a:chOff x="1060450" y="1790700"/>
            <a:chExt cx="7245350" cy="4457698"/>
          </a:xfrm>
        </p:grpSpPr>
        <p:grpSp>
          <p:nvGrpSpPr>
            <p:cNvPr id="3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4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067425" cy="3787779"/>
                <a:chOff x="125" y="1478"/>
                <a:chExt cx="3822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22" cy="2386"/>
                  <a:chOff x="125" y="1478"/>
                  <a:chExt cx="3822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792"/>
                    <a:ext cx="864" cy="341"/>
                    <a:chOff x="2352" y="2744"/>
                    <a:chExt cx="864" cy="341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38"/>
                    <a:chOff x="2922" y="2438"/>
                    <a:chExt cx="1064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87" y="1066800"/>
            <a:ext cx="22296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2590800" y="1143000"/>
            <a:ext cx="3886200" cy="738664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00000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Upgrade is designed to build on existing facility: vast majority of accelerator and experimental equipment have continued use</a:t>
            </a:r>
          </a:p>
        </p:txBody>
      </p:sp>
      <p:grpSp>
        <p:nvGrpSpPr>
          <p:cNvPr id="19" name="Group 342"/>
          <p:cNvGrpSpPr/>
          <p:nvPr/>
        </p:nvGrpSpPr>
        <p:grpSpPr>
          <a:xfrm>
            <a:off x="129080" y="3962400"/>
            <a:ext cx="2461719" cy="1343055"/>
            <a:chOff x="228601" y="4038600"/>
            <a:chExt cx="2057400" cy="1343055"/>
          </a:xfrm>
        </p:grpSpPr>
        <p:sp>
          <p:nvSpPr>
            <p:cNvPr id="340" name="Rectangle 339"/>
            <p:cNvSpPr/>
            <p:nvPr/>
          </p:nvSpPr>
          <p:spPr bwMode="auto">
            <a:xfrm>
              <a:off x="228601" y="4038600"/>
              <a:ext cx="2057400" cy="1143000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9" name="Text Box 3"/>
            <p:cNvSpPr txBox="1">
              <a:spLocks noChangeArrowheads="1"/>
            </p:cNvSpPr>
            <p:nvPr/>
          </p:nvSpPr>
          <p:spPr bwMode="auto">
            <a:xfrm>
              <a:off x="228601" y="4088993"/>
              <a:ext cx="2057399" cy="1292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L="112713"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The completion of the </a:t>
              </a:r>
            </a:p>
            <a:p>
              <a:pPr marL="112713"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12 </a:t>
              </a:r>
              <a:r>
                <a:rPr lang="en-US" sz="1300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 Upgrade of CEBAF was ranked the highest priority in the 2007 NSAC Long Range Plan.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7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1" y="676469"/>
            <a:ext cx="9133368" cy="579120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r="54337"/>
          <a:stretch/>
        </p:blipFill>
        <p:spPr>
          <a:xfrm>
            <a:off x="2563591" y="685799"/>
            <a:ext cx="4218209" cy="57999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-1" y="0"/>
            <a:ext cx="9144003" cy="67710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800" b="1" spc="150" dirty="0">
                <a:ln w="11430"/>
                <a:solidFill>
                  <a:srgbClr val="FFFFFF">
                    <a:lumMod val="8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JLab12: Nuclear Physics for the Future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584077"/>
            <a:ext cx="2842587" cy="1987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userweb.jlab.org/~kcarter/PT%20Photos/Hall%20B/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6"/>
          <a:stretch/>
        </p:blipFill>
        <p:spPr bwMode="auto">
          <a:xfrm>
            <a:off x="6324600" y="685800"/>
            <a:ext cx="2496495" cy="2834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alla_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05" y="4572000"/>
            <a:ext cx="2850184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jlabhome\home\mont\montdocs\jlab\jlab users\users meeting 2013\Four C100 CM's installed into South Lina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05" y="685800"/>
            <a:ext cx="2822640" cy="1898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tewartm\Desktop\gccccidb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"/>
          <a:stretch/>
        </p:blipFill>
        <p:spPr bwMode="auto">
          <a:xfrm>
            <a:off x="6347292" y="3439160"/>
            <a:ext cx="2476668" cy="3019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CEBAF Commissioning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7"/>
          <p:cNvGrpSpPr>
            <a:grpSpLocks noChangeAspect="1"/>
          </p:cNvGrpSpPr>
          <p:nvPr/>
        </p:nvGrpSpPr>
        <p:grpSpPr>
          <a:xfrm>
            <a:off x="2429348" y="965212"/>
            <a:ext cx="5957785" cy="3073387"/>
            <a:chOff x="416508" y="1802346"/>
            <a:chExt cx="4624217" cy="2385452"/>
          </a:xfrm>
        </p:grpSpPr>
        <p:pic>
          <p:nvPicPr>
            <p:cNvPr id="4" name="Picture 3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9" t="50000" r="1740" b="13910"/>
            <a:stretch/>
          </p:blipFill>
          <p:spPr bwMode="auto">
            <a:xfrm>
              <a:off x="489161" y="1803468"/>
              <a:ext cx="4551564" cy="23843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175961" y="2758588"/>
              <a:ext cx="819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</a:rPr>
                <a:t>Current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37345" y="3273399"/>
              <a:ext cx="55496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dirty="0">
                  <a:solidFill>
                    <a:prstClr val="black"/>
                  </a:solidFill>
                </a:rPr>
                <a:t>Hall 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7345" y="2628098"/>
              <a:ext cx="543739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dirty="0">
                  <a:solidFill>
                    <a:prstClr val="black"/>
                  </a:solidFill>
                </a:rPr>
                <a:t>Hall B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8319" y="1802346"/>
              <a:ext cx="550151" cy="2769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dirty="0">
                  <a:solidFill>
                    <a:prstClr val="black"/>
                  </a:solidFill>
                </a:rPr>
                <a:t>Hall A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8344" y="1600200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Dec. 2014: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229" y="4267200"/>
            <a:ext cx="7797904" cy="1881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1963" indent="-4619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Feb. 2015: restore 5 pass beam</a:t>
            </a:r>
          </a:p>
          <a:p>
            <a:pPr marL="461963" indent="-4619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Mar. 2015: commission new RF separator system in pass 5</a:t>
            </a:r>
          </a:p>
          <a:p>
            <a:pPr marL="461963" indent="-4619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Demonstrate 5 pass beam to D and A</a:t>
            </a:r>
          </a:p>
          <a:p>
            <a:pPr marL="461963" indent="-4619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Beam to Hall A, B, D for commissioning/physics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0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dirty="0" smtClean="0"/>
              <a:t>Additional Experimental Equipment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733938"/>
            <a:ext cx="445025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Super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Spectrometer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(FY13-17 construction)</a:t>
            </a:r>
          </a:p>
          <a:p>
            <a:pPr>
              <a:buClr>
                <a:srgbClr val="C00000"/>
              </a:buClr>
              <a:tabLst>
                <a:tab pos="682625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  High Q</a:t>
            </a:r>
            <a:r>
              <a:rPr lang="en-US" sz="20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form factors </a:t>
            </a:r>
          </a:p>
          <a:p>
            <a:pPr>
              <a:buClr>
                <a:srgbClr val="C00000"/>
              </a:buClr>
              <a:tabLst>
                <a:tab pos="682625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  SIDIS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(MIE – FY17-19?)</a:t>
            </a:r>
          </a:p>
          <a:p>
            <a:pPr marL="284163" lvl="1">
              <a:buClr>
                <a:srgbClr val="C00000"/>
              </a:buClr>
              <a:tabLst>
                <a:tab pos="682625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  Standard Model Test</a:t>
            </a:r>
          </a:p>
          <a:p>
            <a:pPr marL="284163" lvl="1">
              <a:buClr>
                <a:srgbClr val="C00000"/>
              </a:buClr>
              <a:tabLst>
                <a:tab pos="682625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  Successful Science Review</a:t>
            </a:r>
          </a:p>
          <a:p>
            <a:pPr>
              <a:buClr>
                <a:srgbClr val="C00000"/>
              </a:buClr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C00000"/>
              </a:buClr>
              <a:tabLst>
                <a:tab pos="682625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	-    SIDIS and PVDIS</a:t>
            </a:r>
          </a:p>
          <a:p>
            <a:pPr>
              <a:buClr>
                <a:srgbClr val="C00000"/>
              </a:buClr>
              <a:tabLst>
                <a:tab pos="682625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  Chinese collaboration</a:t>
            </a:r>
          </a:p>
          <a:p>
            <a:pPr>
              <a:buClr>
                <a:srgbClr val="C00000"/>
              </a:buClr>
              <a:tabLst>
                <a:tab pos="682625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	-    CLEO Solenoid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057525"/>
            <a:ext cx="3048000" cy="129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0822" y="4648200"/>
            <a:ext cx="2536201" cy="170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1" name="Picture 3"/>
          <p:cNvPicPr>
            <a:picLocks noChangeAspect="1" noChangeArrowheads="1"/>
          </p:cNvPicPr>
          <p:nvPr/>
        </p:nvPicPr>
        <p:blipFill>
          <a:blip r:embed="rId4" cstate="print"/>
          <a:srcRect l="5313" t="17673" r="10429" b="24149"/>
          <a:stretch>
            <a:fillRect/>
          </a:stretch>
        </p:blipFill>
        <p:spPr bwMode="auto">
          <a:xfrm>
            <a:off x="5535655" y="914400"/>
            <a:ext cx="292254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9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834" y="932472"/>
            <a:ext cx="8815340" cy="5214792"/>
          </a:xfrm>
          <a:prstGeom prst="rect">
            <a:avLst/>
          </a:prstGeom>
          <a:solidFill>
            <a:schemeClr val="bg1"/>
          </a:solidFill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117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Approved Experiments by Physics Topics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4869369"/>
              </p:ext>
            </p:extLst>
          </p:nvPr>
        </p:nvGraphicFramePr>
        <p:xfrm>
          <a:off x="162372" y="868354"/>
          <a:ext cx="8827802" cy="52243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04337"/>
                <a:gridCol w="572172"/>
                <a:gridCol w="653911"/>
                <a:gridCol w="653911"/>
                <a:gridCol w="653911"/>
                <a:gridCol w="653911"/>
                <a:gridCol w="735649"/>
              </a:tblGrid>
              <a:tr h="544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B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</a:tr>
              <a:tr h="5656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Hadron spectra as probes of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QCD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GlueX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heavy baryon and meson spectroscopy)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</a:tr>
              <a:tr h="5895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transverse structure of the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hadrons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(Elastic and transition Form Factors)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</a:tr>
              <a:tr h="6133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longitudinal structure of the hadrons  </a:t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Unpolarized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polarized </a:t>
                      </a:r>
                      <a:r>
                        <a:rPr lang="en-US" sz="14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parton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distribution functions)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</a:tr>
              <a:tr h="875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structure of the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hadrons 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(Generalized Parton Distributions and Transverse Momentum Distributions)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</a:tr>
              <a:tr h="896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Hadrons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cold nuclear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matter 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b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(Medium modification of the nucleons, quark </a:t>
                      </a:r>
                      <a:r>
                        <a:rPr lang="en-US" sz="14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hadronization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N-N correlations, </a:t>
                      </a:r>
                      <a:r>
                        <a:rPr lang="en-US" sz="14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hypernuclear</a:t>
                      </a:r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spectroscopy, few-body experiments)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</a:tr>
              <a:tr h="6373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Low-energy tests of the Standard Model and Fundamental 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Symmetries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</a:tr>
              <a:tr h="502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T="7554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61313" y="6038079"/>
            <a:ext cx="3453318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  Decade of Experiments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9494</TotalTime>
  <Words>1124</Words>
  <Application>Microsoft Office PowerPoint</Application>
  <PresentationFormat>On-screen Show (4:3)</PresentationFormat>
  <Paragraphs>397</Paragraphs>
  <Slides>26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JLabPowerpointMain</vt:lpstr>
      <vt:lpstr>1_JLabPowerpointMain</vt:lpstr>
      <vt:lpstr>3_JLab_PowerPoint1</vt:lpstr>
      <vt:lpstr>Equation</vt:lpstr>
      <vt:lpstr>Image</vt:lpstr>
      <vt:lpstr>PowerPoint Presentation</vt:lpstr>
      <vt:lpstr>PowerPoint Presentation</vt:lpstr>
      <vt:lpstr>A Laboratory for Nuclear Science</vt:lpstr>
      <vt:lpstr>JLab: 21st Century Science Questions</vt:lpstr>
      <vt:lpstr>12 GeV Upgrade Project</vt:lpstr>
      <vt:lpstr>PowerPoint Presentation</vt:lpstr>
      <vt:lpstr>CEBAF Commissioning</vt:lpstr>
      <vt:lpstr>Additional Experimental Equipment</vt:lpstr>
      <vt:lpstr>PowerPoint Presentation</vt:lpstr>
      <vt:lpstr>12 GeV Approved Experiments by PAC Days </vt:lpstr>
      <vt:lpstr>Jefferson Lab 3 Year Schedule</vt:lpstr>
      <vt:lpstr>Quantum Numbers of Hybrid Mesons</vt:lpstr>
      <vt:lpstr>PowerPoint Presentation</vt:lpstr>
      <vt:lpstr>PowerPoint Presentation</vt:lpstr>
      <vt:lpstr>PowerPoint Presentation</vt:lpstr>
      <vt:lpstr>3D Science</vt:lpstr>
      <vt:lpstr>New Paradigm for Nucleon Structure</vt:lpstr>
      <vt:lpstr>Parity Violation at JLab</vt:lpstr>
      <vt:lpstr>Measuring the Neutron “Skin” in the Pb Nucleus</vt:lpstr>
      <vt:lpstr>Projected Results</vt:lpstr>
      <vt:lpstr>Cosmology and Dark Matter</vt:lpstr>
      <vt:lpstr>PAMELA Data on Cosmic Radiation</vt:lpstr>
      <vt:lpstr>PowerPoint Presentation</vt:lpstr>
      <vt:lpstr>12 GeV JLab – The Potential</vt:lpstr>
      <vt:lpstr>PowerPoint Presentation</vt:lpstr>
      <vt:lpstr>Jefferson Lab: Today and Tomorrow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Robert McKeown</cp:lastModifiedBy>
  <cp:revision>56</cp:revision>
  <dcterms:created xsi:type="dcterms:W3CDTF">2013-08-22T19:51:08Z</dcterms:created>
  <dcterms:modified xsi:type="dcterms:W3CDTF">2015-05-26T12:30:04Z</dcterms:modified>
</cp:coreProperties>
</file>