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5.xml" ContentType="application/vnd.openxmlformats-officedocument.presentationml.slide+xml"/>
  <Default Extension="jpeg" ContentType="image/jpeg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22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Default Extension="vml" ContentType="application/vnd.openxmlformats-officedocument.vmlDrawing"/>
  <Override PartName="/ppt/tags/tag3.xml" ContentType="application/vnd.openxmlformats-officedocument.presentationml.tags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slides/slide4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8" r:id="rId3"/>
    <p:sldId id="344" r:id="rId4"/>
    <p:sldId id="288" r:id="rId5"/>
    <p:sldId id="340" r:id="rId6"/>
    <p:sldId id="289" r:id="rId7"/>
    <p:sldId id="287" r:id="rId8"/>
    <p:sldId id="318" r:id="rId9"/>
    <p:sldId id="339" r:id="rId10"/>
    <p:sldId id="302" r:id="rId11"/>
    <p:sldId id="341" r:id="rId12"/>
    <p:sldId id="303" r:id="rId13"/>
    <p:sldId id="290" r:id="rId14"/>
    <p:sldId id="312" r:id="rId15"/>
    <p:sldId id="275" r:id="rId16"/>
    <p:sldId id="281" r:id="rId17"/>
    <p:sldId id="342" r:id="rId18"/>
    <p:sldId id="295" r:id="rId19"/>
    <p:sldId id="338" r:id="rId20"/>
    <p:sldId id="348" r:id="rId21"/>
    <p:sldId id="349" r:id="rId22"/>
    <p:sldId id="346" r:id="rId23"/>
    <p:sldId id="33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CCFF66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2018" autoAdjust="0"/>
    <p:restoredTop sz="88326" autoAdjust="0"/>
  </p:normalViewPr>
  <p:slideViewPr>
    <p:cSldViewPr snapToGrid="0" snapToObjects="1">
      <p:cViewPr>
        <p:scale>
          <a:sx n="100" d="100"/>
          <a:sy n="100" d="100"/>
        </p:scale>
        <p:origin x="-816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ict"/><Relationship Id="rId2" Type="http://schemas.openxmlformats.org/officeDocument/2006/relationships/image" Target="../media/image8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54F19-120D-AC45-B54B-C1187C8BD418}" type="datetimeFigureOut">
              <a:rPr lang="en-US" smtClean="0"/>
              <a:pPr/>
              <a:t>5/28/15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4A737-875A-224E-BD04-719C3D3846E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1A462-4F7A-2743-8488-02BA8A0120D8}" type="datetimeFigureOut">
              <a:rPr lang="en-US" smtClean="0"/>
              <a:pPr/>
              <a:t>5/28/15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2E98A-940B-FB4D-8617-C07794209A8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2E98A-940B-FB4D-8617-C07794209A8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25D76A-7A68-7240-AA7A-B09647AB1D2F}" type="slidenum">
              <a:rPr lang="en-US"/>
              <a:pPr/>
              <a:t>12</a:t>
            </a:fld>
            <a:endParaRPr lang="en-US"/>
          </a:p>
        </p:txBody>
      </p:sp>
      <p:sp>
        <p:nvSpPr>
          <p:cNvPr id="409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0EE05-8626-A346-937C-3DA63CAE9E2F}" type="slidenum">
              <a:rPr lang="en-US"/>
              <a:pPr/>
              <a:t>13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039468-44AB-4C19-A264-5095B83602FE}" type="slidenum">
              <a:rPr lang="en-US">
                <a:latin typeface="Arial" pitchFamily="80" charset="0"/>
                <a:ea typeface="ＭＳ Ｐゴシック" pitchFamily="80" charset="-128"/>
                <a:cs typeface="ＭＳ Ｐゴシック" pitchFamily="80" charset="-128"/>
              </a:rPr>
              <a:pPr/>
              <a:t>14</a:t>
            </a:fld>
            <a:endParaRPr lang="en-US">
              <a:latin typeface="Arial" pitchFamily="80" charset="0"/>
              <a:ea typeface="ＭＳ Ｐゴシック" pitchFamily="80" charset="-128"/>
              <a:cs typeface="ＭＳ Ｐゴシック" pitchFamily="80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80" charset="0"/>
              <a:ea typeface="ＭＳ Ｐゴシック" pitchFamily="80" charset="-128"/>
              <a:cs typeface="ＭＳ Ｐゴシック" pitchFamily="8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5BDBB-878C-B849-B289-F986894C14A9}" type="slidenum">
              <a:rPr lang="en-US"/>
              <a:pPr/>
              <a:t>2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C645E6-607F-B348-9595-FD4C0A980EE9}" type="slidenum">
              <a:rPr lang="en-US"/>
              <a:pPr/>
              <a:t>3</a:t>
            </a:fld>
            <a:endParaRPr lang="en-US"/>
          </a:p>
        </p:txBody>
      </p:sp>
      <p:sp>
        <p:nvSpPr>
          <p:cNvPr id="21299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7536DC-9A8B-A245-AF4A-C11AD9890784}" type="slidenum">
              <a:rPr lang="en-US"/>
              <a:pPr/>
              <a:t>4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51F9D6-BF69-8E41-88BD-629F08BEDABB}" type="slidenum">
              <a:rPr lang="en-US"/>
              <a:pPr/>
              <a:t>5</a:t>
            </a:fld>
            <a:endParaRPr lang="en-US"/>
          </a:p>
        </p:txBody>
      </p:sp>
      <p:sp>
        <p:nvSpPr>
          <p:cNvPr id="21913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409BC0-5169-B642-AB1C-3CD43E528B14}" type="slidenum">
              <a:rPr lang="en-US"/>
              <a:pPr/>
              <a:t>6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E16FE0-650F-DA48-9B4D-825FAA36A946}" type="slidenum">
              <a:rPr lang="en-US"/>
              <a:pPr/>
              <a:t>7</a:t>
            </a:fld>
            <a:endParaRPr lang="en-US"/>
          </a:p>
        </p:txBody>
      </p:sp>
      <p:sp>
        <p:nvSpPr>
          <p:cNvPr id="256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476B5-0D25-2849-BBDE-D9A8D50109DC}" type="slidenum">
              <a:rPr lang="en-US"/>
              <a:pPr/>
              <a:t>8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7669FF-6650-814D-8D67-810BF0C6BC2C}" type="slidenum">
              <a:rPr lang="en-US"/>
              <a:pPr/>
              <a:t>11</a:t>
            </a:fld>
            <a:endParaRPr 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26,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2015, Newport News, Virginia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54730"/>
          </a:xfrm>
          <a:solidFill>
            <a:srgbClr val="000090"/>
          </a:solidFill>
          <a:ln>
            <a:solidFill>
              <a:srgbClr val="000090"/>
            </a:solidFill>
          </a:ln>
          <a:effectLst>
            <a:outerShdw blurRad="177800" dist="165100" dir="2700000" algn="tl" rotWithShape="0">
              <a:srgbClr val="000090">
                <a:alpha val="73000"/>
              </a:srgbClr>
            </a:outerShdw>
          </a:effectLst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Comic Sans MS"/>
                <a:cs typeface="Comic Sans M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rgbClr val="FF0000"/>
              </a:buClr>
              <a:buSzPct val="100000"/>
              <a:buFont typeface="Wingdings" charset="2"/>
              <a:buChar char=""/>
              <a:defRPr sz="2400">
                <a:solidFill>
                  <a:srgbClr val="000090"/>
                </a:solidFill>
              </a:defRPr>
            </a:lvl1pPr>
            <a:lvl2pPr>
              <a:buClr>
                <a:srgbClr val="008000"/>
              </a:buClr>
              <a:buFont typeface="Arial"/>
              <a:buChar char="➥"/>
              <a:defRPr sz="2000"/>
            </a:lvl2pPr>
            <a:lvl3pPr>
              <a:buClr>
                <a:srgbClr val="FF00FF"/>
              </a:buClr>
              <a:buFont typeface="Wingdings" charset="2"/>
              <a:buChar char="Ø"/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537158"/>
            <a:ext cx="2133600" cy="184317"/>
          </a:xfrm>
        </p:spPr>
        <p:txBody>
          <a:bodyPr/>
          <a:lstStyle/>
          <a:p>
            <a:r>
              <a:rPr lang="en-US" smtClean="0"/>
              <a:t>May 26,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53895" y="6537158"/>
            <a:ext cx="4491789" cy="184317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QCD Evolution 2015, Newport News, Virginia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20000" y="6537158"/>
            <a:ext cx="1066800" cy="184317"/>
          </a:xfrm>
        </p:spPr>
        <p:txBody>
          <a:bodyPr/>
          <a:lstStyle/>
          <a:p>
            <a:fld id="{61177E00-82D9-9A45-8F03-F54F3E5EAD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26,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2015, Newport News, Virginia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26,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2015, Newport News, Virginia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26,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2015, Newport News, Virginia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52400" y="1143000"/>
            <a:ext cx="8763000" cy="51816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12700" y="64960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ln>
                  <a:noFill/>
                </a:ln>
                <a:solidFill>
                  <a:srgbClr val="FF00FF"/>
                </a:solidFill>
              </a:defRPr>
            </a:lvl1pPr>
          </a:lstStyle>
          <a:p>
            <a:r>
              <a:rPr lang="en-US" smtClean="0"/>
              <a:t>May 26,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6050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00FF"/>
                </a:solidFill>
              </a:defRPr>
            </a:lvl1pPr>
          </a:lstStyle>
          <a:p>
            <a:r>
              <a:rPr lang="en-US" dirty="0" smtClean="0"/>
              <a:t>QCD Evolution 2015, Newport News, Virginia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4600" y="6483350"/>
            <a:ext cx="109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77E00-82D9-9A45-8F03-F54F3E5EAD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Content Placeholder 10" descr="TempleT-sm.gif"/>
          <p:cNvPicPr>
            <a:picLocks noChangeAspect="1"/>
          </p:cNvPicPr>
          <p:nvPr userDrawn="1"/>
        </p:nvPicPr>
        <p:blipFill>
          <a:blip r:embed="rId8"/>
          <a:srcRect l="-841" r="-841"/>
          <a:stretch>
            <a:fillRect/>
          </a:stretch>
        </p:blipFill>
        <p:spPr>
          <a:xfrm>
            <a:off x="8686800" y="6342063"/>
            <a:ext cx="457200" cy="5123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9" r:id="rId6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df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tiff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df"/><Relationship Id="rId3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d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df"/><Relationship Id="rId7" Type="http://schemas.openxmlformats.org/officeDocument/2006/relationships/image" Target="../media/image12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df"/><Relationship Id="rId12" Type="http://schemas.openxmlformats.org/officeDocument/2006/relationships/image" Target="../media/image20.png"/><Relationship Id="rId13" Type="http://schemas.openxmlformats.org/officeDocument/2006/relationships/image" Target="../media/image21.pdf"/><Relationship Id="rId14" Type="http://schemas.openxmlformats.org/officeDocument/2006/relationships/image" Target="../media/image22.png"/><Relationship Id="rId15" Type="http://schemas.openxmlformats.org/officeDocument/2006/relationships/image" Target="../media/image23.pdf"/><Relationship Id="rId16" Type="http://schemas.openxmlformats.org/officeDocument/2006/relationships/image" Target="../media/image24.png"/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6.xml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df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image" Target="../media/image33.pdf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ng"/><Relationship Id="rId12" Type="http://schemas.openxmlformats.org/officeDocument/2006/relationships/image" Target="../media/image45.pdf"/><Relationship Id="rId13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df"/><Relationship Id="rId3" Type="http://schemas.openxmlformats.org/officeDocument/2006/relationships/image" Target="../media/image36.png"/><Relationship Id="rId4" Type="http://schemas.openxmlformats.org/officeDocument/2006/relationships/image" Target="../media/image37.pdf"/><Relationship Id="rId5" Type="http://schemas.openxmlformats.org/officeDocument/2006/relationships/image" Target="../media/image38.png"/><Relationship Id="rId6" Type="http://schemas.openxmlformats.org/officeDocument/2006/relationships/image" Target="../media/image39.pdf"/><Relationship Id="rId7" Type="http://schemas.openxmlformats.org/officeDocument/2006/relationships/image" Target="../media/image40.png"/><Relationship Id="rId8" Type="http://schemas.openxmlformats.org/officeDocument/2006/relationships/image" Target="../media/image41.pdf"/><Relationship Id="rId9" Type="http://schemas.openxmlformats.org/officeDocument/2006/relationships/image" Target="../media/image42.png"/><Relationship Id="rId10" Type="http://schemas.openxmlformats.org/officeDocument/2006/relationships/image" Target="../media/image43.pd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3175" y="87048"/>
            <a:ext cx="8730090" cy="100515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Nucleon g</a:t>
            </a:r>
            <a:r>
              <a:rPr lang="en-US" sz="2800" baseline="-25000" dirty="0" smtClean="0"/>
              <a:t>2 </a:t>
            </a:r>
            <a:r>
              <a:rPr lang="en-US" sz="2800" dirty="0" smtClean="0"/>
              <a:t>Structure Function at Large </a:t>
            </a:r>
            <a:r>
              <a:rPr lang="en-US" sz="2800" dirty="0" err="1" smtClean="0"/>
              <a:t>x</a:t>
            </a:r>
            <a:r>
              <a:rPr lang="en-US" sz="2800" dirty="0" smtClean="0"/>
              <a:t>: Probing Color Forces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73175" y="1472180"/>
            <a:ext cx="5356213" cy="48756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Outline:</a:t>
            </a:r>
          </a:p>
          <a:p>
            <a:pPr>
              <a:buNone/>
            </a:pPr>
            <a:endParaRPr lang="en-US" dirty="0" smtClean="0"/>
          </a:p>
          <a:p>
            <a:pPr>
              <a:spcAft>
                <a:spcPts val="2400"/>
              </a:spcAft>
            </a:pPr>
            <a:r>
              <a:rPr lang="en-US" sz="2000" dirty="0" smtClean="0"/>
              <a:t>Introduction</a:t>
            </a:r>
          </a:p>
          <a:p>
            <a:pPr>
              <a:spcAft>
                <a:spcPts val="2400"/>
              </a:spcAft>
            </a:pPr>
            <a:r>
              <a:rPr lang="en-US" sz="2000" dirty="0" smtClean="0"/>
              <a:t>Quark-gluon correlations and color forces</a:t>
            </a:r>
          </a:p>
          <a:p>
            <a:pPr>
              <a:spcAft>
                <a:spcPts val="2400"/>
              </a:spcAft>
            </a:pPr>
            <a:r>
              <a:rPr lang="en-US" sz="2000" dirty="0" err="1" smtClean="0"/>
              <a:t>JLab</a:t>
            </a:r>
            <a:r>
              <a:rPr lang="en-US" sz="2000" dirty="0" smtClean="0"/>
              <a:t> d2n and SANE experiments</a:t>
            </a:r>
          </a:p>
          <a:p>
            <a:pPr>
              <a:spcAft>
                <a:spcPts val="2400"/>
              </a:spcAft>
            </a:pPr>
            <a:r>
              <a:rPr lang="en-US" sz="2000" dirty="0" smtClean="0"/>
              <a:t>Experimental results</a:t>
            </a:r>
          </a:p>
          <a:p>
            <a:pPr>
              <a:spcAft>
                <a:spcPts val="2400"/>
              </a:spcAft>
            </a:pPr>
            <a:r>
              <a:rPr lang="en-US" sz="2000" dirty="0" smtClean="0"/>
              <a:t>Summary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26,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00FF"/>
                </a:solidFill>
              </a:rPr>
              <a:t>QCD Evolution 2015, Newport News, Virginia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7010" y="1264734"/>
            <a:ext cx="23918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dirty="0" smtClean="0"/>
              <a:t>Zein-Eddine Meziani</a:t>
            </a:r>
          </a:p>
          <a:p>
            <a:pPr algn="ctr">
              <a:spcAft>
                <a:spcPts val="1200"/>
              </a:spcAft>
            </a:pPr>
            <a:r>
              <a:rPr lang="en-US" dirty="0" smtClean="0">
                <a:solidFill>
                  <a:srgbClr val="FF06B0"/>
                </a:solidFill>
              </a:rPr>
              <a:t>Temple University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5828814"/>
            <a:ext cx="482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On behalf of the d2n and the SANE collaborations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5" name="Picture 14" descr="nucleon_parto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017" y="2225046"/>
            <a:ext cx="4161983" cy="4122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292100" y="0"/>
            <a:ext cx="8229600" cy="660400"/>
          </a:xfrm>
          <a:solidFill>
            <a:srgbClr val="000090"/>
          </a:solidFill>
        </p:spPr>
        <p:txBody>
          <a:bodyPr>
            <a:normAutofit fontScale="90000"/>
          </a:bodyPr>
          <a:lstStyle/>
          <a:p>
            <a:r>
              <a:rPr lang="en-US" sz="3556" dirty="0" smtClean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Average Color Lorentz Force </a:t>
            </a:r>
            <a:r>
              <a:rPr lang="en-US" dirty="0" smtClean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(</a:t>
            </a:r>
            <a:r>
              <a:rPr lang="en-US" sz="2000" dirty="0" smtClean="0">
                <a:solidFill>
                  <a:srgbClr val="FFFF00"/>
                </a:solidFill>
                <a:ea typeface="ＭＳ Ｐゴシック" pitchFamily="-107" charset="-128"/>
                <a:cs typeface="ＭＳ Ｐゴシック" pitchFamily="-107" charset="-128"/>
              </a:rPr>
              <a:t>M. </a:t>
            </a:r>
            <a:r>
              <a:rPr lang="en-US" sz="2000" dirty="0" err="1" smtClean="0">
                <a:solidFill>
                  <a:srgbClr val="FFFF00"/>
                </a:solidFill>
                <a:ea typeface="ＭＳ Ｐゴシック" pitchFamily="-107" charset="-128"/>
                <a:cs typeface="ＭＳ Ｐゴシック" pitchFamily="-107" charset="-128"/>
              </a:rPr>
              <a:t>Burkardt</a:t>
            </a:r>
            <a:r>
              <a:rPr lang="en-US" dirty="0" smtClean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)</a:t>
            </a:r>
          </a:p>
        </p:txBody>
      </p:sp>
      <p:pic>
        <p:nvPicPr>
          <p:cNvPr id="38915" name="Picture 4" descr="Pag1-815-Burkardt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5967" y="1234221"/>
            <a:ext cx="3505200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 descr="Pag2815_Burkardt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620" y="486756"/>
            <a:ext cx="6933030" cy="81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 descr="Pag3-815_Burkardt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220" y="2769334"/>
            <a:ext cx="8158580" cy="11019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727200" y="4404638"/>
            <a:ext cx="6013450" cy="1602462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26, 2015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2015, Newport News, Virginia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x2g2n_all_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71600"/>
            <a:ext cx="5105400" cy="3278188"/>
          </a:xfrm>
          <a:prstGeom prst="rect">
            <a:avLst/>
          </a:prstGeom>
          <a:noFill/>
        </p:spPr>
      </p:pic>
      <p:pic>
        <p:nvPicPr>
          <p:cNvPr id="181251" name="Picture 3" descr="protong2_E15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914400"/>
            <a:ext cx="3927475" cy="4572000"/>
          </a:xfrm>
          <a:prstGeom prst="rect">
            <a:avLst/>
          </a:prstGeom>
          <a:noFill/>
        </p:spPr>
      </p:pic>
      <p:sp>
        <p:nvSpPr>
          <p:cNvPr id="181252" name="Rectangle 4"/>
          <p:cNvSpPr>
            <a:spLocks noChangeArrowheads="1"/>
          </p:cNvSpPr>
          <p:nvPr/>
        </p:nvSpPr>
        <p:spPr bwMode="auto">
          <a:xfrm>
            <a:off x="228600" y="152400"/>
            <a:ext cx="8763000" cy="5334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63500" dist="101600" dir="2700000" algn="ctr" rotWithShape="0">
              <a:srgbClr val="000099">
                <a:alpha val="75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omic Sans MS" charset="0"/>
              </a:rPr>
              <a:t>Earlier nucleon </a:t>
            </a:r>
            <a:r>
              <a:rPr lang="en-US" sz="2800" dirty="0">
                <a:solidFill>
                  <a:schemeClr val="bg1"/>
                </a:solidFill>
                <a:latin typeface="Comic Sans MS" charset="0"/>
              </a:rPr>
              <a:t>world results of</a:t>
            </a:r>
            <a:r>
              <a:rPr lang="en-US" sz="3200" dirty="0"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Comic Sans MS" charset="0"/>
              </a:rPr>
              <a:t>g</a:t>
            </a:r>
            <a:r>
              <a:rPr lang="en-US" sz="3200" baseline="-25000" dirty="0" smtClean="0">
                <a:solidFill>
                  <a:schemeClr val="bg1"/>
                </a:solidFill>
                <a:latin typeface="Comic Sans MS" charset="0"/>
              </a:rPr>
              <a:t>2 </a:t>
            </a:r>
            <a:r>
              <a:rPr lang="en-US" sz="3200" dirty="0" smtClean="0">
                <a:solidFill>
                  <a:schemeClr val="bg1"/>
                </a:solidFill>
                <a:latin typeface="Comic Sans MS" charset="0"/>
              </a:rPr>
              <a:t> </a:t>
            </a:r>
            <a:endParaRPr lang="en-US" sz="3200" dirty="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181253" name="Text Box 5"/>
          <p:cNvSpPr txBox="1">
            <a:spLocks noChangeArrowheads="1"/>
          </p:cNvSpPr>
          <p:nvPr/>
        </p:nvSpPr>
        <p:spPr bwMode="auto">
          <a:xfrm>
            <a:off x="0" y="4508500"/>
            <a:ext cx="4876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000080"/>
                </a:solidFill>
              </a:rPr>
              <a:t>SLAC E155x (proton and deuteron)</a:t>
            </a:r>
          </a:p>
          <a:p>
            <a:pPr>
              <a:buFontTx/>
              <a:buChar char="•"/>
            </a:pPr>
            <a:r>
              <a:rPr lang="en-US" sz="2000" dirty="0" err="1">
                <a:solidFill>
                  <a:srgbClr val="008000"/>
                </a:solidFill>
              </a:rPr>
              <a:t>JLab</a:t>
            </a:r>
            <a:r>
              <a:rPr lang="en-US" sz="2000" dirty="0">
                <a:solidFill>
                  <a:srgbClr val="008000"/>
                </a:solidFill>
              </a:rPr>
              <a:t> E99-117(helium-3), A</a:t>
            </a:r>
            <a:r>
              <a:rPr lang="en-US" sz="2000" baseline="-25000" dirty="0">
                <a:solidFill>
                  <a:srgbClr val="008000"/>
                </a:solidFill>
              </a:rPr>
              <a:t>1</a:t>
            </a:r>
            <a:r>
              <a:rPr lang="en-US" sz="2000" baseline="30000" dirty="0">
                <a:solidFill>
                  <a:srgbClr val="008000"/>
                </a:solidFill>
              </a:rPr>
              <a:t>n</a:t>
            </a:r>
            <a:r>
              <a:rPr lang="en-US" sz="2000" dirty="0">
                <a:solidFill>
                  <a:srgbClr val="008000"/>
                </a:solidFill>
              </a:rPr>
              <a:t> in DIS</a:t>
            </a:r>
            <a:endParaRPr lang="en-US" sz="2000" dirty="0">
              <a:solidFill>
                <a:srgbClr val="000080"/>
              </a:solidFill>
            </a:endParaRPr>
          </a:p>
          <a:p>
            <a:pPr>
              <a:buFontTx/>
              <a:buChar char="•"/>
            </a:pPr>
            <a:r>
              <a:rPr lang="en-US" sz="2000" dirty="0" err="1"/>
              <a:t>Jlab</a:t>
            </a:r>
            <a:r>
              <a:rPr lang="en-US" sz="2000" dirty="0"/>
              <a:t> E97-103 (helium 3) Q</a:t>
            </a:r>
            <a:r>
              <a:rPr lang="en-US" sz="2000" baseline="30000" dirty="0"/>
              <a:t>2</a:t>
            </a:r>
            <a:r>
              <a:rPr lang="en-US" sz="2000" dirty="0"/>
              <a:t> dependence below 1 GeV</a:t>
            </a:r>
            <a:r>
              <a:rPr lang="en-US" sz="2000" baseline="30000" dirty="0"/>
              <a:t>2</a:t>
            </a:r>
          </a:p>
        </p:txBody>
      </p:sp>
      <p:sp>
        <p:nvSpPr>
          <p:cNvPr id="181254" name="Rectangle 6"/>
          <p:cNvSpPr>
            <a:spLocks noChangeArrowheads="1"/>
          </p:cNvSpPr>
          <p:nvPr/>
        </p:nvSpPr>
        <p:spPr bwMode="auto">
          <a:xfrm>
            <a:off x="4876800" y="5410200"/>
            <a:ext cx="383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SLAC E155x (proton and deuteron)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26, 2015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2015, Newport News, Virginia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41700" y="1649968"/>
            <a:ext cx="96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6255266"/>
            <a:ext cx="6089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Recent work on g</a:t>
            </a:r>
            <a:r>
              <a:rPr lang="en-US" baseline="-25000" dirty="0" smtClean="0"/>
              <a:t>2</a:t>
            </a:r>
            <a:r>
              <a:rPr lang="en-US" dirty="0" smtClean="0"/>
              <a:t>: V. Braun et al. Phys. Rev. D83 (2011) 094023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1027"/>
          <p:cNvSpPr>
            <a:spLocks noChangeArrowheads="1"/>
          </p:cNvSpPr>
          <p:nvPr/>
        </p:nvSpPr>
        <p:spPr bwMode="auto">
          <a:xfrm>
            <a:off x="685800" y="152400"/>
            <a:ext cx="7772400" cy="685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00CC"/>
            </a:solidFill>
            <a:miter lim="800000"/>
            <a:headEnd/>
            <a:tailEnd/>
          </a:ln>
          <a:effectLst>
            <a:outerShdw blurRad="63500" dist="89803" dir="2700000" algn="ctr" rotWithShape="0">
              <a:srgbClr val="000099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charset="0"/>
              </a:rPr>
              <a:t>Models and Lattice evaluations of</a:t>
            </a:r>
            <a:r>
              <a:rPr lang="en-US" sz="3200" dirty="0">
                <a:solidFill>
                  <a:schemeClr val="bg1"/>
                </a:solidFill>
                <a:latin typeface="Comic Sans MS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Comic Sans MS" charset="0"/>
              </a:rPr>
              <a:t>d</a:t>
            </a:r>
            <a:r>
              <a:rPr lang="en-US" sz="3200" i="1" baseline="-25000" dirty="0">
                <a:solidFill>
                  <a:schemeClr val="bg1"/>
                </a:solidFill>
                <a:latin typeface="Comic Sans MS" charset="0"/>
              </a:rPr>
              <a:t>2</a:t>
            </a:r>
            <a:endParaRPr lang="en-US" sz="3200" dirty="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39939" name="Text Box 1028"/>
          <p:cNvSpPr txBox="1">
            <a:spLocks noChangeArrowheads="1"/>
          </p:cNvSpPr>
          <p:nvPr/>
        </p:nvSpPr>
        <p:spPr bwMode="auto">
          <a:xfrm>
            <a:off x="4584700" y="990600"/>
            <a:ext cx="42513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000080"/>
                </a:solidFill>
                <a:latin typeface="Helvetica" charset="0"/>
              </a:rPr>
              <a:t>Quark Bag Models</a:t>
            </a:r>
            <a:endParaRPr lang="en-US" sz="1600" dirty="0">
              <a:solidFill>
                <a:srgbClr val="000080"/>
              </a:solidFill>
              <a:latin typeface="Helvetica" charset="0"/>
            </a:endParaRPr>
          </a:p>
          <a:p>
            <a:r>
              <a:rPr lang="en-US" sz="1600" dirty="0" err="1">
                <a:latin typeface="Helvetica" charset="0"/>
              </a:rPr>
              <a:t>M.Stratmann</a:t>
            </a:r>
            <a:r>
              <a:rPr lang="en-US" sz="1600" dirty="0">
                <a:latin typeface="Helvetica" charset="0"/>
              </a:rPr>
              <a:t>, Z.Phys.C60,763(1993).</a:t>
            </a:r>
          </a:p>
          <a:p>
            <a:r>
              <a:rPr lang="en-US" sz="1600" dirty="0" err="1">
                <a:latin typeface="Helvetica" charset="0"/>
              </a:rPr>
              <a:t>X.Song</a:t>
            </a:r>
            <a:r>
              <a:rPr lang="en-US" sz="1600" dirty="0" smtClean="0">
                <a:latin typeface="Helvetica" charset="0"/>
              </a:rPr>
              <a:t>, Phys.Rev.D54,1955</a:t>
            </a:r>
            <a:r>
              <a:rPr lang="en-US" sz="1600" dirty="0">
                <a:latin typeface="Helvetica" charset="0"/>
              </a:rPr>
              <a:t>(1996).</a:t>
            </a:r>
          </a:p>
          <a:p>
            <a:r>
              <a:rPr lang="en-US" sz="1600" dirty="0" err="1">
                <a:latin typeface="Helvetica" charset="0"/>
              </a:rPr>
              <a:t>X.Ji</a:t>
            </a:r>
            <a:r>
              <a:rPr lang="en-US" sz="1600" dirty="0">
                <a:latin typeface="Helvetica" charset="0"/>
              </a:rPr>
              <a:t> and </a:t>
            </a:r>
            <a:r>
              <a:rPr lang="en-US" sz="1600" dirty="0" err="1">
                <a:latin typeface="Helvetica" charset="0"/>
              </a:rPr>
              <a:t>P.Unrau</a:t>
            </a:r>
            <a:r>
              <a:rPr lang="en-US" sz="1600" dirty="0">
                <a:latin typeface="Helvetica" charset="0"/>
              </a:rPr>
              <a:t>, Phys.Lett.B333,228(1994).</a:t>
            </a:r>
          </a:p>
        </p:txBody>
      </p:sp>
      <p:sp>
        <p:nvSpPr>
          <p:cNvPr id="39940" name="Text Box 1029"/>
          <p:cNvSpPr txBox="1">
            <a:spLocks noChangeArrowheads="1"/>
          </p:cNvSpPr>
          <p:nvPr/>
        </p:nvSpPr>
        <p:spPr bwMode="auto">
          <a:xfrm>
            <a:off x="4584700" y="2584450"/>
            <a:ext cx="45593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rgbClr val="000080"/>
                </a:solidFill>
                <a:latin typeface="Helvetica" charset="0"/>
              </a:rPr>
              <a:t>Chiral</a:t>
            </a:r>
            <a:r>
              <a:rPr lang="en-US" sz="1600" b="1" dirty="0">
                <a:solidFill>
                  <a:srgbClr val="000080"/>
                </a:solidFill>
                <a:latin typeface="Helvetica" charset="0"/>
              </a:rPr>
              <a:t> </a:t>
            </a:r>
            <a:r>
              <a:rPr lang="en-US" sz="1600" b="1" dirty="0" err="1">
                <a:solidFill>
                  <a:srgbClr val="000080"/>
                </a:solidFill>
                <a:latin typeface="Helvetica" charset="0"/>
              </a:rPr>
              <a:t>Soliton</a:t>
            </a:r>
            <a:r>
              <a:rPr lang="en-US" sz="1600" b="1" dirty="0">
                <a:solidFill>
                  <a:srgbClr val="000080"/>
                </a:solidFill>
                <a:latin typeface="Helvetica" charset="0"/>
              </a:rPr>
              <a:t> Model</a:t>
            </a:r>
          </a:p>
          <a:p>
            <a:r>
              <a:rPr lang="en-US" sz="1600" dirty="0" err="1">
                <a:latin typeface="Helvetica" charset="0"/>
              </a:rPr>
              <a:t>H.Weigel</a:t>
            </a:r>
            <a:r>
              <a:rPr lang="en-US" sz="1600" dirty="0">
                <a:latin typeface="Helvetica" charset="0"/>
              </a:rPr>
              <a:t> and </a:t>
            </a:r>
            <a:r>
              <a:rPr lang="en-US" sz="1600" dirty="0" err="1">
                <a:latin typeface="Helvetica" charset="0"/>
              </a:rPr>
              <a:t>L.Gamberg</a:t>
            </a:r>
            <a:r>
              <a:rPr lang="en-US" sz="1600" dirty="0">
                <a:latin typeface="Helvetica" charset="0"/>
              </a:rPr>
              <a:t>, </a:t>
            </a:r>
          </a:p>
          <a:p>
            <a:r>
              <a:rPr lang="en-US" sz="1600" dirty="0" err="1">
                <a:latin typeface="Helvetica" charset="0"/>
              </a:rPr>
              <a:t>Nucl</a:t>
            </a:r>
            <a:r>
              <a:rPr lang="en-US" sz="1600" dirty="0">
                <a:latin typeface="Helvetica" charset="0"/>
              </a:rPr>
              <a:t>. Phys. A680, 48 (2000).</a:t>
            </a:r>
          </a:p>
          <a:p>
            <a:r>
              <a:rPr lang="en-US" sz="1600" dirty="0" err="1">
                <a:latin typeface="Helvetica" charset="0"/>
              </a:rPr>
              <a:t>M.Wakamatsu</a:t>
            </a:r>
            <a:r>
              <a:rPr lang="en-US" sz="1600" dirty="0">
                <a:latin typeface="Helvetica" charset="0"/>
              </a:rPr>
              <a:t>, Phys. </a:t>
            </a:r>
            <a:r>
              <a:rPr lang="en-US" sz="1600" dirty="0" err="1">
                <a:latin typeface="Helvetica" charset="0"/>
              </a:rPr>
              <a:t>Lett</a:t>
            </a:r>
            <a:r>
              <a:rPr lang="en-US" sz="1600" dirty="0">
                <a:latin typeface="Helvetica" charset="0"/>
              </a:rPr>
              <a:t>. B487,118(2000).</a:t>
            </a:r>
          </a:p>
        </p:txBody>
      </p:sp>
      <p:sp>
        <p:nvSpPr>
          <p:cNvPr id="39941" name="Text Box 1030"/>
          <p:cNvSpPr txBox="1">
            <a:spLocks noChangeArrowheads="1"/>
          </p:cNvSpPr>
          <p:nvPr/>
        </p:nvSpPr>
        <p:spPr bwMode="auto">
          <a:xfrm>
            <a:off x="4584700" y="3886200"/>
            <a:ext cx="437197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0080"/>
                </a:solidFill>
                <a:latin typeface="Helvetica" charset="0"/>
              </a:rPr>
              <a:t>Lattice QCD </a:t>
            </a:r>
          </a:p>
          <a:p>
            <a:r>
              <a:rPr lang="en-US" sz="1600" dirty="0" err="1">
                <a:latin typeface="Helvetica" charset="0"/>
              </a:rPr>
              <a:t>M.Gockeler</a:t>
            </a:r>
            <a:r>
              <a:rPr lang="en-US" sz="1600" dirty="0">
                <a:latin typeface="Helvetica" charset="0"/>
              </a:rPr>
              <a:t> et al., </a:t>
            </a:r>
            <a:r>
              <a:rPr lang="en-US" sz="1600" dirty="0">
                <a:latin typeface="Arial" charset="0"/>
              </a:rPr>
              <a:t>Phys.Rev.D72:054507,(2005)</a:t>
            </a:r>
            <a:r>
              <a:rPr lang="en-US" dirty="0">
                <a:latin typeface="Arial" charset="0"/>
              </a:rPr>
              <a:t> </a:t>
            </a:r>
          </a:p>
        </p:txBody>
      </p:sp>
      <p:pic>
        <p:nvPicPr>
          <p:cNvPr id="39942" name="Picture 1032" descr="d2expvstheo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" y="1143000"/>
            <a:ext cx="4419600" cy="42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26, 2015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2015, Newport News, Virginia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4"/>
          <p:cNvSpPr txBox="1">
            <a:spLocks noChangeArrowheads="1"/>
          </p:cNvSpPr>
          <p:nvPr/>
        </p:nvSpPr>
        <p:spPr bwMode="auto">
          <a:xfrm>
            <a:off x="296863" y="1435100"/>
            <a:ext cx="884713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solidFill>
                  <a:srgbClr val="FF6600"/>
                </a:solidFill>
                <a:latin typeface="Comic Sans MS" charset="0"/>
              </a:rPr>
              <a:t>Hall </a:t>
            </a:r>
            <a:r>
              <a:rPr lang="en-US" sz="3200" dirty="0">
                <a:solidFill>
                  <a:srgbClr val="FF6600"/>
                </a:solidFill>
                <a:latin typeface="Comic Sans MS" charset="0"/>
              </a:rPr>
              <a:t>A</a:t>
            </a:r>
            <a:r>
              <a:rPr lang="en-US" sz="3200" dirty="0">
                <a:solidFill>
                  <a:srgbClr val="000080"/>
                </a:solidFill>
                <a:latin typeface="Comic Sans MS" charset="0"/>
              </a:rPr>
              <a:t> </a:t>
            </a:r>
            <a:r>
              <a:rPr lang="en-US" sz="3200" dirty="0">
                <a:solidFill>
                  <a:srgbClr val="FF6600"/>
                </a:solidFill>
                <a:latin typeface="Comic Sans MS" charset="0"/>
              </a:rPr>
              <a:t> </a:t>
            </a:r>
            <a:r>
              <a:rPr lang="en-US" sz="3200" dirty="0" smtClean="0">
                <a:solidFill>
                  <a:srgbClr val="FF6600"/>
                </a:solidFill>
                <a:latin typeface="Comic Sans MS" charset="0"/>
              </a:rPr>
              <a:t>d</a:t>
            </a:r>
            <a:r>
              <a:rPr lang="en-US" sz="3200" baseline="-25000" dirty="0" smtClean="0">
                <a:solidFill>
                  <a:srgbClr val="FF6600"/>
                </a:solidFill>
                <a:latin typeface="Comic Sans MS" charset="0"/>
              </a:rPr>
              <a:t>2</a:t>
            </a:r>
            <a:r>
              <a:rPr lang="en-US" sz="3200" baseline="30000" dirty="0" smtClean="0">
                <a:solidFill>
                  <a:srgbClr val="FF6600"/>
                </a:solidFill>
                <a:latin typeface="Comic Sans MS" charset="0"/>
              </a:rPr>
              <a:t>n </a:t>
            </a:r>
            <a:r>
              <a:rPr lang="en-US" sz="3200" dirty="0" smtClean="0">
                <a:solidFill>
                  <a:srgbClr val="000080"/>
                </a:solidFill>
                <a:latin typeface="Comic Sans MS" charset="0"/>
              </a:rPr>
              <a:t> and </a:t>
            </a:r>
            <a:r>
              <a:rPr lang="en-US" sz="3200" dirty="0">
                <a:solidFill>
                  <a:srgbClr val="FF0066"/>
                </a:solidFill>
                <a:latin typeface="Comic Sans MS" charset="0"/>
              </a:rPr>
              <a:t>Hall C SANE</a:t>
            </a:r>
            <a:r>
              <a:rPr lang="en-US" sz="3200" dirty="0" smtClean="0">
                <a:solidFill>
                  <a:srgbClr val="000080"/>
                </a:solidFill>
                <a:latin typeface="Comic Sans MS" charset="0"/>
              </a:rPr>
              <a:t> </a:t>
            </a:r>
          </a:p>
          <a:p>
            <a:pPr algn="ctr"/>
            <a:r>
              <a:rPr lang="en-US" sz="3200" dirty="0" smtClean="0">
                <a:solidFill>
                  <a:srgbClr val="000080"/>
                </a:solidFill>
                <a:latin typeface="Comic Sans MS" charset="0"/>
              </a:rPr>
              <a:t>experiments </a:t>
            </a:r>
            <a:endParaRPr lang="en-US" sz="3200" dirty="0">
              <a:solidFill>
                <a:srgbClr val="000080"/>
              </a:solidFill>
              <a:latin typeface="Comic Sans MS" charset="0"/>
            </a:endParaRPr>
          </a:p>
        </p:txBody>
      </p:sp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296863" y="2512318"/>
            <a:ext cx="884713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6600"/>
                </a:solidFill>
                <a:latin typeface="Comic Sans MS" charset="0"/>
              </a:rPr>
              <a:t>Neutron    </a:t>
            </a:r>
            <a:r>
              <a:rPr lang="en-US" sz="3200" dirty="0">
                <a:solidFill>
                  <a:srgbClr val="000080"/>
                </a:solidFill>
                <a:latin typeface="Comic Sans MS" charset="0"/>
              </a:rPr>
              <a:t> and </a:t>
            </a:r>
            <a:r>
              <a:rPr lang="en-US" sz="3200" dirty="0">
                <a:solidFill>
                  <a:srgbClr val="FF0066"/>
                </a:solidFill>
                <a:latin typeface="Comic Sans MS" charset="0"/>
              </a:rPr>
              <a:t>     </a:t>
            </a:r>
            <a:r>
              <a:rPr lang="en-US" sz="3200" dirty="0" smtClean="0">
                <a:solidFill>
                  <a:srgbClr val="FF0066"/>
                </a:solidFill>
                <a:latin typeface="Comic Sans MS" charset="0"/>
              </a:rPr>
              <a:t>  </a:t>
            </a:r>
            <a:r>
              <a:rPr lang="en-US" sz="3200" dirty="0">
                <a:solidFill>
                  <a:srgbClr val="FF0066"/>
                </a:solidFill>
                <a:latin typeface="Comic Sans MS" charset="0"/>
              </a:rPr>
              <a:t>Proton</a:t>
            </a:r>
            <a:endParaRPr lang="en-US" sz="3200" dirty="0">
              <a:solidFill>
                <a:srgbClr val="000080"/>
              </a:solidFill>
              <a:latin typeface="Comic Sans MS" charset="0"/>
            </a:endParaRPr>
          </a:p>
        </p:txBody>
      </p:sp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0" y="3727450"/>
            <a:ext cx="35337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Spokespeople:</a:t>
            </a:r>
          </a:p>
          <a:p>
            <a:r>
              <a:rPr lang="en-US" sz="1400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B. </a:t>
            </a:r>
            <a:r>
              <a:rPr lang="en-US" sz="1400" dirty="0" err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Sawatzky</a:t>
            </a:r>
            <a:r>
              <a:rPr lang="en-US" sz="1400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, S. </a:t>
            </a:r>
            <a:r>
              <a:rPr lang="en-US" sz="1400" dirty="0" err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Choi</a:t>
            </a:r>
            <a:r>
              <a:rPr lang="en-US" sz="1400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, X. Jiang and Z.-E.M</a:t>
            </a:r>
          </a:p>
          <a:p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Students:</a:t>
            </a:r>
          </a:p>
          <a:p>
            <a:r>
              <a:rPr lang="en-US" sz="1400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D. Flay</a:t>
            </a:r>
            <a:r>
              <a:rPr lang="en-US" sz="1400" dirty="0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, D. </a:t>
            </a:r>
            <a:r>
              <a:rPr lang="en-US" sz="1400" dirty="0" err="1">
                <a:solidFill>
                  <a:srgbClr val="FF6600"/>
                </a:solidFill>
                <a:latin typeface="Arial" charset="0"/>
                <a:ea typeface="Arial" charset="0"/>
                <a:cs typeface="Arial" charset="0"/>
              </a:rPr>
              <a:t>Parno</a:t>
            </a:r>
            <a:r>
              <a:rPr lang="en-US" sz="1400" dirty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, M. </a:t>
            </a:r>
            <a:r>
              <a:rPr lang="en-US" sz="1400" dirty="0" err="1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Posik</a:t>
            </a:r>
            <a:endParaRPr lang="en-US" sz="1400" dirty="0">
              <a:solidFill>
                <a:srgbClr val="00800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1400" dirty="0">
                <a:latin typeface="Arial" charset="0"/>
                <a:ea typeface="Arial" charset="0"/>
                <a:cs typeface="Arial" charset="0"/>
              </a:rPr>
              <a:t>and the Hall A collaboration</a:t>
            </a:r>
          </a:p>
          <a:p>
            <a:endParaRPr lang="en-US" sz="1400" dirty="0"/>
          </a:p>
        </p:txBody>
      </p:sp>
      <p:sp>
        <p:nvSpPr>
          <p:cNvPr id="52229" name="TextBox 4"/>
          <p:cNvSpPr txBox="1">
            <a:spLocks noChangeArrowheads="1"/>
          </p:cNvSpPr>
          <p:nvPr/>
        </p:nvSpPr>
        <p:spPr bwMode="auto">
          <a:xfrm>
            <a:off x="4987925" y="3727450"/>
            <a:ext cx="403701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charset="0"/>
              </a:rPr>
              <a:t>Spokespeople:</a:t>
            </a:r>
          </a:p>
          <a:p>
            <a:r>
              <a:rPr lang="en-US" sz="1400" dirty="0">
                <a:solidFill>
                  <a:srgbClr val="FF0066"/>
                </a:solidFill>
                <a:latin typeface="Arial" charset="0"/>
              </a:rPr>
              <a:t>O. </a:t>
            </a:r>
            <a:r>
              <a:rPr lang="en-US" sz="1400" dirty="0" err="1">
                <a:solidFill>
                  <a:srgbClr val="FF0066"/>
                </a:solidFill>
                <a:latin typeface="Arial" charset="0"/>
              </a:rPr>
              <a:t>Rondon</a:t>
            </a:r>
            <a:r>
              <a:rPr lang="en-US" sz="1400" dirty="0">
                <a:solidFill>
                  <a:srgbClr val="FF0066"/>
                </a:solidFill>
                <a:latin typeface="Arial" charset="0"/>
              </a:rPr>
              <a:t>, S. </a:t>
            </a:r>
            <a:r>
              <a:rPr lang="en-US" sz="1400" dirty="0" err="1">
                <a:solidFill>
                  <a:srgbClr val="FF0066"/>
                </a:solidFill>
                <a:latin typeface="Arial" charset="0"/>
              </a:rPr>
              <a:t>Choi</a:t>
            </a:r>
            <a:r>
              <a:rPr lang="en-US" sz="1400" dirty="0">
                <a:solidFill>
                  <a:srgbClr val="FF0066"/>
                </a:solidFill>
                <a:latin typeface="Arial" charset="0"/>
              </a:rPr>
              <a:t>, M. </a:t>
            </a:r>
            <a:r>
              <a:rPr lang="en-US" sz="1400" dirty="0" smtClean="0">
                <a:solidFill>
                  <a:srgbClr val="FF0066"/>
                </a:solidFill>
                <a:latin typeface="Arial" charset="0"/>
              </a:rPr>
              <a:t>Jones and </a:t>
            </a:r>
            <a:r>
              <a:rPr lang="en-US" sz="1400" dirty="0">
                <a:solidFill>
                  <a:srgbClr val="FF0066"/>
                </a:solidFill>
                <a:latin typeface="Arial" charset="0"/>
              </a:rPr>
              <a:t>Z.-E. M</a:t>
            </a:r>
          </a:p>
          <a:p>
            <a:endParaRPr lang="en-US" sz="1400" dirty="0">
              <a:solidFill>
                <a:srgbClr val="FF0066"/>
              </a:solidFill>
              <a:latin typeface="Arial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Arial" charset="0"/>
              </a:rPr>
              <a:t>Students:</a:t>
            </a:r>
          </a:p>
          <a:p>
            <a:r>
              <a:rPr lang="en-US" sz="1400" dirty="0">
                <a:solidFill>
                  <a:srgbClr val="008000"/>
                </a:solidFill>
                <a:latin typeface="Arial" charset="0"/>
              </a:rPr>
              <a:t>W. Armstrong</a:t>
            </a:r>
            <a:r>
              <a:rPr lang="en-US" sz="1400" dirty="0">
                <a:solidFill>
                  <a:srgbClr val="FF0066"/>
                </a:solidFill>
                <a:latin typeface="Arial" charset="0"/>
              </a:rPr>
              <a:t>, H. Kang, A. </a:t>
            </a:r>
            <a:r>
              <a:rPr lang="en-US" sz="1400" dirty="0" err="1">
                <a:solidFill>
                  <a:srgbClr val="FF0066"/>
                </a:solidFill>
                <a:latin typeface="Arial" charset="0"/>
              </a:rPr>
              <a:t>Liyanage</a:t>
            </a:r>
            <a:r>
              <a:rPr lang="en-US" sz="1400" dirty="0">
                <a:solidFill>
                  <a:srgbClr val="FF0066"/>
                </a:solidFill>
                <a:latin typeface="Arial" charset="0"/>
              </a:rPr>
              <a:t>, J. Maxwell, </a:t>
            </a:r>
          </a:p>
          <a:p>
            <a:r>
              <a:rPr lang="en-US" sz="1400" dirty="0">
                <a:solidFill>
                  <a:srgbClr val="FF0066"/>
                </a:solidFill>
                <a:latin typeface="Arial" charset="0"/>
              </a:rPr>
              <a:t>J. Mulholland</a:t>
            </a:r>
          </a:p>
          <a:p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Arial" charset="0"/>
              </a:rPr>
              <a:t>and the Hall C collaboration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96863" y="139700"/>
            <a:ext cx="8588374" cy="11684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63500" dist="117088" dir="2963922" algn="ctr" rotWithShape="0">
              <a:srgbClr val="000099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 dirty="0" smtClean="0">
                <a:solidFill>
                  <a:schemeClr val="bg1"/>
                </a:solidFill>
                <a:latin typeface="Comic Sans MS" charset="0"/>
              </a:rPr>
              <a:t>Two Jefferson lab experiments dedicated to measure the g</a:t>
            </a:r>
            <a:r>
              <a:rPr lang="en-US" sz="3200" baseline="-25000" dirty="0" smtClean="0">
                <a:solidFill>
                  <a:schemeClr val="bg1"/>
                </a:solidFill>
                <a:latin typeface="Comic Sans MS" charset="0"/>
              </a:rPr>
              <a:t>2</a:t>
            </a:r>
            <a:r>
              <a:rPr lang="en-US" sz="3200" dirty="0" smtClean="0">
                <a:solidFill>
                  <a:schemeClr val="bg1"/>
                </a:solidFill>
                <a:latin typeface="Comic Sans MS" charset="0"/>
              </a:rPr>
              <a:t> structure function</a:t>
            </a:r>
            <a:endParaRPr lang="en-US" sz="3200" dirty="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26,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2015, Newport News, Virginia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12700" y="5543550"/>
            <a:ext cx="3561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Posik</a:t>
            </a:r>
            <a:r>
              <a:rPr lang="en-US" dirty="0" smtClean="0"/>
              <a:t>, Flay, </a:t>
            </a:r>
            <a:r>
              <a:rPr lang="en-US" dirty="0" err="1" smtClean="0"/>
              <a:t>Parno</a:t>
            </a:r>
            <a:r>
              <a:rPr lang="en-US" dirty="0" smtClean="0"/>
              <a:t> et al., </a:t>
            </a:r>
          </a:p>
          <a:p>
            <a:r>
              <a:rPr lang="en-US" b="1" dirty="0" err="1" smtClean="0"/>
              <a:t>Phys.Rev.Lett</a:t>
            </a:r>
            <a:r>
              <a:rPr lang="en-US" b="1" dirty="0" smtClean="0"/>
              <a:t>. 113 (2014) 2, 022002</a:t>
            </a:r>
          </a:p>
          <a:p>
            <a:r>
              <a:rPr lang="en-US" b="1" dirty="0" err="1" smtClean="0"/>
              <a:t>Phys.Lett</a:t>
            </a:r>
            <a:r>
              <a:rPr lang="en-US" b="1" dirty="0" smtClean="0"/>
              <a:t>. B744 (2015) 309-314</a:t>
            </a:r>
          </a:p>
          <a:p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5365674" y="5820033"/>
            <a:ext cx="2894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Analysis close to completion: </a:t>
            </a:r>
          </a:p>
          <a:p>
            <a:r>
              <a:rPr lang="en-US" dirty="0" smtClean="0"/>
              <a:t>Preliminary results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ad3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0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228600"/>
            <a:ext cx="8610600" cy="774700"/>
          </a:xfrm>
          <a:solidFill>
            <a:srgbClr val="000090"/>
          </a:solidFill>
          <a:effectLst>
            <a:outerShdw blurRad="177800" dist="165100" dir="2700000" algn="tl" rotWithShape="0">
              <a:srgbClr val="000090">
                <a:alpha val="73000"/>
              </a:srgbClr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solidFill>
                  <a:schemeClr val="bg1"/>
                </a:solidFill>
                <a:latin typeface="Comic Sans MS" pitchFamily="80" charset="0"/>
                <a:ea typeface="ＭＳ Ｐゴシック" pitchFamily="80" charset="-128"/>
              </a:rPr>
              <a:t>Jefferson </a:t>
            </a:r>
            <a:r>
              <a:rPr lang="en-US" sz="2400" dirty="0" smtClean="0">
                <a:solidFill>
                  <a:schemeClr val="bg1"/>
                </a:solidFill>
                <a:latin typeface="Comic Sans MS" pitchFamily="80" charset="0"/>
                <a:ea typeface="ＭＳ Ｐゴシック" pitchFamily="80" charset="-128"/>
              </a:rPr>
              <a:t>Lab  Polarized DIS experiments at 6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80" charset="0"/>
                <a:ea typeface="ＭＳ Ｐゴシック" pitchFamily="80" charset="-128"/>
              </a:rPr>
              <a:t>GeV</a:t>
            </a:r>
            <a:endParaRPr lang="en-US" sz="2400" dirty="0">
              <a:solidFill>
                <a:schemeClr val="bg1"/>
              </a:solidFill>
              <a:latin typeface="Comic Sans MS" pitchFamily="80" charset="0"/>
              <a:ea typeface="ＭＳ Ｐゴシック" pitchFamily="80" charset="-128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457200" y="6496050"/>
            <a:ext cx="2133600" cy="365125"/>
          </a:xfrm>
        </p:spPr>
        <p:txBody>
          <a:bodyPr/>
          <a:lstStyle/>
          <a:p>
            <a:r>
              <a:rPr lang="en-US" smtClean="0"/>
              <a:t>May 26, 2015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0599C-28CC-3A49-A7E4-DF42C5B274A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0" y="5638800"/>
            <a:ext cx="8950325" cy="427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defTabSz="874713">
              <a:buClr>
                <a:srgbClr val="000000"/>
              </a:buClr>
              <a:buSzPct val="45000"/>
              <a:buFont typeface="StarBats" charset="0"/>
              <a:buNone/>
              <a:tabLst>
                <a:tab pos="693738" algn="l"/>
                <a:tab pos="1389063" algn="l"/>
                <a:tab pos="2082800" algn="l"/>
                <a:tab pos="2776538" algn="l"/>
              </a:tabLst>
            </a:pPr>
            <a:r>
              <a:rPr lang="en-GB" sz="2300" b="1" i="1">
                <a:effectLst/>
                <a:latin typeface="Times" pitchFamily="80" charset="0"/>
              </a:rPr>
              <a:t> </a:t>
            </a:r>
            <a:r>
              <a:rPr lang="en-GB" sz="2800" b="1">
                <a:solidFill>
                  <a:srgbClr val="FF0000"/>
                </a:solidFill>
                <a:effectLst/>
                <a:latin typeface="Times" pitchFamily="80" charset="0"/>
              </a:rPr>
              <a:t>         </a:t>
            </a:r>
            <a:r>
              <a:rPr lang="en-GB" sz="2000" b="1">
                <a:effectLst/>
                <a:latin typeface="Times" pitchFamily="80" charset="0"/>
              </a:rPr>
              <a:t>HallA: two HRS’                    Hall B:CLAS              Hall C: HMS+SOS </a:t>
            </a:r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28600" y="2209800"/>
            <a:ext cx="2514600" cy="655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defTabSz="874713">
              <a:buClr>
                <a:srgbClr val="000000"/>
              </a:buClr>
              <a:buSzPct val="45000"/>
              <a:buFont typeface="StarBats" charset="0"/>
              <a:buNone/>
              <a:tabLst>
                <a:tab pos="693738" algn="l"/>
                <a:tab pos="1389063" algn="l"/>
                <a:tab pos="2082800" algn="l"/>
                <a:tab pos="2776538" algn="l"/>
              </a:tabLst>
            </a:pPr>
            <a:r>
              <a:rPr lang="en-GB" sz="2300" b="1" i="1" dirty="0">
                <a:effectLst/>
                <a:latin typeface="Times" pitchFamily="80" charset="0"/>
              </a:rPr>
              <a:t> </a:t>
            </a:r>
            <a:r>
              <a:rPr lang="en-GB" sz="2000" b="1" dirty="0">
                <a:solidFill>
                  <a:schemeClr val="accent2"/>
                </a:solidFill>
                <a:effectLst/>
                <a:latin typeface="Times" pitchFamily="80" charset="0"/>
              </a:rPr>
              <a:t>6 </a:t>
            </a:r>
            <a:r>
              <a:rPr lang="en-GB" sz="2000" b="1" dirty="0" err="1">
                <a:solidFill>
                  <a:schemeClr val="accent2"/>
                </a:solidFill>
                <a:effectLst/>
                <a:latin typeface="Times" pitchFamily="80" charset="0"/>
              </a:rPr>
              <a:t>GeV</a:t>
            </a:r>
            <a:r>
              <a:rPr lang="en-GB" sz="2000" b="1" dirty="0">
                <a:solidFill>
                  <a:schemeClr val="accent2"/>
                </a:solidFill>
                <a:effectLst/>
                <a:latin typeface="Times" pitchFamily="80" charset="0"/>
              </a:rPr>
              <a:t> pol.  </a:t>
            </a:r>
            <a:r>
              <a:rPr lang="en-GB" sz="2000" b="1" dirty="0" err="1">
                <a:solidFill>
                  <a:schemeClr val="accent2"/>
                </a:solidFill>
                <a:effectLst/>
                <a:latin typeface="Times" pitchFamily="80" charset="0"/>
              </a:rPr>
              <a:t>e</a:t>
            </a:r>
            <a:r>
              <a:rPr lang="en-GB" sz="2000" b="1" dirty="0">
                <a:solidFill>
                  <a:schemeClr val="accent2"/>
                </a:solidFill>
                <a:effectLst/>
                <a:latin typeface="Times" pitchFamily="80" charset="0"/>
              </a:rPr>
              <a:t> beam</a:t>
            </a:r>
          </a:p>
          <a:p>
            <a:pPr defTabSz="874713">
              <a:buClr>
                <a:srgbClr val="000000"/>
              </a:buClr>
              <a:buSzPct val="45000"/>
              <a:buFont typeface="StarBats" charset="0"/>
              <a:buNone/>
              <a:tabLst>
                <a:tab pos="693738" algn="l"/>
                <a:tab pos="1389063" algn="l"/>
                <a:tab pos="2082800" algn="l"/>
                <a:tab pos="2776538" algn="l"/>
              </a:tabLst>
            </a:pPr>
            <a:r>
              <a:rPr lang="en-GB" sz="2000" b="1" dirty="0">
                <a:solidFill>
                  <a:schemeClr val="accent2"/>
                </a:solidFill>
                <a:effectLst/>
                <a:latin typeface="Times" pitchFamily="80" charset="0"/>
              </a:rPr>
              <a:t> </a:t>
            </a:r>
            <a:r>
              <a:rPr lang="en-GB" sz="2000" b="1" dirty="0" err="1">
                <a:solidFill>
                  <a:schemeClr val="accent2"/>
                </a:solidFill>
                <a:effectLst/>
                <a:latin typeface="Times" pitchFamily="80" charset="0"/>
              </a:rPr>
              <a:t>Pol</a:t>
            </a:r>
            <a:r>
              <a:rPr lang="en-GB" sz="2000" b="1" dirty="0">
                <a:solidFill>
                  <a:schemeClr val="accent2"/>
                </a:solidFill>
                <a:effectLst/>
                <a:latin typeface="Times" pitchFamily="80" charset="0"/>
              </a:rPr>
              <a:t>=85%, 100</a:t>
            </a:r>
            <a:r>
              <a:rPr lang="en-GB" sz="2000" b="1" dirty="0">
                <a:solidFill>
                  <a:schemeClr val="accent2"/>
                </a:solidFill>
                <a:effectLst/>
                <a:latin typeface="Symbol" pitchFamily="80" charset="2"/>
              </a:rPr>
              <a:t>m</a:t>
            </a:r>
            <a:r>
              <a:rPr lang="en-GB" sz="2000" b="1" dirty="0">
                <a:solidFill>
                  <a:schemeClr val="accent2"/>
                </a:solidFill>
                <a:effectLst/>
                <a:latin typeface="Times" pitchFamily="80" charset="0"/>
              </a:rPr>
              <a:t>A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85800" y="6096000"/>
            <a:ext cx="2632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Luminosity~10</a:t>
            </a:r>
            <a:r>
              <a:rPr lang="en-US" sz="1600" baseline="300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36</a:t>
            </a:r>
            <a:r>
              <a:rPr lang="en-US" sz="16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 (cm</a:t>
            </a:r>
            <a:r>
              <a:rPr lang="en-US" sz="1600" baseline="300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-2</a:t>
            </a:r>
            <a:r>
              <a:rPr lang="en-US" sz="16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 s</a:t>
            </a:r>
            <a:r>
              <a:rPr lang="en-US" sz="1600" baseline="300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-1 </a:t>
            </a:r>
            <a:r>
              <a:rPr lang="en-US" sz="16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)</a:t>
            </a:r>
            <a:endParaRPr lang="en-US" sz="1600">
              <a:effectLst>
                <a:outerShdw blurRad="38100" dist="38100" dir="2700000" algn="tl">
                  <a:srgbClr val="DDDDDD"/>
                </a:outerShdw>
              </a:effectLst>
              <a:latin typeface="Comic Sans MS" pitchFamily="36" charset="0"/>
              <a:ea typeface="ＭＳ Ｐゴシック" pitchFamily="36" charset="-128"/>
              <a:cs typeface="ＭＳ Ｐゴシック" pitchFamily="36" charset="-128"/>
            </a:endParaRP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5715000" y="6096000"/>
            <a:ext cx="3276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Luminosity up to 10</a:t>
            </a:r>
            <a:r>
              <a:rPr lang="en-US" sz="1600" baseline="300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35</a:t>
            </a:r>
            <a:r>
              <a:rPr lang="en-US" sz="16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 (cm</a:t>
            </a:r>
            <a:r>
              <a:rPr lang="en-US" sz="1600" baseline="300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-2</a:t>
            </a:r>
            <a:r>
              <a:rPr lang="en-US" sz="16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 s</a:t>
            </a:r>
            <a:r>
              <a:rPr lang="en-US" sz="1600" baseline="300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-1</a:t>
            </a:r>
            <a:r>
              <a:rPr lang="en-US" sz="1600" baseline="30000"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 </a:t>
            </a:r>
            <a:r>
              <a:rPr lang="en-US" sz="1600">
                <a:solidFill>
                  <a:srgbClr val="FF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36" charset="0"/>
                <a:ea typeface="ＭＳ Ｐゴシック" pitchFamily="36" charset="-128"/>
                <a:cs typeface="ＭＳ Ｐゴシック" pitchFamily="36" charset="-128"/>
              </a:rPr>
              <a:t>)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3124200" y="6483350"/>
            <a:ext cx="2895600" cy="365125"/>
          </a:xfrm>
        </p:spPr>
        <p:txBody>
          <a:bodyPr/>
          <a:lstStyle/>
          <a:p>
            <a:r>
              <a:rPr lang="en-US" smtClean="0"/>
              <a:t>QCD Evolution 2015, Newport News, Virginia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vid_Flay_los_alamos_Page_04_Image_00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7708" y="864638"/>
            <a:ext cx="9161708" cy="5779343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39527" y="63500"/>
            <a:ext cx="8705176" cy="520700"/>
          </a:xfrm>
          <a:prstGeom prst="rect">
            <a:avLst/>
          </a:prstGeom>
          <a:solidFill>
            <a:srgbClr val="07219E"/>
          </a:solidFill>
          <a:ln w="12700">
            <a:solidFill>
              <a:srgbClr val="0000CC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99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The </a:t>
            </a:r>
            <a:r>
              <a:rPr lang="en-US" sz="3200" dirty="0" err="1" smtClean="0">
                <a:solidFill>
                  <a:srgbClr val="FFFFFF"/>
                </a:solidFill>
              </a:rPr>
              <a:t>JLab</a:t>
            </a:r>
            <a:r>
              <a:rPr lang="en-US" sz="3200" dirty="0" smtClean="0">
                <a:solidFill>
                  <a:srgbClr val="FFFFFF"/>
                </a:solidFill>
              </a:rPr>
              <a:t> E06-014 (d</a:t>
            </a:r>
            <a:r>
              <a:rPr lang="en-US" sz="3200" baseline="-25000" dirty="0" smtClean="0">
                <a:solidFill>
                  <a:srgbClr val="FFFFFF"/>
                </a:solidFill>
              </a:rPr>
              <a:t>2</a:t>
            </a:r>
            <a:r>
              <a:rPr lang="en-US" sz="3200" baseline="30000" dirty="0" smtClean="0">
                <a:solidFill>
                  <a:srgbClr val="FFFFFF"/>
                </a:solidFill>
              </a:rPr>
              <a:t>n</a:t>
            </a:r>
            <a:r>
              <a:rPr lang="en-US" sz="3200" dirty="0" smtClean="0">
                <a:solidFill>
                  <a:srgbClr val="FFFFFF"/>
                </a:solidFill>
              </a:rPr>
              <a:t>) Experiment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699538"/>
            <a:ext cx="3429000" cy="1751561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 smtClean="0"/>
              <a:t>Polarized electron beam: E=4.74, 5.89 </a:t>
            </a:r>
            <a:r>
              <a:rPr lang="en-US" sz="1800" dirty="0" err="1" smtClean="0"/>
              <a:t>GeV</a:t>
            </a:r>
            <a:r>
              <a:rPr lang="en-US" sz="1800" dirty="0" smtClean="0"/>
              <a:t>, polarization  ~ </a:t>
            </a:r>
            <a:r>
              <a:rPr lang="en-US" sz="1800" dirty="0" smtClean="0">
                <a:solidFill>
                  <a:srgbClr val="008000"/>
                </a:solidFill>
              </a:rPr>
              <a:t>71%</a:t>
            </a:r>
          </a:p>
          <a:p>
            <a:r>
              <a:rPr lang="en-US" sz="1800" dirty="0" smtClean="0"/>
              <a:t>Polarized </a:t>
            </a:r>
            <a:r>
              <a:rPr lang="en-US" sz="1800" baseline="30000" dirty="0" smtClean="0"/>
              <a:t>3</a:t>
            </a:r>
            <a:r>
              <a:rPr lang="en-US" sz="1800" dirty="0" smtClean="0"/>
              <a:t>He target ~ </a:t>
            </a:r>
            <a:r>
              <a:rPr lang="en-US" sz="1800" dirty="0" smtClean="0">
                <a:solidFill>
                  <a:srgbClr val="008000"/>
                </a:solidFill>
              </a:rPr>
              <a:t>50%</a:t>
            </a:r>
          </a:p>
          <a:p>
            <a:r>
              <a:rPr lang="en-US" sz="1800" dirty="0" smtClean="0"/>
              <a:t>HRS used for absolute cross section measurements at 45</a:t>
            </a:r>
            <a:r>
              <a:rPr lang="en-US" sz="1800" baseline="30000" dirty="0" smtClean="0"/>
              <a:t>0</a:t>
            </a:r>
          </a:p>
          <a:p>
            <a:r>
              <a:rPr lang="en-US" sz="1800" dirty="0" err="1" smtClean="0"/>
              <a:t>Bigbite</a:t>
            </a:r>
            <a:r>
              <a:rPr lang="en-US" sz="1800" dirty="0" smtClean="0"/>
              <a:t> used for asymmetries measurements at 45</a:t>
            </a:r>
            <a:r>
              <a:rPr lang="en-US" sz="1800" baseline="30000" dirty="0" smtClean="0"/>
              <a:t>0</a:t>
            </a:r>
            <a:endParaRPr lang="en-US" sz="1800" baseline="30000" dirty="0"/>
          </a:p>
        </p:txBody>
      </p:sp>
      <p:pic>
        <p:nvPicPr>
          <p:cNvPr id="11" name="Picture 10" descr="David_Flay_los_alamos_Page_05_Image_0001.jpg"/>
          <p:cNvPicPr>
            <a:picLocks noChangeAspect="1"/>
          </p:cNvPicPr>
          <p:nvPr/>
        </p:nvPicPr>
        <p:blipFill>
          <a:blip r:embed="rId3"/>
          <a:srcRect t="7506" r="5894"/>
          <a:stretch>
            <a:fillRect/>
          </a:stretch>
        </p:blipFill>
        <p:spPr>
          <a:xfrm>
            <a:off x="5953125" y="4356100"/>
            <a:ext cx="3182078" cy="24257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26, 2015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2015, Newport News, Virginia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64583"/>
            <a:ext cx="9144000" cy="852221"/>
          </a:xfrm>
          <a:effectLst/>
        </p:spPr>
        <p:txBody>
          <a:bodyPr>
            <a:normAutofit fontScale="90000"/>
          </a:bodyPr>
          <a:lstStyle/>
          <a:p>
            <a:r>
              <a:rPr lang="en-US" dirty="0" smtClean="0"/>
              <a:t>Spin Asymmetries of the Nucleon Experiment</a:t>
            </a:r>
            <a:br>
              <a:rPr lang="en-US" dirty="0" smtClean="0"/>
            </a:br>
            <a:r>
              <a:rPr lang="en-US" dirty="0" smtClean="0"/>
              <a:t>(SANE)</a:t>
            </a:r>
            <a:endParaRPr lang="en-US" dirty="0"/>
          </a:p>
        </p:txBody>
      </p:sp>
      <p:pic>
        <p:nvPicPr>
          <p:cNvPr id="8" name="Content Placeholder 7" descr="Sane_setup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814" b="-2304"/>
          <a:stretch>
            <a:fillRect/>
          </a:stretch>
        </p:blipFill>
        <p:spPr>
          <a:xfrm>
            <a:off x="0" y="949159"/>
            <a:ext cx="4038600" cy="2806095"/>
          </a:xfrm>
        </p:spPr>
      </p:pic>
      <p:pic>
        <p:nvPicPr>
          <p:cNvPr id="6" name="Picture 5" descr="WArmstrong_HallC_2014_Page_11_Image_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253" y="1069203"/>
            <a:ext cx="4602747" cy="2827787"/>
          </a:xfrm>
          <a:prstGeom prst="rect">
            <a:avLst/>
          </a:prstGeom>
        </p:spPr>
      </p:pic>
      <p:pic>
        <p:nvPicPr>
          <p:cNvPr id="14" name="Picture 13" descr="WArmstrong_HallC_2014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755254"/>
            <a:ext cx="4671148" cy="3102745"/>
          </a:xfrm>
          <a:prstGeom prst="rect">
            <a:avLst/>
          </a:prstGeom>
        </p:spPr>
      </p:pic>
      <p:pic>
        <p:nvPicPr>
          <p:cNvPr id="1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 l="2143" r="4455"/>
          <a:stretch>
            <a:fillRect/>
          </a:stretch>
        </p:blipFill>
        <p:spPr bwMode="auto">
          <a:xfrm>
            <a:off x="4671149" y="3695426"/>
            <a:ext cx="3035300" cy="316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26, 2015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01676"/>
          </a:xfrm>
        </p:spPr>
        <p:txBody>
          <a:bodyPr>
            <a:normAutofit/>
          </a:bodyPr>
          <a:lstStyle/>
          <a:p>
            <a:r>
              <a:rPr lang="en-US" baseline="30000" dirty="0" smtClean="0"/>
              <a:t>3</a:t>
            </a:r>
            <a:r>
              <a:rPr lang="en-US" dirty="0" smtClean="0"/>
              <a:t>He </a:t>
            </a:r>
            <a:r>
              <a:rPr lang="en-US" i="1" dirty="0" smtClean="0"/>
              <a:t>g</a:t>
            </a:r>
            <a:r>
              <a:rPr lang="en-US" baseline="-25000" dirty="0" smtClean="0"/>
              <a:t>2</a:t>
            </a:r>
            <a:r>
              <a:rPr lang="en-US" dirty="0" smtClean="0"/>
              <a:t> structure function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26,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1" name="Content Placeholder 20" descr="PRL_x2g2_zoom-2.pdf"/>
          <p:cNvPicPr>
            <a:picLocks noGrp="1" noChangeAspect="1"/>
          </p:cNvPicPr>
          <p:nvPr>
            <p:ph sz="half"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3321" r="-3321"/>
              <a:stretch>
                <a:fillRect/>
              </a:stretch>
            </p:blipFill>
          </mc:Choice>
          <mc:Fallback>
            <p:blipFill>
              <a:blip r:embed="rId3"/>
              <a:srcRect l="-3321" r="-3321"/>
              <a:stretch>
                <a:fillRect/>
              </a:stretch>
            </p:blipFill>
          </mc:Fallback>
        </mc:AlternateContent>
        <p:spPr>
          <a:xfrm>
            <a:off x="971758" y="601677"/>
            <a:ext cx="5143500" cy="5764198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2015, Newport News, Virginia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84634" y="6088876"/>
            <a:ext cx="30228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V. Braun et al. </a:t>
            </a:r>
            <a:r>
              <a:rPr lang="en-US" sz="1200" dirty="0" err="1" smtClean="0"/>
              <a:t>Nucl</a:t>
            </a:r>
            <a:r>
              <a:rPr lang="en-US" sz="1200" dirty="0" smtClean="0"/>
              <a:t>. Phys. B603 (2001) 69-124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1110" y="1469598"/>
            <a:ext cx="3186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M. </a:t>
            </a:r>
            <a:r>
              <a:rPr lang="en-US" sz="1600" dirty="0" err="1" smtClean="0"/>
              <a:t>Posik</a:t>
            </a:r>
            <a:r>
              <a:rPr lang="en-US" sz="1600" dirty="0" smtClean="0"/>
              <a:t>, D. Flay, D. </a:t>
            </a:r>
            <a:r>
              <a:rPr lang="en-US" sz="1600" dirty="0" err="1" smtClean="0"/>
              <a:t>Parno</a:t>
            </a:r>
            <a:r>
              <a:rPr lang="en-US" sz="1600" dirty="0" smtClean="0"/>
              <a:t> et al. </a:t>
            </a:r>
          </a:p>
          <a:p>
            <a:r>
              <a:rPr lang="en-US" sz="1600" b="1" dirty="0" err="1" smtClean="0"/>
              <a:t>Phys.Rev.Lett</a:t>
            </a:r>
            <a:r>
              <a:rPr lang="en-US" sz="1600" b="1" dirty="0" smtClean="0"/>
              <a:t>. 113 (2014) 2, 022002</a:t>
            </a:r>
            <a:endParaRPr lang="en-US" sz="1600" dirty="0" smtClean="0"/>
          </a:p>
          <a:p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6839"/>
            <a:ext cx="8229600" cy="754730"/>
          </a:xfrm>
        </p:spPr>
        <p:txBody>
          <a:bodyPr/>
          <a:lstStyle/>
          <a:p>
            <a:r>
              <a:rPr lang="en-US" baseline="30000" dirty="0" smtClean="0"/>
              <a:t>3</a:t>
            </a:r>
            <a:r>
              <a:rPr lang="en-US" dirty="0" smtClean="0"/>
              <a:t>He g</a:t>
            </a:r>
            <a:r>
              <a:rPr lang="en-US" baseline="-25000" dirty="0" smtClean="0"/>
              <a:t>2</a:t>
            </a:r>
            <a:r>
              <a:rPr lang="en-US" dirty="0" smtClean="0"/>
              <a:t> structure function</a:t>
            </a:r>
            <a:endParaRPr lang="en-US" dirty="0"/>
          </a:p>
        </p:txBody>
      </p:sp>
      <p:pic>
        <p:nvPicPr>
          <p:cNvPr id="7" name="Content Placeholder 6" descr="g2_zoom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858" t="-2590" b="837"/>
          <a:stretch>
            <a:fillRect/>
          </a:stretch>
        </p:blipFill>
        <p:spPr>
          <a:xfrm>
            <a:off x="685800" y="851569"/>
            <a:ext cx="7769011" cy="5507789"/>
          </a:xfr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26, 2015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2015, Newport News, Virginia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d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n</a:t>
            </a:r>
            <a:r>
              <a:rPr lang="en-US" dirty="0" smtClean="0"/>
              <a:t> results compared to calculations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26,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2015, Newport News, Virginia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0" name="Content Placeholder 9" descr="03292014_d2n_2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23" b="-514"/>
          <a:stretch>
            <a:fillRect/>
          </a:stretch>
        </p:blipFill>
        <p:spPr>
          <a:xfrm>
            <a:off x="266519" y="1041400"/>
            <a:ext cx="8425915" cy="57497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3562" y="792062"/>
            <a:ext cx="3220438" cy="1673326"/>
          </a:xfrm>
          <a:prstGeom prst="rect">
            <a:avLst/>
          </a:prstGeom>
          <a:noFill/>
        </p:spPr>
      </p:pic>
      <p:grpSp>
        <p:nvGrpSpPr>
          <p:cNvPr id="14" name="Group 13"/>
          <p:cNvGrpSpPr/>
          <p:nvPr/>
        </p:nvGrpSpPr>
        <p:grpSpPr>
          <a:xfrm>
            <a:off x="6363083" y="3457575"/>
            <a:ext cx="3124200" cy="1314450"/>
            <a:chOff x="6363083" y="3457575"/>
            <a:chExt cx="3124200" cy="1314450"/>
          </a:xfrm>
        </p:grpSpPr>
        <p:sp>
          <p:nvSpPr>
            <p:cNvPr id="106500" name="Text Box 4"/>
            <p:cNvSpPr txBox="1">
              <a:spLocks noChangeArrowheads="1"/>
            </p:cNvSpPr>
            <p:nvPr/>
          </p:nvSpPr>
          <p:spPr bwMode="auto">
            <a:xfrm>
              <a:off x="6363083" y="3457575"/>
              <a:ext cx="3124200" cy="1314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i="1" dirty="0">
                  <a:latin typeface="cmmi12" pitchFamily="1" charset="0"/>
                </a:rPr>
                <a:t>Q</a:t>
              </a:r>
              <a:r>
                <a:rPr lang="en-US" sz="1600" baseline="42000" dirty="0">
                  <a:latin typeface="cmmi10" pitchFamily="1" charset="0"/>
                </a:rPr>
                <a:t>2</a:t>
              </a:r>
              <a:r>
                <a:rPr lang="en-US" sz="1600" dirty="0">
                  <a:latin typeface="Times" charset="0"/>
                </a:rPr>
                <a:t> :</a:t>
              </a:r>
              <a:r>
                <a:rPr lang="en-US" sz="1400" dirty="0">
                  <a:solidFill>
                    <a:srgbClr val="0000FF"/>
                  </a:solidFill>
                  <a:latin typeface="Comic Sans MS" charset="0"/>
                </a:rPr>
                <a:t>Four-momentum transfer</a:t>
              </a:r>
              <a:endParaRPr lang="en-US" sz="1400" dirty="0">
                <a:latin typeface="Comic Sans MS" charset="0"/>
              </a:endParaRPr>
            </a:p>
            <a:p>
              <a:r>
                <a:rPr lang="en-US" sz="1600" i="1" dirty="0" err="1">
                  <a:latin typeface="cmmi12" pitchFamily="1" charset="0"/>
                </a:rPr>
                <a:t>x</a:t>
              </a:r>
              <a:r>
                <a:rPr lang="en-US" sz="1400" dirty="0">
                  <a:latin typeface="Comic Sans MS" charset="0"/>
                </a:rPr>
                <a:t> : </a:t>
              </a:r>
              <a:r>
                <a:rPr lang="en-US" sz="1400" dirty="0" err="1">
                  <a:solidFill>
                    <a:srgbClr val="0000FF"/>
                  </a:solidFill>
                  <a:latin typeface="Comic Sans MS" charset="0"/>
                </a:rPr>
                <a:t>Bjorken</a:t>
              </a:r>
              <a:r>
                <a:rPr lang="en-US" sz="1400" dirty="0">
                  <a:solidFill>
                    <a:srgbClr val="0000FF"/>
                  </a:solidFill>
                  <a:latin typeface="Comic Sans MS" charset="0"/>
                </a:rPr>
                <a:t> variable</a:t>
              </a:r>
              <a:endParaRPr lang="en-US" sz="1600" dirty="0">
                <a:latin typeface="Times" charset="0"/>
              </a:endParaRPr>
            </a:p>
            <a:p>
              <a:r>
                <a:rPr lang="en-US" sz="1600" dirty="0">
                  <a:latin typeface="Times" charset="0"/>
                </a:rPr>
                <a:t>    : </a:t>
              </a:r>
              <a:r>
                <a:rPr lang="en-US" sz="1400" dirty="0">
                  <a:solidFill>
                    <a:srgbClr val="0000FF"/>
                  </a:solidFill>
                  <a:latin typeface="Comic Sans MS" charset="0"/>
                </a:rPr>
                <a:t>Energy transfer</a:t>
              </a:r>
              <a:endParaRPr lang="en-US" sz="1600" dirty="0">
                <a:latin typeface="Times" charset="0"/>
              </a:endParaRPr>
            </a:p>
            <a:p>
              <a:r>
                <a:rPr lang="en-US" sz="1600" i="1" dirty="0">
                  <a:latin typeface="cmmi12" pitchFamily="1" charset="0"/>
                </a:rPr>
                <a:t>M</a:t>
              </a:r>
              <a:r>
                <a:rPr lang="en-US" sz="1600" dirty="0">
                  <a:latin typeface="Times" charset="0"/>
                </a:rPr>
                <a:t> : </a:t>
              </a:r>
              <a:r>
                <a:rPr lang="en-US" sz="1400" dirty="0">
                  <a:solidFill>
                    <a:srgbClr val="0000FF"/>
                  </a:solidFill>
                  <a:latin typeface="Comic Sans MS" charset="0"/>
                </a:rPr>
                <a:t>Nucleon mass</a:t>
              </a:r>
              <a:endParaRPr lang="en-US" sz="1600" dirty="0">
                <a:latin typeface="Times" charset="0"/>
              </a:endParaRPr>
            </a:p>
            <a:p>
              <a:r>
                <a:rPr lang="en-US" sz="1600" i="1" dirty="0">
                  <a:latin typeface="cmmi12" pitchFamily="1" charset="0"/>
                </a:rPr>
                <a:t>W</a:t>
              </a:r>
              <a:r>
                <a:rPr lang="en-US" sz="1600" dirty="0">
                  <a:latin typeface="Times" charset="0"/>
                </a:rPr>
                <a:t> : </a:t>
              </a:r>
              <a:r>
                <a:rPr lang="en-US" sz="1400" dirty="0">
                  <a:solidFill>
                    <a:srgbClr val="0000FF"/>
                  </a:solidFill>
                  <a:latin typeface="Comic Sans MS" charset="0"/>
                </a:rPr>
                <a:t>Final state hadrons mass</a:t>
              </a:r>
              <a:endParaRPr lang="en-US" sz="1600" dirty="0">
                <a:latin typeface="Times" charset="0"/>
              </a:endParaRPr>
            </a:p>
          </p:txBody>
        </p:sp>
        <p:pic>
          <p:nvPicPr>
            <p:cNvPr id="106506" name="Picture 10" descr="nu [Converted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444275" y="3974786"/>
              <a:ext cx="136525" cy="285750"/>
            </a:xfrm>
            <a:prstGeom prst="rect">
              <a:avLst/>
            </a:prstGeom>
            <a:noFill/>
          </p:spPr>
        </p:pic>
      </p:grpSp>
      <p:sp>
        <p:nvSpPr>
          <p:cNvPr id="106507" name="Rectangle 11"/>
          <p:cNvSpPr>
            <a:spLocks noChangeArrowheads="1"/>
          </p:cNvSpPr>
          <p:nvPr/>
        </p:nvSpPr>
        <p:spPr bwMode="auto">
          <a:xfrm>
            <a:off x="0" y="72392"/>
            <a:ext cx="8978900" cy="6096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63500" dist="89803" dir="2700000" algn="ctr" rotWithShape="0">
              <a:srgbClr val="000066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800" dirty="0">
                <a:solidFill>
                  <a:schemeClr val="bg1"/>
                </a:solidFill>
                <a:latin typeface="Comic Sans MS" charset="0"/>
              </a:rPr>
              <a:t>Inclusive </a:t>
            </a:r>
            <a:r>
              <a:rPr lang="en-US" sz="2800" dirty="0" smtClean="0">
                <a:solidFill>
                  <a:schemeClr val="bg1"/>
                </a:solidFill>
                <a:latin typeface="Comic Sans MS" charset="0"/>
              </a:rPr>
              <a:t>Deep Inelastic Scattering: 1-D View </a:t>
            </a:r>
            <a:endParaRPr lang="en-US" sz="2800" dirty="0">
              <a:solidFill>
                <a:srgbClr val="FF0066"/>
              </a:solidFill>
              <a:latin typeface="Comic Sans MS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6504" name="Text Box 8"/>
          <p:cNvSpPr txBox="1">
            <a:spLocks noChangeArrowheads="1"/>
          </p:cNvSpPr>
          <p:nvPr/>
        </p:nvSpPr>
        <p:spPr bwMode="auto">
          <a:xfrm>
            <a:off x="581025" y="2417118"/>
            <a:ext cx="407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66"/>
                </a:solidFill>
                <a:latin typeface="Comic Sans MS" charset="0"/>
              </a:rPr>
              <a:t>U</a:t>
            </a:r>
            <a:endParaRPr lang="en-US" dirty="0">
              <a:latin typeface="Comic Sans MS" charset="0"/>
            </a:endParaRPr>
          </a:p>
        </p:txBody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139700" y="1063625"/>
            <a:ext cx="6562987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FF8000"/>
              </a:buClr>
              <a:buSzPct val="90000"/>
              <a:buFont typeface="Wingdings" charset="2"/>
              <a:buChar char=""/>
            </a:pP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FF8000"/>
              </a:buClr>
              <a:buSzPct val="90000"/>
              <a:buFont typeface="Wingdings" charset="2"/>
              <a:buChar char=""/>
            </a:pPr>
            <a:r>
              <a:rPr lang="en-US" sz="2000" dirty="0" err="1" smtClean="0">
                <a:solidFill>
                  <a:srgbClr val="0000FF"/>
                </a:solidFill>
              </a:rPr>
              <a:t>Unpolarized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structure functions</a:t>
            </a:r>
            <a:r>
              <a:rPr lang="en-US" sz="2000" dirty="0" smtClean="0">
                <a:solidFill>
                  <a:srgbClr val="8000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F</a:t>
            </a:r>
            <a:r>
              <a:rPr lang="en-US" sz="2000" i="1" baseline="-25000" dirty="0" smtClean="0">
                <a:solidFill>
                  <a:srgbClr val="FF0000"/>
                </a:solidFill>
              </a:rPr>
              <a:t>1</a:t>
            </a:r>
            <a:r>
              <a:rPr lang="en-US" sz="2000" i="1" dirty="0">
                <a:solidFill>
                  <a:srgbClr val="FF0000"/>
                </a:solidFill>
              </a:rPr>
              <a:t>(x,Q</a:t>
            </a:r>
            <a:r>
              <a:rPr lang="en-US" sz="2000" i="1" baseline="30000" dirty="0">
                <a:solidFill>
                  <a:srgbClr val="FF0000"/>
                </a:solidFill>
              </a:rPr>
              <a:t>2</a:t>
            </a:r>
            <a:r>
              <a:rPr lang="en-US" sz="2000" i="1" dirty="0">
                <a:solidFill>
                  <a:srgbClr val="FF0000"/>
                </a:solidFill>
              </a:rPr>
              <a:t>)</a:t>
            </a:r>
            <a:r>
              <a:rPr lang="en-US" sz="2000" i="1" baseline="-25000" dirty="0">
                <a:solidFill>
                  <a:srgbClr val="800000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and</a:t>
            </a:r>
            <a:r>
              <a:rPr lang="en-US" sz="2000" i="1" dirty="0">
                <a:solidFill>
                  <a:srgbClr val="800000"/>
                </a:solidFill>
              </a:rPr>
              <a:t> </a:t>
            </a:r>
            <a:r>
              <a:rPr lang="en-US" sz="2000" i="1" dirty="0">
                <a:solidFill>
                  <a:srgbClr val="FF0000"/>
                </a:solidFill>
              </a:rPr>
              <a:t>F</a:t>
            </a:r>
            <a:r>
              <a:rPr lang="en-US" sz="2000" i="1" baseline="-25000" dirty="0">
                <a:solidFill>
                  <a:srgbClr val="FF0000"/>
                </a:solidFill>
              </a:rPr>
              <a:t>2</a:t>
            </a:r>
            <a:r>
              <a:rPr lang="en-US" sz="2000" i="1" dirty="0">
                <a:solidFill>
                  <a:srgbClr val="FF0000"/>
                </a:solidFill>
              </a:rPr>
              <a:t>(x,Q</a:t>
            </a:r>
            <a:r>
              <a:rPr lang="en-US" sz="2000" i="1" baseline="30000" dirty="0">
                <a:solidFill>
                  <a:srgbClr val="FF0000"/>
                </a:solidFill>
              </a:rPr>
              <a:t>2</a:t>
            </a:r>
            <a:r>
              <a:rPr lang="en-US" sz="2000" i="1" dirty="0" smtClean="0">
                <a:solidFill>
                  <a:srgbClr val="FF0000"/>
                </a:solidFill>
              </a:rPr>
              <a:t>)</a:t>
            </a:r>
            <a:endParaRPr lang="en-US" sz="2000" i="1" dirty="0" smtClean="0">
              <a:solidFill>
                <a:srgbClr val="800000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FF8000"/>
              </a:buClr>
              <a:buSzPct val="90000"/>
              <a:buFont typeface="Wingdings" charset="2"/>
              <a:buChar char=""/>
            </a:pPr>
            <a:endParaRPr lang="en-US" sz="2000" i="1" dirty="0" smtClean="0">
              <a:solidFill>
                <a:srgbClr val="800000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FF8000"/>
              </a:buClr>
              <a:buSzPct val="90000"/>
            </a:pPr>
            <a:endParaRPr lang="en-US" sz="2000" i="1" dirty="0" smtClean="0">
              <a:solidFill>
                <a:srgbClr val="800000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FF8000"/>
              </a:buClr>
              <a:buSzPct val="90000"/>
            </a:pPr>
            <a:endParaRPr lang="en-US" sz="2000" i="1" dirty="0" smtClean="0">
              <a:solidFill>
                <a:srgbClr val="800000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FF8000"/>
              </a:buClr>
              <a:buSzPct val="90000"/>
              <a:buFont typeface="Wingdings" charset="2"/>
              <a:buChar char=""/>
            </a:pP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FF8000"/>
              </a:buClr>
              <a:buSzPct val="90000"/>
              <a:buFont typeface="Wingdings" charset="2"/>
              <a:buChar char=""/>
            </a:pPr>
            <a:endParaRPr lang="en-US" sz="2000" dirty="0" smtClean="0">
              <a:solidFill>
                <a:srgbClr val="0000FF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FF8000"/>
              </a:buClr>
              <a:buSzPct val="90000"/>
              <a:buFont typeface="Wingdings" charset="2"/>
              <a:buChar char=""/>
            </a:pPr>
            <a:r>
              <a:rPr lang="en-US" sz="2000" dirty="0" smtClean="0">
                <a:solidFill>
                  <a:srgbClr val="0000FF"/>
                </a:solidFill>
              </a:rPr>
              <a:t>Polarized </a:t>
            </a:r>
            <a:r>
              <a:rPr lang="en-US" sz="2000" dirty="0">
                <a:solidFill>
                  <a:srgbClr val="0000FF"/>
                </a:solidFill>
              </a:rPr>
              <a:t>structure functions</a:t>
            </a:r>
            <a:r>
              <a:rPr lang="en-US" sz="2000" dirty="0">
                <a:solidFill>
                  <a:srgbClr val="800000"/>
                </a:solidFill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8000"/>
              </a:buClr>
              <a:buSzPct val="90000"/>
              <a:buFont typeface="Wingdings" charset="2"/>
              <a:buNone/>
            </a:pPr>
            <a:r>
              <a:rPr lang="en-US" sz="2000" dirty="0">
                <a:solidFill>
                  <a:srgbClr val="FF0000"/>
                </a:solidFill>
              </a:rPr>
              <a:t> 	</a:t>
            </a:r>
            <a:r>
              <a:rPr lang="en-US" sz="2000" i="1" dirty="0">
                <a:solidFill>
                  <a:srgbClr val="FF0000"/>
                </a:solidFill>
              </a:rPr>
              <a:t>g</a:t>
            </a:r>
            <a:r>
              <a:rPr lang="en-US" sz="2000" i="1" baseline="-25000" dirty="0">
                <a:solidFill>
                  <a:srgbClr val="FF0000"/>
                </a:solidFill>
              </a:rPr>
              <a:t>1</a:t>
            </a:r>
            <a:r>
              <a:rPr lang="en-US" sz="2000" i="1" dirty="0">
                <a:solidFill>
                  <a:srgbClr val="FF0000"/>
                </a:solidFill>
              </a:rPr>
              <a:t>(x,Q</a:t>
            </a:r>
            <a:r>
              <a:rPr lang="en-US" sz="2000" i="1" baseline="30000" dirty="0">
                <a:solidFill>
                  <a:srgbClr val="FF0000"/>
                </a:solidFill>
              </a:rPr>
              <a:t>2</a:t>
            </a:r>
            <a:r>
              <a:rPr lang="en-US" sz="2000" i="1" dirty="0">
                <a:solidFill>
                  <a:srgbClr val="FF0000"/>
                </a:solidFill>
              </a:rPr>
              <a:t>)</a:t>
            </a:r>
            <a:r>
              <a:rPr lang="en-US" sz="2000" i="1" dirty="0" smtClean="0">
                <a:solidFill>
                  <a:srgbClr val="800000"/>
                </a:solidFill>
              </a:rPr>
              <a:t>  </a:t>
            </a:r>
            <a:r>
              <a:rPr lang="en-US" sz="2000" i="1" dirty="0" smtClean="0">
                <a:solidFill>
                  <a:srgbClr val="000090"/>
                </a:solidFill>
              </a:rPr>
              <a:t>(</a:t>
            </a:r>
            <a:r>
              <a:rPr lang="en-US" sz="2000" i="1" dirty="0" err="1" smtClean="0">
                <a:solidFill>
                  <a:srgbClr val="0000FF"/>
                </a:solidFill>
              </a:rPr>
              <a:t>parton</a:t>
            </a:r>
            <a:r>
              <a:rPr lang="en-US" sz="2000" i="1" dirty="0" smtClean="0">
                <a:solidFill>
                  <a:srgbClr val="0000FF"/>
                </a:solidFill>
              </a:rPr>
              <a:t> model interpretation</a:t>
            </a:r>
            <a:r>
              <a:rPr lang="en-US" sz="2000" i="1" dirty="0" smtClean="0">
                <a:solidFill>
                  <a:srgbClr val="000090"/>
                </a:solidFill>
              </a:rPr>
              <a:t>)</a:t>
            </a:r>
            <a:endParaRPr lang="en-US" sz="2000" dirty="0" smtClean="0">
              <a:solidFill>
                <a:srgbClr val="800000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FF8000"/>
              </a:buClr>
              <a:buSzPct val="90000"/>
              <a:buFont typeface="Wingdings" charset="2"/>
              <a:buNone/>
            </a:pPr>
            <a:r>
              <a:rPr lang="en-US" sz="2000" i="1" dirty="0" smtClean="0">
                <a:solidFill>
                  <a:srgbClr val="800000"/>
                </a:solidFill>
              </a:rPr>
              <a:t>     </a:t>
            </a:r>
            <a:r>
              <a:rPr lang="en-US" sz="2000" i="1" dirty="0" smtClean="0">
                <a:solidFill>
                  <a:srgbClr val="FF0000"/>
                </a:solidFill>
              </a:rPr>
              <a:t>g</a:t>
            </a:r>
            <a:r>
              <a:rPr lang="en-US" sz="2000" i="1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i="1" dirty="0">
                <a:solidFill>
                  <a:srgbClr val="FF0000"/>
                </a:solidFill>
              </a:rPr>
              <a:t>(x,Q</a:t>
            </a:r>
            <a:r>
              <a:rPr lang="en-US" sz="2000" i="1" baseline="30000" dirty="0">
                <a:solidFill>
                  <a:srgbClr val="FF0000"/>
                </a:solidFill>
              </a:rPr>
              <a:t>2</a:t>
            </a:r>
            <a:r>
              <a:rPr lang="en-US" sz="2000" i="1" dirty="0" smtClean="0">
                <a:solidFill>
                  <a:srgbClr val="FF0000"/>
                </a:solidFill>
              </a:rPr>
              <a:t>) </a:t>
            </a:r>
            <a:r>
              <a:rPr lang="en-US" sz="2000" i="1" dirty="0" smtClean="0">
                <a:solidFill>
                  <a:srgbClr val="000090"/>
                </a:solidFill>
              </a:rPr>
              <a:t>(</a:t>
            </a:r>
            <a:r>
              <a:rPr lang="en-US" sz="2000" i="1" dirty="0" smtClean="0">
                <a:solidFill>
                  <a:schemeClr val="accent2">
                    <a:lumMod val="75000"/>
                  </a:schemeClr>
                </a:solidFill>
              </a:rPr>
              <a:t>quark-gluon correlations</a:t>
            </a:r>
            <a:r>
              <a:rPr lang="en-US" sz="2000" i="1" dirty="0" smtClean="0">
                <a:solidFill>
                  <a:srgbClr val="000090"/>
                </a:solidFill>
              </a:rPr>
              <a:t>)</a:t>
            </a:r>
            <a:endParaRPr lang="en-US" sz="2000" i="1" baseline="-25000" dirty="0" smtClean="0">
              <a:solidFill>
                <a:srgbClr val="000090"/>
              </a:solidFill>
            </a:endParaRPr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673100" y="5249128"/>
            <a:ext cx="352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66"/>
                </a:solidFill>
                <a:latin typeface="Comic Sans MS" charset="0"/>
              </a:rPr>
              <a:t>L</a:t>
            </a:r>
            <a:endParaRPr lang="en-US" dirty="0">
              <a:latin typeface="Comic Sans MS" charset="0"/>
            </a:endParaRPr>
          </a:p>
        </p:txBody>
      </p:sp>
      <p:pic>
        <p:nvPicPr>
          <p:cNvPr id="10650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5525" y="2417118"/>
            <a:ext cx="6705600" cy="623888"/>
          </a:xfrm>
          <a:prstGeom prst="rect">
            <a:avLst/>
          </a:prstGeom>
          <a:noFill/>
        </p:spPr>
      </p:pic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596900" y="6011128"/>
            <a:ext cx="39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66"/>
                </a:solidFill>
                <a:latin typeface="Comic Sans MS" charset="0"/>
              </a:rPr>
              <a:t>T</a:t>
            </a:r>
            <a:endParaRPr lang="en-US">
              <a:latin typeface="Comic Sans MS" charset="0"/>
            </a:endParaRPr>
          </a:p>
        </p:txBody>
      </p:sp>
      <p:pic>
        <p:nvPicPr>
          <p:cNvPr id="10650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2700" y="5087847"/>
            <a:ext cx="6705600" cy="147796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4730"/>
          </a:xfrm>
        </p:spPr>
        <p:txBody>
          <a:bodyPr/>
          <a:lstStyle/>
          <a:p>
            <a:r>
              <a:rPr lang="en-US" dirty="0" smtClean="0"/>
              <a:t>Proton g</a:t>
            </a:r>
            <a:r>
              <a:rPr lang="en-US" baseline="-25000" dirty="0" smtClean="0"/>
              <a:t>2</a:t>
            </a:r>
            <a:r>
              <a:rPr lang="en-US" dirty="0" smtClean="0"/>
              <a:t> spin structure function (SANE)</a:t>
            </a:r>
            <a:endParaRPr lang="en-US" dirty="0"/>
          </a:p>
        </p:txBody>
      </p:sp>
      <p:pic>
        <p:nvPicPr>
          <p:cNvPr id="8" name="Content Placeholder 7" descr="x2g2_combined2_3206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774" t="-2438" r="7233" b="1124"/>
          <a:stretch>
            <a:fillRect/>
          </a:stretch>
        </p:blipFill>
        <p:spPr>
          <a:xfrm>
            <a:off x="0" y="939047"/>
            <a:ext cx="5899614" cy="578242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600201"/>
            <a:ext cx="2984500" cy="3505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Beta proton data</a:t>
            </a:r>
          </a:p>
          <a:p>
            <a:pPr lvl="1"/>
            <a:r>
              <a:rPr lang="en-US" sz="1600" dirty="0" smtClean="0"/>
              <a:t>DIS  and Resonance data</a:t>
            </a:r>
          </a:p>
          <a:p>
            <a:pPr lvl="1"/>
            <a:r>
              <a:rPr lang="en-US" sz="1600" dirty="0" smtClean="0">
                <a:latin typeface="Times"/>
                <a:cs typeface="Times"/>
              </a:rPr>
              <a:t>g</a:t>
            </a:r>
            <a:r>
              <a:rPr lang="en-US" sz="1600" dirty="0" smtClean="0"/>
              <a:t>2</a:t>
            </a:r>
            <a:r>
              <a:rPr lang="en-US" sz="1600" baseline="30000" dirty="0" smtClean="0"/>
              <a:t>WW</a:t>
            </a:r>
            <a:r>
              <a:rPr lang="en-US" sz="1600" dirty="0" smtClean="0"/>
              <a:t> curves  using g</a:t>
            </a:r>
            <a:r>
              <a:rPr lang="en-US" sz="1600" baseline="-25000" dirty="0" smtClean="0"/>
              <a:t>1 </a:t>
            </a:r>
            <a:r>
              <a:rPr lang="en-US" sz="1600" dirty="0" smtClean="0"/>
              <a:t>at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= 4 GeV</a:t>
            </a:r>
            <a:r>
              <a:rPr lang="en-US" sz="1600" baseline="30000" dirty="0" smtClean="0"/>
              <a:t>2</a:t>
            </a:r>
          </a:p>
          <a:p>
            <a:pPr lvl="1"/>
            <a:r>
              <a:rPr lang="en-US" sz="1600" dirty="0" smtClean="0"/>
              <a:t>E’&gt; 0.6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pPr lvl="1"/>
            <a:r>
              <a:rPr lang="en-US" sz="1600" dirty="0" smtClean="0"/>
              <a:t>More data at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= 1.6 GeV</a:t>
            </a:r>
            <a:r>
              <a:rPr lang="en-US" sz="1600" baseline="30000" dirty="0" smtClean="0"/>
              <a:t>2</a:t>
            </a:r>
          </a:p>
          <a:p>
            <a:pPr>
              <a:buNone/>
            </a:pPr>
            <a:endParaRPr lang="en-US" sz="2000" baseline="30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26,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2015, Newport News, Virginia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59500" y="5842000"/>
            <a:ext cx="160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(W. Armstrong)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</a:t>
            </a:r>
            <a:r>
              <a:rPr lang="en-US" i="1" dirty="0" smtClean="0">
                <a:latin typeface="Times"/>
                <a:cs typeface="Times"/>
              </a:rPr>
              <a:t>d</a:t>
            </a:r>
            <a:r>
              <a:rPr lang="en-US" baseline="-25000" dirty="0" smtClean="0"/>
              <a:t>2 </a:t>
            </a:r>
            <a:r>
              <a:rPr lang="en-US" dirty="0" smtClean="0"/>
              <a:t>compared to calculations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77800" y="1600201"/>
            <a:ext cx="3073400" cy="35814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dirty="0" smtClean="0"/>
          </a:p>
          <a:p>
            <a:r>
              <a:rPr lang="en-US" sz="2000" dirty="0" err="1" smtClean="0"/>
              <a:t>Nachtmann</a:t>
            </a:r>
            <a:r>
              <a:rPr lang="en-US" sz="2000" dirty="0" smtClean="0"/>
              <a:t> moments are needed to get twist-3 free of target mass corrections</a:t>
            </a:r>
            <a:endParaRPr lang="en-US" sz="2000" dirty="0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77800" y="6073775"/>
            <a:ext cx="4940300" cy="6477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82078" y="4552434"/>
            <a:ext cx="160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(W</a:t>
            </a:r>
            <a:r>
              <a:rPr lang="en-US" dirty="0" smtClean="0"/>
              <a:t>. </a:t>
            </a:r>
            <a:r>
              <a:rPr lang="en-US" dirty="0" smtClean="0"/>
              <a:t>Armstrong)</a:t>
            </a:r>
            <a:endParaRPr lang="en-US" dirty="0"/>
          </a:p>
        </p:txBody>
      </p:sp>
      <p:pic>
        <p:nvPicPr>
          <p:cNvPr id="8" name="Picture 7" descr="GHP15-5e1_Page_27_Image_0001.png"/>
          <p:cNvPicPr>
            <a:picLocks noChangeAspect="1"/>
          </p:cNvPicPr>
          <p:nvPr/>
        </p:nvPicPr>
        <p:blipFill>
          <a:blip r:embed="rId4"/>
          <a:srcRect t="5244" r="5030"/>
          <a:stretch>
            <a:fillRect/>
          </a:stretch>
        </p:blipFill>
        <p:spPr>
          <a:xfrm>
            <a:off x="3388949" y="1257969"/>
            <a:ext cx="5755051" cy="4651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046538">
            <a:off x="6210285" y="3674975"/>
            <a:ext cx="2095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Preliminary</a:t>
            </a:r>
          </a:p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Stat errors only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Flavor separated color forces</a:t>
            </a:r>
            <a:endParaRPr lang="en-US" dirty="0"/>
          </a:p>
        </p:txBody>
      </p:sp>
      <p:pic>
        <p:nvPicPr>
          <p:cNvPr id="8" name="Content Placeholder 7" descr="Table_posik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490" t="3049" r="3391" b="9260"/>
          <a:stretch>
            <a:fillRect/>
          </a:stretch>
        </p:blipFill>
        <p:spPr>
          <a:xfrm>
            <a:off x="0" y="2002442"/>
            <a:ext cx="9144000" cy="2683858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26,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2015, Newport News, Virginia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90800" y="5499100"/>
            <a:ext cx="3809794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Will finalize  the SANE proton results …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3500" y="3657600"/>
            <a:ext cx="8978900" cy="279400"/>
          </a:xfrm>
          <a:prstGeom prst="rect">
            <a:avLst/>
          </a:prstGeom>
          <a:solidFill>
            <a:schemeClr val="accent6">
              <a:lumMod val="60000"/>
              <a:lumOff val="40000"/>
              <a:alpha val="2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229600" cy="5156200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sz="2000" dirty="0" smtClean="0"/>
              <a:t>The neutron was measured with precision and found consistent with Lattice and in contrast with previous results.</a:t>
            </a:r>
          </a:p>
          <a:p>
            <a:pPr>
              <a:spcAft>
                <a:spcPts val="2400"/>
              </a:spcAft>
            </a:pPr>
            <a:r>
              <a:rPr lang="en-US" sz="2000" dirty="0" smtClean="0"/>
              <a:t>The proton </a:t>
            </a:r>
            <a:r>
              <a:rPr lang="en-US" sz="2000" i="1" dirty="0" smtClean="0">
                <a:latin typeface="Times"/>
                <a:cs typeface="Times"/>
              </a:rPr>
              <a:t>d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is measured with reasonable precision and found to be consistent  with Lattice QCD calculations and consistent with the SLAC data around 5 GeV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. The results need to be finalized.</a:t>
            </a:r>
          </a:p>
          <a:p>
            <a:pPr>
              <a:spcAft>
                <a:spcPts val="2400"/>
              </a:spcAft>
            </a:pPr>
            <a:r>
              <a:rPr lang="en-US" sz="2000" dirty="0" smtClean="0"/>
              <a:t>Using the proton and neutron data  a preliminary flavor decomposition of the color forces  is carried out.</a:t>
            </a:r>
          </a:p>
          <a:p>
            <a:pPr>
              <a:spcAft>
                <a:spcPts val="2400"/>
              </a:spcAft>
            </a:pPr>
            <a:r>
              <a:rPr lang="en-US" sz="2000" dirty="0" smtClean="0">
                <a:ea typeface="ＭＳ Ｐゴシック" charset="-128"/>
                <a:cs typeface="ＭＳ Ｐゴシック" charset="-128"/>
              </a:rPr>
              <a:t>This program will be pursued at </a:t>
            </a:r>
            <a:r>
              <a:rPr lang="en-US" sz="2000" dirty="0" err="1" smtClean="0">
                <a:ea typeface="ＭＳ Ｐゴシック" charset="-128"/>
                <a:cs typeface="ＭＳ Ｐゴシック" charset="-128"/>
              </a:rPr>
              <a:t>JLab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 11 </a:t>
            </a:r>
            <a:r>
              <a:rPr lang="en-US" sz="2000" dirty="0" err="1" smtClean="0">
                <a:ea typeface="ＭＳ Ｐゴシック" charset="-128"/>
                <a:cs typeface="ＭＳ Ｐゴシック" charset="-128"/>
              </a:rPr>
              <a:t>GeV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 for higher precision and greater Q</a:t>
            </a:r>
            <a:r>
              <a:rPr lang="en-US" sz="2000" baseline="30000" dirty="0" smtClean="0">
                <a:ea typeface="ＭＳ Ｐゴシック" charset="-128"/>
                <a:cs typeface="ＭＳ Ｐゴシック" charset="-128"/>
              </a:rPr>
              <a:t>2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 and </a:t>
            </a:r>
            <a:r>
              <a:rPr lang="en-US" sz="2000" dirty="0" err="1" smtClean="0">
                <a:ea typeface="ＭＳ Ｐゴシック" charset="-128"/>
                <a:cs typeface="ＭＳ Ｐゴシック" charset="-128"/>
              </a:rPr>
              <a:t>x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 coverage. </a:t>
            </a:r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26,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2015, Newport News, Virginia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  <a:solidFill>
            <a:srgbClr val="000080"/>
          </a:solidFill>
          <a:effectLst>
            <a:outerShdw blurRad="63500" dist="71842" dir="2700000" algn="ctr" rotWithShape="0">
              <a:srgbClr val="0A0C9E">
                <a:alpha val="74998"/>
              </a:srgb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Moments of spin structure functions</a:t>
            </a:r>
          </a:p>
        </p:txBody>
      </p:sp>
      <p:cxnSp>
        <p:nvCxnSpPr>
          <p:cNvPr id="211971" name="AutoShape 3"/>
          <p:cNvCxnSpPr>
            <a:cxnSpLocks noChangeShapeType="1"/>
          </p:cNvCxnSpPr>
          <p:nvPr/>
        </p:nvCxnSpPr>
        <p:spPr bwMode="auto">
          <a:xfrm>
            <a:off x="1374775" y="4724400"/>
            <a:ext cx="7083425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211972" name="Line 4"/>
          <p:cNvSpPr>
            <a:spLocks noChangeShapeType="1"/>
          </p:cNvSpPr>
          <p:nvPr/>
        </p:nvSpPr>
        <p:spPr bwMode="auto">
          <a:xfrm flipV="1">
            <a:off x="1374775" y="4572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973" name="Line 5"/>
          <p:cNvSpPr>
            <a:spLocks noChangeShapeType="1"/>
          </p:cNvSpPr>
          <p:nvPr/>
        </p:nvSpPr>
        <p:spPr bwMode="auto">
          <a:xfrm flipV="1">
            <a:off x="3432175" y="4572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974" name="Line 6"/>
          <p:cNvSpPr>
            <a:spLocks noChangeShapeType="1"/>
          </p:cNvSpPr>
          <p:nvPr/>
        </p:nvSpPr>
        <p:spPr bwMode="auto">
          <a:xfrm flipV="1">
            <a:off x="5794375" y="4572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1222375" y="472440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</a:rPr>
              <a:t>0</a:t>
            </a:r>
          </a:p>
        </p:txBody>
      </p:sp>
      <p:sp>
        <p:nvSpPr>
          <p:cNvPr id="211976" name="Text Box 8"/>
          <p:cNvSpPr txBox="1">
            <a:spLocks noChangeArrowheads="1"/>
          </p:cNvSpPr>
          <p:nvPr/>
        </p:nvSpPr>
        <p:spPr bwMode="auto">
          <a:xfrm>
            <a:off x="3279775" y="4724400"/>
            <a:ext cx="32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</a:rPr>
              <a:t>1</a:t>
            </a:r>
          </a:p>
        </p:txBody>
      </p:sp>
      <p:sp>
        <p:nvSpPr>
          <p:cNvPr id="211977" name="Text Box 9"/>
          <p:cNvSpPr txBox="1">
            <a:spLocks noChangeArrowheads="1"/>
          </p:cNvSpPr>
          <p:nvPr/>
        </p:nvSpPr>
        <p:spPr bwMode="auto">
          <a:xfrm>
            <a:off x="5641975" y="4724400"/>
            <a:ext cx="50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</a:rPr>
              <a:t>10</a:t>
            </a:r>
          </a:p>
        </p:txBody>
      </p:sp>
      <p:sp>
        <p:nvSpPr>
          <p:cNvPr id="211978" name="Text Box 10"/>
          <p:cNvSpPr txBox="1">
            <a:spLocks noChangeArrowheads="1"/>
          </p:cNvSpPr>
          <p:nvPr/>
        </p:nvSpPr>
        <p:spPr bwMode="auto">
          <a:xfrm>
            <a:off x="8305800" y="47244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</a:rPr>
              <a:t>∞</a:t>
            </a:r>
          </a:p>
        </p:txBody>
      </p:sp>
      <p:sp>
        <p:nvSpPr>
          <p:cNvPr id="211979" name="Text Box 11"/>
          <p:cNvSpPr txBox="1">
            <a:spLocks noChangeArrowheads="1"/>
          </p:cNvSpPr>
          <p:nvPr/>
        </p:nvSpPr>
        <p:spPr bwMode="auto">
          <a:xfrm>
            <a:off x="4419600" y="5105400"/>
            <a:ext cx="506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Q</a:t>
            </a:r>
            <a:r>
              <a:rPr lang="en-US" i="1" baseline="30000"/>
              <a:t>2</a:t>
            </a:r>
            <a:endParaRPr lang="en-US"/>
          </a:p>
        </p:txBody>
      </p:sp>
      <p:sp>
        <p:nvSpPr>
          <p:cNvPr id="211980" name="Text Box 12"/>
          <p:cNvSpPr txBox="1">
            <a:spLocks noChangeArrowheads="1"/>
          </p:cNvSpPr>
          <p:nvPr/>
        </p:nvSpPr>
        <p:spPr bwMode="auto">
          <a:xfrm>
            <a:off x="85142" y="1143000"/>
            <a:ext cx="266340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  <a:latin typeface="Comic Sans MS" charset="0"/>
              </a:rPr>
              <a:t>Gerasimov-Drell</a:t>
            </a:r>
            <a:r>
              <a:rPr lang="en-US" sz="1800" dirty="0" err="1">
                <a:solidFill>
                  <a:srgbClr val="FF0000"/>
                </a:solidFill>
                <a:latin typeface="Comic Sans MS" charset="0"/>
              </a:rPr>
              <a:t>-</a:t>
            </a:r>
            <a:r>
              <a:rPr lang="en-US" sz="1800" dirty="0" err="1" smtClean="0">
                <a:solidFill>
                  <a:srgbClr val="FF0000"/>
                </a:solidFill>
                <a:latin typeface="Comic Sans MS" charset="0"/>
              </a:rPr>
              <a:t>Hearn</a:t>
            </a:r>
            <a:endParaRPr lang="en-US" sz="1800" dirty="0" smtClean="0">
              <a:solidFill>
                <a:srgbClr val="FF0000"/>
              </a:solidFill>
              <a:latin typeface="Comic Sans MS" charset="0"/>
            </a:endParaRPr>
          </a:p>
          <a:p>
            <a:pPr algn="ctr"/>
            <a:r>
              <a:rPr lang="en-US" sz="1800" dirty="0">
                <a:solidFill>
                  <a:srgbClr val="FF0000"/>
                </a:solidFill>
                <a:latin typeface="Comic Sans MS" charset="0"/>
              </a:rPr>
              <a:t>Sum Rule</a:t>
            </a:r>
          </a:p>
          <a:p>
            <a:pPr algn="ctr"/>
            <a:r>
              <a:rPr lang="en-US" sz="2000" i="1" dirty="0">
                <a:solidFill>
                  <a:srgbClr val="FF0000"/>
                </a:solidFill>
              </a:rPr>
              <a:t>I</a:t>
            </a:r>
            <a:r>
              <a:rPr lang="en-US" sz="2000" i="1" baseline="-25000" dirty="0">
                <a:solidFill>
                  <a:srgbClr val="FF0000"/>
                </a:solidFill>
              </a:rPr>
              <a:t>GDH  </a:t>
            </a:r>
            <a:r>
              <a:rPr lang="en-US" sz="2000" dirty="0">
                <a:solidFill>
                  <a:srgbClr val="FF0000"/>
                </a:solidFill>
              </a:rPr>
              <a:t>(0)</a:t>
            </a:r>
            <a:endParaRPr lang="en-US" sz="2000" i="1" dirty="0">
              <a:latin typeface="Comic Sans MS" charset="0"/>
            </a:endParaRPr>
          </a:p>
        </p:txBody>
      </p:sp>
      <p:sp>
        <p:nvSpPr>
          <p:cNvPr id="211981" name="Line 13"/>
          <p:cNvSpPr>
            <a:spLocks noChangeShapeType="1"/>
          </p:cNvSpPr>
          <p:nvPr/>
        </p:nvSpPr>
        <p:spPr bwMode="auto">
          <a:xfrm>
            <a:off x="1905000" y="1524000"/>
            <a:ext cx="18288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982" name="Text Box 14"/>
          <p:cNvSpPr txBox="1">
            <a:spLocks noChangeArrowheads="1"/>
          </p:cNvSpPr>
          <p:nvPr/>
        </p:nvSpPr>
        <p:spPr bwMode="auto">
          <a:xfrm>
            <a:off x="3733800" y="1143000"/>
            <a:ext cx="16367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0000FF"/>
                </a:solidFill>
                <a:latin typeface="Comic Sans MS" charset="0"/>
              </a:rPr>
              <a:t>Generalized </a:t>
            </a:r>
          </a:p>
          <a:p>
            <a:pPr algn="ctr"/>
            <a:r>
              <a:rPr lang="en-US" sz="1800">
                <a:solidFill>
                  <a:srgbClr val="0000FF"/>
                </a:solidFill>
                <a:latin typeface="Comic Sans MS" charset="0"/>
              </a:rPr>
              <a:t>GDH Integral</a:t>
            </a:r>
          </a:p>
          <a:p>
            <a:pPr algn="ctr"/>
            <a:r>
              <a:rPr lang="en-US" sz="2000" i="1">
                <a:solidFill>
                  <a:srgbClr val="0000FF"/>
                </a:solidFill>
              </a:rPr>
              <a:t>I</a:t>
            </a:r>
            <a:r>
              <a:rPr lang="en-US" sz="2000" i="1" baseline="-25000">
                <a:solidFill>
                  <a:srgbClr val="0000FF"/>
                </a:solidFill>
              </a:rPr>
              <a:t>GDH  </a:t>
            </a:r>
            <a:r>
              <a:rPr lang="en-US" sz="2000">
                <a:solidFill>
                  <a:srgbClr val="0000FF"/>
                </a:solidFill>
              </a:rPr>
              <a:t>(</a:t>
            </a:r>
            <a:r>
              <a:rPr lang="en-US" sz="2000" i="1">
                <a:solidFill>
                  <a:srgbClr val="0000FF"/>
                </a:solidFill>
              </a:rPr>
              <a:t>Q</a:t>
            </a:r>
            <a:r>
              <a:rPr lang="en-US" sz="2000" i="1" baseline="30000">
                <a:solidFill>
                  <a:srgbClr val="0000FF"/>
                </a:solidFill>
              </a:rPr>
              <a:t>2 </a:t>
            </a:r>
            <a:r>
              <a:rPr lang="en-US" sz="2000">
                <a:solidFill>
                  <a:srgbClr val="0000FF"/>
                </a:solidFill>
              </a:rPr>
              <a:t>)</a:t>
            </a:r>
            <a:endParaRPr lang="en-US" sz="2000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211983" name="Text Box 15"/>
          <p:cNvSpPr txBox="1">
            <a:spLocks noChangeArrowheads="1"/>
          </p:cNvSpPr>
          <p:nvPr/>
        </p:nvSpPr>
        <p:spPr bwMode="auto">
          <a:xfrm>
            <a:off x="7391400" y="1066800"/>
            <a:ext cx="11572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>
                <a:solidFill>
                  <a:srgbClr val="FF0000"/>
                </a:solidFill>
                <a:latin typeface="Comic Sans MS" charset="0"/>
              </a:rPr>
              <a:t>Bjorken</a:t>
            </a:r>
            <a:endParaRPr lang="en-US" sz="1800" dirty="0">
              <a:solidFill>
                <a:srgbClr val="FF0000"/>
              </a:solidFill>
              <a:latin typeface="Comic Sans MS" charset="0"/>
            </a:endParaRPr>
          </a:p>
          <a:p>
            <a:pPr algn="ctr"/>
            <a:r>
              <a:rPr lang="en-US" sz="1800" dirty="0">
                <a:solidFill>
                  <a:srgbClr val="FF0000"/>
                </a:solidFill>
                <a:latin typeface="Comic Sans MS" charset="0"/>
              </a:rPr>
              <a:t>Sum Rule</a:t>
            </a:r>
            <a:endParaRPr lang="en-US" sz="1800" dirty="0" smtClean="0">
              <a:solidFill>
                <a:srgbClr val="FF0000"/>
              </a:solidFill>
              <a:latin typeface="Comic Sans MS" charset="0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Symbol" charset="2"/>
              </a:rPr>
              <a:t>Γ</a:t>
            </a:r>
            <a:r>
              <a:rPr lang="en-US" sz="2000" baseline="-25000" dirty="0" smtClean="0">
                <a:solidFill>
                  <a:srgbClr val="FF0000"/>
                </a:solidFill>
                <a:latin typeface="Symbol" charset="2"/>
              </a:rPr>
              <a:t>1</a:t>
            </a:r>
            <a:r>
              <a:rPr lang="en-US" sz="2000" baseline="30000" dirty="0" smtClean="0">
                <a:solidFill>
                  <a:srgbClr val="FF0000"/>
                </a:solidFill>
              </a:rPr>
              <a:t>p</a:t>
            </a:r>
            <a:r>
              <a:rPr lang="en-US" sz="2000" baseline="30000" dirty="0">
                <a:solidFill>
                  <a:srgbClr val="FF0000"/>
                </a:solidFill>
              </a:rPr>
              <a:t>-n </a:t>
            </a:r>
            <a:endParaRPr lang="en-US" sz="2000" dirty="0">
              <a:latin typeface="Comic Sans MS" charset="0"/>
            </a:endParaRPr>
          </a:p>
        </p:txBody>
      </p:sp>
      <p:sp>
        <p:nvSpPr>
          <p:cNvPr id="211984" name="Line 16"/>
          <p:cNvSpPr>
            <a:spLocks noChangeShapeType="1"/>
          </p:cNvSpPr>
          <p:nvPr/>
        </p:nvSpPr>
        <p:spPr bwMode="auto">
          <a:xfrm>
            <a:off x="5334000" y="1447800"/>
            <a:ext cx="2133600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985" name="Text Box 17"/>
          <p:cNvSpPr txBox="1">
            <a:spLocks noChangeArrowheads="1"/>
          </p:cNvSpPr>
          <p:nvPr/>
        </p:nvSpPr>
        <p:spPr bwMode="auto">
          <a:xfrm>
            <a:off x="839788" y="3581400"/>
            <a:ext cx="17510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FF3300"/>
                </a:solidFill>
                <a:latin typeface="Comic Sans MS" charset="0"/>
              </a:rPr>
              <a:t>Spin </a:t>
            </a:r>
          </a:p>
          <a:p>
            <a:pPr algn="ctr"/>
            <a:r>
              <a:rPr lang="en-US" sz="1800" dirty="0" err="1">
                <a:solidFill>
                  <a:srgbClr val="FF3300"/>
                </a:solidFill>
                <a:latin typeface="Comic Sans MS" charset="0"/>
              </a:rPr>
              <a:t>Polarizabilities</a:t>
            </a:r>
            <a:endParaRPr lang="en-US" sz="1800" dirty="0" smtClean="0">
              <a:solidFill>
                <a:srgbClr val="FF3300"/>
              </a:solidFill>
              <a:latin typeface="Comic Sans MS" charset="0"/>
            </a:endParaRPr>
          </a:p>
          <a:p>
            <a:pPr algn="ctr"/>
            <a:r>
              <a:rPr lang="en-US" sz="2000" dirty="0" smtClean="0">
                <a:solidFill>
                  <a:srgbClr val="FF3300"/>
                </a:solidFill>
                <a:latin typeface="Symbol" charset="2"/>
              </a:rPr>
              <a:t>γ</a:t>
            </a:r>
            <a:r>
              <a:rPr lang="en-US" sz="2000" baseline="-25000" dirty="0" smtClean="0">
                <a:solidFill>
                  <a:srgbClr val="FF3300"/>
                </a:solidFill>
                <a:latin typeface="Symbol" charset="2"/>
              </a:rPr>
              <a:t>0</a:t>
            </a:r>
            <a:r>
              <a:rPr lang="en-US" sz="2000" i="1" dirty="0">
                <a:solidFill>
                  <a:srgbClr val="FF3300"/>
                </a:solidFill>
              </a:rPr>
              <a:t>(Q</a:t>
            </a:r>
            <a:r>
              <a:rPr lang="en-US" sz="2000" i="1" baseline="30000" dirty="0">
                <a:solidFill>
                  <a:srgbClr val="FF3300"/>
                </a:solidFill>
              </a:rPr>
              <a:t>2</a:t>
            </a:r>
            <a:r>
              <a:rPr lang="en-US" sz="2000" i="1" dirty="0">
                <a:solidFill>
                  <a:srgbClr val="FF3300"/>
                </a:solidFill>
              </a:rPr>
              <a:t>)</a:t>
            </a:r>
            <a:r>
              <a:rPr lang="en-US" sz="2000" i="1" dirty="0" smtClean="0">
                <a:solidFill>
                  <a:srgbClr val="FF3300"/>
                </a:solidFill>
              </a:rPr>
              <a:t>,</a:t>
            </a:r>
            <a:r>
              <a:rPr lang="en-US" sz="2000" i="1" dirty="0" smtClean="0">
                <a:solidFill>
                  <a:srgbClr val="FF3300"/>
                </a:solidFill>
                <a:latin typeface="Symbol" charset="2"/>
              </a:rPr>
              <a:t>δ</a:t>
            </a:r>
            <a:r>
              <a:rPr lang="en-US" sz="2000" i="1" baseline="-25000" dirty="0" smtClean="0">
                <a:solidFill>
                  <a:srgbClr val="FF3300"/>
                </a:solidFill>
              </a:rPr>
              <a:t>LT </a:t>
            </a:r>
            <a:r>
              <a:rPr lang="en-US" sz="2000" i="1" dirty="0">
                <a:solidFill>
                  <a:srgbClr val="FF3300"/>
                </a:solidFill>
              </a:rPr>
              <a:t>(Q</a:t>
            </a:r>
            <a:r>
              <a:rPr lang="en-US" sz="2000" i="1" baseline="30000" dirty="0">
                <a:solidFill>
                  <a:srgbClr val="FF3300"/>
                </a:solidFill>
              </a:rPr>
              <a:t>2 </a:t>
            </a:r>
            <a:r>
              <a:rPr lang="en-US" sz="2000" i="1" dirty="0">
                <a:solidFill>
                  <a:srgbClr val="FF3300"/>
                </a:solidFill>
              </a:rPr>
              <a:t>)</a:t>
            </a:r>
            <a:endParaRPr lang="en-US" sz="1800" dirty="0">
              <a:latin typeface="Comic Sans MS" charset="0"/>
            </a:endParaRPr>
          </a:p>
        </p:txBody>
      </p:sp>
      <p:sp>
        <p:nvSpPr>
          <p:cNvPr id="211986" name="Line 18"/>
          <p:cNvSpPr>
            <a:spLocks noChangeShapeType="1"/>
          </p:cNvSpPr>
          <p:nvPr/>
        </p:nvSpPr>
        <p:spPr bwMode="auto">
          <a:xfrm flipH="1">
            <a:off x="1600200" y="2743200"/>
            <a:ext cx="20574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987" name="Line 19"/>
          <p:cNvSpPr>
            <a:spLocks noChangeShapeType="1"/>
          </p:cNvSpPr>
          <p:nvPr/>
        </p:nvSpPr>
        <p:spPr bwMode="auto">
          <a:xfrm>
            <a:off x="6019800" y="2743200"/>
            <a:ext cx="2057400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988" name="Text Box 20"/>
          <p:cNvSpPr txBox="1">
            <a:spLocks noChangeArrowheads="1"/>
          </p:cNvSpPr>
          <p:nvPr/>
        </p:nvSpPr>
        <p:spPr bwMode="auto">
          <a:xfrm>
            <a:off x="3262313" y="2286000"/>
            <a:ext cx="26495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>
                <a:solidFill>
                  <a:srgbClr val="008000"/>
                </a:solidFill>
                <a:latin typeface="Comic Sans MS" charset="0"/>
              </a:rPr>
              <a:t>Burkhardt-Cottingham</a:t>
            </a:r>
            <a:r>
              <a:rPr lang="en-US" sz="1800" dirty="0">
                <a:solidFill>
                  <a:srgbClr val="008000"/>
                </a:solidFill>
                <a:latin typeface="Comic Sans MS" charset="0"/>
              </a:rPr>
              <a:t> </a:t>
            </a:r>
          </a:p>
          <a:p>
            <a:pPr algn="ctr"/>
            <a:r>
              <a:rPr lang="en-US" sz="1800" dirty="0">
                <a:solidFill>
                  <a:srgbClr val="008000"/>
                </a:solidFill>
                <a:latin typeface="Comic Sans MS" charset="0"/>
              </a:rPr>
              <a:t>sum rule</a:t>
            </a:r>
            <a:endParaRPr lang="en-US" sz="1800" dirty="0" smtClean="0">
              <a:solidFill>
                <a:srgbClr val="008000"/>
              </a:solidFill>
              <a:latin typeface="Comic Sans MS" charset="0"/>
            </a:endParaRPr>
          </a:p>
          <a:p>
            <a:pPr algn="ctr"/>
            <a:r>
              <a:rPr lang="en-US" sz="2000" dirty="0" smtClean="0">
                <a:solidFill>
                  <a:srgbClr val="008000"/>
                </a:solidFill>
                <a:latin typeface="Symbol" charset="2"/>
              </a:rPr>
              <a:t>Γ</a:t>
            </a:r>
            <a:r>
              <a:rPr lang="en-US" sz="2000" baseline="-25000" dirty="0" smtClean="0">
                <a:solidFill>
                  <a:srgbClr val="008000"/>
                </a:solidFill>
                <a:latin typeface="Symbol" charset="2"/>
              </a:rPr>
              <a:t>2 </a:t>
            </a:r>
            <a:r>
              <a:rPr lang="en-US" sz="2000" i="1" dirty="0">
                <a:solidFill>
                  <a:srgbClr val="008000"/>
                </a:solidFill>
              </a:rPr>
              <a:t>(Q</a:t>
            </a:r>
            <a:r>
              <a:rPr lang="en-US" sz="2000" i="1" baseline="30000" dirty="0">
                <a:solidFill>
                  <a:srgbClr val="008000"/>
                </a:solidFill>
              </a:rPr>
              <a:t>2</a:t>
            </a:r>
            <a:r>
              <a:rPr lang="en-US" sz="2000" i="1" dirty="0">
                <a:solidFill>
                  <a:srgbClr val="008000"/>
                </a:solidFill>
              </a:rPr>
              <a:t>)</a:t>
            </a:r>
            <a:endParaRPr lang="en-US" sz="2000" i="1" baseline="30000" dirty="0">
              <a:solidFill>
                <a:srgbClr val="008000"/>
              </a:solidFill>
            </a:endParaRPr>
          </a:p>
        </p:txBody>
      </p:sp>
      <p:sp>
        <p:nvSpPr>
          <p:cNvPr id="211989" name="Text Box 21"/>
          <p:cNvSpPr txBox="1">
            <a:spLocks noChangeArrowheads="1"/>
          </p:cNvSpPr>
          <p:nvPr/>
        </p:nvSpPr>
        <p:spPr bwMode="auto">
          <a:xfrm>
            <a:off x="3088371" y="3581400"/>
            <a:ext cx="259578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FF0066"/>
                </a:solidFill>
                <a:latin typeface="Comic Sans MS" charset="0"/>
              </a:rPr>
              <a:t>Higher twists &amp; color </a:t>
            </a:r>
            <a:endParaRPr lang="en-US" sz="1800" dirty="0" smtClean="0">
              <a:solidFill>
                <a:srgbClr val="FF0066"/>
              </a:solidFill>
              <a:latin typeface="Comic Sans MS" charset="0"/>
            </a:endParaRPr>
          </a:p>
          <a:p>
            <a:pPr algn="ctr"/>
            <a:r>
              <a:rPr lang="en-US" dirty="0" smtClean="0">
                <a:solidFill>
                  <a:srgbClr val="FF0066"/>
                </a:solidFill>
                <a:latin typeface="Comic Sans MS" charset="0"/>
              </a:rPr>
              <a:t>f</a:t>
            </a:r>
            <a:r>
              <a:rPr lang="en-US" sz="1800" dirty="0" smtClean="0">
                <a:solidFill>
                  <a:srgbClr val="FF0066"/>
                </a:solidFill>
                <a:latin typeface="Comic Sans MS" charset="0"/>
              </a:rPr>
              <a:t>orces/</a:t>
            </a:r>
            <a:r>
              <a:rPr lang="en-US" sz="1800" dirty="0" err="1" smtClean="0">
                <a:solidFill>
                  <a:srgbClr val="FF0066"/>
                </a:solidFill>
                <a:latin typeface="Comic Sans MS" charset="0"/>
              </a:rPr>
              <a:t>polarizabilities</a:t>
            </a:r>
            <a:endParaRPr lang="en-US" sz="1800" dirty="0">
              <a:solidFill>
                <a:srgbClr val="FF0066"/>
              </a:solidFill>
              <a:latin typeface="Comic Sans MS" charset="0"/>
            </a:endParaRPr>
          </a:p>
          <a:p>
            <a:pPr algn="ctr"/>
            <a:r>
              <a:rPr lang="en-US" sz="2000" i="1" dirty="0">
                <a:solidFill>
                  <a:srgbClr val="FF0066"/>
                </a:solidFill>
              </a:rPr>
              <a:t>d</a:t>
            </a:r>
            <a:r>
              <a:rPr lang="en-US" sz="2000" i="1" baseline="-25000" dirty="0">
                <a:solidFill>
                  <a:srgbClr val="FF0066"/>
                </a:solidFill>
              </a:rPr>
              <a:t>2</a:t>
            </a:r>
            <a:r>
              <a:rPr lang="en-US" sz="2000" i="1" dirty="0">
                <a:solidFill>
                  <a:srgbClr val="FF0066"/>
                </a:solidFill>
              </a:rPr>
              <a:t>(Q</a:t>
            </a:r>
            <a:r>
              <a:rPr lang="en-US" sz="2000" i="1" baseline="30000" dirty="0">
                <a:solidFill>
                  <a:srgbClr val="FF0066"/>
                </a:solidFill>
              </a:rPr>
              <a:t>2</a:t>
            </a:r>
            <a:r>
              <a:rPr lang="en-US" sz="2000" i="1" dirty="0">
                <a:solidFill>
                  <a:srgbClr val="FF0066"/>
                </a:solidFill>
              </a:rPr>
              <a:t>)</a:t>
            </a:r>
            <a:r>
              <a:rPr lang="en-US" sz="2000" i="1" baseline="-25000" dirty="0">
                <a:solidFill>
                  <a:srgbClr val="FF0066"/>
                </a:solidFill>
              </a:rPr>
              <a:t> </a:t>
            </a:r>
            <a:r>
              <a:rPr lang="en-US" sz="2000" i="1" dirty="0">
                <a:solidFill>
                  <a:srgbClr val="FF0066"/>
                </a:solidFill>
              </a:rPr>
              <a:t>, f</a:t>
            </a:r>
            <a:r>
              <a:rPr lang="en-US" sz="2000" i="1" baseline="-25000" dirty="0">
                <a:solidFill>
                  <a:srgbClr val="FF0066"/>
                </a:solidFill>
              </a:rPr>
              <a:t>2 </a:t>
            </a:r>
            <a:r>
              <a:rPr lang="en-US" sz="2000" i="1" dirty="0">
                <a:solidFill>
                  <a:srgbClr val="FF0066"/>
                </a:solidFill>
              </a:rPr>
              <a:t>(Q</a:t>
            </a:r>
            <a:r>
              <a:rPr lang="en-US" sz="2000" i="1" baseline="30000" dirty="0">
                <a:solidFill>
                  <a:srgbClr val="FF0066"/>
                </a:solidFill>
              </a:rPr>
              <a:t>2</a:t>
            </a:r>
            <a:r>
              <a:rPr lang="en-US" sz="2000" i="1" dirty="0">
                <a:solidFill>
                  <a:srgbClr val="FF0066"/>
                </a:solidFill>
              </a:rPr>
              <a:t>)</a:t>
            </a:r>
            <a:r>
              <a:rPr lang="en-US" sz="2000" i="1" baseline="-25000" dirty="0">
                <a:solidFill>
                  <a:srgbClr val="FF0066"/>
                </a:solidFill>
              </a:rPr>
              <a:t> </a:t>
            </a:r>
          </a:p>
        </p:txBody>
      </p:sp>
      <p:graphicFrame>
        <p:nvGraphicFramePr>
          <p:cNvPr id="211990" name="Object 22"/>
          <p:cNvGraphicFramePr>
            <a:graphicFrameLocks noChangeAspect="1"/>
          </p:cNvGraphicFramePr>
          <p:nvPr/>
        </p:nvGraphicFramePr>
        <p:xfrm>
          <a:off x="762000" y="5486400"/>
          <a:ext cx="1066800" cy="592138"/>
        </p:xfrm>
        <a:graphic>
          <a:graphicData uri="http://schemas.openxmlformats.org/presentationml/2006/ole">
            <p:oleObj spid="_x0000_s86018" name="Equation" r:id="rId4" imgW="342900" imgH="190500" progId="">
              <p:embed/>
            </p:oleObj>
          </a:graphicData>
        </a:graphic>
      </p:graphicFrame>
      <p:graphicFrame>
        <p:nvGraphicFramePr>
          <p:cNvPr id="211991" name="Object 23"/>
          <p:cNvGraphicFramePr>
            <a:graphicFrameLocks noChangeAspect="1"/>
          </p:cNvGraphicFramePr>
          <p:nvPr/>
        </p:nvGraphicFramePr>
        <p:xfrm>
          <a:off x="4114800" y="5575300"/>
          <a:ext cx="1143000" cy="508000"/>
        </p:xfrm>
        <a:graphic>
          <a:graphicData uri="http://schemas.openxmlformats.org/presentationml/2006/ole">
            <p:oleObj spid="_x0000_s86019" name="Equation" r:id="rId5" imgW="342900" imgH="152400" progId="">
              <p:embed/>
            </p:oleObj>
          </a:graphicData>
        </a:graphic>
      </p:graphicFrame>
      <p:sp>
        <p:nvSpPr>
          <p:cNvPr id="211992" name="Text Box 24"/>
          <p:cNvSpPr txBox="1">
            <a:spLocks noChangeArrowheads="1"/>
          </p:cNvSpPr>
          <p:nvPr/>
        </p:nvSpPr>
        <p:spPr bwMode="auto">
          <a:xfrm>
            <a:off x="2101228" y="5029200"/>
            <a:ext cx="221580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Lattice</a:t>
            </a:r>
            <a:r>
              <a:rPr lang="en-US" sz="3200" i="1" dirty="0" smtClean="0">
                <a:solidFill>
                  <a:srgbClr val="FF0000"/>
                </a:solidFill>
              </a:rPr>
              <a:t> QCD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211993" name="Text Box 25"/>
          <p:cNvSpPr txBox="1">
            <a:spLocks noChangeArrowheads="1"/>
          </p:cNvSpPr>
          <p:nvPr/>
        </p:nvSpPr>
        <p:spPr bwMode="auto">
          <a:xfrm>
            <a:off x="7453313" y="5054600"/>
            <a:ext cx="12461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err="1">
                <a:solidFill>
                  <a:srgbClr val="FF3300"/>
                </a:solidFill>
              </a:rPr>
              <a:t>pQCD</a:t>
            </a:r>
            <a:endParaRPr lang="en-US" sz="3200" i="1" dirty="0">
              <a:solidFill>
                <a:srgbClr val="FF33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40236" y="6083300"/>
            <a:ext cx="1034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smtClean="0">
                <a:solidFill>
                  <a:srgbClr val="FF6600"/>
                </a:solidFill>
              </a:rPr>
              <a:t>DSE</a:t>
            </a:r>
            <a:endParaRPr lang="en-US" sz="4000" i="1" dirty="0">
              <a:solidFill>
                <a:srgbClr val="FF66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27394" y="6150114"/>
            <a:ext cx="17150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rgbClr val="000090"/>
                </a:solidFill>
              </a:rPr>
              <a:t>MODELS</a:t>
            </a:r>
            <a:endParaRPr lang="en-US" sz="3200" i="1" dirty="0">
              <a:solidFill>
                <a:srgbClr val="00009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27697" y="6127234"/>
            <a:ext cx="159210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AdS</a:t>
            </a:r>
            <a:r>
              <a:rPr lang="en-US" sz="3200" dirty="0" smtClean="0"/>
              <a:t>/CFT</a:t>
            </a:r>
            <a:endParaRPr lang="en-US" sz="3200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152400" y="38100"/>
            <a:ext cx="8839200" cy="7366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66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omic Sans MS" charset="0"/>
              </a:rPr>
              <a:t>Moments of Structure </a:t>
            </a:r>
            <a:r>
              <a:rPr lang="en-US" sz="2800" dirty="0" smtClean="0">
                <a:solidFill>
                  <a:schemeClr val="bg1"/>
                </a:solidFill>
                <a:latin typeface="Comic Sans MS" charset="0"/>
              </a:rPr>
              <a:t>Functions: Probing Color Forces</a:t>
            </a:r>
            <a:endParaRPr lang="en-US" sz="3200" dirty="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44035" name="AutoShape 6"/>
          <p:cNvSpPr>
            <a:spLocks noChangeArrowheads="1"/>
          </p:cNvSpPr>
          <p:nvPr/>
        </p:nvSpPr>
        <p:spPr bwMode="auto">
          <a:xfrm>
            <a:off x="152400" y="4800600"/>
            <a:ext cx="323850" cy="142875"/>
          </a:xfrm>
          <a:prstGeom prst="notchedRightArrow">
            <a:avLst>
              <a:gd name="adj1" fmla="val 50000"/>
              <a:gd name="adj2" fmla="val 56667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4036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85800" y="4513152"/>
            <a:ext cx="8237538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9" descr="diagram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9875" y="889000"/>
            <a:ext cx="7886925" cy="357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52400" y="5981700"/>
            <a:ext cx="3911600" cy="215900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26, 2015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2015, Newport News, Virginia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1026"/>
          <p:cNvSpPr>
            <a:spLocks noChangeArrowheads="1"/>
          </p:cNvSpPr>
          <p:nvPr/>
        </p:nvSpPr>
        <p:spPr bwMode="auto">
          <a:xfrm>
            <a:off x="533400" y="152400"/>
            <a:ext cx="8178800" cy="533400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A0C9E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omic Sans MS" charset="0"/>
              </a:rPr>
              <a:t>Moment </a:t>
            </a:r>
            <a:r>
              <a:rPr lang="en-US" sz="3200" dirty="0">
                <a:solidFill>
                  <a:schemeClr val="bg1"/>
                </a:solidFill>
                <a:latin typeface="Comic Sans MS" charset="0"/>
              </a:rPr>
              <a:t>of</a:t>
            </a:r>
            <a:r>
              <a:rPr lang="en-US" sz="3200" dirty="0" smtClean="0">
                <a:solidFill>
                  <a:schemeClr val="bg1"/>
                </a:solidFill>
                <a:latin typeface="Comic Sans MS" charset="0"/>
              </a:rPr>
              <a:t> spin structure function g</a:t>
            </a:r>
            <a:r>
              <a:rPr lang="en-US" sz="3200" baseline="-25000" dirty="0" smtClean="0">
                <a:solidFill>
                  <a:schemeClr val="bg1"/>
                </a:solidFill>
                <a:latin typeface="Comic Sans MS" charset="0"/>
              </a:rPr>
              <a:t>1</a:t>
            </a:r>
            <a:endParaRPr lang="en-US" sz="3200" baseline="-25000" dirty="0">
              <a:solidFill>
                <a:schemeClr val="bg1"/>
              </a:solidFill>
              <a:latin typeface="Comic Sans MS" charset="0"/>
            </a:endParaRPr>
          </a:p>
        </p:txBody>
      </p:sp>
      <p:pic>
        <p:nvPicPr>
          <p:cNvPr id="218115" name="Picture 10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774700"/>
            <a:ext cx="7648575" cy="56007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26,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2015, Newport News, Virginia</a:t>
            </a:r>
            <a:endParaRPr lang="en-US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85800" y="914400"/>
            <a:ext cx="46482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AutoShape 3"/>
          <p:cNvSpPr>
            <a:spLocks noChangeArrowheads="1"/>
          </p:cNvSpPr>
          <p:nvPr/>
        </p:nvSpPr>
        <p:spPr bwMode="auto">
          <a:xfrm>
            <a:off x="228600" y="1219200"/>
            <a:ext cx="323850" cy="144463"/>
          </a:xfrm>
          <a:prstGeom prst="notchedRightArrow">
            <a:avLst>
              <a:gd name="adj1" fmla="val 50000"/>
              <a:gd name="adj2" fmla="val 56044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5334000" y="1219200"/>
            <a:ext cx="287338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152400" y="2133600"/>
            <a:ext cx="323850" cy="144463"/>
          </a:xfrm>
          <a:prstGeom prst="notchedRightArrow">
            <a:avLst>
              <a:gd name="adj1" fmla="val 50000"/>
              <a:gd name="adj2" fmla="val 56044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086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09600" y="2057400"/>
            <a:ext cx="80168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Line 7"/>
          <p:cNvSpPr>
            <a:spLocks noChangeShapeType="1"/>
          </p:cNvSpPr>
          <p:nvPr/>
        </p:nvSpPr>
        <p:spPr bwMode="auto">
          <a:xfrm>
            <a:off x="1905000" y="2209800"/>
            <a:ext cx="287338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2362200" y="1981200"/>
            <a:ext cx="518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66FF33"/>
                </a:solidFill>
                <a:latin typeface="Comic Sans MS" charset="0"/>
              </a:rPr>
              <a:t>  </a:t>
            </a:r>
            <a:r>
              <a:rPr lang="en-US" sz="2000">
                <a:solidFill>
                  <a:srgbClr val="006600"/>
                </a:solidFill>
                <a:latin typeface="Comic Sans MS" charset="0"/>
              </a:rPr>
              <a:t>dynamical twist-3 matrix element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8600" y="4438455"/>
            <a:ext cx="5715000" cy="366713"/>
            <a:chOff x="106" y="3080"/>
            <a:chExt cx="3515" cy="222"/>
          </a:xfrm>
        </p:grpSpPr>
        <p:sp>
          <p:nvSpPr>
            <p:cNvPr id="46096" name="AutoShape 10"/>
            <p:cNvSpPr>
              <a:spLocks noChangeArrowheads="1"/>
            </p:cNvSpPr>
            <p:nvPr/>
          </p:nvSpPr>
          <p:spPr bwMode="auto">
            <a:xfrm>
              <a:off x="106" y="3171"/>
              <a:ext cx="204" cy="91"/>
            </a:xfrm>
            <a:prstGeom prst="notchedRightArrow">
              <a:avLst>
                <a:gd name="adj1" fmla="val 50000"/>
                <a:gd name="adj2" fmla="val 56044"/>
              </a:avLst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6097" name="Picture 11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24" y="3100"/>
              <a:ext cx="427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8" name="Line 12"/>
            <p:cNvSpPr>
              <a:spLocks noChangeShapeType="1"/>
            </p:cNvSpPr>
            <p:nvPr/>
          </p:nvSpPr>
          <p:spPr bwMode="auto">
            <a:xfrm>
              <a:off x="968" y="3216"/>
              <a:ext cx="181" cy="0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6099" name="Text Box 13"/>
            <p:cNvSpPr txBox="1">
              <a:spLocks noChangeArrowheads="1"/>
            </p:cNvSpPr>
            <p:nvPr/>
          </p:nvSpPr>
          <p:spPr bwMode="auto">
            <a:xfrm>
              <a:off x="1104" y="3080"/>
              <a:ext cx="2517" cy="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dirty="0">
                  <a:solidFill>
                    <a:srgbClr val="66FF33"/>
                  </a:solidFill>
                  <a:latin typeface="Comic Sans MS" charset="0"/>
                </a:rPr>
                <a:t>  </a:t>
              </a:r>
              <a:r>
                <a:rPr lang="en-US" sz="1800" dirty="0">
                  <a:solidFill>
                    <a:srgbClr val="006600"/>
                  </a:solidFill>
                  <a:latin typeface="Comic Sans MS" charset="0"/>
                </a:rPr>
                <a:t>dynamical twist-4 matrix element</a:t>
              </a:r>
              <a:endParaRPr lang="en-US" sz="1800" dirty="0">
                <a:solidFill>
                  <a:srgbClr val="66FF33"/>
                </a:solidFill>
                <a:latin typeface="Comic Sans MS" charset="0"/>
              </a:endParaRPr>
            </a:p>
          </p:txBody>
        </p:sp>
      </p:grpSp>
      <p:pic>
        <p:nvPicPr>
          <p:cNvPr id="46090" name="Picture 14" descr="f2_ex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0" y="5019481"/>
            <a:ext cx="7162800" cy="78105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46091" name="Picture 15" descr="Hawaii_dnp_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" y="2514600"/>
            <a:ext cx="5014913" cy="819150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</p:spPr>
      </p:pic>
      <p:sp>
        <p:nvSpPr>
          <p:cNvPr id="46093" name="Text Box 17"/>
          <p:cNvSpPr txBox="1">
            <a:spLocks noChangeArrowheads="1"/>
          </p:cNvSpPr>
          <p:nvPr/>
        </p:nvSpPr>
        <p:spPr bwMode="auto">
          <a:xfrm>
            <a:off x="5486400" y="990600"/>
            <a:ext cx="3886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66FF33"/>
                </a:solidFill>
                <a:latin typeface="Comic Sans MS" charset="0"/>
              </a:rPr>
              <a:t>  </a:t>
            </a:r>
            <a:r>
              <a:rPr lang="en-US" sz="2000">
                <a:solidFill>
                  <a:srgbClr val="006600"/>
                </a:solidFill>
                <a:latin typeface="Comic Sans MS" charset="0"/>
              </a:rPr>
              <a:t>target mass correction term</a:t>
            </a:r>
          </a:p>
        </p:txBody>
      </p:sp>
      <p:sp>
        <p:nvSpPr>
          <p:cNvPr id="171026" name="Rectangle 18"/>
          <p:cNvSpPr>
            <a:spLocks noChangeArrowheads="1"/>
          </p:cNvSpPr>
          <p:nvPr/>
        </p:nvSpPr>
        <p:spPr bwMode="auto">
          <a:xfrm>
            <a:off x="152400" y="152400"/>
            <a:ext cx="8839200" cy="457200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rgbClr val="000066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Comic Sans MS" charset="0"/>
              </a:rPr>
              <a:t>Moments of Structure Functions (continued)</a:t>
            </a:r>
          </a:p>
        </p:txBody>
      </p:sp>
      <p:pic>
        <p:nvPicPr>
          <p:cNvPr id="20" name="Picture 1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745633" y="3473450"/>
            <a:ext cx="7753350" cy="6665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5943600" y="2560426"/>
            <a:ext cx="3200400" cy="684423"/>
          </a:xfrm>
          <a:prstGeom prst="rect">
            <a:avLst/>
          </a:prstGeom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7" name="Picture 2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745633" y="5997575"/>
            <a:ext cx="4267200" cy="723900"/>
          </a:xfrm>
          <a:prstGeom prst="rect">
            <a:avLst/>
          </a:prstGeom>
          <a:solidFill>
            <a:srgbClr val="DBEEF4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7" name="Picture 5" descr="diagrams_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7200" y="1148556"/>
            <a:ext cx="5359400" cy="162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 Box 16"/>
          <p:cNvSpPr txBox="1">
            <a:spLocks noChangeArrowheads="1"/>
          </p:cNvSpPr>
          <p:nvPr/>
        </p:nvSpPr>
        <p:spPr bwMode="auto">
          <a:xfrm>
            <a:off x="452437" y="3131020"/>
            <a:ext cx="82391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Wingdings 2" charset="2"/>
              <a:buChar char=""/>
            </a:pPr>
            <a:r>
              <a:rPr lang="en-US" sz="1800" dirty="0">
                <a:latin typeface="Helvetica" charset="0"/>
              </a:rPr>
              <a:t> a twist-2 term (</a:t>
            </a:r>
            <a:r>
              <a:rPr lang="en-US" sz="1800" dirty="0" err="1">
                <a:solidFill>
                  <a:srgbClr val="008000"/>
                </a:solidFill>
                <a:latin typeface="Helvetica" charset="0"/>
              </a:rPr>
              <a:t>Wandzura</a:t>
            </a:r>
            <a:r>
              <a:rPr lang="en-US" sz="1800" dirty="0">
                <a:solidFill>
                  <a:srgbClr val="008000"/>
                </a:solidFill>
                <a:latin typeface="Helvetica" charset="0"/>
              </a:rPr>
              <a:t> &amp; </a:t>
            </a:r>
            <a:r>
              <a:rPr lang="en-US" sz="1800" dirty="0" err="1">
                <a:solidFill>
                  <a:srgbClr val="008000"/>
                </a:solidFill>
                <a:latin typeface="Helvetica" charset="0"/>
              </a:rPr>
              <a:t>Wilczek</a:t>
            </a:r>
            <a:r>
              <a:rPr lang="en-US" sz="1800" dirty="0">
                <a:solidFill>
                  <a:srgbClr val="008000"/>
                </a:solidFill>
                <a:latin typeface="Helvetica" charset="0"/>
              </a:rPr>
              <a:t>, 1977</a:t>
            </a:r>
            <a:r>
              <a:rPr lang="en-US" sz="1800" dirty="0">
                <a:latin typeface="Helvetica" charset="0"/>
              </a:rPr>
              <a:t>):</a:t>
            </a:r>
          </a:p>
          <a:p>
            <a:pPr>
              <a:buClr>
                <a:srgbClr val="FF0000"/>
              </a:buClr>
              <a:buFont typeface="Wingdings 2" charset="2"/>
              <a:buChar char=""/>
            </a:pPr>
            <a:endParaRPr lang="en-US" sz="1800" dirty="0">
              <a:latin typeface="Helvetica" charset="0"/>
            </a:endParaRPr>
          </a:p>
          <a:p>
            <a:pPr>
              <a:buClr>
                <a:srgbClr val="FF0000"/>
              </a:buClr>
              <a:buFont typeface="Wingdings 2" charset="2"/>
              <a:buChar char=""/>
            </a:pPr>
            <a:endParaRPr lang="en-US" sz="1800" dirty="0">
              <a:latin typeface="Helvetica" charset="0"/>
            </a:endParaRPr>
          </a:p>
          <a:p>
            <a:pPr>
              <a:buClr>
                <a:srgbClr val="FF0000"/>
              </a:buClr>
              <a:buFont typeface="Wingdings 2" charset="2"/>
              <a:buChar char=""/>
            </a:pPr>
            <a:endParaRPr lang="en-US" sz="1800" dirty="0">
              <a:latin typeface="Helvetica" charset="0"/>
            </a:endParaRPr>
          </a:p>
          <a:p>
            <a:pPr>
              <a:buClr>
                <a:srgbClr val="FF0000"/>
              </a:buClr>
              <a:buFont typeface="Wingdings 2" charset="2"/>
              <a:buChar char=""/>
            </a:pPr>
            <a:r>
              <a:rPr lang="en-US" sz="1800" dirty="0">
                <a:latin typeface="Helvetica" charset="0"/>
              </a:rPr>
              <a:t> a twist-3 term with a suppressed twist-2 piece (</a:t>
            </a:r>
            <a:r>
              <a:rPr lang="en-US" sz="1800" dirty="0">
                <a:solidFill>
                  <a:srgbClr val="008000"/>
                </a:solidFill>
                <a:latin typeface="Helvetica" charset="0"/>
              </a:rPr>
              <a:t>Cortes, Pire &amp; Ralston, 1992</a:t>
            </a:r>
            <a:r>
              <a:rPr lang="en-US" sz="1800" dirty="0">
                <a:latin typeface="Helvetica" charset="0"/>
              </a:rPr>
              <a:t>):</a:t>
            </a:r>
          </a:p>
        </p:txBody>
      </p:sp>
      <p:pic>
        <p:nvPicPr>
          <p:cNvPr id="24580" name="Picture 11" descr="image-26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3641725"/>
            <a:ext cx="53340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2" descr="image-26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11275" y="4596283"/>
            <a:ext cx="6096000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 Box 13"/>
          <p:cNvSpPr txBox="1">
            <a:spLocks noChangeArrowheads="1"/>
          </p:cNvSpPr>
          <p:nvPr/>
        </p:nvSpPr>
        <p:spPr bwMode="auto">
          <a:xfrm>
            <a:off x="2505075" y="990600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Helvetica" charset="0"/>
              </a:rPr>
              <a:t>Twist -2</a:t>
            </a:r>
            <a:endParaRPr lang="en-US" dirty="0"/>
          </a:p>
        </p:txBody>
      </p:sp>
      <p:sp>
        <p:nvSpPr>
          <p:cNvPr id="24583" name="Text Box 14"/>
          <p:cNvSpPr txBox="1">
            <a:spLocks noChangeArrowheads="1"/>
          </p:cNvSpPr>
          <p:nvPr/>
        </p:nvSpPr>
        <p:spPr bwMode="auto">
          <a:xfrm>
            <a:off x="5200650" y="990600"/>
            <a:ext cx="895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Helvetica" charset="0"/>
              </a:rPr>
              <a:t>Twist -3</a:t>
            </a:r>
            <a:endParaRPr lang="en-US" dirty="0"/>
          </a:p>
        </p:txBody>
      </p:sp>
      <p:sp>
        <p:nvSpPr>
          <p:cNvPr id="24584" name="Text Box 15"/>
          <p:cNvSpPr txBox="1">
            <a:spLocks noChangeArrowheads="1"/>
          </p:cNvSpPr>
          <p:nvPr/>
        </p:nvSpPr>
        <p:spPr bwMode="auto">
          <a:xfrm>
            <a:off x="1127125" y="36417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140075" y="5130800"/>
            <a:ext cx="1871663" cy="609600"/>
            <a:chOff x="1701" y="3648"/>
            <a:chExt cx="1179" cy="384"/>
          </a:xfrm>
        </p:grpSpPr>
        <p:sp>
          <p:nvSpPr>
            <p:cNvPr id="24593" name="Line 17"/>
            <p:cNvSpPr>
              <a:spLocks noChangeShapeType="1"/>
            </p:cNvSpPr>
            <p:nvPr/>
          </p:nvSpPr>
          <p:spPr bwMode="auto">
            <a:xfrm flipV="1">
              <a:off x="2688" y="3648"/>
              <a:ext cx="192" cy="384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4" name="Text Box 18"/>
            <p:cNvSpPr txBox="1">
              <a:spLocks noChangeArrowheads="1"/>
            </p:cNvSpPr>
            <p:nvPr/>
          </p:nvSpPr>
          <p:spPr bwMode="auto">
            <a:xfrm>
              <a:off x="1701" y="3763"/>
              <a:ext cx="98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>
                  <a:solidFill>
                    <a:srgbClr val="FF6600"/>
                  </a:solidFill>
                  <a:latin typeface="Helvetica" charset="0"/>
                </a:rPr>
                <a:t>Transversity</a:t>
              </a:r>
              <a:endParaRPr lang="en-US" dirty="0"/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6553200" y="5130800"/>
            <a:ext cx="2840038" cy="598488"/>
            <a:chOff x="3888" y="3648"/>
            <a:chExt cx="1789" cy="377"/>
          </a:xfrm>
        </p:grpSpPr>
        <p:sp>
          <p:nvSpPr>
            <p:cNvPr id="24591" name="Line 21"/>
            <p:cNvSpPr>
              <a:spLocks noChangeShapeType="1"/>
            </p:cNvSpPr>
            <p:nvPr/>
          </p:nvSpPr>
          <p:spPr bwMode="auto">
            <a:xfrm flipH="1" flipV="1">
              <a:off x="3888" y="3648"/>
              <a:ext cx="432" cy="288"/>
            </a:xfrm>
            <a:prstGeom prst="line">
              <a:avLst/>
            </a:prstGeom>
            <a:noFill/>
            <a:ln w="28575">
              <a:solidFill>
                <a:srgbClr val="80004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2" name="Text Box 22"/>
            <p:cNvSpPr txBox="1">
              <a:spLocks noChangeArrowheads="1"/>
            </p:cNvSpPr>
            <p:nvPr/>
          </p:nvSpPr>
          <p:spPr bwMode="auto">
            <a:xfrm>
              <a:off x="4406" y="3734"/>
              <a:ext cx="127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i="1">
                  <a:solidFill>
                    <a:srgbClr val="800040"/>
                  </a:solidFill>
                </a:rPr>
                <a:t>q-g </a:t>
              </a:r>
              <a:r>
                <a:rPr lang="en-US" sz="2000">
                  <a:solidFill>
                    <a:srgbClr val="800040"/>
                  </a:solidFill>
                  <a:latin typeface="Helvetica" charset="0"/>
                </a:rPr>
                <a:t>correlations</a:t>
              </a:r>
              <a:endParaRPr lang="en-US" sz="2000">
                <a:latin typeface="Helvetica" charset="0"/>
              </a:endParaRPr>
            </a:p>
          </p:txBody>
        </p:sp>
      </p:grpSp>
      <p:sp>
        <p:nvSpPr>
          <p:cNvPr id="24588" name="Rectangle 35"/>
          <p:cNvSpPr>
            <a:spLocks noChangeArrowheads="1"/>
          </p:cNvSpPr>
          <p:nvPr/>
        </p:nvSpPr>
        <p:spPr bwMode="auto">
          <a:xfrm>
            <a:off x="4462463" y="4749800"/>
            <a:ext cx="1143000" cy="38100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9" name="Rectangle 36"/>
          <p:cNvSpPr>
            <a:spLocks noChangeArrowheads="1"/>
          </p:cNvSpPr>
          <p:nvPr/>
        </p:nvSpPr>
        <p:spPr bwMode="auto">
          <a:xfrm>
            <a:off x="5927725" y="4749800"/>
            <a:ext cx="990600" cy="381000"/>
          </a:xfrm>
          <a:prstGeom prst="rect">
            <a:avLst/>
          </a:prstGeom>
          <a:noFill/>
          <a:ln w="9525">
            <a:solidFill>
              <a:srgbClr val="80004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1338" y="63500"/>
            <a:ext cx="8229600" cy="723899"/>
          </a:xfrm>
          <a:solidFill>
            <a:srgbClr val="000090"/>
          </a:solidFill>
          <a:effectLst>
            <a:outerShdw blurRad="63500" dist="58866" dir="3765876" algn="ctr" rotWithShape="0">
              <a:srgbClr val="000099">
                <a:alpha val="74998"/>
              </a:srgbClr>
            </a:outerShdw>
          </a:effectLst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g</a:t>
            </a:r>
            <a:r>
              <a:rPr lang="en-US" i="1" baseline="-25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2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and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quark-gluon </a:t>
            </a:r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orrelations</a:t>
            </a:r>
            <a:endParaRPr lang="en-US" dirty="0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4579" name="Picture 10" descr="image-26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1200" y="2773832"/>
            <a:ext cx="47244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282700" y="5822950"/>
            <a:ext cx="6934200" cy="7747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73320-B7C5-2046-BB1A-66D7C60C4B1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>
          <a:xfrm>
            <a:off x="12700" y="6559550"/>
            <a:ext cx="2133600" cy="365125"/>
          </a:xfrm>
        </p:spPr>
        <p:txBody>
          <a:bodyPr/>
          <a:lstStyle/>
          <a:p>
            <a:r>
              <a:rPr lang="en-US" smtClean="0"/>
              <a:t>May 26, 2015</a:t>
            </a:r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>
          <a:xfrm>
            <a:off x="3124199" y="6534150"/>
            <a:ext cx="3794125" cy="365125"/>
          </a:xfrm>
        </p:spPr>
        <p:txBody>
          <a:bodyPr/>
          <a:lstStyle/>
          <a:p>
            <a:r>
              <a:rPr lang="en-US" smtClean="0"/>
              <a:t>QCD Evolution 2015, Newport News, Virginia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609600"/>
            <a:ext cx="6459538" cy="557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6838"/>
            <a:ext cx="8229600" cy="715962"/>
          </a:xfrm>
          <a:solidFill>
            <a:srgbClr val="000090"/>
          </a:solidFill>
          <a:effectLst>
            <a:outerShdw blurRad="63500" dist="107763" dir="2700000" algn="ctr" rotWithShape="0">
              <a:srgbClr val="000099">
                <a:alpha val="74998"/>
              </a:srgb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“Color </a:t>
            </a:r>
            <a:r>
              <a:rPr lang="en-US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Polarizabilities</a:t>
            </a:r>
            <a:r>
              <a:rPr lang="en-US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”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124200" y="990600"/>
            <a:ext cx="2657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latin typeface="Comic Sans MS" charset="0"/>
              </a:rPr>
              <a:t>X.Ji</a:t>
            </a:r>
            <a:r>
              <a:rPr lang="en-US" sz="1600" dirty="0">
                <a:latin typeface="Comic Sans MS" charset="0"/>
              </a:rPr>
              <a:t> 95,  E. Stein et al. 95</a:t>
            </a:r>
            <a:endParaRPr lang="en-US" dirty="0"/>
          </a:p>
        </p:txBody>
      </p:sp>
      <p:sp>
        <p:nvSpPr>
          <p:cNvPr id="35845" name="Oval 16"/>
          <p:cNvSpPr>
            <a:spLocks noChangeArrowheads="1"/>
          </p:cNvSpPr>
          <p:nvPr/>
        </p:nvSpPr>
        <p:spPr bwMode="auto">
          <a:xfrm>
            <a:off x="5105400" y="3429000"/>
            <a:ext cx="2743200" cy="6858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846" name="Picture 15" descr="Nucleon_d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2514600"/>
            <a:ext cx="205898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573195" y="4330701"/>
            <a:ext cx="4270409" cy="1079734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26, 2015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2015, Newport News, Virginia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Lorentz Color Force (</a:t>
            </a:r>
            <a:r>
              <a:rPr lang="en-US" sz="2000" dirty="0" smtClean="0">
                <a:solidFill>
                  <a:srgbClr val="FFFF00"/>
                </a:solidFill>
              </a:rPr>
              <a:t>M. </a:t>
            </a:r>
            <a:r>
              <a:rPr lang="en-US" sz="2000" dirty="0" err="1" smtClean="0">
                <a:solidFill>
                  <a:srgbClr val="FFFF00"/>
                </a:solidFill>
              </a:rPr>
              <a:t>Burkardt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26,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QCD Evolution 2015, Newport News, Virginia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77E00-82D9-9A45-8F03-F54F3E5EADD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15900" y="1351156"/>
            <a:ext cx="8864600" cy="560193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441450" y="2247276"/>
            <a:ext cx="6388100" cy="584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282950" y="3676650"/>
            <a:ext cx="4381500" cy="698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778250" y="4521200"/>
            <a:ext cx="4737100" cy="635000"/>
          </a:xfrm>
          <a:prstGeom prst="rect">
            <a:avLst/>
          </a:prstGeom>
          <a:solidFill>
            <a:srgbClr val="FDEADA"/>
          </a:solidFill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778250" y="5321300"/>
            <a:ext cx="1282700" cy="330200"/>
          </a:xfrm>
          <a:prstGeom prst="rect">
            <a:avLst/>
          </a:prstGeom>
          <a:solidFill>
            <a:srgbClr val="FDEADA"/>
          </a:solidFill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01650" y="3429000"/>
            <a:ext cx="3416300" cy="2286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31370" y="5890827"/>
            <a:ext cx="484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Burkardt</a:t>
            </a:r>
            <a:r>
              <a:rPr lang="en-US" dirty="0" smtClean="0"/>
              <a:t>, Phys. Rev. D 88, 114502 (2013) and </a:t>
            </a:r>
            <a:r>
              <a:rPr lang="en-US" dirty="0" err="1" smtClean="0"/>
              <a:t>Nucl</a:t>
            </a:r>
            <a:r>
              <a:rPr lang="en-US" dirty="0" smtClean="0"/>
              <a:t>. Phys. A 735, 185 (2004).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PICTUREFILESIZE" val="1407406"/>
  <p:tag name="ORIGWIDTH" val="729.875"/>
  <p:tag name="DEBUGINTERACTIVE" val="True"/>
  <p:tag name="BITMAPFORMAT" val="bmp256"/>
  <p:tag name="TIMEOUT" val="15"/>
  <p:tag name="RESOLUTION" val="300"/>
  <p:tag name="DEBUGPAUSE" val="False"/>
  <p:tag name="KEEPFILES" val="False"/>
  <p:tag name="TRANSPARENT" val="False"/>
  <p:tag name="BLEND" val="False"/>
  <p:tag name="EXTERNALNAME" val="txp_fig"/>
  <p:tag name="SOURCE" val="\include{f2_0}&#10;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PICTUREFILESIZE" val="331958"/>
  <p:tag name="ORIGWIDTH" val="361"/>
  <p:tag name="DEBUGINTERACTIVE" val="True"/>
  <p:tag name="BITMAPFORMAT" val="bmp256"/>
  <p:tag name="TIMEOUT" val="15"/>
  <p:tag name="RESOLUTION" val="300"/>
  <p:tag name="DEBUGPAUSE" val="False"/>
  <p:tag name="KEEPFILES" val="False"/>
  <p:tag name="TRANSPARENT" val="False"/>
  <p:tag name="BLEND" val="False"/>
  <p:tag name="EXTERNALNAME" val="txp_fig"/>
  <p:tag name="SOURCE" val="\include{f2_2}&#10;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PICTUREFILESIZE" val="27286"/>
  <p:tag name="ORIGWIDTH" val="60"/>
  <p:tag name="DEBUGINTERACTIVE" val="True"/>
  <p:tag name="BITMAPFORMAT" val="bmp256"/>
  <p:tag name="TIMEOUT" val="15"/>
  <p:tag name="RESOLUTION" val="300"/>
  <p:tag name="DEBUGPAUSE" val="False"/>
  <p:tag name="KEEPFILES" val="False"/>
  <p:tag name="TRANSPARENT" val="False"/>
  <p:tag name="BLEND" val="False"/>
  <p:tag name="EXTERNALNAME" val="txp_fig"/>
  <p:tag name="SOURCE" val="\include{f2_3}&#10;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PICTUREFILESIZE" val="26454"/>
  <p:tag name="ORIGWIDTH" val="57.875"/>
  <p:tag name="DEBUGINTERACTIVE" val="True"/>
  <p:tag name="BITMAPFORMAT" val="bmp256"/>
  <p:tag name="TIMEOUT" val="15"/>
  <p:tag name="RESOLUTION" val="300"/>
  <p:tag name="DEBUGPAUSE" val="False"/>
  <p:tag name="KEEPFILES" val="False"/>
  <p:tag name="TRANSPARENT" val="False"/>
  <p:tag name="BLEND" val="False"/>
  <p:tag name="EXTERNALNAME" val="txp_fig"/>
  <p:tag name="SOURCE" val="\include{f2_3}&#1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7033</TotalTime>
  <Words>1228</Words>
  <Application>Microsoft Macintosh PowerPoint</Application>
  <PresentationFormat>On-screen Show (4:3)</PresentationFormat>
  <Paragraphs>239</Paragraphs>
  <Slides>23</Slides>
  <Notes>12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Equation</vt:lpstr>
      <vt:lpstr>Nucleon g2 Structure Function at Large x: Probing Color Forces</vt:lpstr>
      <vt:lpstr>Slide 2</vt:lpstr>
      <vt:lpstr>Moments of spin structure functions</vt:lpstr>
      <vt:lpstr>Slide 4</vt:lpstr>
      <vt:lpstr>Slide 5</vt:lpstr>
      <vt:lpstr>Slide 6</vt:lpstr>
      <vt:lpstr>g2 and quark-gluon correlations</vt:lpstr>
      <vt:lpstr>“Color Polarizabilities”</vt:lpstr>
      <vt:lpstr>Lorentz Color Force (M. Burkardt)</vt:lpstr>
      <vt:lpstr>Average Color Lorentz Force (M. Burkardt)</vt:lpstr>
      <vt:lpstr>Slide 11</vt:lpstr>
      <vt:lpstr>Slide 12</vt:lpstr>
      <vt:lpstr>Slide 13</vt:lpstr>
      <vt:lpstr>Jefferson Lab  Polarized DIS experiments at 6 GeV</vt:lpstr>
      <vt:lpstr>Slide 15</vt:lpstr>
      <vt:lpstr>Spin Asymmetries of the Nucleon Experiment (SANE)</vt:lpstr>
      <vt:lpstr>3He g2 structure function</vt:lpstr>
      <vt:lpstr>3He g2 structure function</vt:lpstr>
      <vt:lpstr>d2n results compared to calculations</vt:lpstr>
      <vt:lpstr>Proton g2 spin structure function (SANE)</vt:lpstr>
      <vt:lpstr>Proton d2 compared to calculations</vt:lpstr>
      <vt:lpstr>Flavor separated color forces</vt:lpstr>
      <vt:lpstr>Summary</vt:lpstr>
    </vt:vector>
  </TitlesOfParts>
  <Company>Temple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Zein-Eddine Meziani</dc:creator>
  <cp:lastModifiedBy>Zein-Eddine Meziani</cp:lastModifiedBy>
  <cp:revision>117</cp:revision>
  <cp:lastPrinted>2014-05-14T04:07:39Z</cp:lastPrinted>
  <dcterms:created xsi:type="dcterms:W3CDTF">2015-05-28T11:06:43Z</dcterms:created>
  <dcterms:modified xsi:type="dcterms:W3CDTF">2015-05-28T11:17:06Z</dcterms:modified>
</cp:coreProperties>
</file>