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8"/>
  </p:notesMasterIdLst>
  <p:sldIdLst>
    <p:sldId id="316" r:id="rId2"/>
    <p:sldId id="320" r:id="rId3"/>
    <p:sldId id="321" r:id="rId4"/>
    <p:sldId id="308" r:id="rId5"/>
    <p:sldId id="310" r:id="rId6"/>
    <p:sldId id="298" r:id="rId7"/>
  </p:sldIdLst>
  <p:sldSz cx="9144000" cy="6858000" type="overhead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061" autoAdjust="0"/>
    <p:restoredTop sz="94674"/>
  </p:normalViewPr>
  <p:slideViewPr>
    <p:cSldViewPr snapToGrid="0" snapToObjects="1">
      <p:cViewPr varScale="1">
        <p:scale>
          <a:sx n="91" d="100"/>
          <a:sy n="91" d="100"/>
        </p:scale>
        <p:origin x="294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3169920" cy="481727"/>
          </a:xfrm>
          <a:prstGeom prst="rect">
            <a:avLst/>
          </a:prstGeom>
        </p:spPr>
        <p:txBody>
          <a:bodyPr vert="horz" lIns="96633" tIns="48315" rIns="96633" bIns="48315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90" y="3"/>
            <a:ext cx="3169920" cy="481727"/>
          </a:xfrm>
          <a:prstGeom prst="rect">
            <a:avLst/>
          </a:prstGeom>
        </p:spPr>
        <p:txBody>
          <a:bodyPr vert="horz" lIns="96633" tIns="48315" rIns="96633" bIns="48315" rtlCol="0"/>
          <a:lstStyle>
            <a:lvl1pPr algn="r">
              <a:defRPr sz="1300"/>
            </a:lvl1pPr>
          </a:lstStyle>
          <a:p>
            <a:fld id="{D2D77A24-4224-450B-825B-080A0ABFC368}" type="datetimeFigureOut">
              <a:rPr lang="en-US" smtClean="0"/>
              <a:t>5/21/2017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33" tIns="48315" rIns="96633" bIns="483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33" tIns="48315" rIns="96633" bIns="48315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7"/>
            <a:ext cx="3169920" cy="481726"/>
          </a:xfrm>
          <a:prstGeom prst="rect">
            <a:avLst/>
          </a:prstGeom>
        </p:spPr>
        <p:txBody>
          <a:bodyPr vert="horz" lIns="96633" tIns="48315" rIns="96633" bIns="48315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90" y="9119477"/>
            <a:ext cx="3169920" cy="481726"/>
          </a:xfrm>
          <a:prstGeom prst="rect">
            <a:avLst/>
          </a:prstGeom>
        </p:spPr>
        <p:txBody>
          <a:bodyPr vert="horz" lIns="96633" tIns="48315" rIns="96633" bIns="48315" rtlCol="0" anchor="b"/>
          <a:lstStyle>
            <a:lvl1pPr algn="r">
              <a:defRPr sz="1300"/>
            </a:lvl1pPr>
          </a:lstStyle>
          <a:p>
            <a:fld id="{674E672D-69EE-4D07-B6F4-7B21C0D7E2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0888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5DF9A8-A8E8-41EA-B260-D01AD0AE4FE4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325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22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57200" indent="-457200">
              <a:defRPr/>
            </a:lvl1pPr>
            <a:lvl2pPr marL="914400" indent="-342900">
              <a:buFont typeface="Arial" panose="020B0604020202020204" pitchFamily="34" charset="0"/>
              <a:buChar char="̶"/>
              <a:defRPr/>
            </a:lvl2pPr>
            <a:lvl3pPr marL="1257300" indent="-342900"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4552974" y="6542646"/>
            <a:ext cx="34176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8F48A6-A3E1-4848-9AC3-B43F560BE4FE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9492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0397"/>
          </a:xfrm>
        </p:spPr>
        <p:txBody>
          <a:bodyPr>
            <a:normAutofit/>
          </a:bodyPr>
          <a:lstStyle>
            <a:lvl1pPr algn="ctr"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4552974" y="6542646"/>
            <a:ext cx="34176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8F48A6-A3E1-4848-9AC3-B43F560BE4FE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28650" y="914400"/>
            <a:ext cx="7886700" cy="5262563"/>
          </a:xfrm>
        </p:spPr>
        <p:txBody>
          <a:bodyPr/>
          <a:lstStyle>
            <a:lvl1pPr marL="457200" indent="-457200">
              <a:defRPr/>
            </a:lvl1pPr>
            <a:lvl2pPr marL="914400" indent="-342900">
              <a:buFont typeface="Arial" panose="020B0604020202020204" pitchFamily="34" charset="0"/>
              <a:buChar char="̶"/>
              <a:defRPr/>
            </a:lvl2pPr>
            <a:lvl3pPr marL="1257300" indent="-342900"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2878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03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914400"/>
            <a:ext cx="7886700" cy="526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402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6" r:id="rId3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28817"/>
            <a:ext cx="4301454" cy="2387600"/>
          </a:xfrm>
        </p:spPr>
        <p:txBody>
          <a:bodyPr>
            <a:normAutofit/>
          </a:bodyPr>
          <a:lstStyle/>
          <a:p>
            <a:r>
              <a:rPr lang="en-US" sz="5400" dirty="0" smtClean="0"/>
              <a:t>Welcome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02038"/>
            <a:ext cx="3844254" cy="1655762"/>
          </a:xfrm>
        </p:spPr>
        <p:txBody>
          <a:bodyPr/>
          <a:lstStyle/>
          <a:p>
            <a:r>
              <a:rPr lang="en-US" dirty="0" smtClean="0"/>
              <a:t>Stuart Henderson</a:t>
            </a:r>
          </a:p>
          <a:p>
            <a:r>
              <a:rPr lang="en-US" dirty="0" smtClean="0"/>
              <a:t>May 22, 2017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9806" y="899284"/>
            <a:ext cx="3378038" cy="5433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276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QCD Evolution and Jefferson Lab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666" y="971355"/>
            <a:ext cx="8206667" cy="53945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b="1" dirty="0" smtClean="0"/>
              <a:t>Welcome, we’re </a:t>
            </a:r>
            <a:r>
              <a:rPr lang="en-US" sz="2400" b="1" dirty="0" smtClean="0"/>
              <a:t>very pleased to host this meeting!</a:t>
            </a:r>
          </a:p>
          <a:p>
            <a:endParaRPr lang="en-US" dirty="0" smtClean="0"/>
          </a:p>
          <a:p>
            <a:r>
              <a:rPr lang="en-US" sz="2000" dirty="0" smtClean="0"/>
              <a:t>Understanding QCD and hadron structure is one of the key missions of the Jefferson Lab scientific program </a:t>
            </a:r>
          </a:p>
          <a:p>
            <a:endParaRPr lang="en-US" sz="2000" dirty="0"/>
          </a:p>
          <a:p>
            <a:r>
              <a:rPr lang="en-US" sz="2000" dirty="0" err="1" smtClean="0"/>
              <a:t>JLab</a:t>
            </a:r>
            <a:r>
              <a:rPr lang="en-US" sz="2000" dirty="0" smtClean="0"/>
              <a:t> </a:t>
            </a:r>
            <a:r>
              <a:rPr lang="en-US" sz="2000" dirty="0"/>
              <a:t>12 GeV </a:t>
            </a:r>
            <a:r>
              <a:rPr lang="en-US" sz="2000" dirty="0" smtClean="0"/>
              <a:t>Upgrade </a:t>
            </a:r>
            <a:r>
              <a:rPr lang="en-US" sz="2000" dirty="0"/>
              <a:t>is </a:t>
            </a:r>
            <a:r>
              <a:rPr lang="en-US" sz="2000" dirty="0" smtClean="0"/>
              <a:t>nearly </a:t>
            </a:r>
            <a:r>
              <a:rPr lang="en-US" sz="2000" dirty="0"/>
              <a:t>complete, </a:t>
            </a:r>
            <a:r>
              <a:rPr lang="en-US" sz="2000" dirty="0" smtClean="0"/>
              <a:t>already producing </a:t>
            </a:r>
            <a:r>
              <a:rPr lang="en-US" sz="2000" dirty="0"/>
              <a:t>data and exciting new physics </a:t>
            </a:r>
            <a:r>
              <a:rPr lang="en-US" sz="2000" dirty="0" smtClean="0"/>
              <a:t>results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 smtClean="0"/>
              <a:t>To get the best physics results from JLab12 data needs strong theory support, new ideas and tools, and strong coupling between theory and experiment  </a:t>
            </a:r>
          </a:p>
          <a:p>
            <a:endParaRPr lang="en-US" sz="2000" dirty="0" smtClean="0"/>
          </a:p>
          <a:p>
            <a:r>
              <a:rPr lang="en-US" sz="2000" dirty="0" err="1" smtClean="0"/>
              <a:t>Jlab</a:t>
            </a:r>
            <a:r>
              <a:rPr lang="en-US" sz="2000" dirty="0" smtClean="0"/>
              <a:t> 12 GeV will </a:t>
            </a:r>
            <a:r>
              <a:rPr lang="en-US" sz="2000" dirty="0"/>
              <a:t>be critically important for preparing the physics program at the future </a:t>
            </a:r>
            <a:r>
              <a:rPr lang="en-US" sz="2000" dirty="0" smtClean="0"/>
              <a:t>EIC</a:t>
            </a:r>
            <a:r>
              <a:rPr lang="en-US" sz="2000" dirty="0"/>
              <a:t> </a:t>
            </a:r>
            <a:endParaRPr lang="en-US" sz="2000" dirty="0" smtClean="0"/>
          </a:p>
          <a:p>
            <a:endParaRPr lang="en-US" sz="2000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5759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r>
              <a:rPr lang="en-US" sz="3200" dirty="0" smtClean="0">
                <a:solidFill>
                  <a:schemeClr val="tx1"/>
                </a:solidFill>
              </a:rPr>
              <a:t>Jefferson Lab @ 12 GeV Science Questions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634" y="1098496"/>
            <a:ext cx="6667500" cy="5276785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000" dirty="0" smtClean="0"/>
              <a:t>What is the role of gluonic excitations in the spectroscopy of light mesons? </a:t>
            </a:r>
          </a:p>
          <a:p>
            <a:pPr>
              <a:spcBef>
                <a:spcPts val="0"/>
              </a:spcBef>
            </a:pPr>
            <a:endParaRPr lang="en-US" sz="2000" dirty="0" smtClean="0"/>
          </a:p>
          <a:p>
            <a:pPr>
              <a:spcBef>
                <a:spcPts val="0"/>
              </a:spcBef>
            </a:pPr>
            <a:endParaRPr lang="en-US" sz="2000" dirty="0" smtClean="0"/>
          </a:p>
          <a:p>
            <a:pPr>
              <a:spcBef>
                <a:spcPts val="0"/>
              </a:spcBef>
            </a:pPr>
            <a:r>
              <a:rPr lang="en-US" sz="2000" dirty="0" smtClean="0"/>
              <a:t>Where is the missing spin in the nucleon?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/>
              <a:t>	Role of orbital angular momentum?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/>
              <a:t> </a:t>
            </a:r>
          </a:p>
          <a:p>
            <a:pPr>
              <a:spcBef>
                <a:spcPts val="0"/>
              </a:spcBef>
              <a:buNone/>
            </a:pPr>
            <a:endParaRPr lang="en-US" sz="2000" dirty="0" smtClean="0"/>
          </a:p>
          <a:p>
            <a:pPr>
              <a:spcBef>
                <a:spcPts val="0"/>
              </a:spcBef>
            </a:pPr>
            <a:r>
              <a:rPr lang="en-US" sz="2000" dirty="0" smtClean="0"/>
              <a:t>Can we reveal a novel landscape of nucleon substructure </a:t>
            </a:r>
            <a:r>
              <a:rPr lang="en-US" sz="2000" dirty="0"/>
              <a:t>through 3D </a:t>
            </a:r>
            <a:r>
              <a:rPr lang="en-US" sz="2000" dirty="0" smtClean="0"/>
              <a:t>imaging at the </a:t>
            </a:r>
            <a:r>
              <a:rPr lang="en-US" sz="2000" dirty="0" err="1" smtClean="0"/>
              <a:t>femtometer</a:t>
            </a:r>
            <a:r>
              <a:rPr lang="en-US" sz="2000" dirty="0" smtClean="0"/>
              <a:t> scale?</a:t>
            </a:r>
          </a:p>
          <a:p>
            <a:pPr>
              <a:spcBef>
                <a:spcPts val="0"/>
              </a:spcBef>
              <a:buNone/>
            </a:pPr>
            <a:endParaRPr lang="en-US" sz="2000" dirty="0" smtClean="0"/>
          </a:p>
          <a:p>
            <a:pPr>
              <a:spcBef>
                <a:spcPts val="0"/>
              </a:spcBef>
              <a:buNone/>
            </a:pPr>
            <a:endParaRPr lang="en-US" sz="2000" dirty="0" smtClean="0"/>
          </a:p>
          <a:p>
            <a:pPr>
              <a:spcBef>
                <a:spcPts val="0"/>
              </a:spcBef>
            </a:pPr>
            <a:r>
              <a:rPr lang="en-US" sz="2000" dirty="0" smtClean="0"/>
              <a:t>Can we discover evidence for physics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/>
              <a:t>	beyond the standard model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/>
              <a:t>	of particle physics?</a:t>
            </a:r>
            <a:endParaRPr lang="en-US" sz="2000" dirty="0"/>
          </a:p>
        </p:txBody>
      </p:sp>
      <p:pic>
        <p:nvPicPr>
          <p:cNvPr id="30412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7134" y="2536973"/>
            <a:ext cx="1517171" cy="1914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0" name="Picture 4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9041" y="4343400"/>
            <a:ext cx="2071687" cy="2209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grpSp>
        <p:nvGrpSpPr>
          <p:cNvPr id="6" name="Group 5"/>
          <p:cNvGrpSpPr/>
          <p:nvPr/>
        </p:nvGrpSpPr>
        <p:grpSpPr>
          <a:xfrm>
            <a:off x="6843848" y="870099"/>
            <a:ext cx="1687286" cy="1524000"/>
            <a:chOff x="7304314" y="838201"/>
            <a:chExt cx="1687286" cy="1524000"/>
          </a:xfrm>
        </p:grpSpPr>
        <p:pic>
          <p:nvPicPr>
            <p:cNvPr id="4" name="Picture 1"/>
            <p:cNvPicPr>
              <a:picLocks noChangeAspect="1" noChangeArrowheads="1"/>
            </p:cNvPicPr>
            <p:nvPr/>
          </p:nvPicPr>
          <p:blipFill>
            <a:blip r:embed="rId5" cstate="print"/>
            <a:srcRect l="9353" t="9973" r="61652" b="50015"/>
            <a:stretch>
              <a:fillRect/>
            </a:stretch>
          </p:blipFill>
          <p:spPr bwMode="auto">
            <a:xfrm>
              <a:off x="7304314" y="838201"/>
              <a:ext cx="1687286" cy="1524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</p:pic>
        <p:sp>
          <p:nvSpPr>
            <p:cNvPr id="5" name="TextBox 4"/>
            <p:cNvSpPr txBox="1"/>
            <p:nvPr/>
          </p:nvSpPr>
          <p:spPr>
            <a:xfrm>
              <a:off x="7554294" y="870099"/>
              <a:ext cx="1362874" cy="25391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050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e</a:t>
              </a:r>
              <a:r>
                <a:rPr lang="en-US" sz="105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xcited gluon field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82344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:mv="urn:schemas-microsoft-com:mac:vml"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4726"/>
            <a:ext cx="9144000" cy="397933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12 GeV Science Era has Begun!</a:t>
            </a:r>
            <a:endParaRPr lang="en-US" sz="32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4023" y="2762408"/>
            <a:ext cx="1745343" cy="1309007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5" name="Group 4"/>
          <p:cNvGrpSpPr/>
          <p:nvPr/>
        </p:nvGrpSpPr>
        <p:grpSpPr>
          <a:xfrm>
            <a:off x="5433014" y="1834474"/>
            <a:ext cx="1922486" cy="1607839"/>
            <a:chOff x="7079546" y="839397"/>
            <a:chExt cx="1922486" cy="1607839"/>
          </a:xfrm>
        </p:grpSpPr>
        <p:sp>
          <p:nvSpPr>
            <p:cNvPr id="4" name="Rectangle 3"/>
            <p:cNvSpPr/>
            <p:nvPr/>
          </p:nvSpPr>
          <p:spPr>
            <a:xfrm>
              <a:off x="7139729" y="839397"/>
              <a:ext cx="1827409" cy="1607839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  <a:effectLst>
              <a:outerShdw blurRad="292100" dist="139700" dir="2700000" algn="tl" rotWithShape="0">
                <a:prstClr val="black">
                  <a:alpha val="7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 descr="pid.pdf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1795" b="48428"/>
            <a:stretch/>
          </p:blipFill>
          <p:spPr>
            <a:xfrm>
              <a:off x="7079546" y="839397"/>
              <a:ext cx="1922486" cy="1607839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6534792" y="4018543"/>
            <a:ext cx="2397232" cy="2272962"/>
            <a:chOff x="6551163" y="4082088"/>
            <a:chExt cx="2397232" cy="2272962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51163" y="4082088"/>
              <a:ext cx="1293519" cy="1544143"/>
            </a:xfrm>
            <a:prstGeom prst="rect">
              <a:avLst/>
            </a:prstGeom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4876" y="4854159"/>
              <a:ext cx="1293519" cy="1500891"/>
            </a:xfrm>
            <a:prstGeom prst="rect">
              <a:avLst/>
            </a:prstGeom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  <p:sp>
        <p:nvSpPr>
          <p:cNvPr id="12" name="TextBox 11"/>
          <p:cNvSpPr txBox="1"/>
          <p:nvPr/>
        </p:nvSpPr>
        <p:spPr>
          <a:xfrm>
            <a:off x="1389397" y="6023436"/>
            <a:ext cx="53816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Starting to exploit the Upgrade for Physics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/>
          <a:srcRect l="10964"/>
          <a:stretch/>
        </p:blipFill>
        <p:spPr>
          <a:xfrm>
            <a:off x="5139266" y="928695"/>
            <a:ext cx="3912190" cy="78447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4195" y="838903"/>
            <a:ext cx="5514403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Quark confinement: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Hall D (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GlueX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 started          physics operations </a:t>
            </a:r>
          </a:p>
          <a:p>
            <a:pPr marL="742950" lvl="1" indent="-285750">
              <a:buFontTx/>
              <a:buChar char="-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Engineering Run Complete: Basis for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dozen papers at APS DNP Fall 2016 Meeting</a:t>
            </a:r>
          </a:p>
          <a:p>
            <a:pPr marL="742950" lvl="1" indent="-285750">
              <a:buFontTx/>
              <a:buChar char="-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First 12 GeV era publication: 24 April, 2017!</a:t>
            </a:r>
          </a:p>
          <a:p>
            <a:pPr marL="742950" lvl="1" indent="-285750">
              <a:buFontTx/>
              <a:buChar char="-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First physics run: 50 Billion events in Spring 2017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Nucleon Structure(I):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Hall A in physics operations</a:t>
            </a:r>
          </a:p>
          <a:p>
            <a:pPr marL="742950" lvl="1" indent="-285750">
              <a:buFontTx/>
              <a:buChar char="-"/>
            </a:pP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GMp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experiment completed in Fall 2016</a:t>
            </a:r>
          </a:p>
          <a:p>
            <a:pPr marL="742950" lvl="1" indent="-285750">
              <a:buFontTx/>
              <a:buChar char="-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First phase of DVCS experiment completed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Nuclear Structure: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First experiment completed</a:t>
            </a:r>
          </a:p>
          <a:p>
            <a:pPr marL="742950" lvl="1" indent="-285750">
              <a:buFontTx/>
              <a:buChar char="-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Argon Spectral Function experiment completed in Hall A in Spring 2017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Fundamental Symmetries: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Hall B Heavy Photon Search</a:t>
            </a:r>
          </a:p>
          <a:p>
            <a:pPr marL="742950" lvl="1" indent="-285750">
              <a:buFontTx/>
              <a:buChar char="-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First results of 2015 engineering run presented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Nucleon Structure (II):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Hall B Proton Radius (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PRad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742950" lvl="1" indent="-285750">
              <a:buFontTx/>
              <a:buChar char="-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Experiment run and completed Summer 2016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7200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6"/>
          <p:cNvSpPr>
            <a:spLocks noChangeArrowheads="1"/>
          </p:cNvSpPr>
          <p:nvPr/>
        </p:nvSpPr>
        <p:spPr bwMode="auto">
          <a:xfrm>
            <a:off x="0" y="0"/>
            <a:ext cx="9144000" cy="692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12 </a:t>
            </a:r>
            <a:r>
              <a:rPr lang="en-US" sz="2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GeV Upgrade </a:t>
            </a:r>
            <a:r>
              <a:rPr lang="en-US" sz="2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Project </a:t>
            </a:r>
          </a:p>
        </p:txBody>
      </p:sp>
      <p:pic>
        <p:nvPicPr>
          <p:cNvPr id="4" name="Picture 3" descr="ftof-12-12-201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78" y="2455652"/>
            <a:ext cx="4200022" cy="299660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8" name="Group 7"/>
          <p:cNvGrpSpPr/>
          <p:nvPr/>
        </p:nvGrpSpPr>
        <p:grpSpPr>
          <a:xfrm>
            <a:off x="7034356" y="3745227"/>
            <a:ext cx="1957244" cy="2556055"/>
            <a:chOff x="5994996" y="961692"/>
            <a:chExt cx="3001220" cy="3919433"/>
          </a:xfrm>
        </p:grpSpPr>
        <p:pic>
          <p:nvPicPr>
            <p:cNvPr id="9" name="Picture 38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994996" y="2772091"/>
              <a:ext cx="2825184" cy="21090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86724" y="961692"/>
              <a:ext cx="2309492" cy="1726723"/>
            </a:xfrm>
            <a:prstGeom prst="rect">
              <a:avLst/>
            </a:prstGeom>
            <a:ln>
              <a:solidFill>
                <a:schemeClr val="tx1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1" name="Oval Callout 10"/>
            <p:cNvSpPr/>
            <p:nvPr/>
          </p:nvSpPr>
          <p:spPr>
            <a:xfrm rot="6184171">
              <a:off x="6181392" y="2582641"/>
              <a:ext cx="1346094" cy="1626005"/>
            </a:xfrm>
            <a:prstGeom prst="wedgeEllipseCallout">
              <a:avLst>
                <a:gd name="adj1" fmla="val -79499"/>
                <a:gd name="adj2" fmla="val -59091"/>
              </a:avLst>
            </a:prstGeom>
            <a:noFill/>
            <a:ln>
              <a:solidFill>
                <a:srgbClr val="FF0000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82"/>
          <a:stretch/>
        </p:blipFill>
        <p:spPr>
          <a:xfrm>
            <a:off x="4375937" y="983358"/>
            <a:ext cx="4043567" cy="244816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3" descr="C:\Users\stewartm\Desktop\DSC_057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3774" y="3892259"/>
            <a:ext cx="3722058" cy="246524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M:\PhyCoord\cameras\halldcam3\201404\halldcam3-20140425-140007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40" r="11146" b="9058"/>
          <a:stretch/>
        </p:blipFill>
        <p:spPr bwMode="auto">
          <a:xfrm>
            <a:off x="7318146" y="2207439"/>
            <a:ext cx="1681547" cy="1343637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4" t="20913" r="32019" b="2379"/>
          <a:stretch/>
        </p:blipFill>
        <p:spPr>
          <a:xfrm>
            <a:off x="162460" y="4617391"/>
            <a:ext cx="1943368" cy="173308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3" name="Group 2"/>
          <p:cNvGrpSpPr/>
          <p:nvPr/>
        </p:nvGrpSpPr>
        <p:grpSpPr>
          <a:xfrm>
            <a:off x="44696" y="990508"/>
            <a:ext cx="5003321" cy="1200390"/>
            <a:chOff x="146642" y="854012"/>
            <a:chExt cx="5003321" cy="1763016"/>
          </a:xfrm>
        </p:grpSpPr>
        <p:sp>
          <p:nvSpPr>
            <p:cNvPr id="17" name="Rectangle 16"/>
            <p:cNvSpPr/>
            <p:nvPr/>
          </p:nvSpPr>
          <p:spPr bwMode="auto">
            <a:xfrm>
              <a:off x="146642" y="854012"/>
              <a:ext cx="5003321" cy="1763016"/>
            </a:xfrm>
            <a:prstGeom prst="rect">
              <a:avLst/>
            </a:prstGeom>
            <a:solidFill>
              <a:srgbClr val="FFFFFF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292100" dist="139700" dir="2700000" algn="tl" rotWithShape="0">
                <a:prstClr val="black">
                  <a:alpha val="65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defTabSz="457200" eaLnBrk="0" hangingPunct="0">
                <a:defRPr/>
              </a:pPr>
              <a:endParaRPr lang="en-US" sz="240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" name="Text Box 3"/>
            <p:cNvSpPr txBox="1">
              <a:spLocks noChangeArrowheads="1"/>
            </p:cNvSpPr>
            <p:nvPr/>
          </p:nvSpPr>
          <p:spPr bwMode="auto">
            <a:xfrm>
              <a:off x="147142" y="854073"/>
              <a:ext cx="4986069" cy="1200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173038" indent="-173038" defTabSz="457200" eaLnBrk="0" hangingPunct="0">
                <a:buFont typeface="Arial" panose="020B0604020202020204" pitchFamily="34" charset="0"/>
                <a:buChar char="•"/>
                <a:defRPr/>
              </a:pPr>
              <a:r>
                <a:rPr lang="en-US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Project </a:t>
              </a:r>
              <a:r>
                <a:rPr lang="en-US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99.7% Complete (through March)</a:t>
              </a:r>
            </a:p>
            <a:p>
              <a:pPr marL="173038" indent="-173038" defTabSz="457200" eaLnBrk="0" hangingPunct="0">
                <a:buFont typeface="Arial" panose="020B0604020202020204" pitchFamily="34" charset="0"/>
                <a:buChar char="•"/>
                <a:defRPr/>
              </a:pPr>
              <a:r>
                <a:rPr lang="en-US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All Key Performance Parameters Achieved</a:t>
              </a:r>
            </a:p>
            <a:p>
              <a:pPr marL="173038" indent="-173038" defTabSz="457200" eaLnBrk="0" hangingPunct="0">
                <a:buFont typeface="Arial" panose="020B0604020202020204" pitchFamily="34" charset="0"/>
                <a:buChar char="•"/>
                <a:defRPr/>
              </a:pPr>
              <a:r>
                <a:rPr lang="en-US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All </a:t>
              </a:r>
              <a:r>
                <a:rPr lang="en-US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CD-4B Scope complete </a:t>
              </a:r>
              <a:r>
                <a:rPr lang="en-US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(with exception of Hall B Solenoid delivery/install/commission)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376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Finally…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93448"/>
            <a:ext cx="7886700" cy="4589901"/>
          </a:xfrm>
        </p:spPr>
        <p:txBody>
          <a:bodyPr>
            <a:normAutofit/>
          </a:bodyPr>
          <a:lstStyle/>
          <a:p>
            <a:endParaRPr lang="en-US" sz="2400" dirty="0" smtClean="0"/>
          </a:p>
          <a:p>
            <a:r>
              <a:rPr lang="en-US" sz="2400" dirty="0" smtClean="0"/>
              <a:t>The </a:t>
            </a:r>
            <a:r>
              <a:rPr lang="en-US" sz="2400" dirty="0"/>
              <a:t>series of QCD evolution workshops has been very helpful for </a:t>
            </a:r>
            <a:r>
              <a:rPr lang="en-US" sz="2400" dirty="0" smtClean="0"/>
              <a:t>Jefferson Lab’s scientific </a:t>
            </a:r>
            <a:r>
              <a:rPr lang="en-US" sz="2400" dirty="0"/>
              <a:t>programs. 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Jefferson lab has </a:t>
            </a:r>
            <a:r>
              <a:rPr lang="en-US" sz="2400" dirty="0"/>
              <a:t>been and will continue </a:t>
            </a:r>
            <a:r>
              <a:rPr lang="en-US" sz="2400" dirty="0" smtClean="0"/>
              <a:t>to be very supportive of </a:t>
            </a:r>
            <a:r>
              <a:rPr lang="en-US" sz="2400" dirty="0"/>
              <a:t>this workshop and its </a:t>
            </a:r>
            <a:r>
              <a:rPr lang="en-US" sz="2400" dirty="0" smtClean="0"/>
              <a:t>efforts</a:t>
            </a:r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pPr marL="0" indent="0" algn="ctr">
              <a:buNone/>
            </a:pPr>
            <a:r>
              <a:rPr lang="en-US" sz="2800" b="1" dirty="0" smtClean="0"/>
              <a:t>Welcome</a:t>
            </a:r>
            <a:r>
              <a:rPr lang="en-US" sz="2800" b="1" dirty="0"/>
              <a:t>!</a:t>
            </a:r>
          </a:p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42232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Lab_presentatio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Garamond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26C26031-065E-FD4A-A754-D25CB1B4CED2}" vid="{3EBB1A7F-D3DD-604E-8741-1884666B38C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JLab_presentation</Template>
  <TotalTime>6954</TotalTime>
  <Words>330</Words>
  <Application>Microsoft Office PowerPoint</Application>
  <PresentationFormat>Overhead</PresentationFormat>
  <Paragraphs>61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Garamond</vt:lpstr>
      <vt:lpstr>JLab_presentation</vt:lpstr>
      <vt:lpstr>Welcome</vt:lpstr>
      <vt:lpstr>QCD Evolution and Jefferson Lab Program</vt:lpstr>
      <vt:lpstr>Jefferson Lab @ 12 GeV Science Questions</vt:lpstr>
      <vt:lpstr>12 GeV Science Era has Begun!</vt:lpstr>
      <vt:lpstr>PowerPoint Presentation</vt:lpstr>
      <vt:lpstr>Finally…</vt:lpstr>
    </vt:vector>
  </TitlesOfParts>
  <Company>Jefferson Science Associates, LLC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stewartm</dc:creator>
  <cp:lastModifiedBy>Stuart Henderson</cp:lastModifiedBy>
  <cp:revision>200</cp:revision>
  <cp:lastPrinted>2017-04-20T17:33:10Z</cp:lastPrinted>
  <dcterms:created xsi:type="dcterms:W3CDTF">2016-10-03T15:46:18Z</dcterms:created>
  <dcterms:modified xsi:type="dcterms:W3CDTF">2017-05-21T19:43:58Z</dcterms:modified>
</cp:coreProperties>
</file>