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93" r:id="rId2"/>
    <p:sldId id="1083" r:id="rId3"/>
    <p:sldId id="1084" r:id="rId4"/>
    <p:sldId id="1085" r:id="rId5"/>
    <p:sldId id="1087" r:id="rId6"/>
    <p:sldId id="1095" r:id="rId7"/>
    <p:sldId id="1089" r:id="rId8"/>
    <p:sldId id="1091" r:id="rId9"/>
    <p:sldId id="1092" r:id="rId10"/>
    <p:sldId id="1094" r:id="rId11"/>
    <p:sldId id="960" r:id="rId12"/>
    <p:sldId id="1029" r:id="rId13"/>
    <p:sldId id="1031" r:id="rId14"/>
    <p:sldId id="961" r:id="rId15"/>
    <p:sldId id="1040" r:id="rId16"/>
    <p:sldId id="1006" r:id="rId17"/>
    <p:sldId id="1007" r:id="rId18"/>
    <p:sldId id="1096" r:id="rId19"/>
    <p:sldId id="1097" r:id="rId20"/>
    <p:sldId id="1051" r:id="rId21"/>
    <p:sldId id="1099" r:id="rId22"/>
    <p:sldId id="1055" r:id="rId23"/>
    <p:sldId id="1100" r:id="rId24"/>
    <p:sldId id="1101" r:id="rId25"/>
    <p:sldId id="1062" r:id="rId26"/>
    <p:sldId id="1102" r:id="rId27"/>
    <p:sldId id="1103" r:id="rId28"/>
    <p:sldId id="1108" r:id="rId29"/>
    <p:sldId id="1110" r:id="rId30"/>
    <p:sldId id="1111" r:id="rId31"/>
    <p:sldId id="1114" r:id="rId32"/>
    <p:sldId id="1113" r:id="rId33"/>
    <p:sldId id="1116" r:id="rId34"/>
    <p:sldId id="1039" r:id="rId35"/>
    <p:sldId id="856" r:id="rId36"/>
    <p:sldId id="987" r:id="rId37"/>
    <p:sldId id="1090" r:id="rId38"/>
  </p:sldIdLst>
  <p:sldSz cx="9144000" cy="5715000" type="screen16x1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33"/>
    <a:srgbClr val="CC9900"/>
    <a:srgbClr val="B8DFE0"/>
    <a:srgbClr val="FF33CC"/>
    <a:srgbClr val="1C1C1C"/>
    <a:srgbClr val="FF9933"/>
    <a:srgbClr val="008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6473" autoAdjust="0"/>
  </p:normalViewPr>
  <p:slideViewPr>
    <p:cSldViewPr>
      <p:cViewPr varScale="1">
        <p:scale>
          <a:sx n="122" d="100"/>
          <a:sy n="122" d="100"/>
        </p:scale>
        <p:origin x="162" y="222"/>
      </p:cViewPr>
      <p:guideLst>
        <p:guide orient="horz" pos="1800"/>
        <p:guide pos="2880"/>
      </p:guideLst>
    </p:cSldViewPr>
  </p:slideViewPr>
  <p:outlineViewPr>
    <p:cViewPr varScale="1">
      <p:scale>
        <a:sx n="170" d="200"/>
        <a:sy n="170" d="200"/>
      </p:scale>
      <p:origin x="0" y="-104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2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6258-E390-4416-AE7B-9C13B62CA1B3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06624-D660-452C-BA33-D95371E94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28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286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98812" y="4685857"/>
            <a:ext cx="5804773" cy="44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8052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1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49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684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896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50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163" y="8831263"/>
            <a:ext cx="3041650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06BDC2-CCDC-465E-B5BC-3BDB03C803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163" y="8831263"/>
            <a:ext cx="3041650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06BDC2-CCDC-465E-B5BC-3BDB03C8039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163" y="8831263"/>
            <a:ext cx="3041650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06BDC2-CCDC-465E-B5BC-3BDB03C8039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69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28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46782" y="9429970"/>
            <a:ext cx="2949354" cy="494975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54479" y="9429969"/>
            <a:ext cx="2943197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1" tIns="44101" rIns="88201" bIns="44101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8</a:t>
            </a:fld>
            <a:endParaRPr lang="en-US" sz="1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1363"/>
            <a:ext cx="5961062" cy="3725862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66" y="4714137"/>
            <a:ext cx="4984345" cy="4470038"/>
          </a:xfrm>
          <a:noFill/>
        </p:spPr>
        <p:txBody>
          <a:bodyPr lIns="88201" tIns="44101" rIns="88201" bIns="44101"/>
          <a:lstStyle/>
          <a:p>
            <a:pPr defTabSz="864931"/>
            <a:r>
              <a:rPr lang="en-US" b="1" dirty="0" smtClean="0">
                <a:solidFill>
                  <a:srgbClr val="000099"/>
                </a:solidFill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40382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46782" y="9429970"/>
            <a:ext cx="2949354" cy="494975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54479" y="9429969"/>
            <a:ext cx="2943197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1" tIns="44101" rIns="88201" bIns="44101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9</a:t>
            </a:fld>
            <a:endParaRPr lang="en-US" sz="1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41363"/>
            <a:ext cx="5961062" cy="3725862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66" y="4714137"/>
            <a:ext cx="4984345" cy="4470038"/>
          </a:xfrm>
          <a:noFill/>
        </p:spPr>
        <p:txBody>
          <a:bodyPr lIns="88201" tIns="44101" rIns="88201" bIns="44101"/>
          <a:lstStyle/>
          <a:p>
            <a:pPr defTabSz="864931"/>
            <a:r>
              <a:rPr lang="en-US" b="1" dirty="0" smtClean="0">
                <a:solidFill>
                  <a:srgbClr val="000099"/>
                </a:solidFill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76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259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574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63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92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EA10006F-F28A-4755-B9BC-5A9D1888AB96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28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733"/>
            <a:ext cx="6627813" cy="18401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493295" y="3619500"/>
            <a:ext cx="4876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57200">
              <a:lnSpc>
                <a:spcPct val="101000"/>
              </a:lnSpc>
              <a:buClr>
                <a:srgbClr val="330033"/>
              </a:buClr>
              <a:buSzPct val="100000"/>
              <a:buFont typeface="Arial Black" pitchFamily="34" charset="0"/>
              <a:buNone/>
              <a:defRPr/>
            </a:pPr>
            <a:r>
              <a:rPr lang="en-GB" sz="2800" baseline="0" dirty="0" smtClean="0">
                <a:solidFill>
                  <a:srgbClr val="FFFF00"/>
                </a:solidFill>
                <a:latin typeface="Arial Black" pitchFamily="34" charset="0"/>
              </a:rPr>
              <a:t>Andrea </a:t>
            </a:r>
            <a:r>
              <a:rPr lang="en-GB" sz="2800" baseline="0" dirty="0">
                <a:solidFill>
                  <a:srgbClr val="FFFF00"/>
                </a:solidFill>
                <a:latin typeface="Arial Black" pitchFamily="34" charset="0"/>
              </a:rPr>
              <a:t>Bressan</a:t>
            </a:r>
            <a:br>
              <a:rPr lang="en-GB" sz="2800" baseline="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sz="1600" baseline="0" dirty="0">
                <a:solidFill>
                  <a:srgbClr val="FFFF00"/>
                </a:solidFill>
                <a:latin typeface="Arial Black" pitchFamily="34" charset="0"/>
              </a:rPr>
              <a:t>University of Trieste and </a:t>
            </a:r>
            <a:r>
              <a:rPr lang="en-GB" sz="1600" baseline="0" dirty="0" smtClean="0">
                <a:solidFill>
                  <a:srgbClr val="FFFF00"/>
                </a:solidFill>
                <a:latin typeface="Arial Black" pitchFamily="34" charset="0"/>
              </a:rPr>
              <a:t>INFN</a:t>
            </a:r>
          </a:p>
          <a:p>
            <a:pPr defTabSz="457200">
              <a:lnSpc>
                <a:spcPct val="101000"/>
              </a:lnSpc>
              <a:buClr>
                <a:srgbClr val="330033"/>
              </a:buClr>
              <a:buSzPct val="100000"/>
              <a:buFont typeface="Arial Black" pitchFamily="34" charset="0"/>
              <a:buNone/>
              <a:defRPr/>
            </a:pPr>
            <a:r>
              <a:rPr lang="en-GB" sz="1600" baseline="0" dirty="0" smtClean="0">
                <a:solidFill>
                  <a:srgbClr val="FFFF00"/>
                </a:solidFill>
                <a:latin typeface="Arial Black" pitchFamily="34" charset="0"/>
              </a:rPr>
              <a:t>(on behalf of the COMPASS Collaboration)</a:t>
            </a:r>
            <a:endParaRPr lang="en-GB" sz="1600" baseline="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0673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QCD Evolution 2017, </a:t>
            </a:r>
            <a:r>
              <a:rPr lang="en-US" sz="2000" b="0" i="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Thomas Jefferson National Accelerator Facility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+mn-cs"/>
              </a:rPr>
              <a:t>Newport News, VA</a:t>
            </a:r>
            <a:endParaRPr lang="en-GB" sz="2000" cap="small" dirty="0">
              <a:solidFill>
                <a:srgbClr val="CC9900"/>
              </a:solidFill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alphaModFix amt="2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75000"/>
            <a:ext cx="8763000" cy="4774500"/>
          </a:xfrm>
          <a:prstGeom prst="rect">
            <a:avLst/>
          </a:prstGeom>
        </p:spPr>
        <p:txBody>
          <a:bodyPr/>
          <a:lstStyle>
            <a:lvl1pPr marL="341313" indent="-341313"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1363" indent="-284163">
              <a:buFont typeface="Arial" panose="020B0604020202020204" pitchFamily="34" charset="0"/>
              <a:buChar char="•"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00"/>
            <a:ext cx="9144000" cy="450000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>
          <a:xfrm>
            <a:off x="0" y="5524500"/>
            <a:ext cx="2133600" cy="15187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B8DFE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429000" y="5524500"/>
            <a:ext cx="2895600" cy="151871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B8DFE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9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82000" y="5524500"/>
            <a:ext cx="762000" cy="151871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B8DFE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502567A-F768-4C88-A627-18353962A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80143" y="264207"/>
            <a:ext cx="8128000" cy="392907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4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23362" y="5449773"/>
            <a:ext cx="2895840" cy="2532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QCD Evolution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457919" y="5449772"/>
            <a:ext cx="2731680" cy="24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8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JLab 22/05/2017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00000"/>
            <a:ext cx="8460000" cy="42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JLab 22/05/2017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QCD Evolution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557D183-51D8-4E14-896F-B82575AC50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00"/>
            <a:ext cx="9144000" cy="450000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532440" y="5334083"/>
            <a:ext cx="43204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/74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2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1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00000"/>
            <a:ext cx="8460000" cy="42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F0716D6-2158-47B5-BF46-53F3670F531D}" type="datetime1">
              <a:rPr lang="en-GB" smtClean="0"/>
              <a:t>22/05/2017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COMPASS UNCHAINED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557D183-51D8-4E14-896F-B82575AC50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00"/>
            <a:ext cx="9144000" cy="450000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532440" y="5334083"/>
            <a:ext cx="43204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/74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12813" y="5209646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54388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34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057401" y="952500"/>
            <a:ext cx="6627813" cy="184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78" r:id="rId2"/>
    <p:sldLayoutId id="2147484079" r:id="rId3"/>
    <p:sldLayoutId id="2147484106" r:id="rId4"/>
    <p:sldLayoutId id="2147484107" r:id="rId5"/>
    <p:sldLayoutId id="2147484108" r:id="rId6"/>
    <p:sldLayoutId id="214748410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3200">
          <a:solidFill>
            <a:srgbClr val="330033"/>
          </a:solidFill>
          <a:latin typeface="Arial Black" pitchFamily="34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3200">
          <a:solidFill>
            <a:srgbClr val="330033"/>
          </a:solidFill>
          <a:latin typeface="Arial Black" pitchFamily="34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3200">
          <a:solidFill>
            <a:srgbClr val="330033"/>
          </a:solidFill>
          <a:latin typeface="Arial Black" pitchFamily="34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3200">
          <a:solidFill>
            <a:srgbClr val="330033"/>
          </a:solidFill>
          <a:latin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330033"/>
        </a:buClr>
        <a:buSzPct val="100000"/>
        <a:buFont typeface="Arial Black" pitchFamily="34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B2B2B2"/>
        </a:buClr>
        <a:buSzPct val="9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650"/>
        </a:spcBef>
        <a:spcAft>
          <a:spcPct val="0"/>
        </a:spcAft>
        <a:buClr>
          <a:srgbClr val="CCCC99"/>
        </a:buClr>
        <a:buSzPct val="75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575"/>
        </a:spcBef>
        <a:spcAft>
          <a:spcPct val="0"/>
        </a:spcAft>
        <a:buClr>
          <a:srgbClr val="B2B2B2"/>
        </a:buClr>
        <a:buSzPct val="55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CC9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00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9.png"/><Relationship Id="rId10" Type="http://schemas.openxmlformats.org/officeDocument/2006/relationships/image" Target="../media/image2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image" Target="../media/image5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127.png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4.png"/><Relationship Id="rId7" Type="http://schemas.openxmlformats.org/officeDocument/2006/relationships/image" Target="../media/image761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0.pn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Display.py?confId=13037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"/>
            <a:ext cx="6096000" cy="1840178"/>
          </a:xfrm>
        </p:spPr>
        <p:txBody>
          <a:bodyPr/>
          <a:lstStyle/>
          <a:p>
            <a:r>
              <a:rPr lang="en-US" b="1" noProof="0" dirty="0" smtClean="0"/>
              <a:t>TMD EFFECTS IN SIDIS @ COMPASS</a:t>
            </a:r>
            <a:endParaRPr lang="en-US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access to TMDs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 bwMode="auto">
          <a:xfrm>
            <a:off x="2286000" y="1371600"/>
            <a:ext cx="1143000" cy="571500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smtClean="0">
                <a:solidFill>
                  <a:srgbClr val="00CC99">
                    <a:lumMod val="75000"/>
                  </a:srgbClr>
                </a:solidFill>
                <a:latin typeface="Arial" charset="0"/>
              </a:rPr>
              <a:t>TMDs</a:t>
            </a:r>
            <a:endParaRPr lang="en-GB" sz="1400" dirty="0" smtClean="0">
              <a:solidFill>
                <a:srgbClr val="00CC99">
                  <a:lumMod val="75000"/>
                </a:srgbClr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62569"/>
              </p:ext>
            </p:extLst>
          </p:nvPr>
        </p:nvGraphicFramePr>
        <p:xfrm>
          <a:off x="2595276" y="165100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Equation" r:id="rId3" imgW="444240" imgH="304560" progId="Equation.DSMT4">
                  <p:embed/>
                </p:oleObj>
              </mc:Choice>
              <mc:Fallback>
                <p:oleObj name="Equation" r:id="rId3" imgW="444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276" y="1651000"/>
                        <a:ext cx="444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6248400" y="1409700"/>
            <a:ext cx="1143000" cy="571500"/>
          </a:xfrm>
          <a:prstGeom prst="ellipse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smtClean="0">
                <a:solidFill>
                  <a:srgbClr val="00CC99">
                    <a:lumMod val="75000"/>
                  </a:srgbClr>
                </a:solidFill>
                <a:latin typeface="Arial" charset="0"/>
              </a:rPr>
              <a:t>FFs</a:t>
            </a:r>
            <a:endParaRPr lang="en-GB" sz="1400" dirty="0" smtClean="0">
              <a:solidFill>
                <a:srgbClr val="00CC99">
                  <a:lumMod val="75000"/>
                </a:srgbClr>
              </a:solidFill>
              <a:latin typeface="Arial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82924"/>
              </p:ext>
            </p:extLst>
          </p:nvPr>
        </p:nvGraphicFramePr>
        <p:xfrm>
          <a:off x="6623050" y="1709738"/>
          <a:ext cx="4699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3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3050" y="1709738"/>
                        <a:ext cx="469900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 bwMode="auto">
          <a:xfrm rot="8114328">
            <a:off x="3231231" y="1148033"/>
            <a:ext cx="516944" cy="1720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CC99">
                  <a:lumMod val="75000"/>
                </a:srgbClr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029335"/>
                  </p:ext>
                </p:extLst>
              </p:nvPr>
            </p:nvGraphicFramePr>
            <p:xfrm>
              <a:off x="1219199" y="2251529"/>
              <a:ext cx="2841172" cy="203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293"/>
                    <a:gridCol w="710293"/>
                    <a:gridCol w="713015"/>
                    <a:gridCol w="707571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U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029335"/>
                  </p:ext>
                </p:extLst>
              </p:nvPr>
            </p:nvGraphicFramePr>
            <p:xfrm>
              <a:off x="1219199" y="2251529"/>
              <a:ext cx="2841172" cy="203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293"/>
                    <a:gridCol w="710293"/>
                    <a:gridCol w="713015"/>
                    <a:gridCol w="707571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U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855" t="-102410" r="-201709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855" t="-102410" r="-101709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855" t="-200000" r="-201709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855" t="-200000" r="-101709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0855" t="-200000" r="-1709" b="-101190"/>
                          </a:stretch>
                        </a:blip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855" t="-303614" r="-101709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0855" t="-303614" r="-1709" b="-2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1763618" y="19431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Nucleon polarization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07467" y="319930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Parton polarization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832024"/>
                  </p:ext>
                </p:extLst>
              </p:nvPr>
            </p:nvGraphicFramePr>
            <p:xfrm>
              <a:off x="5236028" y="2251529"/>
              <a:ext cx="3069772" cy="203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293"/>
                    <a:gridCol w="710293"/>
                    <a:gridCol w="887186"/>
                    <a:gridCol w="762000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U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600" dirty="0" smtClean="0"/>
                            <a:t> </a:t>
                          </a:r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832024"/>
                  </p:ext>
                </p:extLst>
              </p:nvPr>
            </p:nvGraphicFramePr>
            <p:xfrm>
              <a:off x="5236028" y="2251529"/>
              <a:ext cx="3069772" cy="203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0293"/>
                    <a:gridCol w="710293"/>
                    <a:gridCol w="887186"/>
                    <a:gridCol w="762000"/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U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38100" marB="381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U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1724" t="-101205" r="-233621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0274" t="-101205" r="-85616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1724" t="-198810" r="-233621" b="-98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0274" t="-198810" r="-85616" b="-98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304000" t="-198810" b="-98810"/>
                          </a:stretch>
                        </a:blipFill>
                      </a:tcPr>
                    </a:tc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L</a:t>
                          </a:r>
                          <a:endParaRPr lang="en-GB" sz="1600" b="1" dirty="0"/>
                        </a:p>
                      </a:txBody>
                      <a:tcPr marT="38100" marB="381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60274" t="-302410" r="-85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8100" marB="381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304000" t="-302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1" name="TextBox 40"/>
          <p:cNvSpPr txBox="1"/>
          <p:nvPr/>
        </p:nvSpPr>
        <p:spPr>
          <a:xfrm>
            <a:off x="5780447" y="19431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adron polarization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909366" y="319930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Parton polarization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3206534">
            <a:off x="5962961" y="1140325"/>
            <a:ext cx="570876" cy="170355"/>
          </a:xfrm>
          <a:prstGeom prst="rightArrow">
            <a:avLst>
              <a:gd name="adj1" fmla="val 67649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CC99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5" y="4533900"/>
            <a:ext cx="838201" cy="304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 odd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4533900"/>
            <a:ext cx="1219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chiral odd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500" y="4838700"/>
            <a:ext cx="367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2"/>
                </a:solidFill>
              </a:rPr>
              <a:t>Factorisation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GB" sz="1400" dirty="0">
                <a:solidFill>
                  <a:schemeClr val="accent2"/>
                </a:solidFill>
              </a:rPr>
              <a:t>Collins &amp; </a:t>
            </a:r>
            <a:r>
              <a:rPr lang="en-GB" sz="1400" dirty="0" err="1" smtClean="0">
                <a:solidFill>
                  <a:schemeClr val="accent2"/>
                </a:solidFill>
              </a:rPr>
              <a:t>Soper</a:t>
            </a:r>
            <a:r>
              <a:rPr lang="en-GB" sz="1400" dirty="0" smtClean="0">
                <a:solidFill>
                  <a:schemeClr val="accent2"/>
                </a:solidFill>
              </a:rPr>
              <a:t>, </a:t>
            </a:r>
            <a:r>
              <a:rPr lang="en-GB" sz="1400" dirty="0" err="1" smtClean="0">
                <a:solidFill>
                  <a:schemeClr val="accent2"/>
                </a:solidFill>
              </a:rPr>
              <a:t>Ji</a:t>
            </a:r>
            <a:r>
              <a:rPr lang="en-GB" sz="1400" dirty="0">
                <a:solidFill>
                  <a:schemeClr val="accent2"/>
                </a:solidFill>
              </a:rPr>
              <a:t>, Ma, Yuan,</a:t>
            </a:r>
          </a:p>
          <a:p>
            <a:r>
              <a:rPr lang="en-GB" sz="1400" dirty="0" err="1">
                <a:solidFill>
                  <a:schemeClr val="accent2"/>
                </a:solidFill>
              </a:rPr>
              <a:t>Qiu</a:t>
            </a:r>
            <a:r>
              <a:rPr lang="en-GB" sz="1400" dirty="0">
                <a:solidFill>
                  <a:schemeClr val="accent2"/>
                </a:solidFill>
              </a:rPr>
              <a:t> &amp; </a:t>
            </a:r>
            <a:r>
              <a:rPr lang="en-GB" sz="1400" dirty="0" err="1" smtClean="0">
                <a:solidFill>
                  <a:schemeClr val="accent2"/>
                </a:solidFill>
              </a:rPr>
              <a:t>Vogelsang</a:t>
            </a:r>
            <a:r>
              <a:rPr lang="en-GB" sz="1400" dirty="0" smtClean="0">
                <a:solidFill>
                  <a:schemeClr val="accent2"/>
                </a:solidFill>
              </a:rPr>
              <a:t>, Collins </a:t>
            </a:r>
            <a:r>
              <a:rPr lang="en-GB" sz="1400" dirty="0">
                <a:solidFill>
                  <a:schemeClr val="accent2"/>
                </a:solidFill>
              </a:rPr>
              <a:t>&amp; Metz...)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7406" y="563100"/>
                <a:ext cx="4598438" cy="43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h𝑋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99"/>
                          </a:solidFill>
                          <a:latin typeface="Cambria Math"/>
                        </a:rPr>
                        <m:t>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 dirty="0">
                          <a:solidFill>
                            <a:srgbClr val="000099"/>
                          </a:solidFill>
                          <a:latin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</m:sSub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6" y="563100"/>
                <a:ext cx="4598438" cy="439544"/>
              </a:xfrm>
              <a:prstGeom prst="rect">
                <a:avLst/>
              </a:prstGeom>
              <a:blipFill rotWithShape="0">
                <a:blip r:embed="rId11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noProof="0" dirty="0" smtClean="0"/>
                  <a:t>The cross-section dependence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h𝑇</m:t>
                        </m:r>
                      </m:sub>
                    </m:sSub>
                  </m:oMath>
                </a14:m>
                <a:r>
                  <a:rPr lang="en-US" sz="2000" noProof="0" dirty="0" smtClean="0"/>
                  <a:t> results </a:t>
                </a:r>
                <a:r>
                  <a:rPr lang="en-US" sz="2000" noProof="0" dirty="0"/>
                  <a:t>from:</a:t>
                </a:r>
              </a:p>
              <a:p>
                <a:pPr lvl="1"/>
                <a:r>
                  <a:rPr lang="en-US" sz="1800" noProof="0" dirty="0"/>
                  <a:t>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noProof="0" dirty="0"/>
                  <a:t> of the quarks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noProof="0" dirty="0"/>
                  <a:t> generated in the quark fragmentation </a:t>
                </a:r>
                <a:endParaRPr lang="en-US" sz="1800" noProof="0" dirty="0" smtClean="0"/>
              </a:p>
              <a:p>
                <a:pPr lvl="1"/>
                <a:r>
                  <a:rPr lang="en-US" sz="1800" noProof="0" dirty="0" smtClean="0"/>
                  <a:t>A Gaussian ansatz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noProof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noProof="0" dirty="0" smtClean="0"/>
                  <a:t> leads to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noProof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noProof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noProof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noProof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1800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noProof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noProof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noProof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noProof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sz="1800" noProof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noProof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noProof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noProof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sz="1800" noProof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noProof="0" dirty="0"/>
              </a:p>
              <a:p>
                <a:r>
                  <a:rPr lang="en-US" sz="2000" noProof="0" dirty="0"/>
                  <a:t>The azimuthal modulations in the </a:t>
                </a:r>
                <a:r>
                  <a:rPr lang="en-US" sz="2000" noProof="0" dirty="0" smtClean="0"/>
                  <a:t>unpolarised cross sections </a:t>
                </a:r>
                <a:r>
                  <a:rPr lang="en-US" sz="2000" noProof="0" dirty="0"/>
                  <a:t>comes from:</a:t>
                </a:r>
              </a:p>
              <a:p>
                <a:pPr lvl="1"/>
                <a:r>
                  <a:rPr lang="en-US" sz="1800" noProof="0" dirty="0"/>
                  <a:t>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noProof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noProof="0" dirty="0"/>
                  <a:t> of the quarks</a:t>
                </a:r>
              </a:p>
              <a:p>
                <a:pPr lvl="1"/>
                <a:r>
                  <a:rPr lang="en-US" sz="1800" noProof="0" dirty="0"/>
                  <a:t>The Boer-Mulders </a:t>
                </a:r>
                <a:r>
                  <a:rPr lang="en-US" sz="1800" noProof="0" dirty="0" smtClean="0"/>
                  <a:t>PDF</a:t>
                </a:r>
                <a:endParaRPr lang="en-US" sz="1800" noProof="0" dirty="0"/>
              </a:p>
              <a:p>
                <a:r>
                  <a:rPr lang="en-US" sz="2000" noProof="0" dirty="0" smtClean="0"/>
                  <a:t>Difficult </a:t>
                </a:r>
                <a:r>
                  <a:rPr lang="en-US" sz="2000" noProof="0" dirty="0"/>
                  <a:t>measurements were one has to correct for the apparatus </a:t>
                </a:r>
                <a:r>
                  <a:rPr lang="en-US" sz="2000" noProof="0" dirty="0" smtClean="0"/>
                  <a:t>acceptance</a:t>
                </a:r>
              </a:p>
              <a:p>
                <a:pPr marL="285750" indent="-285750"/>
                <a:r>
                  <a:rPr lang="en-US" sz="2000" noProof="0" dirty="0">
                    <a:solidFill>
                      <a:schemeClr val="accent2">
                        <a:lumMod val="75000"/>
                      </a:schemeClr>
                    </a:solidFill>
                  </a:rPr>
                  <a:t>COMPASS and HERMES </a:t>
                </a:r>
                <a:r>
                  <a:rPr lang="en-US" sz="2000" noProof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have</a:t>
                </a:r>
                <a:endParaRPr lang="en-US" sz="2000" noProof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685800" lvl="1" indent="-285750"/>
                <a:r>
                  <a:rPr lang="en-US" sz="1600" noProof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results </a:t>
                </a:r>
                <a:r>
                  <a:rPr lang="en-US" sz="1600" noProof="0" dirty="0">
                    <a:solidFill>
                      <a:schemeClr val="accent2">
                        <a:lumMod val="75000"/>
                      </a:schemeClr>
                    </a:solidFill>
                  </a:rPr>
                  <a:t>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𝐿𝑖𝐷</m:t>
                        </m:r>
                      </m:e>
                    </m:sPre>
                    <m:r>
                      <a:rPr lang="en-US" sz="1600" i="1" noProof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600" noProof="0" dirty="0">
                    <a:solidFill>
                      <a:schemeClr val="accent2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1600" noProof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and on p (Hermes only) </a:t>
                </a:r>
              </a:p>
              <a:p>
                <a:pPr marL="685800" lvl="1" indent="-285750"/>
                <a:r>
                  <a:rPr lang="en-US" sz="1600" noProof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 COMPASS measurements on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600" noProof="0" dirty="0">
                    <a:solidFill>
                      <a:schemeClr val="accent2">
                        <a:lumMod val="75000"/>
                      </a:schemeClr>
                    </a:solidFill>
                  </a:rPr>
                  <a:t> since on </a:t>
                </a:r>
                <a14:m>
                  <m:oMath xmlns:m="http://schemas.openxmlformats.org/officeDocument/2006/math">
                    <m:r>
                      <a:rPr lang="en-US" sz="1600" i="1" noProof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600" i="1" noProof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sz="1600" i="1" noProof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noProof="0" dirty="0">
                    <a:solidFill>
                      <a:schemeClr val="accent2">
                        <a:lumMod val="75000"/>
                      </a:schemeClr>
                    </a:solidFill>
                  </a:rPr>
                  <a:t> nuclear effects may be </a:t>
                </a:r>
                <a:r>
                  <a:rPr lang="en-US" sz="1600" noProof="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important</a:t>
                </a:r>
                <a:endParaRPr lang="en-US" sz="1600" noProof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1800" i="1" noProof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noProof="0" dirty="0">
                    <a:solidFill>
                      <a:srgbClr val="C00000"/>
                    </a:solidFill>
                  </a:rPr>
                  <a:t>COMPASS-II, measurements on LH</a:t>
                </a:r>
                <a:r>
                  <a:rPr lang="en-US" sz="1800" baseline="-25000" noProof="0" dirty="0">
                    <a:solidFill>
                      <a:srgbClr val="C00000"/>
                    </a:solidFill>
                  </a:rPr>
                  <a:t>2</a:t>
                </a:r>
                <a:r>
                  <a:rPr lang="en-US" sz="1800" noProof="0" dirty="0">
                    <a:solidFill>
                      <a:srgbClr val="C00000"/>
                    </a:solidFill>
                  </a:rPr>
                  <a:t> in parallel with DVCS</a:t>
                </a:r>
              </a:p>
              <a:p>
                <a:endParaRPr lang="en-US" noProof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000" noProof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7" t="-894" b="-4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Importance of unpolarised SIDIS 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81100"/>
            <a:ext cx="3886200" cy="153974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Unpolarised Azimuthal Modulation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0" y="759125"/>
                <a:ext cx="9144000" cy="4572000"/>
              </a:xfrm>
              <a:prstGeom prst="rect">
                <a:avLst/>
              </a:prstGeom>
            </p:spPr>
            <p:txBody>
              <a:bodyPr/>
              <a:lstStyle>
                <a:lvl1pPr marL="341313" indent="-341313" algn="l" defTabSz="457200" rtl="0" eaLnBrk="0" fontAlgn="base" hangingPunct="0">
                  <a:lnSpc>
                    <a:spcPct val="101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B2B2B2"/>
                  </a:buClr>
                  <a:buSzPct val="90000"/>
                  <a:buFont typeface="Wingdings" pitchFamily="2" charset="2"/>
                  <a:buChar char=""/>
                  <a:defRPr sz="2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1000"/>
                  </a:lnSpc>
                  <a:spcBef>
                    <a:spcPts val="650"/>
                  </a:spcBef>
                  <a:spcAft>
                    <a:spcPct val="0"/>
                  </a:spcAft>
                  <a:buClr>
                    <a:srgbClr val="CCCC99"/>
                  </a:buClr>
                  <a:buSzPct val="75000"/>
                  <a:buFont typeface="Wingdings" pitchFamily="2" charset="2"/>
                  <a:buChar char=""/>
                  <a:defRPr sz="2600"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defTabSz="457200" rtl="0" eaLnBrk="0" fontAlgn="base" hangingPunct="0">
                  <a:lnSpc>
                    <a:spcPct val="101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rgbClr val="B2B2B2"/>
                  </a:buClr>
                  <a:buSzPct val="55000"/>
                  <a:buFont typeface="Wingdings" pitchFamily="2" charset="2"/>
                  <a:buChar char=""/>
                  <a:defRPr sz="23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defTabSz="457200" rtl="0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defTabSz="457200" rtl="0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kern="0" dirty="0" smtClean="0"/>
                  <a:t>The full cross section for the unpolarised case is written as:</a:t>
                </a:r>
                <a:endParaRPr lang="en-US" sz="2000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 smtClean="0"/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  <m:r>
                        <a:rPr 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sSup>
                                <m:sSup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000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rad>
                          <m:sSubSup>
                            <m:sSubSupPr>
                              <m:ctrlPr>
                                <a:rPr lang="en-US" sz="2000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000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kern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kern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b="0" i="1" kern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func>
                            </m:sup>
                          </m:sSubSup>
                          <m:r>
                            <a:rPr lang="en-US" sz="20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b="0" i="1" kern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kern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kern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kern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 ker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ker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𝑈𝑈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2000" i="1" ker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ker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kern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000" i="1" ker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bSup>
                            </m:e>
                          </m:func>
                        </m:e>
                      </m:d>
                    </m:oMath>
                  </m:oMathPara>
                </a14:m>
                <a:endParaRPr lang="en-US" sz="20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sz="200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160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dirty="0" smtClean="0"/>
                  <a:t>	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9125"/>
                <a:ext cx="9144000" cy="4572000"/>
              </a:xfrm>
              <a:prstGeom prst="rect">
                <a:avLst/>
              </a:prstGeom>
              <a:blipFill rotWithShape="0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793435" y="17145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Bacchetta, Diehl, Goeke, Metz, Mulders and Schlegel JHEP 0702:093 (2007)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3853244"/>
                <a:ext cx="3829061" cy="69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d>
                        <m:d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53244"/>
                <a:ext cx="3829061" cy="698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2824" y="3695700"/>
                <a:ext cx="4508607" cy="101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ker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ker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kern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kern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𝑥𝑀</m:t>
                          </m:r>
                        </m:num>
                        <m:den>
                          <m:r>
                            <a:rPr lang="en-US" b="0" i="1" kern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24" y="3695700"/>
                <a:ext cx="4508607" cy="10138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4911688"/>
                <a:ext cx="8421793" cy="454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𝑈𝑈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h𝑇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C1C1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 smtClean="0"/>
                  <a:t>=</a:t>
                </a:r>
                <a:endParaRPr lang="it-IT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11688"/>
                <a:ext cx="8421793" cy="454227"/>
              </a:xfrm>
              <a:prstGeom prst="rect">
                <a:avLst/>
              </a:prstGeom>
              <a:blipFill rotWithShape="0">
                <a:blip r:embed="rId11"/>
                <a:stretch>
                  <a:fillRect t="-112162" b="-17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7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Unpolarised Azimuthal Modulation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28600" y="759125"/>
                <a:ext cx="8915400" cy="4572000"/>
              </a:xfrm>
              <a:prstGeom prst="rect">
                <a:avLst/>
              </a:prstGeom>
            </p:spPr>
            <p:txBody>
              <a:bodyPr/>
              <a:lstStyle>
                <a:lvl1pPr marL="341313" indent="-341313" algn="l" defTabSz="457200" rtl="0" eaLnBrk="0" fontAlgn="base" hangingPunct="0">
                  <a:lnSpc>
                    <a:spcPct val="101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B2B2B2"/>
                  </a:buClr>
                  <a:buSzPct val="90000"/>
                  <a:buFont typeface="Wingdings" pitchFamily="2" charset="2"/>
                  <a:buChar char=""/>
                  <a:defRPr sz="2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lnSpc>
                    <a:spcPct val="101000"/>
                  </a:lnSpc>
                  <a:spcBef>
                    <a:spcPts val="650"/>
                  </a:spcBef>
                  <a:spcAft>
                    <a:spcPct val="0"/>
                  </a:spcAft>
                  <a:buClr>
                    <a:srgbClr val="CCCC99"/>
                  </a:buClr>
                  <a:buSzPct val="75000"/>
                  <a:buFont typeface="Wingdings" pitchFamily="2" charset="2"/>
                  <a:buChar char=""/>
                  <a:defRPr sz="2600"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defTabSz="457200" rtl="0" eaLnBrk="0" fontAlgn="base" hangingPunct="0">
                  <a:lnSpc>
                    <a:spcPct val="101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rgbClr val="B2B2B2"/>
                  </a:buClr>
                  <a:buSzPct val="55000"/>
                  <a:buFont typeface="Wingdings" pitchFamily="2" charset="2"/>
                  <a:buChar char=""/>
                  <a:defRPr sz="23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defTabSz="457200" rtl="0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defTabSz="457200" rtl="0" eaLnBrk="0" fontAlgn="base" hangingPunct="0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defTabSz="457200" rtl="0" fontAlgn="base">
                  <a:lnSpc>
                    <a:spcPct val="101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CC99"/>
                  </a:buClr>
                  <a:buSzPct val="100000"/>
                  <a:buFont typeface="Wingdings" pitchFamily="2" charset="2"/>
                  <a:buChar char="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 smtClean="0"/>
                  <a:t>When looking at the content of the structure functions/modulations in terms of TMD PDFs for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kern="0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kern="0" dirty="0" smtClean="0"/>
                  <a:t> we can write:</a:t>
                </a:r>
                <a:endParaRPr lang="en-US" sz="2000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sz="2000" kern="0" dirty="0" smtClean="0"/>
              </a:p>
              <a:p>
                <a:pPr marL="0" indent="0">
                  <a:buNone/>
                </a:pPr>
                <a:r>
                  <a:rPr lang="en-US" sz="2000" kern="0" dirty="0" smtClean="0"/>
                  <a:t>In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kern="0" dirty="0" smtClean="0"/>
                  <a:t> Cahn effects enters only at twist4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sz="200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160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0" i="1" kern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kern="0" dirty="0" smtClean="0"/>
                  <a:t>	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59125"/>
                <a:ext cx="8915400" cy="4572000"/>
              </a:xfrm>
              <a:prstGeom prst="rect">
                <a:avLst/>
              </a:prstGeom>
              <a:blipFill rotWithShape="0">
                <a:blip r:embed="rId2"/>
                <a:stretch>
                  <a:fillRect l="-752" t="-1067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800" y="1638300"/>
                <a:ext cx="8229600" cy="811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func>
                            <m:func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ker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ker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 ker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kern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kern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h𝑇</m:t>
                                  </m:r>
                                </m:sub>
                              </m:sSub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b="0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kern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</m:e>
                      </m:d>
                      <m:r>
                        <a:rPr lang="en-US" i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twist</m:t>
                      </m:r>
                      <m:r>
                        <m:rPr>
                          <m:sty m:val="p"/>
                        </m:rPr>
                        <a:rPr lang="en-US" b="0" i="0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1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38300"/>
                <a:ext cx="8229600" cy="8116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2781300"/>
                <a:ext cx="6087179" cy="811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func>
                            <m:func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kern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kern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kern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kern="0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kern="0" smtClea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</m:e>
                      </m:d>
                      <m:r>
                        <a:rPr lang="en-US" b="0" i="1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twists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81300"/>
                <a:ext cx="6087179" cy="8116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7913" y="4446870"/>
                <a:ext cx="4331699" cy="653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Cahn</m:t>
                          </m:r>
                        </m:sub>
                        <m:sup>
                          <m:func>
                            <m:func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kern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kern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kern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r>
                                        <a:rPr lang="en-US" i="1" ker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ker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kern="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kern="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ker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i="1" ker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13" y="4446870"/>
                <a:ext cx="4331699" cy="6539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1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962400" y="2534868"/>
            <a:ext cx="5138572" cy="26467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Importance of unpolarised SIDIS 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0100"/>
            <a:ext cx="4492749" cy="438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9" y="800100"/>
            <a:ext cx="4379623" cy="173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2628900"/>
                <a:ext cx="5748172" cy="1406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628900"/>
                <a:ext cx="5748172" cy="1406604"/>
              </a:xfrm>
              <a:prstGeom prst="rect">
                <a:avLst/>
              </a:prstGeom>
              <a:blipFill rotWithShape="0">
                <a:blip r:embed="rId4"/>
                <a:stretch>
                  <a:fillRect b="-671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23377" y="4145088"/>
                <a:ext cx="6228372" cy="73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𝑑𝑧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𝐷𝐼𝑆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h𝑇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77" y="4145088"/>
                <a:ext cx="6228372" cy="731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2" y="664067"/>
            <a:ext cx="5100638" cy="4974336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2" y="685668"/>
            <a:ext cx="5078488" cy="495273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Importance of unpolarised SIDIS </a:t>
            </a:r>
            <a:endParaRPr lang="en-US" noProof="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noProof="0" dirty="0" smtClean="0"/>
                  <a:t>Boer-Mulders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noProof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noProof="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67" t="-17143" b="-3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304800" y="4331494"/>
                <a:ext cx="9304090" cy="1116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⊥,</m:t>
                                  </m:r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331494"/>
                <a:ext cx="9304090" cy="1116011"/>
              </a:xfrm>
              <a:prstGeom prst="rect">
                <a:avLst/>
              </a:prstGeom>
              <a:blipFill rotWithShape="0">
                <a:blip r:embed="rId5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757442"/>
          <a:ext cx="7502525" cy="349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1" r:id="rId6" imgW="16901280" imgH="7872840" progId="">
                  <p:embed/>
                </p:oleObj>
              </mc:Choice>
              <mc:Fallback>
                <p:oleObj r:id="rId6" imgW="16901280" imgH="78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757442"/>
                        <a:ext cx="7502525" cy="3494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noProof="0" dirty="0" smtClean="0"/>
                  <a:t>Boer-Mulders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noProof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noProof="0" dirty="0" smtClean="0"/>
                  <a:t> and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noProof="0" dirty="0" smtClean="0"/>
                  <a:t> </a:t>
                </a:r>
                <a:endParaRPr lang="en-US" noProof="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864" t="-11392" b="-22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640080"/>
          <a:ext cx="46482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6" r:id="rId5" imgW="8787240" imgH="10120320" progId="">
                  <p:embed/>
                </p:oleObj>
              </mc:Choice>
              <mc:Fallback>
                <p:oleObj r:id="rId5" imgW="8787240" imgH="10120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640080"/>
                        <a:ext cx="4648200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02324"/>
              </p:ext>
            </p:extLst>
          </p:nvPr>
        </p:nvGraphicFramePr>
        <p:xfrm>
          <a:off x="4800600" y="732231"/>
          <a:ext cx="4038600" cy="482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7" r:id="rId7" imgW="10222200" imgH="12215520" progId="">
                  <p:embed/>
                </p:oleObj>
              </mc:Choice>
              <mc:Fallback>
                <p:oleObj r:id="rId7" imgW="10222200" imgH="12215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732231"/>
                        <a:ext cx="4038600" cy="482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9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Sivers: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correlates </a:t>
                </a:r>
                <a:r>
                  <a:rPr lang="en-US" dirty="0">
                    <a:cs typeface="Arial" pitchFamily="34" charset="0"/>
                  </a:rPr>
                  <a:t>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ucleon spin &amp; </a:t>
                </a:r>
                <a:r>
                  <a:rPr lang="en-US" u="sng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quark transverse momentum </a:t>
                </a:r>
                <a:r>
                  <a:rPr lang="en-US" u="sng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u="sng" baseline="-250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u="sng" baseline="-25000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/</a:t>
                </a:r>
                <a:r>
                  <a:rPr lang="en-US" dirty="0" smtClean="0">
                    <a:solidFill>
                      <a:schemeClr val="tx1"/>
                    </a:solidFill>
                    <a:cs typeface="Arial" pitchFamily="34" charset="0"/>
                  </a:rPr>
                  <a:t>T-ODD: at LO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𝝁</m:t>
                    </m:r>
                    <m:sSup>
                      <m:sSupPr>
                        <m:ctrlP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𝒑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↑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𝝁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𝑿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𝒉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±</m:t>
                        </m:r>
                      </m:sup>
                    </m:sSup>
                  </m:oMath>
                </a14:m>
                <a:endParaRPr lang="en-US" u="sng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𝑆𝑖𝑣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𝑈𝑇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𝑠𝑖𝑛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𝑆𝑖𝑣</m:t>
                                </m:r>
                              </m:sub>
                            </m:sSub>
                          </m:sup>
                        </m:sSub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𝑈𝑈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⨂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⨂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To evaluate it we need to solve the convolutions (i.e. make hypothesis on the transverse momenta dependences of the TMDs)</a:t>
                </a: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Gaussian ansatz: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 smtClean="0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sSubSup>
                      <m:sSubSupPr>
                        <m:ctrlPr>
                          <a:rPr lang="en-US" sz="18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f>
                      <m:f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/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𝜋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i="1" dirty="0" smtClean="0">
                  <a:solidFill>
                    <a:srgbClr val="000099"/>
                  </a:solidFill>
                  <a:latin typeface="Cambria Math"/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Leading to: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𝑆𝑖𝑣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</m:rad>
                        <m: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0099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8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</m:den>
                    </m:f>
                    <m:f>
                      <m:f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𝑥𝑓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sup>
                            </m:sSubSup>
                          </m:e>
                        </m:nary>
                        <m:d>
                          <m:dPr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i="1" dirty="0" smtClean="0">
                    <a:solidFill>
                      <a:srgbClr val="003399"/>
                    </a:solidFill>
                    <a:latin typeface="Cambria Math"/>
                  </a:rPr>
                  <a:t>  </a:t>
                </a:r>
                <a:r>
                  <a:rPr lang="en-US" dirty="0" smtClean="0">
                    <a:solidFill>
                      <a:srgbClr val="003399"/>
                    </a:solidFill>
                  </a:rPr>
                  <a:t>with</a:t>
                </a:r>
                <a:r>
                  <a:rPr lang="en-US" sz="1800" i="1" dirty="0" smtClean="0">
                    <a:solidFill>
                      <a:srgbClr val="003399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i="1" dirty="0">
                  <a:solidFill>
                    <a:srgbClr val="003399"/>
                  </a:solidFill>
                  <a:latin typeface="Cambria Math"/>
                </a:endParaRPr>
              </a:p>
              <a:p>
                <a:endParaRPr lang="en-US" sz="1800" i="1" dirty="0">
                  <a:solidFill>
                    <a:srgbClr val="003399"/>
                  </a:solidFill>
                  <a:latin typeface="Cambria Math"/>
                </a:endParaRPr>
              </a:p>
              <a:p>
                <a:endParaRPr lang="en-US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405" r="-2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Sivers Asymmetry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51707" y="24838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Sivers asymmetry on p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2363"/>
          <a:stretch/>
        </p:blipFill>
        <p:spPr bwMode="auto">
          <a:xfrm>
            <a:off x="528393" y="1437846"/>
            <a:ext cx="6981120" cy="38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54428" y="1083390"/>
            <a:ext cx="6379028" cy="460848"/>
          </a:xfrm>
          <a:prstGeom prst="rect">
            <a:avLst/>
          </a:prstGeom>
          <a:noFill/>
          <a:ln>
            <a:noFill/>
          </a:ln>
          <a:extLst/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0000"/>
                </a:solidFill>
              </a:rPr>
              <a:t>charged </a:t>
            </a:r>
            <a:r>
              <a:rPr lang="en-US" b="1" dirty="0" err="1">
                <a:solidFill>
                  <a:srgbClr val="FF0000"/>
                </a:solidFill>
              </a:rPr>
              <a:t>pions</a:t>
            </a:r>
            <a:r>
              <a:rPr lang="en-US" b="1" dirty="0">
                <a:solidFill>
                  <a:srgbClr val="FF0000"/>
                </a:solidFill>
              </a:rPr>
              <a:t> (and </a:t>
            </a:r>
            <a:r>
              <a:rPr lang="en-US" b="1" dirty="0" err="1">
                <a:solidFill>
                  <a:srgbClr val="FF0000"/>
                </a:solidFill>
              </a:rPr>
              <a:t>kaons</a:t>
            </a:r>
            <a:r>
              <a:rPr lang="en-US" b="1" dirty="0" smtClean="0">
                <a:solidFill>
                  <a:srgbClr val="FF0000"/>
                </a:solidFill>
              </a:rPr>
              <a:t>), </a:t>
            </a:r>
            <a:r>
              <a:rPr lang="en-US" b="1" dirty="0" smtClean="0">
                <a:solidFill>
                  <a:srgbClr val="00B050"/>
                </a:solidFill>
              </a:rPr>
              <a:t>HERMES and COMPASS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sz="1500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92" y="1866903"/>
            <a:ext cx="1215210" cy="10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87" y="3377605"/>
            <a:ext cx="1089311" cy="12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Space resolution</a:t>
            </a:r>
            <a:endParaRPr lang="en-GB" dirty="0"/>
          </a:p>
        </p:txBody>
      </p:sp>
      <p:pic>
        <p:nvPicPr>
          <p:cNvPr id="5" name="Picture 6" descr="E:\horsti\compass\experiment_drawings\Na58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" y="2108130"/>
            <a:ext cx="9052560" cy="27432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 rot="20810797">
            <a:off x="1519117" y="4134970"/>
            <a:ext cx="6109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4D4D4D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µ  100µ  200µ      500µ                1 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782250"/>
            <a:ext cx="89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185" y="782250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Angle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Spectrometer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0525" y="800548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Angle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Spectrometer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663065" y="1650930"/>
            <a:ext cx="137160" cy="12801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257425" y="1696650"/>
            <a:ext cx="1463040" cy="10058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269105" y="1696650"/>
            <a:ext cx="594360" cy="10058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594985" y="1696650"/>
            <a:ext cx="2286000" cy="3200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7" idx="2"/>
          </p:cNvCxnSpPr>
          <p:nvPr/>
        </p:nvCxnSpPr>
        <p:spPr bwMode="auto">
          <a:xfrm flipH="1">
            <a:off x="702946" y="1428581"/>
            <a:ext cx="170705" cy="19139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85825" y="1513770"/>
            <a:ext cx="640080" cy="1600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800225" y="270249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1985" y="233673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Content Placeholder 17"/>
          <p:cNvSpPr txBox="1">
            <a:spLocks/>
          </p:cNvSpPr>
          <p:nvPr/>
        </p:nvSpPr>
        <p:spPr>
          <a:xfrm>
            <a:off x="4459764" y="4371245"/>
            <a:ext cx="4655661" cy="534034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0" fontAlgn="base" hangingPunct="0">
              <a:lnSpc>
                <a:spcPct val="101000"/>
              </a:lnSpc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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1000"/>
              </a:lnSpc>
              <a:spcBef>
                <a:spcPts val="65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Wingdings" pitchFamily="2" charset="2"/>
              <a:buChar char="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1000"/>
              </a:lnSpc>
              <a:spcBef>
                <a:spcPts val="575"/>
              </a:spcBef>
              <a:spcAft>
                <a:spcPct val="0"/>
              </a:spcAft>
              <a:buClr>
                <a:srgbClr val="B2B2B2"/>
              </a:buClr>
              <a:buSzPct val="55000"/>
              <a:buFont typeface="Wingdings" pitchFamily="2" charset="2"/>
              <a:buChar char="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CCCC99"/>
              </a:buClr>
              <a:buSzPct val="100000"/>
              <a:buFont typeface="Wingdings" pitchFamily="2" charset="2"/>
              <a:buChar char="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r>
              <a:rPr lang="en-US" sz="2000" kern="0" dirty="0" smtClean="0">
                <a:solidFill>
                  <a:srgbClr val="FF0000"/>
                </a:solidFill>
              </a:rPr>
              <a:t>Space resolution is function of the distance to the target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If we </a:t>
                </a:r>
                <a:r>
                  <a:rPr lang="en-US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weight  </a:t>
                </a:r>
                <a:r>
                  <a:rPr lang="en-US" sz="2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the spin dependent part of the cross-section </a:t>
                </a:r>
                <a:endParaRPr lang="en-US" sz="2000" dirty="0" smtClean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𝑈𝑇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𝑆𝑖𝑣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 dirty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dirty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1800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with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𝑧𝑀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2000" dirty="0" smtClean="0">
                    <a:solidFill>
                      <a:schemeClr val="accent6"/>
                    </a:solidFill>
                    <a:cs typeface="Arial" panose="020B0604020202020204" pitchFamily="34" charset="0"/>
                  </a:rPr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𝑈𝑇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𝑆𝑖𝑣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 dirty="0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 dirty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i="1" dirty="0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1800" i="1" dirty="0">
                                          <a:solidFill>
                                            <a:srgbClr val="003399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800" i="1" dirty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𝑧𝑀</m:t>
                                  </m:r>
                                </m:den>
                              </m:f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=2 </m:t>
                          </m:r>
                          <m:r>
                            <m:rPr>
                              <m:sty m:val="p"/>
                            </m:rPr>
                            <a:rPr lang="el-GR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𝑥</m:t>
                      </m:r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p>
                      </m:sSubSup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)</m:t>
                      </m:r>
                      <m:sSubSup>
                        <m:sSubSupPr>
                          <m:ctrlP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800" i="1" dirty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sz="1800" b="0" i="1" dirty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800" i="1" dirty="0">
                          <a:solidFill>
                            <a:srgbClr val="00339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344488" indent="0">
                  <a:buNone/>
                </a:pPr>
                <a:r>
                  <a:rPr lang="en-US" sz="1800" dirty="0" smtClean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and</a:t>
                </a:r>
                <a:r>
                  <a:rPr lang="en-US" sz="18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i="1" dirty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dirty="0">
                                        <a:solidFill>
                                          <a:srgbClr val="000099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𝑀</m:t>
                            </m:r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i="1" dirty="0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sSubSup>
                      <m:sSubSupPr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1800" i="1" dirty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𝑞</m:t>
                        </m:r>
                      </m:sub>
                      <m:sup/>
                    </m:sSubSup>
                    <m:r>
                      <a:rPr lang="en-US" sz="1800" i="1" dirty="0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800" i="1" dirty="0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2000" dirty="0" smtClean="0"/>
                  <a:t>we have no longer a convolution but a product of two integrals and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𝑈𝑇</m:t>
                              </m:r>
                            </m:sub>
                            <m: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𝑆𝑖𝑣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solidFill>
                                      <a:srgbClr val="0033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0033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⊥</m:t>
                        </m:r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003399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800" i="1" dirty="0">
                        <a:solidFill>
                          <a:srgbClr val="00339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i="1" dirty="0">
                  <a:solidFill>
                    <a:srgbClr val="003399"/>
                  </a:solidFill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87" t="-894" r="-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70001" y="541693"/>
            <a:ext cx="7112000" cy="3048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76192" tIns="38096" rIns="76192" bIns="38096" anchor="ctr"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fr-FR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7356" y="4642806"/>
            <a:ext cx="260350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i="1" dirty="0" smtClean="0">
                <a:solidFill>
                  <a:srgbClr val="003399"/>
                </a:solidFill>
                <a:latin typeface="Cambria Math"/>
              </a:rPr>
              <a:t>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H="1">
            <a:off x="8719897" y="1485900"/>
            <a:ext cx="296697" cy="990600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The weighted Sivers asymmetry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In </a:t>
                </a:r>
                <a:r>
                  <a:rPr lang="it-IT" dirty="0" err="1" smtClean="0"/>
                  <a:t>one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dimension</a:t>
                </a:r>
                <a:r>
                  <a:rPr lang="it-IT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it-I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006600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  <a:p>
                <a:pPr marL="344488" indent="0">
                  <a:buNone/>
                </a:pPr>
                <a:r>
                  <a:rPr lang="it-IT" dirty="0" smtClean="0"/>
                  <a:t>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 smtClean="0"/>
                  <a:t> </a:t>
                </a:r>
              </a:p>
              <a:p>
                <a:pPr marL="3444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)=2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sSubSup>
                                    <m:sSubSupPr>
                                      <m:ctrlP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marL="344488" indent="0">
                  <a:buNone/>
                </a:pPr>
                <a:r>
                  <a:rPr lang="it-IT" dirty="0" smtClean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it-IT" dirty="0" smtClean="0"/>
              </a:p>
              <a:p>
                <a:pPr marL="342900" indent="-342900"/>
                <a:r>
                  <a:rPr lang="en-US" dirty="0" smtClean="0"/>
                  <a:t>Note that assuming u-dominance at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for positive hadrons: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2000" b="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>
                          <a:solidFill>
                            <a:srgbClr val="0066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≅  </m:t>
                      </m:r>
                      <m:r>
                        <a:rPr lang="en-US" sz="2000" b="0" i="1" dirty="0">
                          <a:solidFill>
                            <a:srgbClr val="006600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/>
                        </a:rPr>
                        <m:t>)=2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2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weighted</a:t>
            </a:r>
            <a:r>
              <a:rPr lang="it-IT" dirty="0" smtClean="0"/>
              <a:t> Sivers </a:t>
            </a:r>
            <a:r>
              <a:rPr lang="it-IT" dirty="0" err="1" smtClean="0"/>
              <a:t>asymmetry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1" y="1681278"/>
            <a:ext cx="6480817" cy="22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70001" y="541693"/>
            <a:ext cx="7112000" cy="3048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76192" tIns="38096" rIns="76192" bIns="38096" anchor="ctr"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fr-FR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67" i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67" i="1" dirty="0">
                          <a:solidFill>
                            <a:srgbClr val="006600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1667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86600" y="729490"/>
            <a:ext cx="1163911" cy="480038"/>
          </a:xfrm>
          <a:prstGeom prst="rect">
            <a:avLst/>
          </a:prstGeom>
          <a:noFill/>
        </p:spPr>
        <p:txBody>
          <a:bodyPr wrap="none" lIns="69121" tIns="34561" rIns="69121" bIns="34561" rtlCol="0">
            <a:spAutoFit/>
          </a:bodyPr>
          <a:lstStyle/>
          <a:p>
            <a:pPr>
              <a:defRPr/>
            </a:pP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standard </a:t>
            </a:r>
            <a: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  <a:t>cuts</a:t>
            </a:r>
            <a:b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</a:b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z&gt;0.2</a:t>
            </a:r>
            <a:endParaRPr lang="en-US" sz="1333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59000" y="4129614"/>
                <a:ext cx="2484242" cy="5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33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 </m:t>
                      </m:r>
                      <m:r>
                        <a:rPr lang="en-US" sz="1333" i="1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p>
                          </m:sSubSup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p>
                          </m:sSubSup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3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55536"/>
                <a:ext cx="2981090" cy="683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1163" y="1016000"/>
                <a:ext cx="1085875" cy="297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333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𝑧𝑀</m:t>
                      </m:r>
                    </m:oMath>
                  </m:oMathPara>
                </a14:m>
                <a:endParaRPr lang="en-US" sz="1333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95" y="1219200"/>
                <a:ext cx="125380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58737" y="4201917"/>
                <a:ext cx="1835569" cy="503314"/>
              </a:xfrm>
              <a:prstGeom prst="rect">
                <a:avLst/>
              </a:prstGeom>
              <a:noFill/>
            </p:spPr>
            <p:txBody>
              <a:bodyPr wrap="none" lIns="69121" tIns="34561" rIns="69121" bIns="34561" rtlCol="0">
                <a:spAutoFit/>
              </a:bodyPr>
              <a:lstStyle/>
              <a:p>
                <a:pPr>
                  <a:defRPr/>
                </a:pPr>
                <a:r>
                  <a:rPr lang="en-US" sz="116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both</a:t>
                </a:r>
                <a:r>
                  <a:rPr lang="en-US" sz="1333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33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en-US" sz="1333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33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sz="1333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6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33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en-US" sz="1333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33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1333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333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:br>
                  <a:rPr lang="en-US" sz="1333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en-US" sz="1167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contribute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84" y="5042300"/>
                <a:ext cx="2195437" cy="603835"/>
              </a:xfrm>
              <a:prstGeom prst="rect">
                <a:avLst/>
              </a:prstGeom>
              <a:blipFill rotWithShape="1">
                <a:blip r:embed="rId7"/>
                <a:stretch>
                  <a:fillRect l="-1111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weighted Sivers </a:t>
            </a:r>
            <a:r>
              <a:rPr lang="en-US" dirty="0" smtClean="0"/>
              <a:t>asymmetry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70001" y="541693"/>
            <a:ext cx="7112000" cy="3048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76192" tIns="38096" rIns="76192" bIns="38096" anchor="ctr"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fr-FR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67" i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67" i="1" dirty="0">
                          <a:solidFill>
                            <a:srgbClr val="006600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1667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86600" y="729490"/>
            <a:ext cx="1163911" cy="480038"/>
          </a:xfrm>
          <a:prstGeom prst="rect">
            <a:avLst/>
          </a:prstGeom>
          <a:noFill/>
        </p:spPr>
        <p:txBody>
          <a:bodyPr wrap="none" lIns="69121" tIns="34561" rIns="69121" bIns="34561" rtlCol="0">
            <a:spAutoFit/>
          </a:bodyPr>
          <a:lstStyle/>
          <a:p>
            <a:pPr>
              <a:defRPr/>
            </a:pP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standard </a:t>
            </a:r>
            <a: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  <a:t>cuts</a:t>
            </a:r>
            <a:b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</a:b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z&gt;0.2</a:t>
            </a:r>
            <a:endParaRPr lang="en-US" sz="1333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1163" y="1016000"/>
                <a:ext cx="1085875" cy="297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333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𝑧𝑀</m:t>
                      </m:r>
                    </m:oMath>
                  </m:oMathPara>
                </a14:m>
                <a:endParaRPr lang="en-US" sz="1333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95" y="1219200"/>
                <a:ext cx="125380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weighted Sivers </a:t>
            </a:r>
            <a:r>
              <a:rPr lang="en-US" dirty="0" smtClean="0"/>
              <a:t>asymmetry</a:t>
            </a:r>
            <a:endParaRPr lang="en-US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58" y="1614848"/>
            <a:ext cx="6802242" cy="23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53" y="4321752"/>
            <a:ext cx="3291020" cy="3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70001" y="541693"/>
            <a:ext cx="7112000" cy="3048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76192" tIns="38096" rIns="76192" bIns="38096" anchor="ctr"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fr-FR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67" i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𝑆𝑖𝑣</m:t>
                          </m:r>
                        </m:sub>
                        <m:sup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d>
                        <m:d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67" i="1" dirty="0">
                          <a:solidFill>
                            <a:srgbClr val="006600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sz="1667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67" i="1" dirty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667" i="1" dirty="0">
                                          <a:solidFill>
                                            <a:srgbClr val="0066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sz="1667" b="0" i="1" dirty="0" smtClean="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667" i="1" dirty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1667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58" y="571500"/>
                <a:ext cx="4452742" cy="7953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86600" y="729490"/>
            <a:ext cx="1163911" cy="480038"/>
          </a:xfrm>
          <a:prstGeom prst="rect">
            <a:avLst/>
          </a:prstGeom>
          <a:noFill/>
        </p:spPr>
        <p:txBody>
          <a:bodyPr wrap="none" lIns="69121" tIns="34561" rIns="69121" bIns="34561" rtlCol="0">
            <a:spAutoFit/>
          </a:bodyPr>
          <a:lstStyle/>
          <a:p>
            <a:pPr>
              <a:defRPr/>
            </a:pP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standard </a:t>
            </a:r>
            <a: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  <a:t>cuts</a:t>
            </a:r>
            <a:br>
              <a:rPr lang="en-US" sz="1333" dirty="0">
                <a:solidFill>
                  <a:srgbClr val="006600"/>
                </a:solidFill>
                <a:cs typeface="Arial" panose="020B0604020202020204" pitchFamily="34" charset="0"/>
              </a:rPr>
            </a:br>
            <a:r>
              <a:rPr lang="en-US" sz="1333" dirty="0" smtClean="0">
                <a:solidFill>
                  <a:srgbClr val="006600"/>
                </a:solidFill>
                <a:cs typeface="Arial" panose="020B0604020202020204" pitchFamily="34" charset="0"/>
              </a:rPr>
              <a:t>z&gt;0.2</a:t>
            </a:r>
            <a:endParaRPr lang="en-US" sz="1333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1163" y="1016000"/>
                <a:ext cx="1085875" cy="297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333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333" i="1">
                              <a:solidFill>
                                <a:srgbClr val="008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1333" i="1">
                          <a:solidFill>
                            <a:srgbClr val="008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𝑧𝑀</m:t>
                      </m:r>
                    </m:oMath>
                  </m:oMathPara>
                </a14:m>
                <a:endParaRPr lang="en-US" sz="1333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95" y="1219200"/>
                <a:ext cx="125380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weighted Sivers </a:t>
            </a:r>
            <a:r>
              <a:rPr lang="en-US" dirty="0" smtClean="0"/>
              <a:t>asymmetry</a:t>
            </a:r>
            <a:endParaRPr lang="en-US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48474"/>
          <a:stretch/>
        </p:blipFill>
        <p:spPr bwMode="auto">
          <a:xfrm>
            <a:off x="1311796" y="1607626"/>
            <a:ext cx="3505200" cy="23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64734"/>
            <a:ext cx="3199348" cy="22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4533900"/>
                <a:ext cx="7467601" cy="84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ratio between weighted and unweighted Sivers asymmetries follows the average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h𝑇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of the unpolarised sample </a:t>
                </a:r>
                <a:endParaRPr lang="en-US" dirty="0">
                  <a:solidFill>
                    <a:schemeClr val="accent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33900"/>
                <a:ext cx="7467601" cy="849143"/>
              </a:xfrm>
              <a:prstGeom prst="rect">
                <a:avLst/>
              </a:prstGeom>
              <a:blipFill rotWithShape="0">
                <a:blip r:embed="rId9"/>
                <a:stretch>
                  <a:fillRect l="-653" t="-4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0001" y="698500"/>
                <a:ext cx="5298055" cy="828916"/>
              </a:xfrm>
              <a:prstGeom prst="rect">
                <a:avLst/>
              </a:prstGeom>
              <a:noFill/>
            </p:spPr>
            <p:txBody>
              <a:bodyPr wrap="none" lIns="69121" tIns="34561" rIns="69121" bIns="34561" rtlCol="0">
                <a:spAutoFit/>
              </a:bodyPr>
              <a:lstStyle/>
              <a:p>
                <a:pPr>
                  <a:defRPr/>
                </a:pPr>
                <a:endParaRPr lang="en-US" sz="1333" dirty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pPr marL="187847" indent="-187847">
                  <a:buFont typeface="+mj-lt"/>
                  <a:buAutoNum type="arabicPeriod"/>
                  <a:defRPr/>
                </a:pP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𝒘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667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𝑻</m:t>
                        </m:r>
                      </m:sub>
                    </m:sSub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𝒛𝑴</m:t>
                    </m:r>
                  </m:oMath>
                </a14:m>
                <a:r>
                  <a:rPr lang="en-US" sz="1667" b="1" dirty="0">
                    <a:solidFill>
                      <a:srgbClr val="006600"/>
                    </a:solidFill>
                    <a:cs typeface="Arial" panose="020B0604020202020204" pitchFamily="34" charset="0"/>
                  </a:rPr>
                  <a:t>  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𝑺𝒊𝒗</m:t>
                        </m:r>
                      </m:sub>
                      <m:sup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bSup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𝒛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0.1&lt;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&lt;1.0</m:t>
                    </m:r>
                  </m:oMath>
                </a14:m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defRPr/>
                </a:pPr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838200"/>
                <a:ext cx="6358692" cy="916035"/>
              </a:xfrm>
              <a:prstGeom prst="rect">
                <a:avLst/>
              </a:prstGeom>
              <a:blipFill rotWithShape="1"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8" y="1716458"/>
            <a:ext cx="3469192" cy="25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69" y="1716458"/>
            <a:ext cx="3544467" cy="25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68500" y="4445000"/>
                <a:ext cx="2623459" cy="63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33" i="1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1333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1333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33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33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333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33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5334000"/>
                <a:ext cx="3148151" cy="741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The </a:t>
            </a:r>
            <a:r>
              <a:rPr lang="en-US" altLang="it-IT" dirty="0"/>
              <a:t>weighted Sivers </a:t>
            </a:r>
            <a:r>
              <a:rPr lang="en-US" altLang="it-IT" dirty="0" smtClean="0"/>
              <a:t>asymmetry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0001" y="698500"/>
                <a:ext cx="5298055" cy="828916"/>
              </a:xfrm>
              <a:prstGeom prst="rect">
                <a:avLst/>
              </a:prstGeom>
              <a:noFill/>
            </p:spPr>
            <p:txBody>
              <a:bodyPr wrap="none" lIns="69121" tIns="34561" rIns="69121" bIns="34561" rtlCol="0">
                <a:spAutoFit/>
              </a:bodyPr>
              <a:lstStyle/>
              <a:p>
                <a:pPr>
                  <a:defRPr/>
                </a:pPr>
                <a:endParaRPr lang="en-US" sz="1333" dirty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pPr marL="187847" indent="-187847">
                  <a:buFont typeface="+mj-lt"/>
                  <a:buAutoNum type="arabicPeriod"/>
                  <a:defRPr/>
                </a:pP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𝒘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667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𝑻</m:t>
                        </m:r>
                      </m:sub>
                    </m:sSub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𝒛𝑴</m:t>
                    </m:r>
                  </m:oMath>
                </a14:m>
                <a:r>
                  <a:rPr lang="en-US" sz="1667" b="1" dirty="0">
                    <a:solidFill>
                      <a:srgbClr val="006600"/>
                    </a:solidFill>
                    <a:cs typeface="Arial" panose="020B0604020202020204" pitchFamily="34" charset="0"/>
                  </a:rPr>
                  <a:t>  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𝑺𝒊𝒗</m:t>
                        </m:r>
                      </m:sub>
                      <m:sup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bSup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𝒛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0.1&lt;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&lt;1.0</m:t>
                    </m:r>
                  </m:oMath>
                </a14:m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defRPr/>
                </a:pPr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838200"/>
                <a:ext cx="6358692" cy="916035"/>
              </a:xfrm>
              <a:prstGeom prst="rect">
                <a:avLst/>
              </a:prstGeom>
              <a:blipFill rotWithShape="1"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The </a:t>
            </a:r>
            <a:r>
              <a:rPr lang="en-US" altLang="it-IT" dirty="0"/>
              <a:t>weighted Sivers </a:t>
            </a:r>
            <a:r>
              <a:rPr lang="en-US" altLang="it-IT" dirty="0" smtClean="0"/>
              <a:t>asymmetry</a:t>
            </a:r>
            <a:endParaRPr lang="en-US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4" y="1866220"/>
            <a:ext cx="3302000" cy="23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782727"/>
            <a:ext cx="3477138" cy="24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4533900"/>
                <a:ext cx="7467601" cy="84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ratio between weighted and unweighted Sivers asymmetries follows the average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h𝑇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of the unpolarised sample </a:t>
                </a:r>
                <a:endParaRPr lang="en-US" dirty="0">
                  <a:solidFill>
                    <a:schemeClr val="accent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33900"/>
                <a:ext cx="7467601" cy="849143"/>
              </a:xfrm>
              <a:prstGeom prst="rect">
                <a:avLst/>
              </a:prstGeom>
              <a:blipFill rotWithShape="0">
                <a:blip r:embed="rId6"/>
                <a:stretch>
                  <a:fillRect l="-653" t="-4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0001" y="698500"/>
                <a:ext cx="5298055" cy="828916"/>
              </a:xfrm>
              <a:prstGeom prst="rect">
                <a:avLst/>
              </a:prstGeom>
              <a:noFill/>
            </p:spPr>
            <p:txBody>
              <a:bodyPr wrap="none" lIns="69121" tIns="34561" rIns="69121" bIns="34561" rtlCol="0">
                <a:spAutoFit/>
              </a:bodyPr>
              <a:lstStyle/>
              <a:p>
                <a:pPr>
                  <a:defRPr/>
                </a:pPr>
                <a:endParaRPr lang="en-US" sz="1333" dirty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pPr marL="187847" indent="-187847">
                  <a:buFont typeface="+mj-lt"/>
                  <a:buAutoNum type="arabicPeriod"/>
                  <a:defRPr/>
                </a:pP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r>
                  <a:rPr lang="en-US" sz="1333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𝒘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667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1667" b="1" i="1">
                            <a:solidFill>
                              <a:srgbClr val="0066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𝑻</m:t>
                        </m:r>
                      </m:sub>
                    </m:sSub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1667" b="1" i="1">
                        <a:solidFill>
                          <a:srgbClr val="006600"/>
                        </a:solidFill>
                        <a:latin typeface="Cambria Math"/>
                        <a:cs typeface="Arial" panose="020B0604020202020204" pitchFamily="34" charset="0"/>
                      </a:rPr>
                      <m:t>𝒛𝑴</m:t>
                    </m:r>
                  </m:oMath>
                </a14:m>
                <a:r>
                  <a:rPr lang="en-US" sz="1667" b="1" dirty="0">
                    <a:solidFill>
                      <a:srgbClr val="006600"/>
                    </a:solidFill>
                    <a:cs typeface="Arial" panose="020B0604020202020204" pitchFamily="34" charset="0"/>
                  </a:rPr>
                  <a:t>    </a:t>
                </a:r>
                <a:r>
                  <a:rPr lang="en-US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𝑺𝒊𝒗</m:t>
                        </m:r>
                      </m:sub>
                      <m:sup>
                        <m:r>
                          <a:rPr lang="en-US" sz="1667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bSup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𝒛</m:t>
                    </m:r>
                    <m:r>
                      <a:rPr lang="en-US" sz="1667" b="1" i="1" dirty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0.1&lt;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&lt;1.0</m:t>
                    </m:r>
                  </m:oMath>
                </a14:m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defRPr/>
                </a:pPr>
                <a:endParaRPr lang="en-US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838200"/>
                <a:ext cx="6358692" cy="916035"/>
              </a:xfrm>
              <a:prstGeom prst="rect">
                <a:avLst/>
              </a:prstGeom>
              <a:blipFill rotWithShape="1"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The </a:t>
            </a:r>
            <a:r>
              <a:rPr lang="en-US" altLang="it-IT" dirty="0"/>
              <a:t>weighted Sivers </a:t>
            </a:r>
            <a:r>
              <a:rPr lang="en-US" altLang="it-IT" dirty="0" smtClean="0"/>
              <a:t>asymmetry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4533900"/>
                <a:ext cx="7467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0.1&lt;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cs typeface="Arial" panose="020B0604020202020204" pitchFamily="34" charset="0"/>
                      </a:rPr>
                      <m:t>&lt;0.2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the asymmetries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 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 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6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show the same behavior  </a:t>
                </a:r>
                <a:endParaRPr lang="en-US" dirty="0">
                  <a:solidFill>
                    <a:schemeClr val="accent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33900"/>
                <a:ext cx="746760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3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867224"/>
            <a:ext cx="3439213" cy="23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606"/>
            <a:ext cx="3429000" cy="23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2" y="882107"/>
            <a:ext cx="3175333" cy="28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Interplay </a:t>
            </a:r>
            <a:r>
              <a:rPr lang="en-US" dirty="0"/>
              <a:t>among </a:t>
            </a:r>
            <a:r>
              <a:rPr lang="en-US" dirty="0" err="1"/>
              <a:t>dihadron</a:t>
            </a:r>
            <a:r>
              <a:rPr lang="en-US" dirty="0"/>
              <a:t> and  single hadron asymmetries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 Evolution</a:t>
            </a:r>
            <a:endParaRPr 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094336" y="783682"/>
            <a:ext cx="36833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76182" tIns="38092" rIns="76182" bIns="38092"/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512" dirty="0">
              <a:latin typeface="Arial" charset="0"/>
            </a:endParaRPr>
          </a:p>
          <a:p>
            <a:pPr marL="145522" indent="-145522" defTabSz="433920" eaLnBrk="1" hangingPunct="1">
              <a:buFont typeface="Arial" panose="020B0604020202020204" pitchFamily="34" charset="0"/>
              <a:buChar char="•"/>
            </a:pPr>
            <a:r>
              <a:rPr lang="en-US" altLang="en-US" sz="1512" b="0" dirty="0">
                <a:latin typeface="Arial" charset="0"/>
              </a:rPr>
              <a:t>Collins asymmetry for h+ and for h-  </a:t>
            </a:r>
            <a:br>
              <a:rPr lang="en-US" altLang="en-US" sz="1512" b="0" dirty="0">
                <a:latin typeface="Arial" charset="0"/>
              </a:rPr>
            </a:br>
            <a:r>
              <a:rPr lang="en-US" altLang="en-US" sz="1512" b="0" dirty="0">
                <a:latin typeface="Arial" charset="0"/>
              </a:rPr>
              <a:t>	</a:t>
            </a:r>
            <a:r>
              <a:rPr lang="en-US" altLang="en-US" sz="1512" b="0" i="1" dirty="0">
                <a:latin typeface="Arial" charset="0"/>
              </a:rPr>
              <a:t>“mirror symmetry”</a:t>
            </a:r>
            <a:endParaRPr lang="en-US" altLang="en-US" sz="1512" b="0" dirty="0">
              <a:latin typeface="Arial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074062" y="1545683"/>
            <a:ext cx="408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76182" tIns="38092" rIns="76182" bIns="38092"/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45522" indent="-145522" defTabSz="476253" eaLnBrk="1" hangingPunct="1">
              <a:buFont typeface="Arial" panose="020B0604020202020204" pitchFamily="34" charset="0"/>
              <a:buChar char="•"/>
              <a:tabLst>
                <a:tab pos="145522" algn="l"/>
              </a:tabLst>
            </a:pPr>
            <a:r>
              <a:rPr lang="en-US" altLang="en-US" sz="1512" b="0" dirty="0" err="1">
                <a:latin typeface="Arial" charset="0"/>
              </a:rPr>
              <a:t>dihadron</a:t>
            </a:r>
            <a:r>
              <a:rPr lang="en-US" altLang="en-US" sz="1512" b="0" dirty="0">
                <a:latin typeface="Arial" charset="0"/>
              </a:rPr>
              <a:t>  asymmetry </a:t>
            </a:r>
            <a:br>
              <a:rPr lang="en-US" altLang="en-US" sz="1512" b="0" dirty="0">
                <a:latin typeface="Arial" charset="0"/>
              </a:rPr>
            </a:br>
            <a:r>
              <a:rPr lang="en-US" altLang="en-US" sz="1512" b="0" dirty="0">
                <a:latin typeface="Arial" charset="0"/>
              </a:rPr>
              <a:t>	</a:t>
            </a:r>
            <a:r>
              <a:rPr lang="en-US" altLang="en-US" sz="1512" b="0" i="1" dirty="0">
                <a:latin typeface="Arial" charset="0"/>
              </a:rPr>
              <a:t>only somewhat larger than h+ Collins</a:t>
            </a:r>
          </a:p>
          <a:p>
            <a:pPr marL="145522" indent="-145522" defTabSz="476253" eaLnBrk="1" hangingPunct="1">
              <a:buFont typeface="Arial" panose="020B0604020202020204" pitchFamily="34" charset="0"/>
              <a:buChar char="•"/>
              <a:tabLst>
                <a:tab pos="145522" algn="l"/>
              </a:tabLst>
            </a:pPr>
            <a:endParaRPr lang="en-US" altLang="en-US" sz="1512" b="0" i="1" dirty="0">
              <a:latin typeface="Arial" charset="0"/>
            </a:endParaRPr>
          </a:p>
          <a:p>
            <a:pPr defTabSz="476253" eaLnBrk="1" hangingPunct="1">
              <a:tabLst>
                <a:tab pos="145522" algn="l"/>
              </a:tabLst>
            </a:pPr>
            <a:endParaRPr lang="en-US" altLang="en-US" sz="1512" b="0" i="1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54" y="3697586"/>
            <a:ext cx="2198013" cy="1936142"/>
          </a:xfrm>
          <a:prstGeom prst="rect">
            <a:avLst/>
          </a:prstGeom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902663" y="2794000"/>
            <a:ext cx="3089090" cy="952500"/>
          </a:xfrm>
          <a:prstGeom prst="rect">
            <a:avLst/>
          </a:prstGeom>
          <a:noFill/>
          <a:ln>
            <a:noFill/>
          </a:ln>
          <a:extLst/>
        </p:spPr>
        <p:txBody>
          <a:bodyPr lIns="76182" tIns="38092" rIns="76182" bIns="38092"/>
          <a:lstStyle/>
          <a:p>
            <a:pPr defTabSz="336023">
              <a:defRPr/>
            </a:pPr>
            <a:r>
              <a:rPr lang="en-US" sz="1512" dirty="0">
                <a:solidFill>
                  <a:srgbClr val="FF0000"/>
                </a:solidFill>
                <a:latin typeface="Arial"/>
              </a:rPr>
              <a:t>hints for a common origin </a:t>
            </a:r>
          </a:p>
          <a:p>
            <a:pPr defTabSz="336023">
              <a:defRPr/>
            </a:pPr>
            <a:r>
              <a:rPr lang="en-US" sz="1512" dirty="0">
                <a:solidFill>
                  <a:srgbClr val="FF0000"/>
                </a:solidFill>
                <a:latin typeface="Arial"/>
              </a:rPr>
              <a:t>of the Collins FF and </a:t>
            </a:r>
            <a:r>
              <a:rPr lang="en-US" sz="1512" dirty="0" err="1">
                <a:solidFill>
                  <a:srgbClr val="FF0000"/>
                </a:solidFill>
                <a:latin typeface="Arial"/>
              </a:rPr>
              <a:t>DiFF</a:t>
            </a:r>
            <a:endParaRPr lang="en-US" sz="1512" dirty="0">
              <a:solidFill>
                <a:srgbClr val="FF0000"/>
              </a:solidFill>
              <a:latin typeface="Arial"/>
            </a:endParaRPr>
          </a:p>
          <a:p>
            <a:pPr defTabSz="336023">
              <a:defRPr/>
            </a:pPr>
            <a:r>
              <a:rPr lang="en-US" sz="605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defTabSz="336023">
              <a:defRPr/>
            </a:pPr>
            <a:r>
              <a:rPr lang="en-US" sz="983" dirty="0">
                <a:solidFill>
                  <a:srgbClr val="003366"/>
                </a:solidFill>
                <a:latin typeface="Arial"/>
              </a:rPr>
              <a:t>	Como 2013, DSpin2013, </a:t>
            </a:r>
            <a:r>
              <a:rPr lang="en-US" sz="983" dirty="0">
                <a:solidFill>
                  <a:srgbClr val="003366"/>
                </a:solidFill>
                <a:cs typeface="Arial" panose="020B0604020202020204" pitchFamily="34" charset="0"/>
              </a:rPr>
              <a:t>PLB736 (2014) 124</a:t>
            </a:r>
            <a:endParaRPr lang="en-US" sz="983" dirty="0">
              <a:solidFill>
                <a:srgbClr val="003366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65515" y="3853525"/>
                <a:ext cx="3165352" cy="1379991"/>
              </a:xfrm>
              <a:prstGeom prst="rect">
                <a:avLst/>
              </a:prstGeom>
            </p:spPr>
            <p:txBody>
              <a:bodyPr wrap="none" lIns="76199" tIns="38099" rIns="76199" bIns="38099">
                <a:spAutoFit/>
              </a:bodyPr>
              <a:lstStyle/>
              <a:p>
                <a:pPr defTabSz="476253">
                  <a:tabLst>
                    <a:tab pos="145522" algn="l"/>
                  </a:tabLst>
                </a:pPr>
                <a:r>
                  <a:rPr lang="en-US" altLang="en-US" sz="1361" i="1" dirty="0"/>
                  <a:t>further study:</a:t>
                </a:r>
                <a:r>
                  <a:rPr lang="en-US" altLang="en-US" sz="1361" i="1" dirty="0">
                    <a:solidFill>
                      <a:schemeClr val="tx1"/>
                    </a:solidFill>
                  </a:rPr>
                  <a:t> look at </a:t>
                </a:r>
              </a:p>
              <a:p>
                <a:pPr defTabSz="476253">
                  <a:tabLst>
                    <a:tab pos="145522" algn="l"/>
                  </a:tabLst>
                </a:pPr>
                <a:r>
                  <a:rPr lang="en-US" altLang="en-US" sz="1361" i="1" dirty="0">
                    <a:solidFill>
                      <a:schemeClr val="tx1"/>
                    </a:solidFill>
                  </a:rPr>
                  <a:t>the</a:t>
                </a:r>
                <a:r>
                  <a:rPr lang="en-US" sz="136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6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36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sz="136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36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36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136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36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36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36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136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1361" i="1" dirty="0">
                  <a:solidFill>
                    <a:schemeClr val="tx1"/>
                  </a:solidFill>
                </a:endParaRPr>
              </a:p>
              <a:p>
                <a:pPr defTabSz="476253">
                  <a:tabLst>
                    <a:tab pos="145522" algn="l"/>
                  </a:tabLst>
                </a:pPr>
                <a:r>
                  <a:rPr lang="en-US" altLang="en-US" sz="1361" i="1" dirty="0">
                    <a:solidFill>
                      <a:schemeClr val="tx1"/>
                    </a:solidFill>
                  </a:rPr>
                  <a:t>dependence of the asymmetries </a:t>
                </a:r>
              </a:p>
              <a:p>
                <a:pPr defTabSz="476253">
                  <a:tabLst>
                    <a:tab pos="145522" algn="l"/>
                  </a:tabLst>
                </a:pPr>
                <a:endParaRPr lang="en-US" altLang="en-US" sz="1361" i="1" dirty="0">
                  <a:solidFill>
                    <a:schemeClr val="tx1"/>
                  </a:solidFill>
                </a:endParaRPr>
              </a:p>
              <a:p>
                <a:pPr defTabSz="476253">
                  <a:tabLst>
                    <a:tab pos="145522" algn="l"/>
                  </a:tabLst>
                </a:pPr>
                <a:r>
                  <a:rPr lang="en-US" altLang="en-US" sz="1361" i="1" dirty="0"/>
                  <a:t>	</a:t>
                </a:r>
                <a:r>
                  <a:rPr lang="en-US" altLang="en-US" sz="1512" i="1" dirty="0"/>
                  <a:t>one of the COMPASS studies on </a:t>
                </a:r>
                <a:br>
                  <a:rPr lang="en-US" altLang="en-US" sz="1512" i="1" dirty="0"/>
                </a:br>
                <a:r>
                  <a:rPr lang="en-US" altLang="en-US" sz="1512" i="1" dirty="0"/>
                  <a:t>	final state hadron correlations</a:t>
                </a:r>
                <a:endParaRPr lang="en-US" altLang="en-US" sz="121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512" y="5097356"/>
                <a:ext cx="4181120" cy="1704781"/>
              </a:xfrm>
              <a:prstGeom prst="rect">
                <a:avLst/>
              </a:prstGeom>
              <a:blipFill rotWithShape="1">
                <a:blip r:embed="rId5"/>
                <a:stretch>
                  <a:fillRect l="-1020" t="-2500" r="-437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D:\talks\icons\compass_logo_125x125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00" y="4412863"/>
            <a:ext cx="1073875" cy="10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 rot="5400000">
            <a:off x="5727108" y="1883417"/>
            <a:ext cx="303918" cy="341814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>
            <a:prstTxWarp prst="textNoShape">
              <a:avLst/>
            </a:prstTxWarp>
          </a:bodyPr>
          <a:lstStyle/>
          <a:p>
            <a:pPr defTabSz="762005">
              <a:spcBef>
                <a:spcPct val="20000"/>
              </a:spcBef>
            </a:pPr>
            <a:endParaRPr lang="en-US" sz="1966" b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8" y="1661584"/>
            <a:ext cx="2811593" cy="2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2891" y="1773654"/>
                <a:ext cx="412803" cy="286358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61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61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1361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361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91" y="1773654"/>
                <a:ext cx="412803" cy="28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5451" y="1954393"/>
                <a:ext cx="412803" cy="286358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61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61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1361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361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51" y="1954393"/>
                <a:ext cx="412803" cy="28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34621" y="839948"/>
                <a:ext cx="2226185" cy="368689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12">
                          <a:solidFill>
                            <a:schemeClr val="accent6"/>
                          </a:solidFill>
                          <a:latin typeface="Cambria Math"/>
                        </a:rPr>
                        <m:t>+ </m:t>
                      </m:r>
                      <m:func>
                        <m:funcPr>
                          <m:ctrlP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512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512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1" y="839948"/>
                <a:ext cx="2226185" cy="368689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08160" y="1494141"/>
                <a:ext cx="1366013" cy="309635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12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=− </m:t>
                      </m:r>
                      <m:sSub>
                        <m:sSubPr>
                          <m:ctrlPr>
                            <a:rPr lang="en-US" sz="1512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1512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60" y="1494141"/>
                <a:ext cx="1366013" cy="3096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34396" y="2273197"/>
                <a:ext cx="2632257" cy="396197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1512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512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12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512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12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1512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512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1512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sz="1512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396" y="2273197"/>
                <a:ext cx="2632257" cy="396197"/>
              </a:xfrm>
              <a:prstGeom prst="rect">
                <a:avLst/>
              </a:prstGeom>
              <a:blipFill rotWithShape="0"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34621" y="1157448"/>
                <a:ext cx="2226185" cy="368689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12">
                          <a:solidFill>
                            <a:schemeClr val="accent6"/>
                          </a:solidFill>
                          <a:latin typeface="Cambria Math"/>
                        </a:rPr>
                        <m:t>+ </m:t>
                      </m:r>
                      <m:func>
                        <m:funcPr>
                          <m:ctrlP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512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512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12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512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512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1" y="1157448"/>
                <a:ext cx="2226185" cy="368689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36160" y="4182439"/>
                <a:ext cx="2865201" cy="798230"/>
              </a:xfrm>
              <a:prstGeom prst="rect">
                <a:avLst/>
              </a:prstGeom>
              <a:noFill/>
            </p:spPr>
            <p:txBody>
              <a:bodyPr wrap="square" lIns="76199" tIns="38099" rIns="76199" bIns="38099" rtlCol="0">
                <a:spAutoFit/>
              </a:bodyPr>
              <a:lstStyle/>
              <a:p>
                <a:r>
                  <a:rPr lang="en-US" sz="1512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ratio of 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12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r>
                      <a:rPr lang="en-US" sz="1512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𝜙</m:t>
                    </m:r>
                    <m:r>
                      <a:rPr lang="en-US" sz="1512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512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integrated 2h and 1h asymmetries: </a:t>
                </a:r>
                <a:r>
                  <a:rPr lang="en-US" sz="1663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4/</a:t>
                </a:r>
                <a:r>
                  <a:rPr lang="el-GR" sz="1663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π</a:t>
                </a:r>
                <a:endParaRPr lang="en-US" sz="1663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512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slightly larger than h</a:t>
                </a:r>
                <a:r>
                  <a:rPr lang="en-US" sz="1512" i="1" baseline="30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+</a:t>
                </a:r>
                <a:endParaRPr lang="en-US" sz="1361" i="1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60" y="4182439"/>
                <a:ext cx="2865201" cy="798230"/>
              </a:xfrm>
              <a:prstGeom prst="rect">
                <a:avLst/>
              </a:prstGeom>
              <a:blipFill rotWithShape="0">
                <a:blip r:embed="rId10"/>
                <a:stretch>
                  <a:fillRect l="-1489" t="-1527" b="-83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419666" y="1000076"/>
            <a:ext cx="1287642" cy="333425"/>
          </a:xfrm>
          <a:prstGeom prst="rect">
            <a:avLst/>
          </a:prstGeom>
        </p:spPr>
        <p:txBody>
          <a:bodyPr vert="horz" lIns="76199" tIns="38099" rIns="76199" bIns="3809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512" dirty="0" err="1">
                <a:solidFill>
                  <a:srgbClr val="FF0000"/>
                </a:solidFill>
              </a:rPr>
              <a:t>analitically</a:t>
            </a:r>
            <a:endParaRPr lang="en-US" sz="1512" dirty="0">
              <a:solidFill>
                <a:srgbClr val="FF0000"/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142640" y="1418167"/>
            <a:ext cx="1587667" cy="359834"/>
          </a:xfrm>
          <a:prstGeom prst="rect">
            <a:avLst/>
          </a:prstGeom>
          <a:noFill/>
          <a:ln>
            <a:noFill/>
          </a:ln>
          <a:extLst/>
        </p:spPr>
        <p:txBody>
          <a:bodyPr lIns="76182" tIns="38092" rIns="76182" bIns="38092"/>
          <a:lstStyle/>
          <a:p>
            <a:pPr defTabSz="336023">
              <a:defRPr/>
            </a:pPr>
            <a:r>
              <a:rPr lang="en-US" sz="1512" i="1" dirty="0">
                <a:solidFill>
                  <a:schemeClr val="tx1"/>
                </a:solidFill>
                <a:latin typeface="Arial"/>
              </a:rPr>
              <a:t>mirror symmetry</a:t>
            </a:r>
          </a:p>
          <a:p>
            <a:pPr defTabSz="336023">
              <a:defRPr/>
            </a:pPr>
            <a:endParaRPr lang="en-US" sz="983" i="1" dirty="0">
              <a:solidFill>
                <a:schemeClr val="tx1"/>
              </a:solidFill>
              <a:latin typeface="Arial"/>
            </a:endParaRPr>
          </a:p>
          <a:p>
            <a:pPr defTabSz="336023">
              <a:defRPr/>
            </a:pPr>
            <a:endParaRPr lang="en-US" sz="1512" i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4980176" y="1264503"/>
            <a:ext cx="1587667" cy="650216"/>
          </a:xfrm>
          <a:prstGeom prst="rect">
            <a:avLst/>
          </a:prstGeom>
          <a:noFill/>
          <a:ln>
            <a:noFill/>
          </a:ln>
          <a:extLst/>
        </p:spPr>
        <p:txBody>
          <a:bodyPr lIns="76182" tIns="38092" rIns="76182" bIns="38092"/>
          <a:lstStyle/>
          <a:p>
            <a:pPr defTabSz="336023">
              <a:defRPr/>
            </a:pPr>
            <a:r>
              <a:rPr lang="en-US" sz="1512" i="1" dirty="0">
                <a:solidFill>
                  <a:schemeClr val="tx1"/>
                </a:solidFill>
                <a:latin typeface="Arial"/>
              </a:rPr>
              <a:t>agreement with data if</a:t>
            </a:r>
          </a:p>
          <a:p>
            <a:pPr defTabSz="336023">
              <a:defRPr/>
            </a:pPr>
            <a:endParaRPr lang="en-US" sz="983" i="1" dirty="0">
              <a:solidFill>
                <a:schemeClr val="tx1"/>
              </a:solidFill>
              <a:latin typeface="Arial"/>
            </a:endParaRPr>
          </a:p>
          <a:p>
            <a:pPr defTabSz="336023">
              <a:defRPr/>
            </a:pPr>
            <a:endParaRPr lang="en-US" sz="1512" i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2456" y="665279"/>
            <a:ext cx="1186220" cy="216532"/>
          </a:xfrm>
          <a:prstGeom prst="rect">
            <a:avLst/>
          </a:prstGeom>
        </p:spPr>
        <p:txBody>
          <a:bodyPr wrap="none" lIns="76199" tIns="38099" rIns="76199" bIns="38099">
            <a:spAutoFit/>
          </a:bodyPr>
          <a:lstStyle/>
          <a:p>
            <a:r>
              <a:rPr lang="en-US" sz="907" dirty="0">
                <a:solidFill>
                  <a:schemeClr val="tx1"/>
                </a:solidFill>
                <a:cs typeface="Arial" panose="020B0604020202020204" pitchFamily="34" charset="0"/>
              </a:rPr>
              <a:t>PLB 753 (2016) 406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Interplay among </a:t>
            </a:r>
            <a:r>
              <a:rPr lang="en-US" dirty="0" err="1"/>
              <a:t>dihadron</a:t>
            </a:r>
            <a:r>
              <a:rPr lang="en-US" dirty="0"/>
              <a:t> and  single hadron asymmetries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JLab 22/05/2017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QCD Evolution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/>
          <a:stretch>
            <a:fillRect/>
          </a:stretch>
        </p:blipFill>
        <p:spPr bwMode="auto">
          <a:xfrm>
            <a:off x="622080" y="1379117"/>
            <a:ext cx="5460480" cy="33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5914" name="Group 26"/>
          <p:cNvGrpSpPr>
            <a:grpSpLocks/>
          </p:cNvGrpSpPr>
          <p:nvPr/>
        </p:nvGrpSpPr>
        <p:grpSpPr bwMode="auto">
          <a:xfrm>
            <a:off x="2590800" y="2826217"/>
            <a:ext cx="6082560" cy="921697"/>
            <a:chOff x="1783" y="2045"/>
            <a:chExt cx="4224" cy="768"/>
          </a:xfrm>
        </p:grpSpPr>
        <p:sp>
          <p:nvSpPr>
            <p:cNvPr id="22548" name="Rectangle 27"/>
            <p:cNvSpPr>
              <a:spLocks noChangeArrowheads="1"/>
            </p:cNvSpPr>
            <p:nvPr/>
          </p:nvSpPr>
          <p:spPr bwMode="auto">
            <a:xfrm>
              <a:off x="1783" y="2717"/>
              <a:ext cx="288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28"/>
            <p:cNvSpPr>
              <a:spLocks noChangeArrowheads="1"/>
            </p:cNvSpPr>
            <p:nvPr/>
          </p:nvSpPr>
          <p:spPr bwMode="auto">
            <a:xfrm>
              <a:off x="2119" y="2717"/>
              <a:ext cx="57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29"/>
            <p:cNvSpPr>
              <a:spLocks noChangeArrowheads="1"/>
            </p:cNvSpPr>
            <p:nvPr/>
          </p:nvSpPr>
          <p:spPr bwMode="auto">
            <a:xfrm>
              <a:off x="2743" y="2717"/>
              <a:ext cx="288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4"/>
            <p:cNvSpPr txBox="1">
              <a:spLocks noChangeArrowheads="1"/>
            </p:cNvSpPr>
            <p:nvPr/>
          </p:nvSpPr>
          <p:spPr bwMode="auto">
            <a:xfrm>
              <a:off x="3847" y="2045"/>
              <a:ext cx="216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</a:rPr>
                <a:t>3 target cells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</a:rPr>
                <a:t>     30, 60, and 30 cm long</a:t>
              </a:r>
              <a:br>
                <a:rPr lang="en-US" sz="1600" b="1" dirty="0">
                  <a:solidFill>
                    <a:srgbClr val="FF0000"/>
                  </a:solidFill>
                </a:rPr>
              </a:b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polarized target system  (&gt;2005)</a:t>
            </a:r>
            <a:endParaRPr lang="en-US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47960" y="1298537"/>
            <a:ext cx="255744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FF0000"/>
                </a:solidFill>
              </a:rPr>
              <a:t>solenoid             2.5T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FF0000"/>
                </a:solidFill>
              </a:rPr>
              <a:t>dipole magnet   0.6T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12600" y="898896"/>
            <a:ext cx="414720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baseline="30000" dirty="0">
                <a:solidFill>
                  <a:srgbClr val="FF0000"/>
                </a:solidFill>
              </a:rPr>
              <a:t>3</a:t>
            </a:r>
            <a:r>
              <a:rPr lang="en-US" sz="1600" b="1" dirty="0">
                <a:solidFill>
                  <a:srgbClr val="FF0000"/>
                </a:solidFill>
              </a:rPr>
              <a:t>He – </a:t>
            </a:r>
            <a:r>
              <a:rPr lang="en-US" sz="1600" b="1" baseline="30000" dirty="0">
                <a:solidFill>
                  <a:srgbClr val="FF0000"/>
                </a:solidFill>
              </a:rPr>
              <a:t>4</a:t>
            </a:r>
            <a:r>
              <a:rPr lang="en-US" sz="1600" b="1" dirty="0">
                <a:solidFill>
                  <a:srgbClr val="FF0000"/>
                </a:solidFill>
              </a:rPr>
              <a:t>He dilution refrigerator (T~50mK)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3932" y="3351266"/>
            <a:ext cx="340137" cy="43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latin typeface="Calibri" pitchFamily="34" charset="0"/>
                <a:cs typeface="Times New Roman" pitchFamily="18" charset="0"/>
              </a:rPr>
              <a:t>μ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2320" y="4170439"/>
            <a:ext cx="359424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60350" indent="-260350"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baseline="30000" dirty="0">
                <a:solidFill>
                  <a:srgbClr val="003366"/>
                </a:solidFill>
              </a:rPr>
              <a:t>                                          </a:t>
            </a:r>
            <a:r>
              <a:rPr lang="en-US" sz="1600" b="1" dirty="0">
                <a:solidFill>
                  <a:srgbClr val="CC0099"/>
                </a:solidFill>
              </a:rPr>
              <a:t>d (</a:t>
            </a:r>
            <a:r>
              <a:rPr lang="en-US" sz="1600" b="1" baseline="30000" dirty="0">
                <a:solidFill>
                  <a:srgbClr val="CC0099"/>
                </a:solidFill>
              </a:rPr>
              <a:t>6</a:t>
            </a:r>
            <a:r>
              <a:rPr lang="en-US" sz="1600" b="1" dirty="0">
                <a:solidFill>
                  <a:srgbClr val="CC0099"/>
                </a:solidFill>
              </a:rPr>
              <a:t>LiD)    </a:t>
            </a:r>
            <a:r>
              <a:rPr lang="en-US" sz="1600" b="1" dirty="0">
                <a:solidFill>
                  <a:srgbClr val="006600"/>
                </a:solidFill>
              </a:rPr>
              <a:t>p (NH</a:t>
            </a:r>
            <a:r>
              <a:rPr lang="en-US" sz="1600" b="1" baseline="-25000" dirty="0">
                <a:solidFill>
                  <a:srgbClr val="006600"/>
                </a:solidFill>
              </a:rPr>
              <a:t>3</a:t>
            </a:r>
            <a:r>
              <a:rPr lang="en-US" sz="1600" b="1" dirty="0">
                <a:solidFill>
                  <a:srgbClr val="006600"/>
                </a:solidFill>
              </a:rPr>
              <a:t>)</a:t>
            </a:r>
            <a:endParaRPr lang="en-US" sz="1600" b="1" baseline="-25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/>
              <a:t>polarization        </a:t>
            </a:r>
            <a:r>
              <a:rPr lang="en-US" sz="1600" b="1" dirty="0">
                <a:solidFill>
                  <a:srgbClr val="CC0099"/>
                </a:solidFill>
                <a:cs typeface="Times New Roman" pitchFamily="18" charset="0"/>
              </a:rPr>
              <a:t>50%</a:t>
            </a:r>
            <a:r>
              <a:rPr lang="en-US" sz="1600" b="1" dirty="0">
                <a:cs typeface="Times New Roman" pitchFamily="18" charset="0"/>
              </a:rPr>
              <a:t>          </a:t>
            </a:r>
            <a:r>
              <a:rPr lang="en-US" sz="1600" b="1" dirty="0">
                <a:solidFill>
                  <a:srgbClr val="006600"/>
                </a:solidFill>
                <a:cs typeface="Times New Roman" pitchFamily="18" charset="0"/>
              </a:rPr>
              <a:t>90%</a:t>
            </a:r>
            <a:endParaRPr lang="en-US" sz="16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/>
              <a:t>dilution factor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C0099"/>
                </a:solidFill>
              </a:rPr>
              <a:t>40</a:t>
            </a:r>
            <a:r>
              <a:rPr lang="en-US" sz="1600" b="1" dirty="0">
                <a:solidFill>
                  <a:srgbClr val="CC0099"/>
                </a:solidFill>
              </a:rPr>
              <a:t>%</a:t>
            </a:r>
            <a:r>
              <a:rPr lang="en-US" sz="1600" b="1" dirty="0"/>
              <a:t>          </a:t>
            </a:r>
            <a:r>
              <a:rPr lang="en-US" sz="1600" b="1" dirty="0">
                <a:solidFill>
                  <a:srgbClr val="006600"/>
                </a:solidFill>
              </a:rPr>
              <a:t>16%</a:t>
            </a:r>
          </a:p>
        </p:txBody>
      </p:sp>
      <p:sp>
        <p:nvSpPr>
          <p:cNvPr id="22537" name="Line 17"/>
          <p:cNvSpPr>
            <a:spLocks noChangeShapeType="1"/>
          </p:cNvSpPr>
          <p:nvPr/>
        </p:nvSpPr>
        <p:spPr bwMode="auto">
          <a:xfrm>
            <a:off x="0" y="3696902"/>
            <a:ext cx="6220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2538" name="Text Box 4"/>
          <p:cNvSpPr txBox="1">
            <a:spLocks noChangeArrowheads="1"/>
          </p:cNvSpPr>
          <p:nvPr/>
        </p:nvSpPr>
        <p:spPr bwMode="auto">
          <a:xfrm>
            <a:off x="5253120" y="2047415"/>
            <a:ext cx="324864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/>
              <a:t>acceptance   &gt;   ± 180 mrad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-5400000">
            <a:off x="2668023" y="3571500"/>
            <a:ext cx="243625" cy="230400"/>
          </a:xfrm>
          <a:prstGeom prst="rightArrow">
            <a:avLst>
              <a:gd name="adj1" fmla="val 50000"/>
              <a:gd name="adj2" fmla="val 545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 rot="-5400000">
            <a:off x="4060622" y="3573060"/>
            <a:ext cx="244826" cy="226080"/>
          </a:xfrm>
          <a:prstGeom prst="rightArrow">
            <a:avLst>
              <a:gd name="adj1" fmla="val 50000"/>
              <a:gd name="adj2" fmla="val 546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5400000">
            <a:off x="3427742" y="3575461"/>
            <a:ext cx="252027" cy="240480"/>
          </a:xfrm>
          <a:prstGeom prst="rightArrow">
            <a:avLst>
              <a:gd name="adj1" fmla="val 50000"/>
              <a:gd name="adj2" fmla="val 314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05924" name="Text Box 36"/>
          <p:cNvSpPr txBox="1">
            <a:spLocks noChangeArrowheads="1"/>
          </p:cNvSpPr>
          <p:nvPr/>
        </p:nvSpPr>
        <p:spPr bwMode="auto">
          <a:xfrm>
            <a:off x="5598721" y="3602779"/>
            <a:ext cx="2243399" cy="3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opposite </a:t>
            </a:r>
            <a:r>
              <a:rPr lang="it-IT" sz="1600" b="1" dirty="0" err="1">
                <a:solidFill>
                  <a:srgbClr val="FF0000"/>
                </a:solidFill>
              </a:rPr>
              <a:t>polarisation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91360" y="4988924"/>
            <a:ext cx="3248640" cy="5847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60350" indent="-260350"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/>
              <a:t>no evidence for relevant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/>
              <a:t>nuclear effects </a:t>
            </a:r>
            <a:r>
              <a:rPr lang="en-US" sz="1600" i="1"/>
              <a:t>(160 GeV)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391360" y="898896"/>
            <a:ext cx="3752640" cy="245236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zpri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260" y="1081725"/>
            <a:ext cx="3646473" cy="20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>
            <a:spLocks noChangeArrowheads="1"/>
          </p:cNvSpPr>
          <p:nvPr/>
        </p:nvSpPr>
        <p:spPr bwMode="auto">
          <a:xfrm rot="5400000">
            <a:off x="6417389" y="1935884"/>
            <a:ext cx="523511" cy="696379"/>
          </a:xfrm>
          <a:prstGeom prst="rightArrow">
            <a:avLst>
              <a:gd name="adj1" fmla="val 50000"/>
              <a:gd name="adj2" fmla="val 49907"/>
            </a:avLst>
          </a:prstGeom>
          <a:noFill/>
          <a:ln w="57150" cmpd="thinThick" algn="ctr">
            <a:solidFill>
              <a:srgbClr val="00B05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-5400000">
            <a:off x="7073684" y="1933903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 rot="5400000">
            <a:off x="8170645" y="1933904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00B05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 rot="-5400000">
            <a:off x="7607083" y="1933903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38923" grpId="0" animBg="1"/>
      <p:bldP spid="21" grpId="0" animBg="1"/>
      <p:bldP spid="805924" grpId="0"/>
      <p:bldP spid="24" grpId="0" animBg="1"/>
      <p:bldP spid="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 rot="5400000">
            <a:off x="5727108" y="1883417"/>
            <a:ext cx="303918" cy="341814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>
            <a:prstTxWarp prst="textNoShape">
              <a:avLst/>
            </a:prstTxWarp>
          </a:bodyPr>
          <a:lstStyle/>
          <a:p>
            <a:pPr defTabSz="762005">
              <a:spcBef>
                <a:spcPct val="20000"/>
              </a:spcBef>
            </a:pPr>
            <a:endParaRPr lang="en-US" sz="1966" b="1">
              <a:latin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8" y="1661584"/>
            <a:ext cx="2811593" cy="2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4" y="3464038"/>
            <a:ext cx="2810198" cy="21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22891" y="1773654"/>
                <a:ext cx="412803" cy="286358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61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61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1361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361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51" y="2128384"/>
                <a:ext cx="47852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5451" y="1954393"/>
                <a:ext cx="412803" cy="286358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61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61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1361" b="1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361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25" y="2345271"/>
                <a:ext cx="47852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34621" y="839948"/>
                <a:ext cx="2226185" cy="368689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+ </m:t>
                      </m:r>
                      <m:func>
                        <m:funcPr>
                          <m:ctrlP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512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1" y="839948"/>
                <a:ext cx="2226185" cy="368689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08160" y="1494141"/>
                <a:ext cx="1366013" cy="309635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12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12">
                          <a:latin typeface="Cambria Math"/>
                        </a:rPr>
                        <m:t>=− </m:t>
                      </m:r>
                      <m:sSub>
                        <m:sSubPr>
                          <m:ctrlPr>
                            <a:rPr lang="en-US" sz="1512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12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12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1512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199" y="1976415"/>
                <a:ext cx="1810663" cy="388011"/>
              </a:xfrm>
              <a:prstGeom prst="rect">
                <a:avLst/>
              </a:prstGeom>
              <a:blipFill rotWithShape="1">
                <a:blip r:embed="rId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34396" y="2273197"/>
                <a:ext cx="2632257" cy="396197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1512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1512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sz="1512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396" y="2273197"/>
                <a:ext cx="2632257" cy="396197"/>
              </a:xfrm>
              <a:prstGeom prst="rect">
                <a:avLst/>
              </a:prstGeom>
              <a:blipFill rotWithShape="0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34621" y="1157448"/>
                <a:ext cx="2226185" cy="368689"/>
              </a:xfrm>
              <a:prstGeom prst="rect">
                <a:avLst/>
              </a:prstGeom>
              <a:noFill/>
            </p:spPr>
            <p:txBody>
              <a:bodyPr wrap="none" lIns="76199" tIns="38099" rIns="76199" bIns="3809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12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CL</m:t>
                          </m:r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func>
                            <m:func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12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12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12">
                          <a:solidFill>
                            <a:schemeClr val="accent2"/>
                          </a:solidFill>
                          <a:latin typeface="Cambria Math"/>
                        </a:rPr>
                        <m:t>+ </m:t>
                      </m:r>
                      <m:func>
                        <m:funcPr>
                          <m:ctrlP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512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512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512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512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512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1" y="1157448"/>
                <a:ext cx="2226185" cy="368689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543762" y="2786168"/>
            <a:ext cx="3683387" cy="1426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76199" tIns="38099" rIns="76199" bIns="38099" rtlCol="0">
            <a:spAutoFit/>
          </a:bodyPr>
          <a:lstStyle/>
          <a:p>
            <a:pPr lvl="1"/>
            <a:r>
              <a:rPr lang="en-US" sz="1512" dirty="0">
                <a:solidFill>
                  <a:srgbClr val="C00000"/>
                </a:solidFill>
                <a:cs typeface="Arial" panose="020B0604020202020204" pitchFamily="34" charset="0"/>
              </a:rPr>
              <a:t>agreement with data</a:t>
            </a:r>
          </a:p>
          <a:p>
            <a:endParaRPr lang="en-US" sz="605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US" sz="1512" dirty="0">
                <a:solidFill>
                  <a:schemeClr val="accent2"/>
                </a:solidFill>
                <a:cs typeface="Arial" panose="020B0604020202020204" pitchFamily="34" charset="0"/>
              </a:rPr>
              <a:t>a very simple  relationships among the </a:t>
            </a:r>
            <a:br>
              <a:rPr lang="en-US" sz="1512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1512" dirty="0">
                <a:solidFill>
                  <a:schemeClr val="accent2"/>
                </a:solidFill>
                <a:cs typeface="Arial" panose="020B0604020202020204" pitchFamily="34" charset="0"/>
              </a:rPr>
              <a:t>asymmetries  in the “2h sample”</a:t>
            </a:r>
          </a:p>
          <a:p>
            <a:endParaRPr lang="en-US" sz="605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US" sz="1512" dirty="0">
                <a:solidFill>
                  <a:schemeClr val="accent2"/>
                </a:solidFill>
                <a:cs typeface="Arial" panose="020B0604020202020204" pitchFamily="34" charset="0"/>
              </a:rPr>
              <a:t>they are driven by the </a:t>
            </a:r>
            <a:r>
              <a:rPr lang="en-US" sz="1512" dirty="0">
                <a:solidFill>
                  <a:srgbClr val="C00000"/>
                </a:solidFill>
                <a:cs typeface="Arial" panose="020B0604020202020204" pitchFamily="34" charset="0"/>
              </a:rPr>
              <a:t>same elementary</a:t>
            </a:r>
          </a:p>
          <a:p>
            <a:r>
              <a:rPr lang="en-US" sz="1512" dirty="0">
                <a:solidFill>
                  <a:srgbClr val="C00000"/>
                </a:solidFill>
                <a:cs typeface="Arial" panose="020B0604020202020204" pitchFamily="34" charset="0"/>
              </a:rPr>
              <a:t>mechanism</a:t>
            </a:r>
            <a:r>
              <a:rPr lang="en-US" sz="1361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en-US" sz="2117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36160" y="4182439"/>
                <a:ext cx="2865201" cy="798230"/>
              </a:xfrm>
              <a:prstGeom prst="rect">
                <a:avLst/>
              </a:prstGeom>
              <a:noFill/>
            </p:spPr>
            <p:txBody>
              <a:bodyPr wrap="square" lIns="76199" tIns="38099" rIns="76199" bIns="38099" rtlCol="0">
                <a:spAutoFit/>
              </a:bodyPr>
              <a:lstStyle/>
              <a:p>
                <a:r>
                  <a:rPr lang="en-US" sz="1512" dirty="0" smtClean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ratio of 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12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r>
                      <a:rPr lang="en-US" sz="1512" i="1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𝜙</m:t>
                    </m:r>
                    <m:r>
                      <a:rPr lang="en-US" sz="1512" i="1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512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integrated 2h and 1h asymmetries: </a:t>
                </a:r>
                <a:r>
                  <a:rPr lang="en-US" sz="1663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4/</a:t>
                </a:r>
                <a:r>
                  <a:rPr lang="el-GR" sz="1663" dirty="0">
                    <a:solidFill>
                      <a:schemeClr val="accent2"/>
                    </a:solidFill>
                    <a:latin typeface="Times New Roman"/>
                    <a:cs typeface="Times New Roman"/>
                  </a:rPr>
                  <a:t>π</a:t>
                </a:r>
                <a:endParaRPr lang="en-US" sz="1663" dirty="0">
                  <a:solidFill>
                    <a:schemeClr val="accent2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512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     slightly larger than h</a:t>
                </a:r>
                <a:r>
                  <a:rPr lang="en-US" sz="1512" i="1" baseline="30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+</a:t>
                </a:r>
                <a:endParaRPr lang="en-US" sz="1361" i="1" baseline="300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60" y="4182439"/>
                <a:ext cx="2865201" cy="798230"/>
              </a:xfrm>
              <a:prstGeom prst="rect">
                <a:avLst/>
              </a:prstGeom>
              <a:blipFill rotWithShape="0">
                <a:blip r:embed="rId12"/>
                <a:stretch>
                  <a:fillRect l="-1489" t="-1527" b="-83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419666" y="1000076"/>
            <a:ext cx="1287642" cy="333425"/>
          </a:xfrm>
          <a:prstGeom prst="rect">
            <a:avLst/>
          </a:prstGeom>
        </p:spPr>
        <p:txBody>
          <a:bodyPr vert="horz" lIns="76199" tIns="38099" rIns="76199" bIns="38099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1512" dirty="0" err="1"/>
              <a:t>analitically</a:t>
            </a:r>
            <a:endParaRPr lang="en-US" sz="1512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1142640" y="1418167"/>
            <a:ext cx="1587667" cy="359834"/>
          </a:xfrm>
          <a:prstGeom prst="rect">
            <a:avLst/>
          </a:prstGeom>
          <a:noFill/>
          <a:ln>
            <a:noFill/>
          </a:ln>
          <a:extLst/>
        </p:spPr>
        <p:txBody>
          <a:bodyPr lIns="76182" tIns="38092" rIns="76182" bIns="38092"/>
          <a:lstStyle/>
          <a:p>
            <a:pPr defTabSz="336023">
              <a:defRPr/>
            </a:pPr>
            <a:r>
              <a:rPr lang="en-US" sz="1512" i="1" dirty="0">
                <a:solidFill>
                  <a:srgbClr val="FF0000"/>
                </a:solidFill>
                <a:latin typeface="Arial"/>
              </a:rPr>
              <a:t>mirror symmetry</a:t>
            </a:r>
          </a:p>
          <a:p>
            <a:pPr defTabSz="336023">
              <a:defRPr/>
            </a:pPr>
            <a:endParaRPr lang="en-US" sz="983" i="1" dirty="0">
              <a:solidFill>
                <a:srgbClr val="FF0000"/>
              </a:solidFill>
              <a:latin typeface="Arial"/>
            </a:endParaRPr>
          </a:p>
          <a:p>
            <a:pPr defTabSz="336023">
              <a:defRPr/>
            </a:pPr>
            <a:endParaRPr lang="en-US" sz="1512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4980176" y="1264503"/>
            <a:ext cx="1587667" cy="650216"/>
          </a:xfrm>
          <a:prstGeom prst="rect">
            <a:avLst/>
          </a:prstGeom>
          <a:noFill/>
          <a:ln>
            <a:noFill/>
          </a:ln>
          <a:extLst/>
        </p:spPr>
        <p:txBody>
          <a:bodyPr lIns="76182" tIns="38092" rIns="76182" bIns="38092"/>
          <a:lstStyle/>
          <a:p>
            <a:pPr defTabSz="336023">
              <a:defRPr/>
            </a:pPr>
            <a:r>
              <a:rPr lang="en-US" sz="1512" i="1" dirty="0">
                <a:solidFill>
                  <a:srgbClr val="FF0000"/>
                </a:solidFill>
                <a:latin typeface="Arial"/>
              </a:rPr>
              <a:t>agreement with data if</a:t>
            </a:r>
          </a:p>
          <a:p>
            <a:pPr defTabSz="336023">
              <a:defRPr/>
            </a:pPr>
            <a:endParaRPr lang="en-US" sz="983" i="1" dirty="0">
              <a:solidFill>
                <a:srgbClr val="FF0000"/>
              </a:solidFill>
              <a:latin typeface="Arial"/>
            </a:endParaRPr>
          </a:p>
          <a:p>
            <a:pPr defTabSz="336023">
              <a:defRPr/>
            </a:pPr>
            <a:endParaRPr lang="en-US" sz="1512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2456" y="665279"/>
            <a:ext cx="1186220" cy="216532"/>
          </a:xfrm>
          <a:prstGeom prst="rect">
            <a:avLst/>
          </a:prstGeom>
        </p:spPr>
        <p:txBody>
          <a:bodyPr wrap="none" lIns="76199" tIns="38099" rIns="76199" bIns="38099">
            <a:spAutoFit/>
          </a:bodyPr>
          <a:lstStyle/>
          <a:p>
            <a:r>
              <a:rPr lang="en-US" sz="907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PLB 753 (2016) 406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Interplay among </a:t>
            </a:r>
            <a:r>
              <a:rPr lang="en-US" dirty="0" err="1"/>
              <a:t>dihadron</a:t>
            </a:r>
            <a:r>
              <a:rPr lang="en-US" dirty="0"/>
              <a:t> and  single hadron asymmetries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 Evolution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100" dirty="0"/>
                  <a:t>Following </a:t>
                </a:r>
                <a:r>
                  <a:rPr lang="en-US" sz="2100" dirty="0"/>
                  <a:t>Physical Review D 91, 014034 (2015), in the valence region</a:t>
                </a:r>
              </a:p>
              <a:p>
                <a:endParaRPr lang="en-US" sz="2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1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Sup>
                              <m:sSubSupPr>
                                <m:ctrlPr>
                                  <a:rPr lang="en-US" sz="21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1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bSup>
                            <m:r>
                              <m:rPr>
                                <m:brk m:alnAt="7"/>
                              </m:rPr>
                              <a:rPr lang="en-US" sz="21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/>
                        </m:m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Sup>
                              <m:sSubSupPr>
                                <m:ctrlPr>
                                  <a:rPr lang="en-US" sz="2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  <m:r>
                              <m:rPr>
                                <m:brk m:alnAt="7"/>
                              </m:rPr>
                              <a:rPr lang="en-US" sz="21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  <m: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21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it-IT" sz="2100" dirty="0"/>
              </a:p>
              <a:p>
                <a:pPr marL="0" indent="0">
                  <a:buNone/>
                </a:pPr>
                <a:endParaRPr lang="it-IT" sz="2100" dirty="0"/>
              </a:p>
              <a:p>
                <a:pPr marL="0" indent="0">
                  <a:buNone/>
                </a:pPr>
                <a:r>
                  <a:rPr lang="it-IT" sz="2100" dirty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it-IT" sz="21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it-IT" sz="2100" dirty="0"/>
                  <a:t> </a:t>
                </a:r>
                <a:r>
                  <a:rPr lang="it-IT" sz="2100" dirty="0" smtClean="0"/>
                  <a:t>constants</a:t>
                </a:r>
                <a:endParaRPr lang="it-IT" sz="21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35" t="-1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Collins asymmetries to </a:t>
            </a:r>
            <a:r>
              <a:rPr lang="en-US" dirty="0" err="1" smtClean="0"/>
              <a:t>transversity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Evolution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183-51D8-4E14-896F-B82575AC502D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2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Benchmark: extraction from Collins asymmetries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deuteron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JLab 22/05/2017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QCD Evolution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557D183-51D8-4E14-896F-B82575AC502D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470988"/>
            <a:ext cx="5917928" cy="3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1 full year (same as 2010). We also gain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𝐷𝑇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0.155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×0.8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×0.5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00" y="764704"/>
                <a:ext cx="11280000" cy="5040000"/>
              </a:xfrm>
              <a:blipFill rotWithShape="0">
                <a:blip r:embed="rId2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deuteron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16D6-2158-47B5-BF46-53F3670F531D}" type="datetime1">
              <a:rPr lang="en-GB" smtClean="0"/>
              <a:t>22/05/2017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COMPASS UNCHAINED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D183-51D8-4E14-896F-B82575AC502D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366881"/>
            <a:ext cx="5400600" cy="3272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514" y="4626196"/>
            <a:ext cx="88569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100" dirty="0">
                <a:solidFill>
                  <a:srgbClr val="FF0000"/>
                </a:solidFill>
              </a:rPr>
              <a:t>THIS IS A </a:t>
            </a:r>
            <a:r>
              <a:rPr lang="it-IT" sz="2100" dirty="0" smtClean="0">
                <a:solidFill>
                  <a:srgbClr val="FF0000"/>
                </a:solidFill>
              </a:rPr>
              <a:t>KEY MEASUREMENT </a:t>
            </a:r>
            <a:r>
              <a:rPr lang="it-IT" sz="2100" dirty="0">
                <a:solidFill>
                  <a:srgbClr val="FF0000"/>
                </a:solidFill>
              </a:rPr>
              <a:t>THAT WILL IMPACT OUR KNOWLEDGE, </a:t>
            </a:r>
          </a:p>
        </p:txBody>
      </p:sp>
    </p:spTree>
    <p:extLst>
      <p:ext uri="{BB962C8B-B14F-4D97-AF65-F5344CB8AC3E}">
        <p14:creationId xmlns:p14="http://schemas.microsoft.com/office/powerpoint/2010/main" val="14765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noProof="0" dirty="0" smtClean="0"/>
                  <a:t>The study of TMDs has entered the phase of multidimensional analysis</a:t>
                </a:r>
              </a:p>
              <a:p>
                <a:r>
                  <a:rPr lang="en-US" sz="2000" noProof="0" dirty="0" smtClean="0"/>
                  <a:t>An important step in this direction is the large sample of precise unpolarised data, both as multiplicities and as azimuthal modulations</a:t>
                </a:r>
              </a:p>
              <a:p>
                <a:r>
                  <a:rPr lang="en-US" sz="2000" noProof="0" dirty="0" smtClean="0"/>
                  <a:t>In the next years more of such data will be available both from COMPASS and from JLab12</a:t>
                </a:r>
              </a:p>
              <a:p>
                <a:r>
                  <a:rPr lang="en-US" sz="2000" dirty="0" smtClean="0"/>
                  <a:t>One year of deuteron data (something that COMPASS can do after 2020) will strongly impact our knowledge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it-IT" sz="2000" dirty="0"/>
                  <a:t>!</a:t>
                </a:r>
              </a:p>
              <a:p>
                <a:r>
                  <a:rPr lang="en-US" sz="2000" noProof="0" dirty="0" smtClean="0"/>
                  <a:t>Waiting for the EIC to extend the accessible phase space, the description of such data is a mandatory task for the theory of TMDs</a:t>
                </a:r>
              </a:p>
              <a:p>
                <a:pPr marL="0" indent="0">
                  <a:buNone/>
                </a:pPr>
                <a:endParaRPr lang="en-US" sz="2000" noProof="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87" t="-894" r="-8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	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5715000"/>
          </a:xfrm>
          <a:prstGeom prst="rect">
            <a:avLst/>
          </a:prstGeo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05000" y="1866900"/>
            <a:ext cx="7391400" cy="14478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800" noProof="0" dirty="0" smtClean="0"/>
              <a:t>Thank you</a:t>
            </a:r>
            <a:r>
              <a:rPr lang="en-US" sz="4800" noProof="0" dirty="0" smtClean="0">
                <a:solidFill>
                  <a:schemeClr val="bg1"/>
                </a:solidFill>
              </a:rPr>
              <a:t/>
            </a:r>
            <a:br>
              <a:rPr lang="en-US" sz="4800" noProof="0" dirty="0" smtClean="0">
                <a:solidFill>
                  <a:schemeClr val="bg1"/>
                </a:solidFill>
              </a:rPr>
            </a:br>
            <a:r>
              <a:rPr lang="en-US" sz="4000" noProof="0" dirty="0">
                <a:solidFill>
                  <a:schemeClr val="bg1"/>
                </a:solidFill>
              </a:rPr>
              <a:t>and see you all in Trieste for the EICUG meeting (July 18-22</a:t>
            </a:r>
            <a:r>
              <a:rPr lang="en-US" sz="4000" noProof="0" dirty="0" smtClean="0">
                <a:solidFill>
                  <a:schemeClr val="bg1"/>
                </a:solidFill>
              </a:rPr>
              <a:t>, 2017)</a:t>
            </a:r>
            <a:br>
              <a:rPr lang="en-US" sz="4000" noProof="0" dirty="0" smtClean="0">
                <a:solidFill>
                  <a:schemeClr val="bg1"/>
                </a:solidFill>
              </a:rPr>
            </a:br>
            <a:r>
              <a:rPr lang="en-US" sz="4000" noProof="0" dirty="0" smtClean="0">
                <a:solidFill>
                  <a:schemeClr val="bg1"/>
                </a:solidFill>
                <a:hlinkClick r:id="rId3"/>
              </a:rPr>
              <a:t>eicug2017.ts.infn.it</a:t>
            </a:r>
            <a:r>
              <a:rPr lang="en-US" sz="4800" noProof="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4275" name="Picture 4" descr="C:\Andrea\Spin2004-Pres\new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968750"/>
            <a:ext cx="31623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9" y="1028700"/>
            <a:ext cx="4361260" cy="41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3000" y="297046"/>
            <a:ext cx="68580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ea typeface="+mj-ea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502721" y="4155622"/>
            <a:ext cx="176348" cy="41148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9040" y="803971"/>
            <a:ext cx="37749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CEIC1 = Chinese version</a:t>
            </a: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Electron-Ion Collider</a:t>
            </a:r>
          </a:p>
          <a:p>
            <a:r>
              <a:rPr lang="en-US" sz="900" i="1" dirty="0">
                <a:solidFill>
                  <a:schemeClr val="accent2"/>
                </a:solidFill>
                <a:cs typeface="Arial" panose="020B0604020202020204" pitchFamily="34" charset="0"/>
              </a:rPr>
              <a:t>      (“A dilution-free mini-COMPASS”)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MEIC1 = EIC@Jlab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eRHIC = EIC@BNL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LHeC = ep/eA collider  		      @ CERN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CEIC2</a:t>
            </a: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MEIC2</a:t>
            </a: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HL-eRHIC</a:t>
            </a: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FCC-he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24894" y="3685360"/>
            <a:ext cx="318407" cy="177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598297" y="3273878"/>
            <a:ext cx="395672" cy="137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278086" y="3528606"/>
            <a:ext cx="333103" cy="156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022669" y="3342458"/>
            <a:ext cx="235132" cy="68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660494" y="366759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noProof="0" dirty="0" smtClean="0">
                <a:latin typeface="Arial" pitchFamily="34" charset="0"/>
                <a:cs typeface="Arial" pitchFamily="34" charset="0"/>
              </a:rPr>
              <a:t>The CM Energy vs Luminosity Landscape</a:t>
            </a:r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noProof="0" dirty="0" smtClean="0"/>
                  <a:t>SIDIS Experiment must:</a:t>
                </a:r>
              </a:p>
              <a:p>
                <a:r>
                  <a:rPr lang="en-US" noProof="0" dirty="0" smtClean="0"/>
                  <a:t>Have large acceptances on all the relevant variables 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noProof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noProof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noProof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noProof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noProof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noProof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noProof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noProof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noProof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noProof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h𝑇</m:t>
                        </m:r>
                      </m:sub>
                    </m:sSub>
                    <m:r>
                      <a:rPr lang="en-US" b="0" i="1" noProof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noProof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noProof="0" dirty="0" smtClean="0"/>
              </a:p>
              <a:p>
                <a:r>
                  <a:rPr lang="en-US" noProof="0" dirty="0" smtClean="0"/>
                  <a:t>Use different targets (p, d, n) and identify hadrons to allow flavor separation</a:t>
                </a:r>
              </a:p>
              <a:p>
                <a:r>
                  <a:rPr lang="en-US" noProof="0" dirty="0" smtClean="0"/>
                  <a:t>Be ad different energies for to cover PDFs from the valence region down to small-</a:t>
                </a: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noProof="0" dirty="0" smtClean="0"/>
              </a:p>
              <a:p>
                <a:r>
                  <a:rPr lang="en-US" noProof="0" dirty="0" smtClean="0"/>
                  <a:t>Large luminosity to allow multidimensional results needed by the complexity of TMDs </a:t>
                </a:r>
              </a:p>
              <a:p>
                <a:endParaRPr lang="en-US" noProof="0" dirty="0"/>
              </a:p>
              <a:p>
                <a:pPr marL="0" indent="0">
                  <a:buNone/>
                </a:pPr>
                <a:r>
                  <a:rPr lang="en-US" b="1" noProof="0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itchFamily="34" charset="0"/>
                  </a:rPr>
                  <a:t>The polarized lepton-nucleon </a:t>
                </a:r>
                <a:r>
                  <a:rPr lang="en-US" b="1" noProof="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itchFamily="34" charset="0"/>
                  </a:rPr>
                  <a:t>collider </a:t>
                </a:r>
                <a:r>
                  <a:rPr lang="en-US" b="1" noProof="0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itchFamily="34" charset="0"/>
                  </a:rPr>
                  <a:t>will </a:t>
                </a:r>
                <a:r>
                  <a:rPr lang="en-US" b="1" noProof="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itchFamily="34" charset="0"/>
                  </a:rPr>
                  <a:t>be a mandatory </a:t>
                </a:r>
                <a:r>
                  <a:rPr lang="en-US" b="1" noProof="0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itchFamily="34" charset="0"/>
                  </a:rPr>
                  <a:t>tool to reach the level of ordinary PDF</a:t>
                </a:r>
                <a:endParaRPr lang="en-US" noProof="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3" t="-1277" r="-1809" b="-15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SIDIS Experiments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data taking</a:t>
            </a:r>
            <a:endParaRPr lang="en-US" dirty="0"/>
          </a:p>
        </p:txBody>
      </p:sp>
      <p:graphicFrame>
        <p:nvGraphicFramePr>
          <p:cNvPr id="46288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21763"/>
              </p:ext>
            </p:extLst>
          </p:nvPr>
        </p:nvGraphicFramePr>
        <p:xfrm>
          <a:off x="152400" y="647700"/>
          <a:ext cx="8839200" cy="4893411"/>
        </p:xfrm>
        <a:graphic>
          <a:graphicData uri="http://schemas.openxmlformats.org/drawingml/2006/table">
            <a:tbl>
              <a:tblPr/>
              <a:tblGrid>
                <a:gridCol w="1853096"/>
                <a:gridCol w="2523595"/>
                <a:gridCol w="1095962"/>
                <a:gridCol w="3366547"/>
              </a:tblGrid>
              <a:tr h="77211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deuteron (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LiD) PT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80% 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20% T target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07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  target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32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proton (NH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 PT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50% 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50% T target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Hadron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LH target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96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proton (NH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 PT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 target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071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  target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07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Hadron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Ni target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Primakoff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LH2 target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Pilot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 DVCS &amp;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unpol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. SIDIS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Hadron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Proton (NH3) DT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          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PT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Pilot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 DY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run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DY run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2°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year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of DY run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beam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LH2 target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DVCS &amp;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unpol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</a:rPr>
                        <a:t>. SIDIS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31060"/>
                  </p:ext>
                </p:extLst>
              </p:nvPr>
            </p:nvGraphicFramePr>
            <p:xfrm>
              <a:off x="76200" y="3330179"/>
              <a:ext cx="3714572" cy="179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3324"/>
                    <a:gridCol w="1941576"/>
                    <a:gridCol w="1089672"/>
                  </a:tblGrid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Year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 smtClean="0"/>
                            <a:t>Obs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2013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GB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𝑑𝑛</m:t>
                                        </m:r>
                                      </m:e>
                                      <m:sup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11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𝑑𝑁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p>
                                        </m:sSup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𝑑𝑧</m:t>
                                        </m:r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1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2004,</a:t>
                          </a:r>
                          <a:r>
                            <a:rPr lang="en-US" sz="1100" baseline="0" dirty="0" smtClean="0"/>
                            <a:t> full</a:t>
                          </a:r>
                        </a:p>
                      </a:txBody>
                      <a:tcPr marL="68580" marR="68580" marT="34290" marB="34290" anchor="ctr"/>
                    </a:tc>
                  </a:tr>
                  <a:tr h="373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𝑈𝑈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1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bSup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𝑈𝑈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1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bSup>
                            </m:oMath>
                          </a14:m>
                          <a:r>
                            <a:rPr lang="en-GB" sz="11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𝐿𝑈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func>
                                    <m:funcPr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1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bSup>
                            </m:oMath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2004,</a:t>
                          </a:r>
                          <a:r>
                            <a:rPr lang="en-US" sz="1100" baseline="0" dirty="0" smtClean="0"/>
                            <a:t> part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p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𝑑𝑁</m:t>
                                          </m:r>
                                        </m:e>
                                        <m:sup>
                                          <m:r>
                                            <a:rPr lang="en-GB" sz="1100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p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en-GB" sz="1100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e>
                                    <m:sup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GB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1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smtClean="0">
                                              <a:latin typeface="Cambria Math" panose="02040503050406030204" pitchFamily="18" charset="0"/>
                                            </a:rPr>
                                            <m:t>𝑑𝑁</m:t>
                                          </m:r>
                                        </m:e>
                                        <m:sup>
                                          <m:r>
                                            <a:rPr lang="en-GB" sz="1100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p>
                                      </m:sSup>
                                      <m:r>
                                        <a:rPr lang="en-US" sz="1100" smtClean="0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/>
                            <a:t>2006, full</a:t>
                          </a:r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 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GB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𝑑𝑛</m:t>
                                        </m:r>
                                      </m:e>
                                      <m:sup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11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𝑑𝑁</m:t>
                                            </m:r>
                                          </m:e>
                                          <m:sup>
                                            <m:r>
                                              <a:rPr lang="en-GB" sz="110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sup>
                                        </m:sSup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𝑑𝑧</m:t>
                                        </m:r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1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1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/>
                            <a:t>2006, full</a:t>
                          </a:r>
                        </a:p>
                      </a:txBody>
                      <a:tcPr marL="68580" marR="68580"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31060"/>
                  </p:ext>
                </p:extLst>
              </p:nvPr>
            </p:nvGraphicFramePr>
            <p:xfrm>
              <a:off x="76200" y="3330179"/>
              <a:ext cx="3714572" cy="1792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3324"/>
                    <a:gridCol w="1941576"/>
                    <a:gridCol w="1089672"/>
                  </a:tblGrid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Year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 smtClean="0"/>
                            <a:t>Obs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2013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4"/>
                          <a:stretch>
                            <a:fillRect l="-35423" t="-108475" r="-57680" b="-432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2004,</a:t>
                          </a:r>
                          <a:r>
                            <a:rPr lang="en-US" sz="1100" baseline="0" dirty="0" smtClean="0"/>
                            <a:t> full</a:t>
                          </a:r>
                          <a:endParaRPr lang="en-US" sz="1100" baseline="0" dirty="0" smtClean="0"/>
                        </a:p>
                      </a:txBody>
                      <a:tcPr marL="68580" marR="68580" marT="34290" marB="34290" anchor="ctr"/>
                    </a:tc>
                  </a:tr>
                  <a:tr h="373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4"/>
                          <a:stretch>
                            <a:fillRect l="-35423" t="-201639" r="-57680" b="-3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2004,</a:t>
                          </a:r>
                          <a:r>
                            <a:rPr lang="en-US" sz="1100" baseline="0" dirty="0" smtClean="0"/>
                            <a:t> part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4"/>
                          <a:stretch>
                            <a:fillRect l="-35423" t="-311864" r="-57680" b="-2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/>
                            <a:t>2006, full</a:t>
                          </a:r>
                        </a:p>
                      </a:txBody>
                      <a:tcPr marL="68580" marR="68580" marT="34290" marB="34290" anchor="ctr"/>
                    </a:tc>
                  </a:tr>
                  <a:tr h="354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 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4"/>
                          <a:stretch>
                            <a:fillRect l="-35423" t="-418966" r="-57680" b="-13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0" dirty="0" smtClean="0"/>
                            <a:t>2006, full</a:t>
                          </a:r>
                          <a:endParaRPr lang="en-US" sz="1100" baseline="0" dirty="0" smtClean="0"/>
                        </a:p>
                      </a:txBody>
                      <a:tcPr marL="68580" marR="68580" marT="34290" marB="3429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the target transversely polarized: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25595"/>
              </p:ext>
            </p:extLst>
          </p:nvPr>
        </p:nvGraphicFramePr>
        <p:xfrm>
          <a:off x="4991100" y="3181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1100" y="31813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72663"/>
                  </p:ext>
                </p:extLst>
              </p:nvPr>
            </p:nvGraphicFramePr>
            <p:xfrm>
              <a:off x="4038600" y="647700"/>
              <a:ext cx="4873054" cy="386941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3324"/>
                    <a:gridCol w="2437130"/>
                    <a:gridCol w="1752600"/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Year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err="1" smtClean="0"/>
                            <a:t>Obs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 anchor="ctr"/>
                    </a:tc>
                  </a:tr>
                  <a:tr h="25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2005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First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data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5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1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2009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  <a:ea typeface="Cambria Math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  <a:ea typeface="Cambria Math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5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2010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2007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data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578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𝑅𝑆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𝑅𝑆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/>
                                  <m:t>Full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baseline="30000" dirty="0" smtClean="0"/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100" baseline="0" dirty="0" smtClean="0"/>
                                  <m:t>LiD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baseline="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5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/>
                                  <m:t>Full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baseline="0" dirty="0" smtClean="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1100" baseline="-25000" dirty="0" smtClean="0"/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100" baseline="0" dirty="0" smtClean="0"/>
                                  <m:t>statistics</m:t>
                                </m:r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6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𝑈𝑇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sub>
                                      </m:sSub>
                                      <m:r>
                                        <a:rPr lang="en-US" sz="11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GB" sz="11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𝑈𝑇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</m:sub>
                                      </m:sSub>
                                      <m:r>
                                        <a:rPr lang="en-US" sz="11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Exclusive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baseline="0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100" i="1" baseline="0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1100" b="0" i="1" baseline="0" dirty="0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6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2013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𝜌</m:t>
                                            </m:r>
                                          </m:sub>
                                        </m:sSub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GB" sz="1100" dirty="0" smtClean="0"/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𝜌</m:t>
                                            </m:r>
                                          </m:sub>
                                        </m:sSub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Exclusive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baseline="0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100" i="1" baseline="0" dirty="0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1100" b="0" i="1" baseline="0" dirty="0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baseline="0" dirty="0" smtClean="0"/>
                            <a:t>, all </a:t>
                          </a:r>
                          <a:r>
                            <a:rPr lang="en-US" sz="1100" baseline="0" dirty="0" err="1" smtClean="0"/>
                            <a:t>asyms</a:t>
                          </a:r>
                          <a:r>
                            <a:rPr lang="en-US" sz="1100" baseline="0" dirty="0" smtClean="0"/>
                            <a:t>.</a:t>
                          </a:r>
                        </a:p>
                      </a:txBody>
                      <a:tcPr marL="68580" marR="68580" marT="34290" marB="34290" anchor="ctr"/>
                    </a:tc>
                  </a:tr>
                  <a:tr h="2578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𝑅𝑆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𝑈𝑇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𝑅𝑆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100" dirty="0" smtClean="0"/>
                                <m:t>Full</m:t>
                              </m:r>
                              <m:r>
                                <m:rPr>
                                  <m:nor/>
                                </m:rPr>
                                <a:rPr lang="en-US" sz="11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100" baseline="30000" dirty="0" smtClean="0"/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1100" baseline="0" dirty="0" smtClean="0"/>
                                <m:t>LiD</m:t>
                              </m:r>
                              <m:r>
                                <m:rPr>
                                  <m:nor/>
                                </m:rPr>
                                <a:rPr lang="en-US" sz="1100" b="0" i="0" baseline="0" dirty="0" smtClean="0"/>
                                <m:t> </m:t>
                              </m:r>
                            </m:oMath>
                          </a14:m>
                          <a:r>
                            <a:rPr lang="en-GB" sz="1100" dirty="0" smtClean="0"/>
                            <a:t>and </a:t>
                          </a:r>
                          <a:r>
                            <a:rPr lang="en-US" sz="1100" baseline="0" dirty="0" smtClean="0"/>
                            <a:t>NH</a:t>
                          </a:r>
                          <a:r>
                            <a:rPr lang="en-US" sz="1100" baseline="-25000" dirty="0" smtClean="0"/>
                            <a:t>3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1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𝑆𝑖𝑣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  <a:ea typeface="Cambria Math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p>
                                </m:sSubSup>
                                <m:r>
                                  <a:rPr lang="en-US" sz="1100" b="0" i="1" smtClean="0">
                                    <a:latin typeface="Cambria Math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𝐶𝑜𝑙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1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/>
                                        <a:ea typeface="Cambria Math"/>
                                      </a:rPr>
                                      <m:t>, </m:t>
                                    </m:r>
                                    <m:sSubSup>
                                      <m:sSubSupPr>
                                        <m:ctrlP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p>
                                </m:sSubSup>
                              </m:oMath>
                            </m:oMathPara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72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2015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 smtClean="0"/>
                            <a:t>Interplay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𝑈𝑇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latin typeface="Cambria Math"/>
                                        </a:rPr>
                                        <m:t>𝑅𝑆</m:t>
                                      </m:r>
                                    </m:sub>
                                  </m:sSub>
                                </m:sup>
                              </m:sSubSup>
                            </m:oMath>
                          </a14:m>
                          <a:r>
                            <a:rPr lang="en-GB" sz="1100" dirty="0" smtClean="0"/>
                            <a:t> vs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𝐶𝑜𝑙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h</m:t>
                                  </m:r>
                                </m:sup>
                              </m:sSubSup>
                            </m:oMath>
                          </a14:m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 smtClean="0"/>
                        </a:p>
                      </a:txBody>
                      <a:tcPr marL="68580" marR="68580" marT="34290" marB="34290" anchor="ctr"/>
                    </a:tc>
                  </a:tr>
                  <a:tr h="272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𝑆𝑖𝑣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</a:rPr>
                                    <m:t>h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100" dirty="0" smtClean="0"/>
                            <a:t> binned</a:t>
                          </a:r>
                          <a:r>
                            <a:rPr lang="en-GB" sz="1100" baseline="0" dirty="0" smtClean="0"/>
                            <a:t>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1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 smtClean="0"/>
                            <a:t> to be in DY range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 smtClean="0"/>
                        </a:p>
                      </a:txBody>
                      <a:tcPr marL="68580" marR="68580"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72663"/>
                  </p:ext>
                </p:extLst>
              </p:nvPr>
            </p:nvGraphicFramePr>
            <p:xfrm>
              <a:off x="4038600" y="647700"/>
              <a:ext cx="4873054" cy="386941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83324"/>
                    <a:gridCol w="2437130"/>
                    <a:gridCol w="1752600"/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Year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err="1" smtClean="0"/>
                            <a:t>Obs</a:t>
                          </a:r>
                          <a:endParaRPr lang="en-GB" sz="1800" b="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 anchor="ctr"/>
                    </a:tc>
                  </a:tr>
                  <a:tr h="26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2005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146512" r="-73250" b="-12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First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data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62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246512" r="-73250" b="-11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31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2009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286538" r="-73250" b="-8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</a:t>
                          </a:r>
                          <a:r>
                            <a:rPr lang="en-US" sz="1100" baseline="30000" dirty="0" smtClean="0"/>
                            <a:t>6</a:t>
                          </a:r>
                          <a:r>
                            <a:rPr lang="en-US" sz="1100" baseline="0" dirty="0" smtClean="0"/>
                            <a:t>LiD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68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2010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456818" r="-73250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2007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data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5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500000" r="-73250" b="-7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178125" t="-500000" r="-1736" b="-720408"/>
                          </a:stretch>
                        </a:blipFill>
                      </a:tcPr>
                    </a:tc>
                  </a:tr>
                  <a:tr h="268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668182" r="-73250" b="-7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178125" t="-668182" r="-1736" b="-702273"/>
                          </a:stretch>
                        </a:blipFill>
                      </a:tcPr>
                    </a:tc>
                  </a:tr>
                  <a:tr h="337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2012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614545" r="-73250" b="-46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178125" t="-614545" r="-1736" b="-461818"/>
                          </a:stretch>
                        </a:blipFill>
                      </a:tcPr>
                    </a:tc>
                  </a:tr>
                  <a:tr h="337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2013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701786" r="-73250" b="-3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178125" t="-701786" r="-1736" b="-353571"/>
                          </a:stretch>
                        </a:blipFill>
                      </a:tcPr>
                    </a:tc>
                  </a:tr>
                  <a:tr h="295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935417" r="-73250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178125" t="-935417" r="-1736" b="-312500"/>
                          </a:stretch>
                        </a:blipFill>
                      </a:tcPr>
                    </a:tc>
                  </a:tr>
                  <a:tr h="3145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2014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955769" r="-73250" b="-18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</a:tr>
                  <a:tr h="295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2015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1143750" r="-7325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 smtClean="0"/>
                        </a:p>
                      </a:txBody>
                      <a:tcPr marL="68580" marR="68580" marT="34290" marB="34290" anchor="ctr"/>
                    </a:tc>
                  </a:tr>
                  <a:tr h="272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 smtClean="0"/>
                            <a:t>2016</a:t>
                          </a:r>
                          <a:endParaRPr lang="en-GB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 rotWithShape="0">
                          <a:blip r:embed="rId7"/>
                          <a:stretch>
                            <a:fillRect l="-28250" t="-1326667" r="-7325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Full</a:t>
                          </a:r>
                          <a:r>
                            <a:rPr lang="en-US" sz="1100" baseline="0" dirty="0" smtClean="0"/>
                            <a:t> NH</a:t>
                          </a:r>
                          <a:r>
                            <a:rPr lang="en-US" sz="1100" baseline="-25000" dirty="0" smtClean="0"/>
                            <a:t>3</a:t>
                          </a:r>
                          <a:r>
                            <a:rPr lang="en-US" sz="1100" baseline="0" dirty="0" smtClean="0"/>
                            <a:t> statistics</a:t>
                          </a:r>
                          <a:endParaRPr lang="en-GB" sz="1100" dirty="0" smtClean="0"/>
                        </a:p>
                      </a:txBody>
                      <a:tcPr marL="68580" marR="68580" marT="34290" marB="3429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38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0" y="2116481"/>
            <a:ext cx="1295400" cy="90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SIDIS off polarized p, d, n targets</a:t>
                </a:r>
              </a:p>
              <a:p>
                <a:endParaRPr lang="en-US" sz="2000" dirty="0"/>
              </a:p>
              <a:p>
                <a:endParaRPr lang="en-GB" sz="1600" dirty="0" smtClean="0"/>
              </a:p>
              <a:p>
                <a:r>
                  <a:rPr lang="en-GB" sz="2000" dirty="0" smtClean="0"/>
                  <a:t>hard </a:t>
                </a:r>
                <a:r>
                  <a:rPr lang="en-GB" sz="2000" dirty="0"/>
                  <a:t>polarised pp scattering </a:t>
                </a:r>
                <a:endParaRPr lang="en-GB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GB" sz="1600" dirty="0"/>
              </a:p>
              <a:p>
                <a:r>
                  <a:rPr lang="en-GB" sz="2000" dirty="0" smtClean="0"/>
                  <a:t>polarised </a:t>
                </a:r>
                <a:r>
                  <a:rPr lang="en-GB" sz="2000" dirty="0" err="1" smtClean="0"/>
                  <a:t>Drell</a:t>
                </a:r>
                <a:r>
                  <a:rPr lang="en-GB" sz="2000" dirty="0" smtClean="0"/>
                  <a:t>-Yan</a:t>
                </a:r>
              </a:p>
              <a:p>
                <a:endParaRPr lang="en-GB" sz="2000" dirty="0"/>
              </a:p>
              <a:p>
                <a:endParaRPr lang="en-GB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23900"/>
                <a:ext cx="8686800" cy="4254500"/>
              </a:xfrm>
              <a:blipFill rotWithShape="0">
                <a:blip r:embed="rId4"/>
                <a:stretch>
                  <a:fillRect l="-491" t="-11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TMD PDFs and FFs</a:t>
            </a:r>
            <a:endParaRPr lang="en-GB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0" y="1028237"/>
            <a:ext cx="1295400" cy="9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2952" y="966459"/>
            <a:ext cx="19896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HERMES </a:t>
            </a:r>
            <a:endParaRPr lang="en-GB" sz="1600" dirty="0">
              <a:solidFill>
                <a:srgbClr val="C00000"/>
              </a:solidFill>
            </a:endParaRPr>
          </a:p>
          <a:p>
            <a:r>
              <a:rPr lang="en-GB" sz="1600" dirty="0" smtClean="0">
                <a:solidFill>
                  <a:srgbClr val="C00000"/>
                </a:solidFill>
              </a:rPr>
              <a:t>COMPASS </a:t>
            </a:r>
            <a:endParaRPr lang="en-GB" sz="1600" dirty="0">
              <a:solidFill>
                <a:srgbClr val="C00000"/>
              </a:solidFill>
            </a:endParaRPr>
          </a:p>
          <a:p>
            <a:r>
              <a:rPr lang="en-GB" sz="1600" dirty="0" err="1">
                <a:solidFill>
                  <a:srgbClr val="C00000"/>
                </a:solidFill>
              </a:rPr>
              <a:t>JLab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endParaRPr lang="en-GB" sz="1600" b="1" dirty="0" smtClean="0">
              <a:solidFill>
                <a:srgbClr val="C00000"/>
              </a:solidFill>
            </a:endParaRPr>
          </a:p>
          <a:p>
            <a:r>
              <a:rPr lang="en-GB" sz="1600" i="1" dirty="0" smtClean="0">
                <a:solidFill>
                  <a:srgbClr val="C00000"/>
                </a:solidFill>
              </a:rPr>
              <a:t>future</a:t>
            </a:r>
            <a:r>
              <a:rPr lang="en-GB" sz="1600" i="1" dirty="0">
                <a:solidFill>
                  <a:srgbClr val="C00000"/>
                </a:solidFill>
              </a:rPr>
              <a:t>: </a:t>
            </a:r>
            <a:r>
              <a:rPr lang="en-GB" sz="1600" b="1" i="1" dirty="0" err="1" smtClean="0">
                <a:solidFill>
                  <a:srgbClr val="C00000"/>
                </a:solidFill>
              </a:rPr>
              <a:t>eN</a:t>
            </a:r>
            <a:r>
              <a:rPr lang="en-GB" sz="1600" b="1" i="1" dirty="0" smtClean="0">
                <a:solidFill>
                  <a:srgbClr val="C00000"/>
                </a:solidFill>
              </a:rPr>
              <a:t> colliders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702" y="243742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RHIC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3" y="3317838"/>
            <a:ext cx="2009775" cy="89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4702" y="3200501"/>
            <a:ext cx="2877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COMPASS 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RHIC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FNAL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future: </a:t>
            </a:r>
            <a:r>
              <a:rPr lang="en-GB" b="1" i="1" dirty="0" smtClean="0">
                <a:solidFill>
                  <a:srgbClr val="C00000"/>
                </a:solidFill>
              </a:rPr>
              <a:t>FAIR, </a:t>
            </a:r>
            <a:r>
              <a:rPr lang="en-GB" b="1" i="1" dirty="0" err="1" smtClean="0">
                <a:solidFill>
                  <a:srgbClr val="C00000"/>
                </a:solidFill>
              </a:rPr>
              <a:t>JPark</a:t>
            </a:r>
            <a:r>
              <a:rPr lang="en-GB" b="1" i="1" dirty="0" smtClean="0">
                <a:solidFill>
                  <a:srgbClr val="C00000"/>
                </a:solidFill>
              </a:rPr>
              <a:t>, NICA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97007" y="1268533"/>
                <a:ext cx="4598438" cy="43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h𝑋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99"/>
                          </a:solidFill>
                          <a:latin typeface="Cambria Math"/>
                        </a:rPr>
                        <m:t>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 dirty="0">
                          <a:solidFill>
                            <a:srgbClr val="000099"/>
                          </a:solidFill>
                          <a:latin typeface="Cambria Math"/>
                        </a:rPr>
                        <m:t>⊗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</m:sSub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07" y="1268533"/>
                <a:ext cx="4598438" cy="439544"/>
              </a:xfrm>
              <a:prstGeom prst="rect">
                <a:avLst/>
              </a:prstGeom>
              <a:blipFill rotWithShape="0"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77769" y="3522608"/>
                <a:ext cx="4966231" cy="40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→ℓℓ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kern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 ker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acc>
                            <m:accPr>
                              <m:chr m:val="̅"/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p>
                      </m:sSup>
                      <m:d>
                        <m:dPr>
                          <m:ctrlP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69" y="3522608"/>
                <a:ext cx="4966231" cy="406971"/>
              </a:xfrm>
              <a:prstGeom prst="rect">
                <a:avLst/>
              </a:prstGeom>
              <a:blipFill rotWithShape="0">
                <a:blip r:embed="rId8"/>
                <a:stretch>
                  <a:fillRect t="-1493" r="-2577"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92142"/>
              </p:ext>
            </p:extLst>
          </p:nvPr>
        </p:nvGraphicFramePr>
        <p:xfrm>
          <a:off x="678013" y="4514038"/>
          <a:ext cx="1827212" cy="92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r:id="rId9" imgW="7771320" imgH="3949200" progId="">
                  <p:embed/>
                </p:oleObj>
              </mc:Choice>
              <mc:Fallback>
                <p:oleObj r:id="rId9" imgW="7771320" imgH="3949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013" y="4514038"/>
                        <a:ext cx="1827212" cy="92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32952" y="4541682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BaBar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i="1" dirty="0" smtClean="0">
                <a:solidFill>
                  <a:srgbClr val="C00000"/>
                </a:solidFill>
              </a:rPr>
              <a:t>Belle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Bes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27775" y="4847434"/>
                <a:ext cx="5391925" cy="448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ℓℓ→</m:t>
                          </m:r>
                          <m:acc>
                            <m:accPr>
                              <m:chr m:val="̅"/>
                              <m:ctrlP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d>
                        <m:dPr>
                          <m:ctrlP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i="1" ker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 ker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sSub>
                            <m:sSubPr>
                              <m:ctrlP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kern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75" y="4847434"/>
                <a:ext cx="5391925" cy="448328"/>
              </a:xfrm>
              <a:prstGeom prst="rect">
                <a:avLst/>
              </a:prstGeom>
              <a:blipFill rotWithShape="0"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 interaction of a lepton with a nucleon via virtual photon exchange</a:t>
            </a:r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SIDIS </a:t>
            </a:r>
            <a:r>
              <a:rPr lang="it-IT" dirty="0" err="1"/>
              <a:t>Measurements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5400" y="1333500"/>
                <a:ext cx="3733800" cy="24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dirty="0" smtClean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∙ℓ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it-IT" dirty="0" smtClean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it-IT" dirty="0" smtClean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333500"/>
                <a:ext cx="3733800" cy="24173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6" y="1333500"/>
            <a:ext cx="3377191" cy="3052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1" y="3633637"/>
            <a:ext cx="4480569" cy="1807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64" y="4881251"/>
                <a:ext cx="5850128" cy="634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h𝑋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99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b="0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" y="4881251"/>
                <a:ext cx="5850128" cy="634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Kinematic coverage</a:t>
            </a:r>
            <a:endParaRPr lang="en-US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8600" y="1257300"/>
          <a:ext cx="849987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5" r:id="rId4" imgW="18488880" imgH="6628320" progId="">
                  <p:embed/>
                </p:oleObj>
              </mc:Choice>
              <mc:Fallback>
                <p:oleObj r:id="rId4" imgW="18488880" imgH="662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57300"/>
                        <a:ext cx="8499871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8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9" y="647700"/>
            <a:ext cx="312419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Kinematic coverage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708845" cy="4190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912" y="1160196"/>
            <a:ext cx="1321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COMPASS</a:t>
            </a:r>
          </a:p>
          <a:p>
            <a:r>
              <a:rPr lang="it-IT" dirty="0" smtClean="0">
                <a:solidFill>
                  <a:schemeClr val="accent2"/>
                </a:solidFill>
              </a:rPr>
              <a:t>HERMES</a:t>
            </a:r>
          </a:p>
          <a:p>
            <a:r>
              <a:rPr lang="it-IT" dirty="0" smtClean="0">
                <a:solidFill>
                  <a:srgbClr val="FF33CC"/>
                </a:solidFill>
              </a:rPr>
              <a:t>JLAB12</a:t>
            </a:r>
            <a:endParaRPr lang="it-IT" dirty="0">
              <a:solidFill>
                <a:srgbClr val="FF33CC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 22/05/2017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QCD Evolution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 descr="w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901" y="3390900"/>
            <a:ext cx="3245899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8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175364</TotalTime>
  <Words>1115</Words>
  <Application>Microsoft Office PowerPoint</Application>
  <PresentationFormat>On-screen Show (16:10)</PresentationFormat>
  <Paragraphs>512</Paragraphs>
  <Slides>37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Cambria Math</vt:lpstr>
      <vt:lpstr>High Tower Text</vt:lpstr>
      <vt:lpstr>Tahoma</vt:lpstr>
      <vt:lpstr>Times</vt:lpstr>
      <vt:lpstr>Times New Roman</vt:lpstr>
      <vt:lpstr>Wingdings</vt:lpstr>
      <vt:lpstr>Default Design</vt:lpstr>
      <vt:lpstr>Equation</vt:lpstr>
      <vt:lpstr>TMD EFFECTS IN SIDIS @ COMPASS</vt:lpstr>
      <vt:lpstr>Space resolution</vt:lpstr>
      <vt:lpstr>the polarized target system  (&gt;2005)</vt:lpstr>
      <vt:lpstr>COMPASS data taking</vt:lpstr>
      <vt:lpstr>Measurements with the target transversely polarized:</vt:lpstr>
      <vt:lpstr>Accessing TMD PDFs and FFs</vt:lpstr>
      <vt:lpstr>SIDIS Measurements</vt:lpstr>
      <vt:lpstr>Kinematic coverage</vt:lpstr>
      <vt:lpstr>Kinematic coverage</vt:lpstr>
      <vt:lpstr>SIDIS access to TMDs</vt:lpstr>
      <vt:lpstr>Importance of unpolarised SIDIS </vt:lpstr>
      <vt:lpstr>Unpolarised Azimuthal Modulation</vt:lpstr>
      <vt:lpstr>Unpolarised Azimuthal Modulation</vt:lpstr>
      <vt:lpstr>Importance of unpolarised SIDIS </vt:lpstr>
      <vt:lpstr>Importance of unpolarised SIDIS </vt:lpstr>
      <vt:lpstr>Boer-Mulders in cos⁡2ϕ</vt:lpstr>
      <vt:lpstr>Boer-Mulders in cos⁡2ϕ and in cos⁡ϕ </vt:lpstr>
      <vt:lpstr>Sivers Asymmetry</vt:lpstr>
      <vt:lpstr>Sivers asymmetry on p</vt:lpstr>
      <vt:lpstr>The weighted Sivers asymmetry</vt:lpstr>
      <vt:lpstr>The weighted Sivers asymmetry</vt:lpstr>
      <vt:lpstr>The weighted Sivers asymmetry</vt:lpstr>
      <vt:lpstr>The weighted Sivers asymmetry</vt:lpstr>
      <vt:lpstr>The weighted Sivers asymmetry</vt:lpstr>
      <vt:lpstr>The weighted Sivers asymmetry</vt:lpstr>
      <vt:lpstr>The weighted Sivers asymmetry</vt:lpstr>
      <vt:lpstr>The weighted Sivers asymmetry</vt:lpstr>
      <vt:lpstr>Interplay among dihadron and  single hadron asymmetries</vt:lpstr>
      <vt:lpstr>Interplay among dihadron and  single hadron asymmetries</vt:lpstr>
      <vt:lpstr>Interplay among dihadron and  single hadron asymmetries</vt:lpstr>
      <vt:lpstr>From Collins asymmetries to transversity</vt:lpstr>
      <vt:lpstr>New deuteron data</vt:lpstr>
      <vt:lpstr>New deuteron data</vt:lpstr>
      <vt:lpstr>Conclusions </vt:lpstr>
      <vt:lpstr>Thank you and see you all in Trieste for the EICUG meeting (July 18-22, 2017) eicug2017.ts.infn.it </vt:lpstr>
      <vt:lpstr>The CM Energy vs Luminosity Landscape</vt:lpstr>
      <vt:lpstr>SIDIS Experiments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</dc:title>
  <dc:creator>bressan</dc:creator>
  <cp:lastModifiedBy>Andrea Bressan</cp:lastModifiedBy>
  <cp:revision>1114</cp:revision>
  <cp:lastPrinted>2016-11-28T09:42:09Z</cp:lastPrinted>
  <dcterms:modified xsi:type="dcterms:W3CDTF">2017-05-22T17:23:48Z</dcterms:modified>
</cp:coreProperties>
</file>