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82" r:id="rId2"/>
  </p:sldMasterIdLst>
  <p:notesMasterIdLst>
    <p:notesMasterId r:id="rId27"/>
  </p:notesMasterIdLst>
  <p:handoutMasterIdLst>
    <p:handoutMasterId r:id="rId28"/>
  </p:handoutMasterIdLst>
  <p:sldIdLst>
    <p:sldId id="995" r:id="rId3"/>
    <p:sldId id="1066" r:id="rId4"/>
    <p:sldId id="1090" r:id="rId5"/>
    <p:sldId id="1099" r:id="rId6"/>
    <p:sldId id="1100" r:id="rId7"/>
    <p:sldId id="1101" r:id="rId8"/>
    <p:sldId id="1102" r:id="rId9"/>
    <p:sldId id="1110" r:id="rId10"/>
    <p:sldId id="1111" r:id="rId11"/>
    <p:sldId id="1112" r:id="rId12"/>
    <p:sldId id="1113" r:id="rId13"/>
    <p:sldId id="1114" r:id="rId14"/>
    <p:sldId id="1115" r:id="rId15"/>
    <p:sldId id="1117" r:id="rId16"/>
    <p:sldId id="1118" r:id="rId17"/>
    <p:sldId id="1119" r:id="rId18"/>
    <p:sldId id="1120" r:id="rId19"/>
    <p:sldId id="1103" r:id="rId20"/>
    <p:sldId id="1104" r:id="rId21"/>
    <p:sldId id="1124" r:id="rId22"/>
    <p:sldId id="1106" r:id="rId23"/>
    <p:sldId id="1123" r:id="rId24"/>
    <p:sldId id="1122" r:id="rId25"/>
    <p:sldId id="1074" r:id="rId26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oremast" initials="tf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F3EDE1"/>
    <a:srgbClr val="EBE3D1"/>
    <a:srgbClr val="FFFFCC"/>
    <a:srgbClr val="EFE8D9"/>
    <a:srgbClr val="F2EBDE"/>
    <a:srgbClr val="E8DFCA"/>
    <a:srgbClr val="E5DDCD"/>
    <a:srgbClr val="ECE3D0"/>
    <a:srgbClr val="313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4" autoAdjust="0"/>
    <p:restoredTop sz="94946" autoAdjust="0"/>
  </p:normalViewPr>
  <p:slideViewPr>
    <p:cSldViewPr>
      <p:cViewPr varScale="1">
        <p:scale>
          <a:sx n="110" d="100"/>
          <a:sy n="110" d="100"/>
        </p:scale>
        <p:origin x="120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3108"/>
    </p:cViewPr>
  </p:sorterViewPr>
  <p:notesViewPr>
    <p:cSldViewPr>
      <p:cViewPr varScale="1">
        <p:scale>
          <a:sx n="54" d="100"/>
          <a:sy n="54" d="100"/>
        </p:scale>
        <p:origin x="-2652" y="-78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0009" cy="460853"/>
          </a:xfrm>
          <a:prstGeom prst="rect">
            <a:avLst/>
          </a:prstGeom>
        </p:spPr>
        <p:txBody>
          <a:bodyPr vert="horz" lIns="90518" tIns="45260" rIns="90518" bIns="452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323" y="2"/>
            <a:ext cx="3010009" cy="460853"/>
          </a:xfrm>
          <a:prstGeom prst="rect">
            <a:avLst/>
          </a:prstGeom>
        </p:spPr>
        <p:txBody>
          <a:bodyPr vert="horz" lIns="90518" tIns="45260" rIns="90518" bIns="45260" rtlCol="0"/>
          <a:lstStyle>
            <a:lvl1pPr algn="r">
              <a:defRPr sz="1200"/>
            </a:lvl1pPr>
          </a:lstStyle>
          <a:p>
            <a:fld id="{497CFB4E-0ED3-4AF0-AC6A-082759E0A9F7}" type="datetimeFigureOut">
              <a:rPr lang="en-US" smtClean="0"/>
              <a:pPr/>
              <a:t>5/22/2017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57776"/>
            <a:ext cx="3010009" cy="460853"/>
          </a:xfrm>
          <a:prstGeom prst="rect">
            <a:avLst/>
          </a:prstGeom>
        </p:spPr>
        <p:txBody>
          <a:bodyPr vert="horz" lIns="90518" tIns="45260" rIns="90518" bIns="452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323" y="8757776"/>
            <a:ext cx="3010009" cy="460853"/>
          </a:xfrm>
          <a:prstGeom prst="rect">
            <a:avLst/>
          </a:prstGeom>
        </p:spPr>
        <p:txBody>
          <a:bodyPr vert="horz" lIns="90518" tIns="45260" rIns="90518" bIns="45260" rtlCol="0" anchor="b"/>
          <a:lstStyle>
            <a:lvl1pPr algn="r">
              <a:defRPr sz="1200"/>
            </a:lvl1pPr>
          </a:lstStyle>
          <a:p>
            <a:fld id="{B232BFFF-C582-4941-AF2C-9FCD109F6D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32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010323" cy="461010"/>
          </a:xfrm>
          <a:prstGeom prst="rect">
            <a:avLst/>
          </a:prstGeom>
        </p:spPr>
        <p:txBody>
          <a:bodyPr vert="horz" lIns="92318" tIns="46159" rIns="92318" bIns="461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75" y="0"/>
            <a:ext cx="3010323" cy="461010"/>
          </a:xfrm>
          <a:prstGeom prst="rect">
            <a:avLst/>
          </a:prstGeom>
        </p:spPr>
        <p:txBody>
          <a:bodyPr vert="horz" lIns="92318" tIns="46159" rIns="92318" bIns="46159" rtlCol="0"/>
          <a:lstStyle>
            <a:lvl1pPr algn="r">
              <a:defRPr sz="1200"/>
            </a:lvl1pPr>
          </a:lstStyle>
          <a:p>
            <a:fld id="{3B8110B6-5549-4C2C-9DB9-000DCC1AEB8D}" type="datetimeFigureOut">
              <a:rPr lang="en-US" smtClean="0"/>
              <a:pPr/>
              <a:t>5/22/2017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18" tIns="46159" rIns="92318" bIns="461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600"/>
            <a:ext cx="5557520" cy="4149090"/>
          </a:xfrm>
          <a:prstGeom prst="rect">
            <a:avLst/>
          </a:prstGeom>
        </p:spPr>
        <p:txBody>
          <a:bodyPr vert="horz" lIns="92318" tIns="46159" rIns="92318" bIns="4615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757595"/>
            <a:ext cx="3010323" cy="461010"/>
          </a:xfrm>
          <a:prstGeom prst="rect">
            <a:avLst/>
          </a:prstGeom>
        </p:spPr>
        <p:txBody>
          <a:bodyPr vert="horz" lIns="92318" tIns="46159" rIns="92318" bIns="461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75" y="8757595"/>
            <a:ext cx="3010323" cy="461010"/>
          </a:xfrm>
          <a:prstGeom prst="rect">
            <a:avLst/>
          </a:prstGeom>
        </p:spPr>
        <p:txBody>
          <a:bodyPr vert="horz" lIns="92318" tIns="46159" rIns="92318" bIns="46159" rtlCol="0" anchor="b"/>
          <a:lstStyle>
            <a:lvl1pPr algn="r">
              <a:defRPr sz="1200"/>
            </a:lvl1pPr>
          </a:lstStyle>
          <a:p>
            <a:fld id="{B55DF9A8-A8E8-41EA-B260-D01AD0AE4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6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7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3752" y="8757776"/>
            <a:ext cx="3011580" cy="460853"/>
          </a:xfrm>
          <a:noFill/>
        </p:spPr>
        <p:txBody>
          <a:bodyPr lIns="89757" tIns="44881" rIns="89757" bIns="44881"/>
          <a:lstStyle/>
          <a:p>
            <a:pPr algn="ctr" defTabSz="920976" eaLnBrk="0" hangingPunct="0"/>
            <a:fld id="{0CC94999-4282-4461-AA4F-245A3DF72D44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algn="ctr" defTabSz="920976" eaLnBrk="0" hangingPunct="0"/>
              <a:t>5</a:t>
            </a:fld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1298" name="Rectangle 7"/>
          <p:cNvSpPr txBox="1">
            <a:spLocks noGrp="1" noChangeArrowheads="1"/>
          </p:cNvSpPr>
          <p:nvPr/>
        </p:nvSpPr>
        <p:spPr bwMode="auto">
          <a:xfrm>
            <a:off x="3933752" y="8757776"/>
            <a:ext cx="3011580" cy="46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45" tIns="46924" rIns="93845" bIns="46924" anchor="b"/>
          <a:lstStyle/>
          <a:p>
            <a:pPr algn="r" defTabSz="935122" eaLnBrk="0" hangingPunct="0"/>
            <a:fld id="{C93DE99C-546B-49BA-8005-88C3B4655004}" type="slidenum">
              <a:rPr lang="en-US" sz="1200">
                <a:solidFill>
                  <a:srgbClr val="000000"/>
                </a:solidFill>
              </a:rPr>
              <a:pPr algn="r" defTabSz="935122" eaLnBrk="0" hangingPunct="0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9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597400" cy="3448050"/>
          </a:xfrm>
          <a:ln/>
        </p:spPr>
      </p:sp>
      <p:sp>
        <p:nvSpPr>
          <p:cNvPr id="159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885" y="4380462"/>
            <a:ext cx="5093137" cy="4147674"/>
          </a:xfrm>
          <a:noFill/>
          <a:ln/>
        </p:spPr>
        <p:txBody>
          <a:bodyPr lIns="93845" tIns="46924" rIns="93845" bIns="46924"/>
          <a:lstStyle/>
          <a:p>
            <a:pPr defTabSz="1200726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Note BSM not included in project</a:t>
            </a:r>
          </a:p>
        </p:txBody>
      </p:sp>
    </p:spTree>
    <p:extLst>
      <p:ext uri="{BB962C8B-B14F-4D97-AF65-F5344CB8AC3E}">
        <p14:creationId xmlns:p14="http://schemas.microsoft.com/office/powerpoint/2010/main" val="83935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5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42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22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5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2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85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7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21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4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076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41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314963" y="6545212"/>
            <a:ext cx="6912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5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314963" y="6545212"/>
            <a:ext cx="6912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900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2015</a:t>
            </a:r>
            <a:endParaRPr lang="en-US" sz="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0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786"/>
            <a:ext cx="9144000" cy="42062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164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786"/>
            <a:ext cx="9144000" cy="420624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164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66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62400" y="65151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08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79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08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11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37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1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786"/>
            <a:ext cx="9144000" cy="4206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26" r:id="rId3"/>
    <p:sldLayoutId id="2147483679" r:id="rId4"/>
    <p:sldLayoutId id="2147483688" r:id="rId5"/>
    <p:sldLayoutId id="2147483765" r:id="rId6"/>
    <p:sldLayoutId id="2147483771" r:id="rId7"/>
    <p:sldLayoutId id="2147483773" r:id="rId8"/>
    <p:sldLayoutId id="2147483774" r:id="rId9"/>
    <p:sldLayoutId id="2147483775" r:id="rId10"/>
    <p:sldLayoutId id="2147483781" r:id="rId11"/>
    <p:sldLayoutId id="214748382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6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6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4.png"/><Relationship Id="rId4" Type="http://schemas.openxmlformats.org/officeDocument/2006/relationships/image" Target="../media/image49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3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10" Type="http://schemas.openxmlformats.org/officeDocument/2006/relationships/image" Target="../media/image10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-12070" y="6124574"/>
            <a:ext cx="27146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R. D. </a:t>
            </a:r>
            <a:r>
              <a:rPr lang="en-US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McKeown</a:t>
            </a:r>
            <a:endParaRPr lang="en-US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23,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2070" y="76200"/>
            <a:ext cx="9144000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Jefferson Lab Science Opportunities at 12 GeV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982" r="32" b="-982"/>
          <a:stretch/>
        </p:blipFill>
        <p:spPr>
          <a:xfrm>
            <a:off x="0" y="654425"/>
            <a:ext cx="9144000" cy="54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26533"/>
          </a:xfrm>
        </p:spPr>
        <p:txBody>
          <a:bodyPr>
            <a:noAutofit/>
          </a:bodyPr>
          <a:lstStyle/>
          <a:p>
            <a:pPr lvl="0" defTabSz="914400" fontAlgn="b"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ea typeface="+mn-ea"/>
              </a:rPr>
              <a:t>12 GeV Approved Experiments by Physics Topics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894149"/>
              </p:ext>
            </p:extLst>
          </p:nvPr>
        </p:nvGraphicFramePr>
        <p:xfrm>
          <a:off x="257699" y="1014151"/>
          <a:ext cx="8553791" cy="4606148"/>
        </p:xfrm>
        <a:graphic>
          <a:graphicData uri="http://schemas.openxmlformats.org/drawingml/2006/table">
            <a:tbl>
              <a:tblPr/>
              <a:tblGrid>
                <a:gridCol w="4066559">
                  <a:extLst>
                    <a:ext uri="{9D8B030D-6E8A-4147-A177-3AD203B41FA5}">
                      <a16:colId xmlns:a16="http://schemas.microsoft.com/office/drawing/2014/main" val="2623693996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3769313859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3374557454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952656725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2306721261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54926653"/>
                    </a:ext>
                  </a:extLst>
                </a:gridCol>
                <a:gridCol w="747872">
                  <a:extLst>
                    <a:ext uri="{9D8B030D-6E8A-4147-A177-3AD203B41FA5}">
                      <a16:colId xmlns:a16="http://schemas.microsoft.com/office/drawing/2014/main" val="1876009418"/>
                    </a:ext>
                  </a:extLst>
                </a:gridCol>
              </a:tblGrid>
              <a:tr h="4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15059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427635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143058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829413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57708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50222"/>
                  </a:ext>
                </a:extLst>
              </a:tr>
              <a:tr h="8374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089119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186253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564485"/>
                  </a:ext>
                </a:extLst>
              </a:tr>
              <a:tr h="41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16254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1629764" y="4840317"/>
            <a:ext cx="1121434" cy="33643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5867400"/>
            <a:ext cx="4507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A0000"/>
                </a:solidFill>
                <a:latin typeface="Arial" pitchFamily="34" charset="0"/>
                <a:cs typeface="Arial" pitchFamily="34" charset="0"/>
              </a:rPr>
              <a:t>A Decade of Experiments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</p:spPr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6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61913"/>
            <a:ext cx="9144000" cy="838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00" dirty="0" err="1" smtClean="0"/>
              <a:t>Gluonic</a:t>
            </a:r>
            <a:r>
              <a:rPr lang="en-US" sz="2600" dirty="0" smtClean="0"/>
              <a:t> Excitations and the Mechanism for Confinement</a:t>
            </a:r>
          </a:p>
        </p:txBody>
      </p:sp>
      <p:sp>
        <p:nvSpPr>
          <p:cNvPr id="32" name="Rectangle 5"/>
          <p:cNvSpPr>
            <a:spLocks/>
          </p:cNvSpPr>
          <p:nvPr/>
        </p:nvSpPr>
        <p:spPr bwMode="auto">
          <a:xfrm>
            <a:off x="1272021" y="3124200"/>
            <a:ext cx="2264337" cy="526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States with Exotic Quantum Numbers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66466" y="896846"/>
            <a:ext cx="1875449" cy="1693954"/>
            <a:chOff x="2696551" y="840497"/>
            <a:chExt cx="1875449" cy="1693954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9353" t="9973" r="61652" b="50015"/>
            <a:stretch>
              <a:fillRect/>
            </a:stretch>
          </p:blipFill>
          <p:spPr bwMode="auto">
            <a:xfrm>
              <a:off x="2696551" y="840497"/>
              <a:ext cx="1875449" cy="16939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>
              <a:outerShdw blurRad="114300" dist="1270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8" name="Rectangle 17"/>
            <p:cNvSpPr/>
            <p:nvPr/>
          </p:nvSpPr>
          <p:spPr bwMode="auto">
            <a:xfrm>
              <a:off x="2991833" y="985838"/>
              <a:ext cx="12192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Excited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Glue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4442531" y="855662"/>
            <a:ext cx="3600450" cy="1735138"/>
            <a:chOff x="150" y="3220"/>
            <a:chExt cx="2268" cy="1093"/>
          </a:xfrm>
        </p:grpSpPr>
        <p:pic>
          <p:nvPicPr>
            <p:cNvPr id="21" name="Picture 18" descr="detect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0" y="3220"/>
              <a:ext cx="1286" cy="1093"/>
            </a:xfrm>
            <a:prstGeom prst="rect">
              <a:avLst/>
            </a:prstGeom>
            <a:noFill/>
          </p:spPr>
        </p:pic>
        <p:grpSp>
          <p:nvGrpSpPr>
            <p:cNvPr id="22" name="Group 19"/>
            <p:cNvGrpSpPr>
              <a:grpSpLocks/>
            </p:cNvGrpSpPr>
            <p:nvPr/>
          </p:nvGrpSpPr>
          <p:grpSpPr bwMode="auto">
            <a:xfrm>
              <a:off x="1635" y="3798"/>
              <a:ext cx="783" cy="411"/>
              <a:chOff x="1635" y="3558"/>
              <a:chExt cx="783" cy="411"/>
            </a:xfrm>
          </p:grpSpPr>
          <p:pic>
            <p:nvPicPr>
              <p:cNvPr id="23" name="Picture 20" descr="hdnew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46" y="3558"/>
                <a:ext cx="765" cy="243"/>
              </a:xfrm>
              <a:prstGeom prst="rect">
                <a:avLst/>
              </a:prstGeom>
              <a:noFill/>
            </p:spPr>
          </p:pic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649" y="3784"/>
                <a:ext cx="759" cy="16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Text Box 22"/>
              <p:cNvSpPr txBox="1">
                <a:spLocks noChangeArrowheads="1"/>
              </p:cNvSpPr>
              <p:nvPr/>
            </p:nvSpPr>
            <p:spPr bwMode="auto">
              <a:xfrm>
                <a:off x="1635" y="3777"/>
                <a:ext cx="7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400" b="1">
                    <a:solidFill>
                      <a:schemeClr val="bg1"/>
                    </a:solidFill>
                    <a:latin typeface="Times New Roman" pitchFamily="18" charset="0"/>
                    <a:cs typeface="Arial" pitchFamily="34" charset="0"/>
                  </a:rPr>
                  <a:t>Hall D@JLab</a:t>
                </a:r>
                <a:endParaRPr lang="en-US" sz="1400" b="1">
                  <a:solidFill>
                    <a:schemeClr val="bg1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5257800" y="3978996"/>
            <a:ext cx="3626271" cy="1641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30"/>
              </a:spcAft>
              <a:buClr>
                <a:srgbClr val="002060"/>
              </a:buClr>
            </a:pPr>
            <a:endParaRPr lang="en-US" sz="16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30"/>
              </a:spcAft>
              <a:buClr>
                <a:srgbClr val="002060"/>
              </a:buClr>
            </a:pP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30"/>
              </a:spcAft>
              <a:buClr>
                <a:srgbClr val="002060"/>
              </a:buClr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Searching for the rules that govern hadron construction</a:t>
            </a:r>
          </a:p>
          <a:p>
            <a:pPr>
              <a:spcAft>
                <a:spcPts val="230"/>
              </a:spcAft>
              <a:buClr>
                <a:srgbClr val="002060"/>
              </a:buClr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M. R.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Sheperd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J. J.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Dudek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R. E. Mitchell</a:t>
            </a:r>
          </a:p>
          <a:p>
            <a:pPr>
              <a:spcAft>
                <a:spcPts val="230"/>
              </a:spcAft>
              <a:buClr>
                <a:srgbClr val="002060"/>
              </a:buClr>
            </a:pPr>
            <a:r>
              <a:rPr lang="en-US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81856"/>
            <a:ext cx="2652603" cy="4377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7200" y="3886200"/>
            <a:ext cx="4456407" cy="2263391"/>
            <a:chOff x="4458993" y="990600"/>
            <a:chExt cx="4456407" cy="2263391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8993" y="1120391"/>
              <a:ext cx="4456407" cy="213360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 bwMode="auto">
            <a:xfrm>
              <a:off x="7964193" y="990600"/>
              <a:ext cx="951207" cy="1066800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cxnSp>
        <p:nvCxnSpPr>
          <p:cNvPr id="5" name="Straight Arrow Connector 4"/>
          <p:cNvCxnSpPr>
            <a:endCxn id="29" idx="1"/>
          </p:cNvCxnSpPr>
          <p:nvPr/>
        </p:nvCxnSpPr>
        <p:spPr bwMode="auto">
          <a:xfrm>
            <a:off x="3581400" y="3505200"/>
            <a:ext cx="520301" cy="53722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</p:spPr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2700" y="0"/>
            <a:ext cx="6769100" cy="965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endParaRPr lang="fr-FR" sz="36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967" y="39469"/>
            <a:ext cx="8875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itchFamily="-110" charset="0"/>
                <a:cs typeface="+mn-cs"/>
              </a:rPr>
              <a:t>The Incomplete Nucleon: Spin Puzzle</a:t>
            </a:r>
            <a:endParaRPr lang="en-US" b="1" dirty="0"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4044076"/>
            <a:ext cx="46103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indent="-403225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DIS → </a:t>
            </a:r>
            <a:r>
              <a:rPr lang="en-US" sz="26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DS</a:t>
            </a: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 0.25</a:t>
            </a:r>
          </a:p>
          <a:p>
            <a:pPr marL="403225" indent="-403225">
              <a:buClr>
                <a:srgbClr val="FF0000"/>
              </a:buClr>
            </a:pPr>
            <a:endParaRPr lang="en-US" sz="2600" b="1" dirty="0" smtClean="0">
              <a:solidFill>
                <a:srgbClr val="002060"/>
              </a:solidFill>
              <a:latin typeface="+mn-lt"/>
              <a:sym typeface="Symbol"/>
            </a:endParaRPr>
          </a:p>
          <a:p>
            <a:pPr marL="403225" indent="-403225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RHIC + DIS → </a:t>
            </a:r>
            <a:r>
              <a:rPr lang="en-US" sz="26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  <a:sym typeface="Symbol"/>
              </a:rPr>
              <a:t>D</a:t>
            </a:r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Symbol"/>
              </a:rPr>
              <a:t>G~0.2</a:t>
            </a:r>
          </a:p>
          <a:p>
            <a:pPr marL="403225" indent="-403225">
              <a:buClr>
                <a:srgbClr val="FF0000"/>
              </a:buClr>
            </a:pPr>
            <a:endParaRPr lang="en-US" sz="2600" b="1" dirty="0" smtClean="0">
              <a:solidFill>
                <a:srgbClr val="002060"/>
              </a:solidFill>
              <a:latin typeface="+mn-lt"/>
              <a:sym typeface="Symbol"/>
            </a:endParaRPr>
          </a:p>
          <a:p>
            <a:pPr marL="403225" indent="-403225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Symbol"/>
              </a:rPr>
              <a:t>→ </a:t>
            </a:r>
            <a:r>
              <a:rPr lang="en-US" sz="2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Symbol"/>
              </a:rPr>
              <a:t>L</a:t>
            </a:r>
            <a:r>
              <a:rPr lang="en-US" sz="2600" b="1" baseline="-250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Symbol"/>
              </a:rPr>
              <a:t>q</a:t>
            </a:r>
            <a:endParaRPr lang="en-US" sz="2600" b="1" baseline="-25000" dirty="0" smtClean="0">
              <a:solidFill>
                <a:srgbClr val="7030A0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20309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[X. </a:t>
            </a:r>
            <a:r>
              <a:rPr lang="en-US" dirty="0" err="1" smtClean="0"/>
              <a:t>Ji</a:t>
            </a:r>
            <a:r>
              <a:rPr lang="en-US" dirty="0" smtClean="0"/>
              <a:t>, 1997]</a:t>
            </a:r>
            <a:endParaRPr lang="en-US" dirty="0"/>
          </a:p>
        </p:txBody>
      </p:sp>
      <p:pic>
        <p:nvPicPr>
          <p:cNvPr id="15" name="Picture 2" descr="DeltaQ_v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540" y="923488"/>
            <a:ext cx="3551027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2" name="Group 31"/>
          <p:cNvGrpSpPr/>
          <p:nvPr/>
        </p:nvGrpSpPr>
        <p:grpSpPr>
          <a:xfrm>
            <a:off x="4343400" y="876300"/>
            <a:ext cx="4079875" cy="1123950"/>
            <a:chOff x="4343400" y="838200"/>
            <a:chExt cx="4079875" cy="1123950"/>
          </a:xfrm>
        </p:grpSpPr>
        <p:sp>
          <p:nvSpPr>
            <p:cNvPr id="16" name="Rectangle 53"/>
            <p:cNvSpPr>
              <a:spLocks noChangeArrowheads="1"/>
            </p:cNvSpPr>
            <p:nvPr/>
          </p:nvSpPr>
          <p:spPr bwMode="auto">
            <a:xfrm>
              <a:off x="4343400" y="838200"/>
              <a:ext cx="4079875" cy="112395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prstClr val="black">
                  <a:alpha val="65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5819775" y="1047750"/>
              <a:ext cx="2432050" cy="549275"/>
              <a:chOff x="2611" y="2140"/>
              <a:chExt cx="1474" cy="313"/>
            </a:xfrm>
          </p:grpSpPr>
          <p:sp>
            <p:nvSpPr>
              <p:cNvPr id="27" name="Text Box 55"/>
              <p:cNvSpPr txBox="1">
                <a:spLocks noChangeArrowheads="1"/>
              </p:cNvSpPr>
              <p:nvPr/>
            </p:nvSpPr>
            <p:spPr bwMode="auto">
              <a:xfrm>
                <a:off x="2611" y="2140"/>
                <a:ext cx="390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>
                    <a:latin typeface="Symbol" pitchFamily="18" charset="2"/>
                  </a:rPr>
                  <a:t>DS</a:t>
                </a:r>
              </a:p>
            </p:txBody>
          </p:sp>
          <p:sp>
            <p:nvSpPr>
              <p:cNvPr id="28" name="Text Box 56"/>
              <p:cNvSpPr txBox="1">
                <a:spLocks noChangeArrowheads="1"/>
              </p:cNvSpPr>
              <p:nvPr/>
            </p:nvSpPr>
            <p:spPr bwMode="auto">
              <a:xfrm>
                <a:off x="3214" y="2140"/>
                <a:ext cx="343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/>
                  <a:t>L</a:t>
                </a:r>
                <a:r>
                  <a:rPr lang="en-GB" sz="3200" b="1" i="1" baseline="-25000"/>
                  <a:t>q</a:t>
                </a:r>
              </a:p>
            </p:txBody>
          </p:sp>
          <p:sp>
            <p:nvSpPr>
              <p:cNvPr id="29" name="Text Box 57"/>
              <p:cNvSpPr txBox="1">
                <a:spLocks noChangeArrowheads="1"/>
              </p:cNvSpPr>
              <p:nvPr/>
            </p:nvSpPr>
            <p:spPr bwMode="auto">
              <a:xfrm>
                <a:off x="3754" y="2140"/>
                <a:ext cx="331" cy="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800" b="1" i="1"/>
                  <a:t>J</a:t>
                </a:r>
                <a:r>
                  <a:rPr lang="en-GB" sz="3200" b="1" i="1" baseline="-25000"/>
                  <a:t>g</a:t>
                </a:r>
              </a:p>
            </p:txBody>
          </p:sp>
          <p:sp>
            <p:nvSpPr>
              <p:cNvPr id="30" name="Text Box 58"/>
              <p:cNvSpPr txBox="1">
                <a:spLocks noChangeArrowheads="1"/>
              </p:cNvSpPr>
              <p:nvPr/>
            </p:nvSpPr>
            <p:spPr bwMode="auto">
              <a:xfrm>
                <a:off x="3529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/>
                  <a:t>+</a:t>
                </a:r>
              </a:p>
            </p:txBody>
          </p:sp>
          <p:sp>
            <p:nvSpPr>
              <p:cNvPr id="31" name="Text Box 59"/>
              <p:cNvSpPr txBox="1">
                <a:spLocks noChangeArrowheads="1"/>
              </p:cNvSpPr>
              <p:nvPr/>
            </p:nvSpPr>
            <p:spPr bwMode="auto">
              <a:xfrm>
                <a:off x="2998" y="2140"/>
                <a:ext cx="246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3000" b="1"/>
                  <a:t>+</a:t>
                </a:r>
              </a:p>
            </p:txBody>
          </p:sp>
        </p:grpSp>
        <p:grpSp>
          <p:nvGrpSpPr>
            <p:cNvPr id="18" name="Group 60"/>
            <p:cNvGrpSpPr>
              <a:grpSpLocks/>
            </p:cNvGrpSpPr>
            <p:nvPr/>
          </p:nvGrpSpPr>
          <p:grpSpPr bwMode="auto">
            <a:xfrm>
              <a:off x="4562475" y="941388"/>
              <a:ext cx="312738" cy="819150"/>
              <a:chOff x="2079" y="2689"/>
              <a:chExt cx="189" cy="468"/>
            </a:xfrm>
          </p:grpSpPr>
          <p:sp>
            <p:nvSpPr>
              <p:cNvPr id="24" name="Text Box 61"/>
              <p:cNvSpPr txBox="1">
                <a:spLocks noChangeArrowheads="1"/>
              </p:cNvSpPr>
              <p:nvPr/>
            </p:nvSpPr>
            <p:spPr bwMode="auto">
              <a:xfrm>
                <a:off x="2079" y="2689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1</a:t>
                </a:r>
              </a:p>
            </p:txBody>
          </p:sp>
          <p:sp>
            <p:nvSpPr>
              <p:cNvPr id="25" name="Text Box 62"/>
              <p:cNvSpPr txBox="1">
                <a:spLocks noChangeArrowheads="1"/>
              </p:cNvSpPr>
              <p:nvPr/>
            </p:nvSpPr>
            <p:spPr bwMode="auto">
              <a:xfrm>
                <a:off x="2079" y="2928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2</a:t>
                </a:r>
              </a:p>
            </p:txBody>
          </p:sp>
          <p:sp>
            <p:nvSpPr>
              <p:cNvPr id="26" name="Line 63"/>
              <p:cNvSpPr>
                <a:spLocks noChangeShapeType="1"/>
              </p:cNvSpPr>
              <p:nvPr/>
            </p:nvSpPr>
            <p:spPr bwMode="auto">
              <a:xfrm>
                <a:off x="2114" y="2920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 Box 64"/>
            <p:cNvSpPr txBox="1">
              <a:spLocks noChangeArrowheads="1"/>
            </p:cNvSpPr>
            <p:nvPr/>
          </p:nvSpPr>
          <p:spPr bwMode="auto">
            <a:xfrm>
              <a:off x="5003800" y="1112838"/>
              <a:ext cx="39211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800" b="1"/>
                <a:t>=</a:t>
              </a:r>
            </a:p>
          </p:txBody>
        </p:sp>
        <p:grpSp>
          <p:nvGrpSpPr>
            <p:cNvPr id="20" name="Group 65"/>
            <p:cNvGrpSpPr>
              <a:grpSpLocks/>
            </p:cNvGrpSpPr>
            <p:nvPr/>
          </p:nvGrpSpPr>
          <p:grpSpPr bwMode="auto">
            <a:xfrm>
              <a:off x="5534025" y="939800"/>
              <a:ext cx="312738" cy="819150"/>
              <a:chOff x="2437" y="2025"/>
              <a:chExt cx="189" cy="468"/>
            </a:xfrm>
          </p:grpSpPr>
          <p:sp>
            <p:nvSpPr>
              <p:cNvPr id="21" name="Text Box 66"/>
              <p:cNvSpPr txBox="1">
                <a:spLocks noChangeArrowheads="1"/>
              </p:cNvSpPr>
              <p:nvPr/>
            </p:nvSpPr>
            <p:spPr bwMode="auto">
              <a:xfrm>
                <a:off x="2437" y="2025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1</a:t>
                </a:r>
              </a:p>
            </p:txBody>
          </p:sp>
          <p:sp>
            <p:nvSpPr>
              <p:cNvPr id="22" name="Text Box 67"/>
              <p:cNvSpPr txBox="1">
                <a:spLocks noChangeArrowheads="1"/>
              </p:cNvSpPr>
              <p:nvPr/>
            </p:nvSpPr>
            <p:spPr bwMode="auto">
              <a:xfrm>
                <a:off x="2437" y="2264"/>
                <a:ext cx="189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dirty="0"/>
                  <a:t>2</a:t>
                </a:r>
              </a:p>
            </p:txBody>
          </p:sp>
          <p:sp>
            <p:nvSpPr>
              <p:cNvPr id="23" name="Line 68"/>
              <p:cNvSpPr>
                <a:spLocks noChangeShapeType="1"/>
              </p:cNvSpPr>
              <p:nvPr/>
            </p:nvSpPr>
            <p:spPr bwMode="auto">
              <a:xfrm>
                <a:off x="2479" y="2264"/>
                <a:ext cx="139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5375892" y="2457013"/>
            <a:ext cx="2329794" cy="3858122"/>
            <a:chOff x="5375892" y="2409388"/>
            <a:chExt cx="2329794" cy="3858122"/>
          </a:xfrm>
        </p:grpSpPr>
        <p:sp>
          <p:nvSpPr>
            <p:cNvPr id="2" name="Rectangle 1"/>
            <p:cNvSpPr/>
            <p:nvPr/>
          </p:nvSpPr>
          <p:spPr bwMode="auto">
            <a:xfrm>
              <a:off x="5375892" y="2409388"/>
              <a:ext cx="2329794" cy="38581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2867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23217" y="2514600"/>
              <a:ext cx="2167908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3217" y="4267200"/>
              <a:ext cx="219678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9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759476" cy="723900"/>
          </a:xfrm>
        </p:spPr>
        <p:txBody>
          <a:bodyPr/>
          <a:lstStyle/>
          <a:p>
            <a:r>
              <a:rPr lang="en-US" dirty="0" smtClean="0"/>
              <a:t>Imaging the Nucleon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r="2873" b="39727"/>
          <a:stretch/>
        </p:blipFill>
        <p:spPr bwMode="auto">
          <a:xfrm>
            <a:off x="228600" y="963537"/>
            <a:ext cx="4697506" cy="3152775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1122521"/>
            <a:ext cx="414510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Transverse Momentum Dist. (TMD) </a:t>
            </a:r>
          </a:p>
          <a:p>
            <a:pPr marL="514350" indent="-17145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onfined motion in a nucleon </a:t>
            </a:r>
          </a:p>
          <a:p>
            <a:pPr marL="514350" indent="-17145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(semi-inclusive DIS)</a:t>
            </a:r>
          </a:p>
          <a:p>
            <a:pPr marL="514350" indent="-171450">
              <a:buClr>
                <a:srgbClr val="7030A0"/>
              </a:buClr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Generalized Parton Dist. (GPD) </a:t>
            </a:r>
          </a:p>
          <a:p>
            <a:pPr marL="571500" indent="-22860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Spatial imaging </a:t>
            </a:r>
          </a:p>
          <a:p>
            <a:pPr marL="514350" lvl="0" indent="-171450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(exclusive DIS)</a:t>
            </a:r>
          </a:p>
          <a:p>
            <a:pPr marL="514350" lvl="0" indent="-171450">
              <a:buClr>
                <a:srgbClr val="7030A0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lvl="0" indent="-307718">
              <a:buSzPct val="120000"/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</a:p>
          <a:p>
            <a:pPr marL="573088" lvl="0" indent="-231775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</a:p>
          <a:p>
            <a:pPr marL="573088" lvl="0" indent="-231775">
              <a:buClr>
                <a:srgbClr val="7030A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Polarized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beams and targets</a:t>
            </a:r>
          </a:p>
          <a:p>
            <a:pPr marL="573088" lvl="0" indent="-231775">
              <a:buClr>
                <a:srgbClr val="7030A0"/>
              </a:buClr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Sophisticated detector systems</a:t>
            </a:r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1764" y="4711005"/>
            <a:ext cx="3563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68325" algn="l"/>
              </a:tabLst>
            </a:pP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	Major new 	capability with 	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JLab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 @ 12 GeV</a:t>
            </a:r>
            <a:endParaRPr lang="en-US" sz="28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109534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0827" y="228326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5257800" y="4800600"/>
            <a:ext cx="565262" cy="914400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1" name="Picture 10" descr="profile.png"/>
          <p:cNvPicPr/>
          <p:nvPr/>
        </p:nvPicPr>
        <p:blipFill rotWithShape="1">
          <a:blip r:embed="rId4" cstate="print"/>
          <a:srcRect l="7356" t="49129" r="12267"/>
          <a:stretch/>
        </p:blipFill>
        <p:spPr>
          <a:xfrm>
            <a:off x="2819400" y="4291467"/>
            <a:ext cx="2091421" cy="1683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5" cstate="print"/>
          <a:srcRect l="-484" t="1407" r="-506" b="-1202"/>
          <a:stretch/>
        </p:blipFill>
        <p:spPr bwMode="auto">
          <a:xfrm>
            <a:off x="228600" y="4382126"/>
            <a:ext cx="2150268" cy="1592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4800" y="65151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Parity Violation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7772400" cy="554326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Nucleon Strangeness Form Factors (complete)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HAPPEX (Hall A) 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G0 (Hall C)</a:t>
            </a:r>
          </a:p>
          <a:p>
            <a:pPr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Neutron Skin 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PREX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CREX </a:t>
            </a:r>
          </a:p>
          <a:p>
            <a:pPr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Precision Tests of Standard Model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800" dirty="0" err="1" smtClean="0">
                <a:solidFill>
                  <a:srgbClr val="002060"/>
                </a:solidFill>
              </a:rPr>
              <a:t>Qweak</a:t>
            </a:r>
            <a:r>
              <a:rPr lang="en-US" sz="2800" dirty="0" smtClean="0">
                <a:solidFill>
                  <a:srgbClr val="002060"/>
                </a:solidFill>
              </a:rPr>
              <a:t> (Under analysis)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800" dirty="0" smtClean="0">
                <a:solidFill>
                  <a:srgbClr val="002060"/>
                </a:solidFill>
              </a:rPr>
              <a:t>MOLLER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sz="2800" dirty="0" err="1" smtClean="0">
                <a:solidFill>
                  <a:srgbClr val="002060"/>
                </a:solidFill>
              </a:rPr>
              <a:t>SoLID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l="2289" r="4380" b="3535"/>
          <a:stretch/>
        </p:blipFill>
        <p:spPr bwMode="auto">
          <a:xfrm>
            <a:off x="4694829" y="1437564"/>
            <a:ext cx="4312693" cy="264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0687" y="3395205"/>
            <a:ext cx="4556097" cy="20514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-21608"/>
            <a:ext cx="9144000" cy="838200"/>
          </a:xfrm>
        </p:spPr>
        <p:txBody>
          <a:bodyPr/>
          <a:lstStyle/>
          <a:p>
            <a:r>
              <a:rPr lang="en-US" sz="3000" b="1" dirty="0" smtClean="0"/>
              <a:t>Measuring the Neutron “Skin” in the </a:t>
            </a:r>
            <a:r>
              <a:rPr lang="en-US" sz="3000" b="1" dirty="0" err="1" smtClean="0"/>
              <a:t>Pb</a:t>
            </a:r>
            <a:r>
              <a:rPr lang="en-US" sz="3000" dirty="0" smtClean="0"/>
              <a:t> </a:t>
            </a:r>
            <a:r>
              <a:rPr lang="en-US" sz="3000" b="1" dirty="0" smtClean="0"/>
              <a:t>Nucleus</a:t>
            </a:r>
            <a:endParaRPr lang="en-US" sz="3000" dirty="0"/>
          </a:p>
        </p:txBody>
      </p:sp>
      <p:graphicFrame>
        <p:nvGraphicFramePr>
          <p:cNvPr id="9492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4036"/>
              </p:ext>
            </p:extLst>
          </p:nvPr>
        </p:nvGraphicFramePr>
        <p:xfrm>
          <a:off x="76200" y="1875432"/>
          <a:ext cx="4114800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3" imgW="9454289" imgH="8234381" progId="">
                  <p:embed/>
                </p:oleObj>
              </mc:Choice>
              <mc:Fallback>
                <p:oleObj name="Image" r:id="rId3" imgW="9454289" imgH="8234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875432"/>
                        <a:ext cx="4114800" cy="3584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5"/>
          <p:cNvGrpSpPr/>
          <p:nvPr/>
        </p:nvGrpSpPr>
        <p:grpSpPr>
          <a:xfrm>
            <a:off x="4434908" y="3421954"/>
            <a:ext cx="4645484" cy="2034610"/>
            <a:chOff x="3996866" y="914400"/>
            <a:chExt cx="4645484" cy="2034610"/>
          </a:xfrm>
        </p:grpSpPr>
        <p:grpSp>
          <p:nvGrpSpPr>
            <p:cNvPr id="3" name="Group 20"/>
            <p:cNvGrpSpPr/>
            <p:nvPr/>
          </p:nvGrpSpPr>
          <p:grpSpPr>
            <a:xfrm>
              <a:off x="4191000" y="914400"/>
              <a:ext cx="4451350" cy="1830388"/>
              <a:chOff x="4191000" y="914400"/>
              <a:chExt cx="4451350" cy="1830388"/>
            </a:xfrm>
          </p:grpSpPr>
          <p:sp>
            <p:nvSpPr>
              <p:cNvPr id="29" name="Oval 2"/>
              <p:cNvSpPr>
                <a:spLocks noChangeArrowheads="1"/>
              </p:cNvSpPr>
              <p:nvPr/>
            </p:nvSpPr>
            <p:spPr bwMode="auto">
              <a:xfrm>
                <a:off x="6629400" y="1371600"/>
                <a:ext cx="1295400" cy="1219200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0" name="Picture 6" descr="NSTAR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91000" y="1295400"/>
                <a:ext cx="1524000" cy="1449388"/>
              </a:xfrm>
              <a:prstGeom prst="rect">
                <a:avLst/>
              </a:prstGeom>
              <a:noFill/>
            </p:spPr>
          </p:pic>
          <p:sp>
            <p:nvSpPr>
              <p:cNvPr id="31" name="Oval 7"/>
              <p:cNvSpPr>
                <a:spLocks noChangeArrowheads="1"/>
              </p:cNvSpPr>
              <p:nvPr/>
            </p:nvSpPr>
            <p:spPr bwMode="auto">
              <a:xfrm>
                <a:off x="6781800" y="1524000"/>
                <a:ext cx="990600" cy="914400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9"/>
              <p:cNvSpPr txBox="1">
                <a:spLocks noChangeArrowheads="1"/>
              </p:cNvSpPr>
              <p:nvPr/>
            </p:nvSpPr>
            <p:spPr bwMode="auto">
              <a:xfrm>
                <a:off x="4267200" y="914400"/>
                <a:ext cx="16764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baseline="0" dirty="0">
                    <a:solidFill>
                      <a:srgbClr val="008900"/>
                    </a:solidFill>
                  </a:rPr>
                  <a:t>Neutron Star</a:t>
                </a:r>
              </a:p>
            </p:txBody>
          </p:sp>
          <p:sp>
            <p:nvSpPr>
              <p:cNvPr id="33" name="Text Box 10"/>
              <p:cNvSpPr txBox="1">
                <a:spLocks noChangeArrowheads="1"/>
              </p:cNvSpPr>
              <p:nvPr/>
            </p:nvSpPr>
            <p:spPr bwMode="auto">
              <a:xfrm>
                <a:off x="6400800" y="914400"/>
                <a:ext cx="164147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baseline="0" dirty="0">
                    <a:solidFill>
                      <a:srgbClr val="008900"/>
                    </a:solidFill>
                  </a:rPr>
                  <a:t>Lead Nucleus</a:t>
                </a:r>
              </a:p>
            </p:txBody>
          </p:sp>
          <p:sp>
            <p:nvSpPr>
              <p:cNvPr id="34" name="Text Box 12"/>
              <p:cNvSpPr txBox="1">
                <a:spLocks noChangeArrowheads="1"/>
              </p:cNvSpPr>
              <p:nvPr/>
            </p:nvSpPr>
            <p:spPr bwMode="auto">
              <a:xfrm>
                <a:off x="8001000" y="2057400"/>
                <a:ext cx="6413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baseline="0">
                    <a:latin typeface="Arial" charset="0"/>
                  </a:rPr>
                  <a:t>skin</a:t>
                </a:r>
              </a:p>
            </p:txBody>
          </p:sp>
          <p:sp>
            <p:nvSpPr>
              <p:cNvPr id="35" name="Line 14"/>
              <p:cNvSpPr>
                <a:spLocks noChangeShapeType="1"/>
              </p:cNvSpPr>
              <p:nvPr/>
            </p:nvSpPr>
            <p:spPr bwMode="auto">
              <a:xfrm flipV="1">
                <a:off x="4267200" y="2486025"/>
                <a:ext cx="228600" cy="1884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15"/>
              <p:cNvSpPr>
                <a:spLocks noChangeShapeType="1"/>
              </p:cNvSpPr>
              <p:nvPr/>
            </p:nvSpPr>
            <p:spPr bwMode="auto">
              <a:xfrm flipH="1" flipV="1">
                <a:off x="7848600" y="1828800"/>
                <a:ext cx="381000" cy="2286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17"/>
              <p:cNvSpPr>
                <a:spLocks noChangeShapeType="1"/>
              </p:cNvSpPr>
              <p:nvPr/>
            </p:nvSpPr>
            <p:spPr bwMode="auto">
              <a:xfrm>
                <a:off x="6477000" y="1371600"/>
                <a:ext cx="0" cy="1219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18"/>
              <p:cNvSpPr>
                <a:spLocks noChangeShapeType="1"/>
              </p:cNvSpPr>
              <p:nvPr/>
            </p:nvSpPr>
            <p:spPr bwMode="auto">
              <a:xfrm>
                <a:off x="5715000" y="1371600"/>
                <a:ext cx="0" cy="121920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Text Box 19"/>
              <p:cNvSpPr txBox="1">
                <a:spLocks noChangeArrowheads="1"/>
              </p:cNvSpPr>
              <p:nvPr/>
            </p:nvSpPr>
            <p:spPr bwMode="auto">
              <a:xfrm>
                <a:off x="5699125" y="1508125"/>
                <a:ext cx="549275" cy="581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 baseline="0">
                    <a:solidFill>
                      <a:schemeClr val="hlink"/>
                    </a:solidFill>
                    <a:latin typeface="Times" charset="0"/>
                  </a:rPr>
                  <a:t>10 km</a:t>
                </a:r>
              </a:p>
            </p:txBody>
          </p:sp>
          <p:sp>
            <p:nvSpPr>
              <p:cNvPr id="40" name="Text Box 20"/>
              <p:cNvSpPr txBox="1">
                <a:spLocks noChangeArrowheads="1"/>
              </p:cNvSpPr>
              <p:nvPr/>
            </p:nvSpPr>
            <p:spPr bwMode="auto">
              <a:xfrm>
                <a:off x="6096000" y="1905000"/>
                <a:ext cx="549275" cy="581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 baseline="0">
                    <a:solidFill>
                      <a:srgbClr val="996633"/>
                    </a:solidFill>
                    <a:latin typeface="Times" charset="0"/>
                  </a:rPr>
                  <a:t>10 fm</a:t>
                </a:r>
              </a:p>
            </p:txBody>
          </p:sp>
        </p:grp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3996866" y="2582297"/>
              <a:ext cx="742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b="1" baseline="0" dirty="0">
                  <a:latin typeface="Arial" charset="0"/>
                </a:rPr>
                <a:t>crust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427900" y="2202761"/>
            <a:ext cx="46842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Parity violating electron scattering</a:t>
            </a: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Sensitive to neutron distribution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381000" y="5685432"/>
            <a:ext cx="6355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Applications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: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Arial" charset="0"/>
                <a:cs typeface="Arial" charset="0"/>
              </a:rPr>
              <a:t>Nuclear  Physics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Neutron Stars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		     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Atomic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Parity,  Heavy Ion Collisions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0" y="8848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=(1 – 4 sin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5229" y="1189632"/>
            <a:ext cx="440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Weak interaction selects neutrons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3733800" y="1113432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826" y="1198128"/>
            <a:ext cx="6727974" cy="453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5" t="12333" r="39523" b="70055"/>
          <a:stretch/>
        </p:blipFill>
        <p:spPr>
          <a:xfrm>
            <a:off x="3473624" y="4236783"/>
            <a:ext cx="1842654" cy="738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3252440" y="4267200"/>
            <a:ext cx="3681760" cy="724635"/>
            <a:chOff x="3252440" y="4267200"/>
            <a:chExt cx="3681760" cy="724635"/>
          </a:xfrm>
        </p:grpSpPr>
        <p:grpSp>
          <p:nvGrpSpPr>
            <p:cNvPr id="16" name="Group 15"/>
            <p:cNvGrpSpPr/>
            <p:nvPr/>
          </p:nvGrpSpPr>
          <p:grpSpPr>
            <a:xfrm>
              <a:off x="3252440" y="4267200"/>
              <a:ext cx="3681760" cy="724635"/>
              <a:chOff x="3252440" y="4267200"/>
              <a:chExt cx="3681760" cy="7246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252440" y="4267200"/>
                <a:ext cx="1467068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Projected</a:t>
                </a:r>
              </a:p>
              <a:p>
                <a:r>
                  <a:rPr lang="en-US" sz="2000" b="1" dirty="0" err="1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JLab</a:t>
                </a:r>
                <a:r>
                  <a:rPr lang="en-US" sz="2000" b="1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data: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252440" y="4267200"/>
                <a:ext cx="3681760" cy="724635"/>
                <a:chOff x="3252440" y="4267200"/>
                <a:chExt cx="3681760" cy="724635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764" t="70280" r="27107" b="14860"/>
                <a:stretch/>
              </p:blipFill>
              <p:spPr>
                <a:xfrm>
                  <a:off x="4690730" y="4267200"/>
                  <a:ext cx="2243470" cy="72463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8" name="Rectangle 7"/>
                <p:cNvSpPr/>
                <p:nvPr/>
              </p:nvSpPr>
              <p:spPr bwMode="auto">
                <a:xfrm>
                  <a:off x="3252440" y="4267200"/>
                  <a:ext cx="3681760" cy="707886"/>
                </a:xfrm>
                <a:prstGeom prst="rect">
                  <a:avLst/>
                </a:prstGeom>
                <a:noFill/>
                <a:ln w="317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492697"/>
              <a:ext cx="503675" cy="356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Testing the Standard Model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2215960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Standard Model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24025" y="1524000"/>
            <a:ext cx="1471975" cy="2339163"/>
            <a:chOff x="4624025" y="1600200"/>
            <a:chExt cx="1471975" cy="2339163"/>
          </a:xfrm>
        </p:grpSpPr>
        <p:sp>
          <p:nvSpPr>
            <p:cNvPr id="10" name="Rectangle 9"/>
            <p:cNvSpPr/>
            <p:nvPr/>
          </p:nvSpPr>
          <p:spPr bwMode="auto">
            <a:xfrm>
              <a:off x="4800600" y="1600200"/>
              <a:ext cx="571962" cy="1295400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524038" y="2286000"/>
              <a:ext cx="571962" cy="1653363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24025" y="3113458"/>
              <a:ext cx="7841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endPara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632" y="826588"/>
            <a:ext cx="2027533" cy="1392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16" descr="halla_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92725"/>
            <a:ext cx="2042966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8919" y="4800600"/>
            <a:ext cx="179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(from PDG 2014)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4800" y="65151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34953" y="3710862"/>
            <a:ext cx="2996406" cy="2945845"/>
            <a:chOff x="-34953" y="3710862"/>
            <a:chExt cx="2996406" cy="294584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8" y="3710862"/>
              <a:ext cx="2061717" cy="13229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953" y="5040437"/>
              <a:ext cx="2996406" cy="161627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118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err="1" smtClean="0"/>
              <a:t>Charmonium</a:t>
            </a:r>
            <a:r>
              <a:rPr lang="en-US" dirty="0" smtClean="0"/>
              <a:t> </a:t>
            </a:r>
            <a:r>
              <a:rPr lang="en-US" dirty="0" err="1" smtClean="0"/>
              <a:t>Pentaquark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28601" y="990601"/>
            <a:ext cx="2590799" cy="212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03671" y="1066800"/>
            <a:ext cx="30925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Roboto-Bold"/>
              </a:rPr>
              <a:t>LHCb</a:t>
            </a:r>
            <a:endParaRPr lang="en-US" sz="2000" b="1" dirty="0" smtClean="0">
              <a:latin typeface="Roboto-Bold"/>
            </a:endParaRPr>
          </a:p>
          <a:p>
            <a:r>
              <a:rPr lang="en-US" sz="2000" dirty="0" smtClean="0">
                <a:latin typeface="Roboto-Bold"/>
              </a:rPr>
              <a:t>2 </a:t>
            </a:r>
            <a:r>
              <a:rPr lang="en-US" sz="2000" i="1" dirty="0">
                <a:latin typeface="Roboto-BoldItalic"/>
              </a:rPr>
              <a:t>P</a:t>
            </a:r>
            <a:r>
              <a:rPr lang="en-US" sz="1400" i="1" dirty="0">
                <a:latin typeface="Roboto-BoldItalic"/>
              </a:rPr>
              <a:t>c </a:t>
            </a:r>
            <a:r>
              <a:rPr lang="en-US" sz="2000" dirty="0">
                <a:latin typeface="Roboto-Bold"/>
              </a:rPr>
              <a:t>states </a:t>
            </a:r>
            <a:r>
              <a:rPr lang="en-US" sz="2000" dirty="0">
                <a:latin typeface="Roboto-Regular"/>
              </a:rPr>
              <a:t>needed to</a:t>
            </a:r>
          </a:p>
          <a:p>
            <a:r>
              <a:rPr lang="en-US" sz="2000" dirty="0">
                <a:latin typeface="Roboto-Regular"/>
              </a:rPr>
              <a:t>describe </a:t>
            </a:r>
            <a:r>
              <a:rPr lang="en-US" sz="2000" dirty="0" smtClean="0">
                <a:latin typeface="Roboto-Regular"/>
              </a:rPr>
              <a:t>results:</a:t>
            </a:r>
            <a:endParaRPr lang="en-US" sz="2000" dirty="0">
              <a:latin typeface="Roboto-Regular"/>
            </a:endParaRPr>
          </a:p>
          <a:p>
            <a:r>
              <a:rPr lang="en-US" sz="2000" b="1" dirty="0" smtClean="0">
                <a:latin typeface="Roboto-Bold"/>
              </a:rPr>
              <a:t>	narrow</a:t>
            </a:r>
            <a:r>
              <a:rPr lang="en-US" sz="2000" dirty="0">
                <a:latin typeface="Roboto-Regular"/>
              </a:rPr>
              <a:t>: </a:t>
            </a:r>
            <a:r>
              <a:rPr lang="en-US" sz="2000" i="1" dirty="0">
                <a:latin typeface="Roboto-Italic"/>
              </a:rPr>
              <a:t>P</a:t>
            </a:r>
            <a:r>
              <a:rPr lang="en-US" sz="1200" i="1" dirty="0">
                <a:latin typeface="Roboto-Italic"/>
              </a:rPr>
              <a:t>c</a:t>
            </a:r>
            <a:r>
              <a:rPr lang="en-US" sz="2000" dirty="0">
                <a:latin typeface="Roboto-Regular"/>
              </a:rPr>
              <a:t>(4450)</a:t>
            </a:r>
          </a:p>
          <a:p>
            <a:r>
              <a:rPr lang="en-US" sz="2000" b="1" dirty="0" smtClean="0">
                <a:latin typeface="Roboto-Bold"/>
              </a:rPr>
              <a:t>	wide</a:t>
            </a:r>
            <a:r>
              <a:rPr lang="en-US" sz="2000" dirty="0">
                <a:latin typeface="Roboto-Regular"/>
              </a:rPr>
              <a:t>: </a:t>
            </a:r>
            <a:r>
              <a:rPr lang="en-US" sz="2000" i="1" dirty="0">
                <a:latin typeface="Roboto-Italic"/>
              </a:rPr>
              <a:t>P</a:t>
            </a:r>
            <a:r>
              <a:rPr lang="en-US" sz="1200" i="1" dirty="0">
                <a:latin typeface="Roboto-Italic"/>
              </a:rPr>
              <a:t>c</a:t>
            </a:r>
            <a:r>
              <a:rPr lang="en-US" sz="2000" dirty="0">
                <a:latin typeface="Roboto-Regular"/>
              </a:rPr>
              <a:t>(4380)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5791" y="838200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E12-16-007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26" y="4572000"/>
            <a:ext cx="4373728" cy="162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174" y="3810000"/>
            <a:ext cx="2784581" cy="36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36" y="3781139"/>
            <a:ext cx="3793991" cy="239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34470" y="914400"/>
            <a:ext cx="5867400" cy="2362200"/>
          </a:xfrm>
          <a:prstGeom prst="rect">
            <a:avLst/>
          </a:prstGeom>
          <a:noFill/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56046" y="1327805"/>
            <a:ext cx="2637408" cy="2395105"/>
            <a:chOff x="6241182" y="1044945"/>
            <a:chExt cx="2637408" cy="2395105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1044945"/>
              <a:ext cx="2630190" cy="23951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6400800" y="1044945"/>
              <a:ext cx="1295400" cy="1742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241182" y="3252478"/>
              <a:ext cx="769218" cy="1742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6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CEBAF Program FY15-17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" b="3224"/>
          <a:stretch/>
        </p:blipFill>
        <p:spPr bwMode="auto">
          <a:xfrm>
            <a:off x="128083" y="1192306"/>
            <a:ext cx="8882561" cy="491265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886"/>
            <a:ext cx="8991600" cy="685800"/>
          </a:xfrm>
        </p:spPr>
        <p:txBody>
          <a:bodyPr/>
          <a:lstStyle/>
          <a:p>
            <a:r>
              <a:rPr lang="en-US" dirty="0" smtClean="0"/>
              <a:t> First Published Results from 12 GeV CEBAF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44399" y="1520290"/>
            <a:ext cx="5047201" cy="119263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The new </a:t>
            </a:r>
            <a:r>
              <a:rPr lang="en-US" sz="1300" i="1" dirty="0" err="1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sz="1300" i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results show: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• 	For 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neutral </a:t>
            </a:r>
            <a:r>
              <a:rPr lang="en-US" sz="1300" dirty="0" err="1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pions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, the reaction mechanism is dominated by pure vector coupling.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en-US" sz="1300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	The 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first data for beam asymmetry for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Symbol" charset="2"/>
                <a:cs typeface="Symbol" charset="2"/>
              </a:rPr>
              <a:t> h </a:t>
            </a: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production &gt;3 GeV.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en-US" sz="1300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300" b="1" dirty="0" smtClean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300" b="1" dirty="0" err="1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sz="1300" b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experiment in Hall D can produce timely results.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" y="86580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first experimental results, from data collected in the </a:t>
            </a:r>
            <a:r>
              <a:rPr lang="en-US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engineering run,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have been published in Phys. Rev. C.</a:t>
            </a:r>
            <a:endParaRPr lang="en-US" b="1" dirty="0">
              <a:solidFill>
                <a:srgbClr val="333399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44399" y="2776840"/>
            <a:ext cx="49823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will search for hybrid mesons, particles in which the strong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gluonic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field contributes directly to their properties. From the spectrum of these particles, we can learn about the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gluonic</a:t>
            </a: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field in QCD. </a:t>
            </a:r>
          </a:p>
        </p:txBody>
      </p:sp>
      <p:pic>
        <p:nvPicPr>
          <p:cNvPr id="24" name="Picture 23" descr="GlueX-500-p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914589"/>
            <a:ext cx="1270000" cy="441960"/>
          </a:xfrm>
          <a:prstGeom prst="rect">
            <a:avLst/>
          </a:prstGeom>
        </p:spPr>
      </p:pic>
      <p:pic>
        <p:nvPicPr>
          <p:cNvPr id="26" name="Picture 25" descr="jpsimass_v2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2756" r="1822" b="2399"/>
          <a:stretch/>
        </p:blipFill>
        <p:spPr>
          <a:xfrm>
            <a:off x="6012935" y="4161291"/>
            <a:ext cx="2913777" cy="20955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Straight Connector 26"/>
          <p:cNvCxnSpPr/>
          <p:nvPr/>
        </p:nvCxnSpPr>
        <p:spPr bwMode="auto">
          <a:xfrm>
            <a:off x="0" y="3962400"/>
            <a:ext cx="9144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itle 1"/>
          <p:cNvSpPr txBox="1">
            <a:spLocks/>
          </p:cNvSpPr>
          <p:nvPr/>
        </p:nvSpPr>
        <p:spPr>
          <a:xfrm>
            <a:off x="318710" y="4125914"/>
            <a:ext cx="5358190" cy="2166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Arial"/>
              </a:rPr>
              <a:t>Bonus:</a:t>
            </a: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endParaRPr lang="en-US" sz="2400" dirty="0" smtClean="0">
              <a:solidFill>
                <a:srgbClr val="C00000"/>
              </a:solidFill>
              <a:latin typeface="Arial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latin typeface="Arial"/>
              </a:rPr>
              <a:t>First observation of </a:t>
            </a:r>
            <a:r>
              <a:rPr lang="en-US" sz="2400" dirty="0" err="1" smtClean="0">
                <a:solidFill>
                  <a:srgbClr val="C00000"/>
                </a:solidFill>
                <a:latin typeface="Arial"/>
              </a:rPr>
              <a:t>charmonium</a:t>
            </a:r>
            <a:r>
              <a:rPr lang="en-US" sz="2400" dirty="0" smtClean="0">
                <a:solidFill>
                  <a:srgbClr val="C00000"/>
                </a:solidFill>
                <a:latin typeface="Arial"/>
              </a:rPr>
              <a:t> at </a:t>
            </a:r>
            <a:r>
              <a:rPr lang="en-US" sz="2400" dirty="0" err="1" smtClean="0">
                <a:solidFill>
                  <a:srgbClr val="C00000"/>
                </a:solidFill>
                <a:latin typeface="Arial"/>
              </a:rPr>
              <a:t>JLab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!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71" y="4190994"/>
            <a:ext cx="2376488" cy="157413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09600" y="1514475"/>
            <a:ext cx="3139531" cy="2371724"/>
            <a:chOff x="697037" y="1520291"/>
            <a:chExt cx="3139531" cy="2371724"/>
          </a:xfrm>
        </p:grpSpPr>
        <p:grpSp>
          <p:nvGrpSpPr>
            <p:cNvPr id="31" name="Group 30"/>
            <p:cNvGrpSpPr/>
            <p:nvPr/>
          </p:nvGrpSpPr>
          <p:grpSpPr>
            <a:xfrm>
              <a:off x="697037" y="1520291"/>
              <a:ext cx="3139531" cy="2086579"/>
              <a:chOff x="140831" y="3619836"/>
              <a:chExt cx="3486557" cy="2330229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30138" y="3619836"/>
                <a:ext cx="3397250" cy="2330229"/>
                <a:chOff x="230138" y="3619836"/>
                <a:chExt cx="3397250" cy="2330229"/>
              </a:xfrm>
            </p:grpSpPr>
            <p:pic>
              <p:nvPicPr>
                <p:cNvPr id="36" name="Picture 35" descr="fig5_Sigma.pn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48" t="3955" r="10145" b="50725"/>
                <a:stretch/>
              </p:blipFill>
              <p:spPr>
                <a:xfrm>
                  <a:off x="230138" y="3619836"/>
                  <a:ext cx="3397250" cy="2330229"/>
                </a:xfrm>
                <a:prstGeom prst="rect">
                  <a:avLst/>
                </a:prstGeom>
              </p:spPr>
            </p:pic>
            <p:sp>
              <p:nvSpPr>
                <p:cNvPr id="37" name="Rectangle 36"/>
                <p:cNvSpPr/>
                <p:nvPr/>
              </p:nvSpPr>
              <p:spPr bwMode="auto">
                <a:xfrm>
                  <a:off x="875553" y="3807797"/>
                  <a:ext cx="173532" cy="14988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34" name="Rectangle 33"/>
              <p:cNvSpPr/>
              <p:nvPr/>
            </p:nvSpPr>
            <p:spPr bwMode="auto">
              <a:xfrm>
                <a:off x="314325" y="3692428"/>
                <a:ext cx="173532" cy="14988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0831" y="4528315"/>
                <a:ext cx="430887" cy="214161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002060"/>
                    </a:solidFill>
                    <a:latin typeface="Symbol" panose="05050102010706020507" pitchFamily="18" charset="2"/>
                    <a:cs typeface="Arial" pitchFamily="34" charset="0"/>
                  </a:rPr>
                  <a:t>S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 bwMode="auto">
            <a:xfrm>
              <a:off x="777455" y="3589262"/>
              <a:ext cx="3059113" cy="30275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6" y="3521363"/>
            <a:ext cx="1739227" cy="28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351" cy="6764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-8793" y="676469"/>
            <a:ext cx="9153144" cy="5791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7726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JLab</a:t>
            </a:r>
            <a:r>
              <a:rPr lang="en-US" dirty="0" smtClean="0">
                <a:solidFill>
                  <a:schemeClr val="bg1"/>
                </a:solidFill>
              </a:rPr>
              <a:t>: A Laboratory for Nuclear Science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r="54337"/>
          <a:stretch/>
        </p:blipFill>
        <p:spPr>
          <a:xfrm>
            <a:off x="2639791" y="667726"/>
            <a:ext cx="4218209" cy="57999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6" name="Group 5"/>
          <p:cNvGrpSpPr/>
          <p:nvPr/>
        </p:nvGrpSpPr>
        <p:grpSpPr>
          <a:xfrm>
            <a:off x="609601" y="4267200"/>
            <a:ext cx="1828800" cy="2224066"/>
            <a:chOff x="609601" y="4267200"/>
            <a:chExt cx="1828800" cy="2224066"/>
          </a:xfrm>
        </p:grpSpPr>
        <p:sp>
          <p:nvSpPr>
            <p:cNvPr id="19" name="TextBox 18"/>
            <p:cNvSpPr txBox="1"/>
            <p:nvPr/>
          </p:nvSpPr>
          <p:spPr>
            <a:xfrm>
              <a:off x="807813" y="6183489"/>
              <a:ext cx="1630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Cryogenics</a:t>
              </a:r>
            </a:p>
          </p:txBody>
        </p:sp>
        <p:pic>
          <p:nvPicPr>
            <p:cNvPr id="33" name="Picture 32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1" y="4267200"/>
              <a:ext cx="1828800" cy="1957913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5" name="Group 4"/>
          <p:cNvGrpSpPr/>
          <p:nvPr/>
        </p:nvGrpSpPr>
        <p:grpSpPr>
          <a:xfrm>
            <a:off x="149811" y="2514600"/>
            <a:ext cx="2217656" cy="1645510"/>
            <a:chOff x="149811" y="2514600"/>
            <a:chExt cx="2217656" cy="1645510"/>
          </a:xfrm>
        </p:grpSpPr>
        <p:sp>
          <p:nvSpPr>
            <p:cNvPr id="18" name="TextBox 17"/>
            <p:cNvSpPr txBox="1"/>
            <p:nvPr/>
          </p:nvSpPr>
          <p:spPr>
            <a:xfrm>
              <a:off x="149811" y="3852333"/>
              <a:ext cx="2204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Medical Imaging</a:t>
              </a:r>
            </a:p>
          </p:txBody>
        </p:sp>
        <p:pic>
          <p:nvPicPr>
            <p:cNvPr id="32" name="Picture 2" descr="P1080582.JPG"/>
            <p:cNvPicPr>
              <a:picLocks noChangeAspect="1"/>
            </p:cNvPicPr>
            <p:nvPr/>
          </p:nvPicPr>
          <p:blipFill rotWithShape="1">
            <a:blip r:embed="rId5" cstate="print"/>
            <a:srcRect t="6183" b="15185"/>
            <a:stretch/>
          </p:blipFill>
          <p:spPr bwMode="auto">
            <a:xfrm>
              <a:off x="152400" y="2514600"/>
              <a:ext cx="2215067" cy="130669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6432173" y="725545"/>
            <a:ext cx="1896673" cy="2003010"/>
            <a:chOff x="6660773" y="725545"/>
            <a:chExt cx="1896673" cy="2003010"/>
          </a:xfrm>
        </p:grpSpPr>
        <p:sp>
          <p:nvSpPr>
            <p:cNvPr id="15" name="TextBox 14"/>
            <p:cNvSpPr txBox="1"/>
            <p:nvPr/>
          </p:nvSpPr>
          <p:spPr>
            <a:xfrm>
              <a:off x="6660773" y="2205335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Fundamental</a:t>
              </a:r>
            </a:p>
            <a:p>
              <a:pPr algn="ctr"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Forces &amp; Symmetries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6705600" y="725545"/>
              <a:ext cx="1828800" cy="1470806"/>
              <a:chOff x="5695457" y="593011"/>
              <a:chExt cx="3657600" cy="2611528"/>
            </a:xfrm>
            <a:effectLst/>
          </p:grpSpPr>
          <p:pic>
            <p:nvPicPr>
              <p:cNvPr id="49" name="Picture 4" descr="Elementary particles behave differently in the mirror world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457" y="593011"/>
                <a:ext cx="3657600" cy="2611528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6218710" y="1828800"/>
                <a:ext cx="41069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Z</a:t>
                </a:r>
                <a:r>
                  <a:rPr lang="en-US" baseline="30000" dirty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baseline="300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7162449" y="4801140"/>
            <a:ext cx="1981551" cy="1675860"/>
            <a:chOff x="7162799" y="4651813"/>
            <a:chExt cx="1981551" cy="1675860"/>
          </a:xfrm>
        </p:grpSpPr>
        <p:sp>
          <p:nvSpPr>
            <p:cNvPr id="31" name="TextBox 30"/>
            <p:cNvSpPr txBox="1"/>
            <p:nvPr/>
          </p:nvSpPr>
          <p:spPr>
            <a:xfrm>
              <a:off x="7162799" y="6019896"/>
              <a:ext cx="19815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Theory </a:t>
              </a:r>
              <a:r>
                <a:rPr lang="en-US" sz="14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&amp; </a:t>
              </a:r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Computation</a:t>
              </a:r>
            </a:p>
          </p:txBody>
        </p:sp>
        <p:pic>
          <p:nvPicPr>
            <p:cNvPr id="54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99029" y="4651813"/>
              <a:ext cx="151558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Group 8"/>
          <p:cNvGrpSpPr/>
          <p:nvPr/>
        </p:nvGrpSpPr>
        <p:grpSpPr>
          <a:xfrm>
            <a:off x="7056314" y="2743008"/>
            <a:ext cx="1857945" cy="2113022"/>
            <a:chOff x="5024342" y="4246937"/>
            <a:chExt cx="1857945" cy="2113022"/>
          </a:xfrm>
        </p:grpSpPr>
        <p:sp>
          <p:nvSpPr>
            <p:cNvPr id="16" name="TextBox 15"/>
            <p:cNvSpPr txBox="1"/>
            <p:nvPr/>
          </p:nvSpPr>
          <p:spPr>
            <a:xfrm>
              <a:off x="5024342" y="6052182"/>
              <a:ext cx="1857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Nuclear Astrophysics</a:t>
              </a:r>
            </a:p>
          </p:txBody>
        </p:sp>
        <p:pic>
          <p:nvPicPr>
            <p:cNvPr id="52" name="Picture 2" descr="http://blogs.scientificamerican.com/basic-space/files/2012/04/casa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" t="1674" r="51910" b="1523"/>
            <a:stretch/>
          </p:blipFill>
          <p:spPr bwMode="auto">
            <a:xfrm>
              <a:off x="5048629" y="4246937"/>
              <a:ext cx="1809371" cy="177295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0" y="780834"/>
            <a:ext cx="2102602" cy="1660543"/>
            <a:chOff x="0" y="780834"/>
            <a:chExt cx="2102602" cy="1660543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780834"/>
              <a:ext cx="2102602" cy="1476943"/>
              <a:chOff x="152401" y="780834"/>
              <a:chExt cx="2102602" cy="147694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407" y="780834"/>
                <a:ext cx="1786620" cy="1368836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 bwMode="auto">
              <a:xfrm>
                <a:off x="152401" y="2128467"/>
                <a:ext cx="2102602" cy="12931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572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28600" y="2133600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Nuclear Structure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7040" y="4634672"/>
            <a:ext cx="2047506" cy="1704536"/>
            <a:chOff x="6934200" y="2819402"/>
            <a:chExt cx="2047506" cy="1704536"/>
          </a:xfrm>
        </p:grpSpPr>
        <p:sp>
          <p:nvSpPr>
            <p:cNvPr id="21" name="TextBox 20"/>
            <p:cNvSpPr txBox="1"/>
            <p:nvPr/>
          </p:nvSpPr>
          <p:spPr>
            <a:xfrm>
              <a:off x="6939435" y="4216161"/>
              <a:ext cx="2042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Accelerator S&amp;T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" t="18775" r="6656" b="10765"/>
            <a:stretch/>
          </p:blipFill>
          <p:spPr bwMode="auto">
            <a:xfrm>
              <a:off x="6934200" y="2819402"/>
              <a:ext cx="2047506" cy="135968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625936" y="1066800"/>
            <a:ext cx="1835759" cy="1669776"/>
            <a:chOff x="2625936" y="1194934"/>
            <a:chExt cx="1835759" cy="1669776"/>
          </a:xfrm>
        </p:grpSpPr>
        <p:sp>
          <p:nvSpPr>
            <p:cNvPr id="20" name="TextBox 19"/>
            <p:cNvSpPr txBox="1"/>
            <p:nvPr/>
          </p:nvSpPr>
          <p:spPr>
            <a:xfrm>
              <a:off x="2625936" y="2556933"/>
              <a:ext cx="1835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Structure of Hadrons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" t="555" r="3337" b="3091"/>
            <a:stretch/>
          </p:blipFill>
          <p:spPr>
            <a:xfrm>
              <a:off x="2859064" y="1194934"/>
              <a:ext cx="1397976" cy="1345990"/>
            </a:xfrm>
            <a:prstGeom prst="rect">
              <a:avLst/>
            </a:prstGeom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06" y="2981324"/>
            <a:ext cx="3015057" cy="282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8915400" cy="792480"/>
          </a:xfrm>
        </p:spPr>
        <p:txBody>
          <a:bodyPr/>
          <a:lstStyle/>
          <a:p>
            <a:pPr algn="l"/>
            <a:r>
              <a:rPr lang="en-US" dirty="0">
                <a:solidFill>
                  <a:prstClr val="black"/>
                </a:solidFill>
              </a:rPr>
              <a:t>Heavy Photon </a:t>
            </a:r>
            <a:r>
              <a:rPr lang="en-US" dirty="0" smtClean="0">
                <a:solidFill>
                  <a:prstClr val="black"/>
                </a:solidFill>
              </a:rPr>
              <a:t>Search – First Results</a:t>
            </a:r>
            <a:endParaRPr lang="en-US" sz="2000" dirty="0"/>
          </a:p>
        </p:txBody>
      </p:sp>
      <p:pic>
        <p:nvPicPr>
          <p:cNvPr id="14" name="Picture 13" descr="heavy_photon_logo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528" y="0"/>
            <a:ext cx="1034072" cy="7040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98733" y="892411"/>
            <a:ext cx="5854430" cy="1991286"/>
            <a:chOff x="2984770" y="887361"/>
            <a:chExt cx="5854430" cy="1991286"/>
          </a:xfrm>
        </p:grpSpPr>
        <p:sp>
          <p:nvSpPr>
            <p:cNvPr id="16" name="TextBox 15"/>
            <p:cNvSpPr txBox="1"/>
            <p:nvPr/>
          </p:nvSpPr>
          <p:spPr>
            <a:xfrm>
              <a:off x="2984770" y="1051935"/>
              <a:ext cx="30122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7013" indent="-227013" defTabSz="45720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NP-HEP </a:t>
              </a: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Collaboration</a:t>
              </a:r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4152" y="887361"/>
              <a:ext cx="2655048" cy="19912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TextBox 17"/>
          <p:cNvSpPr txBox="1"/>
          <p:nvPr/>
        </p:nvSpPr>
        <p:spPr>
          <a:xfrm>
            <a:off x="1524000" y="600069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Future Program: more HPS, APEX,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DarkLIGHT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770" y="3745706"/>
            <a:ext cx="30187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Engineering Run</a:t>
            </a:r>
          </a:p>
          <a:p>
            <a:r>
              <a:rPr lang="en-US" b="1" dirty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 PAC days @ 1.05 </a:t>
            </a:r>
            <a:r>
              <a:rPr lang="en-US" b="1" dirty="0" smtClean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</a:p>
          <a:p>
            <a:endParaRPr lang="en-US" b="1" dirty="0">
              <a:solidFill>
                <a:srgbClr val="433F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GeV data taken in 2016, </a:t>
            </a:r>
          </a:p>
          <a:p>
            <a:r>
              <a:rPr lang="en-US" b="1" dirty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analysis</a:t>
            </a:r>
            <a:endParaRPr lang="en-US" b="1" dirty="0">
              <a:solidFill>
                <a:srgbClr val="433F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2" t="835" r="985" b="-835"/>
          <a:stretch/>
        </p:blipFill>
        <p:spPr bwMode="auto">
          <a:xfrm>
            <a:off x="6690782" y="2317171"/>
            <a:ext cx="2119703" cy="197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1830059"/>
            <a:ext cx="204311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7450597" y="2981325"/>
            <a:ext cx="76200" cy="15287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69510" y="4519613"/>
            <a:ext cx="2545890" cy="830997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mm gap between Si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racker detectors for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assage of electron beam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72121" y="3499718"/>
            <a:ext cx="1673513" cy="460490"/>
          </a:xfrm>
          <a:prstGeom prst="straightConnector1">
            <a:avLst/>
          </a:prstGeom>
          <a:ln w="31750">
            <a:solidFill>
              <a:srgbClr val="E33D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85800" y="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PRad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697158" y="1514728"/>
            <a:ext cx="4674642" cy="38295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8600" y="990600"/>
            <a:ext cx="4724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PRad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new experiment to</a:t>
            </a:r>
          </a:p>
          <a:p>
            <a:pPr>
              <a:spcAft>
                <a:spcPts val="4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address proton radius @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JLab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NSF MRI: H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gas target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DOE GEM tracking detectors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Successful run in summer 2016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38333" y="2072844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 errors are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~0.4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9271" y="4480163"/>
            <a:ext cx="1729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uncertainty</a:t>
            </a:r>
            <a:endParaRPr lang="en-US" sz="12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913968" y="4618663"/>
            <a:ext cx="965198" cy="509769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00052"/>
            <a:ext cx="2133600" cy="254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86262"/>
            <a:ext cx="1962078" cy="227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4841" y="5957888"/>
            <a:ext cx="4139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GeV data will extend to Q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~2x10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GeV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pic>
        <p:nvPicPr>
          <p:cNvPr id="15" name="Picture 14" descr="cover_v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663" y="1828800"/>
            <a:ext cx="2435916" cy="315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TextBox 16"/>
          <p:cNvSpPr txBox="1"/>
          <p:nvPr/>
        </p:nvSpPr>
        <p:spPr>
          <a:xfrm>
            <a:off x="152400" y="990600"/>
            <a:ext cx="2971800" cy="738664"/>
          </a:xfrm>
          <a:prstGeom prst="rect">
            <a:avLst/>
          </a:prstGeom>
          <a:solidFill>
            <a:srgbClr val="313EBD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prstClr val="white"/>
                </a:solidFill>
                <a:latin typeface="Arial" charset="0"/>
              </a:rPr>
              <a:t>Decade of Experiments Approved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Arial" charset="0"/>
              </a:rPr>
              <a:t>First 12 </a:t>
            </a:r>
            <a:r>
              <a:rPr lang="en-US" sz="1400" b="1" dirty="0">
                <a:solidFill>
                  <a:prstClr val="white"/>
                </a:solidFill>
                <a:latin typeface="Arial" charset="0"/>
              </a:rPr>
              <a:t>GeV </a:t>
            </a:r>
            <a:r>
              <a:rPr lang="en-US" sz="1400" b="1" dirty="0" smtClean="0">
                <a:solidFill>
                  <a:prstClr val="white"/>
                </a:solidFill>
                <a:latin typeface="Arial" charset="0"/>
              </a:rPr>
              <a:t>Science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Arial" charset="0"/>
              </a:rPr>
              <a:t>Experiments Complete!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1462" y="5126474"/>
            <a:ext cx="26203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>
              <a:buFont typeface="Arial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Confinement</a:t>
            </a: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457200">
              <a:buFont typeface="Arial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Hadron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Structure</a:t>
            </a:r>
          </a:p>
          <a:p>
            <a:pPr marL="171450" indent="-171450" defTabSz="457200">
              <a:buFont typeface="Arial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Nuclear Structure and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Astrophysics</a:t>
            </a:r>
          </a:p>
          <a:p>
            <a:pPr marL="171450" indent="-171450" defTabSz="457200">
              <a:buFont typeface="Arial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Fundamental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Symmetries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97600" y="1153180"/>
            <a:ext cx="2771705" cy="4714220"/>
            <a:chOff x="6197600" y="1038791"/>
            <a:chExt cx="2771705" cy="471422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9510" y="1705295"/>
              <a:ext cx="2416106" cy="3089345"/>
            </a:xfrm>
            <a:prstGeom prst="rect">
              <a:avLst/>
            </a:prstGeom>
            <a:effectLst>
              <a:outerShdw blurRad="292100" dist="139700" dir="2700000" algn="ctr" rotWithShape="0">
                <a:srgbClr val="000000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 w="0" h="0"/>
            </a:sp3d>
          </p:spPr>
        </p:pic>
        <p:sp>
          <p:nvSpPr>
            <p:cNvPr id="19" name="TextBox 18"/>
            <p:cNvSpPr txBox="1"/>
            <p:nvPr/>
          </p:nvSpPr>
          <p:spPr>
            <a:xfrm>
              <a:off x="6197600" y="1038791"/>
              <a:ext cx="2771705" cy="523220"/>
            </a:xfrm>
            <a:prstGeom prst="rect">
              <a:avLst/>
            </a:prstGeom>
            <a:solidFill>
              <a:srgbClr val="313EBD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prstClr val="white"/>
                  </a:solidFill>
                  <a:latin typeface="Arial" charset="0"/>
                </a:rPr>
                <a:t>Electron Ion Collider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</a:rPr>
                <a:t>The Next QCD Frontier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48400" y="5014347"/>
              <a:ext cx="25572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 defTabSz="457200">
                <a:buFont typeface="Arial" pitchFamily="34" charset="0"/>
                <a:buChar char="•"/>
              </a:pPr>
              <a:r>
                <a:rPr lang="en-US" sz="1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Role </a:t>
              </a:r>
              <a:r>
                <a: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of Gluons in Nucleon </a:t>
              </a:r>
              <a:r>
                <a:rPr lang="en-US" sz="1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and </a:t>
              </a:r>
              <a:r>
                <a: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Nuclear Structure</a:t>
              </a:r>
            </a:p>
          </p:txBody>
        </p:sp>
      </p:grpSp>
      <p:sp>
        <p:nvSpPr>
          <p:cNvPr id="26" name="Slide Number Placeholder 5"/>
          <p:cNvSpPr txBox="1">
            <a:spLocks/>
          </p:cNvSpPr>
          <p:nvPr/>
        </p:nvSpPr>
        <p:spPr>
          <a:xfrm>
            <a:off x="4114800" y="65151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From CEBAF at 12 GeV to EIC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18857" y="944410"/>
            <a:ext cx="2755648" cy="4061935"/>
            <a:chOff x="3318857" y="944410"/>
            <a:chExt cx="2755648" cy="4061935"/>
          </a:xfrm>
        </p:grpSpPr>
        <p:sp>
          <p:nvSpPr>
            <p:cNvPr id="3" name="Right Arrow 2"/>
            <p:cNvSpPr/>
            <p:nvPr/>
          </p:nvSpPr>
          <p:spPr bwMode="auto">
            <a:xfrm>
              <a:off x="3584434" y="2919984"/>
              <a:ext cx="2206766" cy="1347216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961" y="944410"/>
              <a:ext cx="1689782" cy="1874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18857" y="4513902"/>
              <a:ext cx="2755648" cy="492443"/>
            </a:xfrm>
            <a:prstGeom prst="rect">
              <a:avLst/>
            </a:prstGeom>
            <a:solidFill>
              <a:srgbClr val="313EBD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 smtClean="0">
                  <a:solidFill>
                    <a:prstClr val="white"/>
                  </a:solidFill>
                  <a:latin typeface="Arial" charset="0"/>
                </a:rPr>
                <a:t>2015 NSAC </a:t>
              </a:r>
              <a:r>
                <a:rPr lang="en-US" sz="1400" i="1" dirty="0">
                  <a:solidFill>
                    <a:prstClr val="white"/>
                  </a:solidFill>
                  <a:latin typeface="Arial" charset="0"/>
                </a:rPr>
                <a:t>Long Range Plan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white"/>
                  </a:solidFill>
                  <a:latin typeface="Arial" charset="0"/>
                </a:rPr>
                <a:t>Strong support for TJNAF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628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235" y="1084407"/>
            <a:ext cx="4648200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700" b="1" u="sng" dirty="0" err="1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lang="en-US" sz="17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EIC Figure 8 Concept</a:t>
            </a:r>
          </a:p>
          <a:p>
            <a:pPr defTabSz="457200">
              <a:defRPr/>
            </a:pPr>
            <a:endParaRPr lang="en-US" sz="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technical risk</a:t>
            </a: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timeframe for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lvl="2" defTabSz="457200">
              <a:buSzPct val="100000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  consistent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CEBAF</a:t>
            </a: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SzPct val="70000"/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10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  <a:sym typeface="Wingdings 3"/>
            </a:endParaRPr>
          </a:p>
          <a:p>
            <a:pPr marL="285750" lvl="2" indent="-285750" defTabSz="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Paper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Requirements</a:t>
            </a: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endParaRPr lang="en-US" sz="1300" b="1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  <a:sym typeface="Wingdings 3"/>
            </a:endParaRPr>
          </a:p>
          <a:p>
            <a:pPr marL="285750" lvl="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Collaboration with SLAC, LBNL, ANL, BNL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Site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evaluation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(Virginia funds)</a:t>
            </a:r>
          </a:p>
          <a:p>
            <a:pPr marL="284163" indent="-284163" defTabSz="457200">
              <a:buFontTx/>
              <a:buBlip>
                <a:blip r:embed="rId3"/>
              </a:buBlip>
              <a:defRPr/>
            </a:pPr>
            <a:endParaRPr lang="en-US" sz="1300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0"/>
            <a:ext cx="817924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>
              <a:defRPr/>
            </a:pPr>
            <a:r>
              <a:rPr lang="en-US" sz="33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3300" b="1" dirty="0">
                <a:solidFill>
                  <a:prstClr val="black"/>
                </a:solidFill>
                <a:latin typeface="Arial" charset="0"/>
              </a:rPr>
              <a:t>EIC at Jefferson Lab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710" y="944941"/>
            <a:ext cx="3955473" cy="2971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93" y="4678740"/>
            <a:ext cx="4260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User group organizing (charter, meetings)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NAS study underway</a:t>
            </a:r>
          </a:p>
          <a:p>
            <a:pPr marL="285750" indent="-28575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DOE-NP accelerator R&amp;D program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defTabSz="457200">
              <a:lnSpc>
                <a:spcPct val="150000"/>
              </a:lnSpc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(FY17-18)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93" y="1320140"/>
            <a:ext cx="4782314" cy="218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383740" y="4023902"/>
            <a:ext cx="4585730" cy="2345254"/>
            <a:chOff x="4255834" y="3816131"/>
            <a:chExt cx="4888166" cy="2620226"/>
          </a:xfrm>
        </p:grpSpPr>
        <p:grpSp>
          <p:nvGrpSpPr>
            <p:cNvPr id="13" name="Group 12"/>
            <p:cNvGrpSpPr/>
            <p:nvPr/>
          </p:nvGrpSpPr>
          <p:grpSpPr>
            <a:xfrm>
              <a:off x="4255834" y="3816131"/>
              <a:ext cx="4888166" cy="2620226"/>
              <a:chOff x="4255834" y="3816131"/>
              <a:chExt cx="4888166" cy="262022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1104" y="3840480"/>
                <a:ext cx="4882896" cy="2595877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518660" y="3816131"/>
                <a:ext cx="51809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10</a:t>
                </a:r>
                <a:r>
                  <a:rPr lang="en-US" sz="1400" baseline="30000" dirty="0" smtClean="0"/>
                  <a:t>35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518590" y="4738151"/>
                <a:ext cx="51809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10</a:t>
                </a:r>
                <a:r>
                  <a:rPr lang="en-US" sz="1400" baseline="30000" dirty="0" smtClean="0"/>
                  <a:t>34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18659" y="5746986"/>
                <a:ext cx="51809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10</a:t>
                </a:r>
                <a:r>
                  <a:rPr lang="en-US" sz="1400" baseline="30000" dirty="0" smtClean="0"/>
                  <a:t>33</a:t>
                </a:r>
                <a:endParaRPr lang="en-US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255834" y="4624578"/>
                <a:ext cx="380135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vert270" wrap="none" rtlCol="0">
                <a:spAutoFit/>
              </a:bodyPr>
              <a:lstStyle/>
              <a:p>
                <a:r>
                  <a:rPr lang="en-US" sz="1400" dirty="0" smtClean="0"/>
                  <a:t>     (</a:t>
                </a:r>
                <a:endParaRPr lang="en-US" sz="1400" dirty="0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7995926" y="4320627"/>
              <a:ext cx="832104" cy="192024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23578" y="4286607"/>
              <a:ext cx="492518" cy="276999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>
                  <a:solidFill>
                    <a:srgbClr val="0000FF"/>
                  </a:solidFill>
                  <a:latin typeface="Arial"/>
                </a:rPr>
                <a:t>LHC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789" y="914400"/>
            <a:ext cx="4750563" cy="29649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9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Jefferson Lab: Today and Tomorrow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05000"/>
            <a:ext cx="3581400" cy="254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685800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4" descr="ev2_s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572000"/>
            <a:ext cx="187632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743200"/>
            <a:ext cx="116996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SSMcover1280x1024lattice"/>
          <p:cNvPicPr>
            <a:picLocks noChangeAspect="1" noChangeArrowheads="1"/>
          </p:cNvPicPr>
          <p:nvPr/>
        </p:nvPicPr>
        <p:blipFill>
          <a:blip r:embed="rId6" cstate="print"/>
          <a:srcRect t="6697"/>
          <a:stretch>
            <a:fillRect/>
          </a:stretch>
        </p:blipFill>
        <p:spPr bwMode="auto">
          <a:xfrm>
            <a:off x="1524000" y="4876800"/>
            <a:ext cx="1676400" cy="125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914400"/>
            <a:ext cx="1657350" cy="138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581400"/>
            <a:ext cx="2447734" cy="61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799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914400"/>
            <a:ext cx="2045443" cy="145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515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4020" y="4648200"/>
            <a:ext cx="15155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0" y="784108"/>
            <a:ext cx="9144000" cy="5689833"/>
          </a:xfrm>
          <a:prstGeom prst="rect">
            <a:avLst/>
          </a:prstGeom>
          <a:solidFill>
            <a:srgbClr val="FFF4D5">
              <a:alpha val="87843"/>
            </a:srgbClr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Jefferson Lab electron accelerator is  a unique world-leading       	facility for hadron and nuclear physics research</a:t>
            </a: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12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GeV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upgrade ensures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at least  a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decade of excellent opportunities for discovery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New vistas in QCD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Growing program Beyond the Standard Model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Additional equipment: MOLLER, </a:t>
            </a:r>
            <a:r>
              <a:rPr lang="en-US" sz="20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plus smaller projects</a:t>
            </a: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85800" marR="0" lvl="0" indent="-3429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14400" marR="0" lvl="0" indent="-571500" algn="l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EIC moving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forward: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kern="0" baseline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	Strong science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case, much builds on </a:t>
            </a:r>
            <a:r>
              <a:rPr lang="en-US" sz="20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12 </a:t>
            </a:r>
            <a:r>
              <a:rPr lang="en-US" sz="2000" b="1" kern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program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	JLE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IC design well developed – time scale following 12 GeV program is “natural”</a:t>
            </a:r>
          </a:p>
          <a:p>
            <a:pPr marL="1371600" lvl="0" indent="-457200" fontAlgn="base">
              <a:spcAft>
                <a:spcPct val="0"/>
              </a:spcAft>
              <a:buClr>
                <a:srgbClr val="C00000"/>
              </a:buClr>
              <a:defRPr/>
            </a:pPr>
            <a:r>
              <a:rPr lang="en-US" sz="2000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NSAC 2015 Long Range Plan recommendation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7772400" cy="5029200"/>
          </a:xfrm>
        </p:spPr>
        <p:txBody>
          <a:bodyPr/>
          <a:lstStyle/>
          <a:p>
            <a:r>
              <a:rPr lang="en-US" dirty="0" smtClean="0"/>
              <a:t>Upgrade status </a:t>
            </a:r>
          </a:p>
          <a:p>
            <a:endParaRPr lang="en-US" dirty="0"/>
          </a:p>
          <a:p>
            <a:r>
              <a:rPr lang="en-US" dirty="0"/>
              <a:t>12 GeV Research </a:t>
            </a:r>
            <a:r>
              <a:rPr lang="en-US" dirty="0" smtClean="0"/>
              <a:t>Program</a:t>
            </a:r>
          </a:p>
          <a:p>
            <a:endParaRPr lang="en-US" dirty="0" smtClean="0"/>
          </a:p>
          <a:p>
            <a:r>
              <a:rPr lang="en-US" dirty="0" smtClean="0"/>
              <a:t>Recent highlights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 Future EIC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9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/>
              <a:t>12 GeV CEBAF Upgrade</a:t>
            </a:r>
            <a:endParaRPr lang="en-US" dirty="0"/>
          </a:p>
        </p:txBody>
      </p:sp>
      <p:sp>
        <p:nvSpPr>
          <p:cNvPr id="337" name="TextBox 336"/>
          <p:cNvSpPr txBox="1"/>
          <p:nvPr/>
        </p:nvSpPr>
        <p:spPr>
          <a:xfrm>
            <a:off x="1600200" y="992416"/>
            <a:ext cx="609740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Completion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the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 CEBAF Upgrade was ranked the highest priority in the 2007  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NSAC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Long Range Plan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492923" y="5116135"/>
            <a:ext cx="2359941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Project Cost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$338M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to Complete </a:t>
            </a:r>
            <a:r>
              <a:rPr lang="en-US" sz="1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2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$1.2M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Text Box 3"/>
          <p:cNvSpPr txBox="1">
            <a:spLocks noChangeArrowheads="1"/>
          </p:cNvSpPr>
          <p:nvPr/>
        </p:nvSpPr>
        <p:spPr bwMode="auto">
          <a:xfrm>
            <a:off x="3397220" y="4538177"/>
            <a:ext cx="5659033" cy="18158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b="1" u="sng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(99.7% </a:t>
            </a:r>
            <a:r>
              <a:rPr lang="en-US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complete)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1440" indent="-27432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accelerator beam energy 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marL="91440" indent="-27432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construction including utilities –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endParaRPr lang="en-US" sz="16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indent="-27432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experimental </a:t>
            </a:r>
            <a:r>
              <a:rPr lang="en-US" sz="1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D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beam line – </a:t>
            </a:r>
            <a:r>
              <a:rPr lang="en-US" sz="1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</a:p>
          <a:p>
            <a:pPr marL="91440" indent="-274320" eaLnBrk="0" hangingPunct="0"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Experimental </a:t>
            </a:r>
            <a:r>
              <a:rPr lang="en-US" sz="1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1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DONE</a:t>
            </a:r>
          </a:p>
          <a:p>
            <a:pPr marL="91440" indent="-274320" eaLnBrk="0" hangingPunct="0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to Experimental </a:t>
            </a:r>
            <a:r>
              <a:rPr lang="en-US" sz="1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 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1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99%</a:t>
            </a:r>
          </a:p>
          <a:p>
            <a:pPr marL="548640" lvl="1" indent="-274320" eaLnBrk="0" hangingPunct="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</a:t>
            </a:r>
            <a:r>
              <a:rPr lang="en-US" sz="14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only remaining scope</a:t>
            </a:r>
            <a:endParaRPr lang="en-US" sz="14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9" y="1691408"/>
            <a:ext cx="3884825" cy="264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51546" r="1351"/>
          <a:stretch/>
        </p:blipFill>
        <p:spPr>
          <a:xfrm>
            <a:off x="3398897" y="2276476"/>
            <a:ext cx="5657356" cy="204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9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3" name="Rectangle 3"/>
          <p:cNvSpPr>
            <a:spLocks noChangeArrowheads="1"/>
          </p:cNvSpPr>
          <p:nvPr/>
        </p:nvSpPr>
        <p:spPr bwMode="auto">
          <a:xfrm>
            <a:off x="2173700" y="988117"/>
            <a:ext cx="40352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D – exploring origin of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studying 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0" hangingPunct="0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mesons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324600" y="831433"/>
            <a:ext cx="2638068" cy="1835567"/>
            <a:chOff x="3747" y="597"/>
            <a:chExt cx="1776" cy="1019"/>
          </a:xfrm>
        </p:grpSpPr>
        <p:pic>
          <p:nvPicPr>
            <p:cNvPr id="1590282" name="Picture 5" descr="a"/>
            <p:cNvPicPr>
              <a:picLocks noChangeAspect="1" noChangeArrowheads="1"/>
            </p:cNvPicPr>
            <p:nvPr/>
          </p:nvPicPr>
          <p:blipFill>
            <a:blip r:embed="rId3" cstate="print"/>
            <a:srcRect l="15855"/>
            <a:stretch>
              <a:fillRect/>
            </a:stretch>
          </p:blipFill>
          <p:spPr bwMode="auto">
            <a:xfrm rot="5400000">
              <a:off x="4125" y="219"/>
              <a:ext cx="1019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90283" name="Rectangle 6"/>
            <p:cNvSpPr>
              <a:spLocks noChangeAspect="1" noChangeArrowheads="1"/>
            </p:cNvSpPr>
            <p:nvPr/>
          </p:nvSpPr>
          <p:spPr bwMode="auto">
            <a:xfrm>
              <a:off x="3750" y="609"/>
              <a:ext cx="303" cy="32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90284" name="Rectangle 7"/>
            <p:cNvSpPr>
              <a:spLocks noChangeAspect="1" noChangeArrowheads="1"/>
            </p:cNvSpPr>
            <p:nvPr/>
          </p:nvSpPr>
          <p:spPr bwMode="auto">
            <a:xfrm>
              <a:off x="3753" y="1362"/>
              <a:ext cx="312" cy="1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90275" name="Rectangle 8"/>
          <p:cNvSpPr>
            <a:spLocks noChangeArrowheads="1"/>
          </p:cNvSpPr>
          <p:nvPr/>
        </p:nvSpPr>
        <p:spPr bwMode="auto">
          <a:xfrm>
            <a:off x="2202502" y="2851836"/>
            <a:ext cx="470938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 – understanding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 structure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distributions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momentum distributions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0276" name="Rectangle 10"/>
          <p:cNvSpPr>
            <a:spLocks noChangeArrowheads="1"/>
          </p:cNvSpPr>
          <p:nvPr/>
        </p:nvSpPr>
        <p:spPr bwMode="auto">
          <a:xfrm>
            <a:off x="2514600" y="4125153"/>
            <a:ext cx="423148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– precision determination of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valence quark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0" hangingPunct="0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nucleons and nuclei </a:t>
            </a:r>
          </a:p>
        </p:txBody>
      </p:sp>
      <p:sp>
        <p:nvSpPr>
          <p:cNvPr id="1590277" name="Rectangle 11"/>
          <p:cNvSpPr>
            <a:spLocks noChangeArrowheads="1"/>
          </p:cNvSpPr>
          <p:nvPr/>
        </p:nvSpPr>
        <p:spPr bwMode="auto">
          <a:xfrm>
            <a:off x="2246825" y="5248606"/>
            <a:ext cx="641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A – short range correlations, 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factors, hyper-nuclear physics, 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experiments (e.g.,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MOLLER)</a:t>
            </a:r>
          </a:p>
        </p:txBody>
      </p:sp>
      <p:pic>
        <p:nvPicPr>
          <p:cNvPr id="1590278" name="Picture 13" descr="hallacomb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975" y="4597567"/>
            <a:ext cx="1821502" cy="177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0279" name="Text Box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42863"/>
            <a:ext cx="9144000" cy="88106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b="1" dirty="0" smtClean="0">
                <a:cs typeface="Arial" pitchFamily="34" charset="0"/>
              </a:rPr>
              <a:t>12 GeV Scientific Capabilities</a:t>
            </a:r>
          </a:p>
        </p:txBody>
      </p:sp>
      <p:pic>
        <p:nvPicPr>
          <p:cNvPr id="1590280" name="Picture 3"/>
          <p:cNvPicPr>
            <a:picLocks noChangeAspect="1"/>
          </p:cNvPicPr>
          <p:nvPr/>
        </p:nvPicPr>
        <p:blipFill>
          <a:blip r:embed="rId5" cstate="print"/>
          <a:srcRect l="20206" t="10916" r="12640" b="15477"/>
          <a:stretch>
            <a:fillRect/>
          </a:stretch>
        </p:blipFill>
        <p:spPr bwMode="auto">
          <a:xfrm>
            <a:off x="134470" y="1891681"/>
            <a:ext cx="1802606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0281" name="Content Placeholder 3" descr="SHMS-HMS.JPG"/>
          <p:cNvPicPr>
            <a:picLocks noChangeAspect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7051755" y="3606873"/>
            <a:ext cx="1870472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M:\PhyCoord\cameras\halldcam3\201404\halldcam3-20140425-14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35" y="824947"/>
            <a:ext cx="2632305" cy="197402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ent\Downloads\DSC_00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81400"/>
            <a:ext cx="2140427" cy="1890248"/>
          </a:xfrm>
          <a:prstGeom prst="rect">
            <a:avLst/>
          </a:prstGeom>
          <a:noFill/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alla_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" y="4572000"/>
            <a:ext cx="2074545" cy="18054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9974" r="17039" b="16184"/>
          <a:stretch/>
        </p:blipFill>
        <p:spPr bwMode="auto">
          <a:xfrm>
            <a:off x="134470" y="1828800"/>
            <a:ext cx="2000250" cy="21002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</p:spPr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68300" y="-63500"/>
            <a:ext cx="8551863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12 GeV </a:t>
            </a:r>
            <a:r>
              <a:rPr lang="en-US" altLang="en-US" u="sng" smtClean="0">
                <a:solidFill>
                  <a:srgbClr val="008000"/>
                </a:solidFill>
              </a:rPr>
              <a:t>Project</a:t>
            </a:r>
            <a:r>
              <a:rPr lang="en-US" altLang="en-US" smtClean="0"/>
              <a:t>: University Detector Work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431560"/>
              </p:ext>
            </p:extLst>
          </p:nvPr>
        </p:nvGraphicFramePr>
        <p:xfrm>
          <a:off x="113629" y="957988"/>
          <a:ext cx="6450012" cy="5242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7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2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2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Idaho State U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Drift Chamber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Dominion U</a:t>
                      </a: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Drift Chamber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South</a:t>
                      </a:r>
                      <a:r>
                        <a:rPr lang="en-US" sz="1400" b="1" baseline="0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Carolina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TOF Counters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Moscow State U (RU)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SVT Testing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Michigan</a:t>
                      </a:r>
                      <a:r>
                        <a:rPr lang="en-US" sz="1400" b="1" baseline="0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State U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HB Magnet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Virginia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Noble Gas Cerenkov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Athens (GR)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BCAL, FCAL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Carnegie Mellon U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Drift Chamber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Catholic U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Tagger Hodoscope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Connecticut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Tagger Microscope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Florida </a:t>
                      </a:r>
                      <a:r>
                        <a:rPr lang="en-US" sz="1400" b="1" dirty="0" err="1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Internat'l</a:t>
                      </a:r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Counter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Florida State U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TOF Counters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Indiana U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Calorimeter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Regina (CA)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Calorimeter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Santa Maria (CH)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SiPM,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Lightguides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BCAL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47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B, C, 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33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Massachusetts</a:t>
                      </a:r>
                      <a:endParaRPr lang="en-US" sz="1400" b="1" dirty="0">
                        <a:solidFill>
                          <a:srgbClr val="0033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Electronics Testing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4" marB="457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4916" name="TextBox 2"/>
          <p:cNvSpPr txBox="1">
            <a:spLocks noChangeArrowheads="1"/>
          </p:cNvSpPr>
          <p:nvPr/>
        </p:nvSpPr>
        <p:spPr bwMode="auto">
          <a:xfrm>
            <a:off x="6686958" y="2425453"/>
            <a:ext cx="2388283" cy="9541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 smtClean="0">
                <a:solidFill>
                  <a:srgbClr val="7030A0"/>
                </a:solidFill>
              </a:rPr>
              <a:t>NSF-MRI </a:t>
            </a:r>
            <a:r>
              <a:rPr lang="en-US" altLang="en-US" sz="1400" b="1" u="sng" dirty="0">
                <a:solidFill>
                  <a:srgbClr val="7030A0"/>
                </a:solidFill>
              </a:rPr>
              <a:t>funded </a:t>
            </a:r>
            <a:r>
              <a:rPr lang="en-US" altLang="en-US" sz="1400" b="1" u="sng" dirty="0" smtClean="0">
                <a:solidFill>
                  <a:srgbClr val="7030A0"/>
                </a:solidFill>
              </a:rPr>
              <a:t>(Hall C)</a:t>
            </a:r>
            <a:r>
              <a:rPr lang="en-US" altLang="en-US" sz="1400" b="1" dirty="0" smtClean="0">
                <a:solidFill>
                  <a:srgbClr val="7030A0"/>
                </a:solidFill>
              </a:rPr>
              <a:t>:</a:t>
            </a:r>
          </a:p>
          <a:p>
            <a:pPr marL="285750" indent="-285750" defTabSz="914400" eaLnBrk="1" hangingPunct="1">
              <a:spcBef>
                <a:spcPct val="0"/>
              </a:spcBef>
            </a:pPr>
            <a:r>
              <a:rPr lang="en-US" altLang="en-US" sz="1400" b="1" dirty="0" smtClean="0">
                <a:solidFill>
                  <a:srgbClr val="7030A0"/>
                </a:solidFill>
              </a:rPr>
              <a:t>Drift Chambers</a:t>
            </a:r>
          </a:p>
          <a:p>
            <a:pPr marL="285750" indent="-285750" defTabSz="914400" eaLnBrk="1" hangingPunct="1">
              <a:spcBef>
                <a:spcPct val="0"/>
              </a:spcBef>
            </a:pPr>
            <a:r>
              <a:rPr lang="en-US" altLang="en-US" sz="1400" b="1" dirty="0" smtClean="0">
                <a:solidFill>
                  <a:srgbClr val="7030A0"/>
                </a:solidFill>
              </a:rPr>
              <a:t>Trigger </a:t>
            </a:r>
            <a:r>
              <a:rPr lang="en-US" altLang="en-US" sz="1400" b="1" dirty="0" err="1" smtClean="0">
                <a:solidFill>
                  <a:srgbClr val="7030A0"/>
                </a:solidFill>
              </a:rPr>
              <a:t>Hodoscopes</a:t>
            </a:r>
            <a:endParaRPr lang="en-US" altLang="en-US" sz="1400" b="1" dirty="0" smtClean="0">
              <a:solidFill>
                <a:srgbClr val="7030A0"/>
              </a:solidFill>
            </a:endParaRPr>
          </a:p>
          <a:p>
            <a:pPr marL="285750" indent="-285750" defTabSz="914400" eaLnBrk="1" hangingPunct="1">
              <a:spcBef>
                <a:spcPct val="0"/>
              </a:spcBef>
            </a:pPr>
            <a:r>
              <a:rPr lang="en-US" altLang="en-US" sz="1400" b="1" dirty="0" smtClean="0">
                <a:solidFill>
                  <a:srgbClr val="7030A0"/>
                </a:solidFill>
              </a:rPr>
              <a:t>Aerogel</a:t>
            </a:r>
          </a:p>
        </p:txBody>
      </p:sp>
      <p:sp>
        <p:nvSpPr>
          <p:cNvPr id="34917" name="TextBox 4"/>
          <p:cNvSpPr txBox="1">
            <a:spLocks noChangeArrowheads="1"/>
          </p:cNvSpPr>
          <p:nvPr/>
        </p:nvSpPr>
        <p:spPr bwMode="auto">
          <a:xfrm>
            <a:off x="6783443" y="5461816"/>
            <a:ext cx="2181225" cy="7381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7030A0"/>
                </a:solidFill>
              </a:rPr>
              <a:t>Internat’l</a:t>
            </a:r>
            <a:r>
              <a:rPr lang="en-US" altLang="en-US" sz="1400" b="1" dirty="0">
                <a:solidFill>
                  <a:srgbClr val="7030A0"/>
                </a:solidFill>
              </a:rPr>
              <a:t> contributions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7030A0"/>
                </a:solidFill>
              </a:rPr>
              <a:t>for detectors beyond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7030A0"/>
                </a:solidFill>
              </a:rPr>
              <a:t>base </a:t>
            </a:r>
            <a:r>
              <a:rPr lang="en-US" altLang="en-US" sz="1400" b="1" dirty="0" smtClean="0">
                <a:solidFill>
                  <a:srgbClr val="7030A0"/>
                </a:solidFill>
              </a:rPr>
              <a:t>equipment.</a:t>
            </a:r>
            <a:endParaRPr lang="en-US" altLang="en-US" sz="1400" b="1" dirty="0">
              <a:solidFill>
                <a:srgbClr val="7030A0"/>
              </a:solidFill>
            </a:endParaRPr>
          </a:p>
        </p:txBody>
      </p:sp>
      <p:sp>
        <p:nvSpPr>
          <p:cNvPr id="34918" name="TextBox 2"/>
          <p:cNvSpPr txBox="1">
            <a:spLocks noChangeArrowheads="1"/>
          </p:cNvSpPr>
          <p:nvPr/>
        </p:nvSpPr>
        <p:spPr bwMode="auto">
          <a:xfrm>
            <a:off x="6686958" y="1379810"/>
            <a:ext cx="2388283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 smtClean="0">
                <a:solidFill>
                  <a:srgbClr val="7030A0"/>
                </a:solidFill>
              </a:rPr>
              <a:t>NSF-MRI funded (Hall B)</a:t>
            </a:r>
            <a:r>
              <a:rPr lang="en-US" altLang="en-US" sz="1400" b="1" dirty="0" smtClean="0">
                <a:solidFill>
                  <a:srgbClr val="7030A0"/>
                </a:solidFill>
              </a:rPr>
              <a:t>: </a:t>
            </a:r>
            <a:endParaRPr lang="en-US" altLang="en-US" sz="1400" b="1" dirty="0">
              <a:solidFill>
                <a:srgbClr val="7030A0"/>
              </a:solidFill>
            </a:endParaRPr>
          </a:p>
          <a:p>
            <a:pPr marL="285750" indent="-285750" defTabSz="914400" eaLnBrk="1" hangingPunct="1">
              <a:spcBef>
                <a:spcPct val="0"/>
              </a:spcBef>
            </a:pPr>
            <a:r>
              <a:rPr lang="en-US" altLang="en-US" sz="1400" b="1" dirty="0" smtClean="0">
                <a:solidFill>
                  <a:srgbClr val="7030A0"/>
                </a:solidFill>
              </a:rPr>
              <a:t>PCAL Detector</a:t>
            </a:r>
            <a:endParaRPr lang="en-US" altLang="en-US" sz="1400" b="1" dirty="0">
              <a:solidFill>
                <a:srgbClr val="7030A0"/>
              </a:solidFill>
            </a:endParaRPr>
          </a:p>
          <a:p>
            <a:pPr marL="285750" indent="-285750" defTabSz="914400" eaLnBrk="1" hangingPunct="1">
              <a:spcBef>
                <a:spcPct val="0"/>
              </a:spcBef>
            </a:pPr>
            <a:r>
              <a:rPr lang="en-US" altLang="en-US" sz="1400" b="1" dirty="0" smtClean="0">
                <a:solidFill>
                  <a:srgbClr val="7030A0"/>
                </a:solidFill>
              </a:rPr>
              <a:t>Long</a:t>
            </a:r>
            <a:r>
              <a:rPr lang="en-US" altLang="en-US" sz="1400" b="1" dirty="0">
                <a:solidFill>
                  <a:srgbClr val="7030A0"/>
                </a:solidFill>
              </a:rPr>
              <a:t>. Polarized Target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6"/>
          <p:cNvSpPr>
            <a:spLocks noChangeArrowheads="1"/>
          </p:cNvSpPr>
          <p:nvPr/>
        </p:nvSpPr>
        <p:spPr bwMode="auto">
          <a:xfrm>
            <a:off x="0" y="0"/>
            <a:ext cx="9144000" cy="6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 GeV Upgrade 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Path to Completion  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0913" r="32019" b="2379"/>
          <a:stretch/>
        </p:blipFill>
        <p:spPr>
          <a:xfrm>
            <a:off x="7189338" y="3243799"/>
            <a:ext cx="1649861" cy="1462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/>
          <a:stretch/>
        </p:blipFill>
        <p:spPr>
          <a:xfrm>
            <a:off x="7189338" y="2016061"/>
            <a:ext cx="1649861" cy="1146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8" name="TextBox 27"/>
          <p:cNvSpPr txBox="1"/>
          <p:nvPr/>
        </p:nvSpPr>
        <p:spPr>
          <a:xfrm>
            <a:off x="838200" y="5865958"/>
            <a:ext cx="545213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2400" b="1" i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Completion September 2017</a:t>
            </a:r>
            <a:endParaRPr lang="en-US" sz="2400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139774" y="4456577"/>
            <a:ext cx="5973097" cy="1354647"/>
          </a:xfrm>
        </p:spPr>
        <p:txBody>
          <a:bodyPr>
            <a:normAutofit fontScale="85000" lnSpcReduction="10000"/>
          </a:bodyPr>
          <a:lstStyle/>
          <a:p>
            <a:pPr marL="341313" indent="-341313">
              <a:spcBef>
                <a:spcPts val="0"/>
              </a:spcBef>
            </a:pPr>
            <a:r>
              <a:rPr lang="en-US" b="1" dirty="0" smtClean="0">
                <a:solidFill>
                  <a:srgbClr val="0033CC"/>
                </a:solidFill>
              </a:rPr>
              <a:t>Remaining Scope </a:t>
            </a:r>
            <a:r>
              <a:rPr lang="en-US" dirty="0" smtClean="0"/>
              <a:t>= Solenoid Magnet for Hall B</a:t>
            </a:r>
          </a:p>
          <a:p>
            <a:pPr marL="862013" lvl="1" indent="-4619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 smtClean="0"/>
              <a:t>Final phase of assembly at vendor, ETI </a:t>
            </a:r>
          </a:p>
          <a:p>
            <a:pPr marL="862013" lvl="1" indent="-4619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 smtClean="0"/>
              <a:t>May delivery to Jefferson Lab</a:t>
            </a:r>
          </a:p>
          <a:p>
            <a:pPr marL="862013" lvl="1" indent="-461963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 smtClean="0"/>
              <a:t>Installation and commissioning through August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139774" y="3358152"/>
            <a:ext cx="8679427" cy="984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rgbClr val="009900"/>
                </a:solidFill>
              </a:rPr>
              <a:t>Hall B</a:t>
            </a:r>
            <a:r>
              <a:rPr lang="en-US" sz="3600" dirty="0" smtClean="0"/>
              <a:t> – Key Performance Parameter demonstrated</a:t>
            </a:r>
          </a:p>
          <a:p>
            <a:pPr marL="862013" lvl="1" indent="-4619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 smtClean="0"/>
              <a:t>CLAS12 installed, commissioned with beam</a:t>
            </a:r>
          </a:p>
          <a:p>
            <a:pPr marL="862013" lvl="1" indent="-4619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 smtClean="0"/>
              <a:t>February 2017 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139774" y="2269494"/>
            <a:ext cx="8679427" cy="984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rgbClr val="009900"/>
                </a:solidFill>
              </a:rPr>
              <a:t>Hall C</a:t>
            </a:r>
            <a:r>
              <a:rPr lang="en-US" sz="3600" dirty="0" smtClean="0"/>
              <a:t> – Key Performance Parameter demonstrated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 smtClean="0"/>
              <a:t>SHMS installed, commissioned with beam</a:t>
            </a:r>
          </a:p>
          <a:p>
            <a:pPr marL="857250" lvl="1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 smtClean="0"/>
              <a:t>March 2017 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139774" y="917527"/>
            <a:ext cx="8679427" cy="134211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rgbClr val="009900"/>
                </a:solidFill>
              </a:rPr>
              <a:t>Accelerator</a:t>
            </a:r>
            <a:r>
              <a:rPr lang="en-US" sz="3600" dirty="0" smtClean="0"/>
              <a:t> </a:t>
            </a:r>
          </a:p>
          <a:p>
            <a:pPr marL="862013" lvl="1" indent="-4619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 smtClean="0"/>
              <a:t>Full 12 GeV energy achieved</a:t>
            </a:r>
          </a:p>
          <a:p>
            <a:pPr marL="862013" lvl="1" indent="-4619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 smtClean="0"/>
              <a:t>Full luminosity demonstrated</a:t>
            </a:r>
          </a:p>
          <a:p>
            <a:pPr marL="862013" lvl="1" indent="-461963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 smtClean="0"/>
              <a:t>Simultaneous multi-hall beam delivery achieved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8" y="839863"/>
            <a:ext cx="1639753" cy="109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2" descr="C:\JLAB\Reviews\OPA Review May 2017\100_63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r="16575"/>
          <a:stretch/>
        </p:blipFill>
        <p:spPr bwMode="auto">
          <a:xfrm>
            <a:off x="7201355" y="4801237"/>
            <a:ext cx="1642313" cy="158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5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Future Projects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850642"/>
            <a:ext cx="8286564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20000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(Possible MIE – FY19-23)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CD-0 approved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(project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paused due to budget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uncertainty)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	Standard Model Test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DOE science review (September 2014) – strong endorsement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 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Director’s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review held December 15-16,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2016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Technical, cost &amp;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schedule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SoLID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SIDIS and PVDIS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CLEO Solenoid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  International collaboration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 2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    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	Director’s review (Feb. 2015)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 new pre-CDR almost complete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314" y="4306599"/>
            <a:ext cx="2780050" cy="187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470" y="906304"/>
            <a:ext cx="2928937" cy="1441609"/>
          </a:xfrm>
          <a:prstGeom prst="rect">
            <a:avLst/>
          </a:prstGeom>
          <a:noFill/>
          <a:ln>
            <a:noFill/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470" y="4306599"/>
            <a:ext cx="3487737" cy="197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0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Jefferson Lab @ 12 GeV Science Questions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4" y="1098496"/>
            <a:ext cx="6667500" cy="527678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What is the role of gluonic excitations in the spectroscopy of light mesons? </a:t>
            </a:r>
          </a:p>
          <a:p>
            <a:pPr>
              <a:spcBef>
                <a:spcPts val="0"/>
              </a:spcBef>
            </a:pPr>
            <a:endParaRPr lang="en-US" sz="2000" dirty="0" smtClean="0"/>
          </a:p>
          <a:p>
            <a:pPr>
              <a:spcBef>
                <a:spcPts val="0"/>
              </a:spcBef>
            </a:pP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Where is the missing spin in the nucleon?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 smtClean="0"/>
              <a:t>	Role of orbital angular momentum?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 smtClean="0"/>
              <a:t> </a:t>
            </a:r>
          </a:p>
          <a:p>
            <a:pPr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Can we reveal a novel landscape of nucleon substructure </a:t>
            </a:r>
            <a:r>
              <a:rPr lang="en-US" sz="2000" dirty="0"/>
              <a:t>through 3D </a:t>
            </a:r>
            <a:r>
              <a:rPr lang="en-US" sz="2000" dirty="0" smtClean="0"/>
              <a:t>imaging at the </a:t>
            </a:r>
            <a:r>
              <a:rPr lang="en-US" sz="2000" dirty="0" err="1" smtClean="0"/>
              <a:t>femtometer</a:t>
            </a:r>
            <a:r>
              <a:rPr lang="en-US" sz="2000" dirty="0" smtClean="0"/>
              <a:t> scale?</a:t>
            </a:r>
          </a:p>
          <a:p>
            <a:pPr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Can we discover evidence for physics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 smtClean="0"/>
              <a:t>	beyond the standard model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 smtClean="0"/>
              <a:t>	of particle physics?</a:t>
            </a:r>
            <a:endParaRPr lang="en-US" sz="2000" dirty="0"/>
          </a:p>
        </p:txBody>
      </p:sp>
      <p:pic>
        <p:nvPicPr>
          <p:cNvPr id="304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7134" y="2536973"/>
            <a:ext cx="1517171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9041" y="4343400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6843848" y="870099"/>
            <a:ext cx="1687286" cy="1524000"/>
            <a:chOff x="7304314" y="838201"/>
            <a:chExt cx="1687286" cy="1524000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9353" t="9973" r="61652" b="50015"/>
            <a:stretch>
              <a:fillRect/>
            </a:stretch>
          </p:blipFill>
          <p:spPr bwMode="auto">
            <a:xfrm>
              <a:off x="7304314" y="838201"/>
              <a:ext cx="1687286" cy="152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7554294" y="870099"/>
              <a:ext cx="136287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05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xcited gluon field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101322</TotalTime>
  <Words>1185</Words>
  <Application>Microsoft Office PowerPoint</Application>
  <PresentationFormat>On-screen Show (4:3)</PresentationFormat>
  <Paragraphs>453</Paragraphs>
  <Slides>24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ＭＳ Ｐゴシック</vt:lpstr>
      <vt:lpstr>Arial</vt:lpstr>
      <vt:lpstr>Arial Narrow</vt:lpstr>
      <vt:lpstr>Calibri</vt:lpstr>
      <vt:lpstr>Minion Pro</vt:lpstr>
      <vt:lpstr>Roboto-Bold</vt:lpstr>
      <vt:lpstr>Roboto-BoldItalic</vt:lpstr>
      <vt:lpstr>Roboto-Italic</vt:lpstr>
      <vt:lpstr>Roboto-Regular</vt:lpstr>
      <vt:lpstr>Symbol</vt:lpstr>
      <vt:lpstr>Times</vt:lpstr>
      <vt:lpstr>Times New Roman</vt:lpstr>
      <vt:lpstr>Wingdings</vt:lpstr>
      <vt:lpstr>Wingdings 2</vt:lpstr>
      <vt:lpstr>Wingdings 3</vt:lpstr>
      <vt:lpstr>2_JLab_PowerPoint1</vt:lpstr>
      <vt:lpstr>4_JLabPowerpointMain</vt:lpstr>
      <vt:lpstr>Image</vt:lpstr>
      <vt:lpstr>PowerPoint Presentation</vt:lpstr>
      <vt:lpstr>JLab: A Laboratory for Nuclear Science</vt:lpstr>
      <vt:lpstr>Outline</vt:lpstr>
      <vt:lpstr>12 GeV CEBAF Upgrade</vt:lpstr>
      <vt:lpstr>12 GeV Scientific Capabilities</vt:lpstr>
      <vt:lpstr>12 GeV Project: University Detector Work</vt:lpstr>
      <vt:lpstr>PowerPoint Presentation</vt:lpstr>
      <vt:lpstr>Future Projects</vt:lpstr>
      <vt:lpstr>Jefferson Lab @ 12 GeV Science Questions</vt:lpstr>
      <vt:lpstr>12 GeV Approved Experiments by Physics Topics</vt:lpstr>
      <vt:lpstr>PowerPoint Presentation</vt:lpstr>
      <vt:lpstr>PowerPoint Presentation</vt:lpstr>
      <vt:lpstr>Imaging the Nucleon</vt:lpstr>
      <vt:lpstr>Parity Violation at JLab</vt:lpstr>
      <vt:lpstr>Measuring the Neutron “Skin” in the Pb Nucleus</vt:lpstr>
      <vt:lpstr>Testing the Standard Model at JLab</vt:lpstr>
      <vt:lpstr>Charmonium Pentaquark</vt:lpstr>
      <vt:lpstr>CEBAF Program FY15-17</vt:lpstr>
      <vt:lpstr> First Published Results from 12 GeV CEBAF</vt:lpstr>
      <vt:lpstr>Heavy Photon Search – First Results</vt:lpstr>
      <vt:lpstr>PowerPoint Presentation</vt:lpstr>
      <vt:lpstr>From CEBAF at 12 GeV to EIC</vt:lpstr>
      <vt:lpstr>PowerPoint Presentation</vt:lpstr>
      <vt:lpstr>Jefferson Lab: Today and Tomorrow</vt:lpstr>
    </vt:vector>
  </TitlesOfParts>
  <Company>Sony Electronics,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bmck</dc:creator>
  <cp:lastModifiedBy>Samantha Amell</cp:lastModifiedBy>
  <cp:revision>1391</cp:revision>
  <cp:lastPrinted>2015-06-02T18:13:47Z</cp:lastPrinted>
  <dcterms:created xsi:type="dcterms:W3CDTF">2010-06-22T16:39:58Z</dcterms:created>
  <dcterms:modified xsi:type="dcterms:W3CDTF">2017-05-22T21:36:54Z</dcterms:modified>
</cp:coreProperties>
</file>