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notesMasterIdLst>
    <p:notesMasterId r:id="rId41"/>
  </p:notesMasterIdLst>
  <p:sldIdLst>
    <p:sldId id="403" r:id="rId2"/>
    <p:sldId id="404" r:id="rId3"/>
    <p:sldId id="545" r:id="rId4"/>
    <p:sldId id="627" r:id="rId5"/>
    <p:sldId id="628" r:id="rId6"/>
    <p:sldId id="646" r:id="rId7"/>
    <p:sldId id="514" r:id="rId8"/>
    <p:sldId id="640" r:id="rId9"/>
    <p:sldId id="642" r:id="rId10"/>
    <p:sldId id="648" r:id="rId11"/>
    <p:sldId id="649" r:id="rId12"/>
    <p:sldId id="650" r:id="rId13"/>
    <p:sldId id="647" r:id="rId14"/>
    <p:sldId id="569" r:id="rId15"/>
    <p:sldId id="629" r:id="rId16"/>
    <p:sldId id="651" r:id="rId17"/>
    <p:sldId id="635" r:id="rId18"/>
    <p:sldId id="654" r:id="rId19"/>
    <p:sldId id="656" r:id="rId20"/>
    <p:sldId id="671" r:id="rId21"/>
    <p:sldId id="657" r:id="rId22"/>
    <p:sldId id="602" r:id="rId23"/>
    <p:sldId id="673" r:id="rId24"/>
    <p:sldId id="674" r:id="rId25"/>
    <p:sldId id="668" r:id="rId26"/>
    <p:sldId id="667" r:id="rId27"/>
    <p:sldId id="588" r:id="rId28"/>
    <p:sldId id="589" r:id="rId29"/>
    <p:sldId id="622" r:id="rId30"/>
    <p:sldId id="590" r:id="rId31"/>
    <p:sldId id="624" r:id="rId32"/>
    <p:sldId id="556" r:id="rId33"/>
    <p:sldId id="558" r:id="rId34"/>
    <p:sldId id="559" r:id="rId35"/>
    <p:sldId id="625" r:id="rId36"/>
    <p:sldId id="644" r:id="rId37"/>
    <p:sldId id="653" r:id="rId38"/>
    <p:sldId id="663" r:id="rId39"/>
    <p:sldId id="66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4" autoAdjust="0"/>
    <p:restoredTop sz="94693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979B8-511B-5F40-8C82-E6ADA2E3BFE4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5F84-AEAB-D948-8675-F0E737B4B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5F84-AEAB-D948-8675-F0E737B4B6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84F69-6658-F54A-8579-48CA8A060789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84F69-6658-F54A-8579-48CA8A060789}" type="slidenum">
              <a:rPr lang="en-US"/>
              <a:pPr/>
              <a:t>18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84F69-6658-F54A-8579-48CA8A060789}" type="slidenum">
              <a:rPr lang="en-US"/>
              <a:pPr/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5F84-AEAB-D948-8675-F0E737B4B6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5F84-AEAB-D948-8675-F0E737B4B6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5F84-AEAB-D948-8675-F0E737B4B6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2889-63CE-6E45-83A3-A7523044A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38" y="188913"/>
            <a:ext cx="6931025" cy="488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151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27 - May 1, 2005 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204075" y="6529388"/>
            <a:ext cx="2270125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305300" y="6505575"/>
            <a:ext cx="495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0967-83DF-A745-A14A-EF7DABF16E0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38" y="-171450"/>
            <a:ext cx="6929437" cy="1209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10000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1132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363627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9DCDE0B-3A57-5042-AEEE-ABBEC23D843A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79007F0D-C214-5445-9E8C-27D85CDF3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emf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e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image" Target="../media/image11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11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1252"/>
            <a:ext cx="8039971" cy="167335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NLO Calculations </a:t>
            </a:r>
            <a:br>
              <a:rPr lang="en-US" sz="4400" dirty="0" smtClean="0"/>
            </a:br>
            <a:r>
              <a:rPr lang="en-US" sz="4400" dirty="0" smtClean="0"/>
              <a:t>of Jets and Heavy Flavor </a:t>
            </a:r>
            <a:br>
              <a:rPr lang="en-US" sz="4400" dirty="0" smtClean="0"/>
            </a:br>
            <a:r>
              <a:rPr lang="en-US" sz="4400" dirty="0" smtClean="0"/>
              <a:t>in Heavy Ion Collisions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7446"/>
            <a:ext cx="8077200" cy="1499616"/>
          </a:xfrm>
        </p:spPr>
        <p:txBody>
          <a:bodyPr/>
          <a:lstStyle/>
          <a:p>
            <a:r>
              <a:rPr lang="en-US" dirty="0" smtClean="0"/>
              <a:t>Ivan Vitev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8571" y="6039272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lvl="0" defTabSz="91440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QCD </a:t>
            </a:r>
            <a:r>
              <a:rPr lang="en-US" sz="2000" smtClean="0">
                <a:solidFill>
                  <a:srgbClr val="FFFFFF"/>
                </a:solidFill>
              </a:rPr>
              <a:t>Evolution </a:t>
            </a:r>
            <a:r>
              <a:rPr lang="en-US" sz="2000" smtClean="0">
                <a:solidFill>
                  <a:srgbClr val="FFFFFF"/>
                </a:solidFill>
              </a:rPr>
              <a:t>2017  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0" defTabSz="914400">
              <a:buClr>
                <a:schemeClr val="accent1"/>
              </a:buClr>
              <a:buSzPct val="80000"/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defTabSz="914400">
              <a:buClr>
                <a:schemeClr val="accent1"/>
              </a:buClr>
              <a:buSzPct val="80000"/>
              <a:defRPr/>
            </a:pPr>
            <a:r>
              <a:rPr lang="en-US" sz="2000" dirty="0">
                <a:solidFill>
                  <a:srgbClr val="FFFFFF"/>
                </a:solidFill>
              </a:rPr>
              <a:t>May </a:t>
            </a:r>
            <a:r>
              <a:rPr lang="en-US" sz="2000" dirty="0" smtClean="0">
                <a:solidFill>
                  <a:srgbClr val="FFFFFF"/>
                </a:solidFill>
              </a:rPr>
              <a:t>2017,  Jefferson Lab, Newport News, </a:t>
            </a:r>
            <a:r>
              <a:rPr lang="en-US" sz="2000" dirty="0">
                <a:solidFill>
                  <a:srgbClr val="FFFFFF"/>
                </a:solidFill>
              </a:rPr>
              <a:t>V</a:t>
            </a:r>
            <a:r>
              <a:rPr lang="en-US" sz="2000" dirty="0" smtClean="0">
                <a:solidFill>
                  <a:srgbClr val="FFFFFF"/>
                </a:solidFill>
              </a:rPr>
              <a:t>A</a:t>
            </a:r>
          </a:p>
          <a:p>
            <a:pPr lvl="0" defTabSz="914400">
              <a:buClr>
                <a:schemeClr val="accent1"/>
              </a:buClr>
              <a:buSzPct val="80000"/>
              <a:defRPr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0" defTabSz="914400">
              <a:buClr>
                <a:schemeClr val="accent1"/>
              </a:buClr>
              <a:buSzPct val="80000"/>
              <a:defRPr/>
            </a:pP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914400">
              <a:buClr>
                <a:schemeClr val="accent1"/>
              </a:buClr>
              <a:buSzPct val="80000"/>
              <a:defRPr/>
            </a:pP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5" y="4068937"/>
            <a:ext cx="3075153" cy="851750"/>
          </a:xfrm>
          <a:prstGeom prst="rect">
            <a:avLst/>
          </a:prstGeo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Heavy quarks in the vacuum and the medium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5163" y="6396066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F. Ringer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>
          <a:xfrm>
            <a:off x="5025188" y="4497551"/>
            <a:ext cx="3864593" cy="2241092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000" dirty="0" smtClean="0"/>
              <a:t>You see the dead cone effects</a:t>
            </a:r>
            <a:endParaRPr lang="en-US" sz="20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endParaRPr lang="en-US" sz="3600" dirty="0" smtClean="0"/>
          </a:p>
          <a:p>
            <a:pPr marL="438912" lvl="0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You also see that it depends on the process – it not simply 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everywhere</a:t>
            </a:r>
            <a:r>
              <a:rPr lang="en-US" sz="2000" dirty="0"/>
              <a:t>:   </a:t>
            </a:r>
            <a:r>
              <a:rPr lang="en-US" sz="2000" dirty="0" smtClean="0">
                <a:solidFill>
                  <a:srgbClr val="0000FF"/>
                </a:solidFill>
              </a:rPr>
              <a:t>x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(1-x)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m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, m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42650" y="1539775"/>
            <a:ext cx="8361273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SCET</a:t>
            </a:r>
            <a:r>
              <a:rPr lang="en-US" sz="2400" baseline="-25000" dirty="0" smtClean="0"/>
              <a:t>M,G </a:t>
            </a:r>
            <a:r>
              <a:rPr lang="en-US" sz="2400" dirty="0" smtClean="0"/>
              <a:t>– for massive quarks with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gluon interactions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975"/>
          <a:stretch/>
        </p:blipFill>
        <p:spPr>
          <a:xfrm>
            <a:off x="154886" y="4933273"/>
            <a:ext cx="4401598" cy="462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592" r="9419"/>
          <a:stretch/>
        </p:blipFill>
        <p:spPr>
          <a:xfrm>
            <a:off x="151378" y="5347095"/>
            <a:ext cx="4277286" cy="601555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79271" y="5900060"/>
            <a:ext cx="4106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The  process is not written Q to </a:t>
            </a:r>
            <a:r>
              <a:rPr lang="en-US" sz="2000" dirty="0" err="1" smtClean="0"/>
              <a:t>gQ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12344" y="5019278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Dokshitzer</a:t>
            </a:r>
            <a:r>
              <a:rPr lang="en-US" dirty="0" smtClean="0"/>
              <a:t> et al. </a:t>
            </a:r>
            <a:r>
              <a:rPr lang="en-US" dirty="0"/>
              <a:t>(</a:t>
            </a:r>
            <a:r>
              <a:rPr lang="en-US" dirty="0" smtClean="0"/>
              <a:t>2001)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62412" t="15300"/>
          <a:stretch/>
        </p:blipFill>
        <p:spPr>
          <a:xfrm>
            <a:off x="587884" y="2038317"/>
            <a:ext cx="2655355" cy="62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566" y="2039859"/>
            <a:ext cx="2624855" cy="439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73014"/>
          <a:stretch/>
        </p:blipFill>
        <p:spPr>
          <a:xfrm>
            <a:off x="3737867" y="2093289"/>
            <a:ext cx="1816825" cy="3446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5350" y="2556151"/>
            <a:ext cx="770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Feynman rules depend on the scaling of m. The key choice is  m/p</a:t>
            </a:r>
            <a:r>
              <a:rPr lang="en-US" b="1" baseline="30000" dirty="0" smtClean="0">
                <a:solidFill>
                  <a:srgbClr val="008000"/>
                </a:solidFill>
              </a:rPr>
              <a:t>+</a:t>
            </a:r>
            <a:r>
              <a:rPr lang="en-US" b="1" dirty="0" smtClean="0">
                <a:solidFill>
                  <a:srgbClr val="008000"/>
                </a:solidFill>
              </a:rPr>
              <a:t> ~</a:t>
            </a:r>
            <a:r>
              <a:rPr lang="en-US" b="1" dirty="0" err="1" smtClean="0">
                <a:solidFill>
                  <a:srgbClr val="008000"/>
                </a:solidFill>
              </a:rPr>
              <a:t>λ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38684" y="3041375"/>
            <a:ext cx="252313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I. Rothstein (2003)</a:t>
            </a:r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28697" y="3042775"/>
            <a:ext cx="278276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A. </a:t>
            </a:r>
            <a:r>
              <a:rPr lang="en-US" dirty="0" err="1" smtClean="0"/>
              <a:t>Leibovich</a:t>
            </a:r>
            <a:r>
              <a:rPr lang="en-US" dirty="0" smtClean="0"/>
              <a:t> et al. (2003)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0088" y="3448006"/>
            <a:ext cx="801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 the field scaling in the covariant gauge for the </a:t>
            </a:r>
            <a:r>
              <a:rPr lang="en-US" dirty="0" err="1">
                <a:solidFill>
                  <a:srgbClr val="0000FF"/>
                </a:solidFill>
              </a:rPr>
              <a:t>G</a:t>
            </a:r>
            <a:r>
              <a:rPr lang="en-US" dirty="0" err="1" smtClean="0">
                <a:solidFill>
                  <a:srgbClr val="0000FF"/>
                </a:solidFill>
              </a:rPr>
              <a:t>lauber</a:t>
            </a:r>
            <a:r>
              <a:rPr lang="en-US" dirty="0" smtClean="0">
                <a:solidFill>
                  <a:srgbClr val="0000FF"/>
                </a:solidFill>
              </a:rPr>
              <a:t> field there is no room for interplay with mass in the LO 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dirty="0" err="1" smtClean="0">
                <a:solidFill>
                  <a:srgbClr val="0000FF"/>
                </a:solidFill>
              </a:rPr>
              <a:t>agrangian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522" y="3731871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Result:  SCET</a:t>
            </a:r>
            <a:r>
              <a:rPr lang="en-US" b="1" baseline="-25000" dirty="0" smtClean="0">
                <a:solidFill>
                  <a:srgbClr val="008000"/>
                </a:solidFill>
              </a:rPr>
              <a:t>M,G </a:t>
            </a:r>
            <a:r>
              <a:rPr lang="en-US" b="1" dirty="0" smtClean="0">
                <a:solidFill>
                  <a:srgbClr val="008000"/>
                </a:solidFill>
              </a:rPr>
              <a:t>=SCET</a:t>
            </a:r>
            <a:r>
              <a:rPr lang="en-US" b="1" baseline="-25000" dirty="0" smtClean="0">
                <a:solidFill>
                  <a:srgbClr val="008000"/>
                </a:solidFill>
              </a:rPr>
              <a:t>M </a:t>
            </a:r>
            <a:r>
              <a:rPr lang="en-US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b="1" baseline="-25000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SCET</a:t>
            </a:r>
            <a:r>
              <a:rPr lang="en-US" b="1" baseline="-25000" dirty="0" smtClean="0">
                <a:solidFill>
                  <a:srgbClr val="008000"/>
                </a:solidFill>
              </a:rPr>
              <a:t>G</a:t>
            </a:r>
            <a:r>
              <a:rPr lang="en-US" b="1" dirty="0" smtClean="0">
                <a:solidFill>
                  <a:srgbClr val="008000"/>
                </a:solidFill>
              </a:rPr>
              <a:t> 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2210" y="3992737"/>
            <a:ext cx="2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71638" y="4497551"/>
            <a:ext cx="5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1 -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Heavy quarks splitting functions in the medium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43322" y="3208550"/>
            <a:ext cx="2379265" cy="3180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sz="1600" dirty="0" smtClean="0"/>
              <a:t>F. Ringer et al . </a:t>
            </a:r>
            <a:r>
              <a:rPr lang="en-US" sz="1600" dirty="0"/>
              <a:t>(</a:t>
            </a:r>
            <a:r>
              <a:rPr lang="en-US" sz="1600" dirty="0" smtClean="0"/>
              <a:t>2016)</a:t>
            </a:r>
            <a:endParaRPr lang="en-US" sz="1600" dirty="0"/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>
          <a:xfrm>
            <a:off x="6769935" y="3649678"/>
            <a:ext cx="2250833" cy="264351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000" dirty="0" smtClean="0"/>
              <a:t>Full massive in-medium splitting functions  now available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endParaRPr lang="en-US" sz="20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000" dirty="0" smtClean="0"/>
              <a:t>Can be evaluated numerically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5979" r="10756" b="38188"/>
          <a:stretch/>
        </p:blipFill>
        <p:spPr>
          <a:xfrm>
            <a:off x="2813299" y="3380464"/>
            <a:ext cx="2607896" cy="222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" y="3805928"/>
            <a:ext cx="6716077" cy="2980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9463" y="6187891"/>
            <a:ext cx="540472" cy="472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12622" y="1687714"/>
            <a:ext cx="2960021" cy="1200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New physics – many-body quantum coherence effects</a:t>
            </a:r>
          </a:p>
        </p:txBody>
      </p:sp>
      <p:pic>
        <p:nvPicPr>
          <p:cNvPr id="16" name="Picture 1030" descr="glv-r-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344" y="1491971"/>
            <a:ext cx="2995694" cy="18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394" y="1687714"/>
            <a:ext cx="2705151" cy="14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Various limits and crosschecks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967237" y="1555991"/>
            <a:ext cx="5031619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In the soft gluon emission (x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0) energy loss limit only the diagonal </a:t>
            </a:r>
            <a:r>
              <a:rPr lang="en-US" sz="2000" dirty="0" err="1" smtClean="0"/>
              <a:t>splittings</a:t>
            </a:r>
            <a:r>
              <a:rPr lang="en-US" sz="2000" dirty="0" smtClean="0"/>
              <a:t> survive (Q to </a:t>
            </a:r>
            <a:r>
              <a:rPr lang="en-US" sz="2000" dirty="0" err="1" smtClean="0"/>
              <a:t>Qg</a:t>
            </a:r>
            <a:r>
              <a:rPr lang="en-US" sz="2000" dirty="0" smtClean="0"/>
              <a:t>) – check against e-loss calculations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endParaRPr lang="en-US" sz="800" dirty="0" smtClean="0"/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By taking the massless limit we cross checked the result against massless splitting functions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29463" y="6187891"/>
            <a:ext cx="540472" cy="472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242631" y="2802123"/>
            <a:ext cx="2605036" cy="3180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sz="1600" dirty="0" smtClean="0"/>
              <a:t>M. </a:t>
            </a:r>
            <a:r>
              <a:rPr lang="en-US" sz="1600" dirty="0" err="1" smtClean="0"/>
              <a:t>Djordjevic</a:t>
            </a:r>
            <a:r>
              <a:rPr lang="en-US" sz="1600" dirty="0" smtClean="0"/>
              <a:t> et al . </a:t>
            </a:r>
            <a:r>
              <a:rPr lang="en-US" sz="1600" dirty="0"/>
              <a:t>(</a:t>
            </a:r>
            <a:r>
              <a:rPr lang="en-US" sz="1600" dirty="0" smtClean="0"/>
              <a:t>2003)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8511"/>
          <a:stretch/>
        </p:blipFill>
        <p:spPr>
          <a:xfrm>
            <a:off x="66959" y="1467961"/>
            <a:ext cx="3893945" cy="2876165"/>
          </a:xfrm>
          <a:prstGeom prst="rect">
            <a:avLst/>
          </a:prstGeom>
        </p:spPr>
      </p:pic>
      <p:sp>
        <p:nvSpPr>
          <p:cNvPr id="2" name="Up-Down Arrow 1"/>
          <p:cNvSpPr/>
          <p:nvPr/>
        </p:nvSpPr>
        <p:spPr>
          <a:xfrm>
            <a:off x="2905580" y="2729104"/>
            <a:ext cx="126099" cy="243300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8714" y="2103212"/>
            <a:ext cx="1727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Massless </a:t>
            </a:r>
            <a:r>
              <a:rPr lang="en-US" sz="1600" b="1" i="1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 mass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4091" y="3094759"/>
            <a:ext cx="133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Full </a:t>
            </a:r>
            <a:r>
              <a:rPr lang="en-US" sz="1600" b="1" i="1" dirty="0" err="1" smtClean="0">
                <a:solidFill>
                  <a:schemeClr val="accent4">
                    <a:lumMod val="75000"/>
                  </a:schemeClr>
                </a:solidFill>
              </a:rPr>
              <a:t>vs</a:t>
            </a:r>
            <a:r>
              <a:rPr lang="en-US" sz="1600" b="1" i="1" dirty="0" smtClean="0">
                <a:solidFill>
                  <a:schemeClr val="accent4">
                    <a:lumMod val="75000"/>
                  </a:schemeClr>
                </a:solidFill>
              </a:rPr>
              <a:t> e-loss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2930825" y="3073510"/>
            <a:ext cx="126099" cy="243300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84964" y="4074316"/>
            <a:ext cx="2605036" cy="3180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sz="1600" dirty="0" smtClean="0"/>
              <a:t>G. </a:t>
            </a:r>
            <a:r>
              <a:rPr lang="en-US" sz="1600" dirty="0" err="1" smtClean="0"/>
              <a:t>Ovanessyan</a:t>
            </a:r>
            <a:r>
              <a:rPr lang="en-US" sz="1600" dirty="0" smtClean="0"/>
              <a:t> et al . </a:t>
            </a:r>
            <a:r>
              <a:rPr lang="en-US" sz="1600" dirty="0"/>
              <a:t>(</a:t>
            </a:r>
            <a:r>
              <a:rPr lang="en-US" sz="1600" dirty="0" smtClean="0"/>
              <a:t>2012)</a:t>
            </a:r>
            <a:endParaRPr lang="en-US" sz="1600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38815" y="4357070"/>
            <a:ext cx="5187444" cy="20928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There is a limitation to the calculation to first order in opacity. Higher order correlations lead to smoother 2D (</a:t>
            </a:r>
            <a:r>
              <a:rPr lang="en-US" sz="2000" dirty="0" err="1" smtClean="0"/>
              <a:t>x,kT</a:t>
            </a:r>
            <a:r>
              <a:rPr lang="en-US" sz="2000" dirty="0" smtClean="0"/>
              <a:t>) distributions  </a:t>
            </a:r>
            <a:endParaRPr lang="en-US" sz="800" dirty="0" smtClean="0"/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Calculation can be done using light cone </a:t>
            </a:r>
            <a:r>
              <a:rPr lang="en-US" sz="2000" dirty="0" err="1" smtClean="0"/>
              <a:t>wavefunctions</a:t>
            </a:r>
            <a:r>
              <a:rPr lang="en-US" sz="2000" dirty="0" smtClean="0"/>
              <a:t>. Checked for light quarks.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201196" y="6460496"/>
            <a:ext cx="2605036" cy="31803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sz="1600" dirty="0" smtClean="0"/>
              <a:t>M. Sievert et al . </a:t>
            </a:r>
            <a:r>
              <a:rPr lang="en-US" sz="1600" dirty="0"/>
              <a:t>i</a:t>
            </a:r>
            <a:r>
              <a:rPr lang="en-US" sz="1600" dirty="0" smtClean="0"/>
              <a:t>n prep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74"/>
          <a:stretch/>
        </p:blipFill>
        <p:spPr>
          <a:xfrm>
            <a:off x="5283813" y="5916429"/>
            <a:ext cx="3715043" cy="744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412" y="4501745"/>
            <a:ext cx="2693321" cy="130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1249"/>
            <a:ext cx="8153400" cy="4752253"/>
          </a:xfrm>
          <a:solidFill>
            <a:schemeClr val="accent1"/>
          </a:solidFill>
        </p:spPr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5400" dirty="0" smtClean="0"/>
              <a:t>Semi-Inclusive Jet Calculations HI via SCET</a:t>
            </a:r>
            <a:r>
              <a:rPr lang="en-US" sz="5400" baseline="-25000" dirty="0" smtClean="0"/>
              <a:t>(G)</a:t>
            </a:r>
          </a:p>
          <a:p>
            <a:pPr eaLnBrk="1" hangingPunct="1">
              <a:lnSpc>
                <a:spcPct val="90000"/>
              </a:lnSpc>
            </a:pPr>
            <a:endParaRPr lang="en-US" sz="66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28" y="3479046"/>
            <a:ext cx="3032855" cy="29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453"/>
          <a:stretch/>
        </p:blipFill>
        <p:spPr>
          <a:xfrm>
            <a:off x="2761648" y="4357091"/>
            <a:ext cx="6372639" cy="1056305"/>
          </a:xfrm>
          <a:prstGeom prst="rect">
            <a:avLst/>
          </a:prstGeom>
        </p:spPr>
      </p:pic>
      <p:sp>
        <p:nvSpPr>
          <p:cNvPr id="15" name="Rectangle 8"/>
          <p:cNvSpPr>
            <a:spLocks/>
          </p:cNvSpPr>
          <p:nvPr/>
        </p:nvSpPr>
        <p:spPr bwMode="auto">
          <a:xfrm>
            <a:off x="6324600" y="676618"/>
            <a:ext cx="27432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endParaRPr lang="en-US" sz="1400" dirty="0" smtClean="0">
              <a:ea typeface="Gill Sans" charset="0"/>
              <a:cs typeface="Gill Sans" charset="0"/>
            </a:endParaRPr>
          </a:p>
          <a:p>
            <a:endParaRPr lang="en-US" sz="1400" dirty="0">
              <a:ea typeface="Gill Sans" charset="0"/>
              <a:cs typeface="Gill Sans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76424" y="138112"/>
            <a:ext cx="8478837" cy="100488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Exclusive approach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jets in SCET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>
          <a:xfrm>
            <a:off x="2632780" y="1496481"/>
            <a:ext cx="6334373" cy="78225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Motivated by early e+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e- annihilation, SCET assumes that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all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energy goes into a well defined number of jets 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37069" y="3766780"/>
            <a:ext cx="198279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TASSO  (1979)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676"/>
          <a:stretch/>
        </p:blipFill>
        <p:spPr>
          <a:xfrm>
            <a:off x="265226" y="1471332"/>
            <a:ext cx="2367554" cy="21699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373" y="4156827"/>
            <a:ext cx="2695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PETRA at DESY</a:t>
            </a:r>
          </a:p>
          <a:p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12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 smtClean="0">
                <a:solidFill>
                  <a:srgbClr val="0000FF"/>
                </a:solidFill>
              </a:rPr>
              <a:t> &lt; CM energy &lt; 47 </a:t>
            </a:r>
            <a:r>
              <a:rPr lang="en-US" sz="1600" dirty="0" err="1" smtClean="0">
                <a:solidFill>
                  <a:srgbClr val="0000FF"/>
                </a:solidFill>
              </a:rPr>
              <a:t>GeV</a:t>
            </a:r>
            <a:r>
              <a:rPr lang="en-US" sz="1600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543" t="9373" r="39704"/>
          <a:stretch/>
        </p:blipFill>
        <p:spPr>
          <a:xfrm>
            <a:off x="5842000" y="2371483"/>
            <a:ext cx="2681111" cy="6272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33427" y="2460971"/>
            <a:ext cx="235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Factorized expression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>
          <a:xfrm>
            <a:off x="2708525" y="3088288"/>
            <a:ext cx="6334373" cy="862823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Nomenclature: H – hard function, S – soft function, B- beam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function, J – jet function</a:t>
            </a:r>
          </a:p>
        </p:txBody>
      </p:sp>
      <p:sp>
        <p:nvSpPr>
          <p:cNvPr id="26" name="Rectangle 13"/>
          <p:cNvSpPr txBox="1">
            <a:spLocks noChangeArrowheads="1"/>
          </p:cNvSpPr>
          <p:nvPr/>
        </p:nvSpPr>
        <p:spPr>
          <a:xfrm>
            <a:off x="2620538" y="5550014"/>
            <a:ext cx="2071741" cy="1124542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Evolution of jet energy function</a:t>
            </a:r>
            <a:endParaRPr lang="en-US" sz="2000" baseline="-25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990570" y="4046230"/>
            <a:ext cx="612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The exclusive view of a process in SCET summarized as </a:t>
            </a:r>
          </a:p>
        </p:txBody>
      </p:sp>
      <p:pic>
        <p:nvPicPr>
          <p:cNvPr id="4" name="Picture 3" descr="factorization-eps-converted-t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3" y="4806515"/>
            <a:ext cx="2056331" cy="19466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389" y="5509240"/>
            <a:ext cx="4209509" cy="11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4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/>
          </p:cNvSpPr>
          <p:nvPr/>
        </p:nvSpPr>
        <p:spPr bwMode="auto">
          <a:xfrm>
            <a:off x="6324600" y="676618"/>
            <a:ext cx="27432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endParaRPr lang="en-US" sz="1400" dirty="0" smtClean="0">
              <a:ea typeface="Gill Sans" charset="0"/>
              <a:cs typeface="Gill Sans" charset="0"/>
            </a:endParaRPr>
          </a:p>
          <a:p>
            <a:endParaRPr lang="en-US" sz="1400" dirty="0">
              <a:ea typeface="Gill Sans" charset="0"/>
              <a:cs typeface="Gill Sans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76424" y="138112"/>
            <a:ext cx="8478837" cy="100488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may we need inclusive SCET approach?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>
          <a:xfrm>
            <a:off x="323067" y="2046723"/>
            <a:ext cx="4953587" cy="263816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/>
              <a:t>It 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certainly not the case in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hadronic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collisions (and even more energetic e+ e-) that all the energy goes into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jets and beams</a:t>
            </a:r>
            <a:r>
              <a:rPr lang="en-US" sz="2000" dirty="0" smtClean="0"/>
              <a:t>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0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/>
              <a:t>Conjectured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that a different type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evolution may hold, namely DGLAP evolution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954962" y="4172235"/>
            <a:ext cx="1690517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CMS (2015)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04" y="1528709"/>
            <a:ext cx="3479113" cy="25454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5395" y="1516679"/>
            <a:ext cx="53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CERN energies 0.9 </a:t>
            </a:r>
            <a:r>
              <a:rPr lang="en-US" dirty="0" err="1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eV</a:t>
            </a:r>
            <a:r>
              <a:rPr lang="en-US" dirty="0" smtClean="0">
                <a:solidFill>
                  <a:srgbClr val="0000FF"/>
                </a:solidFill>
              </a:rPr>
              <a:t> &lt; CM energy &lt; 13 </a:t>
            </a:r>
            <a:r>
              <a:rPr lang="en-US" dirty="0" err="1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eV</a:t>
            </a:r>
            <a:r>
              <a:rPr lang="en-US" dirty="0" smtClean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2744873" y="3172186"/>
            <a:ext cx="2387037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Dasgupta</a:t>
            </a:r>
            <a:r>
              <a:rPr lang="en-US" dirty="0" smtClean="0"/>
              <a:t> et al. (2014)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60443" y="4560719"/>
            <a:ext cx="247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Experiments measure for example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50183"/>
              </p:ext>
            </p:extLst>
          </p:nvPr>
        </p:nvGraphicFramePr>
        <p:xfrm>
          <a:off x="7083778" y="5183529"/>
          <a:ext cx="1864106" cy="29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86" name="Equation" r:id="rId4" imgW="1041400" imgH="165100" progId="Equation.3">
                  <p:embed/>
                </p:oleObj>
              </mc:Choice>
              <mc:Fallback>
                <p:oleObj name="Equation" r:id="rId4" imgW="1041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778" y="5183529"/>
                        <a:ext cx="1864106" cy="295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660443" y="5476365"/>
            <a:ext cx="248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Typically no effort to determine what X 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394" r="7457" b="45085"/>
          <a:stretch/>
        </p:blipFill>
        <p:spPr>
          <a:xfrm>
            <a:off x="3089235" y="6235584"/>
            <a:ext cx="5858649" cy="505311"/>
          </a:xfrm>
          <a:prstGeom prst="rect">
            <a:avLst/>
          </a:prstGeom>
        </p:spPr>
      </p:pic>
      <p:sp>
        <p:nvSpPr>
          <p:cNvPr id="14" name="Rectangle 13"/>
          <p:cNvSpPr txBox="1">
            <a:spLocks noChangeArrowheads="1"/>
          </p:cNvSpPr>
          <p:nvPr/>
        </p:nvSpPr>
        <p:spPr>
          <a:xfrm>
            <a:off x="302790" y="5319938"/>
            <a:ext cx="5030308" cy="91564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85000"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Allow for the jet to capture only a fraction of the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shower energy  z=</a:t>
            </a:r>
            <a:r>
              <a:rPr lang="en-US" sz="2400" dirty="0" err="1" smtClean="0"/>
              <a:t>ω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/</a:t>
            </a:r>
            <a:r>
              <a:rPr lang="en-US" sz="2400" dirty="0" err="1" smtClean="0"/>
              <a:t>ω</a:t>
            </a:r>
            <a:r>
              <a:rPr lang="en-US" sz="24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123" y="6230453"/>
            <a:ext cx="221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Semi-inclusive jet function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20104" y="4855183"/>
            <a:ext cx="1867119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Kang et al. (2016)</a:t>
            </a:r>
            <a:endParaRPr lang="en-US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314222" y="4855183"/>
            <a:ext cx="1867119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Iidlbi</a:t>
            </a:r>
            <a:r>
              <a:rPr lang="en-US" dirty="0" smtClean="0"/>
              <a:t> et al. (2016)</a:t>
            </a:r>
            <a:endParaRPr lang="en-US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372815" y="4841072"/>
            <a:ext cx="1867119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Chul</a:t>
            </a:r>
            <a:r>
              <a:rPr lang="en-US" dirty="0" smtClean="0"/>
              <a:t>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4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8006" t="2914"/>
          <a:stretch/>
        </p:blipFill>
        <p:spPr>
          <a:xfrm>
            <a:off x="5478064" y="3509434"/>
            <a:ext cx="3650746" cy="3174999"/>
          </a:xfrm>
          <a:prstGeom prst="rect">
            <a:avLst/>
          </a:prstGeom>
        </p:spPr>
      </p:pic>
      <p:sp>
        <p:nvSpPr>
          <p:cNvPr id="30" name="Rectangle 13"/>
          <p:cNvSpPr txBox="1">
            <a:spLocks noChangeArrowheads="1"/>
          </p:cNvSpPr>
          <p:nvPr/>
        </p:nvSpPr>
        <p:spPr>
          <a:xfrm>
            <a:off x="122251" y="5539734"/>
            <a:ext cx="5394165" cy="1255931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118872" defTabSz="914400">
              <a:buSzPct val="80000"/>
              <a:defRPr/>
            </a:pPr>
            <a:endParaRPr lang="en-US" sz="20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10094"/>
            <a:ext cx="8498298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emi-inclusive jet function in SCET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710" b="52225"/>
          <a:stretch/>
        </p:blipFill>
        <p:spPr>
          <a:xfrm>
            <a:off x="3511208" y="1541986"/>
            <a:ext cx="1928688" cy="389684"/>
          </a:xfrm>
          <a:prstGeom prst="rect">
            <a:avLst/>
          </a:prstGeom>
        </p:spPr>
      </p:pic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260539" y="1581493"/>
            <a:ext cx="2066899" cy="420732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At tree level</a:t>
            </a: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260539" y="2212706"/>
            <a:ext cx="2569350" cy="489424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At one loop order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8142"/>
          <a:stretch/>
        </p:blipFill>
        <p:spPr>
          <a:xfrm>
            <a:off x="6748574" y="2746179"/>
            <a:ext cx="1642790" cy="6723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23001" y="1506708"/>
            <a:ext cx="278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double poles (1/ε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 and double logarithms (L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 and cross  cancel. Single logarithms survive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4143" y="5722498"/>
            <a:ext cx="718026" cy="435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configuration-mediu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87"/>
          <a:stretch/>
        </p:blipFill>
        <p:spPr>
          <a:xfrm>
            <a:off x="2698939" y="1581493"/>
            <a:ext cx="659505" cy="657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1263" r="19071"/>
          <a:stretch/>
        </p:blipFill>
        <p:spPr>
          <a:xfrm>
            <a:off x="257433" y="2960898"/>
            <a:ext cx="5067466" cy="2087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24404"/>
          <a:stretch/>
        </p:blipFill>
        <p:spPr>
          <a:xfrm>
            <a:off x="2917492" y="2170373"/>
            <a:ext cx="3249065" cy="759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82401" t="44603" b="35465"/>
          <a:stretch/>
        </p:blipFill>
        <p:spPr>
          <a:xfrm>
            <a:off x="147651" y="4555067"/>
            <a:ext cx="1280152" cy="4233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6968" y="5539735"/>
            <a:ext cx="529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can perform LL</a:t>
            </a:r>
            <a:r>
              <a:rPr lang="en-US" b="1" baseline="-25000" dirty="0" smtClean="0">
                <a:solidFill>
                  <a:srgbClr val="0000FF"/>
                </a:solidFill>
              </a:rPr>
              <a:t>R </a:t>
            </a:r>
            <a:r>
              <a:rPr lang="en-US" b="1" dirty="0" err="1" smtClean="0">
                <a:solidFill>
                  <a:srgbClr val="0000FF"/>
                </a:solidFill>
              </a:rPr>
              <a:t>resummation</a:t>
            </a:r>
            <a:r>
              <a:rPr lang="en-US" b="1" dirty="0" smtClean="0">
                <a:solidFill>
                  <a:srgbClr val="0000FF"/>
                </a:solidFill>
              </a:rPr>
              <a:t>. Have generalized to NLL</a:t>
            </a:r>
            <a:r>
              <a:rPr lang="en-US" b="1" baseline="-25000" dirty="0" smtClean="0">
                <a:solidFill>
                  <a:srgbClr val="0000FF"/>
                </a:solidFill>
              </a:rPr>
              <a:t>R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7800" y="6122687"/>
            <a:ext cx="5593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700" b="1" dirty="0" smtClean="0">
                <a:solidFill>
                  <a:srgbClr val="008000"/>
                </a:solidFill>
              </a:rPr>
              <a:t>Fixes the unphysical scale dependence of NLO jet </a:t>
            </a:r>
          </a:p>
          <a:p>
            <a:pPr marL="342900" indent="-342900">
              <a:buFont typeface="Arial"/>
              <a:buChar char="•"/>
            </a:pPr>
            <a:r>
              <a:rPr lang="en-US" sz="1700" b="1" dirty="0" err="1" smtClean="0">
                <a:solidFill>
                  <a:srgbClr val="008000"/>
                </a:solidFill>
              </a:rPr>
              <a:t>Resummation</a:t>
            </a:r>
            <a:r>
              <a:rPr lang="en-US" sz="1700" b="1" dirty="0" smtClean="0">
                <a:solidFill>
                  <a:srgbClr val="008000"/>
                </a:solidFill>
              </a:rPr>
              <a:t> can have up to 30% effect for small R</a:t>
            </a:r>
            <a:endParaRPr lang="en-US" sz="1700" b="1" baseline="-250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891" y="4642556"/>
            <a:ext cx="423334" cy="41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717001" y="5042689"/>
            <a:ext cx="24971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F. Ringer et al.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79"/>
            <a:ext cx="8229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Evaluating the in-medium jet function</a:t>
            </a:r>
            <a:endParaRPr 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0464" y="1602584"/>
            <a:ext cx="4115608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 Can we formulate the evaluation of the jet function in a way suitable for numerical implementation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693477" y="2769946"/>
            <a:ext cx="1993325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Z. Kang et al. (2017)</a:t>
            </a:r>
            <a:endParaRPr lang="en-US" sz="1400" dirty="0">
              <a:latin typeface="Arial" pitchFamily="-106" charset="0"/>
            </a:endParaRPr>
          </a:p>
        </p:txBody>
      </p:sp>
      <p:pic>
        <p:nvPicPr>
          <p:cNvPr id="7" name="Picture 6" descr="configuration-mediu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/>
          <a:stretch/>
        </p:blipFill>
        <p:spPr>
          <a:xfrm>
            <a:off x="4390231" y="1545969"/>
            <a:ext cx="4661132" cy="1147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7" y="2715122"/>
            <a:ext cx="5025715" cy="680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76" y="3445843"/>
            <a:ext cx="3674230" cy="582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0233" y="3511442"/>
            <a:ext cx="135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</a:t>
            </a:r>
          </a:p>
          <a:p>
            <a:r>
              <a:rPr lang="en-US" dirty="0" smtClean="0"/>
              <a:t>rules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560361" y="2776517"/>
            <a:ext cx="0" cy="173008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65405" y="3395194"/>
            <a:ext cx="27213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Can be combined. 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NB has to be understood in the sense of convolution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98" y="4046437"/>
            <a:ext cx="3654247" cy="56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90" y="4750146"/>
            <a:ext cx="3398979" cy="597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770" y="5186609"/>
            <a:ext cx="5232157" cy="153356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487682" y="6195835"/>
            <a:ext cx="382639" cy="4659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89221" y="5843977"/>
            <a:ext cx="4263496" cy="8156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table in numerical implementation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Similarly for gluon jets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/>
          <a:srcRect r="8105"/>
          <a:stretch/>
        </p:blipFill>
        <p:spPr>
          <a:xfrm>
            <a:off x="5742896" y="3785896"/>
            <a:ext cx="3188396" cy="6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79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Results for HI jets at NLO</a:t>
            </a:r>
            <a:endParaRPr lang="en-US" dirty="0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293307" y="2183240"/>
            <a:ext cx="4281253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No multiple </a:t>
            </a:r>
            <a:r>
              <a:rPr lang="en-US" dirty="0" err="1" smtClean="0"/>
              <a:t>splittings</a:t>
            </a:r>
            <a:r>
              <a:rPr lang="en-US" dirty="0" smtClean="0"/>
              <a:t>, no collisional energy loss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to be revisited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</a:rPr>
              <a:t>Possibilities: better evaluation of the splitting functions, collisional energy loss, larger jet-medium coupling, </a:t>
            </a:r>
            <a:r>
              <a:rPr lang="is-IS" dirty="0" smtClean="0">
                <a:solidFill>
                  <a:srgbClr val="0000FF"/>
                </a:solidFill>
              </a:rPr>
              <a:t>…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One possibility is cold nuclear matter effects in the initial state (</a:t>
            </a:r>
            <a:r>
              <a:rPr lang="en-US" dirty="0" err="1" smtClean="0"/>
              <a:t>p+A</a:t>
            </a:r>
            <a:r>
              <a:rPr lang="en-US" dirty="0" smtClean="0"/>
              <a:t>)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3307" y="1529673"/>
            <a:ext cx="4281253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/>
              <a:t> In the medium it is strictly NLO</a:t>
            </a:r>
            <a:endParaRPr lang="en-US" sz="2000" baseline="-25000" dirty="0" smtClean="0"/>
          </a:p>
        </p:txBody>
      </p:sp>
      <p:pic>
        <p:nvPicPr>
          <p:cNvPr id="2" name="Picture 1" descr="RAA-ATLA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15" y="3140547"/>
            <a:ext cx="4219126" cy="3443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84"/>
          <a:stretch/>
        </p:blipFill>
        <p:spPr>
          <a:xfrm>
            <a:off x="4829865" y="1514182"/>
            <a:ext cx="3810473" cy="56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259" y="2021349"/>
            <a:ext cx="3317069" cy="831305"/>
          </a:xfrm>
          <a:prstGeom prst="rect">
            <a:avLst/>
          </a:prstGeom>
        </p:spPr>
      </p:pic>
      <p:pic>
        <p:nvPicPr>
          <p:cNvPr id="5" name="Picture 4" descr="R_cp_y0-eps-converted-to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13" b="75781"/>
          <a:stretch/>
        </p:blipFill>
        <p:spPr>
          <a:xfrm>
            <a:off x="387891" y="4697934"/>
            <a:ext cx="3321129" cy="1978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3967" y="6150562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200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75268" y="6150562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00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2694" y="6164765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600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48153" y="6397413"/>
            <a:ext cx="806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[</a:t>
            </a:r>
            <a:r>
              <a:rPr lang="en-US" sz="1400" dirty="0" err="1" smtClean="0"/>
              <a:t>GeV</a:t>
            </a:r>
            <a:r>
              <a:rPr lang="en-US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48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979"/>
            <a:ext cx="82296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Centrality dependence of jet suppression</a:t>
            </a:r>
            <a:endParaRPr lang="en-US" dirty="0"/>
          </a:p>
        </p:txBody>
      </p:sp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69741" y="5388274"/>
            <a:ext cx="3879569" cy="13234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Nuclei are macroscopic objects. One can define centrality of the collision: Changes the size, </a:t>
            </a:r>
            <a:r>
              <a:rPr lang="en-US" sz="2000" dirty="0" err="1" smtClean="0"/>
              <a:t>temperture</a:t>
            </a:r>
            <a:r>
              <a:rPr lang="en-US" sz="2000" dirty="0" smtClean="0"/>
              <a:t> of the medium</a:t>
            </a:r>
          </a:p>
        </p:txBody>
      </p:sp>
      <p:pic>
        <p:nvPicPr>
          <p:cNvPr id="3" name="Picture 2" descr="RAA-CMS-305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1" y="1623705"/>
            <a:ext cx="4245667" cy="3022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63490" y="5272763"/>
            <a:ext cx="4609783" cy="672890"/>
            <a:chOff x="440381" y="6041116"/>
            <a:chExt cx="4609783" cy="672889"/>
          </a:xfrm>
        </p:grpSpPr>
        <p:sp>
          <p:nvSpPr>
            <p:cNvPr id="10" name="Oval 9"/>
            <p:cNvSpPr/>
            <p:nvPr/>
          </p:nvSpPr>
          <p:spPr>
            <a:xfrm>
              <a:off x="440381" y="6041116"/>
              <a:ext cx="634975" cy="653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9488" y="6046296"/>
              <a:ext cx="634975" cy="6532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47500"/>
                    <a:satMod val="137000"/>
                    <a:alpha val="50000"/>
                  </a:schemeClr>
                </a:gs>
                <a:gs pos="55000">
                  <a:schemeClr val="accent1">
                    <a:shade val="69000"/>
                    <a:satMod val="137000"/>
                    <a:alpha val="50000"/>
                  </a:schemeClr>
                </a:gs>
                <a:gs pos="100000">
                  <a:schemeClr val="accent1">
                    <a:shade val="98000"/>
                    <a:satMod val="137000"/>
                    <a:alpha val="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747062" y="6055546"/>
              <a:ext cx="634975" cy="6532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072634" y="6060726"/>
              <a:ext cx="634975" cy="65327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47500"/>
                    <a:satMod val="137000"/>
                    <a:alpha val="50000"/>
                  </a:schemeClr>
                </a:gs>
                <a:gs pos="55000">
                  <a:schemeClr val="accent1">
                    <a:shade val="69000"/>
                    <a:satMod val="137000"/>
                    <a:alpha val="50000"/>
                  </a:schemeClr>
                </a:gs>
                <a:gs pos="100000">
                  <a:schemeClr val="accent1">
                    <a:shade val="98000"/>
                    <a:satMod val="137000"/>
                    <a:alpha val="5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70539" y="6196455"/>
              <a:ext cx="97995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Central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6471" y="6229309"/>
              <a:ext cx="131369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Peripheral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36769" y="6090890"/>
            <a:ext cx="462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centrality dependence appears to be well captured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7" name="Picture 16" descr="RAA-CMS-0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2" y="1623705"/>
            <a:ext cx="4071237" cy="2872095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06394" y="4646042"/>
            <a:ext cx="3842916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Consistent within error bars. But </a:t>
            </a:r>
            <a:r>
              <a:rPr lang="en-US" dirty="0"/>
              <a:t>then any small </a:t>
            </a:r>
            <a:r>
              <a:rPr lang="en-US" dirty="0" smtClean="0"/>
              <a:t>separation ordering will 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8648" y="2202302"/>
            <a:ext cx="9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Central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3648" y="2227658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Peripheral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642186" y="4739673"/>
            <a:ext cx="2910732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c.f. Y.T. </a:t>
            </a:r>
            <a:r>
              <a:rPr lang="en-US" dirty="0" err="1" smtClean="0"/>
              <a:t>Chien</a:t>
            </a:r>
            <a:r>
              <a:rPr lang="en-US" dirty="0" smtClean="0"/>
              <a:t> et al.  (2015)</a:t>
            </a:r>
          </a:p>
        </p:txBody>
      </p:sp>
    </p:spTree>
    <p:extLst>
      <p:ext uri="{BB962C8B-B14F-4D97-AF65-F5344CB8AC3E}">
        <p14:creationId xmlns:p14="http://schemas.microsoft.com/office/powerpoint/2010/main" val="16323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5891" y="1615270"/>
            <a:ext cx="3587773" cy="5066388"/>
          </a:xfrm>
          <a:solidFill>
            <a:schemeClr val="accent1"/>
          </a:solidFill>
        </p:spPr>
        <p:txBody>
          <a:bodyPr vert="horz"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10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Introduction and motivation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Framework of soft collinear effective theory with </a:t>
            </a:r>
            <a:r>
              <a:rPr lang="en-US" sz="2400" dirty="0" err="1" smtClean="0"/>
              <a:t>Glauber</a:t>
            </a:r>
            <a:r>
              <a:rPr lang="en-US" sz="2400" dirty="0" smtClean="0"/>
              <a:t> gluons. Splitting functions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Semi-inclusive jet cross sections in SCET / </a:t>
            </a:r>
            <a:r>
              <a:rPr lang="en-US" sz="2400" dirty="0"/>
              <a:t>j</a:t>
            </a:r>
            <a:r>
              <a:rPr lang="en-US" sz="2400" dirty="0" smtClean="0"/>
              <a:t>et radius </a:t>
            </a:r>
            <a:r>
              <a:rPr lang="en-US" sz="2400" dirty="0" err="1" smtClean="0"/>
              <a:t>resummation</a:t>
            </a:r>
            <a:r>
              <a:rPr lang="en-US" sz="2400" dirty="0" smtClean="0"/>
              <a:t>. </a:t>
            </a:r>
          </a:p>
          <a:p>
            <a:pPr marL="118872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Consistent calculation of jet cross sections at NLO in heavy ion reactions  </a:t>
            </a:r>
          </a:p>
          <a:p>
            <a:pPr marL="118872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Open heavy flavor calculations at  NLO</a:t>
            </a:r>
            <a:endParaRPr lang="en-US" sz="8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800" dirty="0" smtClean="0"/>
          </a:p>
          <a:p>
            <a:pPr marL="118872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865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865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Conclusions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093" y="143559"/>
            <a:ext cx="7793038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1899" y="5758328"/>
            <a:ext cx="471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Collaboration with :  Y.-T. </a:t>
            </a:r>
            <a:r>
              <a:rPr lang="en-US" b="1" dirty="0" err="1" smtClean="0">
                <a:solidFill>
                  <a:srgbClr val="0000FF"/>
                </a:solidFill>
              </a:rPr>
              <a:t>Chien</a:t>
            </a:r>
            <a:r>
              <a:rPr lang="en-US" b="1" dirty="0" smtClean="0">
                <a:solidFill>
                  <a:srgbClr val="0000FF"/>
                </a:solidFill>
              </a:rPr>
              <a:t>, Z.-B. Kang, G. </a:t>
            </a:r>
            <a:r>
              <a:rPr lang="en-US" b="1" dirty="0" err="1" smtClean="0">
                <a:solidFill>
                  <a:srgbClr val="0000FF"/>
                </a:solidFill>
              </a:rPr>
              <a:t>Ovanesyan</a:t>
            </a:r>
            <a:r>
              <a:rPr lang="en-US" b="1" dirty="0" smtClean="0">
                <a:solidFill>
                  <a:srgbClr val="0000FF"/>
                </a:solidFill>
              </a:rPr>
              <a:t>, F. Ringer, M. Sievert, H. Xing, S. Yoshida </a:t>
            </a:r>
            <a:r>
              <a:rPr lang="is-IS" b="1" dirty="0" smtClean="0">
                <a:solidFill>
                  <a:srgbClr val="0000FF"/>
                </a:solidFill>
              </a:rPr>
              <a:t>…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907" y="5355696"/>
            <a:ext cx="483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Thanks to the organizers for the opportunity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87" y="1533656"/>
            <a:ext cx="3187208" cy="2608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245" r="14901"/>
          <a:stretch/>
        </p:blipFill>
        <p:spPr>
          <a:xfrm>
            <a:off x="4056565" y="2984749"/>
            <a:ext cx="3501530" cy="228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Modification of Fragmentation Functions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6526" y="6333345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Y.-T. </a:t>
            </a:r>
            <a:r>
              <a:rPr lang="en-US" dirty="0" err="1" smtClean="0"/>
              <a:t>Chien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8043" y="1526943"/>
            <a:ext cx="819594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 A wide variety of jet substructure observable measurements are available: jet shapes, jet fragmentation functions, jet splitting functions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" y="2338806"/>
            <a:ext cx="4346876" cy="1797881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18999" y="4183719"/>
            <a:ext cx="4111741" cy="255454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Out of cone contribution – this is quenching –more quark jets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In cone contribution – enhance the soft particle, reduce hard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Still in the process of assessing the sensitivity, </a:t>
            </a:r>
            <a:r>
              <a:rPr lang="en-US" sz="2000" dirty="0"/>
              <a:t>c</a:t>
            </a:r>
            <a:r>
              <a:rPr lang="en-US" sz="2000" dirty="0" smtClean="0"/>
              <a:t>entrality dependence, </a:t>
            </a:r>
            <a:r>
              <a:rPr lang="en-US" sz="2000" dirty="0" err="1" smtClean="0"/>
              <a:t>etc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0741" y="2293208"/>
            <a:ext cx="462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79249"/>
                </a:solidFill>
              </a:rPr>
              <a:t>CNM-no effect (like on all other substructure</a:t>
            </a:r>
          </a:p>
          <a:p>
            <a:r>
              <a:rPr lang="en-US" b="1" dirty="0" smtClean="0">
                <a:solidFill>
                  <a:srgbClr val="479249"/>
                </a:solidFill>
              </a:rPr>
              <a:t>observables)</a:t>
            </a:r>
            <a:endParaRPr lang="en-US" b="1" dirty="0">
              <a:solidFill>
                <a:srgbClr val="479249"/>
              </a:solidFill>
            </a:endParaRPr>
          </a:p>
        </p:txBody>
      </p:sp>
      <p:pic>
        <p:nvPicPr>
          <p:cNvPr id="2" name="Picture 1" descr="CMS_100120_0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00" y="2992939"/>
            <a:ext cx="4142163" cy="37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211641" y="2197334"/>
            <a:ext cx="3557252" cy="1393814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118872" defTabSz="914400">
              <a:buSzPct val="80000"/>
              <a:defRPr/>
            </a:pPr>
            <a:endParaRPr lang="en-US" sz="24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10094"/>
            <a:ext cx="8498298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Semi-inclusive hadron modification at the EIC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029260" y="5579918"/>
            <a:ext cx="1732897" cy="360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1641" y="1508670"/>
            <a:ext cx="442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NLO calculation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198684" y="6006334"/>
            <a:ext cx="568813" cy="30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>
          <a:xfrm>
            <a:off x="4574560" y="5024877"/>
            <a:ext cx="4380938" cy="1734128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85000" lnSpcReduction="2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Considerable suppression at large z. Enhancement at low z.</a:t>
            </a:r>
          </a:p>
          <a:p>
            <a:pPr marL="118872" defTabSz="914400">
              <a:buSzPct val="80000"/>
              <a:defRPr/>
            </a:pPr>
            <a:r>
              <a:rPr lang="en-US" sz="2400" dirty="0" smtClean="0"/>
              <a:t> </a:t>
            </a:r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In the LRP claimed to hold for heavy flavor.  Find it is true for light flavor at much smaller z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134429" y="1546995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F. Ringer et al. (2017)</a:t>
            </a:r>
            <a:endParaRPr lang="en-US" dirty="0"/>
          </a:p>
        </p:txBody>
      </p:sp>
      <p:pic>
        <p:nvPicPr>
          <p:cNvPr id="3" name="Picture 2" descr="eA_eh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0" y="2106835"/>
            <a:ext cx="4380938" cy="2740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9252" y="2197334"/>
            <a:ext cx="29338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8000"/>
                </a:solidFill>
              </a:rPr>
              <a:t>Kinematics</a:t>
            </a:r>
            <a:endParaRPr lang="fr-FR" sz="2000" b="1" dirty="0" smtClean="0">
              <a:solidFill>
                <a:srgbClr val="008000"/>
              </a:solidFill>
            </a:endParaRPr>
          </a:p>
          <a:p>
            <a:endParaRPr lang="fr-FR" sz="800" b="1" dirty="0" smtClean="0">
              <a:solidFill>
                <a:srgbClr val="008000"/>
              </a:solidFill>
            </a:endParaRPr>
          </a:p>
          <a:p>
            <a:r>
              <a:rPr lang="fr-FR" b="1" dirty="0" smtClean="0">
                <a:solidFill>
                  <a:srgbClr val="008000"/>
                </a:solidFill>
              </a:rPr>
              <a:t>CM </a:t>
            </a:r>
            <a:r>
              <a:rPr lang="fr-FR" b="1" dirty="0" err="1" smtClean="0">
                <a:solidFill>
                  <a:srgbClr val="008000"/>
                </a:solidFill>
              </a:rPr>
              <a:t>energy</a:t>
            </a:r>
            <a:r>
              <a:rPr lang="fr-FR" b="1" dirty="0" smtClean="0">
                <a:solidFill>
                  <a:srgbClr val="008000"/>
                </a:solidFill>
              </a:rPr>
              <a:t> =60 </a:t>
            </a:r>
            <a:r>
              <a:rPr lang="fr-FR" b="1" dirty="0" err="1" smtClean="0">
                <a:solidFill>
                  <a:srgbClr val="008000"/>
                </a:solidFill>
              </a:rPr>
              <a:t>GeV</a:t>
            </a:r>
            <a:endParaRPr lang="fr-FR" b="1" dirty="0">
              <a:solidFill>
                <a:srgbClr val="008000"/>
              </a:solidFill>
            </a:endParaRPr>
          </a:p>
          <a:p>
            <a:r>
              <a:rPr lang="es-ES_tradnl" b="1" dirty="0" smtClean="0">
                <a:solidFill>
                  <a:srgbClr val="008000"/>
                </a:solidFill>
              </a:rPr>
              <a:t>0.01 </a:t>
            </a:r>
            <a:r>
              <a:rPr lang="es-ES_tradnl" b="1" dirty="0">
                <a:solidFill>
                  <a:srgbClr val="008000"/>
                </a:solidFill>
              </a:rPr>
              <a:t>&lt; y &lt; </a:t>
            </a:r>
            <a:r>
              <a:rPr lang="es-ES_tradnl" b="1" dirty="0" smtClean="0">
                <a:solidFill>
                  <a:srgbClr val="008000"/>
                </a:solidFill>
              </a:rPr>
              <a:t>0.95, </a:t>
            </a:r>
            <a:r>
              <a:rPr lang="hr-HR" b="1" dirty="0" smtClean="0">
                <a:solidFill>
                  <a:srgbClr val="008000"/>
                </a:solidFill>
              </a:rPr>
              <a:t>0.3 </a:t>
            </a:r>
            <a:r>
              <a:rPr lang="hr-HR" b="1" dirty="0">
                <a:solidFill>
                  <a:srgbClr val="008000"/>
                </a:solidFill>
              </a:rPr>
              <a:t>&lt; x</a:t>
            </a:r>
            <a:r>
              <a:rPr lang="hr-HR" b="1" baseline="-25000" dirty="0">
                <a:solidFill>
                  <a:srgbClr val="008000"/>
                </a:solidFill>
              </a:rPr>
              <a:t>B</a:t>
            </a:r>
            <a:r>
              <a:rPr lang="hr-HR" b="1" dirty="0">
                <a:solidFill>
                  <a:srgbClr val="008000"/>
                </a:solidFill>
              </a:rPr>
              <a:t> &lt; 0.9</a:t>
            </a:r>
          </a:p>
          <a:p>
            <a:r>
              <a:rPr lang="en-US" b="1" dirty="0">
                <a:solidFill>
                  <a:srgbClr val="008000"/>
                </a:solidFill>
              </a:rPr>
              <a:t>W&gt;</a:t>
            </a:r>
            <a:r>
              <a:rPr lang="en-US" b="1" dirty="0" smtClean="0">
                <a:solidFill>
                  <a:srgbClr val="008000"/>
                </a:solidFill>
              </a:rPr>
              <a:t>3 </a:t>
            </a:r>
            <a:r>
              <a:rPr lang="en-US" b="1" dirty="0" err="1" smtClean="0">
                <a:solidFill>
                  <a:srgbClr val="008000"/>
                </a:solidFill>
              </a:rPr>
              <a:t>GeV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17" t="11545" r="2477" b="6978"/>
          <a:stretch/>
        </p:blipFill>
        <p:spPr>
          <a:xfrm>
            <a:off x="94327" y="3711484"/>
            <a:ext cx="4225409" cy="28329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9439" y="3959822"/>
            <a:ext cx="382351" cy="1269872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54759" y="2894764"/>
            <a:ext cx="0" cy="655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70412" y="2387349"/>
            <a:ext cx="0" cy="411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4254" y="2860209"/>
            <a:ext cx="1814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Still find that  quarks gives the dominant contribution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20659"/>
              </p:ext>
            </p:extLst>
          </p:nvPr>
        </p:nvGraphicFramePr>
        <p:xfrm>
          <a:off x="2733433" y="1587170"/>
          <a:ext cx="2028882" cy="39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48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3433" y="1587170"/>
                        <a:ext cx="2028882" cy="39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21461" y="227194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Observe the lepton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568" y="3522872"/>
            <a:ext cx="895354" cy="8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20039" y="1756470"/>
            <a:ext cx="8153400" cy="4752253"/>
          </a:xfrm>
          <a:solidFill>
            <a:schemeClr val="accent1"/>
          </a:solidFill>
        </p:spPr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5400" dirty="0" smtClean="0"/>
              <a:t>Heavy Flavor in HI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47" y="3364435"/>
            <a:ext cx="3169420" cy="29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868" y="270471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ZMVFS open heavy flavor at NLO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1447" y="2579198"/>
            <a:ext cx="2696618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Jager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2002)</a:t>
            </a:r>
            <a:endParaRPr 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16950" y="2073647"/>
            <a:ext cx="3881229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Perform an NLO calculation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TLAS_7TeV_pT_B+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" y="3171455"/>
            <a:ext cx="3941383" cy="2804008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3313" y="6085364"/>
            <a:ext cx="309284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Kneesch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2008)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428" y="6431611"/>
            <a:ext cx="201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m</a:t>
            </a:r>
            <a:r>
              <a:rPr lang="en-US" baseline="-25000" dirty="0" smtClean="0"/>
              <a:t>c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90423" y="5991662"/>
            <a:ext cx="257473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Kniehl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2008)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61191" y="6427524"/>
            <a:ext cx="72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FF"/>
                </a:solidFill>
              </a:rPr>
              <a:t>actorization, non-</a:t>
            </a:r>
            <a:r>
              <a:rPr lang="en-US" b="1" dirty="0" err="1" smtClean="0">
                <a:solidFill>
                  <a:srgbClr val="0000FF"/>
                </a:solidFill>
              </a:rPr>
              <a:t>perturbative</a:t>
            </a:r>
            <a:r>
              <a:rPr lang="en-US" b="1" dirty="0" smtClean="0">
                <a:solidFill>
                  <a:srgbClr val="0000FF"/>
                </a:solidFill>
              </a:rPr>
              <a:t> physics is long distance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107"/>
          <a:stretch/>
        </p:blipFill>
        <p:spPr>
          <a:xfrm>
            <a:off x="4458331" y="2029282"/>
            <a:ext cx="4581591" cy="1204135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16950" y="1560652"/>
            <a:ext cx="8230755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Typically assumed that only c to D, b to B fragment </a:t>
            </a:r>
            <a:r>
              <a:rPr lang="en-US" sz="2000" dirty="0" err="1" smtClean="0"/>
              <a:t>perturbatively</a:t>
            </a:r>
            <a:r>
              <a:rPr lang="en-US" sz="2000" dirty="0" smtClean="0"/>
              <a:t> </a:t>
            </a:r>
          </a:p>
        </p:txBody>
      </p:sp>
      <p:pic>
        <p:nvPicPr>
          <p:cNvPr id="20" name="Picture 19" descr="ch_g-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69" y="3372577"/>
            <a:ext cx="3722836" cy="253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5214" y="3809517"/>
            <a:ext cx="26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79249"/>
                </a:solidFill>
              </a:rPr>
              <a:t>~50%  gluon contribution</a:t>
            </a:r>
            <a:endParaRPr lang="en-US" b="1" dirty="0">
              <a:solidFill>
                <a:srgbClr val="479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Cross section calculation in the QCD medium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75568" y="1663712"/>
            <a:ext cx="2045836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Medium contribution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943" r="25458"/>
          <a:stretch/>
        </p:blipFill>
        <p:spPr>
          <a:xfrm>
            <a:off x="198136" y="2461309"/>
            <a:ext cx="2202576" cy="681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568" y="1524679"/>
            <a:ext cx="6519784" cy="23906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9492" y="4141932"/>
            <a:ext cx="3996934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For numerical implementation one can rewrite these expression in the + prescription and finds that the correction is negative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Can  lead to larger cross section suppression at smaller </a:t>
            </a:r>
            <a:r>
              <a:rPr lang="en-US" sz="2000" b="1" dirty="0" err="1" smtClean="0">
                <a:solidFill>
                  <a:srgbClr val="0000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</a:rPr>
              <a:t>T</a:t>
            </a:r>
            <a:endParaRPr lang="en-US" sz="2000" b="1" baseline="-25000" dirty="0">
              <a:solidFill>
                <a:srgbClr val="0000FF"/>
              </a:solidFill>
            </a:endParaRPr>
          </a:p>
        </p:txBody>
      </p:sp>
      <p:pic>
        <p:nvPicPr>
          <p:cNvPr id="16" name="Picture 15" descr="RAA_D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8" y="3796345"/>
            <a:ext cx="4477448" cy="29725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657" t="12541"/>
          <a:stretch/>
        </p:blipFill>
        <p:spPr>
          <a:xfrm>
            <a:off x="974745" y="3037010"/>
            <a:ext cx="1332008" cy="5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Uncertainty and data comparison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34749" y="1582755"/>
            <a:ext cx="6311775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Includes both production mechanism and e-loss </a:t>
            </a:r>
            <a:r>
              <a:rPr lang="en-US" sz="2000" dirty="0" err="1" smtClean="0"/>
              <a:t>vs</a:t>
            </a:r>
            <a:r>
              <a:rPr lang="en-US" sz="2000" dirty="0" smtClean="0"/>
              <a:t> NLO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8699" y="5055593"/>
            <a:ext cx="8177212" cy="163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The pure scale uncertainty largely cancels in the ratio 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At low PT  the </a:t>
            </a:r>
            <a:r>
              <a:rPr lang="en-US" sz="2000" dirty="0" err="1" smtClean="0"/>
              <a:t>ucertainties</a:t>
            </a:r>
            <a:r>
              <a:rPr lang="en-US" sz="2000" dirty="0" smtClean="0"/>
              <a:t> can grow to 30% D and 50+% B</a:t>
            </a:r>
            <a:endParaRPr lang="en-US" sz="2000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/>
              <a:t>For D mesons works reasonably well. Below 10 </a:t>
            </a:r>
            <a:r>
              <a:rPr lang="en-US" sz="2000" dirty="0" err="1"/>
              <a:t>GeV</a:t>
            </a:r>
            <a:r>
              <a:rPr lang="en-US" sz="2000" dirty="0"/>
              <a:t> room for some additional effects: collisional energy loss, </a:t>
            </a:r>
            <a:r>
              <a:rPr lang="en-US" sz="2000" dirty="0" smtClean="0"/>
              <a:t>dissociation</a:t>
            </a:r>
            <a:endParaRPr lang="en-US" sz="2000" dirty="0"/>
          </a:p>
        </p:txBody>
      </p:sp>
      <p:pic>
        <p:nvPicPr>
          <p:cNvPr id="3" name="Picture 2" descr="RAA_B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0" y="2182660"/>
            <a:ext cx="3955074" cy="2699867"/>
          </a:xfrm>
          <a:prstGeom prst="rect">
            <a:avLst/>
          </a:prstGeom>
        </p:spPr>
      </p:pic>
      <p:pic>
        <p:nvPicPr>
          <p:cNvPr id="10" name="Picture 9" descr="RAA_D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81" y="2147870"/>
            <a:ext cx="3987742" cy="27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72704"/>
            <a:ext cx="8153400" cy="4993243"/>
          </a:xfrm>
          <a:solidFill>
            <a:schemeClr val="accent1"/>
          </a:solidFill>
        </p:spPr>
        <p:txBody>
          <a:bodyPr vert="horz">
            <a:normAutofit fontScale="77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Effective theories of QCD have enabled important conceptual and breakthroughs in our understanding of strong interactions and very significant improvement in the accuracy of the theoretical predictions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000000"/>
                </a:solidFill>
              </a:rPr>
              <a:t>SCET</a:t>
            </a:r>
            <a:r>
              <a:rPr lang="en-US" sz="2400" baseline="-25000" dirty="0">
                <a:solidFill>
                  <a:srgbClr val="000000"/>
                </a:solidFill>
              </a:rPr>
              <a:t>G  </a:t>
            </a:r>
            <a:r>
              <a:rPr lang="en-US" sz="2400" dirty="0" smtClean="0">
                <a:solidFill>
                  <a:srgbClr val="000000"/>
                </a:solidFill>
              </a:rPr>
              <a:t>- an </a:t>
            </a:r>
            <a:r>
              <a:rPr lang="en-US" sz="2400" dirty="0">
                <a:solidFill>
                  <a:srgbClr val="000000"/>
                </a:solidFill>
              </a:rPr>
              <a:t>effective theory for jet propagation in </a:t>
            </a:r>
            <a:r>
              <a:rPr lang="en-US" sz="2400" dirty="0" smtClean="0">
                <a:solidFill>
                  <a:srgbClr val="000000"/>
                </a:solidFill>
              </a:rPr>
              <a:t>matter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constructed. In medium splitting functions derived for massless and massive </a:t>
            </a:r>
            <a:r>
              <a:rPr lang="en-US" sz="2400" dirty="0" err="1" smtClean="0">
                <a:solidFill>
                  <a:srgbClr val="000000"/>
                </a:solidFill>
              </a:rPr>
              <a:t>partons</a:t>
            </a:r>
            <a:r>
              <a:rPr lang="en-US" sz="2400" dirty="0" smtClean="0">
                <a:solidFill>
                  <a:srgbClr val="000000"/>
                </a:solidFill>
              </a:rPr>
              <a:t> to first order in opacity. Ongoing work using </a:t>
            </a:r>
            <a:r>
              <a:rPr lang="en-US" sz="2400" dirty="0" err="1" smtClean="0">
                <a:solidFill>
                  <a:srgbClr val="000000"/>
                </a:solidFill>
              </a:rPr>
              <a:t>lightcone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wavefunction</a:t>
            </a:r>
            <a:r>
              <a:rPr lang="en-US" sz="2400" dirty="0" smtClean="0">
                <a:solidFill>
                  <a:srgbClr val="000000"/>
                </a:solidFill>
              </a:rPr>
              <a:t> techniques to improve results beyond this order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Only recently were semi-inclusive jet functions introduced and computed to one loop. Extended to more differential measurements. Allowed to understand jet  R </a:t>
            </a:r>
            <a:r>
              <a:rPr lang="en-US" sz="2400" dirty="0" err="1" smtClean="0">
                <a:solidFill>
                  <a:srgbClr val="000000"/>
                </a:solidFill>
              </a:rPr>
              <a:t>resummation</a:t>
            </a:r>
            <a:r>
              <a:rPr lang="en-US" sz="2400" dirty="0" smtClean="0">
                <a:solidFill>
                  <a:srgbClr val="000000"/>
                </a:solidFill>
              </a:rPr>
              <a:t> to NLL</a:t>
            </a:r>
            <a:r>
              <a:rPr lang="en-US" sz="2400" baseline="-25000" dirty="0" smtClean="0">
                <a:solidFill>
                  <a:srgbClr val="000000"/>
                </a:solidFill>
              </a:rPr>
              <a:t>R. </a:t>
            </a:r>
            <a:r>
              <a:rPr lang="en-US" sz="2400" dirty="0" smtClean="0">
                <a:solidFill>
                  <a:srgbClr val="000000"/>
                </a:solidFill>
              </a:rPr>
              <a:t>Appear </a:t>
            </a:r>
            <a:r>
              <a:rPr lang="en-US" sz="2400" dirty="0">
                <a:solidFill>
                  <a:srgbClr val="000000"/>
                </a:solidFill>
              </a:rPr>
              <a:t>to have immediate relevance to </a:t>
            </a:r>
            <a:r>
              <a:rPr lang="en-US" sz="2400" dirty="0" smtClean="0">
                <a:solidFill>
                  <a:srgbClr val="000000"/>
                </a:solidFill>
              </a:rPr>
              <a:t>the small radius jet measurements at LHC</a:t>
            </a:r>
            <a:endParaRPr lang="en-US" sz="2400" baseline="-25000" dirty="0">
              <a:solidFill>
                <a:srgbClr val="000000"/>
              </a:solidFill>
            </a:endParaRPr>
          </a:p>
          <a:p>
            <a:pPr marL="118872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/>
              <a:t>Performed a consistent NLO calculation of jet production in </a:t>
            </a:r>
            <a:r>
              <a:rPr lang="en-US" sz="2400" dirty="0">
                <a:solidFill>
                  <a:srgbClr val="000000"/>
                </a:solidFill>
              </a:rPr>
              <a:t>SCET</a:t>
            </a:r>
            <a:r>
              <a:rPr lang="en-US" sz="2400" baseline="-25000" dirty="0">
                <a:solidFill>
                  <a:srgbClr val="000000"/>
                </a:solidFill>
              </a:rPr>
              <a:t>G 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(an </a:t>
            </a:r>
            <a:r>
              <a:rPr lang="en-US" sz="2400" dirty="0">
                <a:solidFill>
                  <a:srgbClr val="000000"/>
                </a:solidFill>
              </a:rPr>
              <a:t>effective theory for jet propagation in </a:t>
            </a:r>
            <a:r>
              <a:rPr lang="en-US" sz="2400" dirty="0" smtClean="0">
                <a:solidFill>
                  <a:srgbClr val="000000"/>
                </a:solidFill>
              </a:rPr>
              <a:t>matter)</a:t>
            </a:r>
            <a:r>
              <a:rPr lang="en-US" sz="2400" dirty="0" smtClean="0"/>
              <a:t>. Allows us now to also look at jet substructure. Found that at 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only part of the suppression can be explained. CNM or collisional energy loss of the shower.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>
                <a:solidFill>
                  <a:srgbClr val="000000"/>
                </a:solidFill>
              </a:rPr>
              <a:t>Recently extended to heavy flavor and NLO calculations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093" y="143559"/>
            <a:ext cx="7793038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7331" t="13906" r="-4444" b="-13906"/>
          <a:stretch/>
        </p:blipFill>
        <p:spPr>
          <a:xfrm>
            <a:off x="495367" y="3651078"/>
            <a:ext cx="3145628" cy="899379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16200000">
            <a:off x="2014931" y="1690536"/>
            <a:ext cx="2024782" cy="283122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Many observables  to access jet substructure have emerged in SCET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39790" y="6296125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 T. </a:t>
            </a:r>
            <a:r>
              <a:rPr lang="en-US" dirty="0" err="1" smtClean="0"/>
              <a:t>Chien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12966" y="1519180"/>
            <a:ext cx="845003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 Groomed jet distribution  using “soft drop”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766" r="17312" b="13172"/>
          <a:stretch/>
        </p:blipFill>
        <p:spPr>
          <a:xfrm>
            <a:off x="4786558" y="4308873"/>
            <a:ext cx="4203937" cy="829102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6000000" flipH="1" flipV="1">
            <a:off x="2644268" y="2076087"/>
            <a:ext cx="465567" cy="2500919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>
          <a:xfrm rot="15480000">
            <a:off x="2525524" y="1809380"/>
            <a:ext cx="355977" cy="2104657"/>
          </a:xfrm>
          <a:prstGeom prst="triangl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85221" y="2093755"/>
            <a:ext cx="527132" cy="20247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0995" y="2638819"/>
            <a:ext cx="0" cy="8246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51443" y="2802123"/>
            <a:ext cx="129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 = ΔR</a:t>
            </a:r>
            <a:r>
              <a:rPr lang="en-US" baseline="-25000" dirty="0" smtClean="0"/>
              <a:t>12</a:t>
            </a:r>
            <a:endParaRPr lang="en-US" baseline="-2500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96533" y="4585225"/>
            <a:ext cx="4377629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The great utility of these new distributions: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/>
              <a:t>Definition eliminates soft and collinear divergences to the observable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probe the early time dynamics / splitting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07369" y="328174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41061" y="2362128"/>
            <a:ext cx="47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T2</a:t>
            </a:r>
            <a:endParaRPr lang="en-US" baseline="-250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12859" y="2166277"/>
            <a:ext cx="270481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A. </a:t>
            </a:r>
            <a:r>
              <a:rPr lang="en-US" dirty="0" err="1" smtClean="0"/>
              <a:t>Larkoski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2014)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5419" y="3764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=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084214" y="5286388"/>
            <a:ext cx="3678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Typical situation: E=200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 = 0.1      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ranching time  &lt; 2 </a:t>
            </a:r>
            <a:r>
              <a:rPr lang="en-US" dirty="0" err="1" smtClean="0">
                <a:solidFill>
                  <a:srgbClr val="0000FF"/>
                </a:solidFill>
              </a:rPr>
              <a:t>fm</a:t>
            </a:r>
            <a:r>
              <a:rPr lang="en-US" dirty="0" smtClean="0">
                <a:solidFill>
                  <a:srgbClr val="0000FF"/>
                </a:solidFill>
              </a:rPr>
              <a:t> for  </a:t>
            </a:r>
            <a:r>
              <a:rPr lang="en-US" dirty="0" err="1" smtClean="0">
                <a:solidFill>
                  <a:srgbClr val="0000FF"/>
                </a:solidFill>
              </a:rPr>
              <a:t>z</a:t>
            </a:r>
            <a:r>
              <a:rPr lang="en-US" baseline="-25000" dirty="0" err="1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 studied 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3" name="Picture 1030" descr="glv-r-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305" y="2010013"/>
            <a:ext cx="3675714" cy="21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H="1">
            <a:off x="6162144" y="2320257"/>
            <a:ext cx="1" cy="1402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26004" y="3980501"/>
            <a:ext cx="2270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QGP size ~ 10fm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Accessing the hardest branching in HIC – longitudinal modification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0398" y="1543415"/>
            <a:ext cx="4480031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Calculating the soft dropped distribution with β=0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 descr="phasespace4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2" y="2475360"/>
            <a:ext cx="3016553" cy="1865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234"/>
          <a:stretch/>
        </p:blipFill>
        <p:spPr>
          <a:xfrm>
            <a:off x="333200" y="4353289"/>
            <a:ext cx="3256365" cy="872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10"/>
          <a:stretch/>
        </p:blipFill>
        <p:spPr>
          <a:xfrm>
            <a:off x="125140" y="5225381"/>
            <a:ext cx="4053466" cy="627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3218" y="3988185"/>
            <a:ext cx="63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16536" y="6299118"/>
            <a:ext cx="3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pic>
        <p:nvPicPr>
          <p:cNvPr id="2" name="Picture 1" descr="140to160CentralR1201new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b="4211"/>
          <a:stretch/>
        </p:blipFill>
        <p:spPr>
          <a:xfrm>
            <a:off x="4548514" y="3971097"/>
            <a:ext cx="4176748" cy="2760306"/>
          </a:xfrm>
          <a:prstGeom prst="rect">
            <a:avLst/>
          </a:prstGeom>
        </p:spPr>
      </p:pic>
      <p:pic>
        <p:nvPicPr>
          <p:cNvPr id="19" name="Picture 18" descr="split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72" y="1546323"/>
            <a:ext cx="3381258" cy="224519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343103" y="2421052"/>
            <a:ext cx="2089031" cy="27309"/>
          </a:xfrm>
          <a:prstGeom prst="line">
            <a:avLst/>
          </a:prstGeom>
          <a:ln w="63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9589" y="2461187"/>
            <a:ext cx="79489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Vacuum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9944" y="1957346"/>
            <a:ext cx="80103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Medium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33200" y="5883619"/>
            <a:ext cx="4215314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NB: data is preliminary, being reanalyzed, pints can change</a:t>
            </a:r>
          </a:p>
        </p:txBody>
      </p:sp>
    </p:spTree>
    <p:extLst>
      <p:ext uri="{BB962C8B-B14F-4D97-AF65-F5344CB8AC3E}">
        <p14:creationId xmlns:p14="http://schemas.microsoft.com/office/powerpoint/2010/main" val="440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Centrality and </a:t>
            </a:r>
            <a:r>
              <a:rPr lang="en-US" sz="4400" dirty="0" err="1" smtClean="0"/>
              <a:t>p</a:t>
            </a:r>
            <a:r>
              <a:rPr lang="en-US" sz="4400" baseline="-25000" dirty="0" err="1" smtClean="0"/>
              <a:t>T</a:t>
            </a:r>
            <a:r>
              <a:rPr lang="en-US" sz="4400" dirty="0" smtClean="0"/>
              <a:t> dependence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109" y="6359864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Y.T </a:t>
            </a:r>
            <a:r>
              <a:rPr lang="en-US" dirty="0" err="1" smtClean="0"/>
              <a:t>Chien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67462" y="2876095"/>
            <a:ext cx="3481187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Evolution in </a:t>
            </a:r>
            <a:r>
              <a:rPr lang="en-US" sz="2400" dirty="0" err="1" smtClean="0"/>
              <a:t>pT</a:t>
            </a:r>
            <a:r>
              <a:rPr lang="en-US" sz="2400" dirty="0" smtClean="0"/>
              <a:t> is </a:t>
            </a:r>
            <a:r>
              <a:rPr lang="en-US" sz="2400" dirty="0" err="1" smtClean="0"/>
              <a:t>slowish</a:t>
            </a:r>
            <a:r>
              <a:rPr lang="en-US" sz="2400" dirty="0" smtClean="0"/>
              <a:t> theoretically . Experimental data fluctuates more but beware of error bars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250to300CentralR120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b="5901"/>
          <a:stretch/>
        </p:blipFill>
        <p:spPr>
          <a:xfrm>
            <a:off x="4394940" y="1567583"/>
            <a:ext cx="4107221" cy="2621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1436" y="1611980"/>
            <a:ext cx="63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91603" y="4118607"/>
            <a:ext cx="63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30453" y="3744033"/>
            <a:ext cx="3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716536" y="6465882"/>
            <a:ext cx="3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pic>
        <p:nvPicPr>
          <p:cNvPr id="2" name="Picture 1" descr="140to160MidperiR120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b="7034"/>
          <a:stretch/>
        </p:blipFill>
        <p:spPr>
          <a:xfrm>
            <a:off x="4510404" y="4137207"/>
            <a:ext cx="4043076" cy="2633867"/>
          </a:xfrm>
          <a:prstGeom prst="rect">
            <a:avLst/>
          </a:prstGeom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85180" y="4971214"/>
            <a:ext cx="3481187" cy="1200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Centrality dependence as expected – reduced effect for peripheral collisions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67462" y="1546719"/>
            <a:ext cx="3481187" cy="1200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(Collisional) energy loss of individual branches does not help </a:t>
            </a:r>
          </a:p>
        </p:txBody>
      </p:sp>
    </p:spTree>
    <p:extLst>
      <p:ext uri="{BB962C8B-B14F-4D97-AF65-F5344CB8AC3E}">
        <p14:creationId xmlns:p14="http://schemas.microsoft.com/office/powerpoint/2010/main" val="1557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1249"/>
            <a:ext cx="8153400" cy="4752253"/>
          </a:xfrm>
          <a:solidFill>
            <a:schemeClr val="accent1"/>
          </a:solidFill>
        </p:spPr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5400" dirty="0" smtClean="0"/>
              <a:t> Introduction &amp; Motivation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114" y="3487643"/>
            <a:ext cx="2358877" cy="28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Modification of the angular distribution of hardest </a:t>
            </a:r>
            <a:r>
              <a:rPr lang="en-US" sz="4400" dirty="0" err="1" smtClean="0"/>
              <a:t>branchings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6526" y="6333345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Y.-T. </a:t>
            </a:r>
            <a:r>
              <a:rPr lang="en-US" dirty="0" err="1" smtClean="0"/>
              <a:t>Chien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764156" y="1593602"/>
            <a:ext cx="3998844" cy="20928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Flexibility in </a:t>
            </a:r>
            <a:r>
              <a:rPr lang="en-US" sz="2000" dirty="0" smtClean="0">
                <a:solidFill>
                  <a:srgbClr val="008000"/>
                </a:solidFill>
              </a:rPr>
              <a:t>selecting angular separation </a:t>
            </a:r>
            <a:r>
              <a:rPr lang="en-US" sz="2000" dirty="0" err="1" smtClean="0">
                <a:solidFill>
                  <a:srgbClr val="008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g</a:t>
            </a:r>
            <a:r>
              <a:rPr lang="en-US" sz="2000" baseline="-2500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Found that </a:t>
            </a:r>
            <a:r>
              <a:rPr lang="en-US" sz="2000" dirty="0" err="1" smtClean="0"/>
              <a:t>inermediate</a:t>
            </a:r>
            <a:r>
              <a:rPr lang="en-US" sz="2000" dirty="0" smtClean="0"/>
              <a:t> values </a:t>
            </a:r>
            <a:r>
              <a:rPr lang="en-US" sz="2000" dirty="0" err="1"/>
              <a:t>r</a:t>
            </a:r>
            <a:r>
              <a:rPr lang="en-US" sz="2000" baseline="-25000" dirty="0" err="1"/>
              <a:t>g</a:t>
            </a:r>
            <a:r>
              <a:rPr lang="en-US" sz="2000" baseline="-25000" dirty="0"/>
              <a:t> </a:t>
            </a:r>
            <a:r>
              <a:rPr lang="en-US" sz="2000" dirty="0" smtClean="0"/>
              <a:t>= 0.2 give the strongest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dependence. Though not nearly as strong as preliminary data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Rg-eps-converted-to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b="7115"/>
          <a:stretch/>
        </p:blipFill>
        <p:spPr>
          <a:xfrm>
            <a:off x="5170521" y="3978399"/>
            <a:ext cx="3816400" cy="2583286"/>
          </a:xfrm>
          <a:prstGeom prst="rect">
            <a:avLst/>
          </a:prstGeom>
        </p:spPr>
      </p:pic>
      <p:pic>
        <p:nvPicPr>
          <p:cNvPr id="6" name="Picture 5" descr="pTzg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b="7550"/>
          <a:stretch/>
        </p:blipFill>
        <p:spPr>
          <a:xfrm>
            <a:off x="626526" y="1567277"/>
            <a:ext cx="3727329" cy="250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764" t="14528" r="2226" b="-14528"/>
          <a:stretch/>
        </p:blipFill>
        <p:spPr>
          <a:xfrm>
            <a:off x="130910" y="5176105"/>
            <a:ext cx="4758512" cy="1219200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14123" y="4231674"/>
            <a:ext cx="4375299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New observable proposed </a:t>
            </a:r>
            <a:r>
              <a:rPr lang="en-US" sz="2000" dirty="0" smtClean="0">
                <a:solidFill>
                  <a:srgbClr val="008000"/>
                </a:solidFill>
              </a:rPr>
              <a:t>– measures the typical splitting angle modification in HIC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9148" y="3720339"/>
            <a:ext cx="6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61821" y="6402088"/>
            <a:ext cx="34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247005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Semi-inclusive fragmenting jet function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42733" y="2753720"/>
            <a:ext cx="5060600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Derive to one loop the SIFJF </a:t>
            </a:r>
            <a:endParaRPr lang="en-US" sz="2000" baseline="-25000" dirty="0" smtClean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46208" y="1510923"/>
            <a:ext cx="8177695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G</a:t>
            </a:r>
            <a:r>
              <a:rPr lang="en-US" sz="2000" dirty="0" smtClean="0"/>
              <a:t>eneralize the definition to jet and a hadron, sequences of fractions  </a:t>
            </a:r>
            <a:endParaRPr lang="en-US" sz="2000" dirty="0" smtClean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273"/>
          <a:stretch/>
        </p:blipFill>
        <p:spPr>
          <a:xfrm>
            <a:off x="406448" y="1959414"/>
            <a:ext cx="6800143" cy="751888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76258" y="5053570"/>
            <a:ext cx="5060600" cy="163121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Agrees with data within uncertainties.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However the central values can deviate by 20% and small z even 40%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Can be used to constrain FFs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10" y="3272049"/>
            <a:ext cx="6682615" cy="1495604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63611" y="2564163"/>
            <a:ext cx="258534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Z. Kang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  <p:pic>
        <p:nvPicPr>
          <p:cNvPr id="2" name="Picture 1" descr="FJF-ban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9" y="3759983"/>
            <a:ext cx="3340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868" y="270471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Implications for heavy flavor modification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h_g-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6" y="4699000"/>
            <a:ext cx="2921937" cy="2104120"/>
          </a:xfrm>
          <a:prstGeom prst="rect">
            <a:avLst/>
          </a:prstGeom>
        </p:spPr>
      </p:pic>
      <p:pic>
        <p:nvPicPr>
          <p:cNvPr id="6" name="Picture 5" descr="ch_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6" y="2624666"/>
            <a:ext cx="2921937" cy="1980975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9867" y="1581591"/>
            <a:ext cx="7581261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A very large contribution of gluon FF to heavy flavor ~50%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939" y="2017655"/>
            <a:ext cx="39624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The important implication of this will affect the nuclear modification factor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3" y="2068895"/>
            <a:ext cx="4099843" cy="42985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41563" y="6409729"/>
            <a:ext cx="28635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Y.T. </a:t>
            </a:r>
            <a:r>
              <a:rPr lang="en-US" dirty="0" err="1" smtClean="0"/>
              <a:t>Chien</a:t>
            </a:r>
            <a:r>
              <a:rPr lang="en-US" dirty="0" smtClean="0"/>
              <a:t> et al . </a:t>
            </a:r>
            <a:r>
              <a:rPr lang="en-US" dirty="0"/>
              <a:t>(</a:t>
            </a:r>
            <a:r>
              <a:rPr lang="en-US" dirty="0" smtClean="0"/>
              <a:t>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5" y="228600"/>
            <a:ext cx="809783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Combined uncertainty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85852" y="1539773"/>
            <a:ext cx="8535898" cy="40011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Includes both production mechanism and e-loss </a:t>
            </a:r>
            <a:r>
              <a:rPr lang="en-US" sz="2000" dirty="0" err="1" smtClean="0"/>
              <a:t>vs</a:t>
            </a:r>
            <a:r>
              <a:rPr lang="en-US" sz="2000" dirty="0" smtClean="0"/>
              <a:t> NLO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18699" y="4759877"/>
            <a:ext cx="8177212" cy="19389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The pure scale uncertainty largely cancels in the ratio 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At high </a:t>
            </a:r>
            <a:r>
              <a:rPr lang="en-US" sz="2000" dirty="0" err="1" smtClean="0"/>
              <a:t>pT</a:t>
            </a:r>
            <a:r>
              <a:rPr lang="en-US" sz="2000" dirty="0" smtClean="0"/>
              <a:t> there is at least 20% combined uncertainty. Did not increase much since gluon </a:t>
            </a:r>
            <a:r>
              <a:rPr lang="en-US" sz="2000" dirty="0" err="1" smtClean="0"/>
              <a:t>fragmenatation</a:t>
            </a:r>
            <a:r>
              <a:rPr lang="en-US" sz="2000" dirty="0" smtClean="0"/>
              <a:t> in H is softer and offsets the difference between quark-gluon </a:t>
            </a:r>
            <a:r>
              <a:rPr lang="en-US" sz="2000" dirty="0" err="1" smtClean="0"/>
              <a:t>enegry</a:t>
            </a:r>
            <a:r>
              <a:rPr lang="en-US" sz="2000" dirty="0" smtClean="0"/>
              <a:t> loss. 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At low PT  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eucertainties</a:t>
            </a:r>
            <a:r>
              <a:rPr lang="en-US" sz="2000" dirty="0" smtClean="0"/>
              <a:t> can grow to 30% D and 50+% B.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RAA_D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1" y="2073464"/>
            <a:ext cx="3671606" cy="2542425"/>
          </a:xfrm>
          <a:prstGeom prst="rect">
            <a:avLst/>
          </a:prstGeom>
        </p:spPr>
      </p:pic>
      <p:pic>
        <p:nvPicPr>
          <p:cNvPr id="3" name="Picture 2" descr="RAA_B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38" y="2073461"/>
            <a:ext cx="3724438" cy="25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7479" y="244880"/>
            <a:ext cx="8097837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Suppression of open heavy flavor in the medium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5" y="2017655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6" y="2546794"/>
            <a:ext cx="126099" cy="2702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702100" y="28021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RAA_D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1642063"/>
            <a:ext cx="3987742" cy="2946400"/>
          </a:xfrm>
          <a:prstGeom prst="rect">
            <a:avLst/>
          </a:prstGeom>
        </p:spPr>
      </p:pic>
      <p:pic>
        <p:nvPicPr>
          <p:cNvPr id="3" name="Picture 2" descr="RAA_B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24" y="3607331"/>
            <a:ext cx="3900814" cy="294640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43026" y="1652838"/>
            <a:ext cx="4399907" cy="15773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For D mesons works reasonably well. Below 10 </a:t>
            </a:r>
            <a:r>
              <a:rPr lang="en-US" sz="2000" dirty="0" err="1" smtClean="0"/>
              <a:t>GeV</a:t>
            </a:r>
            <a:r>
              <a:rPr lang="en-US" sz="2000" dirty="0" smtClean="0"/>
              <a:t> room for some additional effects: collisional energy loss, dissociation</a:t>
            </a:r>
          </a:p>
          <a:p>
            <a:pPr>
              <a:spcBef>
                <a:spcPct val="50000"/>
              </a:spcBef>
            </a:pPr>
            <a:endParaRPr lang="en-US" sz="1100" dirty="0" smtClean="0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541586" y="4805683"/>
            <a:ext cx="4399907" cy="178510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B mesons there is improvement but not sufficient. Even more room for other nuclear effects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/>
              <a:t>Nice to extend the approach to include collisional energy losses</a:t>
            </a:r>
            <a:endParaRPr lang="en-US" sz="20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48943" y="3057068"/>
            <a:ext cx="2648734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Z. Kang et al . </a:t>
            </a:r>
            <a:r>
              <a:rPr lang="en-US" dirty="0"/>
              <a:t>(</a:t>
            </a:r>
            <a:r>
              <a:rPr lang="en-US" dirty="0" smtClean="0"/>
              <a:t>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7170" y="81551"/>
            <a:ext cx="8097837" cy="1068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Medium-modified jet shapes at NLL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55676" y="5002801"/>
            <a:ext cx="907219" cy="3490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phasespace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7" y="1542889"/>
            <a:ext cx="3628497" cy="2855322"/>
          </a:xfrm>
          <a:prstGeom prst="rect">
            <a:avLst/>
          </a:prstGeom>
        </p:spPr>
      </p:pic>
      <p:sp>
        <p:nvSpPr>
          <p:cNvPr id="22" name="Rectangle 13"/>
          <p:cNvSpPr txBox="1">
            <a:spLocks noChangeArrowheads="1"/>
          </p:cNvSpPr>
          <p:nvPr/>
        </p:nvSpPr>
        <p:spPr>
          <a:xfrm>
            <a:off x="4143970" y="1505164"/>
            <a:ext cx="4810275" cy="761279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85000"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One can evaluate the jet energy functions from the splitting functions</a:t>
            </a:r>
            <a:endParaRPr lang="en-US" sz="2400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321"/>
          <a:stretch/>
        </p:blipFill>
        <p:spPr>
          <a:xfrm>
            <a:off x="4762895" y="2304856"/>
            <a:ext cx="3951032" cy="566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7" y="4579381"/>
            <a:ext cx="3532863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969" y="5126798"/>
            <a:ext cx="378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Measurement operator – tells us how the above configurations contribute energy to J (jet function)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8851"/>
          <a:stretch/>
        </p:blipFill>
        <p:spPr>
          <a:xfrm>
            <a:off x="4737748" y="2821548"/>
            <a:ext cx="2995557" cy="410563"/>
          </a:xfrm>
          <a:prstGeom prst="rect">
            <a:avLst/>
          </a:prstGeom>
        </p:spPr>
      </p:pic>
      <p:pic>
        <p:nvPicPr>
          <p:cNvPr id="15" name="Picture 14" descr="Rshape_CMS_010-fin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6" y="3232112"/>
            <a:ext cx="4764853" cy="2939398"/>
          </a:xfrm>
          <a:prstGeom prst="rect">
            <a:avLst/>
          </a:prstGeom>
        </p:spPr>
      </p:pic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512535" y="6156910"/>
            <a:ext cx="8354414" cy="561644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First quantitative </a:t>
            </a:r>
            <a:r>
              <a:rPr lang="en-US" sz="2400" dirty="0" err="1" smtClean="0"/>
              <a:t>pQCD</a:t>
            </a:r>
            <a:r>
              <a:rPr lang="en-US" sz="2400" dirty="0" smtClean="0"/>
              <a:t>/SCET description of jet shapes in HI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41876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0" name="Rectangle 42"/>
          <p:cNvSpPr>
            <a:spLocks/>
          </p:cNvSpPr>
          <p:nvPr/>
        </p:nvSpPr>
        <p:spPr bwMode="auto">
          <a:xfrm>
            <a:off x="2574608" y="7050970"/>
            <a:ext cx="12725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92399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SCET formulation</a:t>
            </a:r>
            <a:endParaRPr lang="en-US" sz="4400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444512" y="1543984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D. </a:t>
            </a:r>
            <a:r>
              <a:rPr lang="en-US" dirty="0" err="1" smtClean="0"/>
              <a:t>Pirol</a:t>
            </a:r>
            <a:r>
              <a:rPr lang="en-US" dirty="0" smtClean="0"/>
              <a:t> et al. (2004)</a:t>
            </a:r>
            <a:endParaRPr lang="en-US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614051" y="1543984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C. Bauer et al. (2001)</a:t>
            </a:r>
            <a:endParaRPr lang="en-US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>
          <a:xfrm>
            <a:off x="315588" y="1511767"/>
            <a:ext cx="2724630" cy="60519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Modes in SCET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57998" y="1932279"/>
            <a:ext cx="844698" cy="184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19009" y="2234476"/>
            <a:ext cx="3563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Soft quarks are eliminated through the equations of motion</a:t>
            </a:r>
            <a:endParaRPr lang="en-US" baseline="-250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>
          <a:xfrm>
            <a:off x="440681" y="5284691"/>
            <a:ext cx="2375749" cy="1391617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Especially suited for jet physics</a:t>
            </a:r>
            <a:endParaRPr lang="en-US" sz="2400" dirty="0" smtClean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2276"/>
              </p:ext>
            </p:extLst>
          </p:nvPr>
        </p:nvGraphicFramePr>
        <p:xfrm>
          <a:off x="315588" y="2263700"/>
          <a:ext cx="4383974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7664"/>
                <a:gridCol w="12763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Collinear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0" dirty="0" smtClean="0"/>
                        <a:t>quarks,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antiquarks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Collinear</a:t>
                      </a:r>
                      <a:r>
                        <a:rPr lang="en-US" sz="1600" baseline="0" dirty="0" smtClean="0"/>
                        <a:t> gluons,</a:t>
                      </a:r>
                      <a:r>
                        <a:rPr lang="en-US" sz="1600" dirty="0" smtClean="0"/>
                        <a:t> soft gluons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324530"/>
              </p:ext>
            </p:extLst>
          </p:nvPr>
        </p:nvGraphicFramePr>
        <p:xfrm>
          <a:off x="3905510" y="2290316"/>
          <a:ext cx="508135" cy="30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36" name="Equation" r:id="rId3" imgW="406400" imgH="241300" progId="Equation.DSMT4">
                  <p:embed/>
                </p:oleObj>
              </mc:Choice>
              <mc:Fallback>
                <p:oleObj name="Equation" r:id="rId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10" y="2290316"/>
                        <a:ext cx="508135" cy="301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78929"/>
              </p:ext>
            </p:extLst>
          </p:nvPr>
        </p:nvGraphicFramePr>
        <p:xfrm>
          <a:off x="3875088" y="2639875"/>
          <a:ext cx="5556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37" name="Equation" r:id="rId5" imgW="444500" imgH="228600" progId="Equation.DSMT4">
                  <p:embed/>
                </p:oleObj>
              </mc:Choice>
              <mc:Fallback>
                <p:oleObj name="Equation" r:id="rId5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639875"/>
                        <a:ext cx="5556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714" y="3043487"/>
            <a:ext cx="5363198" cy="947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047" y="3155576"/>
            <a:ext cx="1465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SCET </a:t>
            </a:r>
            <a:r>
              <a:rPr lang="en-US" sz="3600" baseline="-25000" dirty="0" smtClean="0">
                <a:solidFill>
                  <a:srgbClr val="0000FF"/>
                </a:solidFill>
              </a:rPr>
              <a:t>II</a:t>
            </a:r>
            <a:endParaRPr lang="en-US" sz="3600" baseline="-25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854" y="5300181"/>
            <a:ext cx="6009402" cy="1394280"/>
          </a:xfrm>
          <a:prstGeom prst="rect">
            <a:avLst/>
          </a:prstGeom>
        </p:spPr>
      </p:pic>
      <p:sp>
        <p:nvSpPr>
          <p:cNvPr id="35" name="Text Box 10"/>
          <p:cNvSpPr txBox="1">
            <a:spLocks noChangeArrowheads="1"/>
          </p:cNvSpPr>
          <p:nvPr/>
        </p:nvSpPr>
        <p:spPr>
          <a:xfrm>
            <a:off x="440681" y="4449327"/>
            <a:ext cx="7315589" cy="60519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formulations, e.g. SCET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ultrasoft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86446" y="3950924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D. Neill et al.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46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71"/>
          <a:stretch/>
        </p:blipFill>
        <p:spPr>
          <a:xfrm>
            <a:off x="4370443" y="2088853"/>
            <a:ext cx="4376537" cy="63859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10094"/>
            <a:ext cx="8498298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Renormalization and evolution </a:t>
            </a:r>
            <a:br>
              <a:rPr lang="en-US" dirty="0" smtClean="0"/>
            </a:br>
            <a:r>
              <a:rPr lang="en-US" dirty="0" smtClean="0"/>
              <a:t>of the SIJF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029260" y="5579918"/>
            <a:ext cx="1732897" cy="360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98684" y="6006334"/>
            <a:ext cx="568813" cy="304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/>
          <p:cNvSpPr txBox="1">
            <a:spLocks noChangeArrowheads="1"/>
          </p:cNvSpPr>
          <p:nvPr/>
        </p:nvSpPr>
        <p:spPr>
          <a:xfrm>
            <a:off x="246884" y="1544751"/>
            <a:ext cx="7285056" cy="572108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Renormalization matrix to one-loop 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67" y="2183672"/>
            <a:ext cx="421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Absorb the remaining 1/</a:t>
            </a:r>
            <a:r>
              <a:rPr lang="en-US" b="1" dirty="0" err="1" smtClean="0">
                <a:solidFill>
                  <a:srgbClr val="0000FF"/>
                </a:solidFill>
              </a:rPr>
              <a:t>ε</a:t>
            </a:r>
            <a:r>
              <a:rPr lang="en-US" b="1" dirty="0" smtClean="0">
                <a:solidFill>
                  <a:srgbClr val="0000FF"/>
                </a:solidFill>
              </a:rPr>
              <a:t> divergence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5" y="6251631"/>
            <a:ext cx="4325200" cy="5748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263306"/>
            <a:ext cx="356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Standard single logarithmic time-like DGLAP evolution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0182" y="4466172"/>
            <a:ext cx="718026" cy="435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9402" r="8188" b="16788"/>
          <a:stretch/>
        </p:blipFill>
        <p:spPr>
          <a:xfrm>
            <a:off x="4003909" y="2665191"/>
            <a:ext cx="4637364" cy="632912"/>
          </a:xfrm>
          <a:prstGeom prst="rect">
            <a:avLst/>
          </a:prstGeom>
        </p:spPr>
      </p:pic>
      <p:sp>
        <p:nvSpPr>
          <p:cNvPr id="25" name="Rectangle 13"/>
          <p:cNvSpPr txBox="1">
            <a:spLocks noChangeArrowheads="1"/>
          </p:cNvSpPr>
          <p:nvPr/>
        </p:nvSpPr>
        <p:spPr>
          <a:xfrm>
            <a:off x="259335" y="2603049"/>
            <a:ext cx="3694770" cy="572108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Anomalous dimensions</a:t>
            </a:r>
          </a:p>
        </p:txBody>
      </p:sp>
      <p:sp>
        <p:nvSpPr>
          <p:cNvPr id="26" name="Rectangle 13"/>
          <p:cNvSpPr txBox="1">
            <a:spLocks noChangeArrowheads="1"/>
          </p:cNvSpPr>
          <p:nvPr/>
        </p:nvSpPr>
        <p:spPr>
          <a:xfrm>
            <a:off x="217976" y="4810776"/>
            <a:ext cx="4257576" cy="890247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925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The semi-inclusive jet function</a:t>
            </a:r>
            <a:r>
              <a:rPr lang="en-US" sz="2400" dirty="0"/>
              <a:t> </a:t>
            </a:r>
            <a:r>
              <a:rPr lang="en-US" sz="2400" dirty="0" smtClean="0"/>
              <a:t>is evolved in </a:t>
            </a:r>
            <a:r>
              <a:rPr lang="en-US" sz="2400" dirty="0" err="1"/>
              <a:t>M</a:t>
            </a:r>
            <a:r>
              <a:rPr lang="en-US" sz="2400" dirty="0" err="1" smtClean="0"/>
              <a:t>elin</a:t>
            </a:r>
            <a:r>
              <a:rPr lang="en-US" sz="2400" dirty="0" smtClean="0"/>
              <a:t> space</a:t>
            </a:r>
            <a:endParaRPr lang="en-US" sz="2400" baseline="-250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57975" t="11854"/>
          <a:stretch/>
        </p:blipFill>
        <p:spPr>
          <a:xfrm>
            <a:off x="161863" y="5714460"/>
            <a:ext cx="2337945" cy="6473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58742" t="26766"/>
          <a:stretch/>
        </p:blipFill>
        <p:spPr>
          <a:xfrm>
            <a:off x="2547826" y="5956526"/>
            <a:ext cx="2214331" cy="302344"/>
          </a:xfrm>
          <a:prstGeom prst="rect">
            <a:avLst/>
          </a:prstGeom>
        </p:spPr>
      </p:pic>
      <p:pic>
        <p:nvPicPr>
          <p:cNvPr id="29" name="Picture 28" descr="J_evol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8" y="3314265"/>
            <a:ext cx="4205349" cy="3506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2256"/>
          <a:stretch/>
        </p:blipFill>
        <p:spPr>
          <a:xfrm>
            <a:off x="118597" y="4000020"/>
            <a:ext cx="4468490" cy="6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07" y="4604186"/>
            <a:ext cx="4065059" cy="2187134"/>
          </a:xfrm>
          <a:prstGeom prst="rect">
            <a:avLst/>
          </a:prstGeo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748" y="81551"/>
            <a:ext cx="8097837" cy="1068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Numerical NLL results in </a:t>
            </a:r>
            <a:r>
              <a:rPr lang="en-US" sz="4400" dirty="0" err="1" smtClean="0"/>
              <a:t>p+p</a:t>
            </a:r>
            <a:r>
              <a:rPr lang="en-US" sz="4400" dirty="0" smtClean="0"/>
              <a:t> collisions</a:t>
            </a:r>
            <a:endParaRPr lang="en-US" sz="4400" baseline="-250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209709" y="1640400"/>
            <a:ext cx="3035063" cy="4859602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400" dirty="0" smtClean="0"/>
              <a:t>We can study the algorithm dependence of the jet shapes (anti)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T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cone.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endParaRPr lang="en-US" sz="24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400" dirty="0" smtClean="0"/>
              <a:t>Significant improvement over fixed order calculation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endParaRPr lang="en-US" sz="24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400" dirty="0" smtClean="0"/>
              <a:t>Works reasonably well, but there can be room for improvement. Different evolution?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endParaRPr lang="en-US" sz="2400" baseline="-25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454956" y="1522262"/>
            <a:ext cx="5196276" cy="3081924"/>
            <a:chOff x="5631574" y="206587"/>
            <a:chExt cx="3190692" cy="1907423"/>
          </a:xfrm>
        </p:grpSpPr>
        <p:grpSp>
          <p:nvGrpSpPr>
            <p:cNvPr id="11" name="Group 10"/>
            <p:cNvGrpSpPr/>
            <p:nvPr/>
          </p:nvGrpSpPr>
          <p:grpSpPr>
            <a:xfrm>
              <a:off x="5631574" y="206587"/>
              <a:ext cx="3190692" cy="1907423"/>
              <a:chOff x="5167245" y="866711"/>
              <a:chExt cx="3621601" cy="221529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167245" y="866711"/>
                <a:ext cx="3621601" cy="2215291"/>
                <a:chOff x="5167245" y="866711"/>
                <a:chExt cx="3621601" cy="2215291"/>
              </a:xfrm>
            </p:grpSpPr>
            <p:pic>
              <p:nvPicPr>
                <p:cNvPr id="25" name="Picture 24" descr="diffresultnew-eps-converted-to.pdf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806" b="9318"/>
                <a:stretch/>
              </p:blipFill>
              <p:spPr>
                <a:xfrm>
                  <a:off x="5598154" y="866711"/>
                  <a:ext cx="3190692" cy="2032744"/>
                </a:xfrm>
                <a:prstGeom prst="rect">
                  <a:avLst/>
                </a:prstGeom>
              </p:spPr>
            </p:pic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5181479"/>
                    </p:ext>
                  </p:extLst>
                </p:nvPr>
              </p:nvGraphicFramePr>
              <p:xfrm>
                <a:off x="5167245" y="1738001"/>
                <a:ext cx="455974" cy="248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5674" name="Equation" r:id="rId5" imgW="330200" imgH="190500" progId="Equation.DSMT4">
                        <p:embed/>
                      </p:oleObj>
                    </mc:Choice>
                    <mc:Fallback>
                      <p:oleObj name="Equation" r:id="rId5" imgW="330200" imgH="1905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67245" y="1738001"/>
                              <a:ext cx="455974" cy="248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83265081"/>
                    </p:ext>
                  </p:extLst>
                </p:nvPr>
              </p:nvGraphicFramePr>
              <p:xfrm>
                <a:off x="7282615" y="2916902"/>
                <a:ext cx="157163" cy="1651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5675" name="Equation" r:id="rId7" imgW="114300" imgH="127000" progId="Equation.DSMT4">
                        <p:embed/>
                      </p:oleObj>
                    </mc:Choice>
                    <mc:Fallback>
                      <p:oleObj name="Equation" r:id="rId7" imgW="114300" imgH="1270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282615" y="2916902"/>
                              <a:ext cx="157163" cy="1651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" name="Rectangle 16"/>
              <p:cNvSpPr/>
              <p:nvPr/>
            </p:nvSpPr>
            <p:spPr>
              <a:xfrm>
                <a:off x="7439778" y="1044472"/>
                <a:ext cx="233953" cy="66846"/>
              </a:xfrm>
              <a:prstGeom prst="rect">
                <a:avLst/>
              </a:prstGeom>
              <a:solidFill>
                <a:srgbClr val="91DC7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39778" y="1205227"/>
                <a:ext cx="233953" cy="66846"/>
              </a:xfrm>
              <a:prstGeom prst="rect">
                <a:avLst/>
              </a:prstGeom>
              <a:solidFill>
                <a:srgbClr val="5556C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39778" y="1391050"/>
                <a:ext cx="233953" cy="66846"/>
              </a:xfrm>
              <a:prstGeom prst="rect">
                <a:avLst/>
              </a:prstGeom>
              <a:solidFill>
                <a:srgbClr val="67B3E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25079" y="2289481"/>
                <a:ext cx="1173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CMS data R=0.3</a:t>
                </a:r>
                <a:endParaRPr lang="en-US" sz="1200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99747" y="242317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755864" y="1007062"/>
                <a:ext cx="7518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NLL cone</a:t>
                </a:r>
                <a:endParaRPr lang="en-US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757874" y="1184530"/>
                <a:ext cx="8805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NLL anti-</a:t>
                </a:r>
                <a:r>
                  <a:rPr lang="en-US" sz="1200" dirty="0" err="1" smtClean="0"/>
                  <a:t>k</a:t>
                </a:r>
                <a:r>
                  <a:rPr lang="en-US" sz="1200" baseline="-25000" dirty="0" err="1" smtClean="0"/>
                  <a:t>T</a:t>
                </a:r>
                <a:endParaRPr lang="en-US" sz="1200" baseline="-25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59879" y="1370436"/>
                <a:ext cx="3512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LO</a:t>
                </a:r>
                <a:endParaRPr lang="en-US" sz="1200" baseline="-25000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341115" y="1201422"/>
              <a:ext cx="12007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arXiv:1405.4293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47892" y="5095924"/>
            <a:ext cx="1805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to show that</a:t>
            </a:r>
          </a:p>
          <a:p>
            <a:r>
              <a:rPr lang="en-US" dirty="0"/>
              <a:t>t</a:t>
            </a:r>
            <a:r>
              <a:rPr lang="en-US" dirty="0" smtClean="0"/>
              <a:t>he fixed order is</a:t>
            </a:r>
          </a:p>
          <a:p>
            <a:r>
              <a:rPr lang="en-US" dirty="0" smtClean="0"/>
              <a:t>divergent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748" y="81551"/>
            <a:ext cx="8097837" cy="1068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/>
              <a:t>Recent applications to inclusive jet production</a:t>
            </a:r>
            <a:endParaRPr lang="en-US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2316" y="3701033"/>
            <a:ext cx="2152308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F. Ringer et al. (2017)</a:t>
            </a:r>
            <a:endParaRPr lang="en-US" dirty="0"/>
          </a:p>
        </p:txBody>
      </p:sp>
      <p:pic>
        <p:nvPicPr>
          <p:cNvPr id="12" name="Picture 11" descr="1R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/>
          <a:stretch/>
        </p:blipFill>
        <p:spPr>
          <a:xfrm>
            <a:off x="4339304" y="1681027"/>
            <a:ext cx="4443260" cy="2514445"/>
          </a:xfrm>
          <a:prstGeom prst="rect">
            <a:avLst/>
          </a:prstGeom>
        </p:spPr>
      </p:pic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359655" y="1593869"/>
            <a:ext cx="3342884" cy="42378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Is it relevant?</a:t>
            </a:r>
            <a:endParaRPr lang="en-US" sz="2000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5932" y="2152777"/>
            <a:ext cx="382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CMS appears to see a difference difference between data and NLO calculations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pic>
        <p:nvPicPr>
          <p:cNvPr id="5" name="Picture 4" descr="vacuum-numeric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36" y="4471800"/>
            <a:ext cx="7523341" cy="2255347"/>
          </a:xfrm>
          <a:prstGeom prst="rect">
            <a:avLst/>
          </a:prstGeom>
        </p:spPr>
      </p:pic>
      <p:sp>
        <p:nvSpPr>
          <p:cNvPr id="23" name="Rectangle 13"/>
          <p:cNvSpPr txBox="1">
            <a:spLocks noChangeArrowheads="1"/>
          </p:cNvSpPr>
          <p:nvPr/>
        </p:nvSpPr>
        <p:spPr>
          <a:xfrm>
            <a:off x="354324" y="3245567"/>
            <a:ext cx="4266657" cy="107149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85000"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err="1" smtClean="0"/>
              <a:t>Resummation</a:t>
            </a:r>
            <a:r>
              <a:rPr lang="en-US" sz="2400" dirty="0" smtClean="0"/>
              <a:t> can explain large part of the discrepancy between data and NLO calculations </a:t>
            </a:r>
            <a:endParaRPr lang="en-US" sz="2400" baseline="-25000" dirty="0" smtClean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1072" y="6421428"/>
            <a:ext cx="2242932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F. Ringer et al.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110094"/>
            <a:ext cx="839551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Jets and Heavy Flavor from HIC to EIC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60006" y="6338388"/>
            <a:ext cx="2910732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NSAC long range plan (2015)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867" y="4463094"/>
            <a:ext cx="3468982" cy="2345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62" y="1874006"/>
            <a:ext cx="3585288" cy="2318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5053" y="3955062"/>
            <a:ext cx="195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BNL design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07793" y="1413607"/>
            <a:ext cx="207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JLab</a:t>
            </a:r>
            <a:r>
              <a:rPr lang="en-US" sz="2800" b="1" dirty="0" smtClean="0"/>
              <a:t>  design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5607199"/>
            <a:ext cx="452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Various CM energies possible. Does allow certain reach for jets and HF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362525" y="1599851"/>
            <a:ext cx="4778951" cy="3980191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Study spin phenomena, the structure of nucleons and nuclei, small-x  physics</a:t>
            </a:r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400" dirty="0" smtClean="0"/>
              <a:t> Set of imp0rtant complementary physics questions: transport properties of large nuclei, heavy flavor proves of gluon densities, even more traditionally studied nuclear transparency (or lack there off)     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5873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/>
          <p:cNvSpPr txBox="1">
            <a:spLocks noChangeArrowheads="1"/>
          </p:cNvSpPr>
          <p:nvPr/>
        </p:nvSpPr>
        <p:spPr>
          <a:xfrm>
            <a:off x="4746797" y="1559596"/>
            <a:ext cx="4318573" cy="2519829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Good accuracy data on inclusive jets and  jet substructure, open heavy flavor and </a:t>
            </a:r>
            <a:r>
              <a:rPr lang="en-US" sz="2000" dirty="0" err="1" smtClean="0"/>
              <a:t>quarkonia</a:t>
            </a:r>
            <a:r>
              <a:rPr lang="en-US" sz="2000" dirty="0" smtClean="0"/>
              <a:t> / correlations with them</a:t>
            </a:r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 smtClean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 smtClean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Proposed new program (</a:t>
            </a:r>
            <a:r>
              <a:rPr lang="en-US" sz="2000" dirty="0" err="1" smtClean="0"/>
              <a:t>sPHENIX</a:t>
            </a:r>
            <a:r>
              <a:rPr lang="en-US" sz="2000" dirty="0" smtClean="0"/>
              <a:t>) till 2025 will study jets and heavy flavor</a:t>
            </a:r>
            <a:endParaRPr lang="en-US" sz="2000" baseline="-250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199" y="110094"/>
            <a:ext cx="8395511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and Near  Future Facilities</a:t>
            </a:r>
            <a:endParaRPr lang="en-US" dirty="0"/>
          </a:p>
        </p:txBody>
      </p:sp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69589" y="1559596"/>
            <a:ext cx="4487403" cy="2519829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/>
              <a:t>A</a:t>
            </a:r>
            <a:r>
              <a:rPr lang="en-US" sz="2000" dirty="0" smtClean="0"/>
              <a:t> lot of existing expertise on jets and heavy flavor – </a:t>
            </a:r>
            <a:r>
              <a:rPr lang="en-US" sz="2000" dirty="0" err="1" smtClean="0"/>
              <a:t>pQCD</a:t>
            </a:r>
            <a:r>
              <a:rPr lang="en-US" sz="2000" dirty="0" smtClean="0"/>
              <a:t> / SCET</a:t>
            </a:r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2400" dirty="0" smtClean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endParaRPr lang="en-US" sz="800" dirty="0"/>
          </a:p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/>
              <a:t>New results on jets and heavy flavor in </a:t>
            </a:r>
            <a:r>
              <a:rPr lang="en-US" sz="2000" dirty="0" err="1"/>
              <a:t>p+A</a:t>
            </a:r>
            <a:r>
              <a:rPr lang="en-US" sz="2000" dirty="0"/>
              <a:t> and A+A collisions,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, rapidity, </a:t>
            </a:r>
            <a:r>
              <a:rPr lang="en-US" sz="2000" dirty="0" smtClean="0"/>
              <a:t>centrality     </a:t>
            </a:r>
            <a:endParaRPr lang="en-US" sz="2000" baseline="-25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638" y="3846140"/>
            <a:ext cx="3591442" cy="28338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0082" y="4140492"/>
            <a:ext cx="3510541" cy="2465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 Box 1"/>
          <p:cNvSpPr txBox="1"/>
          <p:nvPr/>
        </p:nvSpPr>
        <p:spPr>
          <a:xfrm>
            <a:off x="6439285" y="4252207"/>
            <a:ext cx="2286000" cy="3454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450"/>
              </a:spcBef>
              <a:spcAft>
                <a:spcPts val="450"/>
              </a:spcAft>
            </a:pPr>
            <a:r>
              <a:rPr lang="en-US" sz="1050" b="1" dirty="0">
                <a:solidFill>
                  <a:srgbClr val="7F7F7F"/>
                </a:solidFill>
                <a:effectLst/>
                <a:latin typeface="Times New Roman"/>
                <a:ea typeface="Cambria"/>
              </a:rPr>
              <a:t>1 equals no QGP suppression</a:t>
            </a:r>
            <a:endParaRPr lang="en-US" sz="1050" dirty="0">
              <a:effectLst/>
              <a:latin typeface="Times New Roman"/>
              <a:ea typeface="Cambr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3892" y="2365167"/>
            <a:ext cx="3751597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e.g. Talk by </a:t>
            </a:r>
            <a:r>
              <a:rPr lang="en-US" dirty="0" err="1" smtClean="0"/>
              <a:t>Petriello</a:t>
            </a:r>
            <a:r>
              <a:rPr lang="en-US" dirty="0" smtClean="0"/>
              <a:t>, today’s sessions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77971" y="6427454"/>
            <a:ext cx="3353892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sPHENIX</a:t>
            </a:r>
            <a:r>
              <a:rPr lang="en-US" dirty="0" smtClean="0"/>
              <a:t> proposal (2014-2016)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56833" y="2782542"/>
            <a:ext cx="2468349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e.g. Talk by </a:t>
            </a:r>
            <a:r>
              <a:rPr lang="en-US" dirty="0" err="1" smtClean="0"/>
              <a:t>Lansberg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01249"/>
            <a:ext cx="8153400" cy="4752253"/>
          </a:xfrm>
          <a:solidFill>
            <a:schemeClr val="accent1"/>
          </a:solidFill>
        </p:spPr>
        <p:txBody>
          <a:bodyPr vert="horz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5000" dirty="0" smtClean="0"/>
              <a:t>Framework</a:t>
            </a:r>
          </a:p>
          <a:p>
            <a:pPr eaLnBrk="1" hangingPunct="1">
              <a:lnSpc>
                <a:spcPct val="90000"/>
              </a:lnSpc>
            </a:pPr>
            <a:endParaRPr lang="en-US" sz="66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28" y="3479046"/>
            <a:ext cx="3032855" cy="29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0" name="Rectangle 42"/>
          <p:cNvSpPr>
            <a:spLocks/>
          </p:cNvSpPr>
          <p:nvPr/>
        </p:nvSpPr>
        <p:spPr bwMode="auto">
          <a:xfrm>
            <a:off x="2574608" y="7050970"/>
            <a:ext cx="12725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46347" y="92399"/>
            <a:ext cx="8229600" cy="1252728"/>
          </a:xfrm>
        </p:spPr>
        <p:txBody>
          <a:bodyPr>
            <a:noAutofit/>
          </a:bodyPr>
          <a:lstStyle/>
          <a:p>
            <a:r>
              <a:rPr lang="en-US" sz="4400" dirty="0" smtClean="0"/>
              <a:t>EFTs (Effective Field Theories) </a:t>
            </a:r>
            <a:endParaRPr lang="en-US" sz="4400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>
          <a:xfrm>
            <a:off x="427861" y="1576483"/>
            <a:ext cx="4959464" cy="797554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first, probably best known, effective theory is the Fermi interaction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40" y="2670679"/>
            <a:ext cx="1441476" cy="89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61" y="2473017"/>
            <a:ext cx="1852063" cy="116912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478455" y="3032493"/>
            <a:ext cx="723737" cy="24578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22" y="2664032"/>
            <a:ext cx="862204" cy="24416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2" y="2782243"/>
            <a:ext cx="794985" cy="370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22" y="3620805"/>
            <a:ext cx="2238886" cy="2260337"/>
          </a:xfrm>
          <a:prstGeom prst="rect">
            <a:avLst/>
          </a:prstGeom>
        </p:spPr>
      </p:pic>
      <p:sp>
        <p:nvSpPr>
          <p:cNvPr id="15" name="Text Box 10"/>
          <p:cNvSpPr txBox="1">
            <a:spLocks noChangeArrowheads="1"/>
          </p:cNvSpPr>
          <p:nvPr/>
        </p:nvSpPr>
        <p:spPr>
          <a:xfrm>
            <a:off x="2574608" y="3887213"/>
            <a:ext cx="6390534" cy="93284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 theories are ubiquitous. The Standard Model is likely 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energy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EFT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theory at a higher scale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>
          <a:xfrm>
            <a:off x="2611481" y="5018659"/>
            <a:ext cx="6353661" cy="794208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lvl="0" indent="-320040" defTabSz="914400">
              <a:spcBef>
                <a:spcPct val="0"/>
              </a:spcBef>
              <a:buFont typeface="Wingdings" charset="2"/>
              <a:buChar char="§"/>
              <a:defRPr/>
            </a:pPr>
            <a:r>
              <a:rPr lang="en-US" sz="2000" dirty="0" smtClean="0"/>
              <a:t>Particularly well suited to QCD, and nuclear physics: </a:t>
            </a:r>
            <a:r>
              <a:rPr lang="en-US" sz="2000" dirty="0" err="1" smtClean="0"/>
              <a:t>χPT</a:t>
            </a:r>
            <a:r>
              <a:rPr lang="en-US" sz="2000" dirty="0" smtClean="0"/>
              <a:t>, HQET, NRQCD, </a:t>
            </a:r>
            <a:r>
              <a:rPr lang="is-IS" sz="2000" dirty="0" smtClean="0"/>
              <a:t>…</a:t>
            </a:r>
            <a:r>
              <a:rPr lang="en-US" sz="2000" dirty="0" smtClean="0"/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5387325" y="2574009"/>
            <a:ext cx="1840230" cy="1143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20"/>
          <p:cNvGrpSpPr/>
          <p:nvPr/>
        </p:nvGrpSpPr>
        <p:grpSpPr>
          <a:xfrm>
            <a:off x="5613068" y="1627519"/>
            <a:ext cx="3611107" cy="1921580"/>
            <a:chOff x="864395" y="4833550"/>
            <a:chExt cx="3611107" cy="1921580"/>
          </a:xfrm>
        </p:grpSpPr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>
              <a:off x="2478882" y="4857750"/>
              <a:ext cx="1428" cy="189738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41"/>
            <p:cNvSpPr>
              <a:spLocks/>
            </p:cNvSpPr>
            <p:nvPr/>
          </p:nvSpPr>
          <p:spPr bwMode="auto">
            <a:xfrm>
              <a:off x="2620328" y="4833550"/>
              <a:ext cx="127251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Gill Sans" charset="0"/>
                  <a:cs typeface="Gill Sans" charset="0"/>
                </a:rPr>
                <a:t>E</a:t>
              </a:r>
            </a:p>
          </p:txBody>
        </p:sp>
        <p:sp>
          <p:nvSpPr>
            <p:cNvPr id="23" name="Rectangle 43"/>
            <p:cNvSpPr>
              <a:spLocks/>
            </p:cNvSpPr>
            <p:nvPr/>
          </p:nvSpPr>
          <p:spPr bwMode="auto">
            <a:xfrm>
              <a:off x="876510" y="5147245"/>
              <a:ext cx="1282402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ea typeface="Gill Sans" charset="0"/>
                  <a:cs typeface="Gill Sans" charset="0"/>
                </a:rPr>
                <a:t>DOF </a:t>
              </a:r>
              <a:r>
                <a:rPr lang="en-US" sz="2400" dirty="0">
                  <a:ea typeface="Gill Sans" charset="0"/>
                  <a:cs typeface="Gill Sans" charset="0"/>
                </a:rPr>
                <a:t>in </a:t>
              </a:r>
              <a:r>
                <a:rPr lang="en-US" sz="2400" dirty="0">
                  <a:solidFill>
                    <a:srgbClr val="800080"/>
                  </a:solidFill>
                  <a:ea typeface="Gill Sans" charset="0"/>
                  <a:cs typeface="Gill Sans" charset="0"/>
                </a:rPr>
                <a:t>FT</a:t>
              </a:r>
            </a:p>
          </p:txBody>
        </p:sp>
        <p:sp>
          <p:nvSpPr>
            <p:cNvPr id="24" name="Rectangle 44"/>
            <p:cNvSpPr>
              <a:spLocks/>
            </p:cNvSpPr>
            <p:nvPr/>
          </p:nvSpPr>
          <p:spPr bwMode="auto">
            <a:xfrm>
              <a:off x="864395" y="6031884"/>
              <a:ext cx="1449115" cy="36933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ea typeface="Gill Sans" charset="0"/>
                  <a:cs typeface="Gill Sans" charset="0"/>
                </a:rPr>
                <a:t>DOF </a:t>
              </a:r>
              <a:r>
                <a:rPr lang="en-US" sz="2400" dirty="0">
                  <a:ea typeface="Gill Sans" charset="0"/>
                  <a:cs typeface="Gill Sans" charset="0"/>
                </a:rPr>
                <a:t>in </a:t>
              </a:r>
              <a:r>
                <a:rPr lang="en-US" sz="2400" dirty="0">
                  <a:solidFill>
                    <a:srgbClr val="000080"/>
                  </a:solidFill>
                  <a:ea typeface="Gill Sans" charset="0"/>
                  <a:cs typeface="Gill Sans" charset="0"/>
                </a:rPr>
                <a:t>EFT</a:t>
              </a:r>
            </a:p>
          </p:txBody>
        </p:sp>
        <p:sp>
          <p:nvSpPr>
            <p:cNvPr id="25" name="Rectangle 45"/>
            <p:cNvSpPr>
              <a:spLocks/>
            </p:cNvSpPr>
            <p:nvPr/>
          </p:nvSpPr>
          <p:spPr bwMode="auto">
            <a:xfrm>
              <a:off x="2640330" y="5599360"/>
              <a:ext cx="170645" cy="276999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80"/>
                  </a:solidFill>
                  <a:ea typeface="Gill Sans" charset="0"/>
                  <a:cs typeface="Gill Sans" charset="0"/>
                </a:rPr>
                <a:t>Q</a:t>
              </a:r>
            </a:p>
          </p:txBody>
        </p:sp>
        <p:sp>
          <p:nvSpPr>
            <p:cNvPr id="26" name="Rectangle 46"/>
            <p:cNvSpPr>
              <a:spLocks/>
            </p:cNvSpPr>
            <p:nvPr/>
          </p:nvSpPr>
          <p:spPr bwMode="auto">
            <a:xfrm>
              <a:off x="2927517" y="4938349"/>
              <a:ext cx="902591" cy="7386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800080"/>
                  </a:solidFill>
                  <a:ea typeface="Gill Sans" charset="0"/>
                  <a:cs typeface="Gill Sans" charset="0"/>
                </a:rPr>
                <a:t>Full</a:t>
              </a:r>
              <a:r>
                <a:rPr lang="en-US" sz="2400" dirty="0" smtClean="0">
                  <a:solidFill>
                    <a:srgbClr val="800080"/>
                  </a:solidFill>
                  <a:ea typeface="Gill Sans" charset="0"/>
                  <a:cs typeface="Gill Sans" charset="0"/>
                </a:rPr>
                <a:t> </a:t>
              </a:r>
            </a:p>
            <a:p>
              <a:r>
                <a:rPr lang="en-US" sz="2400" dirty="0" smtClean="0">
                  <a:solidFill>
                    <a:srgbClr val="800080"/>
                  </a:solidFill>
                  <a:ea typeface="Gill Sans" charset="0"/>
                  <a:cs typeface="Gill Sans" charset="0"/>
                </a:rPr>
                <a:t>Theory</a:t>
              </a:r>
              <a:endParaRPr lang="en-US" sz="2400" dirty="0">
                <a:solidFill>
                  <a:srgbClr val="800080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47"/>
            <p:cNvSpPr>
              <a:spLocks/>
            </p:cNvSpPr>
            <p:nvPr/>
          </p:nvSpPr>
          <p:spPr bwMode="auto">
            <a:xfrm>
              <a:off x="2930232" y="5895647"/>
              <a:ext cx="1545270" cy="73866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80"/>
                  </a:solidFill>
                  <a:ea typeface="Gill Sans" charset="0"/>
                  <a:cs typeface="Gill Sans" charset="0"/>
                </a:rPr>
                <a:t>Effective Theory</a:t>
              </a:r>
            </a:p>
          </p:txBody>
        </p:sp>
      </p:grp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54109" y="6460828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D. </a:t>
            </a:r>
            <a:r>
              <a:rPr lang="en-US" dirty="0" err="1" smtClean="0"/>
              <a:t>Pirol</a:t>
            </a:r>
            <a:r>
              <a:rPr lang="en-US" dirty="0" smtClean="0"/>
              <a:t> et al. (2004)</a:t>
            </a:r>
            <a:endParaRPr lang="en-US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42404" y="6051608"/>
            <a:ext cx="2438400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 C. Bauer et al. (2001)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34611"/>
              </p:ext>
            </p:extLst>
          </p:nvPr>
        </p:nvGraphicFramePr>
        <p:xfrm>
          <a:off x="4548602" y="6031339"/>
          <a:ext cx="4383974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07664"/>
                <a:gridCol w="12763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Collinear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0" dirty="0" smtClean="0"/>
                        <a:t>quarks,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antiquarks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Collinear</a:t>
                      </a:r>
                      <a:r>
                        <a:rPr lang="en-US" sz="1600" baseline="0" dirty="0" smtClean="0"/>
                        <a:t> gluons,</a:t>
                      </a:r>
                      <a:r>
                        <a:rPr lang="en-US" sz="1600" dirty="0" smtClean="0"/>
                        <a:t> soft gluons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82489"/>
              </p:ext>
            </p:extLst>
          </p:nvPr>
        </p:nvGraphicFramePr>
        <p:xfrm>
          <a:off x="8138524" y="6057955"/>
          <a:ext cx="508135" cy="30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8" imgW="406400" imgH="241300" progId="Equation.DSMT4">
                  <p:embed/>
                </p:oleObj>
              </mc:Choice>
              <mc:Fallback>
                <p:oleObj name="Equation" r:id="rId8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524" y="6057955"/>
                        <a:ext cx="508135" cy="3017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40920"/>
              </p:ext>
            </p:extLst>
          </p:nvPr>
        </p:nvGraphicFramePr>
        <p:xfrm>
          <a:off x="8108102" y="6407514"/>
          <a:ext cx="5556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Equation" r:id="rId10" imgW="444500" imgH="228600" progId="Equation.DSMT4">
                  <p:embed/>
                </p:oleObj>
              </mc:Choice>
              <mc:Fallback>
                <p:oleObj name="Equation" r:id="rId1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8102" y="6407514"/>
                        <a:ext cx="55562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71426" y="6174994"/>
            <a:ext cx="71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316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1" b="34022"/>
          <a:stretch/>
        </p:blipFill>
        <p:spPr>
          <a:xfrm>
            <a:off x="1422396" y="1831699"/>
            <a:ext cx="7732519" cy="3340013"/>
          </a:xfrm>
          <a:prstGeom prst="rect">
            <a:avLst/>
          </a:prstGeo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748" y="81551"/>
            <a:ext cx="8097837" cy="10681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The HIC picture for hard probes</a:t>
            </a:r>
            <a:endParaRPr lang="en-US" sz="4400" baseline="-25000" dirty="0"/>
          </a:p>
        </p:txBody>
      </p:sp>
      <p:sp>
        <p:nvSpPr>
          <p:cNvPr id="14" name="Rounded Rectangle 13"/>
          <p:cNvSpPr/>
          <p:nvPr/>
        </p:nvSpPr>
        <p:spPr>
          <a:xfrm>
            <a:off x="2917673" y="2017655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25774" y="2546794"/>
            <a:ext cx="126099" cy="2702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086" y="3905430"/>
            <a:ext cx="1938787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Aad</a:t>
            </a:r>
            <a:r>
              <a:rPr lang="en-US" dirty="0" smtClean="0"/>
              <a:t> et al.  (2010)</a:t>
            </a:r>
            <a:endParaRPr lang="en-US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147454" y="1531951"/>
            <a:ext cx="4238279" cy="1014843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400" dirty="0" smtClean="0"/>
              <a:t>QCD in the medium remains a multi-scale  problem</a:t>
            </a:r>
          </a:p>
        </p:txBody>
      </p:sp>
      <p:pic>
        <p:nvPicPr>
          <p:cNvPr id="8" name="Picture 7" descr="ATLAS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" y="4498717"/>
            <a:ext cx="3035358" cy="2110081"/>
          </a:xfrm>
          <a:prstGeom prst="rect">
            <a:avLst/>
          </a:prstGeom>
        </p:spPr>
      </p:pic>
      <p:sp>
        <p:nvSpPr>
          <p:cNvPr id="9" name="Rectangle 13"/>
          <p:cNvSpPr txBox="1">
            <a:spLocks noChangeArrowheads="1"/>
          </p:cNvSpPr>
          <p:nvPr/>
        </p:nvSpPr>
        <p:spPr>
          <a:xfrm>
            <a:off x="3966766" y="5055873"/>
            <a:ext cx="4669276" cy="101959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 2"/>
              <a:buChar char=""/>
              <a:tabLst/>
              <a:defRPr/>
            </a:pPr>
            <a:r>
              <a:rPr lang="en-US" sz="2400" dirty="0" smtClean="0"/>
              <a:t>Factorization, with modified J (jet), B (beam), S (soft) functions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13639" y="1609955"/>
            <a:ext cx="2498405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Ovanesyan</a:t>
            </a:r>
            <a:r>
              <a:rPr lang="en-US" dirty="0" smtClean="0"/>
              <a:t> et al.  (2011)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4235" t="18572"/>
          <a:stretch/>
        </p:blipFill>
        <p:spPr>
          <a:xfrm>
            <a:off x="4186805" y="6100234"/>
            <a:ext cx="4635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0"/>
          <p:cNvSpPr txBox="1">
            <a:spLocks noChangeArrowheads="1"/>
          </p:cNvSpPr>
          <p:nvPr/>
        </p:nvSpPr>
        <p:spPr>
          <a:xfrm>
            <a:off x="504540" y="1599775"/>
            <a:ext cx="8500210" cy="1141876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What is missing in the </a:t>
            </a:r>
            <a:r>
              <a:rPr lang="en-US" sz="2000" dirty="0" smtClean="0"/>
              <a:t>SCET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Lagrangian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is the interaction between the jet and the medium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000" dirty="0" smtClean="0"/>
              <a:t>Background </a:t>
            </a:r>
            <a:r>
              <a:rPr lang="en-US" sz="2000" dirty="0"/>
              <a:t>f</a:t>
            </a:r>
            <a:r>
              <a:rPr lang="en-US" sz="2000" dirty="0" smtClean="0"/>
              <a:t>ield approach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750" y="157753"/>
            <a:ext cx="8097837" cy="10681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/>
              <a:t>The splitting kernels</a:t>
            </a:r>
            <a:endParaRPr lang="en-US" sz="4400" baseline="-25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3774" y="6432949"/>
            <a:ext cx="274609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G. </a:t>
            </a:r>
            <a:r>
              <a:rPr lang="en-US" dirty="0" err="1" smtClean="0"/>
              <a:t>Altarelli</a:t>
            </a:r>
            <a:r>
              <a:rPr lang="en-US" dirty="0" smtClean="0"/>
              <a:t> et al. (1977)</a:t>
            </a:r>
            <a:endParaRPr lang="en-US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3797262" y="3823275"/>
            <a:ext cx="5235928" cy="71517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 fontScale="92500" lnSpcReduction="10000"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Operator formulation for forward scattering / BFKL physics </a:t>
            </a:r>
            <a:endParaRPr lang="en-US" sz="20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94871" y="6433297"/>
            <a:ext cx="274609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Y. </a:t>
            </a:r>
            <a:r>
              <a:rPr lang="en-US" dirty="0" err="1" smtClean="0"/>
              <a:t>Dokshitzer</a:t>
            </a:r>
            <a:r>
              <a:rPr lang="en-US" dirty="0" smtClean="0"/>
              <a:t> (1977)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2789" y="6417460"/>
            <a:ext cx="2545135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err="1" smtClean="0"/>
              <a:t>Gribov</a:t>
            </a:r>
            <a:r>
              <a:rPr lang="en-US" dirty="0" smtClean="0"/>
              <a:t> et al. (1972)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5" y="3872386"/>
            <a:ext cx="2801164" cy="2362191"/>
          </a:xfrm>
          <a:prstGeom prst="rect">
            <a:avLst/>
          </a:prstGeom>
        </p:spPr>
      </p:pic>
      <p:sp>
        <p:nvSpPr>
          <p:cNvPr id="27" name="Rectangle 13"/>
          <p:cNvSpPr txBox="1">
            <a:spLocks noChangeArrowheads="1"/>
          </p:cNvSpPr>
          <p:nvPr/>
        </p:nvSpPr>
        <p:spPr>
          <a:xfrm>
            <a:off x="3797262" y="5106394"/>
            <a:ext cx="5167602" cy="980655"/>
          </a:xfrm>
          <a:prstGeom prst="rect">
            <a:avLst/>
          </a:prstGeom>
          <a:solidFill>
            <a:schemeClr val="accent1"/>
          </a:solidFill>
        </p:spPr>
        <p:txBody>
          <a:bodyPr vert="horz" lIns="54864" tIns="91440" rtlCol="0">
            <a:normAutofit/>
          </a:bodyPr>
          <a:lstStyle/>
          <a:p>
            <a:pPr marL="438912" indent="-320040" defTabSz="914400">
              <a:buSzPct val="80000"/>
              <a:buFont typeface="Wingdings 2"/>
              <a:buChar char=""/>
              <a:defRPr/>
            </a:pPr>
            <a:r>
              <a:rPr lang="en-US" sz="2000" dirty="0" smtClean="0"/>
              <a:t>Splitting functions are related to beam (B) and jet (J) functions in SCET </a:t>
            </a:r>
          </a:p>
          <a:p>
            <a:pPr marL="118872" defTabSz="914400">
              <a:buSzPct val="80000"/>
              <a:defRPr/>
            </a:pPr>
            <a:endParaRPr lang="en-US" sz="24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79383" y="5946553"/>
            <a:ext cx="274609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W. </a:t>
            </a:r>
            <a:r>
              <a:rPr lang="en-US" dirty="0" err="1" smtClean="0"/>
              <a:t>Waalewjin</a:t>
            </a:r>
            <a:r>
              <a:rPr lang="en-US" dirty="0" smtClean="0"/>
              <a:t>. (2014)</a:t>
            </a:r>
            <a:endParaRPr lang="en-US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538915" y="2186085"/>
            <a:ext cx="2261312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A. </a:t>
            </a:r>
            <a:r>
              <a:rPr lang="en-US" dirty="0" err="1" smtClean="0"/>
              <a:t>Idilbi</a:t>
            </a:r>
            <a:r>
              <a:rPr lang="en-US" dirty="0" smtClean="0"/>
              <a:t> et al. (2008)</a:t>
            </a:r>
            <a:endParaRPr lang="en-US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538917" y="2598450"/>
            <a:ext cx="3053505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G. </a:t>
            </a:r>
            <a:r>
              <a:rPr lang="en-US" dirty="0" err="1" smtClean="0"/>
              <a:t>Ovanesyan</a:t>
            </a:r>
            <a:r>
              <a:rPr lang="en-US" dirty="0" smtClean="0"/>
              <a:t> et al. (2011)</a:t>
            </a:r>
            <a:endParaRPr lang="en-US" dirty="0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220777" y="4495709"/>
            <a:ext cx="2632311" cy="3462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06" charset="2"/>
              <a:buNone/>
            </a:pPr>
            <a:r>
              <a:rPr lang="en-US" dirty="0" smtClean="0"/>
              <a:t>I. Rothstein et al. (2016)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" y="3015045"/>
            <a:ext cx="8864457" cy="7225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853088" y="3087447"/>
            <a:ext cx="180102" cy="418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56520</TotalTime>
  <Words>2510</Words>
  <Application>Microsoft Office PowerPoint</Application>
  <PresentationFormat>On-screen Show (4:3)</PresentationFormat>
  <Paragraphs>345</Paragraphs>
  <Slides>39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Module</vt:lpstr>
      <vt:lpstr>Equation</vt:lpstr>
      <vt:lpstr>NLO Calculations  of Jets and Heavy Flavor  in Heavy Ion Collisions </vt:lpstr>
      <vt:lpstr>Outline of the talk</vt:lpstr>
      <vt:lpstr>PowerPoint Presentation</vt:lpstr>
      <vt:lpstr>Jets and Heavy Flavor from HIC to EIC</vt:lpstr>
      <vt:lpstr>Current and Near  Future Facilities</vt:lpstr>
      <vt:lpstr>PowerPoint Presentation</vt:lpstr>
      <vt:lpstr>EFTs (Effective Field Theories) </vt:lpstr>
      <vt:lpstr>The HIC picture for hard probes</vt:lpstr>
      <vt:lpstr>The splitting kernels</vt:lpstr>
      <vt:lpstr>Heavy quarks in the vacuum and the medium</vt:lpstr>
      <vt:lpstr>Heavy quarks splitting functions in the medium</vt:lpstr>
      <vt:lpstr>Various limits and crosschecks</vt:lpstr>
      <vt:lpstr>PowerPoint Presentation</vt:lpstr>
      <vt:lpstr>PowerPoint Presentation</vt:lpstr>
      <vt:lpstr>PowerPoint Presentation</vt:lpstr>
      <vt:lpstr>Semi-inclusive jet function in SCET</vt:lpstr>
      <vt:lpstr>Evaluating the in-medium jet function</vt:lpstr>
      <vt:lpstr>Results for HI jets at NLO</vt:lpstr>
      <vt:lpstr>Centrality dependence of jet suppression</vt:lpstr>
      <vt:lpstr>Modification of Fragmentation Functions</vt:lpstr>
      <vt:lpstr>Semi-inclusive hadron modification at the EIC</vt:lpstr>
      <vt:lpstr>PowerPoint Presentation</vt:lpstr>
      <vt:lpstr>ZMVFS open heavy flavor at NLO</vt:lpstr>
      <vt:lpstr>Cross section calculation in the QCD medium</vt:lpstr>
      <vt:lpstr>Uncertainty and data comparison</vt:lpstr>
      <vt:lpstr>Conclusions</vt:lpstr>
      <vt:lpstr>Many observables  to access jet substructure have emerged in SCET</vt:lpstr>
      <vt:lpstr>Accessing the hardest branching in HIC – longitudinal modification</vt:lpstr>
      <vt:lpstr>Centrality and pT dependence</vt:lpstr>
      <vt:lpstr>Modification of the angular distribution of hardest branchings</vt:lpstr>
      <vt:lpstr>Semi-inclusive fragmenting jet function</vt:lpstr>
      <vt:lpstr>Implications for heavy flavor modification</vt:lpstr>
      <vt:lpstr>Combined uncertainty</vt:lpstr>
      <vt:lpstr>Suppression of open heavy flavor in the medium</vt:lpstr>
      <vt:lpstr>Medium-modified jet shapes at NLL</vt:lpstr>
      <vt:lpstr>SCET formulation</vt:lpstr>
      <vt:lpstr>Renormalization and evolution  of the SIJF</vt:lpstr>
      <vt:lpstr>Numerical NLL results in p+p collisions</vt:lpstr>
      <vt:lpstr>Recent applications to inclusive jet production</vt:lpstr>
    </vt:vector>
  </TitlesOfParts>
  <Company>LANL T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Intersections  of Particle and Nuclear Physics  at the High Energy Frontier </dc:title>
  <dc:creator>Ivan Vitev</dc:creator>
  <cp:lastModifiedBy>JLab Conference Guest Account</cp:lastModifiedBy>
  <cp:revision>562</cp:revision>
  <cp:lastPrinted>2017-05-08T18:06:59Z</cp:lastPrinted>
  <dcterms:created xsi:type="dcterms:W3CDTF">2011-09-16T16:13:25Z</dcterms:created>
  <dcterms:modified xsi:type="dcterms:W3CDTF">2017-05-24T12:25:57Z</dcterms:modified>
</cp:coreProperties>
</file>