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6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8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9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0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1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95247" r:id="rId3"/>
    <p:sldMasterId id="2147504609" r:id="rId4"/>
    <p:sldMasterId id="2147504646" r:id="rId5"/>
    <p:sldMasterId id="2147504719" r:id="rId6"/>
    <p:sldMasterId id="2147504732" r:id="rId7"/>
    <p:sldMasterId id="2147504747" r:id="rId8"/>
    <p:sldMasterId id="2147504801" r:id="rId9"/>
    <p:sldMasterId id="2147504903" r:id="rId10"/>
    <p:sldMasterId id="2147504940" r:id="rId11"/>
    <p:sldMasterId id="2147504953" r:id="rId12"/>
    <p:sldMasterId id="2147504977" r:id="rId13"/>
    <p:sldMasterId id="2147505037" r:id="rId14"/>
    <p:sldMasterId id="2147505139" r:id="rId15"/>
    <p:sldMasterId id="2147505151" r:id="rId16"/>
    <p:sldMasterId id="2147505177" r:id="rId17"/>
    <p:sldMasterId id="2147505190" r:id="rId18"/>
    <p:sldMasterId id="2147505207" r:id="rId19"/>
    <p:sldMasterId id="2147505224" r:id="rId20"/>
    <p:sldMasterId id="2147505241" r:id="rId21"/>
    <p:sldMasterId id="2147505258" r:id="rId22"/>
  </p:sldMasterIdLst>
  <p:notesMasterIdLst>
    <p:notesMasterId r:id="rId58"/>
  </p:notesMasterIdLst>
  <p:handoutMasterIdLst>
    <p:handoutMasterId r:id="rId59"/>
  </p:handoutMasterIdLst>
  <p:sldIdLst>
    <p:sldId id="660" r:id="rId23"/>
    <p:sldId id="932" r:id="rId24"/>
    <p:sldId id="975" r:id="rId25"/>
    <p:sldId id="963" r:id="rId26"/>
    <p:sldId id="960" r:id="rId27"/>
    <p:sldId id="964" r:id="rId28"/>
    <p:sldId id="966" r:id="rId29"/>
    <p:sldId id="968" r:id="rId30"/>
    <p:sldId id="939" r:id="rId31"/>
    <p:sldId id="904" r:id="rId32"/>
    <p:sldId id="933" r:id="rId33"/>
    <p:sldId id="891" r:id="rId34"/>
    <p:sldId id="972" r:id="rId35"/>
    <p:sldId id="962" r:id="rId36"/>
    <p:sldId id="897" r:id="rId37"/>
    <p:sldId id="912" r:id="rId38"/>
    <p:sldId id="973" r:id="rId39"/>
    <p:sldId id="906" r:id="rId40"/>
    <p:sldId id="956" r:id="rId41"/>
    <p:sldId id="913" r:id="rId42"/>
    <p:sldId id="974" r:id="rId43"/>
    <p:sldId id="936" r:id="rId44"/>
    <p:sldId id="914" r:id="rId45"/>
    <p:sldId id="944" r:id="rId46"/>
    <p:sldId id="945" r:id="rId47"/>
    <p:sldId id="954" r:id="rId48"/>
    <p:sldId id="937" r:id="rId49"/>
    <p:sldId id="976" r:id="rId50"/>
    <p:sldId id="967" r:id="rId51"/>
    <p:sldId id="971" r:id="rId52"/>
    <p:sldId id="969" r:id="rId53"/>
    <p:sldId id="959" r:id="rId54"/>
    <p:sldId id="977" r:id="rId55"/>
    <p:sldId id="970" r:id="rId56"/>
    <p:sldId id="492" r:id="rId57"/>
  </p:sldIdLst>
  <p:sldSz cx="10058400" cy="6858000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i="1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D16D4"/>
    <a:srgbClr val="990099"/>
    <a:srgbClr val="FF9900"/>
    <a:srgbClr val="FF0000"/>
    <a:srgbClr val="FF3399"/>
    <a:srgbClr val="FF66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8" autoAdjust="0"/>
    <p:restoredTop sz="91903" autoAdjust="0"/>
  </p:normalViewPr>
  <p:slideViewPr>
    <p:cSldViewPr snapToGrid="0">
      <p:cViewPr>
        <p:scale>
          <a:sx n="70" d="100"/>
          <a:sy n="70" d="100"/>
        </p:scale>
        <p:origin x="-726" y="-234"/>
      </p:cViewPr>
      <p:guideLst>
        <p:guide orient="horz" pos="2160"/>
        <p:guide pos="3168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34" d="100"/>
          <a:sy n="34" d="100"/>
        </p:scale>
        <p:origin x="-1518" y="-90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6" tIns="45398" rIns="90796" bIns="45398" numCol="1" anchor="t" anchorCtr="0" compatLnSpc="1">
            <a:prstTxWarp prst="textNoShape">
              <a:avLst/>
            </a:prstTxWarp>
          </a:bodyPr>
          <a:lstStyle>
            <a:lvl1pPr defTabSz="908050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6" tIns="45398" rIns="90796" bIns="45398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6175"/>
            <a:ext cx="3005138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6" tIns="45398" rIns="90796" bIns="45398" numCol="1" anchor="b" anchorCtr="0" compatLnSpc="1">
            <a:prstTxWarp prst="textNoShape">
              <a:avLst/>
            </a:prstTxWarp>
          </a:bodyPr>
          <a:lstStyle>
            <a:lvl1pPr defTabSz="908050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66175"/>
            <a:ext cx="30051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96" tIns="45398" rIns="90796" bIns="45398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19447C7-91A9-4790-A88C-BB66FBDE2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6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8" tIns="46178" rIns="92358" bIns="46178" numCol="1" anchor="t" anchorCtr="0" compatLnSpc="1">
            <a:prstTxWarp prst="textNoShape">
              <a:avLst/>
            </a:prstTxWarp>
          </a:bodyPr>
          <a:lstStyle>
            <a:lvl1pPr defTabSz="923925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8" tIns="46178" rIns="92358" bIns="46178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2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692150"/>
            <a:ext cx="5065713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78325"/>
            <a:ext cx="5083175" cy="414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8" tIns="46178" rIns="92358" bIns="461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8" tIns="46178" rIns="92358" bIns="46178" numCol="1" anchor="b" anchorCtr="0" compatLnSpc="1">
            <a:prstTxWarp prst="textNoShape">
              <a:avLst/>
            </a:prstTxWarp>
          </a:bodyPr>
          <a:lstStyle>
            <a:lvl1pPr defTabSz="923925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58" tIns="46178" rIns="92358" bIns="46178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DFD6A4-82D1-4FC1-AB42-BD05E7575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854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120" algn="l" defTabSz="914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144" algn="l" defTabSz="914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70" algn="l" defTabSz="914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92" algn="l" defTabSz="914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8D8D4-3CAD-41C2-BB5F-645984110EE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692150"/>
            <a:ext cx="5065713" cy="3455988"/>
          </a:xfrm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25" y="692150"/>
            <a:ext cx="5065713" cy="3455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DFD6A4-82D1-4FC1-AB42-BD05E757544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6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 eaLnBrk="1" hangingPunct="1"/>
            <a:fld id="{7003DE86-F3A3-4121-84BA-DFA7A68E706A}" type="slidenum">
              <a:rPr lang="en-US" altLang="zh-CN" sz="1200" b="0" i="0">
                <a:solidFill>
                  <a:prstClr val="black"/>
                </a:solidFill>
                <a:latin typeface="Arial" charset="0"/>
              </a:rPr>
              <a:pPr algn="r" eaLnBrk="1" hangingPunct="1"/>
              <a:t>29</a:t>
            </a:fld>
            <a:endParaRPr lang="en-US" altLang="zh-CN" sz="1200" b="0" i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31863" y="692150"/>
            <a:ext cx="5070475" cy="3457575"/>
          </a:xfrm>
          <a:ln/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23087" eaLnBrk="1" hangingPunct="1"/>
            <a:endParaRPr lang="zh-CN" altLang="zh-CN" smtClean="0">
              <a:ea typeface="宋体" charset="-122"/>
            </a:endParaRPr>
          </a:p>
        </p:txBody>
      </p:sp>
      <p:sp>
        <p:nvSpPr>
          <p:cNvPr id="35844" name="灯片编号占位符 3"/>
          <p:cNvSpPr txBox="1">
            <a:spLocks noGrp="1"/>
          </p:cNvSpPr>
          <p:nvPr/>
        </p:nvSpPr>
        <p:spPr bwMode="auto">
          <a:xfrm>
            <a:off x="3927775" y="8757590"/>
            <a:ext cx="3004820" cy="461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 eaLnBrk="1" hangingPunct="1"/>
            <a:fld id="{02EF86FB-36A7-424F-80E9-C25E50728552}" type="slidenum">
              <a:rPr lang="en-US" altLang="zh-CN" sz="1200" b="0" i="0">
                <a:solidFill>
                  <a:prstClr val="black"/>
                </a:solidFill>
                <a:latin typeface="Arial" charset="0"/>
              </a:rPr>
              <a:pPr algn="r" eaLnBrk="1" hangingPunct="1"/>
              <a:t>29</a:t>
            </a:fld>
            <a:endParaRPr lang="en-US" altLang="zh-CN" sz="1200" b="0" i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jpe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175" y="2569117"/>
            <a:ext cx="8550275" cy="592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270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25" indent="0" algn="ctr">
              <a:buNone/>
              <a:defRPr/>
            </a:lvl2pPr>
            <a:lvl3pPr marL="914050" indent="0" algn="ctr">
              <a:buNone/>
              <a:defRPr/>
            </a:lvl3pPr>
            <a:lvl4pPr marL="1371071" indent="0" algn="ctr">
              <a:buNone/>
              <a:defRPr/>
            </a:lvl4pPr>
            <a:lvl5pPr marL="1828097" indent="0" algn="ctr">
              <a:buNone/>
              <a:defRPr/>
            </a:lvl5pPr>
            <a:lvl6pPr marL="2285120" indent="0" algn="ctr">
              <a:buNone/>
              <a:defRPr/>
            </a:lvl6pPr>
            <a:lvl7pPr marL="2742144" indent="0" algn="ctr">
              <a:buNone/>
              <a:defRPr/>
            </a:lvl7pPr>
            <a:lvl8pPr marL="3199170" indent="0" algn="ctr">
              <a:buNone/>
              <a:defRPr/>
            </a:lvl8pPr>
            <a:lvl9pPr marL="36561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4F58C-A9C7-407D-ADCA-5122F0F0B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91CCC-456F-4109-9510-8673AD52A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50" y="549816"/>
            <a:ext cx="9051925" cy="5926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0" indent="0">
              <a:buNone/>
              <a:defRPr sz="1800" b="1"/>
            </a:lvl3pPr>
            <a:lvl4pPr marL="1371071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0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0" indent="0">
              <a:buNone/>
              <a:defRPr sz="1800" b="1"/>
            </a:lvl3pPr>
            <a:lvl4pPr marL="1371071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0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9DED8-258C-42F4-9174-A7040A6D2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8274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9D0D8-4EB9-4858-848F-7A77810E6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6877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FA9A6-CEFB-42FF-8382-A3AD23644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26487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79"/>
            <a:ext cx="3308350" cy="7157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40" y="273190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0" indent="0">
              <a:buNone/>
              <a:defRPr sz="1000"/>
            </a:lvl3pPr>
            <a:lvl4pPr marL="1371071" indent="0">
              <a:buNone/>
              <a:defRPr sz="900"/>
            </a:lvl4pPr>
            <a:lvl5pPr marL="1828097" indent="0">
              <a:buNone/>
              <a:defRPr sz="900"/>
            </a:lvl5pPr>
            <a:lvl6pPr marL="2285120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E26C7-06AF-4DC4-A115-D241EF6EE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0848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798" y="4959357"/>
            <a:ext cx="6035675" cy="4079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798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0" indent="0">
              <a:buNone/>
              <a:defRPr sz="2400"/>
            </a:lvl3pPr>
            <a:lvl4pPr marL="1371071" indent="0">
              <a:buNone/>
              <a:defRPr sz="2000"/>
            </a:lvl4pPr>
            <a:lvl5pPr marL="1828097" indent="0">
              <a:buNone/>
              <a:defRPr sz="2000"/>
            </a:lvl5pPr>
            <a:lvl6pPr marL="2285120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798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0" indent="0">
              <a:buNone/>
              <a:defRPr sz="1000"/>
            </a:lvl3pPr>
            <a:lvl4pPr marL="1371071" indent="0">
              <a:buNone/>
              <a:defRPr sz="900"/>
            </a:lvl4pPr>
            <a:lvl5pPr marL="1828097" indent="0">
              <a:buNone/>
              <a:defRPr sz="900"/>
            </a:lvl5pPr>
            <a:lvl6pPr marL="2285120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94A44-4941-4711-B7A9-8343C287A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11746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1CB41-A993-48F7-B830-FA2D243B4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0050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850" y="125553"/>
            <a:ext cx="69285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" y="125553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D4DB-C9ED-4542-AD34-03E55620E6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7118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54175" y="121986"/>
            <a:ext cx="8550275" cy="592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032002"/>
            <a:ext cx="4953000" cy="2544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6" y="1032002"/>
            <a:ext cx="4953000" cy="2544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729039"/>
            <a:ext cx="4953000" cy="2544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5406" y="3729039"/>
            <a:ext cx="4953000" cy="2544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91125-8B42-4242-8C74-B656F6CF2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9465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75" y="121986"/>
            <a:ext cx="8550275" cy="592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031887"/>
            <a:ext cx="4953000" cy="5241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6" y="1032002"/>
            <a:ext cx="4953000" cy="2544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6" y="3729039"/>
            <a:ext cx="4953000" cy="2544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4F678-C755-45B9-8CC8-216718BEC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09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75" y="121986"/>
            <a:ext cx="8550275" cy="592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031887"/>
            <a:ext cx="4953000" cy="5241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6" y="1031887"/>
            <a:ext cx="4953000" cy="5241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01E42-4E6C-4EED-877F-64C6EE534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7865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840" y="125548"/>
            <a:ext cx="69285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" y="125548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0E82E-8E21-4FE2-A739-8A308ACBF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75" y="121986"/>
            <a:ext cx="8550275" cy="592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032002"/>
            <a:ext cx="10058400" cy="2544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3729039"/>
            <a:ext cx="10058400" cy="2544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4A55E-20F8-4774-96A6-1B1E9661DF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0073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175" y="2569433"/>
            <a:ext cx="8550275" cy="5925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270" y="3886203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41" indent="0" algn="ctr">
              <a:buNone/>
              <a:defRPr/>
            </a:lvl2pPr>
            <a:lvl3pPr marL="913483" indent="0" algn="ctr">
              <a:buNone/>
              <a:defRPr/>
            </a:lvl3pPr>
            <a:lvl4pPr marL="1370222" indent="0" algn="ctr">
              <a:buNone/>
              <a:defRPr/>
            </a:lvl4pPr>
            <a:lvl5pPr marL="1826966" indent="0" algn="ctr">
              <a:buNone/>
              <a:defRPr/>
            </a:lvl5pPr>
            <a:lvl6pPr marL="2283704" indent="0" algn="ctr">
              <a:buNone/>
              <a:defRPr/>
            </a:lvl6pPr>
            <a:lvl7pPr marL="2740445" indent="0" algn="ctr">
              <a:buNone/>
              <a:defRPr/>
            </a:lvl7pPr>
            <a:lvl8pPr marL="3197187" indent="0" algn="ctr">
              <a:buNone/>
              <a:defRPr/>
            </a:lvl8pPr>
            <a:lvl9pPr marL="365392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15D4-1D11-45D5-B400-B50D8F462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3839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75A57-D55A-4DF8-9816-109A9C182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1458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53" y="4407229"/>
            <a:ext cx="8548687" cy="133125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53" y="2906732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41" indent="0">
              <a:buNone/>
              <a:defRPr sz="1800"/>
            </a:lvl2pPr>
            <a:lvl3pPr marL="913483" indent="0">
              <a:buNone/>
              <a:defRPr sz="1600"/>
            </a:lvl3pPr>
            <a:lvl4pPr marL="1370222" indent="0">
              <a:buNone/>
              <a:defRPr sz="1400"/>
            </a:lvl4pPr>
            <a:lvl5pPr marL="1826966" indent="0">
              <a:buNone/>
              <a:defRPr sz="1400"/>
            </a:lvl5pPr>
            <a:lvl6pPr marL="2283704" indent="0">
              <a:buNone/>
              <a:defRPr sz="1400"/>
            </a:lvl6pPr>
            <a:lvl7pPr marL="2740445" indent="0">
              <a:buNone/>
              <a:defRPr sz="1400"/>
            </a:lvl7pPr>
            <a:lvl8pPr marL="3197187" indent="0">
              <a:buNone/>
              <a:defRPr sz="1400"/>
            </a:lvl8pPr>
            <a:lvl9pPr marL="365392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4B6D1-F025-4E6F-A351-CD3671FAB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4350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6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BB330-1F91-43F1-8AC7-F6FBA40DC8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75675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50" y="550136"/>
            <a:ext cx="9051925" cy="5925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4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1" indent="0">
              <a:buNone/>
              <a:defRPr sz="2000" b="1"/>
            </a:lvl2pPr>
            <a:lvl3pPr marL="913483" indent="0">
              <a:buNone/>
              <a:defRPr sz="1800" b="1"/>
            </a:lvl3pPr>
            <a:lvl4pPr marL="1370222" indent="0">
              <a:buNone/>
              <a:defRPr sz="1600" b="1"/>
            </a:lvl4pPr>
            <a:lvl5pPr marL="1826966" indent="0">
              <a:buNone/>
              <a:defRPr sz="1600" b="1"/>
            </a:lvl5pPr>
            <a:lvl6pPr marL="2283704" indent="0">
              <a:buNone/>
              <a:defRPr sz="1600" b="1"/>
            </a:lvl6pPr>
            <a:lvl7pPr marL="2740445" indent="0">
              <a:buNone/>
              <a:defRPr sz="1600" b="1"/>
            </a:lvl7pPr>
            <a:lvl8pPr marL="3197187" indent="0">
              <a:buNone/>
              <a:defRPr sz="1600" b="1"/>
            </a:lvl8pPr>
            <a:lvl9pPr marL="36539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4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1" indent="0">
              <a:buNone/>
              <a:defRPr sz="2000" b="1"/>
            </a:lvl2pPr>
            <a:lvl3pPr marL="913483" indent="0">
              <a:buNone/>
              <a:defRPr sz="1800" b="1"/>
            </a:lvl3pPr>
            <a:lvl4pPr marL="1370222" indent="0">
              <a:buNone/>
              <a:defRPr sz="1600" b="1"/>
            </a:lvl4pPr>
            <a:lvl5pPr marL="1826966" indent="0">
              <a:buNone/>
              <a:defRPr sz="1600" b="1"/>
            </a:lvl5pPr>
            <a:lvl6pPr marL="2283704" indent="0">
              <a:buNone/>
              <a:defRPr sz="1600" b="1"/>
            </a:lvl6pPr>
            <a:lvl7pPr marL="2740445" indent="0">
              <a:buNone/>
              <a:defRPr sz="1600" b="1"/>
            </a:lvl7pPr>
            <a:lvl8pPr marL="3197187" indent="0">
              <a:buNone/>
              <a:defRPr sz="1600" b="1"/>
            </a:lvl8pPr>
            <a:lvl9pPr marL="36539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4F527-FF03-4EA5-838E-24C70B8C6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2822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751AD-C203-415F-AAE4-DBA02E0AF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12872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C8842-7725-461C-ADEF-84AEC3648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1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440"/>
            <a:ext cx="3308350" cy="7156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47" y="273170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1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41" indent="0">
              <a:buNone/>
              <a:defRPr sz="1200"/>
            </a:lvl2pPr>
            <a:lvl3pPr marL="913483" indent="0">
              <a:buNone/>
              <a:defRPr sz="1000"/>
            </a:lvl3pPr>
            <a:lvl4pPr marL="1370222" indent="0">
              <a:buNone/>
              <a:defRPr sz="900"/>
            </a:lvl4pPr>
            <a:lvl5pPr marL="1826966" indent="0">
              <a:buNone/>
              <a:defRPr sz="900"/>
            </a:lvl5pPr>
            <a:lvl6pPr marL="2283704" indent="0">
              <a:buNone/>
              <a:defRPr sz="900"/>
            </a:lvl6pPr>
            <a:lvl7pPr marL="2740445" indent="0">
              <a:buNone/>
              <a:defRPr sz="900"/>
            </a:lvl7pPr>
            <a:lvl8pPr marL="3197187" indent="0">
              <a:buNone/>
              <a:defRPr sz="900"/>
            </a:lvl8pPr>
            <a:lvl9pPr marL="36539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B0863-BEC3-44C7-AD3B-6525BF04E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353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776" y="4959703"/>
            <a:ext cx="6035675" cy="4079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776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41" indent="0">
              <a:buNone/>
              <a:defRPr sz="2800"/>
            </a:lvl2pPr>
            <a:lvl3pPr marL="913483" indent="0">
              <a:buNone/>
              <a:defRPr sz="2400"/>
            </a:lvl3pPr>
            <a:lvl4pPr marL="1370222" indent="0">
              <a:buNone/>
              <a:defRPr sz="2000"/>
            </a:lvl4pPr>
            <a:lvl5pPr marL="1826966" indent="0">
              <a:buNone/>
              <a:defRPr sz="2000"/>
            </a:lvl5pPr>
            <a:lvl6pPr marL="2283704" indent="0">
              <a:buNone/>
              <a:defRPr sz="2000"/>
            </a:lvl6pPr>
            <a:lvl7pPr marL="2740445" indent="0">
              <a:buNone/>
              <a:defRPr sz="2000"/>
            </a:lvl7pPr>
            <a:lvl8pPr marL="3197187" indent="0">
              <a:buNone/>
              <a:defRPr sz="2000"/>
            </a:lvl8pPr>
            <a:lvl9pPr marL="3653925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776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41" indent="0">
              <a:buNone/>
              <a:defRPr sz="1200"/>
            </a:lvl2pPr>
            <a:lvl3pPr marL="913483" indent="0">
              <a:buNone/>
              <a:defRPr sz="1000"/>
            </a:lvl3pPr>
            <a:lvl4pPr marL="1370222" indent="0">
              <a:buNone/>
              <a:defRPr sz="900"/>
            </a:lvl4pPr>
            <a:lvl5pPr marL="1826966" indent="0">
              <a:buNone/>
              <a:defRPr sz="900"/>
            </a:lvl5pPr>
            <a:lvl6pPr marL="2283704" indent="0">
              <a:buNone/>
              <a:defRPr sz="900"/>
            </a:lvl6pPr>
            <a:lvl7pPr marL="2740445" indent="0">
              <a:buNone/>
              <a:defRPr sz="900"/>
            </a:lvl7pPr>
            <a:lvl8pPr marL="3197187" indent="0">
              <a:buNone/>
              <a:defRPr sz="900"/>
            </a:lvl8pPr>
            <a:lvl9pPr marL="36539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E96B5-834A-4FEB-A443-991315B88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158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175" y="2569117"/>
            <a:ext cx="8550275" cy="592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270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25" indent="0" algn="ctr">
              <a:buNone/>
              <a:defRPr/>
            </a:lvl2pPr>
            <a:lvl3pPr marL="914050" indent="0" algn="ctr">
              <a:buNone/>
              <a:defRPr/>
            </a:lvl3pPr>
            <a:lvl4pPr marL="1371071" indent="0" algn="ctr">
              <a:buNone/>
              <a:defRPr/>
            </a:lvl4pPr>
            <a:lvl5pPr marL="1828097" indent="0" algn="ctr">
              <a:buNone/>
              <a:defRPr/>
            </a:lvl5pPr>
            <a:lvl6pPr marL="2285120" indent="0" algn="ctr">
              <a:buNone/>
              <a:defRPr/>
            </a:lvl6pPr>
            <a:lvl7pPr marL="2742144" indent="0" algn="ctr">
              <a:buNone/>
              <a:defRPr/>
            </a:lvl7pPr>
            <a:lvl8pPr marL="3199170" indent="0" algn="ctr">
              <a:buNone/>
              <a:defRPr/>
            </a:lvl8pPr>
            <a:lvl9pPr marL="36561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85911-0179-45CA-985C-4C57C750D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7002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736" y="125528"/>
            <a:ext cx="692734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" y="125528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4C6DE-FDC4-41F5-980E-B8571AF19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9189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708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75A778EA-FDF4-4129-94E7-3079F214D087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EF8875C5-F495-4E42-8F78-DD657CBDC7D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29200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28DAA710-1134-496D-998F-227941191DA3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CEE4098A-0E06-41CF-948A-EA3798D723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11305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7183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ABF450F6-5FF3-4583-9A73-A8FDF727D844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CBF2658E-B61C-471A-B434-CA1C27C25A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2090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8D14F872-E192-4F4A-8070-EA3CC380543F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86E358A-00AD-4EE3-BBA3-35B6527FF82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2157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60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60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7BDE8EA9-7683-40F9-A26F-66D0F23B2A33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6B8AD56-DB9B-4D44-A88A-260DF6FCC9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29384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A407C2D2-D0FF-4868-BAB4-6F276595C1E5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410FDC64-3076-4F42-BC82-E9929CB0F5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25437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DE71FC2B-B94E-4ABF-A51A-2BA0309DCAC8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36A29CF-9077-426E-9D35-F9FACA40651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001978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131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4EB31E80-AAF9-4326-8625-4F70D652A49D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716863A3-C0D9-426B-9547-03A22E918FC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7529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87204239-9530-4FA8-9D3E-A706CF3030CB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9D59E5F4-2B8B-46F1-999F-489D6EADDCE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54654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96CCCCC6-36C3-4093-9035-56266C4A113E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3F88BEE6-624A-48BE-BB29-59D34E741F3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06961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722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722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C49B8C0-2B10-4CB0-8BB7-70234C509F21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6C1D4EC7-7279-46F8-BC77-E81ABCCB6DE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50000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3621" y="1054100"/>
            <a:ext cx="4515803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7047" y="1054100"/>
            <a:ext cx="4515803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78738" y="6565900"/>
            <a:ext cx="2001837" cy="228600"/>
          </a:xfrm>
        </p:spPr>
        <p:txBody>
          <a:bodyPr/>
          <a:lstStyle>
            <a:lvl1pPr eaLnBrk="0" hangingPunct="0">
              <a:defRPr b="1" i="1">
                <a:solidFill>
                  <a:srgbClr val="898989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fld id="{183210E2-0282-4100-9182-04CCD900251F}" type="slidenum">
              <a:rPr lang="en-GB" altLang="zh-CN"/>
              <a:pPr>
                <a:defRPr/>
              </a:pPr>
              <a:t>‹#›</a:t>
            </a:fld>
            <a:r>
              <a:rPr lang="en-GB" altLang="zh-CN"/>
              <a:t>/31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87740" y="6586538"/>
            <a:ext cx="4949825" cy="228600"/>
          </a:xfrm>
        </p:spPr>
        <p:txBody>
          <a:bodyPr/>
          <a:lstStyle>
            <a:lvl1pPr eaLnBrk="0" hangingPunct="0">
              <a:defRPr b="1" i="1">
                <a:solidFill>
                  <a:prstClr val="black">
                    <a:tint val="75000"/>
                  </a:prstClr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r>
              <a:rPr lang="en-GB"/>
              <a:t>Robert Klanner -  Univ. of Hamburg  -  DIS 2011. March 15-th 2011</a:t>
            </a:r>
          </a:p>
        </p:txBody>
      </p:sp>
    </p:spTree>
    <p:extLst>
      <p:ext uri="{BB962C8B-B14F-4D97-AF65-F5344CB8AC3E}">
        <p14:creationId xmlns:p14="http://schemas.microsoft.com/office/powerpoint/2010/main" val="41048794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271" y="2569857"/>
            <a:ext cx="8550275" cy="59218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333" y="3886202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4917" indent="0" algn="ctr">
              <a:buNone/>
              <a:defRPr/>
            </a:lvl2pPr>
            <a:lvl3pPr marL="909814" indent="0" algn="ctr">
              <a:buNone/>
              <a:defRPr/>
            </a:lvl3pPr>
            <a:lvl4pPr marL="1364719" indent="0" algn="ctr">
              <a:buNone/>
              <a:defRPr/>
            </a:lvl4pPr>
            <a:lvl5pPr marL="1819619" indent="0" algn="ctr">
              <a:buNone/>
              <a:defRPr/>
            </a:lvl5pPr>
            <a:lvl6pPr marL="2274521" indent="0" algn="ctr">
              <a:buNone/>
              <a:defRPr/>
            </a:lvl6pPr>
            <a:lvl7pPr marL="2729426" indent="0" algn="ctr">
              <a:buNone/>
              <a:defRPr/>
            </a:lvl7pPr>
            <a:lvl8pPr marL="3184330" indent="0" algn="ctr">
              <a:buNone/>
              <a:defRPr/>
            </a:lvl8pPr>
            <a:lvl9pPr marL="363923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A6CD6-2A8C-400F-829E-90E5A6899C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3505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010DA-E5C2-493C-8FBA-0EAFFCE46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0327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64" y="4407502"/>
            <a:ext cx="8548687" cy="1330849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64" y="2906732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917" indent="0">
              <a:buNone/>
              <a:defRPr sz="1800"/>
            </a:lvl2pPr>
            <a:lvl3pPr marL="909814" indent="0">
              <a:buNone/>
              <a:defRPr sz="1600"/>
            </a:lvl3pPr>
            <a:lvl4pPr marL="1364719" indent="0">
              <a:buNone/>
              <a:defRPr sz="1400"/>
            </a:lvl4pPr>
            <a:lvl5pPr marL="1819619" indent="0">
              <a:buNone/>
              <a:defRPr sz="1400"/>
            </a:lvl5pPr>
            <a:lvl6pPr marL="2274521" indent="0">
              <a:buNone/>
              <a:defRPr sz="1400"/>
            </a:lvl6pPr>
            <a:lvl7pPr marL="2729426" indent="0">
              <a:buNone/>
              <a:defRPr sz="1400"/>
            </a:lvl7pPr>
            <a:lvl8pPr marL="3184330" indent="0">
              <a:buNone/>
              <a:defRPr sz="1400"/>
            </a:lvl8pPr>
            <a:lvl9pPr marL="363923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E1C29-F0D5-450E-99B3-3AE83677D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7722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9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6" y="103189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9A74E-A158-4557-9521-823C80445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3779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46" y="550555"/>
            <a:ext cx="9051925" cy="59218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4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917" indent="0">
              <a:buNone/>
              <a:defRPr sz="2000" b="1"/>
            </a:lvl2pPr>
            <a:lvl3pPr marL="909814" indent="0">
              <a:buNone/>
              <a:defRPr sz="1800" b="1"/>
            </a:lvl3pPr>
            <a:lvl4pPr marL="1364719" indent="0">
              <a:buNone/>
              <a:defRPr sz="1600" b="1"/>
            </a:lvl4pPr>
            <a:lvl5pPr marL="1819619" indent="0">
              <a:buNone/>
              <a:defRPr sz="1600" b="1"/>
            </a:lvl5pPr>
            <a:lvl6pPr marL="2274521" indent="0">
              <a:buNone/>
              <a:defRPr sz="1600" b="1"/>
            </a:lvl6pPr>
            <a:lvl7pPr marL="2729426" indent="0">
              <a:buNone/>
              <a:defRPr sz="1600" b="1"/>
            </a:lvl7pPr>
            <a:lvl8pPr marL="3184330" indent="0">
              <a:buNone/>
              <a:defRPr sz="1600" b="1"/>
            </a:lvl8pPr>
            <a:lvl9pPr marL="36392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4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917" indent="0">
              <a:buNone/>
              <a:defRPr sz="2000" b="1"/>
            </a:lvl2pPr>
            <a:lvl3pPr marL="909814" indent="0">
              <a:buNone/>
              <a:defRPr sz="1800" b="1"/>
            </a:lvl3pPr>
            <a:lvl4pPr marL="1364719" indent="0">
              <a:buNone/>
              <a:defRPr sz="1600" b="1"/>
            </a:lvl4pPr>
            <a:lvl5pPr marL="1819619" indent="0">
              <a:buNone/>
              <a:defRPr sz="1600" b="1"/>
            </a:lvl5pPr>
            <a:lvl6pPr marL="2274521" indent="0">
              <a:buNone/>
              <a:defRPr sz="1600" b="1"/>
            </a:lvl6pPr>
            <a:lvl7pPr marL="2729426" indent="0">
              <a:buNone/>
              <a:defRPr sz="1600" b="1"/>
            </a:lvl7pPr>
            <a:lvl8pPr marL="3184330" indent="0">
              <a:buNone/>
              <a:defRPr sz="1600" b="1"/>
            </a:lvl8pPr>
            <a:lvl9pPr marL="363923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69138-6670-46E4-B1C3-AB199DDDC0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42751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616F4-D4F9-4FAD-A8B0-1F3487E1B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353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4" y="4407225"/>
            <a:ext cx="8548687" cy="133131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4" y="290672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5" indent="0">
              <a:buNone/>
              <a:defRPr sz="1800"/>
            </a:lvl2pPr>
            <a:lvl3pPr marL="914050" indent="0">
              <a:buNone/>
              <a:defRPr sz="1600"/>
            </a:lvl3pPr>
            <a:lvl4pPr marL="1371071" indent="0">
              <a:buNone/>
              <a:defRPr sz="1400"/>
            </a:lvl4pPr>
            <a:lvl5pPr marL="1828097" indent="0">
              <a:buNone/>
              <a:defRPr sz="1400"/>
            </a:lvl5pPr>
            <a:lvl6pPr marL="2285120" indent="0">
              <a:buNone/>
              <a:defRPr sz="1400"/>
            </a:lvl6pPr>
            <a:lvl7pPr marL="2742144" indent="0">
              <a:buNone/>
              <a:defRPr sz="1400"/>
            </a:lvl7pPr>
            <a:lvl8pPr marL="3199170" indent="0">
              <a:buNone/>
              <a:defRPr sz="1400"/>
            </a:lvl8pPr>
            <a:lvl9pPr marL="365619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A70A4-A42B-4495-AF86-06941C06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1392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861"/>
            <a:ext cx="3308350" cy="7152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70" y="273470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4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917" indent="0">
              <a:buNone/>
              <a:defRPr sz="1200"/>
            </a:lvl2pPr>
            <a:lvl3pPr marL="909814" indent="0">
              <a:buNone/>
              <a:defRPr sz="1000"/>
            </a:lvl3pPr>
            <a:lvl4pPr marL="1364719" indent="0">
              <a:buNone/>
              <a:defRPr sz="900"/>
            </a:lvl4pPr>
            <a:lvl5pPr marL="1819619" indent="0">
              <a:buNone/>
              <a:defRPr sz="900"/>
            </a:lvl5pPr>
            <a:lvl6pPr marL="2274521" indent="0">
              <a:buNone/>
              <a:defRPr sz="900"/>
            </a:lvl6pPr>
            <a:lvl7pPr marL="2729426" indent="0">
              <a:buNone/>
              <a:defRPr sz="900"/>
            </a:lvl7pPr>
            <a:lvl8pPr marL="3184330" indent="0">
              <a:buNone/>
              <a:defRPr sz="900"/>
            </a:lvl8pPr>
            <a:lvl9pPr marL="36392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97883-73D3-4E84-AE0A-C6076EBE6B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515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963" y="4960324"/>
            <a:ext cx="6035675" cy="40751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963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917" indent="0">
              <a:buNone/>
              <a:defRPr sz="2800"/>
            </a:lvl2pPr>
            <a:lvl3pPr marL="909814" indent="0">
              <a:buNone/>
              <a:defRPr sz="2400"/>
            </a:lvl3pPr>
            <a:lvl4pPr marL="1364719" indent="0">
              <a:buNone/>
              <a:defRPr sz="2000"/>
            </a:lvl4pPr>
            <a:lvl5pPr marL="1819619" indent="0">
              <a:buNone/>
              <a:defRPr sz="2000"/>
            </a:lvl5pPr>
            <a:lvl6pPr marL="2274521" indent="0">
              <a:buNone/>
              <a:defRPr sz="2000"/>
            </a:lvl6pPr>
            <a:lvl7pPr marL="2729426" indent="0">
              <a:buNone/>
              <a:defRPr sz="2000"/>
            </a:lvl7pPr>
            <a:lvl8pPr marL="3184330" indent="0">
              <a:buNone/>
              <a:defRPr sz="2000"/>
            </a:lvl8pPr>
            <a:lvl9pPr marL="363923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963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4917" indent="0">
              <a:buNone/>
              <a:defRPr sz="1200"/>
            </a:lvl2pPr>
            <a:lvl3pPr marL="909814" indent="0">
              <a:buNone/>
              <a:defRPr sz="1000"/>
            </a:lvl3pPr>
            <a:lvl4pPr marL="1364719" indent="0">
              <a:buNone/>
              <a:defRPr sz="900"/>
            </a:lvl4pPr>
            <a:lvl5pPr marL="1819619" indent="0">
              <a:buNone/>
              <a:defRPr sz="900"/>
            </a:lvl5pPr>
            <a:lvl6pPr marL="2274521" indent="0">
              <a:buNone/>
              <a:defRPr sz="900"/>
            </a:lvl6pPr>
            <a:lvl7pPr marL="2729426" indent="0">
              <a:buNone/>
              <a:defRPr sz="900"/>
            </a:lvl7pPr>
            <a:lvl8pPr marL="3184330" indent="0">
              <a:buNone/>
              <a:defRPr sz="900"/>
            </a:lvl8pPr>
            <a:lvl9pPr marL="363923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3DC2-5AC2-4A46-ADDC-B64D63B10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8288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4196D-A64D-4306-B4EE-56505354C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05918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5190" y="125804"/>
            <a:ext cx="691922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4" y="125804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F5ED9-BD24-429C-99F5-BC53FB17C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7005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130676"/>
            <a:ext cx="85496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6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2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4204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106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930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1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6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1897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9475" y="0"/>
            <a:ext cx="2158365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0"/>
            <a:ext cx="6307455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0609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5" y="609658"/>
            <a:ext cx="8547894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5" y="1981258"/>
            <a:ext cx="854789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385" y="4113213"/>
            <a:ext cx="8547894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999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92" y="17463"/>
            <a:ext cx="8177688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920" y="1238250"/>
            <a:ext cx="4484370" cy="4933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4930" y="1238307"/>
            <a:ext cx="4484370" cy="2390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54930" y="3781480"/>
            <a:ext cx="4484370" cy="2390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82835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0"/>
            <a:ext cx="854964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162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144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6840" y="9144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173480" y="6597134"/>
            <a:ext cx="40218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800" b="0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b="0">
                <a:solidFill>
                  <a:srgbClr val="FFFFFF"/>
                </a:solidFill>
                <a:latin typeface="Arial" charset="0"/>
                <a:cs typeface="Arial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6113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4422" y="1671692"/>
            <a:ext cx="846582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84422" y="3125788"/>
            <a:ext cx="704088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3079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0568" y="6456560"/>
            <a:ext cx="1056481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100584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4639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4140" y="6553200"/>
            <a:ext cx="3017520" cy="228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A6C4DE">
                    <a:lumMod val="50000"/>
                  </a:srgbClr>
                </a:solidFill>
              </a:rPr>
              <a:t>2nd Conference on QCD &amp; Hadron Physics</a:t>
            </a:r>
            <a:endParaRPr lang="en-US" dirty="0">
              <a:solidFill>
                <a:srgbClr val="A6C4D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i="0" smtClean="0">
                <a:solidFill>
                  <a:srgbClr val="A6C4DE">
                    <a:lumMod val="50000"/>
                  </a:srgbClr>
                </a:solidFill>
              </a:rPr>
              <a:t>Craig Roberts: Meaning of Parton Distributions Tu.31.03 (36p)</a:t>
            </a:r>
            <a:endParaRPr lang="en-US" dirty="0">
              <a:solidFill>
                <a:srgbClr val="A6C4D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88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4544" y="4407097"/>
            <a:ext cx="854964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0" y="6553200"/>
            <a:ext cx="318516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 dirty="0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62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1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50" y="549816"/>
            <a:ext cx="9051925" cy="5926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0" indent="0">
              <a:buNone/>
              <a:defRPr sz="1800" b="1"/>
            </a:lvl3pPr>
            <a:lvl4pPr marL="1371071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0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0" indent="0">
              <a:buNone/>
              <a:defRPr sz="1800" b="1"/>
            </a:lvl3pPr>
            <a:lvl4pPr marL="1371071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0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601" y="1535113"/>
            <a:ext cx="444595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601" y="2174875"/>
            <a:ext cx="444595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873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34857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7406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101"/>
            <a:ext cx="5622925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752601"/>
            <a:ext cx="330914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202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233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400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74689"/>
            <a:ext cx="226314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74689"/>
            <a:ext cx="662178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2nd Conference on QCD &amp; Hadron Physics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616161"/>
                </a:solidFill>
              </a:rPr>
              <a:t>Craig Roberts: Meaning of Parton Distributions Tu.31.03 (36p)</a:t>
            </a:r>
            <a:endParaRPr lang="en-US">
              <a:solidFill>
                <a:srgbClr val="61616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‹#›</a:t>
            </a:fld>
            <a:endParaRPr lang="en-US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163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130514"/>
            <a:ext cx="85496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4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12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591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096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801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8336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371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29475" y="0"/>
            <a:ext cx="2158365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0"/>
            <a:ext cx="6307455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0424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5" y="609646"/>
            <a:ext cx="8547894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5" y="1981248"/>
            <a:ext cx="8547894" cy="1979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4385" y="4113213"/>
            <a:ext cx="8547894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0027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692" y="17463"/>
            <a:ext cx="8177688" cy="736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920" y="1238250"/>
            <a:ext cx="4484370" cy="4933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54930" y="1238297"/>
            <a:ext cx="4484370" cy="2390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54930" y="3781470"/>
            <a:ext cx="4484370" cy="2390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796065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0" y="0"/>
            <a:ext cx="8549640" cy="9144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0" y="804041"/>
            <a:ext cx="10058400" cy="56388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002060"/>
              </a:solidFill>
              <a:latin typeface="Times"/>
            </a:endParaRPr>
          </a:p>
          <a:p>
            <a:pPr>
              <a:buClr>
                <a:srgbClr val="C00000"/>
              </a:buClr>
              <a:buFont typeface="Arial" pitchFamily="34" charset="0"/>
              <a:buNone/>
            </a:pPr>
            <a:endParaRPr lang="en-US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0058400" cy="7094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16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9144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6840" y="914400"/>
            <a:ext cx="4191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1173480" y="6597134"/>
            <a:ext cx="40218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r>
              <a:rPr lang="en-US" sz="800" b="0" dirty="0">
                <a:solidFill>
                  <a:srgbClr val="FFFFFF"/>
                </a:solidFill>
                <a:latin typeface="Arial" charset="0"/>
                <a:cs typeface="Arial" charset="0"/>
              </a:rPr>
              <a:t>Page </a:t>
            </a:r>
            <a:fld id="{90D66C53-FD60-4B76-87AB-8CA91569D26A}" type="slidenum">
              <a:rPr lang="en-US" sz="800" b="0">
                <a:solidFill>
                  <a:srgbClr val="FFFFFF"/>
                </a:solidFill>
                <a:latin typeface="Arial" charset="0"/>
                <a:cs typeface="Arial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34589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466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F156D-59CB-47C5-B936-16F4054E2559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D7A5D-9833-49BD-906E-533286750B9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4246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D9E88-F9A1-42F3-957B-541DF9F0FBA7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8FB17-7014-41B6-BA44-0E934D2766F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5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6941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B1255-A813-4F98-AFB5-FFE25B730608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E43A-A0F3-47FD-A3BF-65FDB145916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432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BBA32-15A2-46F6-9695-97C29E38CE45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A11B1-E0C9-44BB-862B-180BF559487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09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550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550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FF9A5-B4B5-4875-A5F4-FA476665C764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4BC0C-2762-40F5-ADB0-741293D7CE0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1979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6F54B-418B-4DED-BD97-8CC0806BCD20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CD325-3F26-4786-8385-105EC557889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541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8C596-97DC-4711-BFF8-CCCFACD0B27D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51E6E-ED64-490F-965A-3B44FDAD208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111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091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63D3B-8916-472E-B00C-84AAD3705919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9432-B71E-4773-B81F-D7EB3DC493B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919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611DB-A0FF-4FEC-9032-AB93FE5490E5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48D2B-D2D7-483D-8E58-549BDEABD2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8148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8E35-6A25-4170-B140-BC14EF8D539F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FEA1E-D6BB-4117-9E74-ACD1B4BDC87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510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679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679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36F0F-5A6E-44AC-848C-CB1BA42EC332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0ECE-88CF-4D54-BCB4-8C84DC3180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5029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3576" y="1054100"/>
            <a:ext cx="4515803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7019" y="1054100"/>
            <a:ext cx="4515803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78262" y="6565900"/>
            <a:ext cx="2002948" cy="228600"/>
          </a:xfrm>
        </p:spPr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65C331D-5F3E-47BF-B962-129FD35D80E1}" type="slidenum">
              <a:rPr lang="en-GB" altLang="zh-CN"/>
              <a:pPr>
                <a:defRPr/>
              </a:pPr>
              <a:t>‹#›</a:t>
            </a:fld>
            <a:r>
              <a:rPr lang="en-GB" altLang="zh-CN"/>
              <a:t>/31</a:t>
            </a:r>
            <a:endParaRPr lang="en-GB" altLang="zh-CN"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87124" y="6586538"/>
            <a:ext cx="4950618" cy="22860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ea typeface="宋体" charset="-122"/>
              </a:defRPr>
            </a:lvl1pPr>
          </a:lstStyle>
          <a:p>
            <a:pPr>
              <a:defRPr/>
            </a:pPr>
            <a:r>
              <a:rPr lang="en-GB"/>
              <a:t>Robert Klanner -  Univ. of Hamburg  -  DIS 2011. March 15-th 2011</a:t>
            </a:r>
          </a:p>
        </p:txBody>
      </p:sp>
    </p:spTree>
    <p:extLst>
      <p:ext uri="{BB962C8B-B14F-4D97-AF65-F5344CB8AC3E}">
        <p14:creationId xmlns:p14="http://schemas.microsoft.com/office/powerpoint/2010/main" val="3471756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79"/>
            <a:ext cx="3308350" cy="7157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40" y="273185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0" indent="0">
              <a:buNone/>
              <a:defRPr sz="1000"/>
            </a:lvl3pPr>
            <a:lvl4pPr marL="1371071" indent="0">
              <a:buNone/>
              <a:defRPr sz="900"/>
            </a:lvl4pPr>
            <a:lvl5pPr marL="1828097" indent="0">
              <a:buNone/>
              <a:defRPr sz="900"/>
            </a:lvl5pPr>
            <a:lvl6pPr marL="2285120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450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F156D-59CB-47C5-B936-16F4054E2559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D7A5D-9833-49BD-906E-533286750B9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4032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D9E88-F9A1-42F3-957B-541DF9F0FBA7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8FB17-7014-41B6-BA44-0E934D2766F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903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6925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FB1255-A813-4F98-AFB5-FFE25B730608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CE43A-A0F3-47FD-A3BF-65FDB145916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9525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BBA32-15A2-46F6-9695-97C29E38CE45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A11B1-E0C9-44BB-862B-180BF559487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826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54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54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FF9A5-B4B5-4875-A5F4-FA476665C764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4BC0C-2762-40F5-ADB0-741293D7CE0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1711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6F54B-418B-4DED-BD97-8CC0806BCD20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CD325-3F26-4786-8385-105EC557889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1195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E8C596-97DC-4711-BFF8-CCCFACD0B27D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51E6E-ED64-490F-965A-3B44FDAD208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8766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075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63D3B-8916-472E-B00C-84AAD3705919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59432-B71E-4773-B81F-D7EB3DC493B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980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611DB-A0FF-4FEC-9032-AB93FE5490E5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48D2B-D2D7-483D-8E58-549BDEABD22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8062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88E35-6A25-4170-B140-BC14EF8D539F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FEA1E-D6BB-4117-9E74-ACD1B4BDC87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53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520DE-70F3-49BB-A0D4-A9792CBFB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776" y="4959357"/>
            <a:ext cx="6035675" cy="4079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776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0" indent="0">
              <a:buNone/>
              <a:defRPr sz="2400"/>
            </a:lvl3pPr>
            <a:lvl4pPr marL="1371071" indent="0">
              <a:buNone/>
              <a:defRPr sz="2000"/>
            </a:lvl4pPr>
            <a:lvl5pPr marL="1828097" indent="0">
              <a:buNone/>
              <a:defRPr sz="2000"/>
            </a:lvl5pPr>
            <a:lvl6pPr marL="2285120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776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0" indent="0">
              <a:buNone/>
              <a:defRPr sz="1000"/>
            </a:lvl3pPr>
            <a:lvl4pPr marL="1371071" indent="0">
              <a:buNone/>
              <a:defRPr sz="900"/>
            </a:lvl4pPr>
            <a:lvl5pPr marL="1828097" indent="0">
              <a:buNone/>
              <a:defRPr sz="900"/>
            </a:lvl5pPr>
            <a:lvl6pPr marL="2285120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663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663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36F0F-5A6E-44AC-848C-CB1BA42EC332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70ECE-88CF-4D54-BCB4-8C84DC3180F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7832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3568" y="1054100"/>
            <a:ext cx="4515803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7010" y="1054100"/>
            <a:ext cx="4515803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78262" y="6565900"/>
            <a:ext cx="2002948" cy="228600"/>
          </a:xfrm>
        </p:spPr>
        <p:txBody>
          <a:bodyPr/>
          <a:lstStyle>
            <a:lvl1pPr>
              <a:defRPr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65C331D-5F3E-47BF-B962-129FD35D80E1}" type="slidenum">
              <a:rPr lang="en-GB" altLang="zh-CN"/>
              <a:pPr>
                <a:defRPr/>
              </a:pPr>
              <a:t>‹#›</a:t>
            </a:fld>
            <a:r>
              <a:rPr lang="en-GB" altLang="zh-CN"/>
              <a:t>/31</a:t>
            </a:r>
            <a:endParaRPr lang="en-GB" altLang="zh-CN"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87124" y="6586538"/>
            <a:ext cx="4950618" cy="22860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ea typeface="宋体" charset="-122"/>
              </a:defRPr>
            </a:lvl1pPr>
          </a:lstStyle>
          <a:p>
            <a:pPr>
              <a:defRPr/>
            </a:pPr>
            <a:r>
              <a:rPr lang="en-GB"/>
              <a:t>Robert Klanner -  Univ. of Hamburg  -  DIS 2011. March 15-th 2011</a:t>
            </a:r>
          </a:p>
        </p:txBody>
      </p:sp>
    </p:spTree>
    <p:extLst>
      <p:ext uri="{BB962C8B-B14F-4D97-AF65-F5344CB8AC3E}">
        <p14:creationId xmlns:p14="http://schemas.microsoft.com/office/powerpoint/2010/main" val="369127322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6597650"/>
            <a:ext cx="10058400" cy="260350"/>
          </a:xfrm>
          <a:prstGeom prst="rect">
            <a:avLst/>
          </a:prstGeom>
          <a:solidFill>
            <a:srgbClr val="00478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18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685" y="3860800"/>
            <a:ext cx="7040880" cy="1752600"/>
          </a:xfrm>
          <a:extLst>
            <a:ext uri="{FAA26D3D-D897-4be2-8F04-BA451C77F1D7}"/>
          </a:extLst>
        </p:spPr>
        <p:txBody>
          <a:bodyPr/>
          <a:lstStyle>
            <a:lvl1pPr marL="0" indent="0" algn="ctr">
              <a:buFontTx/>
              <a:buNone/>
              <a:defRPr b="0" smtClean="0">
                <a:solidFill>
                  <a:schemeClr val="tx1"/>
                </a:solidFill>
                <a:ea typeface="仿宋" pitchFamily="49" charset="-122"/>
              </a:defRPr>
            </a:lvl1pPr>
          </a:lstStyle>
          <a:p>
            <a:endParaRPr lang="zh-CN" altLang="en-US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705" y="2420963"/>
            <a:ext cx="7999572" cy="936625"/>
          </a:xfrm>
          <a:extLst>
            <a:ext uri="{FAA26D3D-D897-4be2-8F04-BA451C77F1D7}"/>
          </a:extLst>
        </p:spPr>
        <p:txBody>
          <a:bodyPr/>
          <a:lstStyle>
            <a:lvl1pPr algn="ctr">
              <a:defRPr sz="4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864157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450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51545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80778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6925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482271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5882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54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54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76379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59703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998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075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908989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362873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00722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663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663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58148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25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8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13025" y="765200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13025" y="3721125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45617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25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8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5" y="765175"/>
            <a:ext cx="4748054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97269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02920" y="274663"/>
            <a:ext cx="905256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6620" y="6245225"/>
            <a:ext cx="31851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085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fld id="{A388A81C-31AF-46CB-871C-20BA873968EE}" type="slidenum">
              <a:rPr lang="en-US" altLang="zh-CN" sz="1800" b="0" i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 altLang="zh-CN" sz="1800" b="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9257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4220" y="25"/>
            <a:ext cx="5504180" cy="62071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97327" y="803275"/>
            <a:ext cx="9663748" cy="5759450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1325660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6597650"/>
            <a:ext cx="10058400" cy="260350"/>
          </a:xfrm>
          <a:prstGeom prst="rect">
            <a:avLst/>
          </a:prstGeom>
          <a:solidFill>
            <a:srgbClr val="00478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18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685" y="3860800"/>
            <a:ext cx="7040880" cy="1752600"/>
          </a:xfrm>
          <a:extLst>
            <a:ext uri="{FAA26D3D-D897-4be2-8F04-BA451C77F1D7}"/>
          </a:extLst>
        </p:spPr>
        <p:txBody>
          <a:bodyPr/>
          <a:lstStyle>
            <a:lvl1pPr marL="0" indent="0" algn="ctr">
              <a:buFontTx/>
              <a:buNone/>
              <a:defRPr b="0" smtClean="0">
                <a:solidFill>
                  <a:schemeClr val="tx1"/>
                </a:solidFill>
                <a:ea typeface="仿宋" pitchFamily="49" charset="-122"/>
              </a:defRPr>
            </a:lvl1pPr>
          </a:lstStyle>
          <a:p>
            <a:endParaRPr lang="zh-CN" altLang="en-US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705" y="2420959"/>
            <a:ext cx="7999572" cy="936625"/>
          </a:xfrm>
          <a:extLst>
            <a:ext uri="{FAA26D3D-D897-4be2-8F04-BA451C77F1D7}"/>
          </a:extLst>
        </p:spPr>
        <p:txBody>
          <a:bodyPr/>
          <a:lstStyle>
            <a:lvl1pPr algn="ctr">
              <a:defRPr sz="4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655981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446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5065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840" y="125548"/>
            <a:ext cx="69285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" y="125548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9709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6921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49615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0301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539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539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51628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78960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82694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071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761390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438748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91408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659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659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481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175" y="2569117"/>
            <a:ext cx="8550275" cy="592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270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25" indent="0" algn="ctr">
              <a:buNone/>
              <a:defRPr/>
            </a:lvl2pPr>
            <a:lvl3pPr marL="914050" indent="0" algn="ctr">
              <a:buNone/>
              <a:defRPr/>
            </a:lvl3pPr>
            <a:lvl4pPr marL="1371071" indent="0" algn="ctr">
              <a:buNone/>
              <a:defRPr/>
            </a:lvl4pPr>
            <a:lvl5pPr marL="1828097" indent="0" algn="ctr">
              <a:buNone/>
              <a:defRPr/>
            </a:lvl5pPr>
            <a:lvl6pPr marL="2285120" indent="0" algn="ctr">
              <a:buNone/>
              <a:defRPr/>
            </a:lvl6pPr>
            <a:lvl7pPr marL="2742144" indent="0" algn="ctr">
              <a:buNone/>
              <a:defRPr/>
            </a:lvl7pPr>
            <a:lvl8pPr marL="3199170" indent="0" algn="ctr">
              <a:buNone/>
              <a:defRPr/>
            </a:lvl8pPr>
            <a:lvl9pPr marL="36561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21723-59C5-4792-9F6D-380F40AA0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21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8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13025" y="765196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13025" y="3721121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05346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21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8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5" y="765175"/>
            <a:ext cx="4748054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2096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02920" y="274659"/>
            <a:ext cx="905256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6620" y="6245225"/>
            <a:ext cx="31851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085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fld id="{A388A81C-31AF-46CB-871C-20BA873968EE}" type="slidenum">
              <a:rPr lang="en-US" altLang="zh-CN" sz="1800" b="0" i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 altLang="zh-CN" sz="1800" b="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43964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4220" y="21"/>
            <a:ext cx="5504180" cy="62071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97327" y="803275"/>
            <a:ext cx="9663748" cy="5759450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5386005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6597650"/>
            <a:ext cx="10058400" cy="260350"/>
          </a:xfrm>
          <a:prstGeom prst="rect">
            <a:avLst/>
          </a:prstGeom>
          <a:solidFill>
            <a:srgbClr val="00478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18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685" y="3860800"/>
            <a:ext cx="7040880" cy="1752600"/>
          </a:xfrm>
          <a:extLst>
            <a:ext uri="{FAA26D3D-D897-4be2-8F04-BA451C77F1D7}"/>
          </a:extLst>
        </p:spPr>
        <p:txBody>
          <a:bodyPr/>
          <a:lstStyle>
            <a:lvl1pPr marL="0" indent="0" algn="ctr">
              <a:buFontTx/>
              <a:buNone/>
              <a:defRPr b="0" smtClean="0">
                <a:solidFill>
                  <a:schemeClr val="tx1"/>
                </a:solidFill>
                <a:ea typeface="仿宋" pitchFamily="49" charset="-122"/>
              </a:defRPr>
            </a:lvl1pPr>
          </a:lstStyle>
          <a:p>
            <a:endParaRPr lang="zh-CN" altLang="en-US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705" y="2420953"/>
            <a:ext cx="7999572" cy="936625"/>
          </a:xfrm>
          <a:extLst>
            <a:ext uri="{FAA26D3D-D897-4be2-8F04-BA451C77F1D7}"/>
          </a:extLst>
        </p:spPr>
        <p:txBody>
          <a:bodyPr/>
          <a:lstStyle>
            <a:lvl1pPr algn="ctr">
              <a:defRPr sz="4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034988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440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55607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69775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6915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2639991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07513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536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536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23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1D1C-40DE-462B-ACB8-97006DD4C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7333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46881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065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5441623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0174844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4073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653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653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06834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15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8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13025" y="765190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13025" y="3721115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05702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15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8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5" y="765175"/>
            <a:ext cx="4748054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22040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02920" y="274653"/>
            <a:ext cx="905256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6620" y="6245225"/>
            <a:ext cx="31851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085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fld id="{A388A81C-31AF-46CB-871C-20BA873968EE}" type="slidenum">
              <a:rPr lang="en-US" altLang="zh-CN" sz="1800" b="0" i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 altLang="zh-CN" sz="1800" b="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97144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4220" y="15"/>
            <a:ext cx="5504180" cy="62071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97327" y="803275"/>
            <a:ext cx="9663748" cy="5759450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78354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4" y="4407225"/>
            <a:ext cx="8548687" cy="133131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4" y="290672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5" indent="0">
              <a:buNone/>
              <a:defRPr sz="1800"/>
            </a:lvl2pPr>
            <a:lvl3pPr marL="914050" indent="0">
              <a:buNone/>
              <a:defRPr sz="1600"/>
            </a:lvl3pPr>
            <a:lvl4pPr marL="1371071" indent="0">
              <a:buNone/>
              <a:defRPr sz="1400"/>
            </a:lvl4pPr>
            <a:lvl5pPr marL="1828097" indent="0">
              <a:buNone/>
              <a:defRPr sz="1400"/>
            </a:lvl5pPr>
            <a:lvl6pPr marL="2285120" indent="0">
              <a:buNone/>
              <a:defRPr sz="1400"/>
            </a:lvl6pPr>
            <a:lvl7pPr marL="2742144" indent="0">
              <a:buNone/>
              <a:defRPr sz="1400"/>
            </a:lvl7pPr>
            <a:lvl8pPr marL="3199170" indent="0">
              <a:buNone/>
              <a:defRPr sz="1400"/>
            </a:lvl8pPr>
            <a:lvl9pPr marL="365619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8DEB8-392E-4710-B0A5-81CB723A7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6597650"/>
            <a:ext cx="10058400" cy="260350"/>
          </a:xfrm>
          <a:prstGeom prst="rect">
            <a:avLst/>
          </a:prstGeom>
          <a:solidFill>
            <a:srgbClr val="00478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18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685" y="3860800"/>
            <a:ext cx="7040880" cy="1752600"/>
          </a:xfrm>
          <a:extLst>
            <a:ext uri="{FAA26D3D-D897-4be2-8F04-BA451C77F1D7}"/>
          </a:extLst>
        </p:spPr>
        <p:txBody>
          <a:bodyPr/>
          <a:lstStyle>
            <a:lvl1pPr marL="0" indent="0" algn="ctr">
              <a:buFontTx/>
              <a:buNone/>
              <a:defRPr b="0" smtClean="0">
                <a:solidFill>
                  <a:schemeClr val="tx1"/>
                </a:solidFill>
                <a:ea typeface="仿宋" pitchFamily="49" charset="-122"/>
              </a:defRPr>
            </a:lvl1pPr>
          </a:lstStyle>
          <a:p>
            <a:endParaRPr lang="zh-CN" altLang="en-US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705" y="2420947"/>
            <a:ext cx="7999572" cy="936625"/>
          </a:xfrm>
          <a:extLst>
            <a:ext uri="{FAA26D3D-D897-4be2-8F04-BA451C77F1D7}"/>
          </a:extLst>
        </p:spPr>
        <p:txBody>
          <a:bodyPr/>
          <a:lstStyle>
            <a:lvl1pPr algn="ctr">
              <a:defRPr sz="4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994862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434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7104712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2958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6909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7874380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19784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532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532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44283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192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29177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059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0751112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124879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6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8EE0D-B59C-47B1-AA85-BFAEAF474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0485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647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647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17321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9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8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13025" y="765184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13025" y="3721109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47333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9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8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5" y="765175"/>
            <a:ext cx="4748054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15761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02920" y="274647"/>
            <a:ext cx="905256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6620" y="6245225"/>
            <a:ext cx="31851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085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fld id="{A388A81C-31AF-46CB-871C-20BA873968EE}" type="slidenum">
              <a:rPr lang="en-US" altLang="zh-CN" sz="1800" b="0" i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 altLang="zh-CN" sz="1800" b="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9586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4220" y="9"/>
            <a:ext cx="5504180" cy="62071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97327" y="803275"/>
            <a:ext cx="9663748" cy="5759450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2074957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0" y="6597650"/>
            <a:ext cx="10058400" cy="260350"/>
          </a:xfrm>
          <a:prstGeom prst="rect">
            <a:avLst/>
          </a:prstGeom>
          <a:solidFill>
            <a:srgbClr val="00478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sz="18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685" y="3860800"/>
            <a:ext cx="7040880" cy="1752600"/>
          </a:xfrm>
          <a:extLst>
            <a:ext uri="{FAA26D3D-D897-4be2-8F04-BA451C77F1D7}"/>
          </a:extLst>
        </p:spPr>
        <p:txBody>
          <a:bodyPr/>
          <a:lstStyle>
            <a:lvl1pPr marL="0" indent="0" algn="ctr">
              <a:buFontTx/>
              <a:buNone/>
              <a:defRPr b="0" smtClean="0">
                <a:solidFill>
                  <a:schemeClr val="tx1"/>
                </a:solidFill>
                <a:ea typeface="仿宋" pitchFamily="49" charset="-122"/>
              </a:defRPr>
            </a:lvl1pPr>
          </a:lstStyle>
          <a:p>
            <a:endParaRPr lang="zh-CN" altLang="en-US" dirty="0" smtClean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8705" y="2420939"/>
            <a:ext cx="7999572" cy="936625"/>
          </a:xfrm>
          <a:extLst>
            <a:ext uri="{FAA26D3D-D897-4be2-8F04-BA451C77F1D7}"/>
          </a:extLst>
        </p:spPr>
        <p:txBody>
          <a:bodyPr/>
          <a:lstStyle>
            <a:lvl1pPr algn="ctr">
              <a:defRPr sz="4000" b="1" smtClean="0">
                <a:solidFill>
                  <a:srgbClr val="0066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itchFamily="2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9891740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426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39929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3123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6901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79587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50" y="549816"/>
            <a:ext cx="9051925" cy="5926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0" indent="0">
              <a:buNone/>
              <a:defRPr sz="1800" b="1"/>
            </a:lvl3pPr>
            <a:lvl4pPr marL="1371071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0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0" indent="0">
              <a:buNone/>
              <a:defRPr sz="1800" b="1"/>
            </a:lvl3pPr>
            <a:lvl4pPr marL="1371071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0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D6D9E-5CDB-4EB3-90F0-BC7FD6730A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1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1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05872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0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0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528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528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13579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71890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41257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1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051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1" y="1435101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337900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21931131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42868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639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639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44086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1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7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5113021" y="765176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5113021" y="3721101"/>
            <a:ext cx="4748054" cy="2803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56360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7822" y="1"/>
            <a:ext cx="5900578" cy="62071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97327" y="765175"/>
            <a:ext cx="4748053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1" y="765175"/>
            <a:ext cx="4748054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348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C4974-467C-49A5-9ADA-4BCA8F7A9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502920" y="274639"/>
            <a:ext cx="9052560" cy="58515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029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36620" y="6245225"/>
            <a:ext cx="31851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endParaRPr lang="en-US" altLang="zh-CN" sz="1800" b="0" i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08520" y="6245225"/>
            <a:ext cx="234696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 eaLnBrk="1" hangingPunct="1">
              <a:defRPr/>
            </a:pPr>
            <a:fld id="{A388A81C-31AF-46CB-871C-20BA873968EE}" type="slidenum">
              <a:rPr lang="en-US" altLang="zh-CN" sz="1800" b="0" i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 altLang="zh-CN" sz="1800" b="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9037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54220" y="1"/>
            <a:ext cx="5504180" cy="62071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97327" y="803275"/>
            <a:ext cx="9663748" cy="5759450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0668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83D25-CFB0-4BC6-B359-5E33A21DB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4" y="4407225"/>
            <a:ext cx="8548687" cy="133131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4" y="290672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5" indent="0">
              <a:buNone/>
              <a:defRPr sz="1800"/>
            </a:lvl2pPr>
            <a:lvl3pPr marL="914050" indent="0">
              <a:buNone/>
              <a:defRPr sz="1600"/>
            </a:lvl3pPr>
            <a:lvl4pPr marL="1371071" indent="0">
              <a:buNone/>
              <a:defRPr sz="1400"/>
            </a:lvl4pPr>
            <a:lvl5pPr marL="1828097" indent="0">
              <a:buNone/>
              <a:defRPr sz="1400"/>
            </a:lvl5pPr>
            <a:lvl6pPr marL="2285120" indent="0">
              <a:buNone/>
              <a:defRPr sz="1400"/>
            </a:lvl6pPr>
            <a:lvl7pPr marL="2742144" indent="0">
              <a:buNone/>
              <a:defRPr sz="1400"/>
            </a:lvl7pPr>
            <a:lvl8pPr marL="3199170" indent="0">
              <a:buNone/>
              <a:defRPr sz="1400"/>
            </a:lvl8pPr>
            <a:lvl9pPr marL="365619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CF96B-0450-45BF-8667-9BF365BC5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79"/>
            <a:ext cx="3308350" cy="7157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40" y="273185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0" indent="0">
              <a:buNone/>
              <a:defRPr sz="1000"/>
            </a:lvl3pPr>
            <a:lvl4pPr marL="1371071" indent="0">
              <a:buNone/>
              <a:defRPr sz="900"/>
            </a:lvl4pPr>
            <a:lvl5pPr marL="1828097" indent="0">
              <a:buNone/>
              <a:defRPr sz="900"/>
            </a:lvl5pPr>
            <a:lvl6pPr marL="2285120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4CBFA-E5C2-4186-A7FB-BB8CC18EF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776" y="4959357"/>
            <a:ext cx="6035675" cy="4079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776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0" indent="0">
              <a:buNone/>
              <a:defRPr sz="2400"/>
            </a:lvl3pPr>
            <a:lvl4pPr marL="1371071" indent="0">
              <a:buNone/>
              <a:defRPr sz="2000"/>
            </a:lvl4pPr>
            <a:lvl5pPr marL="1828097" indent="0">
              <a:buNone/>
              <a:defRPr sz="2000"/>
            </a:lvl5pPr>
            <a:lvl6pPr marL="2285120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776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0" indent="0">
              <a:buNone/>
              <a:defRPr sz="1000"/>
            </a:lvl3pPr>
            <a:lvl4pPr marL="1371071" indent="0">
              <a:buNone/>
              <a:defRPr sz="900"/>
            </a:lvl4pPr>
            <a:lvl5pPr marL="1828097" indent="0">
              <a:buNone/>
              <a:defRPr sz="900"/>
            </a:lvl5pPr>
            <a:lvl6pPr marL="2285120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F5C6C-1961-48CA-B31A-739C820DF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06DCC-CA70-4F5B-A489-0297BB265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54840" y="125548"/>
            <a:ext cx="692853" cy="61483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" y="125548"/>
            <a:ext cx="7391401" cy="6148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3C40F-F809-40F8-88B0-9B0E07BB7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54380" y="2130716"/>
            <a:ext cx="854964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5CDC0-1406-4E9C-8F54-7959FCA363D5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DF0A7-C965-49A6-9010-E3F5C8ACBE9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B1F66-1686-4297-AA87-17D67B8F604C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27952-B758-4E27-BEA9-904A13CF4D3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4544" y="4407191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378A2-0D9F-457B-BAB3-BFDAED9B077B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537B2-488C-488E-AE9F-30DD54BAF66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9C450-72F9-4553-AB8A-7B2B8ABAF354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EFC9E-03D1-4360-8416-AF85396F213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0960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0960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61C7F-30B0-41EE-9A26-A618088E9C6F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A1116-A722-42B6-A5D2-9C2D8D5F841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57885-E2CB-4904-BBBB-B062B7DA4AF2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FFF67-1219-4F7E-9892-3E723F0E539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6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F9779-B5F1-4278-BCD5-69DC650F3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E6734-E8D0-4389-9702-250076FB8635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73793-5098-48C9-94DB-428773663942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32555" y="273146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F2068-5A44-49C6-8112-0A3E4AC70EE3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5EE71-5161-49B7-9E5E-88464D8BD94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6E48C-07B1-44C1-A305-7950325328B1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98585-530B-4735-B54B-8C6E5460D85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00FAC-2C7F-4E01-B12E-E9BF0B8908EA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FB72B-CD43-4208-A09E-1A9684BE1DFF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92340" y="274732"/>
            <a:ext cx="226314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02920" y="274732"/>
            <a:ext cx="662178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7D857-C262-45EB-84D0-5609CB65E774}" type="datetime1">
              <a:rPr lang="zh-CN" altLang="en-US">
                <a:solidFill>
                  <a:srgbClr val="000000"/>
                </a:solidFill>
              </a:rPr>
              <a:pPr>
                <a:defRPr/>
              </a:pPr>
              <a:t>2013-10-18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F8038-8C3A-4755-8E41-8C41C3C0809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4380" y="2130918"/>
            <a:ext cx="854964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9343F745-5F5F-4C48-A7C5-455F91B781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6E25A884-F832-4E5B-B361-BC383183DA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7393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AF4EEFBF-D53F-4466-8943-01AC5D318F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C695558C-9A99-494D-A73F-EAB2716869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60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60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8B85C503-64E6-435D-AC5F-E17999A2CC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350" y="549816"/>
            <a:ext cx="9051925" cy="59264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535113"/>
            <a:ext cx="44434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0" indent="0">
              <a:buNone/>
              <a:defRPr sz="1800" b="1"/>
            </a:lvl3pPr>
            <a:lvl4pPr marL="1371071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0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174875"/>
            <a:ext cx="44434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0167" y="1535113"/>
            <a:ext cx="4445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5" indent="0">
              <a:buNone/>
              <a:defRPr sz="2000" b="1"/>
            </a:lvl2pPr>
            <a:lvl3pPr marL="914050" indent="0">
              <a:buNone/>
              <a:defRPr sz="1800" b="1"/>
            </a:lvl3pPr>
            <a:lvl4pPr marL="1371071" indent="0">
              <a:buNone/>
              <a:defRPr sz="1600" b="1"/>
            </a:lvl4pPr>
            <a:lvl5pPr marL="1828097" indent="0">
              <a:buNone/>
              <a:defRPr sz="1600" b="1"/>
            </a:lvl5pPr>
            <a:lvl6pPr marL="2285120" indent="0">
              <a:buNone/>
              <a:defRPr sz="1600" b="1"/>
            </a:lvl6pPr>
            <a:lvl7pPr marL="2742144" indent="0">
              <a:buNone/>
              <a:defRPr sz="1600" b="1"/>
            </a:lvl7pPr>
            <a:lvl8pPr marL="3199170" indent="0">
              <a:buNone/>
              <a:defRPr sz="1600" b="1"/>
            </a:lvl8pPr>
            <a:lvl9pPr marL="365619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0167" y="2174875"/>
            <a:ext cx="4445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ACE41-363C-483F-A3F3-CC6BA6514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88D566D6-3B89-4778-AEDA-42B2FBBCFB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1EE0FE78-8316-4643-A17F-8AE041E195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347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FB6E5E49-81AF-4BF5-AF60-C55A60922A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FDB21AC8-1EB9-4036-B46D-BEABEA67F7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542A06C7-2C2F-4453-ACB7-0ECA6A4B97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74933"/>
            <a:ext cx="22631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74933"/>
            <a:ext cx="66217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FB6FD174-EECC-44C0-AE6A-240ABDA96B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02920" y="274638"/>
            <a:ext cx="905256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2920" y="1600200"/>
            <a:ext cx="444246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3020" y="1600200"/>
            <a:ext cx="444246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" y="3938889"/>
            <a:ext cx="444246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3020" y="3938889"/>
            <a:ext cx="444246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427C2330-0578-4CC1-8F3A-BEF1195674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02920" y="1600206"/>
            <a:ext cx="905256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DFBBF1AE-191B-4EB7-9678-6D2DF9123A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3020" y="1600200"/>
            <a:ext cx="444246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13020" y="3938889"/>
            <a:ext cx="444246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>
                <a:latin typeface="Times" pitchFamily="18" charset="0"/>
                <a:ea typeface="MS PGothic" pitchFamily="34" charset="-128"/>
              </a:defRPr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>
                <a:latin typeface="Times" pitchFamily="18" charset="0"/>
                <a:ea typeface="MS PGothic" pitchFamily="34" charset="-128"/>
              </a:defRPr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>
                <a:latin typeface="Times" pitchFamily="18" charset="0"/>
                <a:ea typeface="MS PGothic" pitchFamily="34" charset="-128"/>
              </a:defRPr>
            </a:lvl1pPr>
          </a:lstStyle>
          <a:p>
            <a:fld id="{BC109B68-75C5-449A-A5D3-6527B6E522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130690"/>
            <a:ext cx="85496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EEBA2-F802-48CD-9C02-B1B67E3FA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7165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60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60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121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74707"/>
            <a:ext cx="22631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74707"/>
            <a:ext cx="66217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1CC6-3AB0-5040-811C-6B57CA1D8C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CDF0D-D971-CB4C-ADC0-F49D4C5DDD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533DA-67D5-4FBF-A63D-B183767CC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43621" y="1054100"/>
            <a:ext cx="4515803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7047" y="1054100"/>
            <a:ext cx="4515803" cy="505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678262" y="6565900"/>
            <a:ext cx="2002948" cy="228600"/>
          </a:xfrm>
        </p:spPr>
        <p:txBody>
          <a:bodyPr/>
          <a:lstStyle>
            <a:lvl1pPr>
              <a:defRPr/>
            </a:lvl1pPr>
          </a:lstStyle>
          <a:p>
            <a:fld id="{CC98B2C4-9201-4319-83E3-20FB6120A804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GB">
                <a:solidFill>
                  <a:prstClr val="black">
                    <a:tint val="75000"/>
                  </a:prstClr>
                </a:solidFill>
              </a:rPr>
              <a:t>/31</a:t>
            </a:r>
            <a:endParaRPr lang="en-GB" sz="1400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87124" y="6586538"/>
            <a:ext cx="4950618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prstClr val="black">
                    <a:tint val="75000"/>
                  </a:prstClr>
                </a:solidFill>
              </a:rPr>
              <a:t>Robert Klanner -  Univ. of Hamburg  -  DIS 2011. March 15-th 2011</a:t>
            </a:r>
            <a:endParaRPr lang="en-GB" sz="140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4380" y="2130682"/>
            <a:ext cx="854964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5331C-A8BD-46E5-8FB5-A4F0B42E0D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98B43-21B9-427A-BC87-88E9DCAAB3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7157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D313-1D45-4299-915C-9A2E7B722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54998-F3A8-4399-B979-A52BB62FA3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60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60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7CD4B-1862-4E3C-95F1-24724DA59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2DC3D-572B-46DC-9F4D-21F07F2C16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143CD-9D5F-465F-A0D3-29217C79AA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111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53B43-CDBF-4F52-8775-2685AB6281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AA334-E4A1-4F50-AFB8-CE0CC011A6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45" y="719379"/>
            <a:ext cx="3308350" cy="71575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240" y="273185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45" y="1435103"/>
            <a:ext cx="33083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0" indent="0">
              <a:buNone/>
              <a:defRPr sz="1000"/>
            </a:lvl3pPr>
            <a:lvl4pPr marL="1371071" indent="0">
              <a:buNone/>
              <a:defRPr sz="900"/>
            </a:lvl4pPr>
            <a:lvl5pPr marL="1828097" indent="0">
              <a:buNone/>
              <a:defRPr sz="900"/>
            </a:lvl5pPr>
            <a:lvl6pPr marL="2285120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06326-BE3C-4CBC-8785-41FF1C07A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C92ED-1C5F-47A5-A8C6-0D55F1A644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74697"/>
            <a:ext cx="22631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74697"/>
            <a:ext cx="66217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B8525-0E09-4FDB-B115-CBD5B87DB8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02920" y="274638"/>
            <a:ext cx="905256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2920" y="1600200"/>
            <a:ext cx="444246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3020" y="1600200"/>
            <a:ext cx="444246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" y="3938653"/>
            <a:ext cx="444246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3020" y="3938653"/>
            <a:ext cx="444246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87BB6-B4B3-4991-870C-BCDABBC44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02920" y="1600206"/>
            <a:ext cx="905256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1F035A-2290-4240-A6D1-30A25556D4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13020" y="1600200"/>
            <a:ext cx="444246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13020" y="3938653"/>
            <a:ext cx="444246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" pitchFamily="18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" pitchFamily="18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" pitchFamily="18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fld id="{77A0B638-D7BF-4D99-AB10-37545084E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130682"/>
            <a:ext cx="854964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3886200"/>
            <a:ext cx="704088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E96A20A1-680D-4E77-ABC6-2707AAAD15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95D26375-C2EE-416C-AC4B-1A08C988FB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407157"/>
            <a:ext cx="85496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2906713"/>
            <a:ext cx="854964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7BAF79A7-18BF-4CBD-8FC4-CE729CD4E6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600206"/>
            <a:ext cx="444246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C299E676-A3BD-481E-BB8E-14536F7B56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1" y="1535113"/>
            <a:ext cx="444420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1" y="2174875"/>
            <a:ext cx="44442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601" y="1535113"/>
            <a:ext cx="44459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601" y="2174875"/>
            <a:ext cx="44459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512845BA-F8F6-4D11-B1F9-6E954662DE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776" y="4959357"/>
            <a:ext cx="6035675" cy="4079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776" y="612775"/>
            <a:ext cx="603567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25" indent="0">
              <a:buNone/>
              <a:defRPr sz="2800"/>
            </a:lvl2pPr>
            <a:lvl3pPr marL="914050" indent="0">
              <a:buNone/>
              <a:defRPr sz="2400"/>
            </a:lvl3pPr>
            <a:lvl4pPr marL="1371071" indent="0">
              <a:buNone/>
              <a:defRPr sz="2000"/>
            </a:lvl4pPr>
            <a:lvl5pPr marL="1828097" indent="0">
              <a:buNone/>
              <a:defRPr sz="2000"/>
            </a:lvl5pPr>
            <a:lvl6pPr marL="2285120" indent="0">
              <a:buNone/>
              <a:defRPr sz="2000"/>
            </a:lvl6pPr>
            <a:lvl7pPr marL="2742144" indent="0">
              <a:buNone/>
              <a:defRPr sz="2000"/>
            </a:lvl7pPr>
            <a:lvl8pPr marL="3199170" indent="0">
              <a:buNone/>
              <a:defRPr sz="2000"/>
            </a:lvl8pPr>
            <a:lvl9pPr marL="365619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776" y="5367338"/>
            <a:ext cx="603567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25" indent="0">
              <a:buNone/>
              <a:defRPr sz="1200"/>
            </a:lvl2pPr>
            <a:lvl3pPr marL="914050" indent="0">
              <a:buNone/>
              <a:defRPr sz="1000"/>
            </a:lvl3pPr>
            <a:lvl4pPr marL="1371071" indent="0">
              <a:buNone/>
              <a:defRPr sz="900"/>
            </a:lvl4pPr>
            <a:lvl5pPr marL="1828097" indent="0">
              <a:buNone/>
              <a:defRPr sz="900"/>
            </a:lvl5pPr>
            <a:lvl6pPr marL="2285120" indent="0">
              <a:buNone/>
              <a:defRPr sz="900"/>
            </a:lvl6pPr>
            <a:lvl7pPr marL="2742144" indent="0">
              <a:buNone/>
              <a:defRPr sz="900"/>
            </a:lvl7pPr>
            <a:lvl8pPr marL="3199170" indent="0">
              <a:buNone/>
              <a:defRPr sz="900"/>
            </a:lvl8pPr>
            <a:lvl9pPr marL="365619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B226D-1257-4104-8351-6C3250A69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E9F83F46-72E3-4BEE-97BC-50124B3FB4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F6DED197-92C8-4CAE-B295-74A77996AA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5" y="273050"/>
            <a:ext cx="330914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273111"/>
            <a:ext cx="5622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5" y="1435103"/>
            <a:ext cx="330914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437E8282-C015-402B-99B2-F4350CAFA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4800600"/>
            <a:ext cx="60350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12775"/>
            <a:ext cx="60350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5367338"/>
            <a:ext cx="60350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684C3F6C-903F-4AAB-A132-B739F950ED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277DDC2E-E715-4B90-8C19-587016B6F6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274697"/>
            <a:ext cx="226314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74697"/>
            <a:ext cx="66217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 i="1"/>
            </a:lvl1pPr>
          </a:lstStyle>
          <a:p>
            <a:fld id="{27DD2A00-F1B0-4FD5-8DBA-7A94AF67B6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175" y="2569117"/>
            <a:ext cx="8550275" cy="5926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270" y="3886200"/>
            <a:ext cx="7042151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25" indent="0" algn="ctr">
              <a:buNone/>
              <a:defRPr/>
            </a:lvl2pPr>
            <a:lvl3pPr marL="914050" indent="0" algn="ctr">
              <a:buNone/>
              <a:defRPr/>
            </a:lvl3pPr>
            <a:lvl4pPr marL="1371071" indent="0" algn="ctr">
              <a:buNone/>
              <a:defRPr/>
            </a:lvl4pPr>
            <a:lvl5pPr marL="1828097" indent="0" algn="ctr">
              <a:buNone/>
              <a:defRPr/>
            </a:lvl5pPr>
            <a:lvl6pPr marL="2285120" indent="0" algn="ctr">
              <a:buNone/>
              <a:defRPr/>
            </a:lvl6pPr>
            <a:lvl7pPr marL="2742144" indent="0" algn="ctr">
              <a:buNone/>
              <a:defRPr/>
            </a:lvl7pPr>
            <a:lvl8pPr marL="3199170" indent="0" algn="ctr">
              <a:buNone/>
              <a:defRPr/>
            </a:lvl8pPr>
            <a:lvl9pPr marL="36561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42A72-6EFB-4A84-8046-E0C320F24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6853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88015-A39A-4059-BD17-A8D30B76E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86190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44" y="4407243"/>
            <a:ext cx="8548687" cy="133131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44" y="2906723"/>
            <a:ext cx="85486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25" indent="0">
              <a:buNone/>
              <a:defRPr sz="1800"/>
            </a:lvl2pPr>
            <a:lvl3pPr marL="914050" indent="0">
              <a:buNone/>
              <a:defRPr sz="1600"/>
            </a:lvl3pPr>
            <a:lvl4pPr marL="1371071" indent="0">
              <a:buNone/>
              <a:defRPr sz="1400"/>
            </a:lvl4pPr>
            <a:lvl5pPr marL="1828097" indent="0">
              <a:buNone/>
              <a:defRPr sz="1400"/>
            </a:lvl5pPr>
            <a:lvl6pPr marL="2285120" indent="0">
              <a:buNone/>
              <a:defRPr sz="1400"/>
            </a:lvl6pPr>
            <a:lvl7pPr marL="2742144" indent="0">
              <a:buNone/>
              <a:defRPr sz="1400"/>
            </a:lvl7pPr>
            <a:lvl8pPr marL="3199170" indent="0">
              <a:buNone/>
              <a:defRPr sz="1400"/>
            </a:lvl8pPr>
            <a:lvl9pPr marL="365619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2CF64-352A-4F2D-A860-4686DA1A3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002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6" y="1031887"/>
            <a:ext cx="4953000" cy="5241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B4EE5-E1A2-4773-B0B3-FB9365B5F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2457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image" Target="../media/image4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theme" Target="../theme/theme19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13" Type="http://schemas.openxmlformats.org/officeDocument/2006/relationships/slideLayout" Target="../slideLayouts/slideLayout246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slideLayout" Target="../slideLayouts/slideLayout245.xml"/><Relationship Id="rId17" Type="http://schemas.openxmlformats.org/officeDocument/2006/relationships/theme" Target="../theme/theme20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17" Type="http://schemas.openxmlformats.org/officeDocument/2006/relationships/theme" Target="../theme/theme21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18" Type="http://schemas.openxmlformats.org/officeDocument/2006/relationships/image" Target="../media/image8.jpe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17" Type="http://schemas.openxmlformats.org/officeDocument/2006/relationships/theme" Target="../theme/theme22.xml"/><Relationship Id="rId2" Type="http://schemas.openxmlformats.org/officeDocument/2006/relationships/slideLayout" Target="../slideLayouts/slideLayout267.xml"/><Relationship Id="rId16" Type="http://schemas.openxmlformats.org/officeDocument/2006/relationships/slideLayout" Target="../slideLayouts/slideLayout281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164" y="122331"/>
            <a:ext cx="8550275" cy="59213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36" tIns="49618" rIns="99236" bIns="4961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69168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3688" y="655320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>
            <a:lvl1pPr algn="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C5273D4-FEA6-440A-ABCA-133134434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lIns="91409" tIns="45701" rIns="91409" bIns="45701" anchor="ctr"/>
          <a:lstStyle/>
          <a:p>
            <a:pPr>
              <a:defRPr/>
            </a:pPr>
            <a:endParaRPr lang="en-US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lIns="91409" tIns="45701" rIns="91409" bIns="45701" anchor="ctr"/>
          <a:lstStyle/>
          <a:p>
            <a:pPr>
              <a:defRPr/>
            </a:pPr>
            <a:endParaRPr lang="en-US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170"/>
            <a:ext cx="4764088" cy="183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36" tIns="49618" rIns="99236" bIns="49618">
            <a:spAutoFit/>
          </a:bodyPr>
          <a:lstStyle/>
          <a:p>
            <a:pPr defTabSz="991806">
              <a:lnSpc>
                <a:spcPct val="60000"/>
              </a:lnSpc>
              <a:defRPr/>
            </a:pPr>
            <a:r>
              <a:rPr lang="en-US" sz="900" b="0" i="0" dirty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6153" name="Picture 15" descr="new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5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1806">
              <a:lnSpc>
                <a:spcPct val="80000"/>
              </a:lnSpc>
              <a:defRPr/>
            </a:pPr>
            <a:r>
              <a:rPr lang="en-US" sz="1500" i="0" dirty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 dirty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158" r:id="rId1"/>
    <p:sldLayoutId id="2147504159" r:id="rId2"/>
    <p:sldLayoutId id="2147504160" r:id="rId3"/>
    <p:sldLayoutId id="2147504161" r:id="rId4"/>
    <p:sldLayoutId id="2147504162" r:id="rId5"/>
    <p:sldLayoutId id="2147504163" r:id="rId6"/>
    <p:sldLayoutId id="2147504164" r:id="rId7"/>
    <p:sldLayoutId id="2147504165" r:id="rId8"/>
    <p:sldLayoutId id="2147504166" r:id="rId9"/>
    <p:sldLayoutId id="2147504167" r:id="rId10"/>
    <p:sldLayoutId id="2147504168" r:id="rId11"/>
  </p:sldLayoutIdLst>
  <p:transition/>
  <p:hf hdr="0" dt="0"/>
  <p:txStyles>
    <p:titleStyle>
      <a:lvl1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025" algn="ctr" defTabSz="9918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050" algn="ctr" defTabSz="9918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071" algn="ctr" defTabSz="9918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097" algn="ctr" defTabSz="9918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1475" indent="-371475" algn="l" defTabSz="990600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4863" indent="-307975" algn="l" defTabSz="9906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39838" indent="-247650" algn="l" defTabSz="9906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5138" indent="-246063" algn="l" defTabSz="9906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2025" indent="-246063" algn="l" defTabSz="9906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89775" indent="-247554" algn="l" defTabSz="9918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6802" indent="-247554" algn="l" defTabSz="9918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3823" indent="-247554" algn="l" defTabSz="9918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0849" indent="-247554" algn="l" defTabSz="9918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1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2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164" y="122294"/>
            <a:ext cx="8550275" cy="59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177" tIns="49588" rIns="99177" bIns="4958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177" tIns="49588" rIns="99177" bIns="49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69168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7" tIns="49588" rIns="99177" bIns="4958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3688" y="655320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7" tIns="49588" rIns="99177" bIns="49588" numCol="1" anchor="t" anchorCtr="0" compatLnSpc="1">
            <a:prstTxWarp prst="textNoShape">
              <a:avLst/>
            </a:prstTxWarp>
          </a:bodyPr>
          <a:lstStyle>
            <a:lvl1pPr algn="r">
              <a:defRPr sz="1100" b="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A5E2B69-2D7D-44CA-8E25-C0DD132FB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0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1" tIns="45674" rIns="91351" bIns="45674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51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51" tIns="45674" rIns="91351" bIns="45674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392" name="Text Box 14"/>
          <p:cNvSpPr txBox="1">
            <a:spLocks noChangeArrowheads="1"/>
          </p:cNvSpPr>
          <p:nvPr/>
        </p:nvSpPr>
        <p:spPr bwMode="auto">
          <a:xfrm>
            <a:off x="7" y="6677026"/>
            <a:ext cx="4764088" cy="18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177" tIns="49588" rIns="99177" bIns="49588">
            <a:spAutoFit/>
          </a:bodyPr>
          <a:lstStyle>
            <a:lvl1pPr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60000"/>
              </a:lnSpc>
              <a:defRPr/>
            </a:pPr>
            <a:r>
              <a:rPr lang="en-US" sz="900" b="0" i="0" smtClean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6153" name="Picture 15" descr="new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16"/>
          <p:cNvSpPr>
            <a:spLocks noChangeArrowheads="1"/>
          </p:cNvSpPr>
          <p:nvPr/>
        </p:nvSpPr>
        <p:spPr bwMode="auto">
          <a:xfrm>
            <a:off x="3084513" y="6410325"/>
            <a:ext cx="4237037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90600">
              <a:lnSpc>
                <a:spcPct val="80000"/>
              </a:lnSpc>
            </a:pPr>
            <a:r>
              <a:rPr lang="en-US" sz="1500" i="0" smtClean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 smtClean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  <p:extLst>
      <p:ext uri="{BB962C8B-B14F-4D97-AF65-F5344CB8AC3E}">
        <p14:creationId xmlns:p14="http://schemas.microsoft.com/office/powerpoint/2010/main" val="289104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904" r:id="rId1"/>
    <p:sldLayoutId id="2147504905" r:id="rId2"/>
    <p:sldLayoutId id="2147504906" r:id="rId3"/>
    <p:sldLayoutId id="2147504907" r:id="rId4"/>
    <p:sldLayoutId id="2147504908" r:id="rId5"/>
    <p:sldLayoutId id="2147504909" r:id="rId6"/>
    <p:sldLayoutId id="2147504910" r:id="rId7"/>
    <p:sldLayoutId id="2147504911" r:id="rId8"/>
    <p:sldLayoutId id="2147504912" r:id="rId9"/>
    <p:sldLayoutId id="2147504913" r:id="rId10"/>
    <p:sldLayoutId id="2147504914" r:id="rId11"/>
  </p:sldLayoutIdLst>
  <p:transition/>
  <p:hf hdr="0" dt="0"/>
  <p:txStyles>
    <p:titleStyle>
      <a:lvl1pPr algn="ctr" defTabSz="9890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890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890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890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890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6741" algn="ctr" defTabSz="99119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3483" algn="ctr" defTabSz="99119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0222" algn="ctr" defTabSz="99119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6966" algn="ctr" defTabSz="99119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69888" indent="-369888" algn="l" defTabSz="989013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306388" algn="l" defTabSz="9890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38250" indent="-246063" algn="l" defTabSz="9890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3550" indent="-244475" algn="l" defTabSz="9890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0438" indent="-244475" algn="l" defTabSz="9890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88107" indent="-247401" algn="l" defTabSz="99119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4852" indent="-247401" algn="l" defTabSz="99119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1590" indent="-247401" algn="l" defTabSz="99119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58330" indent="-247401" algn="l" defTabSz="99119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1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83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22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66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04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45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87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25" algn="l" defTabSz="9134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306" y="274638"/>
            <a:ext cx="9051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306" y="1600206"/>
            <a:ext cx="9051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70" y="6245225"/>
            <a:ext cx="2346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F938659-1C73-4153-872C-06D736371555}" type="datetime1">
              <a:rPr lang="zh-CN" altLang="en-US"/>
              <a:pPr>
                <a:defRPr/>
              </a:pPr>
              <a:t>2013-10-18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7039" y="6245225"/>
            <a:ext cx="3184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892" y="6245225"/>
            <a:ext cx="2346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E2BA858-6F3D-4733-807C-BAE2AE60FE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129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941" r:id="rId1"/>
    <p:sldLayoutId id="2147504942" r:id="rId2"/>
    <p:sldLayoutId id="2147504943" r:id="rId3"/>
    <p:sldLayoutId id="2147504944" r:id="rId4"/>
    <p:sldLayoutId id="2147504945" r:id="rId5"/>
    <p:sldLayoutId id="2147504946" r:id="rId6"/>
    <p:sldLayoutId id="2147504947" r:id="rId7"/>
    <p:sldLayoutId id="2147504948" r:id="rId8"/>
    <p:sldLayoutId id="2147504949" r:id="rId9"/>
    <p:sldLayoutId id="2147504950" r:id="rId10"/>
    <p:sldLayoutId id="2147504951" r:id="rId11"/>
    <p:sldLayoutId id="214750495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164" y="122294"/>
            <a:ext cx="8550275" cy="59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775" tIns="49389" rIns="98775" bIns="4938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775" tIns="49389" rIns="98775" bIns="493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69168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75" tIns="49389" rIns="98775" bIns="49389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3688" y="655320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75" tIns="49389" rIns="98775" bIns="49389" numCol="1" anchor="t" anchorCtr="0" compatLnSpc="1">
            <a:prstTxWarp prst="textNoShape">
              <a:avLst/>
            </a:prstTxWarp>
          </a:bodyPr>
          <a:lstStyle>
            <a:lvl1pPr algn="r">
              <a:defRPr sz="1100" b="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8BBFD9-660B-4E31-93B4-E46638CED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9702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988" tIns="45491" rIns="90988" bIns="45491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703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988" tIns="45491" rIns="90988" bIns="45491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4824" name="Text Box 14"/>
          <p:cNvSpPr txBox="1">
            <a:spLocks noChangeArrowheads="1"/>
          </p:cNvSpPr>
          <p:nvPr/>
        </p:nvSpPr>
        <p:spPr bwMode="auto">
          <a:xfrm>
            <a:off x="7" y="6677026"/>
            <a:ext cx="4764088" cy="18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775" tIns="49389" rIns="98775" bIns="49389">
            <a:spAutoFit/>
          </a:bodyPr>
          <a:lstStyle>
            <a:lvl1pPr defTabSz="985838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defTabSz="985838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defTabSz="985838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defTabSz="985838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defTabSz="985838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60000"/>
              </a:lnSpc>
              <a:defRPr/>
            </a:pPr>
            <a:r>
              <a:rPr lang="en-US" sz="900" b="0" i="0" smtClean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29705" name="Picture 15" descr="new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6"/>
          <p:cNvSpPr>
            <a:spLocks noChangeArrowheads="1"/>
          </p:cNvSpPr>
          <p:nvPr/>
        </p:nvSpPr>
        <p:spPr bwMode="auto">
          <a:xfrm>
            <a:off x="3084513" y="6410325"/>
            <a:ext cx="4237037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85838">
              <a:lnSpc>
                <a:spcPct val="80000"/>
              </a:lnSpc>
            </a:pPr>
            <a:r>
              <a:rPr lang="en-US" sz="1500" i="0" smtClean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 smtClean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  <p:extLst>
      <p:ext uri="{BB962C8B-B14F-4D97-AF65-F5344CB8AC3E}">
        <p14:creationId xmlns:p14="http://schemas.microsoft.com/office/powerpoint/2010/main" val="192700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954" r:id="rId1"/>
    <p:sldLayoutId id="2147504955" r:id="rId2"/>
    <p:sldLayoutId id="2147504956" r:id="rId3"/>
    <p:sldLayoutId id="2147504957" r:id="rId4"/>
    <p:sldLayoutId id="2147504958" r:id="rId5"/>
    <p:sldLayoutId id="2147504959" r:id="rId6"/>
    <p:sldLayoutId id="2147504960" r:id="rId7"/>
    <p:sldLayoutId id="2147504961" r:id="rId8"/>
    <p:sldLayoutId id="2147504962" r:id="rId9"/>
    <p:sldLayoutId id="2147504963" r:id="rId10"/>
    <p:sldLayoutId id="2147504964" r:id="rId11"/>
  </p:sldLayoutIdLst>
  <p:transition/>
  <p:hf hdr="0" dt="0"/>
  <p:txStyles>
    <p:titleStyle>
      <a:lvl1pPr algn="ctr" defTabSz="9858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858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858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858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8583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4917" algn="ctr" defTabSz="9872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09814" algn="ctr" defTabSz="9872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64719" algn="ctr" defTabSz="9872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19619" algn="ctr" defTabSz="9872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68300" indent="-368300" algn="l" defTabSz="98583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06388" algn="l" defTabSz="98583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33488" indent="-246063" algn="l" defTabSz="98583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25613" indent="-244475" algn="l" defTabSz="98583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20913" indent="-244475" algn="l" defTabSz="98583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77298" indent="-246407" algn="l" defTabSz="9872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32206" indent="-246407" algn="l" defTabSz="9872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587106" indent="-246407" algn="l" defTabSz="9872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42007" indent="-246407" algn="l" defTabSz="9872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917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814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719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619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521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426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330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9231" algn="l" defTabSz="9098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380" y="0"/>
            <a:ext cx="85496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914400"/>
            <a:ext cx="854964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91000" y="6519446"/>
            <a:ext cx="1257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fld id="{95C3ACB1-9D5B-4C50-8733-64C120A39E65}" type="slidenum">
              <a:rPr lang="en-US" sz="1600" b="0" i="0">
                <a:solidFill>
                  <a:srgbClr val="FFFFFF"/>
                </a:solidFill>
                <a:latin typeface="Arial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sz="1600" b="0" i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5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978" r:id="rId1"/>
    <p:sldLayoutId id="2147504979" r:id="rId2"/>
    <p:sldLayoutId id="2147504980" r:id="rId3"/>
    <p:sldLayoutId id="2147504981" r:id="rId4"/>
    <p:sldLayoutId id="2147504982" r:id="rId5"/>
    <p:sldLayoutId id="2147504983" r:id="rId6"/>
    <p:sldLayoutId id="2147504984" r:id="rId7"/>
    <p:sldLayoutId id="2147504985" r:id="rId8"/>
    <p:sldLayoutId id="2147504986" r:id="rId9"/>
    <p:sldLayoutId id="2147504987" r:id="rId10"/>
    <p:sldLayoutId id="2147504988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5" descr="slide footer_blue_646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24797"/>
            <a:ext cx="100584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2920" y="274638"/>
            <a:ext cx="90525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2920" y="1600206"/>
            <a:ext cx="90525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1440" y="6572250"/>
            <a:ext cx="150876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i="0" smtClean="0">
                <a:solidFill>
                  <a:srgbClr val="616161"/>
                </a:solidFill>
                <a:latin typeface="Calibri"/>
              </a:rPr>
              <a:t>2nd Conference on QCD &amp; Hadron Physics</a:t>
            </a:r>
            <a:endParaRPr lang="en-US" b="0" i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2948" y="6307138"/>
            <a:ext cx="653621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 i="0" smtClean="0">
                <a:solidFill>
                  <a:srgbClr val="616161"/>
                </a:solidFill>
                <a:latin typeface="Calibri"/>
              </a:rPr>
              <a:t>Craig Roberts: Meaning of Parton Distributions Tu.31.03 (36p)</a:t>
            </a:r>
            <a:endParaRPr lang="en-US" b="0" i="0" dirty="0">
              <a:solidFill>
                <a:srgbClr val="616161"/>
              </a:solidFill>
              <a:latin typeface="Calibri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71768" y="6489897"/>
            <a:ext cx="42259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7034D8C-3CB4-402A-BC46-2AB14C0FE90A}" type="slidenum">
              <a:rPr lang="en-US" b="0" i="0" smtClean="0">
                <a:solidFill>
                  <a:srgbClr val="616161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>
              <a:solidFill>
                <a:srgbClr val="616161"/>
              </a:solidFill>
              <a:latin typeface="Calibri"/>
            </a:endParaRPr>
          </a:p>
        </p:txBody>
      </p:sp>
      <p:pic>
        <p:nvPicPr>
          <p:cNvPr id="1031" name="Picture 7" descr="slide header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1"/>
            <a:ext cx="100584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0809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038" r:id="rId1"/>
    <p:sldLayoutId id="2147505039" r:id="rId2"/>
    <p:sldLayoutId id="2147505040" r:id="rId3"/>
    <p:sldLayoutId id="2147505041" r:id="rId4"/>
    <p:sldLayoutId id="2147505042" r:id="rId5"/>
    <p:sldLayoutId id="2147505043" r:id="rId6"/>
    <p:sldLayoutId id="2147505044" r:id="rId7"/>
    <p:sldLayoutId id="2147505045" r:id="rId8"/>
    <p:sldLayoutId id="2147505046" r:id="rId9"/>
    <p:sldLayoutId id="2147505047" r:id="rId10"/>
    <p:sldLayoutId id="2147505048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380" y="0"/>
            <a:ext cx="85496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914400"/>
            <a:ext cx="854964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91000" y="6519446"/>
            <a:ext cx="1257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fld id="{95C3ACB1-9D5B-4C50-8733-64C120A39E65}" type="slidenum">
              <a:rPr lang="en-US" sz="1600" b="0" i="0">
                <a:solidFill>
                  <a:srgbClr val="FFFFFF"/>
                </a:solidFill>
                <a:latin typeface="Arial" charset="0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sz="1600" b="0" i="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7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140" r:id="rId1"/>
    <p:sldLayoutId id="2147505141" r:id="rId2"/>
    <p:sldLayoutId id="2147505142" r:id="rId3"/>
    <p:sldLayoutId id="2147505143" r:id="rId4"/>
    <p:sldLayoutId id="2147505144" r:id="rId5"/>
    <p:sldLayoutId id="2147505145" r:id="rId6"/>
    <p:sldLayoutId id="2147505146" r:id="rId7"/>
    <p:sldLayoutId id="2147505147" r:id="rId8"/>
    <p:sldLayoutId id="2147505148" r:id="rId9"/>
    <p:sldLayoutId id="2147505149" r:id="rId10"/>
    <p:sldLayoutId id="2147505150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2920" y="274638"/>
            <a:ext cx="90525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2920" y="1600206"/>
            <a:ext cx="90525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6245225"/>
            <a:ext cx="2346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fld id="{925A0E73-32E5-4F0A-860F-9C715699D84B}" type="datetime1">
              <a:rPr lang="zh-CN" altLang="en-US" b="0" i="0">
                <a:solidFill>
                  <a:srgbClr val="000000"/>
                </a:solidFill>
                <a:latin typeface="Arial" charset="0"/>
                <a:ea typeface="宋体" pitchFamily="2" charset="-122"/>
              </a:rPr>
              <a:pPr eaLnBrk="1" hangingPunct="1">
                <a:defRPr/>
              </a:pPr>
              <a:t>2013-10-18</a:t>
            </a:fld>
            <a:endParaRPr lang="zh-CN" altLang="en-US" b="0" i="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6245225"/>
            <a:ext cx="31851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lang="zh-CN" altLang="en-US" b="0" i="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6245225"/>
            <a:ext cx="2346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9DAD07F6-FF48-499E-8398-6002184B9703}" type="slidenum">
              <a:rPr lang="en-US" altLang="zh-CN" b="0" i="0">
                <a:solidFill>
                  <a:srgbClr val="000000"/>
                </a:solidFill>
                <a:latin typeface="Arial" charset="0"/>
                <a:ea typeface="宋体" pitchFamily="2" charset="-122"/>
              </a:rPr>
              <a:pPr eaLnBrk="1" hangingPunct="1">
                <a:defRPr/>
              </a:pPr>
              <a:t>‹#›</a:t>
            </a:fld>
            <a:endParaRPr lang="en-US" altLang="zh-CN" b="0" i="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718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152" r:id="rId1"/>
    <p:sldLayoutId id="2147505153" r:id="rId2"/>
    <p:sldLayoutId id="2147505154" r:id="rId3"/>
    <p:sldLayoutId id="2147505155" r:id="rId4"/>
    <p:sldLayoutId id="2147505156" r:id="rId5"/>
    <p:sldLayoutId id="2147505157" r:id="rId6"/>
    <p:sldLayoutId id="2147505158" r:id="rId7"/>
    <p:sldLayoutId id="2147505159" r:id="rId8"/>
    <p:sldLayoutId id="2147505160" r:id="rId9"/>
    <p:sldLayoutId id="2147505161" r:id="rId10"/>
    <p:sldLayoutId id="2147505162" r:id="rId11"/>
    <p:sldLayoutId id="214750516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2920" y="274638"/>
            <a:ext cx="90525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2920" y="1600206"/>
            <a:ext cx="90525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6245225"/>
            <a:ext cx="2346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eaLnBrk="1" hangingPunct="1">
              <a:defRPr/>
            </a:pPr>
            <a:fld id="{925A0E73-32E5-4F0A-860F-9C715699D84B}" type="datetime1">
              <a:rPr lang="zh-CN" altLang="en-US" b="0" i="0">
                <a:solidFill>
                  <a:srgbClr val="000000"/>
                </a:solidFill>
                <a:latin typeface="Arial" charset="0"/>
                <a:ea typeface="宋体" pitchFamily="2" charset="-122"/>
              </a:rPr>
              <a:pPr eaLnBrk="1" hangingPunct="1">
                <a:defRPr/>
              </a:pPr>
              <a:t>2013-10-18</a:t>
            </a:fld>
            <a:endParaRPr lang="zh-CN" altLang="en-US" b="0" i="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6245225"/>
            <a:ext cx="31851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eaLnBrk="1" hangingPunct="1">
              <a:defRPr/>
            </a:pPr>
            <a:endParaRPr lang="zh-CN" altLang="en-US" b="0" i="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6245225"/>
            <a:ext cx="2346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1" hangingPunct="1">
              <a:defRPr/>
            </a:pPr>
            <a:fld id="{9DAD07F6-FF48-499E-8398-6002184B9703}" type="slidenum">
              <a:rPr lang="en-US" altLang="zh-CN" b="0" i="0">
                <a:solidFill>
                  <a:srgbClr val="000000"/>
                </a:solidFill>
                <a:latin typeface="Arial" charset="0"/>
                <a:ea typeface="宋体" pitchFamily="2" charset="-122"/>
              </a:rPr>
              <a:pPr eaLnBrk="1" hangingPunct="1">
                <a:defRPr/>
              </a:pPr>
              <a:t>‹#›</a:t>
            </a:fld>
            <a:endParaRPr lang="en-US" altLang="zh-CN" b="0" i="0">
              <a:solidFill>
                <a:srgbClr val="000000"/>
              </a:solidFill>
              <a:latin typeface="Arial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179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178" r:id="rId1"/>
    <p:sldLayoutId id="2147505179" r:id="rId2"/>
    <p:sldLayoutId id="2147505180" r:id="rId3"/>
    <p:sldLayoutId id="2147505181" r:id="rId4"/>
    <p:sldLayoutId id="2147505182" r:id="rId5"/>
    <p:sldLayoutId id="2147505183" r:id="rId6"/>
    <p:sldLayoutId id="2147505184" r:id="rId7"/>
    <p:sldLayoutId id="2147505185" r:id="rId8"/>
    <p:sldLayoutId id="2147505186" r:id="rId9"/>
    <p:sldLayoutId id="2147505187" r:id="rId10"/>
    <p:sldLayoutId id="2147505188" r:id="rId11"/>
    <p:sldLayoutId id="214750518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327" y="803275"/>
            <a:ext cx="9663748" cy="5759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第二级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第三级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第四级</a:t>
            </a:r>
            <a:endParaRPr lang="en-US" altLang="zh-CN" dirty="0" smtClean="0"/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4220" y="25"/>
            <a:ext cx="550418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4838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191" r:id="rId1"/>
    <p:sldLayoutId id="2147505192" r:id="rId2"/>
    <p:sldLayoutId id="2147505193" r:id="rId3"/>
    <p:sldLayoutId id="2147505194" r:id="rId4"/>
    <p:sldLayoutId id="2147505195" r:id="rId5"/>
    <p:sldLayoutId id="2147505196" r:id="rId6"/>
    <p:sldLayoutId id="2147505197" r:id="rId7"/>
    <p:sldLayoutId id="2147505198" r:id="rId8"/>
    <p:sldLayoutId id="2147505199" r:id="rId9"/>
    <p:sldLayoutId id="2147505200" r:id="rId10"/>
    <p:sldLayoutId id="2147505201" r:id="rId11"/>
    <p:sldLayoutId id="2147505202" r:id="rId12"/>
    <p:sldLayoutId id="2147505203" r:id="rId13"/>
    <p:sldLayoutId id="2147505204" r:id="rId14"/>
    <p:sldLayoutId id="2147505205" r:id="rId15"/>
    <p:sldLayoutId id="2147505206" r:id="rId16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327" y="803275"/>
            <a:ext cx="9663748" cy="5759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第二级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第三级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第四级</a:t>
            </a:r>
            <a:endParaRPr lang="en-US" altLang="zh-CN" dirty="0" smtClean="0"/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4220" y="21"/>
            <a:ext cx="550418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7483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208" r:id="rId1"/>
    <p:sldLayoutId id="2147505209" r:id="rId2"/>
    <p:sldLayoutId id="2147505210" r:id="rId3"/>
    <p:sldLayoutId id="2147505211" r:id="rId4"/>
    <p:sldLayoutId id="2147505212" r:id="rId5"/>
    <p:sldLayoutId id="2147505213" r:id="rId6"/>
    <p:sldLayoutId id="2147505214" r:id="rId7"/>
    <p:sldLayoutId id="2147505215" r:id="rId8"/>
    <p:sldLayoutId id="2147505216" r:id="rId9"/>
    <p:sldLayoutId id="2147505217" r:id="rId10"/>
    <p:sldLayoutId id="2147505218" r:id="rId11"/>
    <p:sldLayoutId id="2147505219" r:id="rId12"/>
    <p:sldLayoutId id="2147505220" r:id="rId13"/>
    <p:sldLayoutId id="2147505221" r:id="rId14"/>
    <p:sldLayoutId id="2147505222" r:id="rId15"/>
    <p:sldLayoutId id="2147505223" r:id="rId16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164" y="122331"/>
            <a:ext cx="8550275" cy="59213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36" tIns="49618" rIns="99236" bIns="4961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368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0813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J.P. Chen, USTC, 2007</a:t>
            </a:r>
          </a:p>
        </p:txBody>
      </p:sp>
      <p:sp>
        <p:nvSpPr>
          <p:cNvPr id="583685" name="Line 5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lIns="91409" tIns="45701" rIns="91409" bIns="45701" anchor="ctr"/>
          <a:lstStyle/>
          <a:p>
            <a:pPr>
              <a:defRPr/>
            </a:pPr>
            <a:endParaRPr lang="en-US"/>
          </a:p>
        </p:txBody>
      </p:sp>
      <p:sp>
        <p:nvSpPr>
          <p:cNvPr id="583686" name="Line 6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lIns="91409" tIns="45701" rIns="91409" bIns="45701" anchor="ctr"/>
          <a:lstStyle/>
          <a:p>
            <a:pPr>
              <a:defRPr/>
            </a:pPr>
            <a:endParaRPr lang="en-US"/>
          </a:p>
        </p:txBody>
      </p:sp>
      <p:sp>
        <p:nvSpPr>
          <p:cNvPr id="583687" name="Text Box 7"/>
          <p:cNvSpPr txBox="1">
            <a:spLocks noChangeArrowheads="1"/>
          </p:cNvSpPr>
          <p:nvPr/>
        </p:nvSpPr>
        <p:spPr bwMode="auto">
          <a:xfrm>
            <a:off x="7" y="6677170"/>
            <a:ext cx="4764088" cy="183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36" tIns="49618" rIns="99236" bIns="49618">
            <a:spAutoFit/>
          </a:bodyPr>
          <a:lstStyle/>
          <a:p>
            <a:pPr defTabSz="991806">
              <a:lnSpc>
                <a:spcPct val="60000"/>
              </a:lnSpc>
              <a:defRPr/>
            </a:pPr>
            <a:r>
              <a:rPr lang="en-US" sz="900" b="0" i="0" dirty="0">
                <a:solidFill>
                  <a:schemeClr val="tx1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7176" name="Picture 8" descr="new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689" name="Rectangle 9"/>
          <p:cNvSpPr>
            <a:spLocks noChangeArrowheads="1"/>
          </p:cNvSpPr>
          <p:nvPr/>
        </p:nvSpPr>
        <p:spPr bwMode="auto">
          <a:xfrm>
            <a:off x="3084513" y="6410325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1806">
              <a:lnSpc>
                <a:spcPct val="80000"/>
              </a:lnSpc>
              <a:defRPr/>
            </a:pPr>
            <a:r>
              <a:rPr lang="en-US" sz="1500" i="0" dirty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 dirty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169" r:id="rId1"/>
    <p:sldLayoutId id="2147504170" r:id="rId2"/>
    <p:sldLayoutId id="2147504171" r:id="rId3"/>
    <p:sldLayoutId id="2147504172" r:id="rId4"/>
    <p:sldLayoutId id="2147504173" r:id="rId5"/>
    <p:sldLayoutId id="2147504174" r:id="rId6"/>
    <p:sldLayoutId id="2147504175" r:id="rId7"/>
    <p:sldLayoutId id="2147504176" r:id="rId8"/>
    <p:sldLayoutId id="2147504177" r:id="rId9"/>
    <p:sldLayoutId id="2147504178" r:id="rId10"/>
    <p:sldLayoutId id="2147504179" r:id="rId11"/>
  </p:sldLayoutIdLst>
  <p:transition/>
  <p:hf sldNum="0" hdr="0" dt="0"/>
  <p:txStyles>
    <p:titleStyle>
      <a:lvl1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025" algn="ctr" defTabSz="991806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050" algn="ctr" defTabSz="991806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071" algn="ctr" defTabSz="991806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097" algn="ctr" defTabSz="991806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1475" indent="-371475" algn="l" defTabSz="990600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4863" indent="-307975" algn="l" defTabSz="9906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39838" indent="-247650" algn="l" defTabSz="9906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5138" indent="-246063" algn="l" defTabSz="9906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2025" indent="-246063" algn="l" defTabSz="9906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89775" indent="-247554" algn="l" defTabSz="991806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6802" indent="-247554" algn="l" defTabSz="991806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3823" indent="-247554" algn="l" defTabSz="991806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0849" indent="-247554" algn="l" defTabSz="991806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1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2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327" y="803275"/>
            <a:ext cx="9663748" cy="5759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第二级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第三级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第四级</a:t>
            </a:r>
            <a:endParaRPr lang="en-US" altLang="zh-CN" dirty="0" smtClean="0"/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4220" y="15"/>
            <a:ext cx="550418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134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225" r:id="rId1"/>
    <p:sldLayoutId id="2147505226" r:id="rId2"/>
    <p:sldLayoutId id="2147505227" r:id="rId3"/>
    <p:sldLayoutId id="2147505228" r:id="rId4"/>
    <p:sldLayoutId id="2147505229" r:id="rId5"/>
    <p:sldLayoutId id="2147505230" r:id="rId6"/>
    <p:sldLayoutId id="2147505231" r:id="rId7"/>
    <p:sldLayoutId id="2147505232" r:id="rId8"/>
    <p:sldLayoutId id="2147505233" r:id="rId9"/>
    <p:sldLayoutId id="2147505234" r:id="rId10"/>
    <p:sldLayoutId id="2147505235" r:id="rId11"/>
    <p:sldLayoutId id="2147505236" r:id="rId12"/>
    <p:sldLayoutId id="2147505237" r:id="rId13"/>
    <p:sldLayoutId id="2147505238" r:id="rId14"/>
    <p:sldLayoutId id="2147505239" r:id="rId15"/>
    <p:sldLayoutId id="2147505240" r:id="rId16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327" y="803275"/>
            <a:ext cx="9663748" cy="5759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第二级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第三级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第四级</a:t>
            </a:r>
            <a:endParaRPr lang="en-US" altLang="zh-CN" dirty="0" smtClean="0"/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4220" y="9"/>
            <a:ext cx="550418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5023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242" r:id="rId1"/>
    <p:sldLayoutId id="2147505243" r:id="rId2"/>
    <p:sldLayoutId id="2147505244" r:id="rId3"/>
    <p:sldLayoutId id="2147505245" r:id="rId4"/>
    <p:sldLayoutId id="2147505246" r:id="rId5"/>
    <p:sldLayoutId id="2147505247" r:id="rId6"/>
    <p:sldLayoutId id="2147505248" r:id="rId7"/>
    <p:sldLayoutId id="2147505249" r:id="rId8"/>
    <p:sldLayoutId id="2147505250" r:id="rId9"/>
    <p:sldLayoutId id="2147505251" r:id="rId10"/>
    <p:sldLayoutId id="2147505252" r:id="rId11"/>
    <p:sldLayoutId id="2147505253" r:id="rId12"/>
    <p:sldLayoutId id="2147505254" r:id="rId13"/>
    <p:sldLayoutId id="2147505255" r:id="rId14"/>
    <p:sldLayoutId id="2147505256" r:id="rId15"/>
    <p:sldLayoutId id="2147505257" r:id="rId16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327" y="803275"/>
            <a:ext cx="9663748" cy="57594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第二级</a:t>
            </a:r>
            <a:endParaRPr lang="en-US" altLang="zh-CN" dirty="0" smtClean="0"/>
          </a:p>
          <a:p>
            <a:pPr lvl="2"/>
            <a:r>
              <a:rPr lang="zh-CN" altLang="en-US" dirty="0" smtClean="0"/>
              <a:t>第三级</a:t>
            </a:r>
            <a:endParaRPr lang="en-US" altLang="zh-CN" dirty="0" smtClean="0"/>
          </a:p>
          <a:p>
            <a:pPr lvl="3"/>
            <a:r>
              <a:rPr lang="zh-CN" altLang="en-US" dirty="0" smtClean="0"/>
              <a:t>第四级</a:t>
            </a:r>
            <a:endParaRPr lang="en-US" altLang="zh-CN" dirty="0" smtClean="0"/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4220" y="1"/>
            <a:ext cx="550418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8476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5259" r:id="rId1"/>
    <p:sldLayoutId id="2147505260" r:id="rId2"/>
    <p:sldLayoutId id="2147505261" r:id="rId3"/>
    <p:sldLayoutId id="2147505262" r:id="rId4"/>
    <p:sldLayoutId id="2147505263" r:id="rId5"/>
    <p:sldLayoutId id="2147505264" r:id="rId6"/>
    <p:sldLayoutId id="2147505265" r:id="rId7"/>
    <p:sldLayoutId id="2147505266" r:id="rId8"/>
    <p:sldLayoutId id="2147505267" r:id="rId9"/>
    <p:sldLayoutId id="2147505268" r:id="rId10"/>
    <p:sldLayoutId id="2147505269" r:id="rId11"/>
    <p:sldLayoutId id="2147505270" r:id="rId12"/>
    <p:sldLayoutId id="2147505271" r:id="rId13"/>
    <p:sldLayoutId id="2147505272" r:id="rId14"/>
    <p:sldLayoutId id="2147505273" r:id="rId15"/>
    <p:sldLayoutId id="2147505274" r:id="rId16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kumimoji="1" sz="3000" b="1">
          <a:solidFill>
            <a:schemeClr val="bg1"/>
          </a:solidFill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rgbClr val="A5002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黑体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 b="1">
          <a:solidFill>
            <a:srgbClr val="006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164" y="122331"/>
            <a:ext cx="8550275" cy="592137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</p:spPr>
        <p:txBody>
          <a:bodyPr vert="horz" wrap="square" lIns="99236" tIns="49618" rIns="99236" bIns="4961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69168" y="6629400"/>
            <a:ext cx="1852612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>
            <a:lvl1pPr algn="ctr">
              <a:defRPr sz="1100" b="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J.P. Chen, Overview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3688" y="655320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>
            <a:lvl1pPr algn="r">
              <a:defRPr sz="1100" b="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0A706C6-21DB-4410-8F0E-487E07CF6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lIns="91409" tIns="45701" rIns="91409" bIns="45701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lIns="91409" tIns="45701" rIns="91409" bIns="45701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7" y="6677170"/>
            <a:ext cx="4764088" cy="1833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9236" tIns="49618" rIns="99236" bIns="49618">
            <a:spAutoFit/>
          </a:bodyPr>
          <a:lstStyle/>
          <a:p>
            <a:pPr defTabSz="991806">
              <a:lnSpc>
                <a:spcPct val="60000"/>
              </a:lnSpc>
              <a:defRPr/>
            </a:pPr>
            <a:r>
              <a:rPr lang="en-US" sz="900" b="0" i="0" dirty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24585" name="Picture 15" descr="new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3084513" y="6410325"/>
            <a:ext cx="4237037" cy="1846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91806">
              <a:lnSpc>
                <a:spcPct val="80000"/>
              </a:lnSpc>
              <a:defRPr/>
            </a:pPr>
            <a:r>
              <a:rPr lang="en-US" sz="1500" i="0" dirty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 dirty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378" r:id="rId1"/>
    <p:sldLayoutId id="2147504379" r:id="rId2"/>
    <p:sldLayoutId id="2147504380" r:id="rId3"/>
    <p:sldLayoutId id="2147504381" r:id="rId4"/>
    <p:sldLayoutId id="2147504382" r:id="rId5"/>
    <p:sldLayoutId id="2147504383" r:id="rId6"/>
    <p:sldLayoutId id="2147504384" r:id="rId7"/>
    <p:sldLayoutId id="2147504385" r:id="rId8"/>
    <p:sldLayoutId id="2147504386" r:id="rId9"/>
    <p:sldLayoutId id="2147504387" r:id="rId10"/>
    <p:sldLayoutId id="2147504388" r:id="rId11"/>
  </p:sldLayoutIdLst>
  <p:transition/>
  <p:hf hdr="0" dt="0"/>
  <p:txStyles>
    <p:titleStyle>
      <a:lvl1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025" algn="ctr" defTabSz="9918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050" algn="ctr" defTabSz="9918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071" algn="ctr" defTabSz="9918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097" algn="ctr" defTabSz="991806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1475" indent="-371475" algn="l" defTabSz="990600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4863" indent="-307975" algn="l" defTabSz="9906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39838" indent="-247650" algn="l" defTabSz="9906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5138" indent="-246063" algn="l" defTabSz="9906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2025" indent="-246063" algn="l" defTabSz="9906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89775" indent="-247554" algn="l" defTabSz="9918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6802" indent="-247554" algn="l" defTabSz="9918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3823" indent="-247554" algn="l" defTabSz="9918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0849" indent="-247554" algn="l" defTabSz="991806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1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2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2920" y="274638"/>
            <a:ext cx="90525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2920" y="1600206"/>
            <a:ext cx="90525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6245225"/>
            <a:ext cx="2346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eaLnBrk="1" hangingPunct="1">
              <a:defRPr/>
            </a:pPr>
            <a:fld id="{42853E67-9C85-48A3-BFAD-2772F3740946}" type="datetime1">
              <a:rPr lang="zh-CN" altLang="en-US" b="0" i="0">
                <a:solidFill>
                  <a:srgbClr val="000000"/>
                </a:solidFill>
                <a:ea typeface="SimSun" pitchFamily="2" charset="-122"/>
              </a:rPr>
              <a:pPr eaLnBrk="1" hangingPunct="1">
                <a:defRPr/>
              </a:pPr>
              <a:t>2013-10-18</a:t>
            </a:fld>
            <a:endParaRPr lang="zh-CN" altLang="en-US" b="0" i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6245225"/>
            <a:ext cx="31851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eaLnBrk="1" hangingPunct="1">
              <a:defRPr/>
            </a:pPr>
            <a:endParaRPr lang="zh-CN" altLang="en-US" b="0" i="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6245225"/>
            <a:ext cx="2346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 eaLnBrk="1" hangingPunct="1">
              <a:defRPr/>
            </a:pPr>
            <a:fld id="{074AE1BD-C986-4940-B206-2B51C866C5E9}" type="slidenum">
              <a:rPr lang="en-US" altLang="zh-CN" b="0" i="0">
                <a:solidFill>
                  <a:srgbClr val="000000"/>
                </a:solidFill>
                <a:ea typeface="SimSun" pitchFamily="2" charset="-122"/>
              </a:rPr>
              <a:pPr eaLnBrk="1" hangingPunct="1">
                <a:defRPr/>
              </a:pPr>
              <a:t>‹#›</a:t>
            </a:fld>
            <a:endParaRPr lang="en-US" altLang="zh-CN" b="0" i="0">
              <a:solidFill>
                <a:srgbClr val="000000"/>
              </a:solidFill>
              <a:ea typeface="SimSun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610" r:id="rId1"/>
    <p:sldLayoutId id="2147504611" r:id="rId2"/>
    <p:sldLayoutId id="2147504612" r:id="rId3"/>
    <p:sldLayoutId id="2147504613" r:id="rId4"/>
    <p:sldLayoutId id="2147504614" r:id="rId5"/>
    <p:sldLayoutId id="2147504615" r:id="rId6"/>
    <p:sldLayoutId id="2147504616" r:id="rId7"/>
    <p:sldLayoutId id="2147504617" r:id="rId8"/>
    <p:sldLayoutId id="2147504618" r:id="rId9"/>
    <p:sldLayoutId id="2147504619" r:id="rId10"/>
    <p:sldLayoutId id="214750462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306" y="274638"/>
            <a:ext cx="9051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306" y="1600206"/>
            <a:ext cx="9051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70" y="6245225"/>
            <a:ext cx="2346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rgbClr val="000000"/>
                </a:solidFill>
                <a:latin typeface="Comic Sans MS" pitchFamily="66" charset="0"/>
              </a:defRPr>
            </a:lvl1pPr>
          </a:lstStyle>
          <a:p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7039" y="6245225"/>
            <a:ext cx="3184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Comic Sans MS" pitchFamily="66" charset="0"/>
              </a:defRPr>
            </a:lvl1pPr>
          </a:lstStyle>
          <a:p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892" y="6245225"/>
            <a:ext cx="2346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Comic Sans MS" pitchFamily="66" charset="0"/>
              </a:defRPr>
            </a:lvl1pPr>
          </a:lstStyle>
          <a:p>
            <a:fld id="{871FBC91-ECD0-4704-BF03-44D9C28AAEE0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647" r:id="rId1"/>
    <p:sldLayoutId id="2147504648" r:id="rId2"/>
    <p:sldLayoutId id="2147504649" r:id="rId3"/>
    <p:sldLayoutId id="2147504650" r:id="rId4"/>
    <p:sldLayoutId id="2147504651" r:id="rId5"/>
    <p:sldLayoutId id="2147504652" r:id="rId6"/>
    <p:sldLayoutId id="2147504653" r:id="rId7"/>
    <p:sldLayoutId id="2147504654" r:id="rId8"/>
    <p:sldLayoutId id="2147504655" r:id="rId9"/>
    <p:sldLayoutId id="2147504656" r:id="rId10"/>
    <p:sldLayoutId id="2147504657" r:id="rId11"/>
    <p:sldLayoutId id="2147504658" r:id="rId12"/>
    <p:sldLayoutId id="2147504659" r:id="rId13"/>
    <p:sldLayoutId id="214750466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74638"/>
            <a:ext cx="905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600206"/>
            <a:ext cx="90525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6356615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21451CC6-3AB0-5040-811C-6B57CA1D8CB9}" type="datetimeFigureOut">
              <a:rPr lang="en-US" b="0" i="0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10/18/2013</a:t>
            </a:fld>
            <a:endParaRPr lang="en-US" b="0" i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6356615"/>
            <a:ext cx="31851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i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6356615"/>
            <a:ext cx="2346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A29CDF0D-D971-CB4C-ADC0-F49D4C5DDD50}" type="slidenum">
              <a:rPr lang="en-US" b="0" i="0" smtClean="0">
                <a:solidFill>
                  <a:prstClr val="black">
                    <a:tint val="75000"/>
                  </a:prstClr>
                </a:solidFill>
                <a:latin typeface="Comic Sans M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i="0">
              <a:solidFill>
                <a:prstClr val="black">
                  <a:tint val="75000"/>
                </a:prstClr>
              </a:solidFill>
              <a:latin typeface="Comic Sans M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720" r:id="rId1"/>
    <p:sldLayoutId id="2147504721" r:id="rId2"/>
    <p:sldLayoutId id="2147504722" r:id="rId3"/>
    <p:sldLayoutId id="2147504723" r:id="rId4"/>
    <p:sldLayoutId id="2147504724" r:id="rId5"/>
    <p:sldLayoutId id="2147504725" r:id="rId6"/>
    <p:sldLayoutId id="2147504726" r:id="rId7"/>
    <p:sldLayoutId id="2147504727" r:id="rId8"/>
    <p:sldLayoutId id="2147504728" r:id="rId9"/>
    <p:sldLayoutId id="2147504729" r:id="rId10"/>
    <p:sldLayoutId id="2147504730" r:id="rId11"/>
    <p:sldLayoutId id="214750473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2920" y="274638"/>
            <a:ext cx="90525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2920" y="1600206"/>
            <a:ext cx="905256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2920" y="6245225"/>
            <a:ext cx="2346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1" hangingPunct="1">
              <a:defRPr/>
            </a:pPr>
            <a:endParaRPr lang="en-US" b="0" i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6620" y="6245225"/>
            <a:ext cx="31851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1" hangingPunct="1">
              <a:defRPr/>
            </a:pPr>
            <a:endParaRPr lang="en-US" b="0" i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520" y="6245225"/>
            <a:ext cx="234696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1" hangingPunct="1">
              <a:defRPr/>
            </a:pPr>
            <a:fld id="{45FBFB32-77E9-44E1-9840-D0B60A609268}" type="slidenum">
              <a:rPr lang="en-US" b="0" i="0">
                <a:solidFill>
                  <a:srgbClr val="000000"/>
                </a:solidFill>
              </a:rPr>
              <a:pPr eaLnBrk="1" hangingPunct="1">
                <a:defRPr/>
              </a:pPr>
              <a:t>‹#›</a:t>
            </a:fld>
            <a:endParaRPr lang="en-US" b="0" i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733" r:id="rId1"/>
    <p:sldLayoutId id="2147504734" r:id="rId2"/>
    <p:sldLayoutId id="2147504735" r:id="rId3"/>
    <p:sldLayoutId id="2147504736" r:id="rId4"/>
    <p:sldLayoutId id="2147504737" r:id="rId5"/>
    <p:sldLayoutId id="2147504738" r:id="rId6"/>
    <p:sldLayoutId id="2147504739" r:id="rId7"/>
    <p:sldLayoutId id="2147504740" r:id="rId8"/>
    <p:sldLayoutId id="2147504741" r:id="rId9"/>
    <p:sldLayoutId id="2147504742" r:id="rId10"/>
    <p:sldLayoutId id="2147504743" r:id="rId11"/>
    <p:sldLayoutId id="2147504744" r:id="rId12"/>
    <p:sldLayoutId id="2147504745" r:id="rId13"/>
    <p:sldLayoutId id="21475047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306" y="274638"/>
            <a:ext cx="9051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306" y="1600206"/>
            <a:ext cx="9051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3270" y="6245225"/>
            <a:ext cx="2346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37039" y="6245225"/>
            <a:ext cx="3184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8892" y="6245225"/>
            <a:ext cx="2346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C9B3B3D9-59F9-49F6-8A7B-892065FB7344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4748" r:id="rId1"/>
    <p:sldLayoutId id="2147504749" r:id="rId2"/>
    <p:sldLayoutId id="2147504750" r:id="rId3"/>
    <p:sldLayoutId id="2147504751" r:id="rId4"/>
    <p:sldLayoutId id="2147504752" r:id="rId5"/>
    <p:sldLayoutId id="2147504753" r:id="rId6"/>
    <p:sldLayoutId id="2147504754" r:id="rId7"/>
    <p:sldLayoutId id="2147504755" r:id="rId8"/>
    <p:sldLayoutId id="2147504756" r:id="rId9"/>
    <p:sldLayoutId id="2147504757" r:id="rId10"/>
    <p:sldLayoutId id="2147504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4164" y="122294"/>
            <a:ext cx="8550275" cy="592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236" tIns="49618" rIns="99236" bIns="49618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031878"/>
            <a:ext cx="10058400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49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83688" y="6553200"/>
            <a:ext cx="874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236" tIns="49618" rIns="99236" bIns="49618" numCol="1" anchor="t" anchorCtr="0" compatLnSpc="1">
            <a:prstTxWarp prst="textNoShape">
              <a:avLst/>
            </a:prstTxWarp>
          </a:bodyPr>
          <a:lstStyle>
            <a:lvl1pPr algn="r">
              <a:defRPr sz="1100" b="0" i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BCC1E64-1E7A-4B34-BF80-8D2883948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0" y="823913"/>
            <a:ext cx="100584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9" tIns="45701" rIns="91409" bIns="45701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0" y="6500813"/>
            <a:ext cx="10058400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09" tIns="45701" rIns="91409" bIns="45701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7" y="6677152"/>
            <a:ext cx="4764088" cy="18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36" tIns="49618" rIns="99236" bIns="49618">
            <a:spAutoFit/>
          </a:bodyPr>
          <a:lstStyle>
            <a:lvl1pPr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 defTabSz="990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60000"/>
              </a:lnSpc>
              <a:defRPr/>
            </a:pPr>
            <a:r>
              <a:rPr lang="en-US" sz="900" b="0" i="0" smtClean="0">
                <a:solidFill>
                  <a:srgbClr val="000000"/>
                </a:solidFill>
              </a:rPr>
              <a:t>Operated by the Southeastern Universities Research Association for the U.S. Department of Energy</a:t>
            </a:r>
          </a:p>
        </p:txBody>
      </p:sp>
      <p:pic>
        <p:nvPicPr>
          <p:cNvPr id="14344" name="Picture 8" descr="newlogo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3" y="6297613"/>
            <a:ext cx="1668464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3084513" y="6410325"/>
            <a:ext cx="4237037" cy="1846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90600">
              <a:lnSpc>
                <a:spcPct val="80000"/>
              </a:lnSpc>
            </a:pPr>
            <a:r>
              <a:rPr lang="en-US" sz="1500" i="0" smtClean="0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300" i="0" smtClean="0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</p:spTree>
    <p:extLst>
      <p:ext uri="{BB962C8B-B14F-4D97-AF65-F5344CB8AC3E}">
        <p14:creationId xmlns:p14="http://schemas.microsoft.com/office/powerpoint/2010/main" val="323400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802" r:id="rId1"/>
    <p:sldLayoutId id="2147504803" r:id="rId2"/>
    <p:sldLayoutId id="2147504804" r:id="rId3"/>
    <p:sldLayoutId id="2147504805" r:id="rId4"/>
    <p:sldLayoutId id="2147504806" r:id="rId5"/>
    <p:sldLayoutId id="2147504807" r:id="rId6"/>
    <p:sldLayoutId id="2147504808" r:id="rId7"/>
    <p:sldLayoutId id="2147504809" r:id="rId8"/>
    <p:sldLayoutId id="2147504810" r:id="rId9"/>
    <p:sldLayoutId id="2147504811" r:id="rId10"/>
    <p:sldLayoutId id="2147504812" r:id="rId11"/>
    <p:sldLayoutId id="2147504813" r:id="rId12"/>
    <p:sldLayoutId id="2147504814" r:id="rId13"/>
    <p:sldLayoutId id="2147504815" r:id="rId14"/>
    <p:sldLayoutId id="2147504816" r:id="rId1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+mj-lt"/>
          <a:ea typeface="+mj-ea"/>
          <a:cs typeface="+mj-cs"/>
        </a:defRPr>
      </a:lvl1pPr>
      <a:lvl2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2pPr>
      <a:lvl3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3pPr>
      <a:lvl4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4pPr>
      <a:lvl5pPr algn="ctr" defTabSz="9906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5pPr>
      <a:lvl6pPr marL="457025" algn="ctr" defTabSz="991806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6pPr>
      <a:lvl7pPr marL="914050" algn="ctr" defTabSz="991806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7pPr>
      <a:lvl8pPr marL="1371071" algn="ctr" defTabSz="991806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8pPr>
      <a:lvl9pPr marL="1828097" algn="ctr" defTabSz="991806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34" charset="0"/>
        </a:defRPr>
      </a:lvl9pPr>
    </p:titleStyle>
    <p:bodyStyle>
      <a:lvl1pPr marL="371475" indent="-371475" algn="l" defTabSz="990600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04863" indent="-307975" algn="l" defTabSz="9906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636DB3"/>
          </a:solidFill>
          <a:latin typeface="+mn-lt"/>
        </a:defRPr>
      </a:lvl2pPr>
      <a:lvl3pPr marL="1239838" indent="-247650" algn="l" defTabSz="9906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1"/>
          </a:solidFill>
          <a:latin typeface="+mn-lt"/>
        </a:defRPr>
      </a:lvl3pPr>
      <a:lvl4pPr marL="1735138" indent="-246063" algn="l" defTabSz="9906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4pPr>
      <a:lvl5pPr marL="2232025" indent="-246063" algn="l" defTabSz="99060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689775" indent="-247554" algn="l" defTabSz="991806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3146802" indent="-247554" algn="l" defTabSz="991806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603823" indent="-247554" algn="l" defTabSz="991806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4060849" indent="-247554" algn="l" defTabSz="991806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5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71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97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2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44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70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92" algn="l" defTabSz="9140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hyperlink" Target="http://arxiv.org/abs/nucl-ex/0010004" TargetMode="External"/><Relationship Id="rId1" Type="http://schemas.openxmlformats.org/officeDocument/2006/relationships/slideLayout" Target="../slideLayouts/slideLayout1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42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0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1717"/>
            <a:ext cx="10058400" cy="592648"/>
          </a:xfrm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0000"/>
                </a:solidFill>
              </a:rPr>
              <a:t>HIAF </a:t>
            </a:r>
            <a:r>
              <a:rPr lang="en-US" i="1" dirty="0" err="1">
                <a:solidFill>
                  <a:srgbClr val="FF0000"/>
                </a:solidFill>
              </a:rPr>
              <a:t>EIC@China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smtClean="0">
                <a:solidFill>
                  <a:srgbClr val="FF0000"/>
                </a:solidFill>
              </a:rPr>
              <a:t>Project</a:t>
            </a: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6532" y="705403"/>
            <a:ext cx="10058400" cy="944563"/>
          </a:xfrm>
        </p:spPr>
        <p:txBody>
          <a:bodyPr/>
          <a:lstStyle/>
          <a:p>
            <a:pPr algn="ctr" eaLnBrk="1" hangingPunct="1">
              <a:buFontTx/>
              <a:buNone/>
            </a:pPr>
            <a:endParaRPr lang="en-US" sz="1000" dirty="0" smtClean="0"/>
          </a:p>
          <a:p>
            <a:pPr algn="ctr" eaLnBrk="1" hangingPunct="1">
              <a:buFontTx/>
              <a:buNone/>
            </a:pPr>
            <a:r>
              <a:rPr lang="en-US" sz="1800" dirty="0" smtClean="0">
                <a:latin typeface="Comic Sans MS" pitchFamily="66" charset="0"/>
              </a:rPr>
              <a:t>     </a:t>
            </a:r>
            <a:r>
              <a:rPr lang="en-US" sz="1800" dirty="0" err="1" smtClean="0">
                <a:latin typeface="Comic Sans MS" pitchFamily="66" charset="0"/>
              </a:rPr>
              <a:t>Jian</a:t>
            </a:r>
            <a:r>
              <a:rPr lang="en-US" sz="1800" dirty="0" smtClean="0">
                <a:latin typeface="Comic Sans MS" pitchFamily="66" charset="0"/>
              </a:rPr>
              <a:t>-ping Chen, </a:t>
            </a:r>
            <a:r>
              <a:rPr lang="en-US" sz="1800" dirty="0" err="1" smtClean="0">
                <a:latin typeface="Comic Sans MS" pitchFamily="66" charset="0"/>
              </a:rPr>
              <a:t>JLab</a:t>
            </a:r>
            <a:r>
              <a:rPr lang="en-US" sz="1800" dirty="0" smtClean="0">
                <a:latin typeface="Comic Sans MS" pitchFamily="66" charset="0"/>
              </a:rPr>
              <a:t>, USA and </a:t>
            </a:r>
            <a:r>
              <a:rPr lang="en-US" sz="1800" dirty="0" err="1" smtClean="0">
                <a:latin typeface="Comic Sans MS" pitchFamily="66" charset="0"/>
              </a:rPr>
              <a:t>Xurong</a:t>
            </a:r>
            <a:r>
              <a:rPr lang="en-US" sz="1800" dirty="0" smtClean="0">
                <a:latin typeface="Comic Sans MS" pitchFamily="66" charset="0"/>
              </a:rPr>
              <a:t> Chen, IMP, China</a:t>
            </a:r>
            <a:endParaRPr lang="en-US" sz="1800" dirty="0" smtClean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US" sz="1800" dirty="0" smtClean="0">
                <a:solidFill>
                  <a:schemeClr val="accent2"/>
                </a:solidFill>
                <a:latin typeface="Times New Roman" pitchFamily="18" charset="0"/>
              </a:rPr>
              <a:t>QCD Frontier2013,  Virginia, Oct. 21-22, </a:t>
            </a:r>
            <a:r>
              <a:rPr lang="en-US" sz="1800" dirty="0" smtClean="0">
                <a:solidFill>
                  <a:schemeClr val="accent2"/>
                </a:solidFill>
                <a:latin typeface="Times New Roman" pitchFamily="18" charset="0"/>
              </a:rPr>
              <a:t>2013</a:t>
            </a:r>
          </a:p>
          <a:p>
            <a:pPr algn="ctr" eaLnBrk="1" hangingPunct="1">
              <a:buFontTx/>
              <a:buNone/>
            </a:pPr>
            <a:endParaRPr lang="en-US" sz="1800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329543" y="2323130"/>
            <a:ext cx="9366250" cy="3741202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square" lIns="99236" tIns="49618" rIns="99236" bIns="49618">
            <a:spAutoFit/>
          </a:bodyPr>
          <a:lstStyle/>
          <a:p>
            <a:pPr defTabSz="990600"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en-US" sz="2000" b="0" i="0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n-US" altLang="en-US" sz="1800" b="0" i="0" dirty="0" smtClean="0">
                <a:solidFill>
                  <a:schemeClr val="tx1"/>
                </a:solidFill>
                <a:latin typeface="Arial" charset="0"/>
              </a:rPr>
              <a:t>Introduction</a:t>
            </a:r>
          </a:p>
          <a:p>
            <a:pPr defTabSz="990600"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en-US" sz="1800" b="0" i="0" dirty="0" smtClean="0">
                <a:solidFill>
                  <a:schemeClr val="tx1"/>
                </a:solidFill>
                <a:latin typeface="Arial" charset="0"/>
              </a:rPr>
              <a:t>  EIC@HIAF Project</a:t>
            </a:r>
          </a:p>
          <a:p>
            <a:pPr defTabSz="990600">
              <a:lnSpc>
                <a:spcPct val="130000"/>
              </a:lnSpc>
            </a:pPr>
            <a:r>
              <a:rPr lang="en-US" altLang="en-US" sz="1800" b="0" i="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1</a:t>
            </a:r>
            <a:r>
              <a:rPr lang="en-US" altLang="en-US" sz="1800" b="0" i="0" baseline="30000" dirty="0" smtClean="0">
                <a:solidFill>
                  <a:srgbClr val="0000FF"/>
                </a:solidFill>
                <a:latin typeface="Arial" charset="0"/>
              </a:rPr>
              <a:t>st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 stage: 3 </a:t>
            </a:r>
            <a:r>
              <a:rPr lang="en-US" altLang="en-US" sz="1800" b="0" i="0" dirty="0" err="1" smtClean="0">
                <a:solidFill>
                  <a:srgbClr val="0000FF"/>
                </a:solidFill>
                <a:latin typeface="Arial" charset="0"/>
              </a:rPr>
              <a:t>GeV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 (pol. e) X 12 </a:t>
            </a:r>
            <a:r>
              <a:rPr lang="en-US" altLang="en-US" sz="1800" b="0" i="0" dirty="0" err="1" smtClean="0">
                <a:solidFill>
                  <a:srgbClr val="0000FF"/>
                </a:solidFill>
                <a:latin typeface="Arial" charset="0"/>
              </a:rPr>
              <a:t>GeV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 (pol. p), L=4x10</a:t>
            </a:r>
            <a:r>
              <a:rPr lang="en-US" altLang="en-US" sz="1800" b="0" i="0" baseline="30000" dirty="0" smtClean="0">
                <a:solidFill>
                  <a:srgbClr val="0000FF"/>
                </a:solidFill>
                <a:latin typeface="Arial" charset="0"/>
              </a:rPr>
              <a:t>32</a:t>
            </a:r>
            <a:endParaRPr lang="en-US" altLang="en-US" sz="1800" b="0" i="0" baseline="30000" dirty="0">
              <a:solidFill>
                <a:srgbClr val="0000FF"/>
              </a:solidFill>
              <a:latin typeface="Arial" charset="0"/>
            </a:endParaRPr>
          </a:p>
          <a:p>
            <a:pPr defTabSz="990600">
              <a:lnSpc>
                <a:spcPct val="130000"/>
              </a:lnSpc>
            </a:pPr>
            <a:r>
              <a:rPr lang="en-US" altLang="en-US" sz="1800" b="0" i="0" dirty="0" smtClean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en-US" altLang="en-US" sz="1800" b="0" i="0" dirty="0">
                <a:solidFill>
                  <a:srgbClr val="0000FF"/>
                </a:solidFill>
                <a:latin typeface="Arial" charset="0"/>
              </a:rPr>
              <a:t>E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nergy: </a:t>
            </a:r>
            <a:r>
              <a:rPr lang="en-US" altLang="en-US" sz="1800" b="0" i="0" dirty="0">
                <a:solidFill>
                  <a:srgbClr val="0000FF"/>
                </a:solidFill>
                <a:latin typeface="Arial" charset="0"/>
              </a:rPr>
              <a:t>B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etween 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JLab12 and EIC@US </a:t>
            </a:r>
            <a:endParaRPr lang="en-US" altLang="en-US" sz="1800" b="0" i="0" dirty="0" smtClean="0">
              <a:solidFill>
                <a:srgbClr val="0000FF"/>
              </a:solidFill>
              <a:latin typeface="Arial" charset="0"/>
            </a:endParaRPr>
          </a:p>
          <a:p>
            <a:pPr defTabSz="990600">
              <a:lnSpc>
                <a:spcPct val="130000"/>
              </a:lnSpc>
            </a:pPr>
            <a:r>
              <a:rPr lang="en-US" altLang="en-US" sz="1800" b="0" i="0" dirty="0">
                <a:solidFill>
                  <a:srgbClr val="0000FF"/>
                </a:solidFill>
                <a:latin typeface="Arial" charset="0"/>
              </a:rPr>
              <a:t>	T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ime: likely significantly earlier than US EIC</a:t>
            </a:r>
            <a:endParaRPr lang="en-US" altLang="en-US" sz="1800" b="0" i="0" dirty="0" smtClean="0">
              <a:solidFill>
                <a:srgbClr val="0000FF"/>
              </a:solidFill>
              <a:latin typeface="Arial" charset="0"/>
            </a:endParaRPr>
          </a:p>
          <a:p>
            <a:pPr defTabSz="990600">
              <a:lnSpc>
                <a:spcPct val="130000"/>
              </a:lnSpc>
              <a:buFont typeface="Wingdings" pitchFamily="2" charset="2"/>
              <a:buChar char="§"/>
            </a:pPr>
            <a:r>
              <a:rPr lang="en-US" altLang="en-US" sz="1800" b="0" i="0" dirty="0" smtClean="0">
                <a:solidFill>
                  <a:schemeClr val="tx1"/>
                </a:solidFill>
                <a:latin typeface="Arial" charset="0"/>
              </a:rPr>
              <a:t>  What are </a:t>
            </a:r>
            <a:r>
              <a:rPr lang="en-US" altLang="en-US" sz="1800" b="0" i="0" dirty="0">
                <a:solidFill>
                  <a:schemeClr val="tx1"/>
                </a:solidFill>
                <a:latin typeface="Arial" charset="0"/>
              </a:rPr>
              <a:t>the Unique Opportunities for  </a:t>
            </a:r>
            <a:r>
              <a:rPr lang="en-US" altLang="en-US" sz="1800" b="0" i="0" dirty="0" smtClean="0">
                <a:solidFill>
                  <a:schemeClr val="tx1"/>
                </a:solidFill>
                <a:latin typeface="Arial" charset="0"/>
              </a:rPr>
              <a:t>EIC@HIAF</a:t>
            </a:r>
            <a:endParaRPr lang="en-US" altLang="en-US" sz="1800" b="0" i="0" dirty="0">
              <a:solidFill>
                <a:srgbClr val="0000FF"/>
              </a:solidFill>
              <a:latin typeface="Arial" charset="0"/>
            </a:endParaRPr>
          </a:p>
          <a:p>
            <a:pPr defTabSz="990600">
              <a:lnSpc>
                <a:spcPct val="130000"/>
              </a:lnSpc>
            </a:pPr>
            <a:r>
              <a:rPr lang="en-US" altLang="en-US" sz="1800" b="0" i="0" dirty="0">
                <a:solidFill>
                  <a:srgbClr val="0000FF"/>
                </a:solidFill>
                <a:latin typeface="Arial" charset="0"/>
              </a:rPr>
              <a:t>	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Spin-Flavor 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Structure (sea quark polarization)</a:t>
            </a:r>
            <a:endParaRPr lang="en-US" altLang="en-US" sz="1800" b="0" i="0" dirty="0">
              <a:solidFill>
                <a:srgbClr val="0000FF"/>
              </a:solidFill>
              <a:latin typeface="Arial" charset="0"/>
            </a:endParaRPr>
          </a:p>
          <a:p>
            <a:pPr defTabSz="990600">
              <a:lnSpc>
                <a:spcPct val="130000"/>
              </a:lnSpc>
            </a:pPr>
            <a:r>
              <a:rPr lang="en-US" altLang="en-US" sz="1800" b="0" i="0" dirty="0">
                <a:solidFill>
                  <a:srgbClr val="0000FF"/>
                </a:solidFill>
                <a:latin typeface="Arial" charset="0"/>
              </a:rPr>
              <a:t>	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3-d </a:t>
            </a:r>
            <a:r>
              <a:rPr lang="en-US" altLang="en-US" sz="1800" b="0" i="0" dirty="0">
                <a:solidFill>
                  <a:srgbClr val="0000FF"/>
                </a:solidFill>
                <a:latin typeface="Arial" charset="0"/>
              </a:rPr>
              <a:t>Structure of the 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Nucleon </a:t>
            </a:r>
            <a:r>
              <a:rPr lang="en-US" altLang="en-US" sz="1800" b="0" i="0" dirty="0">
                <a:solidFill>
                  <a:srgbClr val="0000FF"/>
                </a:solidFill>
                <a:latin typeface="Arial" charset="0"/>
              </a:rPr>
              <a:t>(</a:t>
            </a:r>
            <a:r>
              <a:rPr lang="en-US" altLang="en-US" sz="1800" b="0" i="0" dirty="0" err="1" smtClean="0">
                <a:solidFill>
                  <a:srgbClr val="0000FF"/>
                </a:solidFill>
                <a:latin typeface="Arial" charset="0"/>
              </a:rPr>
              <a:t>GPDs,TMDs</a:t>
            </a:r>
            <a:r>
              <a:rPr lang="en-US" altLang="en-US" sz="1800" b="0" i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)</a:t>
            </a:r>
          </a:p>
          <a:p>
            <a:pPr defTabSz="990600">
              <a:lnSpc>
                <a:spcPct val="130000"/>
              </a:lnSpc>
            </a:pPr>
            <a:r>
              <a:rPr lang="en-US" altLang="en-US" sz="1800" b="0" i="0" dirty="0">
                <a:solidFill>
                  <a:srgbClr val="0000FF"/>
                </a:solidFill>
                <a:latin typeface="Arial" charset="0"/>
              </a:rPr>
              <a:t>	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Symbol" pitchFamily="18" charset="2"/>
              </a:rPr>
              <a:t>p/</a:t>
            </a: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K Structure Functions</a:t>
            </a:r>
          </a:p>
          <a:p>
            <a:pPr defTabSz="990600">
              <a:lnSpc>
                <a:spcPct val="130000"/>
              </a:lnSpc>
            </a:pPr>
            <a:r>
              <a:rPr lang="en-US" altLang="en-US" sz="1800" b="0" i="0" dirty="0" smtClean="0">
                <a:solidFill>
                  <a:srgbClr val="0000FF"/>
                </a:solidFill>
                <a:latin typeface="Arial" charset="0"/>
              </a:rPr>
              <a:t>	</a:t>
            </a:r>
            <a:r>
              <a:rPr lang="en-US" altLang="en-US" sz="1800" b="0" i="0" dirty="0" err="1" smtClean="0">
                <a:solidFill>
                  <a:schemeClr val="bg2"/>
                </a:solidFill>
                <a:latin typeface="Arial" charset="0"/>
              </a:rPr>
              <a:t>Hadronization</a:t>
            </a:r>
            <a:r>
              <a:rPr lang="en-US" altLang="en-US" sz="1800" b="0" i="0" dirty="0" smtClean="0">
                <a:solidFill>
                  <a:schemeClr val="bg2"/>
                </a:solidFill>
                <a:latin typeface="Arial" charset="0"/>
              </a:rPr>
              <a:t>/EMC/SRC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8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02920" y="76200"/>
            <a:ext cx="905256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Lepton-Nucleon Facilities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38979" name="Text Box 3"/>
          <p:cNvSpPr txBox="1">
            <a:spLocks noChangeArrowheads="1"/>
          </p:cNvSpPr>
          <p:nvPr/>
        </p:nvSpPr>
        <p:spPr bwMode="auto">
          <a:xfrm>
            <a:off x="4844261" y="1701804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200" i="0">
              <a:solidFill>
                <a:prstClr val="black"/>
              </a:solidFill>
              <a:latin typeface="Comic Sans MS"/>
            </a:endParaRPr>
          </a:p>
        </p:txBody>
      </p:sp>
      <p:pic>
        <p:nvPicPr>
          <p:cNvPr id="638981" name="Picture 118" descr="CMlumi_ep_Aug20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0931" y="1478914"/>
            <a:ext cx="8664893" cy="4770437"/>
          </a:xfrm>
          <a:noFill/>
          <a:ln/>
        </p:spPr>
      </p:pic>
      <p:sp>
        <p:nvSpPr>
          <p:cNvPr id="638986" name="Text Box 10"/>
          <p:cNvSpPr txBox="1">
            <a:spLocks noChangeArrowheads="1"/>
          </p:cNvSpPr>
          <p:nvPr/>
        </p:nvSpPr>
        <p:spPr bwMode="auto">
          <a:xfrm>
            <a:off x="3489013" y="2159266"/>
            <a:ext cx="7713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i="0">
                <a:solidFill>
                  <a:srgbClr val="FF0000"/>
                </a:solidFill>
                <a:latin typeface="Comic Sans MS"/>
              </a:rPr>
              <a:t>JLAB12</a:t>
            </a:r>
          </a:p>
        </p:txBody>
      </p:sp>
      <p:sp>
        <p:nvSpPr>
          <p:cNvPr id="638987" name="Rectangle 11"/>
          <p:cNvSpPr>
            <a:spLocks noChangeArrowheads="1"/>
          </p:cNvSpPr>
          <p:nvPr/>
        </p:nvSpPr>
        <p:spPr bwMode="auto">
          <a:xfrm>
            <a:off x="3296920" y="2222500"/>
            <a:ext cx="167640" cy="152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9" name="矩形 6"/>
          <p:cNvSpPr>
            <a:spLocks noChangeArrowheads="1"/>
          </p:cNvSpPr>
          <p:nvPr/>
        </p:nvSpPr>
        <p:spPr bwMode="auto">
          <a:xfrm>
            <a:off x="3670075" y="4033286"/>
            <a:ext cx="901523" cy="457199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zh-CN" sz="1800" i="0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HIAF</a:t>
            </a:r>
            <a:endParaRPr lang="zh-CN" altLang="en-US" sz="1800" i="0" dirty="0" smtClean="0">
              <a:solidFill>
                <a:srgbClr val="FF0000"/>
              </a:solidFill>
              <a:latin typeface="Arial" pitchFamily="34" charset="0"/>
              <a:ea typeface="SimSun" pitchFamily="2" charset="-122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245474" y="709517"/>
            <a:ext cx="82138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000" b="0" i="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</a:rPr>
              <a:t>   </a:t>
            </a:r>
            <a:r>
              <a:rPr lang="en-US" altLang="zh-CN" sz="2000" b="0" i="0" dirty="0" smtClean="0">
                <a:solidFill>
                  <a:srgbClr val="333399"/>
                </a:solidFill>
                <a:latin typeface="Arial" pitchFamily="34" charset="0"/>
                <a:ea typeface="SimSun" pitchFamily="2" charset="-122"/>
              </a:rPr>
              <a:t>  </a:t>
            </a:r>
            <a:r>
              <a:rPr lang="en-US" altLang="zh-CN" sz="2000" i="0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HIAF: </a:t>
            </a:r>
            <a:r>
              <a:rPr lang="en-US" altLang="zh-CN" sz="2000" b="0" i="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e(3GeV) +p(12GeV), both polarized, L(max)=4*10</a:t>
            </a:r>
            <a:r>
              <a:rPr lang="en-US" altLang="zh-CN" sz="2000" b="0" i="0" baseline="3000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32</a:t>
            </a:r>
            <a:r>
              <a:rPr lang="en-US" altLang="zh-CN" sz="2000" b="0" i="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cm</a:t>
            </a:r>
            <a:r>
              <a:rPr lang="en-US" altLang="zh-CN" sz="2000" b="0" i="0" baseline="3000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2</a:t>
            </a:r>
            <a:r>
              <a:rPr lang="en-US" altLang="zh-CN" sz="2000" b="0" i="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/s</a:t>
            </a:r>
            <a:r>
              <a:rPr lang="zh-CN" altLang="en-US" sz="2000" b="0" i="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"/>
            <a:ext cx="10058400" cy="531813"/>
          </a:xfrm>
        </p:spPr>
        <p:txBody>
          <a:bodyPr/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Figure of Merit </a:t>
            </a:r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31829"/>
            <a:ext cx="10058400" cy="5826125"/>
          </a:xfrm>
        </p:spPr>
        <p:txBody>
          <a:bodyPr/>
          <a:lstStyle/>
          <a:p>
            <a:pPr>
              <a:defRPr/>
            </a:pPr>
            <a:r>
              <a:rPr lang="en-US" sz="2000" b="1" dirty="0" smtClean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b="1" dirty="0" smtClean="0">
                <a:latin typeface="Helvetica" charset="0"/>
                <a:cs typeface="Helvetica" charset="0"/>
                <a:sym typeface="Helvetica" charset="0"/>
              </a:rPr>
              <a:t>Figure-of Merit for double polarization experiments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   </a:t>
            </a:r>
            <a:r>
              <a:rPr lang="en-US" sz="24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	         FOM=L * P</a:t>
            </a:r>
            <a:r>
              <a:rPr lang="en-US" sz="2400" baseline="-250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e</a:t>
            </a:r>
            <a:r>
              <a:rPr lang="en-US" sz="2400" baseline="300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 * P</a:t>
            </a:r>
            <a:r>
              <a:rPr lang="en-US" sz="2400" baseline="-250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N</a:t>
            </a:r>
            <a:r>
              <a:rPr lang="en-US" sz="2400" baseline="300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2 </a:t>
            </a:r>
            <a:r>
              <a:rPr lang="en-US" sz="24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* D</a:t>
            </a:r>
            <a:r>
              <a:rPr lang="en-US" sz="2400" baseline="300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2</a:t>
            </a:r>
            <a:endParaRPr lang="en-US" sz="2000" dirty="0" smtClean="0">
              <a:solidFill>
                <a:srgbClr val="0000FF"/>
              </a:solidFill>
              <a:latin typeface="Helvetica" charset="0"/>
              <a:cs typeface="Helvetica" charset="0"/>
              <a:sym typeface="Helvetica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L=Luminosity, P=Polarization, D=Dilution</a:t>
            </a:r>
          </a:p>
          <a:p>
            <a:pPr marL="0" indent="0">
              <a:buNone/>
              <a:defRPr/>
            </a:pPr>
            <a:endParaRPr lang="en-US" sz="2400" dirty="0" smtClean="0">
              <a:latin typeface="Helvetica" charset="0"/>
              <a:cs typeface="Helvetica" charset="0"/>
              <a:sym typeface="Helvetica" charset="0"/>
            </a:endParaRPr>
          </a:p>
          <a:p>
            <a:pPr>
              <a:defRPr/>
            </a:pP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b="1" dirty="0" smtClean="0">
                <a:latin typeface="Helvetica" charset="0"/>
                <a:cs typeface="Helvetica" charset="0"/>
                <a:sym typeface="Helvetica" charset="0"/>
              </a:rPr>
              <a:t>FOM Comparison of EIC@HIAF (1) with COMPASS (2)</a:t>
            </a:r>
          </a:p>
          <a:p>
            <a:pPr marL="0" indent="0">
              <a:buNone/>
              <a:defRPr/>
            </a:pPr>
            <a:r>
              <a:rPr lang="en-US" sz="2400" b="1" dirty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b="1" dirty="0" smtClean="0">
                <a:latin typeface="Helvetica" charset="0"/>
                <a:cs typeface="Helvetica" charset="0"/>
                <a:sym typeface="Helvetica" charset="0"/>
              </a:rPr>
              <a:t>        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HIAF: L=4*10</a:t>
            </a:r>
            <a:r>
              <a:rPr lang="en-US" sz="2400" baseline="30000" dirty="0" smtClean="0">
                <a:latin typeface="Helvetica" charset="0"/>
                <a:cs typeface="Helvetica" charset="0"/>
                <a:sym typeface="Helvetica" charset="0"/>
              </a:rPr>
              <a:t>32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, D=1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        COMPASS: L=10</a:t>
            </a:r>
            <a:r>
              <a:rPr lang="en-US" sz="2400" baseline="30000" dirty="0" smtClean="0">
                <a:latin typeface="Helvetica" charset="0"/>
                <a:cs typeface="Helvetica" charset="0"/>
                <a:sym typeface="Helvetica" charset="0"/>
              </a:rPr>
              <a:t>32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, D=0.13 (NH</a:t>
            </a:r>
            <a:r>
              <a:rPr lang="en-US" sz="2400" baseline="-25000" dirty="0" smtClean="0">
                <a:latin typeface="Helvetica" charset="0"/>
                <a:cs typeface="Helvetica" charset="0"/>
                <a:sym typeface="Helvetica" charset="0"/>
              </a:rPr>
              <a:t>3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 target) 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dirty="0" err="1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Unpolarized</a:t>
            </a:r>
            <a:r>
              <a:rPr lang="en-US" sz="24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: 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         FOM(1)/FOM(2) = L(1)/L(2) ~ 4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dirty="0" smtClean="0">
                <a:solidFill>
                  <a:srgbClr val="0000FF"/>
                </a:solidFill>
                <a:latin typeface="Helvetica" charset="0"/>
                <a:cs typeface="Helvetica" charset="0"/>
                <a:sym typeface="Helvetica" charset="0"/>
              </a:rPr>
              <a:t>Polarized: 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Helvetica" charset="0"/>
                <a:cs typeface="Helvetica" charset="0"/>
                <a:sym typeface="Helvetica" charset="0"/>
              </a:rPr>
              <a:t>	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         FOM(1)/FOM(2) = L(1)/L(2) * [D(1)</a:t>
            </a:r>
            <a:r>
              <a:rPr lang="en-US" sz="2400" baseline="30000" dirty="0" smtClean="0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 /D(2)</a:t>
            </a:r>
            <a:r>
              <a:rPr lang="en-US" sz="2400" baseline="30000" dirty="0" smtClean="0">
                <a:latin typeface="Helvetica" charset="0"/>
                <a:cs typeface="Helvetica" charset="0"/>
                <a:sym typeface="Helvetica" charset="0"/>
              </a:rPr>
              <a:t>2</a:t>
            </a:r>
            <a:r>
              <a:rPr lang="en-US" sz="2400" dirty="0" smtClean="0">
                <a:latin typeface="Helvetica" charset="0"/>
                <a:cs typeface="Helvetica" charset="0"/>
                <a:sym typeface="Helvetica" charset="0"/>
              </a:rPr>
              <a:t>] ~ 200</a:t>
            </a:r>
            <a:endParaRPr lang="en-US" sz="2400" dirty="0"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46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251460" y="103"/>
            <a:ext cx="980694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400" b="0" i="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</a:rPr>
              <a:t>   </a:t>
            </a:r>
            <a:r>
              <a:rPr lang="en-US" altLang="zh-CN" sz="2400" i="0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EIC@HIAF Kinematic Coverage Comparison with </a:t>
            </a:r>
            <a:r>
              <a:rPr lang="en-US" altLang="zh-CN" sz="2400" i="0" dirty="0" err="1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JLab</a:t>
            </a:r>
            <a:r>
              <a:rPr lang="en-US" altLang="zh-CN" sz="2400" i="0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 12 </a:t>
            </a:r>
            <a:r>
              <a:rPr lang="en-US" altLang="zh-CN" sz="2400" i="0" dirty="0" err="1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</a:rPr>
              <a:t>GeV</a:t>
            </a:r>
            <a:endParaRPr lang="en-US" altLang="zh-CN" sz="2400" i="0" dirty="0" smtClean="0">
              <a:solidFill>
                <a:srgbClr val="FF0000"/>
              </a:solidFill>
              <a:latin typeface="Arial" pitchFamily="34" charset="0"/>
              <a:ea typeface="SimSun" pitchFamily="2" charset="-12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zh-CN" sz="1800" b="0" i="0" dirty="0" smtClean="0">
                <a:solidFill>
                  <a:srgbClr val="333399"/>
                </a:solidFill>
                <a:latin typeface="Arial" pitchFamily="34" charset="0"/>
                <a:ea typeface="SimSun" pitchFamily="2" charset="-122"/>
              </a:rPr>
              <a:t>      </a:t>
            </a:r>
            <a:r>
              <a:rPr lang="en-US" altLang="zh-CN" sz="1800" b="0" i="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e(3GeV) +p(12GeV), both polarized, L(max)=4*10</a:t>
            </a:r>
            <a:r>
              <a:rPr lang="en-US" altLang="zh-CN" sz="1800" b="0" i="0" baseline="3000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32</a:t>
            </a:r>
            <a:r>
              <a:rPr lang="en-US" altLang="zh-CN" sz="1800" b="0" i="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cm</a:t>
            </a:r>
            <a:r>
              <a:rPr lang="en-US" altLang="zh-CN" sz="1800" b="0" i="0" baseline="3000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2</a:t>
            </a:r>
            <a:r>
              <a:rPr lang="en-US" altLang="zh-CN" sz="1800" b="0" i="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/s</a:t>
            </a:r>
            <a:r>
              <a:rPr lang="zh-CN" altLang="en-US" sz="1800" b="0" i="0" dirty="0" smtClean="0">
                <a:solidFill>
                  <a:srgbClr val="0000FF"/>
                </a:solidFill>
                <a:latin typeface="Arial" pitchFamily="34" charset="0"/>
                <a:ea typeface="SimSun" pitchFamily="2" charset="-122"/>
              </a:rPr>
              <a:t> </a:t>
            </a:r>
          </a:p>
        </p:txBody>
      </p:sp>
      <p:pic>
        <p:nvPicPr>
          <p:cNvPr id="18437" name="Picture 9" descr="C:\Documents and Settings\xurong chen\Application Data\Tencent\Users\88025915\QQ\WinTemp\RichOle\0TFKNON7NB]A6J3738$MH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2255" y="1152342"/>
            <a:ext cx="6337249" cy="446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063" y="2860201"/>
            <a:ext cx="350909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0" i="0" dirty="0" smtClean="0">
                <a:solidFill>
                  <a:prstClr val="black"/>
                </a:solidFill>
                <a:latin typeface="Comic Sans MS"/>
              </a:rPr>
              <a:t> EIC@HIAF:</a:t>
            </a:r>
            <a:endParaRPr lang="en-US" sz="2000" b="0" i="0" dirty="0">
              <a:solidFill>
                <a:prstClr val="black"/>
              </a:solidFill>
              <a:latin typeface="Comic Sans MS"/>
            </a:endParaRP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rgbClr val="262FE6"/>
                </a:solidFill>
                <a:latin typeface="Comic Sans MS"/>
              </a:rPr>
              <a:t>study </a:t>
            </a:r>
            <a:r>
              <a:rPr lang="en-US" sz="1800" b="0" i="0" dirty="0">
                <a:solidFill>
                  <a:srgbClr val="262FE6"/>
                </a:solidFill>
                <a:latin typeface="Comic Sans MS"/>
              </a:rPr>
              <a:t>sea quarks (x &gt; </a:t>
            </a:r>
            <a:r>
              <a:rPr lang="en-US" sz="1800" b="0" i="0" dirty="0" smtClean="0">
                <a:solidFill>
                  <a:srgbClr val="262FE6"/>
                </a:solidFill>
                <a:latin typeface="Comic Sans MS"/>
              </a:rPr>
              <a:t>0.01)</a:t>
            </a:r>
            <a:endParaRPr lang="en-US" sz="1800" b="0" i="0" dirty="0">
              <a:solidFill>
                <a:srgbClr val="262FE6"/>
              </a:solidFill>
              <a:latin typeface="Comic Sans MS"/>
            </a:endParaRP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rgbClr val="262FE6"/>
                </a:solidFill>
                <a:latin typeface="Comic Sans MS"/>
              </a:rPr>
              <a:t>deep </a:t>
            </a:r>
            <a:r>
              <a:rPr lang="en-US" sz="1800" b="0" i="0" dirty="0">
                <a:solidFill>
                  <a:srgbClr val="262FE6"/>
                </a:solidFill>
                <a:latin typeface="Comic Sans MS"/>
              </a:rPr>
              <a:t>exclusive scattering at Q</a:t>
            </a:r>
            <a:r>
              <a:rPr lang="en-US" sz="1800" b="0" i="0" baseline="30000" dirty="0">
                <a:solidFill>
                  <a:srgbClr val="262FE6"/>
                </a:solidFill>
                <a:latin typeface="Comic Sans MS"/>
              </a:rPr>
              <a:t>2</a:t>
            </a:r>
            <a:r>
              <a:rPr lang="en-US" sz="1800" b="0" i="0" dirty="0">
                <a:solidFill>
                  <a:srgbClr val="262FE6"/>
                </a:solidFill>
                <a:latin typeface="Comic Sans MS"/>
              </a:rPr>
              <a:t> &gt; </a:t>
            </a:r>
            <a:r>
              <a:rPr lang="en-US" sz="1800" b="0" i="0" dirty="0" smtClean="0">
                <a:solidFill>
                  <a:srgbClr val="262FE6"/>
                </a:solidFill>
                <a:latin typeface="Comic Sans MS"/>
              </a:rPr>
              <a:t>5-10</a:t>
            </a: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rgbClr val="262FE6"/>
                </a:solidFill>
                <a:latin typeface="Comic Sans MS"/>
              </a:rPr>
              <a:t>higher Q</a:t>
            </a:r>
            <a:r>
              <a:rPr lang="en-US" sz="1800" b="0" i="0" baseline="30000" dirty="0" smtClean="0">
                <a:solidFill>
                  <a:srgbClr val="262FE6"/>
                </a:solidFill>
                <a:latin typeface="Comic Sans MS"/>
              </a:rPr>
              <a:t>2</a:t>
            </a:r>
            <a:r>
              <a:rPr lang="en-US" sz="1800" b="0" i="0" dirty="0" smtClean="0">
                <a:solidFill>
                  <a:srgbClr val="262FE6"/>
                </a:solidFill>
                <a:latin typeface="Comic Sans MS"/>
              </a:rPr>
              <a:t> in valance region</a:t>
            </a:r>
            <a:endParaRPr lang="en-US" sz="1800" b="0" i="0" dirty="0">
              <a:solidFill>
                <a:srgbClr val="FF0000"/>
              </a:solidFill>
              <a:latin typeface="Comic Sans MS"/>
            </a:endParaRPr>
          </a:p>
          <a:p>
            <a:pPr marL="285750" indent="-2857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b="0" i="0" dirty="0" smtClean="0">
                <a:solidFill>
                  <a:srgbClr val="0000FF"/>
                </a:solidFill>
                <a:latin typeface="Comic Sans MS"/>
              </a:rPr>
              <a:t>range </a:t>
            </a:r>
            <a:r>
              <a:rPr lang="en-US" sz="1800" b="0" i="0" dirty="0">
                <a:solidFill>
                  <a:srgbClr val="0000FF"/>
                </a:solidFill>
                <a:latin typeface="Comic Sans MS"/>
              </a:rPr>
              <a:t>in </a:t>
            </a:r>
            <a:r>
              <a:rPr lang="en-US" sz="1800" b="0" i="0" dirty="0" smtClean="0">
                <a:solidFill>
                  <a:srgbClr val="0000FF"/>
                </a:solidFill>
                <a:latin typeface="Comic Sans MS"/>
              </a:rPr>
              <a:t>Q</a:t>
            </a:r>
            <a:r>
              <a:rPr lang="en-US" sz="1800" b="0" i="0" baseline="30000" dirty="0" smtClean="0">
                <a:solidFill>
                  <a:srgbClr val="0000FF"/>
                </a:solidFill>
                <a:latin typeface="Comic Sans MS"/>
              </a:rPr>
              <a:t>2  </a:t>
            </a:r>
            <a:r>
              <a:rPr lang="en-US" sz="1800" b="0" i="0" dirty="0" smtClean="0">
                <a:solidFill>
                  <a:srgbClr val="0000FF"/>
                </a:solidFill>
                <a:latin typeface="Comic Sans MS"/>
              </a:rPr>
              <a:t>allows some study gluons </a:t>
            </a:r>
            <a:endParaRPr lang="en-US" sz="1800" b="0" i="0" dirty="0">
              <a:solidFill>
                <a:srgbClr val="0000FF"/>
              </a:solidFill>
              <a:latin typeface="Comic Sans MS"/>
            </a:endParaRPr>
          </a:p>
          <a:p>
            <a:pPr marL="171450" indent="-1714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800" b="0" i="0" dirty="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14244" y="5844950"/>
            <a:ext cx="3155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dirty="0" smtClean="0">
                <a:solidFill>
                  <a:srgbClr val="990099"/>
                </a:solidFill>
                <a:latin typeface="Comic Sans MS"/>
              </a:rPr>
              <a:t>plot courtesy of </a:t>
            </a:r>
            <a:r>
              <a:rPr lang="en-US" sz="1600" b="0" i="0" dirty="0" err="1" smtClean="0">
                <a:solidFill>
                  <a:srgbClr val="990099"/>
                </a:solidFill>
                <a:latin typeface="Comic Sans MS"/>
              </a:rPr>
              <a:t>Xurong</a:t>
            </a:r>
            <a:r>
              <a:rPr lang="en-US" sz="1600" b="0" i="0" dirty="0" smtClean="0">
                <a:solidFill>
                  <a:srgbClr val="990099"/>
                </a:solidFill>
                <a:latin typeface="Comic Sans MS"/>
              </a:rPr>
              <a:t> Chen </a:t>
            </a:r>
            <a:endParaRPr lang="en-US" sz="1600" b="0" i="0" dirty="0">
              <a:solidFill>
                <a:srgbClr val="990099"/>
              </a:solidFill>
              <a:latin typeface="Comic Sans MS"/>
            </a:endParaRPr>
          </a:p>
          <a:p>
            <a:pPr marL="171450" indent="-1714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800" b="0" i="0" dirty="0">
              <a:solidFill>
                <a:prstClr val="black"/>
              </a:solidFill>
              <a:latin typeface="Comic Sans MS"/>
            </a:endParaRPr>
          </a:p>
        </p:txBody>
      </p:sp>
    </p:spTree>
  </p:cSld>
  <p:clrMapOvr>
    <a:masterClrMapping/>
  </p:clrMapOvr>
  <p:transition advTm="4845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2157728" y="2432446"/>
            <a:ext cx="5952494" cy="584737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</a:rPr>
              <a:t>Science Case (</a:t>
            </a:r>
            <a:r>
              <a:rPr lang="en-US" sz="3200" b="0" i="0" dirty="0" smtClean="0">
                <a:solidFill>
                  <a:srgbClr val="000000"/>
                </a:solidFill>
              </a:rPr>
              <a:t>I): </a:t>
            </a:r>
            <a:r>
              <a:rPr lang="en-US" sz="3200" b="0" i="0" dirty="0" smtClean="0">
                <a:solidFill>
                  <a:srgbClr val="000000"/>
                </a:solidFill>
                <a:latin typeface="+mj-lt"/>
              </a:rPr>
              <a:t>Spin-Flavor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209550" y="3053384"/>
            <a:ext cx="9848850" cy="80018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endParaRPr lang="en-US" sz="1400" b="0" i="0" dirty="0" smtClean="0">
              <a:solidFill>
                <a:srgbClr val="C00000"/>
              </a:solidFill>
            </a:endParaRPr>
          </a:p>
          <a:p>
            <a:pPr algn="ctr"/>
            <a:r>
              <a:rPr lang="en-US" sz="3200" b="0" i="0" dirty="0" smtClean="0">
                <a:solidFill>
                  <a:srgbClr val="C00000"/>
                </a:solidFill>
              </a:rPr>
              <a:t> </a:t>
            </a:r>
            <a:r>
              <a:rPr lang="el-GR" altLang="zh-CN" sz="2400" b="0" i="0" kern="0" dirty="0">
                <a:solidFill>
                  <a:srgbClr val="FF0000"/>
                </a:solidFill>
                <a:latin typeface="Arial"/>
              </a:rPr>
              <a:t>Δ</a:t>
            </a:r>
            <a:r>
              <a:rPr lang="en-US" altLang="zh-CN" sz="2400" i="0" kern="0" dirty="0">
                <a:solidFill>
                  <a:srgbClr val="FF0000"/>
                </a:solidFill>
                <a:latin typeface="Arial"/>
                <a:ea typeface="宋体" pitchFamily="2" charset="-122"/>
              </a:rPr>
              <a:t>s </a:t>
            </a:r>
            <a:r>
              <a:rPr lang="en-US" altLang="zh-CN" sz="3200" b="0" i="0" dirty="0" smtClean="0">
                <a:solidFill>
                  <a:srgbClr val="C00000"/>
                </a:solidFill>
              </a:rPr>
              <a:t>and other polarized sea quark distributions</a:t>
            </a:r>
            <a:endParaRPr lang="en-US" sz="3200" b="0" i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42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74638"/>
            <a:ext cx="9136380" cy="487362"/>
          </a:xfrm>
        </p:spPr>
        <p:txBody>
          <a:bodyPr/>
          <a:lstStyle/>
          <a:p>
            <a:r>
              <a:rPr lang="en-US" altLang="zh-CN" sz="3200" b="1" smtClean="0">
                <a:solidFill>
                  <a:srgbClr val="FF0000"/>
                </a:solidFill>
                <a:ea typeface="宋体" pitchFamily="2" charset="-122"/>
              </a:rPr>
              <a:t>Spin-Flavor Study at EIC@HIAF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" y="2057400"/>
            <a:ext cx="9220200" cy="3581400"/>
          </a:xfrm>
        </p:spPr>
        <p:txBody>
          <a:bodyPr/>
          <a:lstStyle/>
          <a:p>
            <a:pPr>
              <a:buFont typeface="Wingdings" pitchFamily="2" charset="2"/>
              <a:buChar char="l"/>
            </a:pPr>
            <a:r>
              <a:rPr lang="en-US" altLang="zh-CN" sz="2400" b="1" dirty="0" smtClean="0">
                <a:solidFill>
                  <a:srgbClr val="FF0000"/>
                </a:solidFill>
                <a:ea typeface="宋体" pitchFamily="2" charset="-122"/>
              </a:rPr>
              <a:t>Unique opportunity for </a:t>
            </a:r>
            <a:r>
              <a:rPr lang="el-GR" altLang="zh-CN" sz="2400" dirty="0" smtClean="0">
                <a:solidFill>
                  <a:srgbClr val="FF0000"/>
                </a:solidFill>
              </a:rPr>
              <a:t>Δ</a:t>
            </a:r>
            <a:r>
              <a:rPr lang="en-US" altLang="zh-CN" sz="2400" b="1" dirty="0" smtClean="0">
                <a:solidFill>
                  <a:srgbClr val="FF0000"/>
                </a:solidFill>
                <a:ea typeface="宋体" pitchFamily="2" charset="-122"/>
              </a:rPr>
              <a:t>s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JLab12 </a:t>
            </a:r>
            <a:r>
              <a:rPr lang="en-US" altLang="zh-CN" sz="2400" dirty="0" err="1" smtClean="0">
                <a:solidFill>
                  <a:srgbClr val="0000FF"/>
                </a:solidFill>
                <a:ea typeface="宋体" pitchFamily="2" charset="-122"/>
              </a:rPr>
              <a:t>GeV</a:t>
            </a: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 energy not high enough to have clean </a:t>
            </a:r>
            <a:r>
              <a:rPr lang="en-US" altLang="zh-CN" sz="2400" dirty="0" smtClean="0">
                <a:solidFill>
                  <a:srgbClr val="0000FF"/>
                </a:solidFill>
                <a:latin typeface="Symbol" pitchFamily="18" charset="2"/>
                <a:ea typeface="宋体" pitchFamily="2" charset="-122"/>
              </a:rPr>
              <a:t>D</a:t>
            </a: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s measurements</a:t>
            </a:r>
          </a:p>
          <a:p>
            <a:pPr>
              <a:buFont typeface="Wingdings" pitchFamily="2" charset="2"/>
              <a:buChar char="Ø"/>
            </a:pPr>
            <a:endParaRPr lang="en-US" altLang="zh-CN" sz="2400" dirty="0" smtClean="0">
              <a:ea typeface="宋体" pitchFamily="2" charset="-122"/>
            </a:endParaRPr>
          </a:p>
          <a:p>
            <a:pPr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ea typeface="宋体" pitchFamily="2" charset="-122"/>
              </a:rPr>
              <a:t>    EIC@HIAF, combination of energy and luminosity</a:t>
            </a:r>
            <a:r>
              <a:rPr lang="zh-CN" altLang="en-US" sz="2400" dirty="0" smtClean="0">
                <a:solidFill>
                  <a:srgbClr val="FF0000"/>
                </a:solidFill>
                <a:ea typeface="宋体" pitchFamily="2" charset="-122"/>
              </a:rPr>
              <a:t>：</a:t>
            </a:r>
            <a:r>
              <a:rPr lang="en-US" altLang="zh-CN" sz="2400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By semi-inclusive DIS, in particular, for </a:t>
            </a:r>
            <a:r>
              <a:rPr lang="en-US" altLang="zh-CN" sz="2400" dirty="0" err="1" smtClean="0">
                <a:solidFill>
                  <a:srgbClr val="0000FF"/>
                </a:solidFill>
                <a:ea typeface="宋体" pitchFamily="2" charset="-122"/>
              </a:rPr>
              <a:t>Kaons</a:t>
            </a:r>
            <a:r>
              <a:rPr lang="en-US" altLang="zh-CN" sz="2400" dirty="0" smtClean="0">
                <a:solidFill>
                  <a:srgbClr val="0000FF"/>
                </a:solidFill>
                <a:ea typeface="宋体" pitchFamily="2" charset="-122"/>
              </a:rPr>
              <a:t> , will help to identify strange quark </a:t>
            </a:r>
            <a:r>
              <a:rPr lang="en-US" altLang="zh-CN" sz="2400" dirty="0" err="1" smtClean="0">
                <a:solidFill>
                  <a:srgbClr val="0000FF"/>
                </a:solidFill>
                <a:ea typeface="宋体" pitchFamily="2" charset="-122"/>
              </a:rPr>
              <a:t>helicity</a:t>
            </a:r>
            <a:endParaRPr lang="en-US" altLang="zh-CN" sz="2400" dirty="0" smtClean="0">
              <a:solidFill>
                <a:srgbClr val="0000FF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9933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6634323" y="5171281"/>
            <a:ext cx="331152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b="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100 days, L =10</a:t>
            </a:r>
            <a:r>
              <a:rPr lang="en-US" sz="1800" b="0" i="0" baseline="3000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33</a:t>
            </a:r>
            <a:r>
              <a:rPr lang="en-US" sz="1800" b="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, s = 1000</a:t>
            </a:r>
          </a:p>
        </p:txBody>
      </p:sp>
      <p:pic>
        <p:nvPicPr>
          <p:cNvPr id="65" name="Picture 13" descr="Page11Kinney-EIC-SIDIS-08"/>
          <p:cNvPicPr>
            <a:picLocks noChangeAspect="1" noChangeArrowheads="1"/>
          </p:cNvPicPr>
          <p:nvPr/>
        </p:nvPicPr>
        <p:blipFill>
          <a:blip r:embed="rId2" cstate="print"/>
          <a:srcRect l="53693" t="14088" r="7547" b="34923"/>
          <a:stretch>
            <a:fillRect/>
          </a:stretch>
        </p:blipFill>
        <p:spPr bwMode="auto">
          <a:xfrm>
            <a:off x="6035835" y="1217710"/>
            <a:ext cx="3910013" cy="350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4900" name="TextBox 16"/>
          <p:cNvSpPr txBox="1">
            <a:spLocks noChangeArrowheads="1"/>
          </p:cNvSpPr>
          <p:nvPr/>
        </p:nvSpPr>
        <p:spPr bwMode="auto">
          <a:xfrm>
            <a:off x="0" y="0"/>
            <a:ext cx="100584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44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  <a:cs typeface="Arial" pitchFamily="34" charset="0"/>
              </a:rPr>
              <a:t>Sea Quark Polarization</a:t>
            </a:r>
          </a:p>
        </p:txBody>
      </p:sp>
      <p:sp>
        <p:nvSpPr>
          <p:cNvPr id="464901" name="Text Box 22"/>
          <p:cNvSpPr txBox="1">
            <a:spLocks noChangeArrowheads="1"/>
          </p:cNvSpPr>
          <p:nvPr/>
        </p:nvSpPr>
        <p:spPr bwMode="auto">
          <a:xfrm>
            <a:off x="-11113" y="4801393"/>
            <a:ext cx="6465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latin typeface="Comic Sans MS" pitchFamily="66" charset="0"/>
                <a:ea typeface="MS PGothic" pitchFamily="34" charset="-128"/>
              </a:rPr>
              <a:t> Spin-Flavor Decomposition of the Light Quark Sea</a:t>
            </a:r>
          </a:p>
        </p:txBody>
      </p:sp>
      <p:pic>
        <p:nvPicPr>
          <p:cNvPr id="464902" name="Picture 13" descr="se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3" y="1754283"/>
            <a:ext cx="4787900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238130" y="5351626"/>
            <a:ext cx="60404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Access requires s ~ </a:t>
            </a:r>
            <a:r>
              <a:rPr lang="en-US" sz="1800" i="0" dirty="0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100-1000 </a:t>
            </a:r>
            <a:r>
              <a:rPr 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(and good luminosity</a:t>
            </a:r>
            <a:r>
              <a:rPr lang="en-US" sz="1800" i="0" dirty="0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)</a:t>
            </a:r>
          </a:p>
          <a:p>
            <a:pPr eaLnBrk="1" hangingPunct="1"/>
            <a:endParaRPr lang="en-US" sz="1800" i="0" dirty="0">
              <a:solidFill>
                <a:srgbClr val="FF0000"/>
              </a:solidFill>
              <a:latin typeface="Comic Sans MS" pitchFamily="66" charset="0"/>
              <a:ea typeface="MS PGothic" pitchFamily="34" charset="-128"/>
            </a:endParaRPr>
          </a:p>
          <a:p>
            <a:pPr eaLnBrk="1" hangingPunct="1"/>
            <a:r>
              <a:rPr lang="en-US" sz="1800" i="0" dirty="0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A simulation with parameters of EIC@HIAF is</a:t>
            </a:r>
            <a:r>
              <a:rPr 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sz="1800" i="0" dirty="0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being performed by </a:t>
            </a:r>
            <a:r>
              <a:rPr lang="en-US" sz="1800" i="0" dirty="0" err="1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Xiaodong</a:t>
            </a:r>
            <a:r>
              <a:rPr lang="en-US" sz="1800" i="0" dirty="0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sz="1800" i="0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Jiang (Los Alamos</a:t>
            </a:r>
            <a:r>
              <a:rPr lang="en-US" sz="1800" i="0" dirty="0" smtClean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) </a:t>
            </a:r>
            <a:endParaRPr lang="en-US" sz="1800" i="0" dirty="0">
              <a:solidFill>
                <a:srgbClr val="FF0000"/>
              </a:solidFill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 rot="-5400000">
            <a:off x="2677320" y="877284"/>
            <a:ext cx="5969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9600" b="0" i="0">
                <a:solidFill>
                  <a:srgbClr val="FFC000"/>
                </a:solidFill>
                <a:latin typeface="Comic Sans MS" pitchFamily="66" charset="0"/>
                <a:ea typeface="MS PGothic" pitchFamily="34" charset="-128"/>
              </a:rPr>
              <a:t>}</a:t>
            </a:r>
          </a:p>
        </p:txBody>
      </p:sp>
      <p:sp>
        <p:nvSpPr>
          <p:cNvPr id="66" name="Oval 68"/>
          <p:cNvSpPr>
            <a:spLocks noChangeArrowheads="1"/>
          </p:cNvSpPr>
          <p:nvPr/>
        </p:nvSpPr>
        <p:spPr bwMode="auto">
          <a:xfrm>
            <a:off x="8702681" y="2556165"/>
            <a:ext cx="820738" cy="803275"/>
          </a:xfrm>
          <a:prstGeom prst="ellipse">
            <a:avLst/>
          </a:prstGeom>
          <a:noFill/>
          <a:ln w="381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sz="1800" b="0" i="0">
              <a:solidFill>
                <a:srgbClr val="000000"/>
              </a:solidFill>
              <a:latin typeface="Comic Sans MS" pitchFamily="66" charset="0"/>
            </a:endParaRPr>
          </a:p>
        </p:txBody>
      </p: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>
            <a:off x="8106774" y="4108450"/>
            <a:ext cx="1373782" cy="127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8551872" y="1503847"/>
            <a:ext cx="11416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0" i="0" dirty="0">
                <a:solidFill>
                  <a:srgbClr val="000000"/>
                </a:solidFill>
                <a:latin typeface="Comic Sans MS" pitchFamily="66" charset="0"/>
              </a:rPr>
              <a:t>Kinney, </a:t>
            </a:r>
            <a:r>
              <a:rPr lang="en-US" sz="1200" b="0" i="0" dirty="0" err="1">
                <a:solidFill>
                  <a:srgbClr val="000000"/>
                </a:solidFill>
                <a:latin typeface="Comic Sans MS" pitchFamily="66" charset="0"/>
              </a:rPr>
              <a:t>Seele</a:t>
            </a:r>
            <a:endParaRPr lang="en-US" sz="1200" b="0" i="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86580" y="3818753"/>
            <a:ext cx="10086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i="0" dirty="0" smtClean="0">
                <a:solidFill>
                  <a:srgbClr val="FF0000"/>
                </a:solidFill>
                <a:latin typeface="Comic Sans MS" pitchFamily="66" charset="0"/>
              </a:rPr>
              <a:t>EIC@HIAF</a:t>
            </a:r>
            <a:endParaRPr lang="en-US" sz="1200" i="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Spin-Flavor Study at EIC@HIAF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1881"/>
            <a:ext cx="10058400" cy="5368925"/>
          </a:xfrm>
        </p:spPr>
        <p:txBody>
          <a:bodyPr/>
          <a:lstStyle/>
          <a:p>
            <a:r>
              <a:rPr lang="en-US" dirty="0" smtClean="0"/>
              <a:t>Unique opportunity for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s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	</a:t>
            </a:r>
            <a:r>
              <a:rPr lang="en-US" sz="2000" dirty="0" smtClean="0">
                <a:solidFill>
                  <a:srgbClr val="0000FF"/>
                </a:solidFill>
              </a:rPr>
              <a:t>energy reach current fragmentation region for </a:t>
            </a:r>
            <a:r>
              <a:rPr lang="en-US" sz="2000" dirty="0" err="1" smtClean="0">
                <a:solidFill>
                  <a:srgbClr val="0000FF"/>
                </a:solidFill>
              </a:rPr>
              <a:t>Kaon</a:t>
            </a:r>
            <a:r>
              <a:rPr lang="en-US" sz="2000" dirty="0" smtClean="0">
                <a:solidFill>
                  <a:srgbClr val="0000FF"/>
                </a:solidFill>
              </a:rPr>
              <a:t> tagging in SIDIS</a:t>
            </a:r>
          </a:p>
          <a:p>
            <a:pPr>
              <a:buFontTx/>
              <a:buNone/>
            </a:pPr>
            <a:r>
              <a:rPr lang="en-US" sz="2000" dirty="0" smtClean="0"/>
              <a:t>	     </a:t>
            </a:r>
          </a:p>
          <a:p>
            <a:r>
              <a:rPr lang="en-US" dirty="0" smtClean="0"/>
              <a:t>Significant improvement for </a:t>
            </a:r>
            <a:r>
              <a:rPr lang="en-US" dirty="0" err="1">
                <a:latin typeface="Symbol" pitchFamily="18" charset="2"/>
              </a:rPr>
              <a:t>D</a:t>
            </a:r>
            <a:r>
              <a:rPr lang="en-US" dirty="0" err="1" smtClean="0"/>
              <a:t>u_bar</a:t>
            </a:r>
            <a:r>
              <a:rPr lang="en-US" dirty="0" smtClean="0"/>
              <a:t>, </a:t>
            </a:r>
            <a:r>
              <a:rPr lang="en-US" dirty="0" err="1" smtClean="0">
                <a:latin typeface="Symbol" pitchFamily="18" charset="2"/>
              </a:rPr>
              <a:t>D</a:t>
            </a:r>
            <a:r>
              <a:rPr lang="en-US" dirty="0" err="1" smtClean="0"/>
              <a:t>d_bar</a:t>
            </a:r>
            <a:r>
              <a:rPr lang="en-US" dirty="0"/>
              <a:t> </a:t>
            </a:r>
            <a:r>
              <a:rPr lang="en-US" dirty="0" smtClean="0"/>
              <a:t>from SIDIS 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	combination of energy and luminosity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       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r>
              <a:rPr lang="en-US" dirty="0"/>
              <a:t>I</a:t>
            </a:r>
            <a:r>
              <a:rPr lang="en-US" dirty="0" smtClean="0"/>
              <a:t>ncrease in Q</a:t>
            </a:r>
            <a:r>
              <a:rPr lang="en-US" baseline="30000" dirty="0" smtClean="0"/>
              <a:t>2</a:t>
            </a:r>
            <a:r>
              <a:rPr lang="en-US" dirty="0" smtClean="0"/>
              <a:t> range/precision for g</a:t>
            </a:r>
            <a:r>
              <a:rPr lang="en-US" baseline="-25000" dirty="0" smtClean="0"/>
              <a:t>1</a:t>
            </a:r>
            <a:r>
              <a:rPr lang="en-US" dirty="0" smtClean="0"/>
              <a:t> (and g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    constraint on </a:t>
            </a:r>
            <a:r>
              <a:rPr lang="en-US" sz="2000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g. </a:t>
            </a:r>
          </a:p>
        </p:txBody>
      </p:sp>
    </p:spTree>
    <p:extLst>
      <p:ext uri="{BB962C8B-B14F-4D97-AF65-F5344CB8AC3E}">
        <p14:creationId xmlns:p14="http://schemas.microsoft.com/office/powerpoint/2010/main" val="2270421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1487607" y="2432442"/>
            <a:ext cx="7055892" cy="584737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</a:rPr>
              <a:t>Science Case (</a:t>
            </a:r>
            <a:r>
              <a:rPr lang="en-US" sz="3200" b="0" i="0" dirty="0" smtClean="0">
                <a:solidFill>
                  <a:srgbClr val="000000"/>
                </a:solidFill>
              </a:rPr>
              <a:t>II): </a:t>
            </a:r>
            <a:r>
              <a:rPr lang="en-US" sz="3200" b="0" i="0" dirty="0" smtClean="0">
                <a:solidFill>
                  <a:srgbClr val="000000"/>
                </a:solidFill>
                <a:latin typeface="Arial"/>
              </a:rPr>
              <a:t>3-d Structure, GPDs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209550" y="3053384"/>
            <a:ext cx="9848850" cy="80018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endParaRPr lang="en-US" sz="1400" b="0" i="0" dirty="0" smtClean="0">
              <a:solidFill>
                <a:srgbClr val="C00000"/>
              </a:solidFill>
            </a:endParaRPr>
          </a:p>
          <a:p>
            <a:pPr algn="ctr"/>
            <a:r>
              <a:rPr lang="en-US" sz="3200" b="0" i="0" dirty="0" smtClean="0">
                <a:solidFill>
                  <a:srgbClr val="C00000"/>
                </a:solidFill>
              </a:rPr>
              <a:t> DVCS and Deep-e</a:t>
            </a:r>
            <a:r>
              <a:rPr lang="en-US" altLang="zh-CN" sz="3200" b="0" i="0" dirty="0" smtClean="0">
                <a:solidFill>
                  <a:srgbClr val="C00000"/>
                </a:solidFill>
              </a:rPr>
              <a:t>xclusive Light </a:t>
            </a:r>
            <a:r>
              <a:rPr lang="en-US" altLang="zh-CN" sz="3200" b="0" i="0" dirty="0">
                <a:solidFill>
                  <a:srgbClr val="C00000"/>
                </a:solidFill>
              </a:rPr>
              <a:t>M</a:t>
            </a:r>
            <a:r>
              <a:rPr lang="en-US" altLang="zh-CN" sz="3200" b="0" i="0" dirty="0" smtClean="0">
                <a:solidFill>
                  <a:srgbClr val="C00000"/>
                </a:solidFill>
              </a:rPr>
              <a:t>esons </a:t>
            </a:r>
            <a:r>
              <a:rPr lang="en-US" altLang="zh-CN" sz="3200" b="0" i="0" dirty="0">
                <a:solidFill>
                  <a:srgbClr val="C00000"/>
                </a:solidFill>
              </a:rPr>
              <a:t>P</a:t>
            </a:r>
            <a:r>
              <a:rPr lang="en-US" altLang="zh-CN" sz="3200" b="0" i="0" dirty="0" smtClean="0">
                <a:solidFill>
                  <a:srgbClr val="C00000"/>
                </a:solidFill>
              </a:rPr>
              <a:t>roduction</a:t>
            </a:r>
            <a:endParaRPr lang="en-US" sz="3200" b="0" i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61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0" y="128588"/>
            <a:ext cx="10058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i="0" dirty="0">
                <a:solidFill>
                  <a:srgbClr val="FF0000"/>
                </a:solidFill>
                <a:latin typeface="Comic Sans MS"/>
                <a:ea typeface="ＭＳ Ｐゴシック" pitchFamily="-107" charset="-128"/>
                <a:cs typeface="Arial" charset="0"/>
              </a:rPr>
              <a:t>Detailed differential images from nucleon’s </a:t>
            </a:r>
            <a:r>
              <a:rPr lang="en-US" sz="2000" i="0" dirty="0" err="1">
                <a:solidFill>
                  <a:srgbClr val="FF0000"/>
                </a:solidFill>
                <a:latin typeface="Comic Sans MS"/>
                <a:ea typeface="ＭＳ Ｐゴシック" pitchFamily="-107" charset="-128"/>
                <a:cs typeface="Arial" charset="0"/>
              </a:rPr>
              <a:t>partonic</a:t>
            </a:r>
            <a:r>
              <a:rPr lang="en-US" sz="2000" i="0" dirty="0">
                <a:solidFill>
                  <a:srgbClr val="FF0000"/>
                </a:solidFill>
                <a:latin typeface="Comic Sans MS"/>
                <a:ea typeface="ＭＳ Ｐゴシック" pitchFamily="-107" charset="-128"/>
                <a:cs typeface="Arial" charset="0"/>
              </a:rPr>
              <a:t> structure</a:t>
            </a:r>
          </a:p>
        </p:txBody>
      </p:sp>
      <p:pic>
        <p:nvPicPr>
          <p:cNvPr id="52227" name="Picture 4" descr="gluon.jpg"/>
          <p:cNvPicPr>
            <a:picLocks noChangeAspect="1"/>
          </p:cNvPicPr>
          <p:nvPr/>
        </p:nvPicPr>
        <p:blipFill>
          <a:blip r:embed="rId2" cstate="print"/>
          <a:srcRect b="13681"/>
          <a:stretch>
            <a:fillRect/>
          </a:stretch>
        </p:blipFill>
        <p:spPr bwMode="auto">
          <a:xfrm>
            <a:off x="298609" y="762000"/>
            <a:ext cx="3806825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58640" y="762063"/>
            <a:ext cx="2299812" cy="12303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/>
                <a:cs typeface="ＭＳ Ｐゴシック"/>
              </a:rPr>
              <a:t>EIC: Gluon size from J/</a:t>
            </a:r>
            <a:r>
              <a:rPr lang="en-US" sz="1800" b="0" i="0" dirty="0">
                <a:solidFill>
                  <a:srgbClr val="000000"/>
                </a:solidFill>
                <a:latin typeface="Symbol" pitchFamily="18" charset="2"/>
                <a:ea typeface="ＭＳ Ｐゴシック"/>
                <a:cs typeface="ＭＳ Ｐゴシック"/>
              </a:rPr>
              <a:t>Y</a:t>
            </a: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/>
                <a:cs typeface="ＭＳ Ｐゴシック"/>
              </a:rPr>
              <a:t> and </a:t>
            </a:r>
            <a:r>
              <a:rPr lang="en-US" sz="2000" b="0" i="0" dirty="0">
                <a:solidFill>
                  <a:srgbClr val="000000"/>
                </a:solidFill>
                <a:latin typeface="Symbol" pitchFamily="18" charset="2"/>
                <a:ea typeface="ＭＳ Ｐゴシック"/>
                <a:cs typeface="ＭＳ Ｐゴシック"/>
              </a:rPr>
              <a:t>f</a:t>
            </a: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/>
                <a:cs typeface="ＭＳ Ｐゴシック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latin typeface="Comic Sans MS"/>
                <a:ea typeface="ＭＳ Ｐゴシック"/>
                <a:cs typeface="ＭＳ Ｐゴシック"/>
              </a:rPr>
              <a:t>electroproduction</a:t>
            </a: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/>
                <a:cs typeface="ＭＳ Ｐゴシック"/>
              </a:rPr>
              <a:t> (</a:t>
            </a:r>
            <a:r>
              <a:rPr lang="en-US" sz="1800" i="0" dirty="0">
                <a:solidFill>
                  <a:srgbClr val="990099"/>
                </a:solidFill>
                <a:latin typeface="Comic Sans MS"/>
                <a:ea typeface="ＭＳ Ｐゴシック"/>
                <a:cs typeface="ＭＳ Ｐゴシック"/>
              </a:rPr>
              <a:t>Q</a:t>
            </a:r>
            <a:r>
              <a:rPr lang="en-US" sz="1800" i="0" baseline="30000" dirty="0">
                <a:solidFill>
                  <a:srgbClr val="990099"/>
                </a:solidFill>
                <a:latin typeface="Comic Sans MS"/>
                <a:ea typeface="ＭＳ Ｐゴシック"/>
                <a:cs typeface="ＭＳ Ｐゴシック"/>
              </a:rPr>
              <a:t>2</a:t>
            </a:r>
            <a:r>
              <a:rPr lang="en-US" sz="1800" i="0" dirty="0">
                <a:solidFill>
                  <a:srgbClr val="990099"/>
                </a:solidFill>
                <a:latin typeface="Comic Sans MS"/>
                <a:ea typeface="ＭＳ Ｐゴシック"/>
                <a:cs typeface="ＭＳ Ｐゴシック"/>
              </a:rPr>
              <a:t> &gt; 10 GeV</a:t>
            </a:r>
            <a:r>
              <a:rPr lang="en-US" sz="1800" i="0" baseline="30000" dirty="0">
                <a:solidFill>
                  <a:srgbClr val="990099"/>
                </a:solidFill>
                <a:latin typeface="Comic Sans MS"/>
                <a:ea typeface="ＭＳ Ｐゴシック"/>
                <a:cs typeface="ＭＳ Ｐゴシック"/>
              </a:rPr>
              <a:t>2</a:t>
            </a: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/>
                <a:cs typeface="ＭＳ Ｐゴシック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3360" y="2079691"/>
            <a:ext cx="603504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i="0" dirty="0">
                <a:solidFill>
                  <a:srgbClr val="990099"/>
                </a:solidFill>
                <a:latin typeface="Comic Sans MS"/>
                <a:ea typeface="ＭＳ Ｐゴシック"/>
                <a:cs typeface="ＭＳ Ｐゴシック"/>
              </a:rPr>
              <a:t>[Transverse distribution derived directly from t</a:t>
            </a:r>
            <a:r>
              <a:rPr lang="en-US" sz="1400" i="0" dirty="0">
                <a:solidFill>
                  <a:srgbClr val="990099"/>
                </a:solidFill>
                <a:latin typeface="Symbol" pitchFamily="18" charset="2"/>
                <a:ea typeface="ＭＳ Ｐゴシック"/>
                <a:cs typeface="ＭＳ Ｐゴシック"/>
              </a:rPr>
              <a:t> </a:t>
            </a:r>
            <a:r>
              <a:rPr lang="en-US" sz="1400" i="0" dirty="0">
                <a:solidFill>
                  <a:srgbClr val="990099"/>
                </a:solidFill>
                <a:latin typeface="Comic Sans MS"/>
                <a:ea typeface="ＭＳ Ｐゴシック"/>
                <a:cs typeface="ＭＳ Ｐゴシック"/>
              </a:rPr>
              <a:t>dependence]</a:t>
            </a:r>
          </a:p>
        </p:txBody>
      </p:sp>
      <p:pic>
        <p:nvPicPr>
          <p:cNvPr id="11" name="Picture 5" descr="tomogr_sea_gl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1312" y="3051180"/>
            <a:ext cx="2711926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tomogr_se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5887" y="5007234"/>
            <a:ext cx="1651953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794660" y="827155"/>
            <a:ext cx="3201579" cy="1182687"/>
            <a:chOff x="4247282" y="1549917"/>
            <a:chExt cx="2911614" cy="1182688"/>
          </a:xfrm>
        </p:grpSpPr>
        <p:pic>
          <p:nvPicPr>
            <p:cNvPr id="52247" name="Picture 5" descr="jpsi.jpg"/>
            <p:cNvPicPr>
              <a:picLocks noChangeAspect="1"/>
            </p:cNvPicPr>
            <p:nvPr/>
          </p:nvPicPr>
          <p:blipFill>
            <a:blip r:embed="rId5" cstate="print"/>
            <a:srcRect r="10126"/>
            <a:stretch>
              <a:fillRect/>
            </a:stretch>
          </p:blipFill>
          <p:spPr bwMode="auto">
            <a:xfrm>
              <a:off x="4247282" y="1549917"/>
              <a:ext cx="2742241" cy="118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913690" y="2342080"/>
              <a:ext cx="245206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b="0" i="0" dirty="0">
                  <a:solidFill>
                    <a:srgbClr val="000000"/>
                  </a:solidFill>
                  <a:latin typeface="Comic Sans MS"/>
                  <a:ea typeface="ＭＳ Ｐゴシック" pitchFamily="1" charset="-128"/>
                </a:rPr>
                <a:t>t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442460" y="2362200"/>
            <a:ext cx="5615940" cy="1200150"/>
            <a:chOff x="222746" y="1619502"/>
            <a:chExt cx="4853107" cy="1200329"/>
          </a:xfrm>
        </p:grpSpPr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222746" y="1619502"/>
              <a:ext cx="4853107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1800" b="0" i="0" dirty="0">
                  <a:solidFill>
                    <a:srgbClr val="0033CC"/>
                  </a:solidFill>
                  <a:latin typeface="Comic Sans MS"/>
                  <a:ea typeface="ＭＳ Ｐゴシック" pitchFamily="-107" charset="-128"/>
                </a:rPr>
                <a:t>Hints from HERA:</a:t>
              </a:r>
            </a:p>
            <a:p>
              <a:pPr eaLnBrk="1" hangingPunct="1">
                <a:defRPr/>
              </a:pPr>
              <a:r>
                <a:rPr lang="en-US" sz="1800" b="0" i="0" dirty="0">
                  <a:solidFill>
                    <a:srgbClr val="0033CC"/>
                  </a:solidFill>
                  <a:latin typeface="Comic Sans MS"/>
                  <a:ea typeface="ＭＳ Ｐゴシック" pitchFamily="-107" charset="-128"/>
                </a:rPr>
                <a:t>	Area (q + q) &gt; Area (g)</a:t>
              </a:r>
            </a:p>
            <a:p>
              <a:pPr eaLnBrk="1" hangingPunct="1">
                <a:defRPr/>
              </a:pPr>
              <a:r>
                <a:rPr lang="en-US" sz="1800" b="0" i="0" dirty="0">
                  <a:solidFill>
                    <a:srgbClr val="0033CC"/>
                  </a:solidFill>
                  <a:latin typeface="Comic Sans MS"/>
                  <a:ea typeface="ＭＳ Ｐゴシック" pitchFamily="-107" charset="-128"/>
                </a:rPr>
                <a:t>Dynamical models predict difference: </a:t>
              </a:r>
            </a:p>
            <a:p>
              <a:pPr eaLnBrk="1" hangingPunct="1">
                <a:defRPr/>
              </a:pPr>
              <a:r>
                <a:rPr lang="en-US" sz="1800" b="0" i="0" dirty="0">
                  <a:solidFill>
                    <a:srgbClr val="0033CC"/>
                  </a:solidFill>
                  <a:latin typeface="Comic Sans MS"/>
                  <a:ea typeface="ＭＳ Ｐゴシック" pitchFamily="-107" charset="-128"/>
                </a:rPr>
                <a:t>	</a:t>
              </a:r>
              <a:r>
                <a:rPr lang="en-US" sz="1800" b="0" i="0" dirty="0" err="1">
                  <a:solidFill>
                    <a:srgbClr val="0033CC"/>
                  </a:solidFill>
                  <a:latin typeface="Comic Sans MS"/>
                  <a:ea typeface="ＭＳ Ｐゴシック" pitchFamily="-107" charset="-128"/>
                </a:rPr>
                <a:t>pion</a:t>
              </a:r>
              <a:r>
                <a:rPr lang="en-US" sz="1800" b="0" i="0" dirty="0">
                  <a:solidFill>
                    <a:srgbClr val="0033CC"/>
                  </a:solidFill>
                  <a:latin typeface="Comic Sans MS"/>
                  <a:ea typeface="ＭＳ Ｐゴシック" pitchFamily="-107" charset="-128"/>
                </a:rPr>
                <a:t> cloud, constituent quark picture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33607" y="1660783"/>
              <a:ext cx="307806" cy="5848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200" b="0" i="0" dirty="0">
                  <a:solidFill>
                    <a:srgbClr val="0033CC"/>
                  </a:solidFill>
                  <a:latin typeface="Comic Sans MS"/>
                  <a:ea typeface="ＭＳ Ｐゴシック"/>
                  <a:cs typeface="ＭＳ Ｐゴシック"/>
                </a:rPr>
                <a:t>-</a:t>
              </a:r>
            </a:p>
          </p:txBody>
        </p:sp>
      </p:grpSp>
      <p:grpSp>
        <p:nvGrpSpPr>
          <p:cNvPr id="5" name="Group 27"/>
          <p:cNvGrpSpPr>
            <a:grpSpLocks/>
          </p:cNvGrpSpPr>
          <p:nvPr/>
        </p:nvGrpSpPr>
        <p:grpSpPr bwMode="auto">
          <a:xfrm>
            <a:off x="6531132" y="3776663"/>
            <a:ext cx="3454787" cy="1154112"/>
            <a:chOff x="7677802" y="1515649"/>
            <a:chExt cx="3140777" cy="1154504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7677802" y="1540701"/>
              <a:ext cx="2932396" cy="1129452"/>
              <a:chOff x="7940191" y="4121063"/>
              <a:chExt cx="2932396" cy="1129452"/>
            </a:xfrm>
          </p:grpSpPr>
          <p:pic>
            <p:nvPicPr>
              <p:cNvPr id="52243" name="Picture 22" descr="imaging.jpg"/>
              <p:cNvPicPr>
                <a:picLocks noChangeAspect="1"/>
              </p:cNvPicPr>
              <p:nvPr/>
            </p:nvPicPr>
            <p:blipFill>
              <a:blip r:embed="rId6" cstate="print"/>
              <a:srcRect t="15402" r="10461" b="61650"/>
              <a:stretch>
                <a:fillRect/>
              </a:stretch>
            </p:blipFill>
            <p:spPr bwMode="auto">
              <a:xfrm>
                <a:off x="7940191" y="4121063"/>
                <a:ext cx="2932396" cy="1129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44" name="Rectangle 23"/>
              <p:cNvSpPr>
                <a:spLocks noChangeArrowheads="1"/>
              </p:cNvSpPr>
              <p:nvPr/>
            </p:nvSpPr>
            <p:spPr bwMode="auto">
              <a:xfrm>
                <a:off x="10175436" y="4268759"/>
                <a:ext cx="690577" cy="16674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 b="0" i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52240" name="Picture 24" descr="imaging.jpg"/>
            <p:cNvPicPr>
              <a:picLocks noChangeAspect="1"/>
            </p:cNvPicPr>
            <p:nvPr/>
          </p:nvPicPr>
          <p:blipFill>
            <a:blip r:embed="rId6" cstate="print"/>
            <a:srcRect l="38287" t="8784" r="51768" b="85870"/>
            <a:stretch>
              <a:fillRect/>
            </a:stretch>
          </p:blipFill>
          <p:spPr bwMode="auto">
            <a:xfrm>
              <a:off x="8304750" y="1515649"/>
              <a:ext cx="325677" cy="263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10573460" y="2181037"/>
              <a:ext cx="245119" cy="3078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b="0" i="0" dirty="0">
                  <a:solidFill>
                    <a:srgbClr val="000000"/>
                  </a:solidFill>
                  <a:latin typeface="Comic Sans MS"/>
                  <a:ea typeface="ＭＳ Ｐゴシック" pitchFamily="1" charset="-128"/>
                </a:rPr>
                <a:t>t</a:t>
              </a:r>
            </a:p>
          </p:txBody>
        </p:sp>
        <p:pic>
          <p:nvPicPr>
            <p:cNvPr id="52242" name="Picture 19" descr="imaging.jpg"/>
            <p:cNvPicPr>
              <a:picLocks noChangeAspect="1"/>
            </p:cNvPicPr>
            <p:nvPr/>
          </p:nvPicPr>
          <p:blipFill>
            <a:blip r:embed="rId6" cstate="print"/>
            <a:srcRect l="47913" t="5264" r="46732" b="83792"/>
            <a:stretch>
              <a:fillRect/>
            </a:stretch>
          </p:blipFill>
          <p:spPr bwMode="auto">
            <a:xfrm rot="-5400000">
              <a:off x="8837112" y="1415441"/>
              <a:ext cx="175365" cy="538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17"/>
          <p:cNvSpPr/>
          <p:nvPr/>
        </p:nvSpPr>
        <p:spPr>
          <a:xfrm>
            <a:off x="4358640" y="3752850"/>
            <a:ext cx="2346960" cy="12001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 pitchFamily="-107" charset="-128"/>
              </a:rPr>
              <a:t>EIC: singlet quark size from deeply virtual </a:t>
            </a:r>
            <a:r>
              <a:rPr lang="en-US" sz="1800" b="0" i="0" dirty="0" err="1">
                <a:solidFill>
                  <a:srgbClr val="000000"/>
                </a:solidFill>
                <a:latin typeface="Comic Sans MS"/>
                <a:ea typeface="ＭＳ Ｐゴシック" pitchFamily="-107" charset="-128"/>
              </a:rPr>
              <a:t>compton</a:t>
            </a: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 pitchFamily="-107" charset="-128"/>
              </a:rPr>
              <a:t> scattering</a:t>
            </a:r>
          </a:p>
        </p:txBody>
      </p:sp>
      <p:pic>
        <p:nvPicPr>
          <p:cNvPr id="30" name="Picture 29" descr="meson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08520" y="5032634"/>
            <a:ext cx="27590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4358640" y="5272088"/>
            <a:ext cx="2346960" cy="12001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 pitchFamily="-107" charset="-128"/>
              </a:rPr>
              <a:t>EIC:  strange and non-strange (sea) quark size from </a:t>
            </a:r>
            <a:r>
              <a:rPr lang="en-US" sz="1800" b="0" i="0" dirty="0">
                <a:solidFill>
                  <a:srgbClr val="000000"/>
                </a:solidFill>
                <a:latin typeface="Symbol" pitchFamily="18" charset="2"/>
                <a:ea typeface="ＭＳ Ｐゴシック" pitchFamily="-107" charset="-128"/>
              </a:rPr>
              <a:t>p</a:t>
            </a:r>
            <a:r>
              <a:rPr lang="en-US" sz="1800" b="0" i="0" dirty="0">
                <a:solidFill>
                  <a:srgbClr val="000000"/>
                </a:solidFill>
                <a:latin typeface="Comic Sans MS"/>
                <a:ea typeface="ＭＳ Ｐゴシック" pitchFamily="-107" charset="-128"/>
              </a:rPr>
              <a:t> and K production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3820" y="5326322"/>
            <a:ext cx="167290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sz="1000" i="0" dirty="0">
                <a:solidFill>
                  <a:srgbClr val="990099"/>
                </a:solidFill>
                <a:latin typeface="Comic Sans MS" pitchFamily="66" charset="0"/>
              </a:rPr>
              <a:t> Q</a:t>
            </a:r>
            <a:r>
              <a:rPr lang="en-US" sz="1000" i="0" baseline="30000" dirty="0">
                <a:solidFill>
                  <a:srgbClr val="990099"/>
                </a:solidFill>
                <a:latin typeface="Comic Sans MS" pitchFamily="66" charset="0"/>
              </a:rPr>
              <a:t>2</a:t>
            </a:r>
            <a:r>
              <a:rPr lang="en-US" sz="1000" i="0" dirty="0">
                <a:solidFill>
                  <a:srgbClr val="990099"/>
                </a:solidFill>
                <a:latin typeface="Comic Sans MS" pitchFamily="66" charset="0"/>
              </a:rPr>
              <a:t> &gt; 10 GeV</a:t>
            </a:r>
            <a:r>
              <a:rPr lang="en-US" sz="1000" i="0" baseline="30000" dirty="0">
                <a:solidFill>
                  <a:srgbClr val="990099"/>
                </a:solidFill>
                <a:latin typeface="Comic Sans MS" pitchFamily="66" charset="0"/>
              </a:rPr>
              <a:t>2</a:t>
            </a:r>
            <a:r>
              <a:rPr lang="en-US" sz="1000" i="0" dirty="0">
                <a:solidFill>
                  <a:srgbClr val="990099"/>
                </a:solidFill>
                <a:latin typeface="Comic Sans MS" pitchFamily="66" charset="0"/>
              </a:rPr>
              <a:t> </a:t>
            </a:r>
          </a:p>
          <a:p>
            <a:pPr eaLnBrk="1" hangingPunct="1"/>
            <a:r>
              <a:rPr lang="en-US" sz="1000" i="0" dirty="0">
                <a:solidFill>
                  <a:srgbClr val="990099"/>
                </a:solidFill>
                <a:latin typeface="Comic Sans MS" pitchFamily="66" charset="0"/>
              </a:rPr>
              <a:t>    for factorization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1000" i="0" dirty="0">
                <a:solidFill>
                  <a:srgbClr val="990099"/>
                </a:solidFill>
                <a:latin typeface="Comic Sans MS" pitchFamily="66" charset="0"/>
              </a:rPr>
              <a:t> Statistics hungry</a:t>
            </a:r>
          </a:p>
          <a:p>
            <a:pPr eaLnBrk="1" hangingPunct="1"/>
            <a:r>
              <a:rPr lang="en-US" sz="1000" i="0" dirty="0">
                <a:solidFill>
                  <a:srgbClr val="990099"/>
                </a:solidFill>
                <a:latin typeface="Comic Sans MS" pitchFamily="66" charset="0"/>
              </a:rPr>
              <a:t>       at high Q</a:t>
            </a:r>
            <a:r>
              <a:rPr lang="en-US" sz="1000" i="0" baseline="30000" dirty="0">
                <a:solidFill>
                  <a:srgbClr val="990099"/>
                </a:solidFill>
                <a:latin typeface="Comic Sans MS" pitchFamily="66" charset="0"/>
              </a:rPr>
              <a:t>2</a:t>
            </a:r>
            <a:r>
              <a:rPr lang="en-US" sz="1000" i="0" dirty="0">
                <a:solidFill>
                  <a:srgbClr val="990099"/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0073" y="2667259"/>
            <a:ext cx="15295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200" b="0" i="0" dirty="0" smtClean="0">
                <a:solidFill>
                  <a:srgbClr val="000000"/>
                </a:solidFill>
                <a:latin typeface="Comic Sans MS" pitchFamily="66" charset="0"/>
              </a:rPr>
              <a:t>Weiss, Hyde, Horn</a:t>
            </a:r>
            <a:endParaRPr lang="en-US" sz="1200" b="0" i="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7744" y="4295260"/>
            <a:ext cx="562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200" b="0" i="0" dirty="0" smtClean="0">
                <a:solidFill>
                  <a:srgbClr val="000000"/>
                </a:solidFill>
                <a:latin typeface="Comic Sans MS" pitchFamily="66" charset="0"/>
              </a:rPr>
              <a:t>Fazio</a:t>
            </a:r>
            <a:endParaRPr lang="en-US" sz="1200" b="0" i="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255" y="6276460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200" b="0" i="0" dirty="0" smtClean="0">
                <a:solidFill>
                  <a:srgbClr val="000000"/>
                </a:solidFill>
                <a:latin typeface="Comic Sans MS" pitchFamily="66" charset="0"/>
              </a:rPr>
              <a:t>Horn</a:t>
            </a:r>
            <a:endParaRPr lang="en-US" sz="1200" b="0" i="0" dirty="0">
              <a:solidFill>
                <a:srgbClr val="0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0"/>
            <a:ext cx="8692522" cy="672465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80834"/>
            <a:ext cx="2253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0" dirty="0" smtClean="0">
                <a:solidFill>
                  <a:srgbClr val="990099"/>
                </a:solidFill>
                <a:latin typeface="Comic Sans MS"/>
              </a:rPr>
              <a:t>Charles Hyde (ODU) </a:t>
            </a:r>
            <a:endParaRPr lang="en-US" sz="1600" b="0" i="0" dirty="0">
              <a:solidFill>
                <a:srgbClr val="990099"/>
              </a:solidFill>
              <a:latin typeface="Comic Sans MS"/>
            </a:endParaRPr>
          </a:p>
          <a:p>
            <a:pPr marL="171450" indent="-17145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800" b="0" i="0" dirty="0">
              <a:solidFill>
                <a:prstClr val="black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495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6"/>
            <a:ext cx="7316788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4"/>
            <a:ext cx="243046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6" y="762001"/>
            <a:ext cx="23574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8630" name="Straight Arrow Connector 8"/>
          <p:cNvCxnSpPr>
            <a:cxnSpLocks noChangeShapeType="1"/>
          </p:cNvCxnSpPr>
          <p:nvPr/>
        </p:nvCxnSpPr>
        <p:spPr bwMode="auto">
          <a:xfrm>
            <a:off x="2430470" y="2133600"/>
            <a:ext cx="1090612" cy="68580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8631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5616575" y="1828800"/>
            <a:ext cx="2095500" cy="68580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386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114" y="4572254"/>
            <a:ext cx="28924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863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" y="3886200"/>
            <a:ext cx="23463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8634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1974057" y="3185325"/>
            <a:ext cx="1752600" cy="1173163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8635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5505450" y="2701931"/>
            <a:ext cx="1981200" cy="175895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3863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215" y="4419854"/>
            <a:ext cx="27654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8637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4303713" y="3190875"/>
            <a:ext cx="1828800" cy="62865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8638" name="TextBox 22"/>
          <p:cNvSpPr txBox="1">
            <a:spLocks noChangeArrowheads="1"/>
          </p:cNvSpPr>
          <p:nvPr/>
        </p:nvSpPr>
        <p:spPr bwMode="auto">
          <a:xfrm>
            <a:off x="-84132" y="1694663"/>
            <a:ext cx="25987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1" tIns="45674" rIns="91351" bIns="45674"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dirty="0" smtClean="0">
                <a:solidFill>
                  <a:srgbClr val="FFFF00"/>
                </a:solidFill>
                <a:ea typeface="SimSun" pitchFamily="2" charset="-122"/>
                <a:cs typeface="Arial" charset="0"/>
              </a:rPr>
              <a:t>RHIC </a:t>
            </a:r>
            <a:r>
              <a:rPr lang="en-US" altLang="zh-CN" dirty="0" smtClean="0">
                <a:solidFill>
                  <a:srgbClr val="FFFF00"/>
                </a:solidFill>
                <a:ea typeface="SimSun" pitchFamily="2" charset="-122"/>
                <a:cs typeface="Arial" charset="0"/>
                <a:sym typeface="Wingdings" pitchFamily="2" charset="2"/>
              </a:rPr>
              <a:t> </a:t>
            </a:r>
            <a:r>
              <a:rPr lang="en-US" altLang="zh-CN" dirty="0" err="1" smtClean="0">
                <a:solidFill>
                  <a:srgbClr val="FFFF00"/>
                </a:solidFill>
                <a:ea typeface="SimSun" pitchFamily="2" charset="-122"/>
                <a:cs typeface="Arial" charset="0"/>
                <a:sym typeface="Wingdings" pitchFamily="2" charset="2"/>
              </a:rPr>
              <a:t>eRHIC</a:t>
            </a:r>
            <a:endParaRPr lang="en-US" altLang="zh-CN" dirty="0" smtClean="0">
              <a:solidFill>
                <a:srgbClr val="FFFF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8639" name="TextBox 23"/>
          <p:cNvSpPr txBox="1">
            <a:spLocks noChangeArrowheads="1"/>
          </p:cNvSpPr>
          <p:nvPr/>
        </p:nvSpPr>
        <p:spPr bwMode="auto">
          <a:xfrm>
            <a:off x="7712188" y="838200"/>
            <a:ext cx="23463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1" tIns="45674" rIns="91351" bIns="45674"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mtClean="0">
                <a:solidFill>
                  <a:srgbClr val="FFFF00"/>
                </a:solidFill>
                <a:ea typeface="SimSun" pitchFamily="2" charset="-122"/>
                <a:cs typeface="Arial" charset="0"/>
              </a:rPr>
              <a:t>LHC </a:t>
            </a:r>
            <a:r>
              <a:rPr lang="en-US" altLang="zh-CN" smtClean="0">
                <a:solidFill>
                  <a:srgbClr val="FFFF00"/>
                </a:solidFill>
                <a:ea typeface="SimSun" pitchFamily="2" charset="-122"/>
                <a:cs typeface="Arial" charset="0"/>
                <a:sym typeface="Wingdings" pitchFamily="2" charset="2"/>
              </a:rPr>
              <a:t> LHeC</a:t>
            </a:r>
            <a:endParaRPr lang="en-US" altLang="zh-CN" smtClean="0">
              <a:solidFill>
                <a:srgbClr val="FFFF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8640" name="TextBox 24"/>
          <p:cNvSpPr txBox="1">
            <a:spLocks noChangeArrowheads="1"/>
          </p:cNvSpPr>
          <p:nvPr/>
        </p:nvSpPr>
        <p:spPr bwMode="auto">
          <a:xfrm>
            <a:off x="-168275" y="3962400"/>
            <a:ext cx="2767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1" tIns="45674" rIns="91351" bIns="45674"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mtClean="0">
                <a:solidFill>
                  <a:srgbClr val="FFFF00"/>
                </a:solidFill>
                <a:ea typeface="SimSun" pitchFamily="2" charset="-122"/>
                <a:cs typeface="Arial" charset="0"/>
              </a:rPr>
              <a:t>CEBAF </a:t>
            </a:r>
            <a:r>
              <a:rPr lang="en-US" altLang="zh-CN" smtClean="0">
                <a:solidFill>
                  <a:srgbClr val="FFFF00"/>
                </a:solidFill>
                <a:ea typeface="SimSun" pitchFamily="2" charset="-122"/>
                <a:cs typeface="Arial" charset="0"/>
                <a:sym typeface="Wingdings" pitchFamily="2" charset="2"/>
              </a:rPr>
              <a:t> MEIC/EIC</a:t>
            </a:r>
            <a:endParaRPr lang="en-US" altLang="zh-CN" smtClean="0">
              <a:solidFill>
                <a:srgbClr val="FFFF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8641" name="TextBox 25"/>
          <p:cNvSpPr txBox="1">
            <a:spLocks noChangeArrowheads="1"/>
          </p:cNvSpPr>
          <p:nvPr/>
        </p:nvSpPr>
        <p:spPr bwMode="auto">
          <a:xfrm>
            <a:off x="7124707" y="5939092"/>
            <a:ext cx="2598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1" tIns="45674" rIns="91351" bIns="45674"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mtClean="0">
                <a:solidFill>
                  <a:srgbClr val="FFFF00"/>
                </a:solidFill>
                <a:ea typeface="SimSun" pitchFamily="2" charset="-122"/>
                <a:cs typeface="Arial" charset="0"/>
              </a:rPr>
              <a:t>FAIR </a:t>
            </a:r>
            <a:r>
              <a:rPr lang="en-US" altLang="zh-CN" smtClean="0">
                <a:solidFill>
                  <a:srgbClr val="FFFF00"/>
                </a:solidFill>
                <a:ea typeface="SimSun" pitchFamily="2" charset="-122"/>
                <a:cs typeface="Arial" charset="0"/>
                <a:sym typeface="Wingdings" pitchFamily="2" charset="2"/>
              </a:rPr>
              <a:t> ENC</a:t>
            </a:r>
            <a:endParaRPr lang="en-US" altLang="zh-CN" smtClean="0">
              <a:solidFill>
                <a:srgbClr val="FFFF00"/>
              </a:solidFill>
              <a:ea typeface="SimSun" pitchFamily="2" charset="-122"/>
              <a:cs typeface="Arial" charset="0"/>
            </a:endParaRPr>
          </a:p>
        </p:txBody>
      </p:sp>
      <p:sp>
        <p:nvSpPr>
          <p:cNvPr id="538642" name="TextBox 26"/>
          <p:cNvSpPr txBox="1">
            <a:spLocks noChangeArrowheads="1"/>
          </p:cNvSpPr>
          <p:nvPr/>
        </p:nvSpPr>
        <p:spPr bwMode="auto">
          <a:xfrm>
            <a:off x="4275138" y="4419854"/>
            <a:ext cx="1423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51" tIns="45674" rIns="91351" bIns="45674"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zh-CN" smtClean="0">
                <a:solidFill>
                  <a:srgbClr val="FF0000"/>
                </a:solidFill>
                <a:ea typeface="SimSun" pitchFamily="2" charset="-122"/>
                <a:cs typeface="Arial" charset="0"/>
              </a:rPr>
              <a:t>HERA</a:t>
            </a:r>
          </a:p>
        </p:txBody>
      </p:sp>
      <p:pic>
        <p:nvPicPr>
          <p:cNvPr id="538643" name="Picture 1" descr="C:\Documents and Settings\xurong chen\Application Data\Tencent\Users\88025915\QQ\WinTemp\RichOle\%Z7FEQ5VX8`)9$Q0CNNP)8V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651" y="620713"/>
            <a:ext cx="23764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8644" name="Straight Arrow Connector 8"/>
          <p:cNvCxnSpPr>
            <a:cxnSpLocks noChangeShapeType="1"/>
          </p:cNvCxnSpPr>
          <p:nvPr/>
        </p:nvCxnSpPr>
        <p:spPr bwMode="auto">
          <a:xfrm>
            <a:off x="5426075" y="1341438"/>
            <a:ext cx="1504950" cy="1439862"/>
          </a:xfrm>
          <a:prstGeom prst="straightConnector1">
            <a:avLst/>
          </a:prstGeom>
          <a:noFill/>
          <a:ln w="57150" algn="ctr">
            <a:solidFill>
              <a:srgbClr val="FF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8645" name="TextBox 24"/>
          <p:cNvSpPr txBox="1">
            <a:spLocks noChangeArrowheads="1"/>
          </p:cNvSpPr>
          <p:nvPr/>
        </p:nvSpPr>
        <p:spPr bwMode="auto">
          <a:xfrm>
            <a:off x="3286121" y="765175"/>
            <a:ext cx="1481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CN" sz="2000" dirty="0" smtClean="0">
                <a:solidFill>
                  <a:srgbClr val="FF0000"/>
                </a:solidFill>
                <a:ea typeface="SimSun" pitchFamily="2" charset="-122"/>
              </a:rPr>
              <a:t>EIC@HIAF</a:t>
            </a:r>
            <a:endParaRPr lang="zh-CN" altLang="en-US" sz="2000" dirty="0" smtClean="0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54164" y="122044"/>
            <a:ext cx="8550275" cy="592587"/>
          </a:xfrm>
        </p:spPr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Electron Ion Colliders on the World Map</a:t>
            </a:r>
          </a:p>
        </p:txBody>
      </p:sp>
    </p:spTree>
    <p:extLst>
      <p:ext uri="{BB962C8B-B14F-4D97-AF65-F5344CB8AC3E}">
        <p14:creationId xmlns:p14="http://schemas.microsoft.com/office/powerpoint/2010/main" val="2998678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GPD Study at EIC@HIAF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1881"/>
            <a:ext cx="10058400" cy="5368925"/>
          </a:xfrm>
        </p:spPr>
        <p:txBody>
          <a:bodyPr/>
          <a:lstStyle/>
          <a:p>
            <a:r>
              <a:rPr lang="en-US" dirty="0" smtClean="0"/>
              <a:t>Unique opportunity for DVMP (pion/</a:t>
            </a:r>
            <a:r>
              <a:rPr lang="en-US" dirty="0" err="1" smtClean="0"/>
              <a:t>Kaon</a:t>
            </a:r>
            <a:r>
              <a:rPr lang="en-US" dirty="0" smtClean="0"/>
              <a:t>) 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flavor decomposition needs DVMP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 	</a:t>
            </a:r>
            <a:r>
              <a:rPr lang="en-US" sz="2000" dirty="0" smtClean="0">
                <a:solidFill>
                  <a:srgbClr val="0000FF"/>
                </a:solidFill>
              </a:rPr>
              <a:t>energy reach Q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 &gt; 5-10 GeV</a:t>
            </a:r>
            <a:r>
              <a:rPr lang="en-US" sz="2000" baseline="30000" dirty="0" smtClean="0">
                <a:solidFill>
                  <a:srgbClr val="0000FF"/>
                </a:solidFill>
              </a:rPr>
              <a:t>2</a:t>
            </a:r>
            <a:r>
              <a:rPr lang="en-US" sz="2000" dirty="0" smtClean="0">
                <a:solidFill>
                  <a:srgbClr val="0000FF"/>
                </a:solidFill>
              </a:rPr>
              <a:t>, scaling region for exclusive light meson production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	(JLab12 energy not high enough to have clean meson deep exclusive process)</a:t>
            </a:r>
          </a:p>
          <a:p>
            <a:pPr>
              <a:buFontTx/>
              <a:buNone/>
            </a:pPr>
            <a:r>
              <a:rPr lang="en-US" sz="2000" dirty="0" smtClean="0"/>
              <a:t>	     </a:t>
            </a:r>
          </a:p>
          <a:p>
            <a:r>
              <a:rPr lang="en-US" dirty="0" smtClean="0"/>
              <a:t>Significant increase in range for </a:t>
            </a:r>
            <a:r>
              <a:rPr lang="en-US" dirty="0" smtClean="0"/>
              <a:t>DVCS</a:t>
            </a:r>
            <a:endParaRPr lang="en-US" dirty="0" smtClean="0"/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	combination of energy and luminosity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       </a:t>
            </a:r>
            <a:endParaRPr lang="en-US" sz="2000" dirty="0" smtClean="0">
              <a:solidFill>
                <a:srgbClr val="0000FF"/>
              </a:solidFill>
            </a:endParaRP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Other opportunities: vector meson, heavy flavors?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35971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1173707" y="2432446"/>
            <a:ext cx="8011236" cy="584737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</a:rPr>
              <a:t>Science Case (</a:t>
            </a:r>
            <a:r>
              <a:rPr lang="en-US" sz="3200" b="0" i="0" dirty="0" smtClean="0">
                <a:solidFill>
                  <a:srgbClr val="000000"/>
                </a:solidFill>
              </a:rPr>
              <a:t>III): </a:t>
            </a:r>
            <a:r>
              <a:rPr lang="en-US" sz="3200" b="0" i="0" dirty="0" smtClean="0">
                <a:solidFill>
                  <a:srgbClr val="000000"/>
                </a:solidFill>
                <a:latin typeface="Arial"/>
              </a:rPr>
              <a:t>3-d Structure, TMDs,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209550" y="3053384"/>
            <a:ext cx="9848850" cy="80018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endParaRPr lang="en-US" sz="1400" b="0" i="0" dirty="0" smtClean="0">
              <a:solidFill>
                <a:srgbClr val="C00000"/>
              </a:solidFill>
            </a:endParaRPr>
          </a:p>
          <a:p>
            <a:pPr algn="ctr"/>
            <a:r>
              <a:rPr lang="en-US" sz="3200" b="0" i="0" dirty="0" smtClean="0">
                <a:solidFill>
                  <a:srgbClr val="C00000"/>
                </a:solidFill>
              </a:rPr>
              <a:t> </a:t>
            </a:r>
            <a:r>
              <a:rPr lang="en-US" altLang="zh-CN" sz="3200" b="0" i="0" dirty="0" smtClean="0">
                <a:solidFill>
                  <a:srgbClr val="C00000"/>
                </a:solidFill>
              </a:rPr>
              <a:t>Precision multi-d mapping of SSA in SIDIS</a:t>
            </a:r>
            <a:endParaRPr lang="en-US" sz="3200" b="0" i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610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9"/>
          <p:cNvSpPr>
            <a:spLocks/>
          </p:cNvSpPr>
          <p:nvPr/>
        </p:nvSpPr>
        <p:spPr bwMode="auto">
          <a:xfrm>
            <a:off x="922384" y="5327650"/>
            <a:ext cx="86328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Green</a:t>
            </a:r>
            <a:r>
              <a:rPr lang="en-US" altLang="zh-CN" sz="1800" b="0" i="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 (Blue) </a:t>
            </a:r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Points</a:t>
            </a:r>
            <a:r>
              <a:rPr lang="en-US" altLang="zh-CN" sz="1800" b="0" i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: </a:t>
            </a:r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SoLID projections for polarized NH</a:t>
            </a:r>
            <a:r>
              <a:rPr lang="en-US" altLang="zh-CN" sz="1800" b="0" i="0" baseline="-600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3</a:t>
            </a:r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zh-CN" sz="1800" b="0" i="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(</a:t>
            </a:r>
            <a:r>
              <a:rPr lang="en-US" altLang="zh-CN" sz="1800" b="0" i="0" baseline="3000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3</a:t>
            </a:r>
            <a:r>
              <a:rPr lang="en-US" altLang="zh-CN" sz="1800" b="0" i="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He/n) </a:t>
            </a:r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target</a:t>
            </a:r>
          </a:p>
          <a:p>
            <a:pPr eaLnBrk="1" hangingPunct="1"/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Luminosity: 10</a:t>
            </a:r>
            <a:r>
              <a:rPr lang="en-US" altLang="zh-CN" sz="1800" b="0" i="0" baseline="3200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35 </a:t>
            </a:r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zh-CN" sz="1800" b="0" i="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(10</a:t>
            </a:r>
            <a:r>
              <a:rPr lang="en-US" altLang="zh-CN" sz="1800" b="0" i="0" baseline="3000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36</a:t>
            </a:r>
            <a:r>
              <a:rPr lang="en-US" altLang="zh-CN" sz="1800" b="0" i="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)  </a:t>
            </a:r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(1/cm</a:t>
            </a:r>
            <a:r>
              <a:rPr lang="en-US" altLang="zh-CN" sz="1800" b="0" i="0" baseline="3200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2</a:t>
            </a:r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/s); Time: 120 </a:t>
            </a:r>
            <a:r>
              <a:rPr lang="en-US" altLang="zh-CN" sz="1800" b="0" i="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(90) </a:t>
            </a:r>
            <a:r>
              <a:rPr lang="en-US" altLang="zh-CN" sz="1800" b="0" i="0" smtClean="0">
                <a:solidFill>
                  <a:srgbClr val="00B050"/>
                </a:solidFill>
                <a:latin typeface="Arial" charset="0"/>
                <a:ea typeface="SimSun" pitchFamily="2" charset="-122"/>
              </a:rPr>
              <a:t>days</a:t>
            </a:r>
          </a:p>
        </p:txBody>
      </p:sp>
      <p:sp>
        <p:nvSpPr>
          <p:cNvPr id="565251" name="Rectangle 10"/>
          <p:cNvSpPr>
            <a:spLocks/>
          </p:cNvSpPr>
          <p:nvPr/>
        </p:nvSpPr>
        <p:spPr bwMode="auto">
          <a:xfrm>
            <a:off x="922338" y="6019800"/>
            <a:ext cx="8801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Black points: EIC@HIAF projections for 3 </a:t>
            </a:r>
            <a:r>
              <a:rPr lang="en-US" altLang="zh-CN" sz="1800" b="0" i="0" dirty="0" err="1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GeV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 e and 12 </a:t>
            </a:r>
            <a:r>
              <a:rPr lang="en-US" altLang="zh-CN" sz="1800" b="0" i="0" dirty="0" err="1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GeV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 p</a:t>
            </a:r>
          </a:p>
          <a:p>
            <a:pPr eaLnBrk="1" hangingPunct="1"/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Luminosity: 4 x 10</a:t>
            </a:r>
            <a:r>
              <a:rPr lang="en-US" altLang="zh-CN" sz="1800" b="0" i="0" baseline="3200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32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 /cm</a:t>
            </a:r>
            <a:r>
              <a:rPr lang="en-US" altLang="zh-CN" sz="1800" b="0" i="0" baseline="3200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2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/s; Time: 200 days</a:t>
            </a:r>
          </a:p>
        </p:txBody>
      </p:sp>
      <p:sp>
        <p:nvSpPr>
          <p:cNvPr id="565252" name="Rectangle 11"/>
          <p:cNvSpPr>
            <a:spLocks/>
          </p:cNvSpPr>
          <p:nvPr/>
        </p:nvSpPr>
        <p:spPr bwMode="auto">
          <a:xfrm>
            <a:off x="503238" y="204788"/>
            <a:ext cx="9180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en-US" altLang="zh-CN" sz="2400" smtClean="0">
                <a:solidFill>
                  <a:srgbClr val="0000FF"/>
                </a:solidFill>
                <a:latin typeface="Arial" charset="0"/>
                <a:ea typeface="SimSun" pitchFamily="2" charset="-122"/>
              </a:rPr>
              <a:t>The TMD simulation: </a:t>
            </a:r>
            <a:r>
              <a:rPr lang="en-US" altLang="zh-CN" sz="2400" smtClean="0">
                <a:solidFill>
                  <a:srgbClr val="FF0000"/>
                </a:solidFill>
                <a:latin typeface="Arial" charset="0"/>
                <a:ea typeface="SimSun" pitchFamily="2" charset="-122"/>
              </a:rPr>
              <a:t>Projections for SIDIS Asymmetry </a:t>
            </a:r>
            <a:r>
              <a:rPr lang="en-US" altLang="zh-CN" sz="2400" smtClean="0">
                <a:solidFill>
                  <a:srgbClr val="FF0000"/>
                </a:solidFill>
                <a:latin typeface="Times New Roman Bold" pitchFamily="18" charset="0"/>
                <a:ea typeface="SimSun" pitchFamily="2" charset="-122"/>
                <a:cs typeface="Times New Roman Bold" pitchFamily="18" charset="0"/>
                <a:sym typeface="Times New Roman Bold" pitchFamily="18" charset="0"/>
              </a:rPr>
              <a:t>π</a:t>
            </a:r>
            <a:r>
              <a:rPr lang="en-US" altLang="zh-CN" sz="2400" baseline="32000" smtClean="0">
                <a:solidFill>
                  <a:srgbClr val="FF0000"/>
                </a:solidFill>
                <a:latin typeface="Times New Roman Bold" pitchFamily="18" charset="0"/>
                <a:ea typeface="SimSun" pitchFamily="2" charset="-122"/>
                <a:cs typeface="Times New Roman Bold" pitchFamily="18" charset="0"/>
                <a:sym typeface="Times New Roman Bold" pitchFamily="18" charset="0"/>
              </a:rPr>
              <a:t>+ </a:t>
            </a:r>
            <a:r>
              <a:rPr lang="en-US" altLang="zh-CN" sz="2400" smtClean="0">
                <a:solidFill>
                  <a:srgbClr val="FF0000"/>
                </a:solidFill>
                <a:latin typeface="Arial" charset="0"/>
                <a:ea typeface="SimSun" pitchFamily="2" charset="-122"/>
              </a:rPr>
              <a:t> </a:t>
            </a:r>
          </a:p>
        </p:txBody>
      </p:sp>
      <p:sp>
        <p:nvSpPr>
          <p:cNvPr id="565253" name="TextBox 6"/>
          <p:cNvSpPr txBox="1">
            <a:spLocks noChangeArrowheads="1"/>
          </p:cNvSpPr>
          <p:nvPr/>
        </p:nvSpPr>
        <p:spPr bwMode="auto">
          <a:xfrm>
            <a:off x="7439026" y="4310906"/>
            <a:ext cx="2220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CN" sz="1800" i="0" dirty="0" err="1" smtClean="0">
                <a:solidFill>
                  <a:srgbClr val="990099"/>
                </a:solidFill>
                <a:latin typeface="Arial" charset="0"/>
                <a:ea typeface="SimSun" pitchFamily="2" charset="-122"/>
              </a:rPr>
              <a:t>Hiayan</a:t>
            </a:r>
            <a:r>
              <a:rPr lang="en-US" altLang="zh-CN" sz="1800" i="0" dirty="0" smtClean="0">
                <a:solidFill>
                  <a:srgbClr val="990099"/>
                </a:solidFill>
                <a:latin typeface="Arial" charset="0"/>
                <a:ea typeface="SimSun" pitchFamily="2" charset="-122"/>
              </a:rPr>
              <a:t> </a:t>
            </a:r>
            <a:r>
              <a:rPr lang="en-US" altLang="zh-CN" sz="1800" i="0" dirty="0" err="1" smtClean="0">
                <a:solidFill>
                  <a:srgbClr val="990099"/>
                </a:solidFill>
                <a:latin typeface="Arial" charset="0"/>
                <a:ea typeface="SimSun" pitchFamily="2" charset="-122"/>
              </a:rPr>
              <a:t>Gao</a:t>
            </a:r>
            <a:r>
              <a:rPr lang="en-US" altLang="zh-CN" sz="1800" i="0" dirty="0" smtClean="0">
                <a:solidFill>
                  <a:srgbClr val="990099"/>
                </a:solidFill>
                <a:latin typeface="Arial" charset="0"/>
                <a:ea typeface="SimSun" pitchFamily="2" charset="-122"/>
              </a:rPr>
              <a:t> (Duke)  </a:t>
            </a:r>
            <a:endParaRPr lang="zh-CN" altLang="en-US" sz="1800" i="0" dirty="0" smtClean="0">
              <a:solidFill>
                <a:srgbClr val="990099"/>
              </a:solidFill>
              <a:latin typeface="Arial" charset="0"/>
              <a:ea typeface="SimSun" pitchFamily="2" charset="-122"/>
            </a:endParaRPr>
          </a:p>
        </p:txBody>
      </p:sp>
      <p:pic>
        <p:nvPicPr>
          <p:cNvPr id="56525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9" y="611188"/>
            <a:ext cx="6200775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5" name="TextBox 6"/>
          <p:cNvSpPr txBox="1">
            <a:spLocks noChangeArrowheads="1"/>
          </p:cNvSpPr>
          <p:nvPr/>
        </p:nvSpPr>
        <p:spPr bwMode="auto">
          <a:xfrm>
            <a:off x="7894640" y="1223964"/>
            <a:ext cx="1371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CN" sz="1800" i="0" smtClean="0">
                <a:solidFill>
                  <a:srgbClr val="000000"/>
                </a:solidFill>
                <a:latin typeface="Arial" charset="0"/>
                <a:ea typeface="SimSun" pitchFamily="2" charset="-122"/>
              </a:rPr>
              <a:t>EIC@HIAF reach high precision similar to SoLID  at lower x, higher Q2 region</a:t>
            </a:r>
            <a:endParaRPr lang="zh-CN" altLang="en-US" sz="1800" i="0" smtClean="0">
              <a:solidFill>
                <a:srgbClr val="000000"/>
              </a:solidFill>
              <a:latin typeface="Arial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5926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TMD Study at EIC@HIAF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31881"/>
            <a:ext cx="10058400" cy="5368925"/>
          </a:xfrm>
        </p:spPr>
        <p:txBody>
          <a:bodyPr/>
          <a:lstStyle/>
          <a:p>
            <a:r>
              <a:rPr lang="en-US" dirty="0" smtClean="0"/>
              <a:t>Unique opportunity for TMD in “sea quark” region </a:t>
            </a: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reach x ~ 0.01</a:t>
            </a:r>
            <a:endParaRPr lang="en-US" sz="2000" dirty="0" smtClean="0">
              <a:solidFill>
                <a:srgbClr val="0000FF"/>
              </a:solidFill>
            </a:endParaRPr>
          </a:p>
          <a:p>
            <a:pPr>
              <a:buFontTx/>
              <a:buNone/>
            </a:pPr>
            <a:r>
              <a:rPr lang="en-US" sz="2000" dirty="0" smtClean="0"/>
              <a:t>	     </a:t>
            </a:r>
          </a:p>
          <a:p>
            <a:r>
              <a:rPr lang="en-US" dirty="0" smtClean="0"/>
              <a:t>Significant increase in Q</a:t>
            </a:r>
            <a:r>
              <a:rPr lang="en-US" baseline="30000" dirty="0" smtClean="0"/>
              <a:t>2</a:t>
            </a:r>
            <a:r>
              <a:rPr lang="en-US" dirty="0" smtClean="0"/>
              <a:t> range for valence region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	energy reach Q</a:t>
            </a:r>
            <a:r>
              <a:rPr lang="en-US" sz="2000" baseline="30000" dirty="0">
                <a:solidFill>
                  <a:srgbClr val="0000FF"/>
                </a:solidFill>
              </a:rPr>
              <a:t>2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smtClean="0">
                <a:solidFill>
                  <a:srgbClr val="0000FF"/>
                </a:solidFill>
              </a:rPr>
              <a:t>~40 GeV</a:t>
            </a:r>
            <a:r>
              <a:rPr lang="en-US" sz="2000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dirty="0" smtClean="0">
                <a:solidFill>
                  <a:srgbClr val="0000FF"/>
                </a:solidFill>
              </a:rPr>
              <a:t>at x ~ 0.4 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       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Significant increase in P</a:t>
            </a:r>
            <a:r>
              <a:rPr lang="en-US" baseline="-25000" dirty="0" smtClean="0"/>
              <a:t>T</a:t>
            </a:r>
            <a:r>
              <a:rPr lang="en-US" dirty="0" smtClean="0"/>
              <a:t> range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sz="2000" dirty="0" smtClean="0">
                <a:solidFill>
                  <a:srgbClr val="0000FF"/>
                </a:solidFill>
              </a:rPr>
              <a:t>reach  &gt;1 </a:t>
            </a:r>
            <a:r>
              <a:rPr lang="en-US" sz="2000" dirty="0" err="1" smtClean="0">
                <a:solidFill>
                  <a:srgbClr val="0000FF"/>
                </a:solidFill>
              </a:rPr>
              <a:t>GeV</a:t>
            </a:r>
            <a:r>
              <a:rPr lang="en-US" sz="2000" dirty="0" smtClean="0">
                <a:solidFill>
                  <a:srgbClr val="0000FF"/>
                </a:solidFill>
              </a:rPr>
              <a:t> (TMD/co-linear overlap region) </a:t>
            </a:r>
          </a:p>
        </p:txBody>
      </p:sp>
    </p:spTree>
    <p:extLst>
      <p:ext uri="{BB962C8B-B14F-4D97-AF65-F5344CB8AC3E}">
        <p14:creationId xmlns:p14="http://schemas.microsoft.com/office/powerpoint/2010/main" val="2757572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2157728" y="2432442"/>
            <a:ext cx="5952494" cy="584737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</a:rPr>
              <a:t>Science Case (</a:t>
            </a:r>
            <a:r>
              <a:rPr lang="en-US" sz="3200" b="0" i="0" dirty="0" smtClean="0">
                <a:solidFill>
                  <a:srgbClr val="000000"/>
                </a:solidFill>
              </a:rPr>
              <a:t>IV): </a:t>
            </a:r>
            <a:r>
              <a:rPr lang="en-US" sz="3200" b="0" i="0" dirty="0" smtClean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3200" b="0" i="0" dirty="0" smtClean="0">
                <a:solidFill>
                  <a:srgbClr val="000000"/>
                </a:solidFill>
              </a:rPr>
              <a:t>/K Structure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209550" y="3053384"/>
            <a:ext cx="9848850" cy="80018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endParaRPr lang="en-US" sz="1400" b="0" i="0" dirty="0" smtClean="0">
              <a:solidFill>
                <a:srgbClr val="C00000"/>
              </a:solidFill>
            </a:endParaRPr>
          </a:p>
          <a:p>
            <a:pPr algn="ctr"/>
            <a:r>
              <a:rPr lang="en-US" sz="3200" b="0" i="0" dirty="0" smtClean="0">
                <a:solidFill>
                  <a:srgbClr val="C00000"/>
                </a:solidFill>
                <a:latin typeface="Symbol" pitchFamily="18" charset="2"/>
              </a:rPr>
              <a:t>p/K</a:t>
            </a:r>
            <a:r>
              <a:rPr lang="en-US" sz="3200" b="0" i="0" dirty="0" smtClean="0">
                <a:solidFill>
                  <a:srgbClr val="C00000"/>
                </a:solidFill>
              </a:rPr>
              <a:t> </a:t>
            </a:r>
            <a:r>
              <a:rPr lang="en-US" sz="3200" b="0" i="0" dirty="0">
                <a:solidFill>
                  <a:srgbClr val="C00000"/>
                </a:solidFill>
              </a:rPr>
              <a:t>P</a:t>
            </a:r>
            <a:r>
              <a:rPr lang="en-US" sz="3200" b="0" i="0" dirty="0" smtClean="0">
                <a:solidFill>
                  <a:srgbClr val="C00000"/>
                </a:solidFill>
              </a:rPr>
              <a:t>arton </a:t>
            </a:r>
            <a:r>
              <a:rPr lang="en-US" sz="3200" b="0" i="0" dirty="0">
                <a:solidFill>
                  <a:srgbClr val="C00000"/>
                </a:solidFill>
              </a:rPr>
              <a:t>D</a:t>
            </a:r>
            <a:r>
              <a:rPr lang="en-US" sz="3200" b="0" i="0" dirty="0" smtClean="0">
                <a:solidFill>
                  <a:srgbClr val="C00000"/>
                </a:solidFill>
              </a:rPr>
              <a:t>istribution Function in Valence Quark Region</a:t>
            </a:r>
          </a:p>
        </p:txBody>
      </p:sp>
    </p:spTree>
    <p:extLst>
      <p:ext uri="{BB962C8B-B14F-4D97-AF65-F5344CB8AC3E}">
        <p14:creationId xmlns:p14="http://schemas.microsoft.com/office/powerpoint/2010/main" val="1684621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4400" i="1" dirty="0" smtClean="0"/>
              <a:t>High-impact large-x measurements</a:t>
            </a:r>
            <a:endParaRPr lang="en-US" sz="4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" y="1219200"/>
            <a:ext cx="9890760" cy="5867400"/>
          </a:xfrm>
        </p:spPr>
        <p:txBody>
          <a:bodyPr/>
          <a:lstStyle/>
          <a:p>
            <a:r>
              <a:rPr lang="en-US" sz="2600" dirty="0" err="1" smtClean="0"/>
              <a:t>Pion</a:t>
            </a:r>
            <a:r>
              <a:rPr lang="en-US" sz="2600" dirty="0" smtClean="0"/>
              <a:t> PDF on the </a:t>
            </a:r>
          </a:p>
          <a:p>
            <a:pPr>
              <a:spcBef>
                <a:spcPts val="0"/>
              </a:spcBef>
              <a:buNone/>
            </a:pPr>
            <a:r>
              <a:rPr lang="en-US" sz="2600" dirty="0" smtClean="0"/>
              <a:t>	valence-quark domain</a:t>
            </a:r>
          </a:p>
          <a:p>
            <a:pPr lvl="1">
              <a:spcBef>
                <a:spcPts val="0"/>
              </a:spcBef>
            </a:pPr>
            <a:r>
              <a:rPr lang="en-US" sz="2200" i="1" dirty="0" smtClean="0"/>
              <a:t>What is the </a:t>
            </a:r>
            <a:r>
              <a:rPr lang="en-US" sz="2200" i="1" dirty="0" err="1" smtClean="0"/>
              <a:t>pointwise</a:t>
            </a:r>
            <a:r>
              <a:rPr lang="en-US" sz="2200" i="1" dirty="0" smtClean="0"/>
              <a:t> structure </a:t>
            </a:r>
          </a:p>
          <a:p>
            <a:pPr lvl="1">
              <a:spcBef>
                <a:spcPts val="0"/>
              </a:spcBef>
              <a:buNone/>
            </a:pPr>
            <a:r>
              <a:rPr lang="en-US" sz="2200" i="1" dirty="0" smtClean="0"/>
              <a:t>	of Goldstone modes: </a:t>
            </a:r>
            <a:r>
              <a:rPr lang="en-US" sz="2200" i="1" dirty="0" err="1" smtClean="0"/>
              <a:t>massless</a:t>
            </a:r>
            <a:r>
              <a:rPr lang="en-US" sz="2200" i="1" dirty="0" smtClean="0"/>
              <a:t> </a:t>
            </a:r>
          </a:p>
          <a:p>
            <a:pPr lvl="1">
              <a:spcBef>
                <a:spcPts val="0"/>
              </a:spcBef>
              <a:buNone/>
            </a:pPr>
            <a:r>
              <a:rPr lang="en-US" sz="2200" i="1" dirty="0" smtClean="0"/>
              <a:t>	bound-states of very massive </a:t>
            </a:r>
          </a:p>
          <a:p>
            <a:pPr lvl="1">
              <a:spcBef>
                <a:spcPts val="0"/>
              </a:spcBef>
              <a:buNone/>
            </a:pPr>
            <a:r>
              <a:rPr lang="en-US" sz="2200" i="1" dirty="0" smtClean="0"/>
              <a:t>	constituents?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Currently, a single reanalysis of </a:t>
            </a:r>
          </a:p>
          <a:p>
            <a:pPr lvl="1">
              <a:spcBef>
                <a:spcPts val="0"/>
              </a:spcBef>
              <a:buNone/>
            </a:pPr>
            <a:r>
              <a:rPr lang="en-US" sz="2200" dirty="0" smtClean="0"/>
              <a:t>	an old experiment agrees with </a:t>
            </a:r>
          </a:p>
          <a:p>
            <a:pPr lvl="1">
              <a:spcBef>
                <a:spcPts val="0"/>
              </a:spcBef>
              <a:buNone/>
            </a:pPr>
            <a:r>
              <a:rPr lang="en-US" sz="2200" dirty="0" smtClean="0"/>
              <a:t>	one (DSE) prediction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Simulations at EIC-kinematics exist: </a:t>
            </a:r>
          </a:p>
          <a:p>
            <a:pPr lvl="1">
              <a:spcBef>
                <a:spcPts val="0"/>
              </a:spcBef>
              <a:buNone/>
            </a:pPr>
            <a:r>
              <a:rPr lang="en-US" sz="2200" i="1" dirty="0" smtClean="0"/>
              <a:t>	Holt &amp; Reimer </a:t>
            </a:r>
            <a:r>
              <a:rPr lang="it-IT" sz="2200" i="1" dirty="0" smtClean="0">
                <a:hlinkClick r:id="rId2"/>
              </a:rPr>
              <a:t>AIP Conf.Proc. 588 (2001) 234-239</a:t>
            </a:r>
            <a:endParaRPr lang="en-US" sz="2200" i="1" dirty="0" smtClean="0"/>
          </a:p>
          <a:p>
            <a:r>
              <a:rPr lang="en-US" sz="2600" dirty="0" err="1" smtClean="0"/>
              <a:t>Kaon</a:t>
            </a:r>
            <a:r>
              <a:rPr lang="en-US" sz="2600" dirty="0" smtClean="0"/>
              <a:t> PDF on the valence-quark domain</a:t>
            </a:r>
          </a:p>
          <a:p>
            <a:pPr lvl="1">
              <a:spcBef>
                <a:spcPts val="0"/>
              </a:spcBef>
            </a:pPr>
            <a:r>
              <a:rPr lang="en-US" sz="2200" dirty="0" smtClean="0"/>
              <a:t>Critical complement to </a:t>
            </a:r>
            <a:r>
              <a:rPr lang="en-US" sz="2200" dirty="0" err="1" smtClean="0"/>
              <a:t>pion</a:t>
            </a:r>
            <a:r>
              <a:rPr lang="en-US" sz="2200" dirty="0" smtClean="0"/>
              <a:t>: </a:t>
            </a:r>
            <a:r>
              <a:rPr lang="en-US" sz="2200" i="1" dirty="0" smtClean="0"/>
              <a:t>x=1</a:t>
            </a:r>
            <a:r>
              <a:rPr lang="en-US" sz="2200" dirty="0" smtClean="0"/>
              <a:t> measures strength of DCSB</a:t>
            </a:r>
          </a:p>
          <a:p>
            <a:pPr lvl="1">
              <a:spcBef>
                <a:spcPts val="0"/>
              </a:spcBef>
            </a:pPr>
            <a:r>
              <a:rPr lang="en-US" sz="2200" i="1" dirty="0" smtClean="0"/>
              <a:t>Need</a:t>
            </a:r>
            <a:r>
              <a:rPr lang="en-US" sz="2200" dirty="0" smtClean="0"/>
              <a:t> simulations @ EIC-kinematics: </a:t>
            </a:r>
            <a:r>
              <a:rPr lang="en-US" sz="2200" dirty="0" err="1" smtClean="0"/>
              <a:t>kaon</a:t>
            </a:r>
            <a:r>
              <a:rPr lang="en-US" sz="2200" dirty="0" smtClean="0"/>
              <a:t> structure function [</a:t>
            </a:r>
            <a:r>
              <a:rPr lang="en-US" sz="2200" i="1" dirty="0" smtClean="0"/>
              <a:t>p(</a:t>
            </a:r>
            <a:r>
              <a:rPr lang="en-US" sz="2200" i="1" dirty="0" err="1" smtClean="0"/>
              <a:t>e,e</a:t>
            </a:r>
            <a:r>
              <a:rPr lang="en-US" sz="2200" i="1" dirty="0" smtClean="0"/>
              <a:t>’</a:t>
            </a:r>
            <a:r>
              <a:rPr lang="el-GR" sz="2200" i="1" dirty="0" smtClean="0"/>
              <a:t>Λ</a:t>
            </a:r>
            <a:r>
              <a:rPr lang="en-US" sz="2200" i="1" dirty="0" smtClean="0"/>
              <a:t>)]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A6C4DE">
                    <a:lumMod val="50000"/>
                  </a:srgbClr>
                </a:solidFill>
              </a:rPr>
              <a:t>2nd Conference on QCD &amp; Hadron Physics</a:t>
            </a:r>
            <a:endParaRPr lang="en-US" dirty="0">
              <a:solidFill>
                <a:srgbClr val="A6C4DE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i="0" smtClean="0">
                <a:solidFill>
                  <a:srgbClr val="A6C4DE">
                    <a:lumMod val="50000"/>
                  </a:srgbClr>
                </a:solidFill>
              </a:rPr>
              <a:t>Craig Roberts: Meaning of Parton Distributions Tu.31.03 (36p)</a:t>
            </a:r>
            <a:endParaRPr lang="en-US" dirty="0">
              <a:solidFill>
                <a:srgbClr val="A6C4DE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solidFill>
                  <a:srgbClr val="616161"/>
                </a:solidFill>
              </a:rPr>
              <a:pPr/>
              <a:t>25</a:t>
            </a:fld>
            <a:endParaRPr lang="en-US">
              <a:solidFill>
                <a:srgbClr val="616161"/>
              </a:solidFill>
            </a:endParaRPr>
          </a:p>
        </p:txBody>
      </p:sp>
      <p:pic>
        <p:nvPicPr>
          <p:cNvPr id="7" name="Picture 6" descr="HoltReimerPDFEI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32120" y="1981253"/>
            <a:ext cx="4526280" cy="23845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0" y="0"/>
            <a:ext cx="4107180" cy="1219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Simulated errors for DIS events using 5 </a:t>
            </a:r>
            <a:r>
              <a:rPr lang="en-US" sz="1800" b="0" i="0" dirty="0" err="1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GeV</a:t>
            </a:r>
            <a:r>
              <a:rPr lang="en-US" sz="1800" b="0" i="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 electron beam on a 25 </a:t>
            </a:r>
            <a:r>
              <a:rPr lang="en-US" sz="1800" b="0" i="0" dirty="0" err="1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GeV</a:t>
            </a:r>
            <a:r>
              <a:rPr lang="en-US" sz="1800" b="0" i="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 proton beam with luminosity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10</a:t>
            </a:r>
            <a:r>
              <a:rPr lang="en-US" sz="1800" b="0" i="0" baseline="3000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32</a:t>
            </a:r>
            <a:r>
              <a:rPr lang="en-US" sz="1800" b="0" i="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cm</a:t>
            </a:r>
            <a:r>
              <a:rPr lang="en-US" sz="1800" b="0" i="0" baseline="3000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-2</a:t>
            </a:r>
            <a:r>
              <a:rPr lang="en-US" sz="1800" b="0" i="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s</a:t>
            </a:r>
            <a:r>
              <a:rPr lang="en-US" sz="1800" b="0" i="0" baseline="3000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-1</a:t>
            </a:r>
            <a:r>
              <a:rPr lang="en-US" sz="1800" b="0" i="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 and 10</a:t>
            </a:r>
            <a:r>
              <a:rPr lang="en-US" sz="1800" b="0" i="0" baseline="3000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6</a:t>
            </a:r>
            <a:r>
              <a:rPr lang="en-US" sz="1800" b="0" i="0" dirty="0" smtClean="0">
                <a:solidFill>
                  <a:srgbClr val="D2D2D2">
                    <a:lumMod val="10000"/>
                  </a:srgbClr>
                </a:solidFill>
                <a:latin typeface="Calibri"/>
              </a:rPr>
              <a:t>s running.</a:t>
            </a:r>
            <a:endParaRPr lang="en-US" sz="1800" b="0" i="0" dirty="0" smtClean="0">
              <a:solidFill>
                <a:srgbClr val="D2D2D2">
                  <a:lumMod val="10000"/>
                </a:srgb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04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1" name="Rectangle 10"/>
          <p:cNvSpPr>
            <a:spLocks/>
          </p:cNvSpPr>
          <p:nvPr/>
        </p:nvSpPr>
        <p:spPr bwMode="auto">
          <a:xfrm>
            <a:off x="922338" y="6019800"/>
            <a:ext cx="8801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eaLnBrk="1" hangingPunct="1"/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EIC@HIAF projections for 3 </a:t>
            </a:r>
            <a:r>
              <a:rPr lang="en-US" altLang="zh-CN" sz="1800" b="0" i="0" dirty="0" err="1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GeV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 e and 12 </a:t>
            </a:r>
            <a:r>
              <a:rPr lang="en-US" altLang="zh-CN" sz="1800" b="0" i="0" dirty="0" err="1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GeV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 p</a:t>
            </a:r>
          </a:p>
          <a:p>
            <a:pPr eaLnBrk="1" hangingPunct="1"/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Luminosity: 5 x 10</a:t>
            </a:r>
            <a:r>
              <a:rPr lang="en-US" altLang="zh-CN" sz="1800" b="0" i="0" baseline="3200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32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 /cm</a:t>
            </a:r>
            <a:r>
              <a:rPr lang="en-US" altLang="zh-CN" sz="1800" b="0" i="0" baseline="3200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2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/s; Time:10</a:t>
            </a:r>
            <a:r>
              <a:rPr lang="en-US" altLang="zh-CN" sz="1800" b="0" i="0" baseline="3000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6</a:t>
            </a:r>
            <a:r>
              <a:rPr lang="en-US" altLang="zh-CN" sz="1800" b="0" i="0" dirty="0" smtClean="0">
                <a:solidFill>
                  <a:schemeClr val="tx1"/>
                </a:solidFill>
                <a:latin typeface="Arial" charset="0"/>
                <a:ea typeface="SimSun" pitchFamily="2" charset="-122"/>
              </a:rPr>
              <a:t> seconds</a:t>
            </a:r>
          </a:p>
        </p:txBody>
      </p:sp>
      <p:sp>
        <p:nvSpPr>
          <p:cNvPr id="565252" name="Rectangle 11"/>
          <p:cNvSpPr>
            <a:spLocks/>
          </p:cNvSpPr>
          <p:nvPr/>
        </p:nvSpPr>
        <p:spPr bwMode="auto">
          <a:xfrm>
            <a:off x="167484" y="238780"/>
            <a:ext cx="918051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eaLnBrk="1" hangingPunct="1"/>
            <a:r>
              <a:rPr lang="en-US" altLang="zh-CN" i="0" dirty="0" smtClean="0">
                <a:solidFill>
                  <a:srgbClr val="FF0000"/>
                </a:solidFill>
                <a:latin typeface="Symbol" pitchFamily="18" charset="2"/>
                <a:ea typeface="SimSun" pitchFamily="2" charset="-122"/>
              </a:rPr>
              <a:t> p </a:t>
            </a:r>
            <a:r>
              <a:rPr lang="en-US" altLang="zh-CN" i="0" dirty="0" smtClean="0">
                <a:solidFill>
                  <a:srgbClr val="FF0000"/>
                </a:solidFill>
                <a:latin typeface="Arial" charset="0"/>
                <a:ea typeface="SimSun" pitchFamily="2" charset="-122"/>
              </a:rPr>
              <a:t>structure simulation for </a:t>
            </a:r>
            <a:r>
              <a:rPr lang="en-US" altLang="zh-CN" dirty="0" smtClean="0">
                <a:solidFill>
                  <a:srgbClr val="FF0000"/>
                </a:solidFill>
                <a:latin typeface="Arial" charset="0"/>
                <a:ea typeface="SimSun" pitchFamily="2" charset="-122"/>
              </a:rPr>
              <a:t>EIC@HIAF</a:t>
            </a:r>
          </a:p>
        </p:txBody>
      </p:sp>
      <p:sp>
        <p:nvSpPr>
          <p:cNvPr id="565253" name="TextBox 6"/>
          <p:cNvSpPr txBox="1">
            <a:spLocks noChangeArrowheads="1"/>
          </p:cNvSpPr>
          <p:nvPr/>
        </p:nvSpPr>
        <p:spPr bwMode="auto">
          <a:xfrm>
            <a:off x="7502527" y="346546"/>
            <a:ext cx="22209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1pPr>
            <a:lvl2pPr marL="742950" indent="-28575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2pPr>
            <a:lvl3pPr marL="11430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3pPr>
            <a:lvl4pPr marL="16002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4pPr>
            <a:lvl5pPr marL="2057400" indent="-228600"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CN" sz="1800" i="0" dirty="0" smtClean="0">
                <a:solidFill>
                  <a:srgbClr val="990099"/>
                </a:solidFill>
                <a:latin typeface="Arial" charset="0"/>
                <a:ea typeface="SimSun" pitchFamily="2" charset="-122"/>
              </a:rPr>
              <a:t>Paul </a:t>
            </a:r>
            <a:r>
              <a:rPr lang="en-US" altLang="zh-CN" sz="1800" i="0" dirty="0" err="1" smtClean="0">
                <a:solidFill>
                  <a:srgbClr val="990099"/>
                </a:solidFill>
                <a:latin typeface="Arial" charset="0"/>
                <a:ea typeface="SimSun" pitchFamily="2" charset="-122"/>
              </a:rPr>
              <a:t>Reimei</a:t>
            </a:r>
            <a:endParaRPr lang="en-US" altLang="zh-CN" sz="1800" i="0" dirty="0" smtClean="0">
              <a:solidFill>
                <a:srgbClr val="990099"/>
              </a:solidFill>
              <a:latin typeface="Arial" charset="0"/>
              <a:ea typeface="SimSun" pitchFamily="2" charset="-122"/>
            </a:endParaRPr>
          </a:p>
          <a:p>
            <a:pPr eaLnBrk="1" hangingPunct="1"/>
            <a:r>
              <a:rPr lang="en-US" altLang="zh-CN" sz="1800" i="0" dirty="0">
                <a:solidFill>
                  <a:srgbClr val="990099"/>
                </a:solidFill>
                <a:latin typeface="Arial" charset="0"/>
                <a:ea typeface="SimSun" pitchFamily="2" charset="-122"/>
              </a:rPr>
              <a:t>(</a:t>
            </a:r>
            <a:r>
              <a:rPr lang="en-US" altLang="zh-CN" sz="1800" i="0" dirty="0" smtClean="0">
                <a:solidFill>
                  <a:srgbClr val="990099"/>
                </a:solidFill>
                <a:latin typeface="Arial" charset="0"/>
                <a:ea typeface="SimSun" pitchFamily="2" charset="-122"/>
              </a:rPr>
              <a:t>Argonne)</a:t>
            </a:r>
            <a:endParaRPr lang="zh-CN" altLang="en-US" sz="1800" i="0" dirty="0" smtClean="0">
              <a:solidFill>
                <a:srgbClr val="990099"/>
              </a:solidFill>
              <a:latin typeface="Arial" charset="0"/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" y="-533400"/>
            <a:ext cx="5017229" cy="7105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7" y="3259210"/>
            <a:ext cx="4259283" cy="2411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96" y="968343"/>
            <a:ext cx="5051459" cy="505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50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363" y="19050"/>
            <a:ext cx="9194800" cy="592138"/>
          </a:xfrm>
        </p:spPr>
        <p:txBody>
          <a:bodyPr/>
          <a:lstStyle/>
          <a:p>
            <a:r>
              <a:rPr lang="en-US" i="1" smtClean="0">
                <a:solidFill>
                  <a:srgbClr val="FF0000"/>
                </a:solidFill>
              </a:rPr>
              <a:t>Physics Programs at EIC@HIAF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30275"/>
            <a:ext cx="10058400" cy="4933950"/>
          </a:xfrm>
        </p:spPr>
        <p:txBody>
          <a:bodyPr/>
          <a:lstStyle/>
          <a:p>
            <a:pPr marL="0" indent="0" defTabSz="986007">
              <a:buFontTx/>
              <a:buNone/>
              <a:defRPr/>
            </a:pPr>
            <a:r>
              <a:rPr lang="en-US" sz="2000" b="1" dirty="0" smtClean="0"/>
              <a:t> Opportunity to bring Chinese </a:t>
            </a:r>
            <a:r>
              <a:rPr lang="en-US" sz="2000" b="1" dirty="0"/>
              <a:t>h</a:t>
            </a:r>
            <a:r>
              <a:rPr lang="en-US" sz="2000" b="1" dirty="0" smtClean="0"/>
              <a:t>adron physics to the forefront </a:t>
            </a:r>
            <a:r>
              <a:rPr lang="en-US" sz="2000" b="1" dirty="0" smtClean="0"/>
              <a:t>in</a:t>
            </a:r>
            <a:r>
              <a:rPr lang="en-US" sz="2000" b="1" dirty="0" smtClean="0"/>
              <a:t> the </a:t>
            </a:r>
            <a:r>
              <a:rPr lang="en-US" sz="2000" b="1" dirty="0" smtClean="0"/>
              <a:t>world</a:t>
            </a:r>
          </a:p>
          <a:p>
            <a:pPr marL="0" indent="0" defTabSz="986007">
              <a:buFontTx/>
              <a:buNone/>
              <a:defRPr/>
            </a:pPr>
            <a:endParaRPr lang="en-US" sz="2400" b="1" dirty="0" smtClean="0">
              <a:solidFill>
                <a:srgbClr val="2D16D4"/>
              </a:solidFill>
            </a:endParaRPr>
          </a:p>
          <a:p>
            <a:pPr marL="369752" indent="-369752" defTabSz="986007"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Nucleon </a:t>
            </a:r>
            <a:r>
              <a:rPr lang="en-US" sz="2000" b="1" dirty="0">
                <a:solidFill>
                  <a:srgbClr val="0000FF"/>
                </a:solidFill>
              </a:rPr>
              <a:t>spin-flavor structure (</a:t>
            </a:r>
            <a:r>
              <a:rPr lang="en-US" sz="2000" b="1" dirty="0" smtClean="0">
                <a:solidFill>
                  <a:srgbClr val="0000FF"/>
                </a:solidFill>
              </a:rPr>
              <a:t>polarized </a:t>
            </a:r>
            <a:r>
              <a:rPr lang="en-US" sz="2000" b="1" dirty="0">
                <a:solidFill>
                  <a:srgbClr val="0000FF"/>
                </a:solidFill>
              </a:rPr>
              <a:t>sea, </a:t>
            </a:r>
            <a:r>
              <a:rPr lang="en-US" sz="2000" b="1" dirty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000" b="1" dirty="0">
                <a:solidFill>
                  <a:srgbClr val="0000FF"/>
                </a:solidFill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</a:rPr>
              <a:t>)     </a:t>
            </a:r>
          </a:p>
          <a:p>
            <a:pPr marL="369752" indent="-369752" defTabSz="986007"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3-d </a:t>
            </a:r>
            <a:r>
              <a:rPr lang="en-US" sz="2000" b="1" dirty="0">
                <a:solidFill>
                  <a:srgbClr val="0000FF"/>
                </a:solidFill>
              </a:rPr>
              <a:t>Structure: GPDs (</a:t>
            </a:r>
            <a:r>
              <a:rPr lang="en-US" sz="2000" b="1" dirty="0" smtClean="0">
                <a:solidFill>
                  <a:srgbClr val="0000FF"/>
                </a:solidFill>
              </a:rPr>
              <a:t>Deep-Virtual Meson Production, pion/</a:t>
            </a:r>
            <a:r>
              <a:rPr lang="en-US" sz="2000" b="1" dirty="0" err="1" smtClean="0">
                <a:solidFill>
                  <a:srgbClr val="0000FF"/>
                </a:solidFill>
              </a:rPr>
              <a:t>Kaon</a:t>
            </a:r>
            <a:r>
              <a:rPr lang="en-US" sz="2000" b="1" dirty="0" smtClean="0">
                <a:solidFill>
                  <a:srgbClr val="0000FF"/>
                </a:solidFill>
              </a:rPr>
              <a:t>)</a:t>
            </a:r>
            <a:endParaRPr lang="en-US" sz="2000" b="1" dirty="0">
              <a:solidFill>
                <a:srgbClr val="0000FF"/>
              </a:solidFill>
            </a:endParaRPr>
          </a:p>
          <a:p>
            <a:pPr marL="369752" indent="-369752" defTabSz="986007">
              <a:defRPr/>
            </a:pPr>
            <a:r>
              <a:rPr lang="en-US" sz="2000" b="1" dirty="0" smtClean="0">
                <a:solidFill>
                  <a:srgbClr val="2D16D4"/>
                </a:solidFill>
              </a:rPr>
              <a:t>TMD </a:t>
            </a:r>
            <a:r>
              <a:rPr lang="en-US" sz="2000" b="1" dirty="0">
                <a:solidFill>
                  <a:srgbClr val="2D16D4"/>
                </a:solidFill>
              </a:rPr>
              <a:t>in “sea quark” region  </a:t>
            </a:r>
          </a:p>
          <a:p>
            <a:pPr marL="0" indent="0" defTabSz="986007">
              <a:buFontTx/>
              <a:buNone/>
              <a:defRPr/>
            </a:pPr>
            <a:r>
              <a:rPr lang="en-US" sz="2000" b="1" dirty="0">
                <a:solidFill>
                  <a:srgbClr val="2D16D4"/>
                </a:solidFill>
              </a:rPr>
              <a:t>	and significant increase in Q</a:t>
            </a:r>
            <a:r>
              <a:rPr lang="en-US" sz="2000" b="1" baseline="30000" dirty="0">
                <a:solidFill>
                  <a:srgbClr val="2D16D4"/>
                </a:solidFill>
              </a:rPr>
              <a:t>2</a:t>
            </a:r>
            <a:r>
              <a:rPr lang="en-US" sz="2000" b="1" dirty="0">
                <a:solidFill>
                  <a:srgbClr val="2D16D4"/>
                </a:solidFill>
              </a:rPr>
              <a:t> / P</a:t>
            </a:r>
            <a:r>
              <a:rPr lang="en-US" sz="2000" b="1" baseline="-25000" dirty="0">
                <a:solidFill>
                  <a:srgbClr val="2D16D4"/>
                </a:solidFill>
              </a:rPr>
              <a:t>T</a:t>
            </a:r>
            <a:r>
              <a:rPr lang="en-US" sz="2000" b="1" dirty="0">
                <a:solidFill>
                  <a:srgbClr val="2D16D4"/>
                </a:solidFill>
              </a:rPr>
              <a:t> range for valence region</a:t>
            </a:r>
          </a:p>
          <a:p>
            <a:pPr marL="369752" indent="-369752" defTabSz="986007"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Pion/</a:t>
            </a:r>
            <a:r>
              <a:rPr lang="en-US" sz="2000" b="1" dirty="0" err="1" smtClean="0">
                <a:solidFill>
                  <a:srgbClr val="0000FF"/>
                </a:solidFill>
              </a:rPr>
              <a:t>Kaon</a:t>
            </a: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s</a:t>
            </a:r>
            <a:r>
              <a:rPr lang="en-US" sz="2000" b="1" dirty="0" smtClean="0">
                <a:solidFill>
                  <a:srgbClr val="0000FF"/>
                </a:solidFill>
              </a:rPr>
              <a:t>tructure </a:t>
            </a:r>
            <a:r>
              <a:rPr lang="en-US" sz="2000" b="1" dirty="0" smtClean="0">
                <a:solidFill>
                  <a:srgbClr val="0000FF"/>
                </a:solidFill>
              </a:rPr>
              <a:t>functions in the high-x (valence) region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369752" indent="-369752" defTabSz="986007">
              <a:defRPr/>
            </a:pPr>
            <a:r>
              <a:rPr lang="en-US" sz="2000" b="1" dirty="0">
                <a:solidFill>
                  <a:srgbClr val="0000FF"/>
                </a:solidFill>
              </a:rPr>
              <a:t>e-A to study </a:t>
            </a:r>
            <a:r>
              <a:rPr lang="en-US" sz="2000" b="1" dirty="0" err="1">
                <a:solidFill>
                  <a:srgbClr val="0000FF"/>
                </a:solidFill>
              </a:rPr>
              <a:t>hadronization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</a:p>
          <a:p>
            <a:pPr marL="369752" indent="-369752" defTabSz="986007">
              <a:defRPr/>
            </a:pPr>
            <a:r>
              <a:rPr lang="en-US" sz="2000" b="1" dirty="0" smtClean="0">
                <a:solidFill>
                  <a:srgbClr val="0000FF"/>
                </a:solidFill>
              </a:rPr>
              <a:t>EMC-SRC in e-A</a:t>
            </a:r>
          </a:p>
          <a:p>
            <a:pPr marL="0" indent="0" defTabSz="986007">
              <a:buFontTx/>
              <a:buNone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	……    </a:t>
            </a:r>
          </a:p>
          <a:p>
            <a:pPr marL="0" indent="0" defTabSz="986007">
              <a:buFontTx/>
              <a:buNone/>
              <a:defRPr/>
            </a:pPr>
            <a:r>
              <a:rPr lang="en-US" sz="2000" b="1" dirty="0">
                <a:solidFill>
                  <a:srgbClr val="990099"/>
                </a:solidFill>
              </a:rPr>
              <a:t> </a:t>
            </a:r>
            <a:r>
              <a:rPr lang="en-US" sz="2000" b="1" dirty="0" smtClean="0">
                <a:solidFill>
                  <a:srgbClr val="990099"/>
                </a:solidFill>
              </a:rPr>
              <a:t>    </a:t>
            </a:r>
            <a:r>
              <a:rPr lang="en-US" sz="2000" b="1" dirty="0" smtClean="0"/>
              <a:t>Whitepaper </a:t>
            </a:r>
            <a:r>
              <a:rPr lang="en-US" sz="2000" b="1" dirty="0" smtClean="0"/>
              <a:t>on </a:t>
            </a:r>
            <a:r>
              <a:rPr lang="en-US" sz="2000" b="1" dirty="0" err="1" smtClean="0"/>
              <a:t>EIC@China</a:t>
            </a:r>
            <a:r>
              <a:rPr lang="en-US" sz="2000" b="1" dirty="0" smtClean="0"/>
              <a:t> is being worked </a:t>
            </a:r>
            <a:r>
              <a:rPr lang="en-US" sz="2000" b="1" dirty="0" smtClean="0"/>
              <a:t>on</a:t>
            </a:r>
          </a:p>
          <a:p>
            <a:pPr marL="0" indent="0" defTabSz="986007">
              <a:buFontTx/>
              <a:buNone/>
              <a:defRPr/>
            </a:pPr>
            <a:endParaRPr lang="en-US" sz="2000" b="1" dirty="0" smtClean="0"/>
          </a:p>
          <a:p>
            <a:pPr marL="0" indent="0" defTabSz="986007">
              <a:buFontTx/>
              <a:buNone/>
              <a:defRPr/>
            </a:pPr>
            <a:r>
              <a:rPr lang="en-US" sz="2000" b="1" dirty="0">
                <a:solidFill>
                  <a:srgbClr val="990099"/>
                </a:solidFill>
              </a:rPr>
              <a:t>     http://snst-hu.lzu.edu.cn/wiki/index.php/Eic</a:t>
            </a:r>
            <a:endParaRPr lang="en-US" sz="2000" b="1" dirty="0" smtClean="0">
              <a:solidFill>
                <a:srgbClr val="99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497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2157728" y="2432446"/>
            <a:ext cx="5952494" cy="584737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000000"/>
                </a:solidFill>
              </a:rPr>
              <a:t>HIAF Facility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209550" y="3053384"/>
            <a:ext cx="9848850" cy="80018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endParaRPr lang="en-US" sz="1400" b="0" i="0" dirty="0" smtClean="0">
              <a:solidFill>
                <a:srgbClr val="C00000"/>
              </a:solidFill>
            </a:endParaRPr>
          </a:p>
          <a:p>
            <a:pPr algn="ctr"/>
            <a:r>
              <a:rPr lang="en-US" altLang="zh-CN" sz="3200" b="0" i="0" dirty="0" smtClean="0">
                <a:solidFill>
                  <a:srgbClr val="C00000"/>
                </a:solidFill>
              </a:rPr>
              <a:t>Design, Schedule, R&amp;D, Site </a:t>
            </a:r>
            <a:endParaRPr lang="en-US" sz="3200" b="0" i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52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4079240" y="17486"/>
            <a:ext cx="59721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altLang="zh-CN" sz="3000" i="0" dirty="0" smtClean="0">
                <a:solidFill>
                  <a:srgbClr val="FFFFFF"/>
                </a:solidFill>
                <a:ea typeface="黑体" pitchFamily="2" charset="-122"/>
                <a:cs typeface="Times New Roman" pitchFamily="18" charset="0"/>
              </a:rPr>
              <a:t>HIAF </a:t>
            </a:r>
            <a:r>
              <a:rPr lang="en-US" altLang="zh-CN" sz="3000" i="0" dirty="0" smtClean="0">
                <a:solidFill>
                  <a:srgbClr val="FFFFFF"/>
                </a:solidFill>
                <a:latin typeface="Arial" charset="0"/>
                <a:ea typeface="黑体" pitchFamily="2" charset="-122"/>
                <a:cs typeface="Times New Roman" pitchFamily="18" charset="0"/>
              </a:rPr>
              <a:t>Layout</a:t>
            </a:r>
            <a:endParaRPr lang="en-US" altLang="zh-CN" sz="3000" i="0" dirty="0">
              <a:solidFill>
                <a:srgbClr val="FFFFFF"/>
              </a:solidFill>
              <a:latin typeface="Arial" charset="0"/>
              <a:ea typeface="黑体" pitchFamily="2" charset="-122"/>
              <a:cs typeface="Times New Roman" pitchFamily="18" charset="0"/>
            </a:endParaRPr>
          </a:p>
        </p:txBody>
      </p:sp>
      <p:pic>
        <p:nvPicPr>
          <p:cNvPr id="34818" name="图片 3"/>
          <p:cNvPicPr>
            <a:picLocks noChangeAspect="1" noChangeArrowheads="1"/>
          </p:cNvPicPr>
          <p:nvPr/>
        </p:nvPicPr>
        <p:blipFill>
          <a:blip r:embed="rId3"/>
          <a:srcRect r="552" b="664"/>
          <a:stretch>
            <a:fillRect/>
          </a:stretch>
        </p:blipFill>
        <p:spPr bwMode="auto">
          <a:xfrm>
            <a:off x="471488" y="1000131"/>
            <a:ext cx="9036844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0" y="566738"/>
            <a:ext cx="1005840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2400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超导直线加速器、同步加速器和储存环组合的技术路线</a:t>
            </a:r>
          </a:p>
        </p:txBody>
      </p:sp>
    </p:spTree>
    <p:extLst>
      <p:ext uri="{BB962C8B-B14F-4D97-AF65-F5344CB8AC3E}">
        <p14:creationId xmlns:p14="http://schemas.microsoft.com/office/powerpoint/2010/main" val="107097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2157728" y="2432446"/>
            <a:ext cx="5952494" cy="584737"/>
          </a:xfrm>
          <a:prstGeom prst="rect">
            <a:avLst/>
          </a:prstGeom>
          <a:solidFill>
            <a:srgbClr val="00FFFF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r>
              <a:rPr lang="en-US" sz="3200" b="0" i="0" dirty="0" smtClean="0">
                <a:solidFill>
                  <a:srgbClr val="000000"/>
                </a:solidFill>
              </a:rPr>
              <a:t>Introduction</a:t>
            </a:r>
            <a:endParaRPr lang="en-US" sz="32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235" name="Text Box 3"/>
          <p:cNvSpPr txBox="1">
            <a:spLocks noChangeArrowheads="1"/>
          </p:cNvSpPr>
          <p:nvPr/>
        </p:nvSpPr>
        <p:spPr bwMode="auto">
          <a:xfrm>
            <a:off x="209550" y="3053384"/>
            <a:ext cx="9848850" cy="800181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square" lIns="91409" tIns="45701" rIns="91409" bIns="45701">
            <a:spAutoFit/>
          </a:bodyPr>
          <a:lstStyle/>
          <a:p>
            <a:pPr algn="ctr"/>
            <a:endParaRPr lang="en-US" sz="1400" b="0" i="0" dirty="0" smtClean="0">
              <a:solidFill>
                <a:srgbClr val="C00000"/>
              </a:solidFill>
            </a:endParaRPr>
          </a:p>
          <a:p>
            <a:pPr algn="ctr"/>
            <a:r>
              <a:rPr lang="en-US" altLang="zh-CN" sz="3200" b="0" i="0" dirty="0" smtClean="0">
                <a:solidFill>
                  <a:srgbClr val="C00000"/>
                </a:solidFill>
              </a:rPr>
              <a:t>IMP, HIAF and EIC@HIAF</a:t>
            </a:r>
            <a:endParaRPr lang="en-US" sz="3200" b="0" i="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52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3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9819" y="2463811"/>
            <a:ext cx="6263799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圆角矩形 5"/>
          <p:cNvSpPr/>
          <p:nvPr/>
        </p:nvSpPr>
        <p:spPr bwMode="auto">
          <a:xfrm>
            <a:off x="4168299" y="701675"/>
            <a:ext cx="5930265" cy="1684338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zh-CN" altLang="en-US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9473" name="Rectangle 2"/>
          <p:cNvSpPr>
            <a:spLocks noChangeArrowheads="1"/>
          </p:cNvSpPr>
          <p:nvPr/>
        </p:nvSpPr>
        <p:spPr bwMode="auto">
          <a:xfrm>
            <a:off x="3482028" y="-26988"/>
            <a:ext cx="657288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altLang="zh-CN" sz="3000" i="0" dirty="0" smtClean="0">
                <a:solidFill>
                  <a:srgbClr val="FFFFFF"/>
                </a:solidFill>
                <a:ea typeface="黑体" pitchFamily="49" charset="-122"/>
                <a:cs typeface="Times New Roman" pitchFamily="18" charset="0"/>
              </a:rPr>
              <a:t>HIAF Facility</a:t>
            </a:r>
            <a:endParaRPr lang="zh-CN" altLang="en-US" sz="3000" i="0" dirty="0">
              <a:solidFill>
                <a:srgbClr val="FFFFFF"/>
              </a:solidFill>
              <a:ea typeface="黑体" pitchFamily="49" charset="-122"/>
            </a:endParaRPr>
          </a:p>
        </p:txBody>
      </p:sp>
      <p:sp>
        <p:nvSpPr>
          <p:cNvPr id="182276" name="TextBox 4"/>
          <p:cNvSpPr txBox="1">
            <a:spLocks noChangeArrowheads="1"/>
          </p:cNvSpPr>
          <p:nvPr/>
        </p:nvSpPr>
        <p:spPr bwMode="auto">
          <a:xfrm>
            <a:off x="4051165" y="1171913"/>
            <a:ext cx="58617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FFFF"/>
              </a:buClr>
              <a:buFont typeface="Arial" charset="0"/>
              <a:buChar char="☺"/>
            </a:pPr>
            <a:r>
              <a:rPr lang="zh-CN" altLang="en-US" sz="2000" i="0" dirty="0">
                <a:solidFill>
                  <a:srgbClr val="FFFFFF"/>
                </a:solidFill>
                <a:latin typeface="Arial" charset="0"/>
                <a:ea typeface="楷体_GB2312" pitchFamily="49" charset="-122"/>
              </a:rPr>
              <a:t>储存环＋脉冲强流          短寿命核质量测量</a:t>
            </a:r>
            <a:endParaRPr lang="en-US" altLang="zh-CN" sz="2000" i="0" dirty="0">
              <a:solidFill>
                <a:srgbClr val="FFFFFF"/>
              </a:solidFill>
              <a:latin typeface="Arial" charset="0"/>
              <a:ea typeface="楷体_GB2312" pitchFamily="49" charset="-122"/>
            </a:endParaRPr>
          </a:p>
          <a:p>
            <a:pPr eaLnBrk="1" hangingPunct="1">
              <a:buClr>
                <a:srgbClr val="FFFFFF"/>
              </a:buClr>
              <a:buFont typeface="Arial" charset="0"/>
              <a:buChar char="☺"/>
            </a:pPr>
            <a:r>
              <a:rPr lang="zh-CN" altLang="en-US" sz="2000" i="0" dirty="0">
                <a:solidFill>
                  <a:srgbClr val="FFFFFF"/>
                </a:solidFill>
                <a:latin typeface="Arial" charset="0"/>
                <a:ea typeface="楷体_GB2312" pitchFamily="49" charset="-122"/>
              </a:rPr>
              <a:t>高功率、强聚焦短脉冲        高能量密度物质</a:t>
            </a:r>
            <a:endParaRPr lang="en-US" altLang="zh-CN" sz="2000" i="0" dirty="0">
              <a:solidFill>
                <a:srgbClr val="FFFFFF"/>
              </a:solidFill>
              <a:latin typeface="Arial" charset="0"/>
              <a:ea typeface="楷体_GB2312" pitchFamily="49" charset="-122"/>
            </a:endParaRPr>
          </a:p>
          <a:p>
            <a:pPr eaLnBrk="1" hangingPunct="1">
              <a:buClr>
                <a:srgbClr val="FFFFFF"/>
              </a:buClr>
              <a:buFont typeface="Arial" charset="0"/>
              <a:buChar char="☺"/>
            </a:pPr>
            <a:r>
              <a:rPr lang="en-US" altLang="zh-CN" sz="2000" i="0" dirty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h</a:t>
            </a:r>
            <a:r>
              <a:rPr lang="en-US" altLang="zh-CN" sz="2000" i="0" dirty="0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igh-energy</a:t>
            </a:r>
            <a:r>
              <a:rPr lang="zh-CN" altLang="en-US" sz="2000" i="0" dirty="0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、</a:t>
            </a:r>
            <a:r>
              <a:rPr lang="en-US" altLang="zh-CN" sz="2000" i="0" dirty="0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double pol</a:t>
            </a:r>
            <a:r>
              <a:rPr lang="zh-CN" altLang="en-US" sz="2000" i="0" dirty="0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、</a:t>
            </a:r>
            <a:r>
              <a:rPr lang="en-US" altLang="zh-CN" sz="2000" i="0" dirty="0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high </a:t>
            </a:r>
            <a:r>
              <a:rPr lang="en-US" altLang="zh-CN" sz="2000" i="0" dirty="0" err="1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Lumi</a:t>
            </a:r>
            <a:r>
              <a:rPr lang="zh-CN" altLang="en-US" sz="2000" i="0" dirty="0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 </a:t>
            </a:r>
            <a:r>
              <a:rPr lang="en-US" altLang="zh-CN" sz="2000" i="0" dirty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ENC      </a:t>
            </a:r>
            <a:r>
              <a:rPr lang="en-US" altLang="zh-CN" sz="2000" i="0" dirty="0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  </a:t>
            </a:r>
          </a:p>
          <a:p>
            <a:pPr lvl="2" eaLnBrk="1" hangingPunct="1">
              <a:buClr>
                <a:srgbClr val="FFFFFF"/>
              </a:buClr>
              <a:buFont typeface="Arial" charset="0"/>
              <a:buChar char="☺"/>
            </a:pPr>
            <a:r>
              <a:rPr lang="en-US" altLang="zh-CN" sz="2000" i="0" dirty="0" smtClean="0">
                <a:solidFill>
                  <a:schemeClr val="bg1"/>
                </a:solidFill>
                <a:latin typeface="Arial" charset="0"/>
                <a:ea typeface="楷体_GB2312" pitchFamily="49" charset="-122"/>
              </a:rPr>
              <a:t>Nucleon Structure</a:t>
            </a:r>
            <a:endParaRPr lang="zh-CN" altLang="en-US" sz="2000" i="0" dirty="0">
              <a:solidFill>
                <a:schemeClr val="bg1"/>
              </a:solidFill>
              <a:latin typeface="Arial" charset="0"/>
              <a:ea typeface="楷体_GB2312" pitchFamily="49" charset="-122"/>
            </a:endParaRPr>
          </a:p>
        </p:txBody>
      </p:sp>
      <p:sp>
        <p:nvSpPr>
          <p:cNvPr id="182277" name="右箭头 7"/>
          <p:cNvSpPr>
            <a:spLocks noChangeArrowheads="1"/>
          </p:cNvSpPr>
          <p:nvPr/>
        </p:nvSpPr>
        <p:spPr bwMode="auto">
          <a:xfrm>
            <a:off x="6686391" y="1268424"/>
            <a:ext cx="447040" cy="198437"/>
          </a:xfrm>
          <a:prstGeom prst="rightArrow">
            <a:avLst>
              <a:gd name="adj1" fmla="val 50000"/>
              <a:gd name="adj2" fmla="val 5005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zh-CN" altLang="en-US" sz="18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2278" name="矩形 11"/>
          <p:cNvSpPr>
            <a:spLocks noChangeArrowheads="1"/>
          </p:cNvSpPr>
          <p:nvPr/>
        </p:nvSpPr>
        <p:spPr bwMode="auto">
          <a:xfrm>
            <a:off x="4153832" y="655638"/>
            <a:ext cx="57591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CN" i="0" dirty="0" smtClean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Characteristics and Advantages</a:t>
            </a:r>
            <a:endParaRPr lang="zh-CN" altLang="en-US" i="0" dirty="0">
              <a:solidFill>
                <a:srgbClr val="FFFF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2279" name="右箭头 12"/>
          <p:cNvSpPr>
            <a:spLocks noChangeArrowheads="1"/>
          </p:cNvSpPr>
          <p:nvPr/>
        </p:nvSpPr>
        <p:spPr bwMode="auto">
          <a:xfrm>
            <a:off x="7111356" y="1549661"/>
            <a:ext cx="447040" cy="198438"/>
          </a:xfrm>
          <a:prstGeom prst="rightArrow">
            <a:avLst>
              <a:gd name="adj1" fmla="val 50000"/>
              <a:gd name="adj2" fmla="val 5005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zh-CN" altLang="en-US" sz="18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2280" name="右箭头 13"/>
          <p:cNvSpPr>
            <a:spLocks noChangeArrowheads="1"/>
          </p:cNvSpPr>
          <p:nvPr/>
        </p:nvSpPr>
        <p:spPr bwMode="auto">
          <a:xfrm>
            <a:off x="4351096" y="2187576"/>
            <a:ext cx="447040" cy="198437"/>
          </a:xfrm>
          <a:prstGeom prst="rightArrow">
            <a:avLst>
              <a:gd name="adj1" fmla="val 50000"/>
              <a:gd name="adj2" fmla="val 5005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endParaRPr lang="zh-CN" altLang="en-US" sz="1800" b="0" i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525628" y="3952886"/>
            <a:ext cx="2671763" cy="2500313"/>
          </a:xfrm>
          <a:prstGeom prst="roundRect">
            <a:avLst/>
          </a:prstGeom>
          <a:solidFill>
            <a:srgbClr val="0070C0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endParaRPr lang="zh-CN" altLang="en-US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182282" name="矩形 15"/>
          <p:cNvSpPr>
            <a:spLocks noChangeArrowheads="1"/>
          </p:cNvSpPr>
          <p:nvPr/>
        </p:nvSpPr>
        <p:spPr bwMode="auto">
          <a:xfrm>
            <a:off x="450796" y="3929063"/>
            <a:ext cx="29017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zh-CN" i="0" dirty="0" smtClean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Characteristics</a:t>
            </a:r>
            <a:endParaRPr lang="zh-CN" altLang="en-US" i="0" dirty="0">
              <a:solidFill>
                <a:srgbClr val="FFFF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82283" name="TextBox 16"/>
          <p:cNvSpPr txBox="1">
            <a:spLocks noChangeArrowheads="1"/>
          </p:cNvSpPr>
          <p:nvPr/>
        </p:nvSpPr>
        <p:spPr bwMode="auto">
          <a:xfrm>
            <a:off x="471491" y="4419601"/>
            <a:ext cx="2510624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ts val="2800"/>
              </a:lnSpc>
              <a:buClr>
                <a:srgbClr val="FFFFFF"/>
              </a:buClr>
              <a:buFont typeface="Arial" charset="0"/>
              <a:buChar char="☺"/>
            </a:pPr>
            <a:r>
              <a:rPr lang="zh-CN" altLang="en-US" sz="2000" i="0" dirty="0">
                <a:solidFill>
                  <a:srgbClr val="FFFFFF"/>
                </a:solidFill>
                <a:latin typeface="楷体_GB2312" pitchFamily="49" charset="-122"/>
                <a:ea typeface="楷体_GB2312" pitchFamily="49" charset="-122"/>
              </a:rPr>
              <a:t>脉冲强流重离子束</a:t>
            </a:r>
            <a:endParaRPr lang="en-US" altLang="zh-CN" sz="2000" i="0" dirty="0">
              <a:solidFill>
                <a:srgbClr val="FFFF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ts val="2800"/>
              </a:lnSpc>
              <a:buClr>
                <a:srgbClr val="FFFFFF"/>
              </a:buClr>
              <a:buFont typeface="Arial" charset="0"/>
              <a:buChar char="☺"/>
            </a:pPr>
            <a:r>
              <a:rPr lang="zh-CN" altLang="en-US" sz="2000" i="0" dirty="0">
                <a:solidFill>
                  <a:srgbClr val="FFFFFF"/>
                </a:solidFill>
                <a:latin typeface="楷体_GB2312" pitchFamily="49" charset="-122"/>
                <a:ea typeface="楷体_GB2312" pitchFamily="49" charset="-122"/>
              </a:rPr>
              <a:t>高功率短脉冲束团</a:t>
            </a:r>
            <a:endParaRPr lang="en-US" altLang="zh-CN" sz="2000" i="0" dirty="0">
              <a:solidFill>
                <a:srgbClr val="FFFF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ts val="2800"/>
              </a:lnSpc>
              <a:buClr>
                <a:srgbClr val="FFFFFF"/>
              </a:buClr>
              <a:buFont typeface="Arial" charset="0"/>
              <a:buChar char="☺"/>
            </a:pPr>
            <a:r>
              <a:rPr lang="zh-CN" altLang="en-US" sz="2000" i="0" dirty="0">
                <a:solidFill>
                  <a:srgbClr val="FFFFFF"/>
                </a:solidFill>
                <a:latin typeface="楷体_GB2312" pitchFamily="49" charset="-122"/>
                <a:ea typeface="楷体_GB2312" pitchFamily="49" charset="-122"/>
              </a:rPr>
              <a:t>极化质子和电子束</a:t>
            </a:r>
            <a:endParaRPr lang="en-US" altLang="zh-CN" sz="2000" i="0" dirty="0">
              <a:solidFill>
                <a:srgbClr val="FFFF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ts val="2800"/>
              </a:lnSpc>
              <a:buClr>
                <a:srgbClr val="FFFFFF"/>
              </a:buClr>
              <a:buFont typeface="Arial" charset="0"/>
              <a:buChar char="☺"/>
            </a:pPr>
            <a:r>
              <a:rPr lang="zh-CN" altLang="en-US" sz="2000" i="0" dirty="0">
                <a:solidFill>
                  <a:srgbClr val="FFFFFF"/>
                </a:solidFill>
                <a:latin typeface="楷体_GB2312" pitchFamily="49" charset="-122"/>
                <a:ea typeface="楷体_GB2312" pitchFamily="49" charset="-122"/>
              </a:rPr>
              <a:t>宽能量范围离子束</a:t>
            </a:r>
            <a:endParaRPr lang="en-US" altLang="zh-CN" sz="2000" i="0" dirty="0">
              <a:solidFill>
                <a:srgbClr val="FFFFFF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1" hangingPunct="1">
              <a:lnSpc>
                <a:spcPts val="2800"/>
              </a:lnSpc>
              <a:buClr>
                <a:srgbClr val="FFFFFF"/>
              </a:buClr>
              <a:buFont typeface="Arial" charset="0"/>
              <a:buChar char="☺"/>
            </a:pPr>
            <a:r>
              <a:rPr lang="zh-CN" altLang="en-US" sz="2000" i="0" dirty="0">
                <a:solidFill>
                  <a:srgbClr val="FFFFFF"/>
                </a:solidFill>
                <a:latin typeface="楷体_GB2312" pitchFamily="49" charset="-122"/>
                <a:ea typeface="楷体_GB2312" pitchFamily="49" charset="-122"/>
              </a:rPr>
              <a:t>高品质放射性束流</a:t>
            </a:r>
          </a:p>
        </p:txBody>
      </p:sp>
      <p:graphicFrame>
        <p:nvGraphicFramePr>
          <p:cNvPr id="31032" name="Group 3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599106"/>
              </p:ext>
            </p:extLst>
          </p:nvPr>
        </p:nvGraphicFramePr>
        <p:xfrm>
          <a:off x="62871" y="820749"/>
          <a:ext cx="3998913" cy="2936875"/>
        </p:xfrm>
        <a:graphic>
          <a:graphicData uri="http://schemas.openxmlformats.org/drawingml/2006/table">
            <a:tbl>
              <a:tblPr/>
              <a:tblGrid>
                <a:gridCol w="831215"/>
                <a:gridCol w="553562"/>
                <a:gridCol w="1189196"/>
                <a:gridCol w="1424940"/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Machine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Ion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Energy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Intensity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ECR 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Source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U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34+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14 keV/u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0.05 pmA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LIS 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Source</a:t>
                      </a:r>
                      <a:endParaRPr kumimoji="0" lang="zh-CN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U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34+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14 keV/u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0.2 pmA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HISCL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U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34+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25 MeV/u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0.03~0.15 pmA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ABR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U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34+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0.50 GeV/u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0.6~2.4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10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11 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ppp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p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6.5 GeV/u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1.0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10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12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 ppp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ICR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U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34+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1.1 GeV/u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0.2~1.0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10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12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 ppp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p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12.0 GeV/u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5.0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10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12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 ppp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ECR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e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3.0-4.0 GeV/u</a:t>
                      </a: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仿宋_GB2312" pitchFamily="49" charset="-122"/>
                        <a:cs typeface="Times New Roman" pitchFamily="18" charset="0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7.5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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</a:rPr>
                        <a:t>10</a:t>
                      </a:r>
                      <a:r>
                        <a:rPr kumimoji="0" lang="en-US" altLang="zh-CN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13</a:t>
                      </a:r>
                      <a:r>
                        <a:rPr kumimoji="0" lang="en-US" altLang="zh-CN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仿宋_GB2312" pitchFamily="49" charset="-122"/>
                          <a:cs typeface="Times New Roman" pitchFamily="18" charset="0"/>
                          <a:sym typeface="Symbol" pitchFamily="18" charset="2"/>
                        </a:rPr>
                        <a:t> ppp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17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标题 1"/>
          <p:cNvSpPr>
            <a:spLocks noGrp="1"/>
          </p:cNvSpPr>
          <p:nvPr>
            <p:ph type="title"/>
          </p:nvPr>
        </p:nvSpPr>
        <p:spPr>
          <a:xfrm>
            <a:off x="5107782" y="-100013"/>
            <a:ext cx="4514056" cy="706438"/>
          </a:xfrm>
          <a:ln algn="ctr"/>
        </p:spPr>
        <p:txBody>
          <a:bodyPr/>
          <a:lstStyle/>
          <a:p>
            <a:pPr>
              <a:defRPr/>
            </a:pPr>
            <a:r>
              <a:rPr lang="en-US" altLang="zh-CN" sz="3200" kern="1200" dirty="0" smtClean="0">
                <a:latin typeface="Times New Roman" pitchFamily="18" charset="0"/>
                <a:ea typeface="黑体" pitchFamily="49" charset="-122"/>
                <a:cs typeface="+mn-cs"/>
              </a:rPr>
              <a:t>HIAF Schedule</a:t>
            </a:r>
            <a:endParaRPr lang="zh-CN" altLang="en-US" sz="3200" kern="1200" dirty="0">
              <a:latin typeface="Times New Roman" pitchFamily="18" charset="0"/>
              <a:ea typeface="黑体" pitchFamily="49" charset="-122"/>
              <a:cs typeface="+mn-cs"/>
            </a:endParaRPr>
          </a:p>
        </p:txBody>
      </p:sp>
      <p:sp>
        <p:nvSpPr>
          <p:cNvPr id="45059" name="内容占位符 2"/>
          <p:cNvSpPr>
            <a:spLocks noGrp="1"/>
          </p:cNvSpPr>
          <p:nvPr>
            <p:ph idx="1"/>
          </p:nvPr>
        </p:nvSpPr>
        <p:spPr>
          <a:xfrm>
            <a:off x="10" y="1198563"/>
            <a:ext cx="9782493" cy="45339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2200" dirty="0" smtClean="0">
                <a:solidFill>
                  <a:srgbClr val="0070C0"/>
                </a:solidFill>
              </a:rPr>
              <a:t>2013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 smtClean="0">
                <a:solidFill>
                  <a:srgbClr val="0070C0"/>
                </a:solidFill>
              </a:rPr>
              <a:t>1</a:t>
            </a:r>
            <a:r>
              <a:rPr lang="zh-CN" altLang="en-US" sz="2200" dirty="0" smtClean="0">
                <a:solidFill>
                  <a:srgbClr val="0070C0"/>
                </a:solidFill>
              </a:rPr>
              <a:t>月</a:t>
            </a:r>
            <a:r>
              <a:rPr lang="en-US" altLang="zh-CN" sz="2200" dirty="0" smtClean="0">
                <a:solidFill>
                  <a:srgbClr val="0070C0"/>
                </a:solidFill>
              </a:rPr>
              <a:t>-2013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>
                <a:solidFill>
                  <a:srgbClr val="0070C0"/>
                </a:solidFill>
              </a:rPr>
              <a:t>8</a:t>
            </a:r>
            <a:r>
              <a:rPr lang="zh-CN" altLang="en-US" sz="2200" dirty="0" smtClean="0">
                <a:solidFill>
                  <a:srgbClr val="0070C0"/>
                </a:solidFill>
              </a:rPr>
              <a:t>月    项目建议书准备    </a:t>
            </a:r>
            <a:r>
              <a:rPr lang="en-US" altLang="zh-CN" sz="2200" dirty="0" smtClean="0">
                <a:solidFill>
                  <a:srgbClr val="0070C0"/>
                </a:solidFill>
              </a:rPr>
              <a:t>	  </a:t>
            </a:r>
            <a:r>
              <a:rPr lang="en-US" altLang="zh-CN" sz="2200" dirty="0" smtClean="0">
                <a:solidFill>
                  <a:schemeClr val="tx1"/>
                </a:solidFill>
              </a:rPr>
              <a:t>(proposal preparation)</a:t>
            </a:r>
            <a:endParaRPr lang="zh-CN" alt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200" dirty="0" smtClean="0">
                <a:solidFill>
                  <a:srgbClr val="0070C0"/>
                </a:solidFill>
              </a:rPr>
              <a:t>2013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 smtClean="0">
                <a:solidFill>
                  <a:srgbClr val="0070C0"/>
                </a:solidFill>
              </a:rPr>
              <a:t>1</a:t>
            </a:r>
            <a:r>
              <a:rPr lang="zh-CN" altLang="en-US" sz="2200" dirty="0" smtClean="0">
                <a:solidFill>
                  <a:srgbClr val="0070C0"/>
                </a:solidFill>
              </a:rPr>
              <a:t>月</a:t>
            </a:r>
            <a:r>
              <a:rPr lang="en-US" altLang="zh-CN" sz="2200" dirty="0" smtClean="0">
                <a:solidFill>
                  <a:srgbClr val="0070C0"/>
                </a:solidFill>
              </a:rPr>
              <a:t>-2013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 smtClean="0">
                <a:solidFill>
                  <a:srgbClr val="0070C0"/>
                </a:solidFill>
              </a:rPr>
              <a:t>7</a:t>
            </a:r>
            <a:r>
              <a:rPr lang="zh-CN" altLang="en-US" sz="2200" dirty="0" smtClean="0">
                <a:solidFill>
                  <a:srgbClr val="0070C0"/>
                </a:solidFill>
              </a:rPr>
              <a:t>月    选址评估               </a:t>
            </a:r>
            <a:r>
              <a:rPr lang="en-US" altLang="zh-CN" sz="2200" dirty="0" smtClean="0">
                <a:solidFill>
                  <a:srgbClr val="0070C0"/>
                </a:solidFill>
              </a:rPr>
              <a:t>		</a:t>
            </a:r>
            <a:r>
              <a:rPr lang="en-US" altLang="zh-CN" sz="2200" dirty="0" smtClean="0">
                <a:solidFill>
                  <a:schemeClr val="tx1"/>
                </a:solidFill>
              </a:rPr>
              <a:t>    (site selection)</a:t>
            </a:r>
            <a:endParaRPr lang="zh-CN" alt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200" dirty="0" smtClean="0">
                <a:solidFill>
                  <a:srgbClr val="0070C0"/>
                </a:solidFill>
              </a:rPr>
              <a:t>2013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zh-CN" altLang="ja-JP" sz="2200" dirty="0" smtClean="0">
                <a:solidFill>
                  <a:srgbClr val="0070C0"/>
                </a:solidFill>
              </a:rPr>
              <a:t>8</a:t>
            </a:r>
            <a:r>
              <a:rPr lang="zh-CN" altLang="en-US" sz="2200" dirty="0" smtClean="0">
                <a:solidFill>
                  <a:srgbClr val="0070C0"/>
                </a:solidFill>
              </a:rPr>
              <a:t>月</a:t>
            </a:r>
            <a:r>
              <a:rPr lang="en-US" altLang="zh-CN" sz="2200" dirty="0" smtClean="0">
                <a:solidFill>
                  <a:srgbClr val="0070C0"/>
                </a:solidFill>
              </a:rPr>
              <a:t>-2014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 smtClean="0">
                <a:solidFill>
                  <a:srgbClr val="0070C0"/>
                </a:solidFill>
              </a:rPr>
              <a:t>7</a:t>
            </a:r>
            <a:r>
              <a:rPr lang="zh-CN" altLang="en-US" sz="2200" dirty="0" smtClean="0">
                <a:solidFill>
                  <a:srgbClr val="0070C0"/>
                </a:solidFill>
              </a:rPr>
              <a:t>月    可行性研究报告（</a:t>
            </a:r>
            <a:r>
              <a:rPr lang="en-US" altLang="zh-CN" sz="2200" dirty="0">
                <a:solidFill>
                  <a:srgbClr val="0070C0"/>
                </a:solidFill>
              </a:rPr>
              <a:t>1.0</a:t>
            </a:r>
            <a:r>
              <a:rPr lang="zh-CN" altLang="en-US" sz="2200" dirty="0">
                <a:solidFill>
                  <a:srgbClr val="0070C0"/>
                </a:solidFill>
              </a:rPr>
              <a:t>年</a:t>
            </a:r>
            <a:r>
              <a:rPr lang="zh-CN" altLang="en-US" sz="2200" dirty="0" smtClean="0">
                <a:solidFill>
                  <a:srgbClr val="0070C0"/>
                </a:solidFill>
              </a:rPr>
              <a:t>）  </a:t>
            </a:r>
            <a:r>
              <a:rPr lang="en-US" altLang="zh-CN" sz="2200" dirty="0">
                <a:solidFill>
                  <a:srgbClr val="0070C0"/>
                </a:solidFill>
              </a:rPr>
              <a:t> </a:t>
            </a:r>
            <a:r>
              <a:rPr lang="en-US" altLang="zh-CN" sz="2200" dirty="0" smtClean="0">
                <a:solidFill>
                  <a:srgbClr val="0070C0"/>
                </a:solidFill>
              </a:rPr>
              <a:t>    </a:t>
            </a:r>
            <a:r>
              <a:rPr lang="en-US" altLang="zh-CN" sz="2200" dirty="0" smtClean="0">
                <a:solidFill>
                  <a:schemeClr val="tx1"/>
                </a:solidFill>
              </a:rPr>
              <a:t>(feasibility report)</a:t>
            </a:r>
            <a:endParaRPr lang="zh-CN" alt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200" dirty="0" smtClean="0">
                <a:solidFill>
                  <a:srgbClr val="0070C0"/>
                </a:solidFill>
              </a:rPr>
              <a:t>2014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 smtClean="0">
                <a:solidFill>
                  <a:srgbClr val="0070C0"/>
                </a:solidFill>
              </a:rPr>
              <a:t>8</a:t>
            </a:r>
            <a:r>
              <a:rPr lang="zh-CN" altLang="en-US" sz="2200" dirty="0" smtClean="0">
                <a:solidFill>
                  <a:srgbClr val="0070C0"/>
                </a:solidFill>
              </a:rPr>
              <a:t>月</a:t>
            </a:r>
            <a:r>
              <a:rPr lang="en-US" altLang="zh-CN" sz="2200" dirty="0" smtClean="0">
                <a:solidFill>
                  <a:srgbClr val="0070C0"/>
                </a:solidFill>
              </a:rPr>
              <a:t>-2014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 smtClean="0">
                <a:solidFill>
                  <a:srgbClr val="0070C0"/>
                </a:solidFill>
              </a:rPr>
              <a:t>12</a:t>
            </a:r>
            <a:r>
              <a:rPr lang="zh-CN" altLang="en-US" sz="2200" dirty="0" smtClean="0">
                <a:solidFill>
                  <a:srgbClr val="0070C0"/>
                </a:solidFill>
              </a:rPr>
              <a:t>月  初步设计报告（</a:t>
            </a:r>
            <a:r>
              <a:rPr lang="zh-CN" altLang="ja-JP" sz="2200" dirty="0" smtClean="0">
                <a:solidFill>
                  <a:srgbClr val="0070C0"/>
                </a:solidFill>
              </a:rPr>
              <a:t>0</a:t>
            </a:r>
            <a:r>
              <a:rPr lang="en-US" altLang="zh-CN" sz="2200" dirty="0" smtClean="0">
                <a:solidFill>
                  <a:srgbClr val="0070C0"/>
                </a:solidFill>
              </a:rPr>
              <a:t>.5</a:t>
            </a:r>
            <a:r>
              <a:rPr lang="zh-CN" altLang="en-US" sz="2200" dirty="0" smtClean="0">
                <a:solidFill>
                  <a:srgbClr val="0070C0"/>
                </a:solidFill>
              </a:rPr>
              <a:t>年）             </a:t>
            </a:r>
            <a:r>
              <a:rPr lang="en-US" altLang="zh-CN" sz="2200" dirty="0" smtClean="0">
                <a:solidFill>
                  <a:schemeClr val="tx1"/>
                </a:solidFill>
              </a:rPr>
              <a:t>(Preliminary DR)</a:t>
            </a:r>
            <a:endParaRPr lang="zh-CN" alt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200" dirty="0" smtClean="0">
                <a:solidFill>
                  <a:srgbClr val="0070C0"/>
                </a:solidFill>
              </a:rPr>
              <a:t>2015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 smtClean="0">
                <a:solidFill>
                  <a:srgbClr val="0070C0"/>
                </a:solidFill>
              </a:rPr>
              <a:t>1</a:t>
            </a:r>
            <a:r>
              <a:rPr lang="zh-CN" altLang="en-US" sz="2200" dirty="0" smtClean="0">
                <a:solidFill>
                  <a:srgbClr val="0070C0"/>
                </a:solidFill>
              </a:rPr>
              <a:t>月</a:t>
            </a:r>
            <a:r>
              <a:rPr lang="en-US" altLang="zh-CN" sz="2200" dirty="0" smtClean="0">
                <a:solidFill>
                  <a:srgbClr val="0070C0"/>
                </a:solidFill>
              </a:rPr>
              <a:t>-2015</a:t>
            </a:r>
            <a:r>
              <a:rPr lang="zh-CN" altLang="en-US" sz="2200" dirty="0" smtClean="0">
                <a:solidFill>
                  <a:srgbClr val="0070C0"/>
                </a:solidFill>
              </a:rPr>
              <a:t>年</a:t>
            </a:r>
            <a:r>
              <a:rPr lang="en-US" altLang="zh-CN" sz="2200" dirty="0" smtClean="0">
                <a:solidFill>
                  <a:srgbClr val="0070C0"/>
                </a:solidFill>
              </a:rPr>
              <a:t>6</a:t>
            </a:r>
            <a:r>
              <a:rPr lang="zh-CN" altLang="en-US" sz="2200" dirty="0" smtClean="0">
                <a:solidFill>
                  <a:srgbClr val="0070C0"/>
                </a:solidFill>
              </a:rPr>
              <a:t>月    开工报告（</a:t>
            </a:r>
            <a:r>
              <a:rPr lang="en-US" altLang="zh-CN" sz="2200" dirty="0" smtClean="0">
                <a:solidFill>
                  <a:srgbClr val="0070C0"/>
                </a:solidFill>
              </a:rPr>
              <a:t>0.5</a:t>
            </a:r>
            <a:r>
              <a:rPr lang="zh-CN" altLang="en-US" sz="2200" dirty="0" smtClean="0">
                <a:solidFill>
                  <a:srgbClr val="0070C0"/>
                </a:solidFill>
              </a:rPr>
              <a:t>年）                 </a:t>
            </a:r>
            <a:r>
              <a:rPr lang="en-US" altLang="zh-CN" sz="2200" dirty="0" smtClean="0">
                <a:solidFill>
                  <a:schemeClr val="tx1"/>
                </a:solidFill>
              </a:rPr>
              <a:t>(Technical Report)</a:t>
            </a:r>
            <a:endParaRPr lang="zh-CN" alt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200" dirty="0" smtClean="0">
                <a:solidFill>
                  <a:srgbClr val="7030A0"/>
                </a:solidFill>
              </a:rPr>
              <a:t>2015</a:t>
            </a:r>
            <a:r>
              <a:rPr lang="zh-CN" altLang="en-US" sz="2200" dirty="0" smtClean="0">
                <a:solidFill>
                  <a:srgbClr val="7030A0"/>
                </a:solidFill>
              </a:rPr>
              <a:t>年</a:t>
            </a:r>
            <a:r>
              <a:rPr lang="en-US" altLang="zh-CN" sz="2200" dirty="0">
                <a:solidFill>
                  <a:srgbClr val="7030A0"/>
                </a:solidFill>
              </a:rPr>
              <a:t>6</a:t>
            </a:r>
            <a:r>
              <a:rPr lang="zh-CN" altLang="en-US" sz="2200" dirty="0" smtClean="0">
                <a:solidFill>
                  <a:srgbClr val="7030A0"/>
                </a:solidFill>
              </a:rPr>
              <a:t>月</a:t>
            </a:r>
            <a:r>
              <a:rPr lang="en-US" altLang="zh-CN" sz="2200" dirty="0" smtClean="0">
                <a:solidFill>
                  <a:srgbClr val="7030A0"/>
                </a:solidFill>
              </a:rPr>
              <a:t>-20</a:t>
            </a:r>
            <a:r>
              <a:rPr lang="zh-CN" altLang="ja-JP" sz="2200" dirty="0" smtClean="0">
                <a:solidFill>
                  <a:srgbClr val="7030A0"/>
                </a:solidFill>
              </a:rPr>
              <a:t>1</a:t>
            </a:r>
            <a:r>
              <a:rPr lang="en-US" altLang="zh-CN" sz="2200" dirty="0" smtClean="0">
                <a:solidFill>
                  <a:srgbClr val="7030A0"/>
                </a:solidFill>
              </a:rPr>
              <a:t>9</a:t>
            </a:r>
            <a:r>
              <a:rPr lang="zh-CN" altLang="en-US" sz="2200" dirty="0" smtClean="0">
                <a:solidFill>
                  <a:srgbClr val="7030A0"/>
                </a:solidFill>
              </a:rPr>
              <a:t>年</a:t>
            </a:r>
            <a:r>
              <a:rPr lang="en-US" altLang="zh-CN" sz="2200" dirty="0" smtClean="0">
                <a:solidFill>
                  <a:srgbClr val="7030A0"/>
                </a:solidFill>
              </a:rPr>
              <a:t>10</a:t>
            </a:r>
            <a:r>
              <a:rPr lang="zh-CN" altLang="en-US" sz="2200" dirty="0" smtClean="0">
                <a:solidFill>
                  <a:srgbClr val="7030A0"/>
                </a:solidFill>
              </a:rPr>
              <a:t>月   项目建设、部分试运行（</a:t>
            </a:r>
            <a:r>
              <a:rPr lang="en-US" altLang="zh-CN" sz="2200" dirty="0" smtClean="0">
                <a:solidFill>
                  <a:srgbClr val="7030A0"/>
                </a:solidFill>
              </a:rPr>
              <a:t>4.5</a:t>
            </a:r>
            <a:r>
              <a:rPr lang="zh-CN" altLang="en-US" sz="2200" dirty="0">
                <a:solidFill>
                  <a:srgbClr val="7030A0"/>
                </a:solidFill>
              </a:rPr>
              <a:t>年</a:t>
            </a:r>
            <a:r>
              <a:rPr lang="zh-CN" altLang="en-US" sz="2200" dirty="0" smtClean="0">
                <a:solidFill>
                  <a:srgbClr val="7030A0"/>
                </a:solidFill>
              </a:rPr>
              <a:t>）</a:t>
            </a:r>
            <a:r>
              <a:rPr lang="en-US" altLang="zh-CN" sz="2200" dirty="0" smtClean="0">
                <a:solidFill>
                  <a:schemeClr val="tx1"/>
                </a:solidFill>
              </a:rPr>
              <a:t>(Construction)</a:t>
            </a:r>
            <a:endParaRPr lang="zh-CN" altLang="en-US" sz="2200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zh-CN" sz="2200" dirty="0" smtClean="0">
                <a:solidFill>
                  <a:srgbClr val="7030A0"/>
                </a:solidFill>
              </a:rPr>
              <a:t>2</a:t>
            </a:r>
            <a:r>
              <a:rPr lang="en-US" altLang="zh-CN" sz="2200" dirty="0" smtClean="0">
                <a:solidFill>
                  <a:srgbClr val="7030A0"/>
                </a:solidFill>
              </a:rPr>
              <a:t>019</a:t>
            </a:r>
            <a:r>
              <a:rPr lang="zh-CN" altLang="en-US" sz="2200" dirty="0" smtClean="0">
                <a:solidFill>
                  <a:srgbClr val="7030A0"/>
                </a:solidFill>
              </a:rPr>
              <a:t>年</a:t>
            </a:r>
            <a:r>
              <a:rPr lang="en-US" altLang="zh-CN" sz="2200" dirty="0" smtClean="0">
                <a:solidFill>
                  <a:srgbClr val="7030A0"/>
                </a:solidFill>
              </a:rPr>
              <a:t>11</a:t>
            </a:r>
            <a:r>
              <a:rPr lang="zh-CN" altLang="en-US" sz="2200" dirty="0" smtClean="0">
                <a:solidFill>
                  <a:srgbClr val="7030A0"/>
                </a:solidFill>
              </a:rPr>
              <a:t>月</a:t>
            </a:r>
            <a:r>
              <a:rPr lang="en-US" altLang="zh-CN" sz="2200" dirty="0" smtClean="0">
                <a:solidFill>
                  <a:srgbClr val="7030A0"/>
                </a:solidFill>
              </a:rPr>
              <a:t>-2021</a:t>
            </a:r>
            <a:r>
              <a:rPr lang="zh-CN" altLang="en-US" sz="2200" dirty="0" smtClean="0">
                <a:solidFill>
                  <a:srgbClr val="7030A0"/>
                </a:solidFill>
              </a:rPr>
              <a:t>年</a:t>
            </a:r>
            <a:r>
              <a:rPr lang="en-US" altLang="zh-CN" sz="2200" dirty="0" smtClean="0">
                <a:solidFill>
                  <a:srgbClr val="7030A0"/>
                </a:solidFill>
              </a:rPr>
              <a:t>4</a:t>
            </a:r>
            <a:r>
              <a:rPr lang="zh-CN" altLang="en-US" sz="2200" dirty="0" smtClean="0">
                <a:solidFill>
                  <a:srgbClr val="7030A0"/>
                </a:solidFill>
              </a:rPr>
              <a:t>月</a:t>
            </a:r>
            <a:r>
              <a:rPr lang="en-US" altLang="zh-CN" sz="2200" dirty="0" smtClean="0">
                <a:solidFill>
                  <a:srgbClr val="7030A0"/>
                </a:solidFill>
              </a:rPr>
              <a:t>   </a:t>
            </a:r>
            <a:r>
              <a:rPr lang="zh-CN" altLang="en-US" sz="2200" dirty="0" smtClean="0">
                <a:solidFill>
                  <a:srgbClr val="7030A0"/>
                </a:solidFill>
              </a:rPr>
              <a:t>完成建设、投入运行（</a:t>
            </a:r>
            <a:r>
              <a:rPr lang="en-US" altLang="zh-CN" sz="2200" dirty="0" smtClean="0">
                <a:solidFill>
                  <a:srgbClr val="7030A0"/>
                </a:solidFill>
              </a:rPr>
              <a:t>1.5</a:t>
            </a:r>
            <a:r>
              <a:rPr lang="zh-CN" altLang="en-US" sz="2200" dirty="0" smtClean="0">
                <a:solidFill>
                  <a:srgbClr val="7030A0"/>
                </a:solidFill>
              </a:rPr>
              <a:t>年）     </a:t>
            </a:r>
            <a:r>
              <a:rPr lang="en-US" altLang="zh-CN" sz="2200" dirty="0" smtClean="0">
                <a:solidFill>
                  <a:schemeClr val="tx1"/>
                </a:solidFill>
              </a:rPr>
              <a:t>(Commission)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200" dirty="0" smtClean="0">
                <a:solidFill>
                  <a:srgbClr val="7030A0"/>
                </a:solidFill>
              </a:rPr>
              <a:t>2021</a:t>
            </a:r>
            <a:r>
              <a:rPr lang="zh-CN" altLang="en-US" sz="2200" dirty="0" smtClean="0">
                <a:solidFill>
                  <a:srgbClr val="7030A0"/>
                </a:solidFill>
              </a:rPr>
              <a:t>年</a:t>
            </a:r>
            <a:r>
              <a:rPr lang="en-US" altLang="zh-CN" sz="2200" dirty="0" smtClean="0">
                <a:solidFill>
                  <a:srgbClr val="7030A0"/>
                </a:solidFill>
              </a:rPr>
              <a:t>10</a:t>
            </a:r>
            <a:r>
              <a:rPr lang="zh-CN" altLang="en-US" sz="2200" dirty="0" smtClean="0">
                <a:solidFill>
                  <a:srgbClr val="7030A0"/>
                </a:solidFill>
              </a:rPr>
              <a:t>月                      竣工验收</a:t>
            </a:r>
            <a:r>
              <a:rPr lang="en-US" altLang="zh-CN" sz="2200" dirty="0" smtClean="0">
                <a:solidFill>
                  <a:srgbClr val="7030A0"/>
                </a:solidFill>
              </a:rPr>
              <a:t>			    </a:t>
            </a:r>
            <a:r>
              <a:rPr lang="en-US" altLang="zh-CN" sz="2200" dirty="0" smtClean="0">
                <a:solidFill>
                  <a:schemeClr val="tx1"/>
                </a:solidFill>
              </a:rPr>
              <a:t>(Completion)</a:t>
            </a:r>
          </a:p>
          <a:p>
            <a:pPr>
              <a:lnSpc>
                <a:spcPct val="150000"/>
              </a:lnSpc>
              <a:defRPr/>
            </a:pPr>
            <a:endParaRPr lang="zh-CN" altLang="en-US" sz="22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66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83820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R&amp;D Activity: </a:t>
            </a:r>
            <a:r>
              <a:rPr lang="en-US" sz="2000" dirty="0" err="1" smtClean="0">
                <a:solidFill>
                  <a:srgbClr val="FF0000"/>
                </a:solidFill>
              </a:rPr>
              <a:t>JLab</a:t>
            </a:r>
            <a:r>
              <a:rPr lang="en-US" sz="2000" dirty="0" smtClean="0">
                <a:solidFill>
                  <a:srgbClr val="FF0000"/>
                </a:solidFill>
              </a:rPr>
              <a:t>-IMP collaboration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Proposed Cooling Experiments at IMP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907860"/>
            <a:ext cx="5867400" cy="3620632"/>
          </a:xfrm>
        </p:spPr>
        <p:txBody>
          <a:bodyPr/>
          <a:lstStyle/>
          <a:p>
            <a:pPr marL="227013" indent="-227013">
              <a:buFont typeface="Arial" pitchFamily="34" charset="0"/>
              <a:buChar char="•"/>
            </a:pPr>
            <a:r>
              <a:rPr lang="en-US" sz="1800" b="1" i="1" dirty="0"/>
              <a:t>I</a:t>
            </a:r>
            <a:r>
              <a:rPr lang="en-US" sz="1800" b="1" i="1" dirty="0" smtClean="0"/>
              <a:t>dea</a:t>
            </a:r>
            <a:r>
              <a:rPr lang="en-US" sz="1800" dirty="0" smtClean="0"/>
              <a:t>: pulse </a:t>
            </a:r>
            <a:r>
              <a:rPr lang="en-US" sz="1800" dirty="0"/>
              <a:t>the beam from the existing thermionic gun using the grid (</a:t>
            </a:r>
            <a:r>
              <a:rPr lang="en-US" sz="1800" dirty="0" err="1"/>
              <a:t>Hongwei</a:t>
            </a:r>
            <a:r>
              <a:rPr lang="en-US" sz="1800" dirty="0"/>
              <a:t> </a:t>
            </a:r>
            <a:r>
              <a:rPr lang="en-US" sz="1800" dirty="0" smtClean="0"/>
              <a:t>Zhao)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227013" indent="-227013">
              <a:buFont typeface="Arial" pitchFamily="34" charset="0"/>
              <a:buChar char="•"/>
            </a:pPr>
            <a:r>
              <a:rPr lang="en-US" sz="1800" dirty="0" smtClean="0"/>
              <a:t>Non</a:t>
            </a:r>
            <a:r>
              <a:rPr lang="en-US" sz="1800" dirty="0"/>
              <a:t>-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invasive experiment to a user facility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Proposed experiments</a:t>
            </a:r>
          </a:p>
          <a:p>
            <a:pPr marL="228600" indent="-228600">
              <a:spcBef>
                <a:spcPts val="600"/>
              </a:spcBef>
            </a:pPr>
            <a:r>
              <a:rPr lang="en-US" sz="1800" dirty="0" smtClean="0"/>
              <a:t>Demonstrate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cooling of a DC ion beam by a bunched electron cooling (Hutton)</a:t>
            </a:r>
            <a:endParaRPr lang="en-US" sz="1800" dirty="0"/>
          </a:p>
          <a:p>
            <a:pPr marL="228600" indent="-228600">
              <a:spcBef>
                <a:spcPts val="600"/>
              </a:spcBef>
            </a:pPr>
            <a:r>
              <a:rPr lang="en-US" sz="1800" dirty="0" smtClean="0"/>
              <a:t>Demonstrate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a new phenomena: longitudinal bunching of a bunched electron cooling (Hutton)</a:t>
            </a:r>
          </a:p>
          <a:p>
            <a:pPr marL="228600" indent="-228600"/>
            <a:r>
              <a:rPr lang="en-US" sz="1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b="1" i="1" dirty="0" smtClean="0"/>
              <a:t>Next phase</a:t>
            </a:r>
            <a:r>
              <a:rPr lang="en-US" sz="1800" dirty="0" smtClean="0"/>
              <a:t>) Demonstrate cooling of bunched ion beams by a </a:t>
            </a:r>
            <a:r>
              <a:rPr lang="en-US" sz="1800" dirty="0"/>
              <a:t>b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unched electron beam</a:t>
            </a:r>
            <a:r>
              <a:rPr lang="en-US" sz="1800" dirty="0"/>
              <a:t> </a:t>
            </a:r>
            <a:r>
              <a:rPr lang="en-US" sz="1800" dirty="0" smtClean="0"/>
              <a:t>                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(need </a:t>
            </a:r>
            <a:r>
              <a:rPr lang="en-US" sz="1800" dirty="0" smtClean="0"/>
              <a:t>an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RF cavity for bunching the ion beams)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www.imp.cas.cn/kyzb/HIRFL/201112/W020111226372298334098.jpg"/>
          <p:cNvPicPr>
            <a:picLocks noChangeAspect="1" noChangeArrowheads="1"/>
          </p:cNvPicPr>
          <p:nvPr/>
        </p:nvPicPr>
        <p:blipFill>
          <a:blip r:embed="rId2" cstate="print"/>
          <a:srcRect l="21875" r="16666"/>
          <a:stretch>
            <a:fillRect/>
          </a:stretch>
        </p:blipFill>
        <p:spPr bwMode="auto">
          <a:xfrm>
            <a:off x="131127" y="1229957"/>
            <a:ext cx="364035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Electron-cooler of CS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019776"/>
            <a:ext cx="2794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7543800" y="1219831"/>
            <a:ext cx="2120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DC cooler</a:t>
            </a:r>
            <a:endParaRPr lang="en-US" sz="2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35543"/>
            <a:ext cx="393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i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Two storage rings for Heavy ion coasting beam</a:t>
            </a:r>
            <a:endParaRPr lang="en-US" sz="2000" i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56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30"/>
          <p:cNvSpPr txBox="1">
            <a:spLocks noChangeArrowheads="1"/>
          </p:cNvSpPr>
          <p:nvPr/>
        </p:nvSpPr>
        <p:spPr bwMode="auto">
          <a:xfrm>
            <a:off x="2504122" y="-26988"/>
            <a:ext cx="7496652" cy="62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r>
              <a:rPr kumimoji="1" lang="en-US" altLang="zh-CN" sz="3000" i="0" dirty="0" smtClean="0">
                <a:solidFill>
                  <a:srgbClr val="FFFFFF"/>
                </a:solidFill>
                <a:latin typeface="Arial" charset="0"/>
                <a:ea typeface="黑体" pitchFamily="2" charset="-122"/>
                <a:cs typeface="微软雅黑" pitchFamily="34" charset="-122"/>
              </a:rPr>
              <a:t>Site Selection</a:t>
            </a:r>
            <a:endParaRPr kumimoji="1" lang="zh-CN" altLang="en-US" sz="3000" i="0" dirty="0">
              <a:solidFill>
                <a:srgbClr val="FFFFFF"/>
              </a:solidFill>
              <a:latin typeface="Arial" charset="0"/>
              <a:ea typeface="黑体" pitchFamily="2" charset="-122"/>
              <a:cs typeface="微软雅黑" pitchFamily="34" charset="-122"/>
            </a:endParaRPr>
          </a:p>
        </p:txBody>
      </p:sp>
      <p:sp>
        <p:nvSpPr>
          <p:cNvPr id="165890" name="文本框 3"/>
          <p:cNvSpPr txBox="1">
            <a:spLocks noChangeArrowheads="1"/>
          </p:cNvSpPr>
          <p:nvPr/>
        </p:nvSpPr>
        <p:spPr bwMode="auto">
          <a:xfrm>
            <a:off x="396012" y="761729"/>
            <a:ext cx="42162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kumimoji="1" lang="en-US" altLang="zh-CN" i="0" dirty="0" smtClean="0">
                <a:solidFill>
                  <a:srgbClr val="A50021"/>
                </a:solidFill>
                <a:latin typeface="Arial" charset="0"/>
                <a:ea typeface="黑体" pitchFamily="2" charset="-122"/>
              </a:rPr>
              <a:t>1. Huizhou, Guangdong</a:t>
            </a:r>
            <a:endParaRPr kumimoji="1" lang="zh-CN" altLang="en-US" i="0" dirty="0">
              <a:solidFill>
                <a:srgbClr val="A50021"/>
              </a:solidFill>
              <a:latin typeface="Arial" charset="0"/>
              <a:ea typeface="黑体" pitchFamily="2" charset="-122"/>
            </a:endParaRPr>
          </a:p>
        </p:txBody>
      </p:sp>
      <p:pic>
        <p:nvPicPr>
          <p:cNvPr id="165891" name="图片 10" descr="屏幕快照 2013-06-28 上午10.41.06.png"/>
          <p:cNvPicPr>
            <a:picLocks noChangeAspect="1"/>
          </p:cNvPicPr>
          <p:nvPr/>
        </p:nvPicPr>
        <p:blipFill>
          <a:blip r:embed="rId2"/>
          <a:srcRect l="5310" t="20805" r="19875" b="20905"/>
          <a:stretch>
            <a:fillRect/>
          </a:stretch>
        </p:blipFill>
        <p:spPr bwMode="auto">
          <a:xfrm>
            <a:off x="138198" y="3548418"/>
            <a:ext cx="5349249" cy="297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4" name="图片 4" descr="IMG_081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884" y="1628775"/>
            <a:ext cx="23399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5" name="图片 3" descr="IMG_081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4859" y="1628775"/>
            <a:ext cx="2338229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4" descr="屏幕快照 2013-06-28 上午11.55.1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5642" y="1284949"/>
            <a:ext cx="2558962" cy="253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3" descr="屏幕快照 2013-06-28 上午11.50.06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52448" y="3934700"/>
            <a:ext cx="3708671" cy="258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2"/>
          <p:cNvSpPr txBox="1">
            <a:spLocks noChangeArrowheads="1"/>
          </p:cNvSpPr>
          <p:nvPr/>
        </p:nvSpPr>
        <p:spPr bwMode="auto">
          <a:xfrm>
            <a:off x="5763738" y="761729"/>
            <a:ext cx="3914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800" b="1" i="0" dirty="0" smtClean="0">
                <a:solidFill>
                  <a:srgbClr val="A50021"/>
                </a:solidFill>
                <a:ea typeface="黑体" pitchFamily="2" charset="-122"/>
              </a:rPr>
              <a:t>2. New Lanzhou District</a:t>
            </a:r>
            <a:endParaRPr kumimoji="1" lang="zh-CN" altLang="en-US" sz="2800" b="1" i="0" dirty="0">
              <a:solidFill>
                <a:srgbClr val="A50021"/>
              </a:solidFill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7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7623" y="619133"/>
            <a:ext cx="8790623" cy="597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Rectangle 2"/>
          <p:cNvSpPr>
            <a:spLocks noChangeArrowheads="1"/>
          </p:cNvSpPr>
          <p:nvPr/>
        </p:nvSpPr>
        <p:spPr bwMode="auto">
          <a:xfrm>
            <a:off x="4086225" y="44450"/>
            <a:ext cx="59721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n-US" altLang="zh-CN" sz="3000" i="0" dirty="0" smtClean="0">
                <a:solidFill>
                  <a:srgbClr val="FFFFFF"/>
                </a:solidFill>
                <a:latin typeface="Arial"/>
                <a:ea typeface="黑体" pitchFamily="49" charset="-122"/>
              </a:rPr>
              <a:t>Future Upgrade</a:t>
            </a:r>
            <a:endParaRPr lang="zh-CN" altLang="en-US" sz="3000" i="0" dirty="0">
              <a:solidFill>
                <a:srgbClr val="FFFFFF"/>
              </a:solidFill>
              <a:latin typeface="Arial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715" y="2543175"/>
            <a:ext cx="3485515" cy="1201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1800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应用研究</a:t>
            </a:r>
            <a:endParaRPr lang="en-US" altLang="zh-CN" sz="1800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 eaLnBrk="1" hangingPunct="1">
              <a:defRPr/>
            </a:pPr>
            <a:r>
              <a:rPr lang="zh-CN" altLang="en-US" sz="1800" i="0" dirty="0">
                <a:solidFill>
                  <a:srgbClr val="003366"/>
                </a:solidFill>
                <a:latin typeface="黑体" pitchFamily="49" charset="-122"/>
                <a:ea typeface="黑体" pitchFamily="49" charset="-122"/>
              </a:rPr>
              <a:t>空间辐射环境模拟</a:t>
            </a:r>
            <a:endParaRPr lang="en-US" altLang="zh-CN" sz="1800" i="0" dirty="0">
              <a:solidFill>
                <a:srgbClr val="003366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defRPr/>
            </a:pPr>
            <a:r>
              <a:rPr lang="zh-CN" altLang="en-US" sz="1800" i="0" dirty="0">
                <a:solidFill>
                  <a:srgbClr val="003366"/>
                </a:solidFill>
                <a:latin typeface="黑体" pitchFamily="49" charset="-122"/>
                <a:ea typeface="黑体" pitchFamily="49" charset="-122"/>
              </a:rPr>
              <a:t>材料研究</a:t>
            </a:r>
            <a:endParaRPr lang="en-US" altLang="zh-CN" sz="1800" i="0" dirty="0">
              <a:solidFill>
                <a:srgbClr val="003366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defRPr/>
            </a:pPr>
            <a:r>
              <a:rPr lang="zh-CN" altLang="en-US" sz="1800" i="0" dirty="0">
                <a:solidFill>
                  <a:srgbClr val="003366"/>
                </a:solidFill>
                <a:latin typeface="黑体" pitchFamily="49" charset="-122"/>
                <a:ea typeface="黑体" pitchFamily="49" charset="-122"/>
              </a:rPr>
              <a:t>中子照相（</a:t>
            </a:r>
            <a:r>
              <a:rPr lang="en-US" altLang="zh-CN" sz="1800" i="0" dirty="0" err="1">
                <a:solidFill>
                  <a:srgbClr val="003366"/>
                </a:solidFill>
                <a:latin typeface="黑体" pitchFamily="49" charset="-122"/>
                <a:ea typeface="黑体" pitchFamily="49" charset="-122"/>
              </a:rPr>
              <a:t>GeV</a:t>
            </a:r>
            <a:r>
              <a:rPr lang="zh-CN" altLang="en-US" sz="1800" i="0" dirty="0">
                <a:solidFill>
                  <a:srgbClr val="003366"/>
                </a:solidFill>
                <a:latin typeface="黑体" pitchFamily="49" charset="-122"/>
                <a:ea typeface="黑体" pitchFamily="49" charset="-122"/>
              </a:rPr>
              <a:t>单能中子束）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750" y="981075"/>
            <a:ext cx="2890044" cy="12001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180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能量及强度升级</a:t>
            </a:r>
            <a:endParaRPr lang="en-US" altLang="zh-CN" sz="1800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 eaLnBrk="1" hangingPunct="1">
              <a:defRPr/>
            </a:pPr>
            <a:r>
              <a:rPr lang="en-US" altLang="zh-CN" sz="1800" i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EIC</a:t>
            </a:r>
            <a:r>
              <a:rPr lang="zh-CN" altLang="en-US" sz="1800" i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升级（亮度、能量）</a:t>
            </a:r>
            <a:endParaRPr lang="en-US" altLang="zh-CN" sz="1800" i="0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defRPr/>
            </a:pPr>
            <a:r>
              <a:rPr lang="en-US" altLang="zh-CN" sz="1800" i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β</a:t>
            </a:r>
            <a:r>
              <a:rPr lang="zh-CN" altLang="en-US" sz="1800" i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束？</a:t>
            </a:r>
            <a:endParaRPr lang="en-US" altLang="zh-CN" sz="1800" i="0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>
              <a:defRPr/>
            </a:pPr>
            <a:r>
              <a:rPr lang="en-US" altLang="zh-CN" sz="1800" i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HEDP</a:t>
            </a:r>
            <a:r>
              <a:rPr lang="zh-CN" altLang="en-US" sz="1800" i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面向</a:t>
            </a:r>
            <a:r>
              <a:rPr lang="en-US" altLang="zh-CN" sz="1800" i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ICF</a:t>
            </a:r>
            <a:r>
              <a:rPr lang="zh-CN" altLang="en-US" sz="1800" i="0" dirty="0">
                <a:solidFill>
                  <a:srgbClr val="FFFFFF"/>
                </a:solidFill>
                <a:latin typeface="黑体" pitchFamily="49" charset="-122"/>
                <a:ea typeface="黑体" pitchFamily="49" charset="-122"/>
              </a:rPr>
              <a:t>点火？</a:t>
            </a:r>
            <a:endParaRPr lang="en-US" altLang="zh-CN" sz="1800" i="0" dirty="0">
              <a:solidFill>
                <a:srgbClr val="FFFF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428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25529"/>
            <a:ext cx="10058400" cy="5592763"/>
          </a:xfrm>
        </p:spPr>
        <p:txBody>
          <a:bodyPr/>
          <a:lstStyle/>
          <a:p>
            <a:pPr marL="372920" indent="-372920" defTabSz="991806">
              <a:defRPr/>
            </a:pPr>
            <a:r>
              <a:rPr lang="en-US" sz="2400" dirty="0" smtClean="0"/>
              <a:t>HIAF and EIC@HIAF facility</a:t>
            </a:r>
          </a:p>
          <a:p>
            <a:pPr marL="372920" indent="-372920" defTabSz="991806"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Examples of Possible “Golden Experiments”</a:t>
            </a:r>
            <a:r>
              <a:rPr lang="en-US" sz="2000" dirty="0" smtClean="0">
                <a:solidFill>
                  <a:srgbClr val="0000FF"/>
                </a:solidFill>
              </a:rPr>
              <a:t>	</a:t>
            </a:r>
            <a:r>
              <a:rPr lang="en-US" sz="2000" dirty="0" smtClean="0">
                <a:solidFill>
                  <a:schemeClr val="accent2"/>
                </a:solidFill>
              </a:rPr>
              <a:t>     	</a:t>
            </a:r>
          </a:p>
          <a:p>
            <a:pPr marL="0" indent="0" defTabSz="991806">
              <a:buNone/>
              <a:defRPr/>
            </a:pPr>
            <a:r>
              <a:rPr lang="en-US" sz="2000" dirty="0">
                <a:solidFill>
                  <a:schemeClr val="accent2"/>
                </a:solidFill>
              </a:rPr>
              <a:t>	</a:t>
            </a:r>
            <a:r>
              <a:rPr lang="en-US" sz="2000" dirty="0" smtClean="0">
                <a:solidFill>
                  <a:schemeClr val="accent2"/>
                </a:solidFill>
              </a:rPr>
              <a:t>Nucleon </a:t>
            </a:r>
            <a:r>
              <a:rPr lang="en-US" sz="2000" dirty="0" smtClean="0">
                <a:solidFill>
                  <a:schemeClr val="accent6"/>
                </a:solidFill>
              </a:rPr>
              <a:t>spin-flavor structure (</a:t>
            </a:r>
            <a:r>
              <a:rPr lang="en-US" sz="2000" dirty="0" err="1" smtClean="0">
                <a:solidFill>
                  <a:schemeClr val="accent6"/>
                </a:solidFill>
              </a:rPr>
              <a:t>polarizd</a:t>
            </a:r>
            <a:r>
              <a:rPr lang="en-US" sz="2000" dirty="0" smtClean="0">
                <a:solidFill>
                  <a:schemeClr val="accent6"/>
                </a:solidFill>
              </a:rPr>
              <a:t> sea, </a:t>
            </a:r>
            <a:r>
              <a:rPr lang="en-US" sz="2000" dirty="0" smtClean="0">
                <a:solidFill>
                  <a:schemeClr val="accent6"/>
                </a:solidFill>
                <a:latin typeface="Symbol" pitchFamily="18" charset="2"/>
              </a:rPr>
              <a:t>D</a:t>
            </a:r>
            <a:r>
              <a:rPr lang="en-US" sz="2000" dirty="0" smtClean="0">
                <a:solidFill>
                  <a:schemeClr val="accent6"/>
                </a:solidFill>
              </a:rPr>
              <a:t>s)</a:t>
            </a:r>
          </a:p>
          <a:p>
            <a:pPr marL="372920" indent="-372920" defTabSz="991806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smtClean="0">
                <a:solidFill>
                  <a:schemeClr val="accent6"/>
                </a:solidFill>
              </a:rPr>
              <a:t>		3-d structure: </a:t>
            </a:r>
            <a:r>
              <a:rPr lang="en-US" sz="2000" dirty="0" smtClean="0">
                <a:solidFill>
                  <a:schemeClr val="accent2"/>
                </a:solidFill>
              </a:rPr>
              <a:t>GPDs (DVMP) and DVCS</a:t>
            </a:r>
            <a:endParaRPr lang="en-US" sz="2000" dirty="0">
              <a:solidFill>
                <a:schemeClr val="accent2"/>
              </a:solidFill>
            </a:endParaRPr>
          </a:p>
          <a:p>
            <a:pPr marL="372920" indent="-372920" defTabSz="991806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 smtClean="0">
                <a:solidFill>
                  <a:schemeClr val="accent2"/>
                </a:solidFill>
              </a:rPr>
              <a:t>	</a:t>
            </a:r>
            <a:r>
              <a:rPr lang="en-US" sz="2000" dirty="0" smtClean="0">
                <a:solidFill>
                  <a:srgbClr val="2D16D4"/>
                </a:solidFill>
              </a:rPr>
              <a:t>	3-d structure: TMDs (sea, range in Q</a:t>
            </a:r>
            <a:r>
              <a:rPr lang="en-US" sz="2000" baseline="30000" dirty="0" smtClean="0">
                <a:solidFill>
                  <a:srgbClr val="2D16D4"/>
                </a:solidFill>
              </a:rPr>
              <a:t>2</a:t>
            </a:r>
            <a:r>
              <a:rPr lang="en-US" sz="2000" dirty="0" smtClean="0">
                <a:solidFill>
                  <a:srgbClr val="2D16D4"/>
                </a:solidFill>
              </a:rPr>
              <a:t>, P</a:t>
            </a:r>
            <a:r>
              <a:rPr lang="en-US" sz="2000" baseline="-25000" dirty="0" smtClean="0">
                <a:solidFill>
                  <a:srgbClr val="2D16D4"/>
                </a:solidFill>
              </a:rPr>
              <a:t>T</a:t>
            </a:r>
            <a:r>
              <a:rPr lang="en-US" sz="2000" dirty="0" smtClean="0">
                <a:solidFill>
                  <a:srgbClr val="2D16D4"/>
                </a:solidFill>
              </a:rPr>
              <a:t>)</a:t>
            </a:r>
          </a:p>
          <a:p>
            <a:pPr marL="372920" indent="-372920" defTabSz="991806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solidFill>
                  <a:srgbClr val="2D16D4"/>
                </a:solidFill>
              </a:rPr>
              <a:t>	</a:t>
            </a:r>
            <a:r>
              <a:rPr lang="en-US" sz="2000" dirty="0" smtClean="0">
                <a:solidFill>
                  <a:srgbClr val="2D16D4"/>
                </a:solidFill>
              </a:rPr>
              <a:t>         Meson (pion/</a:t>
            </a:r>
            <a:r>
              <a:rPr lang="en-US" sz="2000" dirty="0" err="1" smtClean="0">
                <a:solidFill>
                  <a:srgbClr val="2D16D4"/>
                </a:solidFill>
              </a:rPr>
              <a:t>Kaon</a:t>
            </a:r>
            <a:r>
              <a:rPr lang="en-US" sz="2000" dirty="0" smtClean="0">
                <a:solidFill>
                  <a:srgbClr val="2D16D4"/>
                </a:solidFill>
              </a:rPr>
              <a:t>) structure function at high-x</a:t>
            </a:r>
          </a:p>
          <a:p>
            <a:pPr marL="372920" indent="-372920" defTabSz="991806"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dirty="0">
                <a:solidFill>
                  <a:srgbClr val="2D16D4"/>
                </a:solidFill>
              </a:rPr>
              <a:t>	</a:t>
            </a:r>
            <a:r>
              <a:rPr lang="en-US" sz="2000" dirty="0" smtClean="0">
                <a:solidFill>
                  <a:srgbClr val="2D16D4"/>
                </a:solidFill>
              </a:rPr>
              <a:t>         </a:t>
            </a:r>
            <a:r>
              <a:rPr lang="en-US" sz="2000" dirty="0" err="1" smtClean="0">
                <a:solidFill>
                  <a:schemeClr val="bg2"/>
                </a:solidFill>
              </a:rPr>
              <a:t>Hadronization</a:t>
            </a:r>
            <a:r>
              <a:rPr lang="en-US" sz="2000" dirty="0" smtClean="0">
                <a:solidFill>
                  <a:schemeClr val="bg2"/>
                </a:solidFill>
              </a:rPr>
              <a:t>/EMC/SRC</a:t>
            </a:r>
          </a:p>
          <a:p>
            <a:pPr marL="372920" indent="-372920" defTabSz="991806">
              <a:lnSpc>
                <a:spcPct val="90000"/>
              </a:lnSpc>
              <a:defRPr/>
            </a:pPr>
            <a:r>
              <a:rPr lang="en-US" sz="2400" dirty="0" smtClean="0"/>
              <a:t>EIC@HIAF opens up a new window to study/understand nucleon</a:t>
            </a:r>
          </a:p>
          <a:p>
            <a:pPr marL="0" indent="0" defTabSz="991806">
              <a:lnSpc>
                <a:spcPct val="90000"/>
              </a:lnSpc>
              <a:buNone/>
              <a:defRPr/>
            </a:pPr>
            <a:r>
              <a:rPr lang="en-US" sz="2400" dirty="0" smtClean="0"/>
              <a:t>     structure, especially the sea</a:t>
            </a:r>
          </a:p>
          <a:p>
            <a:pPr marL="806140" lvl="1" indent="-309443" defTabSz="991806">
              <a:lnSpc>
                <a:spcPct val="90000"/>
              </a:lnSpc>
              <a:buFontTx/>
              <a:buNone/>
              <a:defRPr/>
            </a:pPr>
            <a:r>
              <a:rPr lang="en-US" sz="2000" dirty="0" smtClean="0">
                <a:solidFill>
                  <a:srgbClr val="0000FF"/>
                </a:solidFill>
              </a:rPr>
              <a:t>	</a:t>
            </a:r>
            <a:r>
              <a:rPr lang="en-US" sz="2000" b="1" dirty="0" smtClean="0">
                <a:solidFill>
                  <a:srgbClr val="0000FF"/>
                </a:solidFill>
              </a:rPr>
              <a:t>Forefront of hadron physics </a:t>
            </a:r>
          </a:p>
          <a:p>
            <a:pPr marL="806140" lvl="1" indent="-309443" defTabSz="991806">
              <a:lnSpc>
                <a:spcPct val="90000"/>
              </a:lnSpc>
              <a:buFontTx/>
              <a:buNone/>
              <a:defRPr/>
            </a:pPr>
            <a:r>
              <a:rPr lang="en-US" sz="2000" b="1" dirty="0" smtClean="0">
                <a:solidFill>
                  <a:schemeClr val="accent2"/>
                </a:solidFill>
              </a:rPr>
              <a:t>	Exciting new opportunities</a:t>
            </a:r>
            <a:endParaRPr lang="en-US" sz="2400" b="1" dirty="0" smtClean="0">
              <a:solidFill>
                <a:schemeClr val="accent6"/>
              </a:solidFill>
            </a:endParaRPr>
          </a:p>
          <a:p>
            <a:pPr marL="372920" indent="-372920" defTabSz="991806">
              <a:buFontTx/>
              <a:buNone/>
              <a:defRPr/>
            </a:pPr>
            <a:endParaRPr lang="en-US" sz="32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419100" y="152401"/>
            <a:ext cx="9136380" cy="639763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0000"/>
                </a:solidFill>
                <a:ea typeface="宋体" pitchFamily="2" charset="-122"/>
              </a:rPr>
              <a:t>HEP-NP Major Research Facilities in China</a:t>
            </a:r>
            <a:endParaRPr lang="zh-CN" altLang="en-US" sz="3200" b="1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>
          <a:xfrm>
            <a:off x="167640" y="838200"/>
            <a:ext cx="9723120" cy="1877704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Institute of High Energy Physics (IHEP),  CAS,  Beijing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2060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Beijing Electron-Positron </a:t>
            </a:r>
            <a:r>
              <a:rPr lang="en-US" altLang="zh-CN" sz="2000" dirty="0">
                <a:solidFill>
                  <a:srgbClr val="002060"/>
                </a:solidFill>
                <a:ea typeface="宋体" pitchFamily="2" charset="-122"/>
              </a:rPr>
              <a:t>C</a:t>
            </a: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ollider  / BES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2060"/>
                </a:solidFill>
                <a:ea typeface="宋体" pitchFamily="2" charset="-122"/>
              </a:rPr>
              <a:t>	</a:t>
            </a:r>
            <a:r>
              <a:rPr lang="en-US" altLang="zh-CN" sz="2000" dirty="0" err="1" smtClean="0">
                <a:solidFill>
                  <a:srgbClr val="002060"/>
                </a:solidFill>
                <a:ea typeface="宋体" pitchFamily="2" charset="-122"/>
              </a:rPr>
              <a:t>Daya</a:t>
            </a: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 Bay,       …</a:t>
            </a:r>
          </a:p>
          <a:p>
            <a:pPr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Institute of Modern Physics, CAS, Lanzhou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Heavy-Ion Research Facility in Lanzhou-Cooler Storage Ring (HIRFL- CSR)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13" y="2795379"/>
            <a:ext cx="6400800" cy="4062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549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419100" y="24"/>
            <a:ext cx="9136380" cy="639763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ea typeface="宋体" pitchFamily="2" charset="-122"/>
              </a:rPr>
              <a:t>      Institute of Modern Physics (IMP)</a:t>
            </a:r>
            <a:endParaRPr lang="zh-CN" altLang="en-US" sz="3200" b="1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>
          <a:xfrm>
            <a:off x="167640" y="797265"/>
            <a:ext cx="9723120" cy="3174241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en-US" altLang="zh-CN" sz="2000" dirty="0" smtClean="0">
                <a:ea typeface="宋体" pitchFamily="2" charset="-122"/>
              </a:rPr>
              <a:t>1957: The institute of Modern Physics(IMP) was founded . </a:t>
            </a:r>
          </a:p>
          <a:p>
            <a:pPr marL="0" indent="0">
              <a:buNone/>
            </a:pPr>
            <a:r>
              <a:rPr lang="en-US" altLang="zh-CN" sz="2000" dirty="0">
                <a:ea typeface="宋体" pitchFamily="2" charset="-122"/>
              </a:rPr>
              <a:t>	</a:t>
            </a:r>
            <a:r>
              <a:rPr lang="en-US" altLang="zh-CN" sz="2000" dirty="0" smtClean="0">
                <a:ea typeface="宋体" pitchFamily="2" charset="-122"/>
              </a:rPr>
              <a:t>  It is affiliated with the Chinese Academy of Sciences (CAS) </a:t>
            </a:r>
          </a:p>
          <a:p>
            <a:pPr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1991: Heavy </a:t>
            </a:r>
            <a:r>
              <a:rPr lang="en-US" altLang="zh-CN" sz="2000" dirty="0">
                <a:solidFill>
                  <a:srgbClr val="002060"/>
                </a:solidFill>
                <a:ea typeface="宋体" pitchFamily="2" charset="-122"/>
              </a:rPr>
              <a:t>I</a:t>
            </a: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on Research Facility in Lanzhou (HIRFL). </a:t>
            </a:r>
          </a:p>
          <a:p>
            <a:pPr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2007: Cooler </a:t>
            </a:r>
            <a:r>
              <a:rPr lang="en-US" altLang="zh-CN" sz="2000" dirty="0">
                <a:solidFill>
                  <a:srgbClr val="002060"/>
                </a:solidFill>
                <a:ea typeface="宋体" pitchFamily="2" charset="-122"/>
              </a:rPr>
              <a:t>Storage Ring (HIRFL-CSR</a:t>
            </a: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) </a:t>
            </a:r>
            <a:endParaRPr lang="en-US" altLang="zh-CN" sz="2400" dirty="0" smtClean="0">
              <a:solidFill>
                <a:srgbClr val="002060"/>
              </a:solidFill>
              <a:ea typeface="宋体" pitchFamily="2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solidFill>
                  <a:srgbClr val="0000FF"/>
                </a:solidFill>
                <a:ea typeface="宋体" pitchFamily="2" charset="-122"/>
              </a:rPr>
              <a:t>~2 </a:t>
            </a:r>
            <a:r>
              <a:rPr lang="en-US" altLang="zh-CN" sz="1800" dirty="0" err="1" smtClean="0">
                <a:solidFill>
                  <a:srgbClr val="0000FF"/>
                </a:solidFill>
                <a:ea typeface="宋体" pitchFamily="2" charset="-122"/>
              </a:rPr>
              <a:t>GeV</a:t>
            </a:r>
            <a:r>
              <a:rPr lang="en-US" altLang="zh-CN" sz="1800" dirty="0">
                <a:solidFill>
                  <a:srgbClr val="0000FF"/>
                </a:solidFill>
                <a:ea typeface="宋体" pitchFamily="2" charset="-122"/>
              </a:rPr>
              <a:t> </a:t>
            </a:r>
            <a:r>
              <a:rPr lang="en-US" altLang="zh-CN" sz="1800" dirty="0" smtClean="0">
                <a:solidFill>
                  <a:srgbClr val="0000FF"/>
                </a:solidFill>
                <a:ea typeface="宋体" pitchFamily="2" charset="-122"/>
              </a:rPr>
              <a:t>for p, ~1 </a:t>
            </a:r>
            <a:r>
              <a:rPr lang="en-US" altLang="zh-CN" sz="1800" dirty="0" err="1" smtClean="0">
                <a:solidFill>
                  <a:srgbClr val="0000FF"/>
                </a:solidFill>
                <a:ea typeface="宋体" pitchFamily="2" charset="-122"/>
              </a:rPr>
              <a:t>GeV</a:t>
            </a:r>
            <a:r>
              <a:rPr lang="en-US" altLang="zh-CN" sz="1800" dirty="0" smtClean="0">
                <a:solidFill>
                  <a:srgbClr val="0000FF"/>
                </a:solidFill>
                <a:ea typeface="宋体" pitchFamily="2" charset="-122"/>
              </a:rPr>
              <a:t>/u for heavy ion up to U.</a:t>
            </a:r>
            <a:endParaRPr lang="en-US" altLang="zh-CN" sz="1800" dirty="0" smtClean="0">
              <a:solidFill>
                <a:srgbClr val="0000FF"/>
              </a:solidFill>
              <a:ea typeface="宋体" pitchFamily="2" charset="-122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solidFill>
                  <a:srgbClr val="0000FF"/>
                </a:solidFill>
                <a:ea typeface="宋体" pitchFamily="2" charset="-122"/>
              </a:rPr>
              <a:t>Main </a:t>
            </a:r>
            <a:r>
              <a:rPr lang="en-US" altLang="zh-CN" sz="1800" dirty="0" smtClean="0">
                <a:solidFill>
                  <a:srgbClr val="0000FF"/>
                </a:solidFill>
                <a:ea typeface="宋体" pitchFamily="2" charset="-122"/>
              </a:rPr>
              <a:t>focus:  basic research in heavy ion physics and related interdisciplinary  science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FF"/>
                </a:solidFill>
                <a:ea typeface="宋体" pitchFamily="2" charset="-122"/>
              </a:rPr>
              <a:t>Research center for low-to-intermediate energy physics in China.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dirty="0" smtClean="0">
                <a:solidFill>
                  <a:srgbClr val="0000FF"/>
                </a:solidFill>
                <a:ea typeface="宋体" pitchFamily="2" charset="-122"/>
              </a:rPr>
              <a:t>800  scientists and engineers</a:t>
            </a:r>
          </a:p>
          <a:p>
            <a:pPr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</a:rPr>
              <a:t>2011-2013 New Proposal: High Intensity Heavy Ion Accelerator Facility (HIAF)</a:t>
            </a:r>
          </a:p>
        </p:txBody>
      </p:sp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218320"/>
            <a:ext cx="414559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447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ChangeArrowheads="1"/>
          </p:cNvSpPr>
          <p:nvPr/>
        </p:nvSpPr>
        <p:spPr bwMode="auto">
          <a:xfrm>
            <a:off x="4058285" y="0"/>
            <a:ext cx="59721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zh-CN" altLang="en-US" sz="3000" i="0">
                <a:solidFill>
                  <a:srgbClr val="FFFFFF"/>
                </a:solidFill>
                <a:ea typeface="黑体" pitchFamily="2" charset="-122"/>
              </a:rPr>
              <a:t>立项背景：加速器</a:t>
            </a:r>
          </a:p>
        </p:txBody>
      </p:sp>
      <p:grpSp>
        <p:nvGrpSpPr>
          <p:cNvPr id="22530" name="组合 47"/>
          <p:cNvGrpSpPr>
            <a:grpSpLocks/>
          </p:cNvGrpSpPr>
          <p:nvPr/>
        </p:nvGrpSpPr>
        <p:grpSpPr bwMode="auto">
          <a:xfrm>
            <a:off x="361479" y="1143001"/>
            <a:ext cx="9333706" cy="3378200"/>
            <a:chOff x="328614" y="1371621"/>
            <a:chExt cx="8485188" cy="3378201"/>
          </a:xfrm>
        </p:grpSpPr>
        <p:pic>
          <p:nvPicPr>
            <p:cNvPr id="22556" name="Picture 4"/>
            <p:cNvPicPr>
              <a:picLocks noChangeAspect="1" noChangeArrowheads="1"/>
            </p:cNvPicPr>
            <p:nvPr/>
          </p:nvPicPr>
          <p:blipFill>
            <a:blip r:embed="rId2">
              <a:lum bright="-6000"/>
            </a:blip>
            <a:srcRect/>
            <a:stretch>
              <a:fillRect/>
            </a:stretch>
          </p:blipFill>
          <p:spPr bwMode="auto">
            <a:xfrm>
              <a:off x="1908177" y="1371621"/>
              <a:ext cx="5535613" cy="281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Line 5"/>
            <p:cNvSpPr>
              <a:spLocks noChangeShapeType="1"/>
            </p:cNvSpPr>
            <p:nvPr/>
          </p:nvSpPr>
          <p:spPr bwMode="auto">
            <a:xfrm>
              <a:off x="1998664" y="1685946"/>
              <a:ext cx="1260475" cy="315913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6" name="Line 6"/>
            <p:cNvSpPr>
              <a:spLocks noChangeShapeType="1"/>
            </p:cNvSpPr>
            <p:nvPr/>
          </p:nvSpPr>
          <p:spPr bwMode="auto">
            <a:xfrm flipV="1">
              <a:off x="4383089" y="2046309"/>
              <a:ext cx="269875" cy="99060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6543677" y="1685946"/>
              <a:ext cx="720725" cy="269875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 flipH="1" flipV="1">
              <a:off x="6094415" y="2316184"/>
              <a:ext cx="1123950" cy="1214437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V="1">
              <a:off x="2043114" y="2136796"/>
              <a:ext cx="2251075" cy="1349375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22562" name="Group 11"/>
            <p:cNvGrpSpPr>
              <a:grpSpLocks/>
            </p:cNvGrpSpPr>
            <p:nvPr/>
          </p:nvGrpSpPr>
          <p:grpSpPr bwMode="auto">
            <a:xfrm>
              <a:off x="558802" y="1412896"/>
              <a:ext cx="1439863" cy="792163"/>
              <a:chOff x="130" y="828"/>
              <a:chExt cx="907" cy="499"/>
            </a:xfrm>
          </p:grpSpPr>
          <p:pic>
            <p:nvPicPr>
              <p:cNvPr id="22594" name="Picture 2" descr="P-017"/>
              <p:cNvPicPr>
                <a:picLocks noChangeAspect="1" noChangeArrowheads="1"/>
              </p:cNvPicPr>
              <p:nvPr/>
            </p:nvPicPr>
            <p:blipFill>
              <a:blip r:embed="rId3">
                <a:lum bright="-6000"/>
              </a:blip>
              <a:srcRect/>
              <a:stretch>
                <a:fillRect/>
              </a:stretch>
            </p:blipFill>
            <p:spPr bwMode="auto">
              <a:xfrm>
                <a:off x="130" y="828"/>
                <a:ext cx="907" cy="499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75" name="Text Box 13"/>
              <p:cNvSpPr txBox="1">
                <a:spLocks noChangeArrowheads="1"/>
              </p:cNvSpPr>
              <p:nvPr/>
            </p:nvSpPr>
            <p:spPr bwMode="auto">
              <a:xfrm>
                <a:off x="498" y="856"/>
                <a:ext cx="511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ts val="0"/>
                  </a:spcBef>
                  <a:defRPr/>
                </a:pPr>
                <a:r>
                  <a:rPr lang="en-US" altLang="zh-CN" sz="1600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/>
                    <a:ea typeface="黑体" pitchFamily="49" charset="-122"/>
                  </a:rPr>
                  <a:t>     </a:t>
                </a:r>
                <a:r>
                  <a:rPr lang="en-US" altLang="zh-CN" sz="1600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黑体" pitchFamily="49" charset="-122"/>
                  </a:rPr>
                  <a:t>FRIB</a:t>
                </a:r>
              </a:p>
              <a:p>
                <a:pPr eaLnBrk="1" hangingPunct="1">
                  <a:spcBef>
                    <a:spcPts val="0"/>
                  </a:spcBef>
                  <a:defRPr/>
                </a:pPr>
                <a:r>
                  <a:rPr lang="en-US" altLang="zh-CN" sz="1600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黑体" pitchFamily="49" charset="-122"/>
                  </a:rPr>
                  <a:t>6</a:t>
                </a:r>
                <a:r>
                  <a:rPr lang="zh-CN" altLang="en-US" sz="1600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ea typeface="黑体" pitchFamily="49" charset="-122"/>
                  </a:rPr>
                  <a:t>亿美元  </a:t>
                </a:r>
                <a:endParaRPr lang="en-US" altLang="zh-CN" sz="1600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ea typeface="黑体" pitchFamily="49" charset="-122"/>
                </a:endParaRPr>
              </a:p>
            </p:txBody>
          </p:sp>
        </p:grpSp>
        <p:sp>
          <p:nvSpPr>
            <p:cNvPr id="22563" name="Text Box 14"/>
            <p:cNvSpPr txBox="1">
              <a:spLocks noChangeArrowheads="1"/>
            </p:cNvSpPr>
            <p:nvPr/>
          </p:nvSpPr>
          <p:spPr bwMode="auto">
            <a:xfrm>
              <a:off x="328614" y="2236809"/>
              <a:ext cx="1620838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zh-CN" altLang="en-US" sz="1600" i="0">
                  <a:solidFill>
                    <a:srgbClr val="000000"/>
                  </a:solidFill>
                  <a:latin typeface="Arial" charset="0"/>
                  <a:ea typeface="楷体_GB2312" pitchFamily="49" charset="-122"/>
                </a:rPr>
                <a:t>直线加速器</a:t>
              </a:r>
            </a:p>
          </p:txBody>
        </p:sp>
        <p:sp>
          <p:nvSpPr>
            <p:cNvPr id="72" name="Rectangle 15"/>
            <p:cNvSpPr>
              <a:spLocks noChangeArrowheads="1"/>
            </p:cNvSpPr>
            <p:nvPr/>
          </p:nvSpPr>
          <p:spPr bwMode="auto">
            <a:xfrm>
              <a:off x="647701" y="2406671"/>
              <a:ext cx="11005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000" b="0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黑体" pitchFamily="2" charset="-122"/>
                </a:rPr>
                <a:t>最高流强</a:t>
              </a:r>
            </a:p>
          </p:txBody>
        </p:sp>
        <p:sp>
          <p:nvSpPr>
            <p:cNvPr id="73" name="Rectangle 16"/>
            <p:cNvSpPr>
              <a:spLocks noChangeArrowheads="1"/>
            </p:cNvSpPr>
            <p:nvPr/>
          </p:nvSpPr>
          <p:spPr bwMode="auto">
            <a:xfrm>
              <a:off x="558801" y="1416071"/>
              <a:ext cx="1439863" cy="1395413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sz="18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grpSp>
          <p:nvGrpSpPr>
            <p:cNvPr id="22566" name="Group 17"/>
            <p:cNvGrpSpPr>
              <a:grpSpLocks/>
            </p:cNvGrpSpPr>
            <p:nvPr/>
          </p:nvGrpSpPr>
          <p:grpSpPr bwMode="auto">
            <a:xfrm>
              <a:off x="558802" y="3081359"/>
              <a:ext cx="1530350" cy="1668463"/>
              <a:chOff x="329" y="2727"/>
              <a:chExt cx="964" cy="1051"/>
            </a:xfrm>
          </p:grpSpPr>
          <p:grpSp>
            <p:nvGrpSpPr>
              <p:cNvPr id="22588" name="Group 18"/>
              <p:cNvGrpSpPr>
                <a:grpSpLocks/>
              </p:cNvGrpSpPr>
              <p:nvPr/>
            </p:nvGrpSpPr>
            <p:grpSpPr bwMode="auto">
              <a:xfrm>
                <a:off x="329" y="2894"/>
                <a:ext cx="964" cy="683"/>
                <a:chOff x="1689" y="825"/>
                <a:chExt cx="879" cy="626"/>
              </a:xfrm>
            </p:grpSpPr>
            <p:pic>
              <p:nvPicPr>
                <p:cNvPr id="22592" name="Picture 19" descr="AccComplex0700829-CERN"/>
                <p:cNvPicPr>
                  <a:picLocks noChangeAspect="1" noChangeArrowheads="1"/>
                </p:cNvPicPr>
                <p:nvPr/>
              </p:nvPicPr>
              <p:blipFill>
                <a:blip r:embed="rId4">
                  <a:lum bright="-6000"/>
                </a:blip>
                <a:srcRect/>
                <a:stretch>
                  <a:fillRect/>
                </a:stretch>
              </p:blipFill>
              <p:spPr bwMode="auto">
                <a:xfrm>
                  <a:off x="1689" y="825"/>
                  <a:ext cx="879" cy="626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9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228" y="828"/>
                  <a:ext cx="312" cy="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  <a:defRPr/>
                  </a:pPr>
                  <a:r>
                    <a:rPr lang="en-US" altLang="zh-CN" sz="1600" i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rPr>
                    <a:t>LHC</a:t>
                  </a:r>
                </a:p>
              </p:txBody>
            </p:sp>
          </p:grpSp>
          <p:sp>
            <p:nvSpPr>
              <p:cNvPr id="22589" name="Text Box 21"/>
              <p:cNvSpPr txBox="1">
                <a:spLocks noChangeArrowheads="1"/>
              </p:cNvSpPr>
              <p:nvPr/>
            </p:nvSpPr>
            <p:spPr bwMode="auto">
              <a:xfrm>
                <a:off x="372" y="2743"/>
                <a:ext cx="879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600" i="0">
                    <a:solidFill>
                      <a:srgbClr val="000000"/>
                    </a:solidFill>
                    <a:latin typeface="Arial" charset="0"/>
                    <a:ea typeface="楷体_GB2312" pitchFamily="49" charset="-122"/>
                  </a:rPr>
                  <a:t>对撞机</a:t>
                </a:r>
              </a:p>
            </p:txBody>
          </p:sp>
          <p:sp>
            <p:nvSpPr>
              <p:cNvPr id="66" name="Rectangle 22"/>
              <p:cNvSpPr>
                <a:spLocks noChangeArrowheads="1"/>
              </p:cNvSpPr>
              <p:nvPr/>
            </p:nvSpPr>
            <p:spPr bwMode="auto">
              <a:xfrm>
                <a:off x="395" y="3526"/>
                <a:ext cx="69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2000" b="0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黑体" pitchFamily="2" charset="-122"/>
                  </a:rPr>
                  <a:t>最高能量</a:t>
                </a:r>
              </a:p>
            </p:txBody>
          </p:sp>
          <p:sp>
            <p:nvSpPr>
              <p:cNvPr id="67" name="Rectangle 23"/>
              <p:cNvSpPr>
                <a:spLocks noChangeArrowheads="1"/>
              </p:cNvSpPr>
              <p:nvPr/>
            </p:nvSpPr>
            <p:spPr bwMode="auto">
              <a:xfrm>
                <a:off x="329" y="2727"/>
                <a:ext cx="935" cy="1021"/>
              </a:xfrm>
              <a:prstGeom prst="rect">
                <a:avLst/>
              </a:prstGeom>
              <a:noFill/>
              <a:ln w="12700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 sz="1800" b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</p:grpSp>
        <p:grpSp>
          <p:nvGrpSpPr>
            <p:cNvPr id="22567" name="Group 25"/>
            <p:cNvGrpSpPr>
              <a:grpSpLocks/>
            </p:cNvGrpSpPr>
            <p:nvPr/>
          </p:nvGrpSpPr>
          <p:grpSpPr bwMode="auto">
            <a:xfrm>
              <a:off x="3124202" y="3349647"/>
              <a:ext cx="1590676" cy="1079500"/>
              <a:chOff x="102" y="2925"/>
              <a:chExt cx="1002" cy="680"/>
            </a:xfrm>
          </p:grpSpPr>
          <p:pic>
            <p:nvPicPr>
              <p:cNvPr id="22586" name="Picture 3" descr="c11"/>
              <p:cNvPicPr>
                <a:picLocks noChangeAspect="1" noChangeArrowheads="1"/>
              </p:cNvPicPr>
              <p:nvPr/>
            </p:nvPicPr>
            <p:blipFill>
              <a:blip r:embed="rId5">
                <a:lum bright="18000"/>
              </a:blip>
              <a:srcRect/>
              <a:stretch>
                <a:fillRect/>
              </a:stretch>
            </p:blipFill>
            <p:spPr bwMode="auto">
              <a:xfrm>
                <a:off x="102" y="2925"/>
                <a:ext cx="935" cy="680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63" name="Text Box 27"/>
              <p:cNvSpPr txBox="1">
                <a:spLocks noChangeArrowheads="1"/>
              </p:cNvSpPr>
              <p:nvPr/>
            </p:nvSpPr>
            <p:spPr bwMode="auto">
              <a:xfrm>
                <a:off x="159" y="2925"/>
                <a:ext cx="945" cy="310"/>
              </a:xfrm>
              <a:prstGeom prst="rect">
                <a:avLst/>
              </a:prstGeom>
              <a:solidFill>
                <a:schemeClr val="accent1">
                  <a:alpha val="52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spAutoFit/>
              </a:bodyPr>
              <a:lstStyle/>
              <a:p>
                <a:pPr eaLnBrk="1" hangingPunct="1">
                  <a:spcBef>
                    <a:spcPts val="0"/>
                  </a:spcBef>
                  <a:defRPr/>
                </a:pPr>
                <a:r>
                  <a:rPr lang="en-US" altLang="zh-CN" sz="1600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charset="0"/>
                  </a:rPr>
                  <a:t>              FAIR</a:t>
                </a:r>
              </a:p>
              <a:p>
                <a:pPr eaLnBrk="1" hangingPunct="1">
                  <a:spcBef>
                    <a:spcPts val="0"/>
                  </a:spcBef>
                  <a:defRPr/>
                </a:pPr>
                <a:r>
                  <a:rPr lang="en-US" altLang="zh-CN" sz="1600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黑体" pitchFamily="49" charset="-122"/>
                  </a:rPr>
                  <a:t>    11.9</a:t>
                </a:r>
                <a:r>
                  <a:rPr lang="zh-CN" altLang="en-US" sz="1600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  <a:ea typeface="黑体" pitchFamily="49" charset="-122"/>
                  </a:rPr>
                  <a:t>亿欧元 </a:t>
                </a:r>
                <a:endParaRPr lang="en-US" altLang="zh-CN" sz="1600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  <a:ea typeface="黑体" pitchFamily="49" charset="-122"/>
                </a:endParaRPr>
              </a:p>
            </p:txBody>
          </p:sp>
        </p:grpSp>
        <p:sp>
          <p:nvSpPr>
            <p:cNvPr id="22568" name="Text Box 28"/>
            <p:cNvSpPr txBox="1">
              <a:spLocks noChangeArrowheads="1"/>
            </p:cNvSpPr>
            <p:nvPr/>
          </p:nvSpPr>
          <p:spPr bwMode="auto">
            <a:xfrm>
              <a:off x="3122614" y="3062309"/>
              <a:ext cx="1485900" cy="244475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600" i="0">
                  <a:solidFill>
                    <a:srgbClr val="000000"/>
                  </a:solidFill>
                  <a:latin typeface="Arial" charset="0"/>
                  <a:ea typeface="楷体_GB2312" pitchFamily="49" charset="-122"/>
                </a:rPr>
                <a:t>同步＋环</a:t>
              </a:r>
            </a:p>
          </p:txBody>
        </p:sp>
        <p:sp>
          <p:nvSpPr>
            <p:cNvPr id="60" name="Rectangle 29"/>
            <p:cNvSpPr>
              <a:spLocks noChangeArrowheads="1"/>
            </p:cNvSpPr>
            <p:nvPr/>
          </p:nvSpPr>
          <p:spPr bwMode="auto">
            <a:xfrm>
              <a:off x="3122614" y="3081360"/>
              <a:ext cx="1485900" cy="1620837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 sz="1800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1" name="Rectangle 30"/>
            <p:cNvSpPr>
              <a:spLocks noChangeArrowheads="1"/>
            </p:cNvSpPr>
            <p:nvPr/>
          </p:nvSpPr>
          <p:spPr bwMode="auto">
            <a:xfrm>
              <a:off x="3228976" y="4341835"/>
              <a:ext cx="110053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2000" b="0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黑体" pitchFamily="2" charset="-122"/>
                </a:rPr>
                <a:t>最高功率</a:t>
              </a:r>
            </a:p>
          </p:txBody>
        </p:sp>
        <p:grpSp>
          <p:nvGrpSpPr>
            <p:cNvPr id="22571" name="Group 31"/>
            <p:cNvGrpSpPr>
              <a:grpSpLocks/>
            </p:cNvGrpSpPr>
            <p:nvPr/>
          </p:nvGrpSpPr>
          <p:grpSpPr bwMode="auto">
            <a:xfrm>
              <a:off x="7173914" y="1416071"/>
              <a:ext cx="1639888" cy="3325813"/>
              <a:chOff x="4496" y="1678"/>
              <a:chExt cx="1033" cy="2095"/>
            </a:xfrm>
          </p:grpSpPr>
          <p:sp>
            <p:nvSpPr>
              <p:cNvPr id="44" name="Rectangle 32"/>
              <p:cNvSpPr>
                <a:spLocks noChangeArrowheads="1"/>
              </p:cNvSpPr>
              <p:nvPr/>
            </p:nvSpPr>
            <p:spPr bwMode="auto">
              <a:xfrm>
                <a:off x="4496" y="1678"/>
                <a:ext cx="1021" cy="2070"/>
              </a:xfrm>
              <a:prstGeom prst="rect">
                <a:avLst/>
              </a:prstGeom>
              <a:noFill/>
              <a:ln w="19050">
                <a:solidFill>
                  <a:srgbClr val="FF0066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zh-CN" altLang="en-US" sz="1800" b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45" name="Rectangle 33"/>
              <p:cNvSpPr>
                <a:spLocks noChangeArrowheads="1"/>
              </p:cNvSpPr>
              <p:nvPr/>
            </p:nvSpPr>
            <p:spPr bwMode="auto">
              <a:xfrm>
                <a:off x="4638" y="3521"/>
                <a:ext cx="69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zh-CN" altLang="en-US" sz="2000" b="0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ea typeface="黑体" pitchFamily="2" charset="-122"/>
                  </a:rPr>
                  <a:t>亚洲领先</a:t>
                </a:r>
              </a:p>
            </p:txBody>
          </p:sp>
          <p:grpSp>
            <p:nvGrpSpPr>
              <p:cNvPr id="22574" name="Group 34"/>
              <p:cNvGrpSpPr>
                <a:grpSpLocks/>
              </p:cNvGrpSpPr>
              <p:nvPr/>
            </p:nvGrpSpPr>
            <p:grpSpPr bwMode="auto">
              <a:xfrm>
                <a:off x="4524" y="1735"/>
                <a:ext cx="977" cy="655"/>
                <a:chOff x="4524" y="1675"/>
                <a:chExt cx="977" cy="655"/>
              </a:xfrm>
            </p:grpSpPr>
            <p:grpSp>
              <p:nvGrpSpPr>
                <p:cNvPr id="22581" name="Group 35"/>
                <p:cNvGrpSpPr>
                  <a:grpSpLocks/>
                </p:cNvGrpSpPr>
                <p:nvPr/>
              </p:nvGrpSpPr>
              <p:grpSpPr bwMode="auto">
                <a:xfrm>
                  <a:off x="4552" y="1675"/>
                  <a:ext cx="936" cy="516"/>
                  <a:chOff x="4666" y="799"/>
                  <a:chExt cx="936" cy="516"/>
                </a:xfrm>
              </p:grpSpPr>
              <p:pic>
                <p:nvPicPr>
                  <p:cNvPr id="22584" name="Picture 36" descr="RIBF鳥瞰図051116-英"/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lum bright="-6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66" y="799"/>
                    <a:ext cx="936" cy="516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7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666" y="799"/>
                    <a:ext cx="312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  <a:defRPr/>
                    </a:pPr>
                    <a:r>
                      <a:rPr lang="en-US" altLang="zh-CN" sz="1600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rPr>
                      <a:t>RIBF</a:t>
                    </a:r>
                  </a:p>
                </p:txBody>
              </p:sp>
            </p:grpSp>
            <p:sp>
              <p:nvSpPr>
                <p:cNvPr id="2258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4537" y="2160"/>
                  <a:ext cx="96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zh-CN" altLang="en-US" sz="1600" i="0">
                      <a:solidFill>
                        <a:srgbClr val="000000"/>
                      </a:solidFill>
                      <a:latin typeface="Arial" charset="0"/>
                      <a:ea typeface="楷体_GB2312" pitchFamily="49" charset="-122"/>
                    </a:rPr>
                    <a:t>回旋加速器</a:t>
                  </a:r>
                </a:p>
              </p:txBody>
            </p:sp>
            <p:sp>
              <p:nvSpPr>
                <p:cNvPr id="55" name="Rectangle 39"/>
                <p:cNvSpPr>
                  <a:spLocks noChangeArrowheads="1"/>
                </p:cNvSpPr>
                <p:nvPr/>
              </p:nvSpPr>
              <p:spPr bwMode="auto">
                <a:xfrm>
                  <a:off x="4524" y="1678"/>
                  <a:ext cx="964" cy="652"/>
                </a:xfrm>
                <a:prstGeom prst="rect">
                  <a:avLst/>
                </a:prstGeom>
                <a:noFill/>
                <a:ln w="12700">
                  <a:solidFill>
                    <a:srgbClr val="FF99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zh-CN" altLang="en-US" sz="1800" b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  <p:grpSp>
            <p:nvGrpSpPr>
              <p:cNvPr id="22575" name="Group 40"/>
              <p:cNvGrpSpPr>
                <a:grpSpLocks/>
              </p:cNvGrpSpPr>
              <p:nvPr/>
            </p:nvGrpSpPr>
            <p:grpSpPr bwMode="auto">
              <a:xfrm>
                <a:off x="4508" y="2670"/>
                <a:ext cx="1021" cy="828"/>
                <a:chOff x="4508" y="2755"/>
                <a:chExt cx="1021" cy="828"/>
              </a:xfrm>
            </p:grpSpPr>
            <p:grpSp>
              <p:nvGrpSpPr>
                <p:cNvPr id="22576" name="Group 41"/>
                <p:cNvGrpSpPr>
                  <a:grpSpLocks/>
                </p:cNvGrpSpPr>
                <p:nvPr/>
              </p:nvGrpSpPr>
              <p:grpSpPr bwMode="auto">
                <a:xfrm>
                  <a:off x="4552" y="2943"/>
                  <a:ext cx="936" cy="640"/>
                  <a:chOff x="4694" y="2968"/>
                  <a:chExt cx="936" cy="640"/>
                </a:xfrm>
              </p:grpSpPr>
              <p:pic>
                <p:nvPicPr>
                  <p:cNvPr id="22579" name="Picture 42" descr="加速器1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lum bright="-6000" contrast="18000"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94" y="2968"/>
                    <a:ext cx="936" cy="640"/>
                  </a:xfrm>
                  <a:prstGeom prst="rect">
                    <a:avLst/>
                  </a:prstGeom>
                  <a:noFill/>
                  <a:ln w="19050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2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23" y="3010"/>
                    <a:ext cx="841" cy="310"/>
                  </a:xfrm>
                  <a:prstGeom prst="rect">
                    <a:avLst/>
                  </a:prstGeom>
                  <a:solidFill>
                    <a:schemeClr val="accent1">
                      <a:alpha val="35001"/>
                    </a:scheme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0" tIns="0" rIns="0" bIns="0">
                    <a:spAutoFit/>
                  </a:bodyPr>
                  <a:lstStyle/>
                  <a:p>
                    <a:pPr eaLnBrk="1" hangingPunct="1">
                      <a:spcBef>
                        <a:spcPts val="0"/>
                      </a:spcBef>
                      <a:defRPr/>
                    </a:pPr>
                    <a:r>
                      <a:rPr lang="en-US" altLang="zh-CN" sz="1600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黑体" pitchFamily="49" charset="-122"/>
                      </a:rPr>
                      <a:t>CSR</a:t>
                    </a:r>
                  </a:p>
                  <a:p>
                    <a:pPr eaLnBrk="1" hangingPunct="1">
                      <a:spcBef>
                        <a:spcPts val="0"/>
                      </a:spcBef>
                      <a:defRPr/>
                    </a:pPr>
                    <a:r>
                      <a:rPr lang="en-US" altLang="zh-CN" sz="1600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黑体" pitchFamily="49" charset="-122"/>
                      </a:rPr>
                      <a:t>2.9</a:t>
                    </a:r>
                    <a:r>
                      <a:rPr lang="zh-CN" altLang="en-US" sz="1600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/>
                        <a:ea typeface="黑体" pitchFamily="49" charset="-122"/>
                      </a:rPr>
                      <a:t>亿人民币</a:t>
                    </a:r>
                    <a:endParaRPr lang="en-US" altLang="zh-CN" sz="1600" i="0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Arial"/>
                      <a:ea typeface="黑体" pitchFamily="49" charset="-122"/>
                    </a:endParaRPr>
                  </a:p>
                </p:txBody>
              </p:sp>
            </p:grpSp>
            <p:sp>
              <p:nvSpPr>
                <p:cNvPr id="22577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508" y="2771"/>
                  <a:ext cx="1021" cy="154"/>
                </a:xfrm>
                <a:prstGeom prst="rect">
                  <a:avLst/>
                </a:prstGeom>
                <a:solidFill>
                  <a:srgbClr val="FFFFFF">
                    <a:alpha val="50195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1" hangingPunct="1">
                    <a:spcBef>
                      <a:spcPct val="50000"/>
                    </a:spcBef>
                  </a:pPr>
                  <a:r>
                    <a:rPr lang="zh-CN" altLang="en-US" sz="1600" i="0">
                      <a:solidFill>
                        <a:srgbClr val="000000"/>
                      </a:solidFill>
                      <a:latin typeface="Arial" charset="0"/>
                      <a:ea typeface="楷体_GB2312" pitchFamily="49" charset="-122"/>
                    </a:rPr>
                    <a:t>同步＋环</a:t>
                  </a:r>
                </a:p>
              </p:txBody>
            </p:sp>
            <p:sp>
              <p:nvSpPr>
                <p:cNvPr id="50" name="Rectangle 45"/>
                <p:cNvSpPr>
                  <a:spLocks noChangeArrowheads="1"/>
                </p:cNvSpPr>
                <p:nvPr/>
              </p:nvSpPr>
              <p:spPr bwMode="auto">
                <a:xfrm>
                  <a:off x="4553" y="2755"/>
                  <a:ext cx="935" cy="822"/>
                </a:xfrm>
                <a:prstGeom prst="rect">
                  <a:avLst/>
                </a:prstGeom>
                <a:noFill/>
                <a:ln w="12700">
                  <a:solidFill>
                    <a:srgbClr val="FF99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zh-CN" altLang="en-US" sz="1800" b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endParaRPr>
                </a:p>
              </p:txBody>
            </p:sp>
          </p:grpSp>
        </p:grpSp>
      </p:grpSp>
      <p:graphicFrame>
        <p:nvGraphicFramePr>
          <p:cNvPr id="76" name="Group 46"/>
          <p:cNvGraphicFramePr>
            <a:graphicFrameLocks noGrp="1"/>
          </p:cNvGraphicFramePr>
          <p:nvPr/>
        </p:nvGraphicFramePr>
        <p:xfrm>
          <a:off x="550082" y="4572027"/>
          <a:ext cx="9108441" cy="1385887"/>
        </p:xfrm>
        <a:graphic>
          <a:graphicData uri="http://schemas.openxmlformats.org/drawingml/2006/table">
            <a:tbl>
              <a:tblPr/>
              <a:tblGrid>
                <a:gridCol w="495935"/>
                <a:gridCol w="1238092"/>
                <a:gridCol w="1286986"/>
                <a:gridCol w="6087428"/>
              </a:tblGrid>
              <a:tr h="45085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黑体" pitchFamily="49" charset="-122"/>
                          <a:ea typeface="黑体" pitchFamily="49" charset="-122"/>
                        </a:rPr>
                        <a:t>发展趋势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高能量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对撞机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宇宙起源、质量来源、</a:t>
                      </a: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QCD</a:t>
                      </a: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检验、新物理</a:t>
                      </a: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…</a:t>
                      </a:r>
                      <a:endParaRPr kumimoji="1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Times New Roman" pitchFamily="18" charset="0"/>
                        <a:ea typeface="楷体_GB2312" pitchFamily="49" charset="-122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</a:tr>
              <a:tr h="45878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高流强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直     线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宇宙演化、元素和原子核存在极限、奇异核结构</a:t>
                      </a: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</a:tr>
              <a:tr h="47624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高功率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</a:rPr>
                        <a:t>储存环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高能量密度物质、新物态、重离子驱动惯性聚变</a:t>
                      </a:r>
                      <a:r>
                        <a:rPr kumimoji="1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pitchFamily="18" charset="0"/>
                          <a:ea typeface="楷体_GB2312" pitchFamily="49" charset="-122"/>
                          <a:cs typeface="Times New Roman" pitchFamily="18" charset="0"/>
                        </a:rPr>
                        <a:t>…</a:t>
                      </a:r>
                    </a:p>
                  </a:txBody>
                  <a:tcPr marL="100584" marR="10058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>
                        <a:alpha val="2196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5623" name="Rectangle 75"/>
          <p:cNvSpPr>
            <a:spLocks noChangeArrowheads="1"/>
          </p:cNvSpPr>
          <p:nvPr/>
        </p:nvSpPr>
        <p:spPr bwMode="auto">
          <a:xfrm>
            <a:off x="1257315" y="592165"/>
            <a:ext cx="796639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Times New Roman" pitchFamily="18" charset="0"/>
              </a:rPr>
              <a:t>能区</a:t>
            </a:r>
            <a:r>
              <a:rPr lang="en-US" altLang="zh-CN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Times New Roman" pitchFamily="18" charset="0"/>
              </a:rPr>
              <a:t>MeV</a:t>
            </a:r>
            <a:r>
              <a:rPr lang="en-US" altLang="zh-CN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Times New Roman" pitchFamily="18" charset="0"/>
              </a:rPr>
              <a:t>/</a:t>
            </a:r>
            <a:r>
              <a:rPr lang="en-US" altLang="zh-CN" i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Times New Roman" pitchFamily="18" charset="0"/>
              </a:rPr>
              <a:t>u~TeV</a:t>
            </a:r>
            <a:r>
              <a:rPr lang="en-US" altLang="zh-CN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Times New Roman" pitchFamily="18" charset="0"/>
              </a:rPr>
              <a:t>/u</a:t>
            </a:r>
            <a:r>
              <a:rPr lang="zh-CN" altLang="en-US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Times New Roman" pitchFamily="18" charset="0"/>
              </a:rPr>
              <a:t>运行与在建的</a:t>
            </a:r>
            <a:r>
              <a:rPr lang="en-US" altLang="zh-CN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Times New Roman" pitchFamily="18" charset="0"/>
              </a:rPr>
              <a:t>~30</a:t>
            </a:r>
            <a:r>
              <a:rPr lang="zh-CN" altLang="en-US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Times New Roman" pitchFamily="18" charset="0"/>
              </a:rPr>
              <a:t>台</a:t>
            </a:r>
          </a:p>
        </p:txBody>
      </p:sp>
      <p:sp>
        <p:nvSpPr>
          <p:cNvPr id="47" name="圆角矩形 46"/>
          <p:cNvSpPr/>
          <p:nvPr/>
        </p:nvSpPr>
        <p:spPr bwMode="auto">
          <a:xfrm>
            <a:off x="112485" y="6000795"/>
            <a:ext cx="9832280" cy="520211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endParaRPr lang="zh-CN" altLang="en-US" sz="1800" b="0" i="0">
              <a:solidFill>
                <a:srgbClr val="000000"/>
              </a:solidFill>
            </a:endParaRPr>
          </a:p>
        </p:txBody>
      </p:sp>
      <p:sp>
        <p:nvSpPr>
          <p:cNvPr id="22555" name="矩形 52"/>
          <p:cNvSpPr>
            <a:spLocks noChangeArrowheads="1"/>
          </p:cNvSpPr>
          <p:nvPr/>
        </p:nvSpPr>
        <p:spPr bwMode="auto">
          <a:xfrm>
            <a:off x="-83818" y="6045227"/>
            <a:ext cx="1021556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2200" i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为了提升我国重离子科学研究国际竞争力</a:t>
            </a:r>
            <a:r>
              <a:rPr lang="en-US" altLang="zh-CN" sz="2200" i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,</a:t>
            </a:r>
            <a:r>
              <a:rPr lang="zh-CN" altLang="en-US" sz="2200" i="0">
                <a:solidFill>
                  <a:srgbClr val="FFFF00"/>
                </a:solidFill>
                <a:latin typeface="黑体" pitchFamily="2" charset="-122"/>
                <a:ea typeface="黑体" pitchFamily="2" charset="-122"/>
              </a:rPr>
              <a:t>提出建造新一代加速器装置</a:t>
            </a:r>
          </a:p>
        </p:txBody>
      </p:sp>
    </p:spTree>
    <p:extLst>
      <p:ext uri="{BB962C8B-B14F-4D97-AF65-F5344CB8AC3E}">
        <p14:creationId xmlns:p14="http://schemas.microsoft.com/office/powerpoint/2010/main" val="27304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95546" y="136480"/>
            <a:ext cx="9853685" cy="764275"/>
          </a:xfrm>
        </p:spPr>
        <p:txBody>
          <a:bodyPr/>
          <a:lstStyle/>
          <a:p>
            <a:r>
              <a:rPr lang="en-US" sz="1600" b="1" dirty="0">
                <a:solidFill>
                  <a:schemeClr val="tx1"/>
                </a:solidFill>
              </a:rPr>
              <a:t>(Physics Today, May) </a:t>
            </a:r>
            <a:r>
              <a:rPr lang="en-US" sz="2000" b="1" dirty="0" smtClean="0">
                <a:solidFill>
                  <a:srgbClr val="FF0000"/>
                </a:solidFill>
              </a:rPr>
              <a:t>China </a:t>
            </a:r>
            <a:r>
              <a:rPr lang="en-US" sz="2000" b="1" dirty="0">
                <a:solidFill>
                  <a:srgbClr val="FF0000"/>
                </a:solidFill>
              </a:rPr>
              <a:t>prepares to spend billions on s</a:t>
            </a:r>
            <a:r>
              <a:rPr lang="en-US" sz="2000" b="1" dirty="0" smtClean="0">
                <a:solidFill>
                  <a:srgbClr val="FF0000"/>
                </a:solidFill>
              </a:rPr>
              <a:t>cience </a:t>
            </a:r>
            <a:r>
              <a:rPr lang="en-US" sz="2000" b="1" dirty="0">
                <a:solidFill>
                  <a:srgbClr val="FF0000"/>
                </a:solidFill>
              </a:rPr>
              <a:t>&amp;</a:t>
            </a:r>
            <a:r>
              <a:rPr lang="en-US" sz="2000" b="1" dirty="0" smtClean="0">
                <a:solidFill>
                  <a:srgbClr val="FF0000"/>
                </a:solidFill>
              </a:rPr>
              <a:t> technology </a:t>
            </a:r>
            <a:r>
              <a:rPr lang="en-US" sz="2400" b="1" dirty="0" smtClean="0">
                <a:solidFill>
                  <a:srgbClr val="FF0000"/>
                </a:solidFill>
              </a:rPr>
              <a:t/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0000FF"/>
                </a:solidFill>
              </a:rPr>
              <a:t>12th </a:t>
            </a:r>
            <a:r>
              <a:rPr lang="en-US" sz="2400" b="1" dirty="0">
                <a:solidFill>
                  <a:srgbClr val="0000FF"/>
                </a:solidFill>
              </a:rPr>
              <a:t>five-year plan: Mid- to long-term projects ranked by </a:t>
            </a:r>
            <a:r>
              <a:rPr lang="en-US" sz="2400" b="1" dirty="0" smtClean="0">
                <a:solidFill>
                  <a:srgbClr val="0000FF"/>
                </a:solidFill>
              </a:rPr>
              <a:t>priority</a:t>
            </a:r>
            <a:endParaRPr lang="zh-CN" altLang="en-US" sz="3200" b="1" dirty="0" smtClean="0">
              <a:solidFill>
                <a:srgbClr val="0000FF"/>
              </a:solidFill>
              <a:ea typeface="宋体" pitchFamily="2" charset="-122"/>
            </a:endParaRPr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>
          <a:xfrm>
            <a:off x="153992" y="1131635"/>
            <a:ext cx="9723120" cy="5473889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1</a:t>
            </a:r>
            <a:r>
              <a:rPr lang="en-US" sz="1800" b="1" dirty="0"/>
              <a:t>. Ocean-floor scientific survey network</a:t>
            </a:r>
          </a:p>
          <a:p>
            <a:pPr marL="0" indent="0">
              <a:buNone/>
            </a:pPr>
            <a:r>
              <a:rPr lang="en-US" sz="1800" b="1" dirty="0"/>
              <a:t>2. High-energy synchrotron test facility</a:t>
            </a:r>
          </a:p>
          <a:p>
            <a:pPr marL="0" indent="0">
              <a:buNone/>
            </a:pPr>
            <a:r>
              <a:rPr lang="en-US" sz="1800" b="1" dirty="0"/>
              <a:t>3. Accelerator-driven subcritical reactor research facility</a:t>
            </a:r>
          </a:p>
          <a:p>
            <a:pPr marL="0" indent="0">
              <a:buNone/>
            </a:pPr>
            <a:r>
              <a:rPr lang="en-US" sz="1800" b="1" dirty="0"/>
              <a:t>4. Synergetic Extreme Condition User Facility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5. High-flux heavy ion accelerator</a:t>
            </a:r>
          </a:p>
          <a:p>
            <a:pPr marL="0" indent="0">
              <a:buNone/>
            </a:pPr>
            <a:r>
              <a:rPr lang="en-US" sz="1800" b="1" dirty="0"/>
              <a:t>6. High-efficiency, low-carbon gas turbine testing facility</a:t>
            </a:r>
          </a:p>
          <a:p>
            <a:pPr marL="0" indent="0">
              <a:buNone/>
            </a:pPr>
            <a:r>
              <a:rPr lang="en-US" sz="1800" b="1" dirty="0"/>
              <a:t>7. Large High Altitude Air Shower Observatory</a:t>
            </a:r>
          </a:p>
          <a:p>
            <a:pPr marL="0" indent="0">
              <a:buNone/>
            </a:pPr>
            <a:r>
              <a:rPr lang="en-US" sz="1800" b="1" dirty="0"/>
              <a:t>8. Future network experimental facility</a:t>
            </a:r>
          </a:p>
          <a:p>
            <a:pPr marL="0" indent="0">
              <a:buNone/>
            </a:pPr>
            <a:r>
              <a:rPr lang="en-US" sz="1800" b="1" dirty="0"/>
              <a:t>9. Outer-space environment simulating facility</a:t>
            </a:r>
          </a:p>
          <a:p>
            <a:pPr marL="0" indent="0">
              <a:buNone/>
            </a:pPr>
            <a:r>
              <a:rPr lang="en-US" sz="1800" b="1" dirty="0"/>
              <a:t>10. Translational medicine research facility</a:t>
            </a:r>
          </a:p>
          <a:p>
            <a:pPr marL="0" indent="0">
              <a:buNone/>
            </a:pPr>
            <a:r>
              <a:rPr lang="en-US" sz="1800" b="1" dirty="0"/>
              <a:t>11. China Antarctic Observatory</a:t>
            </a:r>
          </a:p>
          <a:p>
            <a:pPr marL="0" indent="0">
              <a:buNone/>
            </a:pPr>
            <a:r>
              <a:rPr lang="en-US" sz="1800" b="1" dirty="0"/>
              <a:t>12. Precision gravity measurement research facility</a:t>
            </a:r>
          </a:p>
          <a:p>
            <a:pPr marL="0" indent="0">
              <a:buNone/>
            </a:pPr>
            <a:r>
              <a:rPr lang="en-US" sz="1800" b="1" dirty="0"/>
              <a:t>13. Large-scale low-speed wind tunnel</a:t>
            </a:r>
          </a:p>
          <a:p>
            <a:pPr marL="0" indent="0">
              <a:buNone/>
            </a:pPr>
            <a:r>
              <a:rPr lang="en-US" sz="1800" b="1" dirty="0"/>
              <a:t>14. Shanghai Synchrotron Radiation Facility Phase-II </a:t>
            </a:r>
            <a:r>
              <a:rPr lang="en-US" sz="1800" b="1" dirty="0" err="1"/>
              <a:t>Beamline</a:t>
            </a:r>
            <a:r>
              <a:rPr lang="en-US" sz="1800" b="1" dirty="0"/>
              <a:t> Project</a:t>
            </a:r>
          </a:p>
          <a:p>
            <a:pPr marL="0" indent="0">
              <a:buNone/>
            </a:pPr>
            <a:r>
              <a:rPr lang="en-US" sz="1800" b="1" dirty="0"/>
              <a:t>15. Model animal phenotype and heredity research facility</a:t>
            </a:r>
          </a:p>
          <a:p>
            <a:pPr marL="0" indent="0">
              <a:buNone/>
            </a:pPr>
            <a:r>
              <a:rPr lang="en-US" sz="1800" b="1" dirty="0"/>
              <a:t>16. Earth system digital simulator</a:t>
            </a:r>
          </a:p>
          <a:p>
            <a:pPr marL="0" indent="0">
              <a:buNone/>
            </a:pPr>
            <a:endParaRPr lang="en-US" altLang="zh-CN" sz="2000" dirty="0" smtClean="0">
              <a:solidFill>
                <a:srgbClr val="0000FF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9878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1"/>
          <p:cNvSpPr>
            <a:spLocks noGrp="1"/>
          </p:cNvSpPr>
          <p:nvPr>
            <p:ph type="title"/>
          </p:nvPr>
        </p:nvSpPr>
        <p:spPr>
          <a:xfrm>
            <a:off x="419100" y="24"/>
            <a:ext cx="9136380" cy="639763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ea typeface="宋体" pitchFamily="2" charset="-122"/>
              </a:rPr>
              <a:t>      HIAF </a:t>
            </a:r>
            <a:r>
              <a:rPr lang="en-US" altLang="zh-CN" sz="3200" b="1" dirty="0" smtClean="0">
                <a:solidFill>
                  <a:srgbClr val="FF0000"/>
                </a:solidFill>
                <a:ea typeface="宋体" pitchFamily="2" charset="-122"/>
                <a:sym typeface="Wingdings" panose="05000000000000000000" pitchFamily="2" charset="2"/>
              </a:rPr>
              <a:t>  EIC@ HIAF?</a:t>
            </a:r>
            <a:endParaRPr lang="zh-CN" altLang="en-US" sz="3200" b="1" dirty="0" smtClean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5123" name="内容占位符 2"/>
          <p:cNvSpPr>
            <a:spLocks noGrp="1"/>
          </p:cNvSpPr>
          <p:nvPr>
            <p:ph idx="1"/>
          </p:nvPr>
        </p:nvSpPr>
        <p:spPr>
          <a:xfrm>
            <a:off x="167640" y="592540"/>
            <a:ext cx="9723120" cy="6094864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en-US" altLang="zh-CN" sz="2000" dirty="0" smtClean="0">
                <a:ea typeface="宋体" pitchFamily="2" charset="-122"/>
              </a:rPr>
              <a:t>Initial goals fro HIAF:  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1) rare isotope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2) high-energy-density matter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3) applications 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    …</a:t>
            </a:r>
            <a:endParaRPr lang="en-US" altLang="zh-CN" sz="2000" dirty="0" smtClean="0">
              <a:solidFill>
                <a:srgbClr val="0000FF"/>
              </a:solidFill>
              <a:ea typeface="宋体" pitchFamily="2" charset="-122"/>
            </a:endParaRPr>
          </a:p>
          <a:p>
            <a:pPr>
              <a:buFont typeface="Wingdings" pitchFamily="2" charset="2"/>
              <a:buChar char="u"/>
            </a:pP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New: add </a:t>
            </a: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collision physics </a:t>
            </a:r>
            <a:endParaRPr lang="en-US" altLang="zh-CN" sz="2000" dirty="0">
              <a:solidFill>
                <a:srgbClr val="002060"/>
              </a:solidFill>
              <a:ea typeface="宋体" pitchFamily="2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1) EIC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2) 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Ion-Ion Collider</a:t>
            </a:r>
            <a:endParaRPr lang="en-US" altLang="zh-CN" sz="2000" dirty="0" smtClean="0">
              <a:solidFill>
                <a:srgbClr val="0000FF"/>
              </a:solidFill>
              <a:ea typeface="宋体" pitchFamily="2" charset="-122"/>
            </a:endParaRP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3) 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Ion-Ion Merging</a:t>
            </a:r>
            <a:endParaRPr lang="en-US" altLang="zh-CN" sz="2000" dirty="0" smtClean="0">
              <a:solidFill>
                <a:srgbClr val="0000FF"/>
              </a:solidFill>
              <a:ea typeface="宋体" pitchFamily="2" charset="-122"/>
            </a:endParaRPr>
          </a:p>
          <a:p>
            <a:pPr marL="0" indent="0">
              <a:buNone/>
            </a:pPr>
            <a:r>
              <a:rPr lang="en-US" altLang="zh-CN" sz="2000" dirty="0" smtClean="0">
                <a:ea typeface="宋体" pitchFamily="2" charset="-122"/>
              </a:rPr>
              <a:t>   </a:t>
            </a:r>
            <a:r>
              <a:rPr lang="en-US" altLang="zh-CN" sz="2000" dirty="0">
                <a:solidFill>
                  <a:srgbClr val="002060"/>
                </a:solidFill>
                <a:ea typeface="宋体" pitchFamily="2" charset="-122"/>
              </a:rPr>
              <a:t> </a:t>
            </a: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        	Discussions</a:t>
            </a:r>
            <a:r>
              <a:rPr lang="en-US" altLang="zh-CN" sz="2000" dirty="0">
                <a:solidFill>
                  <a:srgbClr val="002060"/>
                </a:solidFill>
                <a:ea typeface="宋体" pitchFamily="2" charset="-122"/>
              </a:rPr>
              <a:t>, 2012- </a:t>
            </a:r>
            <a:r>
              <a:rPr lang="en-US" altLang="zh-CN" sz="2000" dirty="0" smtClean="0">
                <a:solidFill>
                  <a:srgbClr val="002060"/>
                </a:solidFill>
                <a:ea typeface="宋体" pitchFamily="2" charset="-122"/>
              </a:rPr>
              <a:t>2013: </a:t>
            </a:r>
            <a:r>
              <a:rPr lang="en-US" altLang="zh-CN" sz="2000" dirty="0">
                <a:solidFill>
                  <a:srgbClr val="002060"/>
                </a:solidFill>
                <a:ea typeface="宋体" pitchFamily="2" charset="-122"/>
              </a:rPr>
              <a:t>i</a:t>
            </a:r>
            <a:r>
              <a:rPr lang="en-US" altLang="zh-CN" sz="2000" dirty="0" smtClean="0">
                <a:ea typeface="宋体" pitchFamily="2" charset="-122"/>
              </a:rPr>
              <a:t>nputs </a:t>
            </a:r>
            <a:r>
              <a:rPr lang="en-US" altLang="zh-CN" sz="2000" dirty="0" smtClean="0">
                <a:ea typeface="宋体" pitchFamily="2" charset="-122"/>
              </a:rPr>
              <a:t>from international communities 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FF0000"/>
                </a:solidFill>
                <a:ea typeface="宋体" pitchFamily="2" charset="-122"/>
                <a:sym typeface="Wingdings" panose="05000000000000000000" pitchFamily="2" charset="2"/>
              </a:rPr>
              <a:t>	</a:t>
            </a:r>
            <a:r>
              <a:rPr lang="en-US" altLang="zh-CN" sz="2000" dirty="0" smtClean="0">
                <a:solidFill>
                  <a:srgbClr val="FF0000"/>
                </a:solidFill>
                <a:ea typeface="宋体" pitchFamily="2" charset="-122"/>
                <a:sym typeface="Wingdings" panose="05000000000000000000" pitchFamily="2" charset="2"/>
              </a:rPr>
              <a:t> EIC emerged as the highest priority among the new goals</a:t>
            </a:r>
            <a:endParaRPr lang="en-US" altLang="zh-CN" sz="2000" dirty="0" smtClean="0">
              <a:solidFill>
                <a:srgbClr val="FF0000"/>
              </a:solidFill>
              <a:ea typeface="宋体" pitchFamily="2" charset="-122"/>
            </a:endParaRPr>
          </a:p>
          <a:p>
            <a:pPr marL="0" indent="0">
              <a:buNone/>
            </a:pP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	1</a:t>
            </a:r>
            <a:r>
              <a:rPr lang="en-US" altLang="zh-CN" sz="2000" baseline="30000" dirty="0" smtClean="0">
                <a:solidFill>
                  <a:srgbClr val="0000FF"/>
                </a:solidFill>
                <a:ea typeface="宋体" pitchFamily="2" charset="-122"/>
              </a:rPr>
              <a:t>st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 stage: 3 </a:t>
            </a:r>
            <a:r>
              <a:rPr lang="en-US" altLang="zh-CN" sz="2000" dirty="0" err="1" smtClean="0">
                <a:solidFill>
                  <a:srgbClr val="0000FF"/>
                </a:solidFill>
                <a:ea typeface="宋体" pitchFamily="2" charset="-122"/>
              </a:rPr>
              <a:t>GeV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 (pol. e) x 12 </a:t>
            </a:r>
            <a:r>
              <a:rPr lang="en-US" altLang="zh-CN" sz="2000" dirty="0" err="1" smtClean="0">
                <a:solidFill>
                  <a:srgbClr val="0000FF"/>
                </a:solidFill>
                <a:ea typeface="宋体" pitchFamily="2" charset="-122"/>
              </a:rPr>
              <a:t>GeV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 (pol. p), L= 4x10</a:t>
            </a:r>
            <a:r>
              <a:rPr lang="en-US" altLang="zh-CN" sz="2000" baseline="30000" dirty="0" smtClean="0">
                <a:solidFill>
                  <a:srgbClr val="0000FF"/>
                </a:solidFill>
                <a:ea typeface="宋体" pitchFamily="2" charset="-122"/>
              </a:rPr>
              <a:t>32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 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	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Time: significantly before US 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EIC (5-10 years)</a:t>
            </a:r>
            <a:endParaRPr lang="en-US" altLang="zh-CN" sz="2000" dirty="0" smtClean="0">
              <a:solidFill>
                <a:srgbClr val="0000FF"/>
              </a:solidFill>
              <a:ea typeface="宋体" pitchFamily="2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 smtClean="0">
                <a:ea typeface="宋体" pitchFamily="2" charset="-122"/>
              </a:rPr>
              <a:t> 2</a:t>
            </a:r>
            <a:r>
              <a:rPr lang="en-US" altLang="zh-CN" sz="2000" baseline="30000" dirty="0" smtClean="0">
                <a:ea typeface="宋体" pitchFamily="2" charset="-122"/>
              </a:rPr>
              <a:t>nd</a:t>
            </a:r>
            <a:r>
              <a:rPr lang="en-US" altLang="zh-CN" sz="2000" dirty="0" smtClean="0">
                <a:ea typeface="宋体" pitchFamily="2" charset="-122"/>
              </a:rPr>
              <a:t> Int. Conf. on “QCD and Hadron Physics”,  </a:t>
            </a:r>
            <a:r>
              <a:rPr lang="en-US" altLang="zh-CN" sz="2000" dirty="0">
                <a:ea typeface="宋体" pitchFamily="2" charset="-122"/>
              </a:rPr>
              <a:t>M</a:t>
            </a:r>
            <a:r>
              <a:rPr lang="en-US" altLang="zh-CN" sz="2000" dirty="0" smtClean="0">
                <a:ea typeface="宋体" pitchFamily="2" charset="-122"/>
              </a:rPr>
              <a:t>arch, 2013,  Lanzhou    </a:t>
            </a:r>
          </a:p>
          <a:p>
            <a:pPr marL="0" indent="0">
              <a:buNone/>
            </a:pP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	 http</a:t>
            </a: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://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qcd2013.csp.escience.cn/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000" dirty="0">
                <a:ea typeface="宋体" pitchFamily="2" charset="-122"/>
              </a:rPr>
              <a:t> </a:t>
            </a:r>
            <a:r>
              <a:rPr lang="en-US" altLang="zh-CN" sz="2000" dirty="0" smtClean="0">
                <a:ea typeface="宋体" pitchFamily="2" charset="-122"/>
              </a:rPr>
              <a:t>Symposium on EIC @ China, July, 2013, </a:t>
            </a:r>
            <a:r>
              <a:rPr lang="en-US" altLang="zh-CN" sz="2000" dirty="0" err="1" smtClean="0">
                <a:ea typeface="宋体" pitchFamily="2" charset="-122"/>
              </a:rPr>
              <a:t>Weihai</a:t>
            </a:r>
            <a:r>
              <a:rPr lang="en-US" altLang="zh-CN" sz="2000" dirty="0" smtClean="0">
                <a:ea typeface="宋体" pitchFamily="2" charset="-122"/>
              </a:rPr>
              <a:t>, organized by CPS-HEP 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rgbClr val="0000FF"/>
                </a:solidFill>
                <a:ea typeface="宋体" pitchFamily="2" charset="-122"/>
              </a:rPr>
              <a:t> </a:t>
            </a:r>
            <a:r>
              <a:rPr lang="en-US" altLang="zh-CN" sz="2000" dirty="0" smtClean="0">
                <a:solidFill>
                  <a:srgbClr val="0000FF"/>
                </a:solidFill>
                <a:ea typeface="宋体" pitchFamily="2" charset="-122"/>
              </a:rPr>
              <a:t>             strong support for EIC@HIAF  </a:t>
            </a:r>
            <a:endParaRPr lang="en-US" altLang="zh-CN" sz="2000" dirty="0">
              <a:solidFill>
                <a:srgbClr val="0000FF"/>
              </a:solidFill>
              <a:ea typeface="宋体" pitchFamily="2" charset="-12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2000" dirty="0" smtClean="0">
              <a:solidFill>
                <a:srgbClr val="0000FF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852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419100" y="838259"/>
            <a:ext cx="9380855" cy="3686175"/>
            <a:chOff x="381000" y="1447800"/>
            <a:chExt cx="8528050" cy="3686175"/>
          </a:xfrm>
        </p:grpSpPr>
        <p:pic>
          <p:nvPicPr>
            <p:cNvPr id="14" name="Picture 2" descr="cteq-pdfs-10gev2-lin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2209800"/>
              <a:ext cx="4403725" cy="2914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0" y="2209800"/>
              <a:ext cx="2719387" cy="2924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7467600" y="3886200"/>
              <a:ext cx="95772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i="0" dirty="0">
                  <a:solidFill>
                    <a:srgbClr val="0070C0"/>
                  </a:solidFill>
                  <a:latin typeface="Arial" pitchFamily="34" charset="0"/>
                  <a:ea typeface="ＭＳ Ｐゴシック" pitchFamily="1" charset="-128"/>
                  <a:cs typeface="Arial" pitchFamily="34" charset="0"/>
                </a:rPr>
                <a:t>12 </a:t>
              </a:r>
              <a:r>
                <a:rPr lang="en-US" sz="2000" i="0" dirty="0" err="1">
                  <a:solidFill>
                    <a:srgbClr val="0070C0"/>
                  </a:solidFill>
                  <a:latin typeface="Arial" pitchFamily="34" charset="0"/>
                  <a:ea typeface="ＭＳ Ｐゴシック" pitchFamily="1" charset="-128"/>
                  <a:cs typeface="Arial" pitchFamily="34" charset="0"/>
                </a:rPr>
                <a:t>GeV</a:t>
              </a:r>
              <a:endParaRPr lang="en-US" sz="2000" i="0" dirty="0">
                <a:solidFill>
                  <a:srgbClr val="0070C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rot="21480000">
              <a:off x="6705891" y="3763094"/>
              <a:ext cx="1679575" cy="46038"/>
            </a:xfrm>
            <a:prstGeom prst="line">
              <a:avLst/>
            </a:prstGeom>
            <a:noFill/>
            <a:ln w="76200">
              <a:solidFill>
                <a:srgbClr val="0070C0"/>
              </a:solidFill>
              <a:round/>
              <a:headEnd type="triangle"/>
              <a:tailEnd type="triangle" w="med" len="med"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 b="0" i="0">
                <a:solidFill>
                  <a:srgbClr val="000000"/>
                </a:solidFill>
                <a:latin typeface="Times"/>
              </a:endParaRPr>
            </a:p>
          </p:txBody>
        </p:sp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5410200" y="1447800"/>
              <a:ext cx="349885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33363" indent="-233363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1800" b="0" i="0" dirty="0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With 12 </a:t>
              </a:r>
              <a:r>
                <a:rPr lang="en-US" sz="1800" b="0" i="0" dirty="0" err="1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GeV</a:t>
              </a:r>
              <a:r>
                <a:rPr lang="en-US" sz="1800" b="0" i="0" dirty="0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 we study mostly the </a:t>
              </a:r>
              <a:r>
                <a:rPr lang="en-US" sz="1800" b="0" i="0" u="sng" dirty="0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valence quark component</a:t>
              </a:r>
              <a:endParaRPr lang="en-US" sz="1800" b="0" i="0" dirty="0">
                <a:solidFill>
                  <a:srgbClr val="262FE6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endParaRPr>
            </a:p>
          </p:txBody>
        </p:sp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381000" y="1447800"/>
              <a:ext cx="50561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33363" indent="-233363" eaLnBrk="1" fontAlgn="auto" hangingPunct="1">
                <a:spcBef>
                  <a:spcPts val="0"/>
                </a:spcBef>
                <a:spcAft>
                  <a:spcPts val="0"/>
                </a:spcAft>
                <a:buFont typeface="Arial" pitchFamily="34" charset="0"/>
                <a:buChar char="•"/>
                <a:defRPr/>
              </a:pPr>
              <a:r>
                <a:rPr lang="en-US" sz="1800" b="0" i="0" dirty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An EIC aims to study </a:t>
              </a:r>
              <a:r>
                <a:rPr lang="en-US" sz="1800" b="0" i="0" u="sng" dirty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gluon dominated </a:t>
              </a:r>
              <a:r>
                <a:rPr lang="en-US" sz="1800" b="0" i="0" dirty="0" smtClean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matter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i="0" dirty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 </a:t>
              </a:r>
              <a:r>
                <a:rPr lang="en-US" sz="1800" b="0" i="0" dirty="0" smtClean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  and sea quark component.  </a:t>
              </a:r>
              <a:endParaRPr lang="en-US" sz="1800" b="0" i="0" dirty="0">
                <a:solidFill>
                  <a:srgbClr val="C0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endParaRP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63140" y="0"/>
            <a:ext cx="5615940" cy="762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The Landscape of EIC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rot="21480000">
            <a:off x="2263733" y="3048990"/>
            <a:ext cx="1926685" cy="61165"/>
          </a:xfrm>
          <a:prstGeom prst="line">
            <a:avLst/>
          </a:prstGeom>
          <a:noFill/>
          <a:ln w="76200">
            <a:solidFill>
              <a:srgbClr val="00B050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rot="21480000">
            <a:off x="1173822" y="3396038"/>
            <a:ext cx="3020972" cy="65696"/>
          </a:xfrm>
          <a:prstGeom prst="line">
            <a:avLst/>
          </a:prstGeom>
          <a:noFill/>
          <a:ln w="76200">
            <a:solidFill>
              <a:schemeClr val="accent2">
                <a:lumMod val="75000"/>
              </a:schemeClr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1000" y="2815289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000" i="0" dirty="0" err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mEIC</a:t>
            </a:r>
            <a:endParaRPr lang="en-US" sz="2000" i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71445" y="3228831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000" i="0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EIC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l="6720" t="3174" b="3487"/>
          <a:stretch>
            <a:fillRect/>
          </a:stretch>
        </p:blipFill>
        <p:spPr bwMode="auto">
          <a:xfrm>
            <a:off x="2870648" y="4114957"/>
            <a:ext cx="4446272" cy="265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Line 11"/>
          <p:cNvSpPr>
            <a:spLocks noChangeShapeType="1"/>
          </p:cNvSpPr>
          <p:nvPr/>
        </p:nvSpPr>
        <p:spPr bwMode="auto">
          <a:xfrm rot="21480000">
            <a:off x="3030134" y="2660309"/>
            <a:ext cx="1160440" cy="3899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i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59022" y="2417815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1600" i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EIC@HIAF</a:t>
            </a:r>
            <a:endParaRPr lang="en-US" sz="1600" i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1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4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9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blue_2007">
  <a:themeElements>
    <a:clrScheme name="Custom 7">
      <a:dk1>
        <a:srgbClr val="616161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9D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000" b="1" dirty="0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3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4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宋体"/>
      </a:majorFont>
      <a:minorFont>
        <a:latin typeface="Arial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9_Default Design">
  <a:themeElements>
    <a:clrScheme name="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olf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6_Default Design">
  <a:themeElements>
    <a:clrScheme name="3_Default Design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36838</TotalTime>
  <Words>1420</Words>
  <Application>Microsoft Office PowerPoint</Application>
  <PresentationFormat>Custom</PresentationFormat>
  <Paragraphs>357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35</vt:i4>
      </vt:variant>
    </vt:vector>
  </HeadingPairs>
  <TitlesOfParts>
    <vt:vector size="57" baseType="lpstr">
      <vt:lpstr>Default Design</vt:lpstr>
      <vt:lpstr>1_Default Design</vt:lpstr>
      <vt:lpstr>19_Default Design</vt:lpstr>
      <vt:lpstr>Office 主题</vt:lpstr>
      <vt:lpstr>13_Default Design</vt:lpstr>
      <vt:lpstr>3_Office Theme</vt:lpstr>
      <vt:lpstr>26_Default Design</vt:lpstr>
      <vt:lpstr>27_Default Design</vt:lpstr>
      <vt:lpstr>16_Default Design</vt:lpstr>
      <vt:lpstr>24_Default Design</vt:lpstr>
      <vt:lpstr>1_Office 主题</vt:lpstr>
      <vt:lpstr>29_Default Design</vt:lpstr>
      <vt:lpstr>3_JLab_PowerPoint1</vt:lpstr>
      <vt:lpstr>1_blue_2007</vt:lpstr>
      <vt:lpstr>6_JLab_PowerPoint1</vt:lpstr>
      <vt:lpstr>2_Office 主题</vt:lpstr>
      <vt:lpstr>4_Office 主题</vt:lpstr>
      <vt:lpstr>默认设计模板</vt:lpstr>
      <vt:lpstr>1_默认设计模板</vt:lpstr>
      <vt:lpstr>2_默认设计模板</vt:lpstr>
      <vt:lpstr>3_默认设计模板</vt:lpstr>
      <vt:lpstr>4_默认设计模板</vt:lpstr>
      <vt:lpstr>HIAF EIC@China Project</vt:lpstr>
      <vt:lpstr>Electron Ion Colliders on the World Map</vt:lpstr>
      <vt:lpstr>PowerPoint Presentation</vt:lpstr>
      <vt:lpstr>HEP-NP Major Research Facilities in China</vt:lpstr>
      <vt:lpstr>       Institute of Modern Physics (IMP)</vt:lpstr>
      <vt:lpstr>PowerPoint Presentation</vt:lpstr>
      <vt:lpstr>(Physics Today, May) China prepares to spend billions on science &amp; technology  12th five-year plan: Mid- to long-term projects ranked by priority</vt:lpstr>
      <vt:lpstr>       HIAF   EIC@ HIAF?</vt:lpstr>
      <vt:lpstr>  The Landscape of EIC</vt:lpstr>
      <vt:lpstr>Lepton-Nucleon Facilities</vt:lpstr>
      <vt:lpstr>Figure of Merit </vt:lpstr>
      <vt:lpstr>PowerPoint Presentation</vt:lpstr>
      <vt:lpstr>PowerPoint Presentation</vt:lpstr>
      <vt:lpstr>Spin-Flavor Study at EIC@HIAF</vt:lpstr>
      <vt:lpstr>PowerPoint Presentation</vt:lpstr>
      <vt:lpstr>Spin-Flavor Study at EIC@HIAF</vt:lpstr>
      <vt:lpstr>PowerPoint Presentation</vt:lpstr>
      <vt:lpstr>PowerPoint Presentation</vt:lpstr>
      <vt:lpstr>PowerPoint Presentation</vt:lpstr>
      <vt:lpstr>GPD Study at EIC@HIAF</vt:lpstr>
      <vt:lpstr>PowerPoint Presentation</vt:lpstr>
      <vt:lpstr>PowerPoint Presentation</vt:lpstr>
      <vt:lpstr>TMD Study at EIC@HIAF</vt:lpstr>
      <vt:lpstr>PowerPoint Presentation</vt:lpstr>
      <vt:lpstr>High-impact large-x measurements</vt:lpstr>
      <vt:lpstr>PowerPoint Presentation</vt:lpstr>
      <vt:lpstr>Physics Programs at EIC@HIAF</vt:lpstr>
      <vt:lpstr>PowerPoint Presentation</vt:lpstr>
      <vt:lpstr>PowerPoint Presentation</vt:lpstr>
      <vt:lpstr>PowerPoint Presentation</vt:lpstr>
      <vt:lpstr>HIAF Schedule</vt:lpstr>
      <vt:lpstr>R&amp;D Activity: JLab-IMP collaboration Proposed Cooling Experiments at IMP</vt:lpstr>
      <vt:lpstr>PowerPoint Presentation</vt:lpstr>
      <vt:lpstr>PowerPoint Presentation</vt:lpstr>
      <vt:lpstr>Summary</vt:lpstr>
    </vt:vector>
  </TitlesOfParts>
  <Company>JLab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</dc:title>
  <dc:creator>Jian-ping Chen</dc:creator>
  <cp:lastModifiedBy>jpchen</cp:lastModifiedBy>
  <cp:revision>470</cp:revision>
  <cp:lastPrinted>2002-01-17T14:09:03Z</cp:lastPrinted>
  <dcterms:created xsi:type="dcterms:W3CDTF">2001-12-10T21:31:14Z</dcterms:created>
  <dcterms:modified xsi:type="dcterms:W3CDTF">2013-10-18T14:00:35Z</dcterms:modified>
</cp:coreProperties>
</file>