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3"/>
  </p:notesMasterIdLst>
  <p:handoutMasterIdLst>
    <p:handoutMasterId r:id="rId64"/>
  </p:handoutMasterIdLst>
  <p:sldIdLst>
    <p:sldId id="375" r:id="rId2"/>
    <p:sldId id="1456" r:id="rId3"/>
    <p:sldId id="1458" r:id="rId4"/>
    <p:sldId id="1455" r:id="rId5"/>
    <p:sldId id="1293" r:id="rId6"/>
    <p:sldId id="1457" r:id="rId7"/>
    <p:sldId id="1239" r:id="rId8"/>
    <p:sldId id="1234" r:id="rId9"/>
    <p:sldId id="1235" r:id="rId10"/>
    <p:sldId id="1448" r:id="rId11"/>
    <p:sldId id="1449" r:id="rId12"/>
    <p:sldId id="1450" r:id="rId13"/>
    <p:sldId id="1237" r:id="rId14"/>
    <p:sldId id="1445" r:id="rId15"/>
    <p:sldId id="1446" r:id="rId16"/>
    <p:sldId id="1447" r:id="rId17"/>
    <p:sldId id="1335" r:id="rId18"/>
    <p:sldId id="1336" r:id="rId19"/>
    <p:sldId id="1454" r:id="rId20"/>
    <p:sldId id="1385" r:id="rId21"/>
    <p:sldId id="1386" r:id="rId22"/>
    <p:sldId id="1387" r:id="rId23"/>
    <p:sldId id="1388" r:id="rId24"/>
    <p:sldId id="1389" r:id="rId25"/>
    <p:sldId id="1344" r:id="rId26"/>
    <p:sldId id="1428" r:id="rId27"/>
    <p:sldId id="1390" r:id="rId28"/>
    <p:sldId id="1347" r:id="rId29"/>
    <p:sldId id="1350" r:id="rId30"/>
    <p:sldId id="1348" r:id="rId31"/>
    <p:sldId id="1349" r:id="rId32"/>
    <p:sldId id="1346" r:id="rId33"/>
    <p:sldId id="1351" r:id="rId34"/>
    <p:sldId id="1352" r:id="rId35"/>
    <p:sldId id="1353" r:id="rId36"/>
    <p:sldId id="1355" r:id="rId37"/>
    <p:sldId id="1409" r:id="rId38"/>
    <p:sldId id="1356" r:id="rId39"/>
    <p:sldId id="1357" r:id="rId40"/>
    <p:sldId id="1358" r:id="rId41"/>
    <p:sldId id="1360" r:id="rId42"/>
    <p:sldId id="1359" r:id="rId43"/>
    <p:sldId id="1429" r:id="rId44"/>
    <p:sldId id="1430" r:id="rId45"/>
    <p:sldId id="1431" r:id="rId46"/>
    <p:sldId id="1443" r:id="rId47"/>
    <p:sldId id="1459" r:id="rId48"/>
    <p:sldId id="1460" r:id="rId49"/>
    <p:sldId id="1432" r:id="rId50"/>
    <p:sldId id="1433" r:id="rId51"/>
    <p:sldId id="1434" r:id="rId52"/>
    <p:sldId id="1435" r:id="rId53"/>
    <p:sldId id="1451" r:id="rId54"/>
    <p:sldId id="1438" r:id="rId55"/>
    <p:sldId id="1439" r:id="rId56"/>
    <p:sldId id="1440" r:id="rId57"/>
    <p:sldId id="1441" r:id="rId58"/>
    <p:sldId id="1442" r:id="rId59"/>
    <p:sldId id="1452" r:id="rId60"/>
    <p:sldId id="1272" r:id="rId61"/>
    <p:sldId id="1273" r:id="rId62"/>
  </p:sldIdLst>
  <p:sldSz cx="9144000" cy="6858000" type="screen4x3"/>
  <p:notesSz cx="7315200" cy="9601200"/>
  <p:custDataLst>
    <p:tags r:id="rId6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0A0A"/>
    <a:srgbClr val="993366"/>
    <a:srgbClr val="008000"/>
    <a:srgbClr val="6600FF"/>
    <a:srgbClr val="6600CC"/>
    <a:srgbClr val="000099"/>
    <a:srgbClr val="BF0703"/>
    <a:srgbClr val="0000FF"/>
    <a:srgbClr val="FF66FF"/>
    <a:srgbClr val="1C0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23" autoAdjust="0"/>
    <p:restoredTop sz="92697" autoAdjust="0"/>
  </p:normalViewPr>
  <p:slideViewPr>
    <p:cSldViewPr>
      <p:cViewPr varScale="1">
        <p:scale>
          <a:sx n="108" d="100"/>
          <a:sy n="108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14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png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slide foot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44464"/>
            <a:ext cx="9753600" cy="5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" descr="slide header_6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438400" y="0"/>
            <a:ext cx="9753600" cy="163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83201" y="160020"/>
            <a:ext cx="2030307" cy="32004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80B18B65-4CBA-DB46-9D73-AD0C58E7BE22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812800" y="9041131"/>
            <a:ext cx="5852160" cy="24003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746241" y="9119474"/>
            <a:ext cx="567267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9CA05E24-A365-DF40-BF27-0C4D1E380F5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8635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/>
          <a:lstStyle>
            <a:lvl1pPr algn="r">
              <a:defRPr sz="1300"/>
            </a:lvl1pPr>
          </a:lstStyle>
          <a:p>
            <a:fld id="{4C269693-4B73-3F4B-BE08-27CE2957F7EB}" type="datetime1">
              <a:rPr lang="en-US" smtClean="0"/>
              <a:pPr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47" tIns="47873" rIns="95747" bIns="4787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5747" tIns="47873" rIns="95747" bIns="4787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l">
              <a:defRPr sz="1300"/>
            </a:lvl1pPr>
          </a:lstStyle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5747" tIns="47873" rIns="95747" bIns="47873" rtlCol="0" anchor="b"/>
          <a:lstStyle>
            <a:lvl1pPr algn="r">
              <a:defRPr sz="1300"/>
            </a:lvl1pPr>
          </a:lstStyle>
          <a:p>
            <a:fld id="{BB1A7F71-A600-874B-8C52-75C3F91F2DF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90098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8192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31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2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 calculation is done using </a:t>
            </a:r>
            <a:r>
              <a:rPr lang="en-AU" dirty="0" err="1" smtClean="0"/>
              <a:t>Nf</a:t>
            </a:r>
            <a:r>
              <a:rPr lang="en-AU" dirty="0" smtClean="0"/>
              <a:t> = 2 + 1 </a:t>
            </a:r>
            <a:r>
              <a:rPr lang="en-AU" dirty="0" err="1" smtClean="0"/>
              <a:t>flavors</a:t>
            </a:r>
            <a:r>
              <a:rPr lang="en-AU" dirty="0" smtClean="0"/>
              <a:t> of dynamical (clover) fermions on lattices of different volumes and pion masses down to 222 MeV. Significant SU(3) </a:t>
            </a:r>
            <a:r>
              <a:rPr lang="en-AU" dirty="0" err="1" smtClean="0"/>
              <a:t>flavor</a:t>
            </a:r>
            <a:r>
              <a:rPr lang="en-AU" dirty="0" smtClean="0"/>
              <a:t> symmetry violation effects in the shape of the distribution amplitudes are observed.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36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4769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4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(48)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8E5681-5281-41D3-9614-EAA39F94F638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430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70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183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4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667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8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9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01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58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29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Go to ”Insert (View) | Header and Footer" to add your organization, sponsor, meeting name here; then, click "Apply to All"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1A7F71-A600-874B-8C52-75C3F91F2DF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85838" y="1671638"/>
            <a:ext cx="7696200" cy="1069975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85838" y="312578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3079" name="Picture 7" descr="title header_Blue_646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7" descr="doe_bl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4963" y="6456363"/>
            <a:ext cx="960437" cy="23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8" descr="title footer_Blue_64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794500"/>
            <a:ext cx="9144000" cy="6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010400" y="6572250"/>
            <a:ext cx="1371600" cy="2095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>
                <a:solidFill>
                  <a:srgbClr val="404040"/>
                </a:solidFill>
              </a:rPr>
              <a:t>JLab: Precision Radiative Corrections, 16-19/05/16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57225" y="6307138"/>
            <a:ext cx="5942013" cy="228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>
                <a:solidFill>
                  <a:srgbClr val="404040"/>
                </a:solidFill>
              </a:rPr>
              <a:t>Craig Roberts. Valence-quark Parton Distributions (61pp)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89700"/>
            <a:ext cx="384175" cy="365125"/>
          </a:xfrm>
        </p:spPr>
        <p:txBody>
          <a:bodyPr/>
          <a:lstStyle>
            <a:lvl1pPr>
              <a:defRPr/>
            </a:lvl1pPr>
          </a:lstStyle>
          <a:p>
            <a:fld id="{A24097AC-A8D3-4D20-AC65-57A9F1C2362A}" type="slidenum">
              <a:rPr lang="en-US">
                <a:solidFill>
                  <a:srgbClr val="404040"/>
                </a:solidFill>
              </a:rPr>
              <a:pPr/>
              <a:t>‹#›</a:t>
            </a:fld>
            <a:endParaRPr lang="en-US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91040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Ø"/>
              <a:defRPr sz="22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600" y="6553200"/>
            <a:ext cx="3048000" cy="381000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3000" b="1" cap="none" baseline="0"/>
            </a:lvl1pPr>
          </a:lstStyle>
          <a:p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248400"/>
            <a:ext cx="3429000" cy="381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 u="none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479550"/>
          </a:xfrm>
        </p:spPr>
        <p:txBody>
          <a:bodyPr anchor="t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752601"/>
            <a:ext cx="3008313" cy="4419600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JLab: Precision Radiative Corrections, 16-19/05/16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5" descr="slide footer_blue_646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6324600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0" y="6553200"/>
            <a:ext cx="3048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57225" y="6307138"/>
            <a:ext cx="594201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i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489700"/>
            <a:ext cx="3841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fld id="{87034D8C-3CB4-402A-BC46-2AB14C0FE9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1" name="Picture 7" descr="slide header_646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0"/>
            <a:ext cx="9144000" cy="15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6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•"/>
        <a:defRPr sz="1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F497D"/>
        </a:buClr>
        <a:buFont typeface="Arial" charset="0"/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link.aps.org/doi/10.1103/PhysRevC.84.042202" TargetMode="External"/><Relationship Id="rId3" Type="http://schemas.openxmlformats.org/officeDocument/2006/relationships/image" Target="../media/image20.jpeg"/><Relationship Id="rId7" Type="http://schemas.openxmlformats.org/officeDocument/2006/relationships/hyperlink" Target="http://inspirebeta.net/record/921792?ln=en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png"/><Relationship Id="rId4" Type="http://schemas.openxmlformats.org/officeDocument/2006/relationships/image" Target="../media/image21.gif"/><Relationship Id="rId9" Type="http://schemas.openxmlformats.org/officeDocument/2006/relationships/hyperlink" Target="http://inspirehep.net/record/1334528?ln=e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rl.aps.org/abstract/PRL/v110/i13/e132001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09281?ln=en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gif"/><Relationship Id="rId5" Type="http://schemas.openxmlformats.org/officeDocument/2006/relationships/image" Target="../media/image11.jpeg"/><Relationship Id="rId4" Type="http://schemas.openxmlformats.org/officeDocument/2006/relationships/hyperlink" Target="http://prl.aps.org/abstract/PRL/v110/i13/e132001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21431?ln=en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301857?ln=en" TargetMode="External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D.93.074021" TargetMode="External"/><Relationship Id="rId5" Type="http://schemas.openxmlformats.org/officeDocument/2006/relationships/hyperlink" Target="http://inspirehep.net/record/1419649?ln=en" TargetMode="External"/><Relationship Id="rId4" Type="http://schemas.openxmlformats.org/officeDocument/2006/relationships/hyperlink" Target="http://dx.doi.org/10.1016/j.physletb.2014.08.009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889604?ln=en" TargetMode="External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nspirehep.net/record/1419649?ln=en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419649?ln=en" TargetMode="External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hep.net/record/1408521?ln=en" TargetMode="External"/><Relationship Id="rId4" Type="http://schemas.openxmlformats.org/officeDocument/2006/relationships/hyperlink" Target="http://inspirehep.net/record/1286164?ln=en" TargetMode="Externa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46790?ln=e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x.doi.org/10.1016/j.physletb.2013.09.038" TargetMode="Externa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gif"/><Relationship Id="rId3" Type="http://schemas.openxmlformats.org/officeDocument/2006/relationships/hyperlink" Target="http://www.springerlink.com/content/d0r372483080w110/" TargetMode="External"/><Relationship Id="rId7" Type="http://schemas.openxmlformats.org/officeDocument/2006/relationships/image" Target="../media/image53.gif"/><Relationship Id="rId2" Type="http://schemas.openxmlformats.org/officeDocument/2006/relationships/hyperlink" Target="http://inspirebeta.net/record/804095?ln=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nspirebeta.net/record/262672?ln=en" TargetMode="External"/><Relationship Id="rId5" Type="http://schemas.openxmlformats.org/officeDocument/2006/relationships/hyperlink" Target="http://prc.aps.org/abstract/PRC/v85/i2/e025205" TargetMode="External"/><Relationship Id="rId4" Type="http://schemas.openxmlformats.org/officeDocument/2006/relationships/hyperlink" Target="http://inspirehep.net/record/1080894?ln=en" TargetMode="External"/><Relationship Id="rId9" Type="http://schemas.openxmlformats.org/officeDocument/2006/relationships/image" Target="../media/image55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804095?ln=en" TargetMode="External"/><Relationship Id="rId3" Type="http://schemas.openxmlformats.org/officeDocument/2006/relationships/notesSlide" Target="../notesSlides/notesSlide14.xml"/><Relationship Id="rId7" Type="http://schemas.openxmlformats.org/officeDocument/2006/relationships/hyperlink" Target="http://inspirehep.net/record/940135?ln=en" TargetMode="External"/><Relationship Id="rId12" Type="http://schemas.openxmlformats.org/officeDocument/2006/relationships/hyperlink" Target="http://inspirebeta.net/record/262672?ln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hyperlink" Target="http://inspirehep.net/record/939532?ln=en" TargetMode="External"/><Relationship Id="rId11" Type="http://schemas.openxmlformats.org/officeDocument/2006/relationships/hyperlink" Target="http://prc.aps.org/abstract/PRC/v85/i2/e025205" TargetMode="External"/><Relationship Id="rId5" Type="http://schemas.openxmlformats.org/officeDocument/2006/relationships/image" Target="../media/image56.png"/><Relationship Id="rId10" Type="http://schemas.openxmlformats.org/officeDocument/2006/relationships/hyperlink" Target="http://inspirehep.net/record/1080894?ln=en" TargetMode="External"/><Relationship Id="rId4" Type="http://schemas.openxmlformats.org/officeDocument/2006/relationships/oleObject" Target="../embeddings/oleObject2.bin"/><Relationship Id="rId9" Type="http://schemas.openxmlformats.org/officeDocument/2006/relationships/hyperlink" Target="http://www.springerlink.com/content/d0r372483080w110/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hyperlink" Target="http://inspirebeta.net/record/804095?ln=en" TargetMode="External"/><Relationship Id="rId3" Type="http://schemas.openxmlformats.org/officeDocument/2006/relationships/notesSlide" Target="../notesSlides/notesSlide15.xml"/><Relationship Id="rId7" Type="http://schemas.openxmlformats.org/officeDocument/2006/relationships/hyperlink" Target="http://inspirehep.net/record/940135?ln=en" TargetMode="External"/><Relationship Id="rId12" Type="http://schemas.openxmlformats.org/officeDocument/2006/relationships/hyperlink" Target="http://inspirebeta.net/record/262672?ln=en" TargetMode="Externa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hyperlink" Target="http://inspirehep.net/record/939532?ln=en" TargetMode="External"/><Relationship Id="rId11" Type="http://schemas.openxmlformats.org/officeDocument/2006/relationships/hyperlink" Target="http://prc.aps.org/abstract/PRC/v85/i2/e025205" TargetMode="External"/><Relationship Id="rId5" Type="http://schemas.openxmlformats.org/officeDocument/2006/relationships/image" Target="../media/image56.png"/><Relationship Id="rId10" Type="http://schemas.openxmlformats.org/officeDocument/2006/relationships/hyperlink" Target="http://inspirehep.net/record/1080894?ln=en" TargetMode="External"/><Relationship Id="rId4" Type="http://schemas.openxmlformats.org/officeDocument/2006/relationships/oleObject" Target="../embeddings/oleObject3.bin"/><Relationship Id="rId9" Type="http://schemas.openxmlformats.org/officeDocument/2006/relationships/hyperlink" Target="http://www.springerlink.com/content/d0r372483080w110/" TargetMode="Externa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246790?ln=en" TargetMode="External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inspirehep.net/record/1393064?ln=en" TargetMode="External"/><Relationship Id="rId4" Type="http://schemas.openxmlformats.org/officeDocument/2006/relationships/hyperlink" Target="http://dx.doi.org/10.1016/j.physletb.2013.09.038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hyperlink" Target="http://inspirehep.net/record/943731?ln=e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gif"/><Relationship Id="rId4" Type="http://schemas.openxmlformats.org/officeDocument/2006/relationships/image" Target="../media/image6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6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inspirehep.net/record/1310738?ln=en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x.doi.org/10.1103/PhysRevLett.115.171801" TargetMode="External"/><Relationship Id="rId5" Type="http://schemas.openxmlformats.org/officeDocument/2006/relationships/hyperlink" Target="http://inspirehep.net/record/1361913?ln=en" TargetMode="External"/><Relationship Id="rId4" Type="http://schemas.openxmlformats.org/officeDocument/2006/relationships/hyperlink" Target="http://www.springer.com/-/5/BwAL4texRbOrDrIBz7lM6A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spirebeta.net/record/445150?ln=en" TargetMode="Externa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1" y="1066800"/>
            <a:ext cx="9138579" cy="5105400"/>
          </a:xfrm>
          <a:prstGeom prst="rect">
            <a:avLst/>
          </a:prstGeom>
          <a:solidFill>
            <a:srgbClr val="00B0F0">
              <a:alpha val="49000"/>
            </a:srgbClr>
          </a:solidFill>
        </p:spPr>
      </p:pic>
      <p:sp>
        <p:nvSpPr>
          <p:cNvPr id="14" name="Rectangle 13"/>
          <p:cNvSpPr/>
          <p:nvPr/>
        </p:nvSpPr>
        <p:spPr>
          <a:xfrm>
            <a:off x="0" y="762000"/>
            <a:ext cx="909487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Valence-quark </a:t>
            </a:r>
            <a:r>
              <a:rPr lang="en-US" sz="80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parton</a:t>
            </a:r>
            <a:r>
              <a:rPr lang="en-US" sz="8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distributions</a:t>
            </a:r>
          </a:p>
        </p:txBody>
      </p:sp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ubtitle 7"/>
          <p:cNvSpPr txBox="1">
            <a:spLocks/>
          </p:cNvSpPr>
          <p:nvPr/>
        </p:nvSpPr>
        <p:spPr bwMode="auto">
          <a:xfrm>
            <a:off x="0" y="6172200"/>
            <a:ext cx="4724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None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kern="0" smtClean="0">
                <a:solidFill>
                  <a:srgbClr val="0A0A0A"/>
                </a:solidFill>
              </a:rPr>
              <a:t>Craig Roberts, Physics Division</a:t>
            </a:r>
            <a:endParaRPr lang="en-US" sz="2800" kern="0" dirty="0">
              <a:solidFill>
                <a:srgbClr val="0A0A0A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The most fundamental expression of Goldstone’s Theorem and DCSB in SM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13501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Pion exists if, and only if, mass is dynamically generated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⇔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883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733800"/>
            <a:ext cx="8650287" cy="1362075"/>
          </a:xfrm>
        </p:spPr>
        <p:txBody>
          <a:bodyPr/>
          <a:lstStyle/>
          <a:p>
            <a:pPr algn="ctr"/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This is why </a:t>
            </a:r>
            <a:r>
              <a:rPr lang="en-US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m</a:t>
            </a:r>
            <a:r>
              <a:rPr lang="el-GR" sz="5400" i="1" baseline="-25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n-US" sz="54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=0</a:t>
            </a: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b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n-US" sz="5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in the absence of a Higgs mechanism</a:t>
            </a:r>
            <a:endParaRPr lang="en-US" sz="54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0" y="1676400"/>
            <a:ext cx="9144000" cy="170816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105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)⇔ B(p</a:t>
            </a:r>
            <a:r>
              <a:rPr lang="en-US" sz="105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105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105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-11098" y="0"/>
            <a:ext cx="3973498" cy="609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Rudimentary version of this relation is apparent in </a:t>
            </a: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Nambu’s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Nobel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Prize work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301070"/>
            <a:ext cx="2959785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Model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Gauge independent</a:t>
            </a:r>
          </a:p>
          <a:p>
            <a:r>
              <a:rPr lang="en-GB" sz="2400" b="1" dirty="0" smtClean="0">
                <a:ln>
                  <a:solidFill>
                    <a:srgbClr val="C00000"/>
                  </a:solidFill>
                </a:ln>
                <a:solidFill>
                  <a:schemeClr val="accent3"/>
                </a:solidFill>
              </a:rPr>
              <a:t>Scheme independent </a:t>
            </a:r>
            <a:endParaRPr lang="en-GB" sz="2400" b="1" dirty="0">
              <a:ln>
                <a:solidFill>
                  <a:srgbClr val="C00000"/>
                </a:solidFill>
              </a:ln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3306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1200" y="685800"/>
            <a:ext cx="2400300" cy="10183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Enigma of mass</a:t>
            </a:r>
            <a:endParaRPr lang="en-US" sz="360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/>
          <a:lstStyle/>
          <a:p>
            <a:r>
              <a:rPr lang="en-US" dirty="0" smtClean="0"/>
              <a:t>The quark level Goldberger-</a:t>
            </a:r>
            <a:r>
              <a:rPr lang="en-US" dirty="0" err="1" smtClean="0"/>
              <a:t>Treiman</a:t>
            </a:r>
            <a:r>
              <a:rPr lang="en-US" dirty="0" smtClean="0"/>
              <a:t> relation shows that DCSB has a very deep and far reaching impact on physics within the strong interaction sector of the Standard Model; viz.,</a:t>
            </a:r>
          </a:p>
          <a:p>
            <a:pPr lvl="1">
              <a:buNone/>
            </a:pPr>
            <a:r>
              <a:rPr lang="en-US" dirty="0" smtClean="0"/>
              <a:t>	Goldstone's theorem is fundamentally an expression of equivalence between the one-body problem and the two-body problem in the </a:t>
            </a:r>
            <a:r>
              <a:rPr lang="en-US" dirty="0" err="1" smtClean="0"/>
              <a:t>pseudoscalar</a:t>
            </a:r>
            <a:r>
              <a:rPr lang="en-US" dirty="0" smtClean="0"/>
              <a:t> channel.  </a:t>
            </a:r>
          </a:p>
          <a:p>
            <a:r>
              <a:rPr lang="en-US" dirty="0" smtClean="0"/>
              <a:t>This </a:t>
            </a:r>
            <a:r>
              <a:rPr lang="en-US" dirty="0" err="1" smtClean="0"/>
              <a:t>emphasises</a:t>
            </a:r>
            <a:r>
              <a:rPr lang="en-US" dirty="0" smtClean="0"/>
              <a:t> that Goldstone's theorem has a </a:t>
            </a:r>
            <a:r>
              <a:rPr lang="en-US" dirty="0" err="1" smtClean="0"/>
              <a:t>pointwise</a:t>
            </a:r>
            <a:r>
              <a:rPr lang="en-US" dirty="0" smtClean="0"/>
              <a:t> expression in QCD</a:t>
            </a:r>
          </a:p>
          <a:p>
            <a:r>
              <a:rPr lang="en-US" dirty="0" smtClean="0"/>
              <a:t>Hence, </a:t>
            </a:r>
            <a:r>
              <a:rPr lang="en-US" dirty="0" err="1" smtClean="0"/>
              <a:t>pion</a:t>
            </a:r>
            <a:r>
              <a:rPr lang="en-US" dirty="0" smtClean="0"/>
              <a:t> properties are an almost direct measure of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the dressed-quark mass function.  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Thus, enigmatically, the properties of the </a:t>
            </a:r>
            <a:r>
              <a:rPr lang="en-US" i="1" dirty="0" err="1" smtClean="0">
                <a:solidFill>
                  <a:srgbClr val="008000"/>
                </a:solidFill>
              </a:rPr>
              <a:t>massless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err="1" smtClean="0">
                <a:solidFill>
                  <a:srgbClr val="008000"/>
                </a:solidFill>
              </a:rPr>
              <a:t>pion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are the cleanest expression of the mechanism that is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8000"/>
                </a:solidFill>
              </a:rPr>
              <a:t>	responsible for almost all the visible mass in the universe.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4724400" cy="923330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f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E</a:t>
            </a:r>
            <a:r>
              <a:rPr lang="el-GR" sz="5400" b="1" i="1" baseline="-25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π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 = B(p</a:t>
            </a:r>
            <a:r>
              <a:rPr lang="en-US" sz="5400" b="1" i="1" baseline="3000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2</a:t>
            </a:r>
            <a:r>
              <a:rPr lang="en-US" sz="54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)</a:t>
            </a:r>
            <a:endParaRPr lang="en-US" sz="5400" b="1" i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9" name="Picture 8" descr="goldstone_jeffre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96200" y="4282440"/>
            <a:ext cx="1447800" cy="211836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0" y="990600"/>
            <a:ext cx="3581400" cy="685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This algebraic identity is why QCD’s pion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 is massless in the chiral limit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1703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Gluons, too, </a:t>
            </a:r>
            <a:br>
              <a:rPr lang="en-US" sz="3200" dirty="0" smtClean="0"/>
            </a:br>
            <a:r>
              <a:rPr lang="en-US" sz="3200" dirty="0" smtClean="0"/>
              <a:t>have a gap equation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666999"/>
          </a:xfrm>
        </p:spPr>
        <p:txBody>
          <a:bodyPr/>
          <a:lstStyle/>
          <a:p>
            <a:r>
              <a:rPr lang="en-US" dirty="0" smtClean="0"/>
              <a:t>Pinch-technique + background field method … reordering of diagrammatic summations in the self-energy – </a:t>
            </a:r>
            <a:r>
              <a:rPr lang="en-US" i="1" dirty="0" err="1" smtClean="0"/>
              <a:t>Π</a:t>
            </a:r>
            <a:r>
              <a:rPr lang="en-US" i="1" baseline="-25000" dirty="0" err="1" smtClean="0"/>
              <a:t>μν</a:t>
            </a:r>
            <a:r>
              <a:rPr lang="en-US" dirty="0" smtClean="0"/>
              <a:t> – ensures that </a:t>
            </a:r>
            <a:r>
              <a:rPr lang="en-US" dirty="0" err="1" smtClean="0"/>
              <a:t>subclusters</a:t>
            </a:r>
            <a:r>
              <a:rPr lang="en-US" dirty="0" smtClean="0"/>
              <a:t> are individually transverse and gluon-loop and ghost-loop contributions are separately transverse</a:t>
            </a:r>
          </a:p>
          <a:p>
            <a:r>
              <a:rPr lang="en-US" dirty="0" smtClean="0"/>
              <a:t>STIs → WGTIs </a:t>
            </a:r>
          </a:p>
          <a:p>
            <a:r>
              <a:rPr lang="en-US" dirty="0" smtClean="0"/>
              <a:t>Enables systematic analysis and evaluation of truncations and straightforward comparison of results with those of </a:t>
            </a:r>
            <a:r>
              <a:rPr lang="en-US" dirty="0" err="1" smtClean="0"/>
              <a:t>lQCD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371600"/>
            <a:ext cx="9144000" cy="223385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72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Non-perturbative comparison of QCD effective charges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A.C. Aguilar, D.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Binosi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J. 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Papavassiliou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and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J. Rodriguez-Quintero, Phys. Rev. D80 (2009) 085018</a:t>
            </a:r>
          </a:p>
        </p:txBody>
      </p:sp>
    </p:spTree>
    <p:extLst>
      <p:ext uri="{BB962C8B-B14F-4D97-AF65-F5344CB8AC3E}">
        <p14:creationId xmlns:p14="http://schemas.microsoft.com/office/powerpoint/2010/main" val="1848674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16404"/>
            <a:ext cx="4113657" cy="5267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In </a:t>
            </a:r>
            <a:r>
              <a:rPr lang="en-US" sz="3600" dirty="0" smtClean="0">
                <a:solidFill>
                  <a:srgbClr val="FF0000"/>
                </a:solidFill>
              </a:rPr>
              <a:t>Q</a:t>
            </a:r>
            <a:r>
              <a:rPr lang="en-US" sz="3600" dirty="0" smtClean="0">
                <a:solidFill>
                  <a:srgbClr val="008000"/>
                </a:solidFill>
              </a:rPr>
              <a:t>C</a:t>
            </a:r>
            <a:r>
              <a:rPr lang="en-US" sz="3600" dirty="0" smtClean="0">
                <a:solidFill>
                  <a:srgbClr val="0000FF"/>
                </a:solidFill>
              </a:rPr>
              <a:t>D</a:t>
            </a:r>
            <a:r>
              <a:rPr lang="en-US" sz="3600" dirty="0" smtClean="0"/>
              <a:t>: Gluons also</a:t>
            </a:r>
            <a:br>
              <a:rPr lang="en-US" sz="3600" dirty="0" smtClean="0"/>
            </a:br>
            <a:r>
              <a:rPr lang="en-US" sz="3600" dirty="0" smtClean="0"/>
              <a:t>become massive!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12837"/>
            <a:ext cx="3733800" cy="4525963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800" dirty="0" smtClean="0"/>
              <a:t>Running gluon mass</a:t>
            </a:r>
          </a:p>
          <a:p>
            <a:endParaRPr lang="en-US" sz="2800" dirty="0" smtClean="0"/>
          </a:p>
          <a:p>
            <a:pPr>
              <a:spcBef>
                <a:spcPts val="1200"/>
              </a:spcBef>
              <a:buNone/>
            </a:pPr>
            <a:r>
              <a:rPr lang="en-US" sz="2800" dirty="0" smtClean="0"/>
              <a:t> </a:t>
            </a:r>
          </a:p>
          <a:p>
            <a:pPr>
              <a:spcBef>
                <a:spcPts val="1200"/>
              </a:spcBef>
            </a:pPr>
            <a:r>
              <a:rPr lang="en-US" sz="2800" dirty="0" smtClean="0"/>
              <a:t>Gluons are </a:t>
            </a:r>
            <a:r>
              <a:rPr lang="en-US" sz="2800" b="1" i="1" dirty="0" smtClean="0">
                <a:solidFill>
                  <a:srgbClr val="FF0000"/>
                </a:solidFill>
              </a:rPr>
              <a:t>cannibals</a:t>
            </a:r>
            <a:r>
              <a:rPr lang="en-US" sz="2800" dirty="0" smtClean="0"/>
              <a:t> – a particle species whose members become massive by eating each other!</a:t>
            </a:r>
          </a:p>
          <a:p>
            <a:pPr>
              <a:buNone/>
            </a:pPr>
            <a:r>
              <a:rPr lang="en-US" sz="2800" i="1" dirty="0" smtClean="0"/>
              <a:t>	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98306" name="Picture 2" descr="http://inspirehep.net/record/921792/files/Fig1U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496238" y="2682689"/>
            <a:ext cx="5647762" cy="3702421"/>
          </a:xfrm>
          <a:prstGeom prst="rect">
            <a:avLst/>
          </a:prstGeom>
          <a:noFill/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486400" y="1433512"/>
          <a:ext cx="2651125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020" name="Equation" r:id="rId5" imgW="1104900" imgH="482600" progId="Equation.3">
                  <p:embed/>
                </p:oleObj>
              </mc:Choice>
              <mc:Fallback>
                <p:oleObj name="Equation" r:id="rId5" imgW="1104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433512"/>
                        <a:ext cx="2651125" cy="1157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 bwMode="auto">
          <a:xfrm>
            <a:off x="5181600" y="3581400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Power-law</a:t>
            </a:r>
            <a:r>
              <a:rPr kumimoji="0" lang="en-US" sz="1800" b="0" i="1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suppressed in ultraviolet, so invisible in perturbation theory</a:t>
            </a:r>
            <a:endParaRPr kumimoji="0" lang="en-US" sz="1800" b="0" i="1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7620000" y="1981200"/>
            <a:ext cx="533400" cy="533400"/>
          </a:xfrm>
          <a:prstGeom prst="ellipse">
            <a:avLst/>
          </a:pr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sp>
        <p:nvSpPr>
          <p:cNvPr id="24" name="Freeform 23"/>
          <p:cNvSpPr/>
          <p:nvPr/>
        </p:nvSpPr>
        <p:spPr bwMode="auto">
          <a:xfrm>
            <a:off x="8140700" y="2324100"/>
            <a:ext cx="702733" cy="2857500"/>
          </a:xfrm>
          <a:custGeom>
            <a:avLst/>
            <a:gdLst>
              <a:gd name="connsiteX0" fmla="*/ 0 w 702733"/>
              <a:gd name="connsiteY0" fmla="*/ 0 h 2857500"/>
              <a:gd name="connsiteX1" fmla="*/ 673100 w 702733"/>
              <a:gd name="connsiteY1" fmla="*/ 1536700 h 2857500"/>
              <a:gd name="connsiteX2" fmla="*/ 177800 w 702733"/>
              <a:gd name="connsiteY2" fmla="*/ 2857500 h 2857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2733" h="2857500">
                <a:moveTo>
                  <a:pt x="0" y="0"/>
                </a:moveTo>
                <a:cubicBezTo>
                  <a:pt x="321733" y="530225"/>
                  <a:pt x="643467" y="1060450"/>
                  <a:pt x="673100" y="1536700"/>
                </a:cubicBezTo>
                <a:cubicBezTo>
                  <a:pt x="702733" y="2012950"/>
                  <a:pt x="440266" y="2435225"/>
                  <a:pt x="177800" y="2857500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48200" y="2743200"/>
            <a:ext cx="38862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Gluon mass-squared function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" y="5410200"/>
            <a:ext cx="3733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Interaction model for the gap equation, </a:t>
            </a:r>
            <a:r>
              <a:rPr lang="en-US" sz="1400" dirty="0" err="1" smtClean="0"/>
              <a:t>S.-x.Qin</a:t>
            </a:r>
            <a:r>
              <a:rPr lang="en-US" sz="1400" dirty="0" smtClean="0"/>
              <a:t>, </a:t>
            </a:r>
            <a:r>
              <a:rPr lang="en-US" sz="1400" dirty="0" err="1" smtClean="0"/>
              <a:t>L.Chang</a:t>
            </a:r>
            <a:r>
              <a:rPr lang="en-US" sz="1400" dirty="0" smtClean="0"/>
              <a:t>, Y-</a:t>
            </a:r>
            <a:r>
              <a:rPr lang="en-US" sz="1400" dirty="0" err="1" smtClean="0"/>
              <a:t>x.Liu</a:t>
            </a:r>
            <a:r>
              <a:rPr lang="en-US" sz="1400" dirty="0" smtClean="0"/>
              <a:t>, </a:t>
            </a:r>
            <a:r>
              <a:rPr lang="en-US" sz="1400" dirty="0" err="1" smtClean="0"/>
              <a:t>C.D.Roberts</a:t>
            </a:r>
            <a:r>
              <a:rPr lang="en-US" sz="1400" dirty="0" smtClean="0"/>
              <a:t> and D. J. Wilson, </a:t>
            </a:r>
            <a:r>
              <a:rPr lang="en-US" sz="1400" dirty="0" smtClean="0">
                <a:hlinkClick r:id="rId7"/>
              </a:rPr>
              <a:t>arXiv:1108.0603 [</a:t>
            </a:r>
            <a:r>
              <a:rPr lang="en-US" sz="1400" dirty="0" err="1" smtClean="0">
                <a:hlinkClick r:id="rId7"/>
              </a:rPr>
              <a:t>nucl-th</a:t>
            </a:r>
            <a:r>
              <a:rPr lang="en-US" sz="1400" dirty="0" smtClean="0">
                <a:hlinkClick r:id="rId7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8"/>
              </a:rPr>
              <a:t>Phys. Rev. C </a:t>
            </a:r>
            <a:r>
              <a:rPr lang="en-US" sz="1400" b="1" dirty="0" smtClean="0">
                <a:hlinkClick r:id="rId8"/>
              </a:rPr>
              <a:t>84</a:t>
            </a:r>
            <a:r>
              <a:rPr lang="en-US" sz="1400" dirty="0" smtClean="0">
                <a:hlinkClick r:id="rId8"/>
              </a:rPr>
              <a:t> (2011) 042202(R) [5 pages] </a:t>
            </a:r>
            <a:r>
              <a:rPr lang="en-US" sz="1400" i="1" dirty="0" smtClean="0"/>
              <a:t> </a:t>
            </a:r>
            <a:endParaRPr lang="en-US" sz="1400" i="1" dirty="0"/>
          </a:p>
        </p:txBody>
      </p:sp>
      <p:sp>
        <p:nvSpPr>
          <p:cNvPr id="27" name="Rectangle 26"/>
          <p:cNvSpPr/>
          <p:nvPr/>
        </p:nvSpPr>
        <p:spPr bwMode="auto">
          <a:xfrm>
            <a:off x="0" y="0"/>
            <a:ext cx="4495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Bridging a gap between continuum-QCD and </a:t>
            </a:r>
            <a:r>
              <a:rPr lang="en-US" sz="1400" i="1" dirty="0" err="1" smtClean="0">
                <a:solidFill>
                  <a:schemeClr val="tx2">
                    <a:lumMod val="75000"/>
                  </a:schemeClr>
                </a:solidFill>
              </a:rPr>
              <a:t>ab</a:t>
            </a:r>
            <a:r>
              <a:rPr lang="en-US" sz="1400" i="1" dirty="0" smtClean="0">
                <a:solidFill>
                  <a:schemeClr val="tx2">
                    <a:lumMod val="75000"/>
                  </a:schemeClr>
                </a:solidFill>
              </a:rPr>
              <a:t> initio predictions of hadron observables,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D.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Binosi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L. Chang,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J.Papavassiliou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C.D. Roberts,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arXiv:1412.4782 [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nucl-th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hlinkClick r:id="rId9"/>
              </a:rPr>
              <a:t>]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, Phys. </a:t>
            </a:r>
            <a:r>
              <a:rPr lang="en-US" sz="1400" dirty="0" err="1" smtClean="0">
                <a:solidFill>
                  <a:schemeClr val="tx2">
                    <a:lumMod val="75000"/>
                  </a:schemeClr>
                </a:solidFill>
              </a:rPr>
              <a:t>Lett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. B742 (2015) 183-188</a:t>
            </a:r>
            <a:endParaRPr lang="en-US" sz="1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50740" y="1562100"/>
            <a:ext cx="2649660" cy="723900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 bwMode="auto">
          <a:xfrm>
            <a:off x="8686800" y="5103534"/>
            <a:ext cx="685800" cy="36531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5% </a:t>
            </a:r>
          </a:p>
        </p:txBody>
      </p:sp>
    </p:spTree>
    <p:extLst>
      <p:ext uri="{BB962C8B-B14F-4D97-AF65-F5344CB8AC3E}">
        <p14:creationId xmlns:p14="http://schemas.microsoft.com/office/powerpoint/2010/main" val="35631444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  <p:bldP spid="24" grpId="0" animBg="1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just"/>
            <a:r>
              <a:rPr lang="en-US" sz="4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Massive</a:t>
            </a:r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 Gauge Bosons!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/>
          <a:lstStyle/>
          <a:p>
            <a:r>
              <a:rPr lang="en-US" sz="2400" dirty="0" smtClean="0"/>
              <a:t>Gauge boson cannibalism </a:t>
            </a:r>
          </a:p>
          <a:p>
            <a:pPr>
              <a:buNone/>
            </a:pPr>
            <a:r>
              <a:rPr lang="en-US" sz="2400" dirty="0" smtClean="0"/>
              <a:t>	… a new physics frontier … within the Standard Model</a:t>
            </a:r>
          </a:p>
          <a:p>
            <a:r>
              <a:rPr lang="en-US" sz="2400" dirty="0" smtClean="0"/>
              <a:t>Asymptotic freedom means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/>
              <a:t>	… ultraviolet </a:t>
            </a:r>
            <a:r>
              <a:rPr lang="en-US" sz="2400" dirty="0" err="1" smtClean="0"/>
              <a:t>behaviour</a:t>
            </a:r>
            <a:r>
              <a:rPr lang="en-US" sz="2400" dirty="0" smtClean="0"/>
              <a:t> of QCD is controllable</a:t>
            </a:r>
          </a:p>
          <a:p>
            <a:r>
              <a:rPr lang="en-US" sz="2400" dirty="0" smtClean="0"/>
              <a:t>Dynamically generated masses for gluons and quarks means that </a:t>
            </a:r>
            <a:r>
              <a:rPr lang="en-US" sz="2400" dirty="0" smtClean="0">
                <a:solidFill>
                  <a:srgbClr val="C00000"/>
                </a:solidFill>
              </a:rPr>
              <a:t>QCD dynamically generates</a:t>
            </a:r>
            <a:r>
              <a:rPr lang="en-US" sz="2400" dirty="0" smtClean="0"/>
              <a:t> its own </a:t>
            </a:r>
            <a:r>
              <a:rPr lang="en-US" sz="2400" dirty="0" smtClean="0">
                <a:solidFill>
                  <a:srgbClr val="C00000"/>
                </a:solidFill>
              </a:rPr>
              <a:t>infrared cutoffs</a:t>
            </a: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Gluons and quarks with </a:t>
            </a:r>
          </a:p>
          <a:p>
            <a:pPr lvl="1">
              <a:buNone/>
            </a:pPr>
            <a:r>
              <a:rPr lang="en-US" sz="2200" dirty="0" smtClean="0"/>
              <a:t>		wavelength </a:t>
            </a:r>
            <a:r>
              <a:rPr lang="en-US" sz="2200" i="1" dirty="0" smtClean="0"/>
              <a:t>λ  &gt; 2</a:t>
            </a:r>
            <a:r>
              <a:rPr lang="en-US" sz="2200" dirty="0" smtClean="0"/>
              <a:t>/mass ≈ 1 fm </a:t>
            </a:r>
          </a:p>
          <a:p>
            <a:pPr lvl="1">
              <a:buNone/>
            </a:pPr>
            <a:r>
              <a:rPr lang="en-US" sz="2200" dirty="0" smtClean="0"/>
              <a:t>	decouple from the dynamics  … </a:t>
            </a:r>
            <a:r>
              <a:rPr lang="en-US" sz="2200" b="1" i="1" dirty="0" smtClean="0">
                <a:solidFill>
                  <a:srgbClr val="C00000"/>
                </a:solidFill>
              </a:rPr>
              <a:t>Confinement?!</a:t>
            </a:r>
          </a:p>
          <a:p>
            <a:r>
              <a:rPr lang="en-US" sz="2400" dirty="0" smtClean="0"/>
              <a:t> How does that affect observables?</a:t>
            </a:r>
            <a:endParaRPr lang="en-US" dirty="0" smtClean="0"/>
          </a:p>
          <a:p>
            <a:pPr lvl="1"/>
            <a:r>
              <a:rPr lang="en-US" sz="2200" dirty="0" smtClean="0"/>
              <a:t>It will have an impact in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any continuum study</a:t>
            </a:r>
          </a:p>
          <a:p>
            <a:pPr lvl="1"/>
            <a:r>
              <a:rPr lang="en-US" sz="2200" dirty="0" smtClean="0"/>
              <a:t>Must play a role in gluon PDFs, and saturation ... </a:t>
            </a:r>
          </a:p>
          <a:p>
            <a:pPr lvl="1">
              <a:spcBef>
                <a:spcPts val="0"/>
              </a:spcBef>
              <a:buNone/>
            </a:pPr>
            <a:r>
              <a:rPr lang="en-US" sz="2200" dirty="0" smtClean="0"/>
              <a:t>	In fact, perhaps it’s a harbinger of gluon saturation?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8450" y="152400"/>
            <a:ext cx="2495550" cy="1058718"/>
          </a:xfrm>
          <a:prstGeom prst="rect">
            <a:avLst/>
          </a:prstGeom>
        </p:spPr>
      </p:pic>
      <p:pic>
        <p:nvPicPr>
          <p:cNvPr id="8" name="Picture 7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502920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515261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hasylab.desy.de/images/content/e8/e76/imageobject180/proton_hr_g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52400"/>
            <a:ext cx="4419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86200"/>
            <a:ext cx="9144000" cy="1362075"/>
          </a:xfrm>
        </p:spPr>
        <p:txBody>
          <a:bodyPr/>
          <a:lstStyle/>
          <a:p>
            <a:pPr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Parton structure of hadrons</a:t>
            </a:r>
            <a:endParaRPr lang="en-US" sz="8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09800"/>
            <a:ext cx="7772400" cy="150018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19800" y="6400800"/>
            <a:ext cx="2667000" cy="2286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239000" y="914400"/>
            <a:ext cx="1905000" cy="533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Valence quarks</a:t>
            </a:r>
          </a:p>
        </p:txBody>
      </p:sp>
      <p:sp>
        <p:nvSpPr>
          <p:cNvPr id="10" name="Freeform 9"/>
          <p:cNvSpPr/>
          <p:nvPr/>
        </p:nvSpPr>
        <p:spPr bwMode="auto">
          <a:xfrm>
            <a:off x="5410200" y="228600"/>
            <a:ext cx="1905000" cy="914400"/>
          </a:xfrm>
          <a:custGeom>
            <a:avLst/>
            <a:gdLst>
              <a:gd name="connsiteX0" fmla="*/ 2639483 w 2639483"/>
              <a:gd name="connsiteY0" fmla="*/ 980017 h 980017"/>
              <a:gd name="connsiteX1" fmla="*/ 1280583 w 2639483"/>
              <a:gd name="connsiteY1" fmla="*/ 154517 h 980017"/>
              <a:gd name="connsiteX2" fmla="*/ 201083 w 2639483"/>
              <a:gd name="connsiteY2" fmla="*/ 52917 h 980017"/>
              <a:gd name="connsiteX3" fmla="*/ 74083 w 2639483"/>
              <a:gd name="connsiteY3" fmla="*/ 243417 h 98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9483" h="980017">
                <a:moveTo>
                  <a:pt x="2639483" y="980017"/>
                </a:moveTo>
                <a:cubicBezTo>
                  <a:pt x="2163233" y="644525"/>
                  <a:pt x="1686983" y="309034"/>
                  <a:pt x="1280583" y="154517"/>
                </a:cubicBezTo>
                <a:cubicBezTo>
                  <a:pt x="874183" y="0"/>
                  <a:pt x="402166" y="38100"/>
                  <a:pt x="201083" y="52917"/>
                </a:cubicBezTo>
                <a:cubicBezTo>
                  <a:pt x="0" y="67734"/>
                  <a:pt x="37041" y="155575"/>
                  <a:pt x="74083" y="243417"/>
                </a:cubicBezTo>
              </a:path>
            </a:pathLst>
          </a:custGeom>
          <a:noFill/>
          <a:ln w="1905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6248400" y="1143000"/>
            <a:ext cx="1066800" cy="1"/>
          </a:xfrm>
          <a:prstGeom prst="straightConnector1">
            <a:avLst/>
          </a:pr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3293533" y="1130300"/>
            <a:ext cx="4125384" cy="3367617"/>
          </a:xfrm>
          <a:custGeom>
            <a:avLst/>
            <a:gdLst>
              <a:gd name="connsiteX0" fmla="*/ 3996267 w 4125384"/>
              <a:gd name="connsiteY0" fmla="*/ 0 h 3367617"/>
              <a:gd name="connsiteX1" fmla="*/ 3551767 w 4125384"/>
              <a:gd name="connsiteY1" fmla="*/ 2857500 h 3367617"/>
              <a:gd name="connsiteX2" fmla="*/ 554567 w 4125384"/>
              <a:gd name="connsiteY2" fmla="*/ 3060700 h 3367617"/>
              <a:gd name="connsiteX3" fmla="*/ 224367 w 4125384"/>
              <a:gd name="connsiteY3" fmla="*/ 2552700 h 336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25384" h="3367617">
                <a:moveTo>
                  <a:pt x="3996267" y="0"/>
                </a:moveTo>
                <a:cubicBezTo>
                  <a:pt x="4060825" y="1173691"/>
                  <a:pt x="4125384" y="2347383"/>
                  <a:pt x="3551767" y="2857500"/>
                </a:cubicBezTo>
                <a:cubicBezTo>
                  <a:pt x="2978150" y="3367617"/>
                  <a:pt x="1109134" y="3111500"/>
                  <a:pt x="554567" y="3060700"/>
                </a:cubicBezTo>
                <a:cubicBezTo>
                  <a:pt x="0" y="3009900"/>
                  <a:pt x="112183" y="2781300"/>
                  <a:pt x="224367" y="2552700"/>
                </a:cubicBezTo>
              </a:path>
            </a:pathLst>
          </a:custGeom>
          <a:noFill/>
          <a:ln w="2857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5225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Parton Structure of Hadrons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686800" cy="4525963"/>
          </a:xfrm>
        </p:spPr>
        <p:txBody>
          <a:bodyPr/>
          <a:lstStyle/>
          <a:p>
            <a:r>
              <a:rPr lang="en-US" sz="2400" dirty="0" smtClean="0"/>
              <a:t>Valence-quark structure of hadrons</a:t>
            </a:r>
          </a:p>
          <a:p>
            <a:pPr lvl="1"/>
            <a:r>
              <a:rPr lang="en-US" sz="2100" dirty="0" smtClean="0"/>
              <a:t>Definitive of a </a:t>
            </a:r>
            <a:r>
              <a:rPr lang="en-US" sz="2100" dirty="0" err="1" smtClean="0"/>
              <a:t>hadron</a:t>
            </a:r>
            <a:r>
              <a:rPr lang="en-US" sz="2100" dirty="0" smtClean="0"/>
              <a:t>.  </a:t>
            </a:r>
          </a:p>
          <a:p>
            <a:pPr lvl="1">
              <a:spcBef>
                <a:spcPts val="0"/>
              </a:spcBef>
              <a:buNone/>
            </a:pPr>
            <a:r>
              <a:rPr lang="en-US" sz="2100" dirty="0" smtClean="0"/>
              <a:t>	After all, it’s how we distinguish a proton from a neutron</a:t>
            </a:r>
          </a:p>
          <a:p>
            <a:pPr lvl="1"/>
            <a:r>
              <a:rPr lang="en-US" sz="2100" dirty="0" smtClean="0"/>
              <a:t>Expresses charge; </a:t>
            </a:r>
            <a:r>
              <a:rPr lang="en-US" sz="2100" dirty="0" err="1" smtClean="0"/>
              <a:t>flavour</a:t>
            </a:r>
            <a:r>
              <a:rPr lang="en-US" sz="2100" dirty="0" smtClean="0"/>
              <a:t>; baryon number; and other </a:t>
            </a:r>
            <a:r>
              <a:rPr lang="en-US" sz="2100" dirty="0" err="1" smtClean="0"/>
              <a:t>Poincaré</a:t>
            </a:r>
            <a:r>
              <a:rPr lang="en-US" sz="2100" dirty="0" smtClean="0"/>
              <a:t>-invariant macroscopic quantum numbers</a:t>
            </a:r>
          </a:p>
          <a:p>
            <a:pPr lvl="1"/>
            <a:r>
              <a:rPr lang="en-US" sz="2100" dirty="0" smtClean="0"/>
              <a:t>Via evolution, determines background at LHC</a:t>
            </a:r>
          </a:p>
          <a:p>
            <a:r>
              <a:rPr lang="en-US" sz="2400" dirty="0" smtClean="0"/>
              <a:t>Foreseeable future will bring precision experimental study of (far) valence region, and theoretical computation of distribution functions and distribution amplitudes</a:t>
            </a:r>
            <a:endParaRPr lang="en-US" sz="2400" i="1" dirty="0" smtClean="0"/>
          </a:p>
          <a:p>
            <a:pPr lvl="1"/>
            <a:r>
              <a:rPr lang="en-US" sz="2100" i="1" dirty="0" smtClean="0">
                <a:solidFill>
                  <a:srgbClr val="C00000"/>
                </a:solidFill>
              </a:rPr>
              <a:t>Can’t rely on assumption of leading-twist, leading-order dominance</a:t>
            </a:r>
          </a:p>
          <a:p>
            <a:pPr lvl="1"/>
            <a:r>
              <a:rPr lang="en-US" sz="2100" i="1" u="sng" dirty="0" smtClean="0">
                <a:solidFill>
                  <a:srgbClr val="C00000"/>
                </a:solidFill>
              </a:rPr>
              <a:t>Computation</a:t>
            </a:r>
            <a:r>
              <a:rPr lang="en-US" sz="2100" i="1" dirty="0" smtClean="0">
                <a:solidFill>
                  <a:srgbClr val="C00000"/>
                </a:solidFill>
              </a:rPr>
              <a:t> </a:t>
            </a:r>
            <a:r>
              <a:rPr lang="en-US" sz="2100" i="1" dirty="0" smtClean="0">
                <a:solidFill>
                  <a:srgbClr val="C00000"/>
                </a:solidFill>
              </a:rPr>
              <a:t>of distributions is </a:t>
            </a:r>
            <a:r>
              <a:rPr lang="en-US" sz="2100" i="1" dirty="0" smtClean="0">
                <a:solidFill>
                  <a:srgbClr val="C00000"/>
                </a:solidFill>
              </a:rPr>
              <a:t>critical</a:t>
            </a:r>
          </a:p>
          <a:p>
            <a:pPr lvl="1"/>
            <a:r>
              <a:rPr lang="en-US" sz="2100" i="1" dirty="0" smtClean="0">
                <a:solidFill>
                  <a:srgbClr val="C00000"/>
                </a:solidFill>
              </a:rPr>
              <a:t>Without it, no amount of data will reveal anything about the theory underlying the phenomena of strong interaction physics</a:t>
            </a:r>
          </a:p>
          <a:p>
            <a:pPr lvl="1"/>
            <a:endParaRPr lang="en-US" sz="21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5587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lvl="0" algn="ctr"/>
            <a:r>
              <a:rPr lang="en-US" sz="69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Pion’s</a:t>
            </a:r>
            <a:r>
              <a:rPr lang="en-US" sz="69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Wave Function</a:t>
            </a:r>
            <a:endParaRPr lang="en-US" sz="69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47850" y="304800"/>
            <a:ext cx="5143500" cy="4343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33471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Collaborators: 2013-Present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57200"/>
            <a:ext cx="5105400" cy="56388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00FF"/>
                </a:solidFill>
              </a:rPr>
              <a:t>S. HERNÁNDEZ </a:t>
            </a:r>
            <a:r>
              <a:rPr lang="en-US" sz="1600" i="1" dirty="0" smtClean="0">
                <a:solidFill>
                  <a:srgbClr val="0033CC"/>
                </a:solidFill>
              </a:rPr>
              <a:t>(</a:t>
            </a:r>
            <a:r>
              <a:rPr lang="en-US" sz="1600" i="1" dirty="0" smtClean="0">
                <a:solidFill>
                  <a:srgbClr val="0000FF"/>
                </a:solidFill>
              </a:rPr>
              <a:t>U </a:t>
            </a:r>
            <a:r>
              <a:rPr lang="en-US" sz="1600" i="1" dirty="0" err="1" smtClean="0">
                <a:solidFill>
                  <a:srgbClr val="0000FF"/>
                </a:solidFill>
              </a:rPr>
              <a:t>Michoácan</a:t>
            </a:r>
            <a:r>
              <a:rPr lang="en-US" sz="1600" i="1" dirty="0">
                <a:solidFill>
                  <a:srgbClr val="0033CC"/>
                </a:solidFill>
              </a:rPr>
              <a:t>) </a:t>
            </a:r>
            <a:r>
              <a:rPr lang="en-US" sz="1600" i="1" dirty="0" smtClean="0">
                <a:solidFill>
                  <a:srgbClr val="0033CC"/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Jing CHEN (Peking U.)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Bo-Lin LI (Nanjing U.)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Ya</a:t>
            </a:r>
            <a:r>
              <a:rPr lang="en-US" sz="1600" i="1" dirty="0" smtClean="0">
                <a:solidFill>
                  <a:srgbClr val="0033CC"/>
                </a:solidFill>
              </a:rPr>
              <a:t> LU (Nanjing U.)</a:t>
            </a:r>
            <a:endParaRPr lang="en-US" sz="1600" i="1" dirty="0" smtClean="0">
              <a:solidFill>
                <a:schemeClr val="bg2">
                  <a:lumMod val="10000"/>
                </a:schemeClr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00FF"/>
                </a:solidFill>
              </a:rPr>
              <a:t>Khépani</a:t>
            </a:r>
            <a:r>
              <a:rPr lang="en-US" sz="1600" i="1" dirty="0" smtClean="0">
                <a:solidFill>
                  <a:srgbClr val="0000FF"/>
                </a:solidFill>
              </a:rPr>
              <a:t> RAYA (U </a:t>
            </a:r>
            <a:r>
              <a:rPr lang="en-US" sz="1600" i="1" dirty="0" err="1" smtClean="0">
                <a:solidFill>
                  <a:srgbClr val="0000FF"/>
                </a:solidFill>
              </a:rPr>
              <a:t>Michoácan</a:t>
            </a:r>
            <a:r>
              <a:rPr lang="en-US" sz="1600" i="1" dirty="0" smtClean="0">
                <a:solidFill>
                  <a:srgbClr val="0033CC"/>
                </a:solidFill>
              </a:rPr>
              <a:t>)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33CC"/>
                </a:solidFill>
              </a:rPr>
              <a:t>Chien</a:t>
            </a:r>
            <a:r>
              <a:rPr lang="en-US" sz="1600" i="1" dirty="0" smtClean="0">
                <a:solidFill>
                  <a:srgbClr val="0033CC"/>
                </a:solidFill>
              </a:rPr>
              <a:t>-Yeah SENG (UM-Amherst) 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33CC"/>
                </a:solidFill>
              </a:rPr>
              <a:t>Kun-</a:t>
            </a:r>
            <a:r>
              <a:rPr lang="en-US" sz="1600" i="1" dirty="0" err="1" smtClean="0">
                <a:solidFill>
                  <a:srgbClr val="0033CC"/>
                </a:solidFill>
              </a:rPr>
              <a:t>lun</a:t>
            </a:r>
            <a:r>
              <a:rPr lang="en-US" sz="1600" i="1" dirty="0" smtClean="0">
                <a:solidFill>
                  <a:srgbClr val="0033CC"/>
                </a:solidFill>
              </a:rPr>
              <a:t> WANG (</a:t>
            </a:r>
            <a:r>
              <a:rPr lang="en-US" sz="1600" i="1" dirty="0" smtClean="0">
                <a:solidFill>
                  <a:srgbClr val="0000FF"/>
                </a:solidFill>
              </a:rPr>
              <a:t>PKU</a:t>
            </a:r>
            <a:r>
              <a:rPr lang="en-US" sz="1600" i="1" dirty="0" smtClean="0">
                <a:solidFill>
                  <a:srgbClr val="0033CC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Chen </a:t>
            </a:r>
            <a:r>
              <a:rPr lang="en-US" sz="1600" i="1" dirty="0" err="1" smtClean="0">
                <a:solidFill>
                  <a:srgbClr val="008000"/>
                </a:solidFill>
              </a:rPr>
              <a:t>CHEN</a:t>
            </a:r>
            <a:r>
              <a:rPr lang="en-US" sz="1600" i="1" dirty="0" smtClean="0">
                <a:solidFill>
                  <a:srgbClr val="008000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(IFT, São Paulo);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Zhu-Fang CUI (Nanjing U.)</a:t>
            </a:r>
            <a:r>
              <a:rPr lang="en-US" sz="1600" i="1" dirty="0">
                <a:solidFill>
                  <a:srgbClr val="008000"/>
                </a:solidFill>
              </a:rPr>
              <a:t> 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J. Javier</a:t>
            </a:r>
            <a:r>
              <a:rPr lang="en-US" sz="1600" i="1" dirty="0" smtClean="0"/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COBOS-MARTINEZ </a:t>
            </a:r>
            <a:r>
              <a:rPr lang="en-US" sz="1600" i="1" dirty="0">
                <a:solidFill>
                  <a:srgbClr val="008000"/>
                </a:solidFill>
              </a:rPr>
              <a:t>(U </a:t>
            </a:r>
            <a:r>
              <a:rPr lang="en-US" sz="1600" i="1" dirty="0" err="1">
                <a:solidFill>
                  <a:srgbClr val="008000"/>
                </a:solidFill>
              </a:rPr>
              <a:t>Michoácan</a:t>
            </a:r>
            <a:r>
              <a:rPr lang="en-US" sz="1600" i="1" dirty="0" smtClean="0">
                <a:solidFill>
                  <a:srgbClr val="008000"/>
                </a:solidFill>
              </a:rPr>
              <a:t>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8000"/>
                </a:solidFill>
              </a:rPr>
              <a:t>Minghui</a:t>
            </a:r>
            <a:r>
              <a:rPr lang="en-US" sz="1600" i="1" dirty="0" smtClean="0">
                <a:solidFill>
                  <a:srgbClr val="008000"/>
                </a:solidFill>
              </a:rPr>
              <a:t> DING (</a:t>
            </a:r>
            <a:r>
              <a:rPr lang="en-US" sz="1600" i="1" dirty="0" err="1" smtClean="0">
                <a:solidFill>
                  <a:srgbClr val="008000"/>
                </a:solidFill>
              </a:rPr>
              <a:t>Nankai</a:t>
            </a:r>
            <a:r>
              <a:rPr lang="en-US" sz="1600" i="1" dirty="0" smtClean="0">
                <a:solidFill>
                  <a:srgbClr val="008000"/>
                </a:solidFill>
              </a:rPr>
              <a:t> U.)</a:t>
            </a:r>
            <a:r>
              <a:rPr lang="en-US" sz="1600" i="1" dirty="0">
                <a:solidFill>
                  <a:srgbClr val="008000"/>
                </a:solidFill>
              </a:rPr>
              <a:t> 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 err="1" smtClean="0">
                <a:solidFill>
                  <a:srgbClr val="008000"/>
                </a:solidFill>
              </a:rPr>
              <a:t>Fei</a:t>
            </a:r>
            <a:r>
              <a:rPr lang="en-US" sz="1600" i="1" dirty="0" smtClean="0">
                <a:solidFill>
                  <a:srgbClr val="008000"/>
                </a:solidFill>
              </a:rPr>
              <a:t> GAO (Peking U.)</a:t>
            </a:r>
            <a:r>
              <a:rPr lang="en-US" sz="1600" i="1" dirty="0">
                <a:solidFill>
                  <a:srgbClr val="008000"/>
                </a:solidFill>
              </a:rPr>
              <a:t> 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8000"/>
                </a:solidFill>
              </a:rPr>
              <a:t>L. Xiomara Gutiérrez-Guerrero (Sonora U</a:t>
            </a:r>
            <a:r>
              <a:rPr lang="en-US" sz="1600" i="1" dirty="0" smtClean="0">
                <a:solidFill>
                  <a:srgbClr val="008000"/>
                </a:solidFill>
              </a:rPr>
              <a:t>.);</a:t>
            </a:r>
          </a:p>
          <a:p>
            <a:pPr>
              <a:buFont typeface="+mj-lt"/>
              <a:buAutoNum type="arabicPeriod"/>
            </a:pPr>
            <a:r>
              <a:rPr lang="en-US" sz="1600" i="1" dirty="0" err="1">
                <a:solidFill>
                  <a:srgbClr val="008000"/>
                </a:solidFill>
              </a:rPr>
              <a:t>Cédric</a:t>
            </a:r>
            <a:r>
              <a:rPr lang="en-US" sz="1600" i="1" dirty="0">
                <a:solidFill>
                  <a:srgbClr val="008000"/>
                </a:solidFill>
              </a:rPr>
              <a:t> MEZRAG </a:t>
            </a:r>
            <a:r>
              <a:rPr lang="en-US" sz="1600" i="1" dirty="0" smtClean="0">
                <a:solidFill>
                  <a:srgbClr val="008000"/>
                </a:solidFill>
              </a:rPr>
              <a:t>(ANL) 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Mario PITSCHMANN (Vienna);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Si-</a:t>
            </a:r>
            <a:r>
              <a:rPr lang="en-US" sz="1600" i="1" dirty="0" err="1" smtClean="0">
                <a:solidFill>
                  <a:srgbClr val="008000"/>
                </a:solidFill>
              </a:rPr>
              <a:t>xue</a:t>
            </a:r>
            <a:r>
              <a:rPr lang="en-US" sz="1600" i="1" dirty="0" smtClean="0">
                <a:solidFill>
                  <a:srgbClr val="008000"/>
                </a:solidFill>
              </a:rPr>
              <a:t> QIN</a:t>
            </a:r>
            <a:r>
              <a:rPr lang="en-US" sz="1600" i="1" dirty="0" smtClean="0">
                <a:solidFill>
                  <a:srgbClr val="0033CC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(ANL, U. Frankfurt am Main, PKU)</a:t>
            </a:r>
            <a:r>
              <a:rPr lang="en-US" sz="1600" i="1" dirty="0" smtClean="0">
                <a:solidFill>
                  <a:schemeClr val="bg2">
                    <a:lumMod val="10000"/>
                  </a:schemeClr>
                </a:solidFill>
              </a:rPr>
              <a:t>;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>
              <a:buFont typeface="+mj-lt"/>
              <a:buAutoNum type="arabicPeriod"/>
            </a:pPr>
            <a:r>
              <a:rPr lang="en-US" sz="1600" i="1" dirty="0">
                <a:solidFill>
                  <a:srgbClr val="008000"/>
                </a:solidFill>
              </a:rPr>
              <a:t>Eduardo </a:t>
            </a:r>
            <a:r>
              <a:rPr lang="en-US" sz="1600" i="1" dirty="0" smtClean="0">
                <a:solidFill>
                  <a:srgbClr val="008000"/>
                </a:solidFill>
              </a:rPr>
              <a:t>ROJAS </a:t>
            </a:r>
            <a:r>
              <a:rPr lang="en-US" sz="1600" i="1" dirty="0">
                <a:solidFill>
                  <a:srgbClr val="008000"/>
                </a:solidFill>
              </a:rPr>
              <a:t>(Antioquia U.)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Jorge SEGOVIA (TU-Munich);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Chao SHI (ANL)</a:t>
            </a:r>
          </a:p>
          <a:p>
            <a:pPr>
              <a:buFont typeface="+mj-lt"/>
              <a:buAutoNum type="arabicPeriod"/>
            </a:pPr>
            <a:r>
              <a:rPr lang="en-US" sz="1600" i="1" dirty="0" smtClean="0">
                <a:solidFill>
                  <a:srgbClr val="008000"/>
                </a:solidFill>
              </a:rPr>
              <a:t>Shu-Sheng XU (Nanjing U.)</a:t>
            </a:r>
            <a:endParaRPr lang="en-US" sz="1700" i="1" dirty="0" smtClean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40893" y="6664325"/>
            <a:ext cx="3429000" cy="3810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736454" y="8625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0033CC"/>
                </a:solidFill>
              </a:rPr>
              <a:t>Students, </a:t>
            </a:r>
            <a:r>
              <a:rPr lang="en-US" sz="2000" i="1" dirty="0" smtClean="0">
                <a:solidFill>
                  <a:srgbClr val="008000"/>
                </a:solidFill>
              </a:rPr>
              <a:t>Postdocs, </a:t>
            </a:r>
            <a:r>
              <a:rPr lang="en-US" sz="2000" i="1" dirty="0" smtClean="0">
                <a:solidFill>
                  <a:schemeClr val="accent6">
                    <a:lumMod val="75000"/>
                  </a:schemeClr>
                </a:solidFill>
              </a:rPr>
              <a:t>Profs</a:t>
            </a:r>
            <a:r>
              <a:rPr lang="en-US" sz="2000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en-US" sz="2000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800600" y="457200"/>
            <a:ext cx="434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Adnan Bashir (U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Daniele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Binosi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(ECT*)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Stan 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Brodsky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(SLAC);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Lei Chang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Nankai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U. 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Ian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Cloët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(ANL)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 ;</a:t>
            </a:r>
            <a:endParaRPr lang="en-US" sz="1600" kern="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Bruno El-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Bennich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(São Paulo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  <a:endParaRPr lang="en-US" sz="1600" kern="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Roy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Holt (ANL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1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Tanja Horn (Catholic U. America)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Yu-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xin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Liu (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PKU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Hervé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Moutarde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(CEA,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Saclay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Joannis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Papavassiliou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U.Valencia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pt-BR" sz="1600" kern="0" dirty="0">
                <a:solidFill>
                  <a:schemeClr val="accent6">
                    <a:lumMod val="75000"/>
                  </a:schemeClr>
                </a:solidFill>
              </a:rPr>
              <a:t>M. Ali Paracha (NUST, Islamabad)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en-US" sz="1600" kern="0" noProof="0" dirty="0" smtClean="0">
                <a:solidFill>
                  <a:schemeClr val="accent6">
                    <a:lumMod val="75000"/>
                  </a:schemeClr>
                </a:solidFill>
              </a:rPr>
              <a:t>Alfredo Raya 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(U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Michoácan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Jose Rodriguez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b="0" i="0" u="none" strike="noStrike" kern="0" cap="none" spc="0" normalizeH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Qintero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(U. Huelva)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Franck </a:t>
            </a:r>
            <a:r>
              <a:rPr lang="en-US" sz="1600" kern="0" dirty="0" err="1" smtClean="0">
                <a:solidFill>
                  <a:schemeClr val="accent6">
                    <a:lumMod val="75000"/>
                  </a:schemeClr>
                </a:solidFill>
              </a:rPr>
              <a:t>Sabati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é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(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CEA, </a:t>
            </a:r>
            <a:r>
              <a:rPr lang="en-US" sz="1600" kern="0" dirty="0" err="1">
                <a:solidFill>
                  <a:schemeClr val="accent6">
                    <a:lumMod val="75000"/>
                  </a:schemeClr>
                </a:solidFill>
              </a:rPr>
              <a:t>Saclay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Sebastian </a:t>
            </a:r>
            <a:r>
              <a:rPr lang="en-US" sz="1600" kern="0" dirty="0">
                <a:solidFill>
                  <a:schemeClr val="accent6">
                    <a:lumMod val="75000"/>
                  </a:schemeClr>
                </a:solidFill>
              </a:rPr>
              <a:t>Schmidt (IAS-FZJ &amp; JARA);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Tandy (KSU);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en-US" sz="1600" kern="0" noProof="0" dirty="0" smtClean="0">
                <a:solidFill>
                  <a:schemeClr val="accent6">
                    <a:lumMod val="75000"/>
                  </a:schemeClr>
                </a:solidFill>
              </a:rPr>
              <a:t>Tony Thomas (</a:t>
            </a:r>
            <a:r>
              <a:rPr lang="en-US" sz="1600" kern="0" noProof="0" dirty="0" err="1" smtClean="0">
                <a:solidFill>
                  <a:schemeClr val="accent6">
                    <a:lumMod val="75000"/>
                  </a:schemeClr>
                </a:solidFill>
              </a:rPr>
              <a:t>U.Adelaide</a:t>
            </a:r>
            <a:r>
              <a:rPr lang="en-US" sz="1600" kern="0" noProof="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 ;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kumimoji="0" lang="en-US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Shaolong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WAN (</a:t>
            </a:r>
            <a:r>
              <a:rPr kumimoji="0" lang="en-US" sz="1600" b="0" i="0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USTC</a:t>
            </a: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) ;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+mj-lt"/>
              <a:buAutoNum type="arabicPeriod" startAt="29"/>
              <a:defRPr/>
            </a:pPr>
            <a:r>
              <a:rPr lang="en-US" sz="1600" kern="0" dirty="0" smtClean="0">
                <a:solidFill>
                  <a:schemeClr val="accent6">
                    <a:lumMod val="75000"/>
                  </a:schemeClr>
                </a:solidFill>
              </a:rPr>
              <a:t>Hong-Shi ZONG (Nanjing U)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SzTx/>
              <a:buFont typeface="Wingdings" pitchFamily="2" charset="2"/>
              <a:buChar char="Ø"/>
              <a:tabLst/>
              <a:defRPr/>
            </a:pP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6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Since 2012, methods were developed that enable direct computation of the pion’s light-front wave function</a:t>
            </a:r>
          </a:p>
          <a:p>
            <a:r>
              <a:rPr lang="el-GR" i="1" dirty="0" smtClean="0"/>
              <a:t>φ</a:t>
            </a:r>
            <a:r>
              <a:rPr lang="el-GR" i="1" baseline="-25000" dirty="0" smtClean="0"/>
              <a:t>π</a:t>
            </a:r>
            <a:r>
              <a:rPr lang="en-US" i="1" dirty="0" smtClean="0"/>
              <a:t>(x)</a:t>
            </a:r>
            <a:r>
              <a:rPr lang="en-US" dirty="0" smtClean="0"/>
              <a:t> = twist-two </a:t>
            </a:r>
            <a:r>
              <a:rPr lang="en-US" dirty="0" err="1" smtClean="0"/>
              <a:t>parton</a:t>
            </a:r>
            <a:r>
              <a:rPr lang="en-US" dirty="0" smtClean="0"/>
              <a:t> distribution amplitude = projection of the </a:t>
            </a:r>
            <a:r>
              <a:rPr lang="en-US" dirty="0" err="1" smtClean="0"/>
              <a:t>pion’s</a:t>
            </a:r>
            <a:r>
              <a:rPr lang="en-US" dirty="0" smtClean="0"/>
              <a:t> </a:t>
            </a:r>
            <a:r>
              <a:rPr lang="en-US" dirty="0" err="1" smtClean="0"/>
              <a:t>Poincaré</a:t>
            </a:r>
            <a:r>
              <a:rPr lang="en-US" dirty="0" smtClean="0"/>
              <a:t>-covariant wave-function onto the light-front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Results have been obtained with rainbow-ladder DSE kernel, simplest symmetry preserving form; and the best DCSB-improved kernel that is currently available.</a:t>
            </a:r>
          </a:p>
          <a:p>
            <a:pPr lvl="1" algn="ctr">
              <a:buNone/>
            </a:pPr>
            <a:r>
              <a:rPr lang="en-US" sz="3200" i="1" dirty="0" smtClean="0"/>
              <a:t>x</a:t>
            </a:r>
            <a:r>
              <a:rPr lang="el-GR" sz="3200" i="1" baseline="30000" dirty="0" smtClean="0"/>
              <a:t>α</a:t>
            </a:r>
            <a:r>
              <a:rPr lang="en-US" sz="3200" i="1" dirty="0" smtClean="0"/>
              <a:t> (1-x)</a:t>
            </a:r>
            <a:r>
              <a:rPr lang="el-GR" sz="3200" i="1" baseline="30000" dirty="0" smtClean="0"/>
              <a:t>α</a:t>
            </a:r>
            <a:r>
              <a:rPr lang="en-US" sz="3200" dirty="0" smtClean="0"/>
              <a:t>, with </a:t>
            </a:r>
            <a:r>
              <a:rPr lang="el-GR" sz="3200" i="1" dirty="0" smtClean="0"/>
              <a:t>α</a:t>
            </a:r>
            <a:r>
              <a:rPr lang="en-US" sz="3200" dirty="0" smtClean="0"/>
              <a:t>≈</a:t>
            </a:r>
            <a:r>
              <a:rPr lang="en-US" sz="3200" i="1" dirty="0" smtClean="0"/>
              <a:t>0.5</a:t>
            </a:r>
            <a:endParaRPr lang="en-US" sz="3200" baseline="30000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 descr="phipix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45" y="3048000"/>
            <a:ext cx="9087555" cy="10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9012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nspirehep.net/record/1209281/files/F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66602" y="2133600"/>
            <a:ext cx="5977399" cy="42672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err="1" smtClean="0"/>
              <a:t>Pion’s</a:t>
            </a:r>
            <a:r>
              <a:rPr lang="en-US" sz="2800" dirty="0" smtClean="0"/>
              <a:t> valence-quark </a:t>
            </a:r>
            <a:br>
              <a:rPr lang="en-US" sz="2800" dirty="0" smtClean="0"/>
            </a:br>
            <a:r>
              <a:rPr lang="en-US" sz="2800" dirty="0" smtClean="0"/>
              <a:t>Distribution Amplitude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1295400"/>
          </a:xfrm>
        </p:spPr>
        <p:txBody>
          <a:bodyPr/>
          <a:lstStyle/>
          <a:p>
            <a:r>
              <a:rPr lang="en-US" sz="2800" dirty="0" smtClean="0"/>
              <a:t>Continuum-QCD prediction: </a:t>
            </a:r>
          </a:p>
          <a:p>
            <a:pPr>
              <a:buNone/>
            </a:pPr>
            <a:r>
              <a:rPr lang="en-US" sz="2800" dirty="0" smtClean="0"/>
              <a:t>	marked broadening of </a:t>
            </a:r>
            <a:r>
              <a:rPr lang="el-GR" sz="2800" i="1" dirty="0" smtClean="0"/>
              <a:t>φ</a:t>
            </a:r>
            <a:r>
              <a:rPr lang="el-GR" sz="2800" i="1" baseline="-25000" dirty="0" smtClean="0"/>
              <a:t>π</a:t>
            </a:r>
            <a:r>
              <a:rPr lang="en-US" sz="2800" dirty="0" smtClean="0"/>
              <a:t>(x), which owes to DCSB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7769225" y="2514600"/>
            <a:ext cx="1298575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Conformal QCD</a:t>
            </a:r>
          </a:p>
        </p:txBody>
      </p:sp>
      <p:cxnSp>
        <p:nvCxnSpPr>
          <p:cNvPr id="11" name="Straight Arrow Connector 10"/>
          <p:cNvCxnSpPr>
            <a:stCxn id="9" idx="1"/>
          </p:cNvCxnSpPr>
          <p:nvPr/>
        </p:nvCxnSpPr>
        <p:spPr bwMode="auto">
          <a:xfrm flipH="1" flipV="1">
            <a:off x="7130773" y="2708922"/>
            <a:ext cx="638452" cy="34278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6667500" y="3761003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RL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4572000" y="2789238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DB</a:t>
            </a:r>
          </a:p>
        </p:txBody>
      </p:sp>
      <p:cxnSp>
        <p:nvCxnSpPr>
          <p:cNvPr id="15" name="Straight Arrow Connector 14"/>
          <p:cNvCxnSpPr/>
          <p:nvPr/>
        </p:nvCxnSpPr>
        <p:spPr bwMode="auto">
          <a:xfrm flipH="1" flipV="1">
            <a:off x="6553200" y="3295650"/>
            <a:ext cx="228600" cy="571500"/>
          </a:xfrm>
          <a:prstGeom prst="straightConnector1">
            <a:avLst/>
          </a:prstGeom>
          <a:noFill/>
          <a:ln w="19050" cap="flat" cmpd="sng" algn="ctr">
            <a:solidFill>
              <a:srgbClr val="6600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>
            <a:off x="4981853" y="3048000"/>
            <a:ext cx="1143000" cy="0"/>
          </a:xfrm>
          <a:prstGeom prst="straightConnector1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9" name="Rectangle 18"/>
          <p:cNvSpPr/>
          <p:nvPr/>
        </p:nvSpPr>
        <p:spPr bwMode="auto">
          <a:xfrm>
            <a:off x="0" y="0"/>
            <a:ext cx="49530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Imaging dynamical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chiral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symmetry breaking: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pion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 wave function on the light front,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Lei Chang, et al., 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arXiv:1301.0324 [</a:t>
            </a:r>
            <a:r>
              <a:rPr lang="en-US" sz="1400" dirty="0" err="1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fr-FR" sz="1400" dirty="0" smtClean="0">
                <a:hlinkClick r:id="rId4"/>
              </a:rPr>
              <a:t>Phys. </a:t>
            </a:r>
            <a:r>
              <a:rPr lang="fr-FR" sz="1400" dirty="0" err="1" smtClean="0">
                <a:hlinkClick r:id="rId4"/>
              </a:rPr>
              <a:t>Rev</a:t>
            </a:r>
            <a:r>
              <a:rPr lang="fr-FR" sz="1400" dirty="0" smtClean="0">
                <a:hlinkClick r:id="rId4"/>
              </a:rPr>
              <a:t>. </a:t>
            </a:r>
            <a:r>
              <a:rPr lang="fr-FR" sz="1400" dirty="0" err="1" smtClean="0">
                <a:hlinkClick r:id="rId4"/>
              </a:rPr>
              <a:t>Lett</a:t>
            </a:r>
            <a:r>
              <a:rPr lang="fr-FR" sz="1400" dirty="0" smtClean="0">
                <a:hlinkClick r:id="rId4"/>
              </a:rPr>
              <a:t>. </a:t>
            </a:r>
            <a:r>
              <a:rPr lang="fr-FR" sz="1400" b="1" dirty="0" smtClean="0">
                <a:hlinkClick r:id="rId4"/>
              </a:rPr>
              <a:t>110</a:t>
            </a:r>
            <a:r>
              <a:rPr lang="fr-FR" sz="1400" dirty="0" smtClean="0">
                <a:hlinkClick r:id="rId4"/>
              </a:rPr>
              <a:t> (2013) 132001 (2013) [5 pages]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5486400" y="4495800"/>
            <a:ext cx="23622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DeflateInflat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Real-world PDAs are squat and fat</a:t>
            </a:r>
          </a:p>
        </p:txBody>
      </p:sp>
      <p:pic>
        <p:nvPicPr>
          <p:cNvPr id="18" name="Picture 17" descr="InHadronL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079" y="3429000"/>
            <a:ext cx="3107523" cy="2411197"/>
          </a:xfrm>
          <a:prstGeom prst="rect">
            <a:avLst/>
          </a:prstGeom>
        </p:spPr>
      </p:pic>
      <p:cxnSp>
        <p:nvCxnSpPr>
          <p:cNvPr id="8" name="Elbow Connector 7"/>
          <p:cNvCxnSpPr/>
          <p:nvPr/>
        </p:nvCxnSpPr>
        <p:spPr bwMode="auto">
          <a:xfrm>
            <a:off x="762000" y="4725591"/>
            <a:ext cx="4572000" cy="8731"/>
          </a:xfrm>
          <a:prstGeom prst="bentConnector3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20" name="Picture 19" descr="phipix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46" y="2821462"/>
            <a:ext cx="3877102" cy="455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072996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/>
              <a:t>Lattice &amp;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Pion’s valence-quark PDA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10000" cy="4525963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dirty="0" smtClean="0"/>
              <a:t>Isolated dotted curve = conformal QCD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single pion moment computed in lattice-QCD</a:t>
            </a:r>
          </a:p>
          <a:p>
            <a:r>
              <a:rPr lang="en-US" dirty="0" smtClean="0"/>
              <a:t>Blue solid curve = DSE prediction obtained with DB kernel</a:t>
            </a:r>
          </a:p>
          <a:p>
            <a:r>
              <a:rPr lang="en-US" b="1" dirty="0" smtClean="0">
                <a:ln w="0"/>
                <a:solidFill>
                  <a:srgbClr val="008000"/>
                </a:solidFill>
              </a:rPr>
              <a:t>DSE &amp; </a:t>
            </a:r>
            <a:r>
              <a:rPr lang="en-US" b="1" dirty="0" err="1" smtClean="0">
                <a:ln w="0"/>
                <a:solidFill>
                  <a:srgbClr val="008000"/>
                </a:solidFill>
              </a:rPr>
              <a:t>lQCD</a:t>
            </a:r>
            <a:r>
              <a:rPr lang="en-US" b="1" dirty="0" smtClean="0">
                <a:ln w="0"/>
                <a:solidFill>
                  <a:srgbClr val="008000"/>
                </a:solidFill>
              </a:rPr>
              <a:t> predictions are </a:t>
            </a:r>
            <a:r>
              <a:rPr lang="en-US" b="1" i="1" dirty="0" smtClean="0">
                <a:ln w="0"/>
                <a:solidFill>
                  <a:srgbClr val="008000"/>
                </a:solidFill>
              </a:rPr>
              <a:t>practically</a:t>
            </a:r>
            <a:r>
              <a:rPr lang="en-US" b="1" dirty="0" smtClean="0">
                <a:ln w="0"/>
                <a:solidFill>
                  <a:srgbClr val="008000"/>
                </a:solidFill>
              </a:rPr>
              <a:t> indistinguishable</a:t>
            </a:r>
            <a:endParaRPr lang="en-US" b="1" dirty="0" smtClean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94" y="2078941"/>
            <a:ext cx="5169876" cy="3690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36576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Flavour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symmetry breaking in the kaon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distribution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amplitude, Chao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Shi, Lei Chang, Craig D. Roberts, Sebastian M. Schmidt, Peter C. Tandy and Hong-Shi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Zong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, arXiv:1406:3353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], Phys. Lett. B 738 (2014) pp.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512–518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96200" y="2438400"/>
            <a:ext cx="914400" cy="3594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lattice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33528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DSE</a:t>
            </a: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>
            <a:off x="7086600" y="2667000"/>
            <a:ext cx="685800" cy="7620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6599238" y="2819400"/>
            <a:ext cx="0" cy="609600"/>
          </a:xfrm>
          <a:prstGeom prst="straightConnector1">
            <a:avLst/>
          </a:pr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7446196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Curve-A is parameter-free prediction</a:t>
            </a:r>
          </a:p>
          <a:p>
            <a:r>
              <a:rPr lang="en-US" sz="2800" dirty="0" smtClean="0"/>
              <a:t>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L. Chang, I. C.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Cloët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, C. D. Roberts, S. M. Schmidt and P. C. Tandy, arXiv:1307.0026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Phys. Rev. Lett. 111,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14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Pion’s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4038600" cy="2819400"/>
          </a:xfrm>
        </p:spPr>
        <p:txBody>
          <a:bodyPr/>
          <a:lstStyle/>
          <a:p>
            <a:r>
              <a:rPr lang="en-US" sz="2800" dirty="0" smtClean="0"/>
              <a:t>Curve-A is parameter-free prediction</a:t>
            </a:r>
          </a:p>
          <a:p>
            <a:r>
              <a:rPr lang="en-US" sz="2800" dirty="0" smtClean="0"/>
              <a:t>Broadening has enormous impact on understanding </a:t>
            </a:r>
            <a:r>
              <a:rPr lang="en-GB" sz="2800" i="1" dirty="0" smtClean="0"/>
              <a:t>F</a:t>
            </a:r>
            <a:r>
              <a:rPr lang="en-GB" sz="2800" i="1" baseline="-25000" dirty="0" smtClean="0"/>
              <a:t>π</a:t>
            </a:r>
            <a:r>
              <a:rPr lang="en-GB" sz="2800" i="1" dirty="0" smtClean="0"/>
              <a:t>(Q</a:t>
            </a:r>
            <a:r>
              <a:rPr lang="en-GB" sz="2800" i="1" baseline="30000" dirty="0" smtClean="0"/>
              <a:t>2</a:t>
            </a:r>
            <a:r>
              <a:rPr lang="en-GB" sz="2800" i="1" dirty="0" smtClean="0"/>
              <a:t>)</a:t>
            </a:r>
          </a:p>
          <a:p>
            <a:r>
              <a:rPr lang="en-GB" sz="2800" dirty="0" smtClean="0"/>
              <a:t>Appears </a:t>
            </a:r>
            <a:r>
              <a:rPr lang="en-GB" sz="2800" dirty="0"/>
              <a:t>that JLab12 is within reach of first verification of a QCD hard-scattering formula</a:t>
            </a:r>
          </a:p>
          <a:p>
            <a:endParaRPr lang="en-GB" sz="2800" i="1" dirty="0" smtClean="0"/>
          </a:p>
          <a:p>
            <a:endParaRPr lang="en-US" sz="2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Pion electromagnetic form factor at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 momenta</a:t>
            </a:r>
            <a:b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L. Chang, I. C. 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Cloët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, C. D. Roberts, S. M. Schmidt and P. C. Tandy, arXiv:1307.0026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], Phys. Rev. Lett. 111, 141802 (2013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1636712"/>
            <a:ext cx="5228489" cy="44592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auto">
          <a:xfrm>
            <a:off x="4120270" y="1069976"/>
            <a:ext cx="2579859" cy="3016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A: Internally-consistent DSE prediction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6059487" y="2679700"/>
            <a:ext cx="2743200" cy="2921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C: Hard-scattering formula with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broad PDA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64770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629400" y="20574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7818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69342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 flipH="1">
            <a:off x="7086600" y="21336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72390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7391400" y="22098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 flipH="1">
            <a:off x="7573962" y="2232567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7760028" y="2246351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7931807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" name="Straight Connector 23"/>
          <p:cNvCxnSpPr/>
          <p:nvPr/>
        </p:nvCxnSpPr>
        <p:spPr bwMode="auto">
          <a:xfrm flipH="1">
            <a:off x="81388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8291249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/>
          <p:cNvCxnSpPr/>
          <p:nvPr/>
        </p:nvCxnSpPr>
        <p:spPr bwMode="auto">
          <a:xfrm flipH="1">
            <a:off x="8488362" y="2286000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8680449" y="2311825"/>
            <a:ext cx="122238" cy="228600"/>
          </a:xfrm>
          <a:prstGeom prst="lin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914843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Lattice &amp; </a:t>
            </a:r>
            <a:br>
              <a:rPr lang="en-US" sz="2800" dirty="0" smtClean="0"/>
            </a:br>
            <a:r>
              <a:rPr lang="en-US" sz="2800" dirty="0" smtClean="0"/>
              <a:t>kaon’s valence-quark PDA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3657600" cy="4525963"/>
          </a:xfrm>
        </p:spPr>
        <p:txBody>
          <a:bodyPr/>
          <a:lstStyle/>
          <a:p>
            <a:r>
              <a:rPr lang="en-US" dirty="0" smtClean="0"/>
              <a:t>Isolated dotted curve = conformal QCD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Green curve &amp; band </a:t>
            </a:r>
            <a:r>
              <a:rPr lang="en-US" dirty="0" smtClean="0"/>
              <a:t>= result inferred from the single pion moment computed in lattice-QCD</a:t>
            </a:r>
          </a:p>
          <a:p>
            <a:r>
              <a:rPr lang="en-US" dirty="0" smtClean="0"/>
              <a:t>Black solid and red dashed curves = band of DSE predictions</a:t>
            </a:r>
          </a:p>
          <a:p>
            <a:r>
              <a:rPr lang="en-US" dirty="0" smtClean="0"/>
              <a:t>Agreement between DSE &amp; </a:t>
            </a:r>
            <a:r>
              <a:rPr lang="en-US" dirty="0" err="1" smtClean="0"/>
              <a:t>lQCD</a:t>
            </a:r>
            <a:r>
              <a:rPr lang="en-US" dirty="0" smtClean="0"/>
              <a:t> predictions, within errors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694" y="2104901"/>
            <a:ext cx="5169876" cy="363879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3657600" cy="1066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Flavour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symmetry breaking in the kaon 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parton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 distribution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amplitude, Chao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Shi, Lei Chang, Craig D. Roberts, Sebastian M. Schmidt, Peter C. Tandy and Hong-Shi </a:t>
            </a:r>
            <a:r>
              <a:rPr lang="en-US" sz="1400" i="1" dirty="0" err="1" smtClean="0">
                <a:solidFill>
                  <a:schemeClr val="accent1">
                    <a:lumMod val="50000"/>
                  </a:schemeClr>
                </a:solidFill>
              </a:rPr>
              <a:t>Zong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, arXiv:1406:3353 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en-US" sz="1400" i="1" dirty="0" err="1">
                <a:solidFill>
                  <a:schemeClr val="accent1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accent1">
                    <a:lumMod val="50000"/>
                  </a:schemeClr>
                </a:solidFill>
              </a:rPr>
              <a:t>], Phys. Lett. B 738 (2014) pp. </a:t>
            </a:r>
            <a:r>
              <a:rPr lang="en-US" sz="1400" i="1" dirty="0" smtClean="0">
                <a:solidFill>
                  <a:schemeClr val="accent1">
                    <a:lumMod val="50000"/>
                  </a:schemeClr>
                </a:solidFill>
              </a:rPr>
              <a:t>512–518</a:t>
            </a:r>
            <a: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en-US" sz="14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en-US" sz="16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696200" y="2438400"/>
            <a:ext cx="914400" cy="35945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Lattice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6324600" y="35052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DSE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7162800" y="2667000"/>
            <a:ext cx="609600" cy="304800"/>
          </a:xfrm>
          <a:prstGeom prst="straightConnector1">
            <a:avLst/>
          </a:prstGeom>
          <a:noFill/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477000" y="2819400"/>
            <a:ext cx="122238" cy="762000"/>
          </a:xfrm>
          <a:prstGeom prst="straightConnector1">
            <a:avLst/>
          </a:pr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6477000" y="2971800"/>
            <a:ext cx="274638" cy="609600"/>
          </a:xfrm>
          <a:prstGeom prst="straightConnector1">
            <a:avLst/>
          </a:prstGeom>
          <a:noFill/>
          <a:ln w="28575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4989862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154" y="2006220"/>
            <a:ext cx="5228489" cy="372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Kaon’s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038600" cy="5181600"/>
          </a:xfrm>
        </p:spPr>
        <p:txBody>
          <a:bodyPr/>
          <a:lstStyle/>
          <a:p>
            <a:r>
              <a:rPr lang="en-US" sz="2000" dirty="0" smtClean="0"/>
              <a:t>Solid blue curve = Maris-Tandy prediction</a:t>
            </a:r>
          </a:p>
          <a:p>
            <a:r>
              <a:rPr lang="en-US" sz="2000" dirty="0" smtClean="0"/>
              <a:t>Hard-scattering formula</a:t>
            </a:r>
          </a:p>
          <a:p>
            <a:pPr lvl="1"/>
            <a:r>
              <a:rPr lang="en-US" sz="1800" dirty="0" smtClean="0"/>
              <a:t>Short- and long-dashed curves = DSE prediction for PDA yields result within this area</a:t>
            </a:r>
          </a:p>
          <a:p>
            <a:pPr lvl="1"/>
            <a:r>
              <a:rPr lang="en-US" sz="1800" dirty="0" smtClean="0"/>
              <a:t>Green band = broad, skewed </a:t>
            </a:r>
            <a:r>
              <a:rPr lang="en-US" sz="1800" dirty="0" err="1" smtClean="0"/>
              <a:t>lQCD</a:t>
            </a:r>
            <a:r>
              <a:rPr lang="en-US" sz="1800" dirty="0" smtClean="0"/>
              <a:t> PDA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Skewing is not the issue: 12%-15%, DSE- and lattice-QCD agree</a:t>
            </a:r>
          </a:p>
          <a:p>
            <a:r>
              <a:rPr lang="en-US" sz="2000" dirty="0" smtClean="0"/>
              <a:t>It’s extent of the broadening that generates the uncertainty</a:t>
            </a:r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12 has potential to settle the issue … Meantime, extend </a:t>
            </a:r>
            <a:r>
              <a:rPr lang="en-GB" sz="2000" i="1" dirty="0"/>
              <a:t>F</a:t>
            </a:r>
            <a:r>
              <a:rPr lang="en-GB" sz="2000" i="1" baseline="-25000" dirty="0"/>
              <a:t>π</a:t>
            </a:r>
            <a:r>
              <a:rPr lang="en-GB" sz="2000" i="1" dirty="0"/>
              <a:t>(Q</a:t>
            </a:r>
            <a:r>
              <a:rPr lang="en-GB" sz="2000" i="1" baseline="30000" dirty="0"/>
              <a:t>2</a:t>
            </a:r>
            <a:r>
              <a:rPr lang="en-GB" sz="2000" i="1" dirty="0"/>
              <a:t>)</a:t>
            </a:r>
            <a:r>
              <a:rPr lang="en-GB" sz="2000" dirty="0"/>
              <a:t> analysis on entire </a:t>
            </a:r>
            <a:r>
              <a:rPr lang="en-GB" sz="2000" dirty="0" err="1"/>
              <a:t>spacelike</a:t>
            </a:r>
            <a:r>
              <a:rPr lang="en-GB" sz="2000" dirty="0"/>
              <a:t> domain → </a:t>
            </a:r>
            <a:r>
              <a:rPr lang="en-GB" sz="2000" i="1" dirty="0"/>
              <a:t>F</a:t>
            </a:r>
            <a:r>
              <a:rPr lang="en-GB" sz="2000" i="1" baseline="-25000" dirty="0"/>
              <a:t>K</a:t>
            </a:r>
            <a:r>
              <a:rPr lang="en-GB" sz="2000" i="1" dirty="0"/>
              <a:t>(Q</a:t>
            </a:r>
            <a:r>
              <a:rPr lang="en-GB" sz="2000" i="1" baseline="30000" dirty="0"/>
              <a:t>2</a:t>
            </a:r>
            <a:r>
              <a:rPr lang="en-GB" sz="2000" i="1" dirty="0"/>
              <a:t>)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The pion: an enigma within the Standard Model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</a:rPr>
              <a:t>Tanja Horn, Craig D. 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Roberts: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  <a:hlinkClick r:id="rId3"/>
              </a:rPr>
              <a:t>arXiv:1602.04016 [</a:t>
            </a:r>
            <a:r>
              <a:rPr lang="en-AU" sz="1400" i="1" dirty="0" err="1">
                <a:solidFill>
                  <a:schemeClr val="accent1">
                    <a:lumMod val="50000"/>
                  </a:schemeClr>
                </a:solidFill>
                <a:hlinkClick r:id="rId3"/>
              </a:rPr>
              <a:t>nucl-th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]</a:t>
            </a:r>
            <a:endParaRPr lang="en-AU" sz="14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96200" y="3581400"/>
            <a:ext cx="0" cy="381000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8305800" y="2590800"/>
            <a:ext cx="0" cy="12954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" name="Rectangle 13"/>
          <p:cNvSpPr/>
          <p:nvPr/>
        </p:nvSpPr>
        <p:spPr bwMode="auto">
          <a:xfrm>
            <a:off x="8229600" y="29718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lattice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7620000" y="35814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DSE</a:t>
            </a:r>
          </a:p>
        </p:txBody>
      </p:sp>
    </p:spTree>
    <p:extLst>
      <p:ext uri="{BB962C8B-B14F-4D97-AF65-F5344CB8AC3E}">
        <p14:creationId xmlns:p14="http://schemas.microsoft.com/office/powerpoint/2010/main" val="31796009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877" y="2006220"/>
            <a:ext cx="5167043" cy="3720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800" dirty="0" smtClean="0"/>
              <a:t>Kaon’s electromagnetic </a:t>
            </a:r>
            <a:br>
              <a:rPr lang="en-US" sz="2800" dirty="0" smtClean="0"/>
            </a:br>
            <a:r>
              <a:rPr lang="en-US" sz="2800" dirty="0" smtClean="0"/>
              <a:t>form factor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038600" cy="5181600"/>
          </a:xfrm>
        </p:spPr>
        <p:txBody>
          <a:bodyPr/>
          <a:lstStyle/>
          <a:p>
            <a:r>
              <a:rPr lang="en-US" sz="2000" dirty="0" smtClean="0"/>
              <a:t>Solid blue curve = Maris-Tandy prediction</a:t>
            </a:r>
          </a:p>
          <a:p>
            <a:r>
              <a:rPr lang="en-US" sz="2000" dirty="0" smtClean="0"/>
              <a:t>Hard-scattering formula</a:t>
            </a:r>
          </a:p>
          <a:p>
            <a:pPr lvl="1"/>
            <a:r>
              <a:rPr lang="en-US" sz="1800" dirty="0" smtClean="0"/>
              <a:t>Short- and long-dashed curves = DSE prediction for PDA yields result within this area</a:t>
            </a:r>
          </a:p>
          <a:p>
            <a:pPr lvl="1"/>
            <a:r>
              <a:rPr lang="en-US" sz="1800" dirty="0" smtClean="0"/>
              <a:t>Green band = broad, skewed </a:t>
            </a:r>
            <a:r>
              <a:rPr lang="en-US" sz="1800" dirty="0" err="1" smtClean="0"/>
              <a:t>lQCD</a:t>
            </a:r>
            <a:r>
              <a:rPr lang="en-US" sz="1800" dirty="0" smtClean="0"/>
              <a:t> PDA</a:t>
            </a:r>
            <a:r>
              <a:rPr lang="en-US" sz="2000" dirty="0" smtClean="0"/>
              <a:t> </a:t>
            </a:r>
          </a:p>
          <a:p>
            <a:r>
              <a:rPr lang="en-US" sz="2000" dirty="0" smtClean="0"/>
              <a:t>Skewing is not the issue: 12%-15%, DSE- and lattice-QCD agree</a:t>
            </a:r>
          </a:p>
          <a:p>
            <a:r>
              <a:rPr lang="en-US" sz="2000" dirty="0" smtClean="0"/>
              <a:t>It’s extent of the broadening that generates the uncertainty</a:t>
            </a:r>
          </a:p>
          <a:p>
            <a:r>
              <a:rPr lang="en-US" sz="2000" dirty="0" err="1" smtClean="0"/>
              <a:t>JLab</a:t>
            </a:r>
            <a:r>
              <a:rPr lang="en-US" sz="2000" dirty="0" smtClean="0"/>
              <a:t> 12 has potential to settle the issue … Meantime, extend </a:t>
            </a:r>
            <a:r>
              <a:rPr lang="en-GB" sz="2000" i="1" dirty="0"/>
              <a:t>F</a:t>
            </a:r>
            <a:r>
              <a:rPr lang="en-GB" sz="2000" i="1" baseline="-25000" dirty="0"/>
              <a:t>π</a:t>
            </a:r>
            <a:r>
              <a:rPr lang="en-GB" sz="2000" i="1" dirty="0"/>
              <a:t>(Q</a:t>
            </a:r>
            <a:r>
              <a:rPr lang="en-GB" sz="2000" i="1" baseline="30000" dirty="0"/>
              <a:t>2</a:t>
            </a:r>
            <a:r>
              <a:rPr lang="en-GB" sz="2000" i="1" dirty="0"/>
              <a:t>)</a:t>
            </a:r>
            <a:r>
              <a:rPr lang="en-GB" sz="2000" dirty="0"/>
              <a:t> analysis on entire </a:t>
            </a:r>
            <a:r>
              <a:rPr lang="en-GB" sz="2000" dirty="0" err="1"/>
              <a:t>spacelike</a:t>
            </a:r>
            <a:r>
              <a:rPr lang="en-GB" sz="2000" dirty="0"/>
              <a:t> domain → </a:t>
            </a:r>
            <a:r>
              <a:rPr lang="en-GB" sz="2000" i="1" dirty="0"/>
              <a:t>F</a:t>
            </a:r>
            <a:r>
              <a:rPr lang="en-GB" sz="2000" i="1" baseline="-25000" dirty="0"/>
              <a:t>K</a:t>
            </a:r>
            <a:r>
              <a:rPr lang="en-GB" sz="2000" i="1" dirty="0"/>
              <a:t>(Q</a:t>
            </a:r>
            <a:r>
              <a:rPr lang="en-GB" sz="2000" i="1" baseline="30000" dirty="0"/>
              <a:t>2</a:t>
            </a:r>
            <a:r>
              <a:rPr lang="en-GB" sz="2000" i="1" dirty="0"/>
              <a:t>)</a:t>
            </a:r>
          </a:p>
          <a:p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0" y="0"/>
            <a:ext cx="4953000" cy="80803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Kaon elastic form factor at all </a:t>
            </a:r>
            <a:r>
              <a:rPr lang="en-AU" sz="1400" i="1" dirty="0" err="1" smtClean="0">
                <a:solidFill>
                  <a:schemeClr val="accent1">
                    <a:lumMod val="50000"/>
                  </a:schemeClr>
                </a:solidFill>
              </a:rPr>
              <a:t>spacelike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 momenta, </a:t>
            </a:r>
            <a:r>
              <a:rPr lang="en-AU" sz="1400" i="1" dirty="0" err="1" smtClean="0">
                <a:solidFill>
                  <a:schemeClr val="accent1">
                    <a:lumMod val="50000"/>
                  </a:schemeClr>
                </a:solidFill>
              </a:rPr>
              <a:t>Fei</a:t>
            </a:r>
            <a:r>
              <a:rPr lang="en-AU" sz="1400" i="1" dirty="0" smtClean="0">
                <a:solidFill>
                  <a:schemeClr val="accent1">
                    <a:lumMod val="50000"/>
                  </a:schemeClr>
                </a:solidFill>
              </a:rPr>
              <a:t> Gao </a:t>
            </a:r>
            <a:r>
              <a:rPr lang="en-AU" sz="1400" dirty="0" smtClean="0">
                <a:solidFill>
                  <a:schemeClr val="accent1">
                    <a:lumMod val="50000"/>
                  </a:schemeClr>
                </a:solidFill>
              </a:rPr>
              <a:t>et al.</a:t>
            </a:r>
            <a:endParaRPr lang="en-A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96200" y="3581400"/>
            <a:ext cx="0" cy="381000"/>
          </a:xfrm>
          <a:prstGeom prst="straightConnector1">
            <a:avLst/>
          </a:prstGeom>
          <a:noFill/>
          <a:ln w="19050" cap="flat" cmpd="sng" algn="ctr">
            <a:solidFill>
              <a:schemeClr val="bg2">
                <a:lumMod val="25000"/>
              </a:schemeClr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8305800" y="2590800"/>
            <a:ext cx="0" cy="129540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1" name="Rectangle 10"/>
          <p:cNvSpPr/>
          <p:nvPr/>
        </p:nvSpPr>
        <p:spPr bwMode="auto">
          <a:xfrm>
            <a:off x="8229600" y="28956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lattice</a:t>
            </a:r>
          </a:p>
        </p:txBody>
      </p:sp>
      <p:sp>
        <p:nvSpPr>
          <p:cNvPr id="12" name="Rectangle 11"/>
          <p:cNvSpPr/>
          <p:nvPr/>
        </p:nvSpPr>
        <p:spPr bwMode="auto">
          <a:xfrm>
            <a:off x="7620000" y="3581400"/>
            <a:ext cx="914400" cy="3048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Calibri" pitchFamily="34" charset="0"/>
              </a:rPr>
              <a:t>DSE</a:t>
            </a:r>
          </a:p>
        </p:txBody>
      </p:sp>
    </p:spTree>
    <p:extLst>
      <p:ext uri="{BB962C8B-B14F-4D97-AF65-F5344CB8AC3E}">
        <p14:creationId xmlns:p14="http://schemas.microsoft.com/office/powerpoint/2010/main" val="6644797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CT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8993" y="498984"/>
            <a:ext cx="5934807" cy="42026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1752600"/>
          </a:xfrm>
        </p:spPr>
        <p:txBody>
          <a:bodyPr/>
          <a:lstStyle/>
          <a:p>
            <a:pPr lvl="0" algn="ctr"/>
            <a:r>
              <a:rPr lang="el-GR" sz="6000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π</a:t>
            </a:r>
            <a:r>
              <a:rPr lang="el-GR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&amp; </a:t>
            </a:r>
            <a:r>
              <a:rPr lang="en-US" sz="60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K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sz="6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Valence-quark Distribution 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Functions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5953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382765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33400"/>
            <a:ext cx="9144000" cy="5678488"/>
          </a:xfrm>
        </p:spPr>
        <p:txBody>
          <a:bodyPr/>
          <a:lstStyle/>
          <a:p>
            <a:r>
              <a:rPr lang="en-AU" sz="2000" dirty="0"/>
              <a:t>Experimental data on </a:t>
            </a:r>
            <a:r>
              <a:rPr lang="en-AU" sz="2000" i="1" dirty="0"/>
              <a:t>π</a:t>
            </a:r>
            <a:r>
              <a:rPr lang="en-AU" sz="2000" dirty="0"/>
              <a:t> </a:t>
            </a:r>
            <a:r>
              <a:rPr lang="en-AU" sz="2000" dirty="0" smtClean="0"/>
              <a:t>&amp; </a:t>
            </a:r>
            <a:r>
              <a:rPr lang="en-AU" sz="2000" i="1" dirty="0" smtClean="0"/>
              <a:t>K </a:t>
            </a:r>
            <a:r>
              <a:rPr lang="en-AU" sz="2000" dirty="0" smtClean="0"/>
              <a:t>PDFs obtained </a:t>
            </a:r>
            <a:r>
              <a:rPr lang="en-AU" sz="2000" dirty="0"/>
              <a:t>in </a:t>
            </a:r>
            <a:r>
              <a:rPr lang="en-AU" sz="2000" dirty="0" err="1"/>
              <a:t>mesonic</a:t>
            </a:r>
            <a:r>
              <a:rPr lang="en-AU" sz="2000" dirty="0"/>
              <a:t> </a:t>
            </a:r>
            <a:r>
              <a:rPr lang="en-AU" sz="2000" dirty="0" err="1"/>
              <a:t>Drell</a:t>
            </a:r>
            <a:r>
              <a:rPr lang="en-AU" sz="2000" dirty="0"/>
              <a:t>-Yan scattering from nucleons in heavy </a:t>
            </a:r>
            <a:r>
              <a:rPr lang="en-AU" sz="2000" dirty="0" smtClean="0"/>
              <a:t>nuclei; but it’s old: 1980-1989</a:t>
            </a:r>
          </a:p>
          <a:p>
            <a:r>
              <a:rPr lang="en-AU" sz="2000" dirty="0" smtClean="0"/>
              <a:t>Newer data would be welcome:</a:t>
            </a:r>
            <a:endParaRPr lang="en-AU" sz="1800" dirty="0" smtClean="0"/>
          </a:p>
          <a:p>
            <a:pPr lvl="1"/>
            <a:r>
              <a:rPr lang="en-AU" sz="1800" dirty="0" smtClean="0"/>
              <a:t>persistent </a:t>
            </a:r>
            <a:r>
              <a:rPr lang="en-AU" sz="1800" dirty="0"/>
              <a:t>doubts about the </a:t>
            </a:r>
            <a:r>
              <a:rPr lang="en-AU" sz="1800" dirty="0" err="1" smtClean="0"/>
              <a:t>Bjorken</a:t>
            </a:r>
            <a:r>
              <a:rPr lang="en-AU" sz="1800" dirty="0" smtClean="0"/>
              <a:t>-</a:t>
            </a:r>
            <a:r>
              <a:rPr lang="en-AU" sz="1800" i="1" dirty="0" smtClean="0"/>
              <a:t>x</a:t>
            </a:r>
            <a:r>
              <a:rPr lang="en-GB" sz="1800" dirty="0" smtClean="0"/>
              <a:t> ≃1</a:t>
            </a:r>
            <a:r>
              <a:rPr lang="en-AU" sz="1800" dirty="0" smtClean="0"/>
              <a:t> </a:t>
            </a:r>
            <a:r>
              <a:rPr lang="en-AU" sz="1800" dirty="0"/>
              <a:t>behaviour of the pion’s valence-quark </a:t>
            </a:r>
            <a:r>
              <a:rPr lang="en-AU" sz="1800" dirty="0" smtClean="0"/>
              <a:t>PDF </a:t>
            </a:r>
          </a:p>
          <a:p>
            <a:pPr lvl="1"/>
            <a:r>
              <a:rPr lang="en-AU" sz="1800" dirty="0" smtClean="0"/>
              <a:t>single </a:t>
            </a:r>
            <a:r>
              <a:rPr lang="en-AU" sz="1800" dirty="0"/>
              <a:t>modest-quality measurement of </a:t>
            </a:r>
            <a:r>
              <a:rPr lang="en-AU" sz="1800" i="1" dirty="0" err="1" smtClean="0"/>
              <a:t>u</a:t>
            </a:r>
            <a:r>
              <a:rPr lang="en-AU" sz="1800" i="1" baseline="30000" dirty="0" err="1" smtClean="0"/>
              <a:t>K</a:t>
            </a:r>
            <a:r>
              <a:rPr lang="en-AU" sz="1800" i="1" dirty="0" smtClean="0"/>
              <a:t>(x)/u</a:t>
            </a:r>
            <a:r>
              <a:rPr lang="en-AU" sz="1800" i="1" baseline="30000" dirty="0" smtClean="0"/>
              <a:t>π</a:t>
            </a:r>
            <a:r>
              <a:rPr lang="en-AU" sz="1800" i="1" dirty="0" smtClean="0"/>
              <a:t>(x) </a:t>
            </a:r>
            <a:r>
              <a:rPr lang="en-AU" sz="1800" dirty="0" smtClean="0"/>
              <a:t>cannot </a:t>
            </a:r>
            <a:r>
              <a:rPr lang="en-AU" sz="1800" dirty="0"/>
              <a:t>be considered definitive. </a:t>
            </a:r>
            <a:endParaRPr lang="en-AU" sz="1800" dirty="0" smtClean="0"/>
          </a:p>
          <a:p>
            <a:r>
              <a:rPr lang="en-AU" sz="2000" dirty="0" smtClean="0"/>
              <a:t>Approved experiment, </a:t>
            </a:r>
            <a:r>
              <a:rPr lang="en-AU" sz="2000" dirty="0"/>
              <a:t>using tagged </a:t>
            </a:r>
            <a:r>
              <a:rPr lang="en-AU" sz="2000" dirty="0" smtClean="0"/>
              <a:t>DIS at </a:t>
            </a:r>
            <a:r>
              <a:rPr lang="en-AU" sz="2000" dirty="0" err="1" smtClean="0"/>
              <a:t>JLab</a:t>
            </a:r>
            <a:r>
              <a:rPr lang="en-AU" sz="2000" dirty="0" smtClean="0"/>
              <a:t> 12, </a:t>
            </a:r>
            <a:r>
              <a:rPr lang="en-AU" sz="2000" dirty="0"/>
              <a:t>should contribute to a resolution of </a:t>
            </a:r>
            <a:r>
              <a:rPr lang="en-AU" sz="2000" dirty="0" smtClean="0"/>
              <a:t>pion </a:t>
            </a:r>
            <a:r>
              <a:rPr lang="en-AU" sz="2000" dirty="0"/>
              <a:t>question; and a similar technique might also serve for the kaon</a:t>
            </a:r>
            <a:r>
              <a:rPr lang="en-AU" sz="2000" dirty="0" smtClean="0"/>
              <a:t>.</a:t>
            </a:r>
          </a:p>
          <a:p>
            <a:r>
              <a:rPr lang="en-AU" sz="2000" dirty="0" smtClean="0"/>
              <a:t>Furthermore: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new </a:t>
            </a:r>
            <a:r>
              <a:rPr lang="en-AU" sz="1800" dirty="0" err="1"/>
              <a:t>mesonic</a:t>
            </a:r>
            <a:r>
              <a:rPr lang="en-AU" sz="1800" dirty="0"/>
              <a:t> </a:t>
            </a:r>
            <a:r>
              <a:rPr lang="en-AU" sz="1800" dirty="0" err="1"/>
              <a:t>Drell</a:t>
            </a:r>
            <a:r>
              <a:rPr lang="en-AU" sz="1800" dirty="0"/>
              <a:t>-Yan measurements at modern facilities could yield valuable information on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</a:t>
            </a:r>
            <a:r>
              <a:rPr lang="en-AU" sz="1800" dirty="0"/>
              <a:t> </a:t>
            </a:r>
            <a:r>
              <a:rPr lang="en-AU" sz="1800" dirty="0" smtClean="0"/>
              <a:t>PDFs,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as </a:t>
            </a:r>
            <a:r>
              <a:rPr lang="en-AU" sz="1800" dirty="0"/>
              <a:t>could two-jet experiments at the large hadron </a:t>
            </a:r>
            <a:r>
              <a:rPr lang="en-AU" sz="1800" dirty="0" smtClean="0"/>
              <a:t>collider; </a:t>
            </a:r>
          </a:p>
          <a:p>
            <a:pPr lvl="1">
              <a:spcBef>
                <a:spcPts val="0"/>
              </a:spcBef>
            </a:pPr>
            <a:r>
              <a:rPr lang="en-AU" sz="1800" dirty="0" smtClean="0"/>
              <a:t>and an EIC would </a:t>
            </a:r>
            <a:r>
              <a:rPr lang="en-AU" sz="1800" dirty="0"/>
              <a:t>be capable of providing access to </a:t>
            </a:r>
            <a:r>
              <a:rPr lang="en-AU" sz="1800" i="1" dirty="0"/>
              <a:t>π</a:t>
            </a:r>
            <a:r>
              <a:rPr lang="en-AU" sz="1800" dirty="0"/>
              <a:t> and </a:t>
            </a:r>
            <a:r>
              <a:rPr lang="en-AU" sz="1800" i="1" dirty="0"/>
              <a:t>K </a:t>
            </a:r>
            <a:r>
              <a:rPr lang="en-AU" sz="1800" dirty="0" smtClean="0"/>
              <a:t>PDFs through </a:t>
            </a:r>
            <a:r>
              <a:rPr lang="en-AU" sz="1800" dirty="0"/>
              <a:t>measurements of forward nucleon structure </a:t>
            </a:r>
            <a:r>
              <a:rPr lang="en-AU" sz="1800" dirty="0" smtClean="0"/>
              <a:t>functions. </a:t>
            </a:r>
          </a:p>
          <a:p>
            <a:r>
              <a:rPr lang="en-AU" sz="2000" dirty="0" err="1" smtClean="0"/>
              <a:t>Gribov-Lipatov</a:t>
            </a:r>
            <a:r>
              <a:rPr lang="en-AU" sz="2000" dirty="0" smtClean="0"/>
              <a:t> reciprocity (crossing symmetry) entails </a:t>
            </a:r>
            <a:r>
              <a:rPr lang="en-GB" sz="2000" dirty="0" smtClean="0"/>
              <a:t>connection between PDFs and fragmentation functions on</a:t>
            </a:r>
            <a:r>
              <a:rPr lang="en-AU" sz="2000" i="1" dirty="0"/>
              <a:t> z</a:t>
            </a:r>
            <a:r>
              <a:rPr lang="en-GB" sz="2000" i="1" dirty="0"/>
              <a:t> ≃ </a:t>
            </a:r>
            <a:r>
              <a:rPr lang="en-GB" sz="2000" i="1" dirty="0" smtClean="0"/>
              <a:t>1 (z </a:t>
            </a:r>
            <a:r>
              <a:rPr lang="en-GB" sz="2000" dirty="0" smtClean="0"/>
              <a:t>≥ 0.75)</a:t>
            </a:r>
            <a:endParaRPr lang="en-GB" sz="2000" i="1" dirty="0" smtClean="0"/>
          </a:p>
          <a:p>
            <a:pPr marL="800100" lvl="2" indent="0">
              <a:spcBef>
                <a:spcPts val="0"/>
              </a:spcBef>
              <a:buNone/>
            </a:pPr>
            <a:r>
              <a:rPr lang="en-GB" sz="2400" i="1" dirty="0" smtClean="0"/>
              <a:t>D</a:t>
            </a:r>
            <a:r>
              <a:rPr lang="en-GB" sz="2400" i="1" baseline="-25000" dirty="0" smtClean="0"/>
              <a:t>H/q</a:t>
            </a:r>
            <a:r>
              <a:rPr lang="en-GB" sz="2400" i="1" dirty="0" smtClean="0"/>
              <a:t>(z) ≈ z </a:t>
            </a:r>
            <a:r>
              <a:rPr lang="en-GB" sz="2400" i="1" dirty="0" err="1" smtClean="0"/>
              <a:t>q</a:t>
            </a:r>
            <a:r>
              <a:rPr lang="en-GB" sz="2400" i="1" baseline="30000" dirty="0" err="1" smtClean="0"/>
              <a:t>H</a:t>
            </a:r>
            <a:r>
              <a:rPr lang="en-GB" sz="2400" i="1" dirty="0" smtClean="0"/>
              <a:t>(z)</a:t>
            </a:r>
          </a:p>
          <a:p>
            <a:pPr marL="400050" lvl="1" indent="0">
              <a:buNone/>
            </a:pPr>
            <a:r>
              <a:rPr lang="en-GB" dirty="0"/>
              <a:t>R</a:t>
            </a:r>
            <a:r>
              <a:rPr lang="en-GB" dirty="0" smtClean="0"/>
              <a:t>eliable information on meson fragmentation functions is critical if the worldwide programme aimed at </a:t>
            </a:r>
            <a:r>
              <a:rPr lang="en-GB" dirty="0" err="1" smtClean="0"/>
              <a:t>determing</a:t>
            </a:r>
            <a:r>
              <a:rPr lang="en-GB" dirty="0" smtClean="0"/>
              <a:t> TMDs is to be successful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497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69" y="1739082"/>
            <a:ext cx="7014231" cy="43569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r"/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Hadron Structure</a:t>
            </a:r>
            <a:endParaRPr lang="en-GB" sz="3600" i="1" dirty="0">
              <a:ln/>
              <a:solidFill>
                <a:srgbClr val="008000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87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Valence-Quark </a:t>
            </a:r>
            <a:br>
              <a:rPr lang="en-US" sz="3200" dirty="0" smtClean="0"/>
            </a:br>
            <a:r>
              <a:rPr lang="en-US" sz="3200" dirty="0" smtClean="0"/>
              <a:t>Distribution Function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sz="2400" dirty="0"/>
              <a:t>Hadron PDAs are not directly measurable; but experiments place constraints on their </a:t>
            </a:r>
            <a:r>
              <a:rPr lang="en-US" sz="2400" dirty="0" err="1"/>
              <a:t>Mellin</a:t>
            </a:r>
            <a:r>
              <a:rPr lang="en-US" sz="2400" dirty="0"/>
              <a:t> moments</a:t>
            </a:r>
          </a:p>
          <a:p>
            <a:r>
              <a:rPr lang="en-US" sz="2400" dirty="0" smtClean="0"/>
              <a:t>One of the earliest predictions of the QCD </a:t>
            </a:r>
            <a:r>
              <a:rPr lang="en-US" sz="2400" dirty="0" err="1" smtClean="0"/>
              <a:t>parton</a:t>
            </a:r>
            <a:r>
              <a:rPr lang="en-US" sz="2400" dirty="0" smtClean="0"/>
              <a:t> model (1974,1975):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3600" b="1" i="1" baseline="30000" dirty="0" smtClean="0">
                <a:solidFill>
                  <a:srgbClr val="00B050"/>
                </a:solidFill>
              </a:rPr>
              <a:t>2</a:t>
            </a:r>
            <a:endParaRPr lang="en-US" sz="2400" b="1" i="1" baseline="30000" dirty="0" smtClean="0">
              <a:solidFill>
                <a:srgbClr val="00B050"/>
              </a:solidFill>
            </a:endParaRPr>
          </a:p>
          <a:p>
            <a:r>
              <a:rPr lang="en-US" sz="2400" dirty="0" smtClean="0"/>
              <a:t>Owing to the validity of </a:t>
            </a:r>
            <a:r>
              <a:rPr lang="en-US" sz="2400" dirty="0" err="1" smtClean="0"/>
              <a:t>factorisation</a:t>
            </a:r>
            <a:r>
              <a:rPr lang="en-US" sz="2400" dirty="0" smtClean="0"/>
              <a:t> in QCD, </a:t>
            </a:r>
          </a:p>
          <a:p>
            <a:pPr>
              <a:spcBef>
                <a:spcPts val="0"/>
              </a:spcBef>
              <a:buNone/>
            </a:pPr>
            <a:r>
              <a:rPr lang="en-US" sz="2400" i="1" dirty="0" smtClean="0"/>
              <a:t>	</a:t>
            </a:r>
            <a:r>
              <a:rPr lang="en-US" sz="2400" i="1" dirty="0" err="1" smtClean="0">
                <a:solidFill>
                  <a:srgbClr val="008000"/>
                </a:solidFill>
              </a:rPr>
              <a:t>q</a:t>
            </a:r>
            <a:r>
              <a:rPr lang="en-US" sz="2400" i="1" baseline="30000" dirty="0" err="1" smtClean="0">
                <a:solidFill>
                  <a:srgbClr val="008000"/>
                </a:solidFill>
              </a:rPr>
              <a:t>π</a:t>
            </a:r>
            <a:r>
              <a:rPr lang="en-US" sz="2400" i="1" dirty="0" smtClean="0">
                <a:solidFill>
                  <a:srgbClr val="008000"/>
                </a:solidFill>
              </a:rPr>
              <a:t>(x) </a:t>
            </a:r>
            <a:r>
              <a:rPr lang="en-US" sz="2400" dirty="0" smtClean="0">
                <a:solidFill>
                  <a:srgbClr val="008000"/>
                </a:solidFill>
              </a:rPr>
              <a:t>is directly measurable </a:t>
            </a:r>
            <a:r>
              <a:rPr lang="en-US" sz="2400" dirty="0" smtClean="0"/>
              <a:t>in  </a:t>
            </a:r>
            <a:r>
              <a:rPr lang="en-US" sz="2400" i="1" dirty="0" err="1" smtClean="0"/>
              <a:t>πN</a:t>
            </a:r>
            <a:r>
              <a:rPr lang="en-US" sz="2400" dirty="0" smtClean="0"/>
              <a:t>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experiments </a:t>
            </a:r>
          </a:p>
          <a:p>
            <a:r>
              <a:rPr lang="en-US" sz="2400" dirty="0" smtClean="0"/>
              <a:t>E615 @ FNAL (Conway:1989fs): leading-order analysis of </a:t>
            </a:r>
            <a:r>
              <a:rPr lang="en-US" sz="2400" i="1" dirty="0" err="1" smtClean="0"/>
              <a:t>πN</a:t>
            </a:r>
            <a:r>
              <a:rPr lang="en-US" sz="2400" dirty="0" smtClean="0"/>
              <a:t> </a:t>
            </a:r>
            <a:r>
              <a:rPr lang="en-US" sz="2400" dirty="0" err="1" smtClean="0"/>
              <a:t>Drell</a:t>
            </a:r>
            <a:r>
              <a:rPr lang="en-US" sz="2400" dirty="0" smtClean="0"/>
              <a:t>-Yan </a:t>
            </a:r>
          </a:p>
          <a:p>
            <a:pPr>
              <a:buNone/>
            </a:pPr>
            <a:r>
              <a:rPr lang="en-US" sz="2400" dirty="0" smtClean="0"/>
              <a:t>		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3600" b="1" i="1" baseline="30000" dirty="0" smtClean="0">
                <a:solidFill>
                  <a:srgbClr val="FF0000"/>
                </a:solidFill>
              </a:rPr>
              <a:t>1</a:t>
            </a:r>
            <a:endParaRPr lang="en-US" sz="2400" b="1" i="1" baseline="300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2400" dirty="0" smtClean="0"/>
              <a:t>	Apparent </a:t>
            </a:r>
            <a:r>
              <a:rPr lang="en-US" sz="2400" i="1" dirty="0" smtClean="0">
                <a:solidFill>
                  <a:srgbClr val="C00000"/>
                </a:solidFill>
              </a:rPr>
              <a:t>disagreement</a:t>
            </a:r>
            <a:r>
              <a:rPr lang="en-US" sz="2400" dirty="0" smtClean="0"/>
              <a:t> with QCD.  </a:t>
            </a:r>
          </a:p>
          <a:p>
            <a:pPr>
              <a:buNone/>
            </a:pPr>
            <a:r>
              <a:rPr lang="en-US" sz="2400" dirty="0" smtClean="0"/>
              <a:t>	Nevertheless used to produce “modern” PDF fits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80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19800"/>
          </a:xfrm>
        </p:spPr>
        <p:txBody>
          <a:bodyPr/>
          <a:lstStyle/>
          <a:p>
            <a:pPr>
              <a:buNone/>
            </a:pPr>
            <a:r>
              <a:rPr lang="en-US" sz="2800" i="1" dirty="0" smtClean="0"/>
              <a:t> 	</a:t>
            </a:r>
            <a:r>
              <a:rPr lang="en-US" sz="2800" i="1" dirty="0" err="1" smtClean="0"/>
              <a:t>q</a:t>
            </a:r>
            <a:r>
              <a:rPr lang="en-US" sz="2800" i="1" baseline="30000" dirty="0" err="1" smtClean="0"/>
              <a:t>π</a:t>
            </a:r>
            <a:r>
              <a:rPr lang="en-US" sz="2800" i="1" dirty="0" smtClean="0"/>
              <a:t>(x) ∼ (1-x)</a:t>
            </a:r>
            <a:r>
              <a:rPr lang="en-US" sz="4000" b="1" i="1" baseline="30000" dirty="0" smtClean="0">
                <a:solidFill>
                  <a:srgbClr val="FF0000"/>
                </a:solidFill>
              </a:rPr>
              <a:t>1</a:t>
            </a:r>
            <a:endParaRPr lang="en-US" dirty="0" smtClean="0"/>
          </a:p>
          <a:p>
            <a:pPr>
              <a:spcAft>
                <a:spcPts val="600"/>
              </a:spcAft>
              <a:buNone/>
            </a:pPr>
            <a:r>
              <a:rPr lang="en-US" dirty="0" smtClean="0"/>
              <a:t>Numerous “explanations”</a:t>
            </a:r>
          </a:p>
          <a:p>
            <a:r>
              <a:rPr lang="en-US" dirty="0" err="1" smtClean="0"/>
              <a:t>Nambu</a:t>
            </a:r>
            <a:r>
              <a:rPr lang="en-US" dirty="0" smtClean="0"/>
              <a:t> – </a:t>
            </a:r>
            <a:r>
              <a:rPr lang="en-US" dirty="0" err="1" smtClean="0"/>
              <a:t>Jona-Lasinio</a:t>
            </a:r>
            <a:r>
              <a:rPr lang="en-US" dirty="0" smtClean="0"/>
              <a:t> model, </a:t>
            </a:r>
            <a:r>
              <a:rPr lang="en-US" dirty="0" err="1" smtClean="0"/>
              <a:t>translationally</a:t>
            </a:r>
            <a:r>
              <a:rPr lang="en-US" dirty="0" smtClean="0"/>
              <a:t> invariant </a:t>
            </a:r>
            <a:r>
              <a:rPr lang="en-US" dirty="0" err="1" smtClean="0"/>
              <a:t>regularisaion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 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800" b="1" i="1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, </a:t>
            </a:r>
          </a:p>
          <a:p>
            <a:pPr>
              <a:buNone/>
            </a:pPr>
            <a:r>
              <a:rPr lang="en-US" dirty="0" smtClean="0"/>
              <a:t>	which becomes “</a:t>
            </a:r>
            <a:r>
              <a:rPr lang="en-US" b="1" i="1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” after evolving from a low resolution scale </a:t>
            </a:r>
          </a:p>
          <a:p>
            <a:r>
              <a:rPr lang="en-US" dirty="0" smtClean="0"/>
              <a:t>NJL models with a hard cutoff &amp; also some duality arguments: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</a:t>
            </a:r>
            <a:endParaRPr lang="en-US" dirty="0" smtClean="0"/>
          </a:p>
          <a:p>
            <a:r>
              <a:rPr lang="en-US" dirty="0" smtClean="0"/>
              <a:t>Relativistic constituent quark models: 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0…2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depending on the form 	</a:t>
            </a:r>
          </a:p>
          <a:p>
            <a:pPr>
              <a:buNone/>
            </a:pPr>
            <a:r>
              <a:rPr lang="en-US" dirty="0" smtClean="0"/>
              <a:t>	of model wave function</a:t>
            </a:r>
          </a:p>
          <a:p>
            <a:r>
              <a:rPr lang="en-US" dirty="0" err="1" smtClean="0"/>
              <a:t>Instanton</a:t>
            </a:r>
            <a:r>
              <a:rPr lang="en-US" dirty="0" smtClean="0"/>
              <a:t>-based models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sz="2400" i="1" dirty="0" err="1" smtClean="0"/>
              <a:t>q</a:t>
            </a:r>
            <a:r>
              <a:rPr lang="en-US" sz="2400" i="1" baseline="30000" dirty="0" err="1" smtClean="0"/>
              <a:t>π</a:t>
            </a:r>
            <a:r>
              <a:rPr lang="en-US" sz="2400" i="1" dirty="0" smtClean="0"/>
              <a:t>(x) ∼ (1-x)</a:t>
            </a:r>
            <a:r>
              <a:rPr lang="en-US" sz="2400" b="1" i="1" baseline="30000" dirty="0" smtClean="0">
                <a:solidFill>
                  <a:srgbClr val="FF0000"/>
                </a:solidFill>
              </a:rPr>
              <a:t>1…2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E615 Controversy</a:t>
            </a:r>
            <a:endParaRPr lang="en-US" sz="3200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5486399" y="4419600"/>
            <a:ext cx="3508375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Any power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 you might like in models possessing no traceable connection with QCD.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US" sz="2000" baseline="0" dirty="0" smtClean="0">
                <a:solidFill>
                  <a:srgbClr val="0000FF"/>
                </a:solidFill>
                <a:latin typeface="Calibri" pitchFamily="34" charset="0"/>
              </a:rPr>
              <a:t>What can be learnt from this?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Is QCD threatened?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92063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Valence-quark PDFs </a:t>
            </a:r>
            <a:br>
              <a:rPr lang="en-GB" sz="3200" dirty="0" smtClean="0"/>
            </a:br>
            <a:r>
              <a:rPr lang="en-GB" sz="3200" dirty="0" smtClean="0"/>
              <a:t>within mesons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r>
              <a:rPr lang="en-GB" dirty="0"/>
              <a:t>Compute PDFs from </a:t>
            </a:r>
            <a:r>
              <a:rPr lang="en-GB" dirty="0" smtClean="0"/>
              <a:t>imaginary part of virtual-photon </a:t>
            </a:r>
            <a:r>
              <a:rPr lang="en-GB" dirty="0"/>
              <a:t>– pion forward Compton scattering amplitude: </a:t>
            </a:r>
          </a:p>
          <a:p>
            <a:pPr marL="800100" lvl="2" indent="0">
              <a:buNone/>
            </a:pPr>
            <a:r>
              <a:rPr lang="el-GR" sz="2000" i="1" dirty="0" smtClean="0"/>
              <a:t>γ </a:t>
            </a:r>
            <a:r>
              <a:rPr lang="el-GR" sz="2000" i="1" dirty="0"/>
              <a:t>π → γ π</a:t>
            </a:r>
            <a:r>
              <a:rPr lang="el-GR" sz="2000" dirty="0"/>
              <a:t> </a:t>
            </a:r>
          </a:p>
          <a:p>
            <a:pPr>
              <a:spcAft>
                <a:spcPts val="1200"/>
              </a:spcAft>
            </a:pPr>
            <a:r>
              <a:rPr lang="en-GB" dirty="0" smtClean="0"/>
              <a:t>Handbag diagram is insufficient.  Doesn’t even preserve global symmetries.  Exists a class of leading-twist corrections that remedies this defect ⇒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pPr marL="400050" lvl="1" indent="0">
              <a:buNone/>
            </a:pPr>
            <a:r>
              <a:rPr lang="en-GB" dirty="0" smtClean="0"/>
              <a:t>Similar expressions for </a:t>
            </a:r>
            <a:r>
              <a:rPr lang="en-GB" i="1" dirty="0" err="1" smtClean="0"/>
              <a:t>u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</a:t>
            </a:r>
            <a:r>
              <a:rPr lang="en-GB" dirty="0" smtClean="0"/>
              <a:t>,</a:t>
            </a:r>
            <a:r>
              <a:rPr lang="en-GB" i="1" dirty="0" smtClean="0"/>
              <a:t> </a:t>
            </a:r>
            <a:r>
              <a:rPr lang="en-GB" i="1" dirty="0" err="1" smtClean="0"/>
              <a:t>s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</a:t>
            </a:r>
            <a:endParaRPr lang="en-GB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0"/>
            <a:ext cx="48768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i="1" dirty="0"/>
              <a:t>Basic features of the pion valence-quark distribution </a:t>
            </a:r>
            <a:r>
              <a:rPr lang="en-GB" sz="1200" i="1" dirty="0" smtClean="0"/>
              <a:t>function,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/>
              <a:t>Lei </a:t>
            </a:r>
            <a:r>
              <a:rPr lang="en-GB" sz="1200" dirty="0"/>
              <a:t>Chang, </a:t>
            </a:r>
            <a:r>
              <a:rPr lang="en-GB" sz="1200" dirty="0" err="1"/>
              <a:t>Cédric</a:t>
            </a:r>
            <a:r>
              <a:rPr lang="en-GB" sz="1200" dirty="0"/>
              <a:t> </a:t>
            </a:r>
            <a:r>
              <a:rPr lang="en-GB" sz="1200" dirty="0" err="1"/>
              <a:t>Mezrag</a:t>
            </a:r>
            <a:r>
              <a:rPr lang="en-GB" sz="1200" dirty="0"/>
              <a:t>, </a:t>
            </a:r>
            <a:r>
              <a:rPr lang="en-GB" sz="1200" dirty="0" err="1"/>
              <a:t>Hervé</a:t>
            </a:r>
            <a:r>
              <a:rPr lang="en-GB" sz="1200" dirty="0"/>
              <a:t> </a:t>
            </a:r>
            <a:r>
              <a:rPr lang="en-GB" sz="1200" dirty="0" err="1"/>
              <a:t>Moutarde</a:t>
            </a:r>
            <a:r>
              <a:rPr lang="en-GB" sz="1200" dirty="0"/>
              <a:t>, Craig D. Roberts, Jose Rodríguez-Quintero and Peter C. </a:t>
            </a:r>
            <a:r>
              <a:rPr lang="en-GB" sz="1200" dirty="0" smtClean="0"/>
              <a:t>Tandy, 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GB" sz="1200" dirty="0" smtClean="0">
                <a:hlinkClick r:id="rId3"/>
              </a:rPr>
              <a:t>arXiv:1406:5450 </a:t>
            </a:r>
            <a:r>
              <a:rPr lang="en-GB" sz="1200" dirty="0">
                <a:hlinkClick r:id="rId3"/>
              </a:rPr>
              <a:t>[</a:t>
            </a:r>
            <a:r>
              <a:rPr lang="en-GB" sz="1200" dirty="0" err="1">
                <a:hlinkClick r:id="rId3"/>
              </a:rPr>
              <a:t>nucl-th</a:t>
            </a:r>
            <a:r>
              <a:rPr lang="en-GB" sz="1200" dirty="0">
                <a:hlinkClick r:id="rId3"/>
              </a:rPr>
              <a:t>]</a:t>
            </a:r>
            <a:r>
              <a:rPr lang="en-GB" sz="1200" dirty="0"/>
              <a:t>, </a:t>
            </a:r>
            <a:r>
              <a:rPr lang="en-GB" sz="1200" dirty="0">
                <a:hlinkClick r:id="rId4"/>
              </a:rPr>
              <a:t>Phys. Lett. B </a:t>
            </a:r>
            <a:r>
              <a:rPr lang="en-GB" sz="1200" b="1" dirty="0">
                <a:hlinkClick r:id="rId4"/>
              </a:rPr>
              <a:t>737</a:t>
            </a:r>
            <a:r>
              <a:rPr lang="en-GB" sz="1200" dirty="0">
                <a:hlinkClick r:id="rId4"/>
              </a:rPr>
              <a:t> (2014)pp. </a:t>
            </a:r>
            <a:r>
              <a:rPr lang="en-GB" sz="1200" dirty="0" smtClean="0">
                <a:hlinkClick r:id="rId4"/>
              </a:rPr>
              <a:t>23–29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Valence-quark distribution functions in the kaon and </a:t>
            </a:r>
            <a:r>
              <a:rPr lang="en-AU" sz="1200" i="1" dirty="0" smtClean="0"/>
              <a:t>pion,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Chen </a:t>
            </a:r>
            <a:r>
              <a:rPr lang="en-AU" sz="1200" dirty="0"/>
              <a:t>Chen, Lei Chang, Craig D. Roberts, </a:t>
            </a:r>
            <a:r>
              <a:rPr lang="en-AU" sz="1200" dirty="0" err="1"/>
              <a:t>Shaolong</a:t>
            </a:r>
            <a:r>
              <a:rPr lang="en-AU" sz="1200" dirty="0"/>
              <a:t> Wan and Hong-Shi </a:t>
            </a:r>
            <a:r>
              <a:rPr lang="en-AU" sz="1200" dirty="0" err="1" smtClean="0"/>
              <a:t>Zong</a:t>
            </a:r>
            <a:r>
              <a:rPr lang="en-AU" sz="1200" dirty="0" smtClean="0"/>
              <a:t>, </a:t>
            </a:r>
            <a:r>
              <a:rPr lang="en-AU" sz="1200" dirty="0" smtClean="0">
                <a:hlinkClick r:id="rId5"/>
              </a:rPr>
              <a:t>arXiv:1602.01502 </a:t>
            </a:r>
            <a:r>
              <a:rPr lang="en-AU" sz="1200" dirty="0">
                <a:hlinkClick r:id="rId5"/>
              </a:rPr>
              <a:t>[</a:t>
            </a:r>
            <a:r>
              <a:rPr lang="en-AU" sz="1200" dirty="0" err="1">
                <a:hlinkClick r:id="rId5"/>
              </a:rPr>
              <a:t>nucl-th</a:t>
            </a:r>
            <a:r>
              <a:rPr lang="en-AU" sz="1200" dirty="0" smtClean="0">
                <a:hlinkClick r:id="rId5"/>
              </a:rPr>
              <a:t>]</a:t>
            </a:r>
            <a:r>
              <a:rPr lang="en-AU" sz="1200" dirty="0" smtClean="0"/>
              <a:t>, </a:t>
            </a:r>
            <a:r>
              <a:rPr lang="en-GB" sz="1200" dirty="0">
                <a:hlinkClick r:id="rId6"/>
              </a:rPr>
              <a:t>Phys. Rev. D</a:t>
            </a:r>
            <a:r>
              <a:rPr lang="en-GB" sz="1200" b="1" dirty="0">
                <a:hlinkClick r:id="rId6"/>
              </a:rPr>
              <a:t>93</a:t>
            </a:r>
            <a:r>
              <a:rPr lang="en-GB" sz="1200" dirty="0">
                <a:hlinkClick r:id="rId6"/>
              </a:rPr>
              <a:t> (2016) 074021/1-11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924300"/>
            <a:ext cx="6184900" cy="11811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auto">
          <a:xfrm>
            <a:off x="4419600" y="3820028"/>
            <a:ext cx="29718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Projection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onto light-front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4518818"/>
            <a:ext cx="2286000" cy="35798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Partial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derivative 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wrt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relative momentum</a:t>
            </a:r>
          </a:p>
        </p:txBody>
      </p:sp>
    </p:spTree>
    <p:extLst>
      <p:ext uri="{BB962C8B-B14F-4D97-AF65-F5344CB8AC3E}">
        <p14:creationId xmlns:p14="http://schemas.microsoft.com/office/powerpoint/2010/main" val="244673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525963"/>
          </a:xfrm>
        </p:spPr>
        <p:txBody>
          <a:bodyPr/>
          <a:lstStyle/>
          <a:p>
            <a:r>
              <a:rPr lang="en-GB" dirty="0" smtClean="0"/>
              <a:t>Formulae guarantee that valence-quark PDFs satisfy, independent of model details: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Ensure, too, that at an hadronic scale </a:t>
            </a:r>
            <a:r>
              <a:rPr lang="en-GB" i="1" dirty="0" err="1" smtClean="0"/>
              <a:t>ζ</a:t>
            </a:r>
            <a:r>
              <a:rPr lang="en-GB" i="1" baseline="-25000" dirty="0" err="1" smtClean="0"/>
              <a:t>H</a:t>
            </a:r>
            <a:r>
              <a:rPr lang="en-GB" dirty="0" smtClean="0"/>
              <a:t> ≈ </a:t>
            </a:r>
            <a:r>
              <a:rPr lang="en-GB" dirty="0"/>
              <a:t>0.5 </a:t>
            </a:r>
            <a:r>
              <a:rPr lang="en-GB" dirty="0" smtClean="0"/>
              <a:t>GeV </a:t>
            </a:r>
          </a:p>
          <a:p>
            <a:pPr marL="800100" lvl="2" indent="0">
              <a:buNone/>
            </a:pPr>
            <a:r>
              <a:rPr lang="en-GB" sz="2800" i="1" dirty="0" err="1" smtClean="0"/>
              <a:t>q</a:t>
            </a:r>
            <a:r>
              <a:rPr lang="en-GB" sz="2800" i="1" baseline="-25000" dirty="0" err="1" smtClean="0"/>
              <a:t>V</a:t>
            </a:r>
            <a:r>
              <a:rPr lang="en-GB" sz="2800" i="1" baseline="30000" dirty="0" err="1" smtClean="0"/>
              <a:t>M</a:t>
            </a:r>
            <a:r>
              <a:rPr lang="en-GB" sz="2800" i="1" dirty="0" smtClean="0"/>
              <a:t>(x </a:t>
            </a:r>
            <a:r>
              <a:rPr lang="en-GB" sz="2800" i="1" dirty="0"/>
              <a:t>≃ </a:t>
            </a:r>
            <a:r>
              <a:rPr lang="en-GB" sz="2800" i="1" dirty="0" smtClean="0"/>
              <a:t>1) </a:t>
            </a:r>
            <a:r>
              <a:rPr lang="en-GB" sz="2800" i="1" dirty="0"/>
              <a:t>∝ (1-x)</a:t>
            </a:r>
            <a:r>
              <a:rPr lang="en-GB" sz="2800" i="1" baseline="30000" dirty="0"/>
              <a:t>2n</a:t>
            </a:r>
            <a:r>
              <a:rPr lang="en-GB" sz="2800" dirty="0"/>
              <a:t> </a:t>
            </a:r>
            <a:endParaRPr lang="en-GB" sz="2800" dirty="0" smtClean="0"/>
          </a:p>
          <a:p>
            <a:pPr marL="400050" lvl="1" indent="0">
              <a:buNone/>
            </a:pPr>
            <a:r>
              <a:rPr lang="en-GB" sz="2400" dirty="0" smtClean="0"/>
              <a:t>in </a:t>
            </a:r>
            <a:r>
              <a:rPr lang="en-GB" sz="2400" dirty="0"/>
              <a:t>any theory with </a:t>
            </a:r>
            <a:r>
              <a:rPr lang="en-GB" sz="2400" i="1" dirty="0"/>
              <a:t>(1/k</a:t>
            </a:r>
            <a:r>
              <a:rPr lang="en-GB" sz="2400" i="1" baseline="30000" dirty="0"/>
              <a:t>2</a:t>
            </a:r>
            <a:r>
              <a:rPr lang="en-GB" sz="2400" i="1" dirty="0"/>
              <a:t>)</a:t>
            </a:r>
            <a:r>
              <a:rPr lang="en-GB" sz="2400" i="1" baseline="30000" dirty="0"/>
              <a:t>n</a:t>
            </a:r>
            <a:r>
              <a:rPr lang="en-GB" sz="2400" dirty="0"/>
              <a:t> vector-boson </a:t>
            </a:r>
            <a:r>
              <a:rPr lang="en-GB" sz="2400" dirty="0" smtClean="0"/>
              <a:t>exchange interaction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209800"/>
            <a:ext cx="3340100" cy="749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54350"/>
            <a:ext cx="36322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10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409700"/>
            <a:ext cx="5715000" cy="2857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3505200" cy="6126163"/>
          </a:xfrm>
        </p:spPr>
        <p:txBody>
          <a:bodyPr/>
          <a:lstStyle/>
          <a:p>
            <a:r>
              <a:rPr lang="en-GB" dirty="0" smtClean="0"/>
              <a:t>Algebraic analysis</a:t>
            </a:r>
          </a:p>
          <a:p>
            <a:pPr lvl="1"/>
            <a:r>
              <a:rPr lang="en-GB" i="1" dirty="0" err="1"/>
              <a:t>Δ</a:t>
            </a:r>
            <a:r>
              <a:rPr lang="en-GB" i="1" baseline="-25000" dirty="0" err="1"/>
              <a:t>f</a:t>
            </a:r>
            <a:r>
              <a:rPr lang="en-GB" i="1" dirty="0"/>
              <a:t>(k</a:t>
            </a:r>
            <a:r>
              <a:rPr lang="en-GB" i="1" baseline="30000" dirty="0"/>
              <a:t>2</a:t>
            </a:r>
            <a:r>
              <a:rPr lang="en-GB" i="1" dirty="0"/>
              <a:t>)</a:t>
            </a:r>
            <a:r>
              <a:rPr lang="en-GB" dirty="0"/>
              <a:t>=</a:t>
            </a:r>
            <a:r>
              <a:rPr lang="en-GB" i="1" dirty="0"/>
              <a:t>1/[k</a:t>
            </a:r>
            <a:r>
              <a:rPr lang="en-GB" i="1" baseline="30000" dirty="0"/>
              <a:t>2</a:t>
            </a:r>
            <a:r>
              <a:rPr lang="en-GB" i="1" dirty="0"/>
              <a:t>+M</a:t>
            </a:r>
            <a:r>
              <a:rPr lang="en-GB" i="1" baseline="-25000" dirty="0"/>
              <a:t>f</a:t>
            </a:r>
            <a:r>
              <a:rPr lang="en-GB" i="1" baseline="30000" dirty="0"/>
              <a:t>2</a:t>
            </a:r>
            <a:r>
              <a:rPr lang="en-GB" i="1" dirty="0" smtClean="0"/>
              <a:t>]</a:t>
            </a:r>
            <a:endParaRPr lang="en-GB" dirty="0" smtClean="0"/>
          </a:p>
          <a:p>
            <a:pPr lvl="1"/>
            <a:r>
              <a:rPr lang="en-GB" i="1" dirty="0" smtClean="0"/>
              <a:t>M</a:t>
            </a:r>
            <a:r>
              <a:rPr lang="en-GB" i="1" baseline="-25000" dirty="0" smtClean="0"/>
              <a:t>R</a:t>
            </a:r>
            <a:r>
              <a:rPr lang="en-GB" i="1" dirty="0" smtClean="0"/>
              <a:t>=M</a:t>
            </a:r>
            <a:r>
              <a:rPr lang="en-GB" i="1" baseline="-25000" dirty="0" smtClean="0"/>
              <a:t>us</a:t>
            </a:r>
            <a:r>
              <a:rPr lang="en-GB" i="1" baseline="30000" dirty="0" smtClean="0"/>
              <a:t>2</a:t>
            </a:r>
            <a:r>
              <a:rPr lang="en-GB" i="1" dirty="0" smtClean="0"/>
              <a:t>/[</a:t>
            </a:r>
            <a:r>
              <a:rPr lang="en-GB" i="1" dirty="0" err="1" smtClean="0"/>
              <a:t>M</a:t>
            </a:r>
            <a:r>
              <a:rPr lang="en-GB" i="1" baseline="-25000" dirty="0" err="1" smtClean="0"/>
              <a:t>u</a:t>
            </a:r>
            <a:r>
              <a:rPr lang="en-GB" i="1" dirty="0" err="1" smtClean="0"/>
              <a:t>+M</a:t>
            </a:r>
            <a:r>
              <a:rPr lang="en-GB" i="1" baseline="-25000" dirty="0" err="1" smtClean="0"/>
              <a:t>s</a:t>
            </a:r>
            <a:r>
              <a:rPr lang="en-GB" i="1" dirty="0" smtClean="0"/>
              <a:t>]</a:t>
            </a:r>
          </a:p>
          <a:p>
            <a:pPr lvl="1"/>
            <a:r>
              <a:rPr lang="en-GB" i="1" dirty="0" smtClean="0"/>
              <a:t>M</a:t>
            </a:r>
            <a:r>
              <a:rPr lang="en-GB" i="1" baseline="-25000" dirty="0" smtClean="0"/>
              <a:t>us</a:t>
            </a:r>
            <a:r>
              <a:rPr lang="en-GB" i="1" baseline="30000" dirty="0" smtClean="0"/>
              <a:t>2</a:t>
            </a:r>
            <a:r>
              <a:rPr lang="en-GB" i="1" dirty="0" smtClean="0"/>
              <a:t> = M</a:t>
            </a:r>
            <a:r>
              <a:rPr lang="en-GB" i="1" baseline="-25000" dirty="0" smtClean="0"/>
              <a:t>u</a:t>
            </a:r>
            <a:r>
              <a:rPr lang="en-GB" i="1" dirty="0" smtClean="0"/>
              <a:t> M</a:t>
            </a:r>
            <a:r>
              <a:rPr lang="en-GB" i="1" baseline="-25000" dirty="0" smtClean="0"/>
              <a:t>s</a:t>
            </a:r>
            <a:endParaRPr lang="en-GB" dirty="0"/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, 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dressed-quark mass-scales: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=0.4GeV and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=1.2M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from most sophisticated DSE analyses</a:t>
            </a:r>
          </a:p>
          <a:p>
            <a:pPr lvl="1"/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β = 1 is kaon asymmetry gauge, fixed to reproduce best DSE result for first moment of kaon PDA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Λ</a:t>
            </a:r>
            <a:r>
              <a:rPr lang="en-GB" i="1" baseline="-25000" dirty="0" smtClean="0">
                <a:solidFill>
                  <a:schemeClr val="accent1">
                    <a:lumMod val="50000"/>
                  </a:schemeClr>
                </a:solidFill>
              </a:rPr>
              <a:t>π,K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GB" i="1" dirty="0">
                <a:solidFill>
                  <a:schemeClr val="accent1">
                    <a:lumMod val="50000"/>
                  </a:schemeClr>
                </a:solidFill>
              </a:rPr>
              <a:t>= 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widths of meson Bethe-</a:t>
            </a:r>
            <a:r>
              <a:rPr lang="en-GB" dirty="0" err="1" smtClean="0">
                <a:solidFill>
                  <a:schemeClr val="accent1">
                    <a:lumMod val="50000"/>
                  </a:schemeClr>
                </a:solidFill>
              </a:rPr>
              <a:t>Salpeter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amplitudes: chosen to ensure </a:t>
            </a:r>
            <a:r>
              <a:rPr lang="en-GB" i="1" dirty="0" smtClean="0">
                <a:solidFill>
                  <a:schemeClr val="accent1">
                    <a:lumMod val="50000"/>
                  </a:schemeClr>
                </a:solidFill>
              </a:rPr>
              <a:t>f</a:t>
            </a:r>
            <a:r>
              <a:rPr lang="en-GB" i="1" baseline="-25000" dirty="0">
                <a:solidFill>
                  <a:schemeClr val="accent1">
                    <a:lumMod val="50000"/>
                  </a:schemeClr>
                </a:solidFill>
              </a:rPr>
              <a:t>π,K</a:t>
            </a:r>
            <a:r>
              <a:rPr lang="en-GB" dirty="0" smtClean="0">
                <a:solidFill>
                  <a:schemeClr val="accent1">
                    <a:lumMod val="50000"/>
                  </a:schemeClr>
                </a:solidFill>
              </a:rPr>
              <a:t> reproduce empirical values</a:t>
            </a: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endParaRPr lang="en-GB" i="1" baseline="-25000" dirty="0" smtClean="0"/>
          </a:p>
          <a:p>
            <a:pPr lvl="1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657600" y="4800599"/>
            <a:ext cx="5337175" cy="14890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Could use sophisticated DSE input, like Tandy </a:t>
            </a:r>
            <a:r>
              <a:rPr kumimoji="0" lang="en-GB" sz="1800" b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et al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.</a:t>
            </a:r>
            <a:r>
              <a:rPr lang="en-GB" i="1" dirty="0" smtClean="0">
                <a:solidFill>
                  <a:srgbClr val="008000"/>
                </a:solidFill>
              </a:rPr>
              <a:t> </a:t>
            </a:r>
            <a:r>
              <a:rPr lang="en-GB" i="1" dirty="0">
                <a:solidFill>
                  <a:srgbClr val="008000"/>
                </a:solidFill>
                <a:hlinkClick r:id="rId3"/>
              </a:rPr>
              <a:t>arXiv:1102.2448 [</a:t>
            </a:r>
            <a:r>
              <a:rPr lang="en-GB" i="1" dirty="0" err="1">
                <a:solidFill>
                  <a:srgbClr val="008000"/>
                </a:solidFill>
                <a:hlinkClick r:id="rId3"/>
              </a:rPr>
              <a:t>nucl-th</a:t>
            </a:r>
            <a:r>
              <a:rPr lang="en-GB" i="1" dirty="0">
                <a:solidFill>
                  <a:srgbClr val="008000"/>
                </a:solidFill>
                <a:hlinkClick r:id="rId3"/>
              </a:rPr>
              <a:t>]</a:t>
            </a:r>
            <a:r>
              <a:rPr lang="en-GB" i="1" dirty="0">
                <a:solidFill>
                  <a:srgbClr val="008000"/>
                </a:solidFill>
              </a:rPr>
              <a:t>;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but, as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 demonstrated in </a:t>
            </a:r>
            <a:r>
              <a:rPr lang="en-AU" i="1" dirty="0">
                <a:solidFill>
                  <a:srgbClr val="008000"/>
                </a:solidFill>
                <a:hlinkClick r:id="rId4"/>
              </a:rPr>
              <a:t>arXiv:1602.01502 [</a:t>
            </a:r>
            <a:r>
              <a:rPr lang="en-AU" i="1" dirty="0" err="1">
                <a:solidFill>
                  <a:srgbClr val="008000"/>
                </a:solidFill>
                <a:hlinkClick r:id="rId4"/>
              </a:rPr>
              <a:t>nucl-th</a:t>
            </a:r>
            <a:r>
              <a:rPr lang="en-AU" i="1" dirty="0" smtClean="0">
                <a:solidFill>
                  <a:srgbClr val="008000"/>
                </a:solidFill>
                <a:hlinkClick r:id="rId4"/>
              </a:rPr>
              <a:t>]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, nothing material is gained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Predictions of algebraic framework are indistinguishable and provide additiona</a:t>
            </a:r>
            <a:r>
              <a:rPr lang="en-GB" i="1" dirty="0" smtClean="0">
                <a:solidFill>
                  <a:srgbClr val="008000"/>
                </a:solidFill>
              </a:rPr>
              <a:t>l, novel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</a:rPr>
              <a:t> insights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53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" y="609600"/>
            <a:ext cx="3848100" cy="4876800"/>
          </a:xfrm>
        </p:spPr>
        <p:txBody>
          <a:bodyPr/>
          <a:lstStyle/>
          <a:p>
            <a:r>
              <a:rPr lang="en-GB" dirty="0" smtClean="0"/>
              <a:t>Pointwise results obtained via reconstruction from (arbitrarily many) computed PDF moments</a:t>
            </a:r>
          </a:p>
          <a:p>
            <a:r>
              <a:rPr lang="en-GB" dirty="0" smtClean="0"/>
              <a:t>Peak in kaon PDFs shifted 	17% away from x=½, </a:t>
            </a:r>
          </a:p>
          <a:p>
            <a:pPr marL="400050" lvl="1" indent="0">
              <a:buNone/>
            </a:pPr>
            <a:r>
              <a:rPr lang="en-GB" sz="2200" i="1" dirty="0" smtClean="0"/>
              <a:t>i.e</a:t>
            </a:r>
            <a:r>
              <a:rPr lang="en-GB" sz="2200" dirty="0" smtClean="0"/>
              <a:t>. scale of flavour symmetry breaking is set by DCSB (</a:t>
            </a:r>
            <a:r>
              <a:rPr lang="en-GB" sz="2200" i="1" dirty="0" smtClean="0"/>
              <a:t>M</a:t>
            </a:r>
            <a:r>
              <a:rPr lang="en-GB" sz="2200" i="1" baseline="-25000" dirty="0" smtClean="0"/>
              <a:t>s</a:t>
            </a:r>
            <a:r>
              <a:rPr lang="en-GB" sz="2200" i="1" dirty="0" smtClean="0"/>
              <a:t>/M</a:t>
            </a:r>
            <a:r>
              <a:rPr lang="en-GB" sz="2200" i="1" baseline="-25000" dirty="0" smtClean="0"/>
              <a:t>u</a:t>
            </a:r>
            <a:r>
              <a:rPr lang="en-GB" sz="2200" dirty="0" smtClean="0"/>
              <a:t>=1.2), here as in all other </a:t>
            </a:r>
            <a:r>
              <a:rPr lang="en-GB" sz="2200" dirty="0" err="1" smtClean="0"/>
              <a:t>nonperturbative</a:t>
            </a:r>
            <a:r>
              <a:rPr lang="en-GB" sz="2200" dirty="0" smtClean="0"/>
              <a:t> quantities</a:t>
            </a:r>
          </a:p>
          <a:p>
            <a:r>
              <a:rPr lang="en-GB" i="1" dirty="0" smtClean="0"/>
              <a:t>[</a:t>
            </a:r>
            <a:r>
              <a:rPr lang="en-GB" i="1" dirty="0" err="1" smtClean="0"/>
              <a:t>u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(x)+</a:t>
            </a:r>
            <a:r>
              <a:rPr lang="en-GB" i="1" dirty="0" err="1" smtClean="0"/>
              <a:t>s</a:t>
            </a:r>
            <a:r>
              <a:rPr lang="en-GB" i="1" baseline="-25000" dirty="0" err="1" smtClean="0"/>
              <a:t>V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(x)]/2</a:t>
            </a:r>
            <a:r>
              <a:rPr lang="en-GB" dirty="0" smtClean="0"/>
              <a:t> must be symmetric, owing to momentum sum rule.  </a:t>
            </a:r>
          </a:p>
          <a:p>
            <a:pPr marL="400050" lvl="1" indent="0">
              <a:buNone/>
            </a:pPr>
            <a:r>
              <a:rPr lang="en-GB" sz="2400" dirty="0" smtClean="0"/>
              <a:t>Similar but not identical to </a:t>
            </a:r>
            <a:r>
              <a:rPr lang="en-GB" sz="2400" i="1" dirty="0" err="1" smtClean="0"/>
              <a:t>u</a:t>
            </a:r>
            <a:r>
              <a:rPr lang="en-GB" sz="2400" i="1" baseline="-25000" dirty="0" err="1" smtClean="0"/>
              <a:t>V</a:t>
            </a:r>
            <a:r>
              <a:rPr lang="en-GB" sz="2400" i="1" baseline="30000" dirty="0" smtClean="0"/>
              <a:t>π</a:t>
            </a:r>
            <a:r>
              <a:rPr lang="en-GB" sz="2400" i="1" dirty="0" smtClean="0"/>
              <a:t>(x)</a:t>
            </a:r>
            <a:endParaRPr lang="en-GB" sz="24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295400"/>
            <a:ext cx="5372100" cy="443567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26773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i="1" dirty="0">
                <a:solidFill>
                  <a:srgbClr val="008000"/>
                </a:solidFill>
                <a:hlinkClick r:id="rId3"/>
              </a:rPr>
              <a:t>arXiv:1602.01502 [</a:t>
            </a:r>
            <a:r>
              <a:rPr lang="en-AU" i="1" dirty="0" err="1">
                <a:solidFill>
                  <a:srgbClr val="008000"/>
                </a:solidFill>
                <a:hlinkClick r:id="rId3"/>
              </a:rPr>
              <a:t>nucl-th</a:t>
            </a:r>
            <a:r>
              <a:rPr lang="en-AU" i="1" dirty="0">
                <a:solidFill>
                  <a:srgbClr val="008000"/>
                </a:solidFill>
                <a:hlinkClick r:id="rId3"/>
              </a:rPr>
              <a:t>]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 bwMode="auto">
          <a:xfrm>
            <a:off x="5334000" y="1600200"/>
            <a:ext cx="914400" cy="3934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u</a:t>
            </a:r>
            <a:r>
              <a:rPr kumimoji="0" lang="en-GB" sz="1800" b="0" i="1" u="none" strike="noStrike" cap="none" normalizeH="0" baseline="-2500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K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(x)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7620000" y="1600200"/>
            <a:ext cx="914400" cy="3934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s</a:t>
            </a:r>
            <a:r>
              <a:rPr kumimoji="0" lang="en-GB" sz="1800" b="0" i="1" u="none" strike="noStrike" cap="none" normalizeH="0" baseline="-25000" dirty="0" err="1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K</a:t>
            </a:r>
            <a:r>
              <a:rPr lang="en-GB" i="1" baseline="30000" dirty="0" err="1" smtClean="0">
                <a:solidFill>
                  <a:srgbClr val="000099"/>
                </a:solidFill>
                <a:latin typeface="Calibri" pitchFamily="34" charset="0"/>
              </a:rPr>
              <a:t>bar</a:t>
            </a:r>
            <a:r>
              <a:rPr lang="en-GB" i="1" dirty="0" smtClean="0">
                <a:solidFill>
                  <a:srgbClr val="000099"/>
                </a:solidFill>
                <a:latin typeface="Calibri" pitchFamily="34" charset="0"/>
              </a:rPr>
              <a:t>(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x)</a:t>
            </a:r>
          </a:p>
        </p:txBody>
      </p:sp>
    </p:spTree>
    <p:extLst>
      <p:ext uri="{BB962C8B-B14F-4D97-AF65-F5344CB8AC3E}">
        <p14:creationId xmlns:p14="http://schemas.microsoft.com/office/powerpoint/2010/main" val="2160236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/>
              <a:t>Valence-quark PDFs </a:t>
            </a:r>
            <a:br>
              <a:rPr lang="en-GB" sz="3200" dirty="0"/>
            </a:br>
            <a:r>
              <a:rPr lang="en-GB" sz="3200" dirty="0"/>
              <a:t>within mesons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GB" i="1" dirty="0" smtClean="0"/>
              <a:t>x=1</a:t>
            </a:r>
            <a:r>
              <a:rPr lang="en-GB" dirty="0" smtClean="0"/>
              <a:t> values of ratios of PDFs are invariant under DGLAP evolution</a:t>
            </a:r>
          </a:p>
          <a:p>
            <a:pPr marL="400050" lvl="1" indent="0">
              <a:buNone/>
            </a:pPr>
            <a:r>
              <a:rPr lang="en-GB" sz="2200" dirty="0" smtClean="0"/>
              <a:t>Consequently, they’re a scale invariant discriminator between competing pictures of hadron structure</a:t>
            </a: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On the other hand</a:t>
            </a:r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buNone/>
            </a:pPr>
            <a:r>
              <a:rPr lang="en-AU" dirty="0" smtClean="0"/>
              <a:t>Owes </a:t>
            </a:r>
            <a:r>
              <a:rPr lang="en-AU" dirty="0"/>
              <a:t>to inexorable growth in both mesons’ gluon and sea-quark content driven by </a:t>
            </a:r>
            <a:r>
              <a:rPr lang="en-AU" dirty="0" err="1"/>
              <a:t>pQCD</a:t>
            </a:r>
            <a:r>
              <a:rPr lang="en-AU" dirty="0"/>
              <a:t> splitting mechanisms. </a:t>
            </a:r>
            <a:endParaRPr lang="en-AU" dirty="0" smtClean="0"/>
          </a:p>
          <a:p>
            <a:pPr marL="400050" lvl="1" indent="0">
              <a:buNone/>
            </a:pPr>
            <a:r>
              <a:rPr lang="en-AU" sz="2200" dirty="0" smtClean="0"/>
              <a:t>Analogous </a:t>
            </a:r>
            <a:r>
              <a:rPr lang="en-AU" sz="2200" dirty="0"/>
              <a:t>to the convergence of all meson PDAs to </a:t>
            </a:r>
            <a:r>
              <a:rPr lang="en-AU" sz="2200" dirty="0" smtClean="0"/>
              <a:t>conformal </a:t>
            </a:r>
            <a:r>
              <a:rPr lang="en-AU" sz="2200" dirty="0"/>
              <a:t>form as </a:t>
            </a:r>
            <a:r>
              <a:rPr lang="en-AU" sz="2200" i="1" dirty="0"/>
              <a:t>Λ</a:t>
            </a:r>
            <a:r>
              <a:rPr lang="en-AU" sz="2200" i="1" baseline="-25000" dirty="0"/>
              <a:t>QCD</a:t>
            </a:r>
            <a:r>
              <a:rPr lang="en-AU" sz="2200" i="1" dirty="0"/>
              <a:t>/ζ → 0</a:t>
            </a:r>
            <a:endParaRPr lang="en-GB" sz="2200" i="1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700" y="2819400"/>
            <a:ext cx="5308600" cy="78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4114800"/>
            <a:ext cx="32385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9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Building realistic distributions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994276"/>
          </a:xfrm>
        </p:spPr>
        <p:txBody>
          <a:bodyPr/>
          <a:lstStyle/>
          <a:p>
            <a:r>
              <a:rPr lang="en-GB" sz="2000" dirty="0" smtClean="0"/>
              <a:t>In order to sensibly evolve PDFs, one must include sea and glue content at hadronic scale,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endParaRPr lang="en-GB" sz="2000" dirty="0" smtClean="0"/>
          </a:p>
          <a:p>
            <a:r>
              <a:rPr lang="en-GB" sz="2000" u="sng" dirty="0" smtClean="0"/>
              <a:t>Pion distribution at </a:t>
            </a:r>
            <a:r>
              <a:rPr lang="en-GB" sz="2000" i="1" u="sng" dirty="0" err="1"/>
              <a:t>ζ</a:t>
            </a:r>
            <a:r>
              <a:rPr lang="en-GB" sz="2000" i="1" baseline="-25000" dirty="0" err="1"/>
              <a:t>H</a:t>
            </a:r>
            <a:endParaRPr lang="en-GB" sz="2000" i="1" baseline="-25000" dirty="0" smtClean="0"/>
          </a:p>
          <a:p>
            <a:pPr lvl="1"/>
            <a:r>
              <a:rPr lang="en-GB" dirty="0" smtClean="0"/>
              <a:t>DSE prediction, following from analysis of </a:t>
            </a:r>
            <a:r>
              <a:rPr lang="en-GB" dirty="0" err="1" smtClean="0"/>
              <a:t>leptonic</a:t>
            </a:r>
            <a:r>
              <a:rPr lang="en-GB" dirty="0" smtClean="0"/>
              <a:t> decay: </a:t>
            </a:r>
            <a:r>
              <a:rPr lang="en-GB" i="1" dirty="0" smtClean="0"/>
              <a:t>π</a:t>
            </a:r>
            <a:r>
              <a:rPr lang="en-GB" dirty="0" smtClean="0"/>
              <a:t> contains 5% sea</a:t>
            </a:r>
          </a:p>
          <a:p>
            <a:pPr lvl="1"/>
            <a:r>
              <a:rPr lang="en-GB" dirty="0" smtClean="0"/>
              <a:t>Assume GRV analysis of </a:t>
            </a:r>
            <a:r>
              <a:rPr lang="en-GB" i="1" dirty="0" smtClean="0"/>
              <a:t>πN </a:t>
            </a:r>
            <a:r>
              <a:rPr lang="en-GB" dirty="0" err="1" smtClean="0"/>
              <a:t>Drell</a:t>
            </a:r>
            <a:r>
              <a:rPr lang="en-GB" dirty="0" smtClean="0"/>
              <a:t>-Yan is reliable, then 30% of </a:t>
            </a:r>
            <a:r>
              <a:rPr lang="en-GB" i="1" dirty="0" smtClean="0"/>
              <a:t>π</a:t>
            </a:r>
            <a:r>
              <a:rPr lang="en-GB" dirty="0" smtClean="0"/>
              <a:t> momentum carried by glue</a:t>
            </a:r>
          </a:p>
          <a:p>
            <a:pPr marL="400050" lvl="1" indent="0">
              <a:buNone/>
            </a:pPr>
            <a:r>
              <a:rPr lang="en-GB" dirty="0" smtClean="0"/>
              <a:t>Adopting standard PDF parametrisations, this additional information is sufficient to completely fix realistic </a:t>
            </a:r>
            <a:r>
              <a:rPr lang="en-GB" i="1" dirty="0" smtClean="0"/>
              <a:t>u</a:t>
            </a:r>
            <a:r>
              <a:rPr lang="en-GB" i="1" baseline="-25000" dirty="0" smtClean="0"/>
              <a:t>π</a:t>
            </a:r>
            <a:r>
              <a:rPr lang="en-GB" i="1" dirty="0" smtClean="0"/>
              <a:t>(x;</a:t>
            </a:r>
            <a:r>
              <a:rPr lang="en-GB" i="1" dirty="0"/>
              <a:t> </a:t>
            </a:r>
            <a:r>
              <a:rPr lang="en-GB" i="1" dirty="0" err="1"/>
              <a:t>ζ</a:t>
            </a:r>
            <a:r>
              <a:rPr lang="en-GB" i="1" baseline="-25000" dirty="0" err="1"/>
              <a:t>H</a:t>
            </a:r>
            <a:r>
              <a:rPr lang="en-GB" i="1" dirty="0" smtClean="0"/>
              <a:t>) = valence</a:t>
            </a:r>
            <a:r>
              <a:rPr lang="en-GB" dirty="0" smtClean="0"/>
              <a:t> + </a:t>
            </a:r>
            <a:r>
              <a:rPr lang="en-GB" i="1" dirty="0" smtClean="0"/>
              <a:t>sea</a:t>
            </a:r>
            <a:r>
              <a:rPr lang="en-GB" dirty="0" smtClean="0"/>
              <a:t> + </a:t>
            </a:r>
            <a:r>
              <a:rPr lang="en-GB" i="1" dirty="0" smtClean="0"/>
              <a:t>glue</a:t>
            </a:r>
          </a:p>
          <a:p>
            <a:r>
              <a:rPr lang="en-GB" sz="2000" u="sng" dirty="0" smtClean="0"/>
              <a:t>Kaon </a:t>
            </a:r>
            <a:r>
              <a:rPr lang="en-GB" sz="2000" u="sng" dirty="0"/>
              <a:t>distribution at </a:t>
            </a:r>
            <a:r>
              <a:rPr lang="en-GB" sz="2000" i="1" u="sng" dirty="0" err="1" smtClean="0"/>
              <a:t>ζ</a:t>
            </a:r>
            <a:r>
              <a:rPr lang="en-GB" sz="2000" i="1" baseline="-25000" dirty="0" err="1" smtClean="0"/>
              <a:t>H</a:t>
            </a:r>
            <a:endParaRPr lang="en-GB" sz="2000" i="1" baseline="-25000" dirty="0"/>
          </a:p>
          <a:p>
            <a:pPr lvl="1"/>
            <a:r>
              <a:rPr lang="en-GB" dirty="0" smtClean="0"/>
              <a:t>Owing to heavier mass of intermediate states that can introduce sea-quarks, safe to assume sea-quark content of kaon is effectively zero</a:t>
            </a:r>
            <a:endParaRPr lang="en-GB" i="1" baseline="-25000" dirty="0"/>
          </a:p>
          <a:p>
            <a:pPr lvl="1"/>
            <a:r>
              <a:rPr lang="en-GB" dirty="0" smtClean="0"/>
              <a:t>Treat momentum fraction carried by glue as a parameter to be used in understanding </a:t>
            </a:r>
            <a:r>
              <a:rPr lang="en-GB" i="1" dirty="0" err="1" smtClean="0"/>
              <a:t>u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(x)/u</a:t>
            </a:r>
            <a:r>
              <a:rPr lang="en-GB" i="1" baseline="30000" dirty="0" smtClean="0"/>
              <a:t>π</a:t>
            </a:r>
            <a:r>
              <a:rPr lang="en-GB" i="1" dirty="0" smtClean="0"/>
              <a:t>(x) </a:t>
            </a:r>
            <a:endParaRPr lang="en-GB" dirty="0" smtClean="0"/>
          </a:p>
          <a:p>
            <a:pPr marL="857250" lvl="2" indent="0">
              <a:buNone/>
            </a:pPr>
            <a:r>
              <a:rPr lang="en-GB" sz="2000" dirty="0" smtClean="0"/>
              <a:t>… owing to heavier mass of s-quark, expect </a:t>
            </a:r>
            <a:r>
              <a:rPr lang="en-GB" sz="2000" i="1" dirty="0"/>
              <a:t>〈</a:t>
            </a:r>
            <a:r>
              <a:rPr lang="en-GB" sz="2000" i="1" dirty="0" err="1"/>
              <a:t>x〉</a:t>
            </a:r>
            <a:r>
              <a:rPr lang="en-GB" sz="2000" i="1" baseline="-25000" dirty="0" err="1"/>
              <a:t>g</a:t>
            </a:r>
            <a:r>
              <a:rPr lang="en-GB" sz="2000" i="1" baseline="30000" dirty="0" err="1"/>
              <a:t>K</a:t>
            </a:r>
            <a:r>
              <a:rPr lang="en-GB" sz="2000" i="1" dirty="0"/>
              <a:t> &lt; 〈</a:t>
            </a:r>
            <a:r>
              <a:rPr lang="en-GB" sz="2000" i="1" dirty="0" err="1"/>
              <a:t>x〉</a:t>
            </a:r>
            <a:r>
              <a:rPr lang="en-GB" sz="2000" i="1" baseline="-25000" dirty="0" err="1"/>
              <a:t>g</a:t>
            </a:r>
            <a:r>
              <a:rPr lang="en-GB" sz="2000" i="1" baseline="30000" dirty="0"/>
              <a:t>π</a:t>
            </a:r>
            <a:r>
              <a:rPr lang="en-GB" sz="2000" dirty="0"/>
              <a:t>; but how much </a:t>
            </a:r>
            <a:r>
              <a:rPr lang="en-GB" sz="2000" dirty="0" smtClean="0"/>
              <a:t>less?</a:t>
            </a:r>
            <a:endParaRPr lang="en-GB" sz="2000" dirty="0"/>
          </a:p>
          <a:p>
            <a:pPr marL="857250" lvl="2" indent="0">
              <a:buNone/>
            </a:pPr>
            <a:endParaRPr lang="en-GB" i="1" dirty="0" smtClean="0"/>
          </a:p>
          <a:p>
            <a:pPr lvl="1"/>
            <a:endParaRPr lang="en-GB" i="1" baseline="-25000" dirty="0"/>
          </a:p>
          <a:p>
            <a:pPr marL="400050" lvl="1" indent="0">
              <a:buNone/>
            </a:pP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48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490210" cy="57388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Pion PDF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0200" y="838200"/>
            <a:ext cx="3733800" cy="5287963"/>
          </a:xfrm>
        </p:spPr>
        <p:txBody>
          <a:bodyPr/>
          <a:lstStyle/>
          <a:p>
            <a:r>
              <a:rPr lang="en-GB" sz="2000" dirty="0"/>
              <a:t>Purple </a:t>
            </a:r>
            <a:r>
              <a:rPr lang="en-GB" sz="2000" dirty="0" smtClean="0"/>
              <a:t>dot-dot-dash = prediction </a:t>
            </a:r>
            <a:r>
              <a:rPr lang="en-GB" sz="2000" dirty="0"/>
              <a:t>at </a:t>
            </a:r>
            <a:r>
              <a:rPr lang="en-GB" sz="2000" i="1" dirty="0" err="1"/>
              <a:t>ζ</a:t>
            </a:r>
            <a:r>
              <a:rPr lang="en-GB" sz="2000" i="1" baseline="-25000" dirty="0" err="1"/>
              <a:t>H</a:t>
            </a:r>
            <a:r>
              <a:rPr lang="en-GB" sz="2000" dirty="0"/>
              <a:t> </a:t>
            </a:r>
          </a:p>
          <a:p>
            <a:r>
              <a:rPr lang="en-GB" sz="2000" dirty="0" smtClean="0"/>
              <a:t>Data = modern reappraisal of E615: NLO analysis plus soft-gluon </a:t>
            </a:r>
            <a:r>
              <a:rPr lang="en-GB" sz="2000" dirty="0" err="1" smtClean="0"/>
              <a:t>resummation</a:t>
            </a:r>
            <a:r>
              <a:rPr lang="en-GB" sz="2000" dirty="0" smtClean="0"/>
              <a:t> (ASV)</a:t>
            </a:r>
            <a:endParaRPr lang="en-GB" sz="2000" dirty="0"/>
          </a:p>
          <a:p>
            <a:r>
              <a:rPr lang="en-GB" sz="2000" dirty="0" smtClean="0"/>
              <a:t>Solid black curve, prediction evolved to </a:t>
            </a:r>
            <a:r>
              <a:rPr lang="en-GB" sz="2000" i="1" dirty="0" smtClean="0"/>
              <a:t>ζ</a:t>
            </a:r>
            <a:r>
              <a:rPr lang="en-GB" sz="2000" dirty="0" smtClean="0"/>
              <a:t>=5.2GeV, the scale associated with the experiments</a:t>
            </a:r>
          </a:p>
          <a:p>
            <a:r>
              <a:rPr lang="en-GB" sz="2000" dirty="0" smtClean="0"/>
              <a:t>Blue dashed curve = first DSE prediction, in 2000 (</a:t>
            </a:r>
            <a:r>
              <a:rPr lang="en-GB" sz="2000" i="1" dirty="0" smtClean="0"/>
              <a:t>ζ</a:t>
            </a:r>
            <a:r>
              <a:rPr lang="en-GB" sz="2000" dirty="0" smtClean="0"/>
              <a:t>=5.2GeV)</a:t>
            </a:r>
          </a:p>
          <a:p>
            <a:r>
              <a:rPr lang="en-GB" sz="2000" dirty="0" smtClean="0"/>
              <a:t>Dotted red curve = result obtained with momentum-independent gluon exchange (contact interaction, </a:t>
            </a:r>
            <a:r>
              <a:rPr lang="en-GB" sz="2000" i="1" dirty="0" smtClean="0"/>
              <a:t>ζ</a:t>
            </a:r>
            <a:r>
              <a:rPr lang="en-GB" sz="2000" dirty="0" smtClean="0"/>
              <a:t>=5.2GeV)</a:t>
            </a:r>
            <a:endParaRPr lang="en-GB" sz="2000" dirty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1600200" y="2362200"/>
            <a:ext cx="11430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rgbClr val="008000"/>
                </a:solidFill>
              </a:rPr>
              <a:t>ζ=5.2GeV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600200" y="2667000"/>
            <a:ext cx="25146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Data and DSE: (1-x)</a:t>
            </a:r>
            <a:r>
              <a:rPr kumimoji="0" lang="en-GB" sz="1800" b="0" i="1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3.0</a:t>
            </a:r>
            <a:r>
              <a:rPr lang="en-GB" baseline="30000" dirty="0">
                <a:solidFill>
                  <a:srgbClr val="008000"/>
                </a:solidFill>
              </a:rPr>
              <a:t>±</a:t>
            </a:r>
            <a:r>
              <a:rPr kumimoji="0" lang="en-GB" sz="1800" b="0" i="1" u="none" strike="noStrike" cap="none" normalizeH="0" baseline="3000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0.1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86200" y="1524000"/>
            <a:ext cx="16002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CI: (1-x)</a:t>
            </a:r>
            <a:r>
              <a:rPr lang="en-GB" i="1" baseline="30000" dirty="0" smtClean="0">
                <a:solidFill>
                  <a:srgbClr val="C00000"/>
                </a:solidFill>
                <a:latin typeface="Calibri" pitchFamily="34" charset="0"/>
              </a:rPr>
              <a:t>1.0</a:t>
            </a:r>
            <a:r>
              <a:rPr lang="en-GB" baseline="30000" dirty="0" smtClean="0">
                <a:solidFill>
                  <a:srgbClr val="C00000"/>
                </a:solidFill>
              </a:rPr>
              <a:t>±</a:t>
            </a:r>
            <a:r>
              <a:rPr lang="en-GB" i="1" baseline="30000" dirty="0" smtClean="0">
                <a:solidFill>
                  <a:srgbClr val="C00000"/>
                </a:solidFill>
                <a:latin typeface="Calibri" pitchFamily="34" charset="0"/>
              </a:rPr>
              <a:t>0.1</a:t>
            </a:r>
            <a:endParaRPr kumimoji="0" lang="en-GB" sz="1800" b="0" i="1" u="none" strike="noStrike" cap="none" normalizeH="0" baseline="30000" dirty="0" smtClean="0">
              <a:ln>
                <a:noFill/>
              </a:ln>
              <a:solidFill>
                <a:srgbClr val="C00000"/>
              </a:solidFill>
              <a:effectLst/>
              <a:latin typeface="Calibri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 bwMode="auto">
          <a:xfrm flipH="1" flipV="1">
            <a:off x="2767614" y="789743"/>
            <a:ext cx="3063591" cy="330239"/>
          </a:xfrm>
          <a:prstGeom prst="straightConnector1">
            <a:avLst/>
          </a:prstGeom>
          <a:noFill/>
          <a:ln w="9525" cap="flat" cmpd="sng" algn="ctr">
            <a:solidFill>
              <a:srgbClr val="99336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2438400" y="685800"/>
            <a:ext cx="76200" cy="609600"/>
          </a:xfrm>
          <a:prstGeom prst="straightConnector1">
            <a:avLst/>
          </a:prstGeom>
          <a:noFill/>
          <a:ln w="9525" cap="flat" cmpd="sng" algn="ctr">
            <a:solidFill>
              <a:srgbClr val="0A0A0A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83305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Pion: </a:t>
            </a:r>
            <a:br>
              <a:rPr lang="en-GB" sz="2800" dirty="0" smtClean="0"/>
            </a:br>
            <a:r>
              <a:rPr lang="en-GB" sz="2800" dirty="0" smtClean="0"/>
              <a:t>DSE comparison with lattice moments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3899705" cy="4525963"/>
          </a:xfrm>
        </p:spPr>
        <p:txBody>
          <a:bodyPr/>
          <a:lstStyle/>
          <a:p>
            <a:r>
              <a:rPr lang="en-GB" sz="2000" dirty="0"/>
              <a:t>All </a:t>
            </a:r>
            <a:r>
              <a:rPr lang="en-GB" sz="2000" dirty="0" smtClean="0"/>
              <a:t>lattice </a:t>
            </a:r>
            <a:r>
              <a:rPr lang="en-GB" sz="2000" dirty="0"/>
              <a:t>studies agree with each other, within errors</a:t>
            </a:r>
          </a:p>
          <a:p>
            <a:r>
              <a:rPr lang="en-GB" sz="2000" dirty="0"/>
              <a:t>DSE and </a:t>
            </a:r>
            <a:r>
              <a:rPr lang="en-GB" sz="2000" dirty="0" smtClean="0"/>
              <a:t>lattice </a:t>
            </a:r>
            <a:r>
              <a:rPr lang="en-GB" sz="2000" dirty="0"/>
              <a:t>agree, within </a:t>
            </a:r>
            <a:r>
              <a:rPr lang="en-GB" sz="2000" dirty="0" smtClean="0"/>
              <a:t>errors; and DSE at level of 4% with lattice-average</a:t>
            </a:r>
            <a:endParaRPr lang="en-GB" sz="2000" dirty="0"/>
          </a:p>
          <a:p>
            <a:r>
              <a:rPr lang="en-GB" sz="2000" dirty="0" smtClean="0"/>
              <a:t>[66]: </a:t>
            </a:r>
            <a:r>
              <a:rPr lang="en-GB" sz="2000" dirty="0" err="1" smtClean="0"/>
              <a:t>Brommel</a:t>
            </a:r>
            <a:r>
              <a:rPr lang="en-GB" sz="2000" dirty="0" smtClean="0"/>
              <a:t> et al. (2007)</a:t>
            </a:r>
          </a:p>
          <a:p>
            <a:pPr marL="400050" lvl="1" indent="0">
              <a:buNone/>
            </a:pPr>
            <a:r>
              <a:rPr lang="en-GB" dirty="0" smtClean="0"/>
              <a:t>[67]: Best </a:t>
            </a:r>
            <a:r>
              <a:rPr lang="en-GB" i="1" dirty="0" smtClean="0"/>
              <a:t>et al</a:t>
            </a:r>
            <a:r>
              <a:rPr lang="en-GB" dirty="0" smtClean="0"/>
              <a:t>. (1997)</a:t>
            </a:r>
          </a:p>
          <a:p>
            <a:pPr marL="400050" lvl="1" indent="0">
              <a:buNone/>
            </a:pPr>
            <a:r>
              <a:rPr lang="en-GB" dirty="0" smtClean="0"/>
              <a:t>[68]: Detmold </a:t>
            </a:r>
            <a:r>
              <a:rPr lang="en-GB" i="1" dirty="0" smtClean="0"/>
              <a:t>et al</a:t>
            </a:r>
            <a:r>
              <a:rPr lang="en-GB" dirty="0" smtClean="0"/>
              <a:t>. (2003) </a:t>
            </a:r>
          </a:p>
          <a:p>
            <a:pPr marL="457200" indent="-457200"/>
            <a:r>
              <a:rPr lang="en-GB" sz="2000" dirty="0" smtClean="0"/>
              <a:t>On light-front, just 52% of the pion’s momentum is carried by valence-quarks at </a:t>
            </a:r>
            <a:r>
              <a:rPr lang="en-GB" sz="2000" i="1" dirty="0" smtClean="0"/>
              <a:t>ζ</a:t>
            </a:r>
            <a:r>
              <a:rPr lang="en-GB" sz="2000" i="1" baseline="-25000" dirty="0" smtClean="0"/>
              <a:t>2</a:t>
            </a:r>
            <a:r>
              <a:rPr lang="en-GB" sz="2000" dirty="0" smtClean="0"/>
              <a:t> = 2GeV, down from 65% at </a:t>
            </a:r>
            <a:r>
              <a:rPr lang="en-GB" sz="2000" i="1" dirty="0" err="1" smtClean="0"/>
              <a:t>ζ</a:t>
            </a:r>
            <a:r>
              <a:rPr lang="en-GB" sz="2000" i="1" baseline="-25000" dirty="0" err="1" smtClean="0"/>
              <a:t>H</a:t>
            </a:r>
            <a:r>
              <a:rPr lang="en-GB" sz="2000" i="1" dirty="0" smtClean="0"/>
              <a:t>= </a:t>
            </a:r>
            <a:r>
              <a:rPr lang="en-GB" sz="2000" dirty="0" smtClean="0"/>
              <a:t>0.51GeV</a:t>
            </a:r>
            <a:endParaRPr lang="en-GB" sz="2000" dirty="0"/>
          </a:p>
          <a:p>
            <a:pPr marL="400050" lvl="1" indent="0">
              <a:buNone/>
            </a:pPr>
            <a:endParaRPr lang="en-GB" dirty="0" smtClean="0"/>
          </a:p>
          <a:p>
            <a:pPr marL="400050" lvl="1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505" y="1416050"/>
            <a:ext cx="4939495" cy="40703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953000" y="3581400"/>
            <a:ext cx="3352800" cy="533400"/>
          </a:xfrm>
          <a:prstGeom prst="rect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843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  <a:t>Hadron Structure</a:t>
            </a:r>
            <a:br>
              <a:rPr lang="en-GB" sz="3600" i="1" dirty="0" smtClean="0">
                <a:ln/>
                <a:solidFill>
                  <a:srgbClr val="008000"/>
                </a:solidFill>
                <a:effectLst>
                  <a:reflection blurRad="6350" stA="60000" endA="900" endPos="58000" dir="5400000" sy="-100000" algn="bl" rotWithShape="0"/>
                </a:effectLst>
              </a:rPr>
            </a:br>
            <a:r>
              <a:rPr lang="en-GB" sz="3600" b="0" i="1" dirty="0" smtClean="0">
                <a:ln w="0"/>
                <a:solidFill>
                  <a:schemeClr val="tx2">
                    <a:lumMod val="75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Why?</a:t>
            </a:r>
            <a:endParaRPr lang="en-GB" sz="3600" b="0" i="1" dirty="0">
              <a:ln w="0"/>
              <a:solidFill>
                <a:schemeClr val="tx2">
                  <a:lumMod val="75000"/>
                </a:schemeClr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41437"/>
            <a:ext cx="8537575" cy="4983163"/>
          </a:xfrm>
        </p:spPr>
        <p:txBody>
          <a:bodyPr/>
          <a:lstStyle/>
          <a:p>
            <a:r>
              <a:rPr lang="en-GB" sz="2400" dirty="0" smtClean="0"/>
              <a:t>Classical QCD </a:t>
            </a:r>
            <a:r>
              <a:rPr lang="en-GB" sz="2400" dirty="0"/>
              <a:t>… </a:t>
            </a:r>
            <a:r>
              <a:rPr lang="en-GB" sz="2400" dirty="0" smtClean="0"/>
              <a:t>non-Abelian </a:t>
            </a:r>
            <a:r>
              <a:rPr lang="en-GB" sz="2400" dirty="0"/>
              <a:t>local gauge theory </a:t>
            </a:r>
            <a:endParaRPr lang="en-GB" sz="2400" dirty="0" smtClean="0"/>
          </a:p>
          <a:p>
            <a:r>
              <a:rPr lang="en-GB" sz="2400" dirty="0"/>
              <a:t>R</a:t>
            </a:r>
            <a:r>
              <a:rPr lang="en-GB" sz="2400" dirty="0" smtClean="0"/>
              <a:t>emove the mass … there’s no scale left</a:t>
            </a:r>
          </a:p>
          <a:p>
            <a:r>
              <a:rPr lang="en-AU" sz="2400" dirty="0" smtClean="0"/>
              <a:t>There </a:t>
            </a:r>
            <a:r>
              <a:rPr lang="en-AU" sz="2400" dirty="0"/>
              <a:t>is no dynamics in a </a:t>
            </a:r>
            <a:r>
              <a:rPr lang="en-AU" sz="2400" dirty="0" smtClean="0"/>
              <a:t>scale-invariant theory; only kinematics … the theory looks the same at all length-scales </a:t>
            </a:r>
            <a:r>
              <a:rPr lang="en-GB" sz="2400" dirty="0"/>
              <a:t>… </a:t>
            </a:r>
            <a:r>
              <a:rPr lang="en-GB" sz="2400" dirty="0" smtClean="0"/>
              <a:t>there can be no clumps of anything </a:t>
            </a:r>
            <a:r>
              <a:rPr lang="en-GB" sz="2400" dirty="0"/>
              <a:t>… </a:t>
            </a:r>
            <a:r>
              <a:rPr lang="en-AU" sz="2400" dirty="0" smtClean="0"/>
              <a:t>hence </a:t>
            </a:r>
            <a:r>
              <a:rPr lang="en-AU" sz="2400" dirty="0"/>
              <a:t>bound-states are impossible</a:t>
            </a:r>
            <a:r>
              <a:rPr lang="en-AU" sz="2400" dirty="0" smtClean="0"/>
              <a:t>.</a:t>
            </a:r>
          </a:p>
          <a:p>
            <a:r>
              <a:rPr lang="en-AU" sz="2400" dirty="0" smtClean="0"/>
              <a:t> </a:t>
            </a:r>
            <a:r>
              <a:rPr lang="en-AU" sz="2800" i="1" dirty="0" smtClean="0"/>
              <a:t>Our Universe can’t exist</a:t>
            </a:r>
            <a:endParaRPr lang="en-AU" sz="2400" i="1" dirty="0" smtClean="0"/>
          </a:p>
          <a:p>
            <a:r>
              <a:rPr lang="en-AU" sz="2400" dirty="0" smtClean="0"/>
              <a:t>Higgs boson doesn’t solve this problem</a:t>
            </a:r>
            <a:r>
              <a:rPr lang="en-GB" sz="2400" dirty="0"/>
              <a:t> </a:t>
            </a:r>
            <a:r>
              <a:rPr lang="en-GB" sz="2400" dirty="0" smtClean="0"/>
              <a:t>… normal matter is constituted from light-quarks … the mass of protons and neutrons, the kernels of all visible matter, are 100-times larger than anything the Higgs can produce</a:t>
            </a:r>
          </a:p>
          <a:p>
            <a:r>
              <a:rPr lang="en-GB" sz="2400" dirty="0" smtClean="0"/>
              <a:t> </a:t>
            </a:r>
            <a:r>
              <a:rPr lang="en-GB" sz="2800" i="1" dirty="0" smtClean="0"/>
              <a:t>Where did it all begin? 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GB" sz="2800" i="1" dirty="0" smtClean="0"/>
              <a:t>… becomes </a:t>
            </a:r>
            <a:r>
              <a:rPr lang="en-GB" sz="2800" i="1" dirty="0"/>
              <a:t>… </a:t>
            </a:r>
            <a:r>
              <a:rPr lang="en-GB" sz="2800" i="1" dirty="0" smtClean="0"/>
              <a:t>Where did it all come from?</a:t>
            </a:r>
            <a:endParaRPr lang="en-AU" sz="2400" i="1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98592" cy="6096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 bwMode="auto">
          <a:xfrm>
            <a:off x="2667000" y="92076"/>
            <a:ext cx="914400" cy="593724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7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143000"/>
            <a:ext cx="5765800" cy="370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Gluon content of kaon</a:t>
            </a:r>
            <a:endParaRPr lang="en-GB" sz="3200" i="1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9037"/>
            <a:ext cx="3530600" cy="4525963"/>
          </a:xfrm>
        </p:spPr>
        <p:txBody>
          <a:bodyPr/>
          <a:lstStyle/>
          <a:p>
            <a:r>
              <a:rPr lang="en-GB" i="1" dirty="0" smtClean="0"/>
              <a:t>〈</a:t>
            </a:r>
            <a:r>
              <a:rPr lang="en-GB" i="1" dirty="0" err="1" smtClean="0"/>
              <a:t>x〉</a:t>
            </a:r>
            <a:r>
              <a:rPr lang="en-GB" i="1" baseline="-25000" dirty="0" err="1" smtClean="0"/>
              <a:t>g</a:t>
            </a:r>
            <a:r>
              <a:rPr lang="en-GB" i="1" baseline="30000" dirty="0" err="1" smtClean="0"/>
              <a:t>K</a:t>
            </a:r>
            <a:r>
              <a:rPr lang="en-GB" i="1" dirty="0" smtClean="0"/>
              <a:t>(</a:t>
            </a:r>
            <a:r>
              <a:rPr lang="en-GB" i="1" dirty="0" err="1" smtClean="0"/>
              <a:t>ζ</a:t>
            </a:r>
            <a:r>
              <a:rPr lang="en-GB" i="1" baseline="-25000" dirty="0" err="1" smtClean="0"/>
              <a:t>H</a:t>
            </a:r>
            <a:r>
              <a:rPr lang="en-GB" i="1" dirty="0"/>
              <a:t>)</a:t>
            </a:r>
            <a:r>
              <a:rPr lang="en-GB" dirty="0"/>
              <a:t> = 0.05 ± </a:t>
            </a:r>
            <a:r>
              <a:rPr lang="en-GB" dirty="0" smtClean="0"/>
              <a:t>0.05</a:t>
            </a:r>
          </a:p>
          <a:p>
            <a:pPr marL="400050" lvl="1" indent="0">
              <a:buNone/>
            </a:pPr>
            <a:r>
              <a:rPr lang="en-GB" sz="2200" dirty="0"/>
              <a:t>⇒ </a:t>
            </a:r>
            <a:r>
              <a:rPr lang="en-GB" sz="2200" dirty="0" smtClean="0"/>
              <a:t>Valence quarks carry 95% of kaon’s momentum at </a:t>
            </a:r>
            <a:r>
              <a:rPr lang="en-GB" sz="2200" i="1" dirty="0" err="1"/>
              <a:t>ζ</a:t>
            </a:r>
            <a:r>
              <a:rPr lang="en-GB" sz="2200" i="1" baseline="-25000" dirty="0" err="1"/>
              <a:t>H</a:t>
            </a:r>
            <a:endParaRPr lang="en-GB" sz="2200" dirty="0" smtClean="0"/>
          </a:p>
          <a:p>
            <a:r>
              <a:rPr lang="en-GB" dirty="0" smtClean="0"/>
              <a:t>Evolved to </a:t>
            </a:r>
            <a:r>
              <a:rPr lang="en-GB" sz="2400" i="1" dirty="0" smtClean="0"/>
              <a:t>ζ</a:t>
            </a:r>
            <a:r>
              <a:rPr lang="en-GB" sz="2400" i="1" baseline="-25000" dirty="0" smtClean="0"/>
              <a:t>2</a:t>
            </a:r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pPr marL="40005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GB" sz="2200" dirty="0" smtClean="0"/>
              <a:t>Valence-quarks carry ⅔ of kaon’s light-front momentum</a:t>
            </a:r>
            <a:endParaRPr lang="en-GB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6248400" y="114300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0%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6096000" y="1905000"/>
            <a:ext cx="914400" cy="2587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Calibri" pitchFamily="34" charset="0"/>
              </a:rPr>
              <a:t>10%</a:t>
            </a: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6675438" y="2133600"/>
            <a:ext cx="1020762" cy="884238"/>
          </a:xfrm>
          <a:prstGeom prst="straightConnector1">
            <a:avLst/>
          </a:prstGeom>
          <a:noFill/>
          <a:ln w="9525" cap="flat" cmpd="sng" algn="ctr">
            <a:solidFill>
              <a:srgbClr val="6600FF"/>
            </a:solidFill>
            <a:prstDash val="lgDash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4724400" y="3017838"/>
            <a:ext cx="3200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1</a:t>
            </a:r>
            <a:r>
              <a:rPr kumimoji="0" lang="en-GB" sz="1800" b="0" i="0" u="none" strike="noStrike" cap="none" normalizeH="0" baseline="3000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st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DSE analysis (Tandy </a:t>
            </a:r>
            <a:r>
              <a:rPr kumimoji="0" lang="en-GB" sz="1800" b="0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et al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.,</a:t>
            </a:r>
            <a:r>
              <a:rPr kumimoji="0" lang="en-GB" sz="1800" b="0" i="0" u="none" strike="noStrike" cap="none" normalizeH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 fully numerical DSE solutions)</a:t>
            </a: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rgbClr val="6600CC"/>
              </a:solidFill>
              <a:effectLst/>
              <a:latin typeface="Calibri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0"/>
            <a:ext cx="3149600" cy="1244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2590800" y="4876800"/>
            <a:ext cx="6553200" cy="17526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i="1" dirty="0" smtClean="0">
                <a:solidFill>
                  <a:srgbClr val="FF0000"/>
                </a:solidFill>
                <a:latin typeface="Calibri" pitchFamily="34" charset="0"/>
              </a:rPr>
              <a:t>At a given scale, far less glue in kaon than in pion</a:t>
            </a:r>
            <a:r>
              <a:rPr lang="en-AU" sz="1600" dirty="0" smtClean="0">
                <a:latin typeface="Calibri" pitchFamily="34" charset="0"/>
              </a:rPr>
              <a:t>: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heavier quarks radiate less readily than lighter quarks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heavier </a:t>
            </a:r>
            <a:r>
              <a:rPr lang="en-A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quarks radiate </a:t>
            </a: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softer gluons than do lighter quarks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Landau-</a:t>
            </a:r>
            <a:r>
              <a:rPr lang="en-AU" sz="16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Pomeranchuk</a:t>
            </a: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effect: softer gluons have longer </a:t>
            </a:r>
            <a:r>
              <a:rPr lang="en-A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wavelength and multiple scatterings are suppressed by interference</a:t>
            </a: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Momentum </a:t>
            </a:r>
            <a:r>
              <a:rPr lang="en-A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conservation communicates </a:t>
            </a: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these effects </a:t>
            </a:r>
            <a:r>
              <a:rPr lang="en-A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to the kaon's </a:t>
            </a:r>
            <a:r>
              <a:rPr lang="en-AU" sz="16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u</a:t>
            </a:r>
            <a:r>
              <a:rPr lang="en-AU" sz="16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-quark.</a:t>
            </a:r>
            <a:r>
              <a:rPr lang="en-AU" sz="16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pic>
        <p:nvPicPr>
          <p:cNvPr id="14" name="Picture 13" descr="Ins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480"/>
            <a:ext cx="2495550" cy="1058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4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31837"/>
            <a:ext cx="9144000" cy="5678488"/>
          </a:xfrm>
        </p:spPr>
        <p:txBody>
          <a:bodyPr/>
          <a:lstStyle/>
          <a:p>
            <a:r>
              <a:rPr lang="en-AU" dirty="0" smtClean="0"/>
              <a:t>Dressed-quark </a:t>
            </a:r>
            <a:r>
              <a:rPr lang="en-AU" dirty="0"/>
              <a:t>basis </a:t>
            </a:r>
            <a:r>
              <a:rPr lang="en-AU" dirty="0" smtClean="0"/>
              <a:t>and symmetry-preserving (beyond-handbag) expressions used to analyse </a:t>
            </a:r>
            <a:r>
              <a:rPr lang="en-GB" i="1" dirty="0" smtClean="0"/>
              <a:t>π</a:t>
            </a:r>
            <a:r>
              <a:rPr lang="en-GB" dirty="0" smtClean="0"/>
              <a:t> </a:t>
            </a:r>
            <a:r>
              <a:rPr lang="en-GB" dirty="0"/>
              <a:t>&amp; </a:t>
            </a:r>
            <a:r>
              <a:rPr lang="en-GB" i="1" dirty="0"/>
              <a:t>K</a:t>
            </a:r>
            <a:r>
              <a:rPr lang="en-GB" dirty="0"/>
              <a:t> </a:t>
            </a:r>
            <a:r>
              <a:rPr lang="en-GB" dirty="0" smtClean="0"/>
              <a:t>valence-quark PDFs … guarantee that at hadronic scale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i="1" dirty="0" err="1"/>
              <a:t>q</a:t>
            </a:r>
            <a:r>
              <a:rPr lang="en-GB" i="1" baseline="-25000" dirty="0" err="1"/>
              <a:t>V</a:t>
            </a:r>
            <a:r>
              <a:rPr lang="en-GB" i="1" dirty="0"/>
              <a:t>(</a:t>
            </a:r>
            <a:r>
              <a:rPr lang="en-GB" i="1" dirty="0" err="1"/>
              <a:t>x;ζ</a:t>
            </a:r>
            <a:r>
              <a:rPr lang="en-GB" i="1" baseline="-25000" dirty="0" err="1"/>
              <a:t>H</a:t>
            </a:r>
            <a:r>
              <a:rPr lang="en-GB" i="1" dirty="0"/>
              <a:t>)</a:t>
            </a:r>
            <a:r>
              <a:rPr lang="en-GB" dirty="0"/>
              <a:t> ∝ </a:t>
            </a:r>
            <a:r>
              <a:rPr lang="en-GB" i="1" dirty="0"/>
              <a:t>(1-x)</a:t>
            </a:r>
            <a:r>
              <a:rPr lang="en-GB" i="1" baseline="30000" dirty="0"/>
              <a:t>2</a:t>
            </a:r>
            <a:r>
              <a:rPr lang="en-GB" dirty="0"/>
              <a:t> on </a:t>
            </a:r>
            <a:r>
              <a:rPr lang="en-GB" i="1" dirty="0"/>
              <a:t>x ≃ 1</a:t>
            </a:r>
            <a:r>
              <a:rPr lang="en-GB" dirty="0" smtClean="0"/>
              <a:t> </a:t>
            </a:r>
          </a:p>
          <a:p>
            <a:r>
              <a:rPr lang="en-AU" dirty="0" smtClean="0"/>
              <a:t>Flavour-dependence </a:t>
            </a:r>
            <a:r>
              <a:rPr lang="en-AU" dirty="0"/>
              <a:t>of </a:t>
            </a:r>
            <a:r>
              <a:rPr lang="en-AU" dirty="0" smtClean="0"/>
              <a:t>DCSB </a:t>
            </a:r>
            <a:r>
              <a:rPr lang="en-AU" dirty="0"/>
              <a:t>modulates the strength of SU(3)-flavour symmetry breaking in meson </a:t>
            </a:r>
            <a:r>
              <a:rPr lang="en-AU" dirty="0" smtClean="0"/>
              <a:t>PDFs, as it does in every other </a:t>
            </a:r>
            <a:r>
              <a:rPr lang="en-AU" dirty="0" err="1" smtClean="0"/>
              <a:t>nonperturbative</a:t>
            </a:r>
            <a:r>
              <a:rPr lang="en-AU" dirty="0" smtClean="0"/>
              <a:t> quantity </a:t>
            </a:r>
          </a:p>
          <a:p>
            <a:r>
              <a:rPr lang="en-AU" dirty="0" smtClean="0"/>
              <a:t>At </a:t>
            </a:r>
            <a:r>
              <a:rPr lang="en-AU" i="1" dirty="0" err="1" smtClean="0"/>
              <a:t>ζ</a:t>
            </a:r>
            <a:r>
              <a:rPr lang="en-AU" i="1" baseline="-25000" dirty="0" err="1" smtClean="0"/>
              <a:t>H</a:t>
            </a:r>
            <a:r>
              <a:rPr lang="en-AU" dirty="0" smtClean="0"/>
              <a:t>: </a:t>
            </a:r>
          </a:p>
          <a:p>
            <a:pPr lvl="1"/>
            <a:r>
              <a:rPr lang="en-AU" dirty="0" smtClean="0"/>
              <a:t>valence </a:t>
            </a:r>
            <a:r>
              <a:rPr lang="en-AU" dirty="0"/>
              <a:t>dressed-quarks carry roughly two-thirds of </a:t>
            </a:r>
            <a:r>
              <a:rPr lang="en-AU" dirty="0" smtClean="0"/>
              <a:t>pion’s </a:t>
            </a:r>
            <a:r>
              <a:rPr lang="en-AU" dirty="0"/>
              <a:t>light-front momentum, with the bulk of the remainder carried by </a:t>
            </a:r>
            <a:r>
              <a:rPr lang="en-AU" dirty="0" smtClean="0"/>
              <a:t>glue … sea-quarks carry roughly 5%</a:t>
            </a:r>
          </a:p>
          <a:p>
            <a:pPr lvl="1"/>
            <a:r>
              <a:rPr lang="en-AU" dirty="0" smtClean="0"/>
              <a:t>contrast</a:t>
            </a:r>
            <a:r>
              <a:rPr lang="en-AU" dirty="0"/>
              <a:t>, valence dressed-quarks carry approximately 95% of the kaon’s light-front </a:t>
            </a:r>
            <a:r>
              <a:rPr lang="en-AU" dirty="0" smtClean="0"/>
              <a:t>momentum, </a:t>
            </a:r>
            <a:r>
              <a:rPr lang="en-AU" dirty="0"/>
              <a:t>with the remainder lying in the gluon </a:t>
            </a:r>
            <a:r>
              <a:rPr lang="en-AU" dirty="0" smtClean="0"/>
              <a:t>distribution … sea-quarks carry </a:t>
            </a:r>
            <a:r>
              <a:rPr lang="en-GB" dirty="0"/>
              <a:t>≃ 0 </a:t>
            </a:r>
            <a:r>
              <a:rPr lang="en-GB" dirty="0" smtClean="0"/>
              <a:t>%</a:t>
            </a:r>
          </a:p>
          <a:p>
            <a:pPr lvl="2"/>
            <a:r>
              <a:rPr lang="en-AU" sz="1800" dirty="0"/>
              <a:t>heavier </a:t>
            </a:r>
            <a:r>
              <a:rPr lang="en-AU" sz="1800" i="1" dirty="0" smtClean="0"/>
              <a:t>s</a:t>
            </a:r>
            <a:r>
              <a:rPr lang="en-AU" sz="1800" dirty="0" smtClean="0"/>
              <a:t>-quarks </a:t>
            </a:r>
            <a:r>
              <a:rPr lang="en-AU" sz="1800" dirty="0"/>
              <a:t>radiate soft gluons less readily than lighter quarks </a:t>
            </a:r>
            <a:r>
              <a:rPr lang="en-AU" sz="1800" dirty="0" smtClean="0"/>
              <a:t>and momentum conservation subsequently constrains gluons associated with the kaon’s </a:t>
            </a:r>
            <a:r>
              <a:rPr lang="en-AU" sz="1800" i="1" dirty="0" smtClean="0"/>
              <a:t>u</a:t>
            </a:r>
            <a:r>
              <a:rPr lang="en-AU" sz="1800" dirty="0" smtClean="0"/>
              <a:t>-quark</a:t>
            </a:r>
            <a:endParaRPr lang="en-AU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4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GB" sz="3600" i="1" dirty="0"/>
              <a:t>π</a:t>
            </a:r>
            <a:r>
              <a:rPr lang="en-GB" sz="3600" dirty="0"/>
              <a:t> &amp; </a:t>
            </a:r>
            <a:r>
              <a:rPr lang="en-GB" sz="3600" i="1" dirty="0" smtClean="0"/>
              <a:t>K</a:t>
            </a:r>
            <a:r>
              <a:rPr lang="en-GB" sz="3600" dirty="0" smtClean="0"/>
              <a:t> PDFs</a:t>
            </a:r>
            <a:r>
              <a:rPr lang="en-GB" sz="3200" dirty="0"/>
              <a:t/>
            </a:r>
            <a:br>
              <a:rPr lang="en-GB" sz="3200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5678488"/>
          </a:xfrm>
        </p:spPr>
        <p:txBody>
          <a:bodyPr/>
          <a:lstStyle/>
          <a:p>
            <a:r>
              <a:rPr lang="en-AU" dirty="0"/>
              <a:t>Evolving </a:t>
            </a:r>
            <a:r>
              <a:rPr lang="en-AU" dirty="0" smtClean="0"/>
              <a:t>distributions </a:t>
            </a:r>
            <a:r>
              <a:rPr lang="en-AU" dirty="0"/>
              <a:t>to </a:t>
            </a:r>
            <a:r>
              <a:rPr lang="en-AU" dirty="0" smtClean="0"/>
              <a:t>scale </a:t>
            </a:r>
            <a:r>
              <a:rPr lang="en-AU" dirty="0"/>
              <a:t>characteristic of meson-nucleon </a:t>
            </a:r>
            <a:r>
              <a:rPr lang="en-AU" dirty="0" err="1"/>
              <a:t>Drell</a:t>
            </a:r>
            <a:r>
              <a:rPr lang="en-AU" dirty="0"/>
              <a:t>-Yan </a:t>
            </a:r>
            <a:r>
              <a:rPr lang="en-AU" dirty="0" smtClean="0"/>
              <a:t>experiments, </a:t>
            </a:r>
            <a:r>
              <a:rPr lang="en-GB" dirty="0"/>
              <a:t>ζ=5.2 GeV</a:t>
            </a:r>
            <a:endParaRPr lang="en-AU" dirty="0" smtClean="0"/>
          </a:p>
          <a:p>
            <a:pPr lvl="1"/>
            <a:r>
              <a:rPr lang="en-AU" dirty="0" smtClean="0"/>
              <a:t>extant data reproduced </a:t>
            </a:r>
          </a:p>
          <a:p>
            <a:pPr lvl="2"/>
            <a:r>
              <a:rPr lang="en-GB" sz="2200" i="1" dirty="0"/>
              <a:t>x ≃ 1</a:t>
            </a:r>
            <a:r>
              <a:rPr lang="en-GB" sz="2200" dirty="0"/>
              <a:t>: </a:t>
            </a:r>
            <a:r>
              <a:rPr lang="en-GB" sz="2200" i="1" dirty="0"/>
              <a:t>q(x) ∝ (</a:t>
            </a:r>
            <a:r>
              <a:rPr lang="en-GB" sz="2200" i="1" dirty="0" smtClean="0"/>
              <a:t>1-x)</a:t>
            </a:r>
            <a:r>
              <a:rPr lang="en-GB" sz="2200" i="1" baseline="30000" dirty="0" smtClean="0"/>
              <a:t>3</a:t>
            </a:r>
            <a:endParaRPr lang="en-AU" sz="2200" i="1" baseline="30000" dirty="0" smtClean="0"/>
          </a:p>
          <a:p>
            <a:pPr lvl="1"/>
            <a:r>
              <a:rPr lang="en-AU" dirty="0" smtClean="0"/>
              <a:t>ratio </a:t>
            </a:r>
            <a:r>
              <a:rPr lang="en-AU" dirty="0" err="1" smtClean="0"/>
              <a:t>u</a:t>
            </a:r>
            <a:r>
              <a:rPr lang="en-AU" baseline="30000" dirty="0" err="1" smtClean="0"/>
              <a:t>K</a:t>
            </a:r>
            <a:r>
              <a:rPr lang="en-AU" dirty="0" smtClean="0"/>
              <a:t>(x)/u</a:t>
            </a:r>
            <a:r>
              <a:rPr lang="en-GB" baseline="30000" dirty="0"/>
              <a:t>π</a:t>
            </a:r>
            <a:r>
              <a:rPr lang="en-GB" dirty="0"/>
              <a:t>(x</a:t>
            </a:r>
            <a:r>
              <a:rPr lang="en-GB" dirty="0" smtClean="0"/>
              <a:t>) </a:t>
            </a:r>
            <a:r>
              <a:rPr lang="en-AU" dirty="0" smtClean="0"/>
              <a:t>explained by vastly different gluon content of </a:t>
            </a:r>
            <a:r>
              <a:rPr lang="el-GR" i="1" dirty="0"/>
              <a:t>π</a:t>
            </a:r>
            <a:r>
              <a:rPr lang="el-GR" dirty="0"/>
              <a:t> &amp; </a:t>
            </a:r>
            <a:r>
              <a:rPr lang="en-AU" i="1" dirty="0"/>
              <a:t>K</a:t>
            </a:r>
            <a:endParaRPr lang="en-AU" i="1" dirty="0" smtClean="0"/>
          </a:p>
          <a:p>
            <a:r>
              <a:rPr lang="en-AU" dirty="0" smtClean="0"/>
              <a:t>Distributions evolved </a:t>
            </a:r>
            <a:r>
              <a:rPr lang="en-AU" dirty="0"/>
              <a:t>the distributions to </a:t>
            </a:r>
            <a:r>
              <a:rPr lang="en-AU" i="1" dirty="0" smtClean="0"/>
              <a:t>ζ</a:t>
            </a:r>
            <a:r>
              <a:rPr lang="en-AU" i="1" baseline="-25000" dirty="0" smtClean="0"/>
              <a:t>2</a:t>
            </a:r>
            <a:r>
              <a:rPr lang="en-AU" dirty="0" smtClean="0"/>
              <a:t> </a:t>
            </a:r>
            <a:r>
              <a:rPr lang="en-AU" dirty="0"/>
              <a:t>= 2 GeV, which is typically used in numerical simulations of lattice-regularised </a:t>
            </a:r>
            <a:r>
              <a:rPr lang="en-AU" dirty="0" smtClean="0"/>
              <a:t>QCD:</a:t>
            </a:r>
          </a:p>
          <a:p>
            <a:pPr lvl="1"/>
            <a:r>
              <a:rPr lang="en-AU" dirty="0" smtClean="0"/>
              <a:t>Valence-quarks </a:t>
            </a:r>
            <a:r>
              <a:rPr lang="en-AU" dirty="0"/>
              <a:t>carry roughly </a:t>
            </a:r>
            <a:r>
              <a:rPr lang="en-AU" dirty="0" smtClean="0"/>
              <a:t>half the </a:t>
            </a:r>
            <a:r>
              <a:rPr lang="en-AU" dirty="0"/>
              <a:t>pion’s light-front momentum but two-thirds of the kaon’s momentum</a:t>
            </a:r>
            <a:r>
              <a:rPr lang="en-AU" dirty="0" smtClean="0"/>
              <a:t>.</a:t>
            </a:r>
          </a:p>
          <a:p>
            <a:r>
              <a:rPr lang="en-GB" sz="2400" i="1" dirty="0" smtClean="0">
                <a:solidFill>
                  <a:srgbClr val="008000"/>
                </a:solidFill>
              </a:rPr>
              <a:t>Next steps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Do not anticipate any improvement over these results using continuum methods in QCD</a:t>
            </a:r>
          </a:p>
          <a:p>
            <a:pPr lvl="2"/>
            <a:r>
              <a:rPr lang="en-GB" sz="2000" i="1" dirty="0" smtClean="0">
                <a:solidFill>
                  <a:srgbClr val="008000"/>
                </a:solidFill>
              </a:rPr>
              <a:t>Can lattice say anything novel? (As yet, nothing from lattice on kaon PDF)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Empirical verification of the predictions is essential (equivalent to verifying hard-scattering formulae)</a:t>
            </a:r>
          </a:p>
          <a:p>
            <a:pPr lvl="1"/>
            <a:r>
              <a:rPr lang="en-GB" i="1" dirty="0" smtClean="0">
                <a:solidFill>
                  <a:srgbClr val="008000"/>
                </a:solidFill>
              </a:rPr>
              <a:t>Extend analysis to GPDs, TMDs and Fragmentation Functions</a:t>
            </a:r>
            <a:endParaRPr lang="en-GB" i="1" dirty="0">
              <a:solidFill>
                <a:srgbClr val="008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ddeev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294553"/>
            <a:ext cx="7906718" cy="2591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86325"/>
            <a:ext cx="9144000" cy="1362075"/>
          </a:xfrm>
        </p:spPr>
        <p:txBody>
          <a:bodyPr/>
          <a:lstStyle/>
          <a:p>
            <a:pPr algn="ctr"/>
            <a:r>
              <a:rPr lang="en-US" sz="66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Baryon Structure</a:t>
            </a:r>
            <a:endParaRPr lang="en-US" sz="6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00800"/>
            <a:ext cx="3429000" cy="3810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6793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Poincaré</a:t>
            </a:r>
            <a:r>
              <a:rPr lang="en-US" sz="2400" dirty="0" smtClean="0">
                <a:solidFill>
                  <a:srgbClr val="7030A0"/>
                </a:solidFill>
              </a:rPr>
              <a:t> covariant </a:t>
            </a:r>
            <a:r>
              <a:rPr lang="en-US" sz="2400" dirty="0" err="1" smtClean="0">
                <a:solidFill>
                  <a:srgbClr val="7030A0"/>
                </a:solidFill>
              </a:rPr>
              <a:t>Faddeev</a:t>
            </a:r>
            <a:r>
              <a:rPr lang="en-US" sz="2400" dirty="0" smtClean="0">
                <a:solidFill>
                  <a:srgbClr val="7030A0"/>
                </a:solidFill>
              </a:rPr>
              <a:t> equation</a:t>
            </a:r>
            <a:r>
              <a:rPr lang="en-US" sz="2400" dirty="0" smtClean="0"/>
              <a:t> sums all possible exchanges and interactions that can take place between three dressed-quarks</a:t>
            </a:r>
          </a:p>
          <a:p>
            <a:r>
              <a:rPr lang="en-US" sz="2400" dirty="0" smtClean="0"/>
              <a:t>Confinement and DCSB are readily expressed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Prediction</a:t>
            </a:r>
            <a:r>
              <a:rPr lang="en-US" sz="2400" dirty="0" smtClean="0"/>
              <a:t>: strong </a:t>
            </a:r>
            <a:r>
              <a:rPr lang="en-US" sz="2400" dirty="0" err="1" smtClean="0"/>
              <a:t>diquark</a:t>
            </a:r>
            <a:r>
              <a:rPr lang="en-US" sz="2400" dirty="0" smtClean="0"/>
              <a:t> correlations exist within baryons as a dynamical consequence of DCSB in </a:t>
            </a:r>
            <a:r>
              <a:rPr lang="en-US" sz="2300" dirty="0" smtClean="0">
                <a:solidFill>
                  <a:srgbClr val="FF0000"/>
                </a:solidFill>
              </a:rPr>
              <a:t>Q</a:t>
            </a:r>
            <a:r>
              <a:rPr lang="en-US" sz="2300" dirty="0" smtClean="0">
                <a:solidFill>
                  <a:srgbClr val="008000"/>
                </a:solidFill>
              </a:rPr>
              <a:t>C</a:t>
            </a:r>
            <a:r>
              <a:rPr lang="en-US" sz="2300" dirty="0" smtClean="0">
                <a:solidFill>
                  <a:srgbClr val="0000FF"/>
                </a:solidFill>
              </a:rPr>
              <a:t>D</a:t>
            </a:r>
            <a:endParaRPr lang="en-US" sz="2300" dirty="0" smtClean="0"/>
          </a:p>
          <a:p>
            <a:pPr lvl="1"/>
            <a:r>
              <a:rPr lang="en-US" sz="2100" dirty="0" smtClean="0"/>
              <a:t>The same mechanism that produces an almost </a:t>
            </a:r>
            <a:r>
              <a:rPr lang="en-US" sz="2100" dirty="0" err="1" smtClean="0"/>
              <a:t>massless</a:t>
            </a:r>
            <a:r>
              <a:rPr lang="en-US" sz="2100" dirty="0" smtClean="0"/>
              <a:t> </a:t>
            </a:r>
            <a:r>
              <a:rPr lang="en-US" sz="2100" dirty="0" err="1" smtClean="0"/>
              <a:t>pion</a:t>
            </a:r>
            <a:r>
              <a:rPr lang="en-US" sz="2100" dirty="0" smtClean="0"/>
              <a:t> from two dynamically-massive quarks forces a strong correlation between two quarks in </a:t>
            </a:r>
            <a:r>
              <a:rPr lang="en-US" sz="2100" dirty="0" err="1" smtClean="0"/>
              <a:t>colour-antitriplet</a:t>
            </a:r>
            <a:r>
              <a:rPr lang="en-US" sz="2100" dirty="0" smtClean="0"/>
              <a:t> channels within a baryon </a:t>
            </a:r>
          </a:p>
          <a:p>
            <a:r>
              <a:rPr lang="en-US" sz="2300" dirty="0" err="1" smtClean="0"/>
              <a:t>Diquark</a:t>
            </a:r>
            <a:r>
              <a:rPr lang="en-US" sz="2300" dirty="0" smtClean="0"/>
              <a:t> correlations are not </a:t>
            </a:r>
            <a:r>
              <a:rPr lang="en-US" sz="2300" dirty="0" err="1" smtClean="0"/>
              <a:t>pointlike</a:t>
            </a:r>
            <a:endParaRPr lang="en-US" sz="2300" dirty="0" smtClean="0"/>
          </a:p>
          <a:p>
            <a:pPr lvl="1"/>
            <a:r>
              <a:rPr lang="en-US" sz="2300" dirty="0" smtClean="0"/>
              <a:t>Typically,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0+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π</a:t>
            </a:r>
            <a:r>
              <a:rPr lang="en-US" sz="2300" dirty="0" smtClean="0"/>
              <a:t>  &amp; 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1+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ρ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(actually 10% larger)</a:t>
            </a:r>
          </a:p>
          <a:p>
            <a:pPr lvl="1"/>
            <a:r>
              <a:rPr lang="en-US" sz="2300" dirty="0" smtClean="0"/>
              <a:t>They have soft form factors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44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553"/>
            <a:ext cx="4419600" cy="1448647"/>
          </a:xfrm>
          <a:prstGeom prst="rect">
            <a:avLst/>
          </a:prstGeom>
        </p:spPr>
      </p:pic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831274"/>
            <a:ext cx="2019300" cy="856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671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Baryon Structure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 smtClean="0">
                <a:solidFill>
                  <a:srgbClr val="7030A0"/>
                </a:solidFill>
              </a:rPr>
              <a:t>Poincaré</a:t>
            </a:r>
            <a:r>
              <a:rPr lang="en-US" sz="2400" dirty="0" smtClean="0">
                <a:solidFill>
                  <a:srgbClr val="7030A0"/>
                </a:solidFill>
              </a:rPr>
              <a:t> covariant </a:t>
            </a:r>
            <a:r>
              <a:rPr lang="en-US" sz="2400" dirty="0" err="1" smtClean="0">
                <a:solidFill>
                  <a:srgbClr val="7030A0"/>
                </a:solidFill>
              </a:rPr>
              <a:t>Faddeev</a:t>
            </a:r>
            <a:r>
              <a:rPr lang="en-US" sz="2400" dirty="0" smtClean="0">
                <a:solidFill>
                  <a:srgbClr val="7030A0"/>
                </a:solidFill>
              </a:rPr>
              <a:t> equation</a:t>
            </a:r>
            <a:r>
              <a:rPr lang="en-US" sz="2400" dirty="0" smtClean="0"/>
              <a:t> sums all possible exchanges and interactions that can take place between three dressed-quarks</a:t>
            </a:r>
          </a:p>
          <a:p>
            <a:r>
              <a:rPr lang="en-US" sz="2400" dirty="0" smtClean="0"/>
              <a:t>Confinement and DCSB are readily expressed</a:t>
            </a:r>
          </a:p>
          <a:p>
            <a:r>
              <a:rPr lang="en-US" sz="2400" b="1" i="1" dirty="0" smtClean="0">
                <a:solidFill>
                  <a:srgbClr val="FF0000"/>
                </a:solidFill>
              </a:rPr>
              <a:t>Prediction</a:t>
            </a:r>
            <a:r>
              <a:rPr lang="en-US" sz="2400" dirty="0" smtClean="0"/>
              <a:t>: strong </a:t>
            </a:r>
            <a:r>
              <a:rPr lang="en-US" sz="2400" dirty="0" err="1" smtClean="0"/>
              <a:t>diquark</a:t>
            </a:r>
            <a:r>
              <a:rPr lang="en-US" sz="2400" dirty="0" smtClean="0"/>
              <a:t> correlations exist within baryons as a dynamical consequence of DCSB in </a:t>
            </a:r>
            <a:r>
              <a:rPr lang="en-US" sz="2300" dirty="0" smtClean="0">
                <a:solidFill>
                  <a:srgbClr val="FF0000"/>
                </a:solidFill>
              </a:rPr>
              <a:t>Q</a:t>
            </a:r>
            <a:r>
              <a:rPr lang="en-US" sz="2300" dirty="0" smtClean="0">
                <a:solidFill>
                  <a:srgbClr val="008000"/>
                </a:solidFill>
              </a:rPr>
              <a:t>C</a:t>
            </a:r>
            <a:r>
              <a:rPr lang="en-US" sz="2300" dirty="0" smtClean="0">
                <a:solidFill>
                  <a:srgbClr val="0000FF"/>
                </a:solidFill>
              </a:rPr>
              <a:t>D</a:t>
            </a:r>
            <a:endParaRPr lang="en-US" sz="2300" dirty="0" smtClean="0"/>
          </a:p>
          <a:p>
            <a:pPr lvl="1"/>
            <a:r>
              <a:rPr lang="en-US" sz="2100" dirty="0" smtClean="0"/>
              <a:t>The same mechanism that produces an almost </a:t>
            </a:r>
            <a:r>
              <a:rPr lang="en-US" sz="2100" dirty="0" err="1" smtClean="0"/>
              <a:t>massless</a:t>
            </a:r>
            <a:r>
              <a:rPr lang="en-US" sz="2100" dirty="0" smtClean="0"/>
              <a:t> </a:t>
            </a:r>
            <a:r>
              <a:rPr lang="en-US" sz="2100" dirty="0" err="1" smtClean="0"/>
              <a:t>pion</a:t>
            </a:r>
            <a:r>
              <a:rPr lang="en-US" sz="2100" dirty="0" smtClean="0"/>
              <a:t> from two dynamically-massive quarks forces a strong correlation between two quarks in </a:t>
            </a:r>
            <a:r>
              <a:rPr lang="en-US" sz="2100" dirty="0" err="1" smtClean="0"/>
              <a:t>colour-antitriplet</a:t>
            </a:r>
            <a:r>
              <a:rPr lang="en-US" sz="2100" dirty="0" smtClean="0"/>
              <a:t> channels within a baryon </a:t>
            </a:r>
          </a:p>
          <a:p>
            <a:r>
              <a:rPr lang="en-US" sz="2300" dirty="0" err="1" smtClean="0"/>
              <a:t>Diquark</a:t>
            </a:r>
            <a:r>
              <a:rPr lang="en-US" sz="2300" dirty="0" smtClean="0"/>
              <a:t> correlations are not </a:t>
            </a:r>
            <a:r>
              <a:rPr lang="en-US" sz="2300" dirty="0" err="1" smtClean="0"/>
              <a:t>pointlike</a:t>
            </a:r>
            <a:endParaRPr lang="en-US" sz="2300" dirty="0" smtClean="0"/>
          </a:p>
          <a:p>
            <a:pPr lvl="1"/>
            <a:r>
              <a:rPr lang="en-US" sz="2300" dirty="0" smtClean="0"/>
              <a:t>Typically,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0+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π</a:t>
            </a:r>
            <a:r>
              <a:rPr lang="en-US" sz="2300" dirty="0" smtClean="0"/>
              <a:t>  &amp;  </a:t>
            </a:r>
            <a:r>
              <a:rPr lang="en-US" sz="2300" i="1" dirty="0" smtClean="0"/>
              <a:t>r</a:t>
            </a:r>
            <a:r>
              <a:rPr lang="en-US" sz="2300" i="1" baseline="-25000" dirty="0" smtClean="0"/>
              <a:t>1+</a:t>
            </a:r>
            <a:r>
              <a:rPr lang="en-US" sz="2300" i="1" dirty="0" smtClean="0"/>
              <a:t> ~ r</a:t>
            </a:r>
            <a:r>
              <a:rPr lang="el-GR" sz="2300" i="1" baseline="-25000" dirty="0" smtClean="0"/>
              <a:t>ρ</a:t>
            </a:r>
            <a:r>
              <a:rPr lang="en-US" sz="2300" baseline="30000" dirty="0" smtClean="0"/>
              <a:t> </a:t>
            </a:r>
            <a:r>
              <a:rPr lang="en-US" sz="2300" dirty="0" smtClean="0"/>
              <a:t>(actually 10% larger)</a:t>
            </a:r>
          </a:p>
          <a:p>
            <a:pPr lvl="1"/>
            <a:r>
              <a:rPr lang="en-US" sz="2300" dirty="0" smtClean="0"/>
              <a:t>They have soft form factors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7" name="Picture 6" descr="FaddeevE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1553"/>
            <a:ext cx="4419600" cy="1448647"/>
          </a:xfrm>
          <a:prstGeom prst="rect">
            <a:avLst/>
          </a:prstGeom>
        </p:spPr>
      </p:pic>
      <p:pic>
        <p:nvPicPr>
          <p:cNvPr id="8" name="Picture 7" descr="Insigh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831274"/>
            <a:ext cx="2019300" cy="856672"/>
          </a:xfrm>
          <a:prstGeom prst="rect">
            <a:avLst/>
          </a:prstGeom>
        </p:spPr>
      </p:pic>
      <p:pic>
        <p:nvPicPr>
          <p:cNvPr id="10" name="Picture 9" descr="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581400"/>
            <a:ext cx="3200400" cy="2531506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 bwMode="auto">
          <a:xfrm rot="1603326">
            <a:off x="54454" y="3284415"/>
            <a:ext cx="9144000" cy="1251801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Nucleon wave function can be calculated … </a:t>
            </a:r>
            <a:r>
              <a:rPr kumimoji="0" lang="en-US" sz="3600" b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prediction</a:t>
            </a:r>
            <a:r>
              <a:rPr kumimoji="0" lang="en-US" sz="3600" b="1" i="1" u="none" strike="noStrike" cap="none" normalizeH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 of nucleon properties is possible</a:t>
            </a:r>
            <a:endParaRPr kumimoji="0" lang="en-US" sz="3600" b="1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46078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addeev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905000"/>
            <a:ext cx="5293088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3600" dirty="0" smtClean="0">
                <a:ln w="1905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Proton </a:t>
            </a:r>
            <a:r>
              <a:rPr lang="en-US" sz="3600" dirty="0" err="1" smtClean="0">
                <a:ln w="1905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Faddeev</a:t>
            </a:r>
            <a:r>
              <a:rPr lang="en-US" sz="3600" dirty="0" smtClean="0">
                <a:ln w="1905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br>
              <a:rPr lang="en-US" sz="3600" dirty="0" smtClean="0">
                <a:ln w="1905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sz="3600" dirty="0" smtClean="0">
                <a:ln w="1905">
                  <a:solidFill>
                    <a:srgbClr val="008000"/>
                  </a:solidFill>
                </a:ln>
                <a:solidFill>
                  <a:srgbClr val="008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Amplitude</a:t>
            </a:r>
            <a:endParaRPr lang="en-US" sz="3600" dirty="0">
              <a:ln w="1905">
                <a:solidFill>
                  <a:srgbClr val="008000"/>
                </a:solidFill>
              </a:ln>
              <a:solidFill>
                <a:srgbClr val="008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4572000" cy="6553200"/>
          </a:xfrm>
        </p:spPr>
        <p:txBody>
          <a:bodyPr/>
          <a:lstStyle/>
          <a:p>
            <a:r>
              <a:rPr lang="en-US" sz="2000" dirty="0" smtClean="0"/>
              <a:t>Eight terms in </a:t>
            </a:r>
            <a:r>
              <a:rPr lang="en-US" sz="2000" dirty="0" err="1" smtClean="0"/>
              <a:t>Faddeev</a:t>
            </a:r>
            <a:r>
              <a:rPr lang="en-US" sz="2000" dirty="0" smtClean="0"/>
              <a:t> amplitude</a:t>
            </a:r>
          </a:p>
          <a:p>
            <a:r>
              <a:rPr lang="en-US" sz="2000" dirty="0" smtClean="0"/>
              <a:t>Plot the dominant scalar-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component: </a:t>
            </a:r>
            <a:r>
              <a:rPr lang="en-US" sz="2000" i="1" dirty="0" smtClean="0"/>
              <a:t>S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(|</a:t>
            </a:r>
            <a:r>
              <a:rPr lang="en-US" sz="2000" i="1" dirty="0"/>
              <a:t>p|, cos θ</a:t>
            </a:r>
            <a:r>
              <a:rPr lang="en-US" sz="2000" i="1" dirty="0" smtClean="0"/>
              <a:t>)</a:t>
            </a:r>
            <a:endParaRPr lang="en-US" sz="2000" dirty="0" smtClean="0"/>
          </a:p>
          <a:p>
            <a:r>
              <a:rPr lang="en-US" sz="20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Realistic solution of </a:t>
            </a:r>
            <a:r>
              <a:rPr lang="en-US" sz="2000" b="1" dirty="0" err="1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Faddeev</a:t>
            </a:r>
            <a:r>
              <a:rPr lang="en-US" sz="2000" b="1" dirty="0" smtClean="0">
                <a:ln w="10541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</a:rPr>
              <a:t> equation</a:t>
            </a:r>
          </a:p>
          <a:p>
            <a:r>
              <a:rPr lang="en-US" sz="2000" dirty="0" smtClean="0"/>
              <a:t>Strong variation with </a:t>
            </a:r>
            <a:r>
              <a:rPr lang="en-US" sz="2000" i="1" dirty="0" smtClean="0"/>
              <a:t>both</a:t>
            </a:r>
            <a:r>
              <a:rPr lang="en-US" sz="2000" dirty="0" smtClean="0"/>
              <a:t> arguments</a:t>
            </a:r>
          </a:p>
          <a:p>
            <a:r>
              <a:rPr lang="en-US" sz="2000" dirty="0" smtClean="0"/>
              <a:t>Peaks at 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1800" i="1" dirty="0" smtClean="0"/>
              <a:t>|p|≈ </a:t>
            </a:r>
            <a:r>
              <a:rPr lang="en-US" sz="1800" i="1" dirty="0" err="1" smtClean="0"/>
              <a:t>m</a:t>
            </a:r>
            <a:r>
              <a:rPr lang="en-US" sz="1800" i="1" baseline="-25000" dirty="0" err="1" smtClean="0"/>
              <a:t>N</a:t>
            </a:r>
            <a:r>
              <a:rPr lang="en-US" sz="1800" i="1" dirty="0" smtClean="0"/>
              <a:t>/6, </a:t>
            </a:r>
            <a:r>
              <a:rPr lang="en-US" sz="1800" i="1" dirty="0" err="1" smtClean="0"/>
              <a:t>cos</a:t>
            </a:r>
            <a:r>
              <a:rPr lang="en-US" sz="1800" i="1" dirty="0" smtClean="0"/>
              <a:t> θ ≈ +1</a:t>
            </a:r>
          </a:p>
          <a:p>
            <a:pPr>
              <a:buNone/>
            </a:pPr>
            <a:r>
              <a:rPr lang="en-US" sz="1800" i="1" dirty="0" smtClean="0"/>
              <a:t>	      </a:t>
            </a:r>
            <a:r>
              <a:rPr lang="en-US" sz="1800" dirty="0" smtClean="0"/>
              <a:t>⇒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k</a:t>
            </a:r>
            <a:r>
              <a:rPr lang="en-US" sz="1800" i="1" baseline="-25000" dirty="0" err="1" smtClean="0"/>
              <a:t>q</a:t>
            </a:r>
            <a:r>
              <a:rPr lang="en-US" sz="1800" i="1" dirty="0" smtClean="0"/>
              <a:t> ≈ P/2, </a:t>
            </a:r>
            <a:r>
              <a:rPr lang="en-US" sz="1800" i="1" dirty="0" err="1" smtClean="0"/>
              <a:t>k</a:t>
            </a:r>
            <a:r>
              <a:rPr lang="en-US" sz="1800" i="1" baseline="-25000" dirty="0" err="1" smtClean="0"/>
              <a:t>qq</a:t>
            </a:r>
            <a:r>
              <a:rPr lang="en-US" sz="1800" i="1" dirty="0" smtClean="0"/>
              <a:t> ≈ P/2</a:t>
            </a:r>
          </a:p>
          <a:p>
            <a:pPr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i.e., </a:t>
            </a:r>
            <a:r>
              <a:rPr lang="en-US" sz="1800" i="1" dirty="0" smtClean="0"/>
              <a:t>natural</a:t>
            </a:r>
            <a:r>
              <a:rPr lang="en-US" sz="1800" dirty="0" smtClean="0"/>
              <a:t> </a:t>
            </a:r>
            <a:r>
              <a:rPr lang="en-US" sz="1800" dirty="0" err="1" smtClean="0"/>
              <a:t>rel</a:t>
            </a:r>
            <a:r>
              <a:rPr lang="en-US" sz="1800" dirty="0" smtClean="0"/>
              <a:t>-momentum = 0</a:t>
            </a:r>
          </a:p>
          <a:p>
            <a:pPr>
              <a:buNone/>
            </a:pPr>
            <a:r>
              <a:rPr lang="en-US" sz="1800" dirty="0" smtClean="0"/>
              <a:t>	</a:t>
            </a:r>
            <a:r>
              <a:rPr lang="en-US" sz="1800" i="1" dirty="0" err="1" smtClean="0"/>
              <a:t>cos</a:t>
            </a:r>
            <a:r>
              <a:rPr lang="en-US" sz="1800" i="1" dirty="0" smtClean="0"/>
              <a:t> θ = -1, </a:t>
            </a:r>
            <a:r>
              <a:rPr lang="en-US" sz="1800" dirty="0" smtClean="0"/>
              <a:t>maximum at</a:t>
            </a:r>
            <a:r>
              <a:rPr lang="en-US" sz="1800" i="1" dirty="0" smtClean="0"/>
              <a:t> |p|= 0,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 smtClean="0"/>
              <a:t>	      </a:t>
            </a:r>
            <a:r>
              <a:rPr lang="en-US" sz="1800" dirty="0" smtClean="0"/>
              <a:t>⇒ </a:t>
            </a:r>
            <a:r>
              <a:rPr lang="en-US" sz="1800" i="1" dirty="0" err="1" smtClean="0"/>
              <a:t>k</a:t>
            </a:r>
            <a:r>
              <a:rPr lang="en-US" sz="1800" i="1" baseline="-25000" dirty="0" err="1" smtClean="0"/>
              <a:t>q</a:t>
            </a:r>
            <a:r>
              <a:rPr lang="en-US" sz="1800" i="1" dirty="0" smtClean="0"/>
              <a:t> ≈ P/3, </a:t>
            </a:r>
            <a:r>
              <a:rPr lang="en-US" sz="1800" i="1" dirty="0" err="1" smtClean="0"/>
              <a:t>k</a:t>
            </a:r>
            <a:r>
              <a:rPr lang="en-US" sz="1800" i="1" baseline="-25000" dirty="0" err="1" smtClean="0"/>
              <a:t>qq</a:t>
            </a:r>
            <a:r>
              <a:rPr lang="en-US" sz="1800" i="1" dirty="0" smtClean="0"/>
              <a:t> ≈ (2/3)P</a:t>
            </a:r>
          </a:p>
          <a:p>
            <a:pPr>
              <a:spcBef>
                <a:spcPts val="600"/>
              </a:spcBef>
              <a:buNone/>
            </a:pPr>
            <a:r>
              <a:rPr lang="en-US" sz="1800" i="1" dirty="0" smtClean="0"/>
              <a:t>	</a:t>
            </a:r>
            <a:r>
              <a:rPr lang="en-US" sz="1800" dirty="0" smtClean="0"/>
              <a:t>Support concentrated in </a:t>
            </a:r>
          </a:p>
          <a:p>
            <a:pPr>
              <a:spcBef>
                <a:spcPts val="0"/>
              </a:spcBef>
              <a:buNone/>
            </a:pPr>
            <a:r>
              <a:rPr lang="en-US" sz="1800" dirty="0" smtClean="0"/>
              <a:t>	forward direction:</a:t>
            </a:r>
            <a:r>
              <a:rPr lang="en-US" sz="1800" i="1" dirty="0" smtClean="0"/>
              <a:t> </a:t>
            </a:r>
          </a:p>
          <a:p>
            <a:pPr>
              <a:spcBef>
                <a:spcPts val="0"/>
              </a:spcBef>
              <a:buNone/>
            </a:pPr>
            <a:r>
              <a:rPr lang="en-US" sz="1800" i="1" dirty="0"/>
              <a:t>	</a:t>
            </a:r>
            <a:r>
              <a:rPr lang="en-US" sz="1800" i="1" dirty="0" smtClean="0"/>
              <a:t>	cos θ &gt;0 ; i.e. k</a:t>
            </a:r>
            <a:r>
              <a:rPr lang="en-US" sz="1800" dirty="0" smtClean="0"/>
              <a:t> ∥ P</a:t>
            </a:r>
          </a:p>
          <a:p>
            <a:r>
              <a:rPr lang="en-US" sz="2000" dirty="0" smtClean="0"/>
              <a:t>Simple interactions &amp; truncations fail to capture sophisticated profile of nucleon’s </a:t>
            </a:r>
            <a:r>
              <a:rPr lang="en-US" sz="2000" dirty="0" err="1" smtClean="0"/>
              <a:t>Faddeev</a:t>
            </a:r>
            <a:r>
              <a:rPr lang="en-US" sz="2000" dirty="0" smtClean="0"/>
              <a:t> wave function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 descr="Insigh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4700" y="1371600"/>
            <a:ext cx="2019300" cy="8566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1" dirty="0">
                <a:solidFill>
                  <a:schemeClr val="tx2">
                    <a:lumMod val="50000"/>
                  </a:schemeClr>
                </a:solidFill>
              </a:rPr>
              <a:t>Understanding the nucleon as a Borromean </a:t>
            </a:r>
            <a:r>
              <a:rPr lang="en-GB" sz="1400" i="1" dirty="0" smtClean="0">
                <a:solidFill>
                  <a:schemeClr val="tx2">
                    <a:lumMod val="50000"/>
                  </a:schemeClr>
                </a:solidFill>
              </a:rPr>
              <a:t>bound-state,</a:t>
            </a:r>
          </a:p>
          <a:p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J. Segovia, C.D. Roberts, S.M. Schmidt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endParaRPr lang="en-US" sz="1400" i="1" dirty="0" smtClean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US" sz="1400" i="1" dirty="0" err="1">
                <a:solidFill>
                  <a:schemeClr val="tx2">
                    <a:lumMod val="50000"/>
                  </a:schemeClr>
                </a:solidFill>
              </a:rPr>
              <a:t>arXiv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: 1506.05112 [</a:t>
            </a:r>
            <a:r>
              <a:rPr lang="en-US" sz="1400" i="1" dirty="0" err="1">
                <a:solidFill>
                  <a:schemeClr val="tx2">
                    <a:lumMod val="50000"/>
                  </a:schemeClr>
                </a:solidFill>
              </a:rPr>
              <a:t>nucl-th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], </a:t>
            </a:r>
            <a:r>
              <a:rPr lang="en-US" sz="1400" i="1" dirty="0" err="1">
                <a:solidFill>
                  <a:schemeClr val="tx2">
                    <a:lumMod val="50000"/>
                  </a:schemeClr>
                </a:solidFill>
              </a:rPr>
              <a:t>Phys.Lett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B </a:t>
            </a:r>
            <a:r>
              <a:rPr lang="en-US" sz="1400" b="1" i="1" dirty="0" smtClean="0">
                <a:solidFill>
                  <a:schemeClr val="tx2">
                    <a:lumMod val="50000"/>
                  </a:schemeClr>
                </a:solidFill>
              </a:rPr>
              <a:t>750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400" i="1" dirty="0">
                <a:solidFill>
                  <a:schemeClr val="tx2">
                    <a:lumMod val="50000"/>
                  </a:schemeClr>
                </a:solidFill>
              </a:rPr>
              <a:t>(2015) </a:t>
            </a:r>
            <a:r>
              <a:rPr lang="en-US" sz="1400" i="1" dirty="0" smtClean="0">
                <a:solidFill>
                  <a:schemeClr val="tx2">
                    <a:lumMod val="50000"/>
                  </a:schemeClr>
                </a:solidFill>
              </a:rPr>
              <a:t>pp. 100-106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016265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126" y="3377784"/>
            <a:ext cx="3745200" cy="33245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40" y="714004"/>
            <a:ext cx="3796403" cy="33245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97" y="914400"/>
            <a:ext cx="3463434" cy="30865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Nucleon Parton Distribution </a:t>
            </a:r>
            <a:br>
              <a:rPr lang="en-GB" dirty="0" smtClean="0"/>
            </a:br>
            <a:r>
              <a:rPr lang="en-GB" dirty="0" smtClean="0"/>
              <a:t>Amplitudes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31837"/>
            <a:ext cx="8229600" cy="4525963"/>
          </a:xfrm>
        </p:spPr>
        <p:txBody>
          <a:bodyPr/>
          <a:lstStyle/>
          <a:p>
            <a:r>
              <a:rPr lang="en-GB" dirty="0" smtClean="0"/>
              <a:t>Computations underway.  First results available.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16329"/>
            <a:ext cx="2667000" cy="36467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Cédric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kumimoji="0" lang="en-GB" sz="16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Mezrag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, </a:t>
            </a:r>
            <a:r>
              <a:rPr kumimoji="0" lang="en-GB" sz="1600" b="0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et al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Calibri" pitchFamily="34" charset="0"/>
              </a:rPr>
              <a:t>. ANL</a:t>
            </a:r>
          </a:p>
        </p:txBody>
      </p:sp>
      <p:sp>
        <p:nvSpPr>
          <p:cNvPr id="11" name="Rectangle 10"/>
          <p:cNvSpPr/>
          <p:nvPr/>
        </p:nvSpPr>
        <p:spPr bwMode="auto">
          <a:xfrm>
            <a:off x="393397" y="4114800"/>
            <a:ext cx="2121203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conformal limit: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120 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</a:t>
            </a:r>
            <a:r>
              <a:rPr lang="en-GB" i="1" baseline="-250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3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〈x</a:t>
            </a:r>
            <a:r>
              <a:rPr lang="en-GB" i="1" baseline="-25000" dirty="0">
                <a:solidFill>
                  <a:schemeClr val="tx2">
                    <a:lumMod val="75000"/>
                  </a:schemeClr>
                </a:solidFill>
              </a:rPr>
              <a:t>i</a:t>
            </a:r>
            <a:r>
              <a:rPr lang="en-GB" i="1" dirty="0">
                <a:solidFill>
                  <a:schemeClr val="tx2">
                    <a:lumMod val="75000"/>
                  </a:schemeClr>
                </a:solidFill>
              </a:rPr>
              <a:t>〉=</a:t>
            </a:r>
            <a:r>
              <a:rPr lang="en-GB" i="1" dirty="0" smtClean="0">
                <a:solidFill>
                  <a:schemeClr val="tx2">
                    <a:lumMod val="75000"/>
                  </a:schemeClr>
                </a:solidFill>
              </a:rPr>
              <a:t>⅓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GB" dirty="0" smtClean="0"/>
              <a:t>…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peak of the distribution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581400" y="1143000"/>
            <a:ext cx="2924969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1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Diquark</a:t>
            </a:r>
            <a:r>
              <a:rPr kumimoji="0" lang="en-GB" sz="18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clustering skews the distribution toward the dressed-quark bystander, which therefore carries more of the proton’s light-front momentum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flipH="1">
            <a:off x="4783414" y="2895600"/>
            <a:ext cx="531526" cy="838200"/>
          </a:xfrm>
          <a:prstGeom prst="straightConnector1">
            <a:avLst/>
          </a:prstGeom>
          <a:noFill/>
          <a:ln w="28575" cap="flat" cmpd="sng" algn="ctr">
            <a:solidFill>
              <a:srgbClr val="6600CC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5" name="Rectangle 14"/>
          <p:cNvSpPr/>
          <p:nvPr/>
        </p:nvSpPr>
        <p:spPr bwMode="auto">
          <a:xfrm rot="18194253">
            <a:off x="3651347" y="3016007"/>
            <a:ext cx="2057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dirty="0" err="1">
                <a:solidFill>
                  <a:srgbClr val="6600FF"/>
                </a:solidFill>
                <a:latin typeface="Calibri" pitchFamily="34" charset="0"/>
              </a:rPr>
              <a:t>q</a:t>
            </a:r>
            <a:r>
              <a:rPr kumimoji="0" lang="en-GB" sz="1800" b="0" i="0" u="none" strike="noStrike" cap="none" normalizeH="0" baseline="0" dirty="0" err="1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</a:rPr>
              <a:t>q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</a:rPr>
              <a:t> correlation: weaker </a:t>
            </a:r>
            <a:r>
              <a:rPr lang="en-GB" dirty="0">
                <a:solidFill>
                  <a:srgbClr val="6600FF"/>
                </a:solidFill>
              </a:rPr>
              <a:t>↔</a:t>
            </a:r>
            <a:r>
              <a:rPr kumimoji="0" lang="en-GB" sz="1800" b="0" i="0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Calibri" pitchFamily="34" charset="0"/>
              </a:rPr>
              <a:t> stronger</a:t>
            </a:r>
          </a:p>
        </p:txBody>
      </p:sp>
    </p:spTree>
    <p:extLst>
      <p:ext uri="{BB962C8B-B14F-4D97-AF65-F5344CB8AC3E}">
        <p14:creationId xmlns:p14="http://schemas.microsoft.com/office/powerpoint/2010/main" val="15325680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100" y="2420937"/>
            <a:ext cx="5168900" cy="36782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 smtClean="0"/>
              <a:t>Nucleon PDAs</a:t>
            </a:r>
            <a:br>
              <a:rPr lang="en-GB" dirty="0" smtClean="0"/>
            </a:br>
            <a:r>
              <a:rPr lang="en-GB" dirty="0" smtClean="0"/>
              <a:t>&amp; </a:t>
            </a:r>
            <a:r>
              <a:rPr lang="en-GB" dirty="0" err="1" smtClean="0"/>
              <a:t>lQCD</a:t>
            </a:r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3837"/>
            <a:ext cx="4572000" cy="4525963"/>
          </a:xfrm>
        </p:spPr>
        <p:txBody>
          <a:bodyPr/>
          <a:lstStyle/>
          <a:p>
            <a:r>
              <a:rPr lang="en-AU" dirty="0" smtClean="0"/>
              <a:t>First </a:t>
            </a:r>
            <a:r>
              <a:rPr lang="en-AU" dirty="0" smtClean="0"/>
              <a:t>lattice </a:t>
            </a:r>
            <a:r>
              <a:rPr lang="en-AU" dirty="0" smtClean="0"/>
              <a:t>results for n=0, 1 moments of the leading twist PDA of the nucleon are available</a:t>
            </a:r>
          </a:p>
          <a:p>
            <a:r>
              <a:rPr lang="en-AU" dirty="0" smtClean="0"/>
              <a:t>Used to constrain strength (</a:t>
            </a:r>
            <a:r>
              <a:rPr lang="en-AU" i="1" dirty="0" smtClean="0"/>
              <a:t>a</a:t>
            </a:r>
            <a:r>
              <a:rPr lang="en-AU" i="1" baseline="-25000" dirty="0" smtClean="0"/>
              <a:t>11</a:t>
            </a:r>
            <a:r>
              <a:rPr lang="en-AU" dirty="0" smtClean="0"/>
              <a:t>) of the leading-order term in a conformal expansion of the nucleon’s PDA:</a:t>
            </a:r>
          </a:p>
          <a:p>
            <a:pPr marL="0" indent="0">
              <a:buNone/>
            </a:pPr>
            <a:r>
              <a:rPr lang="en-GB" dirty="0"/>
              <a:t>Φ(x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 </a:t>
            </a:r>
          </a:p>
          <a:p>
            <a:pPr marL="0" indent="0">
              <a:buNone/>
            </a:pPr>
            <a:r>
              <a:rPr lang="en-GB" dirty="0"/>
              <a:t>= </a:t>
            </a:r>
            <a:r>
              <a:rPr lang="en-AU" i="1" dirty="0"/>
              <a:t>120</a:t>
            </a:r>
            <a:r>
              <a:rPr lang="en-AU" dirty="0"/>
              <a:t> </a:t>
            </a:r>
            <a:r>
              <a:rPr lang="en-AU" i="1" dirty="0"/>
              <a:t>x</a:t>
            </a:r>
            <a:r>
              <a:rPr lang="en-AU" i="1" baseline="-25000" dirty="0"/>
              <a:t>1</a:t>
            </a:r>
            <a:r>
              <a:rPr lang="en-AU" i="1" dirty="0"/>
              <a:t> x</a:t>
            </a:r>
            <a:r>
              <a:rPr lang="en-AU" i="1" baseline="-25000" dirty="0"/>
              <a:t>2</a:t>
            </a:r>
            <a:r>
              <a:rPr lang="en-AU" i="1" dirty="0"/>
              <a:t> x</a:t>
            </a:r>
            <a:r>
              <a:rPr lang="en-AU" i="1" baseline="-25000" dirty="0"/>
              <a:t>3</a:t>
            </a:r>
            <a:r>
              <a:rPr lang="en-AU" dirty="0"/>
              <a:t> [ 1 + a</a:t>
            </a:r>
            <a:r>
              <a:rPr lang="en-AU" baseline="-25000" dirty="0"/>
              <a:t>11</a:t>
            </a:r>
            <a:r>
              <a:rPr lang="en-AU" dirty="0"/>
              <a:t> P</a:t>
            </a:r>
            <a:r>
              <a:rPr lang="en-AU" baseline="-25000" dirty="0"/>
              <a:t>11</a:t>
            </a:r>
            <a:r>
              <a:rPr lang="en-GB" dirty="0"/>
              <a:t>(x</a:t>
            </a:r>
            <a:r>
              <a:rPr lang="en-GB" baseline="-25000" dirty="0"/>
              <a:t>1</a:t>
            </a:r>
            <a:r>
              <a:rPr lang="en-GB" dirty="0"/>
              <a:t>,x</a:t>
            </a:r>
            <a:r>
              <a:rPr lang="en-GB" baseline="-25000" dirty="0"/>
              <a:t>2</a:t>
            </a:r>
            <a:r>
              <a:rPr lang="en-GB" dirty="0"/>
              <a:t>,x</a:t>
            </a:r>
            <a:r>
              <a:rPr lang="en-GB" baseline="-25000" dirty="0"/>
              <a:t>3</a:t>
            </a:r>
            <a:r>
              <a:rPr lang="en-GB" dirty="0"/>
              <a:t>)</a:t>
            </a:r>
            <a:r>
              <a:rPr lang="en-AU" dirty="0"/>
              <a:t> + … </a:t>
            </a:r>
            <a:r>
              <a:rPr lang="en-AU" dirty="0" smtClean="0"/>
              <a:t>]</a:t>
            </a:r>
            <a:endParaRPr lang="en-AU" dirty="0"/>
          </a:p>
          <a:p>
            <a:r>
              <a:rPr lang="en-AU" dirty="0" smtClean="0"/>
              <a:t>Shift in location of central peak is consistent with existence of </a:t>
            </a:r>
            <a:r>
              <a:rPr lang="en-AU" dirty="0" err="1" smtClean="0"/>
              <a:t>diquark</a:t>
            </a:r>
            <a:r>
              <a:rPr lang="en-AU" dirty="0" smtClean="0"/>
              <a:t> correlations within the nucleon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2209800" y="762000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0"/>
            <a:ext cx="55626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distribution amplitudes of the nucleon and negative parity nucleon resonances from lattice QCD</a:t>
            </a:r>
          </a:p>
          <a:p>
            <a:pPr fontAlgn="base">
              <a:spcBef>
                <a:spcPct val="0"/>
              </a:spcBef>
              <a:spcAft>
                <a:spcPts val="300"/>
              </a:spcAft>
            </a:pP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V. M. Braun </a:t>
            </a:r>
            <a:r>
              <a:rPr lang="en-AU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al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., 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4"/>
              </a:rPr>
              <a:t>Phys. Rev. D 89 (2014) 094511</a:t>
            </a:r>
            <a:r>
              <a:rPr lang="en-AU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lang="en-AU" sz="1400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Light-cone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distribution amplitudes of the baryon octet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G. S. Bali </a:t>
            </a:r>
            <a:r>
              <a:rPr lang="en-GB" sz="1400" i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et </a:t>
            </a:r>
            <a:r>
              <a:rPr lang="en-GB" sz="14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al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. </a:t>
            </a:r>
            <a:r>
              <a:rPr lang="en-GB" sz="1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JHEP 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hlinkClick r:id="rId5"/>
              </a:rPr>
              <a:t>1602 (2016) 070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endParaRPr kumimoji="0" lang="en-GB" sz="14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Calibri" pitchFamily="34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6019800" y="4648200"/>
            <a:ext cx="103322" cy="122236"/>
          </a:xfrm>
          <a:prstGeom prst="ellipse">
            <a:avLst/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Oval 26"/>
          <p:cNvSpPr/>
          <p:nvPr/>
        </p:nvSpPr>
        <p:spPr bwMode="auto">
          <a:xfrm>
            <a:off x="6324600" y="4754564"/>
            <a:ext cx="103322" cy="122236"/>
          </a:xfrm>
          <a:prstGeom prst="ellipse">
            <a:avLst/>
          </a:prstGeom>
          <a:solidFill>
            <a:srgbClr val="000099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>
            <a:stCxn id="24" idx="6"/>
            <a:endCxn id="27" idx="2"/>
          </p:cNvCxnSpPr>
          <p:nvPr/>
        </p:nvCxnSpPr>
        <p:spPr bwMode="auto">
          <a:xfrm>
            <a:off x="6123122" y="4709318"/>
            <a:ext cx="201478" cy="106364"/>
          </a:xfrm>
          <a:prstGeom prst="straightConnector1">
            <a:avLst/>
          </a:prstGeom>
          <a:noFill/>
          <a:ln w="38100" cap="flat" cmpd="sng" algn="ctr">
            <a:solidFill>
              <a:srgbClr val="0070C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3091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343400"/>
            <a:ext cx="7772400" cy="1362075"/>
          </a:xfrm>
        </p:spPr>
        <p:txBody>
          <a:bodyPr/>
          <a:lstStyle/>
          <a:p>
            <a:pPr algn="ctr"/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Far valence domain x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≃</a:t>
            </a:r>
            <a:r>
              <a:rPr lang="en-US" sz="6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  <a:sym typeface="Symbol"/>
              </a:rPr>
              <a:t>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209922" name="Picture 2" descr="http://www.sciencenews.net.au/images/pink-floyd-dark-side-of-the-mo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435"/>
            <a:ext cx="5791200" cy="4099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43581128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r"/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Overarching Science Challenge </a:t>
            </a:r>
            <a:b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for the coming decade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00200"/>
            <a:ext cx="8839200" cy="4247317"/>
          </a:xfrm>
          <a:prstGeom prst="rect">
            <a:avLst/>
          </a:prstGeom>
          <a:solidFill>
            <a:srgbClr val="008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i="1" dirty="0" smtClean="0">
                <a:ln w="31550" cmpd="sng">
                  <a:solidFill>
                    <a:srgbClr val="008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Discover meaning of confinement, its relationship to DCSB – the Origin of Visible Mass – and the connection between them</a:t>
            </a:r>
            <a:endParaRPr lang="en-US" sz="5400" b="1" i="1" dirty="0">
              <a:ln w="31550" cmpd="sng">
                <a:solidFill>
                  <a:srgbClr val="008000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1158139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Far valence domain </a:t>
            </a:r>
            <a:br>
              <a:rPr lang="en-US" sz="3200" dirty="0" smtClean="0"/>
            </a:br>
            <a:r>
              <a:rPr lang="en-US" sz="3200" dirty="0" smtClean="0"/>
              <a:t>x≃</a:t>
            </a:r>
            <a:r>
              <a:rPr lang="en-US" sz="3200" dirty="0" smtClean="0">
                <a:sym typeface="Symbol"/>
              </a:rPr>
              <a:t>1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89037"/>
            <a:ext cx="8229600" cy="5211763"/>
          </a:xfrm>
        </p:spPr>
        <p:txBody>
          <a:bodyPr/>
          <a:lstStyle/>
          <a:p>
            <a:r>
              <a:rPr lang="en-US" dirty="0" smtClean="0"/>
              <a:t>Endpoint of the far valence domain: x ≃ 1, is especially significant</a:t>
            </a:r>
            <a:endParaRPr lang="en-US" sz="2100" dirty="0" smtClean="0"/>
          </a:p>
          <a:p>
            <a:pPr lvl="1"/>
            <a:r>
              <a:rPr lang="en-US" sz="2100" dirty="0" smtClean="0"/>
              <a:t>All familiar PDFs vanish at x=1; but ratios of any two need not</a:t>
            </a:r>
          </a:p>
          <a:p>
            <a:pPr lvl="1"/>
            <a:r>
              <a:rPr lang="en-US" sz="2100" dirty="0" smtClean="0"/>
              <a:t>Under DGLAP evolution, the value of such a ratio is invariant.</a:t>
            </a:r>
          </a:p>
          <a:p>
            <a:r>
              <a:rPr lang="en-US" dirty="0" smtClean="0"/>
              <a:t>Thus, e.g., </a:t>
            </a:r>
            <a:endParaRPr lang="en-US" sz="2100" dirty="0" smtClean="0"/>
          </a:p>
          <a:p>
            <a:pPr lvl="1"/>
            <a:r>
              <a:rPr lang="en-US" sz="2100" dirty="0" smtClean="0"/>
              <a:t>lim</a:t>
            </a:r>
            <a:r>
              <a:rPr lang="en-US" sz="2100" baseline="-25000" dirty="0" smtClean="0"/>
              <a:t>x</a:t>
            </a:r>
            <a:r>
              <a:rPr lang="en-US" sz="2100" baseline="-25000" dirty="0" smtClean="0">
                <a:latin typeface="Calibri"/>
              </a:rPr>
              <a:t>→</a:t>
            </a:r>
            <a:r>
              <a:rPr lang="en-US" sz="2100" baseline="-25000" dirty="0" smtClean="0"/>
              <a:t>1</a:t>
            </a:r>
            <a:r>
              <a:rPr lang="en-US" sz="2100" dirty="0" smtClean="0"/>
              <a:t> </a:t>
            </a:r>
            <a:r>
              <a:rPr lang="en-US" sz="2100" dirty="0" err="1" smtClean="0"/>
              <a:t>d</a:t>
            </a:r>
            <a:r>
              <a:rPr lang="en-US" sz="2100" baseline="-25000" dirty="0" err="1" smtClean="0"/>
              <a:t>v</a:t>
            </a:r>
            <a:r>
              <a:rPr lang="en-US" sz="2100" dirty="0" smtClean="0"/>
              <a:t>(x)/</a:t>
            </a:r>
            <a:r>
              <a:rPr lang="en-US" sz="2100" dirty="0" err="1" smtClean="0"/>
              <a:t>u</a:t>
            </a:r>
            <a:r>
              <a:rPr lang="en-US" sz="2100" baseline="-25000" dirty="0" err="1" smtClean="0"/>
              <a:t>v</a:t>
            </a:r>
            <a:r>
              <a:rPr lang="en-US" sz="2100" dirty="0" smtClean="0"/>
              <a:t>(x) </a:t>
            </a:r>
          </a:p>
          <a:p>
            <a:pPr lvl="1">
              <a:buNone/>
            </a:pPr>
            <a:r>
              <a:rPr lang="en-US" sz="2100" dirty="0" smtClean="0"/>
              <a:t>	is unambiguous, scale invariant, </a:t>
            </a:r>
            <a:r>
              <a:rPr lang="en-US" sz="2100" dirty="0" err="1" smtClean="0"/>
              <a:t>nonperturbative</a:t>
            </a:r>
            <a:r>
              <a:rPr lang="en-US" sz="2100" dirty="0" smtClean="0"/>
              <a:t> feature of QCD.  </a:t>
            </a:r>
          </a:p>
          <a:p>
            <a:pPr>
              <a:buNone/>
            </a:pPr>
            <a:r>
              <a:rPr lang="en-US" sz="2100" dirty="0" smtClean="0"/>
              <a:t>	</a:t>
            </a:r>
            <a:r>
              <a:rPr lang="en-US" sz="2100" dirty="0" smtClean="0">
                <a:sym typeface="Symbol"/>
              </a:rPr>
              <a:t> </a:t>
            </a:r>
            <a:r>
              <a:rPr lang="en-US" sz="2100" b="1" dirty="0" smtClean="0">
                <a:sym typeface="Symbol"/>
              </a:rPr>
              <a:t></a:t>
            </a:r>
            <a:r>
              <a:rPr lang="en-US" sz="2100" dirty="0" smtClean="0">
                <a:sym typeface="Symbol"/>
              </a:rPr>
              <a:t> </a:t>
            </a:r>
            <a:r>
              <a:rPr lang="en-US" sz="2100" dirty="0" smtClean="0"/>
              <a:t>keen discriminator between frameworks </a:t>
            </a:r>
          </a:p>
          <a:p>
            <a:pPr>
              <a:spcBef>
                <a:spcPts val="0"/>
              </a:spcBef>
              <a:buNone/>
            </a:pPr>
            <a:r>
              <a:rPr lang="en-US" sz="2100" dirty="0" smtClean="0"/>
              <a:t>	      that claim to explain nucleon structure.  </a:t>
            </a:r>
          </a:p>
          <a:p>
            <a:r>
              <a:rPr lang="en-US" dirty="0" smtClean="0"/>
              <a:t>Furthermore, </a:t>
            </a:r>
            <a:r>
              <a:rPr lang="en-US" dirty="0" err="1" smtClean="0"/>
              <a:t>Bjorken</a:t>
            </a:r>
            <a:r>
              <a:rPr lang="en-US" dirty="0" smtClean="0"/>
              <a:t>-</a:t>
            </a:r>
            <a:r>
              <a:rPr lang="en-US" i="1" dirty="0" smtClean="0"/>
              <a:t>x=1</a:t>
            </a:r>
            <a:r>
              <a:rPr lang="en-US" dirty="0" smtClean="0"/>
              <a:t> corresponds strictly to the situation in which the invariant mass of the </a:t>
            </a:r>
            <a:r>
              <a:rPr lang="en-US" dirty="0" err="1" smtClean="0"/>
              <a:t>hadronic</a:t>
            </a:r>
            <a:r>
              <a:rPr lang="en-US" dirty="0" smtClean="0"/>
              <a:t> final state is precisely that of the target; viz., elastic scattering.  </a:t>
            </a:r>
          </a:p>
          <a:p>
            <a:pPr>
              <a:buNone/>
            </a:pPr>
            <a:r>
              <a:rPr lang="en-US" dirty="0" smtClean="0">
                <a:sym typeface="Symbol"/>
              </a:rPr>
              <a:t>	</a:t>
            </a:r>
            <a:r>
              <a:rPr lang="en-US" sz="2400" b="1" dirty="0" smtClean="0">
                <a:sym typeface="Symbol"/>
              </a:rPr>
              <a:t>  </a:t>
            </a:r>
            <a:r>
              <a:rPr lang="en-US" dirty="0" smtClean="0">
                <a:sym typeface="Symbol"/>
              </a:rPr>
              <a:t>St</a:t>
            </a:r>
            <a:r>
              <a:rPr lang="en-US" dirty="0" smtClean="0"/>
              <a:t>ructure functions inferred experimentally on </a:t>
            </a:r>
            <a:r>
              <a:rPr lang="en-US" sz="2400" dirty="0" smtClean="0"/>
              <a:t>x≃</a:t>
            </a:r>
            <a:r>
              <a:rPr lang="en-US" sz="2400" dirty="0" smtClean="0">
                <a:sym typeface="Symbol"/>
              </a:rPr>
              <a:t>1 </a:t>
            </a: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sym typeface="Symbol"/>
              </a:rPr>
              <a:t>           </a:t>
            </a:r>
            <a:r>
              <a:rPr lang="en-US" dirty="0" smtClean="0"/>
              <a:t>are determined theoretically by target's elastic form factors.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105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rgbClr val="0A0A0A"/>
                </a:solidFill>
              </a:rPr>
              <a:t>Nucleon spin structure at very high-x</a:t>
            </a:r>
            <a:r>
              <a:rPr lang="en-US" sz="1400" dirty="0" smtClean="0">
                <a:solidFill>
                  <a:srgbClr val="0A0A0A"/>
                </a:solidFill>
              </a:rPr>
              <a:t/>
            </a:r>
            <a:br>
              <a:rPr lang="en-US" sz="1400" dirty="0" smtClean="0">
                <a:solidFill>
                  <a:srgbClr val="0A0A0A"/>
                </a:solidFill>
              </a:rPr>
            </a:br>
            <a:r>
              <a:rPr lang="en-US" sz="1400" dirty="0" smtClean="0">
                <a:solidFill>
                  <a:srgbClr val="0A0A0A"/>
                </a:solidFill>
              </a:rPr>
              <a:t>Craig D. Roberts, Roy J. Holt and Sebastian M. Schmidt</a:t>
            </a:r>
            <a:br>
              <a:rPr lang="en-US" sz="1400" dirty="0" smtClean="0">
                <a:solidFill>
                  <a:srgbClr val="0A0A0A"/>
                </a:solidFill>
              </a:rPr>
            </a:br>
            <a:r>
              <a:rPr lang="en-US" sz="1400" dirty="0" smtClean="0">
                <a:solidFill>
                  <a:srgbClr val="0A0A0A"/>
                </a:solidFill>
                <a:hlinkClick r:id="rId3"/>
              </a:rPr>
              <a:t>arXiv:1308.1236 [</a:t>
            </a:r>
            <a:r>
              <a:rPr lang="en-US" sz="1400" dirty="0" err="1" smtClean="0">
                <a:solidFill>
                  <a:srgbClr val="0A0A0A"/>
                </a:solidFill>
                <a:hlinkClick r:id="rId3"/>
              </a:rPr>
              <a:t>nucl-th</a:t>
            </a:r>
            <a:r>
              <a:rPr lang="en-US" sz="1400" dirty="0" smtClean="0">
                <a:solidFill>
                  <a:srgbClr val="0A0A0A"/>
                </a:solidFill>
                <a:hlinkClick r:id="rId3"/>
              </a:rPr>
              <a:t>]</a:t>
            </a:r>
            <a:r>
              <a:rPr lang="en-US" sz="1400" dirty="0" smtClean="0">
                <a:solidFill>
                  <a:srgbClr val="0A0A0A"/>
                </a:solidFill>
              </a:rPr>
              <a:t>, </a:t>
            </a:r>
            <a:r>
              <a:rPr lang="nn-NO" sz="1400" dirty="0" smtClean="0">
                <a:solidFill>
                  <a:srgbClr val="0A0A0A"/>
                </a:solidFill>
                <a:hlinkClick r:id="rId4"/>
              </a:rPr>
              <a:t>Phys. Lett. B 727 (2013) pp. 249–254</a:t>
            </a:r>
            <a:endParaRPr lang="en-US" sz="1400" dirty="0" smtClean="0">
              <a:solidFill>
                <a:srgbClr val="0A0A0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986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Neutron Structure </a:t>
            </a:r>
            <a:br>
              <a:rPr lang="en-US" dirty="0" smtClean="0"/>
            </a:br>
            <a:r>
              <a:rPr lang="en-US" dirty="0" smtClean="0"/>
              <a:t>Function at high-</a:t>
            </a:r>
            <a:r>
              <a:rPr lang="en-US" i="1" dirty="0" smtClean="0"/>
              <a:t>x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Valence-quark distributions at </a:t>
            </a:r>
            <a:r>
              <a:rPr lang="en-US" i="1" dirty="0" smtClean="0">
                <a:solidFill>
                  <a:srgbClr val="C00000"/>
                </a:solidFill>
              </a:rPr>
              <a:t>x=1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Fixed point under DGLAP evolution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Strong discriminator between theories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Algebraic formula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r>
              <a:rPr lang="en-US" sz="2200" i="1" baseline="30000" dirty="0" smtClean="0"/>
              <a:t>p,s</a:t>
            </a:r>
            <a:r>
              <a:rPr lang="en-US" sz="2200" baseline="30000" dirty="0" smtClean="0"/>
              <a:t> </a:t>
            </a:r>
            <a:r>
              <a:rPr lang="en-US" sz="2200" dirty="0" smtClean="0"/>
              <a:t>= contribution to the proton's charge arising from diagrams with a scalar </a:t>
            </a:r>
            <a:r>
              <a:rPr lang="en-US" sz="2200" dirty="0" err="1" smtClean="0"/>
              <a:t>diquark</a:t>
            </a:r>
            <a:r>
              <a:rPr lang="en-US" sz="2200" dirty="0" smtClean="0"/>
              <a:t> component in both the initial and final state</a:t>
            </a:r>
          </a:p>
          <a:p>
            <a:pPr lvl="1"/>
            <a:r>
              <a:rPr lang="en-US" sz="2200" i="1" dirty="0" smtClean="0"/>
              <a:t>P</a:t>
            </a:r>
            <a:r>
              <a:rPr lang="en-US" sz="2200" i="1" baseline="-25000" dirty="0" smtClean="0"/>
              <a:t>1</a:t>
            </a:r>
            <a:r>
              <a:rPr lang="en-US" sz="2200" i="1" baseline="30000" dirty="0" smtClean="0"/>
              <a:t>p,a </a:t>
            </a:r>
            <a:r>
              <a:rPr lang="en-US" sz="2200" dirty="0" smtClean="0"/>
              <a:t>= kindred axial-vector </a:t>
            </a:r>
            <a:r>
              <a:rPr lang="en-US" sz="2200" dirty="0" err="1" smtClean="0"/>
              <a:t>diquark</a:t>
            </a:r>
            <a:r>
              <a:rPr lang="en-US" sz="2200" dirty="0" smtClean="0"/>
              <a:t> contribution</a:t>
            </a:r>
          </a:p>
          <a:p>
            <a:pPr lvl="1"/>
            <a:r>
              <a:rPr lang="en-US" sz="2200" dirty="0" smtClean="0"/>
              <a:t>P</a:t>
            </a:r>
            <a:r>
              <a:rPr lang="en-US" sz="2200" baseline="-25000" dirty="0" smtClean="0"/>
              <a:t>1</a:t>
            </a:r>
            <a:r>
              <a:rPr lang="en-US" sz="2200" baseline="30000" dirty="0" smtClean="0"/>
              <a:t>p,m </a:t>
            </a:r>
            <a:r>
              <a:rPr lang="en-US" sz="2200" dirty="0" smtClean="0"/>
              <a:t>= contribution to the proton's charge arising from diagrams with a different </a:t>
            </a:r>
            <a:r>
              <a:rPr lang="en-US" sz="2200" dirty="0" err="1" smtClean="0"/>
              <a:t>diquark</a:t>
            </a:r>
            <a:r>
              <a:rPr lang="en-US" sz="2200" dirty="0" smtClean="0"/>
              <a:t> component in the initial and final state. 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58367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I.C. </a:t>
            </a:r>
            <a:r>
              <a:rPr lang="en-US" sz="1600" dirty="0" err="1" smtClean="0"/>
              <a:t>Cloët</a:t>
            </a:r>
            <a:r>
              <a:rPr lang="en-US" sz="1600" dirty="0" smtClean="0"/>
              <a:t>, C.D. Roberts, </a:t>
            </a:r>
            <a:r>
              <a:rPr lang="en-US" sz="1600" i="1" dirty="0" smtClean="0"/>
              <a:t>et al</a:t>
            </a:r>
            <a:r>
              <a:rPr lang="en-US" sz="1600" dirty="0" smtClean="0"/>
              <a:t>.</a:t>
            </a:r>
          </a:p>
          <a:p>
            <a:r>
              <a:rPr lang="en-US" sz="1600" dirty="0" smtClean="0">
                <a:hlinkClick r:id="rId2"/>
              </a:rPr>
              <a:t>arXiv:0812.0416 [</a:t>
            </a:r>
            <a:r>
              <a:rPr lang="en-US" sz="1600" dirty="0" err="1" smtClean="0">
                <a:hlinkClick r:id="rId2"/>
              </a:rPr>
              <a:t>nucl-th</a:t>
            </a:r>
            <a:r>
              <a:rPr lang="en-US" sz="1600" dirty="0" smtClean="0">
                <a:hlinkClick r:id="rId2"/>
              </a:rPr>
              <a:t>]</a:t>
            </a:r>
            <a:r>
              <a:rPr lang="en-US" sz="1600" dirty="0" smtClean="0"/>
              <a:t>, </a:t>
            </a:r>
            <a:r>
              <a:rPr lang="en-US" sz="1600" dirty="0" smtClean="0">
                <a:hlinkClick r:id="rId3"/>
              </a:rPr>
              <a:t>Few Body Syst. 46 (2009) 1-36</a:t>
            </a:r>
            <a:endParaRPr lang="en-US" sz="1600" dirty="0" smtClean="0"/>
          </a:p>
          <a:p>
            <a:r>
              <a:rPr lang="en-US" sz="1600" dirty="0" smtClean="0"/>
              <a:t>D. J. Wilson, I. C. </a:t>
            </a:r>
            <a:r>
              <a:rPr lang="en-US" sz="1600" dirty="0" err="1" smtClean="0"/>
              <a:t>Cloët</a:t>
            </a:r>
            <a:r>
              <a:rPr lang="en-US" sz="1600" dirty="0" smtClean="0"/>
              <a:t>, L. Chang and C. D. Roberts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hlinkClick r:id="rId4"/>
              </a:rPr>
              <a:t>arXiv:1112.2212 [</a:t>
            </a:r>
            <a:r>
              <a:rPr lang="en-US" sz="1600" dirty="0" err="1" smtClean="0">
                <a:hlinkClick r:id="rId4"/>
              </a:rPr>
              <a:t>nucl-th</a:t>
            </a:r>
            <a:r>
              <a:rPr lang="en-US" sz="1600" dirty="0" smtClean="0">
                <a:hlinkClick r:id="rId4"/>
              </a:rPr>
              <a:t>]</a:t>
            </a:r>
            <a:r>
              <a:rPr lang="en-US" sz="1600" dirty="0" smtClean="0"/>
              <a:t>, </a:t>
            </a:r>
            <a:r>
              <a:rPr lang="en-US" sz="1600" dirty="0" smtClean="0">
                <a:hlinkClick r:id="rId5"/>
              </a:rPr>
              <a:t>Phys. Rev. C</a:t>
            </a:r>
            <a:r>
              <a:rPr lang="en-US" sz="1600" b="1" dirty="0" smtClean="0">
                <a:hlinkClick r:id="rId5"/>
              </a:rPr>
              <a:t>85</a:t>
            </a:r>
            <a:r>
              <a:rPr lang="en-US" sz="1600" dirty="0" smtClean="0">
                <a:hlinkClick r:id="rId5"/>
              </a:rPr>
              <a:t> (2012) 025205 [21 pages] </a:t>
            </a:r>
            <a:r>
              <a:rPr lang="en-US" sz="1600" i="1" dirty="0" smtClean="0"/>
              <a:t> </a:t>
            </a:r>
          </a:p>
          <a:p>
            <a:endParaRPr lang="en-US" sz="1600" dirty="0" smtClean="0"/>
          </a:p>
          <a:p>
            <a:endParaRPr lang="en-US" sz="1600" dirty="0" smtClean="0">
              <a:hlinkClick r:id="rId6"/>
            </a:endParaRPr>
          </a:p>
        </p:txBody>
      </p:sp>
      <p:pic>
        <p:nvPicPr>
          <p:cNvPr id="8" name="Picture 7" descr="dvuvx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62500" y="1219200"/>
            <a:ext cx="4381500" cy="944880"/>
          </a:xfrm>
          <a:prstGeom prst="rect">
            <a:avLst/>
          </a:prstGeom>
        </p:spPr>
      </p:pic>
      <p:pic>
        <p:nvPicPr>
          <p:cNvPr id="9" name="Picture 8" descr="dvuvP1pdP1pu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0" y="2946338"/>
            <a:ext cx="2057400" cy="886522"/>
          </a:xfrm>
          <a:prstGeom prst="rect">
            <a:avLst/>
          </a:prstGeom>
        </p:spPr>
      </p:pic>
      <p:pic>
        <p:nvPicPr>
          <p:cNvPr id="10" name="Picture 9" descr="P1pdP1pu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057400" y="2930810"/>
            <a:ext cx="3352800" cy="924910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 bwMode="auto">
          <a:xfrm>
            <a:off x="5410200" y="1828800"/>
            <a:ext cx="457200" cy="381000"/>
          </a:xfrm>
          <a:prstGeom prst="ellipse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19800" y="2438400"/>
            <a:ext cx="2819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Measures relative strength of </a:t>
            </a:r>
            <a:r>
              <a:rPr lang="en-US" dirty="0" smtClean="0">
                <a:solidFill>
                  <a:srgbClr val="FF0000"/>
                </a:solidFill>
                <a:latin typeface="Calibri" pitchFamily="34" charset="0"/>
              </a:rPr>
              <a:t>axial-vector/scalar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diquarks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 in proton</a:t>
            </a:r>
          </a:p>
        </p:txBody>
      </p:sp>
      <p:cxnSp>
        <p:nvCxnSpPr>
          <p:cNvPr id="14" name="Straight Arrow Connector 13"/>
          <p:cNvCxnSpPr>
            <a:endCxn id="11" idx="5"/>
          </p:cNvCxnSpPr>
          <p:nvPr/>
        </p:nvCxnSpPr>
        <p:spPr bwMode="auto">
          <a:xfrm flipH="1" flipV="1">
            <a:off x="5800445" y="2154004"/>
            <a:ext cx="295555" cy="360596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H="1">
            <a:off x="5486400" y="3200400"/>
            <a:ext cx="609600" cy="152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345691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algn="r"/>
            <a:r>
              <a:rPr lang="en-US" dirty="0" smtClean="0"/>
              <a:t>Neutron Structure</a:t>
            </a:r>
            <a:br>
              <a:rPr lang="en-US" dirty="0" smtClean="0"/>
            </a:br>
            <a:r>
              <a:rPr lang="en-US" dirty="0" smtClean="0"/>
              <a:t>Function at high-</a:t>
            </a:r>
            <a:r>
              <a:rPr lang="en-US" i="1" dirty="0" smtClean="0"/>
              <a:t>x</a:t>
            </a:r>
            <a:endParaRPr lang="en-US" i="1" dirty="0"/>
          </a:p>
        </p:txBody>
      </p:sp>
      <p:graphicFrame>
        <p:nvGraphicFramePr>
          <p:cNvPr id="90115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2843213" y="1143000"/>
          <a:ext cx="3938587" cy="508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6975" name="Bitmap Image" r:id="rId4" imgW="4153260" imgH="5357324" progId="PBrush">
                  <p:embed/>
                </p:oleObj>
              </mc:Choice>
              <mc:Fallback>
                <p:oleObj name="Bitmap Image" r:id="rId4" imgW="4153260" imgH="53573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43000"/>
                        <a:ext cx="3938587" cy="508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5410200" y="6477000"/>
            <a:ext cx="3581400" cy="228600"/>
          </a:xfrm>
        </p:spPr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JLab: Precision Radiative Corrections, 16-19/05/16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A92-264B-4038-9357-53281C37983E}" type="slidenum">
              <a:rPr lang="en-US"/>
              <a:pPr/>
              <a:t>52</a:t>
            </a:fld>
            <a:endParaRPr 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H="1" flipV="1">
            <a:off x="6627812" y="2208213"/>
            <a:ext cx="687388" cy="1587"/>
          </a:xfrm>
          <a:prstGeom prst="line">
            <a:avLst/>
          </a:prstGeom>
          <a:noFill/>
          <a:ln w="38100">
            <a:solidFill>
              <a:schemeClr val="accent3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 flipV="1">
            <a:off x="6591300" y="4267200"/>
            <a:ext cx="723900" cy="1270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6613525" y="3352800"/>
            <a:ext cx="701675" cy="0"/>
          </a:xfrm>
          <a:prstGeom prst="line">
            <a:avLst/>
          </a:prstGeom>
          <a:noFill/>
          <a:ln w="38100">
            <a:solidFill>
              <a:schemeClr val="accent5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6757988" y="1524000"/>
            <a:ext cx="2034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d/u=1/2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SU(6</a:t>
            </a:r>
            <a:r>
              <a:rPr lang="en-US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) symmetry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984750" y="29114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705600" y="3048000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pQCD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uncorrelated </a:t>
            </a:r>
            <a:r>
              <a:rPr lang="el-GR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Ψ</a:t>
            </a:r>
            <a:endParaRPr lang="en-US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674366" y="4267200"/>
            <a:ext cx="1965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lang="en-US" sz="2000" baseline="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qq</a:t>
            </a:r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only, </a:t>
            </a:r>
            <a:r>
              <a:rPr lang="en-US" sz="16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d/u=0</a:t>
            </a:r>
            <a:endParaRPr lang="en-US" sz="20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-76200" y="2133600"/>
            <a:ext cx="3657600" cy="35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Deep inelastic scattering </a:t>
            </a:r>
          </a:p>
          <a:p>
            <a:pPr eaLnBrk="0" hangingPunct="0"/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the Nobel-prize winning</a:t>
            </a:r>
          </a:p>
          <a:p>
            <a:pPr eaLnBrk="0" hangingPunct="0"/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quark-discovery experiments</a:t>
            </a:r>
          </a:p>
          <a:p>
            <a:pPr eaLnBrk="0" hangingPunct="0"/>
            <a:endParaRPr lang="en-US" i="1" dirty="0" smtClean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/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Reviews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endParaRPr lang="en-US" dirty="0" smtClean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S. Brodsky 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al.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NP B441 (1995)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W.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Melnitchouk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&amp;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A.W.Thomas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PL B377 (1996) 11</a:t>
            </a:r>
          </a:p>
          <a:p>
            <a:pPr eaLnBrk="0" hangingPunct="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Isgur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PRD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59 (1999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R.J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Holt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C.D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Roberts</a:t>
            </a:r>
          </a:p>
          <a:p>
            <a:pPr eaLnBrk="0" hangingPunct="0"/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RMP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(2010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H="1">
            <a:off x="6613525" y="3048000"/>
            <a:ext cx="701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162800" y="2438400"/>
            <a:ext cx="189507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d/u=0.29</a:t>
            </a:r>
          </a:p>
          <a:p>
            <a:pPr eaLnBrk="0" hangingPunct="0"/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DSE: “realistic”</a:t>
            </a:r>
            <a:endParaRPr lang="en-US" sz="2000" dirty="0">
              <a:solidFill>
                <a:srgbClr val="008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257800" y="1447800"/>
            <a:ext cx="1295400" cy="4114800"/>
          </a:xfrm>
          <a:prstGeom prst="rect">
            <a:avLst/>
          </a:prstGeom>
          <a:solidFill>
            <a:srgbClr val="0070C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5715000"/>
            <a:ext cx="2991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Distribution of neutron’s 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momentum amongst quarks 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on the  valence-quark domain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6599238" y="3657600"/>
            <a:ext cx="701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162800" y="3352800"/>
            <a:ext cx="1850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66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DSE: “contact”</a:t>
            </a:r>
          </a:p>
          <a:p>
            <a:pPr eaLnBrk="0" hangingPunct="0"/>
            <a:r>
              <a:rPr lang="en-US" sz="1600" i="1" dirty="0" smtClean="0">
                <a:solidFill>
                  <a:srgbClr val="66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d/u=0.14</a:t>
            </a:r>
            <a:endParaRPr lang="en-US" sz="1600" i="1" dirty="0">
              <a:solidFill>
                <a:srgbClr val="66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400800" y="3200400"/>
            <a:ext cx="152400" cy="76200"/>
          </a:xfrm>
          <a:prstGeom prst="ellips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477000" y="27432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477000" y="32766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6553200" y="46482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Melnitchouk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Accardi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et 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6"/>
              </a:rPr>
              <a:t>Phys.Rev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6"/>
              </a:rPr>
              <a:t>. D84 (2011) 117501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172200" y="1447800"/>
            <a:ext cx="0" cy="411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6019800" y="1066800"/>
            <a:ext cx="914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x&gt;0.9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943600" y="4038600"/>
            <a:ext cx="152400" cy="76200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Straight Connector 35"/>
          <p:cNvCxnSpPr>
            <a:stCxn id="31" idx="4"/>
          </p:cNvCxnSpPr>
          <p:nvPr/>
        </p:nvCxnSpPr>
        <p:spPr bwMode="auto">
          <a:xfrm>
            <a:off x="6019800" y="4114800"/>
            <a:ext cx="0" cy="304800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31" idx="0"/>
          </p:cNvCxnSpPr>
          <p:nvPr/>
        </p:nvCxnSpPr>
        <p:spPr bwMode="auto">
          <a:xfrm>
            <a:off x="6019800" y="3733800"/>
            <a:ext cx="0" cy="304800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6553200" y="5181600"/>
            <a:ext cx="2590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Melnitchouk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, Arrington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et 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7"/>
              </a:rPr>
              <a:t>Phys.Rev.Lett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7"/>
              </a:rPr>
              <a:t>. 108 (2012) 252001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5836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I.C.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, C.D. Roberts, </a:t>
            </a:r>
            <a:r>
              <a:rPr lang="en-US" sz="1400" i="1" dirty="0" smtClean="0"/>
              <a:t>et al</a:t>
            </a:r>
            <a:r>
              <a:rPr lang="en-US" sz="1400" dirty="0" smtClean="0"/>
              <a:t>.</a:t>
            </a:r>
          </a:p>
          <a:p>
            <a:r>
              <a:rPr lang="en-US" sz="1400" dirty="0" smtClean="0">
                <a:hlinkClick r:id="rId8"/>
              </a:rPr>
              <a:t>arXiv:0812.0416 [</a:t>
            </a:r>
            <a:r>
              <a:rPr lang="en-US" sz="1400" dirty="0" err="1" smtClean="0">
                <a:hlinkClick r:id="rId8"/>
              </a:rPr>
              <a:t>nucl-th</a:t>
            </a:r>
            <a:r>
              <a:rPr lang="en-US" sz="1400" dirty="0" smtClean="0">
                <a:hlinkClick r:id="rId8"/>
              </a:rPr>
              <a:t>]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9"/>
              </a:rPr>
              <a:t>Few Body Syst. 46 (2009) 1-36</a:t>
            </a:r>
            <a:endParaRPr lang="en-US" sz="1400" dirty="0" smtClean="0"/>
          </a:p>
          <a:p>
            <a:r>
              <a:rPr lang="en-US" sz="1400" dirty="0" smtClean="0"/>
              <a:t>D. J. Wilson, I.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, L. Chang and C. D. Roberts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hlinkClick r:id="rId10"/>
              </a:rPr>
              <a:t>arXiv:1112.2212 [</a:t>
            </a:r>
            <a:r>
              <a:rPr lang="en-US" sz="1400" dirty="0" err="1" smtClean="0">
                <a:hlinkClick r:id="rId10"/>
              </a:rPr>
              <a:t>nucl-th</a:t>
            </a:r>
            <a:r>
              <a:rPr lang="en-US" sz="1400" dirty="0" smtClean="0">
                <a:hlinkClick r:id="rId10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11"/>
              </a:rPr>
              <a:t>Phys. Rev. C</a:t>
            </a:r>
            <a:r>
              <a:rPr lang="en-US" sz="1400" b="1" dirty="0" smtClean="0">
                <a:hlinkClick r:id="rId11"/>
              </a:rPr>
              <a:t>85</a:t>
            </a:r>
            <a:r>
              <a:rPr lang="en-US" sz="1400" dirty="0" smtClean="0">
                <a:hlinkClick r:id="rId11"/>
              </a:rPr>
              <a:t> (2012) 025205 [21 pages]</a:t>
            </a:r>
            <a:r>
              <a:rPr lang="en-US" sz="1600" dirty="0" smtClean="0">
                <a:hlinkClick r:id="rId11"/>
              </a:rPr>
              <a:t> </a:t>
            </a:r>
            <a:r>
              <a:rPr lang="en-US" sz="1600" i="1" dirty="0" smtClean="0"/>
              <a:t> </a:t>
            </a:r>
          </a:p>
          <a:p>
            <a:endParaRPr lang="en-US" sz="1600" dirty="0" smtClean="0"/>
          </a:p>
          <a:p>
            <a:endParaRPr lang="en-US" sz="1600" dirty="0" smtClean="0">
              <a:hlinkClick r:id="rId12"/>
            </a:endParaRPr>
          </a:p>
        </p:txBody>
      </p:sp>
    </p:spTree>
    <p:extLst>
      <p:ext uri="{BB962C8B-B14F-4D97-AF65-F5344CB8AC3E}">
        <p14:creationId xmlns:p14="http://schemas.microsoft.com/office/powerpoint/2010/main" val="407046277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0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0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0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0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0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0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  <p:bldP spid="90117" grpId="0" animBg="1"/>
      <p:bldP spid="90118" grpId="0" animBg="1"/>
      <p:bldP spid="90119" grpId="0"/>
      <p:bldP spid="90121" grpId="0"/>
      <p:bldP spid="90122" grpId="0"/>
      <p:bldP spid="90125" grpId="0" animBg="1"/>
      <p:bldP spid="90127" grpId="0"/>
      <p:bldP spid="20" grpId="0" animBg="1"/>
      <p:bldP spid="24" grpId="0" animBg="1"/>
      <p:bldP spid="25" grpId="0"/>
      <p:bldP spid="30" grpId="0" animBg="1"/>
      <p:bldP spid="34" grpId="0" animBg="1"/>
      <p:bldP spid="31" grpId="0" animBg="1"/>
      <p:bldP spid="4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pPr algn="r"/>
            <a:r>
              <a:rPr lang="en-US" dirty="0" smtClean="0"/>
              <a:t>Neutron Structure</a:t>
            </a:r>
            <a:br>
              <a:rPr lang="en-US" dirty="0" smtClean="0"/>
            </a:br>
            <a:r>
              <a:rPr lang="en-US" dirty="0" smtClean="0"/>
              <a:t>Function at high-</a:t>
            </a:r>
            <a:r>
              <a:rPr lang="en-US" i="1" dirty="0" smtClean="0"/>
              <a:t>x</a:t>
            </a:r>
            <a:endParaRPr lang="en-US" i="1" dirty="0"/>
          </a:p>
        </p:txBody>
      </p:sp>
      <p:graphicFrame>
        <p:nvGraphicFramePr>
          <p:cNvPr id="90115" name="Object 3"/>
          <p:cNvGraphicFramePr>
            <a:graphicFrameLocks noGrp="1" noChangeAspect="1"/>
          </p:cNvGraphicFramePr>
          <p:nvPr>
            <p:ph type="body" sz="half" idx="1"/>
          </p:nvPr>
        </p:nvGraphicFramePr>
        <p:xfrm>
          <a:off x="2843213" y="1143000"/>
          <a:ext cx="3938587" cy="508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0024" name="Bitmap Image" r:id="rId4" imgW="4153260" imgH="5357324" progId="PBrush">
                  <p:embed/>
                </p:oleObj>
              </mc:Choice>
              <mc:Fallback>
                <p:oleObj name="Bitmap Image" r:id="rId4" imgW="4153260" imgH="5357324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143000"/>
                        <a:ext cx="3938587" cy="5081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5410200" y="6477000"/>
            <a:ext cx="3581400" cy="228600"/>
          </a:xfrm>
        </p:spPr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JLab: Precision Radiative Corrections, 16-19/05/16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0FA92-264B-4038-9357-53281C37983E}" type="slidenum">
              <a:rPr lang="en-US"/>
              <a:pPr/>
              <a:t>53</a:t>
            </a:fld>
            <a:endParaRPr lang="en-US"/>
          </a:p>
        </p:txBody>
      </p:sp>
      <p:sp>
        <p:nvSpPr>
          <p:cNvPr id="90116" name="Line 4"/>
          <p:cNvSpPr>
            <a:spLocks noChangeShapeType="1"/>
          </p:cNvSpPr>
          <p:nvPr/>
        </p:nvSpPr>
        <p:spPr bwMode="auto">
          <a:xfrm flipH="1" flipV="1">
            <a:off x="6627812" y="2208213"/>
            <a:ext cx="687388" cy="1587"/>
          </a:xfrm>
          <a:prstGeom prst="line">
            <a:avLst/>
          </a:prstGeom>
          <a:noFill/>
          <a:ln w="38100">
            <a:solidFill>
              <a:schemeClr val="accent3">
                <a:lumMod val="6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7" name="Line 5"/>
          <p:cNvSpPr>
            <a:spLocks noChangeShapeType="1"/>
          </p:cNvSpPr>
          <p:nvPr/>
        </p:nvSpPr>
        <p:spPr bwMode="auto">
          <a:xfrm flipH="1" flipV="1">
            <a:off x="6591300" y="4267200"/>
            <a:ext cx="723900" cy="12700"/>
          </a:xfrm>
          <a:prstGeom prst="line">
            <a:avLst/>
          </a:prstGeom>
          <a:noFill/>
          <a:ln w="38100">
            <a:solidFill>
              <a:schemeClr val="accent3">
                <a:lumMod val="50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8" name="Line 6"/>
          <p:cNvSpPr>
            <a:spLocks noChangeShapeType="1"/>
          </p:cNvSpPr>
          <p:nvPr/>
        </p:nvSpPr>
        <p:spPr bwMode="auto">
          <a:xfrm flipH="1">
            <a:off x="6613525" y="3352800"/>
            <a:ext cx="701675" cy="0"/>
          </a:xfrm>
          <a:prstGeom prst="line">
            <a:avLst/>
          </a:prstGeom>
          <a:noFill/>
          <a:ln w="38100">
            <a:solidFill>
              <a:schemeClr val="accent5">
                <a:lumMod val="25000"/>
              </a:schemeClr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6757988" y="1524000"/>
            <a:ext cx="203453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d/u=1/2</a:t>
            </a:r>
          </a:p>
          <a:p>
            <a:pPr eaLnBrk="0" hangingPunct="0"/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SU(6</a:t>
            </a:r>
            <a:r>
              <a:rPr lang="en-US" sz="2000" dirty="0">
                <a:latin typeface="Arial" pitchFamily="34" charset="0"/>
                <a:ea typeface="Arial Unicode MS" pitchFamily="34" charset="-128"/>
                <a:cs typeface="Arial" pitchFamily="34" charset="0"/>
              </a:rPr>
              <a:t>) symmetry</a:t>
            </a: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984750" y="2911475"/>
            <a:ext cx="268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endParaRPr lang="en-US" sz="240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6705600" y="3048000"/>
            <a:ext cx="24929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pQCD</a:t>
            </a:r>
            <a:r>
              <a:rPr lang="en-US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, uncorrelated </a:t>
            </a:r>
            <a:r>
              <a:rPr lang="el-GR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Ψ</a:t>
            </a:r>
            <a:endParaRPr lang="en-US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674366" y="4267200"/>
            <a:ext cx="196579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0</a:t>
            </a:r>
            <a:r>
              <a:rPr lang="en-US" sz="2000" baseline="30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+</a:t>
            </a:r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qq</a:t>
            </a:r>
            <a:r>
              <a:rPr lang="en-US" sz="2000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 only, </a:t>
            </a:r>
            <a:r>
              <a:rPr lang="en-US" sz="1600" i="1" dirty="0" smtClean="0">
                <a:latin typeface="Arial" pitchFamily="34" charset="0"/>
                <a:ea typeface="Arial Unicode MS" pitchFamily="34" charset="-128"/>
                <a:cs typeface="Arial" pitchFamily="34" charset="0"/>
              </a:rPr>
              <a:t>d/u=0</a:t>
            </a:r>
            <a:endParaRPr lang="en-US" sz="2000" i="1" dirty="0"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-76200" y="2133600"/>
            <a:ext cx="3657600" cy="3531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Deep inelastic scattering </a:t>
            </a:r>
          </a:p>
          <a:p>
            <a:pPr eaLnBrk="0" hangingPunct="0"/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– the Nobel-prize winning</a:t>
            </a:r>
          </a:p>
          <a:p>
            <a:pPr eaLnBrk="0" hangingPunct="0"/>
            <a:r>
              <a:rPr lang="en-US" i="1" dirty="0" smtClean="0">
                <a:solidFill>
                  <a:srgbClr val="7030A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  quark-discovery experiments</a:t>
            </a:r>
          </a:p>
          <a:p>
            <a:pPr eaLnBrk="0" hangingPunct="0"/>
            <a:endParaRPr lang="en-US" i="1" dirty="0" smtClean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/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Reviews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:  </a:t>
            </a:r>
            <a:endParaRPr lang="en-US" dirty="0" smtClean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S. Brodsky </a:t>
            </a:r>
            <a:r>
              <a:rPr lang="en-US" i="1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et al.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NP B441 (1995)</a:t>
            </a: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W.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Melnitchouk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&amp; </a:t>
            </a:r>
            <a:r>
              <a:rPr lang="en-US" dirty="0" err="1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A.W.Thomas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</a:t>
            </a:r>
          </a:p>
          <a:p>
            <a:pPr eaLnBrk="0" hangingPunct="0">
              <a:spcAft>
                <a:spcPts val="300"/>
              </a:spcAft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PL B377 (1996) 11</a:t>
            </a:r>
          </a:p>
          <a:p>
            <a:pPr eaLnBrk="0" hangingPunct="0">
              <a:spcAft>
                <a:spcPts val="300"/>
              </a:spcAft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N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dirty="0" err="1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Isgur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PRD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59 (1999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  <a:p>
            <a:pPr eaLnBrk="0" hangingPunct="0">
              <a:buFont typeface="Wingdings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 R.J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Holt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&amp; C.D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Roberts</a:t>
            </a:r>
          </a:p>
          <a:p>
            <a:pPr eaLnBrk="0" hangingPunct="0"/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	RMP </a:t>
            </a:r>
            <a:r>
              <a:rPr lang="en-US" dirty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(2010</a:t>
            </a:r>
            <a:r>
              <a:rPr lang="en-US" dirty="0" smtClean="0">
                <a:solidFill>
                  <a:srgbClr val="0070C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)</a:t>
            </a:r>
            <a:endParaRPr lang="en-US" dirty="0">
              <a:solidFill>
                <a:srgbClr val="0070C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90125" name="Line 13"/>
          <p:cNvSpPr>
            <a:spLocks noChangeShapeType="1"/>
          </p:cNvSpPr>
          <p:nvPr/>
        </p:nvSpPr>
        <p:spPr bwMode="auto">
          <a:xfrm flipH="1">
            <a:off x="6613525" y="3048000"/>
            <a:ext cx="701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27" name="Rectangle 15"/>
          <p:cNvSpPr>
            <a:spLocks noChangeArrowheads="1"/>
          </p:cNvSpPr>
          <p:nvPr/>
        </p:nvSpPr>
        <p:spPr bwMode="auto">
          <a:xfrm>
            <a:off x="7162800" y="2438400"/>
            <a:ext cx="189507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1600" i="1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d/u=0.29</a:t>
            </a:r>
          </a:p>
          <a:p>
            <a:pPr eaLnBrk="0" hangingPunct="0"/>
            <a:r>
              <a:rPr lang="en-US" sz="2000" dirty="0" smtClean="0">
                <a:solidFill>
                  <a:srgbClr val="008000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DSE: “realistic”</a:t>
            </a:r>
            <a:endParaRPr lang="en-US" sz="2000" dirty="0">
              <a:solidFill>
                <a:srgbClr val="008000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5257800" y="1447800"/>
            <a:ext cx="1295400" cy="4114800"/>
          </a:xfrm>
          <a:prstGeom prst="rect">
            <a:avLst/>
          </a:prstGeom>
          <a:solidFill>
            <a:srgbClr val="0070C0">
              <a:alpha val="1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91200" y="5715000"/>
            <a:ext cx="2991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B050"/>
                </a:solidFill>
              </a:rPr>
              <a:t>Distribution of neutron’s 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momentum amongst quarks 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on the  valence-quark domain</a:t>
            </a:r>
            <a:endParaRPr lang="en-US" i="1" dirty="0">
              <a:solidFill>
                <a:srgbClr val="00B050"/>
              </a:solidFill>
            </a:endParaRPr>
          </a:p>
        </p:txBody>
      </p:sp>
      <p:sp>
        <p:nvSpPr>
          <p:cNvPr id="24" name="Line 13"/>
          <p:cNvSpPr>
            <a:spLocks noChangeShapeType="1"/>
          </p:cNvSpPr>
          <p:nvPr/>
        </p:nvSpPr>
        <p:spPr bwMode="auto">
          <a:xfrm flipH="1">
            <a:off x="6599238" y="3657600"/>
            <a:ext cx="701675" cy="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5" name="Rectangle 15"/>
          <p:cNvSpPr>
            <a:spLocks noChangeArrowheads="1"/>
          </p:cNvSpPr>
          <p:nvPr/>
        </p:nvSpPr>
        <p:spPr bwMode="auto">
          <a:xfrm>
            <a:off x="7162800" y="3352800"/>
            <a:ext cx="1850186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 smtClean="0">
                <a:solidFill>
                  <a:srgbClr val="66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DSE: “contact”</a:t>
            </a:r>
          </a:p>
          <a:p>
            <a:pPr eaLnBrk="0" hangingPunct="0"/>
            <a:r>
              <a:rPr lang="en-US" sz="1600" i="1" dirty="0" smtClean="0">
                <a:solidFill>
                  <a:srgbClr val="6600FF"/>
                </a:solidFill>
                <a:latin typeface="Arial" pitchFamily="34" charset="0"/>
                <a:ea typeface="Arial Unicode MS" pitchFamily="34" charset="-128"/>
                <a:cs typeface="Arial" pitchFamily="34" charset="0"/>
              </a:rPr>
              <a:t>d/u=0.14</a:t>
            </a:r>
            <a:endParaRPr lang="en-US" sz="1600" i="1" dirty="0">
              <a:solidFill>
                <a:srgbClr val="6600FF"/>
              </a:solidFill>
              <a:latin typeface="Arial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0" name="Oval 29"/>
          <p:cNvSpPr/>
          <p:nvPr/>
        </p:nvSpPr>
        <p:spPr bwMode="auto">
          <a:xfrm>
            <a:off x="6400800" y="3200400"/>
            <a:ext cx="152400" cy="76200"/>
          </a:xfrm>
          <a:prstGeom prst="ellipse">
            <a:avLst/>
          </a:prstGeom>
          <a:noFill/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6477000" y="27432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6477000" y="3276600"/>
            <a:ext cx="0" cy="457200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Rectangle 33"/>
          <p:cNvSpPr/>
          <p:nvPr/>
        </p:nvSpPr>
        <p:spPr bwMode="auto">
          <a:xfrm>
            <a:off x="6553200" y="4648200"/>
            <a:ext cx="2590800" cy="685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Melnitchouk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,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Accardi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et 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6"/>
              </a:rPr>
              <a:t>Phys.Rev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6"/>
              </a:rPr>
              <a:t>. D84 (2011) 117501 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6172200" y="1447800"/>
            <a:ext cx="0" cy="41148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6019800" y="1066800"/>
            <a:ext cx="914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x&gt;0.9</a:t>
            </a:r>
          </a:p>
        </p:txBody>
      </p:sp>
      <p:sp>
        <p:nvSpPr>
          <p:cNvPr id="31" name="Oval 30"/>
          <p:cNvSpPr/>
          <p:nvPr/>
        </p:nvSpPr>
        <p:spPr bwMode="auto">
          <a:xfrm>
            <a:off x="5943600" y="4038600"/>
            <a:ext cx="152400" cy="76200"/>
          </a:xfrm>
          <a:prstGeom prst="ellips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Straight Connector 35"/>
          <p:cNvCxnSpPr>
            <a:stCxn id="31" idx="4"/>
          </p:cNvCxnSpPr>
          <p:nvPr/>
        </p:nvCxnSpPr>
        <p:spPr bwMode="auto">
          <a:xfrm>
            <a:off x="6019800" y="4114800"/>
            <a:ext cx="0" cy="304800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31" idx="0"/>
          </p:cNvCxnSpPr>
          <p:nvPr/>
        </p:nvCxnSpPr>
        <p:spPr bwMode="auto">
          <a:xfrm>
            <a:off x="6019800" y="3733800"/>
            <a:ext cx="0" cy="304800"/>
          </a:xfrm>
          <a:prstGeom prst="line">
            <a:avLst/>
          </a:prstGeom>
          <a:noFill/>
          <a:ln w="1905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7" name="Rectangle 46"/>
          <p:cNvSpPr/>
          <p:nvPr/>
        </p:nvSpPr>
        <p:spPr bwMode="auto">
          <a:xfrm>
            <a:off x="6553200" y="5181600"/>
            <a:ext cx="25908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Melnitchouk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, Arrington 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et al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libri" pitchFamily="34" charset="0"/>
              </a:rPr>
              <a:t>.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7"/>
              </a:rPr>
              <a:t>Phys.Rev.Lett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hlinkClick r:id="rId7"/>
              </a:rPr>
              <a:t>. 108 (2012) 252001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0" y="0"/>
            <a:ext cx="583679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I.C.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, C.D. Roberts, </a:t>
            </a:r>
            <a:r>
              <a:rPr lang="en-US" sz="1400" i="1" dirty="0" smtClean="0"/>
              <a:t>et al</a:t>
            </a:r>
            <a:r>
              <a:rPr lang="en-US" sz="1400" dirty="0" smtClean="0"/>
              <a:t>.</a:t>
            </a:r>
          </a:p>
          <a:p>
            <a:r>
              <a:rPr lang="en-US" sz="1400" dirty="0" smtClean="0">
                <a:hlinkClick r:id="rId8"/>
              </a:rPr>
              <a:t>arXiv:0812.0416 [</a:t>
            </a:r>
            <a:r>
              <a:rPr lang="en-US" sz="1400" dirty="0" err="1" smtClean="0">
                <a:hlinkClick r:id="rId8"/>
              </a:rPr>
              <a:t>nucl-th</a:t>
            </a:r>
            <a:r>
              <a:rPr lang="en-US" sz="1400" dirty="0" smtClean="0">
                <a:hlinkClick r:id="rId8"/>
              </a:rPr>
              <a:t>]</a:t>
            </a:r>
            <a:r>
              <a:rPr lang="en-US" sz="1400" dirty="0" smtClean="0"/>
              <a:t>, </a:t>
            </a:r>
            <a:r>
              <a:rPr lang="en-US" sz="1400" dirty="0" smtClean="0">
                <a:hlinkClick r:id="rId9"/>
              </a:rPr>
              <a:t>Few Body Syst. 46 (2009) 1-36</a:t>
            </a:r>
            <a:endParaRPr lang="en-US" sz="1400" dirty="0" smtClean="0"/>
          </a:p>
          <a:p>
            <a:r>
              <a:rPr lang="en-US" sz="1400" dirty="0" smtClean="0"/>
              <a:t>D. J. Wilson, I. C. </a:t>
            </a:r>
            <a:r>
              <a:rPr lang="en-US" sz="1400" dirty="0" err="1" smtClean="0"/>
              <a:t>Cloët</a:t>
            </a:r>
            <a:r>
              <a:rPr lang="en-US" sz="1400" dirty="0" smtClean="0"/>
              <a:t>, L. Chang and C. D. Roberts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hlinkClick r:id="rId10"/>
              </a:rPr>
              <a:t>arXiv:1112.2212 [</a:t>
            </a:r>
            <a:r>
              <a:rPr lang="en-US" sz="1400" dirty="0" err="1" smtClean="0">
                <a:hlinkClick r:id="rId10"/>
              </a:rPr>
              <a:t>nucl-th</a:t>
            </a:r>
            <a:r>
              <a:rPr lang="en-US" sz="1400" dirty="0" smtClean="0">
                <a:hlinkClick r:id="rId10"/>
              </a:rPr>
              <a:t>]</a:t>
            </a:r>
            <a:r>
              <a:rPr lang="en-US" sz="1400" dirty="0" smtClean="0"/>
              <a:t>, </a:t>
            </a:r>
            <a:r>
              <a:rPr lang="en-US" sz="1400" dirty="0" smtClean="0">
                <a:hlinkClick r:id="rId11"/>
              </a:rPr>
              <a:t>Phys. Rev. C</a:t>
            </a:r>
            <a:r>
              <a:rPr lang="en-US" sz="1400" b="1" dirty="0" smtClean="0">
                <a:hlinkClick r:id="rId11"/>
              </a:rPr>
              <a:t>85</a:t>
            </a:r>
            <a:r>
              <a:rPr lang="en-US" sz="1400" dirty="0" smtClean="0">
                <a:hlinkClick r:id="rId11"/>
              </a:rPr>
              <a:t> (2012) 025205 [21 pages]</a:t>
            </a:r>
            <a:r>
              <a:rPr lang="en-US" sz="1600" dirty="0" smtClean="0">
                <a:hlinkClick r:id="rId11"/>
              </a:rPr>
              <a:t> </a:t>
            </a:r>
            <a:r>
              <a:rPr lang="en-US" sz="1600" i="1" dirty="0" smtClean="0"/>
              <a:t> </a:t>
            </a:r>
          </a:p>
          <a:p>
            <a:endParaRPr lang="en-US" sz="1600" dirty="0" smtClean="0"/>
          </a:p>
          <a:p>
            <a:endParaRPr lang="en-US" sz="1600" dirty="0" smtClean="0">
              <a:hlinkClick r:id="rId1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1000" y="1066800"/>
            <a:ext cx="8534400" cy="541686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54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NB. </a:t>
            </a:r>
          </a:p>
          <a:p>
            <a:pPr algn="ctr"/>
            <a:r>
              <a:rPr lang="en-US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d/</a:t>
            </a:r>
            <a:r>
              <a:rPr lang="en-US" sz="5400" b="1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u|</a:t>
            </a:r>
            <a:r>
              <a:rPr lang="en-US" sz="5400" b="1" baseline="-25000" dirty="0" err="1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x</a:t>
            </a:r>
            <a:r>
              <a:rPr lang="en-US" sz="5400" b="1" baseline="-25000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=1</a:t>
            </a:r>
            <a:r>
              <a:rPr lang="en-US" sz="5400" b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= 0</a:t>
            </a:r>
            <a:r>
              <a:rPr lang="en-US" sz="54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means there are no truly valence d-quarks </a:t>
            </a:r>
          </a:p>
          <a:p>
            <a:pPr algn="ctr"/>
            <a:r>
              <a:rPr lang="en-US" sz="54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in the proton!</a:t>
            </a:r>
          </a:p>
          <a:p>
            <a:pPr algn="ctr">
              <a:spcBef>
                <a:spcPts val="1200"/>
              </a:spcBef>
            </a:pPr>
            <a:r>
              <a:rPr lang="en-US" sz="6000" b="1" i="1" dirty="0" smtClean="0">
                <a:ln w="31550" cmpd="sng">
                  <a:solidFill>
                    <a:srgbClr val="FF0000"/>
                  </a:soli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JLab12 can solve this   enigma</a:t>
            </a:r>
            <a:endParaRPr lang="en-US" sz="6000" b="1" i="1" dirty="0">
              <a:ln w="31550" cmpd="sng">
                <a:solidFill>
                  <a:srgbClr val="FF0000"/>
                </a:soli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6861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Quark </a:t>
            </a:r>
            <a:r>
              <a:rPr lang="en-US" sz="3200" dirty="0" err="1" smtClean="0"/>
              <a:t>helicity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at large </a:t>
            </a:r>
            <a:r>
              <a:rPr lang="en-US" sz="3200" dirty="0" err="1" smtClean="0"/>
              <a:t>Bjorken</a:t>
            </a:r>
            <a:r>
              <a:rPr lang="en-US" sz="3200" dirty="0" smtClean="0"/>
              <a:t>-x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2296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Correlations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between dressed-quarks within the proton </a:t>
            </a:r>
          </a:p>
          <a:p>
            <a:pPr>
              <a:spcBef>
                <a:spcPts val="0"/>
              </a:spcBef>
              <a:buNone/>
            </a:pPr>
            <a:r>
              <a:rPr lang="en-US" dirty="0" smtClean="0"/>
              <a:t>	have an enormous impact on nucleon spin structure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275" y="2635287"/>
            <a:ext cx="6018944" cy="36738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5105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 smtClean="0">
                <a:solidFill>
                  <a:srgbClr val="0A0A0A"/>
                </a:solidFill>
              </a:rPr>
              <a:t>Nucleon spin structure at very high-x</a:t>
            </a:r>
            <a:r>
              <a:rPr lang="en-US" sz="1300" dirty="0" smtClean="0">
                <a:solidFill>
                  <a:srgbClr val="0A0A0A"/>
                </a:solidFill>
              </a:rPr>
              <a:t/>
            </a:r>
            <a:br>
              <a:rPr lang="en-US" sz="1300" dirty="0" smtClean="0">
                <a:solidFill>
                  <a:srgbClr val="0A0A0A"/>
                </a:solidFill>
              </a:rPr>
            </a:br>
            <a:r>
              <a:rPr lang="en-US" sz="1300" dirty="0" smtClean="0">
                <a:solidFill>
                  <a:srgbClr val="0A0A0A"/>
                </a:solidFill>
              </a:rPr>
              <a:t>Craig D. Roberts, Roy J. Holt and Sebastian M. Schmidt</a:t>
            </a:r>
            <a:br>
              <a:rPr lang="en-US" sz="1300" dirty="0" smtClean="0">
                <a:solidFill>
                  <a:srgbClr val="0A0A0A"/>
                </a:solidFill>
              </a:rPr>
            </a:br>
            <a:r>
              <a:rPr lang="en-US" sz="1300" dirty="0" smtClean="0">
                <a:solidFill>
                  <a:srgbClr val="0A0A0A"/>
                </a:solidFill>
                <a:hlinkClick r:id="rId3"/>
              </a:rPr>
              <a:t>arXiv:1308.1236 [</a:t>
            </a:r>
            <a:r>
              <a:rPr lang="en-US" sz="1300" dirty="0" err="1" smtClean="0">
                <a:solidFill>
                  <a:srgbClr val="0A0A0A"/>
                </a:solidFill>
                <a:hlinkClick r:id="rId3"/>
              </a:rPr>
              <a:t>nucl-th</a:t>
            </a:r>
            <a:r>
              <a:rPr lang="en-US" sz="1300" dirty="0" smtClean="0">
                <a:solidFill>
                  <a:srgbClr val="0A0A0A"/>
                </a:solidFill>
                <a:hlinkClick r:id="rId3"/>
              </a:rPr>
              <a:t>]</a:t>
            </a:r>
            <a:r>
              <a:rPr lang="en-US" sz="1300" dirty="0" smtClean="0">
                <a:solidFill>
                  <a:srgbClr val="0A0A0A"/>
                </a:solidFill>
              </a:rPr>
              <a:t>, </a:t>
            </a:r>
            <a:r>
              <a:rPr lang="nn-NO" sz="1300" dirty="0" smtClean="0">
                <a:solidFill>
                  <a:srgbClr val="0A0A0A"/>
                </a:solidFill>
                <a:hlinkClick r:id="rId4"/>
              </a:rPr>
              <a:t>Phys. Lett. B 727 (2013) pp. 249–254</a:t>
            </a:r>
            <a:endParaRPr lang="nn-NO" sz="1300" dirty="0" smtClean="0">
              <a:solidFill>
                <a:srgbClr val="0A0A0A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3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Contact-interaction </a:t>
            </a:r>
            <a:r>
              <a:rPr lang="en-US" sz="13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Faddeev</a:t>
            </a:r>
            <a:r>
              <a:rPr lang="en-US" sz="13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equation and, inter alia, proton tensor </a:t>
            </a:r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charges, Shu-Sheng </a:t>
            </a:r>
            <a:r>
              <a:rPr lang="en-US" sz="13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Xu </a:t>
            </a:r>
            <a:r>
              <a:rPr lang="en-US" sz="1300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et al</a:t>
            </a:r>
            <a:r>
              <a:rPr lang="en-US" sz="13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., </a:t>
            </a:r>
            <a:r>
              <a:rPr lang="en-GB" sz="1300" i="1" dirty="0">
                <a:hlinkClick r:id="rId5"/>
              </a:rPr>
              <a:t>arXiv:1509.03311 [</a:t>
            </a:r>
            <a:r>
              <a:rPr lang="en-GB" sz="1300" i="1" dirty="0" err="1">
                <a:hlinkClick r:id="rId5"/>
              </a:rPr>
              <a:t>nucl-th</a:t>
            </a:r>
            <a:r>
              <a:rPr lang="en-GB" sz="1300" i="1" dirty="0" smtClean="0">
                <a:hlinkClick r:id="rId5"/>
              </a:rPr>
              <a:t>]</a:t>
            </a:r>
            <a:r>
              <a:rPr lang="en-US" sz="13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, </a:t>
            </a:r>
            <a:r>
              <a:rPr lang="en-US" sz="13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Phys. Rev. D 92 (2015) 114034/1-21</a:t>
            </a:r>
          </a:p>
          <a:p>
            <a:endParaRPr lang="nn-NO" sz="1400" dirty="0" smtClean="0">
              <a:solidFill>
                <a:srgbClr val="0A0A0A"/>
              </a:solidFill>
            </a:endParaRPr>
          </a:p>
          <a:p>
            <a:endParaRPr lang="en-US" sz="1400" dirty="0" smtClean="0">
              <a:solidFill>
                <a:srgbClr val="0A0A0A"/>
              </a:solidFill>
            </a:endParaRPr>
          </a:p>
        </p:txBody>
      </p:sp>
      <p:pic>
        <p:nvPicPr>
          <p:cNvPr id="9" name="Picture 8" descr="Insigh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9786" y="1429328"/>
            <a:ext cx="2198914" cy="93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460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pinx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990600"/>
            <a:ext cx="3810000" cy="557257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Quark </a:t>
            </a:r>
            <a:r>
              <a:rPr lang="en-US" sz="3200" dirty="0" err="1" smtClean="0"/>
              <a:t>helicity</a:t>
            </a:r>
            <a:r>
              <a:rPr lang="en-US" sz="3200" dirty="0" smtClean="0"/>
              <a:t> </a:t>
            </a:r>
            <a:br>
              <a:rPr lang="en-US" sz="3200" dirty="0" smtClean="0"/>
            </a:br>
            <a:r>
              <a:rPr lang="en-US" sz="3200" dirty="0" smtClean="0"/>
              <a:t>at large </a:t>
            </a:r>
            <a:r>
              <a:rPr lang="en-US" sz="3200" dirty="0" err="1" smtClean="0"/>
              <a:t>Bjorken</a:t>
            </a:r>
            <a:r>
              <a:rPr lang="en-US" sz="3200" dirty="0" smtClean="0"/>
              <a:t>-x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6477000"/>
            <a:ext cx="3124200" cy="3810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248400"/>
            <a:ext cx="1981200" cy="228600"/>
          </a:xfrm>
        </p:spPr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4800" y="1524000"/>
            <a:ext cx="4724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400" kern="0" dirty="0" smtClean="0">
                <a:solidFill>
                  <a:schemeClr val="tx2">
                    <a:lumMod val="75000"/>
                  </a:schemeClr>
                </a:solidFill>
              </a:rPr>
              <a:t>Existing data cannot distinguish between modern pictures of nucleon structure</a:t>
            </a: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  <a:buFont typeface="Wingdings" pitchFamily="2" charset="2"/>
              <a:buChar char="Ø"/>
            </a:pPr>
            <a:r>
              <a:rPr lang="en-US" sz="2400" kern="0" dirty="0" smtClean="0">
                <a:solidFill>
                  <a:schemeClr val="tx2">
                    <a:lumMod val="75000"/>
                  </a:schemeClr>
                </a:solidFill>
              </a:rPr>
              <a:t>Empirical results for nucleon longitudinal spin asymmetries on </a:t>
            </a:r>
            <a:r>
              <a:rPr lang="en-US" sz="2400" i="1" kern="0" dirty="0" smtClean="0">
                <a:solidFill>
                  <a:schemeClr val="tx2">
                    <a:lumMod val="75000"/>
                  </a:schemeClr>
                </a:solidFill>
              </a:rPr>
              <a:t>x</a:t>
            </a:r>
            <a:r>
              <a:rPr lang="en-US" sz="2800" i="1" dirty="0" smtClean="0"/>
              <a:t> </a:t>
            </a:r>
            <a:r>
              <a:rPr lang="en-US" sz="2800" b="1" i="1" dirty="0" smtClean="0"/>
              <a:t>≃</a:t>
            </a:r>
            <a:r>
              <a:rPr lang="en-US" sz="2800" i="1" dirty="0" smtClean="0"/>
              <a:t> </a:t>
            </a:r>
            <a:r>
              <a:rPr lang="en-US" sz="2400" i="1" kern="0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sz="2400" kern="0" dirty="0" smtClean="0">
                <a:solidFill>
                  <a:schemeClr val="tx2">
                    <a:lumMod val="75000"/>
                  </a:schemeClr>
                </a:solidFill>
              </a:rPr>
              <a:t> promise to add greatly to our capacity for discriminating between contemporary pictures of nucleon structure.</a:t>
            </a:r>
          </a:p>
          <a:p>
            <a:pPr marL="342900" lvl="0" indent="-342900" fontAlgn="base">
              <a:spcBef>
                <a:spcPct val="20000"/>
              </a:spcBef>
              <a:spcAft>
                <a:spcPts val="600"/>
              </a:spcAft>
              <a:buClr>
                <a:srgbClr val="1F497D"/>
              </a:buClr>
            </a:pPr>
            <a:r>
              <a:rPr lang="en-US" sz="2400" kern="0" dirty="0" smtClean="0">
                <a:solidFill>
                  <a:schemeClr val="tx2">
                    <a:lumMod val="75000"/>
                  </a:schemeClr>
                </a:solidFill>
              </a:rPr>
              <a:t>	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t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32960" y="5250180"/>
            <a:ext cx="2834640" cy="7696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9" name="Straight Arrow Connector 8"/>
          <p:cNvCxnSpPr/>
          <p:nvPr/>
        </p:nvCxnSpPr>
        <p:spPr bwMode="auto">
          <a:xfrm>
            <a:off x="3581400" y="1417638"/>
            <a:ext cx="228600" cy="106362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657600" y="1295400"/>
            <a:ext cx="152400" cy="12223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657600" y="2016000"/>
            <a:ext cx="152400" cy="3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3581400" y="1981200"/>
            <a:ext cx="228600" cy="0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5" name="Rectangle 24"/>
          <p:cNvSpPr/>
          <p:nvPr/>
        </p:nvSpPr>
        <p:spPr bwMode="auto">
          <a:xfrm>
            <a:off x="3654000" y="4800600"/>
            <a:ext cx="90000" cy="7334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6" name="Straight Arrow Connector 25"/>
          <p:cNvCxnSpPr/>
          <p:nvPr/>
        </p:nvCxnSpPr>
        <p:spPr bwMode="auto">
          <a:xfrm>
            <a:off x="3564000" y="4724400"/>
            <a:ext cx="216000" cy="0"/>
          </a:xfrm>
          <a:prstGeom prst="straightConnector1">
            <a:avLst/>
          </a:prstGeom>
          <a:noFill/>
          <a:ln w="19050" cap="flat" cmpd="sng" algn="ctr">
            <a:solidFill>
              <a:srgbClr val="000099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42403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600" dirty="0" smtClean="0"/>
              <a:t>TMDs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25963"/>
          </a:xfrm>
        </p:spPr>
        <p:txBody>
          <a:bodyPr/>
          <a:lstStyle/>
          <a:p>
            <a:r>
              <a:rPr lang="en-US" sz="2400" dirty="0" smtClean="0"/>
              <a:t>Eight leading-twist TMDs</a:t>
            </a:r>
          </a:p>
          <a:p>
            <a:r>
              <a:rPr lang="en-US" sz="2400" dirty="0" smtClean="0"/>
              <a:t>Three of these are nonzero in the collinear limit 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7" name="Picture 6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80364"/>
            <a:ext cx="9144000" cy="4068036"/>
          </a:xfrm>
          <a:prstGeom prst="rect">
            <a:avLst/>
          </a:prstGeom>
        </p:spPr>
      </p:pic>
      <p:pic>
        <p:nvPicPr>
          <p:cNvPr id="9" name="Picture 8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28800" y="3733800"/>
            <a:ext cx="533399" cy="520775"/>
          </a:xfrm>
          <a:prstGeom prst="rect">
            <a:avLst/>
          </a:prstGeom>
        </p:spPr>
      </p:pic>
      <p:pic>
        <p:nvPicPr>
          <p:cNvPr id="11" name="Picture 10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4432225"/>
            <a:ext cx="533399" cy="520775"/>
          </a:xfrm>
          <a:prstGeom prst="rect">
            <a:avLst/>
          </a:prstGeom>
        </p:spPr>
      </p:pic>
      <p:pic>
        <p:nvPicPr>
          <p:cNvPr id="10" name="Picture 9" descr="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1" y="5029200"/>
            <a:ext cx="533399" cy="52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23882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TMDs … </a:t>
            </a:r>
            <a:br>
              <a:rPr lang="en-US" sz="3200" dirty="0" smtClean="0"/>
            </a:br>
            <a:r>
              <a:rPr lang="en-US" sz="3200" dirty="0" err="1" smtClean="0"/>
              <a:t>Transversity</a:t>
            </a:r>
            <a:r>
              <a:rPr lang="en-US" sz="3200" dirty="0" smtClean="0"/>
              <a:t> … Tensor Charge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27237"/>
            <a:ext cx="8839200" cy="4525963"/>
          </a:xfrm>
        </p:spPr>
        <p:txBody>
          <a:bodyPr/>
          <a:lstStyle/>
          <a:p>
            <a:r>
              <a:rPr lang="en-US" sz="2400" dirty="0" smtClean="0"/>
              <a:t>Intrinsic, defining property of the nucleon  </a:t>
            </a:r>
          </a:p>
          <a:p>
            <a:pPr>
              <a:buNone/>
            </a:pPr>
            <a:r>
              <a:rPr lang="en-US" sz="2400" dirty="0" smtClean="0"/>
              <a:t>		… just as significant as axial-charge</a:t>
            </a:r>
          </a:p>
          <a:p>
            <a:r>
              <a:rPr lang="en-US" sz="2400" dirty="0" smtClean="0"/>
              <a:t>No gluon </a:t>
            </a:r>
            <a:r>
              <a:rPr lang="en-US" sz="2400" dirty="0" err="1" smtClean="0"/>
              <a:t>transversity</a:t>
            </a:r>
            <a:r>
              <a:rPr lang="en-US" sz="2400" dirty="0" smtClean="0"/>
              <a:t> distribution </a:t>
            </a:r>
          </a:p>
          <a:p>
            <a:r>
              <a:rPr lang="en-US" sz="2400" dirty="0" smtClean="0"/>
              <a:t>Value of tensor charge places constraints on some extensions of the Standard Model &lt;</a:t>
            </a:r>
            <a:r>
              <a:rPr lang="en-US" sz="2400" dirty="0" smtClean="0">
                <a:hlinkClick r:id="rId2"/>
              </a:rPr>
              <a:t>PRD85 (2012) 054512&gt; </a:t>
            </a:r>
            <a:endParaRPr lang="en-US" sz="2400" dirty="0" smtClean="0"/>
          </a:p>
          <a:p>
            <a:r>
              <a:rPr lang="en-US" sz="2400" dirty="0" smtClean="0"/>
              <a:t>Current knowledge of </a:t>
            </a:r>
            <a:r>
              <a:rPr lang="en-US" sz="2400" dirty="0" err="1" smtClean="0"/>
              <a:t>transversity</a:t>
            </a:r>
            <a:r>
              <a:rPr lang="en-US" sz="2400" dirty="0" smtClean="0"/>
              <a:t>: </a:t>
            </a:r>
          </a:p>
          <a:p>
            <a:pPr>
              <a:buNone/>
            </a:pPr>
            <a:r>
              <a:rPr lang="en-US" sz="2400" dirty="0" smtClean="0"/>
              <a:t>		SIDIS @HERMES, COMPASS, </a:t>
            </a:r>
            <a:r>
              <a:rPr lang="en-US" sz="2400" dirty="0" err="1" smtClean="0"/>
              <a:t>JLab</a:t>
            </a:r>
            <a:endParaRPr lang="en-US" sz="2400" dirty="0" smtClean="0"/>
          </a:p>
          <a:p>
            <a:r>
              <a:rPr lang="en-US" sz="2400" dirty="0" smtClean="0"/>
              <a:t>Future SIDIS at </a:t>
            </a:r>
            <a:r>
              <a:rPr lang="en-US" sz="2400" dirty="0" err="1" smtClean="0"/>
              <a:t>JLab</a:t>
            </a:r>
            <a:r>
              <a:rPr lang="en-US" sz="2400" dirty="0" smtClean="0"/>
              <a:t> (</a:t>
            </a:r>
            <a:r>
              <a:rPr lang="en-US" sz="2400" dirty="0" err="1" smtClean="0"/>
              <a:t>SoLId</a:t>
            </a:r>
            <a:r>
              <a:rPr lang="en-US" sz="2400" dirty="0" smtClean="0"/>
              <a:t>), EIC, … </a:t>
            </a:r>
          </a:p>
          <a:p>
            <a:pPr>
              <a:buNone/>
            </a:pPr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7" name="Picture 13" descr="C:\Documents and Settings\b22803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23446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2209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Direction of motion</a:t>
            </a:r>
          </a:p>
        </p:txBody>
      </p:sp>
      <p:pic>
        <p:nvPicPr>
          <p:cNvPr id="9" name="Picture 5" descr="latex-image-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033" y="1295400"/>
            <a:ext cx="35707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90845" y="5334000"/>
            <a:ext cx="3395955" cy="9220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827881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209800"/>
            <a:ext cx="5553372" cy="4458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smtClean="0"/>
              <a:t>TMDs … </a:t>
            </a:r>
            <a:br>
              <a:rPr lang="en-US" sz="3200" dirty="0" smtClean="0"/>
            </a:br>
            <a:r>
              <a:rPr lang="en-US" sz="3200" dirty="0" err="1" smtClean="0"/>
              <a:t>Transversity</a:t>
            </a:r>
            <a:r>
              <a:rPr lang="en-US" sz="3200" dirty="0" smtClean="0"/>
              <a:t> … Tensor Charge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2286000"/>
            <a:ext cx="3228513" cy="4114800"/>
          </a:xfrm>
        </p:spPr>
        <p:txBody>
          <a:bodyPr/>
          <a:lstStyle/>
          <a:p>
            <a:r>
              <a:rPr lang="en-US" sz="2000" dirty="0" smtClean="0"/>
              <a:t>Presence of </a:t>
            </a:r>
            <a:r>
              <a:rPr lang="en-US" sz="2000" dirty="0" err="1" smtClean="0"/>
              <a:t>diquark</a:t>
            </a:r>
            <a:r>
              <a:rPr lang="en-US" sz="2000" dirty="0" smtClean="0"/>
              <a:t> correlations in the proton wave function suppresses </a:t>
            </a:r>
            <a:r>
              <a:rPr lang="en-US" sz="2000" i="1" dirty="0" err="1" smtClean="0"/>
              <a:t>δu</a:t>
            </a:r>
            <a:r>
              <a:rPr lang="en-US" sz="2000" dirty="0" smtClean="0"/>
              <a:t> by ⅓-½ cf. SU(6) quark model prediction</a:t>
            </a:r>
          </a:p>
          <a:p>
            <a:r>
              <a:rPr lang="en-US" sz="2000" dirty="0" smtClean="0"/>
              <a:t>Axial-vector correlation is crucial, e.g.: </a:t>
            </a:r>
            <a:r>
              <a:rPr lang="en-US" sz="2000" i="1" dirty="0" err="1" smtClean="0"/>
              <a:t>δd</a:t>
            </a:r>
            <a:r>
              <a:rPr lang="en-US" sz="2000" dirty="0" smtClean="0"/>
              <a:t> is only measurably nonzero because the proton wave function contains axial-vector correlations; and axial-vector suppresses </a:t>
            </a:r>
            <a:r>
              <a:rPr lang="en-US" sz="2000" i="1" dirty="0" err="1" smtClean="0"/>
              <a:t>δu</a:t>
            </a:r>
            <a:endParaRPr lang="en-US" sz="2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7" name="Picture 13" descr="C:\Documents and Settings\b22803\My Documents\My Pictures\Picture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457200"/>
            <a:ext cx="2344631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22098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</a:rPr>
              <a:t>Direction of motion</a:t>
            </a:r>
          </a:p>
        </p:txBody>
      </p:sp>
      <p:pic>
        <p:nvPicPr>
          <p:cNvPr id="9" name="Picture 5" descr="latex-image-2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16033" y="1295400"/>
            <a:ext cx="357076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4910286" y="3370895"/>
            <a:ext cx="6096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1" u="none" strike="noStrike" cap="none" normalizeH="0" baseline="0" dirty="0" smtClean="0">
                <a:ln>
                  <a:noFill/>
                </a:ln>
                <a:solidFill>
                  <a:srgbClr val="6600CC"/>
                </a:solidFill>
                <a:effectLst/>
                <a:latin typeface="Calibri" pitchFamily="34" charset="0"/>
              </a:rPr>
              <a:t>DSE</a:t>
            </a:r>
          </a:p>
        </p:txBody>
      </p:sp>
      <p:sp>
        <p:nvSpPr>
          <p:cNvPr id="16" name="Rectangle 15"/>
          <p:cNvSpPr/>
          <p:nvPr/>
        </p:nvSpPr>
        <p:spPr bwMode="auto">
          <a:xfrm>
            <a:off x="5458287" y="3171664"/>
            <a:ext cx="914400" cy="3810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latin typeface="Calibri" pitchFamily="34" charset="0"/>
              </a:rPr>
              <a:t>lattice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6548289" y="3133564"/>
            <a:ext cx="9144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alibri" pitchFamily="34" charset="0"/>
              </a:rPr>
              <a:t>models</a:t>
            </a:r>
          </a:p>
        </p:txBody>
      </p:sp>
      <p:sp>
        <p:nvSpPr>
          <p:cNvPr id="18" name="Rectangle 17"/>
          <p:cNvSpPr/>
          <p:nvPr/>
        </p:nvSpPr>
        <p:spPr bwMode="auto">
          <a:xfrm>
            <a:off x="4005114" y="3541767"/>
            <a:ext cx="1066800" cy="4572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</a:rPr>
              <a:t>Data fits</a:t>
            </a:r>
          </a:p>
        </p:txBody>
      </p:sp>
      <p:cxnSp>
        <p:nvCxnSpPr>
          <p:cNvPr id="21" name="Straight Arrow Connector 20"/>
          <p:cNvCxnSpPr/>
          <p:nvPr/>
        </p:nvCxnSpPr>
        <p:spPr bwMode="auto">
          <a:xfrm>
            <a:off x="8382000" y="3060000"/>
            <a:ext cx="0" cy="648000"/>
          </a:xfrm>
          <a:prstGeom prst="straightConnector1">
            <a:avLst/>
          </a:prstGeom>
          <a:noFill/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22" name="Picture 21" descr="Insight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1447800"/>
            <a:ext cx="2198914" cy="932872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 bwMode="auto">
          <a:xfrm>
            <a:off x="2514600" y="0"/>
            <a:ext cx="31242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Contact-interaction </a:t>
            </a:r>
            <a:r>
              <a:rPr lang="en-US" sz="12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Faddeev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equation and, inter alia, proton tensor charges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Shu-Sheng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Xu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et al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., arXiv:1509.03311 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[</a:t>
            </a:r>
            <a:r>
              <a:rPr lang="en-US" sz="1200" i="1" dirty="0" err="1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nucl-th</a:t>
            </a:r>
            <a:r>
              <a:rPr lang="en-US" sz="1200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], Phys. Rev. D 92 (2015) </a:t>
            </a:r>
            <a:r>
              <a:rPr lang="en-US" sz="1200" i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114034/1-21</a:t>
            </a:r>
            <a:endParaRPr kumimoji="0" lang="en-US" sz="1200" b="0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Calibri" pitchFamily="34" charset="0"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>
            <a:off x="5029200" y="4608000"/>
            <a:ext cx="0" cy="288000"/>
          </a:xfrm>
          <a:prstGeom prst="straightConnector1">
            <a:avLst/>
          </a:prstGeom>
          <a:noFill/>
          <a:ln w="28575" cap="flat" cmpd="sng" algn="ctr">
            <a:solidFill>
              <a:srgbClr val="CC0066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 bwMode="auto">
          <a:xfrm>
            <a:off x="5458287" y="4114800"/>
            <a:ext cx="2542713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i="1" dirty="0" err="1">
                <a:solidFill>
                  <a:srgbClr val="008000"/>
                </a:solidFill>
              </a:rPr>
              <a:t>δu</a:t>
            </a:r>
            <a:r>
              <a:rPr lang="en-GB" i="1" dirty="0">
                <a:solidFill>
                  <a:srgbClr val="008000"/>
                </a:solidFill>
              </a:rPr>
              <a:t> = </a:t>
            </a:r>
            <a:r>
              <a:rPr lang="en-GB" i="1" dirty="0" smtClean="0">
                <a:solidFill>
                  <a:srgbClr val="008000"/>
                </a:solidFill>
              </a:rPr>
              <a:t>   0.70 </a:t>
            </a:r>
            <a:r>
              <a:rPr lang="en-GB" i="1" dirty="0">
                <a:solidFill>
                  <a:srgbClr val="008000"/>
                </a:solidFill>
              </a:rPr>
              <a:t>± 0.03</a:t>
            </a:r>
          </a:p>
          <a:p>
            <a:r>
              <a:rPr lang="en-GB" i="1" dirty="0" err="1">
                <a:solidFill>
                  <a:srgbClr val="008000"/>
                </a:solidFill>
              </a:rPr>
              <a:t>δd</a:t>
            </a:r>
            <a:r>
              <a:rPr lang="en-GB" i="1" dirty="0">
                <a:solidFill>
                  <a:srgbClr val="008000"/>
                </a:solidFill>
              </a:rPr>
              <a:t> = − </a:t>
            </a:r>
            <a:r>
              <a:rPr lang="en-GB" i="1" dirty="0" smtClean="0">
                <a:solidFill>
                  <a:srgbClr val="008000"/>
                </a:solidFill>
              </a:rPr>
              <a:t>0.21 </a:t>
            </a:r>
            <a:r>
              <a:rPr lang="en-GB" i="1" dirty="0">
                <a:solidFill>
                  <a:srgbClr val="008000"/>
                </a:solidFill>
              </a:rPr>
              <a:t>± </a:t>
            </a:r>
            <a:r>
              <a:rPr lang="en-GB" i="1" dirty="0" smtClean="0">
                <a:solidFill>
                  <a:srgbClr val="008000"/>
                </a:solidFill>
              </a:rPr>
              <a:t>0.01</a:t>
            </a:r>
            <a:endParaRPr kumimoji="0" lang="en-GB" sz="1800" b="0" i="1" u="none" strike="noStrike" cap="none" normalizeH="0" baseline="0" dirty="0" smtClean="0">
              <a:ln>
                <a:noFill/>
              </a:ln>
              <a:solidFill>
                <a:srgbClr val="008000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72744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3200" dirty="0" smtClean="0"/>
              <a:t>Baryons &amp; </a:t>
            </a:r>
            <a:br>
              <a:rPr lang="en-GB" sz="3200" dirty="0" smtClean="0"/>
            </a:br>
            <a:r>
              <a:rPr lang="en-GB" sz="3200" dirty="0" smtClean="0"/>
              <a:t>their Resonances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/>
          <a:lstStyle/>
          <a:p>
            <a:r>
              <a:rPr lang="en-AU" dirty="0" smtClean="0"/>
              <a:t>Critical issues:</a:t>
            </a:r>
          </a:p>
          <a:p>
            <a:pPr lvl="1"/>
            <a:r>
              <a:rPr lang="en-AU" dirty="0" smtClean="0"/>
              <a:t>is </a:t>
            </a:r>
            <a:r>
              <a:rPr lang="en-AU" dirty="0"/>
              <a:t>there an environment sensitivity of DCSB and the dressed-quark mass </a:t>
            </a:r>
            <a:r>
              <a:rPr lang="en-AU" dirty="0" smtClean="0"/>
              <a:t>function?</a:t>
            </a:r>
          </a:p>
          <a:p>
            <a:pPr lvl="1"/>
            <a:r>
              <a:rPr lang="en-AU" dirty="0" smtClean="0"/>
              <a:t>are </a:t>
            </a:r>
            <a:r>
              <a:rPr lang="en-AU" dirty="0"/>
              <a:t>quark-quark correlations an essential element in the structure of all baryons? </a:t>
            </a:r>
            <a:endParaRPr lang="en-AU" dirty="0" smtClean="0"/>
          </a:p>
          <a:p>
            <a:r>
              <a:rPr lang="en-AU" dirty="0" smtClean="0"/>
              <a:t>Properties of nucleons alone can’t answer such questions</a:t>
            </a:r>
          </a:p>
          <a:p>
            <a:r>
              <a:rPr lang="en-AU" dirty="0"/>
              <a:t>Detailed knowledge of resonances and their </a:t>
            </a:r>
            <a:r>
              <a:rPr lang="en-AU" dirty="0" err="1"/>
              <a:t>electroproduction</a:t>
            </a:r>
            <a:r>
              <a:rPr lang="en-AU" dirty="0"/>
              <a:t> is </a:t>
            </a:r>
            <a:r>
              <a:rPr lang="en-AU" dirty="0" smtClean="0"/>
              <a:t>necessary</a:t>
            </a:r>
            <a:endParaRPr lang="en-AU" dirty="0"/>
          </a:p>
          <a:p>
            <a:r>
              <a:rPr lang="en-AU" dirty="0" smtClean="0"/>
              <a:t>Existing </a:t>
            </a:r>
            <a:r>
              <a:rPr lang="en-AU" dirty="0"/>
              <a:t>feedback between experiment and theory indicates that there is no environment sensitivity for the nucleon, ∆-baryon and Roper </a:t>
            </a:r>
            <a:r>
              <a:rPr lang="en-AU" dirty="0" smtClean="0"/>
              <a:t>resonance:</a:t>
            </a:r>
            <a:r>
              <a:rPr lang="en-AU" sz="2400" dirty="0" smtClean="0"/>
              <a:t> </a:t>
            </a:r>
          </a:p>
          <a:p>
            <a:pPr lvl="1"/>
            <a:r>
              <a:rPr lang="en-AU" dirty="0" smtClean="0"/>
              <a:t>DCSB </a:t>
            </a:r>
            <a:r>
              <a:rPr lang="en-AU" dirty="0"/>
              <a:t>in these systems is expressed in ways that can readily be predicted once its manifestation is understood in the pion, and this includes the generation of </a:t>
            </a:r>
            <a:r>
              <a:rPr lang="en-AU" dirty="0" err="1"/>
              <a:t>diquark</a:t>
            </a:r>
            <a:r>
              <a:rPr lang="en-AU" dirty="0"/>
              <a:t> correlations with the same character in each of these baryons. </a:t>
            </a:r>
            <a:endParaRPr lang="en-AU" dirty="0" smtClean="0"/>
          </a:p>
          <a:p>
            <a:endParaRPr lang="en-AU" dirty="0" smtClean="0"/>
          </a:p>
          <a:p>
            <a:pPr lvl="1"/>
            <a:endParaRPr lang="en-AU" sz="18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-1"/>
            <a:ext cx="4724400" cy="124936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i="1" dirty="0"/>
              <a:t>Nucleon and Δ elastic and transition form factors </a:t>
            </a:r>
            <a:r>
              <a:rPr lang="en-AU" sz="1200" dirty="0"/>
              <a:t/>
            </a:r>
            <a:br>
              <a:rPr lang="en-AU" sz="1200" dirty="0"/>
            </a:br>
            <a:r>
              <a:rPr lang="en-AU" sz="1200" dirty="0"/>
              <a:t>Jorge </a:t>
            </a:r>
            <a:r>
              <a:rPr lang="en-AU" sz="1200" dirty="0" smtClean="0"/>
              <a:t>Segovia </a:t>
            </a:r>
            <a:r>
              <a:rPr lang="en-AU" sz="1200" i="1" dirty="0" smtClean="0"/>
              <a:t>et al</a:t>
            </a:r>
            <a:r>
              <a:rPr lang="en-AU" sz="1200" dirty="0" smtClean="0"/>
              <a:t>., </a:t>
            </a:r>
            <a:r>
              <a:rPr lang="en-AU" sz="1200" dirty="0" smtClean="0">
                <a:hlinkClick r:id="rId3"/>
              </a:rPr>
              <a:t>arXiv:1408.2919 </a:t>
            </a:r>
            <a:r>
              <a:rPr lang="en-AU" sz="1200" dirty="0">
                <a:hlinkClick r:id="rId3"/>
              </a:rPr>
              <a:t>[</a:t>
            </a:r>
            <a:r>
              <a:rPr lang="en-AU" sz="1200" dirty="0" err="1">
                <a:hlinkClick r:id="rId3"/>
              </a:rPr>
              <a:t>nucl-th</a:t>
            </a:r>
            <a:r>
              <a:rPr lang="en-AU" sz="1200" dirty="0">
                <a:hlinkClick r:id="rId3"/>
              </a:rPr>
              <a:t>]</a:t>
            </a:r>
            <a:r>
              <a:rPr lang="en-AU" sz="1200" dirty="0"/>
              <a:t>, </a:t>
            </a:r>
            <a:endParaRPr lang="en-AU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sz="1200" dirty="0" smtClean="0"/>
              <a:t>Few </a:t>
            </a:r>
            <a:r>
              <a:rPr lang="en-AU" sz="1200" dirty="0"/>
              <a:t>Body Syst. </a:t>
            </a:r>
            <a:r>
              <a:rPr lang="en-AU" sz="1200" b="1" dirty="0"/>
              <a:t>55</a:t>
            </a:r>
            <a:r>
              <a:rPr lang="en-AU" sz="1200" dirty="0"/>
              <a:t> (2014) pp. 1185-1222 [</a:t>
            </a:r>
            <a:r>
              <a:rPr lang="en-AU" sz="1200" dirty="0">
                <a:hlinkClick r:id="rId4"/>
              </a:rPr>
              <a:t>on-line</a:t>
            </a:r>
            <a:r>
              <a:rPr lang="en-AU" sz="1200" dirty="0" smtClean="0"/>
              <a:t>]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</a:pPr>
            <a:r>
              <a:rPr lang="en-GB" sz="1200" i="1" dirty="0" smtClean="0"/>
              <a:t>Completing </a:t>
            </a:r>
            <a:r>
              <a:rPr lang="en-GB" sz="1200" i="1" dirty="0"/>
              <a:t>the picture of the Roper resonance</a:t>
            </a:r>
            <a:r>
              <a:rPr lang="en-GB" sz="1200" dirty="0"/>
              <a:t/>
            </a:r>
            <a:br>
              <a:rPr lang="en-GB" sz="1200" dirty="0"/>
            </a:br>
            <a:r>
              <a:rPr lang="en-GB" sz="1200" dirty="0"/>
              <a:t>Jorge </a:t>
            </a:r>
            <a:r>
              <a:rPr lang="en-GB" sz="1200" dirty="0" smtClean="0"/>
              <a:t>Segovia </a:t>
            </a:r>
            <a:r>
              <a:rPr lang="en-GB" sz="1200" i="1" dirty="0" smtClean="0"/>
              <a:t>et al</a:t>
            </a:r>
            <a:r>
              <a:rPr lang="en-GB" sz="1200" dirty="0" smtClean="0"/>
              <a:t>. </a:t>
            </a:r>
            <a:r>
              <a:rPr lang="en-GB" sz="1200" dirty="0" smtClean="0">
                <a:hlinkClick r:id="rId5"/>
              </a:rPr>
              <a:t>arXiv:1504.04386 </a:t>
            </a:r>
            <a:r>
              <a:rPr lang="en-GB" sz="1200" dirty="0">
                <a:hlinkClick r:id="rId5"/>
              </a:rPr>
              <a:t>[</a:t>
            </a:r>
            <a:r>
              <a:rPr lang="en-GB" sz="1200" dirty="0" err="1">
                <a:hlinkClick r:id="rId5"/>
              </a:rPr>
              <a:t>nucl-th</a:t>
            </a:r>
            <a:r>
              <a:rPr lang="en-GB" sz="1200" dirty="0">
                <a:hlinkClick r:id="rId5"/>
              </a:rPr>
              <a:t>]</a:t>
            </a:r>
            <a:r>
              <a:rPr lang="en-GB" sz="1200" dirty="0"/>
              <a:t>, </a:t>
            </a:r>
            <a:endParaRPr lang="en-GB" sz="1200" dirty="0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hlinkClick r:id="rId6"/>
              </a:rPr>
              <a:t>Phys</a:t>
            </a:r>
            <a:r>
              <a:rPr lang="en-GB" sz="1200" dirty="0">
                <a:hlinkClick r:id="rId6"/>
              </a:rPr>
              <a:t>. Rev. Lett. </a:t>
            </a:r>
            <a:r>
              <a:rPr lang="en-GB" sz="1200" b="1" dirty="0">
                <a:hlinkClick r:id="rId6"/>
              </a:rPr>
              <a:t>115</a:t>
            </a:r>
            <a:r>
              <a:rPr lang="en-GB" sz="1200" dirty="0">
                <a:hlinkClick r:id="rId6"/>
              </a:rPr>
              <a:t> (2015) 171801</a:t>
            </a:r>
            <a:endParaRPr kumimoji="0" lang="en-GB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43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3925"/>
            <a:ext cx="9144000" cy="1362075"/>
          </a:xfrm>
        </p:spPr>
        <p:txBody>
          <a:bodyPr/>
          <a:lstStyle/>
          <a:p>
            <a:pPr algn="ctr"/>
            <a:r>
              <a:rPr lang="en-US" sz="74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DCSB Paradigm</a:t>
            </a:r>
            <a:endParaRPr lang="en-US" sz="7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00800"/>
            <a:ext cx="3429000" cy="3810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Craig Roberts. Valence-quark Parton Distributions (61pp)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 descr="pride-and-prejudi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03" y="1066800"/>
            <a:ext cx="8132997" cy="3276600"/>
          </a:xfrm>
          <a:prstGeom prst="rect">
            <a:avLst/>
          </a:prstGeom>
        </p:spPr>
      </p:pic>
      <p:pic>
        <p:nvPicPr>
          <p:cNvPr id="8" name="Picture 7" descr="S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81" y="0"/>
            <a:ext cx="3728519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33721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257" y="609600"/>
            <a:ext cx="6531343" cy="4187825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reflection blurRad="12700" stA="30000" endPos="30000" dist="5000" dir="5400000" sy="-100000" algn="bl" rotWithShape="0"/>
          </a:effectLst>
          <a:scene3d>
            <a:camera prst="perspectiveContrastingLeftFacing" fov="3600000">
              <a:rot lat="889596" lon="20717262" rev="8022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62525"/>
            <a:ext cx="8686800" cy="1362075"/>
          </a:xfrm>
        </p:spPr>
        <p:txBody>
          <a:bodyPr/>
          <a:lstStyle/>
          <a:p>
            <a:pPr algn="ctr"/>
            <a:r>
              <a:rPr lang="en-US" sz="88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Epilogue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val="26592787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Epilogue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5637"/>
            <a:ext cx="9144000" cy="5821363"/>
          </a:xfrm>
        </p:spPr>
        <p:txBody>
          <a:bodyPr/>
          <a:lstStyle/>
          <a:p>
            <a:r>
              <a:rPr lang="en-US" dirty="0" smtClean="0"/>
              <a:t>Conformal anomaly ... </a:t>
            </a:r>
            <a:r>
              <a:rPr lang="en-US" i="1" dirty="0" smtClean="0">
                <a:solidFill>
                  <a:srgbClr val="008000"/>
                </a:solidFill>
              </a:rPr>
              <a:t>gluons &amp; quarks acquire momentum-dependent masses</a:t>
            </a:r>
            <a:r>
              <a:rPr lang="en-US" dirty="0" smtClean="0"/>
              <a:t>, values large in the infrared </a:t>
            </a:r>
            <a:r>
              <a:rPr lang="en-US" i="1" dirty="0" smtClean="0"/>
              <a:t>m</a:t>
            </a:r>
            <a:r>
              <a:rPr lang="en-US" i="1" baseline="-25000" dirty="0" smtClean="0"/>
              <a:t>g</a:t>
            </a:r>
            <a:r>
              <a:rPr lang="en-US" i="1" dirty="0" smtClean="0"/>
              <a:t> ∝ 500</a:t>
            </a:r>
            <a:r>
              <a:rPr lang="en-US" dirty="0" smtClean="0"/>
              <a:t> MeV &amp; </a:t>
            </a:r>
            <a:r>
              <a:rPr lang="en-US" i="1" dirty="0" err="1" smtClean="0"/>
              <a:t>M</a:t>
            </a:r>
            <a:r>
              <a:rPr lang="en-US" i="1" baseline="-25000" dirty="0" err="1" smtClean="0"/>
              <a:t>q</a:t>
            </a:r>
            <a:r>
              <a:rPr lang="en-US" dirty="0" smtClean="0"/>
              <a:t> </a:t>
            </a:r>
            <a:r>
              <a:rPr lang="en-US" i="1" dirty="0" smtClean="0"/>
              <a:t>∝ 350</a:t>
            </a:r>
            <a:r>
              <a:rPr lang="en-US" dirty="0" smtClean="0"/>
              <a:t> MeV </a:t>
            </a:r>
            <a:r>
              <a:rPr lang="en-GB" dirty="0"/>
              <a:t>… </a:t>
            </a:r>
            <a:r>
              <a:rPr lang="en-US" dirty="0" smtClean="0"/>
              <a:t>underlies DCSB, origin of </a:t>
            </a:r>
            <a:r>
              <a:rPr lang="en-US" dirty="0" smtClean="0"/>
              <a:t>mass: </a:t>
            </a:r>
            <a:r>
              <a:rPr lang="en-US" dirty="0" smtClean="0"/>
              <a:t>many observable consequences</a:t>
            </a:r>
          </a:p>
          <a:p>
            <a:r>
              <a:rPr lang="en-GB" i="1" dirty="0" smtClean="0">
                <a:solidFill>
                  <a:srgbClr val="008000"/>
                </a:solidFill>
              </a:rPr>
              <a:t>Sound predictions for π &amp; K PDAs and PDFs </a:t>
            </a:r>
            <a:r>
              <a:rPr lang="en-US" dirty="0" smtClean="0"/>
              <a:t>… empirical validation crucial</a:t>
            </a:r>
            <a:endParaRPr lang="en-US" sz="2000" dirty="0" smtClean="0"/>
          </a:p>
          <a:p>
            <a:pPr lvl="1">
              <a:spcBef>
                <a:spcPts val="0"/>
              </a:spcBef>
            </a:pPr>
            <a:r>
              <a:rPr lang="en-US" dirty="0" smtClean="0"/>
              <a:t>PDAs relevant for analysis of DVMP </a:t>
            </a:r>
          </a:p>
          <a:p>
            <a:pPr lvl="1">
              <a:spcBef>
                <a:spcPts val="0"/>
              </a:spcBef>
            </a:pPr>
            <a:r>
              <a:rPr lang="en-US" dirty="0" smtClean="0"/>
              <a:t>framework exists for computation of related meson GPDs and TMDs</a:t>
            </a:r>
            <a:endParaRPr lang="en-US" sz="2200" dirty="0" smtClean="0"/>
          </a:p>
          <a:p>
            <a:r>
              <a:rPr lang="en-US" dirty="0" smtClean="0"/>
              <a:t>Nucleon PDAs </a:t>
            </a:r>
            <a:r>
              <a:rPr lang="en-GB" dirty="0"/>
              <a:t>… </a:t>
            </a:r>
            <a:r>
              <a:rPr lang="en-GB" dirty="0" smtClean="0"/>
              <a:t>programme underway; </a:t>
            </a:r>
            <a:r>
              <a:rPr lang="en-US" dirty="0" smtClean="0"/>
              <a:t>PDFs </a:t>
            </a:r>
            <a:r>
              <a:rPr lang="en-GB" dirty="0" smtClean="0"/>
              <a:t>… large-x, theoretically “easy” but x-dependence harder</a:t>
            </a:r>
            <a:r>
              <a:rPr lang="en-GB" sz="2000" dirty="0" smtClean="0"/>
              <a:t> </a:t>
            </a:r>
            <a:r>
              <a:rPr lang="en-GB" sz="2000" dirty="0" smtClean="0"/>
              <a:t>… programme underway</a:t>
            </a:r>
            <a:endParaRPr lang="en-GB" sz="2000" dirty="0" smtClean="0"/>
          </a:p>
          <a:p>
            <a:pPr lvl="1"/>
            <a:r>
              <a:rPr lang="en-GB" dirty="0" smtClean="0"/>
              <a:t>Sound computation of PDAs and PDFs are necessary precursor to reliable computation of GPDs and TMDs</a:t>
            </a:r>
            <a:endParaRPr lang="en-US" sz="2200" dirty="0" smtClean="0"/>
          </a:p>
          <a:p>
            <a:r>
              <a:rPr lang="en-US" dirty="0" smtClean="0"/>
              <a:t>How universal is </a:t>
            </a:r>
            <a:r>
              <a:rPr lang="en-US" i="1" dirty="0" smtClean="0"/>
              <a:t>M(p</a:t>
            </a:r>
            <a:r>
              <a:rPr lang="en-US" i="1" baseline="30000" dirty="0" smtClean="0"/>
              <a:t>2</a:t>
            </a:r>
            <a:r>
              <a:rPr lang="en-US" i="1" dirty="0" smtClean="0"/>
              <a:t>)</a:t>
            </a:r>
            <a:r>
              <a:rPr lang="en-US" dirty="0" smtClean="0"/>
              <a:t>?  How robust are </a:t>
            </a:r>
            <a:r>
              <a:rPr lang="en-US" dirty="0" err="1" smtClean="0"/>
              <a:t>diquark</a:t>
            </a:r>
            <a:r>
              <a:rPr lang="en-US" dirty="0" smtClean="0"/>
              <a:t> correlations?</a:t>
            </a:r>
          </a:p>
          <a:p>
            <a:pPr lvl="1"/>
            <a:r>
              <a:rPr lang="en-US" dirty="0" err="1" smtClean="0"/>
              <a:t>Electroproduction</a:t>
            </a:r>
            <a:r>
              <a:rPr lang="en-US" dirty="0" smtClean="0"/>
              <a:t> of baryon resonances is one excellent way to tackle questions such as these </a:t>
            </a:r>
            <a:r>
              <a:rPr lang="en-GB" dirty="0" smtClean="0"/>
              <a:t>…</a:t>
            </a:r>
            <a:endParaRPr lang="en-US" sz="1800" dirty="0"/>
          </a:p>
          <a:p>
            <a:pPr lvl="2">
              <a:spcBef>
                <a:spcPts val="0"/>
              </a:spcBef>
            </a:pPr>
            <a:r>
              <a:rPr lang="en-US" sz="1800" i="1" dirty="0" smtClean="0">
                <a:solidFill>
                  <a:srgbClr val="008000"/>
                </a:solidFill>
              </a:rPr>
              <a:t>Nucleon </a:t>
            </a:r>
            <a:r>
              <a:rPr lang="en-US" sz="1800" i="1" dirty="0">
                <a:solidFill>
                  <a:srgbClr val="008000"/>
                </a:solidFill>
              </a:rPr>
              <a:t>→ Nucleon … Nucleon → Δ</a:t>
            </a:r>
            <a:r>
              <a:rPr lang="en-US" sz="1800" dirty="0"/>
              <a:t> ... </a:t>
            </a:r>
            <a:r>
              <a:rPr lang="en-US" sz="1800" i="1" dirty="0">
                <a:solidFill>
                  <a:srgbClr val="008000"/>
                </a:solidFill>
              </a:rPr>
              <a:t>Nucleon → Roper</a:t>
            </a:r>
            <a:r>
              <a:rPr lang="en-US" sz="1800" dirty="0"/>
              <a:t> … </a:t>
            </a:r>
            <a:r>
              <a:rPr lang="en-US" sz="1800" dirty="0" smtClean="0"/>
              <a:t>understood with no environment sensitivity</a:t>
            </a:r>
          </a:p>
          <a:p>
            <a:pPr lvl="2">
              <a:spcBef>
                <a:spcPts val="0"/>
              </a:spcBef>
            </a:pPr>
            <a:r>
              <a:rPr lang="en-US" sz="1800" i="1" dirty="0" smtClean="0">
                <a:solidFill>
                  <a:srgbClr val="008000"/>
                </a:solidFill>
              </a:rPr>
              <a:t>meson cloud does not alter level ordering in baryon spectrum</a:t>
            </a:r>
          </a:p>
          <a:p>
            <a:pPr lvl="1">
              <a:spcBef>
                <a:spcPts val="0"/>
              </a:spcBef>
            </a:pPr>
            <a:r>
              <a:rPr lang="en-US" sz="2200" i="1" dirty="0" smtClean="0"/>
              <a:t>Computation will reveal verifiable signals </a:t>
            </a:r>
            <a:r>
              <a:rPr lang="en-US" sz="2200" i="1" smtClean="0"/>
              <a:t>in </a:t>
            </a:r>
            <a:r>
              <a:rPr lang="en-US" sz="2200" i="1" smtClean="0"/>
              <a:t>observables</a:t>
            </a:r>
            <a:endParaRPr lang="en-US" sz="2200" i="1" dirty="0" smtClean="0"/>
          </a:p>
          <a:p>
            <a:pPr marL="400050" lvl="1" indent="0">
              <a:buNone/>
            </a:pPr>
            <a:r>
              <a:rPr lang="en-US" sz="2200" i="1" dirty="0" smtClean="0">
                <a:solidFill>
                  <a:srgbClr val="008000"/>
                </a:solidFill>
              </a:rPr>
              <a:t>	</a:t>
            </a:r>
            <a:endParaRPr lang="en-US" sz="22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562600" y="76200"/>
            <a:ext cx="290175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Thankyou!</a:t>
            </a:r>
            <a:endParaRPr lang="en-GB" sz="4800" b="1" dirty="0"/>
          </a:p>
        </p:txBody>
      </p:sp>
    </p:spTree>
    <p:extLst>
      <p:ext uri="{BB962C8B-B14F-4D97-AF65-F5344CB8AC3E}">
        <p14:creationId xmlns:p14="http://schemas.microsoft.com/office/powerpoint/2010/main" val="25255156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sz="4000" i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DCSB</a:t>
            </a:r>
            <a:endParaRPr lang="en-GB" sz="4000" i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458200" cy="5334000"/>
          </a:xfrm>
        </p:spPr>
        <p:txBody>
          <a:bodyPr/>
          <a:lstStyle/>
          <a:p>
            <a:r>
              <a:rPr lang="en-AU" sz="2400" dirty="0"/>
              <a:t>Dynamical chiral symmetry breaking (DCSB) is </a:t>
            </a:r>
            <a:endParaRPr lang="en-A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AU" sz="2400" dirty="0" smtClean="0"/>
              <a:t>     a crucial emergent phenomenon in QCD</a:t>
            </a:r>
          </a:p>
          <a:p>
            <a:r>
              <a:rPr lang="en-AU" sz="2400" dirty="0" smtClean="0"/>
              <a:t>Expressed in hadron wave functions not in vacuum condensates</a:t>
            </a:r>
          </a:p>
          <a:p>
            <a:r>
              <a:rPr lang="en-AU" sz="2400" dirty="0" smtClean="0"/>
              <a:t>Contemporary </a:t>
            </a:r>
            <a:r>
              <a:rPr lang="en-AU" sz="2400" dirty="0"/>
              <a:t>theory </a:t>
            </a:r>
            <a:r>
              <a:rPr lang="en-AU" sz="2400" dirty="0" smtClean="0"/>
              <a:t>indicates that </a:t>
            </a:r>
            <a:r>
              <a:rPr lang="en-AU" sz="2400" dirty="0"/>
              <a:t>it is responsible for more than </a:t>
            </a:r>
            <a:r>
              <a:rPr lang="en-AU" sz="2400" dirty="0" smtClean="0"/>
              <a:t>98% </a:t>
            </a:r>
            <a:r>
              <a:rPr lang="en-AU" sz="2400" dirty="0"/>
              <a:t>of the visible mass in the </a:t>
            </a:r>
            <a:r>
              <a:rPr lang="en-AU" sz="2400" dirty="0" smtClean="0"/>
              <a:t>Universe; </a:t>
            </a:r>
            <a:r>
              <a:rPr lang="en-AU" sz="2400" dirty="0"/>
              <a:t>namely, given that classical massless-QCD is a </a:t>
            </a:r>
            <a:r>
              <a:rPr lang="en-AU" sz="2400" dirty="0" err="1"/>
              <a:t>conformally</a:t>
            </a:r>
            <a:r>
              <a:rPr lang="en-AU" sz="2400" dirty="0"/>
              <a:t> invariant theory, then DCSB is the origin </a:t>
            </a:r>
            <a:r>
              <a:rPr lang="en-AU" sz="2400" dirty="0" smtClean="0"/>
              <a:t>of </a:t>
            </a:r>
            <a:r>
              <a:rPr lang="en-AU" sz="2400" i="1" dirty="0" smtClean="0"/>
              <a:t>mass </a:t>
            </a:r>
            <a:r>
              <a:rPr lang="en-AU" sz="2400" i="1" dirty="0"/>
              <a:t>from </a:t>
            </a:r>
            <a:r>
              <a:rPr lang="en-AU" sz="2400" i="1" dirty="0" smtClean="0"/>
              <a:t>nothing</a:t>
            </a:r>
            <a:r>
              <a:rPr lang="en-AU" sz="2400" dirty="0" smtClean="0"/>
              <a:t>.  </a:t>
            </a:r>
          </a:p>
          <a:p>
            <a:r>
              <a:rPr lang="en-US" sz="2400" b="1" i="1" dirty="0">
                <a:solidFill>
                  <a:srgbClr val="6600CC"/>
                </a:solidFill>
              </a:rPr>
              <a:t>Dynamical</a:t>
            </a:r>
            <a:r>
              <a:rPr lang="en-US" sz="2400" dirty="0"/>
              <a:t>, not spontaneous</a:t>
            </a:r>
          </a:p>
          <a:p>
            <a:pPr lvl="1"/>
            <a:r>
              <a:rPr lang="en-US" sz="2400" dirty="0"/>
              <a:t>Add nothing to </a:t>
            </a:r>
            <a:r>
              <a:rPr lang="en-US" sz="2400" i="1" dirty="0">
                <a:solidFill>
                  <a:srgbClr val="FF0000"/>
                </a:solidFill>
              </a:rPr>
              <a:t>Q</a:t>
            </a:r>
            <a:r>
              <a:rPr lang="en-US" sz="2400" i="1" dirty="0">
                <a:solidFill>
                  <a:srgbClr val="008000"/>
                </a:solidFill>
              </a:rPr>
              <a:t>C</a:t>
            </a:r>
            <a:r>
              <a:rPr lang="en-US" sz="2400" i="1" dirty="0"/>
              <a:t>D , </a:t>
            </a:r>
          </a:p>
          <a:p>
            <a:pPr lvl="1">
              <a:buNone/>
            </a:pPr>
            <a:r>
              <a:rPr lang="en-US" sz="2400" i="1" dirty="0"/>
              <a:t>	No Higgs field, nothing!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i="1" dirty="0"/>
              <a:t>	</a:t>
            </a:r>
            <a:r>
              <a:rPr lang="en-US" sz="2400" dirty="0"/>
              <a:t>Effect achieved purely </a:t>
            </a:r>
            <a:endParaRPr lang="en-US" sz="2400" dirty="0" smtClean="0"/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through </a:t>
            </a:r>
            <a:r>
              <a:rPr lang="en-US" sz="2400" dirty="0" err="1" smtClean="0"/>
              <a:t>quark+gluon</a:t>
            </a:r>
            <a:r>
              <a:rPr lang="en-US" sz="2400" dirty="0" smtClean="0"/>
              <a:t> </a:t>
            </a:r>
          </a:p>
          <a:p>
            <a:pPr lvl="1">
              <a:spcBef>
                <a:spcPts val="0"/>
              </a:spcBef>
              <a:buNone/>
            </a:pPr>
            <a:r>
              <a:rPr lang="en-US" sz="2400" dirty="0"/>
              <a:t>	</a:t>
            </a:r>
            <a:r>
              <a:rPr lang="en-US" sz="2400" dirty="0" smtClean="0"/>
              <a:t>dynamics</a:t>
            </a:r>
            <a:r>
              <a:rPr lang="en-US" sz="2400" dirty="0"/>
              <a:t>.</a:t>
            </a:r>
          </a:p>
          <a:p>
            <a:endParaRPr lang="en-AU" sz="24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i="0" smtClean="0"/>
              <a:t>Craig Roberts. Valence-quark Parton Distributions (61pp)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 descr="InHadronLF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3360433"/>
            <a:ext cx="4114801" cy="319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344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illenniumPriz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55734" y="304800"/>
            <a:ext cx="4230651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733925"/>
            <a:ext cx="7772400" cy="1362075"/>
          </a:xfrm>
        </p:spPr>
        <p:txBody>
          <a:bodyPr/>
          <a:lstStyle/>
          <a:p>
            <a:pPr lvl="0" algn="ctr"/>
            <a:r>
              <a:rPr lang="en-US" sz="8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reflection blurRad="6350" stA="55000" endA="300" endPos="45500" dir="5400000" sy="-100000" algn="bl" rotWithShape="0"/>
                </a:effectLst>
              </a:rPr>
              <a:t>Enigma of Mass</a:t>
            </a:r>
            <a:endParaRPr lang="en-US" sz="6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257800" y="6477000"/>
            <a:ext cx="3581400" cy="304800"/>
          </a:xfrm>
        </p:spPr>
        <p:txBody>
          <a:bodyPr/>
          <a:lstStyle/>
          <a:p>
            <a:r>
              <a:rPr lang="en-US" smtClean="0"/>
              <a:t>JLab: Precision Radiative Corrections, 16-19/05/16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chemeClr val="accent1">
                    <a:lumMod val="50000"/>
                  </a:schemeClr>
                </a:solidFill>
              </a:rPr>
              <a:t>Craig Roberts. Valence-quark Parton Distributions (61pp)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34D8C-3CB4-402A-BC46-2AB14C0FE9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85800" y="4810125"/>
            <a:ext cx="7772400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88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73016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Tp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0" y="4419600"/>
            <a:ext cx="4902200" cy="2054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3200" dirty="0" err="1" smtClean="0"/>
              <a:t>Pion’s</a:t>
            </a:r>
            <a:r>
              <a:rPr lang="en-US" sz="3200" dirty="0" smtClean="0"/>
              <a:t> Goldberger</a:t>
            </a:r>
            <a:br>
              <a:rPr lang="en-US" sz="3200" dirty="0" smtClean="0"/>
            </a:br>
            <a:r>
              <a:rPr lang="en-US" sz="3200" dirty="0" smtClean="0"/>
              <a:t>-</a:t>
            </a:r>
            <a:r>
              <a:rPr lang="en-US" sz="3200" dirty="0" err="1" smtClean="0"/>
              <a:t>Treiman</a:t>
            </a:r>
            <a:r>
              <a:rPr lang="en-US" sz="3200" dirty="0" smtClean="0"/>
              <a:t> relation</a:t>
            </a:r>
            <a:endParaRPr lang="en-US" sz="32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srgbClr val="404040"/>
                </a:solidFill>
              </a:rPr>
              <a:t>Craig Roberts. Valence-quark Parton Distributions (61pp)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C1C35-9060-4508-99D4-470906349AF2}" type="slidenum">
              <a:rPr lang="en-US" smtClean="0">
                <a:solidFill>
                  <a:srgbClr val="404040"/>
                </a:solidFill>
              </a:rPr>
              <a:pPr/>
              <a:t>9</a:t>
            </a:fld>
            <a:endParaRPr lang="en-US">
              <a:solidFill>
                <a:srgbClr val="40404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2400" dirty="0" err="1" smtClean="0"/>
              <a:t>Pion’s</a:t>
            </a:r>
            <a:r>
              <a:rPr lang="en-US" sz="2400" dirty="0" smtClean="0"/>
              <a:t>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amplitude</a:t>
            </a:r>
          </a:p>
          <a:p>
            <a:pPr>
              <a:buNone/>
            </a:pPr>
            <a:r>
              <a:rPr lang="en-US" sz="2400" dirty="0" smtClean="0"/>
              <a:t>	Solution of the Bethe-</a:t>
            </a:r>
            <a:r>
              <a:rPr lang="en-US" sz="2400" dirty="0" err="1" smtClean="0"/>
              <a:t>Salpeter</a:t>
            </a:r>
            <a:r>
              <a:rPr lang="en-US" sz="2400" dirty="0" smtClean="0"/>
              <a:t> equation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/>
              <a:t>Dressed-quark propagator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Axial-vector</a:t>
            </a:r>
            <a:r>
              <a:rPr lang="en-US" sz="2400" dirty="0" smtClean="0"/>
              <a:t> Ward-Takahashi identity entails</a:t>
            </a:r>
          </a:p>
          <a:p>
            <a:pPr>
              <a:buFont typeface="Wingdings" pitchFamily="2" charset="2"/>
              <a:buChar char="Ø"/>
            </a:pPr>
            <a:endParaRPr lang="en-US" sz="2400" dirty="0" smtClean="0"/>
          </a:p>
          <a:p>
            <a:pPr>
              <a:buFont typeface="Wingdings" pitchFamily="2" charset="2"/>
              <a:buChar char="Ø"/>
            </a:pPr>
            <a:endParaRPr lang="en-US" sz="2400" dirty="0"/>
          </a:p>
        </p:txBody>
      </p:sp>
      <p:pic>
        <p:nvPicPr>
          <p:cNvPr id="10" name="Picture 9" descr="Gammap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828800"/>
            <a:ext cx="6324600" cy="1166294"/>
          </a:xfrm>
          <a:prstGeom prst="rect">
            <a:avLst/>
          </a:prstGeom>
        </p:spPr>
      </p:pic>
      <p:pic>
        <p:nvPicPr>
          <p:cNvPr id="11" name="Picture 10" descr="SpA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43400" y="2983960"/>
            <a:ext cx="3524250" cy="74984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7200" y="5083314"/>
            <a:ext cx="17720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7030A0"/>
                </a:solidFill>
              </a:rPr>
              <a:t>Owing to DCSB</a:t>
            </a:r>
          </a:p>
          <a:p>
            <a:r>
              <a:rPr lang="en-US" sz="2000" b="1" i="1" dirty="0" smtClean="0">
                <a:solidFill>
                  <a:srgbClr val="7030A0"/>
                </a:solidFill>
              </a:rPr>
              <a:t>&amp; Exact in</a:t>
            </a:r>
          </a:p>
          <a:p>
            <a:r>
              <a:rPr lang="en-US" sz="2000" b="1" i="1" dirty="0" err="1" smtClean="0">
                <a:solidFill>
                  <a:srgbClr val="7030A0"/>
                </a:solidFill>
              </a:rPr>
              <a:t>Chiral</a:t>
            </a:r>
            <a:r>
              <a:rPr lang="en-US" sz="2000" b="1" i="1" dirty="0" smtClean="0">
                <a:solidFill>
                  <a:srgbClr val="7030A0"/>
                </a:solidFill>
              </a:rPr>
              <a:t> QCD</a:t>
            </a:r>
            <a:endParaRPr lang="en-US" sz="2000" b="1" i="1" dirty="0">
              <a:solidFill>
                <a:srgbClr val="7030A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6477000" y="13716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9753600" y="4572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6" name="Oval 25"/>
          <p:cNvSpPr/>
          <p:nvPr/>
        </p:nvSpPr>
        <p:spPr bwMode="auto">
          <a:xfrm>
            <a:off x="304800" y="4953000"/>
            <a:ext cx="1981200" cy="1219200"/>
          </a:xfrm>
          <a:prstGeom prst="ellips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27" name="Left Brace 26"/>
          <p:cNvSpPr/>
          <p:nvPr/>
        </p:nvSpPr>
        <p:spPr bwMode="auto">
          <a:xfrm>
            <a:off x="3124200" y="4572000"/>
            <a:ext cx="198119" cy="1828800"/>
          </a:xfrm>
          <a:prstGeom prst="leftBrace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 bwMode="auto">
          <a:xfrm>
            <a:off x="2286000" y="5486400"/>
            <a:ext cx="838200" cy="1588"/>
          </a:xfrm>
          <a:prstGeom prst="straightConnector1">
            <a:avLst/>
          </a:prstGeom>
          <a:noFill/>
          <a:ln w="2857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04800" y="4724400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404040"/>
                </a:solidFill>
              </a:rPr>
              <a:t>JLab: Precision Radiative Corrections, 16-19/05/16</a:t>
            </a:r>
            <a:endParaRPr lang="en-US">
              <a:solidFill>
                <a:srgbClr val="40404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76600" y="4953000"/>
            <a:ext cx="59436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i="1" dirty="0" smtClean="0">
                <a:solidFill>
                  <a:srgbClr val="7030A0"/>
                </a:solidFill>
              </a:rPr>
              <a:t>Miracle</a:t>
            </a:r>
            <a:r>
              <a:rPr lang="en-US" sz="2800" b="1" dirty="0" smtClean="0">
                <a:solidFill>
                  <a:srgbClr val="7030A0"/>
                </a:solidFill>
              </a:rPr>
              <a:t>: </a:t>
            </a:r>
            <a:r>
              <a:rPr lang="en-US" sz="2800" b="1" dirty="0" smtClean="0">
                <a:solidFill>
                  <a:srgbClr val="800080"/>
                </a:solidFill>
              </a:rPr>
              <a:t>two body problem solved, almost completely, once solution of one body problem is known</a:t>
            </a:r>
            <a:endParaRPr lang="en-US" sz="2000" b="1" dirty="0" smtClean="0">
              <a:solidFill>
                <a:srgbClr val="80008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0"/>
            <a:ext cx="43138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Maris, Roberts and Tandy</a:t>
            </a:r>
          </a:p>
          <a:p>
            <a:r>
              <a:rPr lang="en-US" sz="1600" i="1" dirty="0" err="1" smtClean="0">
                <a:hlinkClick r:id="rId5"/>
              </a:rPr>
              <a:t>nucl-th</a:t>
            </a:r>
            <a:r>
              <a:rPr lang="en-US" sz="1600" i="1" dirty="0" smtClean="0">
                <a:hlinkClick r:id="rId5"/>
              </a:rPr>
              <a:t>/9707003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Phys.Lett</a:t>
            </a:r>
            <a:r>
              <a:rPr lang="en-US" sz="1600" i="1" dirty="0" smtClean="0"/>
              <a:t>. B</a:t>
            </a:r>
            <a:r>
              <a:rPr lang="en-US" sz="1600" b="1" i="1" dirty="0" smtClean="0"/>
              <a:t>420</a:t>
            </a:r>
            <a:r>
              <a:rPr lang="en-US" sz="1600" i="1" dirty="0" smtClean="0"/>
              <a:t> (1998) 267-273 </a:t>
            </a:r>
            <a:endParaRPr lang="en-US" sz="1600" i="1" dirty="0"/>
          </a:p>
        </p:txBody>
      </p:sp>
      <p:sp>
        <p:nvSpPr>
          <p:cNvPr id="34" name="TextBox 33"/>
          <p:cNvSpPr txBox="1"/>
          <p:nvPr/>
        </p:nvSpPr>
        <p:spPr>
          <a:xfrm>
            <a:off x="7086600" y="4419600"/>
            <a:ext cx="838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6600FF"/>
                </a:solidFill>
              </a:rPr>
              <a:t>B(k</a:t>
            </a:r>
            <a:r>
              <a:rPr lang="en-US" sz="2400" b="1" i="1" baseline="30000" dirty="0" smtClean="0">
                <a:solidFill>
                  <a:srgbClr val="6600FF"/>
                </a:solidFill>
              </a:rPr>
              <a:t>2</a:t>
            </a:r>
            <a:r>
              <a:rPr lang="en-US" sz="2400" b="1" i="1" dirty="0" smtClean="0">
                <a:solidFill>
                  <a:srgbClr val="6600FF"/>
                </a:solidFill>
              </a:rPr>
              <a:t>)</a:t>
            </a:r>
            <a:endParaRPr lang="en-US" sz="2400" b="1" i="1" dirty="0">
              <a:solidFill>
                <a:srgbClr val="6600FF"/>
              </a:solidFill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7718258" y="3621505"/>
            <a:ext cx="435142" cy="1179095"/>
          </a:xfrm>
          <a:custGeom>
            <a:avLst/>
            <a:gdLst>
              <a:gd name="connsiteX0" fmla="*/ 192506 w 435142"/>
              <a:gd name="connsiteY0" fmla="*/ 1179095 h 1179095"/>
              <a:gd name="connsiteX1" fmla="*/ 409074 w 435142"/>
              <a:gd name="connsiteY1" fmla="*/ 637674 h 1179095"/>
              <a:gd name="connsiteX2" fmla="*/ 36095 w 435142"/>
              <a:gd name="connsiteY2" fmla="*/ 36095 h 1179095"/>
              <a:gd name="connsiteX3" fmla="*/ 36095 w 435142"/>
              <a:gd name="connsiteY3" fmla="*/ 36095 h 1179095"/>
              <a:gd name="connsiteX4" fmla="*/ 0 w 435142"/>
              <a:gd name="connsiteY4" fmla="*/ 0 h 1179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35142" h="1179095">
                <a:moveTo>
                  <a:pt x="192506" y="1179095"/>
                </a:moveTo>
                <a:cubicBezTo>
                  <a:pt x="313824" y="1003634"/>
                  <a:pt x="435142" y="828174"/>
                  <a:pt x="409074" y="637674"/>
                </a:cubicBezTo>
                <a:cubicBezTo>
                  <a:pt x="383006" y="447174"/>
                  <a:pt x="36095" y="36095"/>
                  <a:pt x="36095" y="36095"/>
                </a:cubicBezTo>
                <a:lnTo>
                  <a:pt x="36095" y="36095"/>
                </a:lnTo>
                <a:lnTo>
                  <a:pt x="0" y="0"/>
                </a:lnTo>
              </a:path>
            </a:pathLst>
          </a:custGeom>
          <a:noFill/>
          <a:ln w="28575" cap="flat" cmpd="sng" algn="ctr">
            <a:solidFill>
              <a:srgbClr val="7030A0"/>
            </a:solidFill>
            <a:prstDash val="solid"/>
            <a:round/>
            <a:headEnd type="triangl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4642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6" grpId="0" animBg="1"/>
      <p:bldP spid="27" grpId="0" animBg="1"/>
      <p:bldP spid="32" grpId="0" animBg="1"/>
      <p:bldP spid="34" grpId="0" animBg="1"/>
      <p:bldP spid="2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CRAIG20ROBERTS@ALLIYGNFUVWYY577" val="3700"/>
</p:tagLst>
</file>

<file path=ppt/theme/theme1.xml><?xml version="1.0" encoding="utf-8"?>
<a:theme xmlns:a="http://schemas.openxmlformats.org/drawingml/2006/main" name="blue_2007">
  <a:themeElements>
    <a:clrScheme name="Custom 7">
      <a:dk1>
        <a:srgbClr val="616161"/>
      </a:dk1>
      <a:lt1>
        <a:srgbClr val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9D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Blue design">
      <a:majorFont>
        <a:latin typeface="Trebuchet MS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Blue design 1">
        <a:dk1>
          <a:srgbClr val="616161"/>
        </a:dk1>
        <a:lt1>
          <a:srgbClr val="FFFFFF"/>
        </a:lt1>
        <a:dk2>
          <a:srgbClr val="1F497D"/>
        </a:dk2>
        <a:lt2>
          <a:srgbClr val="D2D2D2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525252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0D204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ustom 11">
      <a:dk1>
        <a:srgbClr val="616161"/>
      </a:dk1>
      <a:lt1>
        <a:sysClr val="window" lastClr="FFFFFF"/>
      </a:lt1>
      <a:dk2>
        <a:srgbClr val="1F497D"/>
      </a:dk2>
      <a:lt2>
        <a:srgbClr val="D2D2D2"/>
      </a:lt2>
      <a:accent1>
        <a:srgbClr val="A6C4DE"/>
      </a:accent1>
      <a:accent2>
        <a:srgbClr val="D8AC28"/>
      </a:accent2>
      <a:accent3>
        <a:srgbClr val="A22B38"/>
      </a:accent3>
      <a:accent4>
        <a:srgbClr val="7AB800"/>
      </a:accent4>
      <a:accent5>
        <a:srgbClr val="4B7D9E"/>
      </a:accent5>
      <a:accent6>
        <a:srgbClr val="BF5C28"/>
      </a:accent6>
      <a:hlink>
        <a:srgbClr val="4D8ABE"/>
      </a:hlink>
      <a:folHlink>
        <a:srgbClr val="4D8AB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34371</TotalTime>
  <Words>5609</Words>
  <Application>Microsoft Office PowerPoint</Application>
  <PresentationFormat>On-screen Show (4:3)</PresentationFormat>
  <Paragraphs>822</Paragraphs>
  <Slides>61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 Unicode MS</vt:lpstr>
      <vt:lpstr>Arial</vt:lpstr>
      <vt:lpstr>Calibri</vt:lpstr>
      <vt:lpstr>Symbol</vt:lpstr>
      <vt:lpstr>Trebuchet MS</vt:lpstr>
      <vt:lpstr>Wingdings</vt:lpstr>
      <vt:lpstr>blue_2007</vt:lpstr>
      <vt:lpstr>Equation</vt:lpstr>
      <vt:lpstr>Bitmap Image</vt:lpstr>
      <vt:lpstr> </vt:lpstr>
      <vt:lpstr>Collaborators: 2013-Present</vt:lpstr>
      <vt:lpstr>Hadron Structure</vt:lpstr>
      <vt:lpstr>Hadron Structure Why?</vt:lpstr>
      <vt:lpstr>Overarching Science Challenge  for the coming decade</vt:lpstr>
      <vt:lpstr>DCSB Paradigm</vt:lpstr>
      <vt:lpstr>DCSB</vt:lpstr>
      <vt:lpstr>Enigma of Mass</vt:lpstr>
      <vt:lpstr>Pion’s Goldberger -Treiman relation</vt:lpstr>
      <vt:lpstr>The most fundamental expression of Goldstone’s Theorem and DCSB in SM</vt:lpstr>
      <vt:lpstr>Pion exists if, and only if, mass is dynamically generated</vt:lpstr>
      <vt:lpstr>This is why mπ=0  in the absence of a Higgs mechanism</vt:lpstr>
      <vt:lpstr>Enigma of mass</vt:lpstr>
      <vt:lpstr>Gluons, too,  have a gap equation</vt:lpstr>
      <vt:lpstr>In QCD: Gluons also become massive!</vt:lpstr>
      <vt:lpstr>Massive Gauge Bosons!</vt:lpstr>
      <vt:lpstr>Parton structure of hadrons</vt:lpstr>
      <vt:lpstr>Parton Structure of Hadrons</vt:lpstr>
      <vt:lpstr>Pion’s Wave Function</vt:lpstr>
      <vt:lpstr>Pion’s valence-quark  Distribution Amplitude</vt:lpstr>
      <vt:lpstr>Pion’s valence-quark  Distribution Amplitude</vt:lpstr>
      <vt:lpstr>Lattice &amp;  Pion’s valence-quark PDA</vt:lpstr>
      <vt:lpstr>Pion’s electromagnetic  form factor</vt:lpstr>
      <vt:lpstr>Pion’s electromagnetic  form factor</vt:lpstr>
      <vt:lpstr>Lattice &amp;  kaon’s valence-quark PDA</vt:lpstr>
      <vt:lpstr>Kaon’s electromagnetic  form factor</vt:lpstr>
      <vt:lpstr>Kaon’s electromagnetic  form factor</vt:lpstr>
      <vt:lpstr>π &amp; K Valence-quark Distribution Functions</vt:lpstr>
      <vt:lpstr>π &amp; K PDFs </vt:lpstr>
      <vt:lpstr>Pion’s Valence-Quark  Distribution Function</vt:lpstr>
      <vt:lpstr>E615 Controversy</vt:lpstr>
      <vt:lpstr>Valence-quark PDFs  within mesons</vt:lpstr>
      <vt:lpstr>Valence-quark PDFs  within mesons</vt:lpstr>
      <vt:lpstr>Valence-quark PDFs  within mesons</vt:lpstr>
      <vt:lpstr>Valence-quark PDFs  within mesons</vt:lpstr>
      <vt:lpstr>Valence-quark PDFs  within mesons</vt:lpstr>
      <vt:lpstr>Building realistic distributions</vt:lpstr>
      <vt:lpstr>Pion PDF</vt:lpstr>
      <vt:lpstr>Pion:  DSE comparison with lattice moments</vt:lpstr>
      <vt:lpstr>Gluon content of kaon</vt:lpstr>
      <vt:lpstr>π &amp; K PDFs </vt:lpstr>
      <vt:lpstr>π &amp; K PDFs </vt:lpstr>
      <vt:lpstr>Baryon Structure</vt:lpstr>
      <vt:lpstr>Baryon Structure</vt:lpstr>
      <vt:lpstr>Baryon Structure</vt:lpstr>
      <vt:lpstr>Proton Faddeev  Amplitude</vt:lpstr>
      <vt:lpstr>Nucleon Parton Distribution  Amplitudes</vt:lpstr>
      <vt:lpstr>Nucleon PDAs &amp; lQCD </vt:lpstr>
      <vt:lpstr>Far valence domain x≃1</vt:lpstr>
      <vt:lpstr>Far valence domain  x≃1</vt:lpstr>
      <vt:lpstr>Neutron Structure  Function at high-x</vt:lpstr>
      <vt:lpstr>Neutron Structure Function at high-x</vt:lpstr>
      <vt:lpstr>Neutron Structure Function at high-x</vt:lpstr>
      <vt:lpstr>Quark helicity  at large Bjorken-x</vt:lpstr>
      <vt:lpstr>Quark helicity  at large Bjorken-x</vt:lpstr>
      <vt:lpstr>TMDs</vt:lpstr>
      <vt:lpstr>TMDs …  Transversity … Tensor Charge</vt:lpstr>
      <vt:lpstr>TMDs …  Transversity … Tensor Charge</vt:lpstr>
      <vt:lpstr>Baryons &amp;  their Resonances</vt:lpstr>
      <vt:lpstr>Epilogue</vt:lpstr>
      <vt:lpstr>Epilogue</vt:lpstr>
    </vt:vector>
  </TitlesOfParts>
  <Company>Argonne National Laboratory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Craig Roberts</dc:creator>
  <cp:lastModifiedBy>Craig Roberts</cp:lastModifiedBy>
  <cp:revision>3514</cp:revision>
  <dcterms:created xsi:type="dcterms:W3CDTF">2011-04-14T18:17:37Z</dcterms:created>
  <dcterms:modified xsi:type="dcterms:W3CDTF">2016-05-16T10:28:15Z</dcterms:modified>
</cp:coreProperties>
</file>