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8" r:id="rId2"/>
    <p:sldMasterId id="2147483690" r:id="rId3"/>
  </p:sldMasterIdLst>
  <p:notesMasterIdLst>
    <p:notesMasterId r:id="rId39"/>
  </p:notesMasterIdLst>
  <p:sldIdLst>
    <p:sldId id="256" r:id="rId4"/>
    <p:sldId id="367" r:id="rId5"/>
    <p:sldId id="369" r:id="rId6"/>
    <p:sldId id="370" r:id="rId7"/>
    <p:sldId id="341" r:id="rId8"/>
    <p:sldId id="340" r:id="rId9"/>
    <p:sldId id="343" r:id="rId10"/>
    <p:sldId id="350" r:id="rId11"/>
    <p:sldId id="389" r:id="rId12"/>
    <p:sldId id="385" r:id="rId13"/>
    <p:sldId id="390" r:id="rId14"/>
    <p:sldId id="391" r:id="rId15"/>
    <p:sldId id="392" r:id="rId16"/>
    <p:sldId id="393" r:id="rId17"/>
    <p:sldId id="394" r:id="rId18"/>
    <p:sldId id="333" r:id="rId19"/>
    <p:sldId id="348" r:id="rId20"/>
    <p:sldId id="349" r:id="rId21"/>
    <p:sldId id="334" r:id="rId22"/>
    <p:sldId id="345" r:id="rId23"/>
    <p:sldId id="395" r:id="rId24"/>
    <p:sldId id="360" r:id="rId25"/>
    <p:sldId id="322" r:id="rId26"/>
    <p:sldId id="371" r:id="rId27"/>
    <p:sldId id="358" r:id="rId28"/>
    <p:sldId id="356" r:id="rId29"/>
    <p:sldId id="357" r:id="rId30"/>
    <p:sldId id="352" r:id="rId31"/>
    <p:sldId id="353" r:id="rId32"/>
    <p:sldId id="354" r:id="rId33"/>
    <p:sldId id="355" r:id="rId34"/>
    <p:sldId id="376" r:id="rId35"/>
    <p:sldId id="377" r:id="rId36"/>
    <p:sldId id="366" r:id="rId37"/>
    <p:sldId id="321" r:id="rId38"/>
  </p:sldIdLst>
  <p:sldSz cx="9144000" cy="5715000" type="screen16x10"/>
  <p:notesSz cx="6858000" cy="9144000"/>
  <p:defaultTextStyle>
    <a:defPPr>
      <a:defRPr lang="en-US"/>
    </a:defPPr>
    <a:lvl1pPr marL="0" algn="l" defTabSz="9008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0420" algn="l" defTabSz="9008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0845" algn="l" defTabSz="9008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1270" algn="l" defTabSz="9008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1700" algn="l" defTabSz="9008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2111" algn="l" defTabSz="9008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2540" algn="l" defTabSz="9008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2965" algn="l" defTabSz="9008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03387" algn="l" defTabSz="9008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FDFD"/>
    <a:srgbClr val="000000"/>
    <a:srgbClr val="FFCC99"/>
    <a:srgbClr val="99CCFF"/>
    <a:srgbClr val="66FF99"/>
    <a:srgbClr val="1B9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34" y="-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F2628-199E-4BFD-B877-E33668CA9F6A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1AB8-4326-485E-A9BA-53B0C9756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7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08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0420" algn="l" defTabSz="9008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0845" algn="l" defTabSz="9008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1270" algn="l" defTabSz="9008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1700" algn="l" defTabSz="9008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52111" algn="l" defTabSz="9008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2540" algn="l" defTabSz="9008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2965" algn="l" defTabSz="9008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3387" algn="l" defTabSz="9008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E1AB8-4326-485E-A9BA-53B0C9756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7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45BA36B7-06B8-4ED3-9EF0-6854AF93A44D}" type="slidenum">
              <a:rPr lang="en-US"/>
              <a:pPr eaLnBrk="0" hangingPunct="0"/>
              <a:t>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877888"/>
            <a:ext cx="5059362" cy="3163887"/>
          </a:xfrm>
          <a:ln/>
        </p:spPr>
      </p:sp>
      <p:sp>
        <p:nvSpPr>
          <p:cNvPr id="68612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4725"/>
          </a:xfrm>
          <a:noFill/>
          <a:ln/>
        </p:spPr>
        <p:txBody>
          <a:bodyPr wrap="none" anchor="ctr"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98212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In, </a:t>
            </a:r>
            <a:r>
              <a:rPr lang="it-IT" dirty="0" err="1" smtClean="0"/>
              <a:t>max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E1AB8-4326-485E-A9BA-53B0C97568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5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960105"/>
            <a:ext cx="9144000" cy="17608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0086" tIns="45035" rIns="90086" bIns="45035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48" y="0"/>
            <a:ext cx="3038475" cy="5715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0086" tIns="45035" rIns="90086" bIns="45035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781300"/>
            <a:ext cx="6480048" cy="1917700"/>
          </a:xfrm>
        </p:spPr>
        <p:txBody>
          <a:bodyPr rIns="45035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287343"/>
            <a:ext cx="6480048" cy="1460500"/>
          </a:xfrm>
        </p:spPr>
        <p:txBody>
          <a:bodyPr tIns="0" rIns="45035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0420" indent="0" algn="ctr">
              <a:buNone/>
            </a:lvl2pPr>
            <a:lvl3pPr marL="900845" indent="0" algn="ctr">
              <a:buNone/>
            </a:lvl3pPr>
            <a:lvl4pPr marL="1351270" indent="0" algn="ctr">
              <a:buNone/>
            </a:lvl4pPr>
            <a:lvl5pPr marL="1801700" indent="0" algn="ctr">
              <a:buNone/>
            </a:lvl5pPr>
            <a:lvl6pPr marL="2252111" indent="0" algn="ctr">
              <a:buNone/>
            </a:lvl6pPr>
            <a:lvl7pPr marL="2702540" indent="0" algn="ctr">
              <a:buNone/>
            </a:lvl7pPr>
            <a:lvl8pPr marL="3152965" indent="0" algn="ctr">
              <a:buNone/>
            </a:lvl8pPr>
            <a:lvl9pPr marL="360338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128A-1E9E-4754-A47B-ACA9E050E188}" type="datetime1">
              <a:rPr lang="en-US" smtClean="0"/>
              <a:t>5/17/2016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a.b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5D08-717C-4BA2-84D0-8FE87177EB9A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054E-96E0-4EAF-B11E-9ADA9E2675C2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89B56-0EA5-43C0-BD35-61A999504C60}" type="datetime1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alphaModFix amt="1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0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5000"/>
            <a:ext cx="9144000" cy="450000"/>
          </a:xfrm>
          <a:prstGeom prst="rect">
            <a:avLst/>
          </a:prstGeom>
          <a:noFill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532440" y="5334083"/>
            <a:ext cx="43204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</a:rPr>
              <a:t>/74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-13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9" y="181887"/>
            <a:ext cx="3880872" cy="4617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065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65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22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9" y="181887"/>
            <a:ext cx="3880872" cy="4617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3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4C7A-7998-4AEF-9B28-9CADD55AEA56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a.b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960105"/>
            <a:ext cx="9144000" cy="17608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0086" tIns="45035" rIns="90086" bIns="45035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48" y="0"/>
            <a:ext cx="3038475" cy="5715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0086" tIns="45035" rIns="90086" bIns="45035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86535"/>
            <a:ext cx="6629400" cy="1521969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71501"/>
            <a:ext cx="6629400" cy="888907"/>
          </a:xfrm>
        </p:spPr>
        <p:txBody>
          <a:bodyPr lIns="45035" tIns="0" rIns="45035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AF78-44AB-4459-B1C0-F986A948A2BE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7467600" cy="9525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3657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33500"/>
            <a:ext cx="3657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C785-E8CE-497E-B45C-041AD66A1B63}" type="datetime1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0"/>
            <a:ext cx="4040188" cy="6985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71" y="4572000"/>
            <a:ext cx="4041775" cy="6985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64093"/>
            <a:ext cx="4040188" cy="328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1" y="1264093"/>
            <a:ext cx="4041775" cy="328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0AD5-E8B9-4601-9CAE-F2ABBC14B8A3}" type="datetime1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70648" cy="9525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AC87-CA92-44D3-8B12-9D2EDC27BC66}" type="datetime1">
              <a:rPr lang="en-US" smtClean="0"/>
              <a:t>5/17/2016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9338-4DB0-4755-8EFD-A92474CDFDE1}" type="datetime1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940"/>
            <a:ext cx="3200400" cy="608542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78687"/>
            <a:ext cx="2743200" cy="762000"/>
          </a:xfrm>
        </p:spPr>
        <p:txBody>
          <a:bodyPr lIns="45035" tIns="0" rIns="45035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51000"/>
            <a:ext cx="70866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95AA-3F12-4066-ADB6-AA0E47200A3B}" type="datetime1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5352249"/>
            <a:ext cx="762000" cy="304271"/>
          </a:xfrm>
        </p:spPr>
        <p:txBody>
          <a:bodyPr/>
          <a:lstStyle/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421424"/>
            <a:ext cx="3053868" cy="104484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849923"/>
            <a:ext cx="4114800" cy="34290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498971"/>
            <a:ext cx="3053866" cy="2219568"/>
          </a:xfrm>
        </p:spPr>
        <p:txBody>
          <a:bodyPr lIns="45035" rIns="45035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52249"/>
            <a:ext cx="2133600" cy="304271"/>
          </a:xfrm>
        </p:spPr>
        <p:txBody>
          <a:bodyPr/>
          <a:lstStyle/>
          <a:p>
            <a:fld id="{CD03F9DC-E311-4DA4-A4FA-EE901E4B77F0}" type="datetime1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960105"/>
            <a:ext cx="9144000" cy="176080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0086" tIns="45035" rIns="90086" bIns="45035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715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0086" tIns="45035" rIns="90086" bIns="45035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28865"/>
            <a:ext cx="7467600" cy="952500"/>
          </a:xfrm>
          <a:prstGeom prst="rect">
            <a:avLst/>
          </a:prstGeom>
        </p:spPr>
        <p:txBody>
          <a:bodyPr vert="horz" lIns="45035" tIns="45035" rIns="45035" bIns="45035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7467600" cy="3771636"/>
          </a:xfrm>
          <a:prstGeom prst="rect">
            <a:avLst/>
          </a:prstGeom>
        </p:spPr>
        <p:txBody>
          <a:bodyPr vert="horz" lIns="90086" tIns="45035" rIns="90086" bIns="4503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352249"/>
            <a:ext cx="2133600" cy="304271"/>
          </a:xfrm>
          <a:prstGeom prst="rect">
            <a:avLst/>
          </a:prstGeom>
        </p:spPr>
        <p:txBody>
          <a:bodyPr vert="horz" lIns="90086" tIns="45035" rIns="90086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628B4D-F46D-4111-A82C-4028D99B3F8D}" type="datetime1">
              <a:rPr lang="en-US" smtClean="0"/>
              <a:t>5/17/2016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5352249"/>
            <a:ext cx="2895600" cy="304271"/>
          </a:xfrm>
          <a:prstGeom prst="rect">
            <a:avLst/>
          </a:prstGeom>
        </p:spPr>
        <p:txBody>
          <a:bodyPr vert="horz" lIns="0" tIns="45035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a.b.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5352249"/>
            <a:ext cx="7620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502567A-F768-4C88-A627-18353962A46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  <p:sldLayoutId id="2147483685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4395" indent="-37835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1670" indent="-270297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922" indent="-252229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183" indent="-23422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92" indent="-180167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583" indent="-180167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91780" indent="-180167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7972" indent="-180167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97163" indent="-180167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04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08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51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01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521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02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529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03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65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3589" y="181887"/>
            <a:ext cx="3034486" cy="46172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Type Slide Name Here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76400" y="5069417"/>
            <a:ext cx="5003800" cy="19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407" tIns="37042" rIns="75407" bIns="37042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CC"/>
                </a:solidFill>
                <a:ea typeface="ＭＳ Ｐゴシック" charset="0"/>
              </a:rPr>
              <a:t>Andrei Afanasev, COMPASS Workshop on Radiative Corrections, </a:t>
            </a:r>
            <a:r>
              <a:rPr lang="en-US" sz="750" dirty="0" smtClean="0">
                <a:solidFill>
                  <a:srgbClr val="0000CC"/>
                </a:solidFill>
                <a:ea typeface="ＭＳ Ｐゴシック" charset="0"/>
              </a:rPr>
              <a:t>3 July 2014</a:t>
            </a:r>
            <a:endParaRPr lang="en-US" sz="750" dirty="0">
              <a:solidFill>
                <a:srgbClr val="0000CC"/>
              </a:solidFill>
              <a:ea typeface="ＭＳ Ｐゴシック" charset="0"/>
            </a:endParaRPr>
          </a:p>
        </p:txBody>
      </p:sp>
      <p:pic>
        <p:nvPicPr>
          <p:cNvPr id="1029" name="Picture 1" descr="gw_txt_4cp_pos_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0823"/>
            <a:ext cx="1296988" cy="82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53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380985"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</a:defRPr>
      </a:lvl6pPr>
      <a:lvl7pPr marL="761970"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</a:defRPr>
      </a:lvl7pPr>
      <a:lvl8pPr marL="1142954"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</a:defRPr>
      </a:lvl8pPr>
      <a:lvl9pPr marL="1523939"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  <a:ea typeface="ＭＳ Ｐゴシック" charset="0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  <a:ea typeface="ＭＳ Ｐゴシック" charset="0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  <a:ea typeface="ＭＳ Ｐゴシック" charset="0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  <a:ea typeface="ＭＳ Ｐゴシック" charset="0"/>
        </a:defRPr>
      </a:lvl5pPr>
      <a:lvl6pPr marL="2095416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</a:defRPr>
      </a:lvl6pPr>
      <a:lvl7pPr marL="2476401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</a:defRPr>
      </a:lvl7pPr>
      <a:lvl8pPr marL="2857386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</a:defRPr>
      </a:lvl8pPr>
      <a:lvl9pPr marL="3238370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65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3589" y="181887"/>
            <a:ext cx="3034486" cy="46172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Type Slide Name Here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76400" y="5069417"/>
            <a:ext cx="5003800" cy="19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407" tIns="37042" rIns="75407" bIns="37042">
            <a:sp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rgbClr val="0000CC"/>
                </a:solidFill>
                <a:ea typeface="ＭＳ Ｐゴシック" charset="0"/>
              </a:rPr>
              <a:t>Andrei Afanasev, COMPASS Workshop on Radiative Corrections, </a:t>
            </a:r>
            <a:r>
              <a:rPr lang="en-US" sz="750" dirty="0" smtClean="0">
                <a:solidFill>
                  <a:srgbClr val="0000CC"/>
                </a:solidFill>
                <a:ea typeface="ＭＳ Ｐゴシック" charset="0"/>
              </a:rPr>
              <a:t>3 July 2014</a:t>
            </a:r>
            <a:endParaRPr lang="en-US" sz="750" dirty="0">
              <a:solidFill>
                <a:srgbClr val="0000CC"/>
              </a:solidFill>
              <a:ea typeface="ＭＳ Ｐゴシック" charset="0"/>
            </a:endParaRPr>
          </a:p>
        </p:txBody>
      </p:sp>
      <p:pic>
        <p:nvPicPr>
          <p:cNvPr id="1029" name="Picture 1" descr="gw_txt_4cp_pos_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0823"/>
            <a:ext cx="1296988" cy="82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98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380985"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</a:defRPr>
      </a:lvl6pPr>
      <a:lvl7pPr marL="761970"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</a:defRPr>
      </a:lvl7pPr>
      <a:lvl8pPr marL="1142954"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</a:defRPr>
      </a:lvl8pPr>
      <a:lvl9pPr marL="1523939" algn="l" rtl="0" eaLnBrk="0" fontAlgn="base" hangingPunct="0">
        <a:spcBef>
          <a:spcPct val="0"/>
        </a:spcBef>
        <a:spcAft>
          <a:spcPct val="0"/>
        </a:spcAft>
        <a:defRPr sz="2417">
          <a:solidFill>
            <a:schemeClr val="tx2"/>
          </a:solidFill>
          <a:latin typeface="Times New Roman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  <a:ea typeface="ＭＳ Ｐゴシック" charset="0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  <a:ea typeface="ＭＳ Ｐゴシック" charset="0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  <a:ea typeface="ＭＳ Ｐゴシック" charset="0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  <a:ea typeface="ＭＳ Ｐゴシック" charset="0"/>
        </a:defRPr>
      </a:lvl5pPr>
      <a:lvl6pPr marL="2095416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</a:defRPr>
      </a:lvl6pPr>
      <a:lvl7pPr marL="2476401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</a:defRPr>
      </a:lvl7pPr>
      <a:lvl8pPr marL="2857386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</a:defRPr>
      </a:lvl8pPr>
      <a:lvl9pPr marL="3238370" indent="-190492" algn="l" rtl="0" eaLnBrk="0" fontAlgn="base" hangingPunct="0">
        <a:spcBef>
          <a:spcPct val="20000"/>
        </a:spcBef>
        <a:spcAft>
          <a:spcPct val="0"/>
        </a:spcAft>
        <a:buSzPct val="150000"/>
        <a:buChar char="."/>
        <a:defRPr sz="1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arxiv.org/abs/hep-ph/990640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2781300"/>
            <a:ext cx="6505136" cy="1917700"/>
          </a:xfrm>
        </p:spPr>
        <p:txBody>
          <a:bodyPr>
            <a:normAutofit/>
          </a:bodyPr>
          <a:lstStyle/>
          <a:p>
            <a:r>
              <a:rPr lang="en-US" b="0" dirty="0">
                <a:effectLst/>
              </a:rPr>
              <a:t>Radiative corrections in SIDIS from COMPASS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Andrea Bressan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B5C0-400F-4524-A884-12135C8A6E27}" type="datetime1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74792"/>
              </p:ext>
            </p:extLst>
          </p:nvPr>
        </p:nvGraphicFramePr>
        <p:xfrm>
          <a:off x="6781800" y="800100"/>
          <a:ext cx="223274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3" imgW="6374520" imgH="4241160" progId="">
                  <p:embed/>
                </p:oleObj>
              </mc:Choice>
              <mc:Fallback>
                <p:oleObj r:id="rId3" imgW="6374520" imgH="4241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00" y="800100"/>
                        <a:ext cx="2232742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cs typeface="Calibri" pitchFamily="34" charset="0"/>
              </a:rPr>
              <a:t>Importance of </a:t>
            </a:r>
            <a:r>
              <a:rPr lang="en-US" b="1" dirty="0" err="1">
                <a:cs typeface="Calibri" pitchFamily="34" charset="0"/>
              </a:rPr>
              <a:t>unpolarized</a:t>
            </a:r>
            <a:r>
              <a:rPr lang="en-US" b="1" dirty="0">
                <a:cs typeface="Calibri" pitchFamily="34" charset="0"/>
              </a:rPr>
              <a:t> SIDIS </a:t>
            </a:r>
            <a:br>
              <a:rPr lang="en-US" b="1" dirty="0">
                <a:cs typeface="Calibri" pitchFamily="34" charset="0"/>
              </a:rPr>
            </a:br>
            <a:r>
              <a:rPr lang="en-US" b="1" dirty="0">
                <a:cs typeface="Calibri" pitchFamily="34" charset="0"/>
              </a:rPr>
              <a:t>for TMDs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238115" indent="-238115"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rgbClr val="FFFF00"/>
                    </a:solidFill>
                  </a:rPr>
                  <a:t>The cross-section dependence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FFFF00"/>
                    </a:solidFill>
                  </a:rPr>
                  <a:t> results from:</a:t>
                </a:r>
              </a:p>
              <a:p>
                <a:pPr marL="1571562" lvl="1" indent="-238115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FF00"/>
                    </a:solidFill>
                  </a:rPr>
                  <a:t>intrinsic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FF00"/>
                    </a:solidFill>
                  </a:rPr>
                  <a:t> of the quarks</a:t>
                </a:r>
              </a:p>
              <a:p>
                <a:pPr marL="1571562" lvl="1" indent="-23811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FF00"/>
                    </a:solidFill>
                  </a:rPr>
                  <a:t> generated in the quark fragmentation </a:t>
                </a:r>
                <a:endParaRPr lang="en-US" sz="1800" dirty="0" smtClean="0">
                  <a:solidFill>
                    <a:srgbClr val="FFFF00"/>
                  </a:solidFill>
                </a:endParaRPr>
              </a:p>
              <a:p>
                <a:pPr marL="1571562" lvl="1" indent="-238115"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rgbClr val="FFFF00"/>
                    </a:solidFill>
                  </a:rPr>
                  <a:t>A Gaussian </a:t>
                </a:r>
                <a:r>
                  <a:rPr lang="en-US" sz="1800" dirty="0" err="1" smtClean="0">
                    <a:solidFill>
                      <a:srgbClr val="FFFF00"/>
                    </a:solidFill>
                  </a:rPr>
                  <a:t>ansatz</a:t>
                </a:r>
                <a:r>
                  <a:rPr lang="en-US" sz="1800" dirty="0" smtClean="0">
                    <a:solidFill>
                      <a:srgbClr val="FFFF00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rgbClr val="FFFF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rgbClr val="FFFF00"/>
                    </a:solidFill>
                  </a:rPr>
                  <a:t> leads to</a:t>
                </a:r>
              </a:p>
              <a:p>
                <a:pPr marL="1571562" lvl="1" indent="-23811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80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1800" dirty="0">
                  <a:solidFill>
                    <a:srgbClr val="FFFF00"/>
                  </a:solidFill>
                </a:endParaRPr>
              </a:p>
              <a:p>
                <a:pPr marL="238115" indent="-238115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rgbClr val="FFFF00"/>
                  </a:solidFill>
                </a:endParaRPr>
              </a:p>
              <a:p>
                <a:pPr marL="238115" indent="-238115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FF00"/>
                    </a:solidFill>
                  </a:rPr>
                  <a:t>The azimuthal modulations in the </a:t>
                </a:r>
                <a:r>
                  <a:rPr lang="en-US" sz="1800" dirty="0" err="1">
                    <a:solidFill>
                      <a:srgbClr val="FFFF00"/>
                    </a:solidFill>
                  </a:rPr>
                  <a:t>unpolarized</a:t>
                </a:r>
                <a:r>
                  <a:rPr lang="en-US" sz="1800" dirty="0">
                    <a:solidFill>
                      <a:srgbClr val="FFFF00"/>
                    </a:solidFill>
                  </a:rPr>
                  <a:t> cross-sections comes from:</a:t>
                </a:r>
              </a:p>
              <a:p>
                <a:pPr marL="1568916" lvl="1" indent="-23547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FF00"/>
                    </a:solidFill>
                  </a:rPr>
                  <a:t>Intrinsic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FF00"/>
                    </a:solidFill>
                  </a:rPr>
                  <a:t> of the quarks</a:t>
                </a:r>
              </a:p>
              <a:p>
                <a:pPr marL="1568916" lvl="1" indent="-23547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FF00"/>
                    </a:solidFill>
                  </a:rPr>
                  <a:t>The Boer-Mulders PDF </a:t>
                </a:r>
                <a:endParaRPr lang="en-GB" sz="1800" dirty="0">
                  <a:solidFill>
                    <a:srgbClr val="FFFF00"/>
                  </a:solidFill>
                </a:endParaRPr>
              </a:p>
              <a:p>
                <a:pPr marL="238115" indent="-238115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C00000"/>
                    </a:solidFill>
                  </a:rPr>
                  <a:t>These are difficult measurements were one has to correct for the apparatus 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acceptance</a:t>
                </a:r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571" t="-324" r="-408" b="-24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1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61" y="640080"/>
            <a:ext cx="4783612" cy="18947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3962400" y="2534868"/>
            <a:ext cx="5138572" cy="31496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7" y="640080"/>
            <a:ext cx="5172521" cy="50444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7076" y="-167420"/>
            <a:ext cx="7470648" cy="952500"/>
          </a:xfrm>
        </p:spPr>
        <p:txBody>
          <a:bodyPr/>
          <a:lstStyle/>
          <a:p>
            <a:pPr lvl="0"/>
            <a:r>
              <a:rPr lang="en-US" dirty="0" err="1" smtClean="0"/>
              <a:t>Unpolarized</a:t>
            </a:r>
            <a:r>
              <a:rPr lang="en-US" dirty="0" smtClean="0"/>
              <a:t> SIDIS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2800" y="2628900"/>
                <a:ext cx="5748172" cy="13746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𝑈𝑈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d>
                        <m:d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h𝑇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rgbClr val="1C1C1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1C1C1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628900"/>
                <a:ext cx="5748172" cy="1374672"/>
              </a:xfrm>
              <a:prstGeom prst="rect">
                <a:avLst/>
              </a:prstGeom>
              <a:blipFill rotWithShape="0">
                <a:blip r:embed="rId4"/>
                <a:stretch>
                  <a:fillRect b="-707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23377" y="4145088"/>
                <a:ext cx="6228372" cy="731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1C1C1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𝑑𝑥𝑑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</a:rPr>
                            <m:t>𝑑𝑧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1C1C1C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/>
                                </a:rPr>
                                <m:t>𝐷𝐼𝑆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/>
                              <a:ea typeface="Cambria Math"/>
                            </a:rPr>
                            <m:t>𝑑𝑥𝑑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1C1C1C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1C1C1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𝑈𝑈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h𝑇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1C1C1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  <m:t>𝑈𝑈</m:t>
                              </m:r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1C1C1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𝑈𝑈</m:t>
                              </m:r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1C1C1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rgbClr val="1C1C1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77" y="4145088"/>
                <a:ext cx="6228372" cy="7319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3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76"/>
              <p:cNvSpPr>
                <a:spLocks noChangeArrowheads="1"/>
              </p:cNvSpPr>
              <p:nvPr/>
            </p:nvSpPr>
            <p:spPr bwMode="auto">
              <a:xfrm>
                <a:off x="1524000" y="127000"/>
                <a:ext cx="6667500" cy="698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vl="0"/>
                <a:r>
                  <a:rPr lang="en-US" sz="3000" b="1" dirty="0">
                    <a:solidFill>
                      <a:srgbClr val="FF0000"/>
                    </a:solidFill>
                    <a:latin typeface="+mj-lt"/>
                    <a:cs typeface="Calibri" pitchFamily="34" charset="0"/>
                  </a:rPr>
                  <a:t>X-section dep.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SupPr>
                      <m:e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𝒑</m:t>
                        </m:r>
                      </m:e>
                      <m:sub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𝑻</m:t>
                        </m:r>
                      </m:sub>
                      <m:sup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𝒉</m:t>
                        </m:r>
                      </m:sup>
                    </m:sSubSup>
                  </m:oMath>
                </a14:m>
                <a:endParaRPr lang="fr-FR" sz="3000" b="1" dirty="0">
                  <a:solidFill>
                    <a:srgbClr val="FF0000"/>
                  </a:solidFill>
                  <a:latin typeface="+mj-lt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9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52400"/>
                <a:ext cx="8001000" cy="838200"/>
              </a:xfrm>
              <a:prstGeom prst="rect">
                <a:avLst/>
              </a:prstGeom>
              <a:blipFill rotWithShape="1">
                <a:blip r:embed="rId2"/>
                <a:stretch>
                  <a:fillRect l="-2285" b="-188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38" y="825500"/>
            <a:ext cx="3337662" cy="198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016000"/>
            <a:ext cx="6146255" cy="43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4" y="1015999"/>
            <a:ext cx="6372103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0" y="1727200"/>
          <a:ext cx="609600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3" imgW="20215800" imgH="7491960" progId="">
                  <p:embed/>
                </p:oleObj>
              </mc:Choice>
              <mc:Fallback>
                <p:oleObj r:id="rId3" imgW="20215800" imgH="7491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727200"/>
                        <a:ext cx="6096000" cy="225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04800" y="4305300"/>
                <a:ext cx="9304090" cy="7026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𝑈𝑈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sup>
                      </m:sSubSup>
                      <m:d>
                        <m:d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h𝑇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4305300"/>
                <a:ext cx="9304090" cy="7026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it-IT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</m:func>
                  </m:oMath>
                </a14:m>
                <a:r>
                  <a:rPr lang="it-IT" dirty="0" smtClean="0"/>
                  <a:t> modulation</a:t>
                </a:r>
                <a:endParaRPr lang="it-IT" dirty="0"/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9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Boer-Mulders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067" t="-17143" b="-3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305300"/>
                <a:ext cx="8999290" cy="11160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𝑈𝑈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sup>
                      </m:sSubSup>
                      <m:d>
                        <m:dPr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h𝑇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05300"/>
                <a:ext cx="8999290" cy="1116011"/>
              </a:xfrm>
              <a:prstGeom prst="rect">
                <a:avLst/>
              </a:prstGeom>
              <a:blipFill rotWithShape="1">
                <a:blip r:embed="rId4"/>
                <a:stretch>
                  <a:fillRect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24000" y="1333500"/>
          <a:ext cx="6019800" cy="2804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5" imgW="16901280" imgH="7872840" progId="">
                  <p:embed/>
                </p:oleObj>
              </mc:Choice>
              <mc:Fallback>
                <p:oleObj r:id="rId5" imgW="16901280" imgH="7872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1333500"/>
                        <a:ext cx="6019800" cy="2804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8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1651000" y="9331"/>
            <a:ext cx="765042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r>
              <a:rPr lang="en-US" sz="2667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667" b="1" dirty="0">
                <a:solidFill>
                  <a:srgbClr val="FF0000"/>
                </a:solidFill>
              </a:rPr>
              <a:t>Boer-Mulders</a:t>
            </a:r>
            <a:r>
              <a:rPr lang="en-US" sz="2667" b="1" dirty="0">
                <a:solidFill>
                  <a:srgbClr val="FF0000"/>
                </a:solidFill>
                <a:cs typeface="Calibri" pitchFamily="34" charset="0"/>
              </a:rPr>
              <a:t> and Cahn effects</a:t>
            </a:r>
            <a:endParaRPr lang="fr-FR" sz="2667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81000" y="495300"/>
          <a:ext cx="3938976" cy="497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r:id="rId3" imgW="9523800" imgH="12038040" progId="">
                  <p:embed/>
                </p:oleObj>
              </mc:Choice>
              <mc:Fallback>
                <p:oleObj r:id="rId3" imgW="9523800" imgH="12038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495300"/>
                        <a:ext cx="3938976" cy="4979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029200" y="495300"/>
          <a:ext cx="3858932" cy="498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r:id="rId5" imgW="9421920" imgH="12164760" progId="">
                  <p:embed/>
                </p:oleObj>
              </mc:Choice>
              <mc:Fallback>
                <p:oleObj r:id="rId5" imgW="9421920" imgH="12164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200" y="495300"/>
                        <a:ext cx="3858932" cy="4981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8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RADGEN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686800" cy="41148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tx1"/>
                    </a:solidFill>
                  </a:rPr>
                  <a:t>In RADGEN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defines the minimum energy needed to reconstruct the radiated photon by the experimental setup: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3604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𝑣𝑒𝑟𝑡𝑒𝑥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𝑣𝑎𝑐𝑢𝑚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604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FFC000"/>
                  </a:solidFill>
                </a:endParaRPr>
              </a:p>
              <a:p>
                <a:pPr marL="36041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srgbClr val="FFC000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C000"/>
                    </a:solidFill>
                  </a:rPr>
                  <a:t>Then a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>
                    <a:solidFill>
                      <a:srgbClr val="FFC000"/>
                    </a:solidFill>
                  </a:rPr>
                  <a:t> is used to take into account the approximation that the photon energy is considered to be small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C000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bSup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686800" cy="4114800"/>
              </a:xfrm>
              <a:blipFill rotWithShape="0"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4C7A-7998-4AEF-9B28-9CADD55AEA56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RADGEN+LEPTO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763000" cy="3771636"/>
              </a:xfrm>
            </p:spPr>
            <p:txBody>
              <a:bodyPr>
                <a:normAutofit lnSpcReduction="10000"/>
              </a:bodyPr>
              <a:lstStyle/>
              <a:p>
                <a:pPr marL="36041" indent="0">
                  <a:buNone/>
                </a:pPr>
                <a:r>
                  <a:rPr lang="en-US" sz="2400" dirty="0" smtClean="0"/>
                  <a:t>Radgen changes the virtual photon, therefore the procedure is the following</a:t>
                </a:r>
              </a:p>
              <a:p>
                <a:pPr lvl="1"/>
                <a:r>
                  <a:rPr lang="en-US" sz="2000" dirty="0" smtClean="0"/>
                  <a:t>First use </a:t>
                </a:r>
                <a:r>
                  <a:rPr lang="en-US" sz="2000" dirty="0" err="1" smtClean="0"/>
                  <a:t>Lepto</a:t>
                </a:r>
                <a:r>
                  <a:rPr lang="en-US" sz="2000" dirty="0" smtClean="0"/>
                  <a:t> to generate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/>
                  <a:t> of the event (i.e. fix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 smtClean="0"/>
                  <a:t> of the lepton) but not the </a:t>
                </a:r>
                <a:r>
                  <a:rPr lang="en-US" sz="2000" dirty="0" err="1" smtClean="0"/>
                  <a:t>hadronisation</a:t>
                </a:r>
                <a:endParaRPr lang="en-US" sz="2000" dirty="0" smtClean="0"/>
              </a:p>
              <a:p>
                <a:pPr lvl="1"/>
                <a:r>
                  <a:rPr lang="en-US" sz="2000" dirty="0" smtClean="0"/>
                  <a:t>Call </a:t>
                </a:r>
                <a:r>
                  <a:rPr lang="en-US" sz="2000" dirty="0" err="1" smtClean="0"/>
                  <a:t>Radgen</a:t>
                </a:r>
                <a:r>
                  <a:rPr lang="en-US" sz="2000" dirty="0" smtClean="0"/>
                  <a:t> with the incoming lepton energy and the virtual photon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Obtain in output the true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/>
                  <a:t> and the possible radiated photon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Call </a:t>
                </a:r>
                <a:r>
                  <a:rPr lang="en-US" sz="2000" dirty="0" err="1" smtClean="0"/>
                  <a:t>Lepto</a:t>
                </a:r>
                <a:r>
                  <a:rPr lang="en-US" sz="2000" dirty="0" smtClean="0"/>
                  <a:t> to generate the </a:t>
                </a:r>
                <a:r>
                  <a:rPr lang="en-US" sz="2000" dirty="0" err="1" smtClean="0"/>
                  <a:t>hadronisation</a:t>
                </a:r>
                <a:r>
                  <a:rPr lang="en-US" sz="2000" dirty="0" smtClean="0"/>
                  <a:t> if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𝑡𝑟𝑢𝑒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&gt;4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  <a:p>
                <a:pPr lvl="1"/>
                <a:r>
                  <a:rPr lang="en-US" sz="2000" dirty="0"/>
                  <a:t>A toy MC for hadron and muon propagation trough the experimental setup is used to check acceptance </a:t>
                </a:r>
                <a:r>
                  <a:rPr lang="en-US" sz="2000" dirty="0" smtClean="0"/>
                  <a:t>effects already at </a:t>
                </a:r>
                <a:r>
                  <a:rPr lang="en-US" sz="2000" dirty="0"/>
                  <a:t>generator </a:t>
                </a:r>
                <a:r>
                  <a:rPr lang="en-US" sz="2000" dirty="0" smtClean="0"/>
                  <a:t>level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763000" cy="3771636"/>
              </a:xfrm>
              <a:blipFill rotWithShape="0">
                <a:blip r:embed="rId2"/>
                <a:stretch>
                  <a:fillRect l="-695" t="-2104" r="-278" b="-12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4C7A-7998-4AEF-9B28-9CADD55AEA56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RADGEN+LEPTO </a:t>
            </a:r>
            <a:r>
              <a:rPr lang="it-IT" dirty="0" err="1" smtClean="0"/>
              <a:t>works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</p:spPr>
            <p:txBody>
              <a:bodyPr>
                <a:normAutofit fontScale="62500" lnSpcReduction="20000"/>
              </a:bodyPr>
              <a:lstStyle/>
              <a:p>
                <a:pPr marL="36041" indent="0">
                  <a:buNone/>
                </a:pPr>
                <a:r>
                  <a:rPr lang="en-US" dirty="0" smtClean="0"/>
                  <a:t>Few things:</a:t>
                </a:r>
              </a:p>
              <a:p>
                <a:pPr lvl="1"/>
                <a:r>
                  <a:rPr lang="en-US" dirty="0" smtClean="0">
                    <a:solidFill>
                      <a:srgbClr val="FFFF00"/>
                    </a:solidFill>
                  </a:rPr>
                  <a:t>We generate the event starting from a measured beam muon in the laboratory system and rotate and boost to the different systems.</a:t>
                </a:r>
              </a:p>
              <a:p>
                <a:pPr lvl="1"/>
                <a:r>
                  <a:rPr lang="en-US" dirty="0" smtClean="0"/>
                  <a:t>Of course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 smtClean="0"/>
                  <a:t> in RADGEN</a:t>
                </a:r>
              </a:p>
              <a:p>
                <a:pPr lvl="1"/>
                <a:r>
                  <a:rPr lang="en-US" dirty="0" smtClean="0">
                    <a:solidFill>
                      <a:srgbClr val="FFFF00"/>
                    </a:solidFill>
                  </a:rPr>
                  <a:t>Due to the energy spread of our beam we do not use look up tables for RADGEN but the integrations are performed every event at the correct beam energy.</a:t>
                </a:r>
              </a:p>
              <a:p>
                <a:pPr lvl="1"/>
                <a:r>
                  <a:rPr lang="en-US" dirty="0" smtClean="0"/>
                  <a:t>RADGEN was further modified to have the possibility to choose between:</a:t>
                </a:r>
              </a:p>
              <a:p>
                <a:pPr lvl="2"/>
                <a:r>
                  <a:rPr lang="en-US" dirty="0" smtClean="0"/>
                  <a:t>Original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p>
                        </m:sSub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elastic FF and </a:t>
                </a:r>
                <a:r>
                  <a:rPr lang="en-US" dirty="0" err="1"/>
                  <a:t>and</a:t>
                </a:r>
                <a:r>
                  <a:rPr lang="en-US" dirty="0"/>
                  <a:t> quasi-elastic response </a:t>
                </a:r>
                <a:r>
                  <a:rPr lang="en-US" dirty="0" smtClean="0"/>
                  <a:t>functions</a:t>
                </a:r>
              </a:p>
              <a:p>
                <a:pPr lvl="2"/>
                <a:r>
                  <a:rPr lang="en-US" dirty="0" smtClean="0"/>
                  <a:t>Same inputs as for the TERAD version used in COMPASS</a:t>
                </a:r>
              </a:p>
              <a:p>
                <a:pPr lvl="2"/>
                <a:r>
                  <a:rPr lang="en-US" dirty="0" smtClean="0"/>
                  <a:t>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as from the PDFs used in LEPTO (taken from LHAPDF)</a:t>
                </a:r>
              </a:p>
              <a:p>
                <a:pPr lvl="1"/>
                <a:r>
                  <a:rPr lang="en-US" dirty="0" smtClean="0">
                    <a:solidFill>
                      <a:srgbClr val="FFFF00"/>
                    </a:solidFill>
                  </a:rPr>
                  <a:t>Lepto (6.5.1) works with PYTHIA 5.7 and </a:t>
                </a:r>
                <a:r>
                  <a:rPr lang="en-US" dirty="0" err="1" smtClean="0">
                    <a:solidFill>
                      <a:srgbClr val="FFFF00"/>
                    </a:solidFill>
                  </a:rPr>
                  <a:t>Jetset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 7.4. Following </a:t>
                </a:r>
                <a:r>
                  <a:rPr lang="en-US" dirty="0" err="1" smtClean="0">
                    <a:solidFill>
                      <a:srgbClr val="FFFF00"/>
                    </a:solidFill>
                  </a:rPr>
                  <a:t>pythiaeRICH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, we introduced recently the possibility to have the </a:t>
                </a:r>
              </a:p>
              <a:p>
                <a:pPr marL="73869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 smtClean="0">
                  <a:solidFill>
                    <a:srgbClr val="FFFF00"/>
                  </a:solidFill>
                </a:endParaRPr>
              </a:p>
              <a:p>
                <a:pPr marL="441373" lvl="1" indent="0" defTabSz="687388">
                  <a:buNone/>
                </a:pPr>
                <a:r>
                  <a:rPr lang="en-US" dirty="0">
                    <a:solidFill>
                      <a:srgbClr val="FFFF00"/>
                    </a:solidFill>
                  </a:rPr>
                  <a:t>	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performed by PYTHIA 6.4.28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by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Lepto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sometimes fails in the fragmentation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  <a:blipFill rotWithShape="0">
                <a:blip r:embed="rId2"/>
                <a:stretch>
                  <a:fillRect l="-296" t="-2427" r="-5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4C7A-7998-4AEF-9B28-9CADD55AEA56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X SECTIONS of RADGEN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04900"/>
                <a:ext cx="8915400" cy="4114800"/>
              </a:xfrm>
            </p:spPr>
            <p:txBody>
              <a:bodyPr>
                <a:normAutofit fontScale="70000" lnSpcReduction="20000"/>
              </a:bodyPr>
              <a:lstStyle/>
              <a:p>
                <a:pPr marL="36041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𝐴𝑚𝑖𝑛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sup>
                        <m:e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𝑒𝑙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60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6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6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60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𝑒𝑙</m:t>
                                              </m:r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Sup>
                                <m:sSubSupPr>
                                  <m:ctrlPr>
                                    <a:rPr lang="en-US" sz="260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𝑒𝑙</m:t>
                                      </m:r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600" dirty="0" smtClean="0">
                  <a:solidFill>
                    <a:srgbClr val="FFC000"/>
                  </a:solidFill>
                </a:endParaRPr>
              </a:p>
              <a:p>
                <a:pPr marL="36041" indent="0">
                  <a:spcBef>
                    <a:spcPts val="1200"/>
                  </a:spcBef>
                  <a:buNone/>
                </a:pPr>
                <a:endParaRPr lang="en-US" sz="260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36041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6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6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r>
                            <a:rPr lang="en-US" sz="2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6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60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𝑒𝑙</m:t>
                                      </m:r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6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6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en-US" sz="26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6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𝑒𝑙</m:t>
                                              </m:r>
                                              <m:r>
                                                <a:rPr lang="en-US" sz="26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6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Sup>
                                <m:sSubSupPr>
                                  <m:ctrlP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𝔍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𝑒𝑙</m:t>
                                      </m:r>
                                      <m:r>
                                        <a:rPr lang="en-US" sz="26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6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FFC000"/>
                  </a:solidFill>
                </a:endParaRPr>
              </a:p>
              <a:p>
                <a:pPr marL="36041" indent="0">
                  <a:spcBef>
                    <a:spcPts val="1200"/>
                  </a:spcBef>
                  <a:buNone/>
                </a:pPr>
                <a:endParaRPr lang="en-US" sz="2600" dirty="0" smtClean="0">
                  <a:solidFill>
                    <a:srgbClr val="FFC000"/>
                  </a:solidFill>
                </a:endParaRPr>
              </a:p>
              <a:p>
                <a:pPr marL="36041" indent="0">
                  <a:spcBef>
                    <a:spcPts val="1200"/>
                  </a:spcBef>
                  <a:buNone/>
                </a:pPr>
                <a:r>
                  <a:rPr lang="en-US" sz="2600" dirty="0" smtClean="0">
                    <a:solidFill>
                      <a:srgbClr val="FFC000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2600" dirty="0" smtClean="0">
                  <a:solidFill>
                    <a:srgbClr val="FFC000"/>
                  </a:solidFill>
                </a:endParaRPr>
              </a:p>
              <a:p>
                <a:pPr marL="36041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sub>
                    </m:sSub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rgbClr val="FFC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FFC000"/>
                    </a:solidFill>
                  </a:rPr>
                  <a:t> are kinematic factors, while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sz="2600" dirty="0" smtClean="0">
                    <a:solidFill>
                      <a:srgbClr val="FFC000"/>
                    </a:solidFill>
                  </a:rPr>
                  <a:t> are combinations of DIS structure functions, elastic FF and quasi-elastic response functions</a:t>
                </a:r>
                <a:endParaRPr lang="en-US" sz="2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04900"/>
                <a:ext cx="8915400" cy="4114800"/>
              </a:xfrm>
              <a:blipFill rotWithShape="0">
                <a:blip r:embed="rId3"/>
                <a:stretch>
                  <a:fillRect l="-2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4C7A-7998-4AEF-9B28-9CADD55AEA56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COMPASS-I</a:t>
            </a:r>
            <a:endParaRPr lang="en-US" dirty="0" smtClean="0"/>
          </a:p>
        </p:txBody>
      </p:sp>
      <p:sp>
        <p:nvSpPr>
          <p:cNvPr id="21511" name="Rectangle 20"/>
          <p:cNvSpPr>
            <a:spLocks noChangeArrowheads="1"/>
          </p:cNvSpPr>
          <p:nvPr/>
        </p:nvSpPr>
        <p:spPr bwMode="auto">
          <a:xfrm>
            <a:off x="903553" y="1016000"/>
            <a:ext cx="2984500" cy="952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195784" indent="-195784" eaLnBrk="0" hangingPunct="0">
              <a:spcBef>
                <a:spcPct val="20000"/>
              </a:spcBef>
              <a:buFontTx/>
              <a:buChar char="•"/>
            </a:pPr>
            <a:r>
              <a:rPr lang="en-US" sz="1667" b="1">
                <a:solidFill>
                  <a:srgbClr val="FF0000"/>
                </a:solidFill>
              </a:rPr>
              <a:t>high energy beam</a:t>
            </a:r>
          </a:p>
          <a:p>
            <a:pPr marL="195784" indent="-195784" eaLnBrk="0" hangingPunct="0">
              <a:spcBef>
                <a:spcPct val="20000"/>
              </a:spcBef>
              <a:buFontTx/>
              <a:buChar char="•"/>
            </a:pPr>
            <a:r>
              <a:rPr lang="en-US" sz="1667" b="1">
                <a:solidFill>
                  <a:srgbClr val="FF0000"/>
                </a:solidFill>
              </a:rPr>
              <a:t>large angular acceptance</a:t>
            </a:r>
          </a:p>
          <a:p>
            <a:pPr marL="195784" indent="-195784" eaLnBrk="0" hangingPunct="0">
              <a:spcBef>
                <a:spcPct val="20000"/>
              </a:spcBef>
              <a:buFontTx/>
              <a:buChar char="•"/>
            </a:pPr>
            <a:r>
              <a:rPr lang="en-US" sz="1667" b="1">
                <a:solidFill>
                  <a:srgbClr val="FF0000"/>
                </a:solidFill>
              </a:rPr>
              <a:t>broad kinematical range </a:t>
            </a:r>
          </a:p>
        </p:txBody>
      </p:sp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08" y="2095499"/>
            <a:ext cx="7625092" cy="33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5630812" y="4672353"/>
            <a:ext cx="2603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5784" indent="-195784" eaLnBrk="0" hangingPunct="0">
              <a:spcBef>
                <a:spcPct val="20000"/>
              </a:spcBef>
              <a:defRPr/>
            </a:pPr>
            <a:r>
              <a:rPr lang="en-US" sz="1333" b="1" dirty="0">
                <a:solidFill>
                  <a:srgbClr val="FF0000"/>
                </a:solidFill>
              </a:rPr>
              <a:t>variety of tracking detectors </a:t>
            </a:r>
            <a:r>
              <a:rPr lang="en-US" sz="1333" dirty="0">
                <a:solidFill>
                  <a:srgbClr val="FF0000"/>
                </a:solidFill>
              </a:rPr>
              <a:t>to cope with different particle flux from </a:t>
            </a:r>
            <a:r>
              <a:rPr lang="el-GR" sz="1333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US" sz="1333" dirty="0">
                <a:solidFill>
                  <a:srgbClr val="FF0000"/>
                </a:solidFill>
                <a:latin typeface="Times New Roman"/>
                <a:cs typeface="Times New Roman"/>
              </a:rPr>
              <a:t> = 0 to </a:t>
            </a:r>
            <a:r>
              <a:rPr lang="el-GR" sz="1333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US" sz="1333" dirty="0">
                <a:solidFill>
                  <a:srgbClr val="FF0000"/>
                </a:solidFill>
                <a:latin typeface="Times New Roman"/>
                <a:cs typeface="Times New Roman"/>
              </a:rPr>
              <a:t> ≈ </a:t>
            </a:r>
            <a:r>
              <a:rPr lang="en-US" sz="1333" dirty="0">
                <a:solidFill>
                  <a:srgbClr val="FF0000"/>
                </a:solidFill>
                <a:latin typeface="+mn-lt"/>
                <a:cs typeface="Times New Roman"/>
              </a:rPr>
              <a:t>200 </a:t>
            </a:r>
            <a:r>
              <a:rPr lang="en-US" sz="1333" dirty="0" err="1">
                <a:solidFill>
                  <a:srgbClr val="FF0000"/>
                </a:solidFill>
                <a:latin typeface="+mn-lt"/>
                <a:cs typeface="Times New Roman"/>
              </a:rPr>
              <a:t>mrad</a:t>
            </a:r>
            <a:endParaRPr lang="en-US" sz="1333" b="1" dirty="0">
              <a:solidFill>
                <a:srgbClr val="FF0000"/>
              </a:solidFill>
            </a:endParaRPr>
          </a:p>
        </p:txBody>
      </p:sp>
      <p:grpSp>
        <p:nvGrpSpPr>
          <p:cNvPr id="21514" name="Group 32"/>
          <p:cNvGrpSpPr>
            <a:grpSpLocks/>
          </p:cNvGrpSpPr>
          <p:nvPr/>
        </p:nvGrpSpPr>
        <p:grpSpPr bwMode="auto">
          <a:xfrm>
            <a:off x="4064001" y="3402542"/>
            <a:ext cx="4333875" cy="1467115"/>
            <a:chOff x="2496" y="2284"/>
            <a:chExt cx="3276" cy="1109"/>
          </a:xfrm>
        </p:grpSpPr>
        <p:sp>
          <p:nvSpPr>
            <p:cNvPr id="21520" name="Text Box 8"/>
            <p:cNvSpPr txBox="1">
              <a:spLocks noChangeArrowheads="1"/>
            </p:cNvSpPr>
            <p:nvPr/>
          </p:nvSpPr>
          <p:spPr bwMode="auto">
            <a:xfrm>
              <a:off x="2868" y="2928"/>
              <a:ext cx="745" cy="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333" b="1">
                  <a:solidFill>
                    <a:srgbClr val="990000"/>
                  </a:solidFill>
                </a:rPr>
                <a:t>MuonWall</a:t>
              </a:r>
            </a:p>
          </p:txBody>
        </p:sp>
        <p:sp>
          <p:nvSpPr>
            <p:cNvPr id="21521" name="Text Box 9"/>
            <p:cNvSpPr txBox="1">
              <a:spLocks noChangeArrowheads="1"/>
            </p:cNvSpPr>
            <p:nvPr/>
          </p:nvSpPr>
          <p:spPr bwMode="auto">
            <a:xfrm>
              <a:off x="5027" y="2284"/>
              <a:ext cx="745" cy="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333" b="1">
                  <a:solidFill>
                    <a:srgbClr val="990000"/>
                  </a:solidFill>
                </a:rPr>
                <a:t>MuonWall</a:t>
              </a:r>
            </a:p>
          </p:txBody>
        </p:sp>
        <p:sp>
          <p:nvSpPr>
            <p:cNvPr id="21522" name="Text Box 10"/>
            <p:cNvSpPr txBox="1">
              <a:spLocks noChangeArrowheads="1"/>
            </p:cNvSpPr>
            <p:nvPr/>
          </p:nvSpPr>
          <p:spPr bwMode="auto">
            <a:xfrm>
              <a:off x="2496" y="3168"/>
              <a:ext cx="621" cy="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33" b="1">
                  <a:solidFill>
                    <a:srgbClr val="0033CC"/>
                  </a:solidFill>
                </a:rPr>
                <a:t>E/HCAL</a:t>
              </a:r>
              <a:endParaRPr lang="en-US" sz="1333" b="1">
                <a:solidFill>
                  <a:srgbClr val="33CCCC"/>
                </a:solidFill>
              </a:endParaRPr>
            </a:p>
          </p:txBody>
        </p:sp>
        <p:sp>
          <p:nvSpPr>
            <p:cNvPr id="21523" name="Text Box 11"/>
            <p:cNvSpPr txBox="1">
              <a:spLocks noChangeArrowheads="1"/>
            </p:cNvSpPr>
            <p:nvPr/>
          </p:nvSpPr>
          <p:spPr bwMode="auto">
            <a:xfrm>
              <a:off x="4608" y="2448"/>
              <a:ext cx="621" cy="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333" b="1">
                  <a:solidFill>
                    <a:srgbClr val="0033CC"/>
                  </a:solidFill>
                </a:rPr>
                <a:t>E/HCAL</a:t>
              </a:r>
              <a:endParaRPr lang="en-US" sz="1333" b="1">
                <a:solidFill>
                  <a:srgbClr val="33CCCC"/>
                </a:solidFill>
              </a:endParaRPr>
            </a:p>
          </p:txBody>
        </p:sp>
      </p:grpSp>
      <p:sp>
        <p:nvSpPr>
          <p:cNvPr id="2062" name="Text Box 12"/>
          <p:cNvSpPr txBox="1">
            <a:spLocks noChangeArrowheads="1"/>
          </p:cNvSpPr>
          <p:nvPr/>
        </p:nvSpPr>
        <p:spPr bwMode="auto">
          <a:xfrm>
            <a:off x="3175000" y="3873500"/>
            <a:ext cx="603050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333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RICH</a:t>
            </a:r>
          </a:p>
        </p:txBody>
      </p:sp>
      <p:sp>
        <p:nvSpPr>
          <p:cNvPr id="21519" name="Text Box 8"/>
          <p:cNvSpPr txBox="1">
            <a:spLocks noChangeArrowheads="1"/>
          </p:cNvSpPr>
          <p:nvPr/>
        </p:nvSpPr>
        <p:spPr bwMode="auto">
          <a:xfrm>
            <a:off x="1717137" y="4381500"/>
            <a:ext cx="694550" cy="2974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333" b="1">
                <a:solidFill>
                  <a:srgbClr val="990000"/>
                </a:solidFill>
              </a:rPr>
              <a:t>Target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475484" y="1010709"/>
            <a:ext cx="6165745" cy="3260990"/>
            <a:chOff x="1993" y="802"/>
            <a:chExt cx="3879" cy="2465"/>
          </a:xfrm>
        </p:grpSpPr>
        <p:sp>
          <p:nvSpPr>
            <p:cNvPr id="21524" name="Text Box 4"/>
            <p:cNvSpPr txBox="1">
              <a:spLocks noChangeArrowheads="1"/>
            </p:cNvSpPr>
            <p:nvPr/>
          </p:nvSpPr>
          <p:spPr bwMode="auto">
            <a:xfrm>
              <a:off x="1993" y="3042"/>
              <a:ext cx="33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333" b="1">
                  <a:solidFill>
                    <a:srgbClr val="FF0000"/>
                  </a:solidFill>
                </a:rPr>
                <a:t>SM1</a:t>
              </a:r>
            </a:p>
          </p:txBody>
        </p:sp>
        <p:sp>
          <p:nvSpPr>
            <p:cNvPr id="21525" name="Text Box 5"/>
            <p:cNvSpPr txBox="1">
              <a:spLocks noChangeArrowheads="1"/>
            </p:cNvSpPr>
            <p:nvPr/>
          </p:nvSpPr>
          <p:spPr bwMode="auto">
            <a:xfrm>
              <a:off x="3398" y="2693"/>
              <a:ext cx="42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333" b="1" dirty="0">
                  <a:solidFill>
                    <a:srgbClr val="FF0000"/>
                  </a:solidFill>
                </a:rPr>
                <a:t>SM2</a:t>
              </a:r>
            </a:p>
          </p:txBody>
        </p:sp>
        <p:sp>
          <p:nvSpPr>
            <p:cNvPr id="21526" name="Rectangle 19"/>
            <p:cNvSpPr>
              <a:spLocks noChangeArrowheads="1"/>
            </p:cNvSpPr>
            <p:nvPr/>
          </p:nvSpPr>
          <p:spPr bwMode="auto">
            <a:xfrm>
              <a:off x="2992" y="802"/>
              <a:ext cx="288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95784" indent="-195784" eaLnBrk="0" hangingPunct="0">
                <a:spcBef>
                  <a:spcPct val="2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two stages spectrometer </a:t>
              </a:r>
            </a:p>
            <a:p>
              <a:pPr marL="522532" lvl="1" indent="-141547" eaLnBrk="0" hangingPunct="0">
                <a:spcBef>
                  <a:spcPct val="20000"/>
                </a:spcBef>
                <a:buClr>
                  <a:srgbClr val="FF0000"/>
                </a:buClr>
              </a:pPr>
              <a:r>
                <a:rPr lang="en-US" sz="1333" b="1" dirty="0">
                  <a:solidFill>
                    <a:srgbClr val="FF0000"/>
                  </a:solidFill>
                </a:rPr>
                <a:t>Large Angle Spectrometer </a:t>
              </a:r>
              <a:r>
                <a:rPr lang="en-US" b="1" dirty="0">
                  <a:solidFill>
                    <a:srgbClr val="FF0000"/>
                  </a:solidFill>
                </a:rPr>
                <a:t>(SM1) </a:t>
              </a:r>
            </a:p>
            <a:p>
              <a:pPr marL="522532" lvl="1" indent="-141547" eaLnBrk="0" hangingPunct="0">
                <a:spcBef>
                  <a:spcPct val="20000"/>
                </a:spcBef>
                <a:buClr>
                  <a:srgbClr val="FF0000"/>
                </a:buClr>
              </a:pPr>
              <a:r>
                <a:rPr lang="en-US" sz="1333" b="1" dirty="0">
                  <a:solidFill>
                    <a:srgbClr val="FF0000"/>
                  </a:solidFill>
                </a:rPr>
                <a:t>Small Angle Spectrometer </a:t>
              </a:r>
              <a:r>
                <a:rPr lang="en-US" b="1" dirty="0">
                  <a:solidFill>
                    <a:srgbClr val="FF0000"/>
                  </a:solidFill>
                </a:rPr>
                <a:t>(SM2)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X SECTIONS of RADGEN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686800" cy="4114800"/>
              </a:xfrm>
            </p:spPr>
            <p:txBody>
              <a:bodyPr>
                <a:normAutofit/>
              </a:bodyPr>
              <a:lstStyle/>
              <a:p>
                <a:pPr marL="3604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nary>
                        <m:naryPr>
                          <m:limLoc m:val="undOvr"/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nary>
                                <m:naryPr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𝑑𝑅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FFC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C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𝑄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C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000" i="1" dirty="0" smtClean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04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𝑎𝑑𝑑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nary>
                        <m:naryPr>
                          <m:limLoc m:val="undOvr"/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nary>
                                <m:naryPr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𝑑𝑅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FFC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solidFill>
                                                            <a:srgbClr val="FFC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FFC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𝑄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FFC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C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C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C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20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nary>
                                    <m:naryPr>
                                      <m:limLoc m:val="undOvr"/>
                                      <m:ctrlP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𝑚𝑖𝑛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𝑑𝑅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FFC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solidFill>
                                                            <a:srgbClr val="FFC00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FFC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𝑄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FFC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C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+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C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C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𝔍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FFC000"/>
                  </a:solidFill>
                </a:endParaRPr>
              </a:p>
              <a:p>
                <a:pPr marL="3604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FFC00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rgbClr val="FFC000"/>
                  </a:solidFill>
                </a:endParaRPr>
              </a:p>
              <a:p>
                <a:pPr marL="36041" indent="0">
                  <a:buNone/>
                </a:pPr>
                <a:endParaRPr lang="en-U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686800" cy="4114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4C7A-7998-4AEF-9B28-9CADD55AEA56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 </a:t>
                </a:r>
                <a:r>
                  <a:rPr lang="it-IT" dirty="0" err="1" smtClean="0"/>
                  <a:t>problem</a:t>
                </a:r>
                <a:r>
                  <a:rPr lang="it-IT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686800" cy="4114800"/>
              </a:xfrm>
            </p:spPr>
            <p:txBody>
              <a:bodyPr>
                <a:normAutofit/>
              </a:bodyPr>
              <a:lstStyle/>
              <a:p>
                <a:pPr marL="3604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m:rPr>
                              <m:brk/>
                            </m:r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0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 smtClean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041" indent="0">
                  <a:buNone/>
                </a:pPr>
                <a:endParaRPr lang="en-US" sz="200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041" indent="0">
                  <a:buNone/>
                </a:pPr>
                <a:r>
                  <a:rPr lang="en-US" sz="2000" dirty="0" smtClean="0">
                    <a:solidFill>
                      <a:srgbClr val="FFFFFF"/>
                    </a:solidFill>
                    <a:ea typeface="Cambria Math" panose="02040503050406030204" pitchFamily="18" charset="0"/>
                  </a:rPr>
                  <a:t>If we </a:t>
                </a:r>
                <a:r>
                  <a:rPr lang="en-US" sz="2000" smtClean="0">
                    <a:solidFill>
                      <a:srgbClr val="FFFFFF"/>
                    </a:solidFill>
                    <a:ea typeface="Cambria Math" panose="02040503050406030204" pitchFamily="18" charset="0"/>
                  </a:rPr>
                  <a:t>have detected/generated </a:t>
                </a:r>
                <a:r>
                  <a:rPr lang="en-US" sz="2000" dirty="0" smtClean="0">
                    <a:solidFill>
                      <a:srgbClr val="FFFFFF"/>
                    </a:solidFill>
                    <a:ea typeface="Cambria Math" panose="02040503050406030204" pitchFamily="18" charset="0"/>
                  </a:rPr>
                  <a:t>in the setup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FFFF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2000" i="1" smtClean="0">
                                        <a:solidFill>
                                          <a:srgbClr val="FFFFFF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rgbClr val="FFFFFF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FF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FFFFFF"/>
                    </a:solidFill>
                    <a:ea typeface="Cambria Math" panose="02040503050406030204" pitchFamily="18" charset="0"/>
                  </a:rPr>
                  <a:t>, should not start from there the integral?</a:t>
                </a:r>
              </a:p>
              <a:p>
                <a:pPr marL="36041" indent="0">
                  <a:buNone/>
                </a:pPr>
                <a:endParaRPr lang="en-US" sz="2000" dirty="0" smtClean="0">
                  <a:solidFill>
                    <a:srgbClr val="FFC000"/>
                  </a:solidFill>
                </a:endParaRPr>
              </a:p>
              <a:p>
                <a:pPr marL="36041" indent="0">
                  <a:buNone/>
                </a:pPr>
                <a:endParaRPr lang="en-U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686800" cy="4114800"/>
              </a:xfrm>
              <a:blipFill rotWithShape="0">
                <a:blip r:embed="rId3"/>
                <a:stretch>
                  <a:fillRect l="-351" r="-5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4C7A-7998-4AEF-9B28-9CADD55AEA56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001000" cy="952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Corrections for azimuthal </a:t>
            </a:r>
            <a:r>
              <a:rPr lang="en-US" dirty="0" err="1" smtClean="0"/>
              <a:t>asym.s</a:t>
            </a:r>
            <a:r>
              <a:rPr lang="en-US" dirty="0" smtClean="0"/>
              <a:t>: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458200" cy="377163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each bin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h𝑇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used for the analysis we fitted the azimuthal distribution of the ratio</a:t>
                </a:r>
              </a:p>
              <a:p>
                <a:pPr marL="3604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Lepto</m:t>
                              </m:r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RADGEN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Lepto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36041" indent="0">
                  <a:buNone/>
                </a:pPr>
                <a:r>
                  <a:rPr lang="en-US" dirty="0" smtClean="0"/>
                  <a:t>    with the following function</a:t>
                </a:r>
              </a:p>
              <a:p>
                <a:pPr marL="3604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458200" cy="3771636"/>
              </a:xfrm>
              <a:blipFill rotWithShape="0">
                <a:blip r:embed="rId2"/>
                <a:stretch>
                  <a:fillRect l="-432" t="-2104" r="-23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for Multiplicities: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57300"/>
                <a:ext cx="8686799" cy="3771636"/>
              </a:xfrm>
            </p:spPr>
            <p:txBody>
              <a:bodyPr>
                <a:normAutofit lnSpcReduction="10000"/>
              </a:bodyPr>
              <a:lstStyle/>
              <a:p>
                <a:pPr marL="3604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h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𝑧</m:t>
                          </m:r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h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66FF9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66FF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rgbClr val="66FF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66FF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66FF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66FF99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66FF99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66FF99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66FF99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66FF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66FF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rgbClr val="66FF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66FF99"/>
                                  </a:solidFill>
                                  <a:latin typeface="Cambria Math"/>
                                </a:rPr>
                                <m:t>h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66FF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66FF99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66FF99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66FF99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66FF99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66FF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𝑀𝐶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36041" indent="0">
                  <a:buNone/>
                </a:pPr>
                <a:endParaRPr lang="en-US" sz="2400" dirty="0" smtClean="0">
                  <a:solidFill>
                    <a:srgbClr val="FFC000"/>
                  </a:solidFill>
                </a:endParaRPr>
              </a:p>
              <a:p>
                <a:pPr marL="460375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C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h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sz="2400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  acceptance correction</a:t>
                </a:r>
              </a:p>
              <a:p>
                <a:pPr marL="460375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66FF9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66FF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66FF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66FF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srgbClr val="66FF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66FF99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66FF99"/>
                                </a:solidFill>
                                <a:latin typeface="Cambria Math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66FF99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66FF99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66FF99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66FF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66FF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66FF99"/>
                                </a:solidFill>
                                <a:latin typeface="Cambria Math"/>
                              </a:rPr>
                              <m:t>h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srgbClr val="66FF99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66FF99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66FF99"/>
                                </a:solidFill>
                                <a:latin typeface="Cambria Math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66FF99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66FF99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66FF99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66FF99"/>
                    </a:solidFill>
                  </a:rPr>
                  <a:t>radiative corrections from TERAD tables</a:t>
                </a:r>
              </a:p>
              <a:p>
                <a:pPr marL="460375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𝑀𝐶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𝑀𝐶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bSup>
                          </m:e>
                        </m:d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smearing due to radiative events in z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400" baseline="-2500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57300"/>
                <a:ext cx="8686799" cy="377163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814F-02AB-4236-9E38-C8CE325F32DA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Some </a:t>
            </a:r>
            <a:r>
              <a:rPr lang="it-IT" dirty="0" err="1" smtClean="0"/>
              <a:t>kinematic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 for </a:t>
            </a:r>
            <a:r>
              <a:rPr lang="it-IT" dirty="0" err="1" smtClean="0"/>
              <a:t>events</a:t>
            </a:r>
            <a:r>
              <a:rPr lang="it-IT" dirty="0" smtClean="0"/>
              <a:t> with </a:t>
            </a:r>
            <a:r>
              <a:rPr lang="it-IT" dirty="0" err="1" smtClean="0"/>
              <a:t>radiation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shown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generator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4C7A-7998-4AEF-9B28-9CADD55AEA56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photon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’s (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true</a:t>
            </a:r>
            <a:r>
              <a:rPr lang="en-US" dirty="0" err="1" smtClean="0"/>
              <a:t>-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</a:t>
            </a:r>
            <a:r>
              <a:rPr lang="en-US" dirty="0" smtClean="0"/>
              <a:t>)</a:t>
            </a:r>
            <a:endParaRPr lang="en-US" baseline="30000" dirty="0"/>
          </a:p>
        </p:txBody>
      </p:sp>
      <p:pic>
        <p:nvPicPr>
          <p:cNvPr id="8" name="Content Placeholder 7" descr="THY_V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0400" y="2095501"/>
            <a:ext cx="3911600" cy="3134519"/>
          </a:xfrm>
        </p:spPr>
      </p:pic>
      <p:pic>
        <p:nvPicPr>
          <p:cNvPr id="9" name="Picture 8" descr="THX_V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095501"/>
            <a:ext cx="3911600" cy="31345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7500" y="1778001"/>
            <a:ext cx="29354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XZ is the lepton scattering plane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0500" y="1787724"/>
            <a:ext cx="32092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YZ is the off-lepton scattering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Radiated Photon: Energy</a:t>
            </a:r>
            <a:endParaRPr lang="en-US" baseline="30000" dirty="0"/>
          </a:p>
        </p:txBody>
      </p:sp>
      <p:pic>
        <p:nvPicPr>
          <p:cNvPr id="10" name="Content Placeholder 9" descr="ENE_H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0400" y="2032001"/>
            <a:ext cx="3911600" cy="3134519"/>
          </a:xfrm>
        </p:spPr>
      </p:pic>
      <p:pic>
        <p:nvPicPr>
          <p:cNvPr id="11" name="Picture 10" descr="linENE_H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032001"/>
            <a:ext cx="3911600" cy="3134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Radiated Photon: </a:t>
            </a:r>
            <a:r>
              <a:rPr lang="en-US" dirty="0" err="1" smtClean="0"/>
              <a:t>Azimuthal</a:t>
            </a:r>
            <a:r>
              <a:rPr lang="en-US" dirty="0" smtClean="0"/>
              <a:t> angle in GNS</a:t>
            </a:r>
            <a:endParaRPr lang="en-US" baseline="30000" dirty="0"/>
          </a:p>
        </p:txBody>
      </p:sp>
      <p:pic>
        <p:nvPicPr>
          <p:cNvPr id="6" name="Content Placeholder 5" descr="PHI_H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0400" y="1905001"/>
            <a:ext cx="3911600" cy="3134519"/>
          </a:xfrm>
        </p:spPr>
      </p:pic>
      <p:pic>
        <p:nvPicPr>
          <p:cNvPr id="7" name="Picture 6" descr="linPHI_H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905001"/>
            <a:ext cx="3911600" cy="3134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Bjorken</a:t>
            </a:r>
            <a:r>
              <a:rPr lang="en-US" dirty="0" smtClean="0"/>
              <a:t>-x</a:t>
            </a:r>
            <a:endParaRPr lang="en-US" dirty="0"/>
          </a:p>
        </p:txBody>
      </p:sp>
      <p:pic>
        <p:nvPicPr>
          <p:cNvPr id="4" name="Content Placeholder 3" descr="DXBjvsXBj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6512" y="1206500"/>
            <a:ext cx="4992268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pic>
        <p:nvPicPr>
          <p:cNvPr id="6" name="Content Placeholder 5" descr="DYBjvsYBj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6512" y="1206500"/>
            <a:ext cx="4992268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/>
          <a:stretch>
            <a:fillRect/>
          </a:stretch>
        </p:blipFill>
        <p:spPr bwMode="auto">
          <a:xfrm>
            <a:off x="622080" y="1379117"/>
            <a:ext cx="5460480" cy="334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5914" name="Group 26"/>
          <p:cNvGrpSpPr>
            <a:grpSpLocks/>
          </p:cNvGrpSpPr>
          <p:nvPr/>
        </p:nvGrpSpPr>
        <p:grpSpPr bwMode="auto">
          <a:xfrm>
            <a:off x="2590800" y="2826217"/>
            <a:ext cx="6082560" cy="921697"/>
            <a:chOff x="1783" y="2045"/>
            <a:chExt cx="4224" cy="768"/>
          </a:xfrm>
        </p:grpSpPr>
        <p:sp>
          <p:nvSpPr>
            <p:cNvPr id="22548" name="Rectangle 27"/>
            <p:cNvSpPr>
              <a:spLocks noChangeArrowheads="1"/>
            </p:cNvSpPr>
            <p:nvPr/>
          </p:nvSpPr>
          <p:spPr bwMode="auto">
            <a:xfrm>
              <a:off x="1783" y="2717"/>
              <a:ext cx="288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Rectangle 28"/>
            <p:cNvSpPr>
              <a:spLocks noChangeArrowheads="1"/>
            </p:cNvSpPr>
            <p:nvPr/>
          </p:nvSpPr>
          <p:spPr bwMode="auto">
            <a:xfrm>
              <a:off x="2119" y="2717"/>
              <a:ext cx="57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Rectangle 29"/>
            <p:cNvSpPr>
              <a:spLocks noChangeArrowheads="1"/>
            </p:cNvSpPr>
            <p:nvPr/>
          </p:nvSpPr>
          <p:spPr bwMode="auto">
            <a:xfrm>
              <a:off x="2743" y="2717"/>
              <a:ext cx="288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Text Box 4"/>
            <p:cNvSpPr txBox="1">
              <a:spLocks noChangeArrowheads="1"/>
            </p:cNvSpPr>
            <p:nvPr/>
          </p:nvSpPr>
          <p:spPr bwMode="auto">
            <a:xfrm>
              <a:off x="3847" y="2045"/>
              <a:ext cx="2160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defTabSz="1008063" eaLnBrk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</a:rPr>
                <a:t>3 target cells</a:t>
              </a: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FF0000"/>
                  </a:solidFill>
                </a:rPr>
                <a:t>     30, 60, and 30 cm long</a:t>
              </a:r>
              <a:br>
                <a:rPr lang="en-US" sz="1600" b="1" dirty="0">
                  <a:solidFill>
                    <a:srgbClr val="FF0000"/>
                  </a:solidFill>
                </a:rPr>
              </a:b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418416" y="-106056"/>
            <a:ext cx="7467600" cy="952500"/>
          </a:xfrm>
        </p:spPr>
        <p:txBody>
          <a:bodyPr>
            <a:normAutofit/>
          </a:bodyPr>
          <a:lstStyle/>
          <a:p>
            <a:r>
              <a:rPr lang="en-US" dirty="0" smtClean="0"/>
              <a:t>the polarized target system  </a:t>
            </a:r>
            <a:endParaRPr lang="en-US" dirty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547960" y="1298537"/>
            <a:ext cx="255744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FF0000"/>
                </a:solidFill>
              </a:rPr>
              <a:t>solenoid             2.5T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FF0000"/>
                </a:solidFill>
              </a:rPr>
              <a:t>dipole magnet   0.6T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612600" y="898896"/>
            <a:ext cx="4147200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baseline="30000" dirty="0">
                <a:solidFill>
                  <a:srgbClr val="FF0000"/>
                </a:solidFill>
              </a:rPr>
              <a:t>3</a:t>
            </a:r>
            <a:r>
              <a:rPr lang="en-US" sz="1600" b="1" dirty="0">
                <a:solidFill>
                  <a:srgbClr val="FF0000"/>
                </a:solidFill>
              </a:rPr>
              <a:t>He – </a:t>
            </a:r>
            <a:r>
              <a:rPr lang="en-US" sz="1600" b="1" baseline="30000" dirty="0">
                <a:solidFill>
                  <a:srgbClr val="FF0000"/>
                </a:solidFill>
              </a:rPr>
              <a:t>4</a:t>
            </a:r>
            <a:r>
              <a:rPr lang="en-US" sz="1600" b="1" dirty="0">
                <a:solidFill>
                  <a:srgbClr val="FF0000"/>
                </a:solidFill>
              </a:rPr>
              <a:t>He dilution refrigerator (T~50mK)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63932" y="3351266"/>
            <a:ext cx="340137" cy="43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>
                <a:latin typeface="Calibri" pitchFamily="34" charset="0"/>
                <a:cs typeface="Times New Roman" pitchFamily="18" charset="0"/>
              </a:rPr>
              <a:t>μ</a:t>
            </a:r>
            <a:endParaRPr lang="en-US" sz="2200">
              <a:latin typeface="Calibri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332320" y="4170439"/>
            <a:ext cx="3594240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260350" indent="-260350"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baseline="30000" dirty="0">
                <a:solidFill>
                  <a:srgbClr val="003366"/>
                </a:solidFill>
              </a:rPr>
              <a:t>                                          </a:t>
            </a:r>
            <a:r>
              <a:rPr lang="en-US" sz="1600" b="1" dirty="0">
                <a:solidFill>
                  <a:srgbClr val="CC0099"/>
                </a:solidFill>
              </a:rPr>
              <a:t>d (</a:t>
            </a:r>
            <a:r>
              <a:rPr lang="en-US" sz="1600" b="1" baseline="30000" dirty="0">
                <a:solidFill>
                  <a:srgbClr val="CC0099"/>
                </a:solidFill>
              </a:rPr>
              <a:t>6</a:t>
            </a:r>
            <a:r>
              <a:rPr lang="en-US" sz="1600" b="1" dirty="0">
                <a:solidFill>
                  <a:srgbClr val="CC0099"/>
                </a:solidFill>
              </a:rPr>
              <a:t>LiD)    </a:t>
            </a:r>
            <a:r>
              <a:rPr lang="en-US" sz="1600" b="1" dirty="0">
                <a:solidFill>
                  <a:srgbClr val="FF0000"/>
                </a:solidFill>
              </a:rPr>
              <a:t>p (NH</a:t>
            </a:r>
            <a:r>
              <a:rPr lang="en-US" sz="1600" b="1" baseline="-25000" dirty="0">
                <a:solidFill>
                  <a:srgbClr val="FF0000"/>
                </a:solidFill>
              </a:rPr>
              <a:t>3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  <a:endParaRPr lang="en-US" sz="1600" b="1" baseline="-25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/>
              <a:t>polarization        </a:t>
            </a:r>
            <a:r>
              <a:rPr lang="en-US" sz="1600" b="1" dirty="0">
                <a:solidFill>
                  <a:srgbClr val="CC0099"/>
                </a:solidFill>
                <a:cs typeface="Times New Roman" pitchFamily="18" charset="0"/>
              </a:rPr>
              <a:t>50%</a:t>
            </a:r>
            <a:r>
              <a:rPr lang="en-US" sz="1600" b="1" dirty="0">
                <a:cs typeface="Times New Roman" pitchFamily="18" charset="0"/>
              </a:rPr>
              <a:t>          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90%</a:t>
            </a:r>
            <a:endParaRPr lang="en-US" sz="16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/>
              <a:t>dilution factor   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CC0099"/>
                </a:solidFill>
              </a:rPr>
              <a:t>40</a:t>
            </a:r>
            <a:r>
              <a:rPr lang="en-US" sz="1600" b="1" dirty="0">
                <a:solidFill>
                  <a:srgbClr val="CC0099"/>
                </a:solidFill>
              </a:rPr>
              <a:t>%</a:t>
            </a:r>
            <a:r>
              <a:rPr lang="en-US" sz="1600" b="1" dirty="0"/>
              <a:t>          </a:t>
            </a:r>
            <a:r>
              <a:rPr lang="en-US" sz="1600" b="1" dirty="0">
                <a:solidFill>
                  <a:srgbClr val="FF0000"/>
                </a:solidFill>
              </a:rPr>
              <a:t>16%</a:t>
            </a:r>
          </a:p>
        </p:txBody>
      </p:sp>
      <p:sp>
        <p:nvSpPr>
          <p:cNvPr id="22537" name="Line 17"/>
          <p:cNvSpPr>
            <a:spLocks noChangeShapeType="1"/>
          </p:cNvSpPr>
          <p:nvPr/>
        </p:nvSpPr>
        <p:spPr bwMode="auto">
          <a:xfrm>
            <a:off x="0" y="3696902"/>
            <a:ext cx="62208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2538" name="Text Box 4"/>
          <p:cNvSpPr txBox="1">
            <a:spLocks noChangeArrowheads="1"/>
          </p:cNvSpPr>
          <p:nvPr/>
        </p:nvSpPr>
        <p:spPr bwMode="auto">
          <a:xfrm>
            <a:off x="5253120" y="2047415"/>
            <a:ext cx="3248640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/>
              <a:t>acceptance   &gt;   ± 180 mrad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 rot="-5400000">
            <a:off x="2668023" y="3571500"/>
            <a:ext cx="243625" cy="230400"/>
          </a:xfrm>
          <a:prstGeom prst="rightArrow">
            <a:avLst>
              <a:gd name="adj1" fmla="val 50000"/>
              <a:gd name="adj2" fmla="val 5456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0" tIns="45715" rIns="91430" bIns="45715" anchor="ctr"/>
          <a:lstStyle/>
          <a:p>
            <a:pPr algn="ctr" defTabSz="914414"/>
            <a:endParaRPr lang="it-IT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 rot="-5400000">
            <a:off x="4060622" y="3573060"/>
            <a:ext cx="244826" cy="226080"/>
          </a:xfrm>
          <a:prstGeom prst="rightArrow">
            <a:avLst>
              <a:gd name="adj1" fmla="val 50000"/>
              <a:gd name="adj2" fmla="val 546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0" tIns="45715" rIns="91430" bIns="45715" anchor="ctr"/>
          <a:lstStyle/>
          <a:p>
            <a:pPr algn="ctr" defTabSz="914414"/>
            <a:endParaRPr lang="it-IT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5400000">
            <a:off x="3427742" y="3575461"/>
            <a:ext cx="252027" cy="240480"/>
          </a:xfrm>
          <a:prstGeom prst="rightArrow">
            <a:avLst>
              <a:gd name="adj1" fmla="val 50000"/>
              <a:gd name="adj2" fmla="val 314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430" tIns="45715" rIns="91430" bIns="45715" anchor="ctr"/>
          <a:lstStyle/>
          <a:p>
            <a:pPr algn="ctr" defTabSz="914414"/>
            <a:endParaRPr lang="it-IT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805924" name="Text Box 36"/>
          <p:cNvSpPr txBox="1">
            <a:spLocks noChangeArrowheads="1"/>
          </p:cNvSpPr>
          <p:nvPr/>
        </p:nvSpPr>
        <p:spPr bwMode="auto">
          <a:xfrm>
            <a:off x="5598721" y="3602779"/>
            <a:ext cx="2243399" cy="32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opposite </a:t>
            </a:r>
            <a:r>
              <a:rPr lang="it-IT" sz="1600" b="1" dirty="0" err="1">
                <a:solidFill>
                  <a:srgbClr val="FF0000"/>
                </a:solidFill>
              </a:rPr>
              <a:t>polarisation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391360" y="4988924"/>
            <a:ext cx="3248640" cy="584765"/>
          </a:xfrm>
          <a:prstGeom prst="rect">
            <a:avLst/>
          </a:prstGeom>
          <a:noFill/>
          <a:ln>
            <a:noFill/>
          </a:ln>
          <a:extLst/>
        </p:spPr>
        <p:txBody>
          <a:bodyPr lIns="91430" tIns="45715" rIns="91430" bIns="45715">
            <a:spAutoFit/>
          </a:bodyPr>
          <a:lstStyle>
            <a:lvl1pPr marL="260350" indent="-260350" defTabSz="1008063" eaLnBrk="0">
              <a:defRPr sz="1400">
                <a:solidFill>
                  <a:schemeClr val="tx1"/>
                </a:solidFill>
                <a:latin typeface="Arial" charset="0"/>
              </a:defRPr>
            </a:lvl1pPr>
            <a:lvl2pPr defTabSz="1008063" eaLnBrk="0">
              <a:defRPr sz="1400">
                <a:solidFill>
                  <a:schemeClr val="tx1"/>
                </a:solidFill>
                <a:latin typeface="Arial" charset="0"/>
              </a:defRPr>
            </a:lvl2pPr>
            <a:lvl3pPr defTabSz="1008063" eaLnBrk="0">
              <a:defRPr sz="1400">
                <a:solidFill>
                  <a:schemeClr val="tx1"/>
                </a:solidFill>
                <a:latin typeface="Arial" charset="0"/>
              </a:defRPr>
            </a:lvl3pPr>
            <a:lvl4pPr defTabSz="1008063" eaLnBrk="0">
              <a:defRPr sz="1400">
                <a:solidFill>
                  <a:schemeClr val="tx1"/>
                </a:solidFill>
                <a:latin typeface="Arial" charset="0"/>
              </a:defRPr>
            </a:lvl4pPr>
            <a:lvl5pPr defTabSz="1008063" eaLnBrk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 dirty="0"/>
              <a:t>no evidence for relevant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i="1" dirty="0"/>
              <a:t>nuclear effects </a:t>
            </a:r>
            <a:r>
              <a:rPr lang="en-US" sz="1600" i="1" dirty="0"/>
              <a:t>(160 GeV)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391360" y="898896"/>
            <a:ext cx="3752640" cy="245236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zpri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260" y="1081725"/>
            <a:ext cx="3646473" cy="206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>
            <a:spLocks noChangeArrowheads="1"/>
          </p:cNvSpPr>
          <p:nvPr/>
        </p:nvSpPr>
        <p:spPr bwMode="auto">
          <a:xfrm rot="5400000">
            <a:off x="6417389" y="1935884"/>
            <a:ext cx="523511" cy="696379"/>
          </a:xfrm>
          <a:prstGeom prst="rightArrow">
            <a:avLst>
              <a:gd name="adj1" fmla="val 50000"/>
              <a:gd name="adj2" fmla="val 49907"/>
            </a:avLst>
          </a:prstGeom>
          <a:noFill/>
          <a:ln w="57150" cmpd="thinThick" algn="ctr">
            <a:solidFill>
              <a:srgbClr val="00B05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SzPct val="55000"/>
            </a:pPr>
            <a:endParaRPr lang="en-US"/>
          </a:p>
        </p:txBody>
      </p:sp>
      <p:sp>
        <p:nvSpPr>
          <p:cNvPr id="26" name="Right Arrow 25"/>
          <p:cNvSpPr>
            <a:spLocks noChangeArrowheads="1"/>
          </p:cNvSpPr>
          <p:nvPr/>
        </p:nvSpPr>
        <p:spPr bwMode="auto">
          <a:xfrm rot="-5400000">
            <a:off x="7073684" y="1933903"/>
            <a:ext cx="522199" cy="696379"/>
          </a:xfrm>
          <a:prstGeom prst="rightArrow">
            <a:avLst>
              <a:gd name="adj1" fmla="val 50000"/>
              <a:gd name="adj2" fmla="val 49894"/>
            </a:avLst>
          </a:prstGeom>
          <a:noFill/>
          <a:ln w="57150" cmpd="thinThick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SzPct val="55000"/>
            </a:pPr>
            <a:endParaRPr lang="en-US"/>
          </a:p>
        </p:txBody>
      </p:sp>
      <p:sp>
        <p:nvSpPr>
          <p:cNvPr id="27" name="Right Arrow 26"/>
          <p:cNvSpPr>
            <a:spLocks noChangeArrowheads="1"/>
          </p:cNvSpPr>
          <p:nvPr/>
        </p:nvSpPr>
        <p:spPr bwMode="auto">
          <a:xfrm rot="5400000">
            <a:off x="8170645" y="1933904"/>
            <a:ext cx="522199" cy="696379"/>
          </a:xfrm>
          <a:prstGeom prst="rightArrow">
            <a:avLst>
              <a:gd name="adj1" fmla="val 50000"/>
              <a:gd name="adj2" fmla="val 49894"/>
            </a:avLst>
          </a:prstGeom>
          <a:noFill/>
          <a:ln w="57150" cmpd="thinThick" algn="ctr">
            <a:solidFill>
              <a:srgbClr val="00B05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SzPct val="55000"/>
            </a:pPr>
            <a:endParaRPr lang="en-US"/>
          </a:p>
        </p:txBody>
      </p:sp>
      <p:sp>
        <p:nvSpPr>
          <p:cNvPr id="28" name="Right Arrow 27"/>
          <p:cNvSpPr>
            <a:spLocks noChangeArrowheads="1"/>
          </p:cNvSpPr>
          <p:nvPr/>
        </p:nvSpPr>
        <p:spPr bwMode="auto">
          <a:xfrm rot="-5400000">
            <a:off x="7607083" y="1933903"/>
            <a:ext cx="522199" cy="696379"/>
          </a:xfrm>
          <a:prstGeom prst="rightArrow">
            <a:avLst>
              <a:gd name="adj1" fmla="val 50000"/>
              <a:gd name="adj2" fmla="val 49894"/>
            </a:avLst>
          </a:prstGeom>
          <a:noFill/>
          <a:ln w="57150" cmpd="thinThick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  <a:buSzPct val="55000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38923" grpId="0" animBg="1"/>
      <p:bldP spid="21" grpId="0" animBg="1"/>
      <p:bldP spid="805924" grpId="0"/>
      <p:bldP spid="24" grpId="0"/>
      <p:bldP spid="3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5" name="Content Placeholder 4" descr="DQvsQ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6512" y="1206500"/>
            <a:ext cx="4992268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YBJ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960" y="1557214"/>
            <a:ext cx="2987040" cy="23936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Projections:</a:t>
            </a:r>
            <a:endParaRPr lang="en-US" baseline="30000" dirty="0"/>
          </a:p>
        </p:txBody>
      </p:sp>
      <p:pic>
        <p:nvPicPr>
          <p:cNvPr id="7" name="Picture 6" descr="DQQQ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8480" y="1562099"/>
            <a:ext cx="2987040" cy="2393633"/>
          </a:xfrm>
          <a:prstGeom prst="rect">
            <a:avLst/>
          </a:prstGeom>
        </p:spPr>
      </p:pic>
      <p:pic>
        <p:nvPicPr>
          <p:cNvPr id="8" name="Picture 7" descr="DXBJ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7213"/>
            <a:ext cx="2987040" cy="2393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398324" y="184421"/>
            <a:ext cx="6854442" cy="83369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HAPRAD for COMPASS: 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                        Muons at 160 GeV, sample kinematics</a:t>
            </a:r>
          </a:p>
        </p:txBody>
      </p:sp>
      <p:sp>
        <p:nvSpPr>
          <p:cNvPr id="41986" name="Text Box 4"/>
          <p:cNvSpPr>
            <a:spLocks noGrp="1" noChangeArrowheads="1"/>
          </p:cNvSpPr>
          <p:nvPr>
            <p:ph type="body" sz="half" idx="1"/>
          </p:nvPr>
        </p:nvSpPr>
        <p:spPr>
          <a:xfrm>
            <a:off x="2053167" y="1291167"/>
            <a:ext cx="4392083" cy="529167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l-GR" sz="1500">
                <a:latin typeface="Times New Roman" charset="0"/>
              </a:rPr>
              <a:t>σ</a:t>
            </a:r>
            <a:r>
              <a:rPr lang="en-US" sz="1500" baseline="-25000">
                <a:latin typeface="Times New Roman" charset="0"/>
              </a:rPr>
              <a:t>exp</a:t>
            </a:r>
            <a:r>
              <a:rPr lang="en-US" sz="1500">
                <a:latin typeface="Times New Roman" charset="0"/>
              </a:rPr>
              <a:t>/</a:t>
            </a:r>
            <a:r>
              <a:rPr lang="el-GR" sz="1500">
                <a:latin typeface="Times New Roman" charset="0"/>
              </a:rPr>
              <a:t>σ</a:t>
            </a:r>
            <a:r>
              <a:rPr lang="en-US" sz="1500" baseline="-25000">
                <a:latin typeface="Times New Roman" charset="0"/>
              </a:rPr>
              <a:t>Born</a:t>
            </a:r>
            <a:r>
              <a:rPr lang="en-US" sz="1500">
                <a:latin typeface="Times New Roman" charset="0"/>
              </a:rPr>
              <a:t> for E=160GeV, x</a:t>
            </a:r>
            <a:r>
              <a:rPr lang="en-US" sz="1500" baseline="-25000">
                <a:latin typeface="Times New Roman" charset="0"/>
              </a:rPr>
              <a:t>Bj</a:t>
            </a:r>
            <a:r>
              <a:rPr lang="en-US" sz="1500">
                <a:latin typeface="Times New Roman" charset="0"/>
              </a:rPr>
              <a:t>=0.01 GeV, y=0.2, z=0.4</a:t>
            </a:r>
            <a:endParaRPr lang="en-US" sz="1500" baseline="30000">
              <a:latin typeface="Times New Roman" charset="0"/>
            </a:endParaRPr>
          </a:p>
        </p:txBody>
      </p:sp>
      <p:graphicFrame>
        <p:nvGraphicFramePr>
          <p:cNvPr id="332833" name="Group 33"/>
          <p:cNvGraphicFramePr>
            <a:graphicFrameLocks noGrp="1"/>
          </p:cNvGraphicFramePr>
          <p:nvPr>
            <p:ph sz="half" idx="2"/>
          </p:nvPr>
        </p:nvGraphicFramePr>
        <p:xfrm>
          <a:off x="1852083" y="1949979"/>
          <a:ext cx="6148916" cy="1529304"/>
        </p:xfrm>
        <a:graphic>
          <a:graphicData uri="http://schemas.openxmlformats.org/drawingml/2006/table">
            <a:tbl>
              <a:tblPr/>
              <a:tblGrid>
                <a:gridCol w="1537229"/>
                <a:gridCol w="1537229"/>
                <a:gridCol w="1537229"/>
                <a:gridCol w="1537229"/>
              </a:tblGrid>
              <a:tr h="6758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T,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GeV/c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76200" marR="76200" marT="38093" marB="38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L="76200" marR="76200" marT="38093" marB="38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1.5</a:t>
                      </a:r>
                    </a:p>
                  </a:txBody>
                  <a:tcPr marL="76200" marR="76200" marT="38093" marB="38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2.0</a:t>
                      </a:r>
                    </a:p>
                  </a:txBody>
                  <a:tcPr marL="76200" marR="76200" marT="38093" marB="38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σ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exp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</a:t>
                      </a:r>
                      <a:r>
                        <a:rPr kumimoji="0" lang="el-G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σ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Born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L="76200" marR="76200" marT="38093" marB="38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+0.4%(muons)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-8%(electrons)</a:t>
                      </a:r>
                    </a:p>
                  </a:txBody>
                  <a:tcPr marL="76200" marR="76200" marT="38093" marB="38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+0.7%(muons)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-6.8%(electrons)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76200" marR="76200" marT="38093" marB="38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+0.8%(muons)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-6.8%(electrons)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76200" marR="76200" marT="38093" marB="38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4" name="TextBox 4"/>
          <p:cNvSpPr txBox="1">
            <a:spLocks noChangeArrowheads="1"/>
          </p:cNvSpPr>
          <p:nvPr/>
        </p:nvSpPr>
        <p:spPr bwMode="auto">
          <a:xfrm>
            <a:off x="1570302" y="3665803"/>
            <a:ext cx="60359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Use power-like p</a:t>
            </a:r>
            <a:r>
              <a:rPr lang="en-US" sz="2000" baseline="-25000">
                <a:solidFill>
                  <a:srgbClr val="000000"/>
                </a:solidFill>
              </a:rPr>
              <a:t>T</a:t>
            </a:r>
            <a:r>
              <a:rPr lang="en-US" sz="2000">
                <a:solidFill>
                  <a:srgbClr val="000000"/>
                </a:solidFill>
              </a:rPr>
              <a:t>-dependence. Choice of p</a:t>
            </a:r>
            <a:r>
              <a:rPr lang="en-US" sz="2000" baseline="-25000">
                <a:solidFill>
                  <a:srgbClr val="000000"/>
                </a:solidFill>
              </a:rPr>
              <a:t>T</a:t>
            </a:r>
            <a:r>
              <a:rPr lang="en-US" sz="2000">
                <a:solidFill>
                  <a:srgbClr val="000000"/>
                </a:solidFill>
              </a:rPr>
              <a:t>-dependence</a:t>
            </a:r>
          </a:p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may affect the calculated value of rad.correction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98323" y="181886"/>
            <a:ext cx="5732339" cy="461729"/>
          </a:xfrm>
        </p:spPr>
        <p:txBody>
          <a:bodyPr/>
          <a:lstStyle/>
          <a:p>
            <a:r>
              <a:rPr lang="en-US" dirty="0" smtClean="0"/>
              <a:t>Rad Corrections for COMPASS (HAPRAD)</a:t>
            </a:r>
            <a:endParaRPr lang="en-US" dirty="0"/>
          </a:p>
        </p:txBody>
      </p:sp>
      <p:pic>
        <p:nvPicPr>
          <p:cNvPr id="11" name="Picture 10" descr="RC2Anna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395883" cy="5715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124223" y="623241"/>
            <a:ext cx="928981" cy="3704167"/>
          </a:xfrm>
          <a:prstGeom prst="rect">
            <a:avLst/>
          </a:prstGeom>
          <a:solidFill>
            <a:schemeClr val="accent1">
              <a:alpha val="22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2070" y="4550833"/>
            <a:ext cx="4259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NB: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rad-correction depends on z and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rgbClr val="000000"/>
                </a:solidFill>
                <a:ea typeface="ＭＳ Ｐゴシック" charset="0"/>
              </a:rPr>
              <a:t>T</a:t>
            </a:r>
            <a:endParaRPr lang="en-US" sz="2000" baseline="-25000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We are studying smearing effects from RC events in COMPASS by using RADGEN.</a:t>
                </a:r>
              </a:p>
              <a:p>
                <a:r>
                  <a:rPr lang="en-US" dirty="0" smtClean="0"/>
                  <a:t>Presently effects are small (i.e. smaller than the systematic errors our present measurements).</a:t>
                </a:r>
              </a:p>
              <a:p>
                <a:r>
                  <a:rPr lang="en-US" dirty="0" smtClean="0"/>
                  <a:t>Something is nevertheless missing: only the inclusive cross-sections are integrated in RADGEN. Not SIDIS</a:t>
                </a:r>
              </a:p>
              <a:p>
                <a:r>
                  <a:rPr lang="en-US" dirty="0" smtClean="0"/>
                  <a:t>We would also need to take into account the experimentally detected final state, i.e.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the detected invariant </a:t>
                </a:r>
                <a:r>
                  <a:rPr lang="en-US" dirty="0">
                    <a:solidFill>
                      <a:srgbClr val="FFFF00"/>
                    </a:solidFill>
                  </a:rPr>
                  <a:t>mass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 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system, </a:t>
                </a:r>
                <a:r>
                  <a:rPr lang="en-US" dirty="0" smtClean="0"/>
                  <a:t>in or we will  overestimate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3074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E390-3A10-4925-ABBF-565E72689460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COMPASS </a:t>
            </a:r>
            <a:r>
              <a:rPr lang="it-IT" dirty="0" err="1" smtClean="0"/>
              <a:t>Muon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mainly used 160 GeV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momentum and direction of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is measured.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0" t="-21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4C7A-7998-4AEF-9B28-9CADD55AEA56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8" y="3312873"/>
            <a:ext cx="2566035" cy="2074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73" y="3312873"/>
            <a:ext cx="2566035" cy="2074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6" y="3312873"/>
            <a:ext cx="2566035" cy="20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458200" cy="952500"/>
          </a:xfrm>
        </p:spPr>
        <p:txBody>
          <a:bodyPr>
            <a:normAutofit/>
          </a:bodyPr>
          <a:lstStyle/>
          <a:p>
            <a:r>
              <a:rPr lang="it-IT" dirty="0" smtClean="0"/>
              <a:t>CORRECTIONS IN COMPASS SIDIS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it-IT" dirty="0" smtClean="0"/>
                  <a:t>TERAD (</a:t>
                </a:r>
                <a:r>
                  <a:rPr lang="en-US" dirty="0"/>
                  <a:t>A. </a:t>
                </a:r>
                <a:r>
                  <a:rPr lang="en-US" dirty="0" err="1"/>
                  <a:t>Akhundov</a:t>
                </a:r>
                <a:r>
                  <a:rPr lang="en-US" dirty="0"/>
                  <a:t>, D. Bardin, L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Kalinovskaya</a:t>
                </a:r>
                <a:r>
                  <a:rPr lang="en-US" dirty="0" smtClean="0"/>
                  <a:t> </a:t>
                </a:r>
                <a:r>
                  <a:rPr lang="en-US" dirty="0"/>
                  <a:t>and T. </a:t>
                </a:r>
                <a:r>
                  <a:rPr lang="en-US" dirty="0" smtClean="0"/>
                  <a:t>Riemann, </a:t>
                </a:r>
                <a:r>
                  <a:rPr lang="en-US" dirty="0" err="1" smtClean="0"/>
                  <a:t>Fortschr</a:t>
                </a:r>
                <a:r>
                  <a:rPr lang="en-US" dirty="0"/>
                  <a:t>. Phys</a:t>
                </a:r>
                <a:r>
                  <a:rPr lang="en-US" dirty="0" smtClean="0"/>
                  <a:t>. 44 (</a:t>
                </a:r>
                <a:r>
                  <a:rPr lang="en-US" dirty="0"/>
                  <a:t>1996</a:t>
                </a:r>
                <a:r>
                  <a:rPr lang="en-US" dirty="0" smtClean="0"/>
                  <a:t>) 373). Used for the tables of radiative corrections and in the calculation of the dilution factors. </a:t>
                </a:r>
                <a:r>
                  <a:rPr lang="en-US" dirty="0" err="1" smtClean="0"/>
                  <a:t>Analitical</a:t>
                </a:r>
                <a:r>
                  <a:rPr lang="en-US" dirty="0" smtClean="0"/>
                  <a:t> calculation;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not a generator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HAPRAD (</a:t>
                </a:r>
                <a:r>
                  <a:rPr lang="en-US" dirty="0" smtClean="0">
                    <a:cs typeface="Times New Roman" charset="0"/>
                  </a:rPr>
                  <a:t>I</a:t>
                </a:r>
                <a:r>
                  <a:rPr lang="en-US" dirty="0">
                    <a:cs typeface="Times New Roman" charset="0"/>
                  </a:rPr>
                  <a:t>. </a:t>
                </a:r>
                <a:r>
                  <a:rPr lang="en-US" dirty="0" err="1">
                    <a:cs typeface="Times New Roman" charset="0"/>
                  </a:rPr>
                  <a:t>Akushevich</a:t>
                </a:r>
                <a:r>
                  <a:rPr lang="en-US" dirty="0">
                    <a:cs typeface="Times New Roman" charset="0"/>
                  </a:rPr>
                  <a:t> et al</a:t>
                </a:r>
                <a:r>
                  <a:rPr lang="en-US" dirty="0" smtClean="0">
                    <a:cs typeface="Times New Roman" charset="0"/>
                  </a:rPr>
                  <a:t>, Eur.Phys.J.</a:t>
                </a:r>
                <a:r>
                  <a:rPr lang="en-US" b="1" dirty="0" smtClean="0">
                    <a:cs typeface="Times New Roman" charset="0"/>
                  </a:rPr>
                  <a:t>C</a:t>
                </a:r>
                <a:r>
                  <a:rPr lang="en-US" dirty="0" smtClean="0">
                    <a:cs typeface="Times New Roman" charset="0"/>
                  </a:rPr>
                  <a:t>10:681-687) </a:t>
                </a:r>
                <a:r>
                  <a:rPr lang="en-US" dirty="0">
                    <a:cs typeface="Times New Roman" charset="0"/>
                  </a:rPr>
                  <a:t>used by Andrei </a:t>
                </a:r>
                <a:r>
                  <a:rPr lang="en-US" dirty="0" err="1" smtClean="0">
                    <a:cs typeface="Times New Roman" charset="0"/>
                  </a:rPr>
                  <a:t>Afanasev</a:t>
                </a:r>
                <a:r>
                  <a:rPr lang="en-US" dirty="0" smtClean="0">
                    <a:cs typeface="Times New Roman" charset="0"/>
                  </a:rPr>
                  <a:t> to </a:t>
                </a:r>
                <a:r>
                  <a:rPr lang="en-US" dirty="0" err="1" smtClean="0">
                    <a:cs typeface="Times New Roman" charset="0"/>
                  </a:rPr>
                  <a:t>calcultate</a:t>
                </a:r>
                <a:r>
                  <a:rPr lang="en-US" dirty="0" smtClean="0">
                    <a:cs typeface="Times New Roman" charset="0"/>
                  </a:rPr>
                  <a:t> </a:t>
                </a:r>
                <a:r>
                  <a:rPr lang="en-US" dirty="0" err="1" smtClean="0">
                    <a:cs typeface="Times New Roman" charset="0"/>
                  </a:rPr>
                  <a:t>f.i</a:t>
                </a:r>
                <a:r>
                  <a:rPr lang="en-US" dirty="0" smtClean="0">
                    <a:cs typeface="Times New Roman" charset="0"/>
                  </a:rPr>
                  <a:t>. effects in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dirty="0" smtClean="0">
                    <a:cs typeface="Times New Roman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dirty="0" smtClean="0">
                    <a:cs typeface="Times New Roman" charset="0"/>
                  </a:rPr>
                  <a:t> modulation </a:t>
                </a:r>
                <a:r>
                  <a:rPr lang="en-US" dirty="0" err="1"/>
                  <a:t>Analitical</a:t>
                </a:r>
                <a:r>
                  <a:rPr lang="en-US" dirty="0"/>
                  <a:t> calculation; </a:t>
                </a:r>
                <a:r>
                  <a:rPr lang="en-US" dirty="0">
                    <a:solidFill>
                      <a:srgbClr val="FFFF00"/>
                    </a:solidFill>
                  </a:rPr>
                  <a:t>not a generator</a:t>
                </a:r>
                <a:r>
                  <a:rPr lang="en-US" dirty="0"/>
                  <a:t>.</a:t>
                </a:r>
                <a:endParaRPr lang="en-US" dirty="0">
                  <a:cs typeface="Times New Roman" charset="0"/>
                </a:endParaRPr>
              </a:p>
              <a:p>
                <a:endParaRPr lang="en-US" dirty="0" smtClean="0">
                  <a:cs typeface="Times New Roman" charset="0"/>
                </a:endParaRPr>
              </a:p>
              <a:p>
                <a:r>
                  <a:rPr lang="en-US" dirty="0" smtClean="0">
                    <a:cs typeface="Times New Roman" charset="0"/>
                  </a:rPr>
                  <a:t>RADGEN </a:t>
                </a:r>
                <a:r>
                  <a:rPr lang="en-US" dirty="0">
                    <a:cs typeface="Times New Roman" charset="0"/>
                  </a:rPr>
                  <a:t>(</a:t>
                </a:r>
                <a:r>
                  <a:rPr lang="en-US" dirty="0" err="1">
                    <a:cs typeface="Times New Roman" charset="0"/>
                  </a:rPr>
                  <a:t>I.Akushevich</a:t>
                </a:r>
                <a:r>
                  <a:rPr lang="en-US" dirty="0">
                    <a:cs typeface="Times New Roman" charset="0"/>
                  </a:rPr>
                  <a:t>, </a:t>
                </a:r>
                <a:r>
                  <a:rPr lang="en-US" dirty="0" err="1">
                    <a:cs typeface="Times New Roman" charset="0"/>
                  </a:rPr>
                  <a:t>H.Boettcher</a:t>
                </a:r>
                <a:r>
                  <a:rPr lang="en-US" dirty="0">
                    <a:cs typeface="Times New Roman" charset="0"/>
                  </a:rPr>
                  <a:t>, </a:t>
                </a:r>
                <a:r>
                  <a:rPr lang="en-US" dirty="0" err="1" smtClean="0">
                    <a:cs typeface="Times New Roman" charset="0"/>
                  </a:rPr>
                  <a:t>D.Ryckbosch</a:t>
                </a:r>
                <a:r>
                  <a:rPr lang="en-US" dirty="0" smtClean="0">
                    <a:cs typeface="Times New Roman" charset="0"/>
                  </a:rPr>
                  <a:t>, </a:t>
                </a:r>
                <a:r>
                  <a:rPr lang="en-US" dirty="0" err="1" smtClean="0">
                    <a:hlinkClick r:id="rId2"/>
                  </a:rPr>
                  <a:t>arXiv:hep-ph</a:t>
                </a:r>
                <a:r>
                  <a:rPr lang="en-US" dirty="0" smtClean="0">
                    <a:hlinkClick r:id="rId2"/>
                  </a:rPr>
                  <a:t>/9906408</a:t>
                </a:r>
                <a:r>
                  <a:rPr lang="en-US" dirty="0" smtClean="0"/>
                  <a:t>) called from </a:t>
                </a:r>
                <a:r>
                  <a:rPr lang="en-US" dirty="0" err="1" smtClean="0"/>
                  <a:t>Lepto</a:t>
                </a:r>
                <a:r>
                  <a:rPr lang="en-US" dirty="0" smtClean="0"/>
                  <a:t> or Pythia.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Generates hard photons </a:t>
                </a:r>
                <a:r>
                  <a:rPr lang="en-US" dirty="0" smtClean="0"/>
                  <a:t>and gives true virtual photon 4-momentum </a:t>
                </a:r>
                <a:endParaRPr lang="en-US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427" r="-13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4C7A-7998-4AEF-9B28-9CADD55AEA56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RADIATIVE CORRECTIONS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59299"/>
                <a:ext cx="8229600" cy="41148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dirty="0" smtClean="0">
                    <a:solidFill>
                      <a:srgbClr val="FFC000"/>
                    </a:solidFill>
                  </a:rPr>
                  <a:t>Three basic channels contribute to lepton-nucleus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1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FFC00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FFC000"/>
                    </a:solidFill>
                  </a:rPr>
                  <a:t>scattering at 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rgbClr val="FFC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1800" dirty="0" smtClean="0">
                  <a:solidFill>
                    <a:srgbClr val="FFC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dirty="0" smtClean="0">
                    <a:solidFill>
                      <a:srgbClr val="FFC000"/>
                    </a:solidFill>
                  </a:rPr>
                  <a:t>These are the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400" dirty="0" smtClean="0">
                    <a:solidFill>
                      <a:schemeClr val="tx1">
                        <a:lumMod val="85000"/>
                      </a:schemeClr>
                    </a:solidFill>
                  </a:rPr>
                  <a:t>Elastic scattering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 smtClean="0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1400" b="0" i="1" smtClean="0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1400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1400" dirty="0" smtClean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400" dirty="0" smtClean="0">
                    <a:solidFill>
                      <a:schemeClr val="tx1">
                        <a:lumMod val="85000"/>
                      </a:schemeClr>
                    </a:solidFill>
                  </a:rPr>
                  <a:t>Quasi elastic scattering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1400" b="0" i="1" smtClean="0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f>
                          <m:fPr>
                            <m:type m:val="lin"/>
                            <m:ctrlPr>
                              <a:rPr lang="en-US" sz="1400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400" dirty="0" smtClean="0">
                    <a:solidFill>
                      <a:schemeClr val="tx1">
                        <a:lumMod val="85000"/>
                      </a:schemeClr>
                    </a:solidFill>
                  </a:rPr>
                  <a:t>Inelastic scattering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1400" b="0" i="1" smtClean="0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type m:val="lin"/>
                            <m:ctrlPr>
                              <a:rPr lang="en-US" sz="1400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i="1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den>
                        </m:f>
                        <m:r>
                          <a:rPr lang="en-US" sz="1400" b="0" i="1" smtClean="0">
                            <a:solidFill>
                              <a:schemeClr val="tx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 smtClean="0">
                  <a:solidFill>
                    <a:schemeClr val="tx1">
                      <a:lumMod val="85000"/>
                    </a:schemeClr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dirty="0" smtClean="0">
                    <a:solidFill>
                      <a:srgbClr val="FFC000"/>
                    </a:solidFill>
                  </a:rPr>
                  <a:t>At Born level,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C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800" dirty="0" smtClean="0">
                    <a:solidFill>
                      <a:srgbClr val="FFC000"/>
                    </a:solidFill>
                  </a:rPr>
                  <a:t> are fixed by measuring energy and scattering angle of the lepton and the we can distinguish between the three processes.</a:t>
                </a:r>
                <a:endParaRPr lang="en-US" sz="18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dirty="0" smtClean="0">
                    <a:solidFill>
                      <a:srgbClr val="FFC000"/>
                    </a:solidFill>
                  </a:rPr>
                  <a:t>In case of an extra (radiated) photon the fixing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C000"/>
                    </a:solidFill>
                  </a:rPr>
                  <a:t> and </a:t>
                </a:r>
                <a:r>
                  <a:rPr lang="en-US" sz="1800" dirty="0" smtClean="0">
                    <a:solidFill>
                      <a:srgbClr val="FFC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dirty="0" smtClean="0">
                    <a:solidFill>
                      <a:srgbClr val="FFC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rgbClr val="FFC000"/>
                    </a:solidFill>
                  </a:rPr>
                  <a:t> is removed and the photon has to be included in the kinematic calculation.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endParaRPr lang="en-US" sz="18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endParaRPr lang="en-US" sz="1800" dirty="0" smtClean="0">
                  <a:solidFill>
                    <a:srgbClr val="FFC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dirty="0" smtClean="0">
                    <a:solidFill>
                      <a:srgbClr val="FFC000"/>
                    </a:solidFill>
                  </a:rPr>
                  <a:t> </a:t>
                </a:r>
                <a:endParaRPr lang="en-US" sz="18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endParaRPr lang="en-US" sz="1800" dirty="0" smtClean="0">
                  <a:solidFill>
                    <a:srgbClr val="FFC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endParaRPr lang="en-US" sz="180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59299"/>
                <a:ext cx="8229600" cy="4114800"/>
              </a:xfrm>
              <a:blipFill rotWithShape="0">
                <a:blip r:embed="rId2"/>
                <a:stretch>
                  <a:fillRect t="-741" r="-9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4C7A-7998-4AEF-9B28-9CADD55AEA56}" type="datetime1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5" y="4117774"/>
            <a:ext cx="7691715" cy="14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RADIATIVE CORRECTIONS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16768" y="2019300"/>
                <a:ext cx="3870031" cy="3428999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rgbClr val="FFC000"/>
                    </a:solidFill>
                  </a:rPr>
                  <a:t>The radiative </a:t>
                </a:r>
                <a:r>
                  <a:rPr lang="en-US" sz="2000" dirty="0" err="1" smtClean="0">
                    <a:solidFill>
                      <a:srgbClr val="FFC000"/>
                    </a:solidFill>
                  </a:rPr>
                  <a:t>leptonic</a:t>
                </a:r>
                <a:r>
                  <a:rPr lang="en-US" sz="2000" dirty="0" smtClean="0">
                    <a:solidFill>
                      <a:srgbClr val="FFC000"/>
                    </a:solidFill>
                  </a:rPr>
                  <a:t> tensor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ℓ, 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FFC000"/>
                    </a:solidFill>
                  </a:rPr>
                  <a:t> is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C000"/>
                    </a:solidFill>
                  </a:rPr>
                  <a:t>Gauge invariant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C000"/>
                    </a:solidFill>
                  </a:rPr>
                  <a:t>Infrared finite 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C000"/>
                    </a:solidFill>
                  </a:rPr>
                  <a:t>Universal (for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 smtClean="0">
                    <a:solidFill>
                      <a:srgbClr val="FFC000"/>
                    </a:solidFill>
                  </a:rPr>
                  <a:t> exchange) 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rgbClr val="FFC000"/>
                    </a:solidFill>
                  </a:rPr>
                  <a:t>The kinematic is shifted</a:t>
                </a:r>
              </a:p>
              <a:p>
                <a:pPr marL="441373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160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sz="16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6768" y="2019300"/>
                <a:ext cx="3870031" cy="3428999"/>
              </a:xfrm>
              <a:blipFill rotWithShape="0">
                <a:blip r:embed="rId2"/>
                <a:stretch>
                  <a:fillRect t="-710" r="-12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4C7A-7998-4AEF-9B28-9CADD55AEA56}" type="datetime1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567A-F768-4C88-A627-18353962A466}" type="slidenum">
              <a:rPr lang="en-US" smtClean="0"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262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99889"/>
            <a:ext cx="3055444" cy="29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for SIDIS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382000" cy="377163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Photon radiation from the muon lines changes the DIS kinematics on the event by event basis</a:t>
                </a:r>
              </a:p>
              <a:p>
                <a:r>
                  <a:rPr lang="en-US" dirty="0" smtClean="0">
                    <a:solidFill>
                      <a:srgbClr val="99CCFF"/>
                    </a:solidFill>
                  </a:rPr>
                  <a:t>The direction of the virtual photon is changed with respect to the one reconstructed from the muons</a:t>
                </a:r>
              </a:p>
              <a:p>
                <a:pPr lvl="1"/>
                <a:r>
                  <a:rPr lang="en-US" dirty="0" smtClean="0"/>
                  <a:t>This introduces false asymmetries in the azimuthal distribution of hadrons calculated with respect to the virtual photon direction</a:t>
                </a:r>
              </a:p>
              <a:p>
                <a:pPr lvl="1"/>
                <a:r>
                  <a:rPr lang="en-US" dirty="0" smtClean="0"/>
                  <a:t>Smearing of the kinematic distributions (</a:t>
                </a:r>
                <a:r>
                  <a:rPr lang="en-US" dirty="0" err="1" smtClean="0"/>
                  <a:t>f.i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h𝑇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Due to the energy unbalance, in the lepton plane the true virtual photon direction is always at larger angles with respect to the reconstructed one</a:t>
                </a:r>
              </a:p>
              <a:p>
                <a:r>
                  <a:rPr lang="en-US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In SIDIS</a:t>
                </a:r>
                <a:r>
                  <a:rPr lang="en-US" dirty="0" smtClean="0"/>
                  <a:t>, having an hadron in the final state, </a:t>
                </a:r>
                <a:r>
                  <a:rPr lang="en-US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only the inelastic part of the radiative corrections plays a role</a:t>
                </a:r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382000" cy="3771636"/>
              </a:xfrm>
              <a:blipFill rotWithShape="0">
                <a:blip r:embed="rId2"/>
                <a:stretch>
                  <a:fillRect t="-3236" r="-1891" b="-12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Azimuthal asymmetries in SIDIS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990600" y="1333500"/>
            <a:ext cx="7315200" cy="3657600"/>
            <a:chOff x="4273437" y="4160837"/>
            <a:chExt cx="5491275" cy="2520156"/>
          </a:xfrm>
        </p:grpSpPr>
        <p:pic>
          <p:nvPicPr>
            <p:cNvPr id="8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437" y="4160837"/>
              <a:ext cx="5491275" cy="2520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8"/>
            <p:cNvSpPr/>
            <p:nvPr/>
          </p:nvSpPr>
          <p:spPr bwMode="auto">
            <a:xfrm>
              <a:off x="6562725" y="4786313"/>
              <a:ext cx="381000" cy="319087"/>
            </a:xfrm>
            <a:custGeom>
              <a:avLst/>
              <a:gdLst>
                <a:gd name="connsiteX0" fmla="*/ 0 w 381000"/>
                <a:gd name="connsiteY0" fmla="*/ 114300 h 319087"/>
                <a:gd name="connsiteX1" fmla="*/ 261938 w 381000"/>
                <a:gd name="connsiteY1" fmla="*/ 0 h 319087"/>
                <a:gd name="connsiteX2" fmla="*/ 381000 w 381000"/>
                <a:gd name="connsiteY2" fmla="*/ 95250 h 319087"/>
                <a:gd name="connsiteX3" fmla="*/ 261938 w 381000"/>
                <a:gd name="connsiteY3" fmla="*/ 280987 h 319087"/>
                <a:gd name="connsiteX4" fmla="*/ 100013 w 381000"/>
                <a:gd name="connsiteY4" fmla="*/ 319087 h 319087"/>
                <a:gd name="connsiteX5" fmla="*/ 0 w 381000"/>
                <a:gd name="connsiteY5" fmla="*/ 114300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319087">
                  <a:moveTo>
                    <a:pt x="0" y="114300"/>
                  </a:moveTo>
                  <a:lnTo>
                    <a:pt x="261938" y="0"/>
                  </a:lnTo>
                  <a:lnTo>
                    <a:pt x="381000" y="95250"/>
                  </a:lnTo>
                  <a:lnTo>
                    <a:pt x="261938" y="280987"/>
                  </a:lnTo>
                  <a:lnTo>
                    <a:pt x="100013" y="319087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DFD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300"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722677" y="5420915"/>
              <a:ext cx="280987" cy="319087"/>
            </a:xfrm>
            <a:custGeom>
              <a:avLst/>
              <a:gdLst>
                <a:gd name="connsiteX0" fmla="*/ 0 w 381000"/>
                <a:gd name="connsiteY0" fmla="*/ 114300 h 319087"/>
                <a:gd name="connsiteX1" fmla="*/ 261938 w 381000"/>
                <a:gd name="connsiteY1" fmla="*/ 0 h 319087"/>
                <a:gd name="connsiteX2" fmla="*/ 381000 w 381000"/>
                <a:gd name="connsiteY2" fmla="*/ 95250 h 319087"/>
                <a:gd name="connsiteX3" fmla="*/ 261938 w 381000"/>
                <a:gd name="connsiteY3" fmla="*/ 280987 h 319087"/>
                <a:gd name="connsiteX4" fmla="*/ 100013 w 381000"/>
                <a:gd name="connsiteY4" fmla="*/ 319087 h 319087"/>
                <a:gd name="connsiteX5" fmla="*/ 0 w 381000"/>
                <a:gd name="connsiteY5" fmla="*/ 114300 h 319087"/>
                <a:gd name="connsiteX0" fmla="*/ 0 w 280987"/>
                <a:gd name="connsiteY0" fmla="*/ 114300 h 319087"/>
                <a:gd name="connsiteX1" fmla="*/ 261938 w 280987"/>
                <a:gd name="connsiteY1" fmla="*/ 0 h 319087"/>
                <a:gd name="connsiteX2" fmla="*/ 280987 w 280987"/>
                <a:gd name="connsiteY2" fmla="*/ 128587 h 319087"/>
                <a:gd name="connsiteX3" fmla="*/ 261938 w 280987"/>
                <a:gd name="connsiteY3" fmla="*/ 280987 h 319087"/>
                <a:gd name="connsiteX4" fmla="*/ 100013 w 280987"/>
                <a:gd name="connsiteY4" fmla="*/ 319087 h 319087"/>
                <a:gd name="connsiteX5" fmla="*/ 0 w 280987"/>
                <a:gd name="connsiteY5" fmla="*/ 114300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987" h="319087">
                  <a:moveTo>
                    <a:pt x="0" y="114300"/>
                  </a:moveTo>
                  <a:lnTo>
                    <a:pt x="261938" y="0"/>
                  </a:lnTo>
                  <a:lnTo>
                    <a:pt x="280987" y="128587"/>
                  </a:lnTo>
                  <a:lnTo>
                    <a:pt x="261938" y="280987"/>
                  </a:lnTo>
                  <a:lnTo>
                    <a:pt x="100013" y="319087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DFDF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300">
                <a:latin typeface="Arial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5883466"/>
                </p:ext>
              </p:extLst>
            </p:nvPr>
          </p:nvGraphicFramePr>
          <p:xfrm>
            <a:off x="4773311" y="5401294"/>
            <a:ext cx="230353" cy="358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Equation" r:id="rId4" imgW="114120" imgH="177480" progId="Equation.3">
                    <p:embed/>
                  </p:oleObj>
                </mc:Choice>
                <mc:Fallback>
                  <p:oleObj name="Equation" r:id="rId4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3311" y="5401294"/>
                          <a:ext cx="230353" cy="3583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0586913"/>
                </p:ext>
              </p:extLst>
            </p:nvPr>
          </p:nvGraphicFramePr>
          <p:xfrm>
            <a:off x="6612731" y="4748213"/>
            <a:ext cx="280987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2731" y="4748213"/>
                          <a:ext cx="280987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215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LAS_2_03">
  <a:themeElements>
    <a:clrScheme name="">
      <a:dk1>
        <a:srgbClr val="000000"/>
      </a:dk1>
      <a:lt1>
        <a:srgbClr val="FFFFFF"/>
      </a:lt1>
      <a:dk2>
        <a:srgbClr val="0000CC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CLAS_2_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LAS_2_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_2_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S_2_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_2_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_2_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_2_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_2_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LAS_2_03">
  <a:themeElements>
    <a:clrScheme name="">
      <a:dk1>
        <a:srgbClr val="000000"/>
      </a:dk1>
      <a:lt1>
        <a:srgbClr val="FFFFFF"/>
      </a:lt1>
      <a:dk2>
        <a:srgbClr val="0000CC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CLAS_2_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LAS_2_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_2_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AS_2_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_2_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_2_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_2_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AS_2_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6542</TotalTime>
  <Words>2827</Words>
  <Application>Microsoft Office PowerPoint</Application>
  <PresentationFormat>On-screen Show (16:10)</PresentationFormat>
  <Paragraphs>223</Paragraphs>
  <Slides>35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Technic</vt:lpstr>
      <vt:lpstr>2_CLAS_2_03</vt:lpstr>
      <vt:lpstr>3_CLAS_2_03</vt:lpstr>
      <vt:lpstr>Equation</vt:lpstr>
      <vt:lpstr>Radiative corrections in SIDIS from COMPASS</vt:lpstr>
      <vt:lpstr>COMPASS-I</vt:lpstr>
      <vt:lpstr>the polarized target system  </vt:lpstr>
      <vt:lpstr>COMPASS Muon Beam</vt:lpstr>
      <vt:lpstr>CORRECTIONS IN COMPASS SIDIS</vt:lpstr>
      <vt:lpstr>RADIATIVE CORRECTIONS</vt:lpstr>
      <vt:lpstr>RADIATIVE CORRECTIONS</vt:lpstr>
      <vt:lpstr>The problem for SIDIS</vt:lpstr>
      <vt:lpstr>Azimuthal asymmetries in SIDIS</vt:lpstr>
      <vt:lpstr>Importance of unpolarized SIDIS  for TMDs </vt:lpstr>
      <vt:lpstr>Unpolarized SIDIS </vt:lpstr>
      <vt:lpstr>PowerPoint Presentation</vt:lpstr>
      <vt:lpstr>cos⁡ϕ modulation</vt:lpstr>
      <vt:lpstr>Boer-Mulders in cos⁡2ϕ</vt:lpstr>
      <vt:lpstr>PowerPoint Presentation</vt:lpstr>
      <vt:lpstr>RADGEN</vt:lpstr>
      <vt:lpstr>RADGEN+LEPTO</vt:lpstr>
      <vt:lpstr>How RADGEN+LEPTO works</vt:lpstr>
      <vt:lpstr>X SECTIONS of RADGEN</vt:lpstr>
      <vt:lpstr>X SECTIONS of RADGEN</vt:lpstr>
      <vt:lpstr>A problem with σ_in</vt:lpstr>
      <vt:lpstr>Corrections for azimuthal asym.s: </vt:lpstr>
      <vt:lpstr>Corrections for Multiplicities:</vt:lpstr>
      <vt:lpstr>Some kinematic distribution for events with radiation  All shown at generator level</vt:lpstr>
      <vt:lpstr>Virtual photon D’s (Qtrue-Qm)</vt:lpstr>
      <vt:lpstr>Radiated Photon: Energy</vt:lpstr>
      <vt:lpstr>Radiated Photon: Azimuthal angle in GNS</vt:lpstr>
      <vt:lpstr>Bjorken-x</vt:lpstr>
      <vt:lpstr>y</vt:lpstr>
      <vt:lpstr>Q2</vt:lpstr>
      <vt:lpstr>Projections:</vt:lpstr>
      <vt:lpstr>HAPRAD for COMPASS:                          Muons at 160 GeV, sample kinematics</vt:lpstr>
      <vt:lpstr>Rad Corrections for COMPASS (HAPRAD)</vt:lpstr>
      <vt:lpstr>Conclusions</vt:lpstr>
      <vt:lpstr>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Board 13.05.08</dc:title>
  <dc:creator>bressan</dc:creator>
  <cp:lastModifiedBy>JLab Conference Guest Account</cp:lastModifiedBy>
  <cp:revision>223</cp:revision>
  <dcterms:created xsi:type="dcterms:W3CDTF">2013-05-07T12:43:12Z</dcterms:created>
  <dcterms:modified xsi:type="dcterms:W3CDTF">2016-05-17T20:13:46Z</dcterms:modified>
</cp:coreProperties>
</file>