
<file path=[Content_Types].xml><?xml version="1.0" encoding="utf-8"?>
<Types xmlns="http://schemas.openxmlformats.org/package/2006/content-types">
  <Override PartName="/ppt/notesSlides/notesSlide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embeddings/Microsoft_Equation8.bin" ContentType="application/vnd.openxmlformats-officedocument.oleObject"/>
  <Override PartName="/ppt/slides/slide23.xml" ContentType="application/vnd.openxmlformats-officedocument.presentationml.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Default Extension="wmf" ContentType="image/x-wmf"/>
  <Override PartName="/ppt/slides/slide25.xml" ContentType="application/vnd.openxmlformats-officedocument.presentationml.slide+xml"/>
  <Override PartName="/ppt/notesSlides/notesSlide4.xml" ContentType="application/vnd.openxmlformats-officedocument.presentationml.notesSlide+xml"/>
  <Override PartName="/ppt/embeddings/Microsoft_Equation2.bin" ContentType="application/vnd.openxmlformats-officedocument.oleObject"/>
  <Override PartName="/ppt/embeddings/Microsoft_Equation11.bin" ContentType="application/vnd.openxmlformats-officedocument.oleObject"/>
  <Override PartName="/ppt/embeddings/Microsoft_Equation4.bin" ContentType="application/vnd.openxmlformats-officedocument.oleObject"/>
  <Override PartName="/ppt/slides/slide13.xml" ContentType="application/vnd.openxmlformats-officedocument.presentationml.slide+xml"/>
  <Override PartName="/ppt/slides/slide14.xml" ContentType="application/vnd.openxmlformats-officedocument.presentationml.slide+xml"/>
  <Override PartName="/ppt/embeddings/Microsoft_Equation10.bin" ContentType="application/vnd.openxmlformats-officedocument.oleObject"/>
  <Override PartName="/ppt/slides/slide34.xml" ContentType="application/vnd.openxmlformats-officedocument.presentationml.slide+xml"/>
  <Override PartName="/ppt/embeddings/Microsoft_Equation5.bin" ContentType="application/vnd.openxmlformats-officedocument.oleObject"/>
  <Override PartName="/ppt/embeddings/Microsoft_Equation7.bin" ContentType="application/vnd.openxmlformats-officedocument.oleObject"/>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Default Extension="emf" ContentType="image/x-emf"/>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jpeg" ContentType="image/jpeg"/>
  <Default Extension="vml" ContentType="application/vnd.openxmlformats-officedocument.vmlDrawin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embeddings/Microsoft_Equation1.bin" ContentType="application/vnd.openxmlformats-officedocument.oleObject"/>
  <Override PartName="/ppt/slides/slide27.xml" ContentType="application/vnd.openxmlformats-officedocument.presentationml.slide+xml"/>
  <Default Extension="tiff" ContentType="image/tiff"/>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Override PartName="/ppt/embeddings/Microsoft_Equation9.bin" ContentType="application/vnd.openxmlformats-officedocument.oleObject"/>
  <Default Extension="bin" ContentType="application/vnd.openxmlformats-officedocument.presentationml.printerSettings"/>
  <Override PartName="/ppt/embeddings/Microsoft_Equation6.bin" ContentType="application/vnd.openxmlformats-officedocument.oleObject"/>
  <Default Extension="rels" ContentType="application/vnd.openxmlformats-package.relationships+xml"/>
  <Override PartName="/ppt/slides/slide9.xml" ContentType="application/vnd.openxmlformats-officedocument.presentationml.slide+xml"/>
  <Override PartName="/ppt/embeddings/Microsoft_Equation3.bin" ContentType="application/vnd.openxmlformats-officedocument.oleObject"/>
  <Override PartName="/ppt/slides/slide24.xml" ContentType="application/vnd.openxmlformats-officedocument.presentationml.slide+xml"/>
  <Override PartName="/ppt/tags/tag1.xml" ContentType="application/vnd.openxmlformats-officedocument.presentationml.tags+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37"/>
  </p:notesMasterIdLst>
  <p:sldIdLst>
    <p:sldId id="257" r:id="rId2"/>
    <p:sldId id="284" r:id="rId3"/>
    <p:sldId id="337" r:id="rId4"/>
    <p:sldId id="286" r:id="rId5"/>
    <p:sldId id="287" r:id="rId6"/>
    <p:sldId id="289" r:id="rId7"/>
    <p:sldId id="290" r:id="rId8"/>
    <p:sldId id="291" r:id="rId9"/>
    <p:sldId id="354" r:id="rId10"/>
    <p:sldId id="331" r:id="rId11"/>
    <p:sldId id="347" r:id="rId12"/>
    <p:sldId id="349" r:id="rId13"/>
    <p:sldId id="348" r:id="rId14"/>
    <p:sldId id="346" r:id="rId15"/>
    <p:sldId id="302" r:id="rId16"/>
    <p:sldId id="288" r:id="rId17"/>
    <p:sldId id="339" r:id="rId18"/>
    <p:sldId id="340" r:id="rId19"/>
    <p:sldId id="341" r:id="rId20"/>
    <p:sldId id="342" r:id="rId21"/>
    <p:sldId id="280" r:id="rId22"/>
    <p:sldId id="312" r:id="rId23"/>
    <p:sldId id="356" r:id="rId24"/>
    <p:sldId id="259" r:id="rId25"/>
    <p:sldId id="260" r:id="rId26"/>
    <p:sldId id="261" r:id="rId27"/>
    <p:sldId id="262" r:id="rId28"/>
    <p:sldId id="263" r:id="rId29"/>
    <p:sldId id="264" r:id="rId30"/>
    <p:sldId id="357" r:id="rId31"/>
    <p:sldId id="266" r:id="rId32"/>
    <p:sldId id="267" r:id="rId33"/>
    <p:sldId id="275" r:id="rId34"/>
    <p:sldId id="328" r:id="rId35"/>
    <p:sldId id="343"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howOutlineIcons="0">
    <p:restoredLeft sz="12428" autoAdjust="0"/>
    <p:restoredTop sz="94660"/>
  </p:normalViewPr>
  <p:slideViewPr>
    <p:cSldViewPr>
      <p:cViewPr>
        <p:scale>
          <a:sx n="100" d="100"/>
          <a:sy n="100" d="100"/>
        </p:scale>
        <p:origin x="-1968" y="-111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presProps" Target="presProps.xml"/><Relationship Id="rId40" Type="http://schemas.openxmlformats.org/officeDocument/2006/relationships/viewProps" Target="viewProps.xml"/><Relationship Id="rId7" Type="http://schemas.openxmlformats.org/officeDocument/2006/relationships/slide" Target="slides/slide6.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tableStyles" Target="tableStyles.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printerSettings" Target="printerSettings/printerSettings1.bin"/><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58.emf"/><Relationship Id="rId4" Type="http://schemas.openxmlformats.org/officeDocument/2006/relationships/image" Target="../media/image54.emf"/><Relationship Id="rId5" Type="http://schemas.openxmlformats.org/officeDocument/2006/relationships/image" Target="../media/image55.emf"/><Relationship Id="rId7" Type="http://schemas.openxmlformats.org/officeDocument/2006/relationships/image" Target="../media/image57.emf"/><Relationship Id="rId1" Type="http://schemas.openxmlformats.org/officeDocument/2006/relationships/image" Target="../media/image51.emf"/><Relationship Id="rId2" Type="http://schemas.openxmlformats.org/officeDocument/2006/relationships/image" Target="../media/image52.emf"/><Relationship Id="rId9" Type="http://schemas.openxmlformats.org/officeDocument/2006/relationships/image" Target="../media/image59.wmf"/><Relationship Id="rId3" Type="http://schemas.openxmlformats.org/officeDocument/2006/relationships/image" Target="../media/image53.emf"/><Relationship Id="rId6"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6AE8C8-51CE-4C82-A0EA-11D6B1FE8602}" type="datetimeFigureOut">
              <a:rPr lang="en-US" smtClean="0"/>
              <a:pPr/>
              <a:t>5/17/16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1B0A3-06B4-49BD-BD58-8467B8286442}"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66415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3FCD19-2367-BC4F-B8EA-962B9C0F6941}" type="slidenum">
              <a:rPr lang="en-US" smtClean="0"/>
              <a:pPr/>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lide Image Placeholder 1"/>
          <p:cNvSpPr>
            <a:spLocks noGrp="1" noRot="1" noChangeAspect="1"/>
          </p:cNvSpPr>
          <p:nvPr>
            <p:ph type="sldImg"/>
          </p:nvPr>
        </p:nvSpPr>
        <p:spPr>
          <a:ln/>
        </p:spPr>
      </p:sp>
      <p:sp>
        <p:nvSpPr>
          <p:cNvPr id="14339" name="Notes Placeholder 2"/>
          <p:cNvSpPr>
            <a:spLocks noGrp="1"/>
          </p:cNvSpPr>
          <p:nvPr>
            <p:ph type="body" idx="1"/>
          </p:nvPr>
        </p:nvSpPr>
        <p:spPr>
          <a:noFill/>
          <a:ln/>
        </p:spPr>
        <p:txBody>
          <a:bodyPr/>
          <a:lstStyle/>
          <a:p>
            <a:r>
              <a:rPr lang="en-US" smtClean="0">
                <a:ea typeface="ＭＳ Ｐゴシック" charset="-128"/>
                <a:cs typeface="ＭＳ Ｐゴシック" charset="-128"/>
              </a:rPr>
              <a:t>A new Hall will be constructed to house the GlueX detector, that will conduct a search for excited mesons with gluonic components, and the existing Halls will be upgraded with new equipment as well. Hall C will have an additional super high momentum spectrometer. Hall A will retain the existing spectrometers and provide space for new specialized equipment to address a variety of physics topics. Hall B will house the CLAS12 detector which is the focus of this of workshop. At 12 GeV JLab will be ideal for precision studies at large Bjorken x. </a:t>
            </a:r>
          </a:p>
          <a:p>
            <a:endParaRPr lang="en-US" smtClean="0">
              <a:ea typeface="ＭＳ Ｐゴシック" charset="-128"/>
              <a:cs typeface="ＭＳ Ｐゴシック" charset="-128"/>
            </a:endParaRPr>
          </a:p>
        </p:txBody>
      </p:sp>
      <p:sp>
        <p:nvSpPr>
          <p:cNvPr id="14340" name="Slide Number Placeholder 3"/>
          <p:cNvSpPr>
            <a:spLocks noGrp="1"/>
          </p:cNvSpPr>
          <p:nvPr>
            <p:ph type="sldNum" sz="quarter" idx="5"/>
          </p:nvPr>
        </p:nvSpPr>
        <p:spPr>
          <a:noFill/>
        </p:spPr>
        <p:txBody>
          <a:bodyPr/>
          <a:lstStyle/>
          <a:p>
            <a:fld id="{15E5A03B-B5E4-5740-A0E8-EE671BD3CD12}" type="slidenum">
              <a:rPr lang="en-US" smtClean="0"/>
              <a:pPr/>
              <a:t>15</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E11E62-5B89-4F94-B395-A77A1C43D642}" type="slidenum">
              <a:rPr lang="en-US">
                <a:solidFill>
                  <a:srgbClr val="000000"/>
                </a:solidFill>
              </a:rPr>
              <a:pPr fontAlgn="base">
                <a:spcBef>
                  <a:spcPct val="0"/>
                </a:spcBef>
                <a:spcAft>
                  <a:spcPct val="0"/>
                </a:spcAft>
              </a:pPr>
              <a:t>16</a:t>
            </a:fld>
            <a:endParaRPr lang="en-US">
              <a:solidFill>
                <a:srgbClr val="000000"/>
              </a:solidFill>
            </a:endParaRPr>
          </a:p>
        </p:txBody>
      </p:sp>
      <p:sp>
        <p:nvSpPr>
          <p:cNvPr id="44035" name="Rectangle 2"/>
          <p:cNvSpPr>
            <a:spLocks noGrp="1" noRot="1" noChangeAspect="1" noChangeArrowheads="1" noTextEdit="1"/>
          </p:cNvSpPr>
          <p:nvPr>
            <p:ph type="sldImg"/>
          </p:nvPr>
        </p:nvSpPr>
        <p:spPr bwMode="auto">
          <a:xfrm>
            <a:off x="1153448" y="688005"/>
            <a:ext cx="4551104" cy="3429000"/>
          </a:xfrm>
          <a:noFill/>
          <a:ln>
            <a:solidFill>
              <a:srgbClr val="000000"/>
            </a:solidFill>
            <a:miter lim="800000"/>
            <a:headEnd/>
            <a:tailEnd/>
          </a:ln>
        </p:spPr>
      </p:sp>
      <p:sp>
        <p:nvSpPr>
          <p:cNvPr id="44036" name="Rectangle 3"/>
          <p:cNvSpPr>
            <a:spLocks noGrp="1" noChangeArrowheads="1"/>
          </p:cNvSpPr>
          <p:nvPr>
            <p:ph type="body" idx="1"/>
          </p:nvPr>
        </p:nvSpPr>
        <p:spPr bwMode="auto">
          <a:xfrm>
            <a:off x="685800" y="4343400"/>
            <a:ext cx="5486400" cy="4113213"/>
          </a:xfrm>
          <a:noFill/>
        </p:spPr>
        <p:txBody>
          <a:bodyPr wrap="square" numCol="1" anchor="t" anchorCtr="0" compatLnSpc="1">
            <a:prstTxWarp prst="textNoShape">
              <a:avLst/>
            </a:prstTxWarp>
          </a:bodyPr>
          <a:lstStyle/>
          <a:p>
            <a:pPr>
              <a:spcBef>
                <a:spcPct val="0"/>
              </a:spcBef>
            </a:pPr>
            <a:r>
              <a:rPr lang="en-US" b="1" i="1" dirty="0" smtClean="0"/>
              <a:t>The kinematics range that can be covered in exclusive processes with high precision data</a:t>
            </a:r>
            <a:r>
              <a:rPr lang="en-US" dirty="0" smtClean="0"/>
              <a:t> is shown with this yellow area. This will be the only accelerator where </a:t>
            </a:r>
            <a:r>
              <a:rPr lang="en-US" dirty="0" err="1" smtClean="0"/>
              <a:t>rhe</a:t>
            </a:r>
            <a:r>
              <a:rPr lang="en-US" dirty="0" smtClean="0"/>
              <a:t> valence quark regime can be fully covered with high precision data. other existing machines, even at much higher energies can not cover this regime due to the much lower luminosity at HERA or COMPASS.  </a:t>
            </a:r>
          </a:p>
          <a:p>
            <a:pPr>
              <a:spcBef>
                <a:spcPct val="0"/>
              </a:spcBef>
            </a:pPr>
            <a:endParaRPr lang="en-US" dirty="0" smtClean="0"/>
          </a:p>
          <a:p>
            <a:pPr>
              <a:spcBef>
                <a:spcPct val="0"/>
              </a:spcBef>
            </a:pPr>
            <a:r>
              <a:rPr lang="en-US" dirty="0" smtClean="0"/>
              <a:t>My own personal view is that several experiments, in some of which I participated, </a:t>
            </a:r>
            <a:r>
              <a:rPr lang="en-US" dirty="0" err="1" smtClean="0"/>
              <a:t>eg</a:t>
            </a:r>
            <a:r>
              <a:rPr lang="en-US" dirty="0" smtClean="0"/>
              <a:t> EMC and E665, but also  HERA, the physics, especially at high x was limited  by the lack of luminosity. </a:t>
            </a:r>
          </a:p>
          <a:p>
            <a:pPr>
              <a:spcBef>
                <a:spcPct val="0"/>
              </a:spcBef>
            </a:pPr>
            <a:endParaRPr lang="en-US" dirty="0" smtClean="0"/>
          </a:p>
          <a:p>
            <a:pPr>
              <a:spcBef>
                <a:spcPct val="0"/>
              </a:spcBef>
            </a:pPr>
            <a:r>
              <a:rPr lang="en-US" dirty="0" smtClean="0"/>
              <a:t>Jefferson Lab has luminosity, also good spin control in both beam and targets. </a:t>
            </a:r>
          </a:p>
          <a:p>
            <a:pPr>
              <a:spcBef>
                <a:spcPct val="0"/>
              </a:spcBef>
            </a:pPr>
            <a:endParaRPr lang="en-US" dirty="0" smtClean="0"/>
          </a:p>
          <a:p>
            <a:pPr>
              <a:spcBef>
                <a:spcPct val="0"/>
              </a:spcBef>
            </a:pPr>
            <a:r>
              <a:rPr lang="en-US" dirty="0" smtClean="0"/>
              <a:t>So high x is  (still) there for the taking and given 12 </a:t>
            </a:r>
            <a:r>
              <a:rPr lang="en-US" dirty="0" err="1" smtClean="0"/>
              <a:t>GeV</a:t>
            </a:r>
            <a:r>
              <a:rPr lang="en-US" dirty="0" smtClean="0"/>
              <a:t>, it is accessible </a:t>
            </a:r>
            <a:r>
              <a:rPr lang="en-US" dirty="0" err="1" smtClean="0"/>
              <a:t>kinematically</a:t>
            </a:r>
            <a:r>
              <a:rPr lang="en-US" dirty="0"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a:latin typeface="Times New Roman" pitchFamily="-109" charset="0"/>
              <a:ea typeface="ＭＳ Ｐゴシック" pitchFamily="-109" charset="-128"/>
              <a:cs typeface="ＭＳ Ｐゴシック" pitchFamily="-109" charset="-128"/>
            </a:endParaRPr>
          </a:p>
        </p:txBody>
      </p:sp>
      <p:sp>
        <p:nvSpPr>
          <p:cNvPr id="71684" name="Slide Number Placeholder 3"/>
          <p:cNvSpPr>
            <a:spLocks noGrp="1"/>
          </p:cNvSpPr>
          <p:nvPr>
            <p:ph type="sldNum" sz="quarter" idx="5"/>
          </p:nvPr>
        </p:nvSpPr>
        <p:spPr>
          <a:xfrm>
            <a:off x="3884853" y="8685235"/>
            <a:ext cx="2971592" cy="457200"/>
          </a:xfrm>
          <a:prstGeom prst="rect">
            <a:avLst/>
          </a:prstGeom>
          <a:noFill/>
        </p:spPr>
        <p:txBody>
          <a:bodyPr lIns="89918" tIns="44959" rIns="89918" bIns="44959"/>
          <a:lstStyle/>
          <a:p>
            <a:fld id="{CFBDE3D9-521D-E340-B323-98F9B20604F4}" type="slidenum">
              <a:rPr lang="en-US"/>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solidFill>
                  <a:prstClr val="white"/>
                </a:solidFill>
              </a:rPr>
              <a:pPr/>
              <a:t>5/17/16</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dirty="0">
              <a:solidFill>
                <a:prstClr val="black"/>
              </a:solidFill>
            </a:endParaRPr>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45920873"/>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6425132"/>
            <a:ext cx="9144000" cy="420624"/>
          </a:xfrm>
          <a:prstGeom prst="rect">
            <a:avLst/>
          </a:prstGeom>
        </p:spPr>
      </p:pic>
      <p:sp>
        <p:nvSpPr>
          <p:cNvPr id="9"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6881947"/>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B7A8C4-467F-E44E-B317-3793E9E1F4A0}" type="datetimeFigureOut">
              <a:rPr lang="en-US" smtClean="0"/>
              <a:pPr/>
              <a:t>5/17/16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14BBB66-D34E-C643-9AA3-4798B194787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617300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54070921"/>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6" Type="http://schemas.openxmlformats.org/officeDocument/2006/relationships/image" Target="../media/image1.jpeg"/><Relationship Id="rId4" Type="http://schemas.openxmlformats.org/officeDocument/2006/relationships/slideLayout" Target="../slideLayouts/slideLayout4.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65109F8C-9F4D-5945-807D-33CC9F4EE4DF}" type="datetimeFigureOut">
              <a:rPr lang="en-US" smtClean="0">
                <a:solidFill>
                  <a:prstClr val="white"/>
                </a:solidFill>
              </a:rPr>
              <a:pPr defTabSz="457200"/>
              <a:t>5/17/16</a:t>
            </a:fld>
            <a:endParaRPr lang="en-US" dirty="0">
              <a:solidFill>
                <a:prstClr val="white"/>
              </a:solidFill>
            </a:endParaRPr>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221323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3"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emf"/><Relationship Id="rId3" Type="http://schemas.openxmlformats.org/officeDocument/2006/relationships/image" Target="../media/image18.emf"/><Relationship Id="rId5"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4" Type="http://schemas.openxmlformats.org/officeDocument/2006/relationships/image" Target="../media/image24.png"/><Relationship Id="rId5" Type="http://schemas.openxmlformats.org/officeDocument/2006/relationships/image" Target="../media/image25.png"/><Relationship Id="rId7"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image" Target="../media/image22.png"/><Relationship Id="rId9" Type="http://schemas.openxmlformats.org/officeDocument/2006/relationships/image" Target="../media/image29.png"/><Relationship Id="rId3" Type="http://schemas.openxmlformats.org/officeDocument/2006/relationships/image" Target="../media/image23.png"/><Relationship Id="rId6" Type="http://schemas.openxmlformats.org/officeDocument/2006/relationships/image" Target="../media/image26.png"/></Relationships>
</file>

<file path=ppt/slides/_rels/slide15.xml.rels><?xml version="1.0" encoding="UTF-8" standalone="yes"?>
<Relationships xmlns="http://schemas.openxmlformats.org/package/2006/relationships"><Relationship Id="rId6" Type="http://schemas.openxmlformats.org/officeDocument/2006/relationships/image" Target="../media/image33.pn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0.png"/><Relationship Id="rId5" Type="http://schemas.openxmlformats.org/officeDocument/2006/relationships/image" Target="../media/image32.jpeg"/></Relationships>
</file>

<file path=ppt/slides/_rels/slide16.xml.rels><?xml version="1.0" encoding="UTF-8" standalone="yes"?>
<Relationships xmlns="http://schemas.openxmlformats.org/package/2006/relationships"><Relationship Id="rId4" Type="http://schemas.openxmlformats.org/officeDocument/2006/relationships/image" Target="../media/image34.png"/><Relationship Id="rId1" Type="http://schemas.openxmlformats.org/officeDocument/2006/relationships/tags" Target="../tags/tag1.xml"/><Relationship Id="rId2" Type="http://schemas.openxmlformats.org/officeDocument/2006/relationships/slideLayout" Target="../slideLayouts/slideLayout3.xml"/><Relationship Id="rId3"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2" Type="http://schemas.openxmlformats.org/officeDocument/2006/relationships/image" Target="../media/image35.emf"/><Relationship Id="rId3" Type="http://schemas.openxmlformats.org/officeDocument/2006/relationships/image" Target="../media/image3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4"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5.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emf"/><Relationship Id="rId3" Type="http://schemas.openxmlformats.org/officeDocument/2006/relationships/image" Target="../media/image41.emf"/></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6" Type="http://schemas.openxmlformats.org/officeDocument/2006/relationships/oleObject" Target="../embeddings/Microsoft_Equation2.bin"/><Relationship Id="rId4"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image" Target="../media/image49.emf"/><Relationship Id="rId5" Type="http://schemas.openxmlformats.org/officeDocument/2006/relationships/image" Target="../media/image50.emf"/></Relationships>
</file>

<file path=ppt/slides/_rels/slide25.xml.rels><?xml version="1.0" encoding="UTF-8" standalone="yes"?>
<Relationships xmlns="http://schemas.openxmlformats.org/package/2006/relationships"><Relationship Id="rId14" Type="http://schemas.openxmlformats.org/officeDocument/2006/relationships/oleObject" Target="../embeddings/Microsoft_Equation11.bin"/><Relationship Id="rId4" Type="http://schemas.openxmlformats.org/officeDocument/2006/relationships/image" Target="../media/image61.tiff"/><Relationship Id="rId7" Type="http://schemas.openxmlformats.org/officeDocument/2006/relationships/oleObject" Target="../embeddings/Microsoft_Equation5.bin"/><Relationship Id="rId11" Type="http://schemas.openxmlformats.org/officeDocument/2006/relationships/oleObject" Target="../embeddings/Microsoft_Equation9.bin"/><Relationship Id="rId1" Type="http://schemas.openxmlformats.org/officeDocument/2006/relationships/vmlDrawing" Target="../drawings/vmlDrawing2.vml"/><Relationship Id="rId6" Type="http://schemas.openxmlformats.org/officeDocument/2006/relationships/oleObject" Target="../embeddings/Microsoft_Equation4.bin"/><Relationship Id="rId8" Type="http://schemas.openxmlformats.org/officeDocument/2006/relationships/oleObject" Target="../embeddings/Microsoft_Equation6.bin"/><Relationship Id="rId13" Type="http://schemas.openxmlformats.org/officeDocument/2006/relationships/image" Target="../media/image62.jpeg"/><Relationship Id="rId10" Type="http://schemas.openxmlformats.org/officeDocument/2006/relationships/oleObject" Target="../embeddings/Microsoft_Equation8.bin"/><Relationship Id="rId5" Type="http://schemas.openxmlformats.org/officeDocument/2006/relationships/oleObject" Target="../embeddings/Microsoft_Equation3.bin"/><Relationship Id="rId12" Type="http://schemas.openxmlformats.org/officeDocument/2006/relationships/oleObject" Target="../embeddings/Microsoft_Equation10.bin"/><Relationship Id="rId2" Type="http://schemas.openxmlformats.org/officeDocument/2006/relationships/slideLayout" Target="../slideLayouts/slideLayout3.xml"/><Relationship Id="rId9" Type="http://schemas.openxmlformats.org/officeDocument/2006/relationships/oleObject" Target="../embeddings/Microsoft_Equation7.bin"/><Relationship Id="rId3" Type="http://schemas.openxmlformats.org/officeDocument/2006/relationships/image" Target="../media/image60.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emf"/></Relationships>
</file>

<file path=ppt/slides/_rels/slide3.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6" Type="http://schemas.openxmlformats.org/officeDocument/2006/relationships/image" Target="../media/image71.png"/><Relationship Id="rId4" Type="http://schemas.openxmlformats.org/officeDocument/2006/relationships/image" Target="../media/image69.jpeg"/><Relationship Id="rId1" Type="http://schemas.openxmlformats.org/officeDocument/2006/relationships/slideLayout" Target="../slideLayouts/slideLayout1.xml"/><Relationship Id="rId2" Type="http://schemas.openxmlformats.org/officeDocument/2006/relationships/image" Target="../media/image67.png"/><Relationship Id="rId3" Type="http://schemas.openxmlformats.org/officeDocument/2006/relationships/image" Target="../media/image68.jpeg"/><Relationship Id="rId5" Type="http://schemas.openxmlformats.org/officeDocument/2006/relationships/image" Target="../media/image7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1680245" y="-19050"/>
            <a:ext cx="7273255" cy="6667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r" defTabSz="457200" fontAlgn="base">
              <a:spcBef>
                <a:spcPct val="0"/>
              </a:spcBef>
              <a:spcAft>
                <a:spcPct val="0"/>
              </a:spcAft>
              <a:defRPr/>
            </a:pPr>
            <a:r>
              <a:rPr lang="en-US" sz="32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GPD Program at Jefferson Lab</a:t>
            </a:r>
            <a:endParaRPr lang="en-US" sz="32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12070" y="6019800"/>
            <a:ext cx="2714625"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defTabSz="457200" fontAlgn="base">
              <a:spcBef>
                <a:spcPct val="0"/>
              </a:spcBef>
              <a:spcAft>
                <a:spcPct val="0"/>
              </a:spcAft>
              <a:defRPr/>
            </a:pPr>
            <a:r>
              <a:rPr lang="en-US"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Latifa Elouadrhiri</a:t>
            </a:r>
          </a:p>
          <a:p>
            <a:pPr defTabSz="457200" fontAlgn="base">
              <a:spcBef>
                <a:spcPct val="0"/>
              </a:spcBef>
              <a:spcAft>
                <a:spcPct val="0"/>
              </a:spcAft>
              <a:defRPr/>
            </a:pPr>
            <a:r>
              <a:rPr lang="en-US"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May 17, 2016</a:t>
            </a:r>
            <a:endParaRPr lang="en-US"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2" descr="C:\Users\stewartm\Desktop\aerial March2015-aerialTweaked.jpg"/>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647701"/>
            <a:ext cx="9144000" cy="537209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89513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326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77331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76200"/>
            <a:ext cx="8610600" cy="670033"/>
          </a:xfrm>
        </p:spPr>
        <p:txBody>
          <a:bodyPr>
            <a:normAutofit fontScale="90000"/>
          </a:bodyPr>
          <a:lstStyle/>
          <a:p>
            <a:r>
              <a:rPr lang="en-US" b="1" dirty="0" smtClean="0"/>
              <a:t>DVCS </a:t>
            </a:r>
            <a:r>
              <a:rPr lang="en-US" b="1" dirty="0" err="1" smtClean="0"/>
              <a:t>Unpolarized</a:t>
            </a:r>
            <a:r>
              <a:rPr lang="en-US" b="1" dirty="0" smtClean="0"/>
              <a:t> Cross-Sections</a:t>
            </a:r>
            <a:endParaRPr lang="en-US" b="1" dirty="0"/>
          </a:p>
        </p:txBody>
      </p:sp>
      <p:pic>
        <p:nvPicPr>
          <p:cNvPr id="4" name="Picture 3" descr="unpolarcrosssections.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957777"/>
            <a:ext cx="9087877" cy="573625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67611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631"/>
            <a:ext cx="8229600" cy="610265"/>
          </a:xfrm>
        </p:spPr>
        <p:txBody>
          <a:bodyPr>
            <a:normAutofit/>
          </a:bodyPr>
          <a:lstStyle/>
          <a:p>
            <a:r>
              <a:rPr lang="en-US" dirty="0" smtClean="0"/>
              <a:t>DVCS </a:t>
            </a:r>
            <a:r>
              <a:rPr lang="en-US" dirty="0" err="1" smtClean="0"/>
              <a:t>Longitundinal</a:t>
            </a:r>
            <a:r>
              <a:rPr lang="en-US" dirty="0" smtClean="0"/>
              <a:t> Target</a:t>
            </a:r>
            <a:endParaRPr lang="en-US" dirty="0"/>
          </a:p>
        </p:txBody>
      </p:sp>
      <p:pic>
        <p:nvPicPr>
          <p:cNvPr id="4" name="Picture 3" descr="A_UL_eg1dvcs.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2302" y="1148926"/>
            <a:ext cx="4364055" cy="5709074"/>
          </a:xfrm>
          <a:prstGeom prst="rect">
            <a:avLst/>
          </a:prstGeom>
        </p:spPr>
      </p:pic>
      <p:pic>
        <p:nvPicPr>
          <p:cNvPr id="5" name="Picture 4" descr="A_LL_eg1dvcs.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09897" y="1148926"/>
            <a:ext cx="4361232" cy="5709074"/>
          </a:xfrm>
          <a:prstGeom prst="rect">
            <a:avLst/>
          </a:prstGeom>
        </p:spPr>
      </p:pic>
      <p:pic>
        <p:nvPicPr>
          <p:cNvPr id="10" name="Picture 9"/>
          <p:cNvPicPr>
            <a:picLocks noChangeAspect="1"/>
          </p:cNvPicPr>
          <p:nvPr/>
        </p:nvPicPr>
        <p:blipFill>
          <a:blip r:embed="rId4"/>
          <a:stretch>
            <a:fillRect/>
          </a:stretch>
        </p:blipFill>
        <p:spPr>
          <a:xfrm>
            <a:off x="1374138" y="884903"/>
            <a:ext cx="1754358" cy="379809"/>
          </a:xfrm>
          <a:prstGeom prst="rect">
            <a:avLst/>
          </a:prstGeom>
        </p:spPr>
      </p:pic>
      <p:pic>
        <p:nvPicPr>
          <p:cNvPr id="11" name="Picture 10"/>
          <p:cNvPicPr>
            <a:picLocks noChangeAspect="1"/>
          </p:cNvPicPr>
          <p:nvPr/>
        </p:nvPicPr>
        <p:blipFill>
          <a:blip r:embed="rId5"/>
          <a:stretch>
            <a:fillRect/>
          </a:stretch>
        </p:blipFill>
        <p:spPr>
          <a:xfrm>
            <a:off x="5944186" y="839637"/>
            <a:ext cx="1754358" cy="42181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23676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16570"/>
          </a:xfrm>
        </p:spPr>
        <p:txBody>
          <a:bodyPr>
            <a:noAutofit/>
          </a:bodyPr>
          <a:lstStyle/>
          <a:p>
            <a:r>
              <a:rPr lang="en-US" dirty="0" smtClean="0"/>
              <a:t>Compton Form Factor H(</a:t>
            </a:r>
            <a:r>
              <a:rPr lang="en-US" dirty="0" err="1" smtClean="0"/>
              <a:t>x,x,t</a:t>
            </a:r>
            <a:r>
              <a:rPr lang="en-US" dirty="0" smtClean="0"/>
              <a:t>)</a:t>
            </a:r>
            <a:endParaRPr lang="en-US" dirty="0"/>
          </a:p>
        </p:txBody>
      </p:sp>
      <p:pic>
        <p:nvPicPr>
          <p:cNvPr id="4" name="Picture 3" descr="VGG_CFFs.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952520"/>
            <a:ext cx="9144000" cy="567583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704242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 name="Title 1"/>
          <p:cNvSpPr>
            <a:spLocks noGrp="1"/>
          </p:cNvSpPr>
          <p:nvPr>
            <p:ph type="ctrTitle"/>
          </p:nvPr>
        </p:nvSpPr>
        <p:spPr>
          <a:xfrm>
            <a:off x="0" y="1"/>
            <a:ext cx="8458200" cy="711200"/>
          </a:xfrm>
        </p:spPr>
        <p:txBody>
          <a:bodyPr>
            <a:normAutofit/>
          </a:bodyPr>
          <a:lstStyle/>
          <a:p>
            <a:r>
              <a:rPr lang="en-US" sz="3200" b="1" dirty="0" smtClean="0">
                <a:solidFill>
                  <a:srgbClr val="000090"/>
                </a:solidFill>
              </a:rPr>
              <a:t>The CEBAF 6/12 GeV Energy Upgrade</a:t>
            </a:r>
            <a:endParaRPr lang="en-US" sz="3200" b="1" dirty="0">
              <a:solidFill>
                <a:srgbClr val="000090"/>
              </a:solidFill>
            </a:endParaRPr>
          </a:p>
        </p:txBody>
      </p:sp>
      <p:grpSp>
        <p:nvGrpSpPr>
          <p:cNvPr id="2" name="Group 51"/>
          <p:cNvGrpSpPr>
            <a:grpSpLocks noChangeAspect="1"/>
          </p:cNvGrpSpPr>
          <p:nvPr/>
        </p:nvGrpSpPr>
        <p:grpSpPr bwMode="auto">
          <a:xfrm>
            <a:off x="2784481" y="2476502"/>
            <a:ext cx="5168890" cy="3395980"/>
            <a:chOff x="885" y="820"/>
            <a:chExt cx="4224" cy="2955"/>
          </a:xfrm>
        </p:grpSpPr>
        <p:pic>
          <p:nvPicPr>
            <p:cNvPr id="53" name="Picture 52" descr="6_GeV_Racetrack"/>
            <p:cNvPicPr>
              <a:picLocks noChangeAspect="1" noChangeArrowheads="1"/>
            </p:cNvPicPr>
            <p:nvPr/>
          </p:nvPicPr>
          <p:blipFill>
            <a:blip r:embed="rId2"/>
            <a:srcRect/>
            <a:stretch>
              <a:fillRect/>
            </a:stretch>
          </p:blipFill>
          <p:spPr bwMode="auto">
            <a:xfrm>
              <a:off x="885" y="820"/>
              <a:ext cx="4224" cy="2955"/>
            </a:xfrm>
            <a:prstGeom prst="rect">
              <a:avLst/>
            </a:prstGeom>
            <a:noFill/>
            <a:ln w="9525">
              <a:noFill/>
              <a:miter lim="800000"/>
              <a:headEnd/>
              <a:tailEnd/>
            </a:ln>
          </p:spPr>
        </p:pic>
        <p:sp>
          <p:nvSpPr>
            <p:cNvPr id="54" name="AutoShape 5"/>
            <p:cNvSpPr>
              <a:spLocks noChangeArrowheads="1"/>
            </p:cNvSpPr>
            <p:nvPr/>
          </p:nvSpPr>
          <p:spPr bwMode="auto">
            <a:xfrm rot="5400000">
              <a:off x="3120" y="1746"/>
              <a:ext cx="336" cy="240"/>
            </a:xfrm>
            <a:prstGeom prst="parallelogram">
              <a:avLst>
                <a:gd name="adj" fmla="val 47911"/>
              </a:avLst>
            </a:prstGeom>
            <a:solidFill>
              <a:schemeClr val="bg1"/>
            </a:solidFill>
            <a:ln w="19050">
              <a:noFill/>
              <a:miter lim="800000"/>
              <a:headEnd/>
              <a:tailEnd/>
            </a:ln>
          </p:spPr>
          <p:txBody>
            <a:bodyPr anchor="ctr">
              <a:prstTxWarp prst="textNoShape">
                <a:avLst/>
              </a:prstTxWarp>
              <a:spAutoFit/>
            </a:bodyPr>
            <a:lstStyle/>
            <a:p>
              <a:endParaRPr lang="en-US">
                <a:solidFill>
                  <a:srgbClr val="000000"/>
                </a:solidFill>
              </a:endParaRPr>
            </a:p>
          </p:txBody>
        </p:sp>
      </p:grpSp>
      <p:pic>
        <p:nvPicPr>
          <p:cNvPr id="55" name="Picture 54" descr="12_GeV_mods_Arc-10_overlay"/>
          <p:cNvPicPr>
            <a:picLocks noChangeAspect="1" noChangeArrowheads="1"/>
          </p:cNvPicPr>
          <p:nvPr/>
        </p:nvPicPr>
        <p:blipFill>
          <a:blip r:embed="rId3"/>
          <a:srcRect/>
          <a:stretch>
            <a:fillRect/>
          </a:stretch>
        </p:blipFill>
        <p:spPr bwMode="auto">
          <a:xfrm>
            <a:off x="2789248" y="3602045"/>
            <a:ext cx="2611120" cy="1357623"/>
          </a:xfrm>
          <a:prstGeom prst="rect">
            <a:avLst/>
          </a:prstGeom>
          <a:noFill/>
          <a:ln w="9525">
            <a:noFill/>
            <a:miter lim="800000"/>
            <a:headEnd/>
            <a:tailEnd/>
          </a:ln>
        </p:spPr>
      </p:pic>
      <p:pic>
        <p:nvPicPr>
          <p:cNvPr id="56" name="Picture 55" descr="12_GeV_mods_NL-cryomodules_overlay"/>
          <p:cNvPicPr>
            <a:picLocks noChangeAspect="1" noChangeArrowheads="1"/>
          </p:cNvPicPr>
          <p:nvPr/>
        </p:nvPicPr>
        <p:blipFill>
          <a:blip r:embed="rId4"/>
          <a:srcRect/>
          <a:stretch>
            <a:fillRect/>
          </a:stretch>
        </p:blipFill>
        <p:spPr bwMode="auto">
          <a:xfrm>
            <a:off x="4640263" y="2476507"/>
            <a:ext cx="1056640" cy="888996"/>
          </a:xfrm>
          <a:prstGeom prst="rect">
            <a:avLst/>
          </a:prstGeom>
          <a:noFill/>
          <a:ln w="9525">
            <a:noFill/>
            <a:miter lim="800000"/>
            <a:headEnd/>
            <a:tailEnd/>
          </a:ln>
        </p:spPr>
      </p:pic>
      <p:pic>
        <p:nvPicPr>
          <p:cNvPr id="57" name="Picture 56" descr="12_GeV_mods_SL-cryomodules_overlay"/>
          <p:cNvPicPr>
            <a:picLocks noChangeAspect="1" noChangeArrowheads="1"/>
          </p:cNvPicPr>
          <p:nvPr/>
        </p:nvPicPr>
        <p:blipFill>
          <a:blip r:embed="rId5"/>
          <a:srcRect/>
          <a:stretch>
            <a:fillRect/>
          </a:stretch>
        </p:blipFill>
        <p:spPr bwMode="auto">
          <a:xfrm>
            <a:off x="5394337" y="3929073"/>
            <a:ext cx="1436359" cy="986787"/>
          </a:xfrm>
          <a:prstGeom prst="rect">
            <a:avLst/>
          </a:prstGeom>
          <a:noFill/>
          <a:ln w="9525">
            <a:noFill/>
            <a:miter lim="800000"/>
            <a:headEnd/>
            <a:tailEnd/>
          </a:ln>
        </p:spPr>
      </p:pic>
      <p:grpSp>
        <p:nvGrpSpPr>
          <p:cNvPr id="3" name="Group 57"/>
          <p:cNvGrpSpPr>
            <a:grpSpLocks noChangeAspect="1"/>
          </p:cNvGrpSpPr>
          <p:nvPr/>
        </p:nvGrpSpPr>
        <p:grpSpPr bwMode="auto">
          <a:xfrm>
            <a:off x="5543552" y="3171823"/>
            <a:ext cx="1157695" cy="613399"/>
            <a:chOff x="3146" y="1440"/>
            <a:chExt cx="946" cy="534"/>
          </a:xfrm>
        </p:grpSpPr>
        <p:sp>
          <p:nvSpPr>
            <p:cNvPr id="59" name="Text Box 10"/>
            <p:cNvSpPr txBox="1">
              <a:spLocks noChangeArrowheads="1"/>
            </p:cNvSpPr>
            <p:nvPr/>
          </p:nvSpPr>
          <p:spPr bwMode="auto">
            <a:xfrm>
              <a:off x="3360" y="1440"/>
              <a:ext cx="732" cy="214"/>
            </a:xfrm>
            <a:prstGeom prst="rect">
              <a:avLst/>
            </a:prstGeom>
            <a:noFill/>
            <a:ln w="19050">
              <a:noFill/>
              <a:miter lim="800000"/>
              <a:headEnd/>
              <a:tailEnd/>
            </a:ln>
            <a:effectLst/>
          </p:spPr>
          <p:txBody>
            <a:bodyPr wrap="square" lIns="0" tIns="0" rIns="0" bIns="0">
              <a:prstTxWarp prst="textNoShape">
                <a:avLst/>
              </a:prstTxWarp>
              <a:spAutoFit/>
            </a:bodyPr>
            <a:lstStyle/>
            <a:p>
              <a:pPr defTabSz="992188">
                <a:spcBef>
                  <a:spcPct val="50000"/>
                </a:spcBef>
                <a:defRPr/>
              </a:pPr>
              <a:r>
                <a:rPr lang="en-US" sz="1600" b="1" i="1" dirty="0">
                  <a:solidFill>
                    <a:srgbClr val="000000"/>
                  </a:solidFill>
                  <a:effectLst>
                    <a:outerShdw blurRad="38100" dist="38100" dir="2700000" algn="tl">
                      <a:srgbClr val="000000"/>
                    </a:outerShdw>
                  </a:effectLst>
                  <a:latin typeface="Times New Roman" charset="0"/>
                </a:rPr>
                <a:t>CHL-2</a:t>
              </a:r>
            </a:p>
          </p:txBody>
        </p:sp>
        <p:grpSp>
          <p:nvGrpSpPr>
            <p:cNvPr id="4" name="Group 59"/>
            <p:cNvGrpSpPr>
              <a:grpSpLocks/>
            </p:cNvGrpSpPr>
            <p:nvPr/>
          </p:nvGrpSpPr>
          <p:grpSpPr bwMode="auto">
            <a:xfrm>
              <a:off x="3146" y="1536"/>
              <a:ext cx="406" cy="438"/>
              <a:chOff x="3146" y="1536"/>
              <a:chExt cx="406" cy="438"/>
            </a:xfrm>
          </p:grpSpPr>
          <p:pic>
            <p:nvPicPr>
              <p:cNvPr id="61" name="Picture 60" descr="12_GeV_mods_CHL_overlay"/>
              <p:cNvPicPr>
                <a:picLocks noChangeAspect="1" noChangeArrowheads="1"/>
              </p:cNvPicPr>
              <p:nvPr/>
            </p:nvPicPr>
            <p:blipFill>
              <a:blip r:embed="rId6"/>
              <a:srcRect/>
              <a:stretch>
                <a:fillRect/>
              </a:stretch>
            </p:blipFill>
            <p:spPr bwMode="auto">
              <a:xfrm>
                <a:off x="3146" y="1707"/>
                <a:ext cx="184" cy="267"/>
              </a:xfrm>
              <a:prstGeom prst="rect">
                <a:avLst/>
              </a:prstGeom>
              <a:noFill/>
              <a:ln w="9525">
                <a:noFill/>
                <a:miter lim="800000"/>
                <a:headEnd/>
                <a:tailEnd/>
              </a:ln>
            </p:spPr>
          </p:pic>
          <p:pic>
            <p:nvPicPr>
              <p:cNvPr id="62" name="Picture 61" descr="12_GeV_mods_arrow_overlay"/>
              <p:cNvPicPr>
                <a:picLocks noChangeAspect="1" noChangeArrowheads="1"/>
              </p:cNvPicPr>
              <p:nvPr/>
            </p:nvPicPr>
            <p:blipFill>
              <a:blip r:embed="rId7"/>
              <a:srcRect/>
              <a:stretch>
                <a:fillRect/>
              </a:stretch>
            </p:blipFill>
            <p:spPr bwMode="auto">
              <a:xfrm>
                <a:off x="3329" y="1536"/>
                <a:ext cx="223" cy="288"/>
              </a:xfrm>
              <a:prstGeom prst="rect">
                <a:avLst/>
              </a:prstGeom>
              <a:noFill/>
              <a:ln w="9525">
                <a:noFill/>
                <a:miter lim="800000"/>
                <a:headEnd/>
                <a:tailEnd/>
              </a:ln>
            </p:spPr>
          </p:pic>
        </p:grpSp>
      </p:grpSp>
      <p:grpSp>
        <p:nvGrpSpPr>
          <p:cNvPr id="5" name="Group 62"/>
          <p:cNvGrpSpPr>
            <a:grpSpLocks noChangeAspect="1"/>
          </p:cNvGrpSpPr>
          <p:nvPr/>
        </p:nvGrpSpPr>
        <p:grpSpPr bwMode="auto">
          <a:xfrm>
            <a:off x="1547637" y="4408538"/>
            <a:ext cx="3151415" cy="1069319"/>
            <a:chOff x="-559" y="2031"/>
            <a:chExt cx="2833" cy="930"/>
          </a:xfrm>
        </p:grpSpPr>
        <p:sp>
          <p:nvSpPr>
            <p:cNvPr id="64" name="Text Box 15"/>
            <p:cNvSpPr txBox="1">
              <a:spLocks noChangeArrowheads="1"/>
            </p:cNvSpPr>
            <p:nvPr/>
          </p:nvSpPr>
          <p:spPr bwMode="auto">
            <a:xfrm>
              <a:off x="-559" y="2144"/>
              <a:ext cx="1806" cy="817"/>
            </a:xfrm>
            <a:prstGeom prst="rect">
              <a:avLst/>
            </a:prstGeom>
            <a:noFill/>
            <a:ln w="9525">
              <a:noFill/>
              <a:miter lim="800000"/>
              <a:headEnd/>
              <a:tailEnd/>
            </a:ln>
          </p:spPr>
          <p:txBody>
            <a:bodyPr lIns="107784" tIns="53892" rIns="107784" bIns="53892">
              <a:prstTxWarp prst="textNoShape">
                <a:avLst/>
              </a:prstTxWarp>
              <a:spAutoFit/>
            </a:bodyPr>
            <a:lstStyle/>
            <a:p>
              <a:pPr defTabSz="992188"/>
              <a:r>
                <a:rPr lang="en-US" b="1" i="1" dirty="0">
                  <a:solidFill>
                    <a:srgbClr val="1F497D"/>
                  </a:solidFill>
                  <a:latin typeface="Times New Roman" charset="0"/>
                </a:rPr>
                <a:t>Enhance equipment in existing halls</a:t>
              </a:r>
            </a:p>
          </p:txBody>
        </p:sp>
        <p:sp>
          <p:nvSpPr>
            <p:cNvPr id="65" name="Oval 64"/>
            <p:cNvSpPr>
              <a:spLocks noChangeArrowheads="1"/>
            </p:cNvSpPr>
            <p:nvPr/>
          </p:nvSpPr>
          <p:spPr bwMode="auto">
            <a:xfrm rot="2428027">
              <a:off x="728" y="2031"/>
              <a:ext cx="1546" cy="832"/>
            </a:xfrm>
            <a:prstGeom prst="ellipse">
              <a:avLst/>
            </a:prstGeom>
            <a:noFill/>
            <a:ln w="28575">
              <a:solidFill>
                <a:schemeClr val="tx1"/>
              </a:solidFill>
              <a:round/>
              <a:headEnd/>
              <a:tailEnd/>
            </a:ln>
          </p:spPr>
          <p:txBody>
            <a:bodyPr lIns="107784" tIns="53892" rIns="107784" bIns="53892">
              <a:prstTxWarp prst="textNoShape">
                <a:avLst/>
              </a:prstTxWarp>
            </a:bodyPr>
            <a:lstStyle/>
            <a:p>
              <a:pPr algn="ctr" defTabSz="992188"/>
              <a:endParaRPr lang="en-US" sz="2600" b="1" i="1" u="sng">
                <a:solidFill>
                  <a:srgbClr val="990099"/>
                </a:solidFill>
                <a:latin typeface="Times New Roman" charset="0"/>
              </a:endParaRPr>
            </a:p>
          </p:txBody>
        </p:sp>
      </p:grpSp>
      <p:grpSp>
        <p:nvGrpSpPr>
          <p:cNvPr id="6" name="Group 65"/>
          <p:cNvGrpSpPr>
            <a:grpSpLocks noChangeAspect="1"/>
          </p:cNvGrpSpPr>
          <p:nvPr/>
        </p:nvGrpSpPr>
        <p:grpSpPr bwMode="auto">
          <a:xfrm>
            <a:off x="5676910" y="1630365"/>
            <a:ext cx="2463803" cy="1501140"/>
            <a:chOff x="3064" y="627"/>
            <a:chExt cx="1940" cy="1182"/>
          </a:xfrm>
        </p:grpSpPr>
        <p:pic>
          <p:nvPicPr>
            <p:cNvPr id="67" name="Picture 66" descr="12_GeV_mods_HallD-beamline_overlay"/>
            <p:cNvPicPr>
              <a:picLocks noChangeAspect="1" noChangeArrowheads="1"/>
            </p:cNvPicPr>
            <p:nvPr/>
          </p:nvPicPr>
          <p:blipFill>
            <a:blip r:embed="rId8"/>
            <a:srcRect/>
            <a:stretch>
              <a:fillRect/>
            </a:stretch>
          </p:blipFill>
          <p:spPr bwMode="auto">
            <a:xfrm>
              <a:off x="3064" y="1046"/>
              <a:ext cx="587" cy="763"/>
            </a:xfrm>
            <a:prstGeom prst="rect">
              <a:avLst/>
            </a:prstGeom>
            <a:noFill/>
            <a:ln w="9525">
              <a:noFill/>
              <a:miter lim="800000"/>
              <a:headEnd/>
              <a:tailEnd/>
            </a:ln>
          </p:spPr>
        </p:pic>
        <p:grpSp>
          <p:nvGrpSpPr>
            <p:cNvPr id="7" name="Group 67"/>
            <p:cNvGrpSpPr>
              <a:grpSpLocks/>
            </p:cNvGrpSpPr>
            <p:nvPr/>
          </p:nvGrpSpPr>
          <p:grpSpPr bwMode="auto">
            <a:xfrm>
              <a:off x="3632" y="627"/>
              <a:ext cx="911" cy="548"/>
              <a:chOff x="3792" y="74"/>
              <a:chExt cx="945" cy="606"/>
            </a:xfrm>
          </p:grpSpPr>
          <p:pic>
            <p:nvPicPr>
              <p:cNvPr id="71" name="Picture 20" descr="12_GeV_mods_Hall-D_overlay"/>
              <p:cNvPicPr>
                <a:picLocks noChangeAspect="1" noChangeArrowheads="1"/>
              </p:cNvPicPr>
              <p:nvPr/>
            </p:nvPicPr>
            <p:blipFill>
              <a:blip r:embed="rId9"/>
              <a:srcRect/>
              <a:stretch>
                <a:fillRect/>
              </a:stretch>
            </p:blipFill>
            <p:spPr bwMode="auto">
              <a:xfrm>
                <a:off x="3792" y="74"/>
                <a:ext cx="945" cy="606"/>
              </a:xfrm>
              <a:prstGeom prst="rect">
                <a:avLst/>
              </a:prstGeom>
              <a:noFill/>
              <a:ln w="9525">
                <a:noFill/>
                <a:miter lim="800000"/>
                <a:headEnd/>
                <a:tailEnd/>
              </a:ln>
            </p:spPr>
          </p:pic>
          <p:sp>
            <p:nvSpPr>
              <p:cNvPr id="72" name="AutoShape 21"/>
              <p:cNvSpPr>
                <a:spLocks noChangeArrowheads="1"/>
              </p:cNvSpPr>
              <p:nvPr/>
            </p:nvSpPr>
            <p:spPr bwMode="auto">
              <a:xfrm rot="5400000" flipV="1">
                <a:off x="4084" y="324"/>
                <a:ext cx="192" cy="240"/>
              </a:xfrm>
              <a:prstGeom prst="parallelogram">
                <a:avLst>
                  <a:gd name="adj" fmla="val 59023"/>
                </a:avLst>
              </a:prstGeom>
              <a:solidFill>
                <a:schemeClr val="bg1"/>
              </a:solidFill>
              <a:ln w="19050">
                <a:noFill/>
                <a:miter lim="800000"/>
                <a:headEnd/>
                <a:tailEnd/>
              </a:ln>
            </p:spPr>
            <p:txBody>
              <a:bodyPr anchor="ctr">
                <a:prstTxWarp prst="textNoShape">
                  <a:avLst/>
                </a:prstTxWarp>
                <a:spAutoFit/>
              </a:bodyPr>
              <a:lstStyle/>
              <a:p>
                <a:endParaRPr lang="en-US">
                  <a:solidFill>
                    <a:srgbClr val="000000"/>
                  </a:solidFill>
                </a:endParaRPr>
              </a:p>
            </p:txBody>
          </p:sp>
        </p:grpSp>
        <p:sp>
          <p:nvSpPr>
            <p:cNvPr id="69" name="Freeform 22"/>
            <p:cNvSpPr>
              <a:spLocks/>
            </p:cNvSpPr>
            <p:nvPr/>
          </p:nvSpPr>
          <p:spPr bwMode="auto">
            <a:xfrm>
              <a:off x="3891" y="880"/>
              <a:ext cx="293" cy="118"/>
            </a:xfrm>
            <a:custGeom>
              <a:avLst/>
              <a:gdLst>
                <a:gd name="T0" fmla="*/ 0 w 304"/>
                <a:gd name="T1" fmla="*/ 5 h 130"/>
                <a:gd name="T2" fmla="*/ 13 w 304"/>
                <a:gd name="T3" fmla="*/ 5 h 130"/>
                <a:gd name="T4" fmla="*/ 13 w 304"/>
                <a:gd name="T5" fmla="*/ 5 h 130"/>
                <a:gd name="T6" fmla="*/ 13 w 304"/>
                <a:gd name="T7" fmla="*/ 5 h 130"/>
                <a:gd name="T8" fmla="*/ 13 w 304"/>
                <a:gd name="T9" fmla="*/ 5 h 130"/>
                <a:gd name="T10" fmla="*/ 13 w 304"/>
                <a:gd name="T11" fmla="*/ 5 h 130"/>
                <a:gd name="T12" fmla="*/ 13 w 304"/>
                <a:gd name="T13" fmla="*/ 5 h 130"/>
                <a:gd name="T14" fmla="*/ 13 w 304"/>
                <a:gd name="T15" fmla="*/ 5 h 130"/>
                <a:gd name="T16" fmla="*/ 13 w 304"/>
                <a:gd name="T17" fmla="*/ 5 h 130"/>
                <a:gd name="T18" fmla="*/ 15 w 304"/>
                <a:gd name="T19" fmla="*/ 5 h 130"/>
                <a:gd name="T20" fmla="*/ 18 w 304"/>
                <a:gd name="T21" fmla="*/ 5 h 130"/>
                <a:gd name="T22" fmla="*/ 22 w 304"/>
                <a:gd name="T23" fmla="*/ 5 h 130"/>
                <a:gd name="T24" fmla="*/ 23 w 304"/>
                <a:gd name="T25" fmla="*/ 5 h 130"/>
                <a:gd name="T26" fmla="*/ 24 w 304"/>
                <a:gd name="T27" fmla="*/ 5 h 130"/>
                <a:gd name="T28" fmla="*/ 26 w 304"/>
                <a:gd name="T29" fmla="*/ 5 h 130"/>
                <a:gd name="T30" fmla="*/ 29 w 304"/>
                <a:gd name="T31" fmla="*/ 5 h 130"/>
                <a:gd name="T32" fmla="*/ 32 w 304"/>
                <a:gd name="T33" fmla="*/ 5 h 130"/>
                <a:gd name="T34" fmla="*/ 35 w 304"/>
                <a:gd name="T35" fmla="*/ 5 h 130"/>
                <a:gd name="T36" fmla="*/ 37 w 304"/>
                <a:gd name="T37" fmla="*/ 5 h 130"/>
                <a:gd name="T38" fmla="*/ 38 w 304"/>
                <a:gd name="T39" fmla="*/ 5 h 130"/>
                <a:gd name="T40" fmla="*/ 40 w 304"/>
                <a:gd name="T41" fmla="*/ 5 h 130"/>
                <a:gd name="T42" fmla="*/ 43 w 304"/>
                <a:gd name="T43" fmla="*/ 0 h 1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4"/>
                <a:gd name="T67" fmla="*/ 0 h 130"/>
                <a:gd name="T68" fmla="*/ 304 w 304"/>
                <a:gd name="T69" fmla="*/ 130 h 1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4" h="130">
                  <a:moveTo>
                    <a:pt x="0" y="130"/>
                  </a:moveTo>
                  <a:cubicBezTo>
                    <a:pt x="16" y="119"/>
                    <a:pt x="11" y="127"/>
                    <a:pt x="14" y="108"/>
                  </a:cubicBezTo>
                  <a:cubicBezTo>
                    <a:pt x="25" y="112"/>
                    <a:pt x="19" y="108"/>
                    <a:pt x="28" y="122"/>
                  </a:cubicBezTo>
                  <a:cubicBezTo>
                    <a:pt x="29" y="124"/>
                    <a:pt x="44" y="128"/>
                    <a:pt x="44" y="128"/>
                  </a:cubicBezTo>
                  <a:cubicBezTo>
                    <a:pt x="53" y="119"/>
                    <a:pt x="40" y="111"/>
                    <a:pt x="53" y="107"/>
                  </a:cubicBezTo>
                  <a:cubicBezTo>
                    <a:pt x="64" y="92"/>
                    <a:pt x="61" y="88"/>
                    <a:pt x="72" y="99"/>
                  </a:cubicBezTo>
                  <a:cubicBezTo>
                    <a:pt x="73" y="103"/>
                    <a:pt x="82" y="116"/>
                    <a:pt x="88" y="106"/>
                  </a:cubicBezTo>
                  <a:cubicBezTo>
                    <a:pt x="88" y="106"/>
                    <a:pt x="93" y="91"/>
                    <a:pt x="94" y="88"/>
                  </a:cubicBezTo>
                  <a:cubicBezTo>
                    <a:pt x="95" y="86"/>
                    <a:pt x="96" y="82"/>
                    <a:pt x="96" y="82"/>
                  </a:cubicBezTo>
                  <a:cubicBezTo>
                    <a:pt x="101" y="83"/>
                    <a:pt x="107" y="83"/>
                    <a:pt x="112" y="84"/>
                  </a:cubicBezTo>
                  <a:cubicBezTo>
                    <a:pt x="117" y="85"/>
                    <a:pt x="128" y="88"/>
                    <a:pt x="128" y="88"/>
                  </a:cubicBezTo>
                  <a:cubicBezTo>
                    <a:pt x="141" y="85"/>
                    <a:pt x="139" y="71"/>
                    <a:pt x="146" y="60"/>
                  </a:cubicBezTo>
                  <a:cubicBezTo>
                    <a:pt x="148" y="61"/>
                    <a:pt x="150" y="61"/>
                    <a:pt x="152" y="62"/>
                  </a:cubicBezTo>
                  <a:cubicBezTo>
                    <a:pt x="154" y="63"/>
                    <a:pt x="156" y="65"/>
                    <a:pt x="158" y="66"/>
                  </a:cubicBezTo>
                  <a:cubicBezTo>
                    <a:pt x="162" y="68"/>
                    <a:pt x="170" y="70"/>
                    <a:pt x="170" y="70"/>
                  </a:cubicBezTo>
                  <a:cubicBezTo>
                    <a:pt x="177" y="60"/>
                    <a:pt x="180" y="42"/>
                    <a:pt x="192" y="38"/>
                  </a:cubicBezTo>
                  <a:cubicBezTo>
                    <a:pt x="201" y="44"/>
                    <a:pt x="204" y="51"/>
                    <a:pt x="214" y="54"/>
                  </a:cubicBezTo>
                  <a:cubicBezTo>
                    <a:pt x="227" y="50"/>
                    <a:pt x="232" y="36"/>
                    <a:pt x="236" y="24"/>
                  </a:cubicBezTo>
                  <a:cubicBezTo>
                    <a:pt x="242" y="26"/>
                    <a:pt x="249" y="32"/>
                    <a:pt x="254" y="34"/>
                  </a:cubicBezTo>
                  <a:cubicBezTo>
                    <a:pt x="258" y="35"/>
                    <a:pt x="266" y="38"/>
                    <a:pt x="266" y="38"/>
                  </a:cubicBezTo>
                  <a:cubicBezTo>
                    <a:pt x="276" y="20"/>
                    <a:pt x="280" y="19"/>
                    <a:pt x="286" y="10"/>
                  </a:cubicBezTo>
                  <a:cubicBezTo>
                    <a:pt x="286" y="8"/>
                    <a:pt x="300" y="2"/>
                    <a:pt x="304" y="0"/>
                  </a:cubicBezTo>
                </a:path>
              </a:pathLst>
            </a:custGeom>
            <a:noFill/>
            <a:ln w="19050">
              <a:solidFill>
                <a:srgbClr val="FFB623"/>
              </a:solidFill>
              <a:round/>
              <a:headEnd/>
              <a:tailEnd/>
            </a:ln>
          </p:spPr>
          <p:txBody>
            <a:bodyPr wrap="none" anchor="ctr">
              <a:prstTxWarp prst="textNoShape">
                <a:avLst/>
              </a:prstTxWarp>
              <a:spAutoFit/>
            </a:bodyPr>
            <a:lstStyle/>
            <a:p>
              <a:endParaRPr lang="en-US">
                <a:solidFill>
                  <a:srgbClr val="000000"/>
                </a:solidFill>
              </a:endParaRPr>
            </a:p>
          </p:txBody>
        </p:sp>
        <p:sp>
          <p:nvSpPr>
            <p:cNvPr id="70" name="Text Box 23"/>
            <p:cNvSpPr txBox="1">
              <a:spLocks noChangeArrowheads="1"/>
            </p:cNvSpPr>
            <p:nvPr/>
          </p:nvSpPr>
          <p:spPr bwMode="auto">
            <a:xfrm>
              <a:off x="4110" y="974"/>
              <a:ext cx="894" cy="427"/>
            </a:xfrm>
            <a:prstGeom prst="rect">
              <a:avLst/>
            </a:prstGeom>
            <a:noFill/>
            <a:ln w="12700">
              <a:noFill/>
              <a:miter lim="800000"/>
              <a:headEnd/>
              <a:tailEnd/>
            </a:ln>
          </p:spPr>
          <p:txBody>
            <a:bodyPr wrap="square" lIns="90487" tIns="44450" rIns="90487" bIns="44450">
              <a:prstTxWarp prst="textNoShape">
                <a:avLst/>
              </a:prstTxWarp>
              <a:spAutoFit/>
            </a:bodyPr>
            <a:lstStyle/>
            <a:p>
              <a:pPr marL="228600" indent="-228600">
                <a:lnSpc>
                  <a:spcPct val="80000"/>
                </a:lnSpc>
                <a:spcBef>
                  <a:spcPct val="20000"/>
                </a:spcBef>
                <a:buFont typeface="Times" charset="0"/>
                <a:buNone/>
              </a:pPr>
              <a:r>
                <a:rPr lang="en-US" b="1" i="1" dirty="0">
                  <a:solidFill>
                    <a:srgbClr val="1F497D"/>
                  </a:solidFill>
                  <a:latin typeface="Times New Roman" charset="0"/>
                </a:rPr>
                <a:t>Add </a:t>
              </a:r>
              <a:r>
                <a:rPr lang="en-US" b="1" i="1" dirty="0" smtClean="0">
                  <a:solidFill>
                    <a:srgbClr val="1F497D"/>
                  </a:solidFill>
                  <a:latin typeface="Times New Roman" charset="0"/>
                </a:rPr>
                <a:t>new hall</a:t>
              </a:r>
              <a:endParaRPr lang="en-US" b="1" i="1" dirty="0">
                <a:solidFill>
                  <a:srgbClr val="1F497D"/>
                </a:solidFill>
                <a:latin typeface="Times New Roman" charset="0"/>
              </a:endParaRPr>
            </a:p>
          </p:txBody>
        </p:sp>
      </p:grpSp>
      <p:sp>
        <p:nvSpPr>
          <p:cNvPr id="28" name="Slide Number Placeholder 27"/>
          <p:cNvSpPr>
            <a:spLocks noGrp="1"/>
          </p:cNvSpPr>
          <p:nvPr>
            <p:ph type="sldNum" sz="quarter" idx="12"/>
          </p:nvPr>
        </p:nvSpPr>
        <p:spPr/>
        <p:txBody>
          <a:bodyPr/>
          <a:lstStyle/>
          <a:p>
            <a:fld id="{4F59604A-DDD4-4BE5-9F0F-C50D317D165F}" type="slidenum">
              <a:rPr lang="en-US" smtClean="0"/>
              <a:pPr/>
              <a:t>14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1000" fill="hold"/>
                                        <p:tgtEl>
                                          <p:spTgt spid="57"/>
                                        </p:tgtEl>
                                        <p:attrNameLst>
                                          <p:attrName>ppt_x</p:attrName>
                                        </p:attrNameLst>
                                      </p:cBhvr>
                                      <p:tavLst>
                                        <p:tav tm="0">
                                          <p:val>
                                            <p:strVal val="1+#ppt_w/2"/>
                                          </p:val>
                                        </p:tav>
                                        <p:tav tm="100000">
                                          <p:val>
                                            <p:strVal val="#ppt_x"/>
                                          </p:val>
                                        </p:tav>
                                      </p:tavLst>
                                    </p:anim>
                                    <p:anim calcmode="lin" valueType="num">
                                      <p:cBhvr additive="base">
                                        <p:cTn id="8" dur="1000" fill="hold"/>
                                        <p:tgtEl>
                                          <p:spTgt spid="57"/>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1000" fill="hold"/>
                                        <p:tgtEl>
                                          <p:spTgt spid="56"/>
                                        </p:tgtEl>
                                        <p:attrNameLst>
                                          <p:attrName>ppt_x</p:attrName>
                                        </p:attrNameLst>
                                      </p:cBhvr>
                                      <p:tavLst>
                                        <p:tav tm="0">
                                          <p:val>
                                            <p:strVal val="0-#ppt_w/2"/>
                                          </p:val>
                                        </p:tav>
                                        <p:tav tm="100000">
                                          <p:val>
                                            <p:strVal val="#ppt_x"/>
                                          </p:val>
                                        </p:tav>
                                      </p:tavLst>
                                    </p:anim>
                                    <p:anim calcmode="lin" valueType="num">
                                      <p:cBhvr additive="base">
                                        <p:cTn id="12" dur="1000" fill="hold"/>
                                        <p:tgtEl>
                                          <p:spTgt spid="5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decel="5000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1000" fill="hold"/>
                                        <p:tgtEl>
                                          <p:spTgt spid="55"/>
                                        </p:tgtEl>
                                        <p:attrNameLst>
                                          <p:attrName>ppt_x</p:attrName>
                                        </p:attrNameLst>
                                      </p:cBhvr>
                                      <p:tavLst>
                                        <p:tav tm="0">
                                          <p:val>
                                            <p:strVal val="0-#ppt_w/2"/>
                                          </p:val>
                                        </p:tav>
                                        <p:tav tm="100000">
                                          <p:val>
                                            <p:strVal val="#ppt_x"/>
                                          </p:val>
                                        </p:tav>
                                      </p:tavLst>
                                    </p:anim>
                                    <p:anim calcmode="lin" valueType="num">
                                      <p:cBhvr additive="base">
                                        <p:cTn id="18" dur="1000" fill="hold"/>
                                        <p:tgtEl>
                                          <p:spTgt spid="55"/>
                                        </p:tgtEl>
                                        <p:attrNameLst>
                                          <p:attrName>ppt_y</p:attrName>
                                        </p:attrNameLst>
                                      </p:cBhvr>
                                      <p:tavLst>
                                        <p:tav tm="0">
                                          <p:val>
                                            <p:strVal val="#ppt_y"/>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1+#ppt_w/2"/>
                                          </p:val>
                                        </p:tav>
                                        <p:tav tm="100000">
                                          <p:val>
                                            <p:strVal val="#ppt_x"/>
                                          </p:val>
                                        </p:tav>
                                      </p:tavLst>
                                    </p:anim>
                                    <p:anim calcmode="lin" valueType="num">
                                      <p:cBhvr additive="base">
                                        <p:cTn id="2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0-#ppt_w/2"/>
                                          </p:val>
                                        </p:tav>
                                        <p:tav tm="100000">
                                          <p:val>
                                            <p:strVal val="#ppt_x"/>
                                          </p:val>
                                        </p:tav>
                                      </p:tavLst>
                                    </p:anim>
                                    <p:anim calcmode="lin" valueType="num">
                                      <p:cBhvr additive="base">
                                        <p:cTn id="2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2700" y="685800"/>
            <a:ext cx="9144000" cy="6172200"/>
          </a:xfrm>
          <a:prstGeom prst="rect">
            <a:avLst/>
          </a:prstGeom>
          <a:solidFill>
            <a:schemeClr val="tx2">
              <a:lumMod val="75000"/>
            </a:schemeClr>
          </a:solidFill>
          <a:ln>
            <a:headEnd/>
            <a:tailEnd/>
          </a:ln>
        </p:spPr>
        <p:style>
          <a:lnRef idx="1">
            <a:schemeClr val="accent4"/>
          </a:lnRef>
          <a:fillRef idx="3">
            <a:schemeClr val="accent4"/>
          </a:fillRef>
          <a:effectRef idx="2">
            <a:schemeClr val="accent4"/>
          </a:effectRef>
          <a:fontRef idx="minor">
            <a:schemeClr val="lt1"/>
          </a:fontRef>
        </p:style>
        <p:txBody>
          <a:bodyPr wrap="none" anchor="ctr">
            <a:prstTxWarp prst="textNoShape">
              <a:avLst/>
            </a:prstTxWarp>
          </a:bodyPr>
          <a:lstStyle/>
          <a:p>
            <a:pPr>
              <a:defRPr/>
            </a:pPr>
            <a:endParaRPr lang="en-US"/>
          </a:p>
        </p:txBody>
      </p:sp>
      <p:sp>
        <p:nvSpPr>
          <p:cNvPr id="21507" name="Rectangle 3"/>
          <p:cNvSpPr>
            <a:spLocks noGrp="1" noChangeArrowheads="1"/>
          </p:cNvSpPr>
          <p:nvPr>
            <p:ph type="title"/>
          </p:nvPr>
        </p:nvSpPr>
        <p:spPr>
          <a:xfrm>
            <a:off x="-238125" y="0"/>
            <a:ext cx="9607550" cy="736600"/>
          </a:xfrm>
        </p:spPr>
        <p:txBody>
          <a:bodyPr/>
          <a:lstStyle/>
          <a:p>
            <a:pPr eaLnBrk="1" hangingPunct="1">
              <a:defRPr/>
            </a:pPr>
            <a:r>
              <a:rPr lang="en-US" sz="2800" dirty="0">
                <a:latin typeface="+mn-lt"/>
                <a:cs typeface="Tahoma"/>
              </a:rPr>
              <a:t>New Capabilities in Halls A, B, &amp; C, and a New Hall D</a:t>
            </a:r>
          </a:p>
        </p:txBody>
      </p:sp>
      <p:grpSp>
        <p:nvGrpSpPr>
          <p:cNvPr id="2" name="Group 19"/>
          <p:cNvGrpSpPr>
            <a:grpSpLocks/>
          </p:cNvGrpSpPr>
          <p:nvPr/>
        </p:nvGrpSpPr>
        <p:grpSpPr bwMode="auto">
          <a:xfrm>
            <a:off x="228600" y="762000"/>
            <a:ext cx="4210050" cy="2698750"/>
            <a:chOff x="144" y="528"/>
            <a:chExt cx="2652" cy="1700"/>
          </a:xfrm>
        </p:grpSpPr>
        <p:pic>
          <p:nvPicPr>
            <p:cNvPr id="13329" name="Picture 4"/>
            <p:cNvPicPr>
              <a:picLocks noChangeAspect="1" noChangeArrowheads="1"/>
            </p:cNvPicPr>
            <p:nvPr/>
          </p:nvPicPr>
          <p:blipFill>
            <a:blip r:embed="rId3"/>
            <a:srcRect l="8669" b="8859"/>
            <a:stretch>
              <a:fillRect/>
            </a:stretch>
          </p:blipFill>
          <p:spPr bwMode="auto">
            <a:xfrm>
              <a:off x="576" y="528"/>
              <a:ext cx="2023" cy="1286"/>
            </a:xfrm>
            <a:prstGeom prst="rect">
              <a:avLst/>
            </a:prstGeom>
            <a:solidFill>
              <a:schemeClr val="bg1"/>
            </a:solidFill>
            <a:ln w="9525">
              <a:noFill/>
              <a:miter lim="800000"/>
              <a:headEnd/>
              <a:tailEnd/>
            </a:ln>
          </p:spPr>
        </p:pic>
        <p:sp>
          <p:nvSpPr>
            <p:cNvPr id="13330" name="Rectangle 5"/>
            <p:cNvSpPr>
              <a:spLocks noChangeArrowheads="1"/>
            </p:cNvSpPr>
            <p:nvPr/>
          </p:nvSpPr>
          <p:spPr bwMode="auto">
            <a:xfrm>
              <a:off x="576" y="1842"/>
              <a:ext cx="2220" cy="386"/>
            </a:xfrm>
            <a:prstGeom prst="rect">
              <a:avLst/>
            </a:prstGeom>
            <a:noFill/>
            <a:ln w="12700">
              <a:noFill/>
              <a:miter lim="800000"/>
              <a:headEnd/>
              <a:tailEnd/>
            </a:ln>
          </p:spPr>
          <p:txBody>
            <a:bodyPr wrap="square" lIns="90487" tIns="44450" rIns="90487" bIns="44450">
              <a:prstTxWarp prst="textNoShape">
                <a:avLst/>
              </a:prstTxWarp>
              <a:spAutoFit/>
            </a:bodyPr>
            <a:lstStyle/>
            <a:p>
              <a:pPr>
                <a:spcBef>
                  <a:spcPct val="20000"/>
                </a:spcBef>
                <a:buFont typeface="Times" charset="0"/>
                <a:buNone/>
              </a:pPr>
              <a:r>
                <a:rPr lang="en-US" sz="1700" dirty="0">
                  <a:solidFill>
                    <a:srgbClr val="FFFF00"/>
                  </a:solidFill>
                </a:rPr>
                <a:t>9 </a:t>
              </a:r>
              <a:r>
                <a:rPr lang="en-US" sz="1700" dirty="0" err="1">
                  <a:solidFill>
                    <a:srgbClr val="FFFF00"/>
                  </a:solidFill>
                </a:rPr>
                <a:t>GeV</a:t>
              </a:r>
              <a:r>
                <a:rPr lang="en-US" sz="1700" dirty="0">
                  <a:solidFill>
                    <a:srgbClr val="FFFF00"/>
                  </a:solidFill>
                </a:rPr>
                <a:t> tagged polarized photons and a 4</a:t>
              </a:r>
              <a:r>
                <a:rPr lang="en-US" sz="1700" dirty="0">
                  <a:solidFill>
                    <a:srgbClr val="FFFF00"/>
                  </a:solidFill>
                  <a:sym typeface="Symbol" charset="2"/>
                </a:rPr>
                <a:t> </a:t>
              </a:r>
              <a:r>
                <a:rPr lang="en-US" sz="1700" dirty="0">
                  <a:solidFill>
                    <a:srgbClr val="FFFF00"/>
                  </a:solidFill>
                </a:rPr>
                <a:t>hermetic detector</a:t>
              </a:r>
            </a:p>
          </p:txBody>
        </p:sp>
        <p:sp>
          <p:nvSpPr>
            <p:cNvPr id="13331" name="Text Box 6"/>
            <p:cNvSpPr txBox="1">
              <a:spLocks noChangeArrowheads="1"/>
            </p:cNvSpPr>
            <p:nvPr/>
          </p:nvSpPr>
          <p:spPr bwMode="auto">
            <a:xfrm>
              <a:off x="144" y="576"/>
              <a:ext cx="288" cy="250"/>
            </a:xfrm>
            <a:prstGeom prst="rect">
              <a:avLst/>
            </a:prstGeom>
            <a:noFill/>
            <a:ln w="12700">
              <a:noFill/>
              <a:miter lim="800000"/>
              <a:headEnd/>
              <a:tailEnd/>
            </a:ln>
          </p:spPr>
          <p:txBody>
            <a:bodyPr lIns="90487" tIns="44450" rIns="90487" bIns="44450">
              <a:prstTxWarp prst="textNoShape">
                <a:avLst/>
              </a:prstTxWarp>
              <a:spAutoFit/>
            </a:bodyPr>
            <a:lstStyle/>
            <a:p>
              <a:pPr marL="342900" indent="-342900" algn="ctr">
                <a:lnSpc>
                  <a:spcPct val="80000"/>
                </a:lnSpc>
                <a:spcBef>
                  <a:spcPct val="20000"/>
                </a:spcBef>
                <a:buSzPct val="150000"/>
              </a:pPr>
              <a:r>
                <a:rPr lang="en-US" sz="2400" b="1">
                  <a:solidFill>
                    <a:srgbClr val="FFFF00"/>
                  </a:solidFill>
                  <a:latin typeface="Times New Roman" charset="0"/>
                </a:rPr>
                <a:t>D</a:t>
              </a:r>
            </a:p>
          </p:txBody>
        </p:sp>
      </p:grpSp>
      <p:grpSp>
        <p:nvGrpSpPr>
          <p:cNvPr id="3" name="Group 18"/>
          <p:cNvGrpSpPr>
            <a:grpSpLocks/>
          </p:cNvGrpSpPr>
          <p:nvPr/>
        </p:nvGrpSpPr>
        <p:grpSpPr bwMode="auto">
          <a:xfrm>
            <a:off x="4686300" y="762000"/>
            <a:ext cx="4800600" cy="2750929"/>
            <a:chOff x="2952" y="504"/>
            <a:chExt cx="3024" cy="1721"/>
          </a:xfrm>
        </p:grpSpPr>
        <p:sp>
          <p:nvSpPr>
            <p:cNvPr id="13326" name="Rectangle 7"/>
            <p:cNvSpPr>
              <a:spLocks noChangeArrowheads="1"/>
            </p:cNvSpPr>
            <p:nvPr/>
          </p:nvSpPr>
          <p:spPr bwMode="auto">
            <a:xfrm>
              <a:off x="2952" y="1842"/>
              <a:ext cx="3024" cy="383"/>
            </a:xfrm>
            <a:prstGeom prst="rect">
              <a:avLst/>
            </a:prstGeom>
            <a:noFill/>
            <a:ln w="12700">
              <a:noFill/>
              <a:miter lim="800000"/>
              <a:headEnd/>
              <a:tailEnd/>
            </a:ln>
          </p:spPr>
          <p:txBody>
            <a:bodyPr wrap="square" lIns="90487" tIns="44450" rIns="90487" bIns="44450">
              <a:prstTxWarp prst="textNoShape">
                <a:avLst/>
              </a:prstTxWarp>
              <a:spAutoFit/>
            </a:bodyPr>
            <a:lstStyle/>
            <a:p>
              <a:pPr>
                <a:spcBef>
                  <a:spcPct val="20000"/>
                </a:spcBef>
                <a:buFont typeface="Times" charset="0"/>
                <a:buNone/>
              </a:pPr>
              <a:r>
                <a:rPr lang="en-US" sz="1700" dirty="0">
                  <a:solidFill>
                    <a:srgbClr val="FFFF00"/>
                  </a:solidFill>
                  <a:latin typeface="+mj-lt"/>
                </a:rPr>
                <a:t>Super High Momentum Spectrometer (SHMS) at high luminosity and forward angles</a:t>
              </a:r>
            </a:p>
          </p:txBody>
        </p:sp>
        <p:sp>
          <p:nvSpPr>
            <p:cNvPr id="13327" name="Text Box 8"/>
            <p:cNvSpPr txBox="1">
              <a:spLocks noChangeArrowheads="1"/>
            </p:cNvSpPr>
            <p:nvPr/>
          </p:nvSpPr>
          <p:spPr bwMode="auto">
            <a:xfrm>
              <a:off x="3046" y="600"/>
              <a:ext cx="253" cy="240"/>
            </a:xfrm>
            <a:prstGeom prst="rect">
              <a:avLst/>
            </a:prstGeom>
            <a:noFill/>
            <a:ln w="12700">
              <a:noFill/>
              <a:miter lim="800000"/>
              <a:headEnd/>
              <a:tailEnd/>
            </a:ln>
          </p:spPr>
          <p:txBody>
            <a:bodyPr wrap="none" lIns="90487" tIns="44450" rIns="90487" bIns="44450">
              <a:prstTxWarp prst="textNoShape">
                <a:avLst/>
              </a:prstTxWarp>
              <a:spAutoFit/>
            </a:bodyPr>
            <a:lstStyle/>
            <a:p>
              <a:pPr marL="342900" indent="-342900" algn="ctr">
                <a:lnSpc>
                  <a:spcPct val="80000"/>
                </a:lnSpc>
                <a:spcBef>
                  <a:spcPct val="20000"/>
                </a:spcBef>
                <a:buSzPct val="150000"/>
              </a:pPr>
              <a:r>
                <a:rPr lang="en-US" sz="2400" b="1">
                  <a:solidFill>
                    <a:srgbClr val="FFFF00"/>
                  </a:solidFill>
                  <a:latin typeface="Times New Roman" charset="0"/>
                </a:rPr>
                <a:t>C</a:t>
              </a:r>
            </a:p>
          </p:txBody>
        </p:sp>
        <p:pic>
          <p:nvPicPr>
            <p:cNvPr id="13328" name="Picture 9" descr="HallCnew1"/>
            <p:cNvPicPr>
              <a:picLocks noChangeAspect="1" noChangeArrowheads="1"/>
            </p:cNvPicPr>
            <p:nvPr/>
          </p:nvPicPr>
          <p:blipFill>
            <a:blip r:embed="rId4"/>
            <a:srcRect/>
            <a:stretch>
              <a:fillRect/>
            </a:stretch>
          </p:blipFill>
          <p:spPr bwMode="auto">
            <a:xfrm>
              <a:off x="3456" y="504"/>
              <a:ext cx="1776" cy="1336"/>
            </a:xfrm>
            <a:prstGeom prst="rect">
              <a:avLst/>
            </a:prstGeom>
            <a:noFill/>
            <a:ln w="9525">
              <a:noFill/>
              <a:miter lim="800000"/>
              <a:headEnd/>
              <a:tailEnd/>
            </a:ln>
          </p:spPr>
        </p:pic>
      </p:grpSp>
      <p:grpSp>
        <p:nvGrpSpPr>
          <p:cNvPr id="4" name="Group 16"/>
          <p:cNvGrpSpPr>
            <a:grpSpLocks/>
          </p:cNvGrpSpPr>
          <p:nvPr/>
        </p:nvGrpSpPr>
        <p:grpSpPr bwMode="auto">
          <a:xfrm>
            <a:off x="4724400" y="3581400"/>
            <a:ext cx="4419600" cy="3315286"/>
            <a:chOff x="2976" y="2336"/>
            <a:chExt cx="2784" cy="2262"/>
          </a:xfrm>
        </p:grpSpPr>
        <p:pic>
          <p:nvPicPr>
            <p:cNvPr id="13323" name="Picture 12" descr="hallacombo"/>
            <p:cNvPicPr>
              <a:picLocks noChangeAspect="1" noChangeArrowheads="1"/>
            </p:cNvPicPr>
            <p:nvPr/>
          </p:nvPicPr>
          <p:blipFill>
            <a:blip r:embed="rId5"/>
            <a:srcRect/>
            <a:stretch>
              <a:fillRect/>
            </a:stretch>
          </p:blipFill>
          <p:spPr bwMode="auto">
            <a:xfrm>
              <a:off x="3401" y="2336"/>
              <a:ext cx="1999" cy="1466"/>
            </a:xfrm>
            <a:prstGeom prst="rect">
              <a:avLst/>
            </a:prstGeom>
            <a:noFill/>
            <a:ln w="9525">
              <a:noFill/>
              <a:miter lim="800000"/>
              <a:headEnd/>
              <a:tailEnd/>
            </a:ln>
          </p:spPr>
        </p:pic>
        <p:sp>
          <p:nvSpPr>
            <p:cNvPr id="13324" name="Rectangle 13"/>
            <p:cNvSpPr>
              <a:spLocks noChangeArrowheads="1"/>
            </p:cNvSpPr>
            <p:nvPr/>
          </p:nvSpPr>
          <p:spPr bwMode="auto">
            <a:xfrm>
              <a:off x="2976" y="3823"/>
              <a:ext cx="2784" cy="775"/>
            </a:xfrm>
            <a:prstGeom prst="rect">
              <a:avLst/>
            </a:prstGeom>
            <a:noFill/>
            <a:ln w="12700">
              <a:noFill/>
              <a:miter lim="800000"/>
              <a:headEnd/>
              <a:tailEnd/>
            </a:ln>
          </p:spPr>
          <p:txBody>
            <a:bodyPr lIns="90487" tIns="44450" rIns="90487" bIns="44450">
              <a:prstTxWarp prst="textNoShape">
                <a:avLst/>
              </a:prstTxWarp>
              <a:spAutoFit/>
            </a:bodyPr>
            <a:lstStyle/>
            <a:p>
              <a:pPr>
                <a:spcBef>
                  <a:spcPct val="20000"/>
                </a:spcBef>
                <a:buFont typeface="Times" charset="0"/>
                <a:buNone/>
              </a:pPr>
              <a:r>
                <a:rPr lang="en-US" sz="1700" dirty="0">
                  <a:solidFill>
                    <a:srgbClr val="FFFF00"/>
                  </a:solidFill>
                  <a:latin typeface="+mj-lt"/>
                </a:rPr>
                <a:t>High Resolution Spectrometer (HRS) Pair, and specialized large installation </a:t>
              </a:r>
              <a:r>
                <a:rPr lang="en-US" sz="1700" dirty="0" smtClean="0">
                  <a:solidFill>
                    <a:srgbClr val="FFFF00"/>
                  </a:solidFill>
                  <a:latin typeface="+mj-lt"/>
                </a:rPr>
                <a:t>experiments + SBS</a:t>
              </a:r>
              <a:r>
                <a:rPr lang="en-US" sz="1700" dirty="0" smtClean="0">
                  <a:solidFill>
                    <a:schemeClr val="bg1"/>
                  </a:solidFill>
                  <a:latin typeface="+mj-lt"/>
                </a:rPr>
                <a:t> (+ proposals for Moller &amp; SOLID </a:t>
              </a:r>
              <a:r>
                <a:rPr lang="en-US" sz="1700" dirty="0" smtClean="0">
                  <a:solidFill>
                    <a:schemeClr val="bg1"/>
                  </a:solidFill>
                  <a:latin typeface="Times New Roman" charset="0"/>
                </a:rPr>
                <a:t>)</a:t>
              </a:r>
              <a:endParaRPr lang="en-US" sz="1700" dirty="0">
                <a:solidFill>
                  <a:schemeClr val="bg1"/>
                </a:solidFill>
                <a:latin typeface="Times New Roman" charset="0"/>
              </a:endParaRPr>
            </a:p>
          </p:txBody>
        </p:sp>
        <p:sp>
          <p:nvSpPr>
            <p:cNvPr id="13325" name="Text Box 14"/>
            <p:cNvSpPr txBox="1">
              <a:spLocks noChangeArrowheads="1"/>
            </p:cNvSpPr>
            <p:nvPr/>
          </p:nvSpPr>
          <p:spPr bwMode="auto">
            <a:xfrm>
              <a:off x="3045" y="2412"/>
              <a:ext cx="253" cy="240"/>
            </a:xfrm>
            <a:prstGeom prst="rect">
              <a:avLst/>
            </a:prstGeom>
            <a:noFill/>
            <a:ln w="12700">
              <a:noFill/>
              <a:miter lim="800000"/>
              <a:headEnd/>
              <a:tailEnd/>
            </a:ln>
          </p:spPr>
          <p:txBody>
            <a:bodyPr wrap="none" lIns="90487" tIns="44450" rIns="90487" bIns="44450">
              <a:prstTxWarp prst="textNoShape">
                <a:avLst/>
              </a:prstTxWarp>
              <a:spAutoFit/>
            </a:bodyPr>
            <a:lstStyle/>
            <a:p>
              <a:pPr marL="342900" indent="-342900" algn="ctr">
                <a:lnSpc>
                  <a:spcPct val="80000"/>
                </a:lnSpc>
                <a:spcBef>
                  <a:spcPct val="20000"/>
                </a:spcBef>
                <a:buSzPct val="150000"/>
              </a:pPr>
              <a:r>
                <a:rPr lang="en-US" sz="2400" b="1">
                  <a:solidFill>
                    <a:srgbClr val="FFFF00"/>
                  </a:solidFill>
                  <a:latin typeface="Times New Roman" charset="0"/>
                </a:rPr>
                <a:t>A</a:t>
              </a:r>
            </a:p>
          </p:txBody>
        </p:sp>
      </p:grpSp>
      <p:grpSp>
        <p:nvGrpSpPr>
          <p:cNvPr id="5" name="Group 20"/>
          <p:cNvGrpSpPr>
            <a:grpSpLocks/>
          </p:cNvGrpSpPr>
          <p:nvPr/>
        </p:nvGrpSpPr>
        <p:grpSpPr bwMode="auto">
          <a:xfrm>
            <a:off x="381000" y="3581400"/>
            <a:ext cx="3733800" cy="3218353"/>
            <a:chOff x="381000" y="3581400"/>
            <a:chExt cx="3733800" cy="3218353"/>
          </a:xfrm>
        </p:grpSpPr>
        <p:sp>
          <p:nvSpPr>
            <p:cNvPr id="13320" name="Rectangle 21"/>
            <p:cNvSpPr>
              <a:spLocks noChangeArrowheads="1"/>
            </p:cNvSpPr>
            <p:nvPr/>
          </p:nvSpPr>
          <p:spPr bwMode="auto">
            <a:xfrm>
              <a:off x="381000" y="3738071"/>
              <a:ext cx="373546" cy="419264"/>
            </a:xfrm>
            <a:prstGeom prst="rect">
              <a:avLst/>
            </a:prstGeom>
            <a:noFill/>
            <a:ln w="9525">
              <a:noFill/>
              <a:miter lim="800000"/>
              <a:headEnd/>
              <a:tailEnd/>
            </a:ln>
          </p:spPr>
          <p:txBody>
            <a:bodyPr wrap="none">
              <a:prstTxWarp prst="textNoShape">
                <a:avLst/>
              </a:prstTxWarp>
              <a:spAutoFit/>
            </a:bodyPr>
            <a:lstStyle/>
            <a:p>
              <a:r>
                <a:rPr lang="en-US" sz="2400" b="1">
                  <a:solidFill>
                    <a:srgbClr val="FFFF00"/>
                  </a:solidFill>
                  <a:latin typeface="Times New Roman" charset="0"/>
                </a:rPr>
                <a:t>B</a:t>
              </a:r>
            </a:p>
          </p:txBody>
        </p:sp>
        <p:sp>
          <p:nvSpPr>
            <p:cNvPr id="13321" name="Rectangle 10"/>
            <p:cNvSpPr>
              <a:spLocks noChangeArrowheads="1"/>
            </p:cNvSpPr>
            <p:nvPr/>
          </p:nvSpPr>
          <p:spPr bwMode="auto">
            <a:xfrm>
              <a:off x="1076325" y="5925155"/>
              <a:ext cx="3038475" cy="874598"/>
            </a:xfrm>
            <a:prstGeom prst="rect">
              <a:avLst/>
            </a:prstGeom>
            <a:noFill/>
            <a:ln w="12700">
              <a:noFill/>
              <a:miter lim="800000"/>
              <a:headEnd/>
              <a:tailEnd/>
            </a:ln>
          </p:spPr>
          <p:txBody>
            <a:bodyPr wrap="square" lIns="90487" tIns="44450" rIns="90487" bIns="44450">
              <a:prstTxWarp prst="textNoShape">
                <a:avLst/>
              </a:prstTxWarp>
              <a:spAutoFit/>
            </a:bodyPr>
            <a:lstStyle/>
            <a:p>
              <a:pPr>
                <a:spcBef>
                  <a:spcPct val="20000"/>
                </a:spcBef>
                <a:buFont typeface="Times" charset="0"/>
                <a:buNone/>
              </a:pPr>
              <a:r>
                <a:rPr lang="en-US" sz="1700" dirty="0">
                  <a:solidFill>
                    <a:srgbClr val="FFFF00"/>
                  </a:solidFill>
                  <a:latin typeface="+mj-lt"/>
                </a:rPr>
                <a:t>CLAS12  high luminosity, large </a:t>
              </a:r>
              <a:r>
                <a:rPr lang="en-US" sz="1700" dirty="0" smtClean="0">
                  <a:solidFill>
                    <a:srgbClr val="FFFF00"/>
                  </a:solidFill>
                  <a:latin typeface="+mj-lt"/>
                </a:rPr>
                <a:t>acceptance + RICH + user provided equipment</a:t>
              </a:r>
              <a:endParaRPr lang="en-US" sz="1700" dirty="0">
                <a:solidFill>
                  <a:srgbClr val="FFFF00"/>
                </a:solidFill>
                <a:latin typeface="+mj-lt"/>
              </a:endParaRPr>
            </a:p>
          </p:txBody>
        </p:sp>
        <p:pic>
          <p:nvPicPr>
            <p:cNvPr id="13322" name="Picture 3"/>
            <p:cNvPicPr>
              <a:picLocks noChangeAspect="1"/>
            </p:cNvPicPr>
            <p:nvPr/>
          </p:nvPicPr>
          <p:blipFill>
            <a:blip r:embed="rId6"/>
            <a:srcRect t="-345" b="14441"/>
            <a:stretch>
              <a:fillRect/>
            </a:stretch>
          </p:blipFill>
          <p:spPr bwMode="auto">
            <a:xfrm>
              <a:off x="990600" y="3581400"/>
              <a:ext cx="3124200" cy="2366489"/>
            </a:xfrm>
            <a:prstGeom prst="rect">
              <a:avLst/>
            </a:prstGeom>
            <a:noFill/>
            <a:ln w="9525">
              <a:noFill/>
              <a:miter lim="800000"/>
              <a:headEnd/>
              <a:tailEnd/>
            </a:ln>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1054458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Line 3"/>
          <p:cNvSpPr>
            <a:spLocks noChangeShapeType="1"/>
          </p:cNvSpPr>
          <p:nvPr/>
        </p:nvSpPr>
        <p:spPr bwMode="auto">
          <a:xfrm>
            <a:off x="4340225" y="1257300"/>
            <a:ext cx="1588" cy="4529138"/>
          </a:xfrm>
          <a:prstGeom prst="line">
            <a:avLst/>
          </a:prstGeom>
          <a:noFill/>
          <a:ln w="19050">
            <a:solidFill>
              <a:schemeClr val="accent1"/>
            </a:solidFill>
            <a:prstDash val="dash"/>
            <a:round/>
            <a:headEnd/>
            <a:tailEnd/>
          </a:ln>
        </p:spPr>
        <p:txBody>
          <a:bodyPr/>
          <a:lstStyle/>
          <a:p>
            <a:endParaRPr lang="en-US"/>
          </a:p>
        </p:txBody>
      </p:sp>
      <p:grpSp>
        <p:nvGrpSpPr>
          <p:cNvPr id="2" name="Group 4"/>
          <p:cNvGrpSpPr>
            <a:grpSpLocks/>
          </p:cNvGrpSpPr>
          <p:nvPr/>
        </p:nvGrpSpPr>
        <p:grpSpPr bwMode="auto">
          <a:xfrm>
            <a:off x="2093913" y="1436688"/>
            <a:ext cx="1335087" cy="3892550"/>
            <a:chOff x="1004" y="1008"/>
            <a:chExt cx="900" cy="2640"/>
          </a:xfrm>
        </p:grpSpPr>
        <p:sp>
          <p:nvSpPr>
            <p:cNvPr id="20512" name="Line 5"/>
            <p:cNvSpPr>
              <a:spLocks noChangeShapeType="1"/>
            </p:cNvSpPr>
            <p:nvPr/>
          </p:nvSpPr>
          <p:spPr bwMode="auto">
            <a:xfrm>
              <a:off x="1004" y="1008"/>
              <a:ext cx="0" cy="2640"/>
            </a:xfrm>
            <a:prstGeom prst="line">
              <a:avLst/>
            </a:prstGeom>
            <a:noFill/>
            <a:ln w="57150">
              <a:solidFill>
                <a:srgbClr val="6699FF"/>
              </a:solidFill>
              <a:round/>
              <a:headEnd/>
              <a:tailEnd/>
            </a:ln>
          </p:spPr>
          <p:txBody>
            <a:bodyPr/>
            <a:lstStyle/>
            <a:p>
              <a:endParaRPr lang="en-US"/>
            </a:p>
          </p:txBody>
        </p:sp>
        <p:sp>
          <p:nvSpPr>
            <p:cNvPr id="20513" name="Text Box 6"/>
            <p:cNvSpPr txBox="1">
              <a:spLocks noChangeArrowheads="1"/>
            </p:cNvSpPr>
            <p:nvPr/>
          </p:nvSpPr>
          <p:spPr bwMode="auto">
            <a:xfrm>
              <a:off x="1116" y="1114"/>
              <a:ext cx="788" cy="261"/>
            </a:xfrm>
            <a:prstGeom prst="rect">
              <a:avLst/>
            </a:prstGeom>
            <a:noFill/>
            <a:ln w="19050">
              <a:solidFill>
                <a:srgbClr val="6699FF"/>
              </a:solidFill>
              <a:miter lim="800000"/>
              <a:headEnd/>
              <a:tailEnd/>
            </a:ln>
          </p:spPr>
          <p:txBody>
            <a:bodyPr wrap="none">
              <a:spAutoFit/>
            </a:bodyPr>
            <a:lstStyle/>
            <a:p>
              <a:pPr algn="ctr"/>
              <a:r>
                <a:rPr lang="en-US">
                  <a:solidFill>
                    <a:srgbClr val="0000CC"/>
                  </a:solidFill>
                  <a:latin typeface="Times New Roman" pitchFamily="18" charset="0"/>
                </a:rPr>
                <a:t>H1, ZEUS</a:t>
              </a:r>
            </a:p>
          </p:txBody>
        </p:sp>
        <p:sp>
          <p:nvSpPr>
            <p:cNvPr id="20514" name="Line 7"/>
            <p:cNvSpPr>
              <a:spLocks noChangeShapeType="1"/>
            </p:cNvSpPr>
            <p:nvPr/>
          </p:nvSpPr>
          <p:spPr bwMode="auto">
            <a:xfrm flipH="1">
              <a:off x="1100" y="1296"/>
              <a:ext cx="96" cy="96"/>
            </a:xfrm>
            <a:prstGeom prst="line">
              <a:avLst/>
            </a:prstGeom>
            <a:noFill/>
            <a:ln w="38100">
              <a:noFill/>
              <a:round/>
              <a:headEnd/>
              <a:tailEnd type="triangle" w="med" len="med"/>
            </a:ln>
          </p:spPr>
          <p:txBody>
            <a:bodyPr/>
            <a:lstStyle/>
            <a:p>
              <a:endParaRPr lang="en-US"/>
            </a:p>
          </p:txBody>
        </p:sp>
        <p:sp>
          <p:nvSpPr>
            <p:cNvPr id="20515" name="Line 8"/>
            <p:cNvSpPr>
              <a:spLocks noChangeShapeType="1"/>
            </p:cNvSpPr>
            <p:nvPr/>
          </p:nvSpPr>
          <p:spPr bwMode="auto">
            <a:xfrm flipH="1">
              <a:off x="1008" y="1344"/>
              <a:ext cx="144" cy="96"/>
            </a:xfrm>
            <a:prstGeom prst="line">
              <a:avLst/>
            </a:prstGeom>
            <a:noFill/>
            <a:ln w="28575">
              <a:solidFill>
                <a:srgbClr val="6699FF"/>
              </a:solidFill>
              <a:round/>
              <a:headEnd/>
              <a:tailEnd type="triangle" w="med" len="med"/>
            </a:ln>
          </p:spPr>
          <p:txBody>
            <a:bodyPr/>
            <a:lstStyle/>
            <a:p>
              <a:endParaRPr lang="en-US"/>
            </a:p>
          </p:txBody>
        </p:sp>
      </p:grpSp>
      <p:sp>
        <p:nvSpPr>
          <p:cNvPr id="20485" name="Rectangle 10"/>
          <p:cNvSpPr>
            <a:spLocks noChangeArrowheads="1"/>
          </p:cNvSpPr>
          <p:nvPr/>
        </p:nvSpPr>
        <p:spPr bwMode="auto">
          <a:xfrm rot="-1882547">
            <a:off x="5153025" y="2652713"/>
            <a:ext cx="2105025" cy="354012"/>
          </a:xfrm>
          <a:prstGeom prst="rect">
            <a:avLst/>
          </a:prstGeom>
          <a:solidFill>
            <a:srgbClr val="FFFF00"/>
          </a:solidFill>
          <a:ln w="28575">
            <a:noFill/>
            <a:miter lim="800000"/>
            <a:headEnd/>
            <a:tailEnd/>
          </a:ln>
        </p:spPr>
        <p:txBody>
          <a:bodyPr wrap="none" anchor="ctr"/>
          <a:lstStyle/>
          <a:p>
            <a:pPr eaLnBrk="0" hangingPunct="0"/>
            <a:endParaRPr lang="en-US">
              <a:solidFill>
                <a:srgbClr val="FFFFFF"/>
              </a:solidFill>
            </a:endParaRPr>
          </a:p>
        </p:txBody>
      </p:sp>
      <p:sp>
        <p:nvSpPr>
          <p:cNvPr id="20486" name="Text Box 11"/>
          <p:cNvSpPr txBox="1">
            <a:spLocks noChangeArrowheads="1"/>
          </p:cNvSpPr>
          <p:nvPr/>
        </p:nvSpPr>
        <p:spPr bwMode="auto">
          <a:xfrm rot="-1988820">
            <a:off x="4926013" y="2716213"/>
            <a:ext cx="2216150" cy="457200"/>
          </a:xfrm>
          <a:prstGeom prst="rect">
            <a:avLst/>
          </a:prstGeom>
          <a:noFill/>
          <a:ln w="28575">
            <a:noFill/>
            <a:miter lim="800000"/>
            <a:headEnd/>
            <a:tailEnd/>
          </a:ln>
        </p:spPr>
        <p:txBody>
          <a:bodyPr wrap="none">
            <a:spAutoFit/>
          </a:bodyPr>
          <a:lstStyle/>
          <a:p>
            <a:pPr algn="ctr" eaLnBrk="0" hangingPunct="0"/>
            <a:r>
              <a:rPr lang="en-US" sz="2400" b="1" i="1">
                <a:solidFill>
                  <a:srgbClr val="FF0000"/>
                </a:solidFill>
              </a:rPr>
              <a:t>JLab Upgrade</a:t>
            </a:r>
          </a:p>
        </p:txBody>
      </p:sp>
      <p:pic>
        <p:nvPicPr>
          <p:cNvPr id="20487" name="Picture 12" descr="dvcs_11gev"/>
          <p:cNvPicPr>
            <a:picLocks noChangeAspect="1" noChangeArrowheads="1"/>
          </p:cNvPicPr>
          <p:nvPr/>
        </p:nvPicPr>
        <p:blipFill>
          <a:blip r:embed="rId4" cstate="print"/>
          <a:srcRect t="15898" r="3615"/>
          <a:stretch>
            <a:fillRect/>
          </a:stretch>
        </p:blipFill>
        <p:spPr bwMode="auto">
          <a:xfrm>
            <a:off x="1143000" y="1328738"/>
            <a:ext cx="6934200" cy="4991100"/>
          </a:xfrm>
          <a:prstGeom prst="rect">
            <a:avLst/>
          </a:prstGeom>
          <a:noFill/>
          <a:ln w="9525">
            <a:noFill/>
            <a:miter lim="800000"/>
            <a:headEnd/>
            <a:tailEnd/>
          </a:ln>
        </p:spPr>
      </p:pic>
      <p:sp>
        <p:nvSpPr>
          <p:cNvPr id="20488" name="Rectangle 13"/>
          <p:cNvSpPr>
            <a:spLocks noChangeArrowheads="1"/>
          </p:cNvSpPr>
          <p:nvPr/>
        </p:nvSpPr>
        <p:spPr bwMode="auto">
          <a:xfrm>
            <a:off x="2057400" y="1752600"/>
            <a:ext cx="5105400" cy="3805238"/>
          </a:xfrm>
          <a:prstGeom prst="rect">
            <a:avLst/>
          </a:prstGeom>
          <a:solidFill>
            <a:schemeClr val="bg1"/>
          </a:solidFill>
          <a:ln w="9525">
            <a:noFill/>
            <a:miter lim="800000"/>
            <a:headEnd/>
            <a:tailEnd/>
          </a:ln>
        </p:spPr>
        <p:txBody>
          <a:bodyPr wrap="none" anchor="ctr"/>
          <a:lstStyle/>
          <a:p>
            <a:pPr algn="ctr"/>
            <a:r>
              <a:rPr lang="en-US" b="1">
                <a:solidFill>
                  <a:srgbClr val="FFFFFF"/>
                </a:solidFill>
                <a:latin typeface="Times New Roman" pitchFamily="18" charset="0"/>
              </a:rPr>
              <a:t>11 GeV</a:t>
            </a:r>
          </a:p>
        </p:txBody>
      </p:sp>
      <p:sp>
        <p:nvSpPr>
          <p:cNvPr id="20489" name="Freeform 14"/>
          <p:cNvSpPr>
            <a:spLocks/>
          </p:cNvSpPr>
          <p:nvPr/>
        </p:nvSpPr>
        <p:spPr bwMode="auto">
          <a:xfrm>
            <a:off x="2209800" y="1676400"/>
            <a:ext cx="5486400" cy="3733800"/>
          </a:xfrm>
          <a:custGeom>
            <a:avLst/>
            <a:gdLst>
              <a:gd name="T0" fmla="*/ 136 w 3600"/>
              <a:gd name="T1" fmla="*/ 2328 h 2408"/>
              <a:gd name="T2" fmla="*/ 616 w 3600"/>
              <a:gd name="T3" fmla="*/ 1800 h 2408"/>
              <a:gd name="T4" fmla="*/ 1192 w 3600"/>
              <a:gd name="T5" fmla="*/ 1320 h 2408"/>
              <a:gd name="T6" fmla="*/ 2296 w 3600"/>
              <a:gd name="T7" fmla="*/ 504 h 2408"/>
              <a:gd name="T8" fmla="*/ 2920 w 3600"/>
              <a:gd name="T9" fmla="*/ 120 h 2408"/>
              <a:gd name="T10" fmla="*/ 3208 w 3600"/>
              <a:gd name="T11" fmla="*/ 24 h 2408"/>
              <a:gd name="T12" fmla="*/ 3400 w 3600"/>
              <a:gd name="T13" fmla="*/ 24 h 2408"/>
              <a:gd name="T14" fmla="*/ 3544 w 3600"/>
              <a:gd name="T15" fmla="*/ 168 h 2408"/>
              <a:gd name="T16" fmla="*/ 3592 w 3600"/>
              <a:gd name="T17" fmla="*/ 312 h 2408"/>
              <a:gd name="T18" fmla="*/ 3592 w 3600"/>
              <a:gd name="T19" fmla="*/ 456 h 2408"/>
              <a:gd name="T20" fmla="*/ 3592 w 3600"/>
              <a:gd name="T21" fmla="*/ 552 h 2408"/>
              <a:gd name="T22" fmla="*/ 3544 w 3600"/>
              <a:gd name="T23" fmla="*/ 696 h 2408"/>
              <a:gd name="T24" fmla="*/ 3448 w 3600"/>
              <a:gd name="T25" fmla="*/ 840 h 2408"/>
              <a:gd name="T26" fmla="*/ 3112 w 3600"/>
              <a:gd name="T27" fmla="*/ 1272 h 2408"/>
              <a:gd name="T28" fmla="*/ 2392 w 3600"/>
              <a:gd name="T29" fmla="*/ 1800 h 2408"/>
              <a:gd name="T30" fmla="*/ 1432 w 3600"/>
              <a:gd name="T31" fmla="*/ 2280 h 2408"/>
              <a:gd name="T32" fmla="*/ 136 w 3600"/>
              <a:gd name="T33" fmla="*/ 2328 h 24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00"/>
              <a:gd name="T52" fmla="*/ 0 h 2408"/>
              <a:gd name="T53" fmla="*/ 3600 w 3600"/>
              <a:gd name="T54" fmla="*/ 2408 h 240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00" h="2408">
                <a:moveTo>
                  <a:pt x="136" y="2328"/>
                </a:moveTo>
                <a:cubicBezTo>
                  <a:pt x="0" y="2248"/>
                  <a:pt x="440" y="1968"/>
                  <a:pt x="616" y="1800"/>
                </a:cubicBezTo>
                <a:cubicBezTo>
                  <a:pt x="792" y="1632"/>
                  <a:pt x="912" y="1536"/>
                  <a:pt x="1192" y="1320"/>
                </a:cubicBezTo>
                <a:cubicBezTo>
                  <a:pt x="1472" y="1104"/>
                  <a:pt x="2008" y="704"/>
                  <a:pt x="2296" y="504"/>
                </a:cubicBezTo>
                <a:cubicBezTo>
                  <a:pt x="2584" y="304"/>
                  <a:pt x="2768" y="200"/>
                  <a:pt x="2920" y="120"/>
                </a:cubicBezTo>
                <a:cubicBezTo>
                  <a:pt x="3072" y="40"/>
                  <a:pt x="3128" y="40"/>
                  <a:pt x="3208" y="24"/>
                </a:cubicBezTo>
                <a:cubicBezTo>
                  <a:pt x="3288" y="8"/>
                  <a:pt x="3344" y="0"/>
                  <a:pt x="3400" y="24"/>
                </a:cubicBezTo>
                <a:cubicBezTo>
                  <a:pt x="3456" y="48"/>
                  <a:pt x="3512" y="120"/>
                  <a:pt x="3544" y="168"/>
                </a:cubicBezTo>
                <a:cubicBezTo>
                  <a:pt x="3576" y="216"/>
                  <a:pt x="3584" y="264"/>
                  <a:pt x="3592" y="312"/>
                </a:cubicBezTo>
                <a:cubicBezTo>
                  <a:pt x="3600" y="360"/>
                  <a:pt x="3592" y="416"/>
                  <a:pt x="3592" y="456"/>
                </a:cubicBezTo>
                <a:cubicBezTo>
                  <a:pt x="3592" y="496"/>
                  <a:pt x="3600" y="512"/>
                  <a:pt x="3592" y="552"/>
                </a:cubicBezTo>
                <a:cubicBezTo>
                  <a:pt x="3584" y="592"/>
                  <a:pt x="3568" y="648"/>
                  <a:pt x="3544" y="696"/>
                </a:cubicBezTo>
                <a:cubicBezTo>
                  <a:pt x="3520" y="744"/>
                  <a:pt x="3520" y="744"/>
                  <a:pt x="3448" y="840"/>
                </a:cubicBezTo>
                <a:cubicBezTo>
                  <a:pt x="3376" y="936"/>
                  <a:pt x="3288" y="1112"/>
                  <a:pt x="3112" y="1272"/>
                </a:cubicBezTo>
                <a:cubicBezTo>
                  <a:pt x="2936" y="1432"/>
                  <a:pt x="2672" y="1632"/>
                  <a:pt x="2392" y="1800"/>
                </a:cubicBezTo>
                <a:cubicBezTo>
                  <a:pt x="2112" y="1968"/>
                  <a:pt x="1808" y="2192"/>
                  <a:pt x="1432" y="2280"/>
                </a:cubicBezTo>
                <a:cubicBezTo>
                  <a:pt x="1056" y="2368"/>
                  <a:pt x="272" y="2408"/>
                  <a:pt x="136" y="2328"/>
                </a:cubicBezTo>
                <a:close/>
              </a:path>
            </a:pathLst>
          </a:custGeom>
          <a:solidFill>
            <a:srgbClr val="FFFF00"/>
          </a:solidFill>
          <a:ln w="28575">
            <a:solidFill>
              <a:srgbClr val="000000"/>
            </a:solidFill>
            <a:prstDash val="sysDot"/>
            <a:round/>
            <a:headEnd/>
            <a:tailEnd/>
          </a:ln>
        </p:spPr>
        <p:txBody>
          <a:bodyPr/>
          <a:lstStyle/>
          <a:p>
            <a:pPr eaLnBrk="0" hangingPunct="0"/>
            <a:endParaRPr lang="en-US">
              <a:solidFill>
                <a:srgbClr val="FFFFFF"/>
              </a:solidFill>
            </a:endParaRPr>
          </a:p>
        </p:txBody>
      </p:sp>
      <p:sp>
        <p:nvSpPr>
          <p:cNvPr id="20490" name="Line 15"/>
          <p:cNvSpPr>
            <a:spLocks noChangeShapeType="1"/>
          </p:cNvSpPr>
          <p:nvPr/>
        </p:nvSpPr>
        <p:spPr bwMode="auto">
          <a:xfrm>
            <a:off x="2012950" y="1436688"/>
            <a:ext cx="1588" cy="3892550"/>
          </a:xfrm>
          <a:prstGeom prst="line">
            <a:avLst/>
          </a:prstGeom>
          <a:noFill/>
          <a:ln w="57150">
            <a:solidFill>
              <a:srgbClr val="6699FF"/>
            </a:solidFill>
            <a:round/>
            <a:headEnd/>
            <a:tailEnd/>
          </a:ln>
        </p:spPr>
        <p:txBody>
          <a:bodyPr/>
          <a:lstStyle/>
          <a:p>
            <a:endParaRPr lang="en-US"/>
          </a:p>
        </p:txBody>
      </p:sp>
      <p:sp>
        <p:nvSpPr>
          <p:cNvPr id="20491" name="Text Box 16"/>
          <p:cNvSpPr txBox="1">
            <a:spLocks noChangeArrowheads="1"/>
          </p:cNvSpPr>
          <p:nvPr/>
        </p:nvSpPr>
        <p:spPr bwMode="auto">
          <a:xfrm>
            <a:off x="2328863" y="1431925"/>
            <a:ext cx="1328737" cy="396875"/>
          </a:xfrm>
          <a:prstGeom prst="rect">
            <a:avLst/>
          </a:prstGeom>
          <a:noFill/>
          <a:ln w="19050">
            <a:noFill/>
            <a:miter lim="800000"/>
            <a:headEnd/>
            <a:tailEnd/>
          </a:ln>
        </p:spPr>
        <p:txBody>
          <a:bodyPr wrap="none">
            <a:spAutoFit/>
          </a:bodyPr>
          <a:lstStyle/>
          <a:p>
            <a:pPr algn="ctr"/>
            <a:r>
              <a:rPr lang="en-US" sz="2000" b="1" i="1">
                <a:solidFill>
                  <a:srgbClr val="0000CC"/>
                </a:solidFill>
              </a:rPr>
              <a:t>H1, ZEUS</a:t>
            </a:r>
          </a:p>
        </p:txBody>
      </p:sp>
      <p:sp>
        <p:nvSpPr>
          <p:cNvPr id="20492" name="Line 17"/>
          <p:cNvSpPr>
            <a:spLocks noChangeShapeType="1"/>
          </p:cNvSpPr>
          <p:nvPr/>
        </p:nvSpPr>
        <p:spPr bwMode="auto">
          <a:xfrm flipH="1">
            <a:off x="2174875" y="1606550"/>
            <a:ext cx="142875" cy="141288"/>
          </a:xfrm>
          <a:prstGeom prst="line">
            <a:avLst/>
          </a:prstGeom>
          <a:noFill/>
          <a:ln w="38100">
            <a:noFill/>
            <a:round/>
            <a:headEnd/>
            <a:tailEnd type="triangle" w="med" len="med"/>
          </a:ln>
        </p:spPr>
        <p:txBody>
          <a:bodyPr/>
          <a:lstStyle/>
          <a:p>
            <a:endParaRPr lang="en-US"/>
          </a:p>
        </p:txBody>
      </p:sp>
      <p:sp>
        <p:nvSpPr>
          <p:cNvPr id="20493" name="Line 18"/>
          <p:cNvSpPr>
            <a:spLocks noChangeShapeType="1"/>
          </p:cNvSpPr>
          <p:nvPr/>
        </p:nvSpPr>
        <p:spPr bwMode="auto">
          <a:xfrm flipH="1">
            <a:off x="2043113" y="1682750"/>
            <a:ext cx="347662" cy="141288"/>
          </a:xfrm>
          <a:prstGeom prst="line">
            <a:avLst/>
          </a:prstGeom>
          <a:noFill/>
          <a:ln w="28575">
            <a:solidFill>
              <a:srgbClr val="6699FF"/>
            </a:solidFill>
            <a:round/>
            <a:headEnd/>
            <a:tailEnd type="triangle" w="med" len="med"/>
          </a:ln>
        </p:spPr>
        <p:txBody>
          <a:bodyPr/>
          <a:lstStyle/>
          <a:p>
            <a:endParaRPr lang="en-US"/>
          </a:p>
        </p:txBody>
      </p:sp>
      <p:sp>
        <p:nvSpPr>
          <p:cNvPr id="20494" name="Freeform 19"/>
          <p:cNvSpPr>
            <a:spLocks/>
          </p:cNvSpPr>
          <p:nvPr/>
        </p:nvSpPr>
        <p:spPr bwMode="auto">
          <a:xfrm>
            <a:off x="2095500" y="1219200"/>
            <a:ext cx="142875" cy="4033838"/>
          </a:xfrm>
          <a:custGeom>
            <a:avLst/>
            <a:gdLst>
              <a:gd name="T0" fmla="*/ 0 w 168"/>
              <a:gd name="T1" fmla="*/ 3016 h 3016"/>
              <a:gd name="T2" fmla="*/ 144 w 168"/>
              <a:gd name="T3" fmla="*/ 424 h 3016"/>
              <a:gd name="T4" fmla="*/ 144 w 168"/>
              <a:gd name="T5" fmla="*/ 472 h 3016"/>
              <a:gd name="T6" fmla="*/ 0 60000 65536"/>
              <a:gd name="T7" fmla="*/ 0 60000 65536"/>
              <a:gd name="T8" fmla="*/ 0 60000 65536"/>
              <a:gd name="T9" fmla="*/ 0 w 168"/>
              <a:gd name="T10" fmla="*/ 0 h 3016"/>
              <a:gd name="T11" fmla="*/ 168 w 168"/>
              <a:gd name="T12" fmla="*/ 3016 h 3016"/>
            </a:gdLst>
            <a:ahLst/>
            <a:cxnLst>
              <a:cxn ang="T6">
                <a:pos x="T0" y="T1"/>
              </a:cxn>
              <a:cxn ang="T7">
                <a:pos x="T2" y="T3"/>
              </a:cxn>
              <a:cxn ang="T8">
                <a:pos x="T4" y="T5"/>
              </a:cxn>
            </a:cxnLst>
            <a:rect l="T9" t="T10" r="T11" b="T12"/>
            <a:pathLst>
              <a:path w="168" h="3016">
                <a:moveTo>
                  <a:pt x="0" y="3016"/>
                </a:moveTo>
                <a:cubicBezTo>
                  <a:pt x="60" y="1932"/>
                  <a:pt x="120" y="848"/>
                  <a:pt x="144" y="424"/>
                </a:cubicBezTo>
                <a:cubicBezTo>
                  <a:pt x="168" y="0"/>
                  <a:pt x="156" y="236"/>
                  <a:pt x="144" y="472"/>
                </a:cubicBezTo>
              </a:path>
            </a:pathLst>
          </a:custGeom>
          <a:noFill/>
          <a:ln w="28575">
            <a:solidFill>
              <a:srgbClr val="FF0000"/>
            </a:solidFill>
            <a:prstDash val="sysDot"/>
            <a:round/>
            <a:headEnd/>
            <a:tailEnd/>
          </a:ln>
        </p:spPr>
        <p:txBody>
          <a:bodyPr/>
          <a:lstStyle/>
          <a:p>
            <a:pPr eaLnBrk="0" hangingPunct="0"/>
            <a:endParaRPr lang="en-US">
              <a:solidFill>
                <a:srgbClr val="FFFFFF"/>
              </a:solidFill>
            </a:endParaRPr>
          </a:p>
        </p:txBody>
      </p:sp>
      <p:sp>
        <p:nvSpPr>
          <p:cNvPr id="20495" name="Freeform 20"/>
          <p:cNvSpPr>
            <a:spLocks/>
          </p:cNvSpPr>
          <p:nvPr/>
        </p:nvSpPr>
        <p:spPr bwMode="auto">
          <a:xfrm>
            <a:off x="2132013" y="1503363"/>
            <a:ext cx="2208212" cy="3749675"/>
          </a:xfrm>
          <a:custGeom>
            <a:avLst/>
            <a:gdLst>
              <a:gd name="T0" fmla="*/ 1488 w 1488"/>
              <a:gd name="T1" fmla="*/ 0 h 2544"/>
              <a:gd name="T2" fmla="*/ 1200 w 1488"/>
              <a:gd name="T3" fmla="*/ 336 h 2544"/>
              <a:gd name="T4" fmla="*/ 720 w 1488"/>
              <a:gd name="T5" fmla="*/ 1056 h 2544"/>
              <a:gd name="T6" fmla="*/ 336 w 1488"/>
              <a:gd name="T7" fmla="*/ 1680 h 2544"/>
              <a:gd name="T8" fmla="*/ 96 w 1488"/>
              <a:gd name="T9" fmla="*/ 2208 h 2544"/>
              <a:gd name="T10" fmla="*/ 0 w 1488"/>
              <a:gd name="T11" fmla="*/ 2544 h 2544"/>
              <a:gd name="T12" fmla="*/ 0 60000 65536"/>
              <a:gd name="T13" fmla="*/ 0 60000 65536"/>
              <a:gd name="T14" fmla="*/ 0 60000 65536"/>
              <a:gd name="T15" fmla="*/ 0 60000 65536"/>
              <a:gd name="T16" fmla="*/ 0 60000 65536"/>
              <a:gd name="T17" fmla="*/ 0 60000 65536"/>
              <a:gd name="T18" fmla="*/ 0 w 1488"/>
              <a:gd name="T19" fmla="*/ 0 h 2544"/>
              <a:gd name="T20" fmla="*/ 1488 w 1488"/>
              <a:gd name="T21" fmla="*/ 2544 h 2544"/>
            </a:gdLst>
            <a:ahLst/>
            <a:cxnLst>
              <a:cxn ang="T12">
                <a:pos x="T0" y="T1"/>
              </a:cxn>
              <a:cxn ang="T13">
                <a:pos x="T2" y="T3"/>
              </a:cxn>
              <a:cxn ang="T14">
                <a:pos x="T4" y="T5"/>
              </a:cxn>
              <a:cxn ang="T15">
                <a:pos x="T6" y="T7"/>
              </a:cxn>
              <a:cxn ang="T16">
                <a:pos x="T8" y="T9"/>
              </a:cxn>
              <a:cxn ang="T17">
                <a:pos x="T10" y="T11"/>
              </a:cxn>
            </a:cxnLst>
            <a:rect l="T18" t="T19" r="T20" b="T21"/>
            <a:pathLst>
              <a:path w="1488" h="2544">
                <a:moveTo>
                  <a:pt x="1488" y="0"/>
                </a:moveTo>
                <a:cubicBezTo>
                  <a:pt x="1408" y="80"/>
                  <a:pt x="1328" y="160"/>
                  <a:pt x="1200" y="336"/>
                </a:cubicBezTo>
                <a:cubicBezTo>
                  <a:pt x="1072" y="512"/>
                  <a:pt x="864" y="832"/>
                  <a:pt x="720" y="1056"/>
                </a:cubicBezTo>
                <a:cubicBezTo>
                  <a:pt x="576" y="1280"/>
                  <a:pt x="440" y="1488"/>
                  <a:pt x="336" y="1680"/>
                </a:cubicBezTo>
                <a:cubicBezTo>
                  <a:pt x="232" y="1872"/>
                  <a:pt x="152" y="2064"/>
                  <a:pt x="96" y="2208"/>
                </a:cubicBezTo>
                <a:cubicBezTo>
                  <a:pt x="40" y="2352"/>
                  <a:pt x="20" y="2448"/>
                  <a:pt x="0" y="2544"/>
                </a:cubicBezTo>
              </a:path>
            </a:pathLst>
          </a:custGeom>
          <a:noFill/>
          <a:ln w="28575">
            <a:solidFill>
              <a:schemeClr val="accent2"/>
            </a:solidFill>
            <a:prstDash val="sysDot"/>
            <a:round/>
            <a:headEnd/>
            <a:tailEnd/>
          </a:ln>
        </p:spPr>
        <p:txBody>
          <a:bodyPr/>
          <a:lstStyle/>
          <a:p>
            <a:pPr eaLnBrk="0" hangingPunct="0"/>
            <a:endParaRPr lang="en-US">
              <a:solidFill>
                <a:srgbClr val="FFFFFF"/>
              </a:solidFill>
            </a:endParaRPr>
          </a:p>
        </p:txBody>
      </p:sp>
      <p:sp>
        <p:nvSpPr>
          <p:cNvPr id="20496" name="Text Box 21"/>
          <p:cNvSpPr txBox="1">
            <a:spLocks noChangeArrowheads="1"/>
          </p:cNvSpPr>
          <p:nvPr/>
        </p:nvSpPr>
        <p:spPr bwMode="auto">
          <a:xfrm rot="-2278753">
            <a:off x="4800600" y="2971800"/>
            <a:ext cx="2393950" cy="457200"/>
          </a:xfrm>
          <a:prstGeom prst="rect">
            <a:avLst/>
          </a:prstGeom>
          <a:noFill/>
          <a:ln w="9525">
            <a:noFill/>
            <a:miter lim="800000"/>
            <a:headEnd/>
            <a:tailEnd/>
          </a:ln>
        </p:spPr>
        <p:txBody>
          <a:bodyPr wrap="none">
            <a:spAutoFit/>
          </a:bodyPr>
          <a:lstStyle/>
          <a:p>
            <a:r>
              <a:rPr lang="en-US" sz="2400" b="1" i="1">
                <a:solidFill>
                  <a:srgbClr val="000000"/>
                </a:solidFill>
              </a:rPr>
              <a:t>JLab @ 12 GeV</a:t>
            </a:r>
          </a:p>
        </p:txBody>
      </p:sp>
      <p:sp>
        <p:nvSpPr>
          <p:cNvPr id="20497" name="Text Box 22"/>
          <p:cNvSpPr txBox="1">
            <a:spLocks noChangeArrowheads="1"/>
          </p:cNvSpPr>
          <p:nvPr/>
        </p:nvSpPr>
        <p:spPr bwMode="auto">
          <a:xfrm rot="-2176815">
            <a:off x="5118100" y="2147888"/>
            <a:ext cx="958850" cy="366712"/>
          </a:xfrm>
          <a:prstGeom prst="rect">
            <a:avLst/>
          </a:prstGeom>
          <a:noFill/>
          <a:ln w="9525">
            <a:noFill/>
            <a:miter lim="800000"/>
            <a:headEnd/>
            <a:tailEnd/>
          </a:ln>
        </p:spPr>
        <p:txBody>
          <a:bodyPr wrap="none">
            <a:spAutoFit/>
          </a:bodyPr>
          <a:lstStyle/>
          <a:p>
            <a:r>
              <a:rPr lang="en-US">
                <a:solidFill>
                  <a:srgbClr val="0070C0"/>
                </a:solidFill>
              </a:rPr>
              <a:t>11 GeV</a:t>
            </a:r>
          </a:p>
        </p:txBody>
      </p:sp>
      <p:sp>
        <p:nvSpPr>
          <p:cNvPr id="20498" name="Text Box 23"/>
          <p:cNvSpPr txBox="1">
            <a:spLocks noChangeArrowheads="1"/>
          </p:cNvSpPr>
          <p:nvPr/>
        </p:nvSpPr>
        <p:spPr bwMode="auto">
          <a:xfrm rot="-3068913">
            <a:off x="3636169" y="1712119"/>
            <a:ext cx="958850" cy="366712"/>
          </a:xfrm>
          <a:prstGeom prst="rect">
            <a:avLst/>
          </a:prstGeom>
          <a:noFill/>
          <a:ln w="9525">
            <a:noFill/>
            <a:miter lim="800000"/>
            <a:headEnd/>
            <a:tailEnd/>
          </a:ln>
        </p:spPr>
        <p:txBody>
          <a:bodyPr wrap="none">
            <a:spAutoFit/>
          </a:bodyPr>
          <a:lstStyle/>
          <a:p>
            <a:r>
              <a:rPr lang="en-US">
                <a:solidFill>
                  <a:srgbClr val="66CCFF"/>
                </a:solidFill>
              </a:rPr>
              <a:t>27 GeV</a:t>
            </a:r>
          </a:p>
        </p:txBody>
      </p:sp>
      <p:sp>
        <p:nvSpPr>
          <p:cNvPr id="20499" name="Text Box 24"/>
          <p:cNvSpPr txBox="1">
            <a:spLocks noChangeArrowheads="1"/>
          </p:cNvSpPr>
          <p:nvPr/>
        </p:nvSpPr>
        <p:spPr bwMode="auto">
          <a:xfrm rot="-4837109">
            <a:off x="1915319" y="2169319"/>
            <a:ext cx="1085850" cy="366712"/>
          </a:xfrm>
          <a:prstGeom prst="rect">
            <a:avLst/>
          </a:prstGeom>
          <a:noFill/>
          <a:ln w="9525">
            <a:noFill/>
            <a:miter lim="800000"/>
            <a:headEnd/>
            <a:tailEnd/>
          </a:ln>
        </p:spPr>
        <p:txBody>
          <a:bodyPr wrap="none">
            <a:spAutoFit/>
          </a:bodyPr>
          <a:lstStyle/>
          <a:p>
            <a:r>
              <a:rPr lang="en-US">
                <a:solidFill>
                  <a:srgbClr val="FF0000"/>
                </a:solidFill>
              </a:rPr>
              <a:t>200 GeV</a:t>
            </a:r>
          </a:p>
        </p:txBody>
      </p:sp>
      <p:sp>
        <p:nvSpPr>
          <p:cNvPr id="20500" name="Text Box 25"/>
          <p:cNvSpPr txBox="1">
            <a:spLocks noChangeArrowheads="1"/>
          </p:cNvSpPr>
          <p:nvPr/>
        </p:nvSpPr>
        <p:spPr bwMode="auto">
          <a:xfrm rot="-2488212">
            <a:off x="6311900" y="3595688"/>
            <a:ext cx="1308100" cy="366712"/>
          </a:xfrm>
          <a:prstGeom prst="rect">
            <a:avLst/>
          </a:prstGeom>
          <a:noFill/>
          <a:ln w="9525">
            <a:noFill/>
            <a:miter lim="800000"/>
            <a:headEnd/>
            <a:tailEnd/>
          </a:ln>
        </p:spPr>
        <p:txBody>
          <a:bodyPr wrap="none">
            <a:spAutoFit/>
          </a:bodyPr>
          <a:lstStyle/>
          <a:p>
            <a:r>
              <a:rPr lang="en-US">
                <a:solidFill>
                  <a:srgbClr val="0070C0"/>
                </a:solidFill>
              </a:rPr>
              <a:t>W = 2 GeV</a:t>
            </a:r>
          </a:p>
        </p:txBody>
      </p:sp>
      <p:sp>
        <p:nvSpPr>
          <p:cNvPr id="144412" name="Text Box 28"/>
          <p:cNvSpPr txBox="1">
            <a:spLocks noChangeArrowheads="1"/>
          </p:cNvSpPr>
          <p:nvPr/>
        </p:nvSpPr>
        <p:spPr bwMode="auto">
          <a:xfrm>
            <a:off x="5961063" y="1524000"/>
            <a:ext cx="2192337" cy="584200"/>
          </a:xfrm>
          <a:prstGeom prst="rect">
            <a:avLst/>
          </a:prstGeom>
          <a:solidFill>
            <a:srgbClr val="008000"/>
          </a:solidFill>
          <a:ln w="9525">
            <a:solidFill>
              <a:srgbClr val="000000"/>
            </a:solidFill>
            <a:miter lim="800000"/>
            <a:headEnd/>
            <a:tailEnd/>
          </a:ln>
        </p:spPr>
        <p:txBody>
          <a:bodyPr wrap="none">
            <a:spAutoFit/>
          </a:bodyPr>
          <a:lstStyle/>
          <a:p>
            <a:r>
              <a:rPr lang="en-US" sz="1600" dirty="0">
                <a:solidFill>
                  <a:srgbClr val="FFFFFF"/>
                </a:solidFill>
                <a:latin typeface="Calibri" pitchFamily="34" charset="0"/>
                <a:cs typeface="Calibri" pitchFamily="34" charset="0"/>
              </a:rPr>
              <a:t>Study of high </a:t>
            </a:r>
            <a:r>
              <a:rPr lang="en-US" sz="1600" dirty="0" err="1">
                <a:solidFill>
                  <a:srgbClr val="FFFFFF"/>
                </a:solidFill>
                <a:latin typeface="Calibri" pitchFamily="34" charset="0"/>
                <a:cs typeface="Calibri" pitchFamily="34" charset="0"/>
              </a:rPr>
              <a:t>x</a:t>
            </a:r>
            <a:r>
              <a:rPr lang="en-US" sz="1600" baseline="-25000" dirty="0" err="1">
                <a:solidFill>
                  <a:srgbClr val="FFFFFF"/>
                </a:solidFill>
                <a:latin typeface="Calibri" pitchFamily="34" charset="0"/>
                <a:cs typeface="Calibri" pitchFamily="34" charset="0"/>
              </a:rPr>
              <a:t>B</a:t>
            </a:r>
            <a:r>
              <a:rPr lang="en-US" sz="1600" dirty="0">
                <a:solidFill>
                  <a:srgbClr val="FFFFFF"/>
                </a:solidFill>
                <a:latin typeface="Calibri" pitchFamily="34" charset="0"/>
                <a:cs typeface="Calibri" pitchFamily="34" charset="0"/>
              </a:rPr>
              <a:t> domain </a:t>
            </a:r>
          </a:p>
          <a:p>
            <a:r>
              <a:rPr lang="en-US" sz="1600" dirty="0">
                <a:solidFill>
                  <a:srgbClr val="FFFFFF"/>
                </a:solidFill>
                <a:latin typeface="Calibri" pitchFamily="34" charset="0"/>
                <a:cs typeface="Calibri" pitchFamily="34" charset="0"/>
              </a:rPr>
              <a:t>requires high luminosity </a:t>
            </a:r>
          </a:p>
        </p:txBody>
      </p:sp>
      <p:sp>
        <p:nvSpPr>
          <p:cNvPr id="20502" name="Text Box 29"/>
          <p:cNvSpPr txBox="1">
            <a:spLocks noChangeArrowheads="1"/>
          </p:cNvSpPr>
          <p:nvPr/>
        </p:nvSpPr>
        <p:spPr bwMode="auto">
          <a:xfrm>
            <a:off x="7262813" y="5756275"/>
            <a:ext cx="501650" cy="366713"/>
          </a:xfrm>
          <a:prstGeom prst="rect">
            <a:avLst/>
          </a:prstGeom>
          <a:noFill/>
          <a:ln w="9525">
            <a:noFill/>
            <a:miter lim="800000"/>
            <a:headEnd/>
            <a:tailEnd/>
          </a:ln>
        </p:spPr>
        <p:txBody>
          <a:bodyPr wrap="none">
            <a:spAutoFit/>
          </a:bodyPr>
          <a:lstStyle/>
          <a:p>
            <a:r>
              <a:rPr lang="en-US">
                <a:solidFill>
                  <a:srgbClr val="FFFFFF"/>
                </a:solidFill>
              </a:rPr>
              <a:t>0.7</a:t>
            </a:r>
          </a:p>
        </p:txBody>
      </p:sp>
      <p:sp>
        <p:nvSpPr>
          <p:cNvPr id="20503" name="Line 30"/>
          <p:cNvSpPr>
            <a:spLocks noChangeShapeType="1"/>
          </p:cNvSpPr>
          <p:nvPr/>
        </p:nvSpPr>
        <p:spPr bwMode="auto">
          <a:xfrm flipV="1">
            <a:off x="4340225" y="2286000"/>
            <a:ext cx="1588" cy="3043238"/>
          </a:xfrm>
          <a:prstGeom prst="line">
            <a:avLst/>
          </a:prstGeom>
          <a:noFill/>
          <a:ln w="28575">
            <a:solidFill>
              <a:srgbClr val="003399"/>
            </a:solidFill>
            <a:prstDash val="dash"/>
            <a:round/>
            <a:headEnd/>
            <a:tailEnd/>
          </a:ln>
        </p:spPr>
        <p:txBody>
          <a:bodyPr/>
          <a:lstStyle/>
          <a:p>
            <a:endParaRPr lang="en-US"/>
          </a:p>
        </p:txBody>
      </p:sp>
      <p:sp>
        <p:nvSpPr>
          <p:cNvPr id="20504" name="Text Box 31"/>
          <p:cNvSpPr txBox="1">
            <a:spLocks noChangeArrowheads="1"/>
          </p:cNvSpPr>
          <p:nvPr/>
        </p:nvSpPr>
        <p:spPr bwMode="auto">
          <a:xfrm>
            <a:off x="2590800" y="3946525"/>
            <a:ext cx="1273175" cy="396875"/>
          </a:xfrm>
          <a:prstGeom prst="rect">
            <a:avLst/>
          </a:prstGeom>
          <a:noFill/>
          <a:ln w="9525">
            <a:noFill/>
            <a:miter lim="800000"/>
            <a:headEnd/>
            <a:tailEnd/>
          </a:ln>
        </p:spPr>
        <p:txBody>
          <a:bodyPr wrap="none">
            <a:spAutoFit/>
          </a:bodyPr>
          <a:lstStyle/>
          <a:p>
            <a:r>
              <a:rPr lang="en-US" sz="2000" b="1" i="1">
                <a:solidFill>
                  <a:srgbClr val="66CCFF"/>
                </a:solidFill>
              </a:rPr>
              <a:t>HERMES</a:t>
            </a:r>
          </a:p>
        </p:txBody>
      </p:sp>
      <p:sp>
        <p:nvSpPr>
          <p:cNvPr id="20505" name="Text Box 32"/>
          <p:cNvSpPr txBox="1">
            <a:spLocks noChangeArrowheads="1"/>
          </p:cNvSpPr>
          <p:nvPr/>
        </p:nvSpPr>
        <p:spPr bwMode="auto">
          <a:xfrm>
            <a:off x="2209800" y="3184525"/>
            <a:ext cx="1470025" cy="396875"/>
          </a:xfrm>
          <a:prstGeom prst="rect">
            <a:avLst/>
          </a:prstGeom>
          <a:noFill/>
          <a:ln w="9525">
            <a:noFill/>
            <a:miter lim="800000"/>
            <a:headEnd/>
            <a:tailEnd/>
          </a:ln>
        </p:spPr>
        <p:txBody>
          <a:bodyPr wrap="none">
            <a:spAutoFit/>
          </a:bodyPr>
          <a:lstStyle/>
          <a:p>
            <a:r>
              <a:rPr lang="en-US" sz="2000" b="1" i="1">
                <a:solidFill>
                  <a:srgbClr val="FF0000"/>
                </a:solidFill>
              </a:rPr>
              <a:t>COMPASS</a:t>
            </a:r>
          </a:p>
        </p:txBody>
      </p:sp>
      <p:sp>
        <p:nvSpPr>
          <p:cNvPr id="20506" name="Line 33"/>
          <p:cNvSpPr>
            <a:spLocks noChangeShapeType="1"/>
          </p:cNvSpPr>
          <p:nvPr/>
        </p:nvSpPr>
        <p:spPr bwMode="auto">
          <a:xfrm>
            <a:off x="3733800" y="3352800"/>
            <a:ext cx="457200" cy="0"/>
          </a:xfrm>
          <a:prstGeom prst="line">
            <a:avLst/>
          </a:prstGeom>
          <a:noFill/>
          <a:ln w="28575">
            <a:solidFill>
              <a:srgbClr val="FF0000"/>
            </a:solidFill>
            <a:round/>
            <a:headEnd/>
            <a:tailEnd type="triangle" w="med" len="med"/>
          </a:ln>
        </p:spPr>
        <p:txBody>
          <a:bodyPr/>
          <a:lstStyle/>
          <a:p>
            <a:endParaRPr lang="en-US"/>
          </a:p>
        </p:txBody>
      </p:sp>
      <p:sp>
        <p:nvSpPr>
          <p:cNvPr id="20507" name="Line 34"/>
          <p:cNvSpPr>
            <a:spLocks noChangeShapeType="1"/>
          </p:cNvSpPr>
          <p:nvPr/>
        </p:nvSpPr>
        <p:spPr bwMode="auto">
          <a:xfrm>
            <a:off x="3886200" y="4114800"/>
            <a:ext cx="381000" cy="0"/>
          </a:xfrm>
          <a:prstGeom prst="line">
            <a:avLst/>
          </a:prstGeom>
          <a:noFill/>
          <a:ln w="28575">
            <a:solidFill>
              <a:schemeClr val="accent2"/>
            </a:solidFill>
            <a:round/>
            <a:headEnd/>
            <a:tailEnd type="triangle" w="med" len="med"/>
          </a:ln>
        </p:spPr>
        <p:txBody>
          <a:bodyPr/>
          <a:lstStyle/>
          <a:p>
            <a:endParaRPr lang="en-US"/>
          </a:p>
        </p:txBody>
      </p:sp>
      <p:sp>
        <p:nvSpPr>
          <p:cNvPr id="144419" name="Text Box 35"/>
          <p:cNvSpPr txBox="1">
            <a:spLocks noChangeArrowheads="1"/>
          </p:cNvSpPr>
          <p:nvPr/>
        </p:nvSpPr>
        <p:spPr bwMode="auto">
          <a:xfrm>
            <a:off x="4973638" y="4419600"/>
            <a:ext cx="2462212" cy="835025"/>
          </a:xfrm>
          <a:prstGeom prst="rect">
            <a:avLst/>
          </a:prstGeom>
          <a:solidFill>
            <a:schemeClr val="bg1"/>
          </a:solidFill>
          <a:ln w="9525">
            <a:solidFill>
              <a:srgbClr val="000000"/>
            </a:solidFill>
            <a:miter lim="800000"/>
            <a:headEnd/>
            <a:tailEnd/>
          </a:ln>
        </p:spPr>
        <p:txBody>
          <a:bodyPr>
            <a:spAutoFit/>
          </a:bodyPr>
          <a:lstStyle/>
          <a:p>
            <a:r>
              <a:rPr lang="en-US" sz="1600">
                <a:solidFill>
                  <a:srgbClr val="000000"/>
                </a:solidFill>
                <a:latin typeface="Calibri" pitchFamily="34" charset="0"/>
                <a:cs typeface="Calibri" pitchFamily="34" charset="0"/>
              </a:rPr>
              <a:t>The 12 GeV Upgrade is well matched to  studies in the valence quark regime. </a:t>
            </a:r>
          </a:p>
        </p:txBody>
      </p:sp>
      <p:sp>
        <p:nvSpPr>
          <p:cNvPr id="34" name="TextBox 33"/>
          <p:cNvSpPr txBox="1"/>
          <p:nvPr/>
        </p:nvSpPr>
        <p:spPr>
          <a:xfrm>
            <a:off x="0" y="31946"/>
            <a:ext cx="9144000" cy="584776"/>
          </a:xfrm>
          <a:prstGeom prst="rect">
            <a:avLst/>
          </a:prstGeom>
          <a:noFill/>
        </p:spPr>
        <p:txBody>
          <a:bodyPr wrap="square">
            <a:spAutoFit/>
          </a:bodyPr>
          <a:lstStyle/>
          <a:p>
            <a:pPr algn="ctr" fontAlgn="auto">
              <a:spcBef>
                <a:spcPts val="0"/>
              </a:spcBef>
              <a:spcAft>
                <a:spcPts val="0"/>
              </a:spcAft>
              <a:defRPr/>
            </a:pPr>
            <a:r>
              <a:rPr lang="en-US" sz="3200" b="1" kern="0" dirty="0" smtClean="0">
                <a:ln w="12700">
                  <a:noFill/>
                </a:ln>
                <a:solidFill>
                  <a:srgbClr val="333399"/>
                </a:solidFill>
                <a:effectLst>
                  <a:innerShdw blurRad="63500" dist="50800">
                    <a:prstClr val="black">
                      <a:alpha val="50000"/>
                    </a:prstClr>
                  </a:innerShdw>
                </a:effectLst>
                <a:ea typeface="ＭＳ Ｐゴシック" charset="-128"/>
              </a:rPr>
              <a:t>DVCS Experiments Worldwide</a:t>
            </a:r>
            <a:endParaRPr lang="en-US" sz="1400" dirty="0">
              <a:ln w="12700">
                <a:noFill/>
              </a:ln>
              <a:solidFill>
                <a:srgbClr val="333399"/>
              </a:solidFill>
              <a:latin typeface="+mn-lt"/>
              <a:cs typeface="+mn-cs"/>
            </a:endParaRP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7749768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144412"/>
                                        </p:tgtEl>
                                        <p:attrNameLst>
                                          <p:attrName>style.visibility</p:attrName>
                                        </p:attrNameLst>
                                      </p:cBhvr>
                                      <p:to>
                                        <p:strVal val="visible"/>
                                      </p:to>
                                    </p:set>
                                    <p:anim calcmode="lin" valueType="num">
                                      <p:cBhvr additive="base">
                                        <p:cTn id="7" dur="2000" fill="hold"/>
                                        <p:tgtEl>
                                          <p:spTgt spid="144412"/>
                                        </p:tgtEl>
                                        <p:attrNameLst>
                                          <p:attrName>ppt_x</p:attrName>
                                        </p:attrNameLst>
                                      </p:cBhvr>
                                      <p:tavLst>
                                        <p:tav tm="0">
                                          <p:val>
                                            <p:strVal val="1+#ppt_w/2"/>
                                          </p:val>
                                        </p:tav>
                                        <p:tav tm="100000">
                                          <p:val>
                                            <p:strVal val="#ppt_x"/>
                                          </p:val>
                                        </p:tav>
                                      </p:tavLst>
                                    </p:anim>
                                    <p:anim calcmode="lin" valueType="num">
                                      <p:cBhvr additive="base">
                                        <p:cTn id="8" dur="2000" fill="hold"/>
                                        <p:tgtEl>
                                          <p:spTgt spid="1444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12" grpId="0"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sz="4400" dirty="0" smtClean="0">
                <a:solidFill>
                  <a:srgbClr val="FF0000"/>
                </a:solidFill>
                <a:ea typeface="Tahoma" charset="0"/>
                <a:cs typeface="Tahoma" charset="0"/>
              </a:rPr>
              <a:t>A</a:t>
            </a:r>
            <a:r>
              <a:rPr lang="fr-FR" sz="4400" baseline="-25000" dirty="0" smtClean="0">
                <a:solidFill>
                  <a:srgbClr val="FF0000"/>
                </a:solidFill>
                <a:ea typeface="Tahoma" charset="0"/>
                <a:cs typeface="Tahoma" charset="0"/>
              </a:rPr>
              <a:t>LU</a:t>
            </a:r>
            <a:r>
              <a:rPr lang="fr-FR" sz="4400" dirty="0" smtClean="0">
                <a:solidFill>
                  <a:srgbClr val="964305"/>
                </a:solidFill>
                <a:ea typeface="Tahoma" charset="0"/>
                <a:cs typeface="Tahoma" charset="0"/>
              </a:rPr>
              <a:t> </a:t>
            </a:r>
            <a:r>
              <a:rPr lang="fr-FR" sz="4400" dirty="0" smtClean="0">
                <a:solidFill>
                  <a:srgbClr val="000090"/>
                </a:solidFill>
                <a:ea typeface="Tahoma" charset="0"/>
                <a:cs typeface="Tahoma" charset="0"/>
              </a:rPr>
              <a:t>projections for JLab@12GeV</a:t>
            </a:r>
            <a:endParaRPr lang="en-US" dirty="0">
              <a:solidFill>
                <a:srgbClr val="000090"/>
              </a:solidFill>
            </a:endParaRPr>
          </a:p>
        </p:txBody>
      </p:sp>
      <p:pic>
        <p:nvPicPr>
          <p:cNvPr id="6" name="Picture 5"/>
          <p:cNvPicPr>
            <a:picLocks noChangeAspect="1"/>
          </p:cNvPicPr>
          <p:nvPr/>
        </p:nvPicPr>
        <p:blipFill>
          <a:blip r:embed="rId2"/>
          <a:srcRect l="10458" t="7239" r="11111" b="51768"/>
          <a:stretch>
            <a:fillRect/>
          </a:stretch>
        </p:blipFill>
        <p:spPr>
          <a:xfrm>
            <a:off x="200934" y="1280990"/>
            <a:ext cx="6784462" cy="5096933"/>
          </a:xfrm>
          <a:prstGeom prst="rect">
            <a:avLst/>
          </a:prstGeom>
        </p:spPr>
      </p:pic>
      <p:grpSp>
        <p:nvGrpSpPr>
          <p:cNvPr id="3" name="Group 8"/>
          <p:cNvGrpSpPr>
            <a:grpSpLocks/>
          </p:cNvGrpSpPr>
          <p:nvPr/>
        </p:nvGrpSpPr>
        <p:grpSpPr bwMode="auto">
          <a:xfrm>
            <a:off x="1293615" y="1815495"/>
            <a:ext cx="804673" cy="667121"/>
            <a:chOff x="672" y="1200"/>
            <a:chExt cx="480" cy="384"/>
          </a:xfrm>
        </p:grpSpPr>
        <p:sp>
          <p:nvSpPr>
            <p:cNvPr id="8" name="Rectangle 9"/>
            <p:cNvSpPr>
              <a:spLocks noChangeArrowheads="1"/>
            </p:cNvSpPr>
            <p:nvPr/>
          </p:nvSpPr>
          <p:spPr bwMode="auto">
            <a:xfrm>
              <a:off x="672" y="1200"/>
              <a:ext cx="480" cy="384"/>
            </a:xfrm>
            <a:prstGeom prst="rect">
              <a:avLst/>
            </a:prstGeom>
            <a:solidFill>
              <a:srgbClr val="EAEAEA"/>
            </a:solidFill>
            <a:ln w="9525">
              <a:solidFill>
                <a:schemeClr val="bg2"/>
              </a:solidFill>
              <a:miter lim="800000"/>
              <a:headEnd/>
              <a:tailEnd/>
            </a:ln>
          </p:spPr>
          <p:txBody>
            <a:bodyPr wrap="none" anchor="ctr">
              <a:prstTxWarp prst="textNoShape">
                <a:avLst/>
              </a:prstTxWarp>
            </a:bodyPr>
            <a:lstStyle/>
            <a:p>
              <a:endParaRPr lang="en-US"/>
            </a:p>
          </p:txBody>
        </p:sp>
        <p:sp>
          <p:nvSpPr>
            <p:cNvPr id="9" name="Text Box 10"/>
            <p:cNvSpPr txBox="1">
              <a:spLocks noChangeArrowheads="1"/>
            </p:cNvSpPr>
            <p:nvPr/>
          </p:nvSpPr>
          <p:spPr bwMode="auto">
            <a:xfrm>
              <a:off x="729" y="1200"/>
              <a:ext cx="402" cy="266"/>
            </a:xfrm>
            <a:prstGeom prst="rect">
              <a:avLst/>
            </a:prstGeom>
            <a:noFill/>
            <a:ln w="9525">
              <a:noFill/>
              <a:miter lim="800000"/>
              <a:headEnd/>
              <a:tailEnd/>
            </a:ln>
          </p:spPr>
          <p:txBody>
            <a:bodyPr wrap="none">
              <a:prstTxWarp prst="textNoShape">
                <a:avLst/>
              </a:prstTxWarp>
              <a:spAutoFit/>
            </a:bodyPr>
            <a:lstStyle/>
            <a:p>
              <a:pPr algn="ctr"/>
              <a:r>
                <a:rPr lang="en-US" sz="2400" b="0" dirty="0">
                  <a:solidFill>
                    <a:srgbClr val="FF0000"/>
                  </a:solidFill>
                </a:rPr>
                <a:t>A</a:t>
              </a:r>
              <a:r>
                <a:rPr lang="en-US" sz="2400" b="0" baseline="-25000" dirty="0">
                  <a:solidFill>
                    <a:srgbClr val="FF0000"/>
                  </a:solidFill>
                </a:rPr>
                <a:t>LU</a:t>
              </a:r>
            </a:p>
          </p:txBody>
        </p:sp>
      </p:grpSp>
      <p:sp>
        <p:nvSpPr>
          <p:cNvPr id="10" name="Oval 9"/>
          <p:cNvSpPr/>
          <p:nvPr/>
        </p:nvSpPr>
        <p:spPr bwMode="auto">
          <a:xfrm>
            <a:off x="2713912" y="2876956"/>
            <a:ext cx="546100" cy="55245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pic>
        <p:nvPicPr>
          <p:cNvPr id="14" name="Picture 6" descr="12gev-dvcs"/>
          <p:cNvPicPr>
            <a:picLocks noChangeAspect="1" noChangeArrowheads="1"/>
          </p:cNvPicPr>
          <p:nvPr/>
        </p:nvPicPr>
        <p:blipFill>
          <a:blip r:embed="rId3"/>
          <a:srcRect l="55173"/>
          <a:stretch>
            <a:fillRect/>
          </a:stretch>
        </p:blipFill>
        <p:spPr bwMode="auto">
          <a:xfrm>
            <a:off x="6896496" y="2105431"/>
            <a:ext cx="2057400" cy="2647950"/>
          </a:xfrm>
          <a:prstGeom prst="rect">
            <a:avLst/>
          </a:prstGeom>
          <a:noFill/>
          <a:ln w="9525">
            <a:noFill/>
            <a:miter lim="800000"/>
            <a:headEnd/>
            <a:tailEnd/>
          </a:ln>
        </p:spPr>
      </p:pic>
      <p:sp>
        <p:nvSpPr>
          <p:cNvPr id="18" name="AutoShape 12"/>
          <p:cNvSpPr>
            <a:spLocks noChangeArrowheads="1"/>
          </p:cNvSpPr>
          <p:nvPr/>
        </p:nvSpPr>
        <p:spPr bwMode="auto">
          <a:xfrm rot="20805328">
            <a:off x="7938839" y="2990828"/>
            <a:ext cx="1011395" cy="14939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28575">
            <a:solidFill>
              <a:schemeClr val="tx1"/>
            </a:solidFill>
            <a:miter lim="800000"/>
            <a:headEnd/>
            <a:tailEnd/>
          </a:ln>
        </p:spPr>
        <p:txBody>
          <a:bodyPr wrap="none" anchor="ctr">
            <a:prstTxWarp prst="textNoShape">
              <a:avLst/>
            </a:prstTxWarp>
          </a:bodyPr>
          <a:lstStyle/>
          <a:p>
            <a:endParaRPr lang="en-US"/>
          </a:p>
        </p:txBody>
      </p:sp>
      <p:sp>
        <p:nvSpPr>
          <p:cNvPr id="19" name="Rectangle 22"/>
          <p:cNvSpPr>
            <a:spLocks noChangeArrowheads="1"/>
          </p:cNvSpPr>
          <p:nvPr/>
        </p:nvSpPr>
        <p:spPr bwMode="auto">
          <a:xfrm>
            <a:off x="947817" y="849851"/>
            <a:ext cx="4572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3366FF"/>
              </a:solidFill>
            </a:endParaRPr>
          </a:p>
        </p:txBody>
      </p:sp>
      <p:sp>
        <p:nvSpPr>
          <p:cNvPr id="20" name="Text Box 23"/>
          <p:cNvSpPr txBox="1">
            <a:spLocks noChangeArrowheads="1"/>
          </p:cNvSpPr>
          <p:nvPr/>
        </p:nvSpPr>
        <p:spPr bwMode="auto">
          <a:xfrm>
            <a:off x="1000205" y="894301"/>
            <a:ext cx="4519613" cy="369888"/>
          </a:xfrm>
          <a:prstGeom prst="rect">
            <a:avLst/>
          </a:prstGeom>
          <a:noFill/>
          <a:ln w="9525">
            <a:noFill/>
            <a:miter lim="800000"/>
            <a:headEnd/>
            <a:tailEnd/>
          </a:ln>
          <a:effectLst/>
        </p:spPr>
        <p:txBody>
          <a:bodyPr>
            <a:prstTxWarp prst="textNoShape">
              <a:avLst/>
            </a:prstTxWarp>
            <a:spAutoFit/>
            <a:scene3d>
              <a:camera prst="orthographicFront"/>
              <a:lightRig rig="threePt" dir="t">
                <a:rot lat="0" lon="0" rev="0"/>
              </a:lightRig>
            </a:scene3d>
            <a:sp3d/>
          </a:bodyPr>
          <a:lstStyle/>
          <a:p>
            <a:pPr eaLnBrk="1" hangingPunct="1">
              <a:defRPr/>
            </a:pPr>
            <a:r>
              <a:rPr lang="en-US" dirty="0">
                <a:latin typeface="Symbol" pitchFamily="-65" charset="2"/>
                <a:sym typeface="Symbol" pitchFamily="-65" charset="2"/>
              </a:rPr>
              <a:t></a:t>
            </a:r>
            <a:r>
              <a:rPr lang="en-US" baseline="-25000" dirty="0">
                <a:latin typeface="Comic Sans MS" pitchFamily="-65" charset="0"/>
              </a:rPr>
              <a:t>LU</a:t>
            </a:r>
            <a:r>
              <a:rPr lang="en-US" dirty="0">
                <a:latin typeface="Symbol" pitchFamily="-65" charset="2"/>
              </a:rPr>
              <a:t> </a:t>
            </a:r>
            <a:r>
              <a:rPr lang="en-US" dirty="0">
                <a:latin typeface="Tahoma" pitchFamily="-65" charset="0"/>
              </a:rPr>
              <a:t>~ </a:t>
            </a:r>
            <a:r>
              <a:rPr lang="en-US" dirty="0" err="1">
                <a:solidFill>
                  <a:srgbClr val="FF0000"/>
                </a:solidFill>
                <a:latin typeface="Tahoma" pitchFamily="-65" charset="0"/>
              </a:rPr>
              <a:t>sin</a:t>
            </a:r>
            <a:r>
              <a:rPr lang="en-US" dirty="0" err="1">
                <a:solidFill>
                  <a:srgbClr val="FF0000"/>
                </a:solidFill>
                <a:latin typeface="Tahoma" pitchFamily="-65" charset="0"/>
                <a:sym typeface="Symbol" pitchFamily="-65" charset="2"/>
              </a:rPr>
              <a:t></a:t>
            </a:r>
            <a:r>
              <a:rPr lang="en-US" dirty="0">
                <a:solidFill>
                  <a:srgbClr val="FF0000"/>
                </a:solidFill>
                <a:latin typeface="Tahoma" pitchFamily="-65" charset="0"/>
              </a:rPr>
              <a:t> </a:t>
            </a:r>
            <a:r>
              <a:rPr lang="en-US" dirty="0">
                <a:latin typeface="Tahoma" pitchFamily="-65" charset="0"/>
              </a:rPr>
              <a:t>{F</a:t>
            </a:r>
            <a:r>
              <a:rPr lang="en-US" baseline="-25000" dirty="0">
                <a:latin typeface="Tahoma" pitchFamily="-65" charset="0"/>
              </a:rPr>
              <a:t>1</a:t>
            </a:r>
            <a:r>
              <a:rPr lang="en-US" b="1" i="1" dirty="0">
                <a:solidFill>
                  <a:srgbClr val="FF0000"/>
                </a:solidFill>
                <a:latin typeface="Times New Roman" pitchFamily="-65" charset="0"/>
              </a:rPr>
              <a:t>H</a:t>
            </a:r>
            <a:r>
              <a:rPr lang="en-US" dirty="0">
                <a:solidFill>
                  <a:schemeClr val="hlink">
                    <a:alpha val="65999"/>
                  </a:schemeClr>
                </a:solidFill>
                <a:latin typeface="Times New Roman" pitchFamily="-65" charset="0"/>
              </a:rPr>
              <a:t> </a:t>
            </a:r>
            <a:r>
              <a:rPr lang="en-US" dirty="0">
                <a:latin typeface="Tahoma" pitchFamily="-65" charset="0"/>
              </a:rPr>
              <a:t>+ </a:t>
            </a:r>
            <a:r>
              <a:rPr lang="el-GR" dirty="0">
                <a:latin typeface="Lucida Grande" pitchFamily="-65" charset="0"/>
              </a:rPr>
              <a:t>ξ</a:t>
            </a:r>
            <a:r>
              <a:rPr lang="en-US" dirty="0">
                <a:latin typeface="Tahoma" pitchFamily="-65" charset="0"/>
              </a:rPr>
              <a:t>(F</a:t>
            </a:r>
            <a:r>
              <a:rPr lang="en-US" baseline="-25000" dirty="0">
                <a:latin typeface="Tahoma" pitchFamily="-65" charset="0"/>
              </a:rPr>
              <a:t>1</a:t>
            </a:r>
            <a:r>
              <a:rPr lang="en-US" dirty="0">
                <a:latin typeface="Tahoma" pitchFamily="-65" charset="0"/>
              </a:rPr>
              <a:t>+F</a:t>
            </a:r>
            <a:r>
              <a:rPr lang="en-US" baseline="-25000" dirty="0">
                <a:latin typeface="Tahoma" pitchFamily="-65" charset="0"/>
              </a:rPr>
              <a:t>2</a:t>
            </a:r>
            <a:r>
              <a:rPr lang="en-US" dirty="0">
                <a:latin typeface="Tahoma" pitchFamily="-65" charset="0"/>
              </a:rPr>
              <a:t>)</a:t>
            </a:r>
            <a:r>
              <a:rPr lang="en-US" b="1" i="1" dirty="0">
                <a:solidFill>
                  <a:srgbClr val="00C000"/>
                </a:solidFill>
                <a:latin typeface="Times New Roman" pitchFamily="-65" charset="0"/>
              </a:rPr>
              <a:t>H</a:t>
            </a:r>
            <a:r>
              <a:rPr lang="en-US" b="1" dirty="0">
                <a:solidFill>
                  <a:srgbClr val="0000FF"/>
                </a:solidFill>
                <a:latin typeface="Times New Roman" pitchFamily="-65" charset="0"/>
              </a:rPr>
              <a:t> </a:t>
            </a:r>
            <a:r>
              <a:rPr lang="en-US" dirty="0">
                <a:latin typeface="Tahoma" pitchFamily="-65" charset="0"/>
              </a:rPr>
              <a:t>+kF</a:t>
            </a:r>
            <a:r>
              <a:rPr lang="en-US" baseline="-25000" dirty="0">
                <a:latin typeface="Tahoma" pitchFamily="-65" charset="0"/>
              </a:rPr>
              <a:t>2</a:t>
            </a:r>
            <a:r>
              <a:rPr lang="en-US" b="1" i="1" dirty="0">
                <a:solidFill>
                  <a:srgbClr val="0000FF"/>
                </a:solidFill>
                <a:latin typeface="Times New Roman" pitchFamily="-65" charset="0"/>
              </a:rPr>
              <a:t>E</a:t>
            </a:r>
            <a:r>
              <a:rPr lang="en-US" dirty="0">
                <a:latin typeface="Tahoma" pitchFamily="-65" charset="0"/>
              </a:rPr>
              <a:t>}d</a:t>
            </a:r>
            <a:r>
              <a:rPr lang="en-US" dirty="0">
                <a:latin typeface="Tahoma" pitchFamily="-65" charset="0"/>
                <a:sym typeface="Symbol" pitchFamily="-65" charset="2"/>
              </a:rPr>
              <a:t></a:t>
            </a:r>
            <a:endParaRPr lang="en-US" dirty="0">
              <a:solidFill>
                <a:schemeClr val="tx2"/>
              </a:solidFill>
              <a:latin typeface="Tahoma" pitchFamily="-65" charset="0"/>
              <a:sym typeface="Symbol" pitchFamily="-65" charset="2"/>
            </a:endParaRPr>
          </a:p>
        </p:txBody>
      </p:sp>
      <p:sp>
        <p:nvSpPr>
          <p:cNvPr id="21" name="Rectangle 24"/>
          <p:cNvSpPr>
            <a:spLocks noChangeArrowheads="1"/>
          </p:cNvSpPr>
          <p:nvPr/>
        </p:nvSpPr>
        <p:spPr bwMode="auto">
          <a:xfrm>
            <a:off x="3876755" y="737139"/>
            <a:ext cx="314325" cy="369887"/>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FF00"/>
                </a:solidFill>
                <a:latin typeface="Times New Roman" charset="0"/>
              </a:rPr>
              <a:t>  </a:t>
            </a:r>
            <a:r>
              <a:rPr lang="en-US" sz="2400" b="1" dirty="0">
                <a:solidFill>
                  <a:srgbClr val="00C000"/>
                </a:solidFill>
                <a:latin typeface="Times New Roman" charset="0"/>
              </a:rPr>
              <a:t>~</a:t>
            </a:r>
            <a:endParaRPr lang="en-US" sz="2400" b="1" dirty="0">
              <a:solidFill>
                <a:srgbClr val="00C000"/>
              </a:solidFill>
              <a:latin typeface="Tahoma" charset="0"/>
            </a:endParaRPr>
          </a:p>
        </p:txBody>
      </p:sp>
      <p:grpSp>
        <p:nvGrpSpPr>
          <p:cNvPr id="4" name="Group 21"/>
          <p:cNvGrpSpPr/>
          <p:nvPr/>
        </p:nvGrpSpPr>
        <p:grpSpPr>
          <a:xfrm>
            <a:off x="5753496" y="751138"/>
            <a:ext cx="1848583" cy="584776"/>
            <a:chOff x="12819183" y="814638"/>
            <a:chExt cx="1848583" cy="584776"/>
          </a:xfrm>
        </p:grpSpPr>
        <p:sp>
          <p:nvSpPr>
            <p:cNvPr id="13" name="TextBox 12"/>
            <p:cNvSpPr txBox="1"/>
            <p:nvPr/>
          </p:nvSpPr>
          <p:spPr>
            <a:xfrm>
              <a:off x="12819183" y="814638"/>
              <a:ext cx="1848583" cy="584776"/>
            </a:xfrm>
            <a:prstGeom prst="rect">
              <a:avLst/>
            </a:prstGeom>
            <a:noFill/>
          </p:spPr>
          <p:txBody>
            <a:bodyPr wrap="none" rtlCol="0">
              <a:spAutoFit/>
            </a:bodyPr>
            <a:lstStyle/>
            <a:p>
              <a:r>
                <a:rPr lang="en-US" sz="3200" dirty="0" err="1" smtClean="0">
                  <a:solidFill>
                    <a:srgbClr val="FF0000"/>
                  </a:solidFill>
                  <a:latin typeface="Calibri"/>
                  <a:cs typeface="Calibri"/>
                </a:rPr>
                <a:t>ep</a:t>
              </a:r>
              <a:r>
                <a:rPr lang="en-US" sz="3200" dirty="0" smtClean="0">
                  <a:solidFill>
                    <a:srgbClr val="FF0000"/>
                  </a:solidFill>
                  <a:latin typeface="Calibri"/>
                  <a:cs typeface="Calibri"/>
                </a:rPr>
                <a:t> --&gt; </a:t>
              </a:r>
              <a:r>
                <a:rPr lang="en-US" sz="3200" dirty="0" err="1" smtClean="0">
                  <a:solidFill>
                    <a:srgbClr val="FF0000"/>
                  </a:solidFill>
                  <a:latin typeface="Calibri"/>
                  <a:cs typeface="Calibri"/>
                </a:rPr>
                <a:t>epγ</a:t>
              </a:r>
              <a:endParaRPr lang="en-US" sz="3200" dirty="0">
                <a:solidFill>
                  <a:srgbClr val="FF0000"/>
                </a:solidFill>
                <a:latin typeface="Calibri"/>
                <a:cs typeface="Calibri"/>
              </a:endParaRPr>
            </a:p>
          </p:txBody>
        </p:sp>
        <p:cxnSp>
          <p:nvCxnSpPr>
            <p:cNvPr id="16" name="Straight Arrow Connector 15"/>
            <p:cNvCxnSpPr/>
            <p:nvPr/>
          </p:nvCxnSpPr>
          <p:spPr bwMode="auto">
            <a:xfrm>
              <a:off x="12869983" y="984789"/>
              <a:ext cx="289879" cy="1588"/>
            </a:xfrm>
            <a:prstGeom prst="straightConnector1">
              <a:avLst/>
            </a:prstGeom>
            <a:noFill/>
            <a:ln w="9525" cap="flat" cmpd="sng" algn="ctr">
              <a:solidFill>
                <a:srgbClr val="FF0000"/>
              </a:solidFill>
              <a:prstDash val="solid"/>
              <a:round/>
              <a:headEnd type="none" w="med" len="med"/>
              <a:tailEnd type="arrow"/>
            </a:ln>
            <a:effectLst/>
          </p:spPr>
        </p:cxnSp>
      </p:grpSp>
      <p:sp>
        <p:nvSpPr>
          <p:cNvPr id="17" name="TextBox 16"/>
          <p:cNvSpPr txBox="1"/>
          <p:nvPr/>
        </p:nvSpPr>
        <p:spPr>
          <a:xfrm>
            <a:off x="6896496" y="5029200"/>
            <a:ext cx="1019229" cy="523220"/>
          </a:xfrm>
          <a:prstGeom prst="rect">
            <a:avLst/>
          </a:prstGeom>
          <a:noFill/>
          <a:ln>
            <a:solidFill>
              <a:srgbClr val="000000"/>
            </a:solidFill>
          </a:ln>
        </p:spPr>
        <p:txBody>
          <a:bodyPr wrap="none" rtlCol="0">
            <a:spAutoFit/>
          </a:bodyPr>
          <a:lstStyle/>
          <a:p>
            <a:r>
              <a:rPr lang="en-US" sz="1400" dirty="0" smtClean="0">
                <a:latin typeface="Calibri"/>
                <a:cs typeface="Calibri"/>
              </a:rPr>
              <a:t>E12-06-114</a:t>
            </a:r>
          </a:p>
          <a:p>
            <a:r>
              <a:rPr lang="en-US" sz="1400" dirty="0" smtClean="0">
                <a:latin typeface="Calibri"/>
                <a:cs typeface="Calibri"/>
              </a:rPr>
              <a:t>E12-06-119</a:t>
            </a:r>
            <a:endParaRPr lang="en-US" sz="1400" dirty="0">
              <a:latin typeface="Calibri"/>
              <a:cs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868175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0" presetClass="path" presetSubtype="0" accel="50000" decel="50000" fill="hold" grpId="1" nodeType="withEffect">
                                  <p:stCondLst>
                                    <p:cond delay="0"/>
                                  </p:stCondLst>
                                  <p:childTnLst>
                                    <p:animMotion origin="layout" path="M -1.38889E-6 -3.7037E-6 L 0.23194 -0.0574 " pathEditMode="relative" ptsTypes="AA">
                                      <p:cBhvr>
                                        <p:cTn id="20" dur="2000" fill="hold"/>
                                        <p:tgtEl>
                                          <p:spTgt spid="18"/>
                                        </p:tgtEl>
                                        <p:attrNameLst>
                                          <p:attrName>ppt_x</p:attrName>
                                          <p:attrName>ppt_y</p:attrName>
                                        </p:attrNameLst>
                                      </p:cBhvr>
                                    </p:animMotion>
                                  </p:childTnLst>
                                </p:cTn>
                              </p:par>
                            </p:childTnLst>
                          </p:cTn>
                        </p:par>
                        <p:par>
                          <p:cTn id="21" fill="hold">
                            <p:stCondLst>
                              <p:cond delay="2000"/>
                            </p:stCondLst>
                            <p:childTnLst>
                              <p:par>
                                <p:cTn id="22" presetID="1" presetClass="exit" presetSubtype="0" fill="hold" grpId="2" nodeType="afterEffect">
                                  <p:stCondLst>
                                    <p:cond delay="0"/>
                                  </p:stCondLst>
                                  <p:childTnLst>
                                    <p:set>
                                      <p:cBhvr>
                                        <p:cTn id="23"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8" grpId="1" animBg="1"/>
      <p:bldP spid="18" grpId="2"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9198"/>
            <a:ext cx="9144000" cy="740398"/>
          </a:xfrm>
        </p:spPr>
        <p:txBody>
          <a:bodyPr>
            <a:normAutofit fontScale="90000"/>
          </a:bodyPr>
          <a:lstStyle/>
          <a:p>
            <a:r>
              <a:rPr lang="fr-FR" sz="4400" dirty="0" smtClean="0">
                <a:solidFill>
                  <a:srgbClr val="FF0000"/>
                </a:solidFill>
                <a:ea typeface="Tahoma" charset="0"/>
                <a:cs typeface="Tahoma" charset="0"/>
              </a:rPr>
              <a:t>A</a:t>
            </a:r>
            <a:r>
              <a:rPr lang="fr-FR" sz="4400" baseline="-25000" dirty="0" smtClean="0">
                <a:solidFill>
                  <a:srgbClr val="FF0000"/>
                </a:solidFill>
                <a:ea typeface="Tahoma" charset="0"/>
                <a:cs typeface="Tahoma" charset="0"/>
              </a:rPr>
              <a:t>LU</a:t>
            </a:r>
            <a:r>
              <a:rPr lang="fr-FR" sz="4400" dirty="0" smtClean="0">
                <a:solidFill>
                  <a:srgbClr val="964305"/>
                </a:solidFill>
                <a:effectLst>
                  <a:outerShdw blurRad="50800" dist="38100" dir="2700000">
                    <a:srgbClr val="000000">
                      <a:alpha val="30000"/>
                    </a:srgbClr>
                  </a:outerShdw>
                </a:effectLst>
                <a:ea typeface="Tahoma" charset="0"/>
                <a:cs typeface="Tahoma" charset="0"/>
              </a:rPr>
              <a:t> </a:t>
            </a:r>
            <a:r>
              <a:rPr lang="fr-FR" sz="4400" dirty="0" smtClean="0">
                <a:solidFill>
                  <a:srgbClr val="000090"/>
                </a:solidFill>
                <a:ea typeface="Tahoma" charset="0"/>
                <a:cs typeface="Tahoma" charset="0"/>
              </a:rPr>
              <a:t>projections for protons</a:t>
            </a:r>
            <a:endParaRPr lang="en-US" dirty="0">
              <a:solidFill>
                <a:srgbClr val="000090"/>
              </a:solidFill>
            </a:endParaRPr>
          </a:p>
        </p:txBody>
      </p:sp>
      <p:grpSp>
        <p:nvGrpSpPr>
          <p:cNvPr id="3" name="Group 24"/>
          <p:cNvGrpSpPr>
            <a:grpSpLocks/>
          </p:cNvGrpSpPr>
          <p:nvPr/>
        </p:nvGrpSpPr>
        <p:grpSpPr bwMode="auto">
          <a:xfrm>
            <a:off x="189526" y="754716"/>
            <a:ext cx="2298700" cy="698500"/>
            <a:chOff x="762001" y="3167063"/>
            <a:chExt cx="2298699" cy="698500"/>
          </a:xfrm>
        </p:grpSpPr>
        <p:sp>
          <p:nvSpPr>
            <p:cNvPr id="7" name="Rectangle 11"/>
            <p:cNvSpPr>
              <a:spLocks noChangeArrowheads="1"/>
            </p:cNvSpPr>
            <p:nvPr/>
          </p:nvSpPr>
          <p:spPr bwMode="auto">
            <a:xfrm>
              <a:off x="762001" y="3179763"/>
              <a:ext cx="2298699" cy="685800"/>
            </a:xfrm>
            <a:prstGeom prst="rect">
              <a:avLst/>
            </a:prstGeom>
            <a:noFill/>
            <a:ln w="12700">
              <a:solidFill>
                <a:srgbClr val="161616"/>
              </a:solidFill>
              <a:miter lim="800000"/>
              <a:headEnd/>
              <a:tailEnd/>
            </a:ln>
          </p:spPr>
          <p:txBody>
            <a:bodyPr wrap="none" anchor="ctr">
              <a:prstTxWarp prst="textNoShape">
                <a:avLst/>
              </a:prstTxWarp>
            </a:bodyPr>
            <a:lstStyle/>
            <a:p>
              <a:endParaRPr lang="en-US"/>
            </a:p>
          </p:txBody>
        </p:sp>
        <p:sp>
          <p:nvSpPr>
            <p:cNvPr id="8" name="Text Box 12"/>
            <p:cNvSpPr txBox="1">
              <a:spLocks noChangeArrowheads="1"/>
            </p:cNvSpPr>
            <p:nvPr/>
          </p:nvSpPr>
          <p:spPr bwMode="auto">
            <a:xfrm>
              <a:off x="825501" y="3167063"/>
              <a:ext cx="2209800" cy="579437"/>
            </a:xfrm>
            <a:prstGeom prst="rect">
              <a:avLst/>
            </a:prstGeom>
            <a:noFill/>
            <a:ln w="9525">
              <a:noFill/>
              <a:miter lim="800000"/>
              <a:headEnd/>
              <a:tailEnd/>
            </a:ln>
          </p:spPr>
          <p:txBody>
            <a:bodyPr>
              <a:prstTxWarp prst="textNoShape">
                <a:avLst/>
              </a:prstTxWarp>
              <a:spAutoFit/>
            </a:bodyPr>
            <a:lstStyle/>
            <a:p>
              <a:pPr eaLnBrk="1" hangingPunct="1"/>
              <a:r>
                <a:rPr lang="en-US" sz="3200" b="1" dirty="0" err="1">
                  <a:solidFill>
                    <a:srgbClr val="FF0000"/>
                  </a:solidFill>
                  <a:latin typeface="Times New Roman" charset="0"/>
                </a:rPr>
                <a:t>e</a:t>
              </a:r>
              <a:r>
                <a:rPr lang="en-US" sz="3200" b="1" dirty="0">
                  <a:solidFill>
                    <a:srgbClr val="FF0000"/>
                  </a:solidFill>
                  <a:latin typeface="Times New Roman" charset="0"/>
                </a:rPr>
                <a:t> </a:t>
              </a:r>
              <a:r>
                <a:rPr lang="en-US" sz="3200" b="1" dirty="0" err="1">
                  <a:solidFill>
                    <a:srgbClr val="FF0000"/>
                  </a:solidFill>
                  <a:latin typeface="Times New Roman" charset="0"/>
                </a:rPr>
                <a:t>p</a:t>
              </a:r>
              <a:r>
                <a:rPr lang="en-US" sz="3200" b="1" dirty="0">
                  <a:solidFill>
                    <a:srgbClr val="FF0000"/>
                  </a:solidFill>
                  <a:latin typeface="Times New Roman" charset="0"/>
                </a:rPr>
                <a:t>        </a:t>
              </a:r>
              <a:r>
                <a:rPr lang="en-US" sz="3200" b="1" dirty="0" err="1">
                  <a:solidFill>
                    <a:srgbClr val="FF0000"/>
                  </a:solidFill>
                  <a:latin typeface="Times New Roman" charset="0"/>
                </a:rPr>
                <a:t>ep</a:t>
              </a:r>
              <a:r>
                <a:rPr lang="en-US" sz="3200" b="1" dirty="0" err="1">
                  <a:solidFill>
                    <a:srgbClr val="FF0000"/>
                  </a:solidFill>
                  <a:latin typeface="Symbol" charset="2"/>
                </a:rPr>
                <a:t>g</a:t>
              </a:r>
              <a:r>
                <a:rPr lang="en-US" sz="3200" dirty="0">
                  <a:solidFill>
                    <a:schemeClr val="accent2"/>
                  </a:solidFill>
                  <a:latin typeface="Symbol" charset="2"/>
                </a:rPr>
                <a:t>  </a:t>
              </a:r>
              <a:endParaRPr lang="en-US" sz="3200" dirty="0">
                <a:solidFill>
                  <a:schemeClr val="accent2"/>
                </a:solidFill>
                <a:latin typeface="Times New Roman" charset="0"/>
              </a:endParaRPr>
            </a:p>
          </p:txBody>
        </p:sp>
        <p:sp>
          <p:nvSpPr>
            <p:cNvPr id="9" name="Line 13"/>
            <p:cNvSpPr>
              <a:spLocks noChangeShapeType="1"/>
            </p:cNvSpPr>
            <p:nvPr/>
          </p:nvSpPr>
          <p:spPr bwMode="auto">
            <a:xfrm>
              <a:off x="1638301" y="3554413"/>
              <a:ext cx="457200" cy="0"/>
            </a:xfrm>
            <a:prstGeom prst="line">
              <a:avLst/>
            </a:prstGeom>
            <a:noFill/>
            <a:ln w="19050">
              <a:solidFill>
                <a:srgbClr val="FF0000"/>
              </a:solidFill>
              <a:miter lim="800000"/>
              <a:headEnd/>
              <a:tailEnd type="arrow" w="med" len="med"/>
            </a:ln>
          </p:spPr>
          <p:txBody>
            <a:bodyPr wrap="none" anchor="ctr">
              <a:prstTxWarp prst="textNoShape">
                <a:avLst/>
              </a:prstTxWarp>
            </a:bodyPr>
            <a:lstStyle/>
            <a:p>
              <a:endParaRPr lang="en-US"/>
            </a:p>
          </p:txBody>
        </p:sp>
        <p:sp>
          <p:nvSpPr>
            <p:cNvPr id="10" name="Line 14"/>
            <p:cNvSpPr>
              <a:spLocks noChangeShapeType="1"/>
            </p:cNvSpPr>
            <p:nvPr/>
          </p:nvSpPr>
          <p:spPr bwMode="auto">
            <a:xfrm>
              <a:off x="977901" y="3365500"/>
              <a:ext cx="228600" cy="0"/>
            </a:xfrm>
            <a:prstGeom prst="line">
              <a:avLst/>
            </a:prstGeom>
            <a:noFill/>
            <a:ln w="9525">
              <a:solidFill>
                <a:srgbClr val="FF0000"/>
              </a:solidFill>
              <a:miter lim="800000"/>
              <a:headEnd/>
              <a:tailEnd type="triangle" w="med" len="med"/>
            </a:ln>
          </p:spPr>
          <p:txBody>
            <a:bodyPr wrap="none" anchor="ctr">
              <a:prstTxWarp prst="textNoShape">
                <a:avLst/>
              </a:prstTxWarp>
            </a:bodyPr>
            <a:lstStyle/>
            <a:p>
              <a:endParaRPr lang="en-US"/>
            </a:p>
          </p:txBody>
        </p:sp>
      </p:grpSp>
      <p:sp>
        <p:nvSpPr>
          <p:cNvPr id="12" name="Text Box 7"/>
          <p:cNvSpPr txBox="1">
            <a:spLocks noChangeArrowheads="1"/>
          </p:cNvSpPr>
          <p:nvPr/>
        </p:nvSpPr>
        <p:spPr bwMode="auto">
          <a:xfrm>
            <a:off x="195445" y="1535766"/>
            <a:ext cx="1958883" cy="523220"/>
          </a:xfrm>
          <a:prstGeom prst="rect">
            <a:avLst/>
          </a:prstGeom>
          <a:noFill/>
          <a:ln w="28575">
            <a:noFill/>
            <a:miter lim="800000"/>
            <a:headEnd/>
            <a:tailEnd/>
          </a:ln>
        </p:spPr>
        <p:txBody>
          <a:bodyPr wrap="none">
            <a:prstTxWarp prst="textNoShape">
              <a:avLst/>
            </a:prstTxWarp>
            <a:spAutoFit/>
          </a:bodyPr>
          <a:lstStyle/>
          <a:p>
            <a:pPr algn="ctr"/>
            <a:r>
              <a:rPr lang="en-US" sz="2800" i="1" dirty="0" err="1" smtClean="0"/>
              <a:t>E</a:t>
            </a:r>
            <a:r>
              <a:rPr lang="en-US" sz="2800" i="1" baseline="-25000" dirty="0" err="1" smtClean="0"/>
              <a:t>e</a:t>
            </a:r>
            <a:r>
              <a:rPr lang="en-US" sz="2800" i="1" dirty="0" smtClean="0"/>
              <a:t>=11GeV</a:t>
            </a:r>
            <a:endParaRPr lang="en-US" sz="2800" i="1" dirty="0"/>
          </a:p>
        </p:txBody>
      </p:sp>
      <p:grpSp>
        <p:nvGrpSpPr>
          <p:cNvPr id="4" name="Group 21"/>
          <p:cNvGrpSpPr/>
          <p:nvPr/>
        </p:nvGrpSpPr>
        <p:grpSpPr>
          <a:xfrm>
            <a:off x="1910951" y="1484966"/>
            <a:ext cx="5346633" cy="4965700"/>
            <a:chOff x="3771291" y="1236663"/>
            <a:chExt cx="5346633" cy="4965700"/>
          </a:xfrm>
        </p:grpSpPr>
        <p:pic>
          <p:nvPicPr>
            <p:cNvPr id="23" name="Picture 2" descr="drawplotu"/>
            <p:cNvPicPr>
              <a:picLocks noChangeAspect="1" noChangeArrowheads="1"/>
            </p:cNvPicPr>
            <p:nvPr/>
          </p:nvPicPr>
          <p:blipFill>
            <a:blip r:embed="rId2"/>
            <a:srcRect/>
            <a:stretch>
              <a:fillRect/>
            </a:stretch>
          </p:blipFill>
          <p:spPr bwMode="auto">
            <a:xfrm>
              <a:off x="3937912" y="1236663"/>
              <a:ext cx="5180012" cy="4889500"/>
            </a:xfrm>
            <a:prstGeom prst="rect">
              <a:avLst/>
            </a:prstGeom>
            <a:noFill/>
            <a:ln w="9525">
              <a:noFill/>
              <a:miter lim="800000"/>
              <a:headEnd/>
              <a:tailEnd/>
            </a:ln>
          </p:spPr>
        </p:pic>
        <p:sp>
          <p:nvSpPr>
            <p:cNvPr id="24" name="TextBox 23"/>
            <p:cNvSpPr txBox="1"/>
            <p:nvPr/>
          </p:nvSpPr>
          <p:spPr>
            <a:xfrm>
              <a:off x="7326176" y="5925364"/>
              <a:ext cx="635160" cy="276999"/>
            </a:xfrm>
            <a:prstGeom prst="rect">
              <a:avLst/>
            </a:prstGeom>
            <a:noFill/>
          </p:spPr>
          <p:txBody>
            <a:bodyPr wrap="none" rtlCol="0">
              <a:spAutoFit/>
            </a:bodyPr>
            <a:lstStyle/>
            <a:p>
              <a:r>
                <a:rPr lang="en-US" sz="1200" b="1" dirty="0" smtClean="0"/>
                <a:t>, GeV</a:t>
              </a:r>
              <a:r>
                <a:rPr lang="en-US" sz="1200" b="1" baseline="30000" dirty="0" smtClean="0"/>
                <a:t>2</a:t>
              </a:r>
              <a:endParaRPr lang="en-US" sz="1200" b="1" baseline="30000" dirty="0"/>
            </a:p>
          </p:txBody>
        </p:sp>
        <p:sp>
          <p:nvSpPr>
            <p:cNvPr id="25" name="TextBox 24"/>
            <p:cNvSpPr txBox="1"/>
            <p:nvPr/>
          </p:nvSpPr>
          <p:spPr>
            <a:xfrm rot="16200000">
              <a:off x="3668980" y="3258051"/>
              <a:ext cx="481622" cy="276999"/>
            </a:xfrm>
            <a:prstGeom prst="rect">
              <a:avLst/>
            </a:prstGeom>
            <a:noFill/>
          </p:spPr>
          <p:txBody>
            <a:bodyPr wrap="none" rtlCol="0">
              <a:spAutoFit/>
            </a:bodyPr>
            <a:lstStyle/>
            <a:p>
              <a:r>
                <a:rPr lang="en-US" sz="1200" dirty="0" err="1" smtClean="0"/>
                <a:t>sin</a:t>
              </a:r>
              <a:r>
                <a:rPr lang="en-US" sz="1200" dirty="0" err="1" smtClean="0">
                  <a:latin typeface="Calibri"/>
                  <a:cs typeface="Calibri"/>
                </a:rPr>
                <a:t>φ</a:t>
              </a:r>
              <a:endParaRPr lang="en-US" sz="1200" dirty="0">
                <a:latin typeface="Calibri"/>
                <a:cs typeface="Calibri"/>
              </a:endParaRPr>
            </a:p>
          </p:txBody>
        </p:sp>
      </p:grpSp>
      <p:sp>
        <p:nvSpPr>
          <p:cNvPr id="26" name="AutoShape 12"/>
          <p:cNvSpPr>
            <a:spLocks noChangeArrowheads="1"/>
          </p:cNvSpPr>
          <p:nvPr/>
        </p:nvSpPr>
        <p:spPr bwMode="auto">
          <a:xfrm rot="20805328">
            <a:off x="-1015057" y="3999537"/>
            <a:ext cx="1011395" cy="14939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28575">
            <a:solidFill>
              <a:schemeClr val="tx1"/>
            </a:solidFill>
            <a:miter lim="800000"/>
            <a:headEnd/>
            <a:tailEnd/>
          </a:ln>
        </p:spPr>
        <p:txBody>
          <a:bodyPr wrap="none" anchor="ctr">
            <a:prstTxWarp prst="textNoShape">
              <a:avLst/>
            </a:prstTxWarp>
          </a:bodyPr>
          <a:lstStyle/>
          <a:p>
            <a:endParaRPr lang="en-US"/>
          </a:p>
        </p:txBody>
      </p:sp>
      <p:sp>
        <p:nvSpPr>
          <p:cNvPr id="27" name="Rectangle 22"/>
          <p:cNvSpPr>
            <a:spLocks noChangeArrowheads="1"/>
          </p:cNvSpPr>
          <p:nvPr/>
        </p:nvSpPr>
        <p:spPr bwMode="auto">
          <a:xfrm>
            <a:off x="2685583" y="823912"/>
            <a:ext cx="4572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3366FF"/>
              </a:solidFill>
            </a:endParaRPr>
          </a:p>
        </p:txBody>
      </p:sp>
      <p:sp>
        <p:nvSpPr>
          <p:cNvPr id="28" name="Text Box 23"/>
          <p:cNvSpPr txBox="1">
            <a:spLocks noChangeArrowheads="1"/>
          </p:cNvSpPr>
          <p:nvPr/>
        </p:nvSpPr>
        <p:spPr bwMode="auto">
          <a:xfrm>
            <a:off x="2737971" y="868362"/>
            <a:ext cx="4519613" cy="369888"/>
          </a:xfrm>
          <a:prstGeom prst="rect">
            <a:avLst/>
          </a:prstGeom>
          <a:noFill/>
          <a:ln w="9525">
            <a:noFill/>
            <a:miter lim="800000"/>
            <a:headEnd/>
            <a:tailEnd/>
          </a:ln>
          <a:effectLst/>
        </p:spPr>
        <p:txBody>
          <a:bodyPr>
            <a:prstTxWarp prst="textNoShape">
              <a:avLst/>
            </a:prstTxWarp>
            <a:spAutoFit/>
            <a:scene3d>
              <a:camera prst="orthographicFront"/>
              <a:lightRig rig="threePt" dir="t">
                <a:rot lat="0" lon="0" rev="0"/>
              </a:lightRig>
            </a:scene3d>
            <a:sp3d/>
          </a:bodyPr>
          <a:lstStyle/>
          <a:p>
            <a:pPr eaLnBrk="1" hangingPunct="1">
              <a:defRPr/>
            </a:pPr>
            <a:r>
              <a:rPr lang="en-US" dirty="0">
                <a:latin typeface="Symbol" pitchFamily="-65" charset="2"/>
                <a:sym typeface="Symbol" pitchFamily="-65" charset="2"/>
              </a:rPr>
              <a:t></a:t>
            </a:r>
            <a:r>
              <a:rPr lang="en-US" baseline="-25000" dirty="0">
                <a:latin typeface="Comic Sans MS" pitchFamily="-65" charset="0"/>
              </a:rPr>
              <a:t>LU</a:t>
            </a:r>
            <a:r>
              <a:rPr lang="en-US" dirty="0">
                <a:latin typeface="Symbol" pitchFamily="-65" charset="2"/>
              </a:rPr>
              <a:t> </a:t>
            </a:r>
            <a:r>
              <a:rPr lang="en-US" dirty="0">
                <a:latin typeface="Tahoma" pitchFamily="-65" charset="0"/>
              </a:rPr>
              <a:t>~ </a:t>
            </a:r>
            <a:r>
              <a:rPr lang="en-US" dirty="0" err="1">
                <a:solidFill>
                  <a:srgbClr val="FF0000"/>
                </a:solidFill>
                <a:latin typeface="Tahoma" pitchFamily="-65" charset="0"/>
              </a:rPr>
              <a:t>sin</a:t>
            </a:r>
            <a:r>
              <a:rPr lang="en-US" dirty="0" err="1">
                <a:solidFill>
                  <a:srgbClr val="FF0000"/>
                </a:solidFill>
                <a:latin typeface="Tahoma" pitchFamily="-65" charset="0"/>
                <a:sym typeface="Symbol" pitchFamily="-65" charset="2"/>
              </a:rPr>
              <a:t></a:t>
            </a:r>
            <a:r>
              <a:rPr lang="en-US" dirty="0">
                <a:solidFill>
                  <a:srgbClr val="FF0000"/>
                </a:solidFill>
                <a:latin typeface="Tahoma" pitchFamily="-65" charset="0"/>
              </a:rPr>
              <a:t> </a:t>
            </a:r>
            <a:r>
              <a:rPr lang="en-US" dirty="0">
                <a:latin typeface="Tahoma" pitchFamily="-65" charset="0"/>
              </a:rPr>
              <a:t>{F</a:t>
            </a:r>
            <a:r>
              <a:rPr lang="en-US" baseline="-25000" dirty="0">
                <a:latin typeface="Tahoma" pitchFamily="-65" charset="0"/>
              </a:rPr>
              <a:t>1</a:t>
            </a:r>
            <a:r>
              <a:rPr lang="en-US" b="1" i="1" dirty="0">
                <a:solidFill>
                  <a:srgbClr val="FF0000"/>
                </a:solidFill>
                <a:latin typeface="Times New Roman" pitchFamily="-65" charset="0"/>
              </a:rPr>
              <a:t>H</a:t>
            </a:r>
            <a:r>
              <a:rPr lang="en-US" dirty="0">
                <a:solidFill>
                  <a:schemeClr val="hlink">
                    <a:alpha val="65999"/>
                  </a:schemeClr>
                </a:solidFill>
                <a:latin typeface="Times New Roman" pitchFamily="-65" charset="0"/>
              </a:rPr>
              <a:t> </a:t>
            </a:r>
            <a:r>
              <a:rPr lang="en-US" dirty="0">
                <a:latin typeface="Tahoma" pitchFamily="-65" charset="0"/>
              </a:rPr>
              <a:t>+ </a:t>
            </a:r>
            <a:r>
              <a:rPr lang="el-GR" dirty="0">
                <a:latin typeface="Lucida Grande" pitchFamily="-65" charset="0"/>
              </a:rPr>
              <a:t>ξ</a:t>
            </a:r>
            <a:r>
              <a:rPr lang="en-US" dirty="0">
                <a:latin typeface="Tahoma" pitchFamily="-65" charset="0"/>
              </a:rPr>
              <a:t>(F</a:t>
            </a:r>
            <a:r>
              <a:rPr lang="en-US" baseline="-25000" dirty="0">
                <a:latin typeface="Tahoma" pitchFamily="-65" charset="0"/>
              </a:rPr>
              <a:t>1</a:t>
            </a:r>
            <a:r>
              <a:rPr lang="en-US" dirty="0">
                <a:latin typeface="Tahoma" pitchFamily="-65" charset="0"/>
              </a:rPr>
              <a:t>+F</a:t>
            </a:r>
            <a:r>
              <a:rPr lang="en-US" baseline="-25000" dirty="0">
                <a:latin typeface="Tahoma" pitchFamily="-65" charset="0"/>
              </a:rPr>
              <a:t>2</a:t>
            </a:r>
            <a:r>
              <a:rPr lang="en-US" dirty="0">
                <a:latin typeface="Tahoma" pitchFamily="-65" charset="0"/>
              </a:rPr>
              <a:t>)</a:t>
            </a:r>
            <a:r>
              <a:rPr lang="en-US" b="1" i="1" dirty="0">
                <a:solidFill>
                  <a:srgbClr val="00C000"/>
                </a:solidFill>
                <a:latin typeface="Times New Roman" pitchFamily="-65" charset="0"/>
              </a:rPr>
              <a:t>H</a:t>
            </a:r>
            <a:r>
              <a:rPr lang="en-US" b="1" dirty="0">
                <a:solidFill>
                  <a:srgbClr val="0000FF"/>
                </a:solidFill>
                <a:latin typeface="Times New Roman" pitchFamily="-65" charset="0"/>
              </a:rPr>
              <a:t> </a:t>
            </a:r>
            <a:r>
              <a:rPr lang="en-US" dirty="0">
                <a:latin typeface="Tahoma" pitchFamily="-65" charset="0"/>
              </a:rPr>
              <a:t>+kF</a:t>
            </a:r>
            <a:r>
              <a:rPr lang="en-US" baseline="-25000" dirty="0">
                <a:latin typeface="Tahoma" pitchFamily="-65" charset="0"/>
              </a:rPr>
              <a:t>2</a:t>
            </a:r>
            <a:r>
              <a:rPr lang="en-US" b="1" i="1" dirty="0">
                <a:solidFill>
                  <a:srgbClr val="0000FF"/>
                </a:solidFill>
                <a:latin typeface="Times New Roman" pitchFamily="-65" charset="0"/>
              </a:rPr>
              <a:t>E</a:t>
            </a:r>
            <a:r>
              <a:rPr lang="en-US" dirty="0">
                <a:latin typeface="Tahoma" pitchFamily="-65" charset="0"/>
              </a:rPr>
              <a:t>}d</a:t>
            </a:r>
            <a:r>
              <a:rPr lang="en-US" dirty="0">
                <a:latin typeface="Tahoma" pitchFamily="-65" charset="0"/>
                <a:sym typeface="Symbol" pitchFamily="-65" charset="2"/>
              </a:rPr>
              <a:t></a:t>
            </a:r>
            <a:endParaRPr lang="en-US" dirty="0">
              <a:solidFill>
                <a:schemeClr val="tx2"/>
              </a:solidFill>
              <a:latin typeface="Tahoma" pitchFamily="-65" charset="0"/>
              <a:sym typeface="Symbol" pitchFamily="-65" charset="2"/>
            </a:endParaRPr>
          </a:p>
        </p:txBody>
      </p:sp>
      <p:sp>
        <p:nvSpPr>
          <p:cNvPr id="29" name="Rectangle 24"/>
          <p:cNvSpPr>
            <a:spLocks noChangeArrowheads="1"/>
          </p:cNvSpPr>
          <p:nvPr/>
        </p:nvSpPr>
        <p:spPr bwMode="auto">
          <a:xfrm>
            <a:off x="5614521" y="711200"/>
            <a:ext cx="314325" cy="369887"/>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FF00"/>
                </a:solidFill>
                <a:latin typeface="Times New Roman" charset="0"/>
              </a:rPr>
              <a:t>  </a:t>
            </a:r>
            <a:r>
              <a:rPr lang="en-US" sz="2400" b="1" dirty="0">
                <a:solidFill>
                  <a:srgbClr val="00C000"/>
                </a:solidFill>
                <a:latin typeface="Times New Roman" charset="0"/>
              </a:rPr>
              <a:t>~</a:t>
            </a:r>
            <a:endParaRPr lang="en-US" sz="2400" b="1" dirty="0">
              <a:solidFill>
                <a:srgbClr val="00C000"/>
              </a:solidFill>
              <a:latin typeface="Tahoma"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2461126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1125 0.01111 L 0.46337 -0.05625 " pathEditMode="relative" rAng="0" ptsTypes="AA">
                                      <p:cBhvr>
                                        <p:cTn id="8" dur="2000" fill="hold"/>
                                        <p:tgtEl>
                                          <p:spTgt spid="26"/>
                                        </p:tgtEl>
                                        <p:attrNameLst>
                                          <p:attrName>ppt_x</p:attrName>
                                          <p:attrName>ppt_y</p:attrName>
                                        </p:attrNameLst>
                                      </p:cBhvr>
                                      <p:rCtr x="28800" y="-3400"/>
                                    </p:animMotion>
                                  </p:childTnLst>
                                </p:cTn>
                              </p:par>
                            </p:childTnLst>
                          </p:cTn>
                        </p:par>
                        <p:par>
                          <p:cTn id="9" fill="hold">
                            <p:stCondLst>
                              <p:cond delay="2000"/>
                            </p:stCondLst>
                            <p:childTnLst>
                              <p:par>
                                <p:cTn id="10" presetID="10" presetClass="exit" presetSubtype="0" fill="hold" grpId="2" nodeType="afterEffect">
                                  <p:stCondLst>
                                    <p:cond delay="0"/>
                                  </p:stCondLst>
                                  <p:childTnLst>
                                    <p:animEffect transition="out" filter="fade">
                                      <p:cBhvr>
                                        <p:cTn id="11" dur="2000"/>
                                        <p:tgtEl>
                                          <p:spTgt spid="26"/>
                                        </p:tgtEl>
                                      </p:cBhvr>
                                    </p:animEffect>
                                    <p:set>
                                      <p:cBhvr>
                                        <p:cTn id="12" dur="1" fill="hold">
                                          <p:stCondLst>
                                            <p:cond delay="1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6" grpId="2"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1" name="Rectangle 1026"/>
          <p:cNvSpPr txBox="1">
            <a:spLocks noChangeArrowheads="1"/>
          </p:cNvSpPr>
          <p:nvPr/>
        </p:nvSpPr>
        <p:spPr bwMode="auto">
          <a:xfrm>
            <a:off x="12700" y="0"/>
            <a:ext cx="9131300" cy="685800"/>
          </a:xfrm>
          <a:prstGeom prst="rect">
            <a:avLst/>
          </a:prstGeom>
          <a:noFill/>
          <a:ln w="9525">
            <a:noFill/>
            <a:miter lim="800000"/>
            <a:headEnd/>
            <a:tailEnd/>
          </a:ln>
        </p:spPr>
        <p:txBody>
          <a:bodyPr anchor="ctr">
            <a:prstTxWarp prst="textNoShape">
              <a:avLst/>
            </a:prstTxWarp>
          </a:bodyPr>
          <a:lstStyle/>
          <a:p>
            <a:pPr algn="ctr">
              <a:lnSpc>
                <a:spcPct val="90000"/>
              </a:lnSpc>
            </a:pPr>
            <a:r>
              <a:rPr lang="fr-FR" sz="3600" b="1" dirty="0" smtClean="0">
                <a:solidFill>
                  <a:srgbClr val="00C000"/>
                </a:solidFill>
                <a:latin typeface="Calibri"/>
                <a:ea typeface="Tahoma" charset="0"/>
                <a:cs typeface="Calibri"/>
              </a:rPr>
              <a:t>A</a:t>
            </a:r>
            <a:r>
              <a:rPr lang="fr-FR" sz="3600" b="1" baseline="-25000" dirty="0" smtClean="0">
                <a:solidFill>
                  <a:srgbClr val="00C000"/>
                </a:solidFill>
                <a:latin typeface="Calibri"/>
                <a:ea typeface="Tahoma" charset="0"/>
                <a:cs typeface="Calibri"/>
              </a:rPr>
              <a:t>UL </a:t>
            </a:r>
            <a:r>
              <a:rPr lang="fr-FR" sz="3600" b="1" dirty="0" smtClean="0">
                <a:solidFill>
                  <a:srgbClr val="000090"/>
                </a:solidFill>
                <a:latin typeface="Calibri"/>
                <a:ea typeface="Tahoma" charset="0"/>
                <a:cs typeface="Calibri"/>
              </a:rPr>
              <a:t>projections for </a:t>
            </a:r>
            <a:r>
              <a:rPr lang="fr-FR" sz="3600" b="1" dirty="0" smtClean="0">
                <a:solidFill>
                  <a:srgbClr val="2D2D8A"/>
                </a:solidFill>
                <a:latin typeface="Calibri"/>
                <a:ea typeface="Tahoma" charset="0"/>
                <a:cs typeface="Calibri"/>
              </a:rPr>
              <a:t>protons</a:t>
            </a:r>
            <a:endParaRPr lang="fr-FR" sz="3600" b="1" dirty="0">
              <a:solidFill>
                <a:srgbClr val="2D2D8A"/>
              </a:solidFill>
              <a:latin typeface="Calibri"/>
              <a:ea typeface="Tahoma" charset="0"/>
              <a:cs typeface="Calibri"/>
            </a:endParaRPr>
          </a:p>
        </p:txBody>
      </p:sp>
      <p:pic>
        <p:nvPicPr>
          <p:cNvPr id="12" name="Picture 11"/>
          <p:cNvPicPr>
            <a:picLocks noChangeAspect="1"/>
          </p:cNvPicPr>
          <p:nvPr/>
        </p:nvPicPr>
        <p:blipFill>
          <a:blip r:embed="rId3"/>
          <a:srcRect l="11047" t="6345" r="10393" b="50846"/>
          <a:stretch>
            <a:fillRect/>
          </a:stretch>
        </p:blipFill>
        <p:spPr>
          <a:xfrm>
            <a:off x="3287105" y="1188352"/>
            <a:ext cx="5657942" cy="5156200"/>
          </a:xfrm>
          <a:prstGeom prst="rect">
            <a:avLst/>
          </a:prstGeom>
        </p:spPr>
      </p:pic>
      <p:sp>
        <p:nvSpPr>
          <p:cNvPr id="14" name="Rectangle 9"/>
          <p:cNvSpPr>
            <a:spLocks noChangeArrowheads="1"/>
          </p:cNvSpPr>
          <p:nvPr/>
        </p:nvSpPr>
        <p:spPr bwMode="auto">
          <a:xfrm>
            <a:off x="4305142" y="1840376"/>
            <a:ext cx="673629" cy="667121"/>
          </a:xfrm>
          <a:prstGeom prst="rect">
            <a:avLst/>
          </a:prstGeom>
          <a:solidFill>
            <a:srgbClr val="EAEAEA"/>
          </a:solidFill>
          <a:ln w="9525">
            <a:solidFill>
              <a:schemeClr val="bg2"/>
            </a:solidFill>
            <a:miter lim="800000"/>
            <a:headEnd/>
            <a:tailEnd/>
          </a:ln>
        </p:spPr>
        <p:txBody>
          <a:bodyPr wrap="none" anchor="ctr">
            <a:prstTxWarp prst="textNoShape">
              <a:avLst/>
            </a:prstTxWarp>
          </a:bodyPr>
          <a:lstStyle/>
          <a:p>
            <a:endParaRPr lang="en-US"/>
          </a:p>
        </p:txBody>
      </p:sp>
      <p:sp>
        <p:nvSpPr>
          <p:cNvPr id="15" name="Text Box 10"/>
          <p:cNvSpPr txBox="1">
            <a:spLocks noChangeArrowheads="1"/>
          </p:cNvSpPr>
          <p:nvPr/>
        </p:nvSpPr>
        <p:spPr bwMode="auto">
          <a:xfrm>
            <a:off x="4305142" y="1874244"/>
            <a:ext cx="673629" cy="461665"/>
          </a:xfrm>
          <a:prstGeom prst="rect">
            <a:avLst/>
          </a:prstGeom>
          <a:noFill/>
          <a:ln w="9525">
            <a:noFill/>
            <a:miter lim="800000"/>
            <a:headEnd/>
            <a:tailEnd/>
          </a:ln>
        </p:spPr>
        <p:txBody>
          <a:bodyPr wrap="square">
            <a:prstTxWarp prst="textNoShape">
              <a:avLst/>
            </a:prstTxWarp>
            <a:spAutoFit/>
          </a:bodyPr>
          <a:lstStyle/>
          <a:p>
            <a:pPr algn="ctr"/>
            <a:r>
              <a:rPr lang="en-US" sz="2400" b="0" dirty="0" smtClean="0">
                <a:solidFill>
                  <a:srgbClr val="FF0000"/>
                </a:solidFill>
              </a:rPr>
              <a:t>A</a:t>
            </a:r>
            <a:r>
              <a:rPr lang="en-US" sz="2400" baseline="-25000" dirty="0" smtClean="0">
                <a:solidFill>
                  <a:srgbClr val="FF0000"/>
                </a:solidFill>
              </a:rPr>
              <a:t>U</a:t>
            </a:r>
            <a:r>
              <a:rPr lang="en-US" sz="2400" b="0" baseline="-25000" dirty="0" smtClean="0">
                <a:solidFill>
                  <a:srgbClr val="FF0000"/>
                </a:solidFill>
              </a:rPr>
              <a:t>L</a:t>
            </a:r>
            <a:endParaRPr lang="en-US" sz="2400" b="0" baseline="-25000" dirty="0">
              <a:solidFill>
                <a:srgbClr val="FF0000"/>
              </a:solidFill>
            </a:endParaRPr>
          </a:p>
        </p:txBody>
      </p:sp>
      <p:grpSp>
        <p:nvGrpSpPr>
          <p:cNvPr id="2" name="Group 18"/>
          <p:cNvGrpSpPr/>
          <p:nvPr/>
        </p:nvGrpSpPr>
        <p:grpSpPr>
          <a:xfrm>
            <a:off x="506435" y="822195"/>
            <a:ext cx="2185965" cy="584776"/>
            <a:chOff x="762000" y="914400"/>
            <a:chExt cx="2602870" cy="584776"/>
          </a:xfrm>
        </p:grpSpPr>
        <p:sp>
          <p:nvSpPr>
            <p:cNvPr id="19" name="Text Box 7"/>
            <p:cNvSpPr txBox="1">
              <a:spLocks noChangeArrowheads="1"/>
            </p:cNvSpPr>
            <p:nvPr/>
          </p:nvSpPr>
          <p:spPr bwMode="auto">
            <a:xfrm>
              <a:off x="762000" y="914400"/>
              <a:ext cx="2602870" cy="584776"/>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3200" b="1" dirty="0" err="1">
                  <a:solidFill>
                    <a:srgbClr val="FF0000"/>
                  </a:solidFill>
                  <a:latin typeface="Times New Roman"/>
                  <a:cs typeface="Times New Roman"/>
                </a:rPr>
                <a:t>e</a:t>
              </a:r>
              <a:r>
                <a:rPr lang="en-US" sz="3200" b="1" dirty="0">
                  <a:solidFill>
                    <a:srgbClr val="FF0000"/>
                  </a:solidFill>
                  <a:latin typeface="Times New Roman"/>
                  <a:cs typeface="Times New Roman"/>
                </a:rPr>
                <a:t> </a:t>
              </a:r>
              <a:r>
                <a:rPr lang="en-US" sz="3200" b="1" dirty="0" err="1" smtClean="0">
                  <a:solidFill>
                    <a:srgbClr val="FF0000"/>
                  </a:solidFill>
                  <a:latin typeface="Times New Roman"/>
                  <a:cs typeface="Times New Roman"/>
                </a:rPr>
                <a:t>p</a:t>
              </a:r>
              <a:r>
                <a:rPr lang="en-US" sz="3200" b="1" dirty="0" smtClean="0">
                  <a:solidFill>
                    <a:srgbClr val="FF0000"/>
                  </a:solidFill>
                  <a:latin typeface="Times New Roman"/>
                  <a:cs typeface="Times New Roman"/>
                </a:rPr>
                <a:t>      </a:t>
              </a:r>
              <a:r>
                <a:rPr lang="en-US" sz="3200" b="1" dirty="0" err="1" smtClean="0">
                  <a:solidFill>
                    <a:srgbClr val="FF0000"/>
                  </a:solidFill>
                  <a:latin typeface="Times New Roman"/>
                  <a:cs typeface="Times New Roman"/>
                </a:rPr>
                <a:t>epγ</a:t>
              </a:r>
              <a:endParaRPr lang="en-US" sz="3200" b="1" dirty="0">
                <a:solidFill>
                  <a:schemeClr val="bg2"/>
                </a:solidFill>
                <a:latin typeface="Times New Roman"/>
                <a:cs typeface="Times New Roman"/>
              </a:endParaRPr>
            </a:p>
          </p:txBody>
        </p:sp>
        <p:sp>
          <p:nvSpPr>
            <p:cNvPr id="20" name="Line 8"/>
            <p:cNvSpPr>
              <a:spLocks noChangeShapeType="1"/>
            </p:cNvSpPr>
            <p:nvPr/>
          </p:nvSpPr>
          <p:spPr bwMode="auto">
            <a:xfrm>
              <a:off x="1558560" y="1260475"/>
              <a:ext cx="457200" cy="0"/>
            </a:xfrm>
            <a:prstGeom prst="line">
              <a:avLst/>
            </a:prstGeom>
            <a:noFill/>
            <a:ln w="28575" cap="flat" cmpd="sng" algn="ctr">
              <a:solidFill>
                <a:srgbClr val="FF0000"/>
              </a:solidFill>
              <a:prstDash val="solid"/>
              <a:miter lim="800000"/>
              <a:headEnd type="none" w="med" len="med"/>
              <a:tailEnd type="arrow" w="med" len="med"/>
            </a:ln>
          </p:spPr>
          <p:txBody>
            <a:bodyPr wrap="none" anchor="ctr">
              <a:prstTxWarp prst="textNoShape">
                <a:avLst/>
              </a:prstTxWarp>
            </a:bodyPr>
            <a:lstStyle/>
            <a:p>
              <a:endParaRPr lang="en-US"/>
            </a:p>
          </p:txBody>
        </p:sp>
        <p:sp>
          <p:nvSpPr>
            <p:cNvPr id="21" name="Line 9"/>
            <p:cNvSpPr>
              <a:spLocks noChangeShapeType="1"/>
            </p:cNvSpPr>
            <p:nvPr/>
          </p:nvSpPr>
          <p:spPr bwMode="auto">
            <a:xfrm>
              <a:off x="1201269" y="1066800"/>
              <a:ext cx="228600" cy="0"/>
            </a:xfrm>
            <a:prstGeom prst="line">
              <a:avLst/>
            </a:prstGeom>
            <a:noFill/>
            <a:ln w="9525">
              <a:solidFill>
                <a:srgbClr val="FF0000"/>
              </a:solidFill>
              <a:miter lim="800000"/>
              <a:headEnd/>
              <a:tailEnd type="triangle" w="med" len="med"/>
            </a:ln>
          </p:spPr>
          <p:txBody>
            <a:bodyPr wrap="none" anchor="ctr">
              <a:prstTxWarp prst="textNoShape">
                <a:avLst/>
              </a:prstTxWarp>
            </a:bodyPr>
            <a:lstStyle/>
            <a:p>
              <a:endParaRPr lang="en-US"/>
            </a:p>
          </p:txBody>
        </p:sp>
      </p:grpSp>
      <p:sp>
        <p:nvSpPr>
          <p:cNvPr id="23" name="Text Box 23"/>
          <p:cNvSpPr txBox="1">
            <a:spLocks noChangeArrowheads="1"/>
          </p:cNvSpPr>
          <p:nvPr/>
        </p:nvSpPr>
        <p:spPr bwMode="auto">
          <a:xfrm>
            <a:off x="5347952" y="1710004"/>
            <a:ext cx="1584325" cy="954088"/>
          </a:xfrm>
          <a:prstGeom prst="rect">
            <a:avLst/>
          </a:prstGeom>
          <a:solidFill>
            <a:schemeClr val="bg1"/>
          </a:solidFill>
          <a:ln w="19050" cap="flat" cmpd="sng" algn="ctr">
            <a:solidFill>
              <a:schemeClr val="tx1"/>
            </a:solidFill>
            <a:prstDash val="solid"/>
            <a:miter lim="800000"/>
            <a:headEnd type="none" w="med" len="med"/>
            <a:tailEnd type="none" w="med" len="med"/>
          </a:ln>
        </p:spPr>
        <p:txBody>
          <a:bodyPr>
            <a:prstTxWarp prst="textNoShape">
              <a:avLst/>
            </a:prstTxWarp>
            <a:spAutoFit/>
          </a:bodyPr>
          <a:lstStyle/>
          <a:p>
            <a:pPr algn="l" eaLnBrk="0" hangingPunct="0"/>
            <a:r>
              <a:rPr lang="en-US" sz="1400" b="0" dirty="0">
                <a:solidFill>
                  <a:srgbClr val="FF0000"/>
                </a:solidFill>
                <a:latin typeface="Arial" pitchFamily="-109" charset="0"/>
              </a:rPr>
              <a:t>L =</a:t>
            </a:r>
            <a:r>
              <a:rPr lang="en-US" sz="1400" b="0" dirty="0" smtClean="0">
                <a:solidFill>
                  <a:srgbClr val="FF0000"/>
                </a:solidFill>
                <a:latin typeface="Arial" pitchFamily="-109" charset="0"/>
              </a:rPr>
              <a:t> 1x10</a:t>
            </a:r>
            <a:r>
              <a:rPr lang="en-US" sz="1400" b="0" baseline="30000" dirty="0" smtClean="0">
                <a:solidFill>
                  <a:srgbClr val="FF0000"/>
                </a:solidFill>
                <a:latin typeface="Arial" pitchFamily="-109" charset="0"/>
              </a:rPr>
              <a:t>35 </a:t>
            </a:r>
            <a:r>
              <a:rPr lang="en-US" sz="1400" b="0" dirty="0">
                <a:solidFill>
                  <a:srgbClr val="FF0000"/>
                </a:solidFill>
                <a:latin typeface="Arial" pitchFamily="-109" charset="0"/>
              </a:rPr>
              <a:t>cm</a:t>
            </a:r>
            <a:r>
              <a:rPr lang="en-US" sz="1400" b="0" baseline="30000" dirty="0">
                <a:solidFill>
                  <a:srgbClr val="FF0000"/>
                </a:solidFill>
                <a:latin typeface="Arial" pitchFamily="-109" charset="0"/>
              </a:rPr>
              <a:t>-2</a:t>
            </a:r>
            <a:r>
              <a:rPr lang="en-US" sz="1400" b="0" dirty="0">
                <a:solidFill>
                  <a:srgbClr val="FF0000"/>
                </a:solidFill>
                <a:latin typeface="Arial" pitchFamily="-109" charset="0"/>
              </a:rPr>
              <a:t>s</a:t>
            </a:r>
            <a:r>
              <a:rPr lang="en-US" sz="1400" b="0" baseline="30000" dirty="0">
                <a:solidFill>
                  <a:srgbClr val="FF0000"/>
                </a:solidFill>
                <a:latin typeface="Arial" pitchFamily="-109" charset="0"/>
              </a:rPr>
              <a:t>-1</a:t>
            </a:r>
          </a:p>
          <a:p>
            <a:pPr algn="l" eaLnBrk="0" hangingPunct="0">
              <a:buFont typeface="Symbol" pitchFamily="-109" charset="2"/>
              <a:buNone/>
            </a:pPr>
            <a:r>
              <a:rPr lang="en-US" sz="1400" b="0" dirty="0">
                <a:solidFill>
                  <a:srgbClr val="FF0000"/>
                </a:solidFill>
                <a:latin typeface="Arial" pitchFamily="-109" charset="0"/>
              </a:rPr>
              <a:t>T =</a:t>
            </a:r>
            <a:r>
              <a:rPr lang="en-US" sz="1400" b="0" dirty="0" smtClean="0">
                <a:solidFill>
                  <a:srgbClr val="FF0000"/>
                </a:solidFill>
                <a:latin typeface="Arial" pitchFamily="-109" charset="0"/>
              </a:rPr>
              <a:t> 2000 </a:t>
            </a:r>
            <a:r>
              <a:rPr lang="en-US" sz="1400" b="0" dirty="0">
                <a:solidFill>
                  <a:srgbClr val="FF0000"/>
                </a:solidFill>
                <a:latin typeface="Arial" pitchFamily="-109" charset="0"/>
              </a:rPr>
              <a:t>hrs</a:t>
            </a:r>
          </a:p>
          <a:p>
            <a:pPr algn="l" eaLnBrk="0" hangingPunct="0">
              <a:buFont typeface="Symbol" pitchFamily="-109" charset="2"/>
              <a:buNone/>
            </a:pPr>
            <a:r>
              <a:rPr lang="en-US" sz="1400" b="0" dirty="0">
                <a:solidFill>
                  <a:srgbClr val="FF0000"/>
                </a:solidFill>
                <a:latin typeface="Symbol" pitchFamily="-109" charset="2"/>
              </a:rPr>
              <a:t>D</a:t>
            </a:r>
            <a:r>
              <a:rPr lang="en-US" sz="1400" b="0" dirty="0">
                <a:solidFill>
                  <a:srgbClr val="FF0000"/>
                </a:solidFill>
                <a:latin typeface="Arial" pitchFamily="-109" charset="0"/>
              </a:rPr>
              <a:t>Q</a:t>
            </a:r>
            <a:r>
              <a:rPr lang="en-US" sz="1400" b="0" baseline="30000" dirty="0">
                <a:solidFill>
                  <a:srgbClr val="FF0000"/>
                </a:solidFill>
                <a:latin typeface="Arial" pitchFamily="-109" charset="0"/>
              </a:rPr>
              <a:t>2</a:t>
            </a:r>
            <a:r>
              <a:rPr lang="en-US" sz="1400" b="0" dirty="0">
                <a:solidFill>
                  <a:srgbClr val="FF0000"/>
                </a:solidFill>
                <a:latin typeface="Arial" pitchFamily="-109" charset="0"/>
              </a:rPr>
              <a:t> = 1GeV</a:t>
            </a:r>
            <a:r>
              <a:rPr lang="en-US" sz="1400" b="0" baseline="30000" dirty="0">
                <a:solidFill>
                  <a:srgbClr val="FF0000"/>
                </a:solidFill>
                <a:latin typeface="Arial" pitchFamily="-109" charset="0"/>
              </a:rPr>
              <a:t>2</a:t>
            </a:r>
          </a:p>
          <a:p>
            <a:pPr algn="l" eaLnBrk="0" hangingPunct="0"/>
            <a:r>
              <a:rPr lang="en-US" sz="1400" b="0" dirty="0" err="1">
                <a:solidFill>
                  <a:srgbClr val="FF0000"/>
                </a:solidFill>
                <a:latin typeface="Symbol" pitchFamily="-109" charset="2"/>
              </a:rPr>
              <a:t>D</a:t>
            </a:r>
            <a:r>
              <a:rPr lang="en-US" sz="1400" b="0" dirty="0" err="1">
                <a:solidFill>
                  <a:srgbClr val="FF0000"/>
                </a:solidFill>
                <a:latin typeface="Arial" pitchFamily="-109" charset="0"/>
              </a:rPr>
              <a:t>x</a:t>
            </a:r>
            <a:r>
              <a:rPr lang="en-US" sz="1400" b="0" dirty="0">
                <a:solidFill>
                  <a:srgbClr val="FF0000"/>
                </a:solidFill>
                <a:latin typeface="Arial" pitchFamily="-109" charset="0"/>
              </a:rPr>
              <a:t> = 0.05</a:t>
            </a:r>
          </a:p>
        </p:txBody>
      </p:sp>
      <p:pic>
        <p:nvPicPr>
          <p:cNvPr id="29" name="Picture 11"/>
          <p:cNvPicPr>
            <a:picLocks noChangeAspect="1"/>
          </p:cNvPicPr>
          <p:nvPr/>
        </p:nvPicPr>
        <p:blipFill>
          <a:blip r:embed="rId4"/>
          <a:srcRect l="5376" t="34451" b="18176"/>
          <a:stretch>
            <a:fillRect/>
          </a:stretch>
        </p:blipFill>
        <p:spPr bwMode="auto">
          <a:xfrm rot="5400000">
            <a:off x="-1159846" y="2957452"/>
            <a:ext cx="4808031" cy="1803012"/>
          </a:xfrm>
          <a:prstGeom prst="rect">
            <a:avLst/>
          </a:prstGeom>
          <a:noFill/>
          <a:ln w="9525">
            <a:noFill/>
            <a:miter lim="800000"/>
            <a:headEnd/>
            <a:tailEnd/>
          </a:ln>
        </p:spPr>
      </p:pic>
      <p:sp>
        <p:nvSpPr>
          <p:cNvPr id="24" name="TextBox 23"/>
          <p:cNvSpPr txBox="1"/>
          <p:nvPr/>
        </p:nvSpPr>
        <p:spPr>
          <a:xfrm>
            <a:off x="1214095" y="1772644"/>
            <a:ext cx="1766781" cy="923330"/>
          </a:xfrm>
          <a:prstGeom prst="rect">
            <a:avLst/>
          </a:prstGeom>
          <a:noFill/>
          <a:ln>
            <a:solidFill>
              <a:srgbClr val="FF0000"/>
            </a:solidFill>
          </a:ln>
        </p:spPr>
        <p:txBody>
          <a:bodyPr wrap="square" rtlCol="0">
            <a:spAutoFit/>
          </a:bodyPr>
          <a:lstStyle/>
          <a:p>
            <a:r>
              <a:rPr lang="en-US" dirty="0" smtClean="0"/>
              <a:t>Dynamically polarized target NH</a:t>
            </a:r>
            <a:r>
              <a:rPr lang="en-US" baseline="-25000" dirty="0" smtClean="0"/>
              <a:t>3</a:t>
            </a:r>
            <a:r>
              <a:rPr lang="en-US" dirty="0" smtClean="0"/>
              <a:t>, ND</a:t>
            </a:r>
            <a:r>
              <a:rPr lang="en-US" baseline="-25000" dirty="0" smtClean="0"/>
              <a:t>3</a:t>
            </a:r>
            <a:endParaRPr lang="en-US" baseline="-25000" dirty="0"/>
          </a:p>
        </p:txBody>
      </p:sp>
      <p:sp>
        <p:nvSpPr>
          <p:cNvPr id="25" name="TextBox 24"/>
          <p:cNvSpPr txBox="1"/>
          <p:nvPr/>
        </p:nvSpPr>
        <p:spPr>
          <a:xfrm>
            <a:off x="3867150" y="2918759"/>
            <a:ext cx="1111621" cy="307777"/>
          </a:xfrm>
          <a:prstGeom prst="rect">
            <a:avLst/>
          </a:prstGeom>
          <a:solidFill>
            <a:schemeClr val="bg1"/>
          </a:solidFill>
          <a:ln>
            <a:solidFill>
              <a:srgbClr val="000000"/>
            </a:solidFill>
          </a:ln>
        </p:spPr>
        <p:txBody>
          <a:bodyPr wrap="square" rtlCol="0">
            <a:spAutoFit/>
          </a:bodyPr>
          <a:lstStyle/>
          <a:p>
            <a:r>
              <a:rPr lang="en-US" sz="1400" dirty="0" smtClean="0">
                <a:latin typeface="Calibri"/>
                <a:cs typeface="Calibri"/>
              </a:rPr>
              <a:t> E12-06-119</a:t>
            </a:r>
          </a:p>
        </p:txBody>
      </p:sp>
      <p:sp>
        <p:nvSpPr>
          <p:cNvPr id="35" name="Rectangle 35"/>
          <p:cNvSpPr>
            <a:spLocks noChangeArrowheads="1"/>
          </p:cNvSpPr>
          <p:nvPr/>
        </p:nvSpPr>
        <p:spPr bwMode="auto">
          <a:xfrm>
            <a:off x="3376635" y="817563"/>
            <a:ext cx="5334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0000FF"/>
              </a:solidFill>
            </a:endParaRPr>
          </a:p>
        </p:txBody>
      </p:sp>
      <p:sp>
        <p:nvSpPr>
          <p:cNvPr id="36" name="Text Box 36"/>
          <p:cNvSpPr txBox="1">
            <a:spLocks noChangeArrowheads="1"/>
          </p:cNvSpPr>
          <p:nvPr/>
        </p:nvSpPr>
        <p:spPr bwMode="auto">
          <a:xfrm>
            <a:off x="3440135" y="944563"/>
            <a:ext cx="5334000" cy="369888"/>
          </a:xfrm>
          <a:prstGeom prst="rect">
            <a:avLst/>
          </a:prstGeom>
          <a:noFill/>
          <a:ln w="9525">
            <a:noFill/>
            <a:miter lim="800000"/>
            <a:headEnd/>
            <a:tailEnd/>
          </a:ln>
        </p:spPr>
        <p:txBody>
          <a:bodyPr>
            <a:prstTxWarp prst="textNoShape">
              <a:avLst/>
            </a:prstTxWarp>
            <a:spAutoFit/>
          </a:bodyPr>
          <a:lstStyle/>
          <a:p>
            <a:pPr eaLnBrk="1" hangingPunct="1">
              <a:defRPr/>
            </a:pPr>
            <a:r>
              <a:rPr lang="en-US" dirty="0">
                <a:effectLst>
                  <a:outerShdw blurRad="38100" dist="38100" dir="2700000" algn="tl">
                    <a:srgbClr val="000000"/>
                  </a:outerShdw>
                </a:effectLst>
                <a:latin typeface="Symbol" charset="2"/>
                <a:sym typeface="Symbol" charset="2"/>
              </a:rPr>
              <a:t></a:t>
            </a:r>
            <a:r>
              <a:rPr lang="en-US" dirty="0">
                <a:latin typeface="Symbol" charset="2"/>
                <a:sym typeface="Symbol" charset="2"/>
              </a:rPr>
              <a:t></a:t>
            </a:r>
            <a:r>
              <a:rPr lang="en-US" baseline="-25000" dirty="0">
                <a:latin typeface="Comic Sans MS" charset="0"/>
              </a:rPr>
              <a:t>UL</a:t>
            </a:r>
            <a:r>
              <a:rPr lang="en-US" dirty="0">
                <a:latin typeface="Symbol" charset="2"/>
              </a:rPr>
              <a:t> </a:t>
            </a:r>
            <a:r>
              <a:rPr lang="en-US" dirty="0">
                <a:latin typeface="Tahoma" charset="0"/>
              </a:rPr>
              <a:t>~</a:t>
            </a:r>
            <a:r>
              <a:rPr lang="en-US" dirty="0">
                <a:solidFill>
                  <a:schemeClr val="tx2"/>
                </a:solidFill>
                <a:latin typeface="Tahoma" charset="0"/>
              </a:rPr>
              <a:t> </a:t>
            </a:r>
            <a:r>
              <a:rPr lang="en-US" dirty="0" err="1">
                <a:solidFill>
                  <a:srgbClr val="FF0000"/>
                </a:solidFill>
                <a:latin typeface="Tahoma" charset="0"/>
              </a:rPr>
              <a:t>sin</a:t>
            </a:r>
            <a:r>
              <a:rPr lang="en-US" dirty="0" err="1">
                <a:solidFill>
                  <a:srgbClr val="FF0000"/>
                </a:solidFill>
                <a:latin typeface="Tahoma" charset="0"/>
                <a:sym typeface="Symbol" charset="2"/>
              </a:rPr>
              <a:t></a:t>
            </a:r>
            <a:r>
              <a:rPr lang="en-US" dirty="0">
                <a:latin typeface="Tahoma" charset="0"/>
              </a:rPr>
              <a:t> {F</a:t>
            </a:r>
            <a:r>
              <a:rPr lang="en-US" baseline="-25000" dirty="0">
                <a:latin typeface="Tahoma" charset="0"/>
              </a:rPr>
              <a:t>1</a:t>
            </a:r>
            <a:r>
              <a:rPr lang="en-US" b="1" i="1" dirty="0">
                <a:solidFill>
                  <a:srgbClr val="00C000"/>
                </a:solidFill>
                <a:latin typeface="Times New Roman" charset="0"/>
              </a:rPr>
              <a:t>H</a:t>
            </a:r>
            <a:r>
              <a:rPr lang="en-US" dirty="0">
                <a:latin typeface="Tahoma" charset="0"/>
              </a:rPr>
              <a:t>+</a:t>
            </a:r>
            <a:r>
              <a:rPr lang="el-GR" dirty="0">
                <a:latin typeface="Lucida Grande" charset="0"/>
              </a:rPr>
              <a:t>ξ</a:t>
            </a:r>
            <a:r>
              <a:rPr lang="en-US" dirty="0">
                <a:latin typeface="Tahoma" charset="0"/>
              </a:rPr>
              <a:t>(F</a:t>
            </a:r>
            <a:r>
              <a:rPr lang="en-US" baseline="-25000" dirty="0">
                <a:latin typeface="Tahoma" charset="0"/>
              </a:rPr>
              <a:t>1</a:t>
            </a:r>
            <a:r>
              <a:rPr lang="en-US" dirty="0">
                <a:latin typeface="Tahoma" charset="0"/>
              </a:rPr>
              <a:t>+F</a:t>
            </a:r>
            <a:r>
              <a:rPr lang="en-US" baseline="-25000" dirty="0">
                <a:latin typeface="Tahoma" charset="0"/>
              </a:rPr>
              <a:t>2</a:t>
            </a:r>
            <a:r>
              <a:rPr lang="en-US" dirty="0">
                <a:latin typeface="Tahoma" charset="0"/>
              </a:rPr>
              <a:t>)(</a:t>
            </a:r>
            <a:r>
              <a:rPr lang="en-US" b="1" i="1" dirty="0">
                <a:solidFill>
                  <a:srgbClr val="FF0000"/>
                </a:solidFill>
                <a:latin typeface="Times New Roman" charset="0"/>
              </a:rPr>
              <a:t>H</a:t>
            </a:r>
            <a:r>
              <a:rPr lang="en-US" b="1" dirty="0">
                <a:solidFill>
                  <a:srgbClr val="2D2D8A"/>
                </a:solidFill>
                <a:latin typeface="Times New Roman" charset="0"/>
              </a:rPr>
              <a:t> </a:t>
            </a:r>
            <a:r>
              <a:rPr lang="en-US" dirty="0">
                <a:latin typeface="Tahoma" charset="0"/>
              </a:rPr>
              <a:t>+</a:t>
            </a:r>
            <a:r>
              <a:rPr lang="el-GR" dirty="0">
                <a:latin typeface="Lucida Grande" charset="0"/>
              </a:rPr>
              <a:t>ξ</a:t>
            </a:r>
            <a:r>
              <a:rPr lang="en-US" dirty="0">
                <a:latin typeface="Tahoma" charset="0"/>
              </a:rPr>
              <a:t>/(1+</a:t>
            </a:r>
            <a:r>
              <a:rPr lang="el-GR" dirty="0">
                <a:latin typeface="Lucida Grande" charset="0"/>
              </a:rPr>
              <a:t>ξ</a:t>
            </a:r>
            <a:r>
              <a:rPr lang="en-US" dirty="0">
                <a:latin typeface="Tahoma" charset="0"/>
              </a:rPr>
              <a:t>)</a:t>
            </a:r>
            <a:r>
              <a:rPr lang="en-US" b="1" i="1" dirty="0" err="1">
                <a:solidFill>
                  <a:srgbClr val="0000FF"/>
                </a:solidFill>
                <a:latin typeface="Times New Roman" charset="0"/>
              </a:rPr>
              <a:t>E</a:t>
            </a:r>
            <a:r>
              <a:rPr lang="en-US" dirty="0" err="1" smtClean="0">
                <a:latin typeface="Times New Roman" charset="0"/>
              </a:rPr>
              <a:t>)</a:t>
            </a:r>
            <a:r>
              <a:rPr lang="en-US" dirty="0" err="1" smtClean="0">
                <a:latin typeface="Tahoma" charset="0"/>
              </a:rPr>
              <a:t>}</a:t>
            </a:r>
            <a:r>
              <a:rPr lang="en-US" dirty="0" err="1">
                <a:latin typeface="Tahoma" charset="0"/>
              </a:rPr>
              <a:t>d</a:t>
            </a:r>
            <a:r>
              <a:rPr lang="en-US" dirty="0" err="1">
                <a:latin typeface="Tahoma" charset="0"/>
                <a:sym typeface="Symbol" charset="2"/>
              </a:rPr>
              <a:t></a:t>
            </a:r>
            <a:endParaRPr lang="en-US" dirty="0">
              <a:solidFill>
                <a:schemeClr val="tx2"/>
              </a:solidFill>
              <a:latin typeface="Tahoma" charset="0"/>
              <a:sym typeface="Symbol" charset="2"/>
            </a:endParaRPr>
          </a:p>
        </p:txBody>
      </p:sp>
      <p:sp>
        <p:nvSpPr>
          <p:cNvPr id="37" name="Rectangle 37"/>
          <p:cNvSpPr>
            <a:spLocks noChangeArrowheads="1"/>
          </p:cNvSpPr>
          <p:nvPr/>
        </p:nvSpPr>
        <p:spPr bwMode="auto">
          <a:xfrm>
            <a:off x="4980010" y="787400"/>
            <a:ext cx="314325" cy="369888"/>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0000"/>
                </a:solidFill>
                <a:latin typeface="Times New Roman" charset="0"/>
              </a:rPr>
              <a:t>  </a:t>
            </a:r>
            <a:r>
              <a:rPr lang="en-US" sz="2400" b="1" dirty="0">
                <a:solidFill>
                  <a:srgbClr val="00C000"/>
                </a:solidFill>
                <a:latin typeface="Times New Roman" charset="0"/>
              </a:rPr>
              <a:t>~</a:t>
            </a:r>
            <a:endParaRPr lang="en-US" sz="2400" b="1" dirty="0">
              <a:solidFill>
                <a:srgbClr val="00C000"/>
              </a:solidFill>
              <a:latin typeface="Tahoma" charset="0"/>
            </a:endParaRPr>
          </a:p>
        </p:txBody>
      </p:sp>
      <p:sp>
        <p:nvSpPr>
          <p:cNvPr id="40" name="Rectangle 41"/>
          <p:cNvSpPr>
            <a:spLocks noChangeArrowheads="1"/>
          </p:cNvSpPr>
          <p:nvPr/>
        </p:nvSpPr>
        <p:spPr bwMode="auto">
          <a:xfrm>
            <a:off x="10190185" y="982663"/>
            <a:ext cx="192088" cy="43021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800" b="1" dirty="0">
                <a:solidFill>
                  <a:srgbClr val="00C000"/>
                </a:solidFill>
                <a:latin typeface="Times New Roman" charset="0"/>
              </a:rPr>
              <a:t>~</a:t>
            </a:r>
            <a:endParaRPr lang="en-US" sz="2800" b="1" dirty="0">
              <a:solidFill>
                <a:srgbClr val="00C000"/>
              </a:solidFill>
              <a:latin typeface="Tahoma"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3114252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Generalized Parton Distributions</a:t>
            </a:r>
            <a:endParaRPr lang="en-US" dirty="0"/>
          </a:p>
        </p:txBody>
      </p:sp>
      <p:grpSp>
        <p:nvGrpSpPr>
          <p:cNvPr id="3" name="Group 22"/>
          <p:cNvGrpSpPr/>
          <p:nvPr/>
        </p:nvGrpSpPr>
        <p:grpSpPr>
          <a:xfrm>
            <a:off x="1825431" y="1009640"/>
            <a:ext cx="5565967" cy="855142"/>
            <a:chOff x="1798236" y="844410"/>
            <a:chExt cx="5172717" cy="645714"/>
          </a:xfrm>
          <a:solidFill>
            <a:srgbClr val="FFFFFF"/>
          </a:solidFill>
        </p:grpSpPr>
        <p:pic>
          <p:nvPicPr>
            <p:cNvPr id="5" name="Picture 4"/>
            <p:cNvPicPr>
              <a:picLocks noChangeAspect="1"/>
            </p:cNvPicPr>
            <p:nvPr/>
          </p:nvPicPr>
          <p:blipFill>
            <a:blip r:embed="rId3"/>
            <a:srcRect l="50617" t="33122" r="5948" b="62991"/>
            <a:stretch>
              <a:fillRect/>
            </a:stretch>
          </p:blipFill>
          <p:spPr>
            <a:xfrm>
              <a:off x="1842366" y="880524"/>
              <a:ext cx="5128587" cy="609600"/>
            </a:xfrm>
            <a:prstGeom prst="rect">
              <a:avLst/>
            </a:prstGeom>
            <a:grpFill/>
            <a:ln>
              <a:noFill/>
            </a:ln>
          </p:spPr>
        </p:pic>
        <p:pic>
          <p:nvPicPr>
            <p:cNvPr id="8" name="Picture 7"/>
            <p:cNvPicPr>
              <a:picLocks noChangeAspect="1"/>
            </p:cNvPicPr>
            <p:nvPr/>
          </p:nvPicPr>
          <p:blipFill>
            <a:blip r:embed="rId3"/>
            <a:srcRect l="50617" t="29404" r="42200" b="66962"/>
            <a:stretch>
              <a:fillRect/>
            </a:stretch>
          </p:blipFill>
          <p:spPr>
            <a:xfrm>
              <a:off x="1798236" y="844410"/>
              <a:ext cx="877975" cy="589888"/>
            </a:xfrm>
            <a:prstGeom prst="rect">
              <a:avLst/>
            </a:prstGeom>
            <a:grpFill/>
            <a:ln>
              <a:noFill/>
            </a:ln>
          </p:spPr>
        </p:pic>
      </p:grpSp>
      <p:grpSp>
        <p:nvGrpSpPr>
          <p:cNvPr id="9" name="Group 23"/>
          <p:cNvGrpSpPr>
            <a:grpSpLocks/>
          </p:cNvGrpSpPr>
          <p:nvPr/>
        </p:nvGrpSpPr>
        <p:grpSpPr bwMode="auto">
          <a:xfrm>
            <a:off x="4876799" y="2260598"/>
            <a:ext cx="4176713" cy="3776782"/>
            <a:chOff x="4876799" y="2362202"/>
            <a:chExt cx="4176713" cy="3776782"/>
          </a:xfrm>
        </p:grpSpPr>
        <p:grpSp>
          <p:nvGrpSpPr>
            <p:cNvPr id="10" name="Group 23"/>
            <p:cNvGrpSpPr>
              <a:grpSpLocks/>
            </p:cNvGrpSpPr>
            <p:nvPr/>
          </p:nvGrpSpPr>
          <p:grpSpPr bwMode="auto">
            <a:xfrm>
              <a:off x="4876799" y="2362202"/>
              <a:ext cx="4176713" cy="3776782"/>
              <a:chOff x="5372100" y="2782888"/>
              <a:chExt cx="3689109" cy="3507673"/>
            </a:xfrm>
          </p:grpSpPr>
          <p:cxnSp>
            <p:nvCxnSpPr>
              <p:cNvPr id="19" name="Straight Arrow Connector 12"/>
              <p:cNvCxnSpPr>
                <a:cxnSpLocks noChangeShapeType="1"/>
                <a:endCxn id="20" idx="0"/>
              </p:cNvCxnSpPr>
              <p:nvPr/>
            </p:nvCxnSpPr>
            <p:spPr bwMode="auto">
              <a:xfrm>
                <a:off x="5372100" y="2782888"/>
                <a:ext cx="2232025" cy="1639887"/>
              </a:xfrm>
              <a:prstGeom prst="straightConnector1">
                <a:avLst/>
              </a:prstGeom>
              <a:noFill/>
              <a:ln w="38100">
                <a:solidFill>
                  <a:schemeClr val="tx1"/>
                </a:solidFill>
                <a:round/>
                <a:headEnd/>
                <a:tailEnd type="arrow" w="med" len="med"/>
              </a:ln>
            </p:spPr>
          </p:cxnSp>
          <p:sp>
            <p:nvSpPr>
              <p:cNvPr id="20" name="TextBox 15"/>
              <p:cNvSpPr txBox="1">
                <a:spLocks noChangeArrowheads="1"/>
              </p:cNvSpPr>
              <p:nvPr/>
            </p:nvSpPr>
            <p:spPr bwMode="auto">
              <a:xfrm>
                <a:off x="6184899" y="4422775"/>
                <a:ext cx="2838451" cy="600278"/>
              </a:xfrm>
              <a:prstGeom prst="rect">
                <a:avLst/>
              </a:prstGeom>
              <a:solidFill>
                <a:srgbClr val="FFFFFF"/>
              </a:solidFill>
              <a:ln w="9525">
                <a:solidFill>
                  <a:srgbClr val="FF0000"/>
                </a:solidFill>
                <a:miter lim="800000"/>
                <a:headEnd/>
                <a:tailEnd/>
              </a:ln>
            </p:spPr>
            <p:txBody>
              <a:bodyPr wrap="square">
                <a:prstTxWarp prst="textNoShape">
                  <a:avLst/>
                </a:prstTxWarp>
                <a:spAutoFit/>
              </a:bodyPr>
              <a:lstStyle/>
              <a:p>
                <a:r>
                  <a:rPr lang="en-US" dirty="0">
                    <a:solidFill>
                      <a:srgbClr val="161616"/>
                    </a:solidFill>
                    <a:latin typeface="Tahoma" charset="0"/>
                    <a:ea typeface="Tahoma" charset="0"/>
                    <a:cs typeface="Tahoma" charset="0"/>
                  </a:rPr>
                  <a:t>Generalized Parton Distributions </a:t>
                </a:r>
                <a:r>
                  <a:rPr lang="en-US" dirty="0">
                    <a:solidFill>
                      <a:srgbClr val="FF0000"/>
                    </a:solidFill>
                    <a:latin typeface="Tahoma" charset="0"/>
                    <a:ea typeface="Tahoma" charset="0"/>
                    <a:cs typeface="Tahoma" charset="0"/>
                  </a:rPr>
                  <a:t>(GPD</a:t>
                </a:r>
                <a:r>
                  <a:rPr lang="en-US" dirty="0" smtClean="0">
                    <a:solidFill>
                      <a:srgbClr val="FF0000"/>
                    </a:solidFill>
                    <a:latin typeface="Tahoma" charset="0"/>
                    <a:ea typeface="Tahoma" charset="0"/>
                    <a:cs typeface="Tahoma" charset="0"/>
                  </a:rPr>
                  <a:t>) </a:t>
                </a:r>
                <a:r>
                  <a:rPr lang="en-US" b="1" i="1" dirty="0" smtClean="0">
                    <a:solidFill>
                      <a:srgbClr val="FF0000"/>
                    </a:solidFill>
                    <a:latin typeface="Times New Roman" charset="0"/>
                    <a:ea typeface="Times New Roman" charset="0"/>
                    <a:cs typeface="Times New Roman" charset="0"/>
                  </a:rPr>
                  <a:t>H</a:t>
                </a:r>
                <a:r>
                  <a:rPr lang="en-US" b="1" i="1" dirty="0" smtClean="0">
                    <a:latin typeface="Times New Roman" charset="0"/>
                    <a:ea typeface="Times New Roman" charset="0"/>
                    <a:cs typeface="Times New Roman" charset="0"/>
                  </a:rPr>
                  <a:t>,</a:t>
                </a:r>
                <a:r>
                  <a:rPr lang="en-US" b="1" i="1" dirty="0" smtClean="0">
                    <a:solidFill>
                      <a:srgbClr val="FF0000"/>
                    </a:solidFill>
                    <a:latin typeface="Times New Roman" charset="0"/>
                    <a:ea typeface="Times New Roman" charset="0"/>
                    <a:cs typeface="Times New Roman" charset="0"/>
                  </a:rPr>
                  <a:t> </a:t>
                </a:r>
                <a:r>
                  <a:rPr lang="en-US" b="1" i="1" dirty="0" smtClean="0">
                    <a:solidFill>
                      <a:srgbClr val="01CF04"/>
                    </a:solidFill>
                    <a:latin typeface="Times New Roman" charset="0"/>
                    <a:ea typeface="Times New Roman" charset="0"/>
                    <a:cs typeface="Times New Roman" charset="0"/>
                  </a:rPr>
                  <a:t>H</a:t>
                </a:r>
                <a:r>
                  <a:rPr lang="en-US" b="1" i="1" dirty="0" smtClean="0">
                    <a:solidFill>
                      <a:srgbClr val="000000"/>
                    </a:solidFill>
                    <a:latin typeface="Times New Roman" charset="0"/>
                    <a:ea typeface="Times New Roman" charset="0"/>
                    <a:cs typeface="Times New Roman" charset="0"/>
                  </a:rPr>
                  <a:t>,</a:t>
                </a:r>
                <a:r>
                  <a:rPr lang="en-US" b="1" i="1" dirty="0" smtClean="0">
                    <a:solidFill>
                      <a:srgbClr val="0000FF"/>
                    </a:solidFill>
                    <a:latin typeface="Times New Roman" charset="0"/>
                    <a:ea typeface="Times New Roman" charset="0"/>
                    <a:cs typeface="Times New Roman" charset="0"/>
                  </a:rPr>
                  <a:t> E,</a:t>
                </a:r>
                <a:r>
                  <a:rPr lang="en-US" b="1" i="1" dirty="0" smtClean="0">
                    <a:solidFill>
                      <a:schemeClr val="bg2"/>
                    </a:solidFill>
                    <a:latin typeface="Times New Roman" charset="0"/>
                    <a:ea typeface="Times New Roman" charset="0"/>
                    <a:cs typeface="Times New Roman" charset="0"/>
                  </a:rPr>
                  <a:t> E</a:t>
                </a:r>
                <a:endParaRPr lang="en-US" dirty="0">
                  <a:solidFill>
                    <a:srgbClr val="FF0000"/>
                  </a:solidFill>
                  <a:latin typeface="Tahoma" charset="0"/>
                  <a:ea typeface="Tahoma" charset="0"/>
                  <a:cs typeface="Tahoma" charset="0"/>
                </a:endParaRPr>
              </a:p>
            </p:txBody>
          </p:sp>
          <p:cxnSp>
            <p:nvCxnSpPr>
              <p:cNvPr id="21" name="Straight Arrow Connector 46"/>
              <p:cNvCxnSpPr>
                <a:cxnSpLocks noChangeShapeType="1"/>
              </p:cNvCxnSpPr>
              <p:nvPr/>
            </p:nvCxnSpPr>
            <p:spPr bwMode="auto">
              <a:xfrm rot="5400000">
                <a:off x="7066910" y="5258594"/>
                <a:ext cx="381000" cy="1588"/>
              </a:xfrm>
              <a:prstGeom prst="straightConnector1">
                <a:avLst/>
              </a:prstGeom>
              <a:noFill/>
              <a:ln w="38100">
                <a:solidFill>
                  <a:schemeClr val="tx1"/>
                </a:solidFill>
                <a:round/>
                <a:headEnd/>
                <a:tailEnd type="arrow" w="med" len="med"/>
              </a:ln>
            </p:spPr>
          </p:cxnSp>
          <p:sp>
            <p:nvSpPr>
              <p:cNvPr id="22" name="TextBox 52"/>
              <p:cNvSpPr txBox="1">
                <a:spLocks noChangeArrowheads="1"/>
              </p:cNvSpPr>
              <p:nvPr/>
            </p:nvSpPr>
            <p:spPr bwMode="auto">
              <a:xfrm>
                <a:off x="5898282" y="5433021"/>
                <a:ext cx="3162927" cy="857540"/>
              </a:xfrm>
              <a:prstGeom prst="rect">
                <a:avLst/>
              </a:prstGeom>
              <a:solidFill>
                <a:srgbClr val="BAFFFD"/>
              </a:solidFill>
              <a:ln w="19050">
                <a:solidFill>
                  <a:srgbClr val="FF0000"/>
                </a:solidFill>
                <a:round/>
                <a:headEnd/>
                <a:tailEnd/>
              </a:ln>
            </p:spPr>
            <p:txBody>
              <a:bodyPr wrap="square">
                <a:prstTxWarp prst="textNoShape">
                  <a:avLst/>
                </a:prstTxWarp>
                <a:spAutoFit/>
              </a:bodyPr>
              <a:lstStyle/>
              <a:p>
                <a:r>
                  <a:rPr lang="en-US" dirty="0">
                    <a:solidFill>
                      <a:srgbClr val="161616"/>
                    </a:solidFill>
                    <a:latin typeface="Tahoma" charset="0"/>
                    <a:ea typeface="Tahoma" charset="0"/>
                    <a:cs typeface="Tahoma" charset="0"/>
                  </a:rPr>
                  <a:t>3D nucleon imaging in transverse coordinate and longitudinal momentum </a:t>
                </a:r>
                <a:r>
                  <a:rPr lang="en-US" dirty="0" smtClean="0">
                    <a:solidFill>
                      <a:srgbClr val="161616"/>
                    </a:solidFill>
                    <a:latin typeface="Tahoma" charset="0"/>
                    <a:ea typeface="Tahoma" charset="0"/>
                    <a:cs typeface="Tahoma" charset="0"/>
                  </a:rPr>
                  <a:t>space</a:t>
                </a:r>
                <a:endParaRPr lang="en-US" b="1" i="1" dirty="0" smtClean="0">
                  <a:solidFill>
                    <a:schemeClr val="bg2"/>
                  </a:solidFill>
                  <a:latin typeface="Times New Roman" charset="0"/>
                  <a:ea typeface="Times New Roman" charset="0"/>
                  <a:cs typeface="Times New Roman" charset="0"/>
                </a:endParaRPr>
              </a:p>
            </p:txBody>
          </p:sp>
        </p:grpSp>
        <p:sp>
          <p:nvSpPr>
            <p:cNvPr id="18" name="TextBox 20"/>
            <p:cNvSpPr txBox="1">
              <a:spLocks noChangeArrowheads="1"/>
            </p:cNvSpPr>
            <p:nvPr/>
          </p:nvSpPr>
          <p:spPr bwMode="auto">
            <a:xfrm>
              <a:off x="4953000" y="2971800"/>
              <a:ext cx="2438400" cy="646331"/>
            </a:xfrm>
            <a:prstGeom prst="rect">
              <a:avLst/>
            </a:prstGeom>
            <a:solidFill>
              <a:schemeClr val="bg1"/>
            </a:solidFill>
            <a:ln w="9525">
              <a:solidFill>
                <a:schemeClr val="tx1"/>
              </a:solidFill>
              <a:miter lim="800000"/>
              <a:headEnd/>
              <a:tailEnd/>
            </a:ln>
          </p:spPr>
          <p:txBody>
            <a:bodyPr>
              <a:prstTxWarp prst="textNoShape">
                <a:avLst/>
              </a:prstTxWarp>
              <a:spAutoFit/>
            </a:bodyPr>
            <a:lstStyle/>
            <a:p>
              <a:r>
                <a:rPr lang="en-US" dirty="0"/>
                <a:t>Integrate over </a:t>
              </a:r>
              <a:r>
                <a:rPr lang="en-US" b="1" i="1" dirty="0"/>
                <a:t>momentum</a:t>
              </a:r>
              <a:r>
                <a:rPr lang="en-US" dirty="0"/>
                <a:t> space</a:t>
              </a:r>
            </a:p>
          </p:txBody>
        </p:sp>
      </p:grpSp>
      <p:pic>
        <p:nvPicPr>
          <p:cNvPr id="6" name="Picture 5"/>
          <p:cNvPicPr>
            <a:picLocks noChangeAspect="1"/>
          </p:cNvPicPr>
          <p:nvPr/>
        </p:nvPicPr>
        <p:blipFill>
          <a:blip r:embed="rId3"/>
          <a:srcRect l="59596" t="61090" r="17396" b="34875"/>
          <a:stretch>
            <a:fillRect/>
          </a:stretch>
        </p:blipFill>
        <p:spPr>
          <a:xfrm>
            <a:off x="3286362" y="1896531"/>
            <a:ext cx="2962038" cy="689937"/>
          </a:xfrm>
          <a:prstGeom prst="rect">
            <a:avLst/>
          </a:prstGeom>
          <a:solidFill>
            <a:schemeClr val="bg1"/>
          </a:solidFill>
          <a:ln w="12700" cmpd="sng">
            <a:solidFill>
              <a:srgbClr val="FF0000"/>
            </a:solidFill>
          </a:ln>
        </p:spPr>
      </p:pic>
      <p:sp>
        <p:nvSpPr>
          <p:cNvPr id="24" name="TextBox 20"/>
          <p:cNvSpPr txBox="1">
            <a:spLocks noChangeArrowheads="1"/>
          </p:cNvSpPr>
          <p:nvPr/>
        </p:nvSpPr>
        <p:spPr bwMode="auto">
          <a:xfrm>
            <a:off x="1776436" y="723900"/>
            <a:ext cx="5367274"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latin typeface="+mj-lt"/>
                <a:ea typeface="Tahoma" charset="0"/>
                <a:cs typeface="Tahoma" charset="0"/>
              </a:rPr>
              <a:t>(Quantum phase-space quark distribution in the nucleon) </a:t>
            </a:r>
          </a:p>
        </p:txBody>
      </p:sp>
      <p:grpSp>
        <p:nvGrpSpPr>
          <p:cNvPr id="49" name="Group 48"/>
          <p:cNvGrpSpPr/>
          <p:nvPr/>
        </p:nvGrpSpPr>
        <p:grpSpPr>
          <a:xfrm>
            <a:off x="714515" y="3484261"/>
            <a:ext cx="3691824" cy="2700640"/>
            <a:chOff x="714515" y="3484261"/>
            <a:chExt cx="3691824" cy="2700640"/>
          </a:xfrm>
        </p:grpSpPr>
        <p:sp>
          <p:nvSpPr>
            <p:cNvPr id="26" name="Rectangle 25"/>
            <p:cNvSpPr/>
            <p:nvPr/>
          </p:nvSpPr>
          <p:spPr bwMode="auto">
            <a:xfrm>
              <a:off x="1422401" y="3910713"/>
              <a:ext cx="2983938" cy="2274188"/>
            </a:xfrm>
            <a:prstGeom prst="rect">
              <a:avLst/>
            </a:prstGeom>
            <a:solidFill>
              <a:srgbClr val="FBFFB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Times New Roman" pitchFamily="18" charset="0"/>
              </a:endParaRPr>
            </a:p>
          </p:txBody>
        </p:sp>
        <p:sp>
          <p:nvSpPr>
            <p:cNvPr id="34" name="Rectangle 33"/>
            <p:cNvSpPr/>
            <p:nvPr/>
          </p:nvSpPr>
          <p:spPr>
            <a:xfrm>
              <a:off x="2608364" y="3929564"/>
              <a:ext cx="1797974" cy="225533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5" name="Group 18"/>
            <p:cNvGrpSpPr/>
            <p:nvPr/>
          </p:nvGrpSpPr>
          <p:grpSpPr>
            <a:xfrm>
              <a:off x="2760802" y="3889876"/>
              <a:ext cx="1645536" cy="762575"/>
              <a:chOff x="6472588" y="3340101"/>
              <a:chExt cx="1645536" cy="762575"/>
            </a:xfrm>
          </p:grpSpPr>
          <p:sp>
            <p:nvSpPr>
              <p:cNvPr id="36" name="Text Box 26"/>
              <p:cNvSpPr txBox="1">
                <a:spLocks noChangeArrowheads="1"/>
              </p:cNvSpPr>
              <p:nvPr/>
            </p:nvSpPr>
            <p:spPr bwMode="auto">
              <a:xfrm>
                <a:off x="6472588" y="3517900"/>
                <a:ext cx="1645536" cy="584776"/>
              </a:xfrm>
              <a:prstGeom prst="rect">
                <a:avLst/>
              </a:prstGeom>
              <a:noFill/>
              <a:ln w="9525">
                <a:noFill/>
                <a:miter lim="800000"/>
                <a:headEnd/>
                <a:tailEnd/>
              </a:ln>
            </p:spPr>
            <p:txBody>
              <a:bodyPr wrap="none">
                <a:prstTxWarp prst="textNoShape">
                  <a:avLst/>
                </a:prstTxWarp>
                <a:spAutoFit/>
              </a:bodyPr>
              <a:lstStyle/>
              <a:p>
                <a:pPr algn="ctr"/>
                <a:r>
                  <a:rPr lang="en-US" sz="3200" b="1" i="1" dirty="0" smtClean="0">
                    <a:solidFill>
                      <a:srgbClr val="FF0000"/>
                    </a:solidFill>
                    <a:latin typeface="Times New Roman" charset="0"/>
                    <a:ea typeface="Times New Roman" charset="0"/>
                    <a:cs typeface="Times New Roman" charset="0"/>
                  </a:rPr>
                  <a:t>H</a:t>
                </a:r>
                <a:r>
                  <a:rPr lang="en-US" sz="3200" b="1" i="1" dirty="0" smtClean="0">
                    <a:latin typeface="Times New Roman" charset="0"/>
                    <a:ea typeface="Times New Roman" charset="0"/>
                    <a:cs typeface="Times New Roman" charset="0"/>
                  </a:rPr>
                  <a:t>,</a:t>
                </a:r>
                <a:r>
                  <a:rPr lang="en-US" sz="3200" b="1" i="1" dirty="0" smtClean="0">
                    <a:solidFill>
                      <a:srgbClr val="FF0000"/>
                    </a:solidFill>
                    <a:latin typeface="Times New Roman" charset="0"/>
                    <a:ea typeface="Times New Roman" charset="0"/>
                    <a:cs typeface="Times New Roman" charset="0"/>
                  </a:rPr>
                  <a:t> </a:t>
                </a:r>
                <a:r>
                  <a:rPr lang="en-US" sz="3200" b="1" i="1" dirty="0" smtClean="0">
                    <a:solidFill>
                      <a:srgbClr val="01CF04"/>
                    </a:solidFill>
                    <a:latin typeface="Times New Roman" charset="0"/>
                    <a:ea typeface="Times New Roman" charset="0"/>
                    <a:cs typeface="Times New Roman" charset="0"/>
                  </a:rPr>
                  <a:t>H</a:t>
                </a:r>
                <a:r>
                  <a:rPr lang="en-US" sz="3200" b="1" i="1" dirty="0" smtClean="0">
                    <a:solidFill>
                      <a:srgbClr val="000000"/>
                    </a:solidFill>
                    <a:latin typeface="Times New Roman" charset="0"/>
                    <a:ea typeface="Times New Roman" charset="0"/>
                    <a:cs typeface="Times New Roman" charset="0"/>
                  </a:rPr>
                  <a:t>,</a:t>
                </a:r>
                <a:r>
                  <a:rPr lang="en-US" sz="3200" b="1" i="1" dirty="0" smtClean="0">
                    <a:solidFill>
                      <a:srgbClr val="0000FF"/>
                    </a:solidFill>
                    <a:latin typeface="Times New Roman" charset="0"/>
                    <a:ea typeface="Times New Roman" charset="0"/>
                    <a:cs typeface="Times New Roman" charset="0"/>
                  </a:rPr>
                  <a:t> E</a:t>
                </a:r>
                <a:endParaRPr lang="en-US" sz="3200" b="1" i="1" dirty="0">
                  <a:solidFill>
                    <a:srgbClr val="0000FF"/>
                  </a:solidFill>
                  <a:latin typeface="Times New Roman" charset="0"/>
                  <a:ea typeface="Times New Roman" charset="0"/>
                  <a:cs typeface="Times New Roman" charset="0"/>
                </a:endParaRPr>
              </a:p>
            </p:txBody>
          </p:sp>
          <p:sp>
            <p:nvSpPr>
              <p:cNvPr id="37" name="Rectangle 41"/>
              <p:cNvSpPr>
                <a:spLocks noChangeArrowheads="1"/>
              </p:cNvSpPr>
              <p:nvPr/>
            </p:nvSpPr>
            <p:spPr bwMode="auto">
              <a:xfrm>
                <a:off x="7232650" y="3340101"/>
                <a:ext cx="192088" cy="43021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800" b="1" dirty="0">
                    <a:solidFill>
                      <a:srgbClr val="01CF04"/>
                    </a:solidFill>
                    <a:latin typeface="Times New Roman" charset="0"/>
                  </a:rPr>
                  <a:t>~</a:t>
                </a:r>
                <a:endParaRPr lang="en-US" sz="2800" b="1" dirty="0">
                  <a:solidFill>
                    <a:srgbClr val="01CF04"/>
                  </a:solidFill>
                  <a:latin typeface="Tahoma" charset="0"/>
                </a:endParaRPr>
              </a:p>
            </p:txBody>
          </p:sp>
        </p:grpSp>
        <p:sp>
          <p:nvSpPr>
            <p:cNvPr id="38" name="Text Box 26"/>
            <p:cNvSpPr txBox="1">
              <a:spLocks noChangeArrowheads="1"/>
            </p:cNvSpPr>
            <p:nvPr/>
          </p:nvSpPr>
          <p:spPr bwMode="auto">
            <a:xfrm>
              <a:off x="2748102" y="4766175"/>
              <a:ext cx="1645536" cy="584776"/>
            </a:xfrm>
            <a:prstGeom prst="rect">
              <a:avLst/>
            </a:prstGeom>
            <a:noFill/>
            <a:ln w="9525">
              <a:noFill/>
              <a:miter lim="800000"/>
              <a:headEnd/>
              <a:tailEnd/>
            </a:ln>
          </p:spPr>
          <p:txBody>
            <a:bodyPr wrap="none">
              <a:prstTxWarp prst="textNoShape">
                <a:avLst/>
              </a:prstTxWarp>
              <a:spAutoFit/>
            </a:bodyPr>
            <a:lstStyle/>
            <a:p>
              <a:pPr algn="ctr"/>
              <a:r>
                <a:rPr lang="en-US" sz="3200" b="1" i="1" dirty="0" smtClean="0">
                  <a:solidFill>
                    <a:srgbClr val="01CF04"/>
                  </a:solidFill>
                  <a:latin typeface="Times New Roman" charset="0"/>
                  <a:ea typeface="Times New Roman" charset="0"/>
                  <a:cs typeface="Times New Roman" charset="0"/>
                </a:rPr>
                <a:t>H</a:t>
              </a:r>
              <a:r>
                <a:rPr lang="en-US" sz="3200" b="1" i="1" dirty="0" smtClean="0">
                  <a:solidFill>
                    <a:srgbClr val="000000"/>
                  </a:solidFill>
                  <a:latin typeface="Times New Roman" charset="0"/>
                  <a:ea typeface="Times New Roman" charset="0"/>
                  <a:cs typeface="Times New Roman" charset="0"/>
                </a:rPr>
                <a:t>, </a:t>
              </a:r>
              <a:r>
                <a:rPr lang="en-US" sz="3200" b="1" i="1" dirty="0" smtClean="0">
                  <a:solidFill>
                    <a:srgbClr val="FF0000"/>
                  </a:solidFill>
                  <a:latin typeface="Times New Roman" charset="0"/>
                  <a:ea typeface="Times New Roman" charset="0"/>
                  <a:cs typeface="Times New Roman" charset="0"/>
                </a:rPr>
                <a:t>H</a:t>
              </a:r>
              <a:r>
                <a:rPr lang="en-US" sz="3200" b="1" i="1" dirty="0" smtClean="0">
                  <a:solidFill>
                    <a:srgbClr val="000000"/>
                  </a:solidFill>
                  <a:latin typeface="Times New Roman" charset="0"/>
                  <a:ea typeface="Times New Roman" charset="0"/>
                  <a:cs typeface="Times New Roman" charset="0"/>
                </a:rPr>
                <a:t>, </a:t>
              </a:r>
              <a:r>
                <a:rPr lang="en-US" sz="3200" b="1" i="1" dirty="0" smtClean="0">
                  <a:solidFill>
                    <a:srgbClr val="0000FF"/>
                  </a:solidFill>
                  <a:latin typeface="Times New Roman" charset="0"/>
                  <a:ea typeface="Times New Roman" charset="0"/>
                  <a:cs typeface="Times New Roman" charset="0"/>
                </a:rPr>
                <a:t>E</a:t>
              </a:r>
              <a:endParaRPr lang="en-US" sz="3200" b="1" i="1" dirty="0">
                <a:solidFill>
                  <a:srgbClr val="0000FF"/>
                </a:solidFill>
                <a:latin typeface="Times New Roman" charset="0"/>
                <a:ea typeface="Times New Roman" charset="0"/>
                <a:cs typeface="Times New Roman" charset="0"/>
              </a:endParaRPr>
            </a:p>
          </p:txBody>
        </p:sp>
        <p:sp>
          <p:nvSpPr>
            <p:cNvPr id="39" name="Rectangle 41"/>
            <p:cNvSpPr>
              <a:spLocks noChangeArrowheads="1"/>
            </p:cNvSpPr>
            <p:nvPr/>
          </p:nvSpPr>
          <p:spPr bwMode="auto">
            <a:xfrm>
              <a:off x="3000164" y="4613776"/>
              <a:ext cx="192088" cy="43021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800" b="1" dirty="0">
                  <a:solidFill>
                    <a:srgbClr val="01CF04"/>
                  </a:solidFill>
                  <a:latin typeface="Times New Roman" charset="0"/>
                </a:rPr>
                <a:t>~</a:t>
              </a:r>
              <a:endParaRPr lang="en-US" sz="2800" b="1" dirty="0">
                <a:solidFill>
                  <a:srgbClr val="01CF04"/>
                </a:solidFill>
                <a:latin typeface="Tahoma" charset="0"/>
              </a:endParaRPr>
            </a:p>
          </p:txBody>
        </p:sp>
        <p:sp>
          <p:nvSpPr>
            <p:cNvPr id="40" name="Text Box 26"/>
            <p:cNvSpPr txBox="1">
              <a:spLocks noChangeArrowheads="1"/>
            </p:cNvSpPr>
            <p:nvPr/>
          </p:nvSpPr>
          <p:spPr bwMode="auto">
            <a:xfrm>
              <a:off x="2997593" y="5477375"/>
              <a:ext cx="1121154" cy="584776"/>
            </a:xfrm>
            <a:prstGeom prst="rect">
              <a:avLst/>
            </a:prstGeom>
            <a:noFill/>
            <a:ln w="9525">
              <a:noFill/>
              <a:miter lim="800000"/>
              <a:headEnd/>
              <a:tailEnd/>
            </a:ln>
          </p:spPr>
          <p:txBody>
            <a:bodyPr wrap="none">
              <a:prstTxWarp prst="textNoShape">
                <a:avLst/>
              </a:prstTxWarp>
              <a:spAutoFit/>
            </a:bodyPr>
            <a:lstStyle/>
            <a:p>
              <a:pPr algn="ctr"/>
              <a:r>
                <a:rPr lang="en-US" sz="3200" b="1" i="1" dirty="0" smtClean="0">
                  <a:solidFill>
                    <a:srgbClr val="0000FF"/>
                  </a:solidFill>
                  <a:latin typeface="Times New Roman" charset="0"/>
                  <a:ea typeface="Times New Roman" charset="0"/>
                  <a:cs typeface="Times New Roman" charset="0"/>
                </a:rPr>
                <a:t>E</a:t>
              </a:r>
              <a:r>
                <a:rPr lang="en-US" sz="3200" b="1" i="1" dirty="0" smtClean="0">
                  <a:latin typeface="Times New Roman" charset="0"/>
                  <a:ea typeface="Times New Roman" charset="0"/>
                  <a:cs typeface="Times New Roman" charset="0"/>
                </a:rPr>
                <a:t>,</a:t>
              </a:r>
              <a:r>
                <a:rPr lang="en-US" sz="3200" b="1" i="1" dirty="0" smtClean="0">
                  <a:solidFill>
                    <a:srgbClr val="008000"/>
                  </a:solidFill>
                  <a:latin typeface="Times New Roman" charset="0"/>
                  <a:ea typeface="Times New Roman" charset="0"/>
                  <a:cs typeface="Times New Roman" charset="0"/>
                </a:rPr>
                <a:t> </a:t>
              </a:r>
              <a:r>
                <a:rPr lang="en-US" sz="3200" b="1" i="1" dirty="0" smtClean="0">
                  <a:solidFill>
                    <a:srgbClr val="FF0000"/>
                  </a:solidFill>
                  <a:latin typeface="Times New Roman" charset="0"/>
                  <a:ea typeface="Times New Roman" charset="0"/>
                  <a:cs typeface="Times New Roman" charset="0"/>
                </a:rPr>
                <a:t>H</a:t>
              </a:r>
              <a:endParaRPr lang="en-US" sz="3200" b="1" i="1" dirty="0">
                <a:solidFill>
                  <a:srgbClr val="008000"/>
                </a:solidFill>
                <a:latin typeface="Times New Roman" charset="0"/>
                <a:ea typeface="Times New Roman" charset="0"/>
                <a:cs typeface="Times New Roman" charset="0"/>
              </a:endParaRPr>
            </a:p>
          </p:txBody>
        </p:sp>
        <p:sp>
          <p:nvSpPr>
            <p:cNvPr id="41" name="TextBox 40"/>
            <p:cNvSpPr txBox="1"/>
            <p:nvPr/>
          </p:nvSpPr>
          <p:spPr>
            <a:xfrm>
              <a:off x="2545396" y="3484261"/>
              <a:ext cx="1848242" cy="369332"/>
            </a:xfrm>
            <a:prstGeom prst="rect">
              <a:avLst/>
            </a:prstGeom>
            <a:solidFill>
              <a:srgbClr val="CCFFCC"/>
            </a:solidFill>
            <a:ln>
              <a:solidFill>
                <a:srgbClr val="000090"/>
              </a:solidFill>
            </a:ln>
          </p:spPr>
          <p:txBody>
            <a:bodyPr wrap="square" rtlCol="0">
              <a:spAutoFit/>
            </a:bodyPr>
            <a:lstStyle/>
            <a:p>
              <a:r>
                <a:rPr lang="en-US" dirty="0" smtClean="0">
                  <a:solidFill>
                    <a:srgbClr val="000090"/>
                  </a:solidFill>
                  <a:latin typeface="Calibri"/>
                  <a:cs typeface="Calibri"/>
                </a:rPr>
                <a:t>Sensitivity to GPD</a:t>
              </a:r>
              <a:endParaRPr lang="en-US" dirty="0">
                <a:solidFill>
                  <a:srgbClr val="000090"/>
                </a:solidFill>
                <a:latin typeface="Calibri"/>
                <a:cs typeface="Calibri"/>
              </a:endParaRPr>
            </a:p>
          </p:txBody>
        </p:sp>
        <p:sp>
          <p:nvSpPr>
            <p:cNvPr id="42" name="TextBox 31"/>
            <p:cNvSpPr txBox="1">
              <a:spLocks noChangeArrowheads="1"/>
            </p:cNvSpPr>
            <p:nvPr/>
          </p:nvSpPr>
          <p:spPr bwMode="auto">
            <a:xfrm rot="16200000">
              <a:off x="311237" y="4723367"/>
              <a:ext cx="1514441" cy="707886"/>
            </a:xfrm>
            <a:prstGeom prst="rect">
              <a:avLst/>
            </a:prstGeom>
            <a:solidFill>
              <a:schemeClr val="accent6">
                <a:lumMod val="20000"/>
                <a:lumOff val="80000"/>
              </a:schemeClr>
            </a:solidFill>
            <a:ln w="9525">
              <a:solidFill>
                <a:srgbClr val="000090"/>
              </a:solidFill>
              <a:miter lim="800000"/>
              <a:headEnd/>
              <a:tailEnd/>
            </a:ln>
          </p:spPr>
          <p:txBody>
            <a:bodyPr wrap="square">
              <a:prstTxWarp prst="textNoShape">
                <a:avLst/>
              </a:prstTxWarp>
              <a:spAutoFit/>
            </a:bodyPr>
            <a:lstStyle/>
            <a:p>
              <a:r>
                <a:rPr lang="en-US" sz="2000" dirty="0">
                  <a:solidFill>
                    <a:srgbClr val="000090"/>
                  </a:solidFill>
                  <a:latin typeface="Calibri"/>
                  <a:cs typeface="Calibri"/>
                </a:rPr>
                <a:t>Nucleon polarization</a:t>
              </a:r>
            </a:p>
          </p:txBody>
        </p:sp>
        <p:cxnSp>
          <p:nvCxnSpPr>
            <p:cNvPr id="43" name="Straight Connector 42"/>
            <p:cNvCxnSpPr/>
            <p:nvPr/>
          </p:nvCxnSpPr>
          <p:spPr bwMode="auto">
            <a:xfrm>
              <a:off x="2608364" y="4779451"/>
              <a:ext cx="1785274" cy="1588"/>
            </a:xfrm>
            <a:prstGeom prst="line">
              <a:avLst/>
            </a:prstGeom>
            <a:no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2621064" y="5503351"/>
              <a:ext cx="1785274" cy="1588"/>
            </a:xfrm>
            <a:prstGeom prst="line">
              <a:avLst/>
            </a:prstGeom>
            <a:noFill/>
            <a:ln w="9525" cap="flat" cmpd="sng" algn="ctr">
              <a:solidFill>
                <a:schemeClr val="tx1"/>
              </a:solidFill>
              <a:prstDash val="solid"/>
              <a:round/>
              <a:headEnd type="none" w="med" len="med"/>
              <a:tailEnd type="none" w="med" len="med"/>
            </a:ln>
            <a:effectLst/>
          </p:spPr>
        </p:cxnSp>
        <p:sp>
          <p:nvSpPr>
            <p:cNvPr id="45" name="TextBox 44"/>
            <p:cNvSpPr txBox="1"/>
            <p:nvPr/>
          </p:nvSpPr>
          <p:spPr>
            <a:xfrm rot="10800000" flipV="1">
              <a:off x="1655772" y="4156575"/>
              <a:ext cx="592127" cy="1938992"/>
            </a:xfrm>
            <a:prstGeom prst="rect">
              <a:avLst/>
            </a:prstGeom>
            <a:noFill/>
          </p:spPr>
          <p:txBody>
            <a:bodyPr wrap="square" rtlCol="0">
              <a:spAutoFit/>
            </a:bodyPr>
            <a:lstStyle/>
            <a:p>
              <a:r>
                <a:rPr lang="en-US" sz="2400" b="1" dirty="0" smtClean="0">
                  <a:latin typeface="Calibri"/>
                  <a:cs typeface="Calibri"/>
                </a:rPr>
                <a:t>UP</a:t>
              </a:r>
            </a:p>
            <a:p>
              <a:endParaRPr lang="en-US" sz="2400" b="1" dirty="0" smtClean="0">
                <a:latin typeface="Calibri"/>
                <a:cs typeface="Calibri"/>
              </a:endParaRPr>
            </a:p>
            <a:p>
              <a:r>
                <a:rPr lang="en-US" sz="2400" b="1" dirty="0" smtClean="0">
                  <a:latin typeface="Calibri"/>
                  <a:cs typeface="Calibri"/>
                </a:rPr>
                <a:t>LP</a:t>
              </a:r>
            </a:p>
            <a:p>
              <a:endParaRPr lang="en-US" sz="2400" b="1" dirty="0" smtClean="0">
                <a:latin typeface="Calibri"/>
                <a:cs typeface="Calibri"/>
              </a:endParaRPr>
            </a:p>
            <a:p>
              <a:r>
                <a:rPr lang="en-US" sz="2400" b="1" dirty="0" smtClean="0">
                  <a:latin typeface="Calibri"/>
                  <a:cs typeface="Calibri"/>
                </a:rPr>
                <a:t>TP</a:t>
              </a:r>
              <a:endParaRPr lang="en-US" sz="2400" b="1" dirty="0">
                <a:latin typeface="Calibri"/>
                <a:cs typeface="Calibri"/>
              </a:endParaRPr>
            </a:p>
          </p:txBody>
        </p:sp>
        <p:sp>
          <p:nvSpPr>
            <p:cNvPr id="46" name="Rectangle 45"/>
            <p:cNvSpPr/>
            <p:nvPr/>
          </p:nvSpPr>
          <p:spPr bwMode="auto">
            <a:xfrm>
              <a:off x="1706572" y="4130741"/>
              <a:ext cx="419080" cy="546101"/>
            </a:xfrm>
            <a:prstGeom prst="rect">
              <a:avLst/>
            </a:prstGeom>
            <a:solidFill>
              <a:srgbClr val="FF0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Times New Roman" pitchFamily="18" charset="0"/>
              </a:endParaRPr>
            </a:p>
          </p:txBody>
        </p:sp>
        <p:sp>
          <p:nvSpPr>
            <p:cNvPr id="47" name="Rectangle 46"/>
            <p:cNvSpPr/>
            <p:nvPr/>
          </p:nvSpPr>
          <p:spPr bwMode="auto">
            <a:xfrm>
              <a:off x="1681172" y="4846309"/>
              <a:ext cx="419080" cy="546101"/>
            </a:xfrm>
            <a:prstGeom prst="rect">
              <a:avLst/>
            </a:prstGeom>
            <a:solidFill>
              <a:srgbClr val="00C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Times New Roman" pitchFamily="18" charset="0"/>
              </a:endParaRPr>
            </a:p>
          </p:txBody>
        </p:sp>
        <p:sp>
          <p:nvSpPr>
            <p:cNvPr id="48" name="Rectangle 47"/>
            <p:cNvSpPr/>
            <p:nvPr/>
          </p:nvSpPr>
          <p:spPr bwMode="auto">
            <a:xfrm>
              <a:off x="1681172" y="5600266"/>
              <a:ext cx="419080" cy="546101"/>
            </a:xfrm>
            <a:prstGeom prst="rect">
              <a:avLst/>
            </a:prstGeom>
            <a:solidFill>
              <a:schemeClr val="accent2">
                <a:lumMod val="60000"/>
                <a:lumOff val="40000"/>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Times New Roman" pitchFamily="18" charset="0"/>
              </a:endParaRPr>
            </a:p>
          </p:txBody>
        </p:sp>
      </p:grpSp>
      <p:sp>
        <p:nvSpPr>
          <p:cNvPr id="52" name="TextBox 51"/>
          <p:cNvSpPr txBox="1"/>
          <p:nvPr/>
        </p:nvSpPr>
        <p:spPr>
          <a:xfrm>
            <a:off x="262683" y="2964934"/>
            <a:ext cx="4097433" cy="369332"/>
          </a:xfrm>
          <a:prstGeom prst="rect">
            <a:avLst/>
          </a:prstGeom>
          <a:noFill/>
          <a:ln>
            <a:solidFill>
              <a:schemeClr val="tx1"/>
            </a:solidFill>
          </a:ln>
        </p:spPr>
        <p:txBody>
          <a:bodyPr wrap="none" rtlCol="0">
            <a:spAutoFit/>
          </a:bodyPr>
          <a:lstStyle/>
          <a:p>
            <a:r>
              <a:rPr lang="en-US" dirty="0" smtClean="0"/>
              <a:t>Polarized DVCS directly probes GPDs  </a:t>
            </a:r>
            <a:endParaRPr lang="en-US" dirty="0"/>
          </a:p>
        </p:txBody>
      </p:sp>
      <p:sp>
        <p:nvSpPr>
          <p:cNvPr id="55" name="Rectangle 41"/>
          <p:cNvSpPr>
            <a:spLocks noChangeArrowheads="1"/>
          </p:cNvSpPr>
          <p:nvPr/>
        </p:nvSpPr>
        <p:spPr bwMode="auto">
          <a:xfrm>
            <a:off x="8253412" y="4196839"/>
            <a:ext cx="192088" cy="276999"/>
          </a:xfrm>
          <a:prstGeom prst="rect">
            <a:avLst/>
          </a:prstGeom>
          <a:noFill/>
          <a:ln w="9525">
            <a:noFill/>
            <a:miter lim="800000"/>
            <a:headEnd/>
            <a:tailEnd/>
          </a:ln>
        </p:spPr>
        <p:txBody>
          <a:bodyPr wrap="square" lIns="0" tIns="0" rIns="0" bIns="0">
            <a:prstTxWarp prst="textNoShape">
              <a:avLst/>
            </a:prstTxWarp>
            <a:spAutoFit/>
          </a:bodyPr>
          <a:lstStyle/>
          <a:p>
            <a:pPr eaLnBrk="1" hangingPunct="1"/>
            <a:r>
              <a:rPr lang="en-US" b="1" dirty="0">
                <a:solidFill>
                  <a:srgbClr val="01CF04"/>
                </a:solidFill>
                <a:latin typeface="Times New Roman" charset="0"/>
              </a:rPr>
              <a:t>~</a:t>
            </a:r>
            <a:endParaRPr lang="en-US" b="1" dirty="0">
              <a:solidFill>
                <a:srgbClr val="01CF04"/>
              </a:solidFill>
              <a:latin typeface="Tahoma" charset="0"/>
            </a:endParaRPr>
          </a:p>
        </p:txBody>
      </p:sp>
      <p:sp>
        <p:nvSpPr>
          <p:cNvPr id="56" name="Rectangle 41"/>
          <p:cNvSpPr>
            <a:spLocks noChangeArrowheads="1"/>
          </p:cNvSpPr>
          <p:nvPr/>
        </p:nvSpPr>
        <p:spPr bwMode="auto">
          <a:xfrm>
            <a:off x="8774112" y="4224031"/>
            <a:ext cx="192088" cy="276999"/>
          </a:xfrm>
          <a:prstGeom prst="rect">
            <a:avLst/>
          </a:prstGeom>
          <a:noFill/>
          <a:ln w="9525">
            <a:noFill/>
            <a:miter lim="800000"/>
            <a:headEnd/>
            <a:tailEnd/>
          </a:ln>
        </p:spPr>
        <p:txBody>
          <a:bodyPr wrap="square" lIns="0" tIns="0" rIns="0" bIns="0">
            <a:prstTxWarp prst="textNoShape">
              <a:avLst/>
            </a:prstTxWarp>
            <a:spAutoFit/>
          </a:bodyPr>
          <a:lstStyle/>
          <a:p>
            <a:pPr eaLnBrk="1" hangingPunct="1"/>
            <a:r>
              <a:rPr lang="en-US" b="1" dirty="0">
                <a:solidFill>
                  <a:srgbClr val="808080"/>
                </a:solidFill>
                <a:latin typeface="Times New Roman" charset="0"/>
              </a:rPr>
              <a:t>~</a:t>
            </a:r>
            <a:endParaRPr lang="en-US" b="1" dirty="0">
              <a:solidFill>
                <a:srgbClr val="808080"/>
              </a:solidFill>
              <a:latin typeface="Tahoma"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527164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5" grpId="0"/>
      <p:bldP spid="56"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p:spPr>
        <p:txBody>
          <a:bodyPr/>
          <a:lstStyle/>
          <a:p>
            <a:r>
              <a:rPr lang="en-US" sz="3600" dirty="0" smtClean="0">
                <a:solidFill>
                  <a:srgbClr val="3366FF"/>
                </a:solidFill>
                <a:latin typeface="Calibri"/>
                <a:cs typeface="Calibri"/>
              </a:rPr>
              <a:t>A</a:t>
            </a:r>
            <a:r>
              <a:rPr lang="en-US" sz="3600" baseline="-25000" dirty="0" smtClean="0">
                <a:solidFill>
                  <a:srgbClr val="3366FF"/>
                </a:solidFill>
                <a:latin typeface="Calibri"/>
                <a:cs typeface="Calibri"/>
              </a:rPr>
              <a:t>UT</a:t>
            </a:r>
            <a:r>
              <a:rPr lang="en-US" sz="3600" dirty="0" smtClean="0">
                <a:solidFill>
                  <a:srgbClr val="3366FF"/>
                </a:solidFill>
                <a:latin typeface="Calibri"/>
                <a:cs typeface="Calibri"/>
              </a:rPr>
              <a:t> </a:t>
            </a:r>
            <a:r>
              <a:rPr lang="en-US" sz="3600" dirty="0" smtClean="0">
                <a:solidFill>
                  <a:srgbClr val="000090"/>
                </a:solidFill>
                <a:latin typeface="Calibri"/>
                <a:cs typeface="Calibri"/>
              </a:rPr>
              <a:t>projections  for 12GeV</a:t>
            </a:r>
            <a:endParaRPr lang="en-US" sz="3600" baseline="-25000" dirty="0">
              <a:solidFill>
                <a:srgbClr val="000090"/>
              </a:solidFill>
              <a:latin typeface="Calibri"/>
              <a:cs typeface="Calibri"/>
            </a:endParaRPr>
          </a:p>
        </p:txBody>
      </p:sp>
      <p:sp>
        <p:nvSpPr>
          <p:cNvPr id="35" name="TextBox 34"/>
          <p:cNvSpPr txBox="1"/>
          <p:nvPr/>
        </p:nvSpPr>
        <p:spPr>
          <a:xfrm>
            <a:off x="701143" y="6019284"/>
            <a:ext cx="8263510" cy="369332"/>
          </a:xfrm>
          <a:prstGeom prst="rect">
            <a:avLst/>
          </a:prstGeom>
          <a:noFill/>
          <a:ln>
            <a:solidFill>
              <a:srgbClr val="FF0000"/>
            </a:solidFill>
          </a:ln>
        </p:spPr>
        <p:txBody>
          <a:bodyPr wrap="square" rtlCol="0">
            <a:spAutoFit/>
          </a:bodyPr>
          <a:lstStyle/>
          <a:p>
            <a:r>
              <a:rPr lang="en-US" dirty="0" smtClean="0">
                <a:solidFill>
                  <a:srgbClr val="0000FF"/>
                </a:solidFill>
              </a:rPr>
              <a:t>A</a:t>
            </a:r>
            <a:r>
              <a:rPr lang="en-US" baseline="-25000" dirty="0" smtClean="0">
                <a:solidFill>
                  <a:srgbClr val="0000FF"/>
                </a:solidFill>
              </a:rPr>
              <a:t>UT</a:t>
            </a:r>
            <a:r>
              <a:rPr lang="en-US" dirty="0" smtClean="0"/>
              <a:t> and A</a:t>
            </a:r>
            <a:r>
              <a:rPr lang="en-US" baseline="-25000" dirty="0" smtClean="0"/>
              <a:t>LT</a:t>
            </a:r>
            <a:r>
              <a:rPr lang="en-US" dirty="0" smtClean="0"/>
              <a:t> are sensitive to the </a:t>
            </a:r>
            <a:r>
              <a:rPr lang="en-US" dirty="0" err="1" smtClean="0"/>
              <a:t>u</a:t>
            </a:r>
            <a:r>
              <a:rPr lang="en-US" dirty="0" smtClean="0"/>
              <a:t> and </a:t>
            </a:r>
            <a:r>
              <a:rPr lang="en-US" dirty="0" err="1" smtClean="0"/>
              <a:t>d</a:t>
            </a:r>
            <a:r>
              <a:rPr lang="en-US" dirty="0" smtClean="0"/>
              <a:t>-quark </a:t>
            </a:r>
            <a:r>
              <a:rPr lang="en-US" dirty="0" err="1" smtClean="0"/>
              <a:t>helicity</a:t>
            </a:r>
            <a:r>
              <a:rPr lang="en-US" dirty="0" smtClean="0"/>
              <a:t> content of the proton spin</a:t>
            </a:r>
            <a:endParaRPr lang="en-US" dirty="0"/>
          </a:p>
        </p:txBody>
      </p:sp>
      <p:pic>
        <p:nvPicPr>
          <p:cNvPr id="40" name="Picture 39"/>
          <p:cNvPicPr>
            <a:picLocks noChangeAspect="1"/>
          </p:cNvPicPr>
          <p:nvPr/>
        </p:nvPicPr>
        <p:blipFill>
          <a:blip r:embed="rId2"/>
          <a:srcRect l="15107" t="12041" r="14450" b="55070"/>
          <a:stretch>
            <a:fillRect/>
          </a:stretch>
        </p:blipFill>
        <p:spPr>
          <a:xfrm>
            <a:off x="6506109" y="629827"/>
            <a:ext cx="2548992" cy="1541873"/>
          </a:xfrm>
          <a:prstGeom prst="rect">
            <a:avLst/>
          </a:prstGeom>
        </p:spPr>
      </p:pic>
      <p:grpSp>
        <p:nvGrpSpPr>
          <p:cNvPr id="3" name="Group 23"/>
          <p:cNvGrpSpPr/>
          <p:nvPr/>
        </p:nvGrpSpPr>
        <p:grpSpPr>
          <a:xfrm>
            <a:off x="4214545" y="1934396"/>
            <a:ext cx="4421455" cy="4066252"/>
            <a:chOff x="4227245" y="1934396"/>
            <a:chExt cx="4421455" cy="4066252"/>
          </a:xfrm>
        </p:grpSpPr>
        <p:pic>
          <p:nvPicPr>
            <p:cNvPr id="46" name="Picture 45"/>
            <p:cNvPicPr>
              <a:picLocks noChangeAspect="1"/>
            </p:cNvPicPr>
            <p:nvPr/>
          </p:nvPicPr>
          <p:blipFill>
            <a:blip r:embed="rId3"/>
            <a:srcRect l="28852" t="36914" r="25000" b="39177"/>
            <a:stretch>
              <a:fillRect/>
            </a:stretch>
          </p:blipFill>
          <p:spPr>
            <a:xfrm>
              <a:off x="4303444" y="1984164"/>
              <a:ext cx="4345256" cy="4016484"/>
            </a:xfrm>
            <a:prstGeom prst="rect">
              <a:avLst/>
            </a:prstGeom>
          </p:spPr>
        </p:pic>
        <p:sp>
          <p:nvSpPr>
            <p:cNvPr id="49" name="Rectangle 48"/>
            <p:cNvSpPr/>
            <p:nvPr/>
          </p:nvSpPr>
          <p:spPr bwMode="auto">
            <a:xfrm>
              <a:off x="5109895" y="4724400"/>
              <a:ext cx="2442108" cy="559406"/>
            </a:xfrm>
            <a:prstGeom prst="rect">
              <a:avLst/>
            </a:prstGeom>
            <a:noFill/>
            <a:ln w="63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50" name="TextBox 49"/>
            <p:cNvSpPr txBox="1"/>
            <p:nvPr/>
          </p:nvSpPr>
          <p:spPr>
            <a:xfrm rot="16200000">
              <a:off x="4087025" y="2074616"/>
              <a:ext cx="557439" cy="276999"/>
            </a:xfrm>
            <a:prstGeom prst="rect">
              <a:avLst/>
            </a:prstGeom>
            <a:noFill/>
          </p:spPr>
          <p:txBody>
            <a:bodyPr wrap="none" rtlCol="0">
              <a:spAutoFit/>
            </a:bodyPr>
            <a:lstStyle/>
            <a:p>
              <a:r>
                <a:rPr lang="en-US" sz="1200" b="1" dirty="0" err="1" smtClean="0"/>
                <a:t>cos</a:t>
              </a:r>
              <a:r>
                <a:rPr lang="en-US" sz="1200" b="1" dirty="0" err="1" smtClean="0">
                  <a:latin typeface="Calibri"/>
                  <a:cs typeface="Calibri"/>
                </a:rPr>
                <a:t>φ</a:t>
              </a:r>
              <a:endParaRPr lang="en-US" sz="1200" b="1" dirty="0"/>
            </a:p>
          </p:txBody>
        </p:sp>
        <p:sp>
          <p:nvSpPr>
            <p:cNvPr id="18" name="TextBox 17"/>
            <p:cNvSpPr txBox="1"/>
            <p:nvPr/>
          </p:nvSpPr>
          <p:spPr>
            <a:xfrm>
              <a:off x="6897157" y="2299510"/>
              <a:ext cx="979491" cy="646331"/>
            </a:xfrm>
            <a:prstGeom prst="rect">
              <a:avLst/>
            </a:prstGeom>
            <a:solidFill>
              <a:schemeClr val="bg1"/>
            </a:solidFill>
            <a:ln>
              <a:solidFill>
                <a:schemeClr val="tx1"/>
              </a:solidFill>
            </a:ln>
          </p:spPr>
          <p:txBody>
            <a:bodyPr wrap="square" rtlCol="0">
              <a:spAutoFit/>
            </a:bodyPr>
            <a:lstStyle/>
            <a:p>
              <a:r>
                <a:rPr lang="en-US" sz="1200" dirty="0" smtClean="0">
                  <a:latin typeface="Calibri"/>
                  <a:cs typeface="Calibri"/>
                </a:rPr>
                <a:t>x=0.25,</a:t>
              </a:r>
            </a:p>
            <a:p>
              <a:r>
                <a:rPr lang="en-US" sz="1200" dirty="0" smtClean="0">
                  <a:latin typeface="Calibri"/>
                  <a:cs typeface="Calibri"/>
                </a:rPr>
                <a:t>Q</a:t>
              </a:r>
              <a:r>
                <a:rPr lang="en-US" sz="1200" baseline="30000" dirty="0" smtClean="0">
                  <a:latin typeface="Calibri"/>
                  <a:cs typeface="Calibri"/>
                </a:rPr>
                <a:t>2</a:t>
              </a:r>
              <a:r>
                <a:rPr lang="en-US" sz="1200" dirty="0" smtClean="0">
                  <a:latin typeface="Calibri"/>
                  <a:cs typeface="Calibri"/>
                </a:rPr>
                <a:t>=2 GeV</a:t>
              </a:r>
              <a:r>
                <a:rPr lang="en-US" sz="1200" baseline="30000" dirty="0" smtClean="0">
                  <a:latin typeface="Calibri"/>
                  <a:cs typeface="Calibri"/>
                </a:rPr>
                <a:t>2</a:t>
              </a:r>
              <a:r>
                <a:rPr lang="en-US" sz="1200" dirty="0" smtClean="0">
                  <a:latin typeface="Calibri"/>
                  <a:cs typeface="Calibri"/>
                </a:rPr>
                <a:t> </a:t>
              </a:r>
              <a:r>
                <a:rPr lang="en-US" sz="1200" dirty="0" err="1" smtClean="0">
                  <a:latin typeface="Calibri"/>
                  <a:cs typeface="Calibri"/>
                </a:rPr>
                <a:t>t</a:t>
              </a:r>
              <a:r>
                <a:rPr lang="en-US" sz="1200" dirty="0" smtClean="0">
                  <a:latin typeface="Calibri"/>
                  <a:cs typeface="Calibri"/>
                </a:rPr>
                <a:t>=-0.55 GeV</a:t>
              </a:r>
              <a:r>
                <a:rPr lang="en-US" sz="1200" baseline="30000" dirty="0" smtClean="0">
                  <a:latin typeface="Calibri"/>
                  <a:cs typeface="Calibri"/>
                </a:rPr>
                <a:t>2</a:t>
              </a:r>
              <a:endParaRPr lang="en-US" sz="1200" baseline="30000" dirty="0">
                <a:latin typeface="Calibri"/>
                <a:cs typeface="Calibri"/>
              </a:endParaRPr>
            </a:p>
          </p:txBody>
        </p:sp>
      </p:grpSp>
      <p:pic>
        <p:nvPicPr>
          <p:cNvPr id="14" name="Picture 13"/>
          <p:cNvPicPr>
            <a:picLocks noChangeAspect="1"/>
          </p:cNvPicPr>
          <p:nvPr/>
        </p:nvPicPr>
        <p:blipFill>
          <a:blip r:embed="rId4"/>
          <a:stretch>
            <a:fillRect/>
          </a:stretch>
        </p:blipFill>
        <p:spPr>
          <a:xfrm>
            <a:off x="701143" y="1548884"/>
            <a:ext cx="3068629" cy="4445000"/>
          </a:xfrm>
          <a:prstGeom prst="rect">
            <a:avLst/>
          </a:prstGeom>
        </p:spPr>
      </p:pic>
      <p:grpSp>
        <p:nvGrpSpPr>
          <p:cNvPr id="4" name="Group 55"/>
          <p:cNvGrpSpPr>
            <a:grpSpLocks/>
          </p:cNvGrpSpPr>
          <p:nvPr/>
        </p:nvGrpSpPr>
        <p:grpSpPr bwMode="auto">
          <a:xfrm>
            <a:off x="2418120" y="832522"/>
            <a:ext cx="4201755" cy="533400"/>
            <a:chOff x="216" y="3642"/>
            <a:chExt cx="2736" cy="336"/>
          </a:xfrm>
        </p:grpSpPr>
        <p:sp>
          <p:nvSpPr>
            <p:cNvPr id="22" name="Rectangle 16"/>
            <p:cNvSpPr>
              <a:spLocks noChangeArrowheads="1"/>
            </p:cNvSpPr>
            <p:nvPr/>
          </p:nvSpPr>
          <p:spPr bwMode="auto">
            <a:xfrm>
              <a:off x="216" y="3642"/>
              <a:ext cx="2736" cy="336"/>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0000FF"/>
                </a:solidFill>
              </a:endParaRPr>
            </a:p>
          </p:txBody>
        </p:sp>
        <p:sp>
          <p:nvSpPr>
            <p:cNvPr id="23" name="Text Box 17"/>
            <p:cNvSpPr txBox="1">
              <a:spLocks noChangeArrowheads="1"/>
            </p:cNvSpPr>
            <p:nvPr/>
          </p:nvSpPr>
          <p:spPr bwMode="auto">
            <a:xfrm>
              <a:off x="264" y="3686"/>
              <a:ext cx="2688" cy="233"/>
            </a:xfrm>
            <a:prstGeom prst="rect">
              <a:avLst/>
            </a:prstGeom>
            <a:noFill/>
            <a:ln w="9525">
              <a:noFill/>
              <a:miter lim="800000"/>
              <a:headEnd/>
              <a:tailEnd/>
            </a:ln>
          </p:spPr>
          <p:txBody>
            <a:bodyPr wrap="square">
              <a:prstTxWarp prst="textNoShape">
                <a:avLst/>
              </a:prstTxWarp>
              <a:spAutoFit/>
            </a:bodyPr>
            <a:lstStyle/>
            <a:p>
              <a:pPr eaLnBrk="1" hangingPunct="1"/>
              <a:r>
                <a:rPr lang="en-US" dirty="0">
                  <a:latin typeface="Symbol" charset="2"/>
                  <a:sym typeface="Symbol" charset="2"/>
                </a:rPr>
                <a:t></a:t>
              </a:r>
              <a:r>
                <a:rPr lang="en-US" baseline="-25000" dirty="0">
                  <a:latin typeface="Comic Sans MS" charset="0"/>
                </a:rPr>
                <a:t>UT</a:t>
              </a:r>
              <a:r>
                <a:rPr lang="en-US" dirty="0">
                  <a:latin typeface="Symbol" charset="2"/>
                </a:rPr>
                <a:t> </a:t>
              </a:r>
              <a:r>
                <a:rPr lang="en-US" dirty="0">
                  <a:latin typeface="Tahoma" charset="0"/>
                </a:rPr>
                <a:t>~ </a:t>
              </a:r>
              <a:r>
                <a:rPr lang="en-US" dirty="0">
                  <a:solidFill>
                    <a:srgbClr val="FF0000"/>
                  </a:solidFill>
                  <a:latin typeface="Tahoma" charset="0"/>
                </a:rPr>
                <a:t>cos</a:t>
              </a:r>
              <a:r>
                <a:rPr lang="en-US" dirty="0">
                  <a:solidFill>
                    <a:srgbClr val="FF0000"/>
                  </a:solidFill>
                  <a:latin typeface="Tahoma" charset="0"/>
                  <a:sym typeface="Symbol" charset="2"/>
                </a:rPr>
                <a:t></a:t>
              </a:r>
              <a:r>
                <a:rPr lang="en-US" dirty="0"/>
                <a:t>sin(</a:t>
              </a:r>
              <a:r>
                <a:rPr lang="en-US" dirty="0">
                  <a:sym typeface="Symbol" charset="2"/>
                </a:rPr>
                <a:t></a:t>
              </a:r>
              <a:r>
                <a:rPr lang="en-US" baseline="-25000" dirty="0">
                  <a:sym typeface="Symbol" charset="2"/>
                </a:rPr>
                <a:t>s</a:t>
              </a:r>
              <a:r>
                <a:rPr lang="en-US" dirty="0">
                  <a:sym typeface="Symbol" charset="2"/>
                </a:rPr>
                <a:t>-)</a:t>
              </a:r>
              <a:r>
                <a:rPr lang="en-US" dirty="0">
                  <a:latin typeface="Tahoma" charset="0"/>
                </a:rPr>
                <a:t>{k(F</a:t>
              </a:r>
              <a:r>
                <a:rPr lang="en-US" baseline="-25000" dirty="0">
                  <a:latin typeface="Tahoma" charset="0"/>
                </a:rPr>
                <a:t>2</a:t>
              </a:r>
              <a:r>
                <a:rPr lang="en-US" b="1" i="1" dirty="0">
                  <a:solidFill>
                    <a:srgbClr val="FF0000"/>
                  </a:solidFill>
                  <a:latin typeface="Times New Roman" charset="0"/>
                  <a:ea typeface="Arial Unicode MS" charset="0"/>
                  <a:cs typeface="Arial Unicode MS" charset="0"/>
                </a:rPr>
                <a:t>H</a:t>
              </a:r>
              <a:r>
                <a:rPr lang="en-US" dirty="0">
                  <a:latin typeface="Times New Roman" charset="0"/>
                </a:rPr>
                <a:t> – </a:t>
              </a:r>
              <a:r>
                <a:rPr lang="en-US" dirty="0"/>
                <a:t>F</a:t>
              </a:r>
              <a:r>
                <a:rPr lang="en-US" baseline="-25000" dirty="0"/>
                <a:t>1</a:t>
              </a:r>
              <a:r>
                <a:rPr lang="en-US" b="1" i="1" dirty="0">
                  <a:solidFill>
                    <a:srgbClr val="0000FF"/>
                  </a:solidFill>
                  <a:latin typeface="Times New Roman" charset="0"/>
                </a:rPr>
                <a:t>E</a:t>
              </a:r>
              <a:r>
                <a:rPr lang="en-US" dirty="0" smtClean="0">
                  <a:latin typeface="Times New Roman" charset="0"/>
                </a:rPr>
                <a:t>)</a:t>
              </a:r>
              <a:r>
                <a:rPr lang="en-US" dirty="0" smtClean="0">
                  <a:latin typeface="Tahoma" charset="0"/>
                </a:rPr>
                <a:t>}</a:t>
              </a:r>
              <a:r>
                <a:rPr lang="en-US" dirty="0">
                  <a:latin typeface="Tahoma" charset="0"/>
                </a:rPr>
                <a:t>d</a:t>
              </a:r>
              <a:r>
                <a:rPr lang="en-US" dirty="0">
                  <a:latin typeface="Tahoma" charset="0"/>
                  <a:sym typeface="Symbol" charset="2"/>
                </a:rPr>
                <a:t></a:t>
              </a:r>
              <a:endParaRPr lang="en-US" dirty="0">
                <a:solidFill>
                  <a:schemeClr val="tx2"/>
                </a:solidFill>
                <a:latin typeface="Tahoma" charset="0"/>
                <a:sym typeface="Symbol" charset="2"/>
              </a:endParaRPr>
            </a:p>
          </p:txBody>
        </p:sp>
      </p:grpSp>
      <p:grpSp>
        <p:nvGrpSpPr>
          <p:cNvPr id="5" name="Group 18"/>
          <p:cNvGrpSpPr/>
          <p:nvPr/>
        </p:nvGrpSpPr>
        <p:grpSpPr>
          <a:xfrm>
            <a:off x="87335" y="822195"/>
            <a:ext cx="2185965" cy="584776"/>
            <a:chOff x="762000" y="914400"/>
            <a:chExt cx="2602870" cy="584776"/>
          </a:xfrm>
        </p:grpSpPr>
        <p:sp>
          <p:nvSpPr>
            <p:cNvPr id="17" name="Text Box 7"/>
            <p:cNvSpPr txBox="1">
              <a:spLocks noChangeArrowheads="1"/>
            </p:cNvSpPr>
            <p:nvPr/>
          </p:nvSpPr>
          <p:spPr bwMode="auto">
            <a:xfrm>
              <a:off x="762000" y="914400"/>
              <a:ext cx="2602870" cy="584776"/>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3200" b="1" dirty="0" err="1" smtClean="0">
                  <a:solidFill>
                    <a:srgbClr val="FF0000"/>
                  </a:solidFill>
                  <a:latin typeface="Times New Roman"/>
                  <a:cs typeface="Times New Roman"/>
                </a:rPr>
                <a:t>ep</a:t>
              </a:r>
              <a:r>
                <a:rPr lang="en-US" sz="3200" b="1" dirty="0" smtClean="0">
                  <a:solidFill>
                    <a:srgbClr val="FF0000"/>
                  </a:solidFill>
                  <a:latin typeface="Times New Roman"/>
                  <a:cs typeface="Times New Roman"/>
                </a:rPr>
                <a:t>      </a:t>
              </a:r>
              <a:r>
                <a:rPr lang="en-US" sz="3200" b="1" dirty="0" err="1" smtClean="0">
                  <a:solidFill>
                    <a:srgbClr val="FF0000"/>
                  </a:solidFill>
                  <a:latin typeface="Times New Roman"/>
                  <a:cs typeface="Times New Roman"/>
                </a:rPr>
                <a:t>epγ</a:t>
              </a:r>
              <a:endParaRPr lang="en-US" sz="3200" b="1" dirty="0">
                <a:solidFill>
                  <a:schemeClr val="bg2"/>
                </a:solidFill>
                <a:latin typeface="Times New Roman"/>
                <a:cs typeface="Times New Roman"/>
              </a:endParaRPr>
            </a:p>
          </p:txBody>
        </p:sp>
        <p:sp>
          <p:nvSpPr>
            <p:cNvPr id="20" name="Line 8"/>
            <p:cNvSpPr>
              <a:spLocks noChangeShapeType="1"/>
            </p:cNvSpPr>
            <p:nvPr/>
          </p:nvSpPr>
          <p:spPr bwMode="auto">
            <a:xfrm>
              <a:off x="1558560" y="1260475"/>
              <a:ext cx="457200" cy="0"/>
            </a:xfrm>
            <a:prstGeom prst="line">
              <a:avLst/>
            </a:prstGeom>
            <a:noFill/>
            <a:ln w="28575" cap="flat" cmpd="sng" algn="ctr">
              <a:solidFill>
                <a:srgbClr val="FF0000"/>
              </a:solidFill>
              <a:prstDash val="solid"/>
              <a:miter lim="800000"/>
              <a:headEnd type="none" w="med" len="med"/>
              <a:tailEnd type="arrow" w="med" len="med"/>
            </a:ln>
          </p:spPr>
          <p:txBody>
            <a:bodyPr wrap="none" anchor="ctr">
              <a:prstTxWarp prst="textNoShape">
                <a:avLst/>
              </a:prstTxWarp>
            </a:bodyPr>
            <a:lstStyle/>
            <a:p>
              <a:endParaRPr lang="en-US"/>
            </a:p>
          </p:txBody>
        </p:sp>
        <p:sp>
          <p:nvSpPr>
            <p:cNvPr id="21" name="Line 9"/>
            <p:cNvSpPr>
              <a:spLocks noChangeShapeType="1"/>
            </p:cNvSpPr>
            <p:nvPr/>
          </p:nvSpPr>
          <p:spPr bwMode="auto">
            <a:xfrm flipV="1">
              <a:off x="1382736" y="1087568"/>
              <a:ext cx="0" cy="334832"/>
            </a:xfrm>
            <a:prstGeom prst="line">
              <a:avLst/>
            </a:prstGeom>
            <a:noFill/>
            <a:ln w="9525">
              <a:solidFill>
                <a:srgbClr val="FF0000"/>
              </a:solidFill>
              <a:miter lim="800000"/>
              <a:headEnd/>
              <a:tailEnd type="triangle" w="med" len="med"/>
            </a:ln>
          </p:spPr>
          <p:txBody>
            <a:bodyPr wrap="none" anchor="ctr">
              <a:prstTxWarp prst="textNoShape">
                <a:avLst/>
              </a:prstTxWarp>
            </a:bodyPr>
            <a:lstStyle/>
            <a:p>
              <a:endParaRPr lang="en-US"/>
            </a:p>
          </p:txBody>
        </p:sp>
      </p:grpSp>
      <p:sp>
        <p:nvSpPr>
          <p:cNvPr id="25" name="TextBox 24"/>
          <p:cNvSpPr txBox="1"/>
          <p:nvPr/>
        </p:nvSpPr>
        <p:spPr>
          <a:xfrm>
            <a:off x="4859605" y="1683710"/>
            <a:ext cx="1213221" cy="338554"/>
          </a:xfrm>
          <a:prstGeom prst="rect">
            <a:avLst/>
          </a:prstGeom>
          <a:solidFill>
            <a:schemeClr val="bg1"/>
          </a:solidFill>
          <a:ln>
            <a:solidFill>
              <a:srgbClr val="000000"/>
            </a:solidFill>
          </a:ln>
        </p:spPr>
        <p:txBody>
          <a:bodyPr wrap="square" rtlCol="0">
            <a:spAutoFit/>
          </a:bodyPr>
          <a:lstStyle/>
          <a:p>
            <a:r>
              <a:rPr lang="en-US" sz="1600" dirty="0" smtClean="0">
                <a:latin typeface="Calibri"/>
                <a:cs typeface="Calibri"/>
              </a:rPr>
              <a:t>C12-12-010</a:t>
            </a:r>
          </a:p>
        </p:txBody>
      </p:sp>
      <p:sp>
        <p:nvSpPr>
          <p:cNvPr id="26" name="TextBox 25"/>
          <p:cNvSpPr txBox="1"/>
          <p:nvPr/>
        </p:nvSpPr>
        <p:spPr>
          <a:xfrm>
            <a:off x="2176820" y="1607510"/>
            <a:ext cx="1569680" cy="923330"/>
          </a:xfrm>
          <a:prstGeom prst="rect">
            <a:avLst/>
          </a:prstGeom>
          <a:solidFill>
            <a:srgbClr val="FFFFFF"/>
          </a:solidFill>
        </p:spPr>
        <p:txBody>
          <a:bodyPr wrap="square" rtlCol="0">
            <a:spAutoFit/>
          </a:bodyPr>
          <a:lstStyle/>
          <a:p>
            <a:r>
              <a:rPr lang="en-US" dirty="0" smtClean="0">
                <a:latin typeface="Calibri"/>
                <a:cs typeface="Calibri"/>
              </a:rPr>
              <a:t>polarized HD</a:t>
            </a:r>
          </a:p>
          <a:p>
            <a:r>
              <a:rPr lang="en-US" dirty="0" smtClean="0">
                <a:latin typeface="Calibri"/>
                <a:cs typeface="Calibri"/>
              </a:rPr>
              <a:t>P</a:t>
            </a:r>
            <a:r>
              <a:rPr lang="en-US" baseline="-25000" dirty="0" smtClean="0">
                <a:latin typeface="Calibri"/>
                <a:cs typeface="Calibri"/>
              </a:rPr>
              <a:t>p</a:t>
            </a:r>
            <a:r>
              <a:rPr lang="en-US" dirty="0" smtClean="0">
                <a:latin typeface="Calibri"/>
                <a:cs typeface="Calibri"/>
              </a:rPr>
              <a:t>=0.60 </a:t>
            </a:r>
          </a:p>
          <a:p>
            <a:r>
              <a:rPr lang="en-US" dirty="0" smtClean="0">
                <a:latin typeface="Calibri"/>
                <a:cs typeface="Calibri"/>
              </a:rPr>
              <a:t>Dilution = 0.8 </a:t>
            </a:r>
            <a:endParaRPr lang="en-US" dirty="0">
              <a:latin typeface="Calibri"/>
              <a:cs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5051307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18478"/>
          </a:xfrm>
        </p:spPr>
        <p:txBody>
          <a:bodyPr/>
          <a:lstStyle/>
          <a:p>
            <a:r>
              <a:rPr lang="en-US" dirty="0" smtClean="0"/>
              <a:t>Projections for H with CLAS12</a:t>
            </a:r>
            <a:endParaRPr lang="en-US" dirty="0"/>
          </a:p>
        </p:txBody>
      </p:sp>
      <p:pic>
        <p:nvPicPr>
          <p:cNvPr id="4" name="Picture 3"/>
          <p:cNvPicPr>
            <a:picLocks noChangeAspect="1"/>
          </p:cNvPicPr>
          <p:nvPr/>
        </p:nvPicPr>
        <p:blipFill>
          <a:blip r:embed="rId2"/>
          <a:stretch>
            <a:fillRect/>
          </a:stretch>
        </p:blipFill>
        <p:spPr>
          <a:xfrm>
            <a:off x="0" y="838200"/>
            <a:ext cx="9144000" cy="561314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39825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2389"/>
            <a:ext cx="9144000" cy="708554"/>
          </a:xfrm>
        </p:spPr>
        <p:txBody>
          <a:bodyPr>
            <a:noAutofit/>
          </a:bodyPr>
          <a:lstStyle/>
          <a:p>
            <a:r>
              <a:rPr lang="en-US" dirty="0" smtClean="0">
                <a:solidFill>
                  <a:srgbClr val="000090"/>
                </a:solidFill>
              </a:rPr>
              <a:t>Projected quark densities in impact parameter</a:t>
            </a:r>
            <a:endParaRPr lang="en-US" dirty="0">
              <a:solidFill>
                <a:srgbClr val="000090"/>
              </a:solidFill>
            </a:endParaRPr>
          </a:p>
        </p:txBody>
      </p:sp>
      <p:pic>
        <p:nvPicPr>
          <p:cNvPr id="9" name="Picture 2"/>
          <p:cNvPicPr>
            <a:picLocks noChangeAspect="1" noChangeArrowheads="1"/>
          </p:cNvPicPr>
          <p:nvPr/>
        </p:nvPicPr>
        <p:blipFill>
          <a:blip r:embed="rId2" cstate="print"/>
          <a:srcRect/>
          <a:stretch>
            <a:fillRect/>
          </a:stretch>
        </p:blipFill>
        <p:spPr bwMode="auto">
          <a:xfrm>
            <a:off x="1877166" y="838200"/>
            <a:ext cx="5934166" cy="762000"/>
          </a:xfrm>
          <a:prstGeom prst="rect">
            <a:avLst/>
          </a:prstGeom>
          <a:noFill/>
          <a:ln w="9525">
            <a:noFill/>
            <a:miter lim="800000"/>
            <a:headEnd/>
            <a:tailEnd/>
          </a:ln>
        </p:spPr>
      </p:pic>
      <p:pic>
        <p:nvPicPr>
          <p:cNvPr id="11" name="Picture 10" descr="dipole_nucl_transv_distr.png"/>
          <p:cNvPicPr>
            <a:picLocks noChangeAspect="1"/>
          </p:cNvPicPr>
          <p:nvPr/>
        </p:nvPicPr>
        <p:blipFill>
          <a:blip r:embed="rId3" cstate="print"/>
          <a:srcRect l="32658" r="33723"/>
          <a:stretch>
            <a:fillRect/>
          </a:stretch>
        </p:blipFill>
        <p:spPr>
          <a:xfrm>
            <a:off x="493672" y="1448569"/>
            <a:ext cx="2326584" cy="4467041"/>
          </a:xfrm>
          <a:prstGeom prst="rect">
            <a:avLst/>
          </a:prstGeom>
          <a:ln>
            <a:noFill/>
          </a:ln>
          <a:effectLst>
            <a:outerShdw blurRad="50800" dist="50800" dir="2700000">
              <a:srgbClr val="000000">
                <a:alpha val="43000"/>
              </a:srgbClr>
            </a:outerShdw>
          </a:effectLst>
        </p:spPr>
      </p:pic>
      <p:grpSp>
        <p:nvGrpSpPr>
          <p:cNvPr id="3" name="Group 14"/>
          <p:cNvGrpSpPr/>
          <p:nvPr/>
        </p:nvGrpSpPr>
        <p:grpSpPr>
          <a:xfrm>
            <a:off x="2899233" y="1490048"/>
            <a:ext cx="2516531" cy="4983555"/>
            <a:chOff x="6459463" y="1821569"/>
            <a:chExt cx="2299699" cy="4732914"/>
          </a:xfrm>
        </p:grpSpPr>
        <p:sp>
          <p:nvSpPr>
            <p:cNvPr id="8" name="Title 1"/>
            <p:cNvSpPr txBox="1">
              <a:spLocks/>
            </p:cNvSpPr>
            <p:nvPr/>
          </p:nvSpPr>
          <p:spPr bwMode="auto">
            <a:xfrm>
              <a:off x="6629400" y="5981016"/>
              <a:ext cx="2129762" cy="5734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Contribution</a:t>
              </a:r>
              <a:r>
                <a:rPr kumimoji="0" lang="en-US" sz="1800" b="1" i="0" u="none" strike="noStrike" kern="0" cap="none" spc="0" normalizeH="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 of</a:t>
              </a:r>
              <a:r>
                <a:rPr kumimoji="0" lang="en-US" sz="1800" b="1" i="0" u="none" strike="noStrike" kern="0" cap="none" spc="0" normalizeH="0" noProof="0" dirty="0" smtClean="0">
                  <a:ln>
                    <a:noFill/>
                  </a:ln>
                  <a:solidFill>
                    <a:schemeClr val="tx2"/>
                  </a:solidFill>
                  <a:uLnTx/>
                  <a:uFillTx/>
                  <a:latin typeface="Arial" pitchFamily="34" charset="0"/>
                  <a:ea typeface="+mj-ea"/>
                  <a:cs typeface="Arial" pitchFamily="34" charset="0"/>
                </a:rPr>
                <a:t> </a:t>
              </a:r>
              <a:r>
                <a:rPr kumimoji="0" lang="en-US" sz="2000" b="1" i="1" u="none" strike="noStrike" kern="0" cap="none" spc="0" normalizeH="0" noProof="0" dirty="0" smtClean="0">
                  <a:ln>
                    <a:noFill/>
                  </a:ln>
                  <a:solidFill>
                    <a:srgbClr val="FF0000"/>
                  </a:solidFill>
                  <a:uLnTx/>
                  <a:uFillTx/>
                  <a:latin typeface="Times New Roman"/>
                  <a:ea typeface="+mj-ea"/>
                  <a:cs typeface="Times New Roman"/>
                </a:rPr>
                <a:t>E</a:t>
              </a:r>
              <a:r>
                <a:rPr kumimoji="0" lang="en-US" sz="1800" b="1" i="0" u="none" strike="noStrike" kern="0" cap="none" spc="0" normalizeH="0" noProof="0" dirty="0" smtClean="0">
                  <a:ln>
                    <a:noFill/>
                  </a:ln>
                  <a:solidFill>
                    <a:srgbClr val="FF0000"/>
                  </a:solidFill>
                  <a:uLnTx/>
                  <a:uFillTx/>
                  <a:latin typeface="Arial" pitchFamily="34" charset="0"/>
                  <a:ea typeface="+mj-ea"/>
                  <a:cs typeface="Arial" pitchFamily="34" charset="0"/>
                </a:rPr>
                <a:t>   </a:t>
              </a:r>
              <a:endParaRPr kumimoji="0" lang="en-US" sz="1800" b="1" i="0" u="none" strike="noStrike" kern="0" cap="none" spc="0" normalizeH="0" baseline="0" noProof="0" dirty="0">
                <a:ln>
                  <a:noFill/>
                </a:ln>
                <a:solidFill>
                  <a:schemeClr val="tx2"/>
                </a:solidFill>
                <a:uLnTx/>
                <a:uFillTx/>
                <a:latin typeface="Arial" pitchFamily="34" charset="0"/>
                <a:ea typeface="+mj-ea"/>
                <a:cs typeface="Arial" pitchFamily="34" charset="0"/>
              </a:endParaRPr>
            </a:p>
          </p:txBody>
        </p:sp>
        <p:grpSp>
          <p:nvGrpSpPr>
            <p:cNvPr id="4" name="Group 13"/>
            <p:cNvGrpSpPr/>
            <p:nvPr/>
          </p:nvGrpSpPr>
          <p:grpSpPr>
            <a:xfrm>
              <a:off x="6459463" y="1821569"/>
              <a:ext cx="2269469" cy="4191000"/>
              <a:chOff x="6459463" y="1821569"/>
              <a:chExt cx="2269469" cy="4191000"/>
            </a:xfrm>
          </p:grpSpPr>
          <p:pic>
            <p:nvPicPr>
              <p:cNvPr id="13" name="Picture 12" descr="Eonly_nucl_transv_distr.png"/>
              <p:cNvPicPr>
                <a:picLocks noChangeAspect="1"/>
              </p:cNvPicPr>
              <p:nvPr/>
            </p:nvPicPr>
            <p:blipFill>
              <a:blip r:embed="rId4" cstate="print"/>
              <a:srcRect l="34087" r="33110" b="48918"/>
              <a:stretch>
                <a:fillRect/>
              </a:stretch>
            </p:blipFill>
            <p:spPr>
              <a:xfrm>
                <a:off x="6599143" y="1821569"/>
                <a:ext cx="2129762" cy="2140831"/>
              </a:xfrm>
              <a:prstGeom prst="rect">
                <a:avLst/>
              </a:prstGeom>
              <a:ln>
                <a:noFill/>
              </a:ln>
              <a:effectLst>
                <a:outerShdw blurRad="50800" dist="63500" dir="2700000">
                  <a:srgbClr val="000000">
                    <a:alpha val="43000"/>
                  </a:srgbClr>
                </a:outerShdw>
              </a:effectLst>
            </p:spPr>
          </p:pic>
          <p:pic>
            <p:nvPicPr>
              <p:cNvPr id="10" name="Picture 9" descr="Eonly_nucl_transv_distr.png"/>
              <p:cNvPicPr>
                <a:picLocks noChangeAspect="1"/>
              </p:cNvPicPr>
              <p:nvPr/>
            </p:nvPicPr>
            <p:blipFill>
              <a:blip r:embed="rId4" cstate="print"/>
              <a:srcRect l="31935" t="50476" r="33110"/>
              <a:stretch>
                <a:fillRect/>
              </a:stretch>
            </p:blipFill>
            <p:spPr>
              <a:xfrm>
                <a:off x="6459463" y="3937000"/>
                <a:ext cx="2269469" cy="2075569"/>
              </a:xfrm>
              <a:prstGeom prst="rect">
                <a:avLst/>
              </a:prstGeom>
              <a:ln>
                <a:noFill/>
              </a:ln>
              <a:effectLst>
                <a:outerShdw blurRad="50800" dist="63500" dir="2700000">
                  <a:srgbClr val="000000">
                    <a:alpha val="43000"/>
                  </a:srgbClr>
                </a:outerShdw>
              </a:effectLst>
            </p:spPr>
          </p:pic>
        </p:grpSp>
      </p:grpSp>
      <p:sp>
        <p:nvSpPr>
          <p:cNvPr id="16" name="TextBox 15"/>
          <p:cNvSpPr txBox="1"/>
          <p:nvPr/>
        </p:nvSpPr>
        <p:spPr>
          <a:xfrm>
            <a:off x="5778969" y="1946903"/>
            <a:ext cx="3020854" cy="3170099"/>
          </a:xfrm>
          <a:prstGeom prst="rect">
            <a:avLst/>
          </a:prstGeom>
          <a:noFill/>
          <a:ln>
            <a:solidFill>
              <a:srgbClr val="000090"/>
            </a:solidFill>
          </a:ln>
          <a:effectLst/>
        </p:spPr>
        <p:txBody>
          <a:bodyPr wrap="square" rtlCol="0">
            <a:spAutoFit/>
          </a:bodyPr>
          <a:lstStyle/>
          <a:p>
            <a:pPr>
              <a:buFont typeface="Wingdings" charset="2"/>
              <a:buChar char="§"/>
            </a:pPr>
            <a:r>
              <a:rPr lang="en-US" dirty="0" smtClean="0">
                <a:latin typeface="Calibri"/>
                <a:cs typeface="Calibri"/>
              </a:rPr>
              <a:t> Fourier transform of GPDs give access to the quark densities distribution in impact parameter space. </a:t>
            </a:r>
          </a:p>
          <a:p>
            <a:pPr>
              <a:buFont typeface="Wingdings" charset="2"/>
              <a:buChar char="§"/>
            </a:pPr>
            <a:endParaRPr lang="en-US" dirty="0" smtClean="0">
              <a:latin typeface="Calibri"/>
              <a:cs typeface="Calibri"/>
            </a:endParaRPr>
          </a:p>
          <a:p>
            <a:pPr>
              <a:buFont typeface="Wingdings" charset="2"/>
              <a:buChar char="§"/>
            </a:pPr>
            <a:r>
              <a:rPr lang="en-US" dirty="0" smtClean="0">
                <a:latin typeface="Calibri"/>
                <a:cs typeface="Calibri"/>
              </a:rPr>
              <a:t> GPD </a:t>
            </a:r>
            <a:r>
              <a:rPr lang="en-US" sz="2000" b="1" i="1" dirty="0" smtClean="0">
                <a:solidFill>
                  <a:srgbClr val="FF0000"/>
                </a:solidFill>
                <a:latin typeface="Calibri"/>
                <a:cs typeface="Calibri"/>
              </a:rPr>
              <a:t>E </a:t>
            </a:r>
            <a:r>
              <a:rPr lang="en-US" dirty="0" smtClean="0">
                <a:latin typeface="Calibri"/>
                <a:cs typeface="Calibri"/>
              </a:rPr>
              <a:t>probes the </a:t>
            </a:r>
            <a:r>
              <a:rPr lang="en-US" dirty="0" err="1" smtClean="0">
                <a:latin typeface="Calibri"/>
                <a:cs typeface="Calibri"/>
              </a:rPr>
              <a:t>u</a:t>
            </a:r>
            <a:r>
              <a:rPr lang="en-US" dirty="0" smtClean="0">
                <a:latin typeface="Calibri"/>
                <a:cs typeface="Calibri"/>
              </a:rPr>
              <a:t>- and </a:t>
            </a:r>
            <a:r>
              <a:rPr lang="en-US" dirty="0" err="1" smtClean="0">
                <a:latin typeface="Calibri"/>
                <a:cs typeface="Calibri"/>
              </a:rPr>
              <a:t>d</a:t>
            </a:r>
            <a:r>
              <a:rPr lang="en-US" dirty="0" smtClean="0">
                <a:latin typeface="Calibri"/>
                <a:cs typeface="Calibri"/>
              </a:rPr>
              <a:t>-quark separation in impact parameter space. Transversely polarized proton shows flavor dipole. </a:t>
            </a:r>
          </a:p>
          <a:p>
            <a:endParaRPr lang="en-US" dirty="0" smtClean="0">
              <a:latin typeface="Calibri"/>
              <a:cs typeface="Calibri"/>
            </a:endParaRPr>
          </a:p>
        </p:txBody>
      </p:sp>
      <p:sp>
        <p:nvSpPr>
          <p:cNvPr id="19" name="Title 1"/>
          <p:cNvSpPr txBox="1">
            <a:spLocks/>
          </p:cNvSpPr>
          <p:nvPr/>
        </p:nvSpPr>
        <p:spPr bwMode="auto">
          <a:xfrm>
            <a:off x="522868" y="5883488"/>
            <a:ext cx="2466280" cy="5734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Contribution</a:t>
            </a:r>
            <a:r>
              <a:rPr kumimoji="0" lang="en-US" sz="1800" b="1" i="0" u="none" strike="noStrike" kern="0" cap="none" spc="0" normalizeH="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 of </a:t>
            </a:r>
            <a:r>
              <a:rPr kumimoji="0" lang="en-US" sz="2000" b="1" i="1" u="none" strike="noStrike" kern="0" cap="none" spc="0" normalizeH="0" noProof="0" dirty="0" smtClean="0">
                <a:ln>
                  <a:noFill/>
                </a:ln>
                <a:solidFill>
                  <a:srgbClr val="FF0000"/>
                </a:solidFill>
                <a:uLnTx/>
                <a:uFillTx/>
                <a:latin typeface="Times New Roman"/>
                <a:ea typeface="+mj-ea"/>
                <a:cs typeface="Times New Roman"/>
              </a:rPr>
              <a:t>H+E</a:t>
            </a:r>
            <a:r>
              <a:rPr kumimoji="0" lang="en-US" sz="2000" b="1" i="0" u="none" strike="noStrike" kern="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a:ea typeface="+mj-ea"/>
                <a:cs typeface="Times New Roman"/>
              </a:rPr>
              <a:t>   </a:t>
            </a:r>
            <a:endParaRPr kumimoji="0" lang="en-US" sz="2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Times New Roman"/>
              <a:ea typeface="+mj-ea"/>
              <a:cs typeface="Times New Roman"/>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728634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a:t>
            </a:r>
            <a:r>
              <a:rPr lang="en-US" dirty="0" err="1" smtClean="0"/>
              <a:t>GPDs</a:t>
            </a:r>
            <a:r>
              <a:rPr lang="en-US" dirty="0" smtClean="0"/>
              <a:t> through DVCS</a:t>
            </a:r>
            <a:endParaRPr lang="en-US" dirty="0"/>
          </a:p>
        </p:txBody>
      </p:sp>
      <p:pic>
        <p:nvPicPr>
          <p:cNvPr id="3" name="Picture 2"/>
          <p:cNvPicPr>
            <a:picLocks noChangeAspect="1"/>
          </p:cNvPicPr>
          <p:nvPr/>
        </p:nvPicPr>
        <p:blipFill>
          <a:blip r:embed="rId2"/>
          <a:srcRect b="-4504"/>
          <a:stretch>
            <a:fillRect/>
          </a:stretch>
        </p:blipFill>
        <p:spPr>
          <a:xfrm>
            <a:off x="355600" y="807334"/>
            <a:ext cx="8629650" cy="574586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000804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 name="Oval 123"/>
          <p:cNvSpPr/>
          <p:nvPr/>
        </p:nvSpPr>
        <p:spPr>
          <a:xfrm>
            <a:off x="4234190" y="4115534"/>
            <a:ext cx="2057400" cy="2039112"/>
          </a:xfrm>
          <a:prstGeom prst="ellipse">
            <a:avLst/>
          </a:prstGeom>
          <a:solidFill>
            <a:schemeClr val="accent5">
              <a:lumMod val="50000"/>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ENTRY_CONE_SECTOR_AREAS.pdf"/>
          <p:cNvPicPr>
            <a:picLocks noChangeAspect="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750" t="20630" r="52757" b="54614"/>
          <a:stretch/>
        </p:blipFill>
        <p:spPr>
          <a:xfrm rot="5400000">
            <a:off x="894087" y="3943506"/>
            <a:ext cx="2678547" cy="2172855"/>
          </a:xfrm>
          <a:prstGeom prst="rect">
            <a:avLst/>
          </a:prstGeom>
        </p:spPr>
      </p:pic>
      <p:sp>
        <p:nvSpPr>
          <p:cNvPr id="15" name="TextBox 14"/>
          <p:cNvSpPr txBox="1"/>
          <p:nvPr/>
        </p:nvSpPr>
        <p:spPr>
          <a:xfrm>
            <a:off x="6291590" y="4115534"/>
            <a:ext cx="338554" cy="276999"/>
          </a:xfrm>
          <a:prstGeom prst="rect">
            <a:avLst/>
          </a:prstGeom>
          <a:noFill/>
        </p:spPr>
        <p:txBody>
          <a:bodyPr wrap="none" rtlCol="0">
            <a:spAutoFit/>
          </a:bodyPr>
          <a:lstStyle/>
          <a:p>
            <a:r>
              <a:rPr lang="en-US" sz="1200" dirty="0"/>
              <a:t>7</a:t>
            </a:r>
            <a:r>
              <a:rPr lang="en-US" sz="1200" baseline="30000" dirty="0" smtClean="0"/>
              <a:t>o</a:t>
            </a:r>
            <a:endParaRPr lang="en-US" sz="1200" baseline="30000" dirty="0"/>
          </a:p>
        </p:txBody>
      </p:sp>
      <p:sp>
        <p:nvSpPr>
          <p:cNvPr id="3" name="Trapezoid 2"/>
          <p:cNvSpPr/>
          <p:nvPr/>
        </p:nvSpPr>
        <p:spPr>
          <a:xfrm rot="16200000">
            <a:off x="1117690" y="4961430"/>
            <a:ext cx="2057398" cy="365605"/>
          </a:xfrm>
          <a:prstGeom prst="trapezoid">
            <a:avLst>
              <a:gd name="adj" fmla="val 79688"/>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620294" y="4420334"/>
            <a:ext cx="0" cy="1798782"/>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33790" y="4488837"/>
            <a:ext cx="609600" cy="7697"/>
          </a:xfrm>
          <a:prstGeom prst="straightConnector1">
            <a:avLst/>
          </a:prstGeom>
          <a:ln w="3175" cmpd="sng">
            <a:solidFill>
              <a:srgbClr val="000000"/>
            </a:solidFill>
            <a:miter lim="800000"/>
            <a:headEnd type="arrow" w="sm" len="med"/>
            <a:tailEnd type="arrow" w="sm" len="med"/>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29185" y="4184037"/>
            <a:ext cx="0" cy="198120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628761" y="6089037"/>
            <a:ext cx="700424" cy="7697"/>
          </a:xfrm>
          <a:prstGeom prst="straightConnector1">
            <a:avLst/>
          </a:prstGeom>
          <a:ln w="3175" cmpd="sng">
            <a:solidFill>
              <a:srgbClr val="000000"/>
            </a:solidFill>
            <a:miter lim="800000"/>
            <a:headEnd type="arrow" w="sm" len="med"/>
            <a:tailEnd type="arrow" w="sm" len="med"/>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168561" y="4281101"/>
            <a:ext cx="398629" cy="246221"/>
          </a:xfrm>
          <a:prstGeom prst="rect">
            <a:avLst/>
          </a:prstGeom>
          <a:noFill/>
        </p:spPr>
        <p:txBody>
          <a:bodyPr wrap="none" rtlCol="0">
            <a:spAutoFit/>
          </a:bodyPr>
          <a:lstStyle/>
          <a:p>
            <a:r>
              <a:rPr lang="en-US" sz="1000" dirty="0"/>
              <a:t>5</a:t>
            </a:r>
            <a:r>
              <a:rPr lang="en-US" sz="1000" dirty="0" smtClean="0"/>
              <a:t>00</a:t>
            </a:r>
          </a:p>
        </p:txBody>
      </p:sp>
      <p:sp>
        <p:nvSpPr>
          <p:cNvPr id="32" name="TextBox 31"/>
          <p:cNvSpPr txBox="1"/>
          <p:nvPr/>
        </p:nvSpPr>
        <p:spPr>
          <a:xfrm>
            <a:off x="1795785" y="6096734"/>
            <a:ext cx="355837" cy="215444"/>
          </a:xfrm>
          <a:prstGeom prst="rect">
            <a:avLst/>
          </a:prstGeom>
          <a:noFill/>
        </p:spPr>
        <p:txBody>
          <a:bodyPr wrap="none" rtlCol="0">
            <a:spAutoFit/>
          </a:bodyPr>
          <a:lstStyle/>
          <a:p>
            <a:r>
              <a:rPr lang="en-US" sz="800" dirty="0"/>
              <a:t>5</a:t>
            </a:r>
            <a:r>
              <a:rPr lang="en-US" sz="800" dirty="0" smtClean="0"/>
              <a:t>00</a:t>
            </a:r>
          </a:p>
        </p:txBody>
      </p:sp>
      <p:cxnSp>
        <p:nvCxnSpPr>
          <p:cNvPr id="37" name="Straight Connector 36"/>
          <p:cNvCxnSpPr/>
          <p:nvPr/>
        </p:nvCxnSpPr>
        <p:spPr>
          <a:xfrm flipV="1">
            <a:off x="1033718" y="4953734"/>
            <a:ext cx="2133672" cy="178761"/>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033790" y="3963134"/>
            <a:ext cx="1828800" cy="1159328"/>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491876" y="3781784"/>
            <a:ext cx="415498" cy="276999"/>
          </a:xfrm>
          <a:prstGeom prst="rect">
            <a:avLst/>
          </a:prstGeom>
          <a:noFill/>
        </p:spPr>
        <p:txBody>
          <a:bodyPr wrap="none" rtlCol="0">
            <a:spAutoFit/>
          </a:bodyPr>
          <a:lstStyle/>
          <a:p>
            <a:r>
              <a:rPr lang="en-US" sz="1200" dirty="0" smtClean="0"/>
              <a:t>3</a:t>
            </a:r>
            <a:r>
              <a:rPr lang="en-US" sz="1200" dirty="0"/>
              <a:t>0</a:t>
            </a:r>
            <a:r>
              <a:rPr lang="en-US" sz="1200" baseline="30000" dirty="0" smtClean="0"/>
              <a:t>o</a:t>
            </a:r>
            <a:endParaRPr lang="en-US" sz="1200" baseline="30000" dirty="0"/>
          </a:p>
        </p:txBody>
      </p:sp>
      <p:sp>
        <p:nvSpPr>
          <p:cNvPr id="40" name="TextBox 39"/>
          <p:cNvSpPr txBox="1"/>
          <p:nvPr/>
        </p:nvSpPr>
        <p:spPr>
          <a:xfrm>
            <a:off x="3091190" y="4801334"/>
            <a:ext cx="338554" cy="276999"/>
          </a:xfrm>
          <a:prstGeom prst="rect">
            <a:avLst/>
          </a:prstGeom>
          <a:noFill/>
        </p:spPr>
        <p:txBody>
          <a:bodyPr wrap="none" rtlCol="0">
            <a:spAutoFit/>
          </a:bodyPr>
          <a:lstStyle/>
          <a:p>
            <a:r>
              <a:rPr lang="en-US" sz="1200" dirty="0" smtClean="0"/>
              <a:t>5</a:t>
            </a:r>
            <a:r>
              <a:rPr lang="en-US" sz="1200" baseline="30000" dirty="0" smtClean="0"/>
              <a:t>o</a:t>
            </a:r>
            <a:endParaRPr lang="en-US" sz="1200" baseline="30000" dirty="0"/>
          </a:p>
        </p:txBody>
      </p:sp>
      <p:sp>
        <p:nvSpPr>
          <p:cNvPr id="60" name="TextBox 59"/>
          <p:cNvSpPr txBox="1"/>
          <p:nvPr/>
        </p:nvSpPr>
        <p:spPr>
          <a:xfrm>
            <a:off x="3700790" y="6096000"/>
            <a:ext cx="4387668" cy="307777"/>
          </a:xfrm>
          <a:prstGeom prst="rect">
            <a:avLst/>
          </a:prstGeom>
          <a:noFill/>
          <a:ln>
            <a:solidFill>
              <a:schemeClr val="accent1"/>
            </a:solidFill>
          </a:ln>
        </p:spPr>
        <p:txBody>
          <a:bodyPr wrap="none" rtlCol="0">
            <a:spAutoFit/>
          </a:bodyPr>
          <a:lstStyle/>
          <a:p>
            <a:r>
              <a:rPr lang="en-US" sz="1400" dirty="0" smtClean="0"/>
              <a:t>PbWO</a:t>
            </a:r>
            <a:r>
              <a:rPr lang="en-US" sz="1400" baseline="-25000" dirty="0" smtClean="0"/>
              <a:t>4</a:t>
            </a:r>
            <a:r>
              <a:rPr lang="en-US" sz="1400" dirty="0" smtClean="0"/>
              <a:t> modules with APD readout - ~ 1500 modules </a:t>
            </a:r>
            <a:endParaRPr lang="en-US" sz="1400" dirty="0">
              <a:latin typeface="Symbol" charset="2"/>
              <a:cs typeface="Symbol" charset="2"/>
            </a:endParaRPr>
          </a:p>
        </p:txBody>
      </p:sp>
      <p:sp>
        <p:nvSpPr>
          <p:cNvPr id="65" name="Trapezoid 64"/>
          <p:cNvSpPr/>
          <p:nvPr/>
        </p:nvSpPr>
        <p:spPr>
          <a:xfrm rot="16200000">
            <a:off x="7091690" y="4458434"/>
            <a:ext cx="381000" cy="1066800"/>
          </a:xfrm>
          <a:prstGeom prst="trapezoid">
            <a:avLst>
              <a:gd name="adj" fmla="val 18055"/>
            </a:avLst>
          </a:prstGeom>
          <a:solidFill>
            <a:srgbClr val="A5002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6748790" y="4953734"/>
            <a:ext cx="0" cy="68580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815590" y="4953734"/>
            <a:ext cx="0" cy="68580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6748790" y="5487134"/>
            <a:ext cx="1066800" cy="0"/>
          </a:xfrm>
          <a:prstGeom prst="straightConnector1">
            <a:avLst/>
          </a:prstGeom>
          <a:ln w="3175" cmpd="sng">
            <a:solidFill>
              <a:srgbClr val="000000"/>
            </a:solidFill>
            <a:miter lim="800000"/>
            <a:headEnd type="arrow" w="sm" len="med"/>
            <a:tailEnd type="arrow" w="sm" len="med"/>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7154953" y="5460902"/>
            <a:ext cx="420026" cy="261610"/>
          </a:xfrm>
          <a:prstGeom prst="rect">
            <a:avLst/>
          </a:prstGeom>
          <a:noFill/>
        </p:spPr>
        <p:txBody>
          <a:bodyPr wrap="none" rtlCol="0">
            <a:spAutoFit/>
          </a:bodyPr>
          <a:lstStyle/>
          <a:p>
            <a:r>
              <a:rPr lang="en-US" sz="1100" dirty="0" smtClean="0"/>
              <a:t>200</a:t>
            </a:r>
          </a:p>
        </p:txBody>
      </p:sp>
      <p:cxnSp>
        <p:nvCxnSpPr>
          <p:cNvPr id="73" name="Straight Connector 72"/>
          <p:cNvCxnSpPr/>
          <p:nvPr/>
        </p:nvCxnSpPr>
        <p:spPr>
          <a:xfrm>
            <a:off x="6291590" y="5116718"/>
            <a:ext cx="533400"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6291590" y="4872242"/>
            <a:ext cx="533400"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7739390" y="5182334"/>
            <a:ext cx="533400"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7739390" y="4801334"/>
            <a:ext cx="533400"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V="1">
            <a:off x="6443990" y="5106134"/>
            <a:ext cx="0" cy="533400"/>
          </a:xfrm>
          <a:prstGeom prst="straightConnector1">
            <a:avLst/>
          </a:prstGeom>
          <a:ln w="3175" cmpd="sng">
            <a:solidFill>
              <a:srgbClr val="000000"/>
            </a:solidFill>
            <a:miter lim="800000"/>
            <a:headEnd type="none" w="sm" len="med"/>
            <a:tailEnd type="arrow" w="sm" len="med"/>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8196590" y="4801334"/>
            <a:ext cx="0" cy="381000"/>
          </a:xfrm>
          <a:prstGeom prst="straightConnector1">
            <a:avLst/>
          </a:prstGeom>
          <a:ln w="3175" cmpd="sng">
            <a:solidFill>
              <a:srgbClr val="000000"/>
            </a:solidFill>
            <a:miter lim="800000"/>
            <a:headEnd type="arrow" w="sm" len="med"/>
            <a:tailEnd type="arrow" w="sm" len="med"/>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6443990" y="4648934"/>
            <a:ext cx="0" cy="228600"/>
          </a:xfrm>
          <a:prstGeom prst="straightConnector1">
            <a:avLst/>
          </a:prstGeom>
          <a:ln w="3175" cmpd="sng">
            <a:solidFill>
              <a:srgbClr val="000000"/>
            </a:solidFill>
            <a:miter lim="800000"/>
            <a:headEnd type="arrow" w="sm" len="med"/>
            <a:tailEnd type="none" w="sm" len="med"/>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rot="16200000">
            <a:off x="6202067" y="5282488"/>
            <a:ext cx="341572" cy="261610"/>
          </a:xfrm>
          <a:prstGeom prst="rect">
            <a:avLst/>
          </a:prstGeom>
          <a:noFill/>
        </p:spPr>
        <p:txBody>
          <a:bodyPr wrap="none" rtlCol="0">
            <a:spAutoFit/>
          </a:bodyPr>
          <a:lstStyle/>
          <a:p>
            <a:r>
              <a:rPr lang="en-US" sz="1100" dirty="0" smtClean="0"/>
              <a:t>13</a:t>
            </a:r>
          </a:p>
        </p:txBody>
      </p:sp>
      <p:sp>
        <p:nvSpPr>
          <p:cNvPr id="88" name="TextBox 87"/>
          <p:cNvSpPr txBox="1"/>
          <p:nvPr/>
        </p:nvSpPr>
        <p:spPr>
          <a:xfrm rot="16200000">
            <a:off x="7923374" y="4867548"/>
            <a:ext cx="341572" cy="261610"/>
          </a:xfrm>
          <a:prstGeom prst="rect">
            <a:avLst/>
          </a:prstGeom>
          <a:noFill/>
        </p:spPr>
        <p:txBody>
          <a:bodyPr wrap="none" rtlCol="0">
            <a:spAutoFit/>
          </a:bodyPr>
          <a:lstStyle/>
          <a:p>
            <a:r>
              <a:rPr lang="en-US" sz="1100" dirty="0" smtClean="0"/>
              <a:t>17</a:t>
            </a:r>
          </a:p>
        </p:txBody>
      </p:sp>
      <p:graphicFrame>
        <p:nvGraphicFramePr>
          <p:cNvPr id="107" name="Object 106"/>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315232894"/>
              </p:ext>
            </p:extLst>
          </p:nvPr>
        </p:nvGraphicFramePr>
        <p:xfrm>
          <a:off x="4538990" y="3810734"/>
          <a:ext cx="3060700" cy="241300"/>
        </p:xfrm>
        <a:graphic>
          <a:graphicData uri="http://schemas.openxmlformats.org/presentationml/2006/ole">
            <p:oleObj spid="_x0000_s1035" name="Equation" r:id="rId4" imgW="3048000" imgH="241300" progId="Equation.3">
              <p:embed/>
            </p:oleObj>
          </a:graphicData>
        </a:graphic>
      </p:graphicFrame>
      <p:sp>
        <p:nvSpPr>
          <p:cNvPr id="93" name="Oval 92"/>
          <p:cNvSpPr/>
          <p:nvPr/>
        </p:nvSpPr>
        <p:spPr>
          <a:xfrm>
            <a:off x="5187075" y="5068419"/>
            <a:ext cx="152400" cy="152400"/>
          </a:xfrm>
          <a:prstGeom prst="ellipse">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rapezoid 61"/>
          <p:cNvSpPr/>
          <p:nvPr/>
        </p:nvSpPr>
        <p:spPr>
          <a:xfrm rot="16200000">
            <a:off x="1186347" y="4976212"/>
            <a:ext cx="1219199" cy="335275"/>
          </a:xfrm>
          <a:prstGeom prst="trapezoid">
            <a:avLst>
              <a:gd name="adj" fmla="val 63618"/>
            </a:avLst>
          </a:prstGeom>
          <a:solidFill>
            <a:srgbClr val="A5002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p:cNvCxnSpPr/>
          <p:nvPr/>
        </p:nvCxnSpPr>
        <p:spPr>
          <a:xfrm>
            <a:off x="1033790" y="4420334"/>
            <a:ext cx="0" cy="68580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4" name="Trapezoid 73"/>
          <p:cNvSpPr/>
          <p:nvPr/>
        </p:nvSpPr>
        <p:spPr>
          <a:xfrm rot="16200000">
            <a:off x="1982440" y="4957972"/>
            <a:ext cx="312500" cy="350208"/>
          </a:xfrm>
          <a:prstGeom prst="trapezoid">
            <a:avLst>
              <a:gd name="adj" fmla="val 16587"/>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Connector 78"/>
          <p:cNvCxnSpPr/>
          <p:nvPr/>
        </p:nvCxnSpPr>
        <p:spPr>
          <a:xfrm flipV="1">
            <a:off x="1033791" y="4877534"/>
            <a:ext cx="2057399" cy="25950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2965601" y="4652341"/>
            <a:ext cx="338554" cy="276999"/>
          </a:xfrm>
          <a:prstGeom prst="rect">
            <a:avLst/>
          </a:prstGeom>
          <a:noFill/>
        </p:spPr>
        <p:txBody>
          <a:bodyPr wrap="none" rtlCol="0">
            <a:spAutoFit/>
          </a:bodyPr>
          <a:lstStyle/>
          <a:p>
            <a:r>
              <a:rPr lang="en-US" sz="1200" dirty="0"/>
              <a:t>7</a:t>
            </a:r>
            <a:r>
              <a:rPr lang="en-US" sz="1200" baseline="30000" dirty="0" smtClean="0"/>
              <a:t>o</a:t>
            </a:r>
            <a:endParaRPr lang="en-US" sz="1200" baseline="30000" dirty="0"/>
          </a:p>
        </p:txBody>
      </p:sp>
      <p:sp>
        <p:nvSpPr>
          <p:cNvPr id="51" name="Rectangle 50"/>
          <p:cNvSpPr/>
          <p:nvPr/>
        </p:nvSpPr>
        <p:spPr>
          <a:xfrm>
            <a:off x="2329190" y="5029934"/>
            <a:ext cx="1143000" cy="228600"/>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881390" y="5258534"/>
            <a:ext cx="710451" cy="276999"/>
          </a:xfrm>
          <a:prstGeom prst="rect">
            <a:avLst/>
          </a:prstGeom>
        </p:spPr>
        <p:txBody>
          <a:bodyPr wrap="none">
            <a:spAutoFit/>
          </a:bodyPr>
          <a:lstStyle/>
          <a:p>
            <a:r>
              <a:rPr lang="en-US" sz="1200" b="1" dirty="0">
                <a:solidFill>
                  <a:srgbClr val="A50021"/>
                </a:solidFill>
              </a:rPr>
              <a:t>PbWO</a:t>
            </a:r>
            <a:r>
              <a:rPr lang="en-US" sz="1200" b="1" baseline="-25000" dirty="0">
                <a:solidFill>
                  <a:srgbClr val="A50021"/>
                </a:solidFill>
              </a:rPr>
              <a:t>4</a:t>
            </a:r>
            <a:endParaRPr lang="en-US" sz="1200" b="1" dirty="0">
              <a:solidFill>
                <a:srgbClr val="A50021"/>
              </a:solidFill>
            </a:endParaRPr>
          </a:p>
        </p:txBody>
      </p:sp>
      <p:sp>
        <p:nvSpPr>
          <p:cNvPr id="57" name="Rectangle 56"/>
          <p:cNvSpPr/>
          <p:nvPr/>
        </p:nvSpPr>
        <p:spPr>
          <a:xfrm>
            <a:off x="2261015" y="4267934"/>
            <a:ext cx="830175" cy="276999"/>
          </a:xfrm>
          <a:prstGeom prst="rect">
            <a:avLst/>
          </a:prstGeom>
        </p:spPr>
        <p:txBody>
          <a:bodyPr wrap="none">
            <a:spAutoFit/>
          </a:bodyPr>
          <a:lstStyle/>
          <a:p>
            <a:r>
              <a:rPr lang="en-US" sz="1200" b="1" dirty="0">
                <a:solidFill>
                  <a:schemeClr val="accent5">
                    <a:lumMod val="75000"/>
                  </a:schemeClr>
                </a:solidFill>
              </a:rPr>
              <a:t>W shield</a:t>
            </a:r>
          </a:p>
        </p:txBody>
      </p:sp>
      <p:sp>
        <p:nvSpPr>
          <p:cNvPr id="63" name="Donut 62"/>
          <p:cNvSpPr/>
          <p:nvPr/>
        </p:nvSpPr>
        <p:spPr>
          <a:xfrm>
            <a:off x="4310390" y="4191734"/>
            <a:ext cx="1905000" cy="1889606"/>
          </a:xfrm>
          <a:prstGeom prst="donut">
            <a:avLst>
              <a:gd name="adj" fmla="val 41266"/>
            </a:avLst>
          </a:prstGeom>
          <a:solidFill>
            <a:srgbClr val="A5002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6" name="Straight Arrow Connector 95"/>
          <p:cNvCxnSpPr>
            <a:stCxn id="63" idx="1"/>
            <a:endCxn id="63" idx="5"/>
          </p:cNvCxnSpPr>
          <p:nvPr/>
        </p:nvCxnSpPr>
        <p:spPr>
          <a:xfrm>
            <a:off x="4589371" y="4468460"/>
            <a:ext cx="1347038" cy="1336154"/>
          </a:xfrm>
          <a:prstGeom prst="straightConnector1">
            <a:avLst/>
          </a:prstGeom>
          <a:ln w="3175" cmpd="sng">
            <a:solidFill>
              <a:srgbClr val="000000"/>
            </a:solidFill>
            <a:miter lim="800000"/>
            <a:headEnd type="arrow" w="sm" len="med"/>
            <a:tailEnd type="arrow" w="sm" len="med"/>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5117802" y="5022237"/>
            <a:ext cx="304800" cy="228600"/>
          </a:xfrm>
          <a:prstGeom prst="straightConnector1">
            <a:avLst/>
          </a:prstGeom>
          <a:ln w="3175" cmpd="sng">
            <a:solidFill>
              <a:srgbClr val="000000"/>
            </a:solidFill>
            <a:miter lim="800000"/>
            <a:headEnd type="arrow" w="sm" len="med"/>
            <a:tailEnd type="arrow" w="sm" len="med"/>
          </a:ln>
          <a:effectLst>
            <a:outerShdw blurRad="40000" dist="20000" dir="552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5425265" y="4359528"/>
            <a:ext cx="759337" cy="657472"/>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6184602" y="4359528"/>
            <a:ext cx="533400"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3853190" y="4267934"/>
            <a:ext cx="533400"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a:endCxn id="63" idx="1"/>
          </p:cNvCxnSpPr>
          <p:nvPr/>
        </p:nvCxnSpPr>
        <p:spPr>
          <a:xfrm>
            <a:off x="4386590" y="4267934"/>
            <a:ext cx="202781" cy="200526"/>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a:off x="3853190" y="4039334"/>
            <a:ext cx="415498" cy="276999"/>
          </a:xfrm>
          <a:prstGeom prst="rect">
            <a:avLst/>
          </a:prstGeom>
          <a:noFill/>
        </p:spPr>
        <p:txBody>
          <a:bodyPr wrap="none" rtlCol="0">
            <a:spAutoFit/>
          </a:bodyPr>
          <a:lstStyle/>
          <a:p>
            <a:r>
              <a:rPr lang="en-US" sz="1200" dirty="0" smtClean="0"/>
              <a:t>3</a:t>
            </a:r>
            <a:r>
              <a:rPr lang="en-US" sz="1200" dirty="0"/>
              <a:t>0</a:t>
            </a:r>
            <a:r>
              <a:rPr lang="en-US" sz="1200" baseline="30000" dirty="0" smtClean="0"/>
              <a:t>o</a:t>
            </a:r>
            <a:endParaRPr lang="en-US" sz="1200" baseline="30000" dirty="0"/>
          </a:p>
        </p:txBody>
      </p:sp>
      <p:sp>
        <p:nvSpPr>
          <p:cNvPr id="94" name="TextBox 93"/>
          <p:cNvSpPr txBox="1"/>
          <p:nvPr/>
        </p:nvSpPr>
        <p:spPr>
          <a:xfrm>
            <a:off x="5148590" y="4420334"/>
            <a:ext cx="372217" cy="369332"/>
          </a:xfrm>
          <a:prstGeom prst="rect">
            <a:avLst/>
          </a:prstGeom>
          <a:noFill/>
        </p:spPr>
        <p:txBody>
          <a:bodyPr wrap="none" rtlCol="0">
            <a:spAutoFit/>
          </a:bodyPr>
          <a:lstStyle/>
          <a:p>
            <a:r>
              <a:rPr lang="en-US" b="1" i="1" dirty="0" smtClean="0">
                <a:latin typeface="Courier"/>
                <a:cs typeface="Courier"/>
              </a:rPr>
              <a:t>S</a:t>
            </a:r>
            <a:endParaRPr lang="en-US" b="1" i="1" dirty="0">
              <a:latin typeface="Courier"/>
              <a:cs typeface="Courier"/>
            </a:endParaRPr>
          </a:p>
        </p:txBody>
      </p:sp>
      <p:sp>
        <p:nvSpPr>
          <p:cNvPr id="54" name="Rectangle 2"/>
          <p:cNvSpPr txBox="1">
            <a:spLocks noGrp="1" noChangeArrowheads="1"/>
          </p:cNvSpPr>
          <p:nvPr>
            <p:ph type="title"/>
          </p:nvPr>
        </p:nvSpPr>
        <p:spPr bwMode="auto">
          <a:xfrm>
            <a:off x="533400" y="0"/>
            <a:ext cx="8915400" cy="72857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200">
                <a:solidFill>
                  <a:schemeClr val="tx2"/>
                </a:solidFill>
                <a:latin typeface="+mj-lt"/>
                <a:ea typeface="+mj-ea"/>
                <a:cs typeface="ＭＳ Ｐゴシック" charset="0"/>
              </a:defRPr>
            </a:lvl1pPr>
            <a:lvl2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Garamond" charset="0"/>
                <a:ea typeface="ＭＳ Ｐゴシック" charset="0"/>
              </a:defRPr>
            </a:lvl6pPr>
            <a:lvl7pPr marL="914400" algn="l" rtl="0" fontAlgn="base">
              <a:spcBef>
                <a:spcPct val="0"/>
              </a:spcBef>
              <a:spcAft>
                <a:spcPct val="0"/>
              </a:spcAft>
              <a:defRPr sz="4200">
                <a:solidFill>
                  <a:schemeClr val="tx2"/>
                </a:solidFill>
                <a:latin typeface="Garamond" charset="0"/>
                <a:ea typeface="ＭＳ Ｐゴシック" charset="0"/>
              </a:defRPr>
            </a:lvl7pPr>
            <a:lvl8pPr marL="1371600" algn="l" rtl="0" fontAlgn="base">
              <a:spcBef>
                <a:spcPct val="0"/>
              </a:spcBef>
              <a:spcAft>
                <a:spcPct val="0"/>
              </a:spcAft>
              <a:defRPr sz="4200">
                <a:solidFill>
                  <a:schemeClr val="tx2"/>
                </a:solidFill>
                <a:latin typeface="Garamond" charset="0"/>
                <a:ea typeface="ＭＳ Ｐゴシック" charset="0"/>
              </a:defRPr>
            </a:lvl8pPr>
            <a:lvl9pPr marL="1828800" algn="l" rtl="0" fontAlgn="base">
              <a:spcBef>
                <a:spcPct val="0"/>
              </a:spcBef>
              <a:spcAft>
                <a:spcPct val="0"/>
              </a:spcAft>
              <a:defRPr sz="4200">
                <a:solidFill>
                  <a:schemeClr val="tx2"/>
                </a:solidFill>
                <a:latin typeface="Garamond" charset="0"/>
                <a:ea typeface="ＭＳ Ｐゴシック" charset="0"/>
              </a:defRPr>
            </a:lvl9pPr>
          </a:lstStyle>
          <a:p>
            <a:pPr eaLnBrk="1" hangingPunct="1">
              <a:defRPr/>
            </a:pPr>
            <a:r>
              <a:rPr lang="en-US" sz="2400" dirty="0" smtClean="0">
                <a:solidFill>
                  <a:schemeClr val="accent2"/>
                </a:solidFill>
                <a:latin typeface="Arial" charset="0"/>
                <a:cs typeface="+mj-cs"/>
              </a:rPr>
              <a:t>DDVCS</a:t>
            </a:r>
            <a:r>
              <a:rPr lang="en-US" sz="2400" dirty="0">
                <a:solidFill>
                  <a:schemeClr val="accent2"/>
                </a:solidFill>
                <a:latin typeface="Arial" charset="0"/>
                <a:cs typeface="+mj-cs"/>
              </a:rPr>
              <a:t> </a:t>
            </a:r>
            <a:r>
              <a:rPr lang="en-US" sz="2400" dirty="0" smtClean="0">
                <a:solidFill>
                  <a:schemeClr val="accent2"/>
                </a:solidFill>
                <a:latin typeface="Arial" charset="0"/>
                <a:cs typeface="+mj-cs"/>
              </a:rPr>
              <a:t>with CLAS12 in Hall-</a:t>
            </a:r>
            <a:r>
              <a:rPr lang="en-US" sz="2400" dirty="0" smtClean="0">
                <a:solidFill>
                  <a:schemeClr val="accent2"/>
                </a:solidFill>
                <a:latin typeface="Arial" charset="0"/>
                <a:cs typeface="+mj-cs"/>
              </a:rPr>
              <a:t>B – Proposal in preparation</a:t>
            </a:r>
            <a:endParaRPr lang="en-US" sz="2400" dirty="0" smtClean="0">
              <a:solidFill>
                <a:schemeClr val="accent2"/>
              </a:solidFill>
              <a:latin typeface="Arial" charset="0"/>
              <a:cs typeface="+mj-cs"/>
            </a:endParaRPr>
          </a:p>
        </p:txBody>
      </p:sp>
      <p:pic>
        <p:nvPicPr>
          <p:cNvPr id="55" name="Picture 54" descr="Background.pdf"/>
          <p:cNvPicPr>
            <a:picLocks noChangeAspect="1"/>
          </p:cNvPicPr>
          <p:nvPr/>
        </p:nvPicPr>
        <p:blipFill rotWithShape="1">
          <a:blip r:embed="rId5"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l="11629" t="6151" r="7879" b="6547"/>
          <a:stretch/>
        </p:blipFill>
        <p:spPr>
          <a:xfrm>
            <a:off x="5387595" y="808186"/>
            <a:ext cx="3333715" cy="2794000"/>
          </a:xfrm>
          <a:prstGeom prst="rect">
            <a:avLst/>
          </a:prstGeom>
        </p:spPr>
      </p:pic>
      <p:sp>
        <p:nvSpPr>
          <p:cNvPr id="58" name="TextBox 57"/>
          <p:cNvSpPr txBox="1"/>
          <p:nvPr/>
        </p:nvSpPr>
        <p:spPr>
          <a:xfrm>
            <a:off x="5402551" y="3250264"/>
            <a:ext cx="1041032" cy="338554"/>
          </a:xfrm>
          <a:prstGeom prst="rect">
            <a:avLst/>
          </a:prstGeom>
          <a:solidFill>
            <a:schemeClr val="accent1">
              <a:lumMod val="20000"/>
              <a:lumOff val="80000"/>
            </a:schemeClr>
          </a:solidFill>
        </p:spPr>
        <p:txBody>
          <a:bodyPr wrap="square" rtlCol="0">
            <a:spAutoFit/>
          </a:bodyPr>
          <a:lstStyle/>
          <a:p>
            <a:r>
              <a:rPr lang="en-US" sz="800" b="1" dirty="0" smtClean="0"/>
              <a:t>Electron calorimeter and shield/absorber</a:t>
            </a:r>
            <a:endParaRPr lang="en-US" sz="800" b="1" dirty="0"/>
          </a:p>
        </p:txBody>
      </p:sp>
      <p:sp>
        <p:nvSpPr>
          <p:cNvPr id="7" name="TextBox 6"/>
          <p:cNvSpPr txBox="1"/>
          <p:nvPr/>
        </p:nvSpPr>
        <p:spPr>
          <a:xfrm>
            <a:off x="2846880" y="3976290"/>
            <a:ext cx="945816" cy="430887"/>
          </a:xfrm>
          <a:prstGeom prst="rect">
            <a:avLst/>
          </a:prstGeom>
          <a:noFill/>
        </p:spPr>
        <p:txBody>
          <a:bodyPr wrap="square" rtlCol="0">
            <a:spAutoFit/>
          </a:bodyPr>
          <a:lstStyle/>
          <a:p>
            <a:r>
              <a:rPr lang="en-US" sz="1100" dirty="0" smtClean="0"/>
              <a:t>Location of HTCC mirrors</a:t>
            </a:r>
            <a:endParaRPr lang="en-US" sz="1100" dirty="0"/>
          </a:p>
        </p:txBody>
      </p:sp>
      <p:sp>
        <p:nvSpPr>
          <p:cNvPr id="8" name="TextBox 7"/>
          <p:cNvSpPr txBox="1"/>
          <p:nvPr/>
        </p:nvSpPr>
        <p:spPr>
          <a:xfrm>
            <a:off x="228600" y="840700"/>
            <a:ext cx="4998580" cy="3108544"/>
          </a:xfrm>
          <a:prstGeom prst="rect">
            <a:avLst/>
          </a:prstGeom>
          <a:noFill/>
        </p:spPr>
        <p:txBody>
          <a:bodyPr wrap="square" rtlCol="0">
            <a:spAutoFit/>
          </a:bodyPr>
          <a:lstStyle/>
          <a:p>
            <a:pPr>
              <a:spcAft>
                <a:spcPts val="600"/>
              </a:spcAft>
            </a:pPr>
            <a:r>
              <a:rPr lang="en-US" sz="1600" dirty="0" smtClean="0">
                <a:latin typeface="Arial"/>
                <a:cs typeface="Arial"/>
              </a:rPr>
              <a:t>Two main challenges in DDVCS measurements:</a:t>
            </a:r>
          </a:p>
          <a:p>
            <a:pPr marL="341313" indent="-168275">
              <a:buFont typeface="Arial"/>
              <a:buChar char="•"/>
            </a:pPr>
            <a:r>
              <a:rPr lang="en-US" sz="1200" dirty="0">
                <a:solidFill>
                  <a:srgbClr val="0000FF"/>
                </a:solidFill>
                <a:latin typeface="Arial"/>
                <a:cs typeface="Arial"/>
              </a:rPr>
              <a:t>cross section is two to </a:t>
            </a:r>
            <a:r>
              <a:rPr lang="en-US" sz="1200" dirty="0" smtClean="0">
                <a:solidFill>
                  <a:srgbClr val="0000FF"/>
                </a:solidFill>
                <a:latin typeface="Arial"/>
                <a:cs typeface="Arial"/>
              </a:rPr>
              <a:t>three orders </a:t>
            </a:r>
            <a:r>
              <a:rPr lang="en-US" sz="1200" dirty="0">
                <a:solidFill>
                  <a:srgbClr val="0000FF"/>
                </a:solidFill>
                <a:latin typeface="Arial"/>
                <a:cs typeface="Arial"/>
              </a:rPr>
              <a:t>of magnitude smaller </a:t>
            </a:r>
            <a:r>
              <a:rPr lang="en-US" sz="1200" dirty="0" smtClean="0">
                <a:solidFill>
                  <a:srgbClr val="0000FF"/>
                </a:solidFill>
                <a:latin typeface="Arial"/>
                <a:cs typeface="Arial"/>
              </a:rPr>
              <a:t>than </a:t>
            </a:r>
            <a:r>
              <a:rPr lang="en-US" sz="1200" dirty="0">
                <a:solidFill>
                  <a:srgbClr val="0000FF"/>
                </a:solidFill>
                <a:latin typeface="Arial"/>
                <a:cs typeface="Arial"/>
              </a:rPr>
              <a:t>the DVCS </a:t>
            </a:r>
            <a:r>
              <a:rPr lang="en-US" sz="1200" dirty="0" smtClean="0">
                <a:solidFill>
                  <a:srgbClr val="0000FF"/>
                </a:solidFill>
                <a:latin typeface="Arial"/>
                <a:cs typeface="Arial"/>
              </a:rPr>
              <a:t>cross section</a:t>
            </a:r>
          </a:p>
          <a:p>
            <a:pPr marL="341313" indent="-168275">
              <a:buFont typeface="Arial"/>
              <a:buChar char="•"/>
            </a:pPr>
            <a:r>
              <a:rPr lang="en-US" sz="1200" dirty="0" smtClean="0">
                <a:solidFill>
                  <a:srgbClr val="0000FF"/>
                </a:solidFill>
                <a:latin typeface="Arial"/>
                <a:cs typeface="Arial"/>
              </a:rPr>
              <a:t>decay leptons of </a:t>
            </a:r>
            <a:r>
              <a:rPr lang="en-US" sz="1200" dirty="0">
                <a:solidFill>
                  <a:srgbClr val="0000FF"/>
                </a:solidFill>
                <a:latin typeface="Arial"/>
                <a:cs typeface="Arial"/>
              </a:rPr>
              <a:t>the outgoing virtual photon </a:t>
            </a:r>
            <a:r>
              <a:rPr lang="en-US" sz="1200" dirty="0" smtClean="0">
                <a:solidFill>
                  <a:srgbClr val="0000FF"/>
                </a:solidFill>
                <a:latin typeface="Arial"/>
                <a:cs typeface="Arial"/>
              </a:rPr>
              <a:t>must </a:t>
            </a:r>
            <a:r>
              <a:rPr lang="en-US" sz="1200" dirty="0">
                <a:solidFill>
                  <a:srgbClr val="0000FF"/>
                </a:solidFill>
                <a:latin typeface="Arial"/>
                <a:cs typeface="Arial"/>
              </a:rPr>
              <a:t>be distinguishable from the incoming-scattered </a:t>
            </a:r>
            <a:r>
              <a:rPr lang="en-US" sz="1200" dirty="0" smtClean="0">
                <a:solidFill>
                  <a:srgbClr val="0000FF"/>
                </a:solidFill>
                <a:latin typeface="Arial"/>
                <a:cs typeface="Arial"/>
              </a:rPr>
              <a:t>lepton</a:t>
            </a:r>
          </a:p>
          <a:p>
            <a:pPr>
              <a:spcBef>
                <a:spcPts val="600"/>
              </a:spcBef>
            </a:pPr>
            <a:r>
              <a:rPr lang="en-US" sz="1400" dirty="0" smtClean="0">
                <a:latin typeface="Arial"/>
                <a:cs typeface="Arial"/>
              </a:rPr>
              <a:t>Both challenges can be solved with by studying di-</a:t>
            </a:r>
            <a:r>
              <a:rPr lang="en-US" sz="1400" dirty="0" err="1" smtClean="0">
                <a:latin typeface="Arial"/>
                <a:cs typeface="Arial"/>
              </a:rPr>
              <a:t>muon</a:t>
            </a:r>
            <a:r>
              <a:rPr lang="en-US" sz="1400" dirty="0" smtClean="0">
                <a:latin typeface="Arial"/>
                <a:cs typeface="Arial"/>
              </a:rPr>
              <a:t> </a:t>
            </a:r>
            <a:r>
              <a:rPr lang="en-US" sz="1400" dirty="0" err="1" smtClean="0">
                <a:latin typeface="Arial"/>
                <a:cs typeface="Arial"/>
              </a:rPr>
              <a:t>electroproduciton</a:t>
            </a:r>
            <a:r>
              <a:rPr lang="en-US" sz="1400" dirty="0" smtClean="0">
                <a:latin typeface="Arial"/>
                <a:cs typeface="Arial"/>
              </a:rPr>
              <a:t>,</a:t>
            </a:r>
          </a:p>
          <a:p>
            <a:pPr>
              <a:spcBef>
                <a:spcPts val="600"/>
              </a:spcBef>
            </a:pPr>
            <a:r>
              <a:rPr lang="en-US" sz="1400" dirty="0" smtClean="0">
                <a:latin typeface="Arial"/>
                <a:cs typeface="Arial"/>
              </a:rPr>
              <a:t>CLAS12 FD will be blocked with heavy shielding/absorber from electromagnetic and </a:t>
            </a:r>
            <a:r>
              <a:rPr lang="en-US" sz="1400" dirty="0" err="1" smtClean="0">
                <a:latin typeface="Arial"/>
                <a:cs typeface="Arial"/>
              </a:rPr>
              <a:t>hadronic</a:t>
            </a:r>
            <a:r>
              <a:rPr lang="en-US" sz="1400" dirty="0" smtClean="0">
                <a:latin typeface="Arial"/>
                <a:cs typeface="Arial"/>
              </a:rPr>
              <a:t> backgrounds to be able to run at luminosities ~10</a:t>
            </a:r>
            <a:r>
              <a:rPr lang="en-US" sz="1400" baseline="30000" dirty="0" smtClean="0">
                <a:latin typeface="Arial"/>
                <a:cs typeface="Arial"/>
              </a:rPr>
              <a:t>37</a:t>
            </a:r>
            <a:r>
              <a:rPr lang="en-US" sz="1400" dirty="0" smtClean="0">
                <a:latin typeface="Arial"/>
                <a:cs typeface="Arial"/>
              </a:rPr>
              <a:t> cm</a:t>
            </a:r>
            <a:r>
              <a:rPr lang="en-US" sz="1400" baseline="30000" dirty="0" smtClean="0">
                <a:latin typeface="Arial"/>
                <a:cs typeface="Arial"/>
              </a:rPr>
              <a:t>-2 </a:t>
            </a:r>
            <a:r>
              <a:rPr lang="en-US" sz="1400" dirty="0" smtClean="0">
                <a:latin typeface="Arial"/>
                <a:cs typeface="Arial"/>
              </a:rPr>
              <a:t>s</a:t>
            </a:r>
            <a:r>
              <a:rPr lang="en-US" sz="1400" baseline="30000" dirty="0" smtClean="0">
                <a:latin typeface="Arial"/>
                <a:cs typeface="Arial"/>
              </a:rPr>
              <a:t>-1</a:t>
            </a:r>
            <a:r>
              <a:rPr lang="en-US" sz="1400" dirty="0" smtClean="0">
                <a:latin typeface="Arial"/>
                <a:cs typeface="Arial"/>
              </a:rPr>
              <a:t>, and will be used as </a:t>
            </a:r>
            <a:r>
              <a:rPr lang="en-US" sz="1400" dirty="0" err="1" smtClean="0">
                <a:latin typeface="Arial"/>
                <a:cs typeface="Arial"/>
              </a:rPr>
              <a:t>muon</a:t>
            </a:r>
            <a:r>
              <a:rPr lang="en-US" sz="1400" dirty="0" smtClean="0">
                <a:latin typeface="Arial"/>
                <a:cs typeface="Arial"/>
              </a:rPr>
              <a:t> detector</a:t>
            </a:r>
          </a:p>
          <a:p>
            <a:pPr>
              <a:spcBef>
                <a:spcPts val="600"/>
              </a:spcBef>
            </a:pPr>
            <a:r>
              <a:rPr lang="en-US" sz="1400" dirty="0" smtClean="0">
                <a:latin typeface="Arial"/>
                <a:cs typeface="Arial"/>
              </a:rPr>
              <a:t>Scattered electrons will be detected in a compact PbWO</a:t>
            </a:r>
            <a:r>
              <a:rPr lang="en-US" sz="1400" baseline="-25000" dirty="0" smtClean="0">
                <a:latin typeface="Arial"/>
                <a:cs typeface="Arial"/>
              </a:rPr>
              <a:t>4</a:t>
            </a:r>
            <a:r>
              <a:rPr lang="en-US" sz="1400" dirty="0" smtClean="0">
                <a:latin typeface="Arial"/>
                <a:cs typeface="Arial"/>
              </a:rPr>
              <a:t> calorimeter that is part of the shielding</a:t>
            </a:r>
          </a:p>
        </p:txBody>
      </p:sp>
      <p:graphicFrame>
        <p:nvGraphicFramePr>
          <p:cNvPr id="59" name="Object 33"/>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300716693"/>
              </p:ext>
            </p:extLst>
          </p:nvPr>
        </p:nvGraphicFramePr>
        <p:xfrm>
          <a:off x="1752600" y="2203704"/>
          <a:ext cx="1131877" cy="310896"/>
        </p:xfrm>
        <a:graphic>
          <a:graphicData uri="http://schemas.openxmlformats.org/presentationml/2006/ole">
            <p:oleObj spid="_x0000_s1036" name="Equation" r:id="rId6" imgW="876300" imgH="241300" progId="Equation.3">
              <p:embed/>
            </p:oleObj>
          </a:graphicData>
        </a:graphic>
      </p:graphicFrame>
      <p:sp>
        <p:nvSpPr>
          <p:cNvPr id="61" name="Trapezoid 60"/>
          <p:cNvSpPr/>
          <p:nvPr/>
        </p:nvSpPr>
        <p:spPr>
          <a:xfrm rot="16200000">
            <a:off x="1591564" y="5089052"/>
            <a:ext cx="159134" cy="91697"/>
          </a:xfrm>
          <a:prstGeom prst="trapezoid">
            <a:avLst>
              <a:gd name="adj" fmla="val 1208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rapezoid 9"/>
          <p:cNvSpPr/>
          <p:nvPr/>
        </p:nvSpPr>
        <p:spPr>
          <a:xfrm rot="16200000" flipH="1">
            <a:off x="2433441" y="4127708"/>
            <a:ext cx="60324" cy="2017178"/>
          </a:xfrm>
          <a:prstGeom prst="trapezoid">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827134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clas12_ddvcs_qp2_2p4_3p2.tif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838807" y="3668560"/>
            <a:ext cx="2682599" cy="2560320"/>
          </a:xfrm>
          <a:prstGeom prst="rect">
            <a:avLst/>
          </a:prstGeom>
        </p:spPr>
      </p:pic>
      <p:sp>
        <p:nvSpPr>
          <p:cNvPr id="18" name="Rectangle 2"/>
          <p:cNvSpPr txBox="1">
            <a:spLocks noChangeArrowheads="1"/>
          </p:cNvSpPr>
          <p:nvPr/>
        </p:nvSpPr>
        <p:spPr bwMode="auto">
          <a:xfrm>
            <a:off x="381000" y="68179"/>
            <a:ext cx="8458200" cy="63658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200">
                <a:solidFill>
                  <a:schemeClr val="tx2"/>
                </a:solidFill>
                <a:latin typeface="+mj-lt"/>
                <a:ea typeface="+mj-ea"/>
                <a:cs typeface="ＭＳ Ｐゴシック" charset="0"/>
              </a:defRPr>
            </a:lvl1pPr>
            <a:lvl2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Garamond"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Garamond" charset="0"/>
                <a:ea typeface="ＭＳ Ｐゴシック" charset="0"/>
              </a:defRPr>
            </a:lvl6pPr>
            <a:lvl7pPr marL="914400" algn="l" rtl="0" fontAlgn="base">
              <a:spcBef>
                <a:spcPct val="0"/>
              </a:spcBef>
              <a:spcAft>
                <a:spcPct val="0"/>
              </a:spcAft>
              <a:defRPr sz="4200">
                <a:solidFill>
                  <a:schemeClr val="tx2"/>
                </a:solidFill>
                <a:latin typeface="Garamond" charset="0"/>
                <a:ea typeface="ＭＳ Ｐゴシック" charset="0"/>
              </a:defRPr>
            </a:lvl7pPr>
            <a:lvl8pPr marL="1371600" algn="l" rtl="0" fontAlgn="base">
              <a:spcBef>
                <a:spcPct val="0"/>
              </a:spcBef>
              <a:spcAft>
                <a:spcPct val="0"/>
              </a:spcAft>
              <a:defRPr sz="4200">
                <a:solidFill>
                  <a:schemeClr val="tx2"/>
                </a:solidFill>
                <a:latin typeface="Garamond" charset="0"/>
                <a:ea typeface="ＭＳ Ｐゴシック" charset="0"/>
              </a:defRPr>
            </a:lvl8pPr>
            <a:lvl9pPr marL="1828800" algn="l" rtl="0" fontAlgn="base">
              <a:spcBef>
                <a:spcPct val="0"/>
              </a:spcBef>
              <a:spcAft>
                <a:spcPct val="0"/>
              </a:spcAft>
              <a:defRPr sz="4200">
                <a:solidFill>
                  <a:schemeClr val="tx2"/>
                </a:solidFill>
                <a:latin typeface="Garamond" charset="0"/>
                <a:ea typeface="ＭＳ Ｐゴシック" charset="0"/>
              </a:defRPr>
            </a:lvl9pPr>
          </a:lstStyle>
          <a:p>
            <a:pPr eaLnBrk="1" hangingPunct="1">
              <a:defRPr/>
            </a:pPr>
            <a:r>
              <a:rPr lang="en-US" sz="2400" b="1" dirty="0" smtClean="0">
                <a:solidFill>
                  <a:schemeClr val="accent2"/>
                </a:solidFill>
                <a:latin typeface="Arial" charset="0"/>
                <a:cs typeface="+mj-cs"/>
              </a:rPr>
              <a:t>Expected results on beam </a:t>
            </a:r>
            <a:r>
              <a:rPr lang="en-US" sz="2400" b="1" dirty="0" smtClean="0">
                <a:solidFill>
                  <a:schemeClr val="accent2"/>
                </a:solidFill>
                <a:latin typeface="Arial" charset="0"/>
                <a:cs typeface="+mj-cs"/>
              </a:rPr>
              <a:t>spin of DDVCS asymmetry </a:t>
            </a:r>
            <a:endParaRPr lang="en-US" sz="2400" b="1" dirty="0" smtClean="0">
              <a:solidFill>
                <a:schemeClr val="accent2"/>
              </a:solidFill>
              <a:latin typeface="Arial" charset="0"/>
              <a:cs typeface="+mj-cs"/>
            </a:endParaRPr>
          </a:p>
        </p:txBody>
      </p:sp>
      <p:sp>
        <p:nvSpPr>
          <p:cNvPr id="8" name="Rectangle 7"/>
          <p:cNvSpPr/>
          <p:nvPr/>
        </p:nvSpPr>
        <p:spPr>
          <a:xfrm>
            <a:off x="1150236" y="3075289"/>
            <a:ext cx="6738838" cy="369332"/>
          </a:xfrm>
          <a:prstGeom prst="rect">
            <a:avLst/>
          </a:prstGeom>
        </p:spPr>
        <p:txBody>
          <a:bodyPr wrap="square">
            <a:spAutoFit/>
          </a:bodyPr>
          <a:lstStyle/>
          <a:p>
            <a:r>
              <a:rPr lang="en-US" dirty="0" smtClean="0">
                <a:solidFill>
                  <a:srgbClr val="000099"/>
                </a:solidFill>
              </a:rPr>
              <a:t>BSA for 100 days of running with CLAS12 at </a:t>
            </a:r>
            <a:r>
              <a:rPr lang="en-US" dirty="0">
                <a:solidFill>
                  <a:srgbClr val="000099"/>
                </a:solidFill>
              </a:rPr>
              <a:t>luminosity of </a:t>
            </a:r>
            <a:r>
              <a:rPr lang="en-US" dirty="0" smtClean="0">
                <a:solidFill>
                  <a:srgbClr val="000099"/>
                </a:solidFill>
              </a:rPr>
              <a:t>10</a:t>
            </a:r>
            <a:r>
              <a:rPr lang="en-US" baseline="30000" dirty="0" smtClean="0">
                <a:solidFill>
                  <a:srgbClr val="000099"/>
                </a:solidFill>
              </a:rPr>
              <a:t>37</a:t>
            </a:r>
            <a:r>
              <a:rPr lang="en-US" dirty="0" smtClean="0">
                <a:solidFill>
                  <a:srgbClr val="000099"/>
                </a:solidFill>
              </a:rPr>
              <a:t> </a:t>
            </a:r>
            <a:r>
              <a:rPr lang="en-US" dirty="0">
                <a:solidFill>
                  <a:srgbClr val="000099"/>
                </a:solidFill>
              </a:rPr>
              <a:t>cm</a:t>
            </a:r>
            <a:r>
              <a:rPr lang="en-US" baseline="30000" dirty="0">
                <a:solidFill>
                  <a:srgbClr val="000099"/>
                </a:solidFill>
              </a:rPr>
              <a:t>-2</a:t>
            </a:r>
            <a:r>
              <a:rPr lang="en-US" dirty="0">
                <a:solidFill>
                  <a:srgbClr val="000099"/>
                </a:solidFill>
              </a:rPr>
              <a:t> </a:t>
            </a:r>
            <a:r>
              <a:rPr lang="en-US" dirty="0" smtClean="0">
                <a:solidFill>
                  <a:srgbClr val="000099"/>
                </a:solidFill>
              </a:rPr>
              <a:t>s</a:t>
            </a:r>
            <a:r>
              <a:rPr lang="en-US" baseline="30000" dirty="0" smtClean="0">
                <a:solidFill>
                  <a:srgbClr val="000099"/>
                </a:solidFill>
              </a:rPr>
              <a:t>-1</a:t>
            </a:r>
            <a:endParaRPr lang="en-US" dirty="0">
              <a:solidFill>
                <a:srgbClr val="000099"/>
              </a:solidFill>
            </a:endParaRPr>
          </a:p>
        </p:txBody>
      </p:sp>
      <p:pic>
        <p:nvPicPr>
          <p:cNvPr id="4" name="Picture 3" descr="clas12_ddvcs_qp2_1p8_2p4.tif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092739" y="3641128"/>
            <a:ext cx="2775383" cy="2587752"/>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854874333"/>
              </p:ext>
            </p:extLst>
          </p:nvPr>
        </p:nvGraphicFramePr>
        <p:xfrm>
          <a:off x="3540125" y="5486400"/>
          <a:ext cx="1793875" cy="365125"/>
        </p:xfrm>
        <a:graphic>
          <a:graphicData uri="http://schemas.openxmlformats.org/presentationml/2006/ole">
            <p:oleObj spid="_x0000_s2094" name="Equation" r:id="rId5" imgW="1181100" imgH="241300" progId="Equation.3">
              <p:embed/>
            </p:oleObj>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622040677"/>
              </p:ext>
            </p:extLst>
          </p:nvPr>
        </p:nvGraphicFramePr>
        <p:xfrm>
          <a:off x="6243637" y="5486400"/>
          <a:ext cx="1909763" cy="365125"/>
        </p:xfrm>
        <a:graphic>
          <a:graphicData uri="http://schemas.openxmlformats.org/presentationml/2006/ole">
            <p:oleObj spid="_x0000_s2095" name="Equation" r:id="rId6" imgW="1257300" imgH="241300" progId="Equation.3">
              <p:embed/>
            </p:oleObj>
          </a:graphicData>
        </a:graphic>
      </p:graphicFrame>
      <p:sp>
        <p:nvSpPr>
          <p:cNvPr id="10" name="TextBox 9"/>
          <p:cNvSpPr txBox="1"/>
          <p:nvPr/>
        </p:nvSpPr>
        <p:spPr>
          <a:xfrm>
            <a:off x="3406919" y="3768154"/>
            <a:ext cx="2229584" cy="369332"/>
          </a:xfrm>
          <a:prstGeom prst="rect">
            <a:avLst/>
          </a:prstGeom>
          <a:noFill/>
        </p:spPr>
        <p:txBody>
          <a:bodyPr wrap="none" rtlCol="0">
            <a:spAutoFit/>
          </a:bodyPr>
          <a:lstStyle/>
          <a:p>
            <a:r>
              <a:rPr lang="en-US" dirty="0"/>
              <a:t>S</a:t>
            </a:r>
            <a:r>
              <a:rPr lang="en-US" dirty="0" smtClean="0"/>
              <a:t>pace-like dominance</a:t>
            </a:r>
            <a:endParaRPr lang="en-US" dirty="0"/>
          </a:p>
        </p:txBody>
      </p:sp>
      <p:graphicFrame>
        <p:nvGraphicFramePr>
          <p:cNvPr id="15" name="Object 33"/>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318972533"/>
              </p:ext>
            </p:extLst>
          </p:nvPr>
        </p:nvGraphicFramePr>
        <p:xfrm>
          <a:off x="4926906" y="3313057"/>
          <a:ext cx="1563373" cy="365760"/>
        </p:xfrm>
        <a:graphic>
          <a:graphicData uri="http://schemas.openxmlformats.org/presentationml/2006/ole">
            <p:oleObj spid="_x0000_s2096" name="Equation" r:id="rId7" imgW="1028700" imgH="241300" progId="Equation.3">
              <p:embed/>
            </p:oleObj>
          </a:graphicData>
        </a:graphic>
      </p:graphicFrame>
      <p:sp>
        <p:nvSpPr>
          <p:cNvPr id="2" name="TextBox 1"/>
          <p:cNvSpPr txBox="1"/>
          <p:nvPr/>
        </p:nvSpPr>
        <p:spPr>
          <a:xfrm>
            <a:off x="1280835" y="5775063"/>
            <a:ext cx="1939002" cy="307777"/>
          </a:xfrm>
          <a:prstGeom prst="rect">
            <a:avLst/>
          </a:prstGeom>
          <a:noFill/>
        </p:spPr>
        <p:txBody>
          <a:bodyPr wrap="none" rtlCol="0">
            <a:spAutoFit/>
          </a:bodyPr>
          <a:lstStyle/>
          <a:p>
            <a:r>
              <a:rPr lang="en-US" sz="1400" dirty="0" smtClean="0"/>
              <a:t>From Boer, </a:t>
            </a:r>
            <a:r>
              <a:rPr lang="en-US" sz="1400" dirty="0" err="1" smtClean="0"/>
              <a:t>Paremuzyan</a:t>
            </a:r>
            <a:endParaRPr lang="en-US" sz="1400" dirty="0"/>
          </a:p>
        </p:txBody>
      </p:sp>
      <p:sp>
        <p:nvSpPr>
          <p:cNvPr id="16" name="TextBox 15"/>
          <p:cNvSpPr txBox="1"/>
          <p:nvPr/>
        </p:nvSpPr>
        <p:spPr>
          <a:xfrm>
            <a:off x="387114" y="787464"/>
            <a:ext cx="4720148" cy="523220"/>
          </a:xfrm>
          <a:prstGeom prst="rect">
            <a:avLst/>
          </a:prstGeom>
          <a:noFill/>
        </p:spPr>
        <p:txBody>
          <a:bodyPr wrap="square" rtlCol="0">
            <a:spAutoFit/>
          </a:bodyPr>
          <a:lstStyle/>
          <a:p>
            <a:r>
              <a:rPr lang="en-US" sz="1400" dirty="0" smtClean="0"/>
              <a:t>The beam spin asymmetry (BSA) in DDVCS is proportional to the imaginary part the</a:t>
            </a:r>
            <a:r>
              <a:rPr lang="en-US" sz="1400" dirty="0" smtClean="0">
                <a:latin typeface="Arial"/>
                <a:cs typeface="Arial"/>
              </a:rPr>
              <a:t>, </a:t>
            </a:r>
            <a:r>
              <a:rPr lang="en-US" sz="1400" dirty="0" smtClean="0">
                <a:cs typeface="Arial"/>
              </a:rPr>
              <a:t>i.e. </a:t>
            </a:r>
            <a:r>
              <a:rPr lang="en-US" sz="1400" dirty="0"/>
              <a:t>in a concise </a:t>
            </a:r>
            <a:r>
              <a:rPr lang="en-US" sz="1400" dirty="0" smtClean="0"/>
              <a:t>notation</a:t>
            </a:r>
            <a:r>
              <a:rPr lang="en-US" sz="1400" dirty="0"/>
              <a:t>:</a:t>
            </a:r>
            <a:r>
              <a:rPr lang="en-US" sz="1400" dirty="0" smtClean="0"/>
              <a:t> </a:t>
            </a:r>
            <a:endParaRPr lang="en-US" sz="1400" dirty="0">
              <a:latin typeface="Arial"/>
              <a:cs typeface="Arial"/>
            </a:endParaRPr>
          </a:p>
        </p:txBody>
      </p:sp>
      <p:graphicFrame>
        <p:nvGraphicFramePr>
          <p:cNvPr id="17" name="Object 16"/>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793642441"/>
              </p:ext>
            </p:extLst>
          </p:nvPr>
        </p:nvGraphicFramePr>
        <p:xfrm>
          <a:off x="877054" y="2069244"/>
          <a:ext cx="176276" cy="176276"/>
        </p:xfrm>
        <a:graphic>
          <a:graphicData uri="http://schemas.openxmlformats.org/presentationml/2006/ole">
            <p:oleObj spid="_x0000_s2097" name="Equation" r:id="rId8" imgW="139700" imgH="139700" progId="Equation.3">
              <p:embed/>
            </p:oleObj>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806354384"/>
              </p:ext>
            </p:extLst>
          </p:nvPr>
        </p:nvGraphicFramePr>
        <p:xfrm>
          <a:off x="538625" y="1335606"/>
          <a:ext cx="2449002" cy="365760"/>
        </p:xfrm>
        <a:graphic>
          <a:graphicData uri="http://schemas.openxmlformats.org/presentationml/2006/ole">
            <p:oleObj spid="_x0000_s2098" name="Equation" r:id="rId9" imgW="1955800" imgH="292100" progId="Equation.3">
              <p:embed/>
            </p:oleObj>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512752829"/>
              </p:ext>
            </p:extLst>
          </p:nvPr>
        </p:nvGraphicFramePr>
        <p:xfrm>
          <a:off x="1006102" y="4141524"/>
          <a:ext cx="1650733" cy="640080"/>
        </p:xfrm>
        <a:graphic>
          <a:graphicData uri="http://schemas.openxmlformats.org/presentationml/2006/ole">
            <p:oleObj spid="_x0000_s2099" name="Equation" r:id="rId10" imgW="1244600" imgH="469900" progId="Equation.3">
              <p:embed/>
            </p:oleObj>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733446544"/>
              </p:ext>
            </p:extLst>
          </p:nvPr>
        </p:nvGraphicFramePr>
        <p:xfrm>
          <a:off x="1052787" y="5460314"/>
          <a:ext cx="1604048" cy="301752"/>
        </p:xfrm>
        <a:graphic>
          <a:graphicData uri="http://schemas.openxmlformats.org/presentationml/2006/ole">
            <p:oleObj spid="_x0000_s2100" name="Equation" r:id="rId11" imgW="1282700" imgH="241300" progId="Equation.3">
              <p:embed/>
            </p:oleObj>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84568751"/>
              </p:ext>
            </p:extLst>
          </p:nvPr>
        </p:nvGraphicFramePr>
        <p:xfrm>
          <a:off x="3089197" y="1268386"/>
          <a:ext cx="1778000" cy="469900"/>
        </p:xfrm>
        <a:graphic>
          <a:graphicData uri="http://schemas.openxmlformats.org/presentationml/2006/ole">
            <p:oleObj spid="_x0000_s2101" name="Equation" r:id="rId12" imgW="1778000" imgH="469900" progId="Equation.3">
              <p:embed/>
            </p:oleObj>
          </a:graphicData>
        </a:graphic>
      </p:graphicFrame>
      <p:sp>
        <p:nvSpPr>
          <p:cNvPr id="23" name="Rectangle 22"/>
          <p:cNvSpPr/>
          <p:nvPr/>
        </p:nvSpPr>
        <p:spPr>
          <a:xfrm>
            <a:off x="399102" y="1704334"/>
            <a:ext cx="4939072" cy="1400383"/>
          </a:xfrm>
          <a:prstGeom prst="rect">
            <a:avLst/>
          </a:prstGeom>
        </p:spPr>
        <p:txBody>
          <a:bodyPr wrap="square">
            <a:spAutoFit/>
          </a:bodyPr>
          <a:lstStyle/>
          <a:p>
            <a:r>
              <a:rPr lang="en-US" sz="1600" dirty="0" smtClean="0"/>
              <a:t>This allows the mapping of GPDs along each of the three axis (  , </a:t>
            </a:r>
            <a:r>
              <a:rPr lang="en-US" sz="1600" dirty="0" err="1" smtClean="0"/>
              <a:t>ξ</a:t>
            </a:r>
            <a:r>
              <a:rPr lang="en-US" sz="1600" dirty="0" smtClean="0"/>
              <a:t> and </a:t>
            </a:r>
            <a:r>
              <a:rPr lang="en-US" sz="1600" i="1" dirty="0" smtClean="0">
                <a:latin typeface="Arial"/>
                <a:cs typeface="Arial"/>
              </a:rPr>
              <a:t>t</a:t>
            </a:r>
            <a:r>
              <a:rPr lang="en-US" sz="1600" dirty="0" smtClean="0">
                <a:latin typeface="Arial"/>
                <a:cs typeface="Arial"/>
              </a:rPr>
              <a:t>) independently</a:t>
            </a:r>
          </a:p>
          <a:p>
            <a:pPr>
              <a:spcBef>
                <a:spcPts val="600"/>
              </a:spcBef>
            </a:pPr>
            <a:r>
              <a:rPr lang="en-US" sz="1600" dirty="0" smtClean="0"/>
              <a:t>Prediction </a:t>
            </a:r>
            <a:r>
              <a:rPr lang="en-US" sz="1600" dirty="0"/>
              <a:t>of the </a:t>
            </a:r>
            <a:r>
              <a:rPr lang="en-US" sz="1600" dirty="0" smtClean="0"/>
              <a:t>“handbag” formalism is the sign change of BSA in transitioning from “space-like dominated” to “time-like dominated” regime </a:t>
            </a:r>
            <a:endParaRPr lang="en-US" sz="1600" dirty="0"/>
          </a:p>
        </p:txBody>
      </p:sp>
      <p:pic>
        <p:nvPicPr>
          <p:cNvPr id="24" name="Picture 4" descr="spddt"/>
          <p:cNvPicPr>
            <a:picLocks noChangeAspect="1" noChangeArrowheads="1"/>
          </p:cNvPicPr>
          <p:nvPr/>
        </p:nvPicPr>
        <p:blipFill>
          <a:blip r:embed="rId13"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5277062" y="839291"/>
            <a:ext cx="3212132" cy="220870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5" name="Freeform 26"/>
          <p:cNvSpPr>
            <a:spLocks/>
          </p:cNvSpPr>
          <p:nvPr/>
        </p:nvSpPr>
        <p:spPr bwMode="auto">
          <a:xfrm>
            <a:off x="6019957" y="1946498"/>
            <a:ext cx="2123146" cy="304800"/>
          </a:xfrm>
          <a:custGeom>
            <a:avLst/>
            <a:gdLst>
              <a:gd name="T0" fmla="*/ 0 w 1843"/>
              <a:gd name="T1" fmla="*/ 28 h 515"/>
              <a:gd name="T2" fmla="*/ 173 w 1843"/>
              <a:gd name="T3" fmla="*/ 41 h 515"/>
              <a:gd name="T4" fmla="*/ 403 w 1843"/>
              <a:gd name="T5" fmla="*/ 9 h 515"/>
              <a:gd name="T6" fmla="*/ 435 w 1843"/>
              <a:gd name="T7" fmla="*/ 35 h 515"/>
              <a:gd name="T8" fmla="*/ 659 w 1843"/>
              <a:gd name="T9" fmla="*/ 60 h 515"/>
              <a:gd name="T10" fmla="*/ 1209 w 1843"/>
              <a:gd name="T11" fmla="*/ 214 h 515"/>
              <a:gd name="T12" fmla="*/ 1286 w 1843"/>
              <a:gd name="T13" fmla="*/ 246 h 515"/>
              <a:gd name="T14" fmla="*/ 1421 w 1843"/>
              <a:gd name="T15" fmla="*/ 304 h 515"/>
              <a:gd name="T16" fmla="*/ 1497 w 1843"/>
              <a:gd name="T17" fmla="*/ 348 h 515"/>
              <a:gd name="T18" fmla="*/ 1581 w 1843"/>
              <a:gd name="T19" fmla="*/ 374 h 515"/>
              <a:gd name="T20" fmla="*/ 1657 w 1843"/>
              <a:gd name="T21" fmla="*/ 406 h 515"/>
              <a:gd name="T22" fmla="*/ 1715 w 1843"/>
              <a:gd name="T23" fmla="*/ 432 h 515"/>
              <a:gd name="T24" fmla="*/ 1753 w 1843"/>
              <a:gd name="T25" fmla="*/ 457 h 515"/>
              <a:gd name="T26" fmla="*/ 1843 w 1843"/>
              <a:gd name="T27" fmla="*/ 515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43" h="515">
                <a:moveTo>
                  <a:pt x="0" y="28"/>
                </a:moveTo>
                <a:cubicBezTo>
                  <a:pt x="57" y="14"/>
                  <a:pt x="116" y="33"/>
                  <a:pt x="173" y="41"/>
                </a:cubicBezTo>
                <a:cubicBezTo>
                  <a:pt x="257" y="37"/>
                  <a:pt x="324" y="24"/>
                  <a:pt x="403" y="9"/>
                </a:cubicBezTo>
                <a:cubicBezTo>
                  <a:pt x="454" y="28"/>
                  <a:pt x="390" y="0"/>
                  <a:pt x="435" y="35"/>
                </a:cubicBezTo>
                <a:cubicBezTo>
                  <a:pt x="480" y="70"/>
                  <a:pt x="655" y="60"/>
                  <a:pt x="659" y="60"/>
                </a:cubicBezTo>
                <a:cubicBezTo>
                  <a:pt x="839" y="126"/>
                  <a:pt x="1027" y="157"/>
                  <a:pt x="1209" y="214"/>
                </a:cubicBezTo>
                <a:cubicBezTo>
                  <a:pt x="1233" y="230"/>
                  <a:pt x="1259" y="237"/>
                  <a:pt x="1286" y="246"/>
                </a:cubicBezTo>
                <a:cubicBezTo>
                  <a:pt x="1327" y="274"/>
                  <a:pt x="1377" y="283"/>
                  <a:pt x="1421" y="304"/>
                </a:cubicBezTo>
                <a:cubicBezTo>
                  <a:pt x="1442" y="314"/>
                  <a:pt x="1477" y="343"/>
                  <a:pt x="1497" y="348"/>
                </a:cubicBezTo>
                <a:cubicBezTo>
                  <a:pt x="1525" y="356"/>
                  <a:pt x="1553" y="366"/>
                  <a:pt x="1581" y="374"/>
                </a:cubicBezTo>
                <a:cubicBezTo>
                  <a:pt x="1604" y="390"/>
                  <a:pt x="1630" y="397"/>
                  <a:pt x="1657" y="406"/>
                </a:cubicBezTo>
                <a:cubicBezTo>
                  <a:pt x="1676" y="419"/>
                  <a:pt x="1693" y="424"/>
                  <a:pt x="1715" y="432"/>
                </a:cubicBezTo>
                <a:cubicBezTo>
                  <a:pt x="1758" y="475"/>
                  <a:pt x="1711" y="434"/>
                  <a:pt x="1753" y="457"/>
                </a:cubicBezTo>
                <a:cubicBezTo>
                  <a:pt x="1784" y="474"/>
                  <a:pt x="1811" y="498"/>
                  <a:pt x="1843" y="515"/>
                </a:cubicBezTo>
              </a:path>
            </a:pathLst>
          </a:custGeom>
          <a:noFill/>
          <a:ln w="57150" cmpd="sng">
            <a:solidFill>
              <a:srgbClr val="FF0000"/>
            </a:solidFill>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6" name="Freeform 25"/>
          <p:cNvSpPr>
            <a:spLocks/>
          </p:cNvSpPr>
          <p:nvPr/>
        </p:nvSpPr>
        <p:spPr bwMode="auto">
          <a:xfrm>
            <a:off x="5806303" y="867274"/>
            <a:ext cx="1535395" cy="1479112"/>
          </a:xfrm>
          <a:custGeom>
            <a:avLst/>
            <a:gdLst>
              <a:gd name="T0" fmla="*/ 1472 w 1472"/>
              <a:gd name="T1" fmla="*/ 0 h 1171"/>
              <a:gd name="T2" fmla="*/ 1433 w 1472"/>
              <a:gd name="T3" fmla="*/ 51 h 1171"/>
              <a:gd name="T4" fmla="*/ 1369 w 1472"/>
              <a:gd name="T5" fmla="*/ 167 h 1171"/>
              <a:gd name="T6" fmla="*/ 1337 w 1472"/>
              <a:gd name="T7" fmla="*/ 224 h 1171"/>
              <a:gd name="T8" fmla="*/ 1299 w 1472"/>
              <a:gd name="T9" fmla="*/ 275 h 1171"/>
              <a:gd name="T10" fmla="*/ 1273 w 1472"/>
              <a:gd name="T11" fmla="*/ 307 h 1171"/>
              <a:gd name="T12" fmla="*/ 1248 w 1472"/>
              <a:gd name="T13" fmla="*/ 346 h 1171"/>
              <a:gd name="T14" fmla="*/ 1113 w 1472"/>
              <a:gd name="T15" fmla="*/ 442 h 1171"/>
              <a:gd name="T16" fmla="*/ 1024 w 1472"/>
              <a:gd name="T17" fmla="*/ 512 h 1171"/>
              <a:gd name="T18" fmla="*/ 928 w 1472"/>
              <a:gd name="T19" fmla="*/ 576 h 1171"/>
              <a:gd name="T20" fmla="*/ 812 w 1472"/>
              <a:gd name="T21" fmla="*/ 653 h 1171"/>
              <a:gd name="T22" fmla="*/ 716 w 1472"/>
              <a:gd name="T23" fmla="*/ 711 h 1171"/>
              <a:gd name="T24" fmla="*/ 486 w 1472"/>
              <a:gd name="T25" fmla="*/ 864 h 1171"/>
              <a:gd name="T26" fmla="*/ 371 w 1472"/>
              <a:gd name="T27" fmla="*/ 947 h 1171"/>
              <a:gd name="T28" fmla="*/ 313 w 1472"/>
              <a:gd name="T29" fmla="*/ 986 h 1171"/>
              <a:gd name="T30" fmla="*/ 294 w 1472"/>
              <a:gd name="T31" fmla="*/ 999 h 1171"/>
              <a:gd name="T32" fmla="*/ 243 w 1472"/>
              <a:gd name="T33" fmla="*/ 1037 h 1171"/>
              <a:gd name="T34" fmla="*/ 115 w 1472"/>
              <a:gd name="T35" fmla="*/ 1101 h 1171"/>
              <a:gd name="T36" fmla="*/ 64 w 1472"/>
              <a:gd name="T37" fmla="*/ 1139 h 1171"/>
              <a:gd name="T38" fmla="*/ 0 w 1472"/>
              <a:gd name="T39" fmla="*/ 1171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2" h="1171">
                <a:moveTo>
                  <a:pt x="1472" y="0"/>
                </a:moveTo>
                <a:cubicBezTo>
                  <a:pt x="1463" y="25"/>
                  <a:pt x="1456" y="37"/>
                  <a:pt x="1433" y="51"/>
                </a:cubicBezTo>
                <a:cubicBezTo>
                  <a:pt x="1422" y="97"/>
                  <a:pt x="1409" y="139"/>
                  <a:pt x="1369" y="167"/>
                </a:cubicBezTo>
                <a:cubicBezTo>
                  <a:pt x="1362" y="188"/>
                  <a:pt x="1337" y="224"/>
                  <a:pt x="1337" y="224"/>
                </a:cubicBezTo>
                <a:cubicBezTo>
                  <a:pt x="1329" y="249"/>
                  <a:pt x="1322" y="261"/>
                  <a:pt x="1299" y="275"/>
                </a:cubicBezTo>
                <a:cubicBezTo>
                  <a:pt x="1282" y="323"/>
                  <a:pt x="1306" y="269"/>
                  <a:pt x="1273" y="307"/>
                </a:cubicBezTo>
                <a:cubicBezTo>
                  <a:pt x="1263" y="319"/>
                  <a:pt x="1259" y="335"/>
                  <a:pt x="1248" y="346"/>
                </a:cubicBezTo>
                <a:cubicBezTo>
                  <a:pt x="1221" y="371"/>
                  <a:pt x="1150" y="428"/>
                  <a:pt x="1113" y="442"/>
                </a:cubicBezTo>
                <a:cubicBezTo>
                  <a:pt x="1097" y="465"/>
                  <a:pt x="1048" y="496"/>
                  <a:pt x="1024" y="512"/>
                </a:cubicBezTo>
                <a:cubicBezTo>
                  <a:pt x="994" y="532"/>
                  <a:pt x="954" y="551"/>
                  <a:pt x="928" y="576"/>
                </a:cubicBezTo>
                <a:cubicBezTo>
                  <a:pt x="896" y="607"/>
                  <a:pt x="855" y="640"/>
                  <a:pt x="812" y="653"/>
                </a:cubicBezTo>
                <a:cubicBezTo>
                  <a:pt x="784" y="672"/>
                  <a:pt x="742" y="689"/>
                  <a:pt x="716" y="711"/>
                </a:cubicBezTo>
                <a:cubicBezTo>
                  <a:pt x="645" y="769"/>
                  <a:pt x="575" y="836"/>
                  <a:pt x="486" y="864"/>
                </a:cubicBezTo>
                <a:cubicBezTo>
                  <a:pt x="446" y="891"/>
                  <a:pt x="408" y="918"/>
                  <a:pt x="371" y="947"/>
                </a:cubicBezTo>
                <a:cubicBezTo>
                  <a:pt x="353" y="961"/>
                  <a:pt x="332" y="973"/>
                  <a:pt x="313" y="986"/>
                </a:cubicBezTo>
                <a:cubicBezTo>
                  <a:pt x="307" y="990"/>
                  <a:pt x="294" y="999"/>
                  <a:pt x="294" y="999"/>
                </a:cubicBezTo>
                <a:cubicBezTo>
                  <a:pt x="279" y="1022"/>
                  <a:pt x="265" y="1022"/>
                  <a:pt x="243" y="1037"/>
                </a:cubicBezTo>
                <a:cubicBezTo>
                  <a:pt x="217" y="1076"/>
                  <a:pt x="159" y="1087"/>
                  <a:pt x="115" y="1101"/>
                </a:cubicBezTo>
                <a:cubicBezTo>
                  <a:pt x="94" y="1115"/>
                  <a:pt x="88" y="1131"/>
                  <a:pt x="64" y="1139"/>
                </a:cubicBezTo>
                <a:cubicBezTo>
                  <a:pt x="45" y="1151"/>
                  <a:pt x="15" y="1156"/>
                  <a:pt x="0" y="1171"/>
                </a:cubicBezTo>
              </a:path>
            </a:pathLst>
          </a:custGeom>
          <a:noFill/>
          <a:ln w="57150" cmpd="sng">
            <a:solidFill>
              <a:srgbClr val="FFFF00"/>
            </a:solidFill>
            <a:prstDash val="sysDash"/>
            <a:round/>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7" name="Oval 38"/>
          <p:cNvSpPr>
            <a:spLocks noChangeArrowheads="1"/>
          </p:cNvSpPr>
          <p:nvPr/>
        </p:nvSpPr>
        <p:spPr bwMode="auto">
          <a:xfrm>
            <a:off x="6498472" y="2089702"/>
            <a:ext cx="152400" cy="76200"/>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cs typeface="+mn-cs"/>
            </a:endParaRPr>
          </a:p>
        </p:txBody>
      </p:sp>
      <p:sp>
        <p:nvSpPr>
          <p:cNvPr id="28" name="Text Box 37"/>
          <p:cNvSpPr txBox="1">
            <a:spLocks noChangeArrowheads="1"/>
          </p:cNvSpPr>
          <p:nvPr/>
        </p:nvSpPr>
        <p:spPr bwMode="auto">
          <a:xfrm>
            <a:off x="7203398" y="1511963"/>
            <a:ext cx="1594145" cy="246221"/>
          </a:xfrm>
          <a:prstGeom prst="rect">
            <a:avLst/>
          </a:prstGeom>
          <a:solidFill>
            <a:srgbClr val="FF0000">
              <a:alpha val="82001"/>
            </a:srgbClr>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a:spcBef>
                <a:spcPct val="20000"/>
              </a:spcBef>
              <a:defRPr/>
            </a:pPr>
            <a:r>
              <a:rPr lang="en-US" sz="1000" b="1" dirty="0" smtClean="0">
                <a:cs typeface="+mn-cs"/>
              </a:rPr>
              <a:t>DVCS Cross sections |</a:t>
            </a:r>
            <a:r>
              <a:rPr lang="en-US" sz="1000" b="1" dirty="0">
                <a:cs typeface="+mn-cs"/>
              </a:rPr>
              <a:t>Re|</a:t>
            </a:r>
            <a:r>
              <a:rPr lang="en-US" sz="1000" b="1" baseline="30000" dirty="0" smtClean="0">
                <a:cs typeface="+mn-cs"/>
              </a:rPr>
              <a:t>2</a:t>
            </a:r>
            <a:endParaRPr lang="en-US" sz="1000" b="1" dirty="0">
              <a:solidFill>
                <a:srgbClr val="000090"/>
              </a:solidFill>
              <a:cs typeface="+mn-cs"/>
            </a:endParaRPr>
          </a:p>
        </p:txBody>
      </p:sp>
      <p:sp>
        <p:nvSpPr>
          <p:cNvPr id="30" name="Text Box 35"/>
          <p:cNvSpPr txBox="1">
            <a:spLocks noChangeArrowheads="1"/>
          </p:cNvSpPr>
          <p:nvPr/>
        </p:nvSpPr>
        <p:spPr bwMode="auto">
          <a:xfrm>
            <a:off x="5490833" y="867274"/>
            <a:ext cx="1642216" cy="246221"/>
          </a:xfrm>
          <a:prstGeom prst="rect">
            <a:avLst/>
          </a:prstGeom>
          <a:solidFill>
            <a:srgbClr val="FFFF00"/>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a:spcBef>
                <a:spcPct val="20000"/>
              </a:spcBef>
              <a:defRPr/>
            </a:pPr>
            <a:r>
              <a:rPr lang="en-US" sz="1000" b="1" dirty="0" smtClean="0">
                <a:cs typeface="+mn-cs"/>
              </a:rPr>
              <a:t>DVCS BSA (</a:t>
            </a:r>
            <a:r>
              <a:rPr lang="en-US" sz="1000" b="1" dirty="0" err="1">
                <a:cs typeface="+mn-cs"/>
              </a:rPr>
              <a:t>Im</a:t>
            </a:r>
            <a:r>
              <a:rPr lang="en-US" sz="1000" b="1" dirty="0">
                <a:cs typeface="+mn-cs"/>
              </a:rPr>
              <a:t>, </a:t>
            </a:r>
            <a:r>
              <a:rPr lang="en-US" sz="1000" b="1" dirty="0">
                <a:latin typeface="Comic Sans MS" charset="0"/>
                <a:cs typeface="+mn-cs"/>
              </a:rPr>
              <a:t>x</a:t>
            </a:r>
            <a:r>
              <a:rPr lang="en-US" sz="1000" b="1" dirty="0">
                <a:cs typeface="+mn-cs"/>
              </a:rPr>
              <a:t>=</a:t>
            </a:r>
            <a:r>
              <a:rPr lang="en-US" sz="1000" b="1" dirty="0">
                <a:latin typeface="Symbol" charset="0"/>
                <a:cs typeface="+mn-cs"/>
              </a:rPr>
              <a:t>x</a:t>
            </a:r>
            <a:r>
              <a:rPr lang="en-US" sz="1000" b="1" dirty="0" smtClean="0">
                <a:cs typeface="+mn-cs"/>
              </a:rPr>
              <a:t>)</a:t>
            </a:r>
            <a:endParaRPr lang="en-US" sz="1000" b="1" dirty="0">
              <a:cs typeface="+mn-cs"/>
            </a:endParaRPr>
          </a:p>
        </p:txBody>
      </p:sp>
      <p:sp>
        <p:nvSpPr>
          <p:cNvPr id="32" name="Text Box 39"/>
          <p:cNvSpPr txBox="1">
            <a:spLocks noChangeArrowheads="1"/>
          </p:cNvSpPr>
          <p:nvPr/>
        </p:nvSpPr>
        <p:spPr bwMode="auto">
          <a:xfrm>
            <a:off x="6117472" y="2333973"/>
            <a:ext cx="914400" cy="256032"/>
          </a:xfrm>
          <a:prstGeom prst="rect">
            <a:avLst/>
          </a:prstGeom>
          <a:solidFill>
            <a:srgbClr val="00FF00"/>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1000" b="1" dirty="0">
                <a:cs typeface="+mn-cs"/>
              </a:rPr>
              <a:t>DDVCS </a:t>
            </a:r>
            <a:r>
              <a:rPr lang="en-US" sz="1000" b="1" dirty="0" smtClean="0">
                <a:cs typeface="+mn-cs"/>
              </a:rPr>
              <a:t>(        ) </a:t>
            </a:r>
            <a:endParaRPr lang="en-US" sz="1000" b="1" dirty="0">
              <a:cs typeface="+mn-cs"/>
            </a:endParaRPr>
          </a:p>
        </p:txBody>
      </p:sp>
      <p:graphicFrame>
        <p:nvGraphicFramePr>
          <p:cNvPr id="33" name="Object 40"/>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79510979"/>
              </p:ext>
            </p:extLst>
          </p:nvPr>
        </p:nvGraphicFramePr>
        <p:xfrm>
          <a:off x="6623172" y="2394076"/>
          <a:ext cx="260728" cy="139055"/>
        </p:xfrm>
        <a:graphic>
          <a:graphicData uri="http://schemas.openxmlformats.org/presentationml/2006/ole">
            <p:oleObj spid="_x0000_s2102" name="Equation" r:id="rId14" imgW="380835" imgH="203112" progId="Equation.3">
              <p:embed/>
            </p:oleObj>
          </a:graphicData>
        </a:graphic>
      </p:graphicFrame>
      <p:sp>
        <p:nvSpPr>
          <p:cNvPr id="34" name="TextBox 33"/>
          <p:cNvSpPr txBox="1"/>
          <p:nvPr/>
        </p:nvSpPr>
        <p:spPr>
          <a:xfrm>
            <a:off x="516162" y="3768156"/>
            <a:ext cx="2083060" cy="369332"/>
          </a:xfrm>
          <a:prstGeom prst="rect">
            <a:avLst/>
          </a:prstGeom>
          <a:noFill/>
        </p:spPr>
        <p:txBody>
          <a:bodyPr wrap="none" rtlCol="0">
            <a:spAutoFit/>
          </a:bodyPr>
          <a:lstStyle/>
          <a:p>
            <a:r>
              <a:rPr lang="en-US" dirty="0" smtClean="0"/>
              <a:t>Electron kinematics:</a:t>
            </a:r>
            <a:endParaRPr lang="en-US" dirty="0"/>
          </a:p>
        </p:txBody>
      </p:sp>
      <p:sp>
        <p:nvSpPr>
          <p:cNvPr id="35" name="TextBox 34"/>
          <p:cNvSpPr txBox="1"/>
          <p:nvPr/>
        </p:nvSpPr>
        <p:spPr>
          <a:xfrm>
            <a:off x="6104268" y="3765400"/>
            <a:ext cx="2143924" cy="369332"/>
          </a:xfrm>
          <a:prstGeom prst="rect">
            <a:avLst/>
          </a:prstGeom>
          <a:noFill/>
        </p:spPr>
        <p:txBody>
          <a:bodyPr wrap="none" rtlCol="0">
            <a:spAutoFit/>
          </a:bodyPr>
          <a:lstStyle/>
          <a:p>
            <a:r>
              <a:rPr lang="en-US" dirty="0" smtClean="0"/>
              <a:t>Time-like dominance</a:t>
            </a:r>
            <a:endParaRPr lang="en-US" dirty="0"/>
          </a:p>
        </p:txBody>
      </p:sp>
      <p:sp>
        <p:nvSpPr>
          <p:cNvPr id="36" name="TextBox 35"/>
          <p:cNvSpPr txBox="1"/>
          <p:nvPr/>
        </p:nvSpPr>
        <p:spPr>
          <a:xfrm>
            <a:off x="530687" y="4781604"/>
            <a:ext cx="2505418" cy="646331"/>
          </a:xfrm>
          <a:prstGeom prst="rect">
            <a:avLst/>
          </a:prstGeom>
          <a:noFill/>
        </p:spPr>
        <p:txBody>
          <a:bodyPr wrap="square" rtlCol="0">
            <a:spAutoFit/>
          </a:bodyPr>
          <a:lstStyle/>
          <a:p>
            <a:r>
              <a:rPr lang="en-US" dirty="0" smtClean="0"/>
              <a:t>Transferred momentum squared:</a:t>
            </a:r>
            <a:endParaRPr lang="en-US" dirty="0"/>
          </a:p>
        </p:txBody>
      </p:sp>
      <p:sp>
        <p:nvSpPr>
          <p:cNvPr id="37" name="TextBox 36"/>
          <p:cNvSpPr txBox="1"/>
          <p:nvPr/>
        </p:nvSpPr>
        <p:spPr>
          <a:xfrm rot="16200000">
            <a:off x="2760246" y="4570868"/>
            <a:ext cx="549850" cy="369332"/>
          </a:xfrm>
          <a:prstGeom prst="rect">
            <a:avLst/>
          </a:prstGeom>
          <a:noFill/>
        </p:spPr>
        <p:txBody>
          <a:bodyPr wrap="none" rtlCol="0">
            <a:spAutoFit/>
          </a:bodyPr>
          <a:lstStyle/>
          <a:p>
            <a:r>
              <a:rPr lang="en-US" dirty="0" smtClean="0">
                <a:solidFill>
                  <a:srgbClr val="000000"/>
                </a:solidFill>
              </a:rPr>
              <a:t>BSA</a:t>
            </a:r>
            <a:endParaRPr lang="en-US" dirty="0">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780029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advClick="0"/>
    </mc:Choice>
    <mc:Fallback>
      <mp:transition xmlns:mp="http://schemas.microsoft.com/office/mac/powerpoint/2008/mai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676400"/>
            <a:ext cx="7772400" cy="1470025"/>
          </a:xfrm>
        </p:spPr>
        <p:txBody>
          <a:bodyPr>
            <a:noAutofit/>
          </a:bodyPr>
          <a:lstStyle/>
          <a:p>
            <a:r>
              <a:rPr lang="en-US" sz="2800" dirty="0"/>
              <a:t>Complete separation of deeply virtual photon and π0 </a:t>
            </a:r>
            <a:r>
              <a:rPr lang="en-US" sz="2800" dirty="0" err="1"/>
              <a:t>electroproduction</a:t>
            </a:r>
            <a:r>
              <a:rPr lang="en-US" sz="2800" dirty="0"/>
              <a:t> observables of </a:t>
            </a:r>
            <a:r>
              <a:rPr lang="en-US" sz="2800" dirty="0" err="1"/>
              <a:t>unpolarized</a:t>
            </a:r>
            <a:r>
              <a:rPr lang="en-US" sz="2800" dirty="0"/>
              <a:t> protons </a:t>
            </a:r>
            <a:br>
              <a:rPr lang="en-US" sz="2800" dirty="0"/>
            </a:br>
            <a:r>
              <a:rPr lang="en-US" sz="2800" dirty="0" smtClean="0"/>
              <a:t/>
            </a:r>
            <a:br>
              <a:rPr lang="en-US" sz="2800" dirty="0" smtClean="0"/>
            </a:br>
            <a:r>
              <a:rPr lang="it-IT" sz="2800" dirty="0" smtClean="0">
                <a:latin typeface="Calibri" pitchFamily="34" charset="0"/>
              </a:rPr>
              <a:t>With </a:t>
            </a:r>
            <a:r>
              <a:rPr lang="it-IT" sz="2800" dirty="0" err="1" smtClean="0">
                <a:latin typeface="Calibri" pitchFamily="34" charset="0"/>
              </a:rPr>
              <a:t>E</a:t>
            </a:r>
            <a:r>
              <a:rPr lang="it-IT" sz="2800" baseline="-25000" dirty="0" err="1" smtClean="0">
                <a:latin typeface="Calibri" pitchFamily="34" charset="0"/>
              </a:rPr>
              <a:t>beam</a:t>
            </a:r>
            <a:r>
              <a:rPr lang="it-IT" sz="2800" dirty="0">
                <a:latin typeface="Calibri" pitchFamily="34" charset="0"/>
              </a:rPr>
              <a:t>= 6.6 </a:t>
            </a:r>
            <a:r>
              <a:rPr lang="it-IT" sz="2800" dirty="0" err="1">
                <a:latin typeface="Calibri" pitchFamily="34" charset="0"/>
              </a:rPr>
              <a:t>GeV</a:t>
            </a:r>
            <a:r>
              <a:rPr lang="it-IT" sz="2800" dirty="0">
                <a:latin typeface="Calibri" pitchFamily="34" charset="0"/>
              </a:rPr>
              <a:t>, 8.8 </a:t>
            </a:r>
            <a:r>
              <a:rPr lang="it-IT" sz="2800" dirty="0" err="1">
                <a:latin typeface="Calibri" pitchFamily="34" charset="0"/>
              </a:rPr>
              <a:t>GeV</a:t>
            </a:r>
            <a:r>
              <a:rPr lang="it-IT" sz="2800" dirty="0">
                <a:latin typeface="Calibri" pitchFamily="34" charset="0"/>
              </a:rPr>
              <a:t>, 11 </a:t>
            </a:r>
            <a:r>
              <a:rPr lang="it-IT" sz="2800" dirty="0" err="1">
                <a:latin typeface="Calibri" pitchFamily="34" charset="0"/>
              </a:rPr>
              <a:t>GeV</a:t>
            </a:r>
            <a:r>
              <a:rPr lang="it-IT" sz="2800" dirty="0">
                <a:latin typeface="Calibri" pitchFamily="34" charset="0"/>
              </a:rPr>
              <a:t> </a:t>
            </a:r>
            <a:endParaRPr lang="de-DE" sz="2800" dirty="0">
              <a:latin typeface="Calibri" pitchFamily="34" charset="0"/>
            </a:endParaRPr>
          </a:p>
        </p:txBody>
      </p:sp>
      <p:sp>
        <p:nvSpPr>
          <p:cNvPr id="4" name="Subtitle 2"/>
          <p:cNvSpPr txBox="1">
            <a:spLocks/>
          </p:cNvSpPr>
          <p:nvPr/>
        </p:nvSpPr>
        <p:spPr>
          <a:xfrm>
            <a:off x="1066800" y="2819400"/>
            <a:ext cx="6400800" cy="3520684"/>
          </a:xfrm>
          <a:prstGeom prst="rect">
            <a:avLst/>
          </a:prstGeom>
        </p:spPr>
        <p:txBody>
          <a:bodyPr>
            <a:normAutofit/>
          </a:bodyPr>
          <a:lstStyle>
            <a:lvl1pPr marL="0" indent="0" algn="ctr" rtl="0" eaLnBrk="1" latinLnBrk="0" hangingPunct="1">
              <a:spcBef>
                <a:spcPts val="580"/>
              </a:spcBef>
              <a:buClr>
                <a:schemeClr val="accent1"/>
              </a:buClr>
              <a:buSzPct val="85000"/>
              <a:buFont typeface="Wingdings 2"/>
              <a:buNone/>
              <a:defRPr kumimoji="0" sz="2600" kern="1200">
                <a:solidFill>
                  <a:schemeClr val="tx2"/>
                </a:solidFill>
                <a:latin typeface="+mn-lt"/>
                <a:ea typeface="+mn-ea"/>
                <a:cs typeface="+mn-cs"/>
              </a:defRPr>
            </a:lvl1pPr>
            <a:lvl2pPr marL="457200" indent="0" algn="ctr" rtl="0" eaLnBrk="1" latinLnBrk="0" hangingPunct="1">
              <a:spcBef>
                <a:spcPts val="370"/>
              </a:spcBef>
              <a:buClr>
                <a:schemeClr val="accent2"/>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ts val="370"/>
              </a:spcBef>
              <a:buClr>
                <a:schemeClr val="accent1">
                  <a:tint val="60000"/>
                </a:schemeClr>
              </a:buClr>
              <a:buSzPct val="85000"/>
              <a:buFont typeface="Wingdings 2"/>
              <a:buNone/>
              <a:defRPr kumimoji="0" sz="2000" kern="1200">
                <a:solidFill>
                  <a:schemeClr val="tx1"/>
                </a:solidFill>
                <a:latin typeface="+mn-lt"/>
                <a:ea typeface="+mn-ea"/>
                <a:cs typeface="+mn-cs"/>
              </a:defRPr>
            </a:lvl3pPr>
            <a:lvl4pPr marL="1371600" indent="0" algn="ctr" rtl="0" eaLnBrk="1" latinLnBrk="0" hangingPunct="1">
              <a:spcBef>
                <a:spcPts val="370"/>
              </a:spcBef>
              <a:buClr>
                <a:schemeClr val="accent3"/>
              </a:buClr>
              <a:buSzPct val="80000"/>
              <a:buFont typeface="Wingdings 2"/>
              <a:buNone/>
              <a:defRPr kumimoji="0" sz="2000" kern="1200">
                <a:solidFill>
                  <a:schemeClr val="tx1"/>
                </a:solidFill>
                <a:latin typeface="+mn-lt"/>
                <a:ea typeface="+mn-ea"/>
                <a:cs typeface="+mn-cs"/>
              </a:defRPr>
            </a:lvl4pPr>
            <a:lvl5pPr marL="1828800" indent="0" algn="ctr" rtl="0" eaLnBrk="1" latinLnBrk="0" hangingPunct="1">
              <a:spcBef>
                <a:spcPts val="370"/>
              </a:spcBef>
              <a:buClr>
                <a:schemeClr val="accent3"/>
              </a:buClr>
              <a:buFontTx/>
              <a:buNone/>
              <a:defRPr kumimoji="0" sz="2000" kern="1200">
                <a:solidFill>
                  <a:schemeClr val="tx1"/>
                </a:solidFill>
                <a:latin typeface="+mn-lt"/>
                <a:ea typeface="+mn-ea"/>
                <a:cs typeface="+mn-cs"/>
              </a:defRPr>
            </a:lvl5pPr>
            <a:lvl6pPr marL="2286000" indent="0" algn="ctr" rtl="0" eaLnBrk="1" latinLnBrk="0" hangingPunct="1">
              <a:spcBef>
                <a:spcPts val="370"/>
              </a:spcBef>
              <a:buClr>
                <a:schemeClr val="accent3"/>
              </a:buClr>
              <a:buNone/>
              <a:defRPr kumimoji="0" sz="1800" kern="1200" baseline="0">
                <a:solidFill>
                  <a:schemeClr val="tx1"/>
                </a:solidFill>
                <a:latin typeface="+mn-lt"/>
                <a:ea typeface="+mn-ea"/>
                <a:cs typeface="+mn-cs"/>
              </a:defRPr>
            </a:lvl6pPr>
            <a:lvl7pPr marL="2743200" indent="0" algn="ctr" rtl="0" eaLnBrk="1" latinLnBrk="0" hangingPunct="1">
              <a:spcBef>
                <a:spcPts val="370"/>
              </a:spcBef>
              <a:buClr>
                <a:schemeClr val="accent2"/>
              </a:buClr>
              <a:buNone/>
              <a:defRPr kumimoji="0" sz="1800" kern="1200">
                <a:solidFill>
                  <a:schemeClr val="tx1"/>
                </a:solidFill>
                <a:latin typeface="+mn-lt"/>
                <a:ea typeface="+mn-ea"/>
                <a:cs typeface="+mn-cs"/>
              </a:defRPr>
            </a:lvl7pPr>
            <a:lvl8pPr marL="3200400" indent="0" algn="ctr" rtl="0" eaLnBrk="1" latinLnBrk="0" hangingPunct="1">
              <a:spcBef>
                <a:spcPts val="370"/>
              </a:spcBef>
              <a:buClr>
                <a:schemeClr val="accent1">
                  <a:tint val="60000"/>
                </a:schemeClr>
              </a:buClr>
              <a:buNone/>
              <a:defRPr kumimoji="0" sz="1800" kern="1200">
                <a:solidFill>
                  <a:schemeClr val="tx1"/>
                </a:solidFill>
                <a:latin typeface="+mn-lt"/>
                <a:ea typeface="+mn-ea"/>
                <a:cs typeface="+mn-cs"/>
              </a:defRPr>
            </a:lvl8pPr>
            <a:lvl9pPr marL="3657600" indent="0" algn="ctr" rtl="0" eaLnBrk="1" latinLnBrk="0" hangingPunct="1">
              <a:spcBef>
                <a:spcPts val="370"/>
              </a:spcBef>
              <a:buClr>
                <a:schemeClr val="accent2">
                  <a:tint val="60000"/>
                </a:schemeClr>
              </a:buClr>
              <a:buNone/>
              <a:defRPr kumimoji="0" sz="1800" kern="1200">
                <a:solidFill>
                  <a:schemeClr val="tx1"/>
                </a:solidFill>
                <a:latin typeface="+mn-lt"/>
                <a:ea typeface="+mn-ea"/>
                <a:cs typeface="+mn-cs"/>
              </a:defRPr>
            </a:lvl9pPr>
          </a:lstStyle>
          <a:p>
            <a:endParaRPr lang="en-US" dirty="0" smtClean="0">
              <a:latin typeface="Calibri" pitchFamily="34" charset="0"/>
            </a:endParaRPr>
          </a:p>
          <a:p>
            <a:endParaRPr lang="en-US" sz="1900" dirty="0" smtClean="0">
              <a:latin typeface="Calibri" pitchFamily="34" charset="0"/>
            </a:endParaRPr>
          </a:p>
          <a:p>
            <a:endParaRPr lang="en-US" sz="1900" dirty="0" smtClean="0">
              <a:latin typeface="Calibri" pitchFamily="34" charset="0"/>
            </a:endParaRPr>
          </a:p>
          <a:p>
            <a:pPr algn="l"/>
            <a:r>
              <a:rPr lang="en-US" sz="2000" dirty="0" smtClean="0">
                <a:latin typeface="Arial"/>
              </a:rPr>
              <a:t>Hall A experiment data taking underway</a:t>
            </a:r>
          </a:p>
          <a:p>
            <a:pPr algn="l"/>
            <a:r>
              <a:rPr lang="en-US" sz="2000" dirty="0" smtClean="0">
                <a:latin typeface="Arial"/>
              </a:rPr>
              <a:t>Hall B proposal being developed for submission to the next PAC</a:t>
            </a:r>
            <a:endParaRPr lang="en-US" sz="2000" dirty="0">
              <a:latin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614577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a:xfrm>
            <a:off x="381000" y="838200"/>
            <a:ext cx="8229600" cy="4835245"/>
          </a:xfrm>
        </p:spPr>
        <p:txBody>
          <a:bodyPr/>
          <a:lstStyle/>
          <a:p>
            <a:pPr marL="0" indent="0">
              <a:buNone/>
            </a:pPr>
            <a:endParaRPr lang="en-US" dirty="0"/>
          </a:p>
          <a:p>
            <a:r>
              <a:rPr lang="en-US" dirty="0"/>
              <a:t>To use the beam energy dependence of the BH and DVCS amplitudes to isolate the BH·DVCS interference term from the pure DVCS2 contribution (as a function of Q2): </a:t>
            </a:r>
            <a:endParaRPr lang="en-US" dirty="0" smtClean="0"/>
          </a:p>
          <a:p>
            <a:pPr lvl="1"/>
            <a:r>
              <a:rPr lang="en-US" dirty="0" smtClean="0"/>
              <a:t>Extraction of different combinations </a:t>
            </a:r>
            <a:r>
              <a:rPr lang="en-US" dirty="0" smtClean="0"/>
              <a:t>of </a:t>
            </a:r>
            <a:r>
              <a:rPr lang="en-US" dirty="0" err="1" smtClean="0"/>
              <a:t>GPDs</a:t>
            </a:r>
            <a:r>
              <a:rPr lang="en-US" dirty="0" smtClean="0"/>
              <a:t> </a:t>
            </a:r>
            <a:endParaRPr lang="en-US" dirty="0" smtClean="0"/>
          </a:p>
          <a:p>
            <a:pPr lvl="1"/>
            <a:r>
              <a:rPr lang="en-US" dirty="0" smtClean="0"/>
              <a:t>Additional </a:t>
            </a:r>
            <a:r>
              <a:rPr lang="en-US" dirty="0"/>
              <a:t>test of DVCS </a:t>
            </a:r>
            <a:r>
              <a:rPr lang="en-US" dirty="0" smtClean="0"/>
              <a:t>scaling</a:t>
            </a:r>
          </a:p>
          <a:p>
            <a:pPr lvl="1"/>
            <a:endParaRPr lang="en-US" dirty="0" smtClean="0"/>
          </a:p>
          <a:p>
            <a:r>
              <a:rPr lang="en-US" dirty="0" smtClean="0"/>
              <a:t>To </a:t>
            </a:r>
            <a:r>
              <a:rPr lang="en-US" dirty="0"/>
              <a:t>measure </a:t>
            </a:r>
            <a:r>
              <a:rPr lang="en-US" dirty="0" smtClean="0"/>
              <a:t>response </a:t>
            </a:r>
            <a:r>
              <a:rPr lang="en-US" dirty="0"/>
              <a:t>functions of the deep virtual π</a:t>
            </a:r>
            <a:r>
              <a:rPr lang="en-US" sz="1100" dirty="0"/>
              <a:t>0 </a:t>
            </a:r>
            <a:r>
              <a:rPr lang="en-US" dirty="0"/>
              <a:t>channel, in particular </a:t>
            </a:r>
            <a:r>
              <a:rPr lang="en-US" dirty="0" err="1"/>
              <a:t>dσ</a:t>
            </a:r>
            <a:r>
              <a:rPr lang="en-US" sz="1100" dirty="0" err="1"/>
              <a:t>L</a:t>
            </a:r>
            <a:r>
              <a:rPr lang="en-US" sz="1100" dirty="0"/>
              <a:t> </a:t>
            </a:r>
            <a:r>
              <a:rPr lang="en-US" dirty="0"/>
              <a:t>and </a:t>
            </a:r>
            <a:r>
              <a:rPr lang="en-US" dirty="0" err="1"/>
              <a:t>dσ</a:t>
            </a:r>
            <a:r>
              <a:rPr lang="en-US" sz="1100" dirty="0" err="1"/>
              <a:t>T</a:t>
            </a:r>
            <a:r>
              <a:rPr lang="en-US" sz="1100" dirty="0"/>
              <a:t> </a:t>
            </a:r>
            <a:r>
              <a:rPr lang="en-US" dirty="0"/>
              <a:t>by a </a:t>
            </a:r>
            <a:r>
              <a:rPr lang="en-US" dirty="0" err="1"/>
              <a:t>Rosenbluth</a:t>
            </a:r>
            <a:r>
              <a:rPr lang="en-US" dirty="0"/>
              <a:t> separation (as a function of Q</a:t>
            </a:r>
            <a:r>
              <a:rPr lang="en-US" sz="1400" dirty="0"/>
              <a:t>2</a:t>
            </a:r>
            <a:r>
              <a:rPr lang="en-US" dirty="0"/>
              <a:t>): </a:t>
            </a:r>
            <a:endParaRPr lang="en-US" dirty="0" smtClean="0"/>
          </a:p>
          <a:p>
            <a:pPr lvl="1"/>
            <a:r>
              <a:rPr lang="en-US" dirty="0" smtClean="0"/>
              <a:t>valuable </a:t>
            </a:r>
            <a:r>
              <a:rPr lang="en-US" dirty="0"/>
              <a:t>complementary (flavor) information on </a:t>
            </a:r>
            <a:r>
              <a:rPr lang="en-US" dirty="0" err="1"/>
              <a:t>GPDs</a:t>
            </a:r>
            <a:r>
              <a:rPr lang="en-US" dirty="0"/>
              <a:t> </a:t>
            </a:r>
            <a:endParaRPr lang="en-US" dirty="0" smtClean="0"/>
          </a:p>
          <a:p>
            <a:pPr marL="457200" lvl="1" indent="0">
              <a:buNone/>
            </a:pPr>
            <a:endParaRPr lang="en-US" dirty="0" smtClean="0"/>
          </a:p>
          <a:p>
            <a:r>
              <a:rPr lang="en-US" dirty="0" smtClean="0"/>
              <a:t>Complementary measurements </a:t>
            </a:r>
            <a:r>
              <a:rPr lang="en-US" dirty="0" smtClean="0"/>
              <a:t>in Hall A and Hall B</a:t>
            </a:r>
          </a:p>
          <a:p>
            <a:pPr lvl="1"/>
            <a:r>
              <a:rPr lang="en-US" dirty="0" smtClean="0"/>
              <a:t>Hall A taking data</a:t>
            </a:r>
          </a:p>
          <a:p>
            <a:pPr lvl="1"/>
            <a:r>
              <a:rPr lang="en-US" dirty="0" smtClean="0"/>
              <a:t>Hall B preparing proposal for next PAC</a:t>
            </a:r>
            <a:endParaRPr lang="en-US" dirty="0" smtClean="0"/>
          </a:p>
          <a:p>
            <a:pPr marL="0" indent="0">
              <a:buNone/>
            </a:pP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64639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
            <a:ext cx="8458200" cy="1180154"/>
          </a:xfrm>
        </p:spPr>
        <p:txBody>
          <a:bodyPr>
            <a:normAutofit/>
          </a:bodyPr>
          <a:lstStyle/>
          <a:p>
            <a:r>
              <a:rPr lang="en-US" sz="2800" b="1" dirty="0" smtClean="0"/>
              <a:t>DVCS with CLAS12 at various beam energies </a:t>
            </a:r>
            <a:endParaRPr lang="en-US" sz="2800" b="1" dirty="0"/>
          </a:p>
        </p:txBody>
      </p:sp>
      <p:pic>
        <p:nvPicPr>
          <p:cNvPr id="3" name="Picture 2" descr="beam_energies_kinematics.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200" y="1247536"/>
            <a:ext cx="4897707" cy="4772264"/>
          </a:xfrm>
          <a:prstGeom prst="rect">
            <a:avLst/>
          </a:prstGeom>
        </p:spPr>
      </p:pic>
      <p:sp>
        <p:nvSpPr>
          <p:cNvPr id="4" name="TextBox 3"/>
          <p:cNvSpPr txBox="1"/>
          <p:nvPr/>
        </p:nvSpPr>
        <p:spPr>
          <a:xfrm>
            <a:off x="5029200" y="1066800"/>
            <a:ext cx="3886883" cy="5078314"/>
          </a:xfrm>
          <a:prstGeom prst="rect">
            <a:avLst/>
          </a:prstGeom>
          <a:noFill/>
          <a:ln>
            <a:solidFill>
              <a:srgbClr val="4F81BD"/>
            </a:solidFill>
          </a:ln>
        </p:spPr>
        <p:txBody>
          <a:bodyPr wrap="square" rtlCol="0">
            <a:spAutoFit/>
          </a:bodyPr>
          <a:lstStyle/>
          <a:p>
            <a:pPr marL="285750" indent="-285750">
              <a:buFontTx/>
              <a:buChar char="-"/>
            </a:pPr>
            <a:r>
              <a:rPr lang="en-US" dirty="0" smtClean="0">
                <a:latin typeface="Arial"/>
                <a:cs typeface="Arial"/>
              </a:rPr>
              <a:t>Increase and optimize kinematical coverage with 6.6, 8.8, and 11 </a:t>
            </a:r>
            <a:r>
              <a:rPr lang="en-US" dirty="0" err="1" smtClean="0">
                <a:latin typeface="Arial"/>
                <a:cs typeface="Arial"/>
              </a:rPr>
              <a:t>GeV</a:t>
            </a:r>
            <a:endParaRPr lang="en-US" dirty="0" smtClean="0">
              <a:latin typeface="Arial"/>
              <a:cs typeface="Arial"/>
            </a:endParaRPr>
          </a:p>
          <a:p>
            <a:pPr marL="285750" indent="-285750">
              <a:buFontTx/>
              <a:buChar char="-"/>
            </a:pPr>
            <a:endParaRPr lang="en-US" dirty="0">
              <a:latin typeface="Arial"/>
              <a:cs typeface="Arial"/>
            </a:endParaRPr>
          </a:p>
          <a:p>
            <a:pPr marL="285750" indent="-285750">
              <a:buFontTx/>
              <a:buChar char="-"/>
            </a:pPr>
            <a:r>
              <a:rPr lang="en-US" dirty="0" smtClean="0">
                <a:latin typeface="Arial"/>
                <a:cs typeface="Arial"/>
              </a:rPr>
              <a:t>“</a:t>
            </a:r>
            <a:r>
              <a:rPr lang="en-US" dirty="0" err="1" smtClean="0">
                <a:latin typeface="Arial"/>
                <a:cs typeface="Arial"/>
              </a:rPr>
              <a:t>Rosenbluth</a:t>
            </a:r>
            <a:r>
              <a:rPr lang="en-US" dirty="0" smtClean="0">
                <a:latin typeface="Arial"/>
                <a:cs typeface="Arial"/>
              </a:rPr>
              <a:t>” type separation </a:t>
            </a:r>
            <a:r>
              <a:rPr lang="en-US" dirty="0">
                <a:latin typeface="Arial"/>
                <a:cs typeface="Arial"/>
              </a:rPr>
              <a:t> </a:t>
            </a:r>
            <a:r>
              <a:rPr lang="en-US" dirty="0" smtClean="0">
                <a:latin typeface="Arial"/>
                <a:cs typeface="Arial"/>
              </a:rPr>
              <a:t>between DVCS /Bethe</a:t>
            </a:r>
            <a:r>
              <a:rPr lang="en-US" dirty="0">
                <a:latin typeface="Arial"/>
                <a:cs typeface="Arial"/>
              </a:rPr>
              <a:t>-</a:t>
            </a:r>
            <a:r>
              <a:rPr lang="en-US" dirty="0" err="1">
                <a:latin typeface="Arial"/>
                <a:cs typeface="Arial"/>
              </a:rPr>
              <a:t>Heitler</a:t>
            </a:r>
            <a:r>
              <a:rPr lang="en-US" dirty="0">
                <a:latin typeface="Arial"/>
                <a:cs typeface="Arial"/>
              </a:rPr>
              <a:t> </a:t>
            </a:r>
            <a:r>
              <a:rPr lang="en-US" dirty="0" smtClean="0">
                <a:latin typeface="Arial"/>
                <a:cs typeface="Arial"/>
              </a:rPr>
              <a:t>interference term and DVCS square term</a:t>
            </a:r>
          </a:p>
          <a:p>
            <a:pPr marL="285750" indent="-285750">
              <a:buFontTx/>
              <a:buChar char="-"/>
            </a:pPr>
            <a:endParaRPr lang="en-US" dirty="0">
              <a:latin typeface="Arial"/>
              <a:cs typeface="Arial"/>
            </a:endParaRPr>
          </a:p>
          <a:p>
            <a:pPr marL="285750" indent="-285750">
              <a:buFontTx/>
              <a:buChar char="-"/>
            </a:pPr>
            <a:r>
              <a:rPr lang="en-US" dirty="0" smtClean="0">
                <a:latin typeface="Arial"/>
                <a:cs typeface="Arial"/>
              </a:rPr>
              <a:t>Clean extraction of </a:t>
            </a:r>
            <a:r>
              <a:rPr lang="en-US" dirty="0" err="1" smtClean="0">
                <a:latin typeface="Arial"/>
                <a:cs typeface="Arial"/>
              </a:rPr>
              <a:t>Imagininary</a:t>
            </a:r>
            <a:r>
              <a:rPr lang="en-US" dirty="0" smtClean="0">
                <a:latin typeface="Arial"/>
                <a:cs typeface="Arial"/>
              </a:rPr>
              <a:t> and Real parts of Compton Form Factors</a:t>
            </a:r>
          </a:p>
          <a:p>
            <a:pPr marL="285750" indent="-285750">
              <a:buFontTx/>
              <a:buChar char="-"/>
            </a:pPr>
            <a:endParaRPr lang="en-US" dirty="0" smtClean="0">
              <a:latin typeface="Arial"/>
              <a:cs typeface="Arial"/>
            </a:endParaRPr>
          </a:p>
          <a:p>
            <a:pPr marL="285750" indent="-285750">
              <a:buFontTx/>
              <a:buChar char="-"/>
            </a:pPr>
            <a:r>
              <a:rPr lang="en-US" dirty="0" smtClean="0">
                <a:latin typeface="Arial"/>
                <a:cs typeface="Arial"/>
              </a:rPr>
              <a:t>Use dispersion relations to access the elusive D-term and open physics reach of exclusive processes </a:t>
            </a:r>
            <a:r>
              <a:rPr lang="en-US" dirty="0" err="1" smtClean="0">
                <a:latin typeface="Arial"/>
                <a:cs typeface="Arial"/>
              </a:rPr>
              <a:t>beyong</a:t>
            </a:r>
            <a:r>
              <a:rPr lang="en-US" dirty="0" smtClean="0">
                <a:latin typeface="Arial"/>
                <a:cs typeface="Arial"/>
              </a:rPr>
              <a:t> Imaging in the transverse plane</a:t>
            </a:r>
            <a:endParaRPr lang="en-US" dirty="0">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17458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304800" y="-152400"/>
            <a:ext cx="8153400" cy="1180154"/>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t>DVCS with CLAS12 at various beam energies </a:t>
            </a:r>
            <a:endParaRPr lang="en-US" sz="2800" b="1" dirty="0"/>
          </a:p>
        </p:txBody>
      </p:sp>
      <p:pic>
        <p:nvPicPr>
          <p:cNvPr id="5" name="Picture 4" descr="CFF_definition.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600" y="1143000"/>
            <a:ext cx="4774005" cy="1498792"/>
          </a:xfrm>
          <a:prstGeom prst="rect">
            <a:avLst/>
          </a:prstGeom>
        </p:spPr>
      </p:pic>
      <p:pic>
        <p:nvPicPr>
          <p:cNvPr id="6" name="Picture 5" descr="CFF_Dispersion_Relation.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3400" y="2819400"/>
            <a:ext cx="7558692" cy="716285"/>
          </a:xfrm>
          <a:prstGeom prst="rect">
            <a:avLst/>
          </a:prstGeom>
        </p:spPr>
      </p:pic>
      <p:sp>
        <p:nvSpPr>
          <p:cNvPr id="7" name="TextBox 6"/>
          <p:cNvSpPr txBox="1"/>
          <p:nvPr/>
        </p:nvSpPr>
        <p:spPr>
          <a:xfrm>
            <a:off x="6477000" y="1295400"/>
            <a:ext cx="2248588" cy="1200329"/>
          </a:xfrm>
          <a:prstGeom prst="rect">
            <a:avLst/>
          </a:prstGeom>
          <a:noFill/>
          <a:ln>
            <a:solidFill>
              <a:srgbClr val="4F81BD"/>
            </a:solidFill>
          </a:ln>
        </p:spPr>
        <p:txBody>
          <a:bodyPr wrap="square" rtlCol="0">
            <a:spAutoFit/>
          </a:bodyPr>
          <a:lstStyle/>
          <a:p>
            <a:r>
              <a:rPr lang="en-US" dirty="0" smtClean="0"/>
              <a:t>Imaginary Part of CFF</a:t>
            </a:r>
          </a:p>
          <a:p>
            <a:endParaRPr lang="en-US" dirty="0" smtClean="0"/>
          </a:p>
          <a:p>
            <a:endParaRPr lang="en-US" dirty="0"/>
          </a:p>
          <a:p>
            <a:r>
              <a:rPr lang="en-US" dirty="0" smtClean="0"/>
              <a:t>Real Part of CFF</a:t>
            </a:r>
            <a:endParaRPr lang="en-US" dirty="0"/>
          </a:p>
        </p:txBody>
      </p:sp>
      <p:cxnSp>
        <p:nvCxnSpPr>
          <p:cNvPr id="9" name="Straight Arrow Connector 8"/>
          <p:cNvCxnSpPr/>
          <p:nvPr/>
        </p:nvCxnSpPr>
        <p:spPr>
          <a:xfrm flipH="1">
            <a:off x="5105400" y="1524000"/>
            <a:ext cx="1093064" cy="0"/>
          </a:xfrm>
          <a:prstGeom prst="straightConnector1">
            <a:avLst/>
          </a:prstGeom>
          <a:ln w="76200" cmpd="sng">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flipH="1">
            <a:off x="5105400" y="2209800"/>
            <a:ext cx="1093064" cy="0"/>
          </a:xfrm>
          <a:prstGeom prst="straightConnector1">
            <a:avLst/>
          </a:prstGeom>
          <a:ln w="76200" cmpd="sng">
            <a:solidFill>
              <a:srgbClr val="FF0000"/>
            </a:solidFill>
            <a:tailEnd type="arrow"/>
          </a:ln>
        </p:spPr>
        <p:style>
          <a:lnRef idx="3">
            <a:schemeClr val="accent2"/>
          </a:lnRef>
          <a:fillRef idx="0">
            <a:schemeClr val="accent2"/>
          </a:fillRef>
          <a:effectRef idx="2">
            <a:schemeClr val="accent2"/>
          </a:effectRef>
          <a:fontRef idx="minor">
            <a:schemeClr val="tx1"/>
          </a:fontRef>
        </p:style>
      </p:cxnSp>
      <p:pic>
        <p:nvPicPr>
          <p:cNvPr id="12" name="Picture 11" descr="Nucleon_P_CQSM2.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600" y="3505200"/>
            <a:ext cx="3494988" cy="2829511"/>
          </a:xfrm>
          <a:prstGeom prst="rect">
            <a:avLst/>
          </a:prstGeom>
        </p:spPr>
      </p:pic>
      <p:sp>
        <p:nvSpPr>
          <p:cNvPr id="13" name="TextBox 12"/>
          <p:cNvSpPr txBox="1"/>
          <p:nvPr/>
        </p:nvSpPr>
        <p:spPr>
          <a:xfrm>
            <a:off x="3810000" y="3733800"/>
            <a:ext cx="5225886" cy="2585323"/>
          </a:xfrm>
          <a:prstGeom prst="rect">
            <a:avLst/>
          </a:prstGeom>
          <a:noFill/>
          <a:ln>
            <a:solidFill>
              <a:srgbClr val="4F81BD"/>
            </a:solidFill>
          </a:ln>
        </p:spPr>
        <p:txBody>
          <a:bodyPr wrap="square" rtlCol="0">
            <a:spAutoFit/>
          </a:bodyPr>
          <a:lstStyle/>
          <a:p>
            <a:pPr marL="285750" indent="-285750">
              <a:buFont typeface="Arial"/>
              <a:buChar char="•"/>
            </a:pPr>
            <a:r>
              <a:rPr lang="en-US" dirty="0" smtClean="0">
                <a:latin typeface="Arial"/>
                <a:cs typeface="Arial"/>
              </a:rPr>
              <a:t>The D-term is the least known part of the conventional GPD H</a:t>
            </a:r>
          </a:p>
          <a:p>
            <a:pPr marL="285750" indent="-285750">
              <a:buFont typeface="Arial"/>
              <a:buChar char="•"/>
            </a:pPr>
            <a:endParaRPr lang="en-US" dirty="0">
              <a:latin typeface="Arial"/>
              <a:cs typeface="Arial"/>
            </a:endParaRPr>
          </a:p>
          <a:p>
            <a:pPr marL="285750" indent="-285750">
              <a:buFont typeface="Arial"/>
              <a:buChar char="•"/>
            </a:pPr>
            <a:r>
              <a:rPr lang="en-US" dirty="0" smtClean="0">
                <a:latin typeface="Arial"/>
                <a:cs typeface="Arial"/>
              </a:rPr>
              <a:t>t-dependence of the D-term encodes the form factor associated with the distributions of forces on </a:t>
            </a:r>
            <a:r>
              <a:rPr lang="en-US" dirty="0" err="1" smtClean="0">
                <a:latin typeface="Arial"/>
                <a:cs typeface="Arial"/>
              </a:rPr>
              <a:t>partons</a:t>
            </a:r>
            <a:r>
              <a:rPr lang="en-US" dirty="0" smtClean="0">
                <a:latin typeface="Arial"/>
                <a:cs typeface="Arial"/>
              </a:rPr>
              <a:t> inside hadrons</a:t>
            </a:r>
          </a:p>
          <a:p>
            <a:pPr marL="285750" indent="-285750">
              <a:buFont typeface="Arial"/>
              <a:buChar char="•"/>
            </a:pPr>
            <a:endParaRPr lang="en-US" dirty="0">
              <a:latin typeface="Arial"/>
              <a:cs typeface="Arial"/>
            </a:endParaRPr>
          </a:p>
          <a:p>
            <a:pPr marL="285750" indent="-285750">
              <a:buFont typeface="Arial"/>
              <a:buChar char="•"/>
            </a:pPr>
            <a:r>
              <a:rPr lang="en-US" dirty="0" smtClean="0">
                <a:latin typeface="Arial"/>
                <a:cs typeface="Arial"/>
              </a:rPr>
              <a:t>May shed light on the mechanism of confinement </a:t>
            </a:r>
            <a:endParaRPr lang="en-US" dirty="0">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95799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eaLnBrk="1" hangingPunct="1"/>
            <a:r>
              <a:rPr lang="en-US" sz="3000" dirty="0" smtClean="0">
                <a:solidFill>
                  <a:srgbClr val="000000"/>
                </a:solidFill>
                <a:effectLst>
                  <a:outerShdw blurRad="38100" dist="38100" dir="2700000" algn="tl">
                    <a:srgbClr val="000000">
                      <a:alpha val="43137"/>
                    </a:srgbClr>
                  </a:outerShdw>
                </a:effectLst>
                <a:latin typeface="Arial"/>
                <a:cs typeface="Arial"/>
              </a:rPr>
              <a:t>Deep Virtual Compton Scattering (DVCS)</a:t>
            </a:r>
            <a:endParaRPr lang="en-US" sz="3000" dirty="0">
              <a:solidFill>
                <a:srgbClr val="000000"/>
              </a:solidFill>
              <a:effectLst>
                <a:outerShdw blurRad="38100" dist="38100" dir="2700000" algn="tl">
                  <a:srgbClr val="000000">
                    <a:alpha val="43137"/>
                  </a:srgbClr>
                </a:outerShdw>
              </a:effectLst>
              <a:latin typeface="Arial"/>
              <a:cs typeface="Arial"/>
            </a:endParaRPr>
          </a:p>
        </p:txBody>
      </p:sp>
      <p:pic>
        <p:nvPicPr>
          <p:cNvPr id="30722" name="Picture 2"/>
          <p:cNvPicPr>
            <a:picLocks noChangeAspect="1" noChangeArrowheads="1"/>
          </p:cNvPicPr>
          <p:nvPr/>
        </p:nvPicPr>
        <p:blipFill>
          <a:blip r:embed="rId2" cstate="print"/>
          <a:srcRect/>
          <a:stretch>
            <a:fillRect/>
          </a:stretch>
        </p:blipFill>
        <p:spPr bwMode="auto">
          <a:xfrm>
            <a:off x="152400" y="1371600"/>
            <a:ext cx="3886200" cy="2265099"/>
          </a:xfrm>
          <a:prstGeom prst="rect">
            <a:avLst/>
          </a:prstGeom>
          <a:noFill/>
          <a:ln w="9525">
            <a:noFill/>
            <a:miter lim="800000"/>
            <a:headEnd/>
            <a:tailEnd/>
          </a:ln>
        </p:spPr>
      </p:pic>
      <p:sp>
        <p:nvSpPr>
          <p:cNvPr id="9" name="TextBox 8"/>
          <p:cNvSpPr txBox="1"/>
          <p:nvPr/>
        </p:nvSpPr>
        <p:spPr>
          <a:xfrm>
            <a:off x="0" y="5638800"/>
            <a:ext cx="9302547" cy="369332"/>
          </a:xfrm>
          <a:prstGeom prst="rect">
            <a:avLst/>
          </a:prstGeom>
          <a:noFill/>
        </p:spPr>
        <p:txBody>
          <a:bodyPr wrap="none" rtlCol="0">
            <a:spAutoFit/>
          </a:bodyPr>
          <a:lstStyle/>
          <a:p>
            <a:r>
              <a:rPr lang="en-US" sz="1800" b="1" dirty="0" smtClean="0">
                <a:latin typeface="Arial" pitchFamily="34" charset="0"/>
                <a:cs typeface="Arial" pitchFamily="34" charset="0"/>
              </a:rPr>
              <a:t>3-D Imaging conjointly in transverse impact parameter and longitudinal momentum</a:t>
            </a:r>
            <a:endParaRPr lang="en-US" sz="1800" b="1" dirty="0">
              <a:latin typeface="Arial" pitchFamily="34" charset="0"/>
              <a:cs typeface="Arial" pitchFamily="34" charset="0"/>
            </a:endParaRPr>
          </a:p>
        </p:txBody>
      </p:sp>
      <p:grpSp>
        <p:nvGrpSpPr>
          <p:cNvPr id="2" name="Group 11"/>
          <p:cNvGrpSpPr/>
          <p:nvPr/>
        </p:nvGrpSpPr>
        <p:grpSpPr>
          <a:xfrm>
            <a:off x="4724400" y="914400"/>
            <a:ext cx="4343400" cy="3942472"/>
            <a:chOff x="4724400" y="914400"/>
            <a:chExt cx="4343400" cy="3942472"/>
          </a:xfrm>
        </p:grpSpPr>
        <p:pic>
          <p:nvPicPr>
            <p:cNvPr id="30724" name="Picture 4"/>
            <p:cNvPicPr>
              <a:picLocks noChangeAspect="1" noChangeArrowheads="1"/>
            </p:cNvPicPr>
            <p:nvPr/>
          </p:nvPicPr>
          <p:blipFill>
            <a:blip r:embed="rId3" cstate="print"/>
            <a:srcRect/>
            <a:stretch>
              <a:fillRect/>
            </a:stretch>
          </p:blipFill>
          <p:spPr bwMode="auto">
            <a:xfrm>
              <a:off x="4724400" y="914400"/>
              <a:ext cx="4343400" cy="3942472"/>
            </a:xfrm>
            <a:prstGeom prst="rect">
              <a:avLst/>
            </a:prstGeom>
            <a:noFill/>
            <a:ln w="9525">
              <a:noFill/>
              <a:miter lim="800000"/>
              <a:headEnd/>
              <a:tailEnd/>
            </a:ln>
          </p:spPr>
        </p:pic>
        <p:sp>
          <p:nvSpPr>
            <p:cNvPr id="11" name="Rectangle 10"/>
            <p:cNvSpPr/>
            <p:nvPr/>
          </p:nvSpPr>
          <p:spPr bwMode="auto">
            <a:xfrm>
              <a:off x="6400800" y="914400"/>
              <a:ext cx="1524000" cy="914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grpSp>
      <p:sp>
        <p:nvSpPr>
          <p:cNvPr id="13" name="TextBox 36"/>
          <p:cNvSpPr txBox="1">
            <a:spLocks noChangeArrowheads="1"/>
          </p:cNvSpPr>
          <p:nvPr/>
        </p:nvSpPr>
        <p:spPr bwMode="auto">
          <a:xfrm>
            <a:off x="381000" y="4038600"/>
            <a:ext cx="2438400" cy="523220"/>
          </a:xfrm>
          <a:prstGeom prst="rect">
            <a:avLst/>
          </a:prstGeom>
          <a:noFill/>
          <a:ln w="9525">
            <a:solidFill>
              <a:srgbClr val="FF0000"/>
            </a:solidFill>
            <a:miter lim="800000"/>
            <a:headEnd/>
            <a:tailEnd/>
          </a:ln>
        </p:spPr>
        <p:txBody>
          <a:bodyPr wrap="square">
            <a:spAutoFit/>
          </a:bodyPr>
          <a:lstStyle/>
          <a:p>
            <a:r>
              <a:rPr lang="en-US" sz="1400" dirty="0">
                <a:latin typeface="Arial" pitchFamily="34" charset="0"/>
                <a:cs typeface="Arial" pitchFamily="34" charset="0"/>
              </a:rPr>
              <a:t>x: average fraction of quark </a:t>
            </a:r>
            <a:br>
              <a:rPr lang="en-US" sz="1400" dirty="0">
                <a:latin typeface="Arial" pitchFamily="34" charset="0"/>
                <a:cs typeface="Arial" pitchFamily="34" charset="0"/>
              </a:rPr>
            </a:br>
            <a:r>
              <a:rPr lang="en-US" sz="1400" dirty="0">
                <a:latin typeface="Arial" pitchFamily="34" charset="0"/>
                <a:cs typeface="Arial" pitchFamily="34" charset="0"/>
              </a:rPr>
              <a:t>    longitudinal momentum  </a:t>
            </a:r>
          </a:p>
        </p:txBody>
      </p:sp>
      <p:grpSp>
        <p:nvGrpSpPr>
          <p:cNvPr id="3" name="Group 18"/>
          <p:cNvGrpSpPr/>
          <p:nvPr/>
        </p:nvGrpSpPr>
        <p:grpSpPr>
          <a:xfrm>
            <a:off x="381000" y="4648200"/>
            <a:ext cx="2209755" cy="584775"/>
            <a:chOff x="228645" y="4876801"/>
            <a:chExt cx="2209755" cy="584775"/>
          </a:xfrm>
        </p:grpSpPr>
        <p:sp>
          <p:nvSpPr>
            <p:cNvPr id="17" name="Rectangle 41"/>
            <p:cNvSpPr>
              <a:spLocks noChangeArrowheads="1"/>
            </p:cNvSpPr>
            <p:nvPr/>
          </p:nvSpPr>
          <p:spPr bwMode="auto">
            <a:xfrm>
              <a:off x="228645" y="4876801"/>
              <a:ext cx="2209755" cy="584775"/>
            </a:xfrm>
            <a:prstGeom prst="rect">
              <a:avLst/>
            </a:prstGeom>
            <a:noFill/>
            <a:ln w="9525">
              <a:solidFill>
                <a:srgbClr val="FF0000"/>
              </a:solidFill>
              <a:miter lim="800000"/>
              <a:headEnd/>
              <a:tailEnd/>
            </a:ln>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noProof="0" dirty="0" smtClean="0">
                  <a:ln>
                    <a:noFill/>
                  </a:ln>
                  <a:solidFill>
                    <a:sysClr val="windowText" lastClr="000000"/>
                  </a:solidFill>
                  <a:effectLst/>
                  <a:uLnTx/>
                  <a:uFillTx/>
                </a:rPr>
                <a:t>   :</a:t>
              </a:r>
              <a:r>
                <a:rPr kumimoji="0" lang="en-US" sz="1400" b="0" i="0" u="none" strike="noStrike" kern="0" cap="none" spc="0" normalizeH="0" baseline="0" noProof="0" dirty="0" smtClean="0">
                  <a:ln>
                    <a:noFill/>
                  </a:ln>
                  <a:solidFill>
                    <a:sysClr val="windowText" lastClr="000000"/>
                  </a:solidFill>
                  <a:effectLst/>
                  <a:uLnTx/>
                  <a:uFillTx/>
                </a:rPr>
                <a:t>fraction of longitudinal </a:t>
              </a:r>
              <a:br>
                <a:rPr kumimoji="0" lang="en-US" sz="1400" b="0" i="0" u="none" strike="noStrike" kern="0" cap="none" spc="0" normalizeH="0" baseline="0" noProof="0" dirty="0" smtClean="0">
                  <a:ln>
                    <a:noFill/>
                  </a:ln>
                  <a:solidFill>
                    <a:sysClr val="windowText" lastClr="000000"/>
                  </a:solidFill>
                  <a:effectLst/>
                  <a:uLnTx/>
                  <a:uFillTx/>
                </a:rPr>
              </a:br>
              <a:r>
                <a:rPr kumimoji="0" lang="en-US" sz="1400" b="0" i="0" u="none" strike="noStrike" kern="0" cap="none" spc="0" normalizeH="0" baseline="0" noProof="0" dirty="0" smtClean="0">
                  <a:ln>
                    <a:noFill/>
                  </a:ln>
                  <a:solidFill>
                    <a:sysClr val="windowText" lastClr="000000"/>
                  </a:solidFill>
                  <a:effectLst/>
                  <a:uLnTx/>
                  <a:uFillTx/>
                </a:rPr>
                <a:t>      momentum transfer</a:t>
              </a:r>
              <a:endParaRPr kumimoji="0" lang="en-US" sz="1400" b="0" i="0" u="none" strike="noStrike" kern="0" cap="none" spc="0" normalizeH="0" baseline="-25000" noProof="0" dirty="0" smtClean="0">
                <a:ln>
                  <a:noFill/>
                </a:ln>
                <a:solidFill>
                  <a:sysClr val="windowText" lastClr="000000"/>
                </a:solidFill>
                <a:effectLst/>
                <a:uLnTx/>
                <a:uFillTx/>
                <a:latin typeface="Times New Roman" pitchFamily="18" charset="0"/>
                <a:sym typeface="Symbol" pitchFamily="18" charset="2"/>
              </a:endParaRPr>
            </a:p>
          </p:txBody>
        </p:sp>
        <p:pic>
          <p:nvPicPr>
            <p:cNvPr id="78849" name="Picture 1"/>
            <p:cNvPicPr>
              <a:picLocks noChangeAspect="1" noChangeArrowheads="1"/>
            </p:cNvPicPr>
            <p:nvPr/>
          </p:nvPicPr>
          <p:blipFill>
            <a:blip r:embed="rId4" cstate="print"/>
            <a:srcRect/>
            <a:stretch>
              <a:fillRect/>
            </a:stretch>
          </p:blipFill>
          <p:spPr bwMode="auto">
            <a:xfrm>
              <a:off x="304800" y="4953000"/>
              <a:ext cx="223966" cy="276225"/>
            </a:xfrm>
            <a:prstGeom prst="rect">
              <a:avLst/>
            </a:prstGeom>
            <a:noFill/>
            <a:ln w="9525">
              <a:noFill/>
              <a:miter lim="800000"/>
              <a:headEnd/>
              <a:tailEnd/>
            </a:ln>
          </p:spPr>
        </p:pic>
      </p:grpSp>
      <p:sp>
        <p:nvSpPr>
          <p:cNvPr id="20" name="TextBox 19"/>
          <p:cNvSpPr txBox="1"/>
          <p:nvPr/>
        </p:nvSpPr>
        <p:spPr>
          <a:xfrm>
            <a:off x="2743200" y="4876800"/>
            <a:ext cx="6151043" cy="400110"/>
          </a:xfrm>
          <a:prstGeom prst="rect">
            <a:avLst/>
          </a:prstGeom>
          <a:noFill/>
          <a:ln>
            <a:solidFill>
              <a:srgbClr val="FF0000"/>
            </a:solidFill>
          </a:ln>
        </p:spPr>
        <p:txBody>
          <a:bodyPr wrap="none" rtlCol="0">
            <a:spAutoFit/>
          </a:bodyPr>
          <a:lstStyle/>
          <a:p>
            <a:r>
              <a:rPr lang="en-US" sz="2000" dirty="0" smtClean="0">
                <a:solidFill>
                  <a:srgbClr val="FF0000"/>
                </a:solidFill>
                <a:latin typeface="Arial" pitchFamily="34" charset="0"/>
                <a:cs typeface="Arial" pitchFamily="34" charset="0"/>
              </a:rPr>
              <a:t>H, E, H, E </a:t>
            </a:r>
            <a:r>
              <a:rPr lang="en-US" sz="2000" dirty="0" smtClean="0">
                <a:latin typeface="Arial" pitchFamily="34" charset="0"/>
                <a:cs typeface="Arial" pitchFamily="34" charset="0"/>
              </a:rPr>
              <a:t>: </a:t>
            </a:r>
            <a:r>
              <a:rPr lang="en-US" sz="2000" b="1" dirty="0" smtClean="0">
                <a:latin typeface="Arial" pitchFamily="34" charset="0"/>
                <a:cs typeface="Arial" pitchFamily="34" charset="0"/>
              </a:rPr>
              <a:t>G</a:t>
            </a:r>
            <a:r>
              <a:rPr lang="en-US" sz="2000" dirty="0" smtClean="0">
                <a:latin typeface="Arial" pitchFamily="34" charset="0"/>
                <a:cs typeface="Arial" pitchFamily="34" charset="0"/>
              </a:rPr>
              <a:t>eneralized </a:t>
            </a:r>
            <a:r>
              <a:rPr lang="en-US" sz="2000" b="1" dirty="0" smtClean="0">
                <a:latin typeface="Arial" pitchFamily="34" charset="0"/>
                <a:cs typeface="Arial" pitchFamily="34" charset="0"/>
              </a:rPr>
              <a:t>P</a:t>
            </a:r>
            <a:r>
              <a:rPr lang="en-US" sz="2000" dirty="0" smtClean="0">
                <a:latin typeface="Arial" pitchFamily="34" charset="0"/>
                <a:cs typeface="Arial" pitchFamily="34" charset="0"/>
              </a:rPr>
              <a:t>arton Distributions (</a:t>
            </a:r>
            <a:r>
              <a:rPr lang="en-US" sz="2000" b="1" dirty="0" smtClean="0">
                <a:latin typeface="Arial" pitchFamily="34" charset="0"/>
                <a:cs typeface="Arial" pitchFamily="34" charset="0"/>
              </a:rPr>
              <a:t>GPDs</a:t>
            </a:r>
            <a:r>
              <a:rPr lang="en-US" sz="2000" dirty="0" smtClean="0">
                <a:latin typeface="Arial" pitchFamily="34" charset="0"/>
                <a:cs typeface="Arial" pitchFamily="34" charset="0"/>
              </a:rPr>
              <a:t>)</a:t>
            </a:r>
            <a:endParaRPr lang="en-US" sz="2000" dirty="0">
              <a:latin typeface="Arial" pitchFamily="34" charset="0"/>
              <a:cs typeface="Arial" pitchFamily="34" charset="0"/>
            </a:endParaRPr>
          </a:p>
        </p:txBody>
      </p:sp>
      <p:sp>
        <p:nvSpPr>
          <p:cNvPr id="10" name="TextBox 9"/>
          <p:cNvSpPr txBox="1"/>
          <p:nvPr/>
        </p:nvSpPr>
        <p:spPr>
          <a:xfrm>
            <a:off x="76200" y="838200"/>
            <a:ext cx="5562600" cy="400110"/>
          </a:xfrm>
          <a:prstGeom prst="rect">
            <a:avLst/>
          </a:prstGeom>
          <a:noFill/>
        </p:spPr>
        <p:txBody>
          <a:bodyPr wrap="square" rtlCol="0">
            <a:spAutoFit/>
          </a:bodyPr>
          <a:lstStyle/>
          <a:p>
            <a:r>
              <a:rPr lang="en-US" sz="2000" dirty="0" smtClean="0">
                <a:latin typeface="Arial" pitchFamily="34" charset="0"/>
                <a:cs typeface="Arial" pitchFamily="34" charset="0"/>
              </a:rPr>
              <a:t>and Generalized Parton Distributions </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070749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Extraction and Validation Framework</a:t>
            </a:r>
            <a:endParaRPr lang="en-US" dirty="0"/>
          </a:p>
        </p:txBody>
      </p:sp>
      <p:sp>
        <p:nvSpPr>
          <p:cNvPr id="3" name="Content Placeholder 2"/>
          <p:cNvSpPr>
            <a:spLocks noGrp="1"/>
          </p:cNvSpPr>
          <p:nvPr>
            <p:ph idx="1"/>
          </p:nvPr>
        </p:nvSpPr>
        <p:spPr/>
        <p:txBody>
          <a:bodyPr>
            <a:normAutofit lnSpcReduction="10000"/>
          </a:bodyPr>
          <a:lstStyle/>
          <a:p>
            <a:r>
              <a:rPr lang="en-US" dirty="0" smtClean="0"/>
              <a:t>The main goal is to develop a framework for extraction and validation of 3 D </a:t>
            </a:r>
            <a:r>
              <a:rPr lang="en-US" dirty="0" err="1" smtClean="0"/>
              <a:t>PDFs</a:t>
            </a:r>
            <a:r>
              <a:rPr lang="en-US" dirty="0" smtClean="0"/>
              <a:t> from experimental measurements of hard exclusive and semi-inclusive production of photons and mesons through:</a:t>
            </a:r>
          </a:p>
          <a:p>
            <a:endParaRPr lang="en-US" dirty="0" smtClean="0"/>
          </a:p>
          <a:p>
            <a:pPr lvl="1"/>
            <a:r>
              <a:rPr lang="en-US" sz="1600" dirty="0" smtClean="0"/>
              <a:t>Developing multidimensional MC-simulation</a:t>
            </a:r>
          </a:p>
          <a:p>
            <a:pPr lvl="1"/>
            <a:endParaRPr lang="en-US" sz="1600" dirty="0" smtClean="0"/>
          </a:p>
          <a:p>
            <a:pPr lvl="1"/>
            <a:r>
              <a:rPr lang="en-US" sz="1600" dirty="0" smtClean="0"/>
              <a:t>Implementing self consistent QED </a:t>
            </a:r>
            <a:r>
              <a:rPr lang="en-US" sz="1600" dirty="0" err="1" smtClean="0"/>
              <a:t>radiative</a:t>
            </a:r>
            <a:r>
              <a:rPr lang="en-US" sz="1600" dirty="0" smtClean="0"/>
              <a:t> corrections in the cross sections for a complete set of structure functions needed for the extraction framework and MC simulations</a:t>
            </a:r>
          </a:p>
          <a:p>
            <a:pPr lvl="1"/>
            <a:endParaRPr lang="en-US" sz="1600" dirty="0" smtClean="0"/>
          </a:p>
          <a:p>
            <a:pPr lvl="1"/>
            <a:r>
              <a:rPr lang="en-US" sz="1600" dirty="0" smtClean="0"/>
              <a:t>Developing capabilities, within the extraction and validation framework, to provide persistence and data visualization tools </a:t>
            </a:r>
          </a:p>
          <a:p>
            <a:pPr lvl="1"/>
            <a:endParaRPr lang="en-US" sz="1600" dirty="0" smtClean="0"/>
          </a:p>
          <a:p>
            <a:pPr lvl="1"/>
            <a:r>
              <a:rPr lang="en-US" sz="1600" dirty="0" smtClean="0"/>
              <a:t>Robust strategy to propagate and control uncertainties to the extracted 3D </a:t>
            </a:r>
            <a:r>
              <a:rPr lang="en-US" sz="1600" dirty="0" err="1" smtClean="0"/>
              <a:t>PDFs</a:t>
            </a:r>
            <a:endParaRPr lang="en-US" sz="1600" dirty="0" smtClean="0"/>
          </a:p>
          <a:p>
            <a:endParaRPr lang="en-US" sz="1600" dirty="0" smtClean="0"/>
          </a:p>
          <a:p>
            <a:r>
              <a:rPr lang="en-US" dirty="0" smtClean="0"/>
              <a:t>The analysis framework to be used in 2 ways: from measured observables to 3D </a:t>
            </a:r>
            <a:r>
              <a:rPr lang="en-US" dirty="0" err="1" smtClean="0"/>
              <a:t>PDFs</a:t>
            </a:r>
            <a:r>
              <a:rPr lang="en-US" dirty="0" smtClean="0"/>
              <a:t>, and from models of 3D </a:t>
            </a:r>
            <a:r>
              <a:rPr lang="en-US" dirty="0" err="1" smtClean="0"/>
              <a:t>PDFs</a:t>
            </a:r>
            <a:r>
              <a:rPr lang="en-US" dirty="0" smtClean="0"/>
              <a:t> to predictions of observables.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381001" y="711200"/>
            <a:ext cx="4025898" cy="646331"/>
          </a:xfrm>
          <a:prstGeom prst="rect">
            <a:avLst/>
          </a:prstGeom>
          <a:noFill/>
          <a:ln>
            <a:solidFill>
              <a:schemeClr val="tx1"/>
            </a:solidFill>
          </a:ln>
        </p:spPr>
        <p:txBody>
          <a:bodyPr wrap="square" rtlCol="0">
            <a:spAutoFit/>
          </a:bodyPr>
          <a:lstStyle/>
          <a:p>
            <a:r>
              <a:rPr lang="en-US" dirty="0" smtClean="0"/>
              <a:t>Data  (contains N events with 4 vectors of reconstructed particles, N~1B)</a:t>
            </a:r>
            <a:endParaRPr lang="en-US" dirty="0"/>
          </a:p>
        </p:txBody>
      </p:sp>
      <p:sp>
        <p:nvSpPr>
          <p:cNvPr id="9" name="TextBox 8"/>
          <p:cNvSpPr txBox="1"/>
          <p:nvPr/>
        </p:nvSpPr>
        <p:spPr>
          <a:xfrm>
            <a:off x="279401" y="3806567"/>
            <a:ext cx="4728181" cy="738664"/>
          </a:xfrm>
          <a:prstGeom prst="rect">
            <a:avLst/>
          </a:prstGeom>
          <a:noFill/>
          <a:ln>
            <a:solidFill>
              <a:schemeClr val="tx1"/>
            </a:solidFill>
          </a:ln>
        </p:spPr>
        <p:txBody>
          <a:bodyPr wrap="square" rtlCol="0">
            <a:spAutoFit/>
          </a:bodyPr>
          <a:lstStyle/>
          <a:p>
            <a:r>
              <a:rPr lang="en-US" dirty="0"/>
              <a:t>C</a:t>
            </a:r>
            <a:r>
              <a:rPr lang="en-US" dirty="0" smtClean="0"/>
              <a:t>ounts in </a:t>
            </a:r>
            <a:r>
              <a:rPr lang="en-US" u="sng" dirty="0" smtClean="0"/>
              <a:t>microscopic</a:t>
            </a:r>
            <a:r>
              <a:rPr lang="en-US" dirty="0" smtClean="0"/>
              <a:t> bins  in </a:t>
            </a:r>
            <a:r>
              <a:rPr lang="en-US" dirty="0" err="1">
                <a:latin typeface="Symbol"/>
              </a:rPr>
              <a:t>l,L,</a:t>
            </a:r>
            <a:r>
              <a:rPr lang="en-US" dirty="0" err="1" smtClean="0"/>
              <a:t>x,y</a:t>
            </a:r>
            <a:r>
              <a:rPr lang="en-US" dirty="0"/>
              <a:t>, [</a:t>
            </a:r>
            <a:r>
              <a:rPr lang="en-US" dirty="0" err="1"/>
              <a:t>z,</a:t>
            </a:r>
            <a:r>
              <a:rPr lang="en-US" dirty="0" err="1" smtClean="0"/>
              <a:t>P</a:t>
            </a:r>
            <a:r>
              <a:rPr lang="en-US" baseline="-25000" dirty="0" err="1" smtClean="0"/>
              <a:t>T</a:t>
            </a:r>
            <a:r>
              <a:rPr lang="en-US" dirty="0" smtClean="0"/>
              <a:t>]</a:t>
            </a:r>
            <a:r>
              <a:rPr lang="en-US" dirty="0"/>
              <a:t>[t</a:t>
            </a:r>
            <a:r>
              <a:rPr lang="en-US" dirty="0" smtClean="0"/>
              <a:t>],</a:t>
            </a:r>
            <a:r>
              <a:rPr lang="en-US" sz="2400" dirty="0" smtClean="0">
                <a:latin typeface="Symbol"/>
              </a:rPr>
              <a:t>f</a:t>
            </a:r>
            <a:r>
              <a:rPr lang="en-US" dirty="0" smtClean="0"/>
              <a:t>, corrected for detector acceptance and efficiency</a:t>
            </a:r>
            <a:endParaRPr lang="en-US" dirty="0"/>
          </a:p>
        </p:txBody>
      </p:sp>
      <p:sp>
        <p:nvSpPr>
          <p:cNvPr id="10" name="TextBox 9"/>
          <p:cNvSpPr txBox="1"/>
          <p:nvPr/>
        </p:nvSpPr>
        <p:spPr>
          <a:xfrm>
            <a:off x="61687" y="5877358"/>
            <a:ext cx="5461000" cy="646331"/>
          </a:xfrm>
          <a:prstGeom prst="rect">
            <a:avLst/>
          </a:prstGeom>
          <a:noFill/>
          <a:ln>
            <a:solidFill>
              <a:schemeClr val="tx1"/>
            </a:solidFill>
          </a:ln>
        </p:spPr>
        <p:txBody>
          <a:bodyPr wrap="square" rtlCol="0">
            <a:spAutoFit/>
          </a:bodyPr>
          <a:lstStyle/>
          <a:p>
            <a:r>
              <a:rPr lang="en-US" dirty="0"/>
              <a:t>M</a:t>
            </a:r>
            <a:r>
              <a:rPr lang="en-US" dirty="0" smtClean="0"/>
              <a:t>ultiplicities and azimuthal moments in </a:t>
            </a:r>
            <a:r>
              <a:rPr lang="en-US" u="sng" dirty="0" smtClean="0"/>
              <a:t>macroscopic</a:t>
            </a:r>
            <a:r>
              <a:rPr lang="en-US" dirty="0" smtClean="0"/>
              <a:t> bins in </a:t>
            </a:r>
            <a:r>
              <a:rPr lang="en-US" dirty="0" err="1" smtClean="0"/>
              <a:t>x,y</a:t>
            </a:r>
            <a:r>
              <a:rPr lang="en-US" dirty="0" smtClean="0"/>
              <a:t>, </a:t>
            </a:r>
            <a:r>
              <a:rPr lang="en-US" dirty="0"/>
              <a:t>[</a:t>
            </a:r>
            <a:r>
              <a:rPr lang="en-US" dirty="0" err="1"/>
              <a:t>z,P</a:t>
            </a:r>
            <a:r>
              <a:rPr lang="en-US" baseline="-25000" dirty="0" err="1"/>
              <a:t>T</a:t>
            </a:r>
            <a:r>
              <a:rPr lang="en-US" dirty="0"/>
              <a:t>][t], </a:t>
            </a:r>
            <a:r>
              <a:rPr lang="en-US" dirty="0" smtClean="0"/>
              <a:t>corrected for </a:t>
            </a:r>
            <a:r>
              <a:rPr lang="en-US" dirty="0" err="1" smtClean="0"/>
              <a:t>Radiative</a:t>
            </a:r>
            <a:r>
              <a:rPr lang="en-US" dirty="0" smtClean="0"/>
              <a:t> Corrections</a:t>
            </a:r>
            <a:endParaRPr lang="en-US" dirty="0"/>
          </a:p>
        </p:txBody>
      </p:sp>
      <p:sp>
        <p:nvSpPr>
          <p:cNvPr id="11" name="TextBox 10"/>
          <p:cNvSpPr txBox="1"/>
          <p:nvPr/>
        </p:nvSpPr>
        <p:spPr>
          <a:xfrm>
            <a:off x="4559301" y="736600"/>
            <a:ext cx="4444999" cy="923330"/>
          </a:xfrm>
          <a:prstGeom prst="rect">
            <a:avLst/>
          </a:prstGeom>
          <a:noFill/>
          <a:ln>
            <a:solidFill>
              <a:schemeClr val="tx1"/>
            </a:solidFill>
          </a:ln>
        </p:spPr>
        <p:txBody>
          <a:bodyPr wrap="square" rtlCol="0">
            <a:spAutoFit/>
          </a:bodyPr>
          <a:lstStyle/>
          <a:p>
            <a:r>
              <a:rPr lang="en-US" dirty="0" smtClean="0"/>
              <a:t>MC  (contains M events with 4 vectors of generated and reconstructed particles, M</a:t>
            </a:r>
            <a:r>
              <a:rPr lang="en-US" dirty="0" smtClean="0"/>
              <a:t>~10-100N</a:t>
            </a:r>
            <a:r>
              <a:rPr lang="en-US" dirty="0" smtClean="0"/>
              <a:t>)</a:t>
            </a:r>
            <a:endParaRPr lang="en-US" dirty="0"/>
          </a:p>
        </p:txBody>
      </p:sp>
      <p:sp>
        <p:nvSpPr>
          <p:cNvPr id="13" name="Oval 12"/>
          <p:cNvSpPr/>
          <p:nvPr/>
        </p:nvSpPr>
        <p:spPr>
          <a:xfrm>
            <a:off x="5613400" y="1987034"/>
            <a:ext cx="1943100" cy="3937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969000" y="1987034"/>
            <a:ext cx="1248208" cy="369332"/>
          </a:xfrm>
          <a:prstGeom prst="rect">
            <a:avLst/>
          </a:prstGeom>
          <a:noFill/>
        </p:spPr>
        <p:txBody>
          <a:bodyPr wrap="none" rtlCol="0">
            <a:spAutoFit/>
          </a:bodyPr>
          <a:lstStyle/>
          <a:p>
            <a:r>
              <a:rPr lang="en-US" dirty="0" smtClean="0"/>
              <a:t>acceptance</a:t>
            </a:r>
            <a:endParaRPr lang="en-US" dirty="0"/>
          </a:p>
        </p:txBody>
      </p:sp>
      <p:sp>
        <p:nvSpPr>
          <p:cNvPr id="15" name="Oval 14"/>
          <p:cNvSpPr/>
          <p:nvPr/>
        </p:nvSpPr>
        <p:spPr>
          <a:xfrm>
            <a:off x="800100" y="2624264"/>
            <a:ext cx="2595086" cy="89706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244600" y="2749631"/>
            <a:ext cx="2247899" cy="646331"/>
          </a:xfrm>
          <a:prstGeom prst="rect">
            <a:avLst/>
          </a:prstGeom>
          <a:noFill/>
        </p:spPr>
        <p:txBody>
          <a:bodyPr wrap="square" rtlCol="0">
            <a:spAutoFit/>
          </a:bodyPr>
          <a:lstStyle/>
          <a:p>
            <a:r>
              <a:rPr lang="en-US" dirty="0" smtClean="0"/>
              <a:t>Define x-sections/normalized counts</a:t>
            </a:r>
            <a:endParaRPr lang="en-US" dirty="0"/>
          </a:p>
        </p:txBody>
      </p:sp>
      <p:cxnSp>
        <p:nvCxnSpPr>
          <p:cNvPr id="18" name="Straight Arrow Connector 17"/>
          <p:cNvCxnSpPr/>
          <p:nvPr/>
        </p:nvCxnSpPr>
        <p:spPr>
          <a:xfrm>
            <a:off x="2235200" y="1357531"/>
            <a:ext cx="0" cy="12078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14" idx="0"/>
          </p:cNvCxnSpPr>
          <p:nvPr/>
        </p:nvCxnSpPr>
        <p:spPr>
          <a:xfrm>
            <a:off x="6593104" y="1659930"/>
            <a:ext cx="0" cy="3271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3420856" y="3072797"/>
            <a:ext cx="10033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273300" y="3521329"/>
            <a:ext cx="0" cy="26773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927099" y="4892960"/>
            <a:ext cx="3022600" cy="66872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1409699" y="4874062"/>
            <a:ext cx="2247899" cy="646331"/>
          </a:xfrm>
          <a:prstGeom prst="rect">
            <a:avLst/>
          </a:prstGeom>
          <a:noFill/>
        </p:spPr>
        <p:txBody>
          <a:bodyPr wrap="square" rtlCol="0">
            <a:spAutoFit/>
          </a:bodyPr>
          <a:lstStyle/>
          <a:p>
            <a:r>
              <a:rPr lang="en-US" dirty="0" smtClean="0"/>
              <a:t>Perform </a:t>
            </a:r>
            <a:r>
              <a:rPr lang="en-US" dirty="0" err="1" smtClean="0"/>
              <a:t>radiative</a:t>
            </a:r>
            <a:r>
              <a:rPr lang="en-US" dirty="0" smtClean="0"/>
              <a:t> corrections and fits </a:t>
            </a:r>
            <a:endParaRPr lang="en-US" dirty="0"/>
          </a:p>
        </p:txBody>
      </p:sp>
      <p:cxnSp>
        <p:nvCxnSpPr>
          <p:cNvPr id="38" name="Straight Arrow Connector 37"/>
          <p:cNvCxnSpPr/>
          <p:nvPr/>
        </p:nvCxnSpPr>
        <p:spPr>
          <a:xfrm>
            <a:off x="2438399" y="4545231"/>
            <a:ext cx="0" cy="36487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36" idx="4"/>
          </p:cNvCxnSpPr>
          <p:nvPr/>
        </p:nvCxnSpPr>
        <p:spPr>
          <a:xfrm>
            <a:off x="2438399" y="5561689"/>
            <a:ext cx="0" cy="3235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276600" y="228600"/>
            <a:ext cx="2673929" cy="461665"/>
          </a:xfrm>
          <a:prstGeom prst="rect">
            <a:avLst/>
          </a:prstGeom>
          <a:noFill/>
        </p:spPr>
        <p:txBody>
          <a:bodyPr wrap="none" rtlCol="0">
            <a:spAutoFit/>
          </a:bodyPr>
          <a:lstStyle/>
          <a:p>
            <a:r>
              <a:rPr lang="en-US" sz="2400" dirty="0"/>
              <a:t>A</a:t>
            </a:r>
            <a:r>
              <a:rPr lang="en-US" sz="2400" dirty="0" smtClean="0"/>
              <a:t>nalysis</a:t>
            </a:r>
            <a:r>
              <a:rPr lang="en-US" sz="2400" dirty="0" smtClean="0"/>
              <a:t> Framework</a:t>
            </a:r>
            <a:endParaRPr lang="en-US" sz="2400" dirty="0"/>
          </a:p>
        </p:txBody>
      </p:sp>
      <p:cxnSp>
        <p:nvCxnSpPr>
          <p:cNvPr id="55" name="Straight Arrow Connector 54"/>
          <p:cNvCxnSpPr/>
          <p:nvPr/>
        </p:nvCxnSpPr>
        <p:spPr>
          <a:xfrm flipH="1">
            <a:off x="6449010" y="2380734"/>
            <a:ext cx="6350" cy="2989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794727" y="5364579"/>
            <a:ext cx="883468" cy="4978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4522590" y="2664765"/>
            <a:ext cx="4543656" cy="923330"/>
          </a:xfrm>
          <a:prstGeom prst="rect">
            <a:avLst/>
          </a:prstGeom>
          <a:noFill/>
          <a:ln>
            <a:solidFill>
              <a:schemeClr val="tx1"/>
            </a:solidFill>
          </a:ln>
        </p:spPr>
        <p:txBody>
          <a:bodyPr wrap="square" rtlCol="0">
            <a:spAutoFit/>
          </a:bodyPr>
          <a:lstStyle/>
          <a:p>
            <a:r>
              <a:rPr lang="en-US" dirty="0" smtClean="0"/>
              <a:t>Microscopic bins (counts in </a:t>
            </a:r>
            <a:r>
              <a:rPr lang="en-US" dirty="0" err="1">
                <a:latin typeface="Symbol"/>
              </a:rPr>
              <a:t>l,</a:t>
            </a:r>
            <a:r>
              <a:rPr lang="en-US" dirty="0" err="1" smtClean="0">
                <a:latin typeface="Symbol"/>
              </a:rPr>
              <a:t>L,</a:t>
            </a:r>
            <a:r>
              <a:rPr lang="en-US" dirty="0" err="1" smtClean="0"/>
              <a:t>x,y</a:t>
            </a:r>
            <a:r>
              <a:rPr lang="en-US" dirty="0" smtClean="0"/>
              <a:t>,[</a:t>
            </a:r>
            <a:r>
              <a:rPr lang="en-US" dirty="0" err="1" smtClean="0"/>
              <a:t>z,P</a:t>
            </a:r>
            <a:r>
              <a:rPr lang="en-US" baseline="-25000" dirty="0" err="1" smtClean="0"/>
              <a:t>T</a:t>
            </a:r>
            <a:r>
              <a:rPr lang="en-US" dirty="0" smtClean="0"/>
              <a:t>][t],</a:t>
            </a:r>
            <a:r>
              <a:rPr lang="en-US" dirty="0" smtClean="0">
                <a:latin typeface="Symbol"/>
              </a:rPr>
              <a:t> f</a:t>
            </a:r>
            <a:r>
              <a:rPr lang="en-US" dirty="0"/>
              <a:t>)</a:t>
            </a:r>
            <a:r>
              <a:rPr lang="en-US" dirty="0" smtClean="0"/>
              <a:t> defining detector acceptance, efficiency and material on path of leptons</a:t>
            </a:r>
            <a:endParaRPr lang="en-US" dirty="0"/>
          </a:p>
        </p:txBody>
      </p:sp>
      <p:sp>
        <p:nvSpPr>
          <p:cNvPr id="59" name="TextBox 58"/>
          <p:cNvSpPr txBox="1"/>
          <p:nvPr/>
        </p:nvSpPr>
        <p:spPr>
          <a:xfrm>
            <a:off x="6274900" y="5146719"/>
            <a:ext cx="2354105" cy="400110"/>
          </a:xfrm>
          <a:prstGeom prst="rect">
            <a:avLst/>
          </a:prstGeom>
          <a:noFill/>
          <a:ln>
            <a:noFill/>
          </a:ln>
        </p:spPr>
        <p:txBody>
          <a:bodyPr wrap="none" rtlCol="0">
            <a:spAutoFit/>
          </a:bodyPr>
          <a:lstStyle/>
          <a:p>
            <a:r>
              <a:rPr lang="en-US" sz="2000" dirty="0" smtClean="0"/>
              <a:t>GPD/TMD extraction</a:t>
            </a:r>
          </a:p>
        </p:txBody>
      </p:sp>
      <p:sp>
        <p:nvSpPr>
          <p:cNvPr id="60" name="Oval 59"/>
          <p:cNvSpPr/>
          <p:nvPr/>
        </p:nvSpPr>
        <p:spPr>
          <a:xfrm>
            <a:off x="6085631" y="5029464"/>
            <a:ext cx="2631652" cy="66872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6565972" y="4133878"/>
            <a:ext cx="1593330" cy="646331"/>
          </a:xfrm>
          <a:prstGeom prst="rect">
            <a:avLst/>
          </a:prstGeom>
          <a:ln>
            <a:solidFill>
              <a:schemeClr val="tx1"/>
            </a:solidFill>
          </a:ln>
        </p:spPr>
        <p:txBody>
          <a:bodyPr wrap="none">
            <a:spAutoFit/>
          </a:bodyPr>
          <a:lstStyle/>
          <a:p>
            <a:r>
              <a:rPr lang="en-US" dirty="0" smtClean="0"/>
              <a:t>Fundamentals</a:t>
            </a:r>
          </a:p>
          <a:p>
            <a:r>
              <a:rPr lang="en-US" dirty="0" smtClean="0"/>
              <a:t> SFs, evolution</a:t>
            </a:r>
            <a:endParaRPr lang="en-US" dirty="0"/>
          </a:p>
        </p:txBody>
      </p:sp>
      <p:sp>
        <p:nvSpPr>
          <p:cNvPr id="62" name="Rectangle 61"/>
          <p:cNvSpPr/>
          <p:nvPr/>
        </p:nvSpPr>
        <p:spPr>
          <a:xfrm>
            <a:off x="6565972" y="6062024"/>
            <a:ext cx="1787982" cy="369332"/>
          </a:xfrm>
          <a:prstGeom prst="rect">
            <a:avLst/>
          </a:prstGeom>
          <a:ln>
            <a:solidFill>
              <a:schemeClr val="tx1"/>
            </a:solidFill>
          </a:ln>
        </p:spPr>
        <p:txBody>
          <a:bodyPr wrap="none">
            <a:spAutoFit/>
          </a:bodyPr>
          <a:lstStyle/>
          <a:p>
            <a:r>
              <a:rPr lang="en-US" dirty="0" smtClean="0"/>
              <a:t>GPD/TMD library</a:t>
            </a:r>
          </a:p>
        </p:txBody>
      </p:sp>
      <p:cxnSp>
        <p:nvCxnSpPr>
          <p:cNvPr id="63" name="Straight Arrow Connector 62"/>
          <p:cNvCxnSpPr/>
          <p:nvPr/>
        </p:nvCxnSpPr>
        <p:spPr>
          <a:xfrm>
            <a:off x="7333838" y="4780209"/>
            <a:ext cx="1" cy="27422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7333838" y="5702828"/>
            <a:ext cx="0" cy="36487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5730031" y="3886200"/>
            <a:ext cx="3276600" cy="2637489"/>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5787657" y="3789064"/>
            <a:ext cx="3223959" cy="369332"/>
          </a:xfrm>
          <a:prstGeom prst="rect">
            <a:avLst/>
          </a:prstGeom>
        </p:spPr>
        <p:txBody>
          <a:bodyPr wrap="none">
            <a:spAutoFit/>
          </a:bodyPr>
          <a:lstStyle/>
          <a:p>
            <a:r>
              <a:rPr lang="en-US" dirty="0" smtClean="0"/>
              <a:t>GPD/TMD extraction framework</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473237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381001" y="711200"/>
            <a:ext cx="4025898" cy="646331"/>
          </a:xfrm>
          <a:prstGeom prst="rect">
            <a:avLst/>
          </a:prstGeom>
          <a:noFill/>
          <a:ln>
            <a:solidFill>
              <a:schemeClr val="tx1"/>
            </a:solidFill>
          </a:ln>
        </p:spPr>
        <p:txBody>
          <a:bodyPr wrap="square" rtlCol="0">
            <a:spAutoFit/>
          </a:bodyPr>
          <a:lstStyle/>
          <a:p>
            <a:r>
              <a:rPr lang="en-US" dirty="0" smtClean="0"/>
              <a:t>Data  (contains N events with 4 vectors of reconstructed particles, N~1B)</a:t>
            </a:r>
            <a:endParaRPr lang="en-US" dirty="0"/>
          </a:p>
        </p:txBody>
      </p:sp>
      <p:sp>
        <p:nvSpPr>
          <p:cNvPr id="11" name="TextBox 10"/>
          <p:cNvSpPr txBox="1"/>
          <p:nvPr/>
        </p:nvSpPr>
        <p:spPr>
          <a:xfrm>
            <a:off x="4559301" y="736600"/>
            <a:ext cx="4444999" cy="923330"/>
          </a:xfrm>
          <a:prstGeom prst="rect">
            <a:avLst/>
          </a:prstGeom>
          <a:noFill/>
          <a:ln>
            <a:solidFill>
              <a:schemeClr val="tx1"/>
            </a:solidFill>
          </a:ln>
        </p:spPr>
        <p:txBody>
          <a:bodyPr wrap="square" rtlCol="0">
            <a:spAutoFit/>
          </a:bodyPr>
          <a:lstStyle/>
          <a:p>
            <a:r>
              <a:rPr lang="en-US" dirty="0" smtClean="0"/>
              <a:t>MC  (contains M events with 4 vectors of generated and reconstructed particles, M~</a:t>
            </a:r>
            <a:r>
              <a:rPr lang="en-US" dirty="0" smtClean="0"/>
              <a:t>10-100N</a:t>
            </a:r>
            <a:r>
              <a:rPr lang="en-US" dirty="0" smtClean="0"/>
              <a:t>)</a:t>
            </a:r>
            <a:endParaRPr lang="en-US" dirty="0"/>
          </a:p>
        </p:txBody>
      </p:sp>
      <p:sp>
        <p:nvSpPr>
          <p:cNvPr id="13" name="Oval 12"/>
          <p:cNvSpPr/>
          <p:nvPr/>
        </p:nvSpPr>
        <p:spPr>
          <a:xfrm>
            <a:off x="5613400" y="1987034"/>
            <a:ext cx="1943100" cy="3937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969000" y="1987034"/>
            <a:ext cx="1248208" cy="369332"/>
          </a:xfrm>
          <a:prstGeom prst="rect">
            <a:avLst/>
          </a:prstGeom>
          <a:noFill/>
        </p:spPr>
        <p:txBody>
          <a:bodyPr wrap="none" rtlCol="0">
            <a:spAutoFit/>
          </a:bodyPr>
          <a:lstStyle/>
          <a:p>
            <a:r>
              <a:rPr lang="en-US" dirty="0" smtClean="0"/>
              <a:t>acceptance</a:t>
            </a:r>
            <a:endParaRPr lang="en-US" dirty="0"/>
          </a:p>
        </p:txBody>
      </p:sp>
      <p:sp>
        <p:nvSpPr>
          <p:cNvPr id="15" name="Oval 14"/>
          <p:cNvSpPr/>
          <p:nvPr/>
        </p:nvSpPr>
        <p:spPr>
          <a:xfrm>
            <a:off x="670510" y="2624264"/>
            <a:ext cx="3022600" cy="89706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115010" y="2749631"/>
            <a:ext cx="2247899" cy="646331"/>
          </a:xfrm>
          <a:prstGeom prst="rect">
            <a:avLst/>
          </a:prstGeom>
          <a:noFill/>
        </p:spPr>
        <p:txBody>
          <a:bodyPr wrap="square" rtlCol="0">
            <a:spAutoFit/>
          </a:bodyPr>
          <a:lstStyle/>
          <a:p>
            <a:r>
              <a:rPr lang="en-US" dirty="0" smtClean="0"/>
              <a:t>Define x-sections/normalized counts</a:t>
            </a:r>
            <a:endParaRPr lang="en-US" dirty="0"/>
          </a:p>
        </p:txBody>
      </p:sp>
      <p:cxnSp>
        <p:nvCxnSpPr>
          <p:cNvPr id="18" name="Straight Arrow Connector 17"/>
          <p:cNvCxnSpPr/>
          <p:nvPr/>
        </p:nvCxnSpPr>
        <p:spPr>
          <a:xfrm>
            <a:off x="2235200" y="1357531"/>
            <a:ext cx="0" cy="12078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449010" y="2380734"/>
            <a:ext cx="6350" cy="2989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14" idx="0"/>
          </p:cNvCxnSpPr>
          <p:nvPr/>
        </p:nvCxnSpPr>
        <p:spPr>
          <a:xfrm>
            <a:off x="6593104" y="1659930"/>
            <a:ext cx="0" cy="3271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3693110" y="3072797"/>
            <a:ext cx="71378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143710" y="3521329"/>
            <a:ext cx="0" cy="26773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429000" y="228600"/>
            <a:ext cx="2626440" cy="461665"/>
          </a:xfrm>
          <a:prstGeom prst="rect">
            <a:avLst/>
          </a:prstGeom>
          <a:noFill/>
        </p:spPr>
        <p:txBody>
          <a:bodyPr wrap="none" rtlCol="0">
            <a:spAutoFit/>
          </a:bodyPr>
          <a:lstStyle/>
          <a:p>
            <a:r>
              <a:rPr lang="en-US" sz="2400" dirty="0" smtClean="0"/>
              <a:t>Analysis framework</a:t>
            </a:r>
            <a:endParaRPr lang="en-US" sz="2400" dirty="0"/>
          </a:p>
        </p:txBody>
      </p:sp>
      <p:cxnSp>
        <p:nvCxnSpPr>
          <p:cNvPr id="56" name="Straight Arrow Connector 55"/>
          <p:cNvCxnSpPr/>
          <p:nvPr/>
        </p:nvCxnSpPr>
        <p:spPr>
          <a:xfrm>
            <a:off x="5007582" y="4193301"/>
            <a:ext cx="644695" cy="35193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522590" y="2664765"/>
            <a:ext cx="4543656" cy="923330"/>
          </a:xfrm>
          <a:prstGeom prst="rect">
            <a:avLst/>
          </a:prstGeom>
          <a:noFill/>
          <a:ln>
            <a:solidFill>
              <a:schemeClr val="tx1"/>
            </a:solidFill>
          </a:ln>
        </p:spPr>
        <p:txBody>
          <a:bodyPr wrap="square" rtlCol="0">
            <a:spAutoFit/>
          </a:bodyPr>
          <a:lstStyle/>
          <a:p>
            <a:r>
              <a:rPr lang="en-US" dirty="0" smtClean="0"/>
              <a:t>Elementary bins (counts in </a:t>
            </a:r>
            <a:r>
              <a:rPr lang="en-US" dirty="0" err="1">
                <a:latin typeface="Symbol"/>
              </a:rPr>
              <a:t>l,</a:t>
            </a:r>
            <a:r>
              <a:rPr lang="en-US" dirty="0" err="1" smtClean="0">
                <a:latin typeface="Symbol"/>
              </a:rPr>
              <a:t>L,</a:t>
            </a:r>
            <a:r>
              <a:rPr lang="en-US" dirty="0" err="1" smtClean="0"/>
              <a:t>x,y</a:t>
            </a:r>
            <a:r>
              <a:rPr lang="en-US" dirty="0" smtClean="0"/>
              <a:t>,[</a:t>
            </a:r>
            <a:r>
              <a:rPr lang="en-US" dirty="0" err="1" smtClean="0"/>
              <a:t>z,P</a:t>
            </a:r>
            <a:r>
              <a:rPr lang="en-US" baseline="-25000" dirty="0" err="1" smtClean="0"/>
              <a:t>T</a:t>
            </a:r>
            <a:r>
              <a:rPr lang="en-US" dirty="0" smtClean="0"/>
              <a:t>][t],</a:t>
            </a:r>
            <a:r>
              <a:rPr lang="en-US" dirty="0" smtClean="0">
                <a:latin typeface="Symbol"/>
              </a:rPr>
              <a:t> f</a:t>
            </a:r>
            <a:r>
              <a:rPr lang="en-US" dirty="0"/>
              <a:t>)</a:t>
            </a:r>
            <a:r>
              <a:rPr lang="en-US" dirty="0" smtClean="0"/>
              <a:t> defining detector acceptance, efficiency and material on path of leptons</a:t>
            </a:r>
            <a:endParaRPr lang="en-US" dirty="0"/>
          </a:p>
        </p:txBody>
      </p:sp>
      <p:sp>
        <p:nvSpPr>
          <p:cNvPr id="28" name="TextBox 27"/>
          <p:cNvSpPr txBox="1"/>
          <p:nvPr/>
        </p:nvSpPr>
        <p:spPr>
          <a:xfrm>
            <a:off x="279401" y="3806567"/>
            <a:ext cx="4728181" cy="738664"/>
          </a:xfrm>
          <a:prstGeom prst="rect">
            <a:avLst/>
          </a:prstGeom>
          <a:noFill/>
          <a:ln>
            <a:solidFill>
              <a:schemeClr val="tx1"/>
            </a:solidFill>
          </a:ln>
        </p:spPr>
        <p:txBody>
          <a:bodyPr wrap="square" rtlCol="0">
            <a:spAutoFit/>
          </a:bodyPr>
          <a:lstStyle/>
          <a:p>
            <a:r>
              <a:rPr lang="en-US" dirty="0"/>
              <a:t>C</a:t>
            </a:r>
            <a:r>
              <a:rPr lang="en-US" dirty="0" smtClean="0"/>
              <a:t>ounts in elementary bins  in </a:t>
            </a:r>
            <a:r>
              <a:rPr lang="en-US" dirty="0" err="1" smtClean="0">
                <a:latin typeface="Symbol"/>
              </a:rPr>
              <a:t>l,L</a:t>
            </a:r>
            <a:r>
              <a:rPr lang="en-US" dirty="0" err="1" smtClean="0"/>
              <a:t>,x,y</a:t>
            </a:r>
            <a:r>
              <a:rPr lang="en-US" dirty="0"/>
              <a:t>, [</a:t>
            </a:r>
            <a:r>
              <a:rPr lang="en-US" dirty="0" err="1"/>
              <a:t>z,</a:t>
            </a:r>
            <a:r>
              <a:rPr lang="en-US" dirty="0" err="1" smtClean="0"/>
              <a:t>P</a:t>
            </a:r>
            <a:r>
              <a:rPr lang="en-US" baseline="-25000" dirty="0" err="1" smtClean="0"/>
              <a:t>T</a:t>
            </a:r>
            <a:r>
              <a:rPr lang="en-US" dirty="0" smtClean="0"/>
              <a:t>]</a:t>
            </a:r>
            <a:r>
              <a:rPr lang="en-US" dirty="0"/>
              <a:t>[t</a:t>
            </a:r>
            <a:r>
              <a:rPr lang="en-US" dirty="0" smtClean="0"/>
              <a:t>],</a:t>
            </a:r>
            <a:r>
              <a:rPr lang="en-US" sz="2400" dirty="0" smtClean="0">
                <a:latin typeface="Symbol"/>
              </a:rPr>
              <a:t>f</a:t>
            </a:r>
            <a:r>
              <a:rPr lang="en-US" dirty="0" smtClean="0"/>
              <a:t>, corrected for detector acceptance and efficiency</a:t>
            </a:r>
            <a:endParaRPr lang="en-US" dirty="0"/>
          </a:p>
        </p:txBody>
      </p:sp>
      <p:sp>
        <p:nvSpPr>
          <p:cNvPr id="30" name="TextBox 29"/>
          <p:cNvSpPr txBox="1"/>
          <p:nvPr/>
        </p:nvSpPr>
        <p:spPr>
          <a:xfrm>
            <a:off x="6274900" y="5146719"/>
            <a:ext cx="2354105" cy="400110"/>
          </a:xfrm>
          <a:prstGeom prst="rect">
            <a:avLst/>
          </a:prstGeom>
          <a:noFill/>
          <a:ln>
            <a:noFill/>
          </a:ln>
        </p:spPr>
        <p:txBody>
          <a:bodyPr wrap="none" rtlCol="0">
            <a:spAutoFit/>
          </a:bodyPr>
          <a:lstStyle/>
          <a:p>
            <a:r>
              <a:rPr lang="en-US" sz="2000" dirty="0" smtClean="0"/>
              <a:t>GPD/TMD extraction</a:t>
            </a:r>
          </a:p>
        </p:txBody>
      </p:sp>
      <p:sp>
        <p:nvSpPr>
          <p:cNvPr id="31" name="Oval 30"/>
          <p:cNvSpPr/>
          <p:nvPr/>
        </p:nvSpPr>
        <p:spPr>
          <a:xfrm>
            <a:off x="6085631" y="5029464"/>
            <a:ext cx="2631652" cy="66872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565972" y="4133878"/>
            <a:ext cx="1851789" cy="646331"/>
          </a:xfrm>
          <a:prstGeom prst="rect">
            <a:avLst/>
          </a:prstGeom>
          <a:ln>
            <a:solidFill>
              <a:schemeClr val="tx1"/>
            </a:solidFill>
          </a:ln>
        </p:spPr>
        <p:txBody>
          <a:bodyPr wrap="none">
            <a:spAutoFit/>
          </a:bodyPr>
          <a:lstStyle/>
          <a:p>
            <a:r>
              <a:rPr lang="en-US" dirty="0" smtClean="0"/>
              <a:t>Fundamentals</a:t>
            </a:r>
          </a:p>
          <a:p>
            <a:r>
              <a:rPr lang="en-US" dirty="0" smtClean="0"/>
              <a:t> SFs, </a:t>
            </a:r>
            <a:r>
              <a:rPr lang="en-US" dirty="0" err="1" smtClean="0"/>
              <a:t>evolution,RC</a:t>
            </a:r>
            <a:endParaRPr lang="en-US" dirty="0"/>
          </a:p>
        </p:txBody>
      </p:sp>
      <p:sp>
        <p:nvSpPr>
          <p:cNvPr id="34" name="Rectangle 33"/>
          <p:cNvSpPr/>
          <p:nvPr/>
        </p:nvSpPr>
        <p:spPr>
          <a:xfrm>
            <a:off x="6565972" y="6062024"/>
            <a:ext cx="1787982" cy="369332"/>
          </a:xfrm>
          <a:prstGeom prst="rect">
            <a:avLst/>
          </a:prstGeom>
          <a:ln>
            <a:solidFill>
              <a:schemeClr val="tx1"/>
            </a:solidFill>
          </a:ln>
        </p:spPr>
        <p:txBody>
          <a:bodyPr wrap="none">
            <a:spAutoFit/>
          </a:bodyPr>
          <a:lstStyle/>
          <a:p>
            <a:r>
              <a:rPr lang="en-US" dirty="0" smtClean="0"/>
              <a:t>GPD/TMD library</a:t>
            </a:r>
          </a:p>
        </p:txBody>
      </p:sp>
      <p:cxnSp>
        <p:nvCxnSpPr>
          <p:cNvPr id="35" name="Straight Arrow Connector 34"/>
          <p:cNvCxnSpPr/>
          <p:nvPr/>
        </p:nvCxnSpPr>
        <p:spPr>
          <a:xfrm>
            <a:off x="7333838" y="4780209"/>
            <a:ext cx="1" cy="27422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7333838" y="5702828"/>
            <a:ext cx="0" cy="36487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5730031" y="3886200"/>
            <a:ext cx="3276600" cy="2637489"/>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5787657" y="3789064"/>
            <a:ext cx="3223959" cy="369332"/>
          </a:xfrm>
          <a:prstGeom prst="rect">
            <a:avLst/>
          </a:prstGeom>
        </p:spPr>
        <p:txBody>
          <a:bodyPr wrap="none">
            <a:spAutoFit/>
          </a:bodyPr>
          <a:lstStyle/>
          <a:p>
            <a:r>
              <a:rPr lang="en-US" dirty="0" smtClean="0"/>
              <a:t>GPD/TMD extraction framework</a:t>
            </a:r>
          </a:p>
        </p:txBody>
      </p:sp>
      <p:sp>
        <p:nvSpPr>
          <p:cNvPr id="2" name="TextBox 1"/>
          <p:cNvSpPr txBox="1"/>
          <p:nvPr/>
        </p:nvSpPr>
        <p:spPr>
          <a:xfrm>
            <a:off x="59661" y="4741335"/>
            <a:ext cx="5592616" cy="2031325"/>
          </a:xfrm>
          <a:prstGeom prst="rect">
            <a:avLst/>
          </a:prstGeom>
          <a:solidFill>
            <a:srgbClr val="FFFF00"/>
          </a:solidFill>
          <a:ln>
            <a:solidFill>
              <a:schemeClr val="tx1"/>
            </a:solidFill>
          </a:ln>
        </p:spPr>
        <p:txBody>
          <a:bodyPr wrap="square" rtlCol="0">
            <a:spAutoFit/>
          </a:bodyPr>
          <a:lstStyle/>
          <a:p>
            <a:r>
              <a:rPr lang="en-US" dirty="0" smtClean="0"/>
              <a:t>Pros:</a:t>
            </a:r>
          </a:p>
          <a:p>
            <a:pPr marL="285750" indent="-285750">
              <a:buFont typeface="Arial"/>
              <a:buChar char="•"/>
            </a:pPr>
            <a:r>
              <a:rPr lang="en-US" dirty="0" smtClean="0"/>
              <a:t>Only pure (no theory based assumptions) experimental data will serve as input for extraction framework</a:t>
            </a:r>
          </a:p>
          <a:p>
            <a:pPr marL="285750" indent="-285750">
              <a:buFont typeface="Arial"/>
              <a:buChar char="•"/>
            </a:pPr>
            <a:r>
              <a:rPr lang="en-US" dirty="0" smtClean="0"/>
              <a:t>Elementary (limited by resolution) bins would allow also “event based” analysis (</a:t>
            </a:r>
            <a:r>
              <a:rPr lang="en-US" dirty="0" err="1" smtClean="0"/>
              <a:t>unbinned</a:t>
            </a:r>
            <a:r>
              <a:rPr lang="en-US" dirty="0" smtClean="0"/>
              <a:t>, Bessel,…)</a:t>
            </a:r>
          </a:p>
          <a:p>
            <a:r>
              <a:rPr lang="en-US" dirty="0" smtClean="0"/>
              <a:t>Cons:</a:t>
            </a:r>
          </a:p>
          <a:p>
            <a:r>
              <a:rPr lang="en-US" dirty="0" smtClean="0"/>
              <a:t>Require 10-100 times more computing power</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692571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 name="TextBox 47"/>
          <p:cNvSpPr txBox="1"/>
          <p:nvPr/>
        </p:nvSpPr>
        <p:spPr>
          <a:xfrm>
            <a:off x="7892290" y="1996120"/>
            <a:ext cx="1303787" cy="200055"/>
          </a:xfrm>
          <a:prstGeom prst="rect">
            <a:avLst/>
          </a:prstGeom>
          <a:noFill/>
        </p:spPr>
        <p:txBody>
          <a:bodyPr wrap="none" rtlCol="0">
            <a:spAutoFit/>
          </a:bodyPr>
          <a:lstStyle/>
          <a:p>
            <a:r>
              <a:rPr lang="en-US" sz="700" dirty="0" smtClean="0"/>
              <a:t>Data Bus N (e.g. GPD data grid)</a:t>
            </a:r>
            <a:endParaRPr lang="en-US" sz="700" dirty="0"/>
          </a:p>
        </p:txBody>
      </p:sp>
      <p:sp>
        <p:nvSpPr>
          <p:cNvPr id="49" name="TextBox 48"/>
          <p:cNvSpPr txBox="1"/>
          <p:nvPr/>
        </p:nvSpPr>
        <p:spPr>
          <a:xfrm>
            <a:off x="7898342" y="2215052"/>
            <a:ext cx="1223412" cy="200055"/>
          </a:xfrm>
          <a:prstGeom prst="rect">
            <a:avLst/>
          </a:prstGeom>
          <a:noFill/>
        </p:spPr>
        <p:txBody>
          <a:bodyPr wrap="none" rtlCol="0">
            <a:spAutoFit/>
          </a:bodyPr>
          <a:lstStyle/>
          <a:p>
            <a:r>
              <a:rPr lang="en-US" sz="700" dirty="0" smtClean="0"/>
              <a:t>Service Bus (CLARA services)</a:t>
            </a:r>
            <a:endParaRPr lang="en-US" sz="700" dirty="0"/>
          </a:p>
        </p:txBody>
      </p:sp>
      <p:sp>
        <p:nvSpPr>
          <p:cNvPr id="125" name="Line Callout 1 (No Border) 124"/>
          <p:cNvSpPr/>
          <p:nvPr/>
        </p:nvSpPr>
        <p:spPr>
          <a:xfrm rot="16200000">
            <a:off x="-156831" y="3632677"/>
            <a:ext cx="1055184" cy="278000"/>
          </a:xfrm>
          <a:prstGeom prst="callout1">
            <a:avLst>
              <a:gd name="adj1" fmla="val 107841"/>
              <a:gd name="adj2" fmla="val 51424"/>
              <a:gd name="adj3" fmla="val 165617"/>
              <a:gd name="adj4" fmla="val 51770"/>
            </a:avLst>
          </a:prstGeom>
          <a:solidFill>
            <a:schemeClr val="tx2">
              <a:lumMod val="60000"/>
              <a:lumOff val="40000"/>
              <a:alpha val="2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smtClean="0">
                <a:solidFill>
                  <a:srgbClr val="000000"/>
                </a:solidFill>
              </a:rPr>
              <a:t>Data Center 2</a:t>
            </a:r>
            <a:endParaRPr lang="en-US" sz="600" dirty="0">
              <a:solidFill>
                <a:srgbClr val="000000"/>
              </a:solidFill>
            </a:endParaRPr>
          </a:p>
        </p:txBody>
      </p:sp>
      <p:grpSp>
        <p:nvGrpSpPr>
          <p:cNvPr id="70" name="Group 69"/>
          <p:cNvGrpSpPr/>
          <p:nvPr/>
        </p:nvGrpSpPr>
        <p:grpSpPr>
          <a:xfrm>
            <a:off x="758100" y="1180985"/>
            <a:ext cx="8250549" cy="5032190"/>
            <a:chOff x="758100" y="1180985"/>
            <a:chExt cx="8250549" cy="5032190"/>
          </a:xfrm>
        </p:grpSpPr>
        <p:sp>
          <p:nvSpPr>
            <p:cNvPr id="13" name="Rounded Rectangle 12"/>
            <p:cNvSpPr/>
            <p:nvPr/>
          </p:nvSpPr>
          <p:spPr>
            <a:xfrm>
              <a:off x="6970606" y="1535775"/>
              <a:ext cx="571038" cy="4439918"/>
            </a:xfrm>
            <a:prstGeom prst="round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970606" y="1860648"/>
              <a:ext cx="571038" cy="964770"/>
            </a:xfrm>
            <a:prstGeom prst="rect">
              <a:avLst/>
            </a:prstGeom>
            <a:solidFill>
              <a:schemeClr val="accent1">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970606" y="2067384"/>
              <a:ext cx="571038" cy="551298"/>
            </a:xfrm>
            <a:prstGeom prst="rect">
              <a:avLst/>
            </a:prstGeom>
            <a:solidFill>
              <a:srgbClr val="660066">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970606" y="2215052"/>
              <a:ext cx="571038" cy="255961"/>
            </a:xfrm>
            <a:prstGeom prst="rect">
              <a:avLst/>
            </a:prstGeom>
            <a:solidFill>
              <a:srgbClr val="FF6600">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970606" y="4493889"/>
              <a:ext cx="571038" cy="964770"/>
            </a:xfrm>
            <a:prstGeom prst="rect">
              <a:avLst/>
            </a:prstGeom>
            <a:solidFill>
              <a:schemeClr val="accent1">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970606" y="4700625"/>
              <a:ext cx="571038" cy="551298"/>
            </a:xfrm>
            <a:prstGeom prst="rect">
              <a:avLst/>
            </a:prstGeom>
            <a:solidFill>
              <a:srgbClr val="660066">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970606" y="4848293"/>
              <a:ext cx="571038" cy="255961"/>
            </a:xfrm>
            <a:prstGeom prst="rect">
              <a:avLst/>
            </a:prstGeom>
            <a:solidFill>
              <a:srgbClr val="FF6600">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6970606" y="3145178"/>
              <a:ext cx="571038" cy="964770"/>
            </a:xfrm>
            <a:prstGeom prst="rect">
              <a:avLst/>
            </a:prstGeom>
            <a:solidFill>
              <a:schemeClr val="accent1">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970606" y="3351914"/>
              <a:ext cx="571038" cy="551298"/>
            </a:xfrm>
            <a:prstGeom prst="rect">
              <a:avLst/>
            </a:prstGeom>
            <a:solidFill>
              <a:srgbClr val="660066">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970606" y="3499582"/>
              <a:ext cx="571038" cy="255961"/>
            </a:xfrm>
            <a:prstGeom prst="rect">
              <a:avLst/>
            </a:prstGeom>
            <a:solidFill>
              <a:srgbClr val="FF6600">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flipH="1">
              <a:off x="7541645" y="1958900"/>
              <a:ext cx="393819" cy="0"/>
            </a:xfrm>
            <a:prstGeom prst="straightConnector1">
              <a:avLst/>
            </a:prstGeom>
            <a:ln w="3175">
              <a:solidFill>
                <a:schemeClr val="accent1"/>
              </a:solidFill>
              <a:headEnd type="none"/>
              <a:tailEnd type="none" w="sm" len="sm"/>
            </a:ln>
          </p:spPr>
          <p:style>
            <a:lnRef idx="2">
              <a:schemeClr val="accent1"/>
            </a:lnRef>
            <a:fillRef idx="0">
              <a:schemeClr val="accent1"/>
            </a:fillRef>
            <a:effectRef idx="1">
              <a:schemeClr val="accent1"/>
            </a:effectRef>
            <a:fontRef idx="minor">
              <a:schemeClr val="tx1"/>
            </a:fontRef>
          </p:style>
        </p:cxnSp>
        <p:sp>
          <p:nvSpPr>
            <p:cNvPr id="41" name="Line Callout 3 (Accent Bar) 40"/>
            <p:cNvSpPr/>
            <p:nvPr/>
          </p:nvSpPr>
          <p:spPr>
            <a:xfrm>
              <a:off x="6763851" y="1772045"/>
              <a:ext cx="1033776" cy="1122285"/>
            </a:xfrm>
            <a:prstGeom prst="accentCallout3">
              <a:avLst>
                <a:gd name="adj1" fmla="val 18750"/>
                <a:gd name="adj2" fmla="val -8333"/>
                <a:gd name="adj3" fmla="val 18750"/>
                <a:gd name="adj4" fmla="val -16667"/>
                <a:gd name="adj5" fmla="val -42983"/>
                <a:gd name="adj6" fmla="val -33810"/>
                <a:gd name="adj7" fmla="val -42300"/>
                <a:gd name="adj8" fmla="val 5953"/>
              </a:avLst>
            </a:prstGeom>
            <a:solidFill>
              <a:schemeClr val="accent1">
                <a:alpha val="1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flipH="1">
              <a:off x="7536517" y="2115838"/>
              <a:ext cx="393819" cy="0"/>
            </a:xfrm>
            <a:prstGeom prst="straightConnector1">
              <a:avLst/>
            </a:prstGeom>
            <a:ln w="3175">
              <a:solidFill>
                <a:schemeClr val="accent1"/>
              </a:solidFill>
              <a:headEnd type="none"/>
              <a:tailEnd type="none" w="sm" len="sm"/>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7541645" y="2337726"/>
              <a:ext cx="393819" cy="0"/>
            </a:xfrm>
            <a:prstGeom prst="straightConnector1">
              <a:avLst/>
            </a:prstGeom>
            <a:ln w="3175">
              <a:solidFill>
                <a:schemeClr val="accent1"/>
              </a:solidFill>
              <a:headEnd type="none"/>
              <a:tailEnd type="none" w="sm" len="sm"/>
            </a:ln>
          </p:spPr>
          <p:style>
            <a:lnRef idx="2">
              <a:schemeClr val="accent1"/>
            </a:lnRef>
            <a:fillRef idx="0">
              <a:schemeClr val="accent1"/>
            </a:fillRef>
            <a:effectRef idx="1">
              <a:schemeClr val="accent1"/>
            </a:effectRef>
            <a:fontRef idx="minor">
              <a:schemeClr val="tx1"/>
            </a:fontRef>
          </p:style>
        </p:cxnSp>
        <p:sp>
          <p:nvSpPr>
            <p:cNvPr id="44" name="Line Callout 3 (Accent Bar) 43"/>
            <p:cNvSpPr/>
            <p:nvPr/>
          </p:nvSpPr>
          <p:spPr>
            <a:xfrm>
              <a:off x="6822924" y="4464356"/>
              <a:ext cx="1033776" cy="1122285"/>
            </a:xfrm>
            <a:prstGeom prst="accentCallout3">
              <a:avLst>
                <a:gd name="adj1" fmla="val 86293"/>
                <a:gd name="adj2" fmla="val -8333"/>
                <a:gd name="adj3" fmla="val 87171"/>
                <a:gd name="adj4" fmla="val -19524"/>
                <a:gd name="adj5" fmla="val 148246"/>
                <a:gd name="adj6" fmla="val -37619"/>
                <a:gd name="adj7" fmla="val 148051"/>
                <a:gd name="adj8" fmla="val 5001"/>
              </a:avLst>
            </a:prstGeom>
            <a:solidFill>
              <a:schemeClr val="accent1">
                <a:alpha val="1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Line Callout 3 (Accent Bar) 44"/>
            <p:cNvSpPr/>
            <p:nvPr/>
          </p:nvSpPr>
          <p:spPr>
            <a:xfrm rot="10800000">
              <a:off x="6763851" y="3105799"/>
              <a:ext cx="1033776" cy="1122285"/>
            </a:xfrm>
            <a:prstGeom prst="accentCallout3">
              <a:avLst>
                <a:gd name="adj1" fmla="val 18750"/>
                <a:gd name="adj2" fmla="val -8333"/>
                <a:gd name="adj3" fmla="val 18750"/>
                <a:gd name="adj4" fmla="val -16667"/>
                <a:gd name="adj5" fmla="val 33334"/>
                <a:gd name="adj6" fmla="val -41429"/>
                <a:gd name="adj7" fmla="val 33139"/>
                <a:gd name="adj8" fmla="val -74999"/>
              </a:avLst>
            </a:prstGeom>
            <a:solidFill>
              <a:schemeClr val="accent1">
                <a:alpha val="1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6934694" y="5690200"/>
              <a:ext cx="659155" cy="200055"/>
            </a:xfrm>
            <a:prstGeom prst="rect">
              <a:avLst/>
            </a:prstGeom>
            <a:noFill/>
          </p:spPr>
          <p:txBody>
            <a:bodyPr wrap="none" rtlCol="0">
              <a:spAutoFit/>
            </a:bodyPr>
            <a:lstStyle/>
            <a:p>
              <a:r>
                <a:rPr lang="en-US" sz="700" dirty="0" smtClean="0"/>
                <a:t>CLARA Cloud</a:t>
              </a:r>
              <a:endParaRPr lang="en-US" sz="700" dirty="0"/>
            </a:p>
          </p:txBody>
        </p:sp>
        <p:sp>
          <p:nvSpPr>
            <p:cNvPr id="47" name="TextBox 46"/>
            <p:cNvSpPr txBox="1"/>
            <p:nvPr/>
          </p:nvSpPr>
          <p:spPr>
            <a:xfrm>
              <a:off x="7886239" y="1837605"/>
              <a:ext cx="1122410" cy="200055"/>
            </a:xfrm>
            <a:prstGeom prst="rect">
              <a:avLst/>
            </a:prstGeom>
            <a:noFill/>
          </p:spPr>
          <p:txBody>
            <a:bodyPr wrap="none" rtlCol="0">
              <a:spAutoFit/>
            </a:bodyPr>
            <a:lstStyle/>
            <a:p>
              <a:r>
                <a:rPr lang="en-US" sz="700" dirty="0" smtClean="0"/>
                <a:t>Data Bus 1 (e.g. raw data)</a:t>
              </a:r>
              <a:endParaRPr lang="en-US" sz="700" dirty="0"/>
            </a:p>
          </p:txBody>
        </p:sp>
        <p:sp>
          <p:nvSpPr>
            <p:cNvPr id="50" name="TextBox 49"/>
            <p:cNvSpPr txBox="1"/>
            <p:nvPr/>
          </p:nvSpPr>
          <p:spPr>
            <a:xfrm>
              <a:off x="6850803" y="6013120"/>
              <a:ext cx="700219" cy="200055"/>
            </a:xfrm>
            <a:prstGeom prst="rect">
              <a:avLst/>
            </a:prstGeom>
            <a:noFill/>
          </p:spPr>
          <p:txBody>
            <a:bodyPr wrap="none" rtlCol="0">
              <a:spAutoFit/>
            </a:bodyPr>
            <a:lstStyle/>
            <a:p>
              <a:r>
                <a:rPr lang="en-US" sz="700" dirty="0" smtClean="0"/>
                <a:t>Data Center N</a:t>
              </a:r>
              <a:endParaRPr lang="en-US" sz="700" dirty="0"/>
            </a:p>
          </p:txBody>
        </p:sp>
        <p:sp>
          <p:nvSpPr>
            <p:cNvPr id="51" name="TextBox 50"/>
            <p:cNvSpPr txBox="1"/>
            <p:nvPr/>
          </p:nvSpPr>
          <p:spPr>
            <a:xfrm>
              <a:off x="8194507" y="3655515"/>
              <a:ext cx="697627" cy="200055"/>
            </a:xfrm>
            <a:prstGeom prst="rect">
              <a:avLst/>
            </a:prstGeom>
            <a:noFill/>
          </p:spPr>
          <p:txBody>
            <a:bodyPr wrap="none" rtlCol="0">
              <a:spAutoFit/>
            </a:bodyPr>
            <a:lstStyle/>
            <a:p>
              <a:r>
                <a:rPr lang="en-US" sz="700" dirty="0" smtClean="0"/>
                <a:t>Data Center 2</a:t>
              </a:r>
              <a:endParaRPr lang="en-US" sz="700" dirty="0"/>
            </a:p>
          </p:txBody>
        </p:sp>
        <p:sp>
          <p:nvSpPr>
            <p:cNvPr id="52" name="TextBox 51"/>
            <p:cNvSpPr txBox="1"/>
            <p:nvPr/>
          </p:nvSpPr>
          <p:spPr>
            <a:xfrm>
              <a:off x="6774356" y="1180985"/>
              <a:ext cx="1082348" cy="200055"/>
            </a:xfrm>
            <a:prstGeom prst="rect">
              <a:avLst/>
            </a:prstGeom>
            <a:noFill/>
          </p:spPr>
          <p:txBody>
            <a:bodyPr wrap="none" rtlCol="0">
              <a:spAutoFit/>
            </a:bodyPr>
            <a:lstStyle/>
            <a:p>
              <a:r>
                <a:rPr lang="en-US" sz="700" dirty="0" smtClean="0"/>
                <a:t>Data Center 1 (e.g. JLAB)</a:t>
              </a:r>
              <a:endParaRPr lang="en-US" sz="700" dirty="0"/>
            </a:p>
          </p:txBody>
        </p:sp>
        <p:sp>
          <p:nvSpPr>
            <p:cNvPr id="53" name="Rounded Rectangle 52"/>
            <p:cNvSpPr/>
            <p:nvPr/>
          </p:nvSpPr>
          <p:spPr>
            <a:xfrm>
              <a:off x="5149190" y="3336955"/>
              <a:ext cx="728566" cy="72850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tx1"/>
                  </a:solidFill>
                </a:rPr>
                <a:t>CLARA</a:t>
              </a:r>
            </a:p>
            <a:p>
              <a:pPr algn="ctr"/>
              <a:r>
                <a:rPr lang="en-US" sz="700" dirty="0" smtClean="0">
                  <a:solidFill>
                    <a:schemeClr val="tx1"/>
                  </a:solidFill>
                </a:rPr>
                <a:t>Front-End</a:t>
              </a:r>
              <a:endParaRPr lang="en-US" sz="700" dirty="0">
                <a:solidFill>
                  <a:schemeClr val="tx1"/>
                </a:solidFill>
              </a:endParaRPr>
            </a:p>
          </p:txBody>
        </p:sp>
        <p:cxnSp>
          <p:nvCxnSpPr>
            <p:cNvPr id="58" name="Straight Arrow Connector 57"/>
            <p:cNvCxnSpPr/>
            <p:nvPr/>
          </p:nvCxnSpPr>
          <p:spPr>
            <a:xfrm flipV="1">
              <a:off x="5865502" y="2274122"/>
              <a:ext cx="1092850" cy="1225460"/>
            </a:xfrm>
            <a:prstGeom prst="straightConnector1">
              <a:avLst/>
            </a:prstGeom>
            <a:ln>
              <a:solidFill>
                <a:schemeClr val="accent3">
                  <a:lumMod val="50000"/>
                  <a:alpha val="65000"/>
                </a:schemeClr>
              </a:solidFill>
              <a:headEnd type="arrow" w="sm" len="lg"/>
              <a:tailEnd type="arrow" w="sm" len="lg"/>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5865502" y="2366873"/>
              <a:ext cx="1105104" cy="1239417"/>
            </a:xfrm>
            <a:prstGeom prst="straightConnector1">
              <a:avLst/>
            </a:prstGeom>
            <a:ln>
              <a:solidFill>
                <a:srgbClr val="FF6600">
                  <a:alpha val="50000"/>
                </a:srgbClr>
              </a:solidFill>
              <a:headEnd type="arrow" w="sm" len="lg"/>
              <a:tailEnd type="arrow" w="sm" len="lg"/>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5877756" y="3592911"/>
              <a:ext cx="1092850" cy="0"/>
            </a:xfrm>
            <a:prstGeom prst="straightConnector1">
              <a:avLst/>
            </a:prstGeom>
            <a:ln>
              <a:solidFill>
                <a:schemeClr val="accent3">
                  <a:lumMod val="50000"/>
                  <a:alpha val="65000"/>
                </a:schemeClr>
              </a:solidFill>
              <a:headEnd type="arrow" w="sm" len="lg"/>
              <a:tailEnd type="arrow" w="sm" len="lg"/>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5877756" y="3670085"/>
              <a:ext cx="1092850" cy="0"/>
            </a:xfrm>
            <a:prstGeom prst="straightConnector1">
              <a:avLst/>
            </a:prstGeom>
            <a:ln>
              <a:solidFill>
                <a:srgbClr val="FF6600">
                  <a:alpha val="50000"/>
                </a:srgbClr>
              </a:solidFill>
              <a:headEnd type="arrow" w="sm" len="lg"/>
              <a:tailEnd type="arrow" w="sm" len="lg"/>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5877756" y="3755544"/>
              <a:ext cx="1080596" cy="1215999"/>
            </a:xfrm>
            <a:prstGeom prst="straightConnector1">
              <a:avLst/>
            </a:prstGeom>
            <a:ln>
              <a:solidFill>
                <a:schemeClr val="accent3">
                  <a:lumMod val="50000"/>
                  <a:alpha val="65000"/>
                </a:schemeClr>
              </a:solidFill>
              <a:headEnd type="arrow" w="sm" len="lg"/>
              <a:tailEnd type="arrow" w="sm" len="lg"/>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5877756" y="3855570"/>
              <a:ext cx="1092850" cy="1248684"/>
            </a:xfrm>
            <a:prstGeom prst="straightConnector1">
              <a:avLst/>
            </a:prstGeom>
            <a:ln>
              <a:solidFill>
                <a:srgbClr val="FF6600">
                  <a:alpha val="50000"/>
                </a:srgbClr>
              </a:solidFill>
              <a:headEnd type="arrow" w="sm" len="lg"/>
              <a:tailEnd type="arrow" w="sm" len="lg"/>
            </a:ln>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rot="2887111">
              <a:off x="5574593" y="4473478"/>
              <a:ext cx="1648163" cy="200055"/>
            </a:xfrm>
            <a:prstGeom prst="rect">
              <a:avLst/>
            </a:prstGeom>
            <a:noFill/>
          </p:spPr>
          <p:txBody>
            <a:bodyPr wrap="square" rtlCol="0">
              <a:spAutoFit/>
            </a:bodyPr>
            <a:lstStyle/>
            <a:p>
              <a:r>
                <a:rPr lang="en-US" sz="700" dirty="0" smtClean="0"/>
                <a:t>Application  Design, Service upgrade</a:t>
              </a:r>
              <a:endParaRPr lang="en-US" sz="700" dirty="0"/>
            </a:p>
          </p:txBody>
        </p:sp>
        <p:sp>
          <p:nvSpPr>
            <p:cNvPr id="76" name="TextBox 75"/>
            <p:cNvSpPr txBox="1"/>
            <p:nvPr/>
          </p:nvSpPr>
          <p:spPr>
            <a:xfrm rot="18746306">
              <a:off x="5779292" y="2794314"/>
              <a:ext cx="982534" cy="200055"/>
            </a:xfrm>
            <a:prstGeom prst="rect">
              <a:avLst/>
            </a:prstGeom>
            <a:noFill/>
          </p:spPr>
          <p:txBody>
            <a:bodyPr wrap="square" rtlCol="0">
              <a:spAutoFit/>
            </a:bodyPr>
            <a:lstStyle/>
            <a:p>
              <a:r>
                <a:rPr lang="en-US" sz="700" dirty="0" smtClean="0"/>
                <a:t>Data communications</a:t>
              </a:r>
              <a:endParaRPr lang="en-US" sz="700" dirty="0"/>
            </a:p>
          </p:txBody>
        </p:sp>
        <p:sp>
          <p:nvSpPr>
            <p:cNvPr id="77" name="Line Callout 3 (Accent Bar) 76"/>
            <p:cNvSpPr/>
            <p:nvPr/>
          </p:nvSpPr>
          <p:spPr>
            <a:xfrm>
              <a:off x="5025919" y="3164866"/>
              <a:ext cx="1033776" cy="1122285"/>
            </a:xfrm>
            <a:prstGeom prst="accentCallout3">
              <a:avLst>
                <a:gd name="adj1" fmla="val 86293"/>
                <a:gd name="adj2" fmla="val -8333"/>
                <a:gd name="adj3" fmla="val 87171"/>
                <a:gd name="adj4" fmla="val -19524"/>
                <a:gd name="adj5" fmla="val 118421"/>
                <a:gd name="adj6" fmla="val -19524"/>
                <a:gd name="adj7" fmla="val 118226"/>
                <a:gd name="adj8" fmla="val 8811"/>
              </a:avLst>
            </a:prstGeom>
            <a:solidFill>
              <a:schemeClr val="accent1">
                <a:alpha val="1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5089587" y="4393861"/>
              <a:ext cx="1338828" cy="738664"/>
            </a:xfrm>
            <a:prstGeom prst="rect">
              <a:avLst/>
            </a:prstGeom>
            <a:noFill/>
          </p:spPr>
          <p:txBody>
            <a:bodyPr wrap="none" rtlCol="0">
              <a:spAutoFit/>
            </a:bodyPr>
            <a:lstStyle/>
            <a:p>
              <a:r>
                <a:rPr lang="en-US" sz="700" dirty="0" smtClean="0"/>
                <a:t>CLARA FE hosts:</a:t>
              </a:r>
            </a:p>
            <a:p>
              <a:pPr marL="171450" indent="-171450">
                <a:buFont typeface="Arial"/>
                <a:buChar char="•"/>
              </a:pPr>
              <a:r>
                <a:rPr lang="en-US" sz="700" dirty="0" smtClean="0"/>
                <a:t>Meta-data Database</a:t>
              </a:r>
            </a:p>
            <a:p>
              <a:pPr marL="171450" indent="-171450">
                <a:buFont typeface="Arial"/>
                <a:buChar char="•"/>
              </a:pPr>
              <a:r>
                <a:rPr lang="en-US" sz="700" dirty="0" smtClean="0"/>
                <a:t>Data Server</a:t>
              </a:r>
            </a:p>
            <a:p>
              <a:pPr marL="171450" indent="-171450">
                <a:buFont typeface="Arial"/>
                <a:buChar char="•"/>
              </a:pPr>
              <a:r>
                <a:rPr lang="en-US" sz="700" dirty="0" smtClean="0"/>
                <a:t>Application Server</a:t>
              </a:r>
            </a:p>
            <a:p>
              <a:pPr marL="171450" indent="-171450">
                <a:buFont typeface="Arial"/>
                <a:buChar char="•"/>
              </a:pPr>
              <a:r>
                <a:rPr lang="en-US" sz="700" dirty="0" smtClean="0"/>
                <a:t>Web Server (JNLP support)</a:t>
              </a:r>
            </a:p>
            <a:p>
              <a:pPr marL="171450" indent="-171450">
                <a:buFont typeface="Arial"/>
                <a:buChar char="•"/>
              </a:pPr>
              <a:r>
                <a:rPr lang="en-US" sz="700" dirty="0" smtClean="0"/>
                <a:t>Data Visualization Server</a:t>
              </a:r>
              <a:endParaRPr lang="en-US" sz="700" dirty="0"/>
            </a:p>
          </p:txBody>
        </p:sp>
        <p:pic>
          <p:nvPicPr>
            <p:cNvPr id="80" name="Picture 79" descr="skd188257sdc.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45500" y="2313486"/>
              <a:ext cx="313126" cy="290031"/>
            </a:xfrm>
            <a:prstGeom prst="rect">
              <a:avLst/>
            </a:prstGeom>
          </p:spPr>
        </p:pic>
        <p:pic>
          <p:nvPicPr>
            <p:cNvPr id="82" name="Picture 81" descr="skd188257sdc.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58626" y="2313486"/>
              <a:ext cx="313126" cy="290031"/>
            </a:xfrm>
            <a:prstGeom prst="rect">
              <a:avLst/>
            </a:prstGeom>
          </p:spPr>
        </p:pic>
        <p:pic>
          <p:nvPicPr>
            <p:cNvPr id="83" name="Picture 82" descr="skd188257sdc.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77758" y="2313486"/>
              <a:ext cx="313126" cy="290031"/>
            </a:xfrm>
            <a:prstGeom prst="rect">
              <a:avLst/>
            </a:prstGeom>
          </p:spPr>
        </p:pic>
        <p:cxnSp>
          <p:nvCxnSpPr>
            <p:cNvPr id="84" name="Straight Arrow Connector 83"/>
            <p:cNvCxnSpPr>
              <a:stCxn id="80" idx="2"/>
            </p:cNvCxnSpPr>
            <p:nvPr/>
          </p:nvCxnSpPr>
          <p:spPr>
            <a:xfrm>
              <a:off x="5102063" y="2603517"/>
              <a:ext cx="283419" cy="733438"/>
            </a:xfrm>
            <a:prstGeom prst="straightConnector1">
              <a:avLst/>
            </a:prstGeom>
            <a:ln w="3175">
              <a:solidFill>
                <a:schemeClr val="accent1"/>
              </a:solidFill>
              <a:headEnd type="arrow"/>
              <a:tailEnd type="arrow" w="sm" len="sm"/>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a:stCxn id="82" idx="2"/>
            </p:cNvCxnSpPr>
            <p:nvPr/>
          </p:nvCxnSpPr>
          <p:spPr>
            <a:xfrm>
              <a:off x="5415189" y="2603517"/>
              <a:ext cx="78593" cy="720880"/>
            </a:xfrm>
            <a:prstGeom prst="straightConnector1">
              <a:avLst/>
            </a:prstGeom>
            <a:ln w="3175">
              <a:solidFill>
                <a:schemeClr val="accent1"/>
              </a:solidFill>
              <a:headEnd type="arrow"/>
              <a:tailEnd type="arrow" w="sm" len="sm"/>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stCxn id="83" idx="2"/>
            </p:cNvCxnSpPr>
            <p:nvPr/>
          </p:nvCxnSpPr>
          <p:spPr>
            <a:xfrm flipH="1">
              <a:off x="5571752" y="2603517"/>
              <a:ext cx="362569" cy="720880"/>
            </a:xfrm>
            <a:prstGeom prst="straightConnector1">
              <a:avLst/>
            </a:prstGeom>
            <a:ln w="3175">
              <a:solidFill>
                <a:schemeClr val="accent1"/>
              </a:solidFill>
              <a:headEnd type="arrow"/>
              <a:tailEnd type="arrow" w="sm" len="sm"/>
            </a:ln>
          </p:spPr>
          <p:style>
            <a:lnRef idx="2">
              <a:schemeClr val="accent1"/>
            </a:lnRef>
            <a:fillRef idx="0">
              <a:schemeClr val="accent1"/>
            </a:fillRef>
            <a:effectRef idx="1">
              <a:schemeClr val="accent1"/>
            </a:effectRef>
            <a:fontRef idx="minor">
              <a:schemeClr val="tx1"/>
            </a:fontRef>
          </p:style>
        </p:cxnSp>
        <p:sp>
          <p:nvSpPr>
            <p:cNvPr id="96" name="Line Callout 3 (Accent Bar) 95"/>
            <p:cNvSpPr/>
            <p:nvPr/>
          </p:nvSpPr>
          <p:spPr>
            <a:xfrm>
              <a:off x="4890699" y="2115838"/>
              <a:ext cx="1282422" cy="709580"/>
            </a:xfrm>
            <a:prstGeom prst="accentCallout3">
              <a:avLst>
                <a:gd name="adj1" fmla="val 18750"/>
                <a:gd name="adj2" fmla="val -8333"/>
                <a:gd name="adj3" fmla="val 18750"/>
                <a:gd name="adj4" fmla="val -16667"/>
                <a:gd name="adj5" fmla="val -24947"/>
                <a:gd name="adj6" fmla="val -27668"/>
                <a:gd name="adj7" fmla="val -25651"/>
                <a:gd name="adj8" fmla="val 4418"/>
              </a:avLst>
            </a:prstGeom>
            <a:solidFill>
              <a:schemeClr val="accent1">
                <a:alpha val="1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5015819" y="1809841"/>
              <a:ext cx="1043876" cy="200055"/>
            </a:xfrm>
            <a:prstGeom prst="rect">
              <a:avLst/>
            </a:prstGeom>
            <a:noFill/>
          </p:spPr>
          <p:txBody>
            <a:bodyPr wrap="none" rtlCol="0">
              <a:spAutoFit/>
            </a:bodyPr>
            <a:lstStyle/>
            <a:p>
              <a:r>
                <a:rPr lang="en-US" sz="700" dirty="0" smtClean="0"/>
                <a:t>Distributed Client Layer</a:t>
              </a:r>
              <a:endParaRPr lang="en-US" sz="700" dirty="0"/>
            </a:p>
          </p:txBody>
        </p:sp>
        <p:sp>
          <p:nvSpPr>
            <p:cNvPr id="98" name="Rounded Rectangle 97"/>
            <p:cNvSpPr/>
            <p:nvPr/>
          </p:nvSpPr>
          <p:spPr>
            <a:xfrm>
              <a:off x="2057704" y="3579540"/>
              <a:ext cx="605291" cy="52529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smtClean="0">
                  <a:solidFill>
                    <a:schemeClr val="tx1"/>
                  </a:solidFill>
                </a:rPr>
                <a:t>CLARA</a:t>
              </a:r>
            </a:p>
            <a:p>
              <a:pPr algn="ctr"/>
              <a:r>
                <a:rPr lang="en-US" sz="700" dirty="0" smtClean="0">
                  <a:solidFill>
                    <a:schemeClr val="tx1"/>
                  </a:solidFill>
                </a:rPr>
                <a:t>Front-End</a:t>
              </a:r>
              <a:endParaRPr lang="en-US" sz="700" dirty="0">
                <a:solidFill>
                  <a:schemeClr val="tx1"/>
                </a:solidFill>
              </a:endParaRPr>
            </a:p>
          </p:txBody>
        </p:sp>
        <p:sp>
          <p:nvSpPr>
            <p:cNvPr id="100" name="Donut 99"/>
            <p:cNvSpPr/>
            <p:nvPr/>
          </p:nvSpPr>
          <p:spPr>
            <a:xfrm>
              <a:off x="758100" y="2196175"/>
              <a:ext cx="3187431" cy="3253833"/>
            </a:xfrm>
            <a:prstGeom prst="donut">
              <a:avLst>
                <a:gd name="adj" fmla="val 6440"/>
              </a:avLst>
            </a:prstGeom>
            <a:solidFill>
              <a:schemeClr val="accent1">
                <a:lumMod val="7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3" name="Donut 102"/>
            <p:cNvSpPr/>
            <p:nvPr/>
          </p:nvSpPr>
          <p:spPr>
            <a:xfrm>
              <a:off x="994392" y="2464286"/>
              <a:ext cx="2717356" cy="2740547"/>
            </a:xfrm>
            <a:prstGeom prst="donut">
              <a:avLst>
                <a:gd name="adj" fmla="val 6440"/>
              </a:avLst>
            </a:prstGeom>
            <a:solidFill>
              <a:schemeClr val="accent4">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4" name="Donut 103"/>
            <p:cNvSpPr/>
            <p:nvPr/>
          </p:nvSpPr>
          <p:spPr>
            <a:xfrm>
              <a:off x="1230689" y="2682484"/>
              <a:ext cx="2239646" cy="2318594"/>
            </a:xfrm>
            <a:prstGeom prst="donut">
              <a:avLst>
                <a:gd name="adj" fmla="val 6440"/>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5" name="Isosceles Triangle 104"/>
            <p:cNvSpPr/>
            <p:nvPr/>
          </p:nvSpPr>
          <p:spPr>
            <a:xfrm rot="10800000">
              <a:off x="1566827" y="2220255"/>
              <a:ext cx="1552801" cy="1369130"/>
            </a:xfrm>
            <a:prstGeom prst="triangle">
              <a:avLst/>
            </a:prstGeom>
            <a:solidFill>
              <a:schemeClr val="tx2">
                <a:lumMod val="60000"/>
                <a:lumOff val="40000"/>
                <a:alpha val="2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Isosceles Triangle 105"/>
            <p:cNvSpPr/>
            <p:nvPr/>
          </p:nvSpPr>
          <p:spPr>
            <a:xfrm>
              <a:off x="1615779" y="4069839"/>
              <a:ext cx="1454624" cy="1369130"/>
            </a:xfrm>
            <a:prstGeom prst="triangle">
              <a:avLst/>
            </a:prstGeom>
            <a:solidFill>
              <a:schemeClr val="tx2">
                <a:lumMod val="60000"/>
                <a:lumOff val="40000"/>
                <a:alpha val="2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Line Callout 1 (No Border) 107"/>
            <p:cNvSpPr/>
            <p:nvPr/>
          </p:nvSpPr>
          <p:spPr>
            <a:xfrm>
              <a:off x="3527097" y="2196175"/>
              <a:ext cx="836867" cy="278000"/>
            </a:xfrm>
            <a:prstGeom prst="callout1">
              <a:avLst>
                <a:gd name="adj1" fmla="val 40558"/>
                <a:gd name="adj2" fmla="val 1079"/>
                <a:gd name="adj3" fmla="val 116041"/>
                <a:gd name="adj4" fmla="val -44215"/>
              </a:avLst>
            </a:prstGeom>
            <a:solidFill>
              <a:schemeClr val="tx2">
                <a:lumMod val="60000"/>
                <a:lumOff val="40000"/>
                <a:alpha val="2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smtClean="0">
                  <a:solidFill>
                    <a:srgbClr val="000000"/>
                  </a:solidFill>
                </a:rPr>
                <a:t>Data Bus 1</a:t>
              </a:r>
              <a:endParaRPr lang="en-US" sz="600" dirty="0">
                <a:solidFill>
                  <a:srgbClr val="000000"/>
                </a:solidFill>
              </a:endParaRPr>
            </a:p>
          </p:txBody>
        </p:sp>
        <p:sp>
          <p:nvSpPr>
            <p:cNvPr id="109" name="Line Callout 1 (No Border) 108"/>
            <p:cNvSpPr/>
            <p:nvPr/>
          </p:nvSpPr>
          <p:spPr>
            <a:xfrm>
              <a:off x="3679497" y="2581477"/>
              <a:ext cx="836867" cy="278000"/>
            </a:xfrm>
            <a:prstGeom prst="callout1">
              <a:avLst>
                <a:gd name="adj1" fmla="val 40558"/>
                <a:gd name="adj2" fmla="val 1079"/>
                <a:gd name="adj3" fmla="val 119582"/>
                <a:gd name="adj4" fmla="val -48921"/>
              </a:avLst>
            </a:prstGeom>
            <a:solidFill>
              <a:schemeClr val="tx2">
                <a:lumMod val="60000"/>
                <a:lumOff val="40000"/>
                <a:alpha val="2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smtClean="0">
                  <a:solidFill>
                    <a:srgbClr val="000000"/>
                  </a:solidFill>
                </a:rPr>
                <a:t>Data Bus N</a:t>
              </a:r>
              <a:endParaRPr lang="en-US" sz="600" dirty="0">
                <a:solidFill>
                  <a:srgbClr val="000000"/>
                </a:solidFill>
              </a:endParaRPr>
            </a:p>
          </p:txBody>
        </p:sp>
        <p:sp>
          <p:nvSpPr>
            <p:cNvPr id="110" name="Line Callout 1 (No Border) 109"/>
            <p:cNvSpPr/>
            <p:nvPr/>
          </p:nvSpPr>
          <p:spPr>
            <a:xfrm>
              <a:off x="3913280" y="2960511"/>
              <a:ext cx="836867" cy="278000"/>
            </a:xfrm>
            <a:prstGeom prst="callout1">
              <a:avLst>
                <a:gd name="adj1" fmla="val 40558"/>
                <a:gd name="adj2" fmla="val 1079"/>
                <a:gd name="adj3" fmla="val 169160"/>
                <a:gd name="adj4" fmla="val -72451"/>
              </a:avLst>
            </a:prstGeom>
            <a:solidFill>
              <a:schemeClr val="tx2">
                <a:lumMod val="60000"/>
                <a:lumOff val="40000"/>
                <a:alpha val="2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smtClean="0">
                  <a:solidFill>
                    <a:srgbClr val="000000"/>
                  </a:solidFill>
                </a:rPr>
                <a:t>Service Bus</a:t>
              </a:r>
              <a:endParaRPr lang="en-US" sz="600" dirty="0">
                <a:solidFill>
                  <a:srgbClr val="000000"/>
                </a:solidFill>
              </a:endParaRPr>
            </a:p>
          </p:txBody>
        </p:sp>
        <p:sp>
          <p:nvSpPr>
            <p:cNvPr id="111" name="Isosceles Triangle 110"/>
            <p:cNvSpPr/>
            <p:nvPr/>
          </p:nvSpPr>
          <p:spPr>
            <a:xfrm rot="5400000">
              <a:off x="691975" y="3153826"/>
              <a:ext cx="1552801" cy="1369130"/>
            </a:xfrm>
            <a:prstGeom prst="triangle">
              <a:avLst/>
            </a:prstGeom>
            <a:solidFill>
              <a:schemeClr val="tx2">
                <a:lumMod val="60000"/>
                <a:lumOff val="40000"/>
                <a:alpha val="2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2" name="Straight Arrow Connector 111"/>
            <p:cNvCxnSpPr/>
            <p:nvPr/>
          </p:nvCxnSpPr>
          <p:spPr>
            <a:xfrm flipV="1">
              <a:off x="2345541" y="2820299"/>
              <a:ext cx="0" cy="785992"/>
            </a:xfrm>
            <a:prstGeom prst="straightConnector1">
              <a:avLst/>
            </a:prstGeom>
            <a:ln>
              <a:solidFill>
                <a:srgbClr val="FF6600">
                  <a:alpha val="50000"/>
                </a:srgbClr>
              </a:solidFill>
              <a:headEnd type="arrow" w="sm" len="lg"/>
              <a:tailEnd type="arrow" w="sm" len="lg"/>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2414557" y="2820299"/>
              <a:ext cx="0" cy="772612"/>
            </a:xfrm>
            <a:prstGeom prst="straightConnector1">
              <a:avLst/>
            </a:prstGeom>
            <a:ln>
              <a:solidFill>
                <a:schemeClr val="accent3">
                  <a:lumMod val="50000"/>
                  <a:alpha val="65000"/>
                </a:schemeClr>
              </a:solidFill>
              <a:headEnd type="arrow" w="sm" len="lg"/>
              <a:tailEnd type="arrow" w="sm" len="lg"/>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V="1">
              <a:off x="2316895" y="4104837"/>
              <a:ext cx="0" cy="772612"/>
            </a:xfrm>
            <a:prstGeom prst="straightConnector1">
              <a:avLst/>
            </a:prstGeom>
            <a:ln>
              <a:solidFill>
                <a:schemeClr val="accent3">
                  <a:lumMod val="50000"/>
                  <a:alpha val="65000"/>
                </a:schemeClr>
              </a:solidFill>
              <a:headEnd type="arrow" w="sm" len="lg"/>
              <a:tailEnd type="arrow" w="sm" len="lg"/>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flipV="1">
              <a:off x="2391954" y="4071360"/>
              <a:ext cx="0" cy="785992"/>
            </a:xfrm>
            <a:prstGeom prst="straightConnector1">
              <a:avLst/>
            </a:prstGeom>
            <a:ln>
              <a:solidFill>
                <a:srgbClr val="FF6600">
                  <a:alpha val="50000"/>
                </a:srgbClr>
              </a:solidFill>
              <a:headEnd type="arrow" w="sm" len="lg"/>
              <a:tailEnd type="arrow" w="sm" len="lg"/>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1316578" y="3845337"/>
              <a:ext cx="741126" cy="10233"/>
            </a:xfrm>
            <a:prstGeom prst="straightConnector1">
              <a:avLst/>
            </a:prstGeom>
            <a:ln>
              <a:solidFill>
                <a:schemeClr val="accent3">
                  <a:lumMod val="50000"/>
                  <a:alpha val="65000"/>
                </a:schemeClr>
              </a:solidFill>
              <a:headEnd type="arrow" w="sm" len="lg"/>
              <a:tailEnd type="arrow" w="sm" len="lg"/>
            </a:ln>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a:off x="1326423" y="3751987"/>
              <a:ext cx="741126" cy="0"/>
            </a:xfrm>
            <a:prstGeom prst="straightConnector1">
              <a:avLst/>
            </a:prstGeom>
            <a:ln>
              <a:solidFill>
                <a:srgbClr val="FF6600">
                  <a:alpha val="50000"/>
                </a:srgbClr>
              </a:solidFill>
              <a:headEnd type="arrow" w="sm" len="lg"/>
              <a:tailEnd type="arrow" w="sm" len="lg"/>
            </a:ln>
          </p:spPr>
          <p:style>
            <a:lnRef idx="2">
              <a:schemeClr val="accent1"/>
            </a:lnRef>
            <a:fillRef idx="0">
              <a:schemeClr val="accent1"/>
            </a:fillRef>
            <a:effectRef idx="1">
              <a:schemeClr val="accent1"/>
            </a:effectRef>
            <a:fontRef idx="minor">
              <a:schemeClr val="tx1"/>
            </a:fontRef>
          </p:style>
        </p:cxnSp>
        <p:sp>
          <p:nvSpPr>
            <p:cNvPr id="123" name="Line Callout 1 (No Border) 122"/>
            <p:cNvSpPr/>
            <p:nvPr/>
          </p:nvSpPr>
          <p:spPr>
            <a:xfrm>
              <a:off x="1898461" y="1633045"/>
              <a:ext cx="1055184" cy="278000"/>
            </a:xfrm>
            <a:prstGeom prst="callout1">
              <a:avLst>
                <a:gd name="adj1" fmla="val 107841"/>
                <a:gd name="adj2" fmla="val 50491"/>
                <a:gd name="adj3" fmla="val 176242"/>
                <a:gd name="adj4" fmla="val 49904"/>
              </a:avLst>
            </a:prstGeom>
            <a:solidFill>
              <a:schemeClr val="tx2">
                <a:lumMod val="60000"/>
                <a:lumOff val="40000"/>
                <a:alpha val="2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smtClean="0">
                  <a:solidFill>
                    <a:srgbClr val="000000"/>
                  </a:solidFill>
                </a:rPr>
                <a:t>Data Center 1</a:t>
              </a:r>
              <a:endParaRPr lang="en-US" sz="600" dirty="0">
                <a:solidFill>
                  <a:srgbClr val="000000"/>
                </a:solidFill>
              </a:endParaRPr>
            </a:p>
          </p:txBody>
        </p:sp>
        <p:sp>
          <p:nvSpPr>
            <p:cNvPr id="124" name="Line Callout 1 (No Border) 123"/>
            <p:cNvSpPr/>
            <p:nvPr/>
          </p:nvSpPr>
          <p:spPr>
            <a:xfrm>
              <a:off x="1789303" y="5751255"/>
              <a:ext cx="1055184" cy="278000"/>
            </a:xfrm>
            <a:prstGeom prst="callout1">
              <a:avLst>
                <a:gd name="adj1" fmla="val -16102"/>
                <a:gd name="adj2" fmla="val 50491"/>
                <a:gd name="adj3" fmla="val -89349"/>
                <a:gd name="adj4" fmla="val 50837"/>
              </a:avLst>
            </a:prstGeom>
            <a:solidFill>
              <a:schemeClr val="tx2">
                <a:lumMod val="60000"/>
                <a:lumOff val="40000"/>
                <a:alpha val="2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smtClean="0">
                  <a:solidFill>
                    <a:srgbClr val="000000"/>
                  </a:solidFill>
                </a:rPr>
                <a:t>Data Center N</a:t>
              </a:r>
              <a:endParaRPr lang="en-US" sz="600" dirty="0">
                <a:solidFill>
                  <a:srgbClr val="000000"/>
                </a:solidFill>
              </a:endParaRPr>
            </a:p>
          </p:txBody>
        </p:sp>
        <p:cxnSp>
          <p:nvCxnSpPr>
            <p:cNvPr id="126" name="Straight Arrow Connector 125"/>
            <p:cNvCxnSpPr/>
            <p:nvPr/>
          </p:nvCxnSpPr>
          <p:spPr>
            <a:xfrm flipV="1">
              <a:off x="2084526" y="2453711"/>
              <a:ext cx="0" cy="440619"/>
            </a:xfrm>
            <a:prstGeom prst="straightConnector1">
              <a:avLst/>
            </a:prstGeom>
            <a:ln>
              <a:solidFill>
                <a:schemeClr val="accent3">
                  <a:lumMod val="50000"/>
                  <a:alpha val="65000"/>
                </a:schemeClr>
              </a:solidFill>
              <a:headEnd type="arrow" w="sm" len="lg"/>
              <a:tailEnd type="arrow" w="sm" len="lg"/>
            </a:ln>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p:nvPr/>
          </p:nvCxnSpPr>
          <p:spPr>
            <a:xfrm flipV="1">
              <a:off x="2248678" y="2126063"/>
              <a:ext cx="0" cy="772612"/>
            </a:xfrm>
            <a:prstGeom prst="straightConnector1">
              <a:avLst/>
            </a:prstGeom>
            <a:ln>
              <a:solidFill>
                <a:schemeClr val="accent3">
                  <a:lumMod val="50000"/>
                  <a:alpha val="65000"/>
                </a:schemeClr>
              </a:solidFill>
              <a:headEnd type="arrow" w="sm" len="lg"/>
              <a:tailEnd type="arrow" w="sm" len="lg"/>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V="1">
              <a:off x="2492908" y="4811304"/>
              <a:ext cx="0" cy="440619"/>
            </a:xfrm>
            <a:prstGeom prst="straightConnector1">
              <a:avLst/>
            </a:prstGeom>
            <a:ln>
              <a:solidFill>
                <a:schemeClr val="accent3">
                  <a:lumMod val="50000"/>
                  <a:alpha val="65000"/>
                </a:schemeClr>
              </a:solidFill>
              <a:headEnd type="arrow" w="sm" len="lg"/>
              <a:tailEnd type="arrow" w="sm" len="lg"/>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V="1">
              <a:off x="2633460" y="4736374"/>
              <a:ext cx="0" cy="722285"/>
            </a:xfrm>
            <a:prstGeom prst="straightConnector1">
              <a:avLst/>
            </a:prstGeom>
            <a:ln>
              <a:solidFill>
                <a:schemeClr val="accent3">
                  <a:lumMod val="50000"/>
                  <a:alpha val="65000"/>
                </a:schemeClr>
              </a:solidFill>
              <a:headEnd type="arrow" w="sm" len="lg"/>
              <a:tailEnd type="arrow" w="sm" len="lg"/>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a:off x="984547" y="3987125"/>
              <a:ext cx="434628" cy="0"/>
            </a:xfrm>
            <a:prstGeom prst="straightConnector1">
              <a:avLst/>
            </a:prstGeom>
            <a:ln>
              <a:solidFill>
                <a:schemeClr val="accent3">
                  <a:lumMod val="50000"/>
                  <a:alpha val="65000"/>
                </a:schemeClr>
              </a:solidFill>
              <a:headEnd type="arrow" w="sm" len="lg"/>
              <a:tailEnd type="arrow" w="sm" len="lg"/>
            </a:ln>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flipV="1">
              <a:off x="758100" y="4112540"/>
              <a:ext cx="670920" cy="21832"/>
            </a:xfrm>
            <a:prstGeom prst="straightConnector1">
              <a:avLst/>
            </a:prstGeom>
            <a:ln>
              <a:solidFill>
                <a:schemeClr val="accent3">
                  <a:lumMod val="50000"/>
                  <a:alpha val="65000"/>
                </a:schemeClr>
              </a:solidFill>
              <a:headEnd type="arrow" w="sm" len="lg"/>
              <a:tailEnd type="arrow" w="sm" len="lg"/>
            </a:ln>
          </p:spPr>
          <p:style>
            <a:lnRef idx="2">
              <a:schemeClr val="accent1"/>
            </a:lnRef>
            <a:fillRef idx="0">
              <a:schemeClr val="accent1"/>
            </a:fillRef>
            <a:effectRef idx="1">
              <a:schemeClr val="accent1"/>
            </a:effectRef>
            <a:fontRef idx="minor">
              <a:schemeClr val="tx1"/>
            </a:fontRef>
          </p:style>
        </p:cxnSp>
      </p:grpSp>
      <p:sp>
        <p:nvSpPr>
          <p:cNvPr id="140" name="Title 1"/>
          <p:cNvSpPr txBox="1">
            <a:spLocks/>
          </p:cNvSpPr>
          <p:nvPr/>
        </p:nvSpPr>
        <p:spPr>
          <a:xfrm>
            <a:off x="457200" y="8823"/>
            <a:ext cx="8229600" cy="80826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chemeClr val="accent1">
                    <a:lumMod val="75000"/>
                  </a:schemeClr>
                </a:solidFill>
              </a:rPr>
              <a:t>CLARA Distributed Data Processing and Provisioning </a:t>
            </a:r>
            <a:r>
              <a:rPr lang="en-US" sz="2400" dirty="0" smtClean="0">
                <a:solidFill>
                  <a:schemeClr val="accent1">
                    <a:lumMod val="75000"/>
                  </a:schemeClr>
                </a:solidFill>
              </a:rPr>
              <a:t>System</a:t>
            </a:r>
            <a:endParaRPr lang="en-US" sz="2400" dirty="0">
              <a:solidFill>
                <a:schemeClr val="accent1">
                  <a:lumMod val="75000"/>
                </a:schemeClr>
              </a:solidFill>
            </a:endParaRPr>
          </a:p>
        </p:txBody>
      </p:sp>
      <p:grpSp>
        <p:nvGrpSpPr>
          <p:cNvPr id="71" name="Group 70"/>
          <p:cNvGrpSpPr/>
          <p:nvPr/>
        </p:nvGrpSpPr>
        <p:grpSpPr>
          <a:xfrm>
            <a:off x="1" y="685800"/>
            <a:ext cx="1981199" cy="1371600"/>
            <a:chOff x="1300863" y="240047"/>
            <a:chExt cx="6350342" cy="5307694"/>
          </a:xfrm>
        </p:grpSpPr>
        <p:pic>
          <p:nvPicPr>
            <p:cNvPr id="73" name="Picture 72" descr="server_rack.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32591" y="1762365"/>
              <a:ext cx="1789417" cy="1590593"/>
            </a:xfrm>
            <a:prstGeom prst="rect">
              <a:avLst/>
            </a:prstGeom>
          </p:spPr>
        </p:pic>
        <p:pic>
          <p:nvPicPr>
            <p:cNvPr id="74" name="Picture 73" descr="Unknown.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24080" y="3689541"/>
              <a:ext cx="1342215" cy="1737385"/>
            </a:xfrm>
            <a:prstGeom prst="rect">
              <a:avLst/>
            </a:prstGeom>
          </p:spPr>
        </p:pic>
        <p:sp>
          <p:nvSpPr>
            <p:cNvPr id="78" name="Cloud Callout 77"/>
            <p:cNvSpPr/>
            <p:nvPr/>
          </p:nvSpPr>
          <p:spPr>
            <a:xfrm>
              <a:off x="1300863" y="1395277"/>
              <a:ext cx="6350342" cy="4134736"/>
            </a:xfrm>
            <a:prstGeom prst="cloudCallout">
              <a:avLst>
                <a:gd name="adj1" fmla="val -16957"/>
                <a:gd name="adj2" fmla="val 47262"/>
              </a:avLst>
            </a:prstGeom>
            <a:solidFill>
              <a:schemeClr val="accent1">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1" name="Picture 80" descr="solutions-server.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122701" y="2018326"/>
              <a:ext cx="1832945" cy="1555447"/>
            </a:xfrm>
            <a:prstGeom prst="rect">
              <a:avLst/>
            </a:prstGeom>
          </p:spPr>
        </p:pic>
        <p:sp>
          <p:nvSpPr>
            <p:cNvPr id="85" name="Donut 84"/>
            <p:cNvSpPr/>
            <p:nvPr/>
          </p:nvSpPr>
          <p:spPr>
            <a:xfrm>
              <a:off x="2618898" y="1838565"/>
              <a:ext cx="3613298" cy="3253833"/>
            </a:xfrm>
            <a:prstGeom prst="donut">
              <a:avLst>
                <a:gd name="adj" fmla="val 6440"/>
              </a:avLst>
            </a:prstGeom>
            <a:solidFill>
              <a:schemeClr val="accent1">
                <a:lumMod val="75000"/>
                <a:alpha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6" name="Donut 85"/>
            <p:cNvSpPr/>
            <p:nvPr/>
          </p:nvSpPr>
          <p:spPr>
            <a:xfrm>
              <a:off x="3327779" y="2298725"/>
              <a:ext cx="2239646" cy="2318594"/>
            </a:xfrm>
            <a:prstGeom prst="donut">
              <a:avLst>
                <a:gd name="adj" fmla="val 6440"/>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7" name="TextBox 86"/>
            <p:cNvSpPr txBox="1"/>
            <p:nvPr/>
          </p:nvSpPr>
          <p:spPr>
            <a:xfrm>
              <a:off x="1789348" y="534919"/>
              <a:ext cx="620684" cy="369333"/>
            </a:xfrm>
            <a:prstGeom prst="rect">
              <a:avLst/>
            </a:prstGeom>
            <a:noFill/>
          </p:spPr>
          <p:txBody>
            <a:bodyPr wrap="none" rtlCol="0">
              <a:spAutoFit/>
            </a:bodyPr>
            <a:lstStyle/>
            <a:p>
              <a:r>
                <a:rPr lang="en-US" dirty="0" smtClean="0"/>
                <a:t>JLAB</a:t>
              </a:r>
              <a:endParaRPr lang="en-US" dirty="0"/>
            </a:p>
          </p:txBody>
        </p:sp>
        <p:sp>
          <p:nvSpPr>
            <p:cNvPr id="89" name="TextBox 88"/>
            <p:cNvSpPr txBox="1"/>
            <p:nvPr/>
          </p:nvSpPr>
          <p:spPr>
            <a:xfrm>
              <a:off x="5611514" y="240047"/>
              <a:ext cx="556562" cy="369333"/>
            </a:xfrm>
            <a:prstGeom prst="rect">
              <a:avLst/>
            </a:prstGeom>
            <a:noFill/>
          </p:spPr>
          <p:txBody>
            <a:bodyPr wrap="none" rtlCol="0">
              <a:spAutoFit/>
            </a:bodyPr>
            <a:lstStyle/>
            <a:p>
              <a:r>
                <a:rPr lang="en-US" dirty="0" smtClean="0"/>
                <a:t>LHC</a:t>
              </a:r>
              <a:endParaRPr lang="en-US" dirty="0"/>
            </a:p>
          </p:txBody>
        </p:sp>
        <p:sp>
          <p:nvSpPr>
            <p:cNvPr id="90" name="TextBox 89"/>
            <p:cNvSpPr txBox="1"/>
            <p:nvPr/>
          </p:nvSpPr>
          <p:spPr>
            <a:xfrm>
              <a:off x="4325228" y="5178409"/>
              <a:ext cx="556563" cy="369332"/>
            </a:xfrm>
            <a:prstGeom prst="rect">
              <a:avLst/>
            </a:prstGeom>
            <a:noFill/>
          </p:spPr>
          <p:txBody>
            <a:bodyPr wrap="none" rtlCol="0">
              <a:spAutoFit/>
            </a:bodyPr>
            <a:lstStyle/>
            <a:p>
              <a:r>
                <a:rPr lang="en-US" dirty="0" smtClean="0"/>
                <a:t>BNL</a:t>
              </a:r>
              <a:endParaRPr lang="en-US" dirty="0"/>
            </a:p>
          </p:txBody>
        </p:sp>
        <p:sp>
          <p:nvSpPr>
            <p:cNvPr id="91" name="Line Callout 1 (No Border) 90"/>
            <p:cNvSpPr/>
            <p:nvPr/>
          </p:nvSpPr>
          <p:spPr>
            <a:xfrm>
              <a:off x="3743300" y="3188766"/>
              <a:ext cx="1876253" cy="176919"/>
            </a:xfrm>
            <a:prstGeom prst="callout1">
              <a:avLst>
                <a:gd name="adj1" fmla="val 40558"/>
                <a:gd name="adj2" fmla="val 1079"/>
                <a:gd name="adj3" fmla="val 169160"/>
                <a:gd name="adj4" fmla="val -72451"/>
              </a:avLst>
            </a:prstGeom>
            <a:solidFill>
              <a:schemeClr val="tx2">
                <a:lumMod val="60000"/>
                <a:lumOff val="40000"/>
                <a:alpha val="2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smtClean="0">
                  <a:solidFill>
                    <a:srgbClr val="000000"/>
                  </a:solidFill>
                </a:rPr>
                <a:t>Service Bus</a:t>
              </a:r>
              <a:endParaRPr lang="en-US" sz="600" dirty="0">
                <a:solidFill>
                  <a:srgbClr val="000000"/>
                </a:solidFill>
              </a:endParaRPr>
            </a:p>
          </p:txBody>
        </p:sp>
        <p:sp>
          <p:nvSpPr>
            <p:cNvPr id="92" name="Line Callout 1 (No Border) 91"/>
            <p:cNvSpPr/>
            <p:nvPr/>
          </p:nvSpPr>
          <p:spPr>
            <a:xfrm>
              <a:off x="6483657" y="3411541"/>
              <a:ext cx="836867" cy="278000"/>
            </a:xfrm>
            <a:prstGeom prst="callout1">
              <a:avLst>
                <a:gd name="adj1" fmla="val 40558"/>
                <a:gd name="adj2" fmla="val 1079"/>
                <a:gd name="adj3" fmla="val 116041"/>
                <a:gd name="adj4" fmla="val -44215"/>
              </a:avLst>
            </a:prstGeom>
            <a:solidFill>
              <a:schemeClr val="tx2">
                <a:lumMod val="60000"/>
                <a:lumOff val="40000"/>
                <a:alpha val="2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 dirty="0" smtClean="0">
                  <a:solidFill>
                    <a:srgbClr val="000000"/>
                  </a:solidFill>
                </a:rPr>
                <a:t>Data Bus </a:t>
              </a:r>
              <a:endParaRPr lang="en-US" sz="600" dirty="0">
                <a:solidFill>
                  <a:srgbClr val="000000"/>
                </a:solidFill>
              </a:endParaRPr>
            </a:p>
          </p:txBody>
        </p:sp>
      </p:grpSp>
      <p:pic>
        <p:nvPicPr>
          <p:cNvPr id="94" name="Picture 93" descr="Screen Shot 2016-05-13 at 9.07.09 A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657600" y="5029199"/>
            <a:ext cx="1676400" cy="1376953"/>
          </a:xfrm>
          <a:prstGeom prst="rect">
            <a:avLst/>
          </a:prstGeom>
        </p:spPr>
      </p:pic>
      <p:sp>
        <p:nvSpPr>
          <p:cNvPr id="99" name="TextBox 98"/>
          <p:cNvSpPr txBox="1"/>
          <p:nvPr/>
        </p:nvSpPr>
        <p:spPr>
          <a:xfrm>
            <a:off x="3505200" y="990600"/>
            <a:ext cx="2056973" cy="369332"/>
          </a:xfrm>
          <a:prstGeom prst="rect">
            <a:avLst/>
          </a:prstGeom>
          <a:noFill/>
        </p:spPr>
        <p:txBody>
          <a:bodyPr wrap="none" rtlCol="0">
            <a:spAutoFit/>
          </a:bodyPr>
          <a:lstStyle/>
          <a:p>
            <a:r>
              <a:rPr lang="en-US" dirty="0" smtClean="0"/>
              <a:t>Possible Framework</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685938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901700"/>
            <a:ext cx="7785100" cy="5321300"/>
          </a:xfrm>
        </p:spPr>
        <p:txBody>
          <a:bodyPr>
            <a:normAutofit/>
          </a:bodyPr>
          <a:lstStyle/>
          <a:p>
            <a:pPr>
              <a:buNone/>
            </a:pPr>
            <a:endParaRPr lang="en-US" sz="1800" dirty="0" smtClean="0"/>
          </a:p>
          <a:p>
            <a:r>
              <a:rPr lang="en-US" sz="1800" dirty="0" smtClean="0"/>
              <a:t>Precision studies of DVCS in polarization measurements give access to GPDs and enables quark spatial imaging, and relate to the quark spin distribution and orbital angular momentum.   </a:t>
            </a:r>
          </a:p>
          <a:p>
            <a:endParaRPr lang="en-US" sz="1800" dirty="0" smtClean="0"/>
          </a:p>
          <a:p>
            <a:r>
              <a:rPr lang="en-US" sz="1800" dirty="0" smtClean="0"/>
              <a:t>Precise measurements of SIDIS give access to </a:t>
            </a:r>
            <a:r>
              <a:rPr lang="en-US" sz="1800" dirty="0" err="1" smtClean="0"/>
              <a:t>TMDs</a:t>
            </a:r>
            <a:r>
              <a:rPr lang="en-US" sz="1800" dirty="0" smtClean="0"/>
              <a:t> and quark momentum tomography, and relate to the quark orbital angular momentum. </a:t>
            </a:r>
            <a:r>
              <a:rPr lang="en-US" sz="1800" dirty="0" smtClean="0"/>
              <a:t> </a:t>
            </a:r>
          </a:p>
          <a:p>
            <a:endParaRPr lang="en-US" dirty="0" smtClean="0"/>
          </a:p>
          <a:p>
            <a:r>
              <a:rPr lang="en-US" sz="1800" dirty="0" smtClean="0"/>
              <a:t>Unprecedented data quality with CEBAF 6 </a:t>
            </a:r>
            <a:r>
              <a:rPr lang="en-US" sz="1800" dirty="0" err="1" smtClean="0"/>
              <a:t>GeV</a:t>
            </a:r>
            <a:r>
              <a:rPr lang="en-US" sz="1800" dirty="0" smtClean="0"/>
              <a:t> and 12 </a:t>
            </a:r>
            <a:r>
              <a:rPr lang="en-US" sz="1800" dirty="0" err="1" smtClean="0"/>
              <a:t>GeV</a:t>
            </a:r>
            <a:endParaRPr lang="en-US" sz="1800" dirty="0" smtClean="0"/>
          </a:p>
          <a:p>
            <a:endParaRPr lang="en-US" sz="1800" dirty="0" smtClean="0"/>
          </a:p>
          <a:p>
            <a:r>
              <a:rPr lang="en-US" sz="1800" dirty="0" smtClean="0"/>
              <a:t>Need Robust Framework for 3D </a:t>
            </a:r>
            <a:r>
              <a:rPr lang="en-US" sz="1800" dirty="0" err="1" smtClean="0"/>
              <a:t>PDFs</a:t>
            </a:r>
            <a:r>
              <a:rPr lang="en-US" sz="1800" dirty="0" smtClean="0"/>
              <a:t> extraction and Validation Framework</a:t>
            </a:r>
          </a:p>
          <a:p>
            <a:endParaRPr lang="en-US" sz="1800" dirty="0" smtClean="0"/>
          </a:p>
          <a:p>
            <a:endParaRPr lang="en-US" sz="1800" dirty="0" smtClean="0">
              <a:latin typeface="Calibri"/>
              <a:cs typeface="Calibri"/>
            </a:endParaRPr>
          </a:p>
          <a:p>
            <a:endParaRPr lang="en-US" sz="1800" dirty="0" smtClean="0">
              <a:latin typeface="Calibri"/>
              <a:cs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112570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6-04-28 at 10.47.58 A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1000" y="914400"/>
            <a:ext cx="5645186" cy="5410200"/>
          </a:xfrm>
          <a:prstGeom prst="rect">
            <a:avLst/>
          </a:prstGeom>
        </p:spPr>
      </p:pic>
      <p:sp>
        <p:nvSpPr>
          <p:cNvPr id="5" name="Rectangle 4"/>
          <p:cNvSpPr/>
          <p:nvPr/>
        </p:nvSpPr>
        <p:spPr>
          <a:xfrm>
            <a:off x="5715000" y="5715000"/>
            <a:ext cx="2986522" cy="646331"/>
          </a:xfrm>
          <a:prstGeom prst="rect">
            <a:avLst/>
          </a:prstGeom>
        </p:spPr>
        <p:txBody>
          <a:bodyPr wrap="square">
            <a:spAutoFit/>
          </a:bodyPr>
          <a:lstStyle/>
          <a:p>
            <a:r>
              <a:rPr lang="en-US" dirty="0">
                <a:solidFill>
                  <a:srgbClr val="000090"/>
                </a:solidFill>
              </a:rPr>
              <a:t>Kinematic coverage in x and Q</a:t>
            </a:r>
            <a:r>
              <a:rPr lang="en-US" baseline="30000" dirty="0">
                <a:solidFill>
                  <a:srgbClr val="000090"/>
                </a:solidFill>
              </a:rPr>
              <a:t>2</a:t>
            </a:r>
            <a:r>
              <a:rPr lang="en-US" dirty="0">
                <a:solidFill>
                  <a:srgbClr val="000090"/>
                </a:solidFill>
              </a:rPr>
              <a:t> for</a:t>
            </a:r>
            <a:r>
              <a:rPr lang="en-US" dirty="0" smtClean="0">
                <a:solidFill>
                  <a:srgbClr val="000090"/>
                </a:solidFill>
              </a:rPr>
              <a:t> electron machines.</a:t>
            </a:r>
            <a:endParaRPr lang="en-US" dirty="0">
              <a:solidFill>
                <a:srgbClr val="000090"/>
              </a:solidFill>
            </a:endParaRPr>
          </a:p>
        </p:txBody>
      </p:sp>
      <p:sp>
        <p:nvSpPr>
          <p:cNvPr id="8" name="TextBox 7"/>
          <p:cNvSpPr txBox="1"/>
          <p:nvPr/>
        </p:nvSpPr>
        <p:spPr>
          <a:xfrm>
            <a:off x="50800" y="0"/>
            <a:ext cx="9321800" cy="707886"/>
          </a:xfrm>
          <a:prstGeom prst="rect">
            <a:avLst/>
          </a:prstGeom>
          <a:noFill/>
        </p:spPr>
        <p:txBody>
          <a:bodyPr wrap="square" rtlCol="0">
            <a:spAutoFit/>
          </a:bodyPr>
          <a:lstStyle/>
          <a:p>
            <a:pPr algn="ctr"/>
            <a:r>
              <a:rPr lang="en-US" sz="4000" b="1" dirty="0" smtClean="0">
                <a:solidFill>
                  <a:srgbClr val="000090"/>
                </a:solidFill>
              </a:rPr>
              <a:t>Nucleon 3D </a:t>
            </a:r>
            <a:r>
              <a:rPr lang="en-US" sz="4000" b="1" dirty="0" smtClean="0">
                <a:solidFill>
                  <a:srgbClr val="000090"/>
                </a:solidFill>
              </a:rPr>
              <a:t>imaging (EIC)</a:t>
            </a:r>
            <a:endParaRPr lang="en-US" sz="4000" b="1" dirty="0">
              <a:solidFill>
                <a:srgbClr val="000090"/>
              </a:solidFill>
            </a:endParaRPr>
          </a:p>
        </p:txBody>
      </p:sp>
      <p:sp>
        <p:nvSpPr>
          <p:cNvPr id="12" name="TextBox 11"/>
          <p:cNvSpPr txBox="1"/>
          <p:nvPr/>
        </p:nvSpPr>
        <p:spPr>
          <a:xfrm>
            <a:off x="6324600" y="1981200"/>
            <a:ext cx="1518377" cy="369332"/>
          </a:xfrm>
          <a:prstGeom prst="rect">
            <a:avLst/>
          </a:prstGeom>
          <a:noFill/>
        </p:spPr>
        <p:txBody>
          <a:bodyPr wrap="none" rtlCol="0">
            <a:spAutoFit/>
          </a:bodyPr>
          <a:lstStyle/>
          <a:p>
            <a:r>
              <a:rPr lang="en-US" dirty="0" smtClean="0"/>
              <a:t>(See next talk)</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103729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a:t>
            </a:r>
            <a:r>
              <a:rPr lang="en-US" dirty="0" err="1" smtClean="0"/>
              <a:t>GPDs</a:t>
            </a:r>
            <a:r>
              <a:rPr lang="en-US" dirty="0" smtClean="0"/>
              <a:t> through DVCS</a:t>
            </a:r>
            <a:endParaRPr lang="en-US" dirty="0"/>
          </a:p>
        </p:txBody>
      </p:sp>
      <p:pic>
        <p:nvPicPr>
          <p:cNvPr id="3" name="Picture 2"/>
          <p:cNvPicPr>
            <a:picLocks noChangeAspect="1"/>
          </p:cNvPicPr>
          <p:nvPr/>
        </p:nvPicPr>
        <p:blipFill>
          <a:blip r:embed="rId2"/>
          <a:srcRect b="-4504"/>
          <a:stretch>
            <a:fillRect/>
          </a:stretch>
        </p:blipFill>
        <p:spPr>
          <a:xfrm>
            <a:off x="355600" y="807334"/>
            <a:ext cx="8629650" cy="574586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000804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94726"/>
            <a:ext cx="8915400" cy="397933"/>
          </a:xfrm>
        </p:spPr>
        <p:txBody>
          <a:bodyPr/>
          <a:lstStyle/>
          <a:p>
            <a:r>
              <a:rPr lang="en-US" sz="3600" b="1" dirty="0" smtClean="0">
                <a:latin typeface="Arial"/>
              </a:rPr>
              <a:t>Sensitivity to </a:t>
            </a:r>
            <a:r>
              <a:rPr lang="en-US" sz="3600" b="1" dirty="0" err="1" smtClean="0">
                <a:latin typeface="Arial"/>
              </a:rPr>
              <a:t>GPDs</a:t>
            </a:r>
            <a:r>
              <a:rPr lang="en-US" sz="3600" b="1" dirty="0" smtClean="0">
                <a:latin typeface="Arial"/>
              </a:rPr>
              <a:t> Spin Observables</a:t>
            </a:r>
            <a:endParaRPr lang="en-US" sz="3600" b="1" dirty="0">
              <a:latin typeface="Arial"/>
            </a:endParaRPr>
          </a:p>
        </p:txBody>
      </p:sp>
      <p:pic>
        <p:nvPicPr>
          <p:cNvPr id="3" name="Picture 2"/>
          <p:cNvPicPr>
            <a:picLocks noChangeAspect="1"/>
          </p:cNvPicPr>
          <p:nvPr/>
        </p:nvPicPr>
        <p:blipFill>
          <a:blip r:embed="rId2"/>
          <a:stretch>
            <a:fillRect/>
          </a:stretch>
        </p:blipFill>
        <p:spPr>
          <a:xfrm>
            <a:off x="533400" y="873236"/>
            <a:ext cx="8128000" cy="554026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7913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b="2115"/>
          <a:stretch>
            <a:fillRect/>
          </a:stretch>
        </p:blipFill>
        <p:spPr>
          <a:xfrm>
            <a:off x="152400" y="42711"/>
            <a:ext cx="8839200" cy="636196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809079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4200" y="845350"/>
            <a:ext cx="8191500" cy="5587199"/>
          </a:xfrm>
          <a:prstGeom prst="rect">
            <a:avLst/>
          </a:prstGeom>
        </p:spPr>
      </p:pic>
      <p:sp>
        <p:nvSpPr>
          <p:cNvPr id="5" name="TextBox 4"/>
          <p:cNvSpPr txBox="1"/>
          <p:nvPr/>
        </p:nvSpPr>
        <p:spPr>
          <a:xfrm>
            <a:off x="584200" y="108174"/>
            <a:ext cx="8013933" cy="584776"/>
          </a:xfrm>
          <a:prstGeom prst="rect">
            <a:avLst/>
          </a:prstGeom>
          <a:noFill/>
        </p:spPr>
        <p:txBody>
          <a:bodyPr wrap="none" rtlCol="0">
            <a:spAutoFit/>
          </a:bodyPr>
          <a:lstStyle/>
          <a:p>
            <a:r>
              <a:rPr lang="en-US" sz="3200" dirty="0" smtClean="0">
                <a:latin typeface="Arial (Body)"/>
                <a:cs typeface="Arial (Body)"/>
              </a:rPr>
              <a:t>DVCS @ CLAS the first pioneering Results</a:t>
            </a:r>
            <a:endParaRPr lang="en-US" sz="3200" dirty="0">
              <a:latin typeface="Arial (Body)"/>
              <a:cs typeface="Arial (Body)"/>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42085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4200" y="887489"/>
            <a:ext cx="8026400" cy="5436518"/>
          </a:xfrm>
          <a:prstGeom prst="rect">
            <a:avLst/>
          </a:prstGeom>
        </p:spPr>
      </p:pic>
      <p:sp>
        <p:nvSpPr>
          <p:cNvPr id="4" name="TextBox 3"/>
          <p:cNvSpPr txBox="1"/>
          <p:nvPr/>
        </p:nvSpPr>
        <p:spPr>
          <a:xfrm>
            <a:off x="533400" y="101600"/>
            <a:ext cx="7611980" cy="584776"/>
          </a:xfrm>
          <a:prstGeom prst="rect">
            <a:avLst/>
          </a:prstGeom>
          <a:noFill/>
        </p:spPr>
        <p:txBody>
          <a:bodyPr wrap="none" rtlCol="0">
            <a:spAutoFit/>
          </a:bodyPr>
          <a:lstStyle/>
          <a:p>
            <a:r>
              <a:rPr lang="en-US" sz="3200" dirty="0" smtClean="0"/>
              <a:t>Hall A (</a:t>
            </a:r>
            <a:r>
              <a:rPr lang="en-US" sz="3200" dirty="0" err="1" smtClean="0"/>
              <a:t>JLab</a:t>
            </a:r>
            <a:r>
              <a:rPr lang="en-US" sz="3200" dirty="0" smtClean="0"/>
              <a:t>) first dedicated SVCS experiment</a:t>
            </a:r>
            <a:endParaRPr lang="en-US"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22948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01600" y="152400"/>
            <a:ext cx="8940800" cy="6553200"/>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5.3"/>
</p:tagLst>
</file>

<file path=ppt/theme/theme1.xml><?xml version="1.0" encoding="utf-8"?>
<a:theme xmlns:a="http://schemas.openxmlformats.org/drawingml/2006/main" name="1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20346</TotalTime>
  <Words>2109</Words>
  <Application>Microsoft Macintosh PowerPoint</Application>
  <PresentationFormat>On-screen Show (4:3)</PresentationFormat>
  <Paragraphs>285</Paragraphs>
  <Slides>35</Slides>
  <Notes>4</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1_JLabPowerpointMain</vt:lpstr>
      <vt:lpstr>Equation</vt:lpstr>
      <vt:lpstr>Slide 1</vt:lpstr>
      <vt:lpstr>Generalized Parton Distributions</vt:lpstr>
      <vt:lpstr>Deep Virtual Compton Scattering (DVCS)</vt:lpstr>
      <vt:lpstr>Accessing GPDs through DVCS</vt:lpstr>
      <vt:lpstr>Sensitivity to GPDs Spin Observables</vt:lpstr>
      <vt:lpstr>Slide 6</vt:lpstr>
      <vt:lpstr>Slide 7</vt:lpstr>
      <vt:lpstr>Slide 8</vt:lpstr>
      <vt:lpstr>Slide 9</vt:lpstr>
      <vt:lpstr>Slide 10</vt:lpstr>
      <vt:lpstr>DVCS Unpolarized Cross-Sections</vt:lpstr>
      <vt:lpstr>DVCS Longitundinal Target</vt:lpstr>
      <vt:lpstr>Compton Form Factor H(x,x,t)</vt:lpstr>
      <vt:lpstr>The CEBAF 6/12 GeV Energy Upgrade</vt:lpstr>
      <vt:lpstr>New Capabilities in Halls A, B, &amp; C, and a New Hall D</vt:lpstr>
      <vt:lpstr>Slide 16</vt:lpstr>
      <vt:lpstr>ALU projections for JLab@12GeV</vt:lpstr>
      <vt:lpstr>ALU projections for protons</vt:lpstr>
      <vt:lpstr>Slide 19</vt:lpstr>
      <vt:lpstr>AUT projections  for 12GeV</vt:lpstr>
      <vt:lpstr>Projections for H with CLAS12</vt:lpstr>
      <vt:lpstr>Projected quark densities in impact parameter</vt:lpstr>
      <vt:lpstr>Accessing GPDs through DVCS</vt:lpstr>
      <vt:lpstr>DDVCS with CLAS12 in Hall-B – Proposal in preparation</vt:lpstr>
      <vt:lpstr>Slide 25</vt:lpstr>
      <vt:lpstr>Complete separation of deeply virtual photon and π0 electroproduction observables of unpolarized protons   With Ebeam= 6.6 GeV, 8.8 GeV, 11 GeV </vt:lpstr>
      <vt:lpstr>Motivation</vt:lpstr>
      <vt:lpstr>DVCS with CLAS12 at various beam energies </vt:lpstr>
      <vt:lpstr>Slide 29</vt:lpstr>
      <vt:lpstr>Extraction and Validation Framework</vt:lpstr>
      <vt:lpstr>Slide 31</vt:lpstr>
      <vt:lpstr>Slide 32</vt:lpstr>
      <vt:lpstr>Slide 33</vt:lpstr>
      <vt:lpstr>Summary</vt:lpstr>
      <vt:lpstr>Slide 35</vt:lpstr>
    </vt:vector>
  </TitlesOfParts>
  <Company>Jefferson Lab</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McKeown</dc:creator>
  <cp:lastModifiedBy>Latifa Elouadrhiri</cp:lastModifiedBy>
  <cp:revision>47</cp:revision>
  <dcterms:created xsi:type="dcterms:W3CDTF">2016-05-17T06:10:52Z</dcterms:created>
  <dcterms:modified xsi:type="dcterms:W3CDTF">2016-05-17T11:17:11Z</dcterms:modified>
</cp:coreProperties>
</file>