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7" r:id="rId10"/>
    <p:sldId id="268" r:id="rId11"/>
    <p:sldId id="270" r:id="rId12"/>
    <p:sldId id="269" r:id="rId13"/>
    <p:sldId id="272" r:id="rId14"/>
    <p:sldId id="273" r:id="rId15"/>
    <p:sldId id="271" r:id="rId16"/>
    <p:sldId id="264" r:id="rId17"/>
    <p:sldId id="265" r:id="rId18"/>
    <p:sldId id="266" r:id="rId19"/>
    <p:sldId id="274" r:id="rId20"/>
    <p:sldId id="278" r:id="rId21"/>
    <p:sldId id="275" r:id="rId22"/>
    <p:sldId id="277"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6009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0" autoAdjust="0"/>
  </p:normalViewPr>
  <p:slideViewPr>
    <p:cSldViewPr snapToGrid="0" snapToObjects="1" showGuides="1">
      <p:cViewPr varScale="1">
        <p:scale>
          <a:sx n="57" d="100"/>
          <a:sy n="57" d="100"/>
        </p:scale>
        <p:origin x="-118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5/18/2014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3</a:t>
            </a:fld>
            <a:endParaRPr lang="en-US"/>
          </a:p>
        </p:txBody>
      </p:sp>
    </p:spTree>
    <p:extLst>
      <p:ext uri="{BB962C8B-B14F-4D97-AF65-F5344CB8AC3E}">
        <p14:creationId xmlns:p14="http://schemas.microsoft.com/office/powerpoint/2010/main" val="155815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4</a:t>
            </a:fld>
            <a:endParaRPr lang="en-US"/>
          </a:p>
        </p:txBody>
      </p:sp>
    </p:spTree>
    <p:extLst>
      <p:ext uri="{BB962C8B-B14F-4D97-AF65-F5344CB8AC3E}">
        <p14:creationId xmlns:p14="http://schemas.microsoft.com/office/powerpoint/2010/main" val="184551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5</a:t>
            </a:fld>
            <a:endParaRPr lang="en-US"/>
          </a:p>
        </p:txBody>
      </p:sp>
    </p:spTree>
    <p:extLst>
      <p:ext uri="{BB962C8B-B14F-4D97-AF65-F5344CB8AC3E}">
        <p14:creationId xmlns:p14="http://schemas.microsoft.com/office/powerpoint/2010/main" val="123052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6</a:t>
            </a:fld>
            <a:endParaRPr lang="en-US"/>
          </a:p>
        </p:txBody>
      </p:sp>
    </p:spTree>
    <p:extLst>
      <p:ext uri="{BB962C8B-B14F-4D97-AF65-F5344CB8AC3E}">
        <p14:creationId xmlns:p14="http://schemas.microsoft.com/office/powerpoint/2010/main" val="17981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13</a:t>
            </a:fld>
            <a:endParaRPr lang="en-US"/>
          </a:p>
        </p:txBody>
      </p:sp>
    </p:spTree>
    <p:extLst>
      <p:ext uri="{BB962C8B-B14F-4D97-AF65-F5344CB8AC3E}">
        <p14:creationId xmlns:p14="http://schemas.microsoft.com/office/powerpoint/2010/main" val="63517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B812AC0-BEB1-45A1-B6DE-17C43E5EAF2D}"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5/18/2014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5/18/2014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5/18/2014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60093"/>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5/18/2014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09F8C-9F4D-5945-807D-33CC9F4EE4DF}" type="datetimeFigureOut">
              <a:rPr lang="en-US" smtClean="0"/>
              <a:pPr/>
              <a:t>5/18/2014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109F8C-9F4D-5945-807D-33CC9F4EE4DF}" type="datetimeFigureOut">
              <a:rPr lang="en-US" smtClean="0"/>
              <a:pPr/>
              <a:t>5/18/2014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109F8C-9F4D-5945-807D-33CC9F4EE4DF}" type="datetimeFigureOut">
              <a:rPr lang="en-US" smtClean="0"/>
              <a:pPr/>
              <a:t>5/18/2014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109F8C-9F4D-5945-807D-33CC9F4EE4DF}" type="datetimeFigureOut">
              <a:rPr lang="en-US" smtClean="0"/>
              <a:pPr/>
              <a:t>5/18/2014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09F8C-9F4D-5945-807D-33CC9F4EE4DF}" type="datetimeFigureOut">
              <a:rPr lang="en-US" smtClean="0"/>
              <a:pPr/>
              <a:t>5/18/2014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09F8C-9F4D-5945-807D-33CC9F4EE4DF}" type="datetimeFigureOut">
              <a:rPr lang="en-US" smtClean="0"/>
              <a:pPr/>
              <a:t>5/18/2014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09F8C-9F4D-5945-807D-33CC9F4EE4DF}" type="datetimeFigureOut">
              <a:rPr lang="en-US" smtClean="0"/>
              <a:pPr/>
              <a:t>5/18/2014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pPr/>
              <a:t>5/18/2014</a:t>
            </a:fld>
            <a:endParaRPr lang="en-US" dirty="0"/>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uropeanspallationsource.se/energyworkshop"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i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lstStyle/>
          <a:p>
            <a:r>
              <a:rPr lang="en-US" dirty="0"/>
              <a:t>The green </a:t>
            </a:r>
            <a:r>
              <a:rPr lang="en-US" dirty="0" smtClean="0"/>
              <a:t>revolution.</a:t>
            </a:r>
            <a:r>
              <a:rPr lang="en-US" dirty="0"/>
              <a:t/>
            </a:r>
            <a:br>
              <a:rPr lang="en-US" dirty="0"/>
            </a:br>
            <a:r>
              <a:rPr lang="en-US" dirty="0"/>
              <a:t>    How energy usage is shaping future accelerators</a:t>
            </a:r>
            <a:endParaRPr lang="en-US" dirty="0">
              <a:latin typeface="Minion Pro"/>
            </a:endParaRPr>
          </a:p>
        </p:txBody>
      </p:sp>
      <p:sp>
        <p:nvSpPr>
          <p:cNvPr id="3" name="Subtitle 2"/>
          <p:cNvSpPr>
            <a:spLocks noGrp="1"/>
          </p:cNvSpPr>
          <p:nvPr>
            <p:ph type="subTitle" idx="1"/>
          </p:nvPr>
        </p:nvSpPr>
        <p:spPr>
          <a:xfrm>
            <a:off x="1236690" y="4182256"/>
            <a:ext cx="6828020" cy="1456544"/>
          </a:xfrm>
        </p:spPr>
        <p:txBody>
          <a:bodyPr>
            <a:normAutofit/>
          </a:bodyPr>
          <a:lstStyle/>
          <a:p>
            <a:r>
              <a:rPr lang="en-US" dirty="0" smtClean="0">
                <a:latin typeface="Minion Pro"/>
              </a:rPr>
              <a:t>G. </a:t>
            </a:r>
            <a:r>
              <a:rPr lang="en-US" dirty="0" err="1" smtClean="0">
                <a:latin typeface="Minion Pro"/>
              </a:rPr>
              <a:t>Ciovati</a:t>
            </a:r>
            <a:endParaRPr lang="en-US" dirty="0" smtClean="0">
              <a:latin typeface="Minion Pro"/>
            </a:endParaRPr>
          </a:p>
          <a:p>
            <a:r>
              <a:rPr lang="en-US" sz="2000" b="1" dirty="0"/>
              <a:t>Perspectives on Superconducting </a:t>
            </a:r>
            <a:r>
              <a:rPr lang="en-US" sz="2000" b="1" dirty="0" smtClean="0"/>
              <a:t>RF</a:t>
            </a:r>
          </a:p>
          <a:p>
            <a:r>
              <a:rPr lang="en-US" sz="2000" b="1" dirty="0" smtClean="0"/>
              <a:t>Jefferson </a:t>
            </a:r>
            <a:r>
              <a:rPr lang="en-US" sz="2000" b="1" dirty="0" smtClean="0"/>
              <a:t>Lab May 19</a:t>
            </a:r>
            <a:r>
              <a:rPr lang="en-US" sz="2000" b="1" baseline="30000" dirty="0" smtClean="0"/>
              <a:t>th</a:t>
            </a:r>
            <a:r>
              <a:rPr lang="en-US" sz="2000" b="1" dirty="0" smtClean="0"/>
              <a:t> 2014</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MYRRHA Project</a:t>
            </a:r>
            <a:endParaRPr lang="en-US" dirty="0"/>
          </a:p>
        </p:txBody>
      </p:sp>
      <p:sp>
        <p:nvSpPr>
          <p:cNvPr id="3" name="Content Placeholder 2"/>
          <p:cNvSpPr>
            <a:spLocks noGrp="1"/>
          </p:cNvSpPr>
          <p:nvPr>
            <p:ph idx="1"/>
          </p:nvPr>
        </p:nvSpPr>
        <p:spPr>
          <a:xfrm>
            <a:off x="457199" y="972127"/>
            <a:ext cx="8455891" cy="1106055"/>
          </a:xfrm>
        </p:spPr>
        <p:txBody>
          <a:bodyPr/>
          <a:lstStyle/>
          <a:p>
            <a:r>
              <a:rPr lang="en-US" sz="2400" dirty="0" smtClean="0"/>
              <a:t>Construction: 2017-21, commissioning 2022-24, full power operation in 2025</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433" y="1831975"/>
            <a:ext cx="5781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199" y="3413780"/>
            <a:ext cx="3939310" cy="523220"/>
          </a:xfrm>
          <a:prstGeom prst="rect">
            <a:avLst/>
          </a:prstGeom>
          <a:noFill/>
        </p:spPr>
        <p:txBody>
          <a:bodyPr wrap="square" rtlCol="0">
            <a:spAutoFit/>
          </a:bodyPr>
          <a:lstStyle/>
          <a:p>
            <a:r>
              <a:rPr lang="en-US" sz="2800" b="1" dirty="0" smtClean="0">
                <a:solidFill>
                  <a:srgbClr val="FF0000"/>
                </a:solidFill>
              </a:rPr>
              <a:t>SRF, CW, proton </a:t>
            </a:r>
            <a:r>
              <a:rPr lang="en-US" sz="2800" b="1" dirty="0" err="1" smtClean="0">
                <a:solidFill>
                  <a:srgbClr val="FF0000"/>
                </a:solidFill>
              </a:rPr>
              <a:t>Linac</a:t>
            </a:r>
            <a:endParaRPr lang="en-US" sz="2800" b="1" dirty="0">
              <a:solidFill>
                <a:srgbClr val="FF0000"/>
              </a:solidFill>
            </a:endParaRPr>
          </a:p>
        </p:txBody>
      </p:sp>
      <p:cxnSp>
        <p:nvCxnSpPr>
          <p:cNvPr id="6" name="Straight Arrow Connector 5"/>
          <p:cNvCxnSpPr/>
          <p:nvPr/>
        </p:nvCxnSpPr>
        <p:spPr>
          <a:xfrm flipV="1">
            <a:off x="2724727" y="2346036"/>
            <a:ext cx="1330037" cy="10677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017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SRF proton </a:t>
            </a:r>
            <a:r>
              <a:rPr lang="en-US" dirty="0" err="1" smtClean="0"/>
              <a:t>Linac</a:t>
            </a:r>
            <a:r>
              <a:rPr lang="en-US" dirty="0" smtClean="0"/>
              <a: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345" y="2523837"/>
            <a:ext cx="3145923"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4945" y="1016000"/>
            <a:ext cx="7583055"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SNS at Oak Ridge: 1 </a:t>
            </a:r>
            <a:r>
              <a:rPr lang="en-US" dirty="0" err="1" smtClean="0"/>
              <a:t>GeV</a:t>
            </a:r>
            <a:r>
              <a:rPr lang="en-US" dirty="0" smtClean="0"/>
              <a:t>, 26 mA pulsed accelerator, operational since 2002</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346" y="1825626"/>
            <a:ext cx="4572000" cy="305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3500582" y="3491345"/>
            <a:ext cx="1995054" cy="3140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3135745" y="4798292"/>
            <a:ext cx="2624570" cy="1846695"/>
            <a:chOff x="3135745" y="4798292"/>
            <a:chExt cx="2624570" cy="1846695"/>
          </a:xfrm>
        </p:grpSpPr>
        <p:pic>
          <p:nvPicPr>
            <p:cNvPr id="4100"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41065" y="4987637"/>
              <a:ext cx="1619250" cy="1657350"/>
            </a:xfrm>
            <a:prstGeom prst="rect">
              <a:avLst/>
            </a:prstGeom>
            <a:noFill/>
            <a:ln w="38100">
              <a:solidFill>
                <a:srgbClr val="0066FF"/>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a:xfrm flipH="1" flipV="1">
              <a:off x="3135745" y="4798292"/>
              <a:ext cx="891310" cy="1233055"/>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544944" y="1379964"/>
            <a:ext cx="7583055"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Superconducting section built at Jefferson Lab</a:t>
            </a:r>
          </a:p>
        </p:txBody>
      </p:sp>
      <p:sp>
        <p:nvSpPr>
          <p:cNvPr id="11" name="TextBox 10"/>
          <p:cNvSpPr txBox="1"/>
          <p:nvPr/>
        </p:nvSpPr>
        <p:spPr>
          <a:xfrm>
            <a:off x="544944" y="1730395"/>
            <a:ext cx="359612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SRF cavities R&amp;D effort led by…</a:t>
            </a:r>
            <a:endParaRPr lang="en-US" dirty="0"/>
          </a:p>
        </p:txBody>
      </p:sp>
    </p:spTree>
    <p:extLst>
      <p:ext uri="{BB962C8B-B14F-4D97-AF65-F5344CB8AC3E}">
        <p14:creationId xmlns:p14="http://schemas.microsoft.com/office/powerpoint/2010/main" val="38318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0-#ppt_w/2"/>
                                          </p:val>
                                        </p:tav>
                                        <p:tav tm="100000">
                                          <p:val>
                                            <p:strVal val="#ppt_x"/>
                                          </p:val>
                                        </p:tav>
                                      </p:tavLst>
                                    </p:anim>
                                    <p:anim calcmode="lin" valueType="num">
                                      <p:cBhvr additive="base">
                                        <p:cTn id="12" dur="500" fill="hold"/>
                                        <p:tgtEl>
                                          <p:spTgt spid="40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 on ADS</a:t>
            </a:r>
            <a:endParaRPr lang="en-US" dirty="0"/>
          </a:p>
        </p:txBody>
      </p:sp>
      <p:sp>
        <p:nvSpPr>
          <p:cNvPr id="4" name="TextBox 3"/>
          <p:cNvSpPr txBox="1"/>
          <p:nvPr/>
        </p:nvSpPr>
        <p:spPr>
          <a:xfrm>
            <a:off x="457201" y="932873"/>
            <a:ext cx="8114144" cy="984885"/>
          </a:xfrm>
          <a:prstGeom prst="rect">
            <a:avLst/>
          </a:prstGeom>
          <a:noFill/>
        </p:spPr>
        <p:txBody>
          <a:bodyPr wrap="square" rtlCol="0">
            <a:spAutoFit/>
          </a:bodyPr>
          <a:lstStyle/>
          <a:p>
            <a:r>
              <a:rPr lang="en-US" sz="2000" b="1" dirty="0" smtClean="0"/>
              <a:t>International Workshops on Accelerator-Driven </a:t>
            </a:r>
            <a:r>
              <a:rPr lang="en-US" sz="2000" b="1" dirty="0"/>
              <a:t>Sub-Critical Systems &amp; </a:t>
            </a:r>
            <a:r>
              <a:rPr lang="en-US" sz="2000" b="1" dirty="0" smtClean="0"/>
              <a:t>Thorium Utilization since 2010:</a:t>
            </a:r>
            <a:endParaRPr lang="en-US" sz="2000" b="1" dirty="0"/>
          </a:p>
          <a:p>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894"/>
          <a:stretch/>
        </p:blipFill>
        <p:spPr bwMode="auto">
          <a:xfrm>
            <a:off x="447964" y="1763844"/>
            <a:ext cx="8229600" cy="6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7965" y="2431585"/>
            <a:ext cx="7906326" cy="369332"/>
          </a:xfrm>
          <a:prstGeom prst="rect">
            <a:avLst/>
          </a:prstGeom>
        </p:spPr>
        <p:txBody>
          <a:bodyPr wrap="square">
            <a:spAutoFit/>
          </a:bodyPr>
          <a:lstStyle/>
          <a:p>
            <a:r>
              <a:rPr lang="en-US" dirty="0">
                <a:solidFill>
                  <a:srgbClr val="0066FF"/>
                </a:solidFill>
              </a:rPr>
              <a:t>http://www.phys.vt.edu/~kimballton/gem-star/workshop/index.shtml</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179593"/>
            <a:ext cx="8155709" cy="123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2738" y="4416442"/>
            <a:ext cx="3775905" cy="369332"/>
          </a:xfrm>
          <a:prstGeom prst="rect">
            <a:avLst/>
          </a:prstGeom>
        </p:spPr>
        <p:txBody>
          <a:bodyPr wrap="none">
            <a:spAutoFit/>
          </a:bodyPr>
          <a:lstStyle/>
          <a:p>
            <a:r>
              <a:rPr lang="en-US" dirty="0">
                <a:solidFill>
                  <a:srgbClr val="0066FF"/>
                </a:solidFill>
              </a:rPr>
              <a:t>http://</a:t>
            </a:r>
            <a:r>
              <a:rPr lang="en-US" dirty="0" smtClean="0">
                <a:solidFill>
                  <a:srgbClr val="0066FF"/>
                </a:solidFill>
              </a:rPr>
              <a:t>www.ivsnet.org/ADS/ADS2011</a:t>
            </a:r>
            <a:endParaRPr lang="en-US" dirty="0"/>
          </a:p>
        </p:txBody>
      </p:sp>
      <p:sp>
        <p:nvSpPr>
          <p:cNvPr id="7" name="TextBox 6"/>
          <p:cNvSpPr txBox="1"/>
          <p:nvPr/>
        </p:nvSpPr>
        <p:spPr>
          <a:xfrm>
            <a:off x="411906" y="5144647"/>
            <a:ext cx="8261044" cy="1015663"/>
          </a:xfrm>
          <a:prstGeom prst="rect">
            <a:avLst/>
          </a:prstGeom>
          <a:noFill/>
        </p:spPr>
        <p:txBody>
          <a:bodyPr wrap="square" rtlCol="0">
            <a:spAutoFit/>
          </a:bodyPr>
          <a:lstStyle/>
          <a:p>
            <a:r>
              <a:rPr lang="en-US" sz="2400" dirty="0" smtClean="0"/>
              <a:t>3</a:t>
            </a:r>
            <a:r>
              <a:rPr lang="en-US" sz="2400" baseline="30000" dirty="0" smtClean="0"/>
              <a:t>rd</a:t>
            </a:r>
            <a:r>
              <a:rPr lang="en-US" sz="2400" dirty="0" smtClean="0"/>
              <a:t> workshop to be held in Richmond, Virginia, Oct. 14-17 2014 </a:t>
            </a:r>
            <a:r>
              <a:rPr lang="en-US" dirty="0">
                <a:solidFill>
                  <a:srgbClr val="0066FF"/>
                </a:solidFill>
              </a:rPr>
              <a:t>http://</a:t>
            </a:r>
            <a:r>
              <a:rPr lang="en-US" dirty="0" smtClean="0">
                <a:solidFill>
                  <a:srgbClr val="0066FF"/>
                </a:solidFill>
              </a:rPr>
              <a:t>www.adsthu.org</a:t>
            </a:r>
            <a:endParaRPr lang="en-US" dirty="0"/>
          </a:p>
          <a:p>
            <a:endParaRPr lang="en-US" dirty="0"/>
          </a:p>
        </p:txBody>
      </p:sp>
    </p:spTree>
    <p:extLst>
      <p:ext uri="{BB962C8B-B14F-4D97-AF65-F5344CB8AC3E}">
        <p14:creationId xmlns:p14="http://schemas.microsoft.com/office/powerpoint/2010/main" val="4080909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194726"/>
            <a:ext cx="8783781" cy="397933"/>
          </a:xfrm>
        </p:spPr>
        <p:txBody>
          <a:bodyPr/>
          <a:lstStyle/>
          <a:p>
            <a:r>
              <a:rPr lang="en-US" sz="2800" b="1" dirty="0" smtClean="0"/>
              <a:t>The </a:t>
            </a:r>
            <a:r>
              <a:rPr lang="en-US" sz="2800" b="1" dirty="0"/>
              <a:t>world’s first carbon-neutral accelerator facility</a:t>
            </a:r>
          </a:p>
        </p:txBody>
      </p:sp>
      <p:sp>
        <p:nvSpPr>
          <p:cNvPr id="3" name="Content Placeholder 2"/>
          <p:cNvSpPr>
            <a:spLocks noGrp="1"/>
          </p:cNvSpPr>
          <p:nvPr>
            <p:ph idx="1"/>
          </p:nvPr>
        </p:nvSpPr>
        <p:spPr>
          <a:xfrm>
            <a:off x="290945" y="953655"/>
            <a:ext cx="8229600" cy="801254"/>
          </a:xfrm>
        </p:spPr>
        <p:txBody>
          <a:bodyPr>
            <a:normAutofit/>
          </a:bodyPr>
          <a:lstStyle/>
          <a:p>
            <a:r>
              <a:rPr lang="en-US" sz="1800" dirty="0" smtClean="0"/>
              <a:t>2 </a:t>
            </a:r>
            <a:r>
              <a:rPr lang="en-US" sz="1800" dirty="0" err="1" smtClean="0"/>
              <a:t>GeV</a:t>
            </a:r>
            <a:r>
              <a:rPr lang="en-US" sz="1800" dirty="0" smtClean="0"/>
              <a:t>, 5 MW pulsed SRF proton </a:t>
            </a:r>
            <a:r>
              <a:rPr lang="en-US" sz="1800" dirty="0" err="1" smtClean="0"/>
              <a:t>Linac</a:t>
            </a:r>
            <a:r>
              <a:rPr lang="en-US" sz="1800" dirty="0" smtClean="0"/>
              <a:t> for the European Spallation Source</a:t>
            </a:r>
          </a:p>
          <a:p>
            <a:r>
              <a:rPr lang="en-US" sz="1800" dirty="0" smtClean="0"/>
              <a:t>Scheduled for operation  at 1 MW in 2019, 5 MW in 2025</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83" y="1656917"/>
            <a:ext cx="6249559" cy="411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3963" y="5975927"/>
            <a:ext cx="4438073" cy="369332"/>
          </a:xfrm>
          <a:prstGeom prst="rect">
            <a:avLst/>
          </a:prstGeom>
          <a:noFill/>
        </p:spPr>
        <p:txBody>
          <a:bodyPr wrap="square" rtlCol="0">
            <a:spAutoFit/>
          </a:bodyPr>
          <a:lstStyle/>
          <a:p>
            <a:r>
              <a:rPr lang="en-US" dirty="0">
                <a:solidFill>
                  <a:srgbClr val="0066FF"/>
                </a:solidFill>
              </a:rPr>
              <a:t>Source: http://europeanspallationsource.se/</a:t>
            </a:r>
          </a:p>
        </p:txBody>
      </p:sp>
    </p:spTree>
    <p:extLst>
      <p:ext uri="{BB962C8B-B14F-4D97-AF65-F5344CB8AC3E}">
        <p14:creationId xmlns:p14="http://schemas.microsoft.com/office/powerpoint/2010/main" val="151240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194726"/>
            <a:ext cx="8654472" cy="397933"/>
          </a:xfrm>
        </p:spPr>
        <p:txBody>
          <a:bodyPr/>
          <a:lstStyle/>
          <a:p>
            <a:r>
              <a:rPr lang="en-US" sz="3200" b="1" dirty="0" smtClean="0"/>
              <a:t>Energy for sustainable science workshops</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5" y="1142278"/>
            <a:ext cx="42576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08946" y="1142278"/>
            <a:ext cx="4424218" cy="18312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identify the challenges and best practice in respect of energy efficiency and optimization, solutions and </a:t>
            </a:r>
            <a:r>
              <a:rPr lang="en-US" dirty="0" smtClean="0"/>
              <a:t>implementation</a:t>
            </a:r>
          </a:p>
          <a:p>
            <a:pPr marL="285750" indent="-285750">
              <a:buFont typeface="Arial" panose="020B0604020202020204" pitchFamily="34" charset="0"/>
              <a:buChar char="•"/>
            </a:pPr>
            <a:r>
              <a:rPr lang="en-US" dirty="0"/>
              <a:t>review the challenges represented by potential future technical solutions</a:t>
            </a:r>
          </a:p>
        </p:txBody>
      </p:sp>
      <p:sp>
        <p:nvSpPr>
          <p:cNvPr id="5" name="TextBox 4"/>
          <p:cNvSpPr txBox="1"/>
          <p:nvPr/>
        </p:nvSpPr>
        <p:spPr>
          <a:xfrm>
            <a:off x="591127" y="3897745"/>
            <a:ext cx="6705600" cy="1754326"/>
          </a:xfrm>
          <a:prstGeom prst="rect">
            <a:avLst/>
          </a:prstGeom>
          <a:noFill/>
        </p:spPr>
        <p:txBody>
          <a:bodyPr wrap="square" rtlCol="0">
            <a:spAutoFit/>
          </a:bodyPr>
          <a:lstStyle/>
          <a:p>
            <a:r>
              <a:rPr lang="en-US" dirty="0" smtClean="0"/>
              <a:t>1</a:t>
            </a:r>
            <a:r>
              <a:rPr lang="en-US" baseline="30000" dirty="0" smtClean="0"/>
              <a:t>st</a:t>
            </a:r>
            <a:r>
              <a:rPr lang="en-US" dirty="0" smtClean="0"/>
              <a:t> Workshop: Oct. 13-14, 2011 in </a:t>
            </a:r>
            <a:r>
              <a:rPr lang="en-US" dirty="0"/>
              <a:t>Lund Sweden (</a:t>
            </a:r>
            <a:r>
              <a:rPr lang="en-US" dirty="0">
                <a:hlinkClick r:id="rId3"/>
              </a:rPr>
              <a:t>http://</a:t>
            </a:r>
            <a:r>
              <a:rPr lang="en-US" dirty="0" smtClean="0">
                <a:hlinkClick r:id="rId3"/>
              </a:rPr>
              <a:t>europeanspallationsource.se/energyworkshop</a:t>
            </a:r>
            <a:r>
              <a:rPr lang="en-US" dirty="0" smtClean="0"/>
              <a:t>)</a:t>
            </a:r>
          </a:p>
          <a:p>
            <a:endParaRPr lang="en-US" dirty="0"/>
          </a:p>
          <a:p>
            <a:r>
              <a:rPr lang="en-US" dirty="0" smtClean="0"/>
              <a:t>2</a:t>
            </a:r>
            <a:r>
              <a:rPr lang="en-US" baseline="30000" dirty="0" smtClean="0"/>
              <a:t>nd</a:t>
            </a:r>
            <a:r>
              <a:rPr lang="en-US" dirty="0" smtClean="0"/>
              <a:t> Workshop: Oct. 23-25</a:t>
            </a:r>
            <a:r>
              <a:rPr lang="en-US" dirty="0"/>
              <a:t>, 2013 at CERN (https://indico.cern.ch/event/245432/other-view?view=standard</a:t>
            </a:r>
            <a:r>
              <a:rPr lang="en-US" dirty="0" smtClean="0"/>
              <a:t>)</a:t>
            </a:r>
          </a:p>
          <a:p>
            <a:endParaRPr lang="en-US" dirty="0"/>
          </a:p>
        </p:txBody>
      </p:sp>
    </p:spTree>
    <p:extLst>
      <p:ext uri="{BB962C8B-B14F-4D97-AF65-F5344CB8AC3E}">
        <p14:creationId xmlns:p14="http://schemas.microsoft.com/office/powerpoint/2010/main" val="324311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efficiency</a:t>
            </a:r>
            <a:endParaRPr lang="en-US" dirty="0"/>
          </a:p>
        </p:txBody>
      </p:sp>
      <p:sp>
        <p:nvSpPr>
          <p:cNvPr id="3" name="Content Placeholder 2"/>
          <p:cNvSpPr>
            <a:spLocks noGrp="1"/>
          </p:cNvSpPr>
          <p:nvPr>
            <p:ph idx="1"/>
          </p:nvPr>
        </p:nvSpPr>
        <p:spPr>
          <a:xfrm>
            <a:off x="299258" y="1600200"/>
            <a:ext cx="8595360" cy="4525963"/>
          </a:xfrm>
        </p:spPr>
        <p:txBody>
          <a:bodyPr/>
          <a:lstStyle/>
          <a:p>
            <a:r>
              <a:rPr lang="en-US" dirty="0" smtClean="0"/>
              <a:t>Progress towards increasing efficiency in SRF accelerators:</a:t>
            </a:r>
          </a:p>
          <a:p>
            <a:pPr lvl="1"/>
            <a:r>
              <a:rPr lang="en-US" dirty="0" smtClean="0">
                <a:sym typeface="Symbol"/>
              </a:rPr>
              <a:t></a:t>
            </a:r>
            <a:r>
              <a:rPr lang="en-US" dirty="0" smtClean="0"/>
              <a:t> efficiency of cryogenic plants (“</a:t>
            </a:r>
            <a:r>
              <a:rPr lang="en-US" dirty="0" err="1" smtClean="0"/>
              <a:t>Ganni</a:t>
            </a:r>
            <a:r>
              <a:rPr lang="en-US" dirty="0" smtClean="0"/>
              <a:t> cycle”)</a:t>
            </a:r>
          </a:p>
          <a:p>
            <a:pPr lvl="1"/>
            <a:r>
              <a:rPr lang="en-US" dirty="0" smtClean="0">
                <a:sym typeface="Symbol"/>
              </a:rPr>
              <a:t> efficiency of RF sources</a:t>
            </a:r>
          </a:p>
          <a:p>
            <a:pPr lvl="1"/>
            <a:r>
              <a:rPr lang="en-US" dirty="0">
                <a:sym typeface="Symbol"/>
              </a:rPr>
              <a:t> efficiency of </a:t>
            </a:r>
            <a:r>
              <a:rPr lang="en-US" dirty="0" smtClean="0">
                <a:sym typeface="Symbol"/>
              </a:rPr>
              <a:t>SRF cavities (high Q</a:t>
            </a:r>
            <a:r>
              <a:rPr lang="en-US" baseline="-25000" dirty="0" smtClean="0">
                <a:sym typeface="Symbol"/>
              </a:rPr>
              <a:t>0</a:t>
            </a:r>
            <a:r>
              <a:rPr lang="en-US" dirty="0" smtClean="0">
                <a:sym typeface="Symbol"/>
              </a:rPr>
              <a:t> by doping)</a:t>
            </a:r>
            <a:endParaRPr lang="en-US" dirty="0">
              <a:sym typeface="Symbol"/>
            </a:endParaRPr>
          </a:p>
          <a:p>
            <a:pPr lvl="1"/>
            <a:endParaRPr lang="en-US" dirty="0"/>
          </a:p>
        </p:txBody>
      </p:sp>
    </p:spTree>
    <p:extLst>
      <p:ext uri="{BB962C8B-B14F-4D97-AF65-F5344CB8AC3E}">
        <p14:creationId xmlns:p14="http://schemas.microsoft.com/office/powerpoint/2010/main" val="5730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r>
              <a:rPr lang="en-US" altLang="en-US" sz="2800" dirty="0" smtClean="0"/>
              <a:t>Improved Helium refrigerator systems efficiency</a:t>
            </a:r>
          </a:p>
        </p:txBody>
      </p:sp>
      <p:sp>
        <p:nvSpPr>
          <p:cNvPr id="5" name="Content Placeholder 4"/>
          <p:cNvSpPr>
            <a:spLocks noGrp="1"/>
          </p:cNvSpPr>
          <p:nvPr>
            <p:ph idx="1"/>
          </p:nvPr>
        </p:nvSpPr>
        <p:spPr>
          <a:xfrm>
            <a:off x="457200" y="988292"/>
            <a:ext cx="8229600" cy="5137872"/>
          </a:xfrm>
        </p:spPr>
        <p:txBody>
          <a:bodyPr rtlCol="0">
            <a:normAutofit fontScale="70000" lnSpcReduction="20000"/>
          </a:bodyPr>
          <a:lstStyle/>
          <a:p>
            <a:pPr fontAlgn="auto">
              <a:spcAft>
                <a:spcPts val="1800"/>
              </a:spcAft>
              <a:buFont typeface="Arial" panose="020B0604020202020204" pitchFamily="34" charset="0"/>
              <a:buChar char="•"/>
              <a:defRPr/>
            </a:pPr>
            <a:r>
              <a:rPr lang="en-US" dirty="0" smtClean="0"/>
              <a:t>He refrigeration systems are usually designed for one maximum capacity operating point.</a:t>
            </a:r>
          </a:p>
          <a:p>
            <a:pPr fontAlgn="auto">
              <a:spcAft>
                <a:spcPts val="1800"/>
              </a:spcAft>
              <a:buFont typeface="Arial" panose="020B0604020202020204" pitchFamily="34" charset="0"/>
              <a:buChar char="•"/>
              <a:defRPr/>
            </a:pPr>
            <a:r>
              <a:rPr lang="en-US" dirty="0" smtClean="0"/>
              <a:t>Many systems are operated continuously at maximum capacity unnecessarily by wasting capacity with throttling valves, adding load with heaters and/or bypassing capacity</a:t>
            </a:r>
          </a:p>
          <a:p>
            <a:pPr fontAlgn="auto">
              <a:spcAft>
                <a:spcPts val="1800"/>
              </a:spcAft>
              <a:buFont typeface="Arial" panose="020B0604020202020204" pitchFamily="34" charset="0"/>
              <a:buChar char="•"/>
              <a:defRPr/>
            </a:pPr>
            <a:r>
              <a:rPr lang="en-US" dirty="0" smtClean="0"/>
              <a:t>The majority of system losses occur in the compressor system inefficiencies</a:t>
            </a:r>
          </a:p>
          <a:p>
            <a:pPr fontAlgn="auto">
              <a:spcAft>
                <a:spcPts val="1800"/>
              </a:spcAft>
              <a:buFont typeface="Arial" panose="020B0604020202020204" pitchFamily="34" charset="0"/>
              <a:buChar char="•"/>
              <a:defRPr/>
            </a:pPr>
            <a:r>
              <a:rPr lang="en-US" dirty="0" smtClean="0"/>
              <a:t>A process cycle which can </a:t>
            </a:r>
            <a:r>
              <a:rPr lang="en-US" dirty="0" smtClean="0">
                <a:solidFill>
                  <a:srgbClr val="FF0000"/>
                </a:solidFill>
              </a:rPr>
              <a:t>support system loads from ~50% to ~100% of the maximum capacity while maintaining the highest possible efficiency</a:t>
            </a:r>
            <a:r>
              <a:rPr lang="en-US" dirty="0" smtClean="0"/>
              <a:t> was patented by Rao </a:t>
            </a:r>
            <a:r>
              <a:rPr lang="en-US" dirty="0" err="1" smtClean="0"/>
              <a:t>Ganni</a:t>
            </a:r>
            <a:r>
              <a:rPr lang="en-US" dirty="0" smtClean="0"/>
              <a:t> in 2008 (</a:t>
            </a:r>
            <a:r>
              <a:rPr lang="en-US" dirty="0" smtClean="0">
                <a:solidFill>
                  <a:srgbClr val="FF0000"/>
                </a:solidFill>
              </a:rPr>
              <a:t>Floating pressure process – </a:t>
            </a:r>
            <a:r>
              <a:rPr lang="en-US" dirty="0" err="1" smtClean="0">
                <a:solidFill>
                  <a:srgbClr val="FF0000"/>
                </a:solidFill>
              </a:rPr>
              <a:t>Ganni</a:t>
            </a:r>
            <a:r>
              <a:rPr lang="en-US" dirty="0" smtClean="0">
                <a:solidFill>
                  <a:srgbClr val="FF0000"/>
                </a:solidFill>
              </a:rPr>
              <a:t> cycle</a:t>
            </a:r>
            <a:r>
              <a:rPr lang="en-US" dirty="0" smtClean="0"/>
              <a:t>)</a:t>
            </a:r>
          </a:p>
          <a:p>
            <a:pPr fontAlgn="auto">
              <a:spcAft>
                <a:spcPts val="1800"/>
              </a:spcAft>
              <a:buFont typeface="Arial" panose="020B0604020202020204" pitchFamily="34" charset="0"/>
              <a:buChar char="•"/>
              <a:defRPr/>
            </a:pPr>
            <a:r>
              <a:rPr lang="en-US" dirty="0" smtClean="0">
                <a:solidFill>
                  <a:srgbClr val="808000"/>
                </a:solidFill>
              </a:rPr>
              <a:t>The </a:t>
            </a:r>
            <a:r>
              <a:rPr lang="en-US" dirty="0" err="1" smtClean="0">
                <a:solidFill>
                  <a:srgbClr val="808000"/>
                </a:solidFill>
              </a:rPr>
              <a:t>Ganni</a:t>
            </a:r>
            <a:r>
              <a:rPr lang="en-US" dirty="0" smtClean="0">
                <a:solidFill>
                  <a:srgbClr val="808000"/>
                </a:solidFill>
              </a:rPr>
              <a:t> cycle provides up to 20% increase in efficiency for 4.5 K refrigeration or liquefaction and a 15% increase for 2 K refrigeration over traditional cycle design efficiencies</a:t>
            </a:r>
          </a:p>
        </p:txBody>
      </p:sp>
      <p:sp>
        <p:nvSpPr>
          <p:cNvPr id="2" name="TextBox 1"/>
          <p:cNvSpPr txBox="1"/>
          <p:nvPr/>
        </p:nvSpPr>
        <p:spPr>
          <a:xfrm>
            <a:off x="133004" y="6001789"/>
            <a:ext cx="7281949" cy="369332"/>
          </a:xfrm>
          <a:prstGeom prst="rect">
            <a:avLst/>
          </a:prstGeom>
          <a:noFill/>
        </p:spPr>
        <p:txBody>
          <a:bodyPr wrap="square" rtlCol="0">
            <a:spAutoFit/>
          </a:bodyPr>
          <a:lstStyle/>
          <a:p>
            <a:r>
              <a:rPr lang="en-US" dirty="0" smtClean="0">
                <a:solidFill>
                  <a:srgbClr val="0066FF"/>
                </a:solidFill>
              </a:rPr>
              <a:t>Source: R. </a:t>
            </a:r>
            <a:r>
              <a:rPr lang="en-US" dirty="0" err="1" smtClean="0">
                <a:solidFill>
                  <a:srgbClr val="0066FF"/>
                </a:solidFill>
              </a:rPr>
              <a:t>Ganni</a:t>
            </a:r>
            <a:r>
              <a:rPr lang="en-US" dirty="0" smtClean="0">
                <a:solidFill>
                  <a:srgbClr val="0066FF"/>
                </a:solidFill>
              </a:rPr>
              <a:t>, presentation at </a:t>
            </a:r>
            <a:r>
              <a:rPr lang="en-US" dirty="0" err="1" smtClean="0">
                <a:solidFill>
                  <a:srgbClr val="0066FF"/>
                </a:solidFill>
              </a:rPr>
              <a:t>Jlab</a:t>
            </a:r>
            <a:r>
              <a:rPr lang="en-US" dirty="0" smtClean="0">
                <a:solidFill>
                  <a:srgbClr val="0066FF"/>
                </a:solidFill>
              </a:rPr>
              <a:t>, Feb. 22</a:t>
            </a:r>
            <a:r>
              <a:rPr lang="en-US" baseline="30000" dirty="0" smtClean="0">
                <a:solidFill>
                  <a:srgbClr val="0066FF"/>
                </a:solidFill>
              </a:rPr>
              <a:t>nd</a:t>
            </a:r>
            <a:r>
              <a:rPr lang="en-US" dirty="0" smtClean="0">
                <a:solidFill>
                  <a:srgbClr val="0066FF"/>
                </a:solidFill>
              </a:rPr>
              <a:t> 2011</a:t>
            </a:r>
            <a:endParaRPr lang="en-US" dirty="0">
              <a:solidFill>
                <a:srgbClr val="0066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altLang="en-US" smtClean="0"/>
              <a:t>Floating pressure process</a:t>
            </a:r>
          </a:p>
        </p:txBody>
      </p:sp>
      <p:sp>
        <p:nvSpPr>
          <p:cNvPr id="4101" name="TextBox 7"/>
          <p:cNvSpPr txBox="1">
            <a:spLocks noChangeArrowheads="1"/>
          </p:cNvSpPr>
          <p:nvPr/>
        </p:nvSpPr>
        <p:spPr bwMode="auto">
          <a:xfrm>
            <a:off x="129370" y="1223885"/>
            <a:ext cx="279439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eaLnBrk="1" hangingPunct="1">
              <a:buFont typeface="Arial" panose="020B0604020202020204" pitchFamily="34" charset="0"/>
              <a:buChar char="•"/>
            </a:pPr>
            <a:r>
              <a:rPr lang="en-US" altLang="en-US" sz="2400" dirty="0"/>
              <a:t>Gas management valves establish how to respond to a given load</a:t>
            </a:r>
          </a:p>
          <a:p>
            <a:pPr marL="285750" indent="-285750" eaLnBrk="1" hangingPunct="1">
              <a:buFont typeface="Arial" panose="020B0604020202020204" pitchFamily="34" charset="0"/>
              <a:buChar char="•"/>
            </a:pPr>
            <a:endParaRPr lang="en-US" altLang="en-US" sz="2400" dirty="0"/>
          </a:p>
          <a:p>
            <a:pPr marL="285750" indent="-285750" eaLnBrk="1" hangingPunct="1">
              <a:buFont typeface="Arial" panose="020B0604020202020204" pitchFamily="34" charset="0"/>
              <a:buChar char="•"/>
            </a:pPr>
            <a:r>
              <a:rPr lang="en-US" altLang="en-US" sz="2400" dirty="0"/>
              <a:t>The compressor and expander establish an essentially constant pressure ratio and system Carnot efficiency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319" y="1632387"/>
            <a:ext cx="3551445" cy="310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549"/>
          <a:stretch/>
        </p:blipFill>
        <p:spPr bwMode="auto">
          <a:xfrm>
            <a:off x="2774143" y="1179155"/>
            <a:ext cx="283295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8650" y="0"/>
            <a:ext cx="7886700" cy="877456"/>
          </a:xfrm>
        </p:spPr>
        <p:txBody>
          <a:bodyPr/>
          <a:lstStyle/>
          <a:p>
            <a:r>
              <a:rPr lang="en-US" altLang="en-US" sz="4000" dirty="0" err="1"/>
              <a:t>Ganni</a:t>
            </a:r>
            <a:r>
              <a:rPr lang="en-US" altLang="en-US" sz="4000" dirty="0"/>
              <a:t> Cycle</a:t>
            </a:r>
          </a:p>
        </p:txBody>
      </p:sp>
      <p:pic>
        <p:nvPicPr>
          <p:cNvPr id="5123"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479"/>
          <a:stretch/>
        </p:blipFill>
        <p:spPr>
          <a:xfrm>
            <a:off x="628650" y="932872"/>
            <a:ext cx="7996023" cy="519083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Sources Efficiency</a:t>
            </a:r>
            <a:endParaRPr lang="en-US" dirty="0"/>
          </a:p>
        </p:txBody>
      </p:sp>
      <p:sp>
        <p:nvSpPr>
          <p:cNvPr id="3" name="Content Placeholder 2"/>
          <p:cNvSpPr>
            <a:spLocks noGrp="1"/>
          </p:cNvSpPr>
          <p:nvPr>
            <p:ph idx="1"/>
          </p:nvPr>
        </p:nvSpPr>
        <p:spPr>
          <a:xfrm>
            <a:off x="457200" y="947653"/>
            <a:ext cx="8229600" cy="2344188"/>
          </a:xfrm>
        </p:spPr>
        <p:txBody>
          <a:bodyPr/>
          <a:lstStyle/>
          <a:p>
            <a:r>
              <a:rPr lang="en-US" sz="2400" dirty="0" smtClean="0"/>
              <a:t>Development of MW-class IOT for ESS (704 MHz)</a:t>
            </a:r>
          </a:p>
          <a:p>
            <a:pPr lvl="1"/>
            <a:r>
              <a:rPr lang="en-US" sz="2000" dirty="0"/>
              <a:t>smaller than a </a:t>
            </a:r>
            <a:r>
              <a:rPr lang="en-US" sz="2000" dirty="0" smtClean="0"/>
              <a:t>klystron</a:t>
            </a:r>
          </a:p>
          <a:p>
            <a:pPr lvl="1"/>
            <a:r>
              <a:rPr lang="en-US" sz="2000" dirty="0"/>
              <a:t>High efficiency at operation </a:t>
            </a:r>
            <a:r>
              <a:rPr lang="en-US" sz="2000" dirty="0" smtClean="0"/>
              <a:t>point</a:t>
            </a:r>
          </a:p>
          <a:p>
            <a:pPr lvl="1"/>
            <a:r>
              <a:rPr lang="en-US" sz="2000" dirty="0"/>
              <a:t>Cost typically does not scale strongly with output </a:t>
            </a:r>
            <a:r>
              <a:rPr lang="en-US" sz="2000" dirty="0" smtClean="0"/>
              <a:t>power</a:t>
            </a:r>
          </a:p>
          <a:p>
            <a:pPr lvl="1"/>
            <a:r>
              <a:rPr lang="en-US" sz="2000" dirty="0"/>
              <a:t>Low power consumption in standby or for reduced output </a:t>
            </a:r>
            <a:r>
              <a:rPr lang="en-US" sz="2000" dirty="0" smtClean="0"/>
              <a:t>power</a:t>
            </a:r>
          </a:p>
          <a:p>
            <a:pPr lvl="1"/>
            <a:r>
              <a:rPr lang="en-US" sz="2000" dirty="0"/>
              <a:t>No need to pulse HV for pulsed </a:t>
            </a:r>
            <a:r>
              <a:rPr lang="en-US" sz="2000" dirty="0" smtClean="0"/>
              <a:t>operation</a:t>
            </a:r>
          </a:p>
        </p:txBody>
      </p:sp>
      <p:sp>
        <p:nvSpPr>
          <p:cNvPr id="4" name="TextBox 3"/>
          <p:cNvSpPr txBox="1"/>
          <p:nvPr/>
        </p:nvSpPr>
        <p:spPr>
          <a:xfrm>
            <a:off x="788785" y="5663740"/>
            <a:ext cx="7185891" cy="646331"/>
          </a:xfrm>
          <a:prstGeom prst="rect">
            <a:avLst/>
          </a:prstGeom>
          <a:noFill/>
        </p:spPr>
        <p:txBody>
          <a:bodyPr wrap="square" rtlCol="0">
            <a:spAutoFit/>
          </a:bodyPr>
          <a:lstStyle/>
          <a:p>
            <a:r>
              <a:rPr lang="en-US" dirty="0" smtClean="0">
                <a:solidFill>
                  <a:srgbClr val="0066FF"/>
                </a:solidFill>
              </a:rPr>
              <a:t>A. C. Dexter et al., Phys. Rev. ST-AB 14, 032001 (2011)</a:t>
            </a:r>
          </a:p>
          <a:p>
            <a:r>
              <a:rPr lang="en-US" dirty="0" smtClean="0">
                <a:solidFill>
                  <a:srgbClr val="0066FF"/>
                </a:solidFill>
              </a:rPr>
              <a:t>G. </a:t>
            </a:r>
            <a:r>
              <a:rPr lang="en-US" dirty="0" err="1" smtClean="0">
                <a:solidFill>
                  <a:srgbClr val="0066FF"/>
                </a:solidFill>
              </a:rPr>
              <a:t>Kazakevich</a:t>
            </a:r>
            <a:r>
              <a:rPr lang="en-US" dirty="0" smtClean="0">
                <a:solidFill>
                  <a:srgbClr val="0066FF"/>
                </a:solidFill>
              </a:rPr>
              <a:t> et al., http</a:t>
            </a:r>
            <a:r>
              <a:rPr lang="en-US" dirty="0">
                <a:solidFill>
                  <a:srgbClr val="0066FF"/>
                </a:solidFill>
              </a:rPr>
              <a:t>://arxiv.org/abs/1402.6249</a:t>
            </a:r>
          </a:p>
        </p:txBody>
      </p:sp>
      <p:sp>
        <p:nvSpPr>
          <p:cNvPr id="5" name="Content Placeholder 2"/>
          <p:cNvSpPr txBox="1">
            <a:spLocks/>
          </p:cNvSpPr>
          <p:nvPr/>
        </p:nvSpPr>
        <p:spPr>
          <a:xfrm>
            <a:off x="466436" y="4091588"/>
            <a:ext cx="8229600" cy="1681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Development of high-power injection-locked Magnetrons for SRF cavities (</a:t>
            </a:r>
            <a:r>
              <a:rPr lang="en-US" sz="2400" dirty="0" err="1" smtClean="0"/>
              <a:t>JLab</a:t>
            </a:r>
            <a:r>
              <a:rPr lang="en-US" sz="2400" dirty="0" smtClean="0"/>
              <a:t>, FNAL, </a:t>
            </a:r>
            <a:r>
              <a:rPr lang="en-US" sz="2400" dirty="0" err="1" smtClean="0"/>
              <a:t>Muons</a:t>
            </a:r>
            <a:r>
              <a:rPr lang="en-US" sz="2400" dirty="0" smtClean="0"/>
              <a:t>, Inc.)</a:t>
            </a:r>
          </a:p>
          <a:p>
            <a:pPr lvl="1"/>
            <a:r>
              <a:rPr lang="en-US" sz="2000" dirty="0" smtClean="0"/>
              <a:t>Higher efficiency than klystrons and IOT</a:t>
            </a:r>
          </a:p>
          <a:p>
            <a:pPr lvl="1"/>
            <a:r>
              <a:rPr lang="en-US" sz="2000" dirty="0" smtClean="0"/>
              <a:t>Lower cost</a:t>
            </a:r>
            <a:endParaRPr lang="en-US" sz="2000" dirty="0"/>
          </a:p>
        </p:txBody>
      </p:sp>
      <p:sp>
        <p:nvSpPr>
          <p:cNvPr id="7" name="TextBox 6"/>
          <p:cNvSpPr txBox="1"/>
          <p:nvPr/>
        </p:nvSpPr>
        <p:spPr>
          <a:xfrm>
            <a:off x="788785" y="3291841"/>
            <a:ext cx="8172335" cy="369332"/>
          </a:xfrm>
          <a:prstGeom prst="rect">
            <a:avLst/>
          </a:prstGeom>
          <a:noFill/>
        </p:spPr>
        <p:txBody>
          <a:bodyPr wrap="square" rtlCol="0">
            <a:spAutoFit/>
          </a:bodyPr>
          <a:lstStyle/>
          <a:p>
            <a:r>
              <a:rPr lang="en-US" dirty="0" smtClean="0">
                <a:solidFill>
                  <a:srgbClr val="0066FF"/>
                </a:solidFill>
              </a:rPr>
              <a:t>M. Jensen, 2</a:t>
            </a:r>
            <a:r>
              <a:rPr lang="en-US" baseline="30000" dirty="0" smtClean="0">
                <a:solidFill>
                  <a:srgbClr val="0066FF"/>
                </a:solidFill>
              </a:rPr>
              <a:t>nd</a:t>
            </a:r>
            <a:r>
              <a:rPr lang="en-US" dirty="0" smtClean="0">
                <a:solidFill>
                  <a:srgbClr val="0066FF"/>
                </a:solidFill>
              </a:rPr>
              <a:t> Workshop on Energy for Sustainable Science, CERN, Oct. 23-25</a:t>
            </a:r>
            <a:r>
              <a:rPr lang="en-US" baseline="30000" dirty="0" smtClean="0">
                <a:solidFill>
                  <a:srgbClr val="0066FF"/>
                </a:solidFill>
              </a:rPr>
              <a:t>th</a:t>
            </a:r>
            <a:r>
              <a:rPr lang="en-US" dirty="0" smtClean="0">
                <a:solidFill>
                  <a:srgbClr val="0066FF"/>
                </a:solidFill>
              </a:rPr>
              <a:t> 2013 </a:t>
            </a:r>
            <a:endParaRPr lang="en-US" dirty="0">
              <a:solidFill>
                <a:srgbClr val="0066FF"/>
              </a:solidFill>
            </a:endParaRPr>
          </a:p>
        </p:txBody>
      </p:sp>
    </p:spTree>
    <p:extLst>
      <p:ext uri="{BB962C8B-B14F-4D97-AF65-F5344CB8AC3E}">
        <p14:creationId xmlns:p14="http://schemas.microsoft.com/office/powerpoint/2010/main" val="275759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54"/>
            <a:ext cx="8229600" cy="365040"/>
          </a:xfrm>
        </p:spPr>
        <p:txBody>
          <a:bodyPr>
            <a:noAutofit/>
          </a:bodyPr>
          <a:lstStyle/>
          <a:p>
            <a:r>
              <a:rPr lang="en-US" sz="4000" dirty="0" smtClean="0">
                <a:latin typeface="Minion Pro"/>
              </a:rPr>
              <a:t>Outline</a:t>
            </a:r>
            <a:endParaRPr lang="en-US" sz="4000" dirty="0">
              <a:latin typeface="Minion Pro"/>
            </a:endParaRPr>
          </a:p>
        </p:txBody>
      </p:sp>
      <p:sp>
        <p:nvSpPr>
          <p:cNvPr id="3" name="Content Placeholder 2"/>
          <p:cNvSpPr>
            <a:spLocks noGrp="1"/>
          </p:cNvSpPr>
          <p:nvPr>
            <p:ph idx="1"/>
          </p:nvPr>
        </p:nvSpPr>
        <p:spPr>
          <a:xfrm>
            <a:off x="5756223" y="4612546"/>
            <a:ext cx="2885607" cy="1464223"/>
          </a:xfrm>
        </p:spPr>
        <p:txBody>
          <a:bodyPr>
            <a:normAutofit/>
          </a:bodyPr>
          <a:lstStyle/>
          <a:p>
            <a:pPr marL="457200" lvl="1" indent="0">
              <a:buNone/>
            </a:pPr>
            <a:r>
              <a:rPr lang="en-US" sz="2000" b="1" dirty="0" smtClean="0">
                <a:solidFill>
                  <a:srgbClr val="0066FF"/>
                </a:solidFill>
                <a:latin typeface="+mn-lt"/>
              </a:rPr>
              <a:t>Cavities</a:t>
            </a:r>
          </a:p>
          <a:p>
            <a:pPr marL="457200" lvl="1" indent="0">
              <a:buNone/>
            </a:pPr>
            <a:r>
              <a:rPr lang="en-US" sz="2000" b="1" dirty="0" smtClean="0">
                <a:solidFill>
                  <a:srgbClr val="0066FF"/>
                </a:solidFill>
                <a:latin typeface="+mn-lt"/>
              </a:rPr>
              <a:t>RF power</a:t>
            </a:r>
          </a:p>
          <a:p>
            <a:pPr marL="457200" lvl="1" indent="0">
              <a:buNone/>
            </a:pPr>
            <a:r>
              <a:rPr lang="en-US" sz="2000" b="1" dirty="0" smtClean="0">
                <a:solidFill>
                  <a:srgbClr val="0066FF"/>
                </a:solidFill>
                <a:latin typeface="+mn-lt"/>
              </a:rPr>
              <a:t>Cryogenics</a:t>
            </a:r>
          </a:p>
          <a:p>
            <a:endParaRPr lang="en-US" dirty="0">
              <a:latin typeface="Minion Pro"/>
            </a:endParaRPr>
          </a:p>
        </p:txBody>
      </p:sp>
      <p:sp>
        <p:nvSpPr>
          <p:cNvPr id="4" name="Date Placeholder 3"/>
          <p:cNvSpPr>
            <a:spLocks noGrp="1"/>
          </p:cNvSpPr>
          <p:nvPr>
            <p:ph type="dt" sz="half" idx="10"/>
          </p:nvPr>
        </p:nvSpPr>
        <p:spPr/>
        <p:txBody>
          <a:bodyPr/>
          <a:lstStyle/>
          <a:p>
            <a:fld id="{3A9A663D-15F8-9A44-9712-59ED5784CF5E}" type="datetime1">
              <a:rPr lang="en-US" smtClean="0"/>
              <a:pPr/>
              <a:t>5/18/2014</a:t>
            </a:fld>
            <a:endParaRPr lang="en-US"/>
          </a:p>
        </p:txBody>
      </p:sp>
      <p:sp>
        <p:nvSpPr>
          <p:cNvPr id="5" name="Slide Number Placeholder 4"/>
          <p:cNvSpPr>
            <a:spLocks noGrp="1"/>
          </p:cNvSpPr>
          <p:nvPr>
            <p:ph type="sldNum" sz="quarter" idx="12"/>
          </p:nvPr>
        </p:nvSpPr>
        <p:spPr/>
        <p:txBody>
          <a:bodyPr/>
          <a:lstStyle/>
          <a:p>
            <a:fld id="{B58F48A6-A3E1-4848-9AC3-B43F560BE4FE}" type="slidenum">
              <a:rPr lang="en-US" smtClean="0"/>
              <a:pPr/>
              <a:t>2</a:t>
            </a:fld>
            <a:endParaRPr lang="en-US"/>
          </a:p>
        </p:txBody>
      </p:sp>
      <p:sp>
        <p:nvSpPr>
          <p:cNvPr id="6" name="TextBox 5"/>
          <p:cNvSpPr txBox="1"/>
          <p:nvPr/>
        </p:nvSpPr>
        <p:spPr>
          <a:xfrm>
            <a:off x="644577" y="1124262"/>
            <a:ext cx="2860623" cy="400110"/>
          </a:xfrm>
          <a:prstGeom prst="rect">
            <a:avLst/>
          </a:prstGeom>
          <a:noFill/>
        </p:spPr>
        <p:txBody>
          <a:bodyPr wrap="square" rtlCol="0">
            <a:spAutoFit/>
          </a:bodyPr>
          <a:lstStyle/>
          <a:p>
            <a:r>
              <a:rPr lang="en-US" sz="2000" b="1" dirty="0" smtClean="0"/>
              <a:t>Climate change</a:t>
            </a:r>
            <a:endParaRPr lang="en-US" sz="2000" b="1" dirty="0"/>
          </a:p>
        </p:txBody>
      </p:sp>
      <p:sp>
        <p:nvSpPr>
          <p:cNvPr id="9" name="TextBox 8"/>
          <p:cNvSpPr txBox="1"/>
          <p:nvPr/>
        </p:nvSpPr>
        <p:spPr>
          <a:xfrm>
            <a:off x="644577" y="3508442"/>
            <a:ext cx="5546361" cy="400110"/>
          </a:xfrm>
          <a:prstGeom prst="rect">
            <a:avLst/>
          </a:prstGeom>
          <a:noFill/>
        </p:spPr>
        <p:txBody>
          <a:bodyPr wrap="square" rtlCol="0">
            <a:spAutoFit/>
          </a:bodyPr>
          <a:lstStyle/>
          <a:p>
            <a:r>
              <a:rPr lang="en-US" sz="2000" b="1" dirty="0" smtClean="0">
                <a:solidFill>
                  <a:srgbClr val="00B050"/>
                </a:solidFill>
              </a:rPr>
              <a:t>Carbon-neutral accelerator facilities: ESS</a:t>
            </a:r>
            <a:endParaRPr lang="en-US" sz="2000" b="1" dirty="0">
              <a:solidFill>
                <a:srgbClr val="00B050"/>
              </a:solidFill>
            </a:endParaRPr>
          </a:p>
        </p:txBody>
      </p:sp>
      <p:sp>
        <p:nvSpPr>
          <p:cNvPr id="10" name="TextBox 9"/>
          <p:cNvSpPr txBox="1"/>
          <p:nvPr/>
        </p:nvSpPr>
        <p:spPr>
          <a:xfrm>
            <a:off x="732019" y="4944548"/>
            <a:ext cx="5546361" cy="400110"/>
          </a:xfrm>
          <a:prstGeom prst="rect">
            <a:avLst/>
          </a:prstGeom>
          <a:noFill/>
        </p:spPr>
        <p:txBody>
          <a:bodyPr wrap="square" rtlCol="0">
            <a:spAutoFit/>
          </a:bodyPr>
          <a:lstStyle/>
          <a:p>
            <a:r>
              <a:rPr lang="en-US" sz="2000" b="1" dirty="0" smtClean="0">
                <a:solidFill>
                  <a:srgbClr val="0066FF"/>
                </a:solidFill>
              </a:rPr>
              <a:t>Improving the efficiencies of SRF Accelerators</a:t>
            </a:r>
            <a:endParaRPr lang="en-US" sz="2000" b="1" dirty="0">
              <a:solidFill>
                <a:srgbClr val="0066FF"/>
              </a:solidFill>
            </a:endParaRPr>
          </a:p>
        </p:txBody>
      </p:sp>
      <p:sp>
        <p:nvSpPr>
          <p:cNvPr id="11" name="Left Brace 10"/>
          <p:cNvSpPr/>
          <p:nvPr/>
        </p:nvSpPr>
        <p:spPr>
          <a:xfrm>
            <a:off x="5921116" y="4612546"/>
            <a:ext cx="222354" cy="1128687"/>
          </a:xfrm>
          <a:prstGeom prst="leftBrace">
            <a:avLst/>
          </a:prstGeom>
          <a:ln w="38100">
            <a:solidFill>
              <a:srgbClr val="00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Group 13"/>
          <p:cNvGrpSpPr/>
          <p:nvPr/>
        </p:nvGrpSpPr>
        <p:grpSpPr>
          <a:xfrm>
            <a:off x="892790" y="1498511"/>
            <a:ext cx="3499328" cy="606225"/>
            <a:chOff x="892790" y="1498511"/>
            <a:chExt cx="3499328" cy="606225"/>
          </a:xfrm>
        </p:grpSpPr>
        <p:sp>
          <p:nvSpPr>
            <p:cNvPr id="7" name="TextBox 6"/>
            <p:cNvSpPr txBox="1"/>
            <p:nvPr/>
          </p:nvSpPr>
          <p:spPr>
            <a:xfrm>
              <a:off x="1531495" y="1704626"/>
              <a:ext cx="2860623" cy="400110"/>
            </a:xfrm>
            <a:prstGeom prst="rect">
              <a:avLst/>
            </a:prstGeom>
            <a:noFill/>
          </p:spPr>
          <p:txBody>
            <a:bodyPr wrap="square" rtlCol="0">
              <a:spAutoFit/>
            </a:bodyPr>
            <a:lstStyle/>
            <a:p>
              <a:r>
                <a:rPr lang="en-US" sz="2000" b="1" dirty="0" smtClean="0"/>
                <a:t>Energy production</a:t>
              </a:r>
              <a:endParaRPr lang="en-US" sz="2000" b="1" dirty="0"/>
            </a:p>
          </p:txBody>
        </p:sp>
        <p:sp>
          <p:nvSpPr>
            <p:cNvPr id="12" name="Bent-Up Arrow 11"/>
            <p:cNvSpPr/>
            <p:nvPr/>
          </p:nvSpPr>
          <p:spPr>
            <a:xfrm rot="5400000">
              <a:off x="896909" y="1494392"/>
              <a:ext cx="572125" cy="58036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074888" y="2110849"/>
            <a:ext cx="4086070" cy="640963"/>
            <a:chOff x="2074888" y="2110849"/>
            <a:chExt cx="4086070" cy="640963"/>
          </a:xfrm>
        </p:grpSpPr>
        <p:sp>
          <p:nvSpPr>
            <p:cNvPr id="8" name="TextBox 7"/>
            <p:cNvSpPr txBox="1"/>
            <p:nvPr/>
          </p:nvSpPr>
          <p:spPr>
            <a:xfrm>
              <a:off x="2748197" y="2351702"/>
              <a:ext cx="3412761" cy="400110"/>
            </a:xfrm>
            <a:prstGeom prst="rect">
              <a:avLst/>
            </a:prstGeom>
            <a:noFill/>
          </p:spPr>
          <p:txBody>
            <a:bodyPr wrap="square" rtlCol="0">
              <a:spAutoFit/>
            </a:bodyPr>
            <a:lstStyle/>
            <a:p>
              <a:r>
                <a:rPr lang="en-US" sz="2000" b="1" dirty="0" smtClean="0"/>
                <a:t>Accelerator Driven Systems</a:t>
              </a:r>
              <a:endParaRPr lang="en-US" sz="2000" b="1" dirty="0"/>
            </a:p>
          </p:txBody>
        </p:sp>
        <p:sp>
          <p:nvSpPr>
            <p:cNvPr id="13" name="Bent-Up Arrow 12"/>
            <p:cNvSpPr/>
            <p:nvPr/>
          </p:nvSpPr>
          <p:spPr>
            <a:xfrm rot="5400000">
              <a:off x="2079007" y="2106730"/>
              <a:ext cx="572125" cy="58036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of SRF cavities</a:t>
            </a:r>
            <a:endParaRPr lang="en-US" dirty="0"/>
          </a:p>
        </p:txBody>
      </p:sp>
      <p:sp>
        <p:nvSpPr>
          <p:cNvPr id="3" name="Content Placeholder 2"/>
          <p:cNvSpPr>
            <a:spLocks noGrp="1"/>
          </p:cNvSpPr>
          <p:nvPr>
            <p:ph idx="1"/>
          </p:nvPr>
        </p:nvSpPr>
        <p:spPr>
          <a:xfrm>
            <a:off x="170562" y="5486400"/>
            <a:ext cx="8742530" cy="639763"/>
          </a:xfrm>
        </p:spPr>
        <p:txBody>
          <a:bodyPr>
            <a:normAutofit fontScale="77500" lnSpcReduction="20000"/>
          </a:bodyPr>
          <a:lstStyle/>
          <a:p>
            <a:r>
              <a:rPr lang="en-US" dirty="0" smtClean="0"/>
              <a:t>Q</a:t>
            </a:r>
            <a:r>
              <a:rPr lang="en-US" baseline="-25000" dirty="0" smtClean="0"/>
              <a:t>0</a:t>
            </a:r>
            <a:r>
              <a:rPr lang="en-US" dirty="0" smtClean="0"/>
              <a:t>(2 K) typically degrades to  1-2×10</a:t>
            </a:r>
            <a:r>
              <a:rPr lang="en-US" baseline="30000" dirty="0" smtClean="0"/>
              <a:t>10</a:t>
            </a:r>
            <a:r>
              <a:rPr lang="en-US" dirty="0" smtClean="0"/>
              <a:t> above ~20 MV/m</a:t>
            </a:r>
            <a:endParaRPr lang="en-US" dirty="0"/>
          </a:p>
        </p:txBody>
      </p:sp>
      <p:grpSp>
        <p:nvGrpSpPr>
          <p:cNvPr id="4" name="Group 3"/>
          <p:cNvGrpSpPr/>
          <p:nvPr/>
        </p:nvGrpSpPr>
        <p:grpSpPr>
          <a:xfrm>
            <a:off x="170562" y="986121"/>
            <a:ext cx="6608347" cy="4258235"/>
            <a:chOff x="823386" y="986123"/>
            <a:chExt cx="6608347" cy="4258235"/>
          </a:xfrm>
        </p:grpSpPr>
        <p:grpSp>
          <p:nvGrpSpPr>
            <p:cNvPr id="5" name="Group 4"/>
            <p:cNvGrpSpPr/>
            <p:nvPr/>
          </p:nvGrpSpPr>
          <p:grpSpPr>
            <a:xfrm>
              <a:off x="823386" y="986123"/>
              <a:ext cx="6608347" cy="4258235"/>
              <a:chOff x="823386" y="986123"/>
              <a:chExt cx="6608347" cy="4258235"/>
            </a:xfrm>
          </p:grpSpPr>
          <p:pic>
            <p:nvPicPr>
              <p:cNvPr id="8" name="Picture 2"/>
              <p:cNvPicPr>
                <a:picLocks noChangeAspect="1" noChangeArrowheads="1"/>
              </p:cNvPicPr>
              <p:nvPr/>
            </p:nvPicPr>
            <p:blipFill>
              <a:blip r:embed="rId2" cstate="print"/>
              <a:srcRect t="15293" r="12468" b="2425"/>
              <a:stretch>
                <a:fillRect/>
              </a:stretch>
            </p:blipFill>
            <p:spPr bwMode="auto">
              <a:xfrm>
                <a:off x="823386" y="986123"/>
                <a:ext cx="6608347" cy="4258235"/>
              </a:xfrm>
              <a:prstGeom prst="rect">
                <a:avLst/>
              </a:prstGeom>
              <a:noFill/>
              <a:ln w="9525">
                <a:noFill/>
                <a:miter lim="800000"/>
                <a:headEnd/>
                <a:tailEnd/>
              </a:ln>
              <a:effectLst/>
            </p:spPr>
          </p:pic>
          <p:sp>
            <p:nvSpPr>
              <p:cNvPr id="9" name="5-Point Star 8"/>
              <p:cNvSpPr/>
              <p:nvPr/>
            </p:nvSpPr>
            <p:spPr bwMode="auto">
              <a:xfrm>
                <a:off x="6056892" y="3813243"/>
                <a:ext cx="223736" cy="223736"/>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 name="TextBox 9"/>
              <p:cNvSpPr txBox="1"/>
              <p:nvPr/>
            </p:nvSpPr>
            <p:spPr>
              <a:xfrm>
                <a:off x="6086076" y="3560325"/>
                <a:ext cx="1138136" cy="276999"/>
              </a:xfrm>
              <a:prstGeom prst="rect">
                <a:avLst/>
              </a:prstGeom>
              <a:noFill/>
            </p:spPr>
            <p:txBody>
              <a:bodyPr wrap="square" rtlCol="0">
                <a:spAutoFit/>
              </a:bodyPr>
              <a:lstStyle/>
              <a:p>
                <a:r>
                  <a:rPr lang="en-US" sz="1200" dirty="0" smtClean="0"/>
                  <a:t>ILC, at134 </a:t>
                </a:r>
                <a:r>
                  <a:rPr lang="en-US" sz="1200" dirty="0" err="1" smtClean="0"/>
                  <a:t>mT</a:t>
                </a:r>
                <a:endParaRPr lang="en-US" sz="1200" dirty="0"/>
              </a:p>
            </p:txBody>
          </p:sp>
          <p:sp>
            <p:nvSpPr>
              <p:cNvPr id="11" name="5-Point Star 10"/>
              <p:cNvSpPr/>
              <p:nvPr/>
            </p:nvSpPr>
            <p:spPr bwMode="auto">
              <a:xfrm>
                <a:off x="5523492" y="3784668"/>
                <a:ext cx="223736" cy="223736"/>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TextBox 11"/>
              <p:cNvSpPr txBox="1"/>
              <p:nvPr/>
            </p:nvSpPr>
            <p:spPr>
              <a:xfrm>
                <a:off x="5285975" y="3950850"/>
                <a:ext cx="993235" cy="600164"/>
              </a:xfrm>
              <a:prstGeom prst="rect">
                <a:avLst/>
              </a:prstGeom>
              <a:noFill/>
            </p:spPr>
            <p:txBody>
              <a:bodyPr wrap="square" rtlCol="0">
                <a:spAutoFit/>
              </a:bodyPr>
              <a:lstStyle/>
              <a:p>
                <a:r>
                  <a:rPr lang="en-US" sz="1100" dirty="0" smtClean="0"/>
                  <a:t>CEBAF Upgrade, at 70 </a:t>
                </a:r>
                <a:r>
                  <a:rPr lang="en-US" sz="1100" dirty="0" err="1" smtClean="0"/>
                  <a:t>mT</a:t>
                </a:r>
                <a:endParaRPr lang="en-US" sz="1100" dirty="0"/>
              </a:p>
            </p:txBody>
          </p:sp>
        </p:grpSp>
        <p:sp>
          <p:nvSpPr>
            <p:cNvPr id="6" name="5-Point Star 5"/>
            <p:cNvSpPr/>
            <p:nvPr/>
          </p:nvSpPr>
          <p:spPr bwMode="auto">
            <a:xfrm>
              <a:off x="3219771" y="4330473"/>
              <a:ext cx="223736" cy="223736"/>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TextBox 6"/>
            <p:cNvSpPr txBox="1"/>
            <p:nvPr/>
          </p:nvSpPr>
          <p:spPr>
            <a:xfrm>
              <a:off x="3226803" y="4135149"/>
              <a:ext cx="1228239" cy="261610"/>
            </a:xfrm>
            <a:prstGeom prst="rect">
              <a:avLst/>
            </a:prstGeom>
            <a:noFill/>
          </p:spPr>
          <p:txBody>
            <a:bodyPr wrap="square" rtlCol="0">
              <a:spAutoFit/>
            </a:bodyPr>
            <a:lstStyle/>
            <a:p>
              <a:r>
                <a:rPr lang="en-US" sz="1100" smtClean="0"/>
                <a:t>CEBAF at 26 </a:t>
              </a:r>
              <a:r>
                <a:rPr lang="en-US" sz="1100" dirty="0" err="1" smtClean="0"/>
                <a:t>mT</a:t>
              </a:r>
              <a:endParaRPr lang="en-US" sz="1100" dirty="0"/>
            </a:p>
          </p:txBody>
        </p:sp>
      </p:grpSp>
      <p:sp>
        <p:nvSpPr>
          <p:cNvPr id="13" name="TextBox 12"/>
          <p:cNvSpPr txBox="1"/>
          <p:nvPr/>
        </p:nvSpPr>
        <p:spPr>
          <a:xfrm>
            <a:off x="6778909" y="2219311"/>
            <a:ext cx="2134183" cy="923330"/>
          </a:xfrm>
          <a:prstGeom prst="rect">
            <a:avLst/>
          </a:prstGeom>
          <a:noFill/>
        </p:spPr>
        <p:txBody>
          <a:bodyPr wrap="square" rtlCol="0">
            <a:spAutoFit/>
          </a:bodyPr>
          <a:lstStyle/>
          <a:p>
            <a:r>
              <a:rPr lang="en-US" b="1" dirty="0" smtClean="0"/>
              <a:t>History of high-Q at 2 K and low RF field in L-band cavities</a:t>
            </a:r>
            <a:endParaRPr lang="en-US" b="1" dirty="0"/>
          </a:p>
        </p:txBody>
      </p:sp>
    </p:spTree>
    <p:extLst>
      <p:ext uri="{BB962C8B-B14F-4D97-AF65-F5344CB8AC3E}">
        <p14:creationId xmlns:p14="http://schemas.microsoft.com/office/powerpoint/2010/main" val="3533411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Symbol"/>
              </a:rPr>
              <a:t></a:t>
            </a:r>
            <a:r>
              <a:rPr lang="en-US" dirty="0" smtClean="0"/>
              <a:t> Efficiency SRF cavities</a:t>
            </a:r>
            <a:endParaRPr lang="en-US" dirty="0"/>
          </a:p>
        </p:txBody>
      </p:sp>
      <p:sp>
        <p:nvSpPr>
          <p:cNvPr id="3" name="Content Placeholder 2"/>
          <p:cNvSpPr>
            <a:spLocks noGrp="1"/>
          </p:cNvSpPr>
          <p:nvPr>
            <p:ph idx="1"/>
          </p:nvPr>
        </p:nvSpPr>
        <p:spPr>
          <a:xfrm>
            <a:off x="110836" y="988292"/>
            <a:ext cx="8894619" cy="1339272"/>
          </a:xfrm>
        </p:spPr>
        <p:txBody>
          <a:bodyPr>
            <a:normAutofit/>
          </a:bodyPr>
          <a:lstStyle/>
          <a:p>
            <a:r>
              <a:rPr lang="en-US" sz="2400" dirty="0" smtClean="0"/>
              <a:t>Heat treatment study of ingot </a:t>
            </a:r>
            <a:r>
              <a:rPr lang="en-US" sz="2400" dirty="0" err="1" smtClean="0"/>
              <a:t>Nb</a:t>
            </a:r>
            <a:r>
              <a:rPr lang="en-US" sz="2400" dirty="0" smtClean="0"/>
              <a:t> cavities in custom built furnace led to the achievement of Q</a:t>
            </a:r>
            <a:r>
              <a:rPr lang="en-US" sz="2400" baseline="-25000" dirty="0" smtClean="0"/>
              <a:t>0</a:t>
            </a:r>
            <a:r>
              <a:rPr lang="en-US" sz="2400" dirty="0" smtClean="0"/>
              <a:t>(2 K)&gt;3x10</a:t>
            </a:r>
            <a:r>
              <a:rPr lang="en-US" sz="2400" baseline="30000" dirty="0" smtClean="0"/>
              <a:t>10</a:t>
            </a:r>
            <a:r>
              <a:rPr lang="en-US" sz="2400" dirty="0" smtClean="0"/>
              <a:t> at 1.5 GHz and 20 MV/m gradients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657" y="2327564"/>
            <a:ext cx="4519816" cy="3232354"/>
          </a:xfrm>
          <a:prstGeom prst="rect">
            <a:avLst/>
          </a:prstGeom>
        </p:spPr>
      </p:pic>
      <p:sp>
        <p:nvSpPr>
          <p:cNvPr id="5" name="Rectangle 4"/>
          <p:cNvSpPr/>
          <p:nvPr/>
        </p:nvSpPr>
        <p:spPr>
          <a:xfrm>
            <a:off x="531091" y="5673544"/>
            <a:ext cx="7476836" cy="369332"/>
          </a:xfrm>
          <a:prstGeom prst="rect">
            <a:avLst/>
          </a:prstGeom>
        </p:spPr>
        <p:txBody>
          <a:bodyPr wrap="square">
            <a:spAutoFit/>
          </a:bodyPr>
          <a:lstStyle/>
          <a:p>
            <a:r>
              <a:rPr lang="en-US" dirty="0" smtClean="0">
                <a:solidFill>
                  <a:srgbClr val="0066FF"/>
                </a:solidFill>
              </a:rPr>
              <a:t>P. </a:t>
            </a:r>
            <a:r>
              <a:rPr lang="en-US" dirty="0" err="1" smtClean="0">
                <a:solidFill>
                  <a:srgbClr val="0066FF"/>
                </a:solidFill>
              </a:rPr>
              <a:t>Dhakal</a:t>
            </a:r>
            <a:r>
              <a:rPr lang="en-US" dirty="0" smtClean="0">
                <a:solidFill>
                  <a:srgbClr val="0066FF"/>
                </a:solidFill>
              </a:rPr>
              <a:t> </a:t>
            </a:r>
            <a:r>
              <a:rPr lang="en-US" dirty="0">
                <a:solidFill>
                  <a:srgbClr val="0066FF"/>
                </a:solidFill>
              </a:rPr>
              <a:t>et al., Phys. Rev. ST-AB </a:t>
            </a:r>
            <a:r>
              <a:rPr lang="en-US" dirty="0" smtClean="0">
                <a:solidFill>
                  <a:srgbClr val="0066FF"/>
                </a:solidFill>
              </a:rPr>
              <a:t>16, 042001 </a:t>
            </a:r>
            <a:r>
              <a:rPr lang="en-US" dirty="0">
                <a:solidFill>
                  <a:srgbClr val="0066FF"/>
                </a:solidFill>
              </a:rPr>
              <a:t>(</a:t>
            </a:r>
            <a:r>
              <a:rPr lang="en-US" dirty="0" smtClean="0">
                <a:solidFill>
                  <a:srgbClr val="0066FF"/>
                </a:solidFill>
              </a:rPr>
              <a:t>2013)</a:t>
            </a:r>
            <a:endParaRPr lang="en-US" dirty="0">
              <a:solidFill>
                <a:srgbClr val="0066FF"/>
              </a:solidFill>
            </a:endParaRPr>
          </a:p>
        </p:txBody>
      </p:sp>
    </p:spTree>
    <p:extLst>
      <p:ext uri="{BB962C8B-B14F-4D97-AF65-F5344CB8AC3E}">
        <p14:creationId xmlns:p14="http://schemas.microsoft.com/office/powerpoint/2010/main" val="1258271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ymbol"/>
              </a:rPr>
              <a:t></a:t>
            </a:r>
            <a:r>
              <a:rPr lang="en-US" dirty="0"/>
              <a:t> Efficiency SRF cavities</a:t>
            </a:r>
          </a:p>
        </p:txBody>
      </p:sp>
      <p:sp>
        <p:nvSpPr>
          <p:cNvPr id="3" name="Content Placeholder 2"/>
          <p:cNvSpPr>
            <a:spLocks noGrp="1"/>
          </p:cNvSpPr>
          <p:nvPr>
            <p:ph idx="1"/>
          </p:nvPr>
        </p:nvSpPr>
        <p:spPr>
          <a:xfrm>
            <a:off x="429492" y="1006764"/>
            <a:ext cx="8229600" cy="1257155"/>
          </a:xfrm>
        </p:spPr>
        <p:txBody>
          <a:bodyPr>
            <a:normAutofit/>
          </a:bodyPr>
          <a:lstStyle/>
          <a:p>
            <a:r>
              <a:rPr lang="en-US" sz="2400" dirty="0" smtClean="0"/>
              <a:t>Heat treatment of </a:t>
            </a:r>
            <a:r>
              <a:rPr lang="en-US" sz="2400" dirty="0" err="1" smtClean="0"/>
              <a:t>Nb</a:t>
            </a:r>
            <a:r>
              <a:rPr lang="en-US" sz="2400" dirty="0" smtClean="0"/>
              <a:t> cavities in N</a:t>
            </a:r>
            <a:r>
              <a:rPr lang="en-US" sz="2400" baseline="-25000" dirty="0" smtClean="0"/>
              <a:t>2</a:t>
            </a:r>
            <a:r>
              <a:rPr lang="en-US" sz="2400" dirty="0" smtClean="0"/>
              <a:t> atmosphere followed by “light” EP </a:t>
            </a:r>
            <a:r>
              <a:rPr lang="en-US" sz="2400" dirty="0"/>
              <a:t>led to the achievement of Q</a:t>
            </a:r>
            <a:r>
              <a:rPr lang="en-US" sz="2400" baseline="-25000" dirty="0"/>
              <a:t>0</a:t>
            </a:r>
            <a:r>
              <a:rPr lang="en-US" sz="2400" dirty="0"/>
              <a:t>(2 K)&gt;3x10</a:t>
            </a:r>
            <a:r>
              <a:rPr lang="en-US" sz="2400" baseline="30000" dirty="0"/>
              <a:t>10</a:t>
            </a:r>
            <a:r>
              <a:rPr lang="en-US" sz="2400" dirty="0"/>
              <a:t> at </a:t>
            </a:r>
            <a:r>
              <a:rPr lang="en-US" sz="2400" dirty="0" smtClean="0"/>
              <a:t>1.3 </a:t>
            </a:r>
            <a:r>
              <a:rPr lang="en-US" sz="2400" dirty="0"/>
              <a:t>GHz and 20 MV/m gradients</a:t>
            </a:r>
            <a:r>
              <a:rPr lang="en-US" sz="2400" dirty="0" smtClean="0"/>
              <a:t> </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473" y="2263919"/>
            <a:ext cx="4443124" cy="350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1091" y="5723419"/>
            <a:ext cx="7476836" cy="369332"/>
          </a:xfrm>
          <a:prstGeom prst="rect">
            <a:avLst/>
          </a:prstGeom>
        </p:spPr>
        <p:txBody>
          <a:bodyPr wrap="square">
            <a:spAutoFit/>
          </a:bodyPr>
          <a:lstStyle/>
          <a:p>
            <a:r>
              <a:rPr lang="en-US" dirty="0" smtClean="0">
                <a:solidFill>
                  <a:srgbClr val="0066FF"/>
                </a:solidFill>
              </a:rPr>
              <a:t>A. </a:t>
            </a:r>
            <a:r>
              <a:rPr lang="en-US" dirty="0" err="1" smtClean="0">
                <a:solidFill>
                  <a:srgbClr val="0066FF"/>
                </a:solidFill>
              </a:rPr>
              <a:t>Grassellino</a:t>
            </a:r>
            <a:r>
              <a:rPr lang="en-US" dirty="0" smtClean="0">
                <a:solidFill>
                  <a:srgbClr val="0066FF"/>
                </a:solidFill>
              </a:rPr>
              <a:t> et </a:t>
            </a:r>
            <a:r>
              <a:rPr lang="en-US" dirty="0">
                <a:solidFill>
                  <a:srgbClr val="0066FF"/>
                </a:solidFill>
              </a:rPr>
              <a:t>al., </a:t>
            </a:r>
            <a:r>
              <a:rPr lang="en-US" dirty="0" err="1" smtClean="0">
                <a:solidFill>
                  <a:srgbClr val="0066FF"/>
                </a:solidFill>
              </a:rPr>
              <a:t>Supercond</a:t>
            </a:r>
            <a:r>
              <a:rPr lang="en-US" dirty="0" smtClean="0">
                <a:solidFill>
                  <a:srgbClr val="0066FF"/>
                </a:solidFill>
              </a:rPr>
              <a:t>. Sci. Technol. 26, 102001 </a:t>
            </a:r>
            <a:r>
              <a:rPr lang="en-US" dirty="0">
                <a:solidFill>
                  <a:srgbClr val="0066FF"/>
                </a:solidFill>
              </a:rPr>
              <a:t>(</a:t>
            </a:r>
            <a:r>
              <a:rPr lang="en-US" dirty="0" smtClean="0">
                <a:solidFill>
                  <a:srgbClr val="0066FF"/>
                </a:solidFill>
              </a:rPr>
              <a:t>2013)</a:t>
            </a:r>
            <a:endParaRPr lang="en-US" dirty="0">
              <a:solidFill>
                <a:srgbClr val="0066FF"/>
              </a:solidFill>
            </a:endParaRPr>
          </a:p>
        </p:txBody>
      </p:sp>
    </p:spTree>
    <p:extLst>
      <p:ext uri="{BB962C8B-B14F-4D97-AF65-F5344CB8AC3E}">
        <p14:creationId xmlns:p14="http://schemas.microsoft.com/office/powerpoint/2010/main" val="232313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071418"/>
            <a:ext cx="8229600" cy="3435927"/>
          </a:xfrm>
        </p:spPr>
        <p:txBody>
          <a:bodyPr>
            <a:normAutofit fontScale="77500" lnSpcReduction="20000"/>
          </a:bodyPr>
          <a:lstStyle/>
          <a:p>
            <a:pPr>
              <a:spcAft>
                <a:spcPts val="600"/>
              </a:spcAft>
            </a:pPr>
            <a:r>
              <a:rPr lang="en-US" dirty="0" smtClean="0"/>
              <a:t>Climate change will have a significant negative impact on human society by the end of the century</a:t>
            </a:r>
          </a:p>
          <a:p>
            <a:pPr>
              <a:spcAft>
                <a:spcPts val="600"/>
              </a:spcAft>
            </a:pPr>
            <a:r>
              <a:rPr lang="en-US" dirty="0" smtClean="0"/>
              <a:t>Global greenhouse gas emissions are projected to increase by ~50% by 2040</a:t>
            </a:r>
          </a:p>
          <a:p>
            <a:pPr>
              <a:spcAft>
                <a:spcPts val="600"/>
              </a:spcAft>
            </a:pPr>
            <a:r>
              <a:rPr lang="en-US" dirty="0" smtClean="0"/>
              <a:t>ADS are being considered to reduce our society’s dependence on fossil fuels</a:t>
            </a:r>
          </a:p>
          <a:p>
            <a:pPr>
              <a:spcAft>
                <a:spcPts val="600"/>
              </a:spcAft>
            </a:pPr>
            <a:r>
              <a:rPr lang="en-US" dirty="0" smtClean="0"/>
              <a:t>Improving efficiency is an obvious way to lower emissions and new solutions are being developed and applied to SRF accelerators</a:t>
            </a:r>
          </a:p>
        </p:txBody>
      </p:sp>
      <p:sp>
        <p:nvSpPr>
          <p:cNvPr id="4" name="TextBox 3"/>
          <p:cNvSpPr txBox="1"/>
          <p:nvPr/>
        </p:nvSpPr>
        <p:spPr>
          <a:xfrm>
            <a:off x="457200" y="4664364"/>
            <a:ext cx="8326582" cy="1200329"/>
          </a:xfrm>
          <a:prstGeom prst="rect">
            <a:avLst/>
          </a:prstGeom>
          <a:solidFill>
            <a:srgbClr val="FFFF00"/>
          </a:solidFill>
        </p:spPr>
        <p:txBody>
          <a:bodyPr wrap="square" rtlCol="0">
            <a:spAutoFit/>
          </a:bodyPr>
          <a:lstStyle/>
          <a:p>
            <a:r>
              <a:rPr lang="en-US" sz="2400" b="1" dirty="0" smtClean="0">
                <a:solidFill>
                  <a:srgbClr val="FF0000"/>
                </a:solidFill>
                <a:latin typeface="Bradley Hand ITC" panose="03070402050302030203" pitchFamily="66" charset="0"/>
              </a:rPr>
              <a:t>Thanks to Peter </a:t>
            </a:r>
            <a:r>
              <a:rPr lang="en-US" sz="2400" b="1" dirty="0" err="1" smtClean="0">
                <a:solidFill>
                  <a:srgbClr val="FF0000"/>
                </a:solidFill>
                <a:latin typeface="Bradley Hand ITC" panose="03070402050302030203" pitchFamily="66" charset="0"/>
              </a:rPr>
              <a:t>Kneisel</a:t>
            </a:r>
            <a:r>
              <a:rPr lang="en-US" sz="2400" b="1" dirty="0" smtClean="0">
                <a:solidFill>
                  <a:srgbClr val="FF0000"/>
                </a:solidFill>
                <a:latin typeface="Bradley Hand ITC" panose="03070402050302030203" pitchFamily="66" charset="0"/>
              </a:rPr>
              <a:t> for his career-long contribution to SRF which allowed this technology to become widely used in </a:t>
            </a:r>
            <a:r>
              <a:rPr lang="en-US" sz="2400" b="1" dirty="0" smtClean="0">
                <a:solidFill>
                  <a:srgbClr val="FF0000"/>
                </a:solidFill>
                <a:latin typeface="Bradley Hand ITC" panose="03070402050302030203" pitchFamily="66" charset="0"/>
              </a:rPr>
              <a:t>present</a:t>
            </a:r>
            <a:r>
              <a:rPr lang="en-US" sz="2400" b="1" dirty="0" smtClean="0">
                <a:solidFill>
                  <a:srgbClr val="FF0000"/>
                </a:solidFill>
                <a:latin typeface="Bradley Hand ITC" panose="03070402050302030203" pitchFamily="66" charset="0"/>
              </a:rPr>
              <a:t> </a:t>
            </a:r>
            <a:r>
              <a:rPr lang="en-US" sz="2400" b="1" dirty="0" smtClean="0">
                <a:solidFill>
                  <a:srgbClr val="FF0000"/>
                </a:solidFill>
                <a:latin typeface="Bradley Hand ITC" panose="03070402050302030203" pitchFamily="66" charset="0"/>
              </a:rPr>
              <a:t>and future accelerators for fundamental and applied science.</a:t>
            </a:r>
            <a:endParaRPr lang="en-US" sz="24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178077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IPCC 5</a:t>
            </a:r>
            <a:r>
              <a:rPr lang="en-US" baseline="30000" dirty="0" smtClean="0"/>
              <a:t>th</a:t>
            </a:r>
            <a:r>
              <a:rPr lang="en-US" dirty="0" smtClean="0"/>
              <a:t> Assessment Report</a:t>
            </a:r>
            <a:endParaRPr lang="en-US" dirty="0"/>
          </a:p>
        </p:txBody>
      </p:sp>
      <p:sp>
        <p:nvSpPr>
          <p:cNvPr id="3" name="Content Placeholder 2"/>
          <p:cNvSpPr>
            <a:spLocks noGrp="1"/>
          </p:cNvSpPr>
          <p:nvPr>
            <p:ph idx="1"/>
          </p:nvPr>
        </p:nvSpPr>
        <p:spPr>
          <a:xfrm>
            <a:off x="457200" y="1008405"/>
            <a:ext cx="8229600" cy="4580546"/>
          </a:xfrm>
        </p:spPr>
        <p:txBody>
          <a:bodyPr>
            <a:normAutofit fontScale="92500" lnSpcReduction="10000"/>
          </a:bodyPr>
          <a:lstStyle/>
          <a:p>
            <a:pPr>
              <a:spcAft>
                <a:spcPts val="600"/>
              </a:spcAft>
            </a:pPr>
            <a:r>
              <a:rPr lang="en-US" dirty="0"/>
              <a:t>The Intergovernmental Panel on Climate Change (IPCC) is the international body for </a:t>
            </a:r>
            <a:r>
              <a:rPr lang="en-US" dirty="0" smtClean="0"/>
              <a:t>assessing the </a:t>
            </a:r>
            <a:r>
              <a:rPr lang="en-US" dirty="0"/>
              <a:t>science related to climate </a:t>
            </a:r>
            <a:r>
              <a:rPr lang="en-US" dirty="0" smtClean="0"/>
              <a:t>change</a:t>
            </a:r>
          </a:p>
          <a:p>
            <a:pPr>
              <a:spcAft>
                <a:spcPts val="600"/>
              </a:spcAft>
            </a:pPr>
            <a:r>
              <a:rPr lang="en-US" dirty="0"/>
              <a:t>The IPCC works by assessing published </a:t>
            </a:r>
            <a:r>
              <a:rPr lang="en-US" dirty="0" smtClean="0"/>
              <a:t>literature. It </a:t>
            </a:r>
            <a:r>
              <a:rPr lang="en-US" dirty="0"/>
              <a:t>does not conduct its own scientific </a:t>
            </a:r>
            <a:r>
              <a:rPr lang="en-US" dirty="0" smtClean="0"/>
              <a:t>research</a:t>
            </a:r>
          </a:p>
          <a:p>
            <a:pPr>
              <a:spcAft>
                <a:spcPts val="600"/>
              </a:spcAft>
            </a:pPr>
            <a:r>
              <a:rPr lang="en-US" dirty="0"/>
              <a:t>IPCC Assessment Reports cover the full scientific, technical and socio-economic assessment of </a:t>
            </a:r>
            <a:r>
              <a:rPr lang="en-US" dirty="0" smtClean="0"/>
              <a:t>climate change.</a:t>
            </a:r>
            <a:endParaRPr lang="en-US" dirty="0"/>
          </a:p>
        </p:txBody>
      </p:sp>
      <p:sp>
        <p:nvSpPr>
          <p:cNvPr id="4" name="TextBox 3"/>
          <p:cNvSpPr txBox="1"/>
          <p:nvPr/>
        </p:nvSpPr>
        <p:spPr>
          <a:xfrm>
            <a:off x="170916" y="5853869"/>
            <a:ext cx="4247260" cy="369332"/>
          </a:xfrm>
          <a:prstGeom prst="rect">
            <a:avLst/>
          </a:prstGeom>
          <a:noFill/>
        </p:spPr>
        <p:txBody>
          <a:bodyPr wrap="square" rtlCol="0">
            <a:spAutoFit/>
          </a:bodyPr>
          <a:lstStyle/>
          <a:p>
            <a:r>
              <a:rPr lang="en-US" dirty="0">
                <a:solidFill>
                  <a:srgbClr val="0066FF"/>
                </a:solidFill>
              </a:rPr>
              <a:t>Source: http://www.ipcc.ch/report/ar5/</a:t>
            </a:r>
          </a:p>
        </p:txBody>
      </p:sp>
    </p:spTree>
    <p:extLst>
      <p:ext uri="{BB962C8B-B14F-4D97-AF65-F5344CB8AC3E}">
        <p14:creationId xmlns:p14="http://schemas.microsoft.com/office/powerpoint/2010/main" val="3943723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6"/>
            <a:ext cx="9144000" cy="397933"/>
          </a:xfrm>
        </p:spPr>
        <p:txBody>
          <a:bodyPr/>
          <a:lstStyle/>
          <a:p>
            <a:r>
              <a:rPr lang="en-US" sz="3600" dirty="0" smtClean="0"/>
              <a:t>Observed changes in the climate system</a:t>
            </a:r>
            <a:endParaRPr lang="en-US" sz="3600" dirty="0"/>
          </a:p>
        </p:txBody>
      </p:sp>
      <p:sp>
        <p:nvSpPr>
          <p:cNvPr id="4" name="TextBox 3"/>
          <p:cNvSpPr txBox="1"/>
          <p:nvPr/>
        </p:nvSpPr>
        <p:spPr>
          <a:xfrm>
            <a:off x="649481" y="895067"/>
            <a:ext cx="7966981" cy="1200329"/>
          </a:xfrm>
          <a:prstGeom prst="rect">
            <a:avLst/>
          </a:prstGeom>
          <a:noFill/>
        </p:spPr>
        <p:txBody>
          <a:bodyPr wrap="square" rtlCol="0">
            <a:spAutoFit/>
          </a:bodyPr>
          <a:lstStyle/>
          <a:p>
            <a:r>
              <a:rPr lang="en-US" b="1" dirty="0" smtClean="0"/>
              <a:t>“Warming </a:t>
            </a:r>
            <a:r>
              <a:rPr lang="en-US" b="1" dirty="0"/>
              <a:t>of the climate system is unequivocal, and since the 1950s, many of the observed changes are unprecedented over decades to millennia. The atmosphere and ocean have warmed, the amounts of snow and ice have diminished, sea level has risen, and the concentrations of greenhouse gases have </a:t>
            </a:r>
            <a:r>
              <a:rPr lang="en-US" b="1" dirty="0" smtClean="0"/>
              <a:t>increased”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877" y="2281476"/>
            <a:ext cx="4370182" cy="295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85"/>
          <a:stretch/>
        </p:blipFill>
        <p:spPr bwMode="auto">
          <a:xfrm>
            <a:off x="4858387" y="4217836"/>
            <a:ext cx="3691982" cy="217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294" y="2113326"/>
            <a:ext cx="3775168" cy="210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5358979"/>
            <a:ext cx="4796321" cy="1077218"/>
          </a:xfrm>
          <a:prstGeom prst="rect">
            <a:avLst/>
          </a:prstGeom>
          <a:noFill/>
        </p:spPr>
        <p:txBody>
          <a:bodyPr wrap="square" rtlCol="0">
            <a:spAutoFit/>
          </a:bodyPr>
          <a:lstStyle/>
          <a:p>
            <a:r>
              <a:rPr lang="en-US" dirty="0" smtClean="0">
                <a:solidFill>
                  <a:srgbClr val="0066FF"/>
                </a:solidFill>
              </a:rPr>
              <a:t>Source</a:t>
            </a:r>
            <a:r>
              <a:rPr lang="en-US" sz="2000" dirty="0" smtClean="0">
                <a:solidFill>
                  <a:srgbClr val="0066FF"/>
                </a:solidFill>
              </a:rPr>
              <a:t>: </a:t>
            </a:r>
            <a:r>
              <a:rPr lang="en-US" sz="1200" dirty="0">
                <a:solidFill>
                  <a:srgbClr val="0066FF"/>
                </a:solidFill>
              </a:rPr>
              <a:t>IPCC, 2013: Summary for Policymakers. In: Climate Change 2013: The Physical Science Basis. Contribution of Working Group I to the Fifth Assessment Report of the </a:t>
            </a:r>
            <a:r>
              <a:rPr lang="en-US" sz="1200" dirty="0" smtClean="0">
                <a:solidFill>
                  <a:srgbClr val="0066FF"/>
                </a:solidFill>
              </a:rPr>
              <a:t>IPCC</a:t>
            </a:r>
            <a:r>
              <a:rPr lang="en-US" sz="1100" dirty="0" smtClean="0">
                <a:solidFill>
                  <a:srgbClr val="0066FF"/>
                </a:solidFill>
              </a:rPr>
              <a:t> </a:t>
            </a:r>
            <a:r>
              <a:rPr lang="en-US" sz="1000" dirty="0">
                <a:solidFill>
                  <a:srgbClr val="0066FF"/>
                </a:solidFill>
              </a:rPr>
              <a:t>[Stocker, T.F., D. Qin, G.-K. </a:t>
            </a:r>
            <a:r>
              <a:rPr lang="en-US" sz="1000" dirty="0" err="1">
                <a:solidFill>
                  <a:srgbClr val="0066FF"/>
                </a:solidFill>
              </a:rPr>
              <a:t>Plattner</a:t>
            </a:r>
            <a:r>
              <a:rPr lang="en-US" sz="1000" dirty="0">
                <a:solidFill>
                  <a:srgbClr val="0066FF"/>
                </a:solidFill>
              </a:rPr>
              <a:t>, M. </a:t>
            </a:r>
            <a:r>
              <a:rPr lang="en-US" sz="1000" dirty="0" err="1">
                <a:solidFill>
                  <a:srgbClr val="0066FF"/>
                </a:solidFill>
              </a:rPr>
              <a:t>Tignor</a:t>
            </a:r>
            <a:r>
              <a:rPr lang="en-US" sz="1000" dirty="0">
                <a:solidFill>
                  <a:srgbClr val="0066FF"/>
                </a:solidFill>
              </a:rPr>
              <a:t>, S.K. Allen, J. </a:t>
            </a:r>
            <a:r>
              <a:rPr lang="en-US" sz="1000" dirty="0" err="1">
                <a:solidFill>
                  <a:srgbClr val="0066FF"/>
                </a:solidFill>
              </a:rPr>
              <a:t>Boschung</a:t>
            </a:r>
            <a:r>
              <a:rPr lang="en-US" sz="1000" dirty="0">
                <a:solidFill>
                  <a:srgbClr val="0066FF"/>
                </a:solidFill>
              </a:rPr>
              <a:t>, A. </a:t>
            </a:r>
            <a:r>
              <a:rPr lang="en-US" sz="1000" dirty="0" err="1">
                <a:solidFill>
                  <a:srgbClr val="0066FF"/>
                </a:solidFill>
              </a:rPr>
              <a:t>Nauels</a:t>
            </a:r>
            <a:r>
              <a:rPr lang="en-US" sz="1000" dirty="0">
                <a:solidFill>
                  <a:srgbClr val="0066FF"/>
                </a:solidFill>
              </a:rPr>
              <a:t>, Y. Xia, V. </a:t>
            </a:r>
            <a:r>
              <a:rPr lang="en-US" sz="1000" dirty="0" err="1">
                <a:solidFill>
                  <a:srgbClr val="0066FF"/>
                </a:solidFill>
              </a:rPr>
              <a:t>Bex</a:t>
            </a:r>
            <a:r>
              <a:rPr lang="en-US" sz="1000" dirty="0">
                <a:solidFill>
                  <a:srgbClr val="0066FF"/>
                </a:solidFill>
              </a:rPr>
              <a:t> and P.M. </a:t>
            </a:r>
            <a:r>
              <a:rPr lang="en-US" sz="1000" dirty="0" err="1">
                <a:solidFill>
                  <a:srgbClr val="0066FF"/>
                </a:solidFill>
              </a:rPr>
              <a:t>Midgley</a:t>
            </a:r>
            <a:r>
              <a:rPr lang="en-US" sz="1000" dirty="0">
                <a:solidFill>
                  <a:srgbClr val="0066FF"/>
                </a:solidFill>
              </a:rPr>
              <a:t> (eds.)]. Cambridge University Press, Cambridge, United Kingdom and New York, NY, USA.</a:t>
            </a:r>
          </a:p>
        </p:txBody>
      </p:sp>
    </p:spTree>
    <p:extLst>
      <p:ext uri="{BB962C8B-B14F-4D97-AF65-F5344CB8AC3E}">
        <p14:creationId xmlns:p14="http://schemas.microsoft.com/office/powerpoint/2010/main" val="182742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3" y="0"/>
            <a:ext cx="8968370" cy="704538"/>
          </a:xfrm>
        </p:spPr>
        <p:txBody>
          <a:bodyPr/>
          <a:lstStyle/>
          <a:p>
            <a:r>
              <a:rPr lang="en-US" sz="2800" dirty="0"/>
              <a:t>Understanding the Climate System and its Recent Changes</a:t>
            </a:r>
          </a:p>
        </p:txBody>
      </p:sp>
      <p:sp>
        <p:nvSpPr>
          <p:cNvPr id="4" name="TextBox 3"/>
          <p:cNvSpPr txBox="1"/>
          <p:nvPr/>
        </p:nvSpPr>
        <p:spPr>
          <a:xfrm>
            <a:off x="897309" y="940038"/>
            <a:ext cx="7340837" cy="1200329"/>
          </a:xfrm>
          <a:prstGeom prst="rect">
            <a:avLst/>
          </a:prstGeom>
          <a:noFill/>
        </p:spPr>
        <p:txBody>
          <a:bodyPr wrap="square" rtlCol="0">
            <a:spAutoFit/>
          </a:bodyPr>
          <a:lstStyle/>
          <a:p>
            <a:r>
              <a:rPr lang="en-US" dirty="0" smtClean="0"/>
              <a:t>“</a:t>
            </a:r>
            <a:r>
              <a:rPr lang="en-US" b="1" dirty="0"/>
              <a:t>Human influence on the climate system is clear. This is evident from the increasing greenhouse gas concentrations in the atmosphere, positive radiative forcing, observed warming, and understanding of the climate system </a:t>
            </a:r>
            <a:r>
              <a:rPr lang="en-US" b="1" dirty="0" smtClean="0"/>
              <a:t>“</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30141" y="2217280"/>
            <a:ext cx="5506552" cy="212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 y="2140367"/>
            <a:ext cx="3461818" cy="39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3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396240" y="2087418"/>
            <a:ext cx="8427720" cy="4038745"/>
          </a:xfrm>
        </p:spPr>
        <p:txBody>
          <a:bodyPr>
            <a:normAutofit fontScale="55000" lnSpcReduction="20000"/>
          </a:bodyPr>
          <a:lstStyle/>
          <a:p>
            <a:pPr marL="0" indent="0">
              <a:buNone/>
            </a:pPr>
            <a:r>
              <a:rPr lang="en-US" b="1" dirty="0" smtClean="0">
                <a:solidFill>
                  <a:srgbClr val="FF0000"/>
                </a:solidFill>
              </a:rPr>
              <a:t>By the end of 21</a:t>
            </a:r>
            <a:r>
              <a:rPr lang="en-US" b="1" baseline="30000" dirty="0" smtClean="0">
                <a:solidFill>
                  <a:srgbClr val="FF0000"/>
                </a:solidFill>
              </a:rPr>
              <a:t>st</a:t>
            </a:r>
            <a:r>
              <a:rPr lang="en-US" b="1" dirty="0" smtClean="0">
                <a:solidFill>
                  <a:srgbClr val="FF0000"/>
                </a:solidFill>
              </a:rPr>
              <a:t> century, over most land areas:</a:t>
            </a:r>
            <a:endParaRPr lang="en-US" b="1" dirty="0">
              <a:solidFill>
                <a:srgbClr val="FF0000"/>
              </a:solidFill>
            </a:endParaRPr>
          </a:p>
          <a:p>
            <a:r>
              <a:rPr lang="en-US" b="1" dirty="0"/>
              <a:t>Warmer and/or more frequent hot days </a:t>
            </a:r>
            <a:r>
              <a:rPr lang="en-US" b="1" dirty="0" smtClean="0"/>
              <a:t>and nights</a:t>
            </a:r>
            <a:r>
              <a:rPr lang="en-US" dirty="0" smtClean="0"/>
              <a:t>: </a:t>
            </a:r>
            <a:r>
              <a:rPr lang="en-US" dirty="0">
                <a:solidFill>
                  <a:srgbClr val="FF0000"/>
                </a:solidFill>
              </a:rPr>
              <a:t>v</a:t>
            </a:r>
            <a:r>
              <a:rPr lang="en-US" dirty="0" smtClean="0">
                <a:solidFill>
                  <a:srgbClr val="FF0000"/>
                </a:solidFill>
              </a:rPr>
              <a:t>irtually certain </a:t>
            </a:r>
            <a:r>
              <a:rPr lang="en-US" sz="2500" dirty="0" smtClean="0">
                <a:solidFill>
                  <a:schemeClr val="bg1">
                    <a:lumMod val="65000"/>
                  </a:schemeClr>
                </a:solidFill>
              </a:rPr>
              <a:t>(&gt;99%)</a:t>
            </a:r>
          </a:p>
          <a:p>
            <a:endParaRPr lang="en-US" dirty="0" smtClean="0"/>
          </a:p>
          <a:p>
            <a:r>
              <a:rPr lang="en-US" b="1" dirty="0" smtClean="0"/>
              <a:t>Increased frequency and intensity of heat waves</a:t>
            </a:r>
            <a:r>
              <a:rPr lang="en-US" dirty="0" smtClean="0"/>
              <a:t>: </a:t>
            </a:r>
            <a:r>
              <a:rPr lang="en-US" dirty="0" smtClean="0">
                <a:solidFill>
                  <a:srgbClr val="FF0000"/>
                </a:solidFill>
              </a:rPr>
              <a:t>very </a:t>
            </a:r>
            <a:r>
              <a:rPr lang="en-US" dirty="0">
                <a:solidFill>
                  <a:srgbClr val="FF0000"/>
                </a:solidFill>
              </a:rPr>
              <a:t>likely </a:t>
            </a:r>
            <a:r>
              <a:rPr lang="en-US" sz="2500" dirty="0">
                <a:solidFill>
                  <a:schemeClr val="bg1">
                    <a:lumMod val="65000"/>
                  </a:schemeClr>
                </a:solidFill>
              </a:rPr>
              <a:t>(&gt;</a:t>
            </a:r>
            <a:r>
              <a:rPr lang="en-US" sz="2500" dirty="0" smtClean="0">
                <a:solidFill>
                  <a:schemeClr val="bg1">
                    <a:lumMod val="65000"/>
                  </a:schemeClr>
                </a:solidFill>
              </a:rPr>
              <a:t>90%)</a:t>
            </a:r>
            <a:endParaRPr lang="en-US" sz="2500" dirty="0">
              <a:solidFill>
                <a:schemeClr val="bg1">
                  <a:lumMod val="65000"/>
                </a:schemeClr>
              </a:solidFill>
            </a:endParaRPr>
          </a:p>
          <a:p>
            <a:endParaRPr lang="en-US" dirty="0"/>
          </a:p>
          <a:p>
            <a:r>
              <a:rPr lang="en-US" b="1" dirty="0"/>
              <a:t>Increase in the frequency, intensity, and/or amount of heavy </a:t>
            </a:r>
            <a:r>
              <a:rPr lang="en-US" b="1" dirty="0" smtClean="0"/>
              <a:t>precipitation</a:t>
            </a:r>
            <a:r>
              <a:rPr lang="en-US" dirty="0" smtClean="0"/>
              <a:t>: </a:t>
            </a:r>
            <a:r>
              <a:rPr lang="en-US" dirty="0" smtClean="0">
                <a:solidFill>
                  <a:srgbClr val="FF0000"/>
                </a:solidFill>
              </a:rPr>
              <a:t>very likely</a:t>
            </a:r>
          </a:p>
          <a:p>
            <a:endParaRPr lang="en-US" dirty="0"/>
          </a:p>
          <a:p>
            <a:r>
              <a:rPr lang="en-US" b="1" dirty="0"/>
              <a:t>Increases in </a:t>
            </a:r>
            <a:r>
              <a:rPr lang="en-US" b="1" dirty="0" smtClean="0"/>
              <a:t>intensity and/or </a:t>
            </a:r>
            <a:r>
              <a:rPr lang="en-US" b="1" dirty="0"/>
              <a:t>duration of </a:t>
            </a:r>
            <a:r>
              <a:rPr lang="en-US" b="1" dirty="0" smtClean="0"/>
              <a:t>drought</a:t>
            </a:r>
            <a:r>
              <a:rPr lang="en-US" dirty="0" smtClean="0"/>
              <a:t>: </a:t>
            </a:r>
            <a:r>
              <a:rPr lang="en-US" dirty="0" smtClean="0">
                <a:solidFill>
                  <a:srgbClr val="FF0000"/>
                </a:solidFill>
              </a:rPr>
              <a:t>likely </a:t>
            </a:r>
            <a:r>
              <a:rPr lang="en-US" sz="2500" dirty="0" smtClean="0">
                <a:solidFill>
                  <a:schemeClr val="bg1">
                    <a:lumMod val="65000"/>
                  </a:schemeClr>
                </a:solidFill>
              </a:rPr>
              <a:t>(&gt;66%)</a:t>
            </a:r>
          </a:p>
          <a:p>
            <a:endParaRPr lang="en-US" dirty="0"/>
          </a:p>
          <a:p>
            <a:r>
              <a:rPr lang="en-US" b="1" dirty="0"/>
              <a:t>Increases in intense tropical cyclone </a:t>
            </a:r>
            <a:r>
              <a:rPr lang="en-US" b="1" dirty="0" smtClean="0"/>
              <a:t>activity</a:t>
            </a:r>
            <a:r>
              <a:rPr lang="en-US" dirty="0" smtClean="0"/>
              <a:t>: </a:t>
            </a:r>
            <a:r>
              <a:rPr lang="en-US" dirty="0" smtClean="0">
                <a:solidFill>
                  <a:srgbClr val="FF0000"/>
                </a:solidFill>
              </a:rPr>
              <a:t>More </a:t>
            </a:r>
            <a:r>
              <a:rPr lang="en-US" dirty="0">
                <a:solidFill>
                  <a:srgbClr val="FF0000"/>
                </a:solidFill>
              </a:rPr>
              <a:t>likely than not </a:t>
            </a:r>
            <a:r>
              <a:rPr lang="en-US" sz="2500" dirty="0" smtClean="0">
                <a:solidFill>
                  <a:schemeClr val="bg1">
                    <a:lumMod val="65000"/>
                  </a:schemeClr>
                </a:solidFill>
              </a:rPr>
              <a:t>(&gt;50%) </a:t>
            </a:r>
            <a:r>
              <a:rPr lang="en-US" dirty="0" smtClean="0">
                <a:solidFill>
                  <a:srgbClr val="FF0000"/>
                </a:solidFill>
              </a:rPr>
              <a:t>in </a:t>
            </a:r>
            <a:r>
              <a:rPr lang="en-US" dirty="0">
                <a:solidFill>
                  <a:srgbClr val="FF0000"/>
                </a:solidFill>
              </a:rPr>
              <a:t>the Western North </a:t>
            </a:r>
            <a:r>
              <a:rPr lang="en-US" dirty="0" smtClean="0">
                <a:solidFill>
                  <a:srgbClr val="FF0000"/>
                </a:solidFill>
              </a:rPr>
              <a:t>Pacific and </a:t>
            </a:r>
            <a:r>
              <a:rPr lang="en-US" dirty="0">
                <a:solidFill>
                  <a:srgbClr val="FF0000"/>
                </a:solidFill>
              </a:rPr>
              <a:t>North </a:t>
            </a:r>
            <a:r>
              <a:rPr lang="en-US" dirty="0" smtClean="0">
                <a:solidFill>
                  <a:srgbClr val="FF0000"/>
                </a:solidFill>
              </a:rPr>
              <a:t>Atlantic</a:t>
            </a:r>
          </a:p>
          <a:p>
            <a:endParaRPr lang="en-US" dirty="0"/>
          </a:p>
          <a:p>
            <a:r>
              <a:rPr lang="en-US" b="1" dirty="0"/>
              <a:t>Increased incidence </a:t>
            </a:r>
            <a:r>
              <a:rPr lang="en-US" b="1" dirty="0" smtClean="0"/>
              <a:t>and/or magnitude </a:t>
            </a:r>
            <a:r>
              <a:rPr lang="en-US" b="1" dirty="0"/>
              <a:t>of extreme high sea level </a:t>
            </a:r>
            <a:r>
              <a:rPr lang="en-US" dirty="0" smtClean="0"/>
              <a:t>: </a:t>
            </a:r>
            <a:r>
              <a:rPr lang="en-US" dirty="0" smtClean="0">
                <a:solidFill>
                  <a:srgbClr val="FF0000"/>
                </a:solidFill>
              </a:rPr>
              <a:t>very likely</a:t>
            </a:r>
            <a:endParaRPr lang="en-US" dirty="0">
              <a:solidFill>
                <a:srgbClr val="FF0000"/>
              </a:solidFill>
            </a:endParaRPr>
          </a:p>
          <a:p>
            <a:pPr marL="0" indent="0">
              <a:buNone/>
            </a:pPr>
            <a:endParaRPr lang="en-US" dirty="0"/>
          </a:p>
          <a:p>
            <a:endParaRPr lang="en-US" dirty="0"/>
          </a:p>
          <a:p>
            <a:endParaRPr lang="en-US" dirty="0"/>
          </a:p>
          <a:p>
            <a:endParaRPr lang="en-US" dirty="0"/>
          </a:p>
          <a:p>
            <a:endParaRPr lang="en-US" dirty="0" smtClean="0"/>
          </a:p>
          <a:p>
            <a:endParaRPr lang="en-US" dirty="0" smtClean="0"/>
          </a:p>
          <a:p>
            <a:endParaRPr lang="en-US" dirty="0"/>
          </a:p>
          <a:p>
            <a:endParaRPr lang="en-US" dirty="0"/>
          </a:p>
        </p:txBody>
      </p:sp>
      <p:sp>
        <p:nvSpPr>
          <p:cNvPr id="4" name="TextBox 3"/>
          <p:cNvSpPr txBox="1"/>
          <p:nvPr/>
        </p:nvSpPr>
        <p:spPr>
          <a:xfrm>
            <a:off x="729672" y="886691"/>
            <a:ext cx="7957127" cy="923330"/>
          </a:xfrm>
          <a:prstGeom prst="rect">
            <a:avLst/>
          </a:prstGeom>
          <a:noFill/>
        </p:spPr>
        <p:txBody>
          <a:bodyPr wrap="square" rtlCol="0">
            <a:spAutoFit/>
          </a:bodyPr>
          <a:lstStyle/>
          <a:p>
            <a:r>
              <a:rPr lang="en-US" dirty="0" smtClean="0"/>
              <a:t>“</a:t>
            </a:r>
            <a:r>
              <a:rPr lang="en-US" b="1" dirty="0"/>
              <a:t>Continued emissions of greenhouse gases will cause further warming and changes in all components of the climate system. Limiting climate change will require substantial and sustained reductions of greenhouse gas emissions. </a:t>
            </a:r>
            <a:r>
              <a:rPr lang="en-US" b="1" dirty="0" smtClean="0"/>
              <a:t>“</a:t>
            </a:r>
          </a:p>
        </p:txBody>
      </p:sp>
    </p:spTree>
    <p:extLst>
      <p:ext uri="{BB962C8B-B14F-4D97-AF65-F5344CB8AC3E}">
        <p14:creationId xmlns:p14="http://schemas.microsoft.com/office/powerpoint/2010/main" val="37950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5" y="194726"/>
            <a:ext cx="8506691" cy="397933"/>
          </a:xfrm>
        </p:spPr>
        <p:txBody>
          <a:bodyPr/>
          <a:lstStyle/>
          <a:p>
            <a:r>
              <a:rPr lang="en-US" dirty="0" smtClean="0"/>
              <a:t>International Energy Outlook 2013</a:t>
            </a:r>
            <a:endParaRPr lang="en-US" dirty="0"/>
          </a:p>
        </p:txBody>
      </p:sp>
      <p:sp>
        <p:nvSpPr>
          <p:cNvPr id="3" name="Content Placeholder 2"/>
          <p:cNvSpPr>
            <a:spLocks noGrp="1"/>
          </p:cNvSpPr>
          <p:nvPr>
            <p:ph idx="1"/>
          </p:nvPr>
        </p:nvSpPr>
        <p:spPr>
          <a:xfrm>
            <a:off x="457200" y="969817"/>
            <a:ext cx="8229600" cy="5264727"/>
          </a:xfrm>
        </p:spPr>
        <p:txBody>
          <a:bodyPr>
            <a:normAutofit lnSpcReduction="10000"/>
          </a:bodyPr>
          <a:lstStyle/>
          <a:p>
            <a:r>
              <a:rPr lang="en-US" sz="2000" dirty="0" smtClean="0"/>
              <a:t>Annual publication from </a:t>
            </a:r>
            <a:r>
              <a:rPr lang="en-US" sz="2000" dirty="0"/>
              <a:t>U.S. Energy Information Administration </a:t>
            </a:r>
            <a:r>
              <a:rPr lang="en-US" sz="2000" dirty="0" smtClean="0"/>
              <a:t>(</a:t>
            </a:r>
            <a:r>
              <a:rPr lang="en-US" sz="2000" dirty="0" smtClean="0">
                <a:hlinkClick r:id="rId2"/>
              </a:rPr>
              <a:t>www.eia.gov</a:t>
            </a:r>
            <a:r>
              <a:rPr lang="en-US" sz="2000" dirty="0" smtClean="0"/>
              <a:t>)</a:t>
            </a:r>
          </a:p>
          <a:p>
            <a:pPr marL="0" indent="0">
              <a:buNone/>
            </a:pPr>
            <a:endParaRPr lang="en-US" sz="2000" dirty="0"/>
          </a:p>
          <a:p>
            <a:pPr marL="0" indent="0">
              <a:buNone/>
            </a:pPr>
            <a:r>
              <a:rPr lang="en-US" sz="2000" b="1" dirty="0" smtClean="0"/>
              <a:t>Key findings:</a:t>
            </a:r>
          </a:p>
          <a:p>
            <a:pPr marL="0" indent="0">
              <a:buNone/>
            </a:pPr>
            <a:endParaRPr lang="en-US" sz="1800" dirty="0"/>
          </a:p>
          <a:p>
            <a:r>
              <a:rPr lang="en-US" sz="1800" dirty="0"/>
              <a:t>With world GDP rising by 3.6 percent per year, </a:t>
            </a:r>
            <a:r>
              <a:rPr lang="en-US" sz="1800" u="sng" dirty="0">
                <a:solidFill>
                  <a:srgbClr val="FF0000"/>
                </a:solidFill>
              </a:rPr>
              <a:t>world energy use will grow by 56 percent between 2010 and 2040</a:t>
            </a:r>
            <a:r>
              <a:rPr lang="en-US" sz="1800" dirty="0"/>
              <a:t>. Half of the increase is attributed to China and India</a:t>
            </a:r>
            <a:r>
              <a:rPr lang="en-US" sz="1800" dirty="0" smtClean="0"/>
              <a:t>.</a:t>
            </a:r>
          </a:p>
          <a:p>
            <a:endParaRPr lang="en-US" sz="1800" dirty="0"/>
          </a:p>
          <a:p>
            <a:r>
              <a:rPr lang="en-US" sz="1800" dirty="0"/>
              <a:t>Renewable energy and nuclear power are the world’s fastest-growing energy sources, each increasing by 2.5 percent per year; however</a:t>
            </a:r>
            <a:r>
              <a:rPr lang="en-US" sz="1800" u="sng" dirty="0">
                <a:solidFill>
                  <a:srgbClr val="FF0000"/>
                </a:solidFill>
              </a:rPr>
              <a:t>, fossil fuels continue to supply almost 80 percent of world energy use through 2040. </a:t>
            </a:r>
            <a:endParaRPr lang="en-US" sz="1800" u="sng" dirty="0" smtClean="0">
              <a:solidFill>
                <a:srgbClr val="FF0000"/>
              </a:solidFill>
            </a:endParaRPr>
          </a:p>
          <a:p>
            <a:endParaRPr lang="en-US" sz="1800" dirty="0"/>
          </a:p>
          <a:p>
            <a:r>
              <a:rPr lang="en-US" sz="1800" dirty="0"/>
              <a:t>Given current policies and regulations, worldwide energy-related </a:t>
            </a:r>
            <a:r>
              <a:rPr lang="en-US" sz="1800" u="sng" dirty="0">
                <a:solidFill>
                  <a:srgbClr val="FF0000"/>
                </a:solidFill>
              </a:rPr>
              <a:t>carbon dioxide emissions are projected to increase 46 percent by 2040</a:t>
            </a:r>
            <a:r>
              <a:rPr lang="en-US" sz="1800" dirty="0"/>
              <a:t>, reaching 45 billion metric tons in 2040</a:t>
            </a:r>
            <a:r>
              <a:rPr lang="en-US" sz="1800" dirty="0" smtClean="0"/>
              <a:t>.</a:t>
            </a:r>
            <a:endParaRPr lang="en-US" sz="1800" dirty="0"/>
          </a:p>
        </p:txBody>
      </p:sp>
    </p:spTree>
    <p:extLst>
      <p:ext uri="{BB962C8B-B14F-4D97-AF65-F5344CB8AC3E}">
        <p14:creationId xmlns:p14="http://schemas.microsoft.com/office/powerpoint/2010/main" val="370212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Electricity generation and CO</a:t>
            </a:r>
            <a:r>
              <a:rPr lang="en-US" sz="3200" baseline="-25000" dirty="0" smtClean="0"/>
              <a:t>2</a:t>
            </a:r>
            <a:r>
              <a:rPr lang="en-US" sz="3200" dirty="0" smtClean="0"/>
              <a:t> emissions</a:t>
            </a:r>
            <a:endParaRPr lang="en-US" sz="32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87401"/>
            <a:ext cx="6640945" cy="386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96" y="2676902"/>
            <a:ext cx="5925104" cy="371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04509" y="895927"/>
            <a:ext cx="4036291" cy="646331"/>
          </a:xfrm>
          <a:prstGeom prst="rect">
            <a:avLst/>
          </a:prstGeom>
          <a:noFill/>
        </p:spPr>
        <p:txBody>
          <a:bodyPr wrap="square" rtlCol="0">
            <a:spAutoFit/>
          </a:bodyPr>
          <a:lstStyle/>
          <a:p>
            <a:r>
              <a:rPr lang="en-US" dirty="0" smtClean="0">
                <a:solidFill>
                  <a:srgbClr val="0066FF"/>
                </a:solidFill>
              </a:rPr>
              <a:t>Source: EIA, International Energy Outlook 2013</a:t>
            </a:r>
            <a:endParaRPr lang="en-US" dirty="0">
              <a:solidFill>
                <a:srgbClr val="0066FF"/>
              </a:solidFill>
            </a:endParaRPr>
          </a:p>
        </p:txBody>
      </p:sp>
    </p:spTree>
    <p:extLst>
      <p:ext uri="{BB962C8B-B14F-4D97-AF65-F5344CB8AC3E}">
        <p14:creationId xmlns:p14="http://schemas.microsoft.com/office/powerpoint/2010/main" val="28604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Accelerator-driven subcritical systems</a:t>
            </a:r>
            <a:endParaRPr lang="en-US" sz="3600" dirty="0"/>
          </a:p>
        </p:txBody>
      </p:sp>
      <p:sp>
        <p:nvSpPr>
          <p:cNvPr id="3" name="Content Placeholder 2"/>
          <p:cNvSpPr>
            <a:spLocks noGrp="1"/>
          </p:cNvSpPr>
          <p:nvPr>
            <p:ph idx="1"/>
          </p:nvPr>
        </p:nvSpPr>
        <p:spPr>
          <a:xfrm>
            <a:off x="457200" y="969818"/>
            <a:ext cx="8229600" cy="5156345"/>
          </a:xfrm>
        </p:spPr>
        <p:txBody>
          <a:bodyPr/>
          <a:lstStyle/>
          <a:p>
            <a:r>
              <a:rPr lang="en-US" dirty="0" smtClean="0"/>
              <a:t>Neutrons necessary to establish a fission chain reaction are knocked out of a spallation target by high-energy protons from an accelerator</a:t>
            </a:r>
          </a:p>
          <a:p>
            <a:pPr lvl="1"/>
            <a:r>
              <a:rPr lang="en-US" dirty="0" smtClean="0">
                <a:solidFill>
                  <a:srgbClr val="92D050"/>
                </a:solidFill>
              </a:rPr>
              <a:t>Nuclear-waste transmutation</a:t>
            </a:r>
          </a:p>
          <a:p>
            <a:pPr lvl="1"/>
            <a:r>
              <a:rPr lang="en-US" dirty="0" smtClean="0">
                <a:solidFill>
                  <a:srgbClr val="92D050"/>
                </a:solidFill>
              </a:rPr>
              <a:t>Electricity generation from thorium, uranium or spent nuclear fuel</a:t>
            </a:r>
          </a:p>
          <a:p>
            <a:pPr>
              <a:spcBef>
                <a:spcPts val="1200"/>
              </a:spcBef>
            </a:pPr>
            <a:r>
              <a:rPr lang="en-US" dirty="0" smtClean="0"/>
              <a:t>R&amp;D on ADS are ongoing mostly in China, India and Europe</a:t>
            </a:r>
            <a:endParaRPr lang="en-US" dirty="0"/>
          </a:p>
        </p:txBody>
      </p:sp>
    </p:spTree>
    <p:extLst>
      <p:ext uri="{BB962C8B-B14F-4D97-AF65-F5344CB8AC3E}">
        <p14:creationId xmlns:p14="http://schemas.microsoft.com/office/powerpoint/2010/main" val="4223232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JLabPowerPointMain</Template>
  <TotalTime>1444</TotalTime>
  <Words>1380</Words>
  <Application>Microsoft Office PowerPoint</Application>
  <PresentationFormat>On-screen Show (4:3)</PresentationFormat>
  <Paragraphs>138</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JLabPowerPointMain</vt:lpstr>
      <vt:lpstr>The green revolution.     How energy usage is shaping future accelerators</vt:lpstr>
      <vt:lpstr>Outline</vt:lpstr>
      <vt:lpstr>IPCC 5th Assessment Report</vt:lpstr>
      <vt:lpstr>Observed changes in the climate system</vt:lpstr>
      <vt:lpstr>Understanding the Climate System and its Recent Changes</vt:lpstr>
      <vt:lpstr>Consequences</vt:lpstr>
      <vt:lpstr>International Energy Outlook 2013</vt:lpstr>
      <vt:lpstr>Electricity generation and CO2 emissions</vt:lpstr>
      <vt:lpstr>Accelerator-driven subcritical systems</vt:lpstr>
      <vt:lpstr>MYRRHA Project</vt:lpstr>
      <vt:lpstr>The first SRF proton Linac…</vt:lpstr>
      <vt:lpstr>Workshops on ADS</vt:lpstr>
      <vt:lpstr>The world’s first carbon-neutral accelerator facility</vt:lpstr>
      <vt:lpstr>Energy for sustainable science workshops</vt:lpstr>
      <vt:lpstr>Improving efficiency</vt:lpstr>
      <vt:lpstr>Improved Helium refrigerator systems efficiency</vt:lpstr>
      <vt:lpstr>Floating pressure process</vt:lpstr>
      <vt:lpstr>Ganni Cycle</vt:lpstr>
      <vt:lpstr>RF Sources Efficiency</vt:lpstr>
      <vt:lpstr>Efficiency of SRF cavities</vt:lpstr>
      <vt:lpstr> Efficiency SRF cavities</vt:lpstr>
      <vt:lpstr> Efficiency SRF cavities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 revolution.     How energy usage is shaping future accelerators</dc:title>
  <dc:creator>Gianluigi Ciovati</dc:creator>
  <cp:lastModifiedBy>Gianluigi Ciovati</cp:lastModifiedBy>
  <cp:revision>58</cp:revision>
  <dcterms:created xsi:type="dcterms:W3CDTF">2014-04-25T17:01:38Z</dcterms:created>
  <dcterms:modified xsi:type="dcterms:W3CDTF">2014-05-18T21:42:44Z</dcterms:modified>
</cp:coreProperties>
</file>