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304" r:id="rId4"/>
    <p:sldId id="305" r:id="rId5"/>
    <p:sldId id="318" r:id="rId6"/>
    <p:sldId id="259" r:id="rId7"/>
    <p:sldId id="260" r:id="rId8"/>
    <p:sldId id="263" r:id="rId9"/>
    <p:sldId id="271" r:id="rId10"/>
    <p:sldId id="264" r:id="rId11"/>
    <p:sldId id="308" r:id="rId12"/>
    <p:sldId id="268" r:id="rId13"/>
    <p:sldId id="265" r:id="rId14"/>
    <p:sldId id="307" r:id="rId15"/>
    <p:sldId id="312" r:id="rId16"/>
    <p:sldId id="313" r:id="rId17"/>
    <p:sldId id="314" r:id="rId18"/>
    <p:sldId id="306" r:id="rId19"/>
    <p:sldId id="311" r:id="rId20"/>
    <p:sldId id="292" r:id="rId21"/>
    <p:sldId id="309" r:id="rId22"/>
    <p:sldId id="330" r:id="rId23"/>
    <p:sldId id="293" r:id="rId24"/>
    <p:sldId id="294" r:id="rId25"/>
    <p:sldId id="322" r:id="rId26"/>
    <p:sldId id="267" r:id="rId27"/>
    <p:sldId id="279" r:id="rId28"/>
    <p:sldId id="288" r:id="rId29"/>
    <p:sldId id="282" r:id="rId30"/>
    <p:sldId id="269" r:id="rId31"/>
    <p:sldId id="317" r:id="rId32"/>
    <p:sldId id="281" r:id="rId33"/>
    <p:sldId id="319" r:id="rId34"/>
    <p:sldId id="284" r:id="rId35"/>
    <p:sldId id="328" r:id="rId36"/>
    <p:sldId id="326" r:id="rId37"/>
    <p:sldId id="327" r:id="rId38"/>
    <p:sldId id="303" r:id="rId39"/>
    <p:sldId id="32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4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2A17-50D3-4315-B316-4BE22C5724A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F4EC-3086-4915-9A26-16A804E19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CF4EC-3086-4915-9A26-16A804E19B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6263" y="6305550"/>
            <a:ext cx="1450975" cy="365125"/>
          </a:xfrm>
        </p:spPr>
        <p:txBody>
          <a:bodyPr/>
          <a:lstStyle>
            <a:lvl1pPr>
              <a:defRPr lang="fr-FR" sz="1000" u="none" kern="1200" cap="none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2013-06-12</a:t>
            </a:r>
            <a:endParaRPr 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51050" y="6305550"/>
            <a:ext cx="5940425" cy="365125"/>
          </a:xfrm>
        </p:spPr>
        <p:txBody>
          <a:bodyPr/>
          <a:lstStyle>
            <a:lvl1pPr>
              <a:defRPr u="none"/>
            </a:lvl1pPr>
          </a:lstStyle>
          <a:p>
            <a:pPr>
              <a:defRPr/>
            </a:pPr>
            <a:r>
              <a:rPr lang="fr-FR" smtClean="0"/>
              <a:t>Claire Antoine EUCARD'13 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>
            <a:lvl1pPr>
              <a:defRPr u="none"/>
            </a:lvl1pPr>
          </a:lstStyle>
          <a:p>
            <a:pPr>
              <a:defRPr/>
            </a:pPr>
            <a:r>
              <a:rPr lang="fr-FR" smtClean="0"/>
              <a:t>|  PAGE </a:t>
            </a:r>
            <a:fld id="{8CADEDB1-774E-4026-9688-CF6FA26D2D0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7450" y="46038"/>
            <a:ext cx="6769100" cy="9096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9152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5400"/>
            <a:ext cx="5943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066800"/>
            <a:ext cx="80057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535AB-69FE-4162-B08F-55BC6DBDA46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486B8-E212-4569-A4F6-01B8CE9D0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png"/><Relationship Id="rId21" Type="http://schemas.openxmlformats.org/officeDocument/2006/relationships/image" Target="../media/image43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63" Type="http://schemas.openxmlformats.org/officeDocument/2006/relationships/image" Target="../media/image85.png"/><Relationship Id="rId68" Type="http://schemas.openxmlformats.org/officeDocument/2006/relationships/image" Target="../media/image90.png"/><Relationship Id="rId84" Type="http://schemas.openxmlformats.org/officeDocument/2006/relationships/image" Target="../media/image106.png"/><Relationship Id="rId89" Type="http://schemas.openxmlformats.org/officeDocument/2006/relationships/image" Target="../media/image111.png"/><Relationship Id="rId112" Type="http://schemas.openxmlformats.org/officeDocument/2006/relationships/image" Target="../media/image1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9" Type="http://schemas.openxmlformats.org/officeDocument/2006/relationships/image" Target="../media/image51.png"/><Relationship Id="rId107" Type="http://schemas.openxmlformats.org/officeDocument/2006/relationships/image" Target="../media/image129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3" Type="http://schemas.openxmlformats.org/officeDocument/2006/relationships/image" Target="../media/image75.png"/><Relationship Id="rId58" Type="http://schemas.openxmlformats.org/officeDocument/2006/relationships/image" Target="../media/image80.png"/><Relationship Id="rId66" Type="http://schemas.openxmlformats.org/officeDocument/2006/relationships/image" Target="../media/image88.png"/><Relationship Id="rId74" Type="http://schemas.openxmlformats.org/officeDocument/2006/relationships/image" Target="../media/image96.png"/><Relationship Id="rId79" Type="http://schemas.openxmlformats.org/officeDocument/2006/relationships/image" Target="../media/image101.png"/><Relationship Id="rId87" Type="http://schemas.openxmlformats.org/officeDocument/2006/relationships/image" Target="../media/image109.png"/><Relationship Id="rId102" Type="http://schemas.openxmlformats.org/officeDocument/2006/relationships/image" Target="../media/image124.png"/><Relationship Id="rId110" Type="http://schemas.openxmlformats.org/officeDocument/2006/relationships/image" Target="../media/image132.png"/><Relationship Id="rId5" Type="http://schemas.openxmlformats.org/officeDocument/2006/relationships/image" Target="../media/image27.png"/><Relationship Id="rId61" Type="http://schemas.openxmlformats.org/officeDocument/2006/relationships/image" Target="../media/image83.png"/><Relationship Id="rId82" Type="http://schemas.openxmlformats.org/officeDocument/2006/relationships/image" Target="../media/image104.png"/><Relationship Id="rId90" Type="http://schemas.openxmlformats.org/officeDocument/2006/relationships/image" Target="../media/image112.png"/><Relationship Id="rId95" Type="http://schemas.openxmlformats.org/officeDocument/2006/relationships/image" Target="../media/image117.png"/><Relationship Id="rId19" Type="http://schemas.openxmlformats.org/officeDocument/2006/relationships/image" Target="../media/image4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56" Type="http://schemas.openxmlformats.org/officeDocument/2006/relationships/image" Target="../media/image78.png"/><Relationship Id="rId64" Type="http://schemas.openxmlformats.org/officeDocument/2006/relationships/image" Target="../media/image86.png"/><Relationship Id="rId69" Type="http://schemas.openxmlformats.org/officeDocument/2006/relationships/image" Target="../media/image91.png"/><Relationship Id="rId77" Type="http://schemas.openxmlformats.org/officeDocument/2006/relationships/image" Target="../media/image99.png"/><Relationship Id="rId100" Type="http://schemas.openxmlformats.org/officeDocument/2006/relationships/image" Target="../media/image122.png"/><Relationship Id="rId105" Type="http://schemas.openxmlformats.org/officeDocument/2006/relationships/image" Target="../media/image127.png"/><Relationship Id="rId8" Type="http://schemas.openxmlformats.org/officeDocument/2006/relationships/image" Target="../media/image30.png"/><Relationship Id="rId51" Type="http://schemas.openxmlformats.org/officeDocument/2006/relationships/image" Target="../media/image73.png"/><Relationship Id="rId72" Type="http://schemas.openxmlformats.org/officeDocument/2006/relationships/image" Target="../media/image94.png"/><Relationship Id="rId80" Type="http://schemas.openxmlformats.org/officeDocument/2006/relationships/image" Target="../media/image102.png"/><Relationship Id="rId85" Type="http://schemas.openxmlformats.org/officeDocument/2006/relationships/image" Target="../media/image107.png"/><Relationship Id="rId93" Type="http://schemas.openxmlformats.org/officeDocument/2006/relationships/image" Target="../media/image115.png"/><Relationship Id="rId98" Type="http://schemas.openxmlformats.org/officeDocument/2006/relationships/image" Target="../media/image120.png"/><Relationship Id="rId3" Type="http://schemas.openxmlformats.org/officeDocument/2006/relationships/image" Target="../media/image25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59" Type="http://schemas.openxmlformats.org/officeDocument/2006/relationships/image" Target="../media/image81.png"/><Relationship Id="rId67" Type="http://schemas.openxmlformats.org/officeDocument/2006/relationships/image" Target="../media/image89.png"/><Relationship Id="rId103" Type="http://schemas.openxmlformats.org/officeDocument/2006/relationships/image" Target="../media/image125.png"/><Relationship Id="rId108" Type="http://schemas.openxmlformats.org/officeDocument/2006/relationships/image" Target="../media/image130.png"/><Relationship Id="rId20" Type="http://schemas.openxmlformats.org/officeDocument/2006/relationships/image" Target="../media/image42.png"/><Relationship Id="rId41" Type="http://schemas.openxmlformats.org/officeDocument/2006/relationships/image" Target="../media/image63.png"/><Relationship Id="rId54" Type="http://schemas.openxmlformats.org/officeDocument/2006/relationships/image" Target="../media/image76.png"/><Relationship Id="rId62" Type="http://schemas.openxmlformats.org/officeDocument/2006/relationships/image" Target="../media/image84.png"/><Relationship Id="rId70" Type="http://schemas.openxmlformats.org/officeDocument/2006/relationships/image" Target="../media/image92.png"/><Relationship Id="rId75" Type="http://schemas.openxmlformats.org/officeDocument/2006/relationships/image" Target="../media/image97.png"/><Relationship Id="rId83" Type="http://schemas.openxmlformats.org/officeDocument/2006/relationships/image" Target="../media/image105.png"/><Relationship Id="rId88" Type="http://schemas.openxmlformats.org/officeDocument/2006/relationships/image" Target="../media/image110.png"/><Relationship Id="rId91" Type="http://schemas.openxmlformats.org/officeDocument/2006/relationships/image" Target="../media/image113.png"/><Relationship Id="rId96" Type="http://schemas.openxmlformats.org/officeDocument/2006/relationships/image" Target="../media/image118.png"/><Relationship Id="rId111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57" Type="http://schemas.openxmlformats.org/officeDocument/2006/relationships/image" Target="../media/image79.png"/><Relationship Id="rId106" Type="http://schemas.openxmlformats.org/officeDocument/2006/relationships/image" Target="../media/image128.png"/><Relationship Id="rId10" Type="http://schemas.openxmlformats.org/officeDocument/2006/relationships/image" Target="../media/image32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52" Type="http://schemas.openxmlformats.org/officeDocument/2006/relationships/image" Target="../media/image74.png"/><Relationship Id="rId60" Type="http://schemas.openxmlformats.org/officeDocument/2006/relationships/image" Target="../media/image82.png"/><Relationship Id="rId65" Type="http://schemas.openxmlformats.org/officeDocument/2006/relationships/image" Target="../media/image87.png"/><Relationship Id="rId73" Type="http://schemas.openxmlformats.org/officeDocument/2006/relationships/image" Target="../media/image95.png"/><Relationship Id="rId78" Type="http://schemas.openxmlformats.org/officeDocument/2006/relationships/image" Target="../media/image100.png"/><Relationship Id="rId81" Type="http://schemas.openxmlformats.org/officeDocument/2006/relationships/image" Target="../media/image103.png"/><Relationship Id="rId86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image" Target="../media/image121.png"/><Relationship Id="rId101" Type="http://schemas.openxmlformats.org/officeDocument/2006/relationships/image" Target="../media/image12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9" Type="http://schemas.openxmlformats.org/officeDocument/2006/relationships/image" Target="../media/image61.png"/><Relationship Id="rId109" Type="http://schemas.openxmlformats.org/officeDocument/2006/relationships/image" Target="../media/image131.png"/><Relationship Id="rId34" Type="http://schemas.openxmlformats.org/officeDocument/2006/relationships/image" Target="../media/image56.png"/><Relationship Id="rId50" Type="http://schemas.openxmlformats.org/officeDocument/2006/relationships/image" Target="../media/image72.png"/><Relationship Id="rId55" Type="http://schemas.openxmlformats.org/officeDocument/2006/relationships/image" Target="../media/image77.png"/><Relationship Id="rId76" Type="http://schemas.openxmlformats.org/officeDocument/2006/relationships/image" Target="../media/image98.png"/><Relationship Id="rId97" Type="http://schemas.openxmlformats.org/officeDocument/2006/relationships/image" Target="../media/image119.png"/><Relationship Id="rId104" Type="http://schemas.openxmlformats.org/officeDocument/2006/relationships/image" Target="../media/image126.png"/><Relationship Id="rId7" Type="http://schemas.openxmlformats.org/officeDocument/2006/relationships/image" Target="../media/image29.png"/><Relationship Id="rId71" Type="http://schemas.openxmlformats.org/officeDocument/2006/relationships/image" Target="../media/image93.png"/><Relationship Id="rId92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.png"/><Relationship Id="rId117" Type="http://schemas.openxmlformats.org/officeDocument/2006/relationships/image" Target="../media/image183.png"/><Relationship Id="rId21" Type="http://schemas.openxmlformats.org/officeDocument/2006/relationships/image" Target="../media/image86.png"/><Relationship Id="rId42" Type="http://schemas.openxmlformats.org/officeDocument/2006/relationships/image" Target="../media/image138.png"/><Relationship Id="rId47" Type="http://schemas.openxmlformats.org/officeDocument/2006/relationships/image" Target="../media/image109.png"/><Relationship Id="rId63" Type="http://schemas.openxmlformats.org/officeDocument/2006/relationships/image" Target="../media/image125.png"/><Relationship Id="rId68" Type="http://schemas.openxmlformats.org/officeDocument/2006/relationships/image" Target="../media/image130.png"/><Relationship Id="rId84" Type="http://schemas.openxmlformats.org/officeDocument/2006/relationships/image" Target="../media/image152.png"/><Relationship Id="rId89" Type="http://schemas.openxmlformats.org/officeDocument/2006/relationships/image" Target="../media/image33.png"/><Relationship Id="rId112" Type="http://schemas.openxmlformats.org/officeDocument/2006/relationships/image" Target="../media/image178.png"/><Relationship Id="rId16" Type="http://schemas.openxmlformats.org/officeDocument/2006/relationships/image" Target="../media/image135.png"/><Relationship Id="rId107" Type="http://schemas.openxmlformats.org/officeDocument/2006/relationships/image" Target="../media/image173.png"/><Relationship Id="rId11" Type="http://schemas.openxmlformats.org/officeDocument/2006/relationships/image" Target="../media/image76.png"/><Relationship Id="rId32" Type="http://schemas.openxmlformats.org/officeDocument/2006/relationships/image" Target="../media/image96.png"/><Relationship Id="rId37" Type="http://schemas.openxmlformats.org/officeDocument/2006/relationships/image" Target="../media/image57.png"/><Relationship Id="rId53" Type="http://schemas.openxmlformats.org/officeDocument/2006/relationships/image" Target="../media/image115.png"/><Relationship Id="rId58" Type="http://schemas.openxmlformats.org/officeDocument/2006/relationships/image" Target="../media/image120.png"/><Relationship Id="rId74" Type="http://schemas.openxmlformats.org/officeDocument/2006/relationships/image" Target="../media/image142.png"/><Relationship Id="rId79" Type="http://schemas.openxmlformats.org/officeDocument/2006/relationships/image" Target="../media/image147.png"/><Relationship Id="rId102" Type="http://schemas.openxmlformats.org/officeDocument/2006/relationships/image" Target="../media/image168.png"/><Relationship Id="rId123" Type="http://schemas.openxmlformats.org/officeDocument/2006/relationships/image" Target="../media/image189.png"/><Relationship Id="rId5" Type="http://schemas.openxmlformats.org/officeDocument/2006/relationships/image" Target="../media/image72.png"/><Relationship Id="rId61" Type="http://schemas.openxmlformats.org/officeDocument/2006/relationships/image" Target="../media/image123.png"/><Relationship Id="rId82" Type="http://schemas.openxmlformats.org/officeDocument/2006/relationships/image" Target="../media/image150.png"/><Relationship Id="rId90" Type="http://schemas.openxmlformats.org/officeDocument/2006/relationships/image" Target="../media/image156.png"/><Relationship Id="rId95" Type="http://schemas.openxmlformats.org/officeDocument/2006/relationships/image" Target="../media/image161.png"/><Relationship Id="rId19" Type="http://schemas.openxmlformats.org/officeDocument/2006/relationships/image" Target="../media/image8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Relationship Id="rId43" Type="http://schemas.openxmlformats.org/officeDocument/2006/relationships/image" Target="../media/image105.png"/><Relationship Id="rId48" Type="http://schemas.openxmlformats.org/officeDocument/2006/relationships/image" Target="../media/image110.png"/><Relationship Id="rId56" Type="http://schemas.openxmlformats.org/officeDocument/2006/relationships/image" Target="../media/image118.png"/><Relationship Id="rId64" Type="http://schemas.openxmlformats.org/officeDocument/2006/relationships/image" Target="../media/image126.png"/><Relationship Id="rId69" Type="http://schemas.openxmlformats.org/officeDocument/2006/relationships/image" Target="../media/image131.png"/><Relationship Id="rId77" Type="http://schemas.openxmlformats.org/officeDocument/2006/relationships/image" Target="../media/image145.png"/><Relationship Id="rId100" Type="http://schemas.openxmlformats.org/officeDocument/2006/relationships/image" Target="../media/image166.png"/><Relationship Id="rId105" Type="http://schemas.openxmlformats.org/officeDocument/2006/relationships/image" Target="../media/image171.png"/><Relationship Id="rId113" Type="http://schemas.openxmlformats.org/officeDocument/2006/relationships/image" Target="../media/image179.png"/><Relationship Id="rId118" Type="http://schemas.openxmlformats.org/officeDocument/2006/relationships/image" Target="../media/image184.png"/><Relationship Id="rId8" Type="http://schemas.openxmlformats.org/officeDocument/2006/relationships/image" Target="../media/image28.png"/><Relationship Id="rId51" Type="http://schemas.openxmlformats.org/officeDocument/2006/relationships/image" Target="../media/image113.png"/><Relationship Id="rId72" Type="http://schemas.openxmlformats.org/officeDocument/2006/relationships/image" Target="../media/image134.png"/><Relationship Id="rId80" Type="http://schemas.openxmlformats.org/officeDocument/2006/relationships/image" Target="../media/image148.png"/><Relationship Id="rId85" Type="http://schemas.openxmlformats.org/officeDocument/2006/relationships/image" Target="../media/image153.png"/><Relationship Id="rId93" Type="http://schemas.openxmlformats.org/officeDocument/2006/relationships/image" Target="../media/image159.png"/><Relationship Id="rId98" Type="http://schemas.openxmlformats.org/officeDocument/2006/relationships/image" Target="../media/image164.png"/><Relationship Id="rId121" Type="http://schemas.openxmlformats.org/officeDocument/2006/relationships/image" Target="../media/image187.png"/><Relationship Id="rId3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34.png"/><Relationship Id="rId33" Type="http://schemas.openxmlformats.org/officeDocument/2006/relationships/image" Target="../media/image137.png"/><Relationship Id="rId38" Type="http://schemas.openxmlformats.org/officeDocument/2006/relationships/image" Target="../media/image100.png"/><Relationship Id="rId46" Type="http://schemas.openxmlformats.org/officeDocument/2006/relationships/image" Target="../media/image108.png"/><Relationship Id="rId59" Type="http://schemas.openxmlformats.org/officeDocument/2006/relationships/image" Target="../media/image121.png"/><Relationship Id="rId67" Type="http://schemas.openxmlformats.org/officeDocument/2006/relationships/image" Target="../media/image129.png"/><Relationship Id="rId103" Type="http://schemas.openxmlformats.org/officeDocument/2006/relationships/image" Target="../media/image169.png"/><Relationship Id="rId108" Type="http://schemas.openxmlformats.org/officeDocument/2006/relationships/image" Target="../media/image174.png"/><Relationship Id="rId116" Type="http://schemas.openxmlformats.org/officeDocument/2006/relationships/image" Target="../media/image182.png"/><Relationship Id="rId124" Type="http://schemas.openxmlformats.org/officeDocument/2006/relationships/image" Target="../media/image190.png"/><Relationship Id="rId20" Type="http://schemas.openxmlformats.org/officeDocument/2006/relationships/image" Target="../media/image85.png"/><Relationship Id="rId41" Type="http://schemas.openxmlformats.org/officeDocument/2006/relationships/image" Target="../media/image103.png"/><Relationship Id="rId54" Type="http://schemas.openxmlformats.org/officeDocument/2006/relationships/image" Target="../media/image116.png"/><Relationship Id="rId62" Type="http://schemas.openxmlformats.org/officeDocument/2006/relationships/image" Target="../media/image124.png"/><Relationship Id="rId70" Type="http://schemas.openxmlformats.org/officeDocument/2006/relationships/image" Target="../media/image132.png"/><Relationship Id="rId75" Type="http://schemas.openxmlformats.org/officeDocument/2006/relationships/image" Target="../media/image143.png"/><Relationship Id="rId83" Type="http://schemas.openxmlformats.org/officeDocument/2006/relationships/image" Target="../media/image151.png"/><Relationship Id="rId88" Type="http://schemas.openxmlformats.org/officeDocument/2006/relationships/image" Target="../media/image32.png"/><Relationship Id="rId91" Type="http://schemas.openxmlformats.org/officeDocument/2006/relationships/image" Target="../media/image157.png"/><Relationship Id="rId96" Type="http://schemas.openxmlformats.org/officeDocument/2006/relationships/image" Target="../media/image162.png"/><Relationship Id="rId111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28" Type="http://schemas.openxmlformats.org/officeDocument/2006/relationships/image" Target="../media/image92.png"/><Relationship Id="rId36" Type="http://schemas.openxmlformats.org/officeDocument/2006/relationships/image" Target="../media/image31.png"/><Relationship Id="rId49" Type="http://schemas.openxmlformats.org/officeDocument/2006/relationships/image" Target="../media/image139.png"/><Relationship Id="rId57" Type="http://schemas.openxmlformats.org/officeDocument/2006/relationships/image" Target="../media/image119.png"/><Relationship Id="rId106" Type="http://schemas.openxmlformats.org/officeDocument/2006/relationships/image" Target="../media/image172.png"/><Relationship Id="rId114" Type="http://schemas.openxmlformats.org/officeDocument/2006/relationships/image" Target="../media/image180.png"/><Relationship Id="rId119" Type="http://schemas.openxmlformats.org/officeDocument/2006/relationships/image" Target="../media/image185.png"/><Relationship Id="rId10" Type="http://schemas.openxmlformats.org/officeDocument/2006/relationships/image" Target="../media/image75.png"/><Relationship Id="rId31" Type="http://schemas.openxmlformats.org/officeDocument/2006/relationships/image" Target="../media/image95.png"/><Relationship Id="rId44" Type="http://schemas.openxmlformats.org/officeDocument/2006/relationships/image" Target="../media/image106.png"/><Relationship Id="rId52" Type="http://schemas.openxmlformats.org/officeDocument/2006/relationships/image" Target="../media/image114.png"/><Relationship Id="rId60" Type="http://schemas.openxmlformats.org/officeDocument/2006/relationships/image" Target="../media/image122.png"/><Relationship Id="rId65" Type="http://schemas.openxmlformats.org/officeDocument/2006/relationships/image" Target="../media/image140.png"/><Relationship Id="rId73" Type="http://schemas.openxmlformats.org/officeDocument/2006/relationships/image" Target="../media/image141.png"/><Relationship Id="rId78" Type="http://schemas.openxmlformats.org/officeDocument/2006/relationships/image" Target="../media/image146.png"/><Relationship Id="rId81" Type="http://schemas.openxmlformats.org/officeDocument/2006/relationships/image" Target="../media/image149.png"/><Relationship Id="rId86" Type="http://schemas.openxmlformats.org/officeDocument/2006/relationships/image" Target="../media/image154.png"/><Relationship Id="rId94" Type="http://schemas.openxmlformats.org/officeDocument/2006/relationships/image" Target="../media/image160.png"/><Relationship Id="rId99" Type="http://schemas.openxmlformats.org/officeDocument/2006/relationships/image" Target="../media/image165.png"/><Relationship Id="rId101" Type="http://schemas.openxmlformats.org/officeDocument/2006/relationships/image" Target="../media/image167.png"/><Relationship Id="rId122" Type="http://schemas.openxmlformats.org/officeDocument/2006/relationships/image" Target="../media/image188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9" Type="http://schemas.openxmlformats.org/officeDocument/2006/relationships/image" Target="../media/image101.png"/><Relationship Id="rId109" Type="http://schemas.openxmlformats.org/officeDocument/2006/relationships/image" Target="../media/image175.png"/><Relationship Id="rId34" Type="http://schemas.openxmlformats.org/officeDocument/2006/relationships/image" Target="../media/image98.png"/><Relationship Id="rId50" Type="http://schemas.openxmlformats.org/officeDocument/2006/relationships/image" Target="../media/image112.png"/><Relationship Id="rId55" Type="http://schemas.openxmlformats.org/officeDocument/2006/relationships/image" Target="../media/image117.png"/><Relationship Id="rId76" Type="http://schemas.openxmlformats.org/officeDocument/2006/relationships/image" Target="../media/image144.png"/><Relationship Id="rId97" Type="http://schemas.openxmlformats.org/officeDocument/2006/relationships/image" Target="../media/image163.png"/><Relationship Id="rId104" Type="http://schemas.openxmlformats.org/officeDocument/2006/relationships/image" Target="../media/image170.png"/><Relationship Id="rId120" Type="http://schemas.openxmlformats.org/officeDocument/2006/relationships/image" Target="../media/image186.png"/><Relationship Id="rId7" Type="http://schemas.openxmlformats.org/officeDocument/2006/relationships/image" Target="../media/image73.png"/><Relationship Id="rId71" Type="http://schemas.openxmlformats.org/officeDocument/2006/relationships/image" Target="../media/image133.png"/><Relationship Id="rId92" Type="http://schemas.openxmlformats.org/officeDocument/2006/relationships/image" Target="../media/image158.png"/><Relationship Id="rId2" Type="http://schemas.openxmlformats.org/officeDocument/2006/relationships/image" Target="../media/image69.png"/><Relationship Id="rId29" Type="http://schemas.openxmlformats.org/officeDocument/2006/relationships/image" Target="../media/image93.png"/><Relationship Id="rId24" Type="http://schemas.openxmlformats.org/officeDocument/2006/relationships/image" Target="../media/image136.png"/><Relationship Id="rId40" Type="http://schemas.openxmlformats.org/officeDocument/2006/relationships/image" Target="../media/image102.png"/><Relationship Id="rId45" Type="http://schemas.openxmlformats.org/officeDocument/2006/relationships/image" Target="../media/image107.png"/><Relationship Id="rId66" Type="http://schemas.openxmlformats.org/officeDocument/2006/relationships/image" Target="../media/image128.png"/><Relationship Id="rId87" Type="http://schemas.openxmlformats.org/officeDocument/2006/relationships/image" Target="../media/image155.png"/><Relationship Id="rId110" Type="http://schemas.openxmlformats.org/officeDocument/2006/relationships/image" Target="../media/image176.png"/><Relationship Id="rId115" Type="http://schemas.openxmlformats.org/officeDocument/2006/relationships/image" Target="../media/image1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jpeg"/><Relationship Id="rId3" Type="http://schemas.openxmlformats.org/officeDocument/2006/relationships/image" Target="../media/image197.jpeg"/><Relationship Id="rId7" Type="http://schemas.openxmlformats.org/officeDocument/2006/relationships/image" Target="../media/image201.png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jpeg"/><Relationship Id="rId5" Type="http://schemas.openxmlformats.org/officeDocument/2006/relationships/image" Target="../media/image199.jpeg"/><Relationship Id="rId4" Type="http://schemas.openxmlformats.org/officeDocument/2006/relationships/image" Target="../media/image19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What's left to understand about SRF?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Hasan</a:t>
            </a:r>
            <a:r>
              <a:rPr lang="en-US" dirty="0" smtClean="0"/>
              <a:t> </a:t>
            </a:r>
            <a:r>
              <a:rPr lang="en-US" dirty="0" err="1" smtClean="0"/>
              <a:t>Padamsee</a:t>
            </a:r>
            <a:endParaRPr lang="en-US" dirty="0" smtClean="0"/>
          </a:p>
          <a:p>
            <a:r>
              <a:rPr lang="en-US" dirty="0" smtClean="0"/>
              <a:t>Cornell University</a:t>
            </a:r>
          </a:p>
          <a:p>
            <a:r>
              <a:rPr lang="en-US" dirty="0" smtClean="0"/>
              <a:t>(soon to be…</a:t>
            </a:r>
            <a:r>
              <a:rPr lang="en-US" dirty="0" err="1" smtClean="0"/>
              <a:t>Fermilab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Cornell Re-Entrant 9-cell # 1</a:t>
            </a:r>
          </a:p>
        </p:txBody>
      </p:sp>
      <p:pic>
        <p:nvPicPr>
          <p:cNvPr id="8704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0198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75882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Advanced Shape Multi-Cell Cavities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b="2952"/>
          <a:stretch>
            <a:fillRect/>
          </a:stretch>
        </p:blipFill>
        <p:spPr bwMode="auto">
          <a:xfrm>
            <a:off x="838200" y="1143000"/>
            <a:ext cx="73184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Guiding Philosophy for Shapes: </a:t>
            </a:r>
            <a:br>
              <a:rPr lang="en-US" sz="2800" dirty="0" smtClean="0"/>
            </a:br>
            <a:r>
              <a:rPr lang="en-US" sz="2800" dirty="0" smtClean="0"/>
              <a:t>Lower </a:t>
            </a:r>
            <a:r>
              <a:rPr lang="en-US" sz="2800" dirty="0" err="1" smtClean="0"/>
              <a:t>Hpk</a:t>
            </a:r>
            <a:r>
              <a:rPr lang="en-US" sz="2800" dirty="0" smtClean="0"/>
              <a:t> even if you have to raise </a:t>
            </a:r>
            <a:r>
              <a:rPr lang="en-US" sz="2800" dirty="0" err="1" smtClean="0"/>
              <a:t>Epk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Was that a mistake?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" y="5181600"/>
            <a:ext cx="1143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So Field Emission X-rays Swamp Performance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63650"/>
            <a:ext cx="7323137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42 MV/m Demonstrated With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3041"/>
            <a:ext cx="8915400" cy="546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rid of Field Emission?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demonstrated this powerful weapon against Field Emission!</a:t>
            </a:r>
          </a:p>
          <a:p>
            <a:r>
              <a:rPr lang="en-US" dirty="0" smtClean="0"/>
              <a:t>HPR at 100 bar</a:t>
            </a:r>
          </a:p>
          <a:p>
            <a:r>
              <a:rPr lang="en-US" dirty="0" smtClean="0"/>
              <a:t>Is HPR at 100 bar good enough to get rid of FE above  </a:t>
            </a:r>
            <a:r>
              <a:rPr lang="en-US" dirty="0" err="1" smtClean="0"/>
              <a:t>Epk</a:t>
            </a:r>
            <a:r>
              <a:rPr lang="en-US" dirty="0" smtClean="0"/>
              <a:t> &gt; 100 MV/m?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Should we get serious about other FE reduction methods, like snow cleaning?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2) Is Hc1relevant to good </a:t>
            </a:r>
            <a:r>
              <a:rPr lang="en-US" dirty="0" err="1" smtClean="0">
                <a:solidFill>
                  <a:srgbClr val="FF0000"/>
                </a:solidFill>
              </a:rPr>
              <a:t>rf</a:t>
            </a:r>
            <a:r>
              <a:rPr lang="en-US" dirty="0" smtClean="0">
                <a:solidFill>
                  <a:srgbClr val="FF0000"/>
                </a:solidFill>
              </a:rPr>
              <a:t> performance?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What is Hc1 for 120 C Baked </a:t>
            </a:r>
            <a:r>
              <a:rPr lang="en-US" sz="4000" dirty="0" err="1" smtClean="0">
                <a:solidFill>
                  <a:srgbClr val="FF0000"/>
                </a:solidFill>
              </a:rPr>
              <a:t>Nb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Baking decreases electron-mean-free-path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dirty="0" smtClean="0">
                <a:latin typeface="Symbol" pitchFamily="18" charset="2"/>
              </a:rPr>
              <a:t> l</a:t>
            </a:r>
            <a:r>
              <a:rPr lang="en-US" dirty="0" smtClean="0"/>
              <a:t> increases, </a:t>
            </a:r>
            <a:r>
              <a:rPr lang="en-US" dirty="0" smtClean="0">
                <a:latin typeface="Symbol" pitchFamily="18" charset="2"/>
              </a:rPr>
              <a:t>x</a:t>
            </a:r>
            <a:r>
              <a:rPr lang="en-US" dirty="0" smtClean="0"/>
              <a:t> decreases</a:t>
            </a:r>
          </a:p>
          <a:p>
            <a:endParaRPr lang="en-US" dirty="0" smtClean="0"/>
          </a:p>
          <a:p>
            <a:endParaRPr lang="en-US" dirty="0" smtClean="0">
              <a:latin typeface="Symbol" pitchFamily="18" charset="2"/>
            </a:endParaRPr>
          </a:p>
          <a:p>
            <a:r>
              <a:rPr lang="en-US" dirty="0" smtClean="0">
                <a:latin typeface="Symbol" pitchFamily="18" charset="2"/>
              </a:rPr>
              <a:t>=&gt; k</a:t>
            </a:r>
            <a:r>
              <a:rPr lang="en-US" dirty="0" smtClean="0"/>
              <a:t> increases </a:t>
            </a:r>
          </a:p>
          <a:p>
            <a:r>
              <a:rPr lang="en-US" dirty="0" smtClean="0"/>
              <a:t>Hc1 goes down from 180 </a:t>
            </a:r>
            <a:r>
              <a:rPr lang="en-US" dirty="0" err="1" smtClean="0"/>
              <a:t>mT</a:t>
            </a:r>
            <a:r>
              <a:rPr lang="en-US" dirty="0" smtClean="0"/>
              <a:t> to about 100 </a:t>
            </a:r>
            <a:r>
              <a:rPr lang="en-US" dirty="0" err="1" smtClean="0"/>
              <a:t>mT</a:t>
            </a:r>
            <a:endParaRPr lang="en-US" dirty="0" smtClean="0"/>
          </a:p>
          <a:p>
            <a:r>
              <a:rPr lang="en-US" dirty="0" smtClean="0"/>
              <a:t>Best cavities show high Q to </a:t>
            </a:r>
            <a:r>
              <a:rPr lang="en-US" dirty="0" err="1" smtClean="0"/>
              <a:t>Hpk</a:t>
            </a:r>
            <a:r>
              <a:rPr lang="en-US" dirty="0" smtClean="0"/>
              <a:t> &gt; 190 </a:t>
            </a:r>
            <a:r>
              <a:rPr lang="en-US" dirty="0" err="1" smtClean="0"/>
              <a:t>mT</a:t>
            </a:r>
            <a:r>
              <a:rPr lang="en-US" dirty="0" smtClean="0"/>
              <a:t> </a:t>
            </a:r>
          </a:p>
          <a:p>
            <a:r>
              <a:rPr lang="en-US" dirty="0" smtClean="0"/>
              <a:t>=&gt; Hc1 is </a:t>
            </a:r>
            <a:r>
              <a:rPr lang="en-US" u="sng" dirty="0" smtClean="0"/>
              <a:t>not relevant </a:t>
            </a:r>
            <a:r>
              <a:rPr lang="en-US" dirty="0" smtClean="0"/>
              <a:t>to </a:t>
            </a:r>
            <a:r>
              <a:rPr lang="en-US" dirty="0" err="1" smtClean="0"/>
              <a:t>rf</a:t>
            </a:r>
            <a:r>
              <a:rPr lang="en-US" dirty="0" smtClean="0"/>
              <a:t> performance (high Q)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19400"/>
            <a:ext cx="216945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43200"/>
            <a:ext cx="18697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6280">
              <a:lnSpc>
                <a:spcPct val="100000"/>
              </a:lnSpc>
            </a:pPr>
            <a:r>
              <a:rPr lang="en-US" sz="2400" spc="-5" dirty="0" err="1" smtClean="0">
                <a:solidFill>
                  <a:srgbClr val="FF0000"/>
                </a:solidFill>
                <a:latin typeface="Arial"/>
                <a:cs typeface="Arial"/>
              </a:rPr>
              <a:t>Muon</a:t>
            </a:r>
            <a:r>
              <a:rPr lang="en-US" sz="2400" spc="-5" dirty="0" smtClean="0">
                <a:solidFill>
                  <a:srgbClr val="FF0000"/>
                </a:solidFill>
                <a:latin typeface="Arial"/>
                <a:cs typeface="Arial"/>
              </a:rPr>
              <a:t> Spin Resonance Penetration Depth Measurements (</a:t>
            </a:r>
            <a:r>
              <a:rPr lang="en-US" sz="2400" spc="-5" dirty="0" err="1" smtClean="0">
                <a:solidFill>
                  <a:srgbClr val="FF0000"/>
                </a:solidFill>
                <a:latin typeface="Arial"/>
                <a:cs typeface="Arial"/>
              </a:rPr>
              <a:t>Fermilab</a:t>
            </a:r>
            <a:r>
              <a:rPr lang="en-US" sz="2400" spc="-5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br>
              <a:rPr lang="en-US" sz="2400" spc="-5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400" spc="-5" dirty="0" smtClean="0">
                <a:solidFill>
                  <a:srgbClr val="FF0000"/>
                </a:solidFill>
                <a:latin typeface="Arial"/>
                <a:cs typeface="Arial"/>
              </a:rPr>
              <a:t>Effect of 120 C Baking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1905000"/>
            <a:ext cx="0" cy="3629233"/>
          </a:xfrm>
          <a:custGeom>
            <a:avLst/>
            <a:gdLst/>
            <a:ahLst/>
            <a:cxnLst/>
            <a:rect l="l" t="t" r="r" b="b"/>
            <a:pathLst>
              <a:path h="3629233">
                <a:moveTo>
                  <a:pt x="0" y="3629233"/>
                </a:moveTo>
                <a:lnTo>
                  <a:pt x="0" y="0"/>
                </a:lnTo>
              </a:path>
            </a:pathLst>
          </a:custGeom>
          <a:ln w="132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0682" y="5498522"/>
            <a:ext cx="0" cy="70401"/>
          </a:xfrm>
          <a:custGeom>
            <a:avLst/>
            <a:gdLst/>
            <a:ahLst/>
            <a:cxnLst/>
            <a:rect l="l" t="t" r="r" b="b"/>
            <a:pathLst>
              <a:path h="70401">
                <a:moveTo>
                  <a:pt x="0" y="70401"/>
                </a:moveTo>
                <a:lnTo>
                  <a:pt x="0" y="0"/>
                </a:lnTo>
              </a:path>
            </a:pathLst>
          </a:custGeom>
          <a:ln w="13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6762" y="5498521"/>
            <a:ext cx="0" cy="35710"/>
          </a:xfrm>
          <a:custGeom>
            <a:avLst/>
            <a:gdLst/>
            <a:ahLst/>
            <a:cxnLst/>
            <a:rect l="l" t="t" r="r" b="b"/>
            <a:pathLst>
              <a:path h="35710">
                <a:moveTo>
                  <a:pt x="0" y="35710"/>
                </a:moveTo>
                <a:lnTo>
                  <a:pt x="0" y="0"/>
                </a:lnTo>
              </a:path>
            </a:pathLst>
          </a:custGeom>
          <a:ln w="13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3863" y="5498521"/>
            <a:ext cx="0" cy="70401"/>
          </a:xfrm>
          <a:custGeom>
            <a:avLst/>
            <a:gdLst/>
            <a:ahLst/>
            <a:cxnLst/>
            <a:rect l="l" t="t" r="r" b="b"/>
            <a:pathLst>
              <a:path h="70401">
                <a:moveTo>
                  <a:pt x="0" y="70401"/>
                </a:moveTo>
                <a:lnTo>
                  <a:pt x="0" y="0"/>
                </a:lnTo>
              </a:path>
            </a:pathLst>
          </a:custGeom>
          <a:ln w="13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9944" y="5498521"/>
            <a:ext cx="0" cy="35710"/>
          </a:xfrm>
          <a:custGeom>
            <a:avLst/>
            <a:gdLst/>
            <a:ahLst/>
            <a:cxnLst/>
            <a:rect l="l" t="t" r="r" b="b"/>
            <a:pathLst>
              <a:path h="35710">
                <a:moveTo>
                  <a:pt x="0" y="35710"/>
                </a:moveTo>
                <a:lnTo>
                  <a:pt x="0" y="0"/>
                </a:lnTo>
              </a:path>
            </a:pathLst>
          </a:custGeom>
          <a:ln w="13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6024" y="5498520"/>
            <a:ext cx="0" cy="70401"/>
          </a:xfrm>
          <a:custGeom>
            <a:avLst/>
            <a:gdLst/>
            <a:ahLst/>
            <a:cxnLst/>
            <a:rect l="l" t="t" r="r" b="b"/>
            <a:pathLst>
              <a:path h="70401">
                <a:moveTo>
                  <a:pt x="0" y="70401"/>
                </a:moveTo>
                <a:lnTo>
                  <a:pt x="0" y="0"/>
                </a:lnTo>
              </a:path>
            </a:pathLst>
          </a:custGeom>
          <a:ln w="13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2104" y="5498520"/>
            <a:ext cx="0" cy="35710"/>
          </a:xfrm>
          <a:custGeom>
            <a:avLst/>
            <a:gdLst/>
            <a:ahLst/>
            <a:cxnLst/>
            <a:rect l="l" t="t" r="r" b="b"/>
            <a:pathLst>
              <a:path h="35710">
                <a:moveTo>
                  <a:pt x="0" y="35710"/>
                </a:moveTo>
                <a:lnTo>
                  <a:pt x="0" y="0"/>
                </a:lnTo>
              </a:path>
            </a:pathLst>
          </a:custGeom>
          <a:ln w="13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184" y="5498520"/>
            <a:ext cx="0" cy="70401"/>
          </a:xfrm>
          <a:custGeom>
            <a:avLst/>
            <a:gdLst/>
            <a:ahLst/>
            <a:cxnLst/>
            <a:rect l="l" t="t" r="r" b="b"/>
            <a:pathLst>
              <a:path h="70401">
                <a:moveTo>
                  <a:pt x="0" y="70401"/>
                </a:moveTo>
                <a:lnTo>
                  <a:pt x="0" y="0"/>
                </a:lnTo>
              </a:path>
            </a:pathLst>
          </a:custGeom>
          <a:ln w="13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5286" y="5498519"/>
            <a:ext cx="0" cy="35710"/>
          </a:xfrm>
          <a:custGeom>
            <a:avLst/>
            <a:gdLst/>
            <a:ahLst/>
            <a:cxnLst/>
            <a:rect l="l" t="t" r="r" b="b"/>
            <a:pathLst>
              <a:path h="35710">
                <a:moveTo>
                  <a:pt x="0" y="35710"/>
                </a:moveTo>
                <a:lnTo>
                  <a:pt x="0" y="0"/>
                </a:lnTo>
              </a:path>
            </a:pathLst>
          </a:custGeom>
          <a:ln w="13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31365" y="5498519"/>
            <a:ext cx="0" cy="70401"/>
          </a:xfrm>
          <a:custGeom>
            <a:avLst/>
            <a:gdLst/>
            <a:ahLst/>
            <a:cxnLst/>
            <a:rect l="l" t="t" r="r" b="b"/>
            <a:pathLst>
              <a:path h="70401">
                <a:moveTo>
                  <a:pt x="0" y="70401"/>
                </a:moveTo>
                <a:lnTo>
                  <a:pt x="0" y="0"/>
                </a:lnTo>
              </a:path>
            </a:pathLst>
          </a:custGeom>
          <a:ln w="13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7445" y="5498518"/>
            <a:ext cx="0" cy="35710"/>
          </a:xfrm>
          <a:custGeom>
            <a:avLst/>
            <a:gdLst/>
            <a:ahLst/>
            <a:cxnLst/>
            <a:rect l="l" t="t" r="r" b="b"/>
            <a:pathLst>
              <a:path h="35710">
                <a:moveTo>
                  <a:pt x="0" y="35710"/>
                </a:moveTo>
                <a:lnTo>
                  <a:pt x="0" y="0"/>
                </a:lnTo>
              </a:path>
            </a:pathLst>
          </a:custGeom>
          <a:ln w="13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78872" y="5498518"/>
            <a:ext cx="4498573" cy="0"/>
          </a:xfrm>
          <a:custGeom>
            <a:avLst/>
            <a:gdLst/>
            <a:ahLst/>
            <a:cxnLst/>
            <a:rect l="l" t="t" r="r" b="b"/>
            <a:pathLst>
              <a:path w="4498573">
                <a:moveTo>
                  <a:pt x="0" y="0"/>
                </a:moveTo>
                <a:lnTo>
                  <a:pt x="4498573" y="0"/>
                </a:lnTo>
              </a:path>
            </a:pathLst>
          </a:custGeom>
          <a:ln w="13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4166" y="4899598"/>
            <a:ext cx="70433" cy="0"/>
          </a:xfrm>
          <a:custGeom>
            <a:avLst/>
            <a:gdLst/>
            <a:ahLst/>
            <a:cxnLst/>
            <a:rect l="l" t="t" r="r" b="b"/>
            <a:pathLst>
              <a:path w="70433">
                <a:moveTo>
                  <a:pt x="0" y="0"/>
                </a:moveTo>
                <a:lnTo>
                  <a:pt x="70433" y="0"/>
                </a:lnTo>
              </a:path>
            </a:pathLst>
          </a:custGeom>
          <a:ln w="132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8872" y="4300679"/>
            <a:ext cx="35727" cy="0"/>
          </a:xfrm>
          <a:custGeom>
            <a:avLst/>
            <a:gdLst/>
            <a:ahLst/>
            <a:cxnLst/>
            <a:rect l="l" t="t" r="r" b="b"/>
            <a:pathLst>
              <a:path w="35727">
                <a:moveTo>
                  <a:pt x="0" y="0"/>
                </a:moveTo>
                <a:lnTo>
                  <a:pt x="35727" y="0"/>
                </a:lnTo>
              </a:path>
            </a:pathLst>
          </a:custGeom>
          <a:ln w="132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4165" y="3701759"/>
            <a:ext cx="70433" cy="0"/>
          </a:xfrm>
          <a:custGeom>
            <a:avLst/>
            <a:gdLst/>
            <a:ahLst/>
            <a:cxnLst/>
            <a:rect l="l" t="t" r="r" b="b"/>
            <a:pathLst>
              <a:path w="70433">
                <a:moveTo>
                  <a:pt x="0" y="0"/>
                </a:moveTo>
                <a:lnTo>
                  <a:pt x="70433" y="0"/>
                </a:lnTo>
              </a:path>
            </a:pathLst>
          </a:custGeom>
          <a:ln w="132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78872" y="3102839"/>
            <a:ext cx="35727" cy="0"/>
          </a:xfrm>
          <a:custGeom>
            <a:avLst/>
            <a:gdLst/>
            <a:ahLst/>
            <a:cxnLst/>
            <a:rect l="l" t="t" r="r" b="b"/>
            <a:pathLst>
              <a:path w="35727">
                <a:moveTo>
                  <a:pt x="0" y="0"/>
                </a:moveTo>
                <a:lnTo>
                  <a:pt x="35727" y="0"/>
                </a:lnTo>
              </a:path>
            </a:pathLst>
          </a:custGeom>
          <a:ln w="132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44165" y="2503920"/>
            <a:ext cx="70433" cy="0"/>
          </a:xfrm>
          <a:custGeom>
            <a:avLst/>
            <a:gdLst/>
            <a:ahLst/>
            <a:cxnLst/>
            <a:rect l="l" t="t" r="r" b="b"/>
            <a:pathLst>
              <a:path w="70433">
                <a:moveTo>
                  <a:pt x="0" y="0"/>
                </a:moveTo>
                <a:lnTo>
                  <a:pt x="70433" y="0"/>
                </a:lnTo>
              </a:path>
            </a:pathLst>
          </a:custGeom>
          <a:ln w="132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78871" y="1905000"/>
            <a:ext cx="35727" cy="0"/>
          </a:xfrm>
          <a:custGeom>
            <a:avLst/>
            <a:gdLst/>
            <a:ahLst/>
            <a:cxnLst/>
            <a:rect l="l" t="t" r="r" b="b"/>
            <a:pathLst>
              <a:path w="35727">
                <a:moveTo>
                  <a:pt x="0" y="0"/>
                </a:moveTo>
                <a:lnTo>
                  <a:pt x="35727" y="0"/>
                </a:lnTo>
              </a:path>
            </a:pathLst>
          </a:custGeom>
          <a:ln w="132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8006" y="2588604"/>
            <a:ext cx="150054" cy="193858"/>
          </a:xfrm>
          <a:custGeom>
            <a:avLst/>
            <a:gdLst/>
            <a:ahLst/>
            <a:cxnLst/>
            <a:rect l="l" t="t" r="r" b="b"/>
            <a:pathLst>
              <a:path w="150054" h="193858">
                <a:moveTo>
                  <a:pt x="150054" y="193858"/>
                </a:moveTo>
                <a:lnTo>
                  <a:pt x="0" y="0"/>
                </a:lnTo>
              </a:path>
            </a:pathLst>
          </a:custGeom>
          <a:ln w="5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1556" y="2883472"/>
            <a:ext cx="252132" cy="371391"/>
          </a:xfrm>
          <a:custGeom>
            <a:avLst/>
            <a:gdLst/>
            <a:ahLst/>
            <a:cxnLst/>
            <a:rect l="l" t="t" r="r" b="b"/>
            <a:pathLst>
              <a:path w="252132" h="371391">
                <a:moveTo>
                  <a:pt x="252132" y="371391"/>
                </a:moveTo>
                <a:lnTo>
                  <a:pt x="0" y="0"/>
                </a:lnTo>
              </a:path>
            </a:pathLst>
          </a:custGeom>
          <a:ln w="5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97790" y="3366076"/>
            <a:ext cx="286838" cy="899909"/>
          </a:xfrm>
          <a:custGeom>
            <a:avLst/>
            <a:gdLst/>
            <a:ahLst/>
            <a:cxnLst/>
            <a:rect l="l" t="t" r="r" b="b"/>
            <a:pathLst>
              <a:path w="286838" h="899909">
                <a:moveTo>
                  <a:pt x="286838" y="899909"/>
                </a:moveTo>
                <a:lnTo>
                  <a:pt x="0" y="0"/>
                </a:lnTo>
              </a:path>
            </a:pathLst>
          </a:custGeom>
          <a:ln w="5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5062" y="4359853"/>
            <a:ext cx="228654" cy="157127"/>
          </a:xfrm>
          <a:custGeom>
            <a:avLst/>
            <a:gdLst/>
            <a:ahLst/>
            <a:cxnLst/>
            <a:rect l="l" t="t" r="r" b="b"/>
            <a:pathLst>
              <a:path w="228654" h="157127">
                <a:moveTo>
                  <a:pt x="228654" y="157127"/>
                </a:moveTo>
                <a:lnTo>
                  <a:pt x="0" y="0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92940" y="4573096"/>
            <a:ext cx="231716" cy="86725"/>
          </a:xfrm>
          <a:custGeom>
            <a:avLst/>
            <a:gdLst/>
            <a:ahLst/>
            <a:cxnLst/>
            <a:rect l="l" t="t" r="r" b="b"/>
            <a:pathLst>
              <a:path w="231716" h="86725">
                <a:moveTo>
                  <a:pt x="231716" y="86725"/>
                </a:moveTo>
                <a:lnTo>
                  <a:pt x="0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44087" y="4691451"/>
            <a:ext cx="248049" cy="38771"/>
          </a:xfrm>
          <a:custGeom>
            <a:avLst/>
            <a:gdLst/>
            <a:ahLst/>
            <a:cxnLst/>
            <a:rect l="l" t="t" r="r" b="b"/>
            <a:pathLst>
              <a:path w="248049" h="38771">
                <a:moveTo>
                  <a:pt x="248049" y="38771"/>
                </a:moveTo>
                <a:lnTo>
                  <a:pt x="0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15650" y="4747568"/>
            <a:ext cx="267444" cy="32649"/>
          </a:xfrm>
          <a:custGeom>
            <a:avLst/>
            <a:gdLst/>
            <a:ahLst/>
            <a:cxnLst/>
            <a:rect l="l" t="t" r="r" b="b"/>
            <a:pathLst>
              <a:path w="267444" h="32649">
                <a:moveTo>
                  <a:pt x="267444" y="32649"/>
                </a:moveTo>
                <a:lnTo>
                  <a:pt x="0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07630" y="4792461"/>
            <a:ext cx="795186" cy="68360"/>
          </a:xfrm>
          <a:custGeom>
            <a:avLst/>
            <a:gdLst/>
            <a:ahLst/>
            <a:cxnLst/>
            <a:rect l="l" t="t" r="r" b="b"/>
            <a:pathLst>
              <a:path w="795186" h="68360">
                <a:moveTo>
                  <a:pt x="795186" y="68360"/>
                </a:moveTo>
                <a:lnTo>
                  <a:pt x="0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92466" y="2502895"/>
            <a:ext cx="72475" cy="72439"/>
          </a:xfrm>
          <a:custGeom>
            <a:avLst/>
            <a:gdLst/>
            <a:ahLst/>
            <a:cxnLst/>
            <a:rect l="l" t="t" r="r" b="b"/>
            <a:pathLst>
              <a:path w="72475" h="72439">
                <a:moveTo>
                  <a:pt x="0" y="0"/>
                </a:moveTo>
                <a:lnTo>
                  <a:pt x="72475" y="0"/>
                </a:lnTo>
                <a:lnTo>
                  <a:pt x="72475" y="72439"/>
                </a:lnTo>
                <a:lnTo>
                  <a:pt x="0" y="724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92467" y="2502895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ln w="61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20100" y="2794703"/>
            <a:ext cx="72475" cy="72439"/>
          </a:xfrm>
          <a:custGeom>
            <a:avLst/>
            <a:gdLst/>
            <a:ahLst/>
            <a:cxnLst/>
            <a:rect l="l" t="t" r="r" b="b"/>
            <a:pathLst>
              <a:path w="72475" h="72439">
                <a:moveTo>
                  <a:pt x="0" y="0"/>
                </a:moveTo>
                <a:lnTo>
                  <a:pt x="72475" y="0"/>
                </a:lnTo>
                <a:lnTo>
                  <a:pt x="72475" y="72439"/>
                </a:lnTo>
                <a:lnTo>
                  <a:pt x="0" y="724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20100" y="2794702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ln w="61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41645" y="3270164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41645" y="3270164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ln w="61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67273" y="4288427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67274" y="4288428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ln w="61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98004" y="4514935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98006" y="4514936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ln w="61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46091" y="4644514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46091" y="4644514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ln w="61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16632" y="4703691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16634" y="4703691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ln w="61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08612" y="4750623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08612" y="4750625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ln w="61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28332" y="4829188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28334" y="4829188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ln w="61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22946" y="2486573"/>
            <a:ext cx="344002" cy="19385"/>
          </a:xfrm>
          <a:custGeom>
            <a:avLst/>
            <a:gdLst/>
            <a:ahLst/>
            <a:cxnLst/>
            <a:rect l="l" t="t" r="r" b="b"/>
            <a:pathLst>
              <a:path w="344002" h="19385">
                <a:moveTo>
                  <a:pt x="344002" y="0"/>
                </a:moveTo>
                <a:lnTo>
                  <a:pt x="0" y="19385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91483" y="2466167"/>
            <a:ext cx="103098" cy="10203"/>
          </a:xfrm>
          <a:custGeom>
            <a:avLst/>
            <a:gdLst/>
            <a:ahLst/>
            <a:cxnLst/>
            <a:rect l="l" t="t" r="r" b="b"/>
            <a:pathLst>
              <a:path w="103098" h="10203">
                <a:moveTo>
                  <a:pt x="103098" y="0"/>
                </a:moveTo>
                <a:lnTo>
                  <a:pt x="0" y="10203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04826" y="2499836"/>
            <a:ext cx="225592" cy="189776"/>
          </a:xfrm>
          <a:custGeom>
            <a:avLst/>
            <a:gdLst/>
            <a:ahLst/>
            <a:cxnLst/>
            <a:rect l="l" t="t" r="r" b="b"/>
            <a:pathLst>
              <a:path w="225592" h="189776">
                <a:moveTo>
                  <a:pt x="225592" y="189776"/>
                </a:moveTo>
                <a:lnTo>
                  <a:pt x="0" y="0"/>
                </a:lnTo>
              </a:path>
            </a:pathLst>
          </a:custGeom>
          <a:ln w="510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93706" y="2789603"/>
            <a:ext cx="295005" cy="1167229"/>
          </a:xfrm>
          <a:custGeom>
            <a:avLst/>
            <a:gdLst/>
            <a:ahLst/>
            <a:cxnLst/>
            <a:rect l="l" t="t" r="r" b="b"/>
            <a:pathLst>
              <a:path w="295005" h="1167229">
                <a:moveTo>
                  <a:pt x="295005" y="1167229"/>
                </a:moveTo>
                <a:lnTo>
                  <a:pt x="0" y="0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48937" y="4060903"/>
            <a:ext cx="240903" cy="236710"/>
          </a:xfrm>
          <a:custGeom>
            <a:avLst/>
            <a:gdLst/>
            <a:ahLst/>
            <a:cxnLst/>
            <a:rect l="l" t="t" r="r" b="b"/>
            <a:pathLst>
              <a:path w="240903" h="236710">
                <a:moveTo>
                  <a:pt x="240903" y="236710"/>
                </a:moveTo>
                <a:lnTo>
                  <a:pt x="0" y="0"/>
                </a:lnTo>
              </a:path>
            </a:pathLst>
          </a:custGeom>
          <a:ln w="510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96002" y="4351690"/>
            <a:ext cx="225592" cy="34690"/>
          </a:xfrm>
          <a:custGeom>
            <a:avLst/>
            <a:gdLst/>
            <a:ahLst/>
            <a:cxnLst/>
            <a:rect l="l" t="t" r="r" b="b"/>
            <a:pathLst>
              <a:path w="225592" h="34690">
                <a:moveTo>
                  <a:pt x="225592" y="34690"/>
                </a:moveTo>
                <a:lnTo>
                  <a:pt x="0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40004" y="4422090"/>
            <a:ext cx="648194" cy="288746"/>
          </a:xfrm>
          <a:custGeom>
            <a:avLst/>
            <a:gdLst/>
            <a:ahLst/>
            <a:cxnLst/>
            <a:rect l="l" t="t" r="r" b="b"/>
            <a:pathLst>
              <a:path w="648194" h="288746">
                <a:moveTo>
                  <a:pt x="648194" y="288746"/>
                </a:moveTo>
                <a:lnTo>
                  <a:pt x="0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06609" y="4745527"/>
            <a:ext cx="797228" cy="116314"/>
          </a:xfrm>
          <a:custGeom>
            <a:avLst/>
            <a:gdLst/>
            <a:ahLst/>
            <a:cxnLst/>
            <a:rect l="l" t="t" r="r" b="b"/>
            <a:pathLst>
              <a:path w="797228" h="116314">
                <a:moveTo>
                  <a:pt x="797228" y="116314"/>
                </a:moveTo>
                <a:lnTo>
                  <a:pt x="0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18825" y="2464017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51533" y="80477"/>
                </a:moveTo>
                <a:lnTo>
                  <a:pt x="9908" y="66283"/>
                </a:lnTo>
                <a:lnTo>
                  <a:pt x="0" y="40408"/>
                </a:ln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18825" y="2464017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0" y="40408"/>
                </a:move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lnTo>
                  <a:pt x="34259" y="79170"/>
                </a:lnTo>
                <a:lnTo>
                  <a:pt x="3126" y="55939"/>
                </a:lnTo>
                <a:lnTo>
                  <a:pt x="0" y="40408"/>
                </a:lnTo>
                <a:close/>
              </a:path>
            </a:pathLst>
          </a:custGeom>
          <a:ln w="6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18825" y="2469118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51533" y="80477"/>
                </a:moveTo>
                <a:lnTo>
                  <a:pt x="9908" y="66283"/>
                </a:lnTo>
                <a:lnTo>
                  <a:pt x="0" y="40408"/>
                </a:ln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18825" y="2469118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0" y="40408"/>
                </a:move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lnTo>
                  <a:pt x="34259" y="79170"/>
                </a:lnTo>
                <a:lnTo>
                  <a:pt x="3126" y="55939"/>
                </a:lnTo>
                <a:lnTo>
                  <a:pt x="0" y="40408"/>
                </a:lnTo>
                <a:close/>
              </a:path>
            </a:pathLst>
          </a:custGeom>
          <a:ln w="6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87362" y="2441569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51533" y="80477"/>
                </a:moveTo>
                <a:lnTo>
                  <a:pt x="9908" y="66283"/>
                </a:lnTo>
                <a:lnTo>
                  <a:pt x="0" y="40408"/>
                </a:ln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87362" y="2441569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0" y="40408"/>
                </a:move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lnTo>
                  <a:pt x="34259" y="79170"/>
                </a:lnTo>
                <a:lnTo>
                  <a:pt x="3126" y="55939"/>
                </a:lnTo>
                <a:lnTo>
                  <a:pt x="0" y="40408"/>
                </a:lnTo>
                <a:close/>
              </a:path>
            </a:pathLst>
          </a:custGeom>
          <a:ln w="6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14996" y="2419122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51533" y="80477"/>
                </a:moveTo>
                <a:lnTo>
                  <a:pt x="9908" y="66283"/>
                </a:lnTo>
                <a:lnTo>
                  <a:pt x="0" y="40408"/>
                </a:ln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14996" y="2419122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0" y="40408"/>
                </a:move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lnTo>
                  <a:pt x="34259" y="79170"/>
                </a:lnTo>
                <a:lnTo>
                  <a:pt x="3126" y="55939"/>
                </a:lnTo>
                <a:lnTo>
                  <a:pt x="0" y="40408"/>
                </a:lnTo>
                <a:close/>
              </a:path>
            </a:pathLst>
          </a:custGeom>
          <a:ln w="6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36541" y="2688482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51533" y="80477"/>
                </a:moveTo>
                <a:lnTo>
                  <a:pt x="9908" y="66283"/>
                </a:lnTo>
                <a:lnTo>
                  <a:pt x="0" y="40408"/>
                </a:ln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36541" y="2688482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0" y="40408"/>
                </a:move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lnTo>
                  <a:pt x="34259" y="79170"/>
                </a:lnTo>
                <a:lnTo>
                  <a:pt x="3126" y="55939"/>
                </a:lnTo>
                <a:lnTo>
                  <a:pt x="0" y="40408"/>
                </a:lnTo>
                <a:close/>
              </a:path>
            </a:pathLst>
          </a:custGeom>
          <a:ln w="6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62169" y="3976107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51533" y="80477"/>
                </a:moveTo>
                <a:lnTo>
                  <a:pt x="9908" y="66283"/>
                </a:lnTo>
                <a:lnTo>
                  <a:pt x="0" y="40408"/>
                </a:ln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62169" y="3976107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0" y="40408"/>
                </a:move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lnTo>
                  <a:pt x="34259" y="79170"/>
                </a:lnTo>
                <a:lnTo>
                  <a:pt x="3126" y="55939"/>
                </a:lnTo>
                <a:lnTo>
                  <a:pt x="0" y="40408"/>
                </a:lnTo>
                <a:close/>
              </a:path>
            </a:pathLst>
          </a:custGeom>
          <a:ln w="6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92901" y="4300564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51533" y="80477"/>
                </a:moveTo>
                <a:lnTo>
                  <a:pt x="9908" y="66283"/>
                </a:lnTo>
                <a:lnTo>
                  <a:pt x="0" y="40408"/>
                </a:ln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92901" y="4300564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0" y="40408"/>
                </a:move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lnTo>
                  <a:pt x="34259" y="79170"/>
                </a:lnTo>
                <a:lnTo>
                  <a:pt x="3126" y="55939"/>
                </a:lnTo>
                <a:lnTo>
                  <a:pt x="0" y="40408"/>
                </a:lnTo>
                <a:close/>
              </a:path>
            </a:pathLst>
          </a:custGeom>
          <a:ln w="6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40987" y="4355660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51533" y="80477"/>
                </a:moveTo>
                <a:lnTo>
                  <a:pt x="9908" y="66283"/>
                </a:lnTo>
                <a:lnTo>
                  <a:pt x="0" y="40408"/>
                </a:ln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40987" y="4355660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0" y="40408"/>
                </a:move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lnTo>
                  <a:pt x="34259" y="79170"/>
                </a:lnTo>
                <a:lnTo>
                  <a:pt x="3126" y="55939"/>
                </a:lnTo>
                <a:lnTo>
                  <a:pt x="0" y="40408"/>
                </a:lnTo>
                <a:close/>
              </a:path>
            </a:pathLst>
          </a:custGeom>
          <a:ln w="6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03509" y="4695421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51533" y="80477"/>
                </a:moveTo>
                <a:lnTo>
                  <a:pt x="9908" y="66283"/>
                </a:lnTo>
                <a:lnTo>
                  <a:pt x="0" y="40408"/>
                </a:ln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03509" y="4695421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0" y="40408"/>
                </a:move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lnTo>
                  <a:pt x="34259" y="79170"/>
                </a:lnTo>
                <a:lnTo>
                  <a:pt x="3126" y="55939"/>
                </a:lnTo>
                <a:lnTo>
                  <a:pt x="0" y="40408"/>
                </a:lnTo>
                <a:close/>
              </a:path>
            </a:pathLst>
          </a:custGeom>
          <a:ln w="6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23230" y="4830101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51533" y="80477"/>
                </a:moveTo>
                <a:lnTo>
                  <a:pt x="9908" y="66283"/>
                </a:lnTo>
                <a:lnTo>
                  <a:pt x="0" y="40408"/>
                </a:ln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23230" y="4830101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0" y="40408"/>
                </a:move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lnTo>
                  <a:pt x="34259" y="79170"/>
                </a:lnTo>
                <a:lnTo>
                  <a:pt x="3126" y="55939"/>
                </a:lnTo>
                <a:lnTo>
                  <a:pt x="0" y="40408"/>
                </a:lnTo>
                <a:close/>
              </a:path>
            </a:pathLst>
          </a:custGeom>
          <a:ln w="6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20904" y="2423314"/>
            <a:ext cx="348085" cy="81624"/>
          </a:xfrm>
          <a:custGeom>
            <a:avLst/>
            <a:gdLst/>
            <a:ahLst/>
            <a:cxnLst/>
            <a:rect l="l" t="t" r="r" b="b"/>
            <a:pathLst>
              <a:path w="348085" h="81624">
                <a:moveTo>
                  <a:pt x="348085" y="0"/>
                </a:moveTo>
                <a:lnTo>
                  <a:pt x="0" y="81624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89442" y="2425355"/>
            <a:ext cx="107181" cy="27548"/>
          </a:xfrm>
          <a:custGeom>
            <a:avLst/>
            <a:gdLst/>
            <a:ahLst/>
            <a:cxnLst/>
            <a:rect l="l" t="t" r="r" b="b"/>
            <a:pathLst>
              <a:path w="107181" h="27548">
                <a:moveTo>
                  <a:pt x="107181" y="27548"/>
                </a:moveTo>
                <a:lnTo>
                  <a:pt x="0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17075" y="2485552"/>
            <a:ext cx="201093" cy="53055"/>
          </a:xfrm>
          <a:custGeom>
            <a:avLst/>
            <a:gdLst/>
            <a:ahLst/>
            <a:cxnLst/>
            <a:rect l="l" t="t" r="r" b="b"/>
            <a:pathLst>
              <a:path w="201093" h="53055">
                <a:moveTo>
                  <a:pt x="201093" y="53055"/>
                </a:moveTo>
                <a:lnTo>
                  <a:pt x="0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36579" y="2577379"/>
            <a:ext cx="209259" cy="79583"/>
          </a:xfrm>
          <a:custGeom>
            <a:avLst/>
            <a:gdLst/>
            <a:ahLst/>
            <a:cxnLst/>
            <a:rect l="l" t="t" r="r" b="b"/>
            <a:pathLst>
              <a:path w="209259" h="79583">
                <a:moveTo>
                  <a:pt x="209259" y="79583"/>
                </a:moveTo>
                <a:lnTo>
                  <a:pt x="0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51999" y="2719201"/>
            <a:ext cx="234779" cy="195898"/>
          </a:xfrm>
          <a:custGeom>
            <a:avLst/>
            <a:gdLst/>
            <a:ahLst/>
            <a:cxnLst/>
            <a:rect l="l" t="t" r="r" b="b"/>
            <a:pathLst>
              <a:path w="234779" h="195898">
                <a:moveTo>
                  <a:pt x="234779" y="195898"/>
                </a:moveTo>
                <a:lnTo>
                  <a:pt x="0" y="0"/>
                </a:lnTo>
              </a:path>
            </a:pathLst>
          </a:custGeom>
          <a:ln w="5102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86815" y="2989582"/>
            <a:ext cx="243966" cy="166309"/>
          </a:xfrm>
          <a:custGeom>
            <a:avLst/>
            <a:gdLst/>
            <a:ahLst/>
            <a:cxnLst/>
            <a:rect l="l" t="t" r="r" b="b"/>
            <a:pathLst>
              <a:path w="243966" h="166309">
                <a:moveTo>
                  <a:pt x="243966" y="166309"/>
                </a:moveTo>
                <a:lnTo>
                  <a:pt x="0" y="0"/>
                </a:lnTo>
              </a:path>
            </a:pathLst>
          </a:custGeom>
          <a:ln w="5102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42045" y="3210988"/>
            <a:ext cx="252132" cy="88766"/>
          </a:xfrm>
          <a:custGeom>
            <a:avLst/>
            <a:gdLst/>
            <a:ahLst/>
            <a:cxnLst/>
            <a:rect l="l" t="t" r="r" b="b"/>
            <a:pathLst>
              <a:path w="252132" h="88766">
                <a:moveTo>
                  <a:pt x="252132" y="88766"/>
                </a:moveTo>
                <a:lnTo>
                  <a:pt x="0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71757" y="3379338"/>
            <a:ext cx="355231" cy="1182533"/>
          </a:xfrm>
          <a:custGeom>
            <a:avLst/>
            <a:gdLst/>
            <a:ahLst/>
            <a:cxnLst/>
            <a:rect l="l" t="t" r="r" b="b"/>
            <a:pathLst>
              <a:path w="355231" h="1182533">
                <a:moveTo>
                  <a:pt x="355231" y="1182533"/>
                </a:moveTo>
                <a:lnTo>
                  <a:pt x="0" y="0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06609" y="4633292"/>
            <a:ext cx="797228" cy="159167"/>
          </a:xfrm>
          <a:custGeom>
            <a:avLst/>
            <a:gdLst/>
            <a:ahLst/>
            <a:cxnLst/>
            <a:rect l="l" t="t" r="r" b="b"/>
            <a:pathLst>
              <a:path w="797228" h="159167">
                <a:moveTo>
                  <a:pt x="797228" y="159167"/>
                </a:moveTo>
                <a:lnTo>
                  <a:pt x="0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10658" y="2446778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99015" y="85704"/>
                </a:moveTo>
                <a:lnTo>
                  <a:pt x="0" y="85704"/>
                </a:lnTo>
                <a:lnTo>
                  <a:pt x="50018" y="0"/>
                </a:lnTo>
                <a:lnTo>
                  <a:pt x="99015" y="857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10658" y="2446778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10658" y="2462082"/>
            <a:ext cx="99015" cy="85706"/>
          </a:xfrm>
          <a:custGeom>
            <a:avLst/>
            <a:gdLst/>
            <a:ahLst/>
            <a:cxnLst/>
            <a:rect l="l" t="t" r="r" b="b"/>
            <a:pathLst>
              <a:path w="99015" h="85706">
                <a:moveTo>
                  <a:pt x="99015" y="85706"/>
                </a:moveTo>
                <a:lnTo>
                  <a:pt x="0" y="85706"/>
                </a:lnTo>
                <a:lnTo>
                  <a:pt x="50018" y="0"/>
                </a:lnTo>
                <a:lnTo>
                  <a:pt x="99015" y="8570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10658" y="2462082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79196" y="2351888"/>
            <a:ext cx="99015" cy="85706"/>
          </a:xfrm>
          <a:custGeom>
            <a:avLst/>
            <a:gdLst/>
            <a:ahLst/>
            <a:cxnLst/>
            <a:rect l="l" t="t" r="r" b="b"/>
            <a:pathLst>
              <a:path w="99015" h="85706">
                <a:moveTo>
                  <a:pt x="99015" y="85706"/>
                </a:moveTo>
                <a:lnTo>
                  <a:pt x="0" y="85706"/>
                </a:lnTo>
                <a:lnTo>
                  <a:pt x="50016" y="0"/>
                </a:lnTo>
                <a:lnTo>
                  <a:pt x="99015" y="8570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79196" y="2351889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06829" y="2412087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99015" y="85704"/>
                </a:moveTo>
                <a:lnTo>
                  <a:pt x="0" y="85704"/>
                </a:lnTo>
                <a:lnTo>
                  <a:pt x="50018" y="0"/>
                </a:lnTo>
                <a:lnTo>
                  <a:pt x="99015" y="857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06829" y="2412086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28373" y="2497792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99015" y="85704"/>
                </a:moveTo>
                <a:lnTo>
                  <a:pt x="0" y="85704"/>
                </a:lnTo>
                <a:lnTo>
                  <a:pt x="50018" y="0"/>
                </a:lnTo>
                <a:lnTo>
                  <a:pt x="99015" y="857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28375" y="2497792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54003" y="2622268"/>
            <a:ext cx="99015" cy="85706"/>
          </a:xfrm>
          <a:custGeom>
            <a:avLst/>
            <a:gdLst/>
            <a:ahLst/>
            <a:cxnLst/>
            <a:rect l="l" t="t" r="r" b="b"/>
            <a:pathLst>
              <a:path w="99015" h="85706">
                <a:moveTo>
                  <a:pt x="99015" y="85706"/>
                </a:moveTo>
                <a:lnTo>
                  <a:pt x="0" y="85706"/>
                </a:lnTo>
                <a:lnTo>
                  <a:pt x="50018" y="0"/>
                </a:lnTo>
                <a:lnTo>
                  <a:pt x="99015" y="8570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54003" y="2622269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84736" y="2897750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99015" y="85704"/>
                </a:moveTo>
                <a:lnTo>
                  <a:pt x="0" y="85704"/>
                </a:lnTo>
                <a:lnTo>
                  <a:pt x="50018" y="0"/>
                </a:lnTo>
                <a:lnTo>
                  <a:pt x="99015" y="857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84735" y="2897751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32819" y="3133440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99015" y="85704"/>
                </a:moveTo>
                <a:lnTo>
                  <a:pt x="0" y="85704"/>
                </a:lnTo>
                <a:lnTo>
                  <a:pt x="50018" y="0"/>
                </a:lnTo>
                <a:lnTo>
                  <a:pt x="99015" y="857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32820" y="3133441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03364" y="3263020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99015" y="85704"/>
                </a:moveTo>
                <a:lnTo>
                  <a:pt x="0" y="85704"/>
                </a:lnTo>
                <a:lnTo>
                  <a:pt x="50018" y="0"/>
                </a:lnTo>
                <a:lnTo>
                  <a:pt x="99015" y="857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03363" y="3263019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95341" y="4563909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99015" y="85704"/>
                </a:moveTo>
                <a:lnTo>
                  <a:pt x="0" y="85704"/>
                </a:lnTo>
                <a:lnTo>
                  <a:pt x="50018" y="0"/>
                </a:lnTo>
                <a:lnTo>
                  <a:pt x="99015" y="857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95342" y="4563908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15064" y="4747562"/>
            <a:ext cx="99015" cy="85706"/>
          </a:xfrm>
          <a:custGeom>
            <a:avLst/>
            <a:gdLst/>
            <a:ahLst/>
            <a:cxnLst/>
            <a:rect l="l" t="t" r="r" b="b"/>
            <a:pathLst>
              <a:path w="99015" h="85706">
                <a:moveTo>
                  <a:pt x="99015" y="85706"/>
                </a:moveTo>
                <a:lnTo>
                  <a:pt x="0" y="85706"/>
                </a:lnTo>
                <a:lnTo>
                  <a:pt x="50015" y="0"/>
                </a:lnTo>
                <a:lnTo>
                  <a:pt x="99015" y="8570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15063" y="4747563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022946" y="2462086"/>
            <a:ext cx="344002" cy="35710"/>
          </a:xfrm>
          <a:custGeom>
            <a:avLst/>
            <a:gdLst/>
            <a:ahLst/>
            <a:cxnLst/>
            <a:rect l="l" t="t" r="r" b="b"/>
            <a:pathLst>
              <a:path w="344002" h="35710">
                <a:moveTo>
                  <a:pt x="344002" y="0"/>
                </a:moveTo>
                <a:lnTo>
                  <a:pt x="0" y="3571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75151" y="2497796"/>
            <a:ext cx="135763" cy="127538"/>
          </a:xfrm>
          <a:custGeom>
            <a:avLst/>
            <a:gdLst/>
            <a:ahLst/>
            <a:cxnLst/>
            <a:rect l="l" t="t" r="r" b="b"/>
            <a:pathLst>
              <a:path w="135763" h="127538">
                <a:moveTo>
                  <a:pt x="135763" y="127538"/>
                </a:moveTo>
                <a:lnTo>
                  <a:pt x="0" y="0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97681" y="2714101"/>
            <a:ext cx="239883" cy="271401"/>
          </a:xfrm>
          <a:custGeom>
            <a:avLst/>
            <a:gdLst/>
            <a:ahLst/>
            <a:cxnLst/>
            <a:rect l="l" t="t" r="r" b="b"/>
            <a:pathLst>
              <a:path w="239883" h="271401">
                <a:moveTo>
                  <a:pt x="239883" y="271401"/>
                </a:moveTo>
                <a:lnTo>
                  <a:pt x="0" y="0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15143" y="3082431"/>
            <a:ext cx="252132" cy="339761"/>
          </a:xfrm>
          <a:custGeom>
            <a:avLst/>
            <a:gdLst/>
            <a:ahLst/>
            <a:cxnLst/>
            <a:rect l="l" t="t" r="r" b="b"/>
            <a:pathLst>
              <a:path w="252132" h="339761">
                <a:moveTo>
                  <a:pt x="252132" y="339761"/>
                </a:moveTo>
                <a:lnTo>
                  <a:pt x="0" y="0"/>
                </a:lnTo>
              </a:path>
            </a:pathLst>
          </a:custGeom>
          <a:ln w="510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51999" y="3511979"/>
            <a:ext cx="234779" cy="196918"/>
          </a:xfrm>
          <a:custGeom>
            <a:avLst/>
            <a:gdLst/>
            <a:ahLst/>
            <a:cxnLst/>
            <a:rect l="l" t="t" r="r" b="b"/>
            <a:pathLst>
              <a:path w="234779" h="196918">
                <a:moveTo>
                  <a:pt x="234779" y="196918"/>
                </a:moveTo>
                <a:lnTo>
                  <a:pt x="0" y="0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77628" y="3793583"/>
            <a:ext cx="262340" cy="275482"/>
          </a:xfrm>
          <a:custGeom>
            <a:avLst/>
            <a:gdLst/>
            <a:ahLst/>
            <a:cxnLst/>
            <a:rect l="l" t="t" r="r" b="b"/>
            <a:pathLst>
              <a:path w="262340" h="275482">
                <a:moveTo>
                  <a:pt x="262340" y="275482"/>
                </a:moveTo>
                <a:lnTo>
                  <a:pt x="0" y="0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33879" y="4149669"/>
            <a:ext cx="268464" cy="182634"/>
          </a:xfrm>
          <a:custGeom>
            <a:avLst/>
            <a:gdLst/>
            <a:ahLst/>
            <a:cxnLst/>
            <a:rect l="l" t="t" r="r" b="b"/>
            <a:pathLst>
              <a:path w="268464" h="182634">
                <a:moveTo>
                  <a:pt x="268464" y="182634"/>
                </a:moveTo>
                <a:lnTo>
                  <a:pt x="0" y="0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15650" y="4373115"/>
            <a:ext cx="267444" cy="23467"/>
          </a:xfrm>
          <a:custGeom>
            <a:avLst/>
            <a:gdLst/>
            <a:ahLst/>
            <a:cxnLst/>
            <a:rect l="l" t="t" r="r" b="b"/>
            <a:pathLst>
              <a:path w="267444" h="23467">
                <a:moveTo>
                  <a:pt x="267444" y="23467"/>
                </a:moveTo>
                <a:lnTo>
                  <a:pt x="0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04567" y="4421069"/>
            <a:ext cx="801311" cy="265279"/>
          </a:xfrm>
          <a:custGeom>
            <a:avLst/>
            <a:gdLst/>
            <a:ahLst/>
            <a:cxnLst/>
            <a:rect l="l" t="t" r="r" b="b"/>
            <a:pathLst>
              <a:path w="801311" h="265279">
                <a:moveTo>
                  <a:pt x="801311" y="265279"/>
                </a:moveTo>
                <a:lnTo>
                  <a:pt x="0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10658" y="2475347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50018" y="85704"/>
                </a:moveTo>
                <a:lnTo>
                  <a:pt x="0" y="0"/>
                </a:lnTo>
                <a:lnTo>
                  <a:pt x="99015" y="0"/>
                </a:lnTo>
                <a:lnTo>
                  <a:pt x="50018" y="8570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10658" y="2475346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99015" y="0"/>
                </a:moveTo>
                <a:lnTo>
                  <a:pt x="50018" y="85705"/>
                </a:lnTo>
                <a:lnTo>
                  <a:pt x="0" y="0"/>
                </a:lnTo>
                <a:lnTo>
                  <a:pt x="99015" y="0"/>
                </a:lnTo>
                <a:close/>
              </a:path>
            </a:pathLst>
          </a:custGeom>
          <a:ln w="612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79196" y="2427390"/>
            <a:ext cx="99015" cy="85706"/>
          </a:xfrm>
          <a:custGeom>
            <a:avLst/>
            <a:gdLst/>
            <a:ahLst/>
            <a:cxnLst/>
            <a:rect l="l" t="t" r="r" b="b"/>
            <a:pathLst>
              <a:path w="99015" h="85706">
                <a:moveTo>
                  <a:pt x="50016" y="85706"/>
                </a:moveTo>
                <a:lnTo>
                  <a:pt x="0" y="0"/>
                </a:lnTo>
                <a:lnTo>
                  <a:pt x="99015" y="0"/>
                </a:lnTo>
                <a:lnTo>
                  <a:pt x="50016" y="8570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79196" y="2427392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99015" y="0"/>
                </a:moveTo>
                <a:lnTo>
                  <a:pt x="50018" y="85705"/>
                </a:lnTo>
                <a:lnTo>
                  <a:pt x="0" y="0"/>
                </a:lnTo>
                <a:lnTo>
                  <a:pt x="99015" y="0"/>
                </a:lnTo>
                <a:close/>
              </a:path>
            </a:pathLst>
          </a:custGeom>
          <a:ln w="612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06829" y="2638595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50018" y="85704"/>
                </a:moveTo>
                <a:lnTo>
                  <a:pt x="0" y="0"/>
                </a:lnTo>
                <a:lnTo>
                  <a:pt x="99015" y="0"/>
                </a:lnTo>
                <a:lnTo>
                  <a:pt x="50018" y="8570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06829" y="2638595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99015" y="0"/>
                </a:moveTo>
                <a:lnTo>
                  <a:pt x="50018" y="85705"/>
                </a:lnTo>
                <a:lnTo>
                  <a:pt x="0" y="0"/>
                </a:lnTo>
                <a:lnTo>
                  <a:pt x="99015" y="0"/>
                </a:lnTo>
                <a:close/>
              </a:path>
            </a:pathLst>
          </a:custGeom>
          <a:ln w="612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28374" y="3003864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50018" y="85704"/>
                </a:moveTo>
                <a:lnTo>
                  <a:pt x="0" y="0"/>
                </a:lnTo>
                <a:lnTo>
                  <a:pt x="99015" y="0"/>
                </a:lnTo>
                <a:lnTo>
                  <a:pt x="50018" y="8570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28375" y="3003863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99015" y="0"/>
                </a:moveTo>
                <a:lnTo>
                  <a:pt x="50018" y="85705"/>
                </a:lnTo>
                <a:lnTo>
                  <a:pt x="0" y="0"/>
                </a:lnTo>
                <a:lnTo>
                  <a:pt x="99015" y="0"/>
                </a:lnTo>
                <a:close/>
              </a:path>
            </a:pathLst>
          </a:custGeom>
          <a:ln w="612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54003" y="3443615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50018" y="85704"/>
                </a:moveTo>
                <a:lnTo>
                  <a:pt x="0" y="0"/>
                </a:lnTo>
                <a:lnTo>
                  <a:pt x="99015" y="0"/>
                </a:lnTo>
                <a:lnTo>
                  <a:pt x="50018" y="8570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54003" y="3443615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99015" y="0"/>
                </a:moveTo>
                <a:lnTo>
                  <a:pt x="50018" y="85705"/>
                </a:lnTo>
                <a:lnTo>
                  <a:pt x="0" y="0"/>
                </a:lnTo>
                <a:lnTo>
                  <a:pt x="99015" y="0"/>
                </a:lnTo>
                <a:close/>
              </a:path>
            </a:pathLst>
          </a:custGeom>
          <a:ln w="612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84736" y="3720116"/>
            <a:ext cx="99015" cy="85706"/>
          </a:xfrm>
          <a:custGeom>
            <a:avLst/>
            <a:gdLst/>
            <a:ahLst/>
            <a:cxnLst/>
            <a:rect l="l" t="t" r="r" b="b"/>
            <a:pathLst>
              <a:path w="99015" h="85706">
                <a:moveTo>
                  <a:pt x="50018" y="85706"/>
                </a:moveTo>
                <a:lnTo>
                  <a:pt x="0" y="0"/>
                </a:lnTo>
                <a:lnTo>
                  <a:pt x="99015" y="0"/>
                </a:lnTo>
                <a:lnTo>
                  <a:pt x="50018" y="8570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84735" y="3720117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99015" y="0"/>
                </a:moveTo>
                <a:lnTo>
                  <a:pt x="50018" y="85705"/>
                </a:lnTo>
                <a:lnTo>
                  <a:pt x="0" y="0"/>
                </a:lnTo>
                <a:lnTo>
                  <a:pt x="99015" y="0"/>
                </a:lnTo>
                <a:close/>
              </a:path>
            </a:pathLst>
          </a:custGeom>
          <a:ln w="612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32819" y="4085386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50018" y="85704"/>
                </a:moveTo>
                <a:lnTo>
                  <a:pt x="0" y="0"/>
                </a:lnTo>
                <a:lnTo>
                  <a:pt x="99015" y="0"/>
                </a:lnTo>
                <a:lnTo>
                  <a:pt x="50018" y="8570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932820" y="4085386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99015" y="0"/>
                </a:moveTo>
                <a:lnTo>
                  <a:pt x="50018" y="85705"/>
                </a:lnTo>
                <a:lnTo>
                  <a:pt x="0" y="0"/>
                </a:lnTo>
                <a:lnTo>
                  <a:pt x="99015" y="0"/>
                </a:lnTo>
                <a:close/>
              </a:path>
            </a:pathLst>
          </a:custGeom>
          <a:ln w="612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03364" y="4339441"/>
            <a:ext cx="99015" cy="85706"/>
          </a:xfrm>
          <a:custGeom>
            <a:avLst/>
            <a:gdLst/>
            <a:ahLst/>
            <a:cxnLst/>
            <a:rect l="l" t="t" r="r" b="b"/>
            <a:pathLst>
              <a:path w="99015" h="85706">
                <a:moveTo>
                  <a:pt x="50018" y="85706"/>
                </a:moveTo>
                <a:lnTo>
                  <a:pt x="0" y="0"/>
                </a:lnTo>
                <a:lnTo>
                  <a:pt x="99015" y="0"/>
                </a:lnTo>
                <a:lnTo>
                  <a:pt x="50018" y="8570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03364" y="4339441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99015" y="0"/>
                </a:moveTo>
                <a:lnTo>
                  <a:pt x="50018" y="85705"/>
                </a:lnTo>
                <a:lnTo>
                  <a:pt x="0" y="0"/>
                </a:lnTo>
                <a:lnTo>
                  <a:pt x="99015" y="0"/>
                </a:lnTo>
                <a:close/>
              </a:path>
            </a:pathLst>
          </a:custGeom>
          <a:ln w="612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695341" y="4373110"/>
            <a:ext cx="99015" cy="85706"/>
          </a:xfrm>
          <a:custGeom>
            <a:avLst/>
            <a:gdLst/>
            <a:ahLst/>
            <a:cxnLst/>
            <a:rect l="l" t="t" r="r" b="b"/>
            <a:pathLst>
              <a:path w="99015" h="85706">
                <a:moveTo>
                  <a:pt x="50018" y="85706"/>
                </a:moveTo>
                <a:lnTo>
                  <a:pt x="0" y="0"/>
                </a:lnTo>
                <a:lnTo>
                  <a:pt x="99015" y="0"/>
                </a:lnTo>
                <a:lnTo>
                  <a:pt x="50018" y="8570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95342" y="4373111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99015" y="0"/>
                </a:moveTo>
                <a:lnTo>
                  <a:pt x="50018" y="85705"/>
                </a:lnTo>
                <a:lnTo>
                  <a:pt x="0" y="0"/>
                </a:lnTo>
                <a:lnTo>
                  <a:pt x="99015" y="0"/>
                </a:lnTo>
                <a:close/>
              </a:path>
            </a:pathLst>
          </a:custGeom>
          <a:ln w="612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15064" y="4677162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50015" y="85704"/>
                </a:moveTo>
                <a:lnTo>
                  <a:pt x="0" y="0"/>
                </a:lnTo>
                <a:lnTo>
                  <a:pt x="99015" y="0"/>
                </a:lnTo>
                <a:lnTo>
                  <a:pt x="50015" y="8570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15063" y="4677162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99015" y="0"/>
                </a:moveTo>
                <a:lnTo>
                  <a:pt x="50018" y="85705"/>
                </a:lnTo>
                <a:lnTo>
                  <a:pt x="0" y="0"/>
                </a:lnTo>
                <a:lnTo>
                  <a:pt x="99015" y="0"/>
                </a:lnTo>
                <a:close/>
              </a:path>
            </a:pathLst>
          </a:custGeom>
          <a:ln w="612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960678" y="2448822"/>
            <a:ext cx="0" cy="110192"/>
          </a:xfrm>
          <a:custGeom>
            <a:avLst/>
            <a:gdLst/>
            <a:ahLst/>
            <a:cxnLst/>
            <a:rect l="l" t="t" r="r" b="b"/>
            <a:pathLst>
              <a:path h="110192">
                <a:moveTo>
                  <a:pt x="0" y="110192"/>
                </a:moveTo>
                <a:lnTo>
                  <a:pt x="0" y="0"/>
                </a:lnTo>
              </a:path>
            </a:pathLst>
          </a:custGeom>
          <a:ln w="5104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25971" y="2503918"/>
            <a:ext cx="69413" cy="0"/>
          </a:xfrm>
          <a:custGeom>
            <a:avLst/>
            <a:gdLst/>
            <a:ahLst/>
            <a:cxnLst/>
            <a:rect l="l" t="t" r="r" b="b"/>
            <a:pathLst>
              <a:path w="69413">
                <a:moveTo>
                  <a:pt x="0" y="0"/>
                </a:moveTo>
                <a:lnTo>
                  <a:pt x="69413" y="0"/>
                </a:lnTo>
              </a:path>
            </a:pathLst>
          </a:custGeom>
          <a:ln w="1326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429215" y="2400866"/>
            <a:ext cx="0" cy="110192"/>
          </a:xfrm>
          <a:custGeom>
            <a:avLst/>
            <a:gdLst/>
            <a:ahLst/>
            <a:cxnLst/>
            <a:rect l="l" t="t" r="r" b="b"/>
            <a:pathLst>
              <a:path h="110192">
                <a:moveTo>
                  <a:pt x="0" y="110192"/>
                </a:moveTo>
                <a:lnTo>
                  <a:pt x="0" y="0"/>
                </a:lnTo>
              </a:path>
            </a:pathLst>
          </a:custGeom>
          <a:ln w="5104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394509" y="2441678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94508" y="2469225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56848" y="2612068"/>
            <a:ext cx="0" cy="22446"/>
          </a:xfrm>
          <a:custGeom>
            <a:avLst/>
            <a:gdLst/>
            <a:ahLst/>
            <a:cxnLst/>
            <a:rect l="l" t="t" r="r" b="b"/>
            <a:pathLst>
              <a:path h="22446">
                <a:moveTo>
                  <a:pt x="0" y="22446"/>
                </a:moveTo>
                <a:lnTo>
                  <a:pt x="0" y="0"/>
                </a:lnTo>
              </a:path>
            </a:pathLst>
          </a:custGeom>
          <a:ln w="510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622142" y="2634514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56848" y="2700834"/>
            <a:ext cx="0" cy="21426"/>
          </a:xfrm>
          <a:custGeom>
            <a:avLst/>
            <a:gdLst/>
            <a:ahLst/>
            <a:cxnLst/>
            <a:rect l="l" t="t" r="r" b="b"/>
            <a:pathLst>
              <a:path h="21426">
                <a:moveTo>
                  <a:pt x="0" y="0"/>
                </a:moveTo>
                <a:lnTo>
                  <a:pt x="0" y="21426"/>
                </a:lnTo>
              </a:path>
            </a:pathLst>
          </a:custGeom>
          <a:ln w="510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622141" y="2700833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975841" y="2975295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408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943686" y="2973254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975841" y="3089568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408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943686" y="3091608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301468" y="3411984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1020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269314" y="3406882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301468" y="3532379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1020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269313" y="3537481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632200" y="3695627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408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600046" y="3697668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632200" y="3801228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600045" y="3798677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82837" y="4009880"/>
            <a:ext cx="0" cy="48974"/>
          </a:xfrm>
          <a:custGeom>
            <a:avLst/>
            <a:gdLst/>
            <a:ahLst/>
            <a:cxnLst/>
            <a:rect l="l" t="t" r="r" b="b"/>
            <a:pathLst>
              <a:path h="48974">
                <a:moveTo>
                  <a:pt x="0" y="0"/>
                </a:moveTo>
                <a:lnTo>
                  <a:pt x="0" y="48974"/>
                </a:lnTo>
              </a:path>
            </a:pathLst>
          </a:custGeom>
          <a:ln w="510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948130" y="4009879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82837" y="4169047"/>
            <a:ext cx="0" cy="49994"/>
          </a:xfrm>
          <a:custGeom>
            <a:avLst/>
            <a:gdLst/>
            <a:ahLst/>
            <a:cxnLst/>
            <a:rect l="l" t="t" r="r" b="b"/>
            <a:pathLst>
              <a:path h="49994">
                <a:moveTo>
                  <a:pt x="0" y="49994"/>
                </a:moveTo>
                <a:lnTo>
                  <a:pt x="0" y="0"/>
                </a:lnTo>
              </a:path>
            </a:pathLst>
          </a:custGeom>
          <a:ln w="510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948130" y="4219041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53379" y="4206797"/>
            <a:ext cx="0" cy="106111"/>
          </a:xfrm>
          <a:custGeom>
            <a:avLst/>
            <a:gdLst/>
            <a:ahLst/>
            <a:cxnLst/>
            <a:rect l="l" t="t" r="r" b="b"/>
            <a:pathLst>
              <a:path h="106111">
                <a:moveTo>
                  <a:pt x="0" y="0"/>
                </a:moveTo>
                <a:lnTo>
                  <a:pt x="0" y="106111"/>
                </a:lnTo>
              </a:path>
            </a:pathLst>
          </a:custGeom>
          <a:ln w="510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318673" y="4206797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53378" y="4423101"/>
            <a:ext cx="0" cy="105091"/>
          </a:xfrm>
          <a:custGeom>
            <a:avLst/>
            <a:gdLst/>
            <a:ahLst/>
            <a:cxnLst/>
            <a:rect l="l" t="t" r="r" b="b"/>
            <a:pathLst>
              <a:path h="105091">
                <a:moveTo>
                  <a:pt x="0" y="105091"/>
                </a:moveTo>
                <a:lnTo>
                  <a:pt x="0" y="0"/>
                </a:lnTo>
              </a:path>
            </a:pathLst>
          </a:custGeom>
          <a:ln w="510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18672" y="4528192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42806" y="4341476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1020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10651" y="4336374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745357" y="4456770"/>
            <a:ext cx="0" cy="11223"/>
          </a:xfrm>
          <a:custGeom>
            <a:avLst/>
            <a:gdLst/>
            <a:ahLst/>
            <a:cxnLst/>
            <a:rect l="l" t="t" r="r" b="b"/>
            <a:pathLst>
              <a:path h="11223">
                <a:moveTo>
                  <a:pt x="0" y="11223"/>
                </a:moveTo>
                <a:lnTo>
                  <a:pt x="0" y="0"/>
                </a:lnTo>
              </a:path>
            </a:pathLst>
          </a:custGeom>
          <a:ln w="510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10650" y="4467993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662526" y="4652157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630372" y="4653687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630371" y="4758778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960678" y="2464127"/>
            <a:ext cx="0" cy="86723"/>
          </a:xfrm>
          <a:custGeom>
            <a:avLst/>
            <a:gdLst/>
            <a:ahLst/>
            <a:cxnLst/>
            <a:rect l="l" t="t" r="r" b="b"/>
            <a:pathLst>
              <a:path h="86723">
                <a:moveTo>
                  <a:pt x="0" y="86723"/>
                </a:moveTo>
                <a:lnTo>
                  <a:pt x="0" y="0"/>
                </a:lnTo>
              </a:path>
            </a:pathLst>
          </a:custGeom>
          <a:ln w="510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925972" y="2496776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925971" y="2510548"/>
            <a:ext cx="69413" cy="0"/>
          </a:xfrm>
          <a:custGeom>
            <a:avLst/>
            <a:gdLst/>
            <a:ahLst/>
            <a:cxnLst/>
            <a:rect l="l" t="t" r="r" b="b"/>
            <a:pathLst>
              <a:path w="69413">
                <a:moveTo>
                  <a:pt x="0" y="0"/>
                </a:moveTo>
                <a:lnTo>
                  <a:pt x="69413" y="0"/>
                </a:lnTo>
              </a:path>
            </a:pathLst>
          </a:custGeom>
          <a:ln w="1020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394508" y="2442697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394508" y="2521259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656847" y="2386579"/>
            <a:ext cx="0" cy="32649"/>
          </a:xfrm>
          <a:custGeom>
            <a:avLst/>
            <a:gdLst/>
            <a:ahLst/>
            <a:cxnLst/>
            <a:rect l="l" t="t" r="r" b="b"/>
            <a:pathLst>
              <a:path h="32649">
                <a:moveTo>
                  <a:pt x="0" y="0"/>
                </a:moveTo>
                <a:lnTo>
                  <a:pt x="0" y="32649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622141" y="2386578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56847" y="2500852"/>
            <a:ext cx="0" cy="31629"/>
          </a:xfrm>
          <a:custGeom>
            <a:avLst/>
            <a:gdLst/>
            <a:ahLst/>
            <a:cxnLst/>
            <a:rect l="l" t="t" r="r" b="b"/>
            <a:pathLst>
              <a:path h="31629">
                <a:moveTo>
                  <a:pt x="0" y="31629"/>
                </a:moveTo>
                <a:lnTo>
                  <a:pt x="0" y="0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622141" y="2532481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78392" y="2547785"/>
            <a:ext cx="0" cy="140802"/>
          </a:xfrm>
          <a:custGeom>
            <a:avLst/>
            <a:gdLst/>
            <a:ahLst/>
            <a:cxnLst/>
            <a:rect l="l" t="t" r="r" b="b"/>
            <a:pathLst>
              <a:path h="140802">
                <a:moveTo>
                  <a:pt x="0" y="0"/>
                </a:moveTo>
                <a:lnTo>
                  <a:pt x="0" y="140802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43685" y="2547785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78392" y="2770211"/>
            <a:ext cx="0" cy="140802"/>
          </a:xfrm>
          <a:custGeom>
            <a:avLst/>
            <a:gdLst/>
            <a:ahLst/>
            <a:cxnLst/>
            <a:rect l="l" t="t" r="r" b="b"/>
            <a:pathLst>
              <a:path h="140802">
                <a:moveTo>
                  <a:pt x="0" y="140802"/>
                </a:moveTo>
                <a:lnTo>
                  <a:pt x="0" y="0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43685" y="2911013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304020" y="3856836"/>
            <a:ext cx="0" cy="119375"/>
          </a:xfrm>
          <a:custGeom>
            <a:avLst/>
            <a:gdLst/>
            <a:ahLst/>
            <a:cxnLst/>
            <a:rect l="l" t="t" r="r" b="b"/>
            <a:pathLst>
              <a:path h="119375">
                <a:moveTo>
                  <a:pt x="0" y="0"/>
                </a:moveTo>
                <a:lnTo>
                  <a:pt x="0" y="119375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269313" y="3856835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304019" y="4057835"/>
            <a:ext cx="0" cy="119375"/>
          </a:xfrm>
          <a:custGeom>
            <a:avLst/>
            <a:gdLst/>
            <a:ahLst/>
            <a:cxnLst/>
            <a:rect l="l" t="t" r="r" b="b"/>
            <a:pathLst>
              <a:path h="119375">
                <a:moveTo>
                  <a:pt x="0" y="119375"/>
                </a:moveTo>
                <a:lnTo>
                  <a:pt x="0" y="0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69313" y="4177210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634751" y="4201697"/>
            <a:ext cx="0" cy="98969"/>
          </a:xfrm>
          <a:custGeom>
            <a:avLst/>
            <a:gdLst/>
            <a:ahLst/>
            <a:cxnLst/>
            <a:rect l="l" t="t" r="r" b="b"/>
            <a:pathLst>
              <a:path h="98969">
                <a:moveTo>
                  <a:pt x="0" y="0"/>
                </a:moveTo>
                <a:lnTo>
                  <a:pt x="0" y="98969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600045" y="4201697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634751" y="4382290"/>
            <a:ext cx="0" cy="99989"/>
          </a:xfrm>
          <a:custGeom>
            <a:avLst/>
            <a:gdLst/>
            <a:ahLst/>
            <a:cxnLst/>
            <a:rect l="l" t="t" r="r" b="b"/>
            <a:pathLst>
              <a:path h="99989">
                <a:moveTo>
                  <a:pt x="0" y="99989"/>
                </a:moveTo>
                <a:lnTo>
                  <a:pt x="0" y="0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600044" y="4482280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982837" y="4336376"/>
            <a:ext cx="0" cy="19385"/>
          </a:xfrm>
          <a:custGeom>
            <a:avLst/>
            <a:gdLst/>
            <a:ahLst/>
            <a:cxnLst/>
            <a:rect l="l" t="t" r="r" b="b"/>
            <a:pathLst>
              <a:path h="19385">
                <a:moveTo>
                  <a:pt x="0" y="0"/>
                </a:moveTo>
                <a:lnTo>
                  <a:pt x="0" y="19385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948129" y="4336376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982836" y="4437385"/>
            <a:ext cx="0" cy="20406"/>
          </a:xfrm>
          <a:custGeom>
            <a:avLst/>
            <a:gdLst/>
            <a:ahLst/>
            <a:cxnLst/>
            <a:rect l="l" t="t" r="r" b="b"/>
            <a:pathLst>
              <a:path h="20406">
                <a:moveTo>
                  <a:pt x="0" y="20406"/>
                </a:moveTo>
                <a:lnTo>
                  <a:pt x="0" y="0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948129" y="4457791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45357" y="4620019"/>
            <a:ext cx="0" cy="75502"/>
          </a:xfrm>
          <a:custGeom>
            <a:avLst/>
            <a:gdLst/>
            <a:ahLst/>
            <a:cxnLst/>
            <a:rect l="l" t="t" r="r" b="b"/>
            <a:pathLst>
              <a:path h="75502">
                <a:moveTo>
                  <a:pt x="0" y="0"/>
                </a:moveTo>
                <a:lnTo>
                  <a:pt x="0" y="75502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10651" y="4620019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745357" y="4777146"/>
            <a:ext cx="0" cy="76522"/>
          </a:xfrm>
          <a:custGeom>
            <a:avLst/>
            <a:gdLst/>
            <a:ahLst/>
            <a:cxnLst/>
            <a:rect l="l" t="t" r="r" b="b"/>
            <a:pathLst>
              <a:path h="76522">
                <a:moveTo>
                  <a:pt x="0" y="76522"/>
                </a:moveTo>
                <a:lnTo>
                  <a:pt x="0" y="0"/>
                </a:lnTo>
              </a:path>
            </a:pathLst>
          </a:custGeom>
          <a:ln w="51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10650" y="4853668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665078" y="4830201"/>
            <a:ext cx="0" cy="81623"/>
          </a:xfrm>
          <a:custGeom>
            <a:avLst/>
            <a:gdLst/>
            <a:ahLst/>
            <a:cxnLst/>
            <a:rect l="l" t="t" r="r" b="b"/>
            <a:pathLst>
              <a:path h="81623">
                <a:moveTo>
                  <a:pt x="0" y="81623"/>
                </a:moveTo>
                <a:lnTo>
                  <a:pt x="0" y="0"/>
                </a:lnTo>
              </a:path>
            </a:pathLst>
          </a:custGeom>
          <a:ln w="510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630371" y="4871522"/>
            <a:ext cx="69413" cy="0"/>
          </a:xfrm>
          <a:custGeom>
            <a:avLst/>
            <a:gdLst/>
            <a:ahLst/>
            <a:cxnLst/>
            <a:rect l="l" t="t" r="r" b="b"/>
            <a:pathLst>
              <a:path w="69413">
                <a:moveTo>
                  <a:pt x="0" y="0"/>
                </a:moveTo>
                <a:lnTo>
                  <a:pt x="69413" y="0"/>
                </a:lnTo>
              </a:path>
            </a:pathLst>
          </a:custGeom>
          <a:ln w="1020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960678" y="2448822"/>
            <a:ext cx="0" cy="125495"/>
          </a:xfrm>
          <a:custGeom>
            <a:avLst/>
            <a:gdLst/>
            <a:ahLst/>
            <a:cxnLst/>
            <a:rect l="l" t="t" r="r" b="b"/>
            <a:pathLst>
              <a:path h="125495">
                <a:moveTo>
                  <a:pt x="0" y="125495"/>
                </a:moveTo>
                <a:lnTo>
                  <a:pt x="0" y="0"/>
                </a:lnTo>
              </a:path>
            </a:pathLst>
          </a:custGeom>
          <a:ln w="5104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925972" y="2492695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925971" y="2518201"/>
            <a:ext cx="69413" cy="0"/>
          </a:xfrm>
          <a:custGeom>
            <a:avLst/>
            <a:gdLst/>
            <a:ahLst/>
            <a:cxnLst/>
            <a:rect l="l" t="t" r="r" b="b"/>
            <a:pathLst>
              <a:path w="69413">
                <a:moveTo>
                  <a:pt x="0" y="0"/>
                </a:moveTo>
                <a:lnTo>
                  <a:pt x="69413" y="0"/>
                </a:lnTo>
              </a:path>
            </a:pathLst>
          </a:custGeom>
          <a:ln w="1122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429214" y="2353931"/>
            <a:ext cx="0" cy="29588"/>
          </a:xfrm>
          <a:custGeom>
            <a:avLst/>
            <a:gdLst/>
            <a:ahLst/>
            <a:cxnLst/>
            <a:rect l="l" t="t" r="r" b="b"/>
            <a:pathLst>
              <a:path h="29588">
                <a:moveTo>
                  <a:pt x="0" y="29588"/>
                </a:moveTo>
                <a:lnTo>
                  <a:pt x="0" y="0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94508" y="2383519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429214" y="2434534"/>
            <a:ext cx="0" cy="29588"/>
          </a:xfrm>
          <a:custGeom>
            <a:avLst/>
            <a:gdLst/>
            <a:ahLst/>
            <a:cxnLst/>
            <a:rect l="l" t="t" r="r" b="b"/>
            <a:pathLst>
              <a:path h="29588">
                <a:moveTo>
                  <a:pt x="0" y="0"/>
                </a:moveTo>
                <a:lnTo>
                  <a:pt x="0" y="29588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94508" y="2434533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656847" y="2414127"/>
            <a:ext cx="0" cy="23467"/>
          </a:xfrm>
          <a:custGeom>
            <a:avLst/>
            <a:gdLst/>
            <a:ahLst/>
            <a:cxnLst/>
            <a:rect l="l" t="t" r="r" b="b"/>
            <a:pathLst>
              <a:path h="23467">
                <a:moveTo>
                  <a:pt x="0" y="23467"/>
                </a:moveTo>
                <a:lnTo>
                  <a:pt x="0" y="0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622141" y="2437594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656847" y="2501873"/>
            <a:ext cx="0" cy="22446"/>
          </a:xfrm>
          <a:custGeom>
            <a:avLst/>
            <a:gdLst/>
            <a:ahLst/>
            <a:cxnLst/>
            <a:rect l="l" t="t" r="r" b="b"/>
            <a:pathLst>
              <a:path h="22446">
                <a:moveTo>
                  <a:pt x="0" y="0"/>
                </a:moveTo>
                <a:lnTo>
                  <a:pt x="0" y="22446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622141" y="2501872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978392" y="2499831"/>
            <a:ext cx="0" cy="22446"/>
          </a:xfrm>
          <a:custGeom>
            <a:avLst/>
            <a:gdLst/>
            <a:ahLst/>
            <a:cxnLst/>
            <a:rect l="l" t="t" r="r" b="b"/>
            <a:pathLst>
              <a:path h="22446">
                <a:moveTo>
                  <a:pt x="0" y="22446"/>
                </a:moveTo>
                <a:lnTo>
                  <a:pt x="0" y="0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943685" y="2522277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978392" y="2586556"/>
            <a:ext cx="0" cy="23467"/>
          </a:xfrm>
          <a:custGeom>
            <a:avLst/>
            <a:gdLst/>
            <a:ahLst/>
            <a:cxnLst/>
            <a:rect l="l" t="t" r="r" b="b"/>
            <a:pathLst>
              <a:path h="23467">
                <a:moveTo>
                  <a:pt x="0" y="0"/>
                </a:moveTo>
                <a:lnTo>
                  <a:pt x="0" y="23467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943685" y="2586556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301468" y="2622266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408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269313" y="2620225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301467" y="2736029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69313" y="2737560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34751" y="2878361"/>
            <a:ext cx="0" cy="21426"/>
          </a:xfrm>
          <a:custGeom>
            <a:avLst/>
            <a:gdLst/>
            <a:ahLst/>
            <a:cxnLst/>
            <a:rect l="l" t="t" r="r" b="b"/>
            <a:pathLst>
              <a:path h="21426">
                <a:moveTo>
                  <a:pt x="0" y="0"/>
                </a:moveTo>
                <a:lnTo>
                  <a:pt x="0" y="21426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634751" y="3009980"/>
            <a:ext cx="0" cy="21426"/>
          </a:xfrm>
          <a:custGeom>
            <a:avLst/>
            <a:gdLst/>
            <a:ahLst/>
            <a:cxnLst/>
            <a:rect l="l" t="t" r="r" b="b"/>
            <a:pathLst>
              <a:path h="21426">
                <a:moveTo>
                  <a:pt x="0" y="21426"/>
                </a:moveTo>
                <a:lnTo>
                  <a:pt x="0" y="0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600044" y="3031406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82837" y="3115071"/>
            <a:ext cx="0" cy="20406"/>
          </a:xfrm>
          <a:custGeom>
            <a:avLst/>
            <a:gdLst/>
            <a:ahLst/>
            <a:cxnLst/>
            <a:rect l="l" t="t" r="r" b="b"/>
            <a:pathLst>
              <a:path h="20406">
                <a:moveTo>
                  <a:pt x="0" y="0"/>
                </a:moveTo>
                <a:lnTo>
                  <a:pt x="0" y="20406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8129" y="3115070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82836" y="3245669"/>
            <a:ext cx="0" cy="20406"/>
          </a:xfrm>
          <a:custGeom>
            <a:avLst/>
            <a:gdLst/>
            <a:ahLst/>
            <a:cxnLst/>
            <a:rect l="l" t="t" r="r" b="b"/>
            <a:pathLst>
              <a:path h="20406">
                <a:moveTo>
                  <a:pt x="0" y="20406"/>
                </a:moveTo>
                <a:lnTo>
                  <a:pt x="0" y="0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8129" y="3266075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353378" y="3203836"/>
            <a:ext cx="0" cy="61218"/>
          </a:xfrm>
          <a:custGeom>
            <a:avLst/>
            <a:gdLst/>
            <a:ahLst/>
            <a:cxnLst/>
            <a:rect l="l" t="t" r="r" b="b"/>
            <a:pathLst>
              <a:path h="61218">
                <a:moveTo>
                  <a:pt x="0" y="0"/>
                </a:moveTo>
                <a:lnTo>
                  <a:pt x="0" y="61218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318672" y="3203835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353378" y="3375246"/>
            <a:ext cx="0" cy="61218"/>
          </a:xfrm>
          <a:custGeom>
            <a:avLst/>
            <a:gdLst/>
            <a:ahLst/>
            <a:cxnLst/>
            <a:rect l="l" t="t" r="r" b="b"/>
            <a:pathLst>
              <a:path h="61218">
                <a:moveTo>
                  <a:pt x="0" y="61218"/>
                </a:moveTo>
                <a:lnTo>
                  <a:pt x="0" y="0"/>
                </a:lnTo>
              </a:path>
            </a:pathLst>
          </a:custGeom>
          <a:ln w="510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318671" y="3436464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42805" y="4567982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408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710650" y="4570022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742804" y="4674093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408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710650" y="4672052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665077" y="4749595"/>
            <a:ext cx="0" cy="110192"/>
          </a:xfrm>
          <a:custGeom>
            <a:avLst/>
            <a:gdLst/>
            <a:ahLst/>
            <a:cxnLst/>
            <a:rect l="l" t="t" r="r" b="b"/>
            <a:pathLst>
              <a:path h="110192">
                <a:moveTo>
                  <a:pt x="0" y="110192"/>
                </a:moveTo>
                <a:lnTo>
                  <a:pt x="0" y="0"/>
                </a:lnTo>
              </a:path>
            </a:pathLst>
          </a:custGeom>
          <a:ln w="5104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630371" y="4794488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630370" y="4814893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429216" y="2502898"/>
            <a:ext cx="0" cy="73461"/>
          </a:xfrm>
          <a:custGeom>
            <a:avLst/>
            <a:gdLst/>
            <a:ahLst/>
            <a:cxnLst/>
            <a:rect l="l" t="t" r="r" b="b"/>
            <a:pathLst>
              <a:path h="73461">
                <a:moveTo>
                  <a:pt x="0" y="73461"/>
                </a:moveTo>
                <a:lnTo>
                  <a:pt x="0" y="0"/>
                </a:lnTo>
              </a:path>
            </a:pathLst>
          </a:custGeom>
          <a:ln w="51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394509" y="2526365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394509" y="2552892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622142" y="2795724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622142" y="2867144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978394" y="3236495"/>
            <a:ext cx="0" cy="33670"/>
          </a:xfrm>
          <a:custGeom>
            <a:avLst/>
            <a:gdLst/>
            <a:ahLst/>
            <a:cxnLst/>
            <a:rect l="l" t="t" r="r" b="b"/>
            <a:pathLst>
              <a:path h="33670">
                <a:moveTo>
                  <a:pt x="0" y="0"/>
                </a:moveTo>
                <a:lnTo>
                  <a:pt x="0" y="33670"/>
                </a:lnTo>
              </a:path>
            </a:pathLst>
          </a:custGeom>
          <a:ln w="5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943687" y="3236494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978393" y="3343626"/>
            <a:ext cx="0" cy="34690"/>
          </a:xfrm>
          <a:custGeom>
            <a:avLst/>
            <a:gdLst/>
            <a:ahLst/>
            <a:cxnLst/>
            <a:rect l="l" t="t" r="r" b="b"/>
            <a:pathLst>
              <a:path h="34690">
                <a:moveTo>
                  <a:pt x="0" y="34690"/>
                </a:moveTo>
                <a:lnTo>
                  <a:pt x="0" y="0"/>
                </a:lnTo>
              </a:path>
            </a:pathLst>
          </a:custGeom>
          <a:ln w="5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943686" y="3378316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304021" y="4250677"/>
            <a:ext cx="0" cy="37751"/>
          </a:xfrm>
          <a:custGeom>
            <a:avLst/>
            <a:gdLst/>
            <a:ahLst/>
            <a:cxnLst/>
            <a:rect l="l" t="t" r="r" b="b"/>
            <a:pathLst>
              <a:path h="37751">
                <a:moveTo>
                  <a:pt x="0" y="0"/>
                </a:moveTo>
                <a:lnTo>
                  <a:pt x="0" y="37751"/>
                </a:lnTo>
              </a:path>
            </a:pathLst>
          </a:custGeom>
          <a:ln w="5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269315" y="4250676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304021" y="4361889"/>
            <a:ext cx="0" cy="37751"/>
          </a:xfrm>
          <a:custGeom>
            <a:avLst/>
            <a:gdLst/>
            <a:ahLst/>
            <a:cxnLst/>
            <a:rect l="l" t="t" r="r" b="b"/>
            <a:pathLst>
              <a:path h="37751">
                <a:moveTo>
                  <a:pt x="0" y="37751"/>
                </a:moveTo>
                <a:lnTo>
                  <a:pt x="0" y="0"/>
                </a:lnTo>
              </a:path>
            </a:pathLst>
          </a:custGeom>
          <a:ln w="5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269314" y="4399640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632201" y="4517995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61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600046" y="4521056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632201" y="4585335"/>
            <a:ext cx="5103" cy="0"/>
          </a:xfrm>
          <a:custGeom>
            <a:avLst/>
            <a:gdLst/>
            <a:ahLst/>
            <a:cxnLst/>
            <a:rect l="l" t="t" r="r" b="b"/>
            <a:pathLst>
              <a:path w="5103">
                <a:moveTo>
                  <a:pt x="0" y="0"/>
                </a:moveTo>
                <a:lnTo>
                  <a:pt x="5103" y="0"/>
                </a:lnTo>
              </a:path>
            </a:pathLst>
          </a:custGeom>
          <a:ln w="61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600046" y="4582273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982838" y="4644511"/>
            <a:ext cx="0" cy="18365"/>
          </a:xfrm>
          <a:custGeom>
            <a:avLst/>
            <a:gdLst/>
            <a:ahLst/>
            <a:cxnLst/>
            <a:rect l="l" t="t" r="r" b="b"/>
            <a:pathLst>
              <a:path h="18365">
                <a:moveTo>
                  <a:pt x="0" y="18365"/>
                </a:moveTo>
                <a:lnTo>
                  <a:pt x="0" y="0"/>
                </a:lnTo>
              </a:path>
            </a:pathLst>
          </a:custGeom>
          <a:ln w="5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48131" y="4662876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82837" y="4699607"/>
            <a:ext cx="0" cy="18365"/>
          </a:xfrm>
          <a:custGeom>
            <a:avLst/>
            <a:gdLst/>
            <a:ahLst/>
            <a:cxnLst/>
            <a:rect l="l" t="t" r="r" b="b"/>
            <a:pathLst>
              <a:path h="18365">
                <a:moveTo>
                  <a:pt x="0" y="0"/>
                </a:moveTo>
                <a:lnTo>
                  <a:pt x="0" y="18365"/>
                </a:lnTo>
              </a:path>
            </a:pathLst>
          </a:custGeom>
          <a:ln w="5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48131" y="4699607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353380" y="4703687"/>
            <a:ext cx="0" cy="73461"/>
          </a:xfrm>
          <a:custGeom>
            <a:avLst/>
            <a:gdLst/>
            <a:ahLst/>
            <a:cxnLst/>
            <a:rect l="l" t="t" r="r" b="b"/>
            <a:pathLst>
              <a:path h="73461">
                <a:moveTo>
                  <a:pt x="0" y="73461"/>
                </a:moveTo>
                <a:lnTo>
                  <a:pt x="0" y="0"/>
                </a:lnTo>
              </a:path>
            </a:pathLst>
          </a:custGeom>
          <a:ln w="51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318673" y="4728174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318673" y="4752661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745358" y="4750620"/>
            <a:ext cx="0" cy="73461"/>
          </a:xfrm>
          <a:custGeom>
            <a:avLst/>
            <a:gdLst/>
            <a:ahLst/>
            <a:cxnLst/>
            <a:rect l="l" t="t" r="r" b="b"/>
            <a:pathLst>
              <a:path h="73461">
                <a:moveTo>
                  <a:pt x="0" y="73461"/>
                </a:moveTo>
                <a:lnTo>
                  <a:pt x="0" y="0"/>
                </a:lnTo>
              </a:path>
            </a:pathLst>
          </a:custGeom>
          <a:ln w="51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710652" y="4781229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710651" y="4793471"/>
            <a:ext cx="69412" cy="0"/>
          </a:xfrm>
          <a:custGeom>
            <a:avLst/>
            <a:gdLst/>
            <a:ahLst/>
            <a:cxnLst/>
            <a:rect l="l" t="t" r="r" b="b"/>
            <a:pathLst>
              <a:path w="69412">
                <a:moveTo>
                  <a:pt x="0" y="0"/>
                </a:moveTo>
                <a:lnTo>
                  <a:pt x="6941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665079" y="4829182"/>
            <a:ext cx="0" cy="73461"/>
          </a:xfrm>
          <a:custGeom>
            <a:avLst/>
            <a:gdLst/>
            <a:ahLst/>
            <a:cxnLst/>
            <a:rect l="l" t="t" r="r" b="b"/>
            <a:pathLst>
              <a:path h="73461">
                <a:moveTo>
                  <a:pt x="0" y="73461"/>
                </a:moveTo>
                <a:lnTo>
                  <a:pt x="0" y="0"/>
                </a:lnTo>
              </a:path>
            </a:pathLst>
          </a:custGeom>
          <a:ln w="51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630372" y="4866422"/>
            <a:ext cx="69413" cy="0"/>
          </a:xfrm>
          <a:custGeom>
            <a:avLst/>
            <a:gdLst/>
            <a:ahLst/>
            <a:cxnLst/>
            <a:rect l="l" t="t" r="r" b="b"/>
            <a:pathLst>
              <a:path w="69413">
                <a:moveTo>
                  <a:pt x="0" y="0"/>
                </a:moveTo>
                <a:lnTo>
                  <a:pt x="69413" y="0"/>
                </a:lnTo>
              </a:path>
            </a:pathLst>
          </a:custGeom>
          <a:ln w="142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264213" y="1434639"/>
            <a:ext cx="2881659" cy="851954"/>
          </a:xfrm>
          <a:custGeom>
            <a:avLst/>
            <a:gdLst/>
            <a:ahLst/>
            <a:cxnLst/>
            <a:rect l="l" t="t" r="r" b="b"/>
            <a:pathLst>
              <a:path w="2881659" h="851954">
                <a:moveTo>
                  <a:pt x="0" y="0"/>
                </a:moveTo>
                <a:lnTo>
                  <a:pt x="2881659" y="0"/>
                </a:lnTo>
                <a:lnTo>
                  <a:pt x="2881659" y="851954"/>
                </a:lnTo>
                <a:lnTo>
                  <a:pt x="0" y="851954"/>
                </a:lnTo>
                <a:lnTo>
                  <a:pt x="0" y="0"/>
                </a:lnTo>
                <a:close/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342813" y="1557075"/>
            <a:ext cx="134742" cy="0"/>
          </a:xfrm>
          <a:custGeom>
            <a:avLst/>
            <a:gdLst/>
            <a:ahLst/>
            <a:cxnLst/>
            <a:rect l="l" t="t" r="r" b="b"/>
            <a:pathLst>
              <a:path w="134742">
                <a:moveTo>
                  <a:pt x="0" y="0"/>
                </a:moveTo>
                <a:lnTo>
                  <a:pt x="13474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587800" y="1557074"/>
            <a:ext cx="134742" cy="0"/>
          </a:xfrm>
          <a:custGeom>
            <a:avLst/>
            <a:gdLst/>
            <a:ahLst/>
            <a:cxnLst/>
            <a:rect l="l" t="t" r="r" b="b"/>
            <a:pathLst>
              <a:path w="134742">
                <a:moveTo>
                  <a:pt x="0" y="0"/>
                </a:moveTo>
                <a:lnTo>
                  <a:pt x="134742" y="0"/>
                </a:lnTo>
              </a:path>
            </a:pathLst>
          </a:custGeom>
          <a:ln w="5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495929" y="1520343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495930" y="1520344"/>
            <a:ext cx="72475" cy="72441"/>
          </a:xfrm>
          <a:custGeom>
            <a:avLst/>
            <a:gdLst/>
            <a:ahLst/>
            <a:cxnLst/>
            <a:rect l="l" t="t" r="r" b="b"/>
            <a:pathLst>
              <a:path w="72475" h="72441">
                <a:moveTo>
                  <a:pt x="0" y="0"/>
                </a:moveTo>
                <a:lnTo>
                  <a:pt x="72475" y="0"/>
                </a:lnTo>
                <a:lnTo>
                  <a:pt x="72475" y="72441"/>
                </a:lnTo>
                <a:lnTo>
                  <a:pt x="0" y="72441"/>
                </a:lnTo>
                <a:lnTo>
                  <a:pt x="0" y="0"/>
                </a:lnTo>
                <a:close/>
              </a:path>
            </a:pathLst>
          </a:custGeom>
          <a:ln w="61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342813" y="1766237"/>
            <a:ext cx="134742" cy="0"/>
          </a:xfrm>
          <a:custGeom>
            <a:avLst/>
            <a:gdLst/>
            <a:ahLst/>
            <a:cxnLst/>
            <a:rect l="l" t="t" r="r" b="b"/>
            <a:pathLst>
              <a:path w="134742">
                <a:moveTo>
                  <a:pt x="0" y="0"/>
                </a:moveTo>
                <a:lnTo>
                  <a:pt x="13474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587800" y="1766237"/>
            <a:ext cx="134742" cy="0"/>
          </a:xfrm>
          <a:custGeom>
            <a:avLst/>
            <a:gdLst/>
            <a:ahLst/>
            <a:cxnLst/>
            <a:rect l="l" t="t" r="r" b="b"/>
            <a:pathLst>
              <a:path w="134742">
                <a:moveTo>
                  <a:pt x="0" y="0"/>
                </a:moveTo>
                <a:lnTo>
                  <a:pt x="134742" y="0"/>
                </a:lnTo>
              </a:path>
            </a:pathLst>
          </a:custGeom>
          <a:ln w="510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90826" y="1725318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51533" y="80477"/>
                </a:moveTo>
                <a:lnTo>
                  <a:pt x="9908" y="66283"/>
                </a:lnTo>
                <a:lnTo>
                  <a:pt x="0" y="40408"/>
                </a:ln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490826" y="1725318"/>
            <a:ext cx="82630" cy="80477"/>
          </a:xfrm>
          <a:custGeom>
            <a:avLst/>
            <a:gdLst/>
            <a:ahLst/>
            <a:cxnLst/>
            <a:rect l="l" t="t" r="r" b="b"/>
            <a:pathLst>
              <a:path w="82630" h="80477">
                <a:moveTo>
                  <a:pt x="0" y="40408"/>
                </a:moveTo>
                <a:lnTo>
                  <a:pt x="2460" y="26236"/>
                </a:lnTo>
                <a:lnTo>
                  <a:pt x="9277" y="14212"/>
                </a:lnTo>
                <a:lnTo>
                  <a:pt x="19603" y="5184"/>
                </a:lnTo>
                <a:lnTo>
                  <a:pt x="32588" y="0"/>
                </a:lnTo>
                <a:lnTo>
                  <a:pt x="49492" y="1534"/>
                </a:lnTo>
                <a:lnTo>
                  <a:pt x="63167" y="6773"/>
                </a:lnTo>
                <a:lnTo>
                  <a:pt x="73396" y="15074"/>
                </a:lnTo>
                <a:lnTo>
                  <a:pt x="79956" y="25795"/>
                </a:lnTo>
                <a:lnTo>
                  <a:pt x="82630" y="38295"/>
                </a:lnTo>
                <a:lnTo>
                  <a:pt x="80318" y="53203"/>
                </a:lnTo>
                <a:lnTo>
                  <a:pt x="73840" y="65645"/>
                </a:lnTo>
                <a:lnTo>
                  <a:pt x="63983" y="74957"/>
                </a:lnTo>
                <a:lnTo>
                  <a:pt x="51533" y="80477"/>
                </a:lnTo>
                <a:lnTo>
                  <a:pt x="34259" y="79170"/>
                </a:lnTo>
                <a:lnTo>
                  <a:pt x="3126" y="55939"/>
                </a:lnTo>
                <a:lnTo>
                  <a:pt x="0" y="40408"/>
                </a:lnTo>
                <a:close/>
              </a:path>
            </a:pathLst>
          </a:custGeom>
          <a:ln w="6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342813" y="1975399"/>
            <a:ext cx="134742" cy="0"/>
          </a:xfrm>
          <a:custGeom>
            <a:avLst/>
            <a:gdLst/>
            <a:ahLst/>
            <a:cxnLst/>
            <a:rect l="l" t="t" r="r" b="b"/>
            <a:pathLst>
              <a:path w="134742">
                <a:moveTo>
                  <a:pt x="0" y="0"/>
                </a:moveTo>
                <a:lnTo>
                  <a:pt x="13474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587800" y="1975399"/>
            <a:ext cx="134742" cy="0"/>
          </a:xfrm>
          <a:custGeom>
            <a:avLst/>
            <a:gdLst/>
            <a:ahLst/>
            <a:cxnLst/>
            <a:rect l="l" t="t" r="r" b="b"/>
            <a:pathLst>
              <a:path w="134742">
                <a:moveTo>
                  <a:pt x="0" y="0"/>
                </a:moveTo>
                <a:lnTo>
                  <a:pt x="134742" y="0"/>
                </a:lnTo>
              </a:path>
            </a:pathLst>
          </a:custGeom>
          <a:ln w="5101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482659" y="1918263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99015" y="85704"/>
                </a:moveTo>
                <a:lnTo>
                  <a:pt x="0" y="85704"/>
                </a:lnTo>
                <a:lnTo>
                  <a:pt x="50018" y="0"/>
                </a:lnTo>
                <a:lnTo>
                  <a:pt x="99015" y="857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482660" y="1918262"/>
            <a:ext cx="99015" cy="85705"/>
          </a:xfrm>
          <a:custGeom>
            <a:avLst/>
            <a:gdLst/>
            <a:ahLst/>
            <a:cxnLst/>
            <a:rect l="l" t="t" r="r" b="b"/>
            <a:pathLst>
              <a:path w="99015" h="85705">
                <a:moveTo>
                  <a:pt x="50018" y="0"/>
                </a:moveTo>
                <a:lnTo>
                  <a:pt x="99015" y="85705"/>
                </a:lnTo>
                <a:lnTo>
                  <a:pt x="0" y="85705"/>
                </a:lnTo>
                <a:lnTo>
                  <a:pt x="50018" y="0"/>
                </a:lnTo>
                <a:close/>
              </a:path>
            </a:pathLst>
          </a:custGeom>
          <a:ln w="6123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342812" y="2184562"/>
            <a:ext cx="134742" cy="0"/>
          </a:xfrm>
          <a:custGeom>
            <a:avLst/>
            <a:gdLst/>
            <a:ahLst/>
            <a:cxnLst/>
            <a:rect l="l" t="t" r="r" b="b"/>
            <a:pathLst>
              <a:path w="134742">
                <a:moveTo>
                  <a:pt x="0" y="0"/>
                </a:moveTo>
                <a:lnTo>
                  <a:pt x="13474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587799" y="2184562"/>
            <a:ext cx="134742" cy="0"/>
          </a:xfrm>
          <a:custGeom>
            <a:avLst/>
            <a:gdLst/>
            <a:ahLst/>
            <a:cxnLst/>
            <a:rect l="l" t="t" r="r" b="b"/>
            <a:pathLst>
              <a:path w="134742">
                <a:moveTo>
                  <a:pt x="0" y="0"/>
                </a:moveTo>
                <a:lnTo>
                  <a:pt x="134742" y="0"/>
                </a:lnTo>
              </a:path>
            </a:pathLst>
          </a:custGeom>
          <a:ln w="510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482659" y="2155995"/>
            <a:ext cx="99015" cy="85704"/>
          </a:xfrm>
          <a:custGeom>
            <a:avLst/>
            <a:gdLst/>
            <a:ahLst/>
            <a:cxnLst/>
            <a:rect l="l" t="t" r="r" b="b"/>
            <a:pathLst>
              <a:path w="99015" h="85704">
                <a:moveTo>
                  <a:pt x="50018" y="85704"/>
                </a:moveTo>
                <a:lnTo>
                  <a:pt x="0" y="0"/>
                </a:lnTo>
                <a:lnTo>
                  <a:pt x="99015" y="0"/>
                </a:lnTo>
                <a:lnTo>
                  <a:pt x="50018" y="8570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 txBox="1"/>
          <p:nvPr/>
        </p:nvSpPr>
        <p:spPr>
          <a:xfrm>
            <a:off x="2567551" y="5020657"/>
            <a:ext cx="4482465" cy="159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>
              <a:lnSpc>
                <a:spcPct val="100000"/>
              </a:lnSpc>
            </a:pPr>
            <a:r>
              <a:rPr sz="2000" spc="-5" dirty="0" smtClean="0">
                <a:latin typeface="Arial"/>
                <a:cs typeface="Arial"/>
              </a:rPr>
              <a:t>B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=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25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mT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2"/>
              </a:spcBef>
            </a:pPr>
            <a:endParaRPr sz="1000"/>
          </a:p>
          <a:p>
            <a:pPr marR="83185" algn="ctr">
              <a:lnSpc>
                <a:spcPct val="100000"/>
              </a:lnSpc>
              <a:tabLst>
                <a:tab pos="850900" algn="l"/>
                <a:tab pos="1743075" algn="l"/>
                <a:tab pos="2635250" algn="l"/>
                <a:tab pos="3528695" algn="l"/>
              </a:tabLst>
            </a:pPr>
            <a:r>
              <a:rPr sz="1200" dirty="0" smtClean="0">
                <a:latin typeface="Arial"/>
                <a:cs typeface="Arial"/>
              </a:rPr>
              <a:t>0	</a:t>
            </a:r>
            <a:r>
              <a:rPr sz="1200" spc="-5" dirty="0" smtClean="0">
                <a:latin typeface="Arial"/>
                <a:cs typeface="Arial"/>
              </a:rPr>
              <a:t>2</a:t>
            </a:r>
            <a:r>
              <a:rPr sz="1200" spc="0" dirty="0" smtClean="0">
                <a:latin typeface="Arial"/>
                <a:cs typeface="Arial"/>
              </a:rPr>
              <a:t>0	</a:t>
            </a:r>
            <a:r>
              <a:rPr sz="1200" spc="-5" dirty="0" smtClean="0">
                <a:latin typeface="Arial"/>
                <a:cs typeface="Arial"/>
              </a:rPr>
              <a:t>4</a:t>
            </a:r>
            <a:r>
              <a:rPr sz="1200" spc="0" dirty="0" smtClean="0">
                <a:latin typeface="Arial"/>
                <a:cs typeface="Arial"/>
              </a:rPr>
              <a:t>0	</a:t>
            </a:r>
            <a:r>
              <a:rPr sz="1200" spc="-5" dirty="0" smtClean="0">
                <a:latin typeface="Arial"/>
                <a:cs typeface="Arial"/>
              </a:rPr>
              <a:t>6</a:t>
            </a:r>
            <a:r>
              <a:rPr sz="1200" spc="0" dirty="0" smtClean="0">
                <a:latin typeface="Arial"/>
                <a:cs typeface="Arial"/>
              </a:rPr>
              <a:t>0	</a:t>
            </a:r>
            <a:r>
              <a:rPr sz="1200" spc="-5" dirty="0" smtClean="0"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5"/>
              </a:spcBef>
            </a:pPr>
            <a:endParaRPr sz="650"/>
          </a:p>
          <a:p>
            <a:pPr marR="125095" algn="ctr">
              <a:lnSpc>
                <a:spcPct val="100000"/>
              </a:lnSpc>
            </a:pPr>
            <a:r>
              <a:rPr sz="1450" spc="5" dirty="0" smtClean="0">
                <a:latin typeface="Arial"/>
                <a:cs typeface="Arial"/>
              </a:rPr>
              <a:t>A</a:t>
            </a:r>
            <a:r>
              <a:rPr sz="1450" spc="-5" dirty="0" smtClean="0">
                <a:latin typeface="Arial"/>
                <a:cs typeface="Arial"/>
              </a:rPr>
              <a:t>v</a:t>
            </a:r>
            <a:r>
              <a:rPr sz="1450" spc="0" dirty="0" smtClean="0">
                <a:latin typeface="Arial"/>
                <a:cs typeface="Arial"/>
              </a:rPr>
              <a:t>erag</a:t>
            </a:r>
            <a:r>
              <a:rPr sz="1450" spc="5" dirty="0" smtClean="0">
                <a:latin typeface="Arial"/>
                <a:cs typeface="Arial"/>
              </a:rPr>
              <a:t>e </a:t>
            </a:r>
            <a:r>
              <a:rPr sz="1450" spc="0" dirty="0" smtClean="0">
                <a:latin typeface="Arial"/>
                <a:cs typeface="Arial"/>
              </a:rPr>
              <a:t>dept</a:t>
            </a:r>
            <a:r>
              <a:rPr sz="1450" spc="5" dirty="0" smtClean="0">
                <a:latin typeface="Arial"/>
                <a:cs typeface="Arial"/>
              </a:rPr>
              <a:t>h </a:t>
            </a:r>
            <a:r>
              <a:rPr sz="1450" spc="0" dirty="0" smtClean="0">
                <a:latin typeface="Arial"/>
                <a:cs typeface="Arial"/>
              </a:rPr>
              <a:t>(nm)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29"/>
              </a:spcBef>
            </a:pPr>
            <a:endParaRPr sz="1300"/>
          </a:p>
          <a:p>
            <a:pPr marL="12700" marR="12700" indent="0">
              <a:lnSpc>
                <a:spcPts val="1440"/>
              </a:lnSpc>
            </a:pPr>
            <a:r>
              <a:rPr sz="1500" spc="-5" dirty="0" smtClean="0">
                <a:latin typeface="Arial"/>
                <a:cs typeface="Arial"/>
              </a:rPr>
              <a:t>F</a:t>
            </a:r>
            <a:r>
              <a:rPr sz="1500" spc="0" dirty="0" smtClean="0">
                <a:latin typeface="Arial"/>
                <a:cs typeface="Arial"/>
              </a:rPr>
              <a:t>it</a:t>
            </a:r>
            <a:r>
              <a:rPr sz="1500" spc="-20" dirty="0" smtClean="0">
                <a:latin typeface="Arial"/>
                <a:cs typeface="Arial"/>
              </a:rPr>
              <a:t> </a:t>
            </a:r>
            <a:r>
              <a:rPr sz="1500" spc="5" dirty="0" smtClean="0">
                <a:latin typeface="Arial"/>
                <a:cs typeface="Arial"/>
              </a:rPr>
              <a:t>b</a:t>
            </a:r>
            <a:r>
              <a:rPr sz="1500" spc="0" dirty="0" smtClean="0">
                <a:latin typeface="Arial"/>
                <a:cs typeface="Arial"/>
              </a:rPr>
              <a:t>y</a:t>
            </a:r>
            <a:r>
              <a:rPr sz="1500" spc="-5" dirty="0" smtClean="0">
                <a:latin typeface="Arial"/>
                <a:cs typeface="Arial"/>
              </a:rPr>
              <a:t> G</a:t>
            </a:r>
            <a:r>
              <a:rPr sz="1500" spc="5" dirty="0" smtClean="0">
                <a:latin typeface="Arial"/>
                <a:cs typeface="Arial"/>
              </a:rPr>
              <a:t>auss</a:t>
            </a:r>
            <a:r>
              <a:rPr sz="1500" spc="0" dirty="0" smtClean="0">
                <a:latin typeface="Arial"/>
                <a:cs typeface="Arial"/>
              </a:rPr>
              <a:t>i</a:t>
            </a:r>
            <a:r>
              <a:rPr sz="1500" spc="5" dirty="0" smtClean="0">
                <a:latin typeface="Arial"/>
                <a:cs typeface="Arial"/>
              </a:rPr>
              <a:t>a</a:t>
            </a:r>
            <a:r>
              <a:rPr sz="1500" spc="0" dirty="0" smtClean="0">
                <a:latin typeface="Arial"/>
                <a:cs typeface="Arial"/>
              </a:rPr>
              <a:t>n</a:t>
            </a:r>
            <a:r>
              <a:rPr sz="1500" spc="-30" dirty="0" smtClean="0">
                <a:latin typeface="Arial"/>
                <a:cs typeface="Arial"/>
              </a:rPr>
              <a:t> </a:t>
            </a:r>
            <a:r>
              <a:rPr sz="1500" spc="-5" dirty="0" smtClean="0">
                <a:latin typeface="Arial"/>
                <a:cs typeface="Arial"/>
              </a:rPr>
              <a:t>m</a:t>
            </a:r>
            <a:r>
              <a:rPr sz="1500" spc="5" dirty="0" smtClean="0">
                <a:latin typeface="Arial"/>
                <a:cs typeface="Arial"/>
              </a:rPr>
              <a:t>ode</a:t>
            </a:r>
            <a:r>
              <a:rPr sz="1500" spc="0" dirty="0" smtClean="0">
                <a:latin typeface="Arial"/>
                <a:cs typeface="Arial"/>
              </a:rPr>
              <a:t>l</a:t>
            </a:r>
            <a:r>
              <a:rPr sz="1500" spc="-10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f</a:t>
            </a:r>
            <a:r>
              <a:rPr sz="1500" spc="5" dirty="0" smtClean="0">
                <a:latin typeface="Arial"/>
                <a:cs typeface="Arial"/>
              </a:rPr>
              <a:t>o</a:t>
            </a:r>
            <a:r>
              <a:rPr sz="1500" spc="0" dirty="0" smtClean="0">
                <a:latin typeface="Arial"/>
                <a:cs typeface="Arial"/>
              </a:rPr>
              <a:t>r</a:t>
            </a:r>
            <a:r>
              <a:rPr sz="1500" spc="-20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t</a:t>
            </a:r>
            <a:r>
              <a:rPr sz="1500" spc="5" dirty="0" smtClean="0">
                <a:latin typeface="Arial"/>
                <a:cs typeface="Arial"/>
              </a:rPr>
              <a:t>h</a:t>
            </a:r>
            <a:r>
              <a:rPr sz="1500" spc="0" dirty="0" smtClean="0">
                <a:latin typeface="Arial"/>
                <a:cs typeface="Arial"/>
              </a:rPr>
              <a:t>e</a:t>
            </a:r>
            <a:r>
              <a:rPr sz="1500" spc="-5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fi</a:t>
            </a:r>
            <a:r>
              <a:rPr sz="1500" spc="5" dirty="0" smtClean="0">
                <a:latin typeface="Arial"/>
                <a:cs typeface="Arial"/>
              </a:rPr>
              <a:t>e</a:t>
            </a:r>
            <a:r>
              <a:rPr sz="1500" spc="0" dirty="0" smtClean="0">
                <a:latin typeface="Arial"/>
                <a:cs typeface="Arial"/>
              </a:rPr>
              <a:t>ld</a:t>
            </a:r>
            <a:r>
              <a:rPr sz="1500" spc="-15" dirty="0" smtClean="0">
                <a:latin typeface="Arial"/>
                <a:cs typeface="Arial"/>
              </a:rPr>
              <a:t> </a:t>
            </a:r>
            <a:r>
              <a:rPr sz="1500" spc="5" dirty="0" smtClean="0">
                <a:latin typeface="Arial"/>
                <a:cs typeface="Arial"/>
              </a:rPr>
              <a:t>a</a:t>
            </a:r>
            <a:r>
              <a:rPr sz="1500" spc="0" dirty="0" smtClean="0">
                <a:latin typeface="Arial"/>
                <a:cs typeface="Arial"/>
              </a:rPr>
              <a:t>t</a:t>
            </a:r>
            <a:r>
              <a:rPr sz="1500" spc="-10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t</a:t>
            </a:r>
            <a:r>
              <a:rPr sz="1500" spc="5" dirty="0" smtClean="0">
                <a:latin typeface="Arial"/>
                <a:cs typeface="Arial"/>
              </a:rPr>
              <a:t>h</a:t>
            </a:r>
            <a:r>
              <a:rPr sz="1500" spc="0" dirty="0" smtClean="0">
                <a:latin typeface="Arial"/>
                <a:cs typeface="Arial"/>
              </a:rPr>
              <a:t>e</a:t>
            </a:r>
            <a:r>
              <a:rPr sz="1500" spc="-15" dirty="0" smtClean="0">
                <a:latin typeface="Arial"/>
                <a:cs typeface="Arial"/>
              </a:rPr>
              <a:t> </a:t>
            </a:r>
            <a:r>
              <a:rPr sz="1500" spc="-5" dirty="0" smtClean="0">
                <a:latin typeface="Arial"/>
                <a:cs typeface="Arial"/>
              </a:rPr>
              <a:t>m</a:t>
            </a:r>
            <a:r>
              <a:rPr sz="1500" spc="5" dirty="0" smtClean="0">
                <a:latin typeface="Arial"/>
                <a:cs typeface="Arial"/>
              </a:rPr>
              <a:t>uo</a:t>
            </a:r>
            <a:r>
              <a:rPr sz="1500" spc="0" dirty="0" smtClean="0">
                <a:latin typeface="Arial"/>
                <a:cs typeface="Arial"/>
              </a:rPr>
              <a:t>n</a:t>
            </a:r>
            <a:r>
              <a:rPr sz="1500" spc="-5" dirty="0" smtClean="0">
                <a:latin typeface="Arial"/>
                <a:cs typeface="Arial"/>
              </a:rPr>
              <a:t> </a:t>
            </a:r>
            <a:r>
              <a:rPr sz="1500" spc="5" dirty="0" smtClean="0">
                <a:latin typeface="Arial"/>
                <a:cs typeface="Arial"/>
              </a:rPr>
              <a:t>s</a:t>
            </a:r>
            <a:r>
              <a:rPr sz="1500" spc="0" dirty="0" smtClean="0">
                <a:latin typeface="Arial"/>
                <a:cs typeface="Arial"/>
              </a:rPr>
              <a:t>ite</a:t>
            </a:r>
            <a:r>
              <a:rPr sz="1500" spc="-15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– </a:t>
            </a:r>
            <a:r>
              <a:rPr sz="1500" spc="5" dirty="0" smtClean="0">
                <a:latin typeface="Arial"/>
                <a:cs typeface="Arial"/>
              </a:rPr>
              <a:t>app</a:t>
            </a:r>
            <a:r>
              <a:rPr sz="1500" spc="0" dirty="0" smtClean="0">
                <a:latin typeface="Arial"/>
                <a:cs typeface="Arial"/>
              </a:rPr>
              <a:t>r</a:t>
            </a:r>
            <a:r>
              <a:rPr sz="1500" spc="5" dirty="0" smtClean="0">
                <a:latin typeface="Arial"/>
                <a:cs typeface="Arial"/>
              </a:rPr>
              <a:t>o</a:t>
            </a:r>
            <a:r>
              <a:rPr sz="1500" spc="-20" dirty="0" smtClean="0">
                <a:latin typeface="Arial"/>
                <a:cs typeface="Arial"/>
              </a:rPr>
              <a:t>x</a:t>
            </a:r>
            <a:r>
              <a:rPr sz="1500" spc="0" dirty="0" smtClean="0">
                <a:latin typeface="Arial"/>
                <a:cs typeface="Arial"/>
              </a:rPr>
              <a:t>i</a:t>
            </a:r>
            <a:r>
              <a:rPr sz="1500" spc="-5" dirty="0" smtClean="0">
                <a:latin typeface="Arial"/>
                <a:cs typeface="Arial"/>
              </a:rPr>
              <a:t>m</a:t>
            </a:r>
            <a:r>
              <a:rPr sz="1500" spc="5" dirty="0" smtClean="0">
                <a:latin typeface="Arial"/>
                <a:cs typeface="Arial"/>
              </a:rPr>
              <a:t>a</a:t>
            </a:r>
            <a:r>
              <a:rPr sz="1500" spc="0" dirty="0" smtClean="0">
                <a:latin typeface="Arial"/>
                <a:cs typeface="Arial"/>
              </a:rPr>
              <a:t>t</a:t>
            </a:r>
            <a:r>
              <a:rPr sz="1500" spc="5" dirty="0" smtClean="0">
                <a:latin typeface="Arial"/>
                <a:cs typeface="Arial"/>
              </a:rPr>
              <a:t>e</a:t>
            </a:r>
            <a:r>
              <a:rPr sz="1500" spc="0" dirty="0" smtClean="0">
                <a:latin typeface="Arial"/>
                <a:cs typeface="Arial"/>
              </a:rPr>
              <a:t>,</a:t>
            </a:r>
            <a:r>
              <a:rPr sz="1500" spc="-30" dirty="0" smtClean="0">
                <a:latin typeface="Arial"/>
                <a:cs typeface="Arial"/>
              </a:rPr>
              <a:t> </a:t>
            </a:r>
            <a:r>
              <a:rPr sz="1500" spc="5" dirty="0" smtClean="0">
                <a:latin typeface="Arial"/>
                <a:cs typeface="Arial"/>
              </a:rPr>
              <a:t>qua</a:t>
            </a:r>
            <a:r>
              <a:rPr sz="1500" spc="0" dirty="0" smtClean="0">
                <a:latin typeface="Arial"/>
                <a:cs typeface="Arial"/>
              </a:rPr>
              <a:t>lit</a:t>
            </a:r>
            <a:r>
              <a:rPr sz="1500" spc="5" dirty="0" smtClean="0">
                <a:latin typeface="Arial"/>
                <a:cs typeface="Arial"/>
              </a:rPr>
              <a:t>a</a:t>
            </a:r>
            <a:r>
              <a:rPr sz="1500" spc="0" dirty="0" smtClean="0">
                <a:latin typeface="Arial"/>
                <a:cs typeface="Arial"/>
              </a:rPr>
              <a:t>ti</a:t>
            </a:r>
            <a:r>
              <a:rPr sz="1500" spc="-20" dirty="0" smtClean="0">
                <a:latin typeface="Arial"/>
                <a:cs typeface="Arial"/>
              </a:rPr>
              <a:t>v</a:t>
            </a:r>
            <a:r>
              <a:rPr sz="1500" spc="0" dirty="0" smtClean="0">
                <a:latin typeface="Arial"/>
                <a:cs typeface="Arial"/>
              </a:rPr>
              <a:t>e</a:t>
            </a:r>
            <a:r>
              <a:rPr sz="1500" spc="-5" dirty="0" smtClean="0">
                <a:latin typeface="Arial"/>
                <a:cs typeface="Arial"/>
              </a:rPr>
              <a:t> </a:t>
            </a:r>
            <a:r>
              <a:rPr sz="1500" spc="5" dirty="0" smtClean="0">
                <a:latin typeface="Arial"/>
                <a:cs typeface="Arial"/>
              </a:rPr>
              <a:t>co</a:t>
            </a:r>
            <a:r>
              <a:rPr sz="1500" spc="-5" dirty="0" smtClean="0">
                <a:latin typeface="Arial"/>
                <a:cs typeface="Arial"/>
              </a:rPr>
              <a:t>m</a:t>
            </a:r>
            <a:r>
              <a:rPr sz="1500" spc="5" dirty="0" smtClean="0">
                <a:latin typeface="Arial"/>
                <a:cs typeface="Arial"/>
              </a:rPr>
              <a:t>pa</a:t>
            </a:r>
            <a:r>
              <a:rPr sz="1500" spc="0" dirty="0" smtClean="0">
                <a:latin typeface="Arial"/>
                <a:cs typeface="Arial"/>
              </a:rPr>
              <a:t>ri</a:t>
            </a:r>
            <a:r>
              <a:rPr sz="1500" spc="5" dirty="0" smtClean="0">
                <a:latin typeface="Arial"/>
                <a:cs typeface="Arial"/>
              </a:rPr>
              <a:t>son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2170152" y="4793163"/>
            <a:ext cx="23812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 smtClean="0">
                <a:latin typeface="Arial"/>
                <a:cs typeface="Arial"/>
              </a:rPr>
              <a:t>0</a:t>
            </a:r>
            <a:r>
              <a:rPr sz="1200" spc="0" dirty="0" smtClean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2170152" y="3595269"/>
            <a:ext cx="23812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 smtClean="0">
                <a:latin typeface="Arial"/>
                <a:cs typeface="Arial"/>
              </a:rPr>
              <a:t>0</a:t>
            </a:r>
            <a:r>
              <a:rPr sz="1200" spc="0" dirty="0" smtClean="0">
                <a:latin typeface="Arial"/>
                <a:cs typeface="Arial"/>
              </a:rPr>
              <a:t>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2170152" y="2397375"/>
            <a:ext cx="23812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 smtClean="0">
                <a:latin typeface="Arial"/>
                <a:cs typeface="Arial"/>
              </a:rPr>
              <a:t>1</a:t>
            </a:r>
            <a:r>
              <a:rPr sz="1200" spc="0" dirty="0" smtClean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4756781" y="1438013"/>
            <a:ext cx="2363470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600"/>
              </a:lnSpc>
            </a:pPr>
            <a:r>
              <a:rPr sz="1300" spc="15" dirty="0" smtClean="0">
                <a:latin typeface="Arial"/>
                <a:cs typeface="Arial"/>
              </a:rPr>
              <a:t>EP</a:t>
            </a:r>
            <a:r>
              <a:rPr sz="1300" spc="10" dirty="0" smtClean="0">
                <a:latin typeface="Arial"/>
                <a:cs typeface="Arial"/>
              </a:rPr>
              <a:t> </a:t>
            </a:r>
            <a:r>
              <a:rPr sz="1300" spc="5" dirty="0" smtClean="0">
                <a:latin typeface="Arial"/>
                <a:cs typeface="Arial"/>
              </a:rPr>
              <a:t>12</a:t>
            </a:r>
            <a:r>
              <a:rPr sz="1300" spc="10" dirty="0" smtClean="0">
                <a:latin typeface="Arial"/>
                <a:cs typeface="Arial"/>
              </a:rPr>
              <a:t>0</a:t>
            </a:r>
            <a:r>
              <a:rPr sz="1300" spc="5" dirty="0" smtClean="0">
                <a:latin typeface="Arial"/>
                <a:cs typeface="Arial"/>
              </a:rPr>
              <a:t> u</a:t>
            </a:r>
            <a:r>
              <a:rPr sz="1300" spc="20" dirty="0" smtClean="0">
                <a:latin typeface="Arial"/>
                <a:cs typeface="Arial"/>
              </a:rPr>
              <a:t>m</a:t>
            </a:r>
            <a:r>
              <a:rPr sz="1300" spc="5" dirty="0" smtClean="0">
                <a:latin typeface="Arial"/>
                <a:cs typeface="Arial"/>
              </a:rPr>
              <a:t> </a:t>
            </a:r>
            <a:r>
              <a:rPr sz="1300" spc="15" dirty="0" smtClean="0">
                <a:latin typeface="Arial"/>
                <a:cs typeface="Arial"/>
              </a:rPr>
              <a:t>+</a:t>
            </a:r>
            <a:r>
              <a:rPr sz="1300" spc="5" dirty="0" smtClean="0">
                <a:latin typeface="Arial"/>
                <a:cs typeface="Arial"/>
              </a:rPr>
              <a:t> </a:t>
            </a:r>
            <a:r>
              <a:rPr sz="1300" spc="15" dirty="0" smtClean="0">
                <a:latin typeface="Arial"/>
                <a:cs typeface="Arial"/>
              </a:rPr>
              <a:t>BCP</a:t>
            </a:r>
            <a:r>
              <a:rPr sz="1300" spc="10" dirty="0" smtClean="0">
                <a:latin typeface="Arial"/>
                <a:cs typeface="Arial"/>
              </a:rPr>
              <a:t> </a:t>
            </a:r>
            <a:r>
              <a:rPr sz="1300" spc="5" dirty="0" smtClean="0">
                <a:latin typeface="Arial"/>
                <a:cs typeface="Arial"/>
              </a:rPr>
              <a:t>1</a:t>
            </a:r>
            <a:r>
              <a:rPr sz="1300" spc="10" dirty="0" smtClean="0">
                <a:latin typeface="Arial"/>
                <a:cs typeface="Arial"/>
              </a:rPr>
              <a:t>0</a:t>
            </a:r>
            <a:r>
              <a:rPr sz="1300" spc="5" dirty="0" smtClean="0">
                <a:latin typeface="Arial"/>
                <a:cs typeface="Arial"/>
              </a:rPr>
              <a:t> u</a:t>
            </a:r>
            <a:r>
              <a:rPr sz="1300" spc="20" dirty="0" smtClean="0">
                <a:latin typeface="Arial"/>
                <a:cs typeface="Arial"/>
              </a:rPr>
              <a:t>m</a:t>
            </a:r>
            <a:r>
              <a:rPr sz="1300" spc="5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f</a:t>
            </a:r>
            <a:r>
              <a:rPr sz="1300" spc="5" dirty="0" smtClean="0">
                <a:latin typeface="Arial"/>
                <a:cs typeface="Arial"/>
              </a:rPr>
              <a:t>in</a:t>
            </a:r>
            <a:r>
              <a:rPr sz="1300" spc="10" dirty="0" smtClean="0">
                <a:latin typeface="Arial"/>
                <a:cs typeface="Arial"/>
              </a:rPr>
              <a:t>ish EP </a:t>
            </a:r>
            <a:r>
              <a:rPr sz="1300" spc="5" dirty="0" smtClean="0">
                <a:latin typeface="Arial"/>
                <a:cs typeface="Arial"/>
              </a:rPr>
              <a:t>12</a:t>
            </a:r>
            <a:r>
              <a:rPr sz="1300" spc="10" dirty="0" smtClean="0">
                <a:latin typeface="Arial"/>
                <a:cs typeface="Arial"/>
              </a:rPr>
              <a:t>0</a:t>
            </a:r>
            <a:r>
              <a:rPr sz="1300" spc="5" dirty="0" smtClean="0">
                <a:latin typeface="Arial"/>
                <a:cs typeface="Arial"/>
              </a:rPr>
              <a:t> </a:t>
            </a:r>
            <a:r>
              <a:rPr sz="1300" spc="10" dirty="0" smtClean="0">
                <a:latin typeface="Arial"/>
                <a:cs typeface="Arial"/>
              </a:rPr>
              <a:t>um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4756781" y="1867433"/>
            <a:ext cx="1873250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 smtClean="0">
                <a:latin typeface="Arial"/>
                <a:cs typeface="Arial"/>
              </a:rPr>
              <a:t>EP</a:t>
            </a:r>
            <a:r>
              <a:rPr sz="1300" spc="10" dirty="0" smtClean="0">
                <a:latin typeface="Arial"/>
                <a:cs typeface="Arial"/>
              </a:rPr>
              <a:t> </a:t>
            </a:r>
            <a:r>
              <a:rPr sz="1300" spc="5" dirty="0" smtClean="0">
                <a:latin typeface="Arial"/>
                <a:cs typeface="Arial"/>
              </a:rPr>
              <a:t>12</a:t>
            </a:r>
            <a:r>
              <a:rPr sz="1300" spc="10" dirty="0" smtClean="0">
                <a:latin typeface="Arial"/>
                <a:cs typeface="Arial"/>
              </a:rPr>
              <a:t>0</a:t>
            </a:r>
            <a:r>
              <a:rPr sz="1300" spc="5" dirty="0" smtClean="0">
                <a:latin typeface="Arial"/>
                <a:cs typeface="Arial"/>
              </a:rPr>
              <a:t> u</a:t>
            </a:r>
            <a:r>
              <a:rPr sz="1300" spc="20" dirty="0" smtClean="0">
                <a:latin typeface="Arial"/>
                <a:cs typeface="Arial"/>
              </a:rPr>
              <a:t>m</a:t>
            </a:r>
            <a:r>
              <a:rPr sz="1300" spc="5" dirty="0" smtClean="0">
                <a:latin typeface="Arial"/>
                <a:cs typeface="Arial"/>
              </a:rPr>
              <a:t> </a:t>
            </a:r>
            <a:r>
              <a:rPr sz="1300" spc="15" dirty="0" smtClean="0">
                <a:latin typeface="Arial"/>
                <a:cs typeface="Arial"/>
              </a:rPr>
              <a:t>+</a:t>
            </a:r>
            <a:r>
              <a:rPr sz="1300" spc="5" dirty="0" smtClean="0">
                <a:latin typeface="Arial"/>
                <a:cs typeface="Arial"/>
              </a:rPr>
              <a:t> 120</a:t>
            </a:r>
            <a:r>
              <a:rPr sz="1300" spc="15" dirty="0" smtClean="0">
                <a:latin typeface="Arial"/>
                <a:cs typeface="Arial"/>
              </a:rPr>
              <a:t>C</a:t>
            </a:r>
            <a:r>
              <a:rPr sz="1300" spc="5" dirty="0" smtClean="0">
                <a:latin typeface="Arial"/>
                <a:cs typeface="Arial"/>
              </a:rPr>
              <a:t> ba</a:t>
            </a:r>
            <a:r>
              <a:rPr sz="1300" spc="10" dirty="0" smtClean="0">
                <a:latin typeface="Arial"/>
                <a:cs typeface="Arial"/>
              </a:rPr>
              <a:t>ke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4756780" y="2076597"/>
            <a:ext cx="1424305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 smtClean="0">
                <a:latin typeface="Arial"/>
                <a:cs typeface="Arial"/>
              </a:rPr>
              <a:t>Ni</a:t>
            </a:r>
            <a:r>
              <a:rPr sz="1300" spc="5" dirty="0" smtClean="0">
                <a:latin typeface="Arial"/>
                <a:cs typeface="Arial"/>
              </a:rPr>
              <a:t>troge</a:t>
            </a:r>
            <a:r>
              <a:rPr sz="1300" spc="10" dirty="0" smtClean="0">
                <a:latin typeface="Arial"/>
                <a:cs typeface="Arial"/>
              </a:rPr>
              <a:t>n</a:t>
            </a:r>
            <a:r>
              <a:rPr sz="1300" spc="5" dirty="0" smtClean="0">
                <a:latin typeface="Arial"/>
                <a:cs typeface="Arial"/>
              </a:rPr>
              <a:t> treatment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4624951" y="2403441"/>
            <a:ext cx="268287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fp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~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2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m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rf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e,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4587345" y="2650329"/>
            <a:ext cx="187388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u="sng" spc="-204" dirty="0" smtClean="0">
                <a:latin typeface="Arial"/>
                <a:cs typeface="Arial"/>
              </a:rPr>
              <a:t> </a:t>
            </a:r>
            <a:r>
              <a:rPr sz="1800" u="sng" spc="-5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cr</a:t>
            </a:r>
            <a:r>
              <a:rPr sz="1800" spc="-10" dirty="0" smtClean="0">
                <a:latin typeface="Arial"/>
                <a:cs typeface="Arial"/>
              </a:rPr>
              <a:t>ea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deeper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4657463" y="3552538"/>
            <a:ext cx="1417319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698611" y="3686650"/>
            <a:ext cx="1194053" cy="0"/>
          </a:xfrm>
          <a:custGeom>
            <a:avLst/>
            <a:gdLst/>
            <a:ahLst/>
            <a:cxnLst/>
            <a:rect l="l" t="t" r="r" b="b"/>
            <a:pathLst>
              <a:path w="1194053">
                <a:moveTo>
                  <a:pt x="0" y="0"/>
                </a:moveTo>
                <a:lnTo>
                  <a:pt x="1194054" y="0"/>
                </a:lnTo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816466" y="3642194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715886" y="2180937"/>
            <a:ext cx="996695" cy="310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894957" y="2315050"/>
            <a:ext cx="635508" cy="0"/>
          </a:xfrm>
          <a:custGeom>
            <a:avLst/>
            <a:gdLst/>
            <a:ahLst/>
            <a:cxnLst/>
            <a:rect l="l" t="t" r="r" b="b"/>
            <a:pathLst>
              <a:path w="635508">
                <a:moveTo>
                  <a:pt x="0" y="0"/>
                </a:moveTo>
                <a:lnTo>
                  <a:pt x="635508" y="0"/>
                </a:lnTo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454267" y="2270594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894959" y="2270594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76200" y="88900"/>
                </a:moveTo>
                <a:lnTo>
                  <a:pt x="0" y="44450"/>
                </a:lnTo>
                <a:lnTo>
                  <a:pt x="76200" y="0"/>
                </a:lnTo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 txBox="1"/>
          <p:nvPr/>
        </p:nvSpPr>
        <p:spPr>
          <a:xfrm>
            <a:off x="2719951" y="1822290"/>
            <a:ext cx="111633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Arial"/>
                <a:cs typeface="Arial"/>
              </a:rPr>
              <a:t>~15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nm </a:t>
            </a:r>
            <a:r>
              <a:rPr sz="1600" spc="-10" dirty="0" smtClean="0">
                <a:latin typeface="Arial"/>
                <a:cs typeface="Arial"/>
              </a:rPr>
              <a:t>-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2719748" y="2066128"/>
            <a:ext cx="906144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sc</a:t>
            </a:r>
            <a:r>
              <a:rPr sz="1600" spc="-15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een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5996296" y="3496658"/>
            <a:ext cx="880744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sz="2000" i="1" spc="-15" dirty="0" smtClean="0">
                <a:latin typeface="Arial"/>
                <a:cs typeface="Arial"/>
              </a:rPr>
              <a:t>m</a:t>
            </a:r>
            <a:r>
              <a:rPr sz="2000" i="1" spc="-10" dirty="0" smtClean="0">
                <a:latin typeface="Arial"/>
                <a:cs typeface="Arial"/>
              </a:rPr>
              <a:t>f</a:t>
            </a:r>
            <a:r>
              <a:rPr sz="2000" i="1" spc="0" dirty="0" smtClean="0">
                <a:latin typeface="Arial"/>
                <a:cs typeface="Arial"/>
              </a:rPr>
              <a:t>p</a:t>
            </a:r>
            <a:r>
              <a:rPr sz="2000" spc="5" dirty="0" smtClean="0">
                <a:latin typeface="Arial"/>
                <a:cs typeface="Arial"/>
              </a:rPr>
              <a:t>~</a:t>
            </a:r>
            <a:r>
              <a:rPr sz="2000" spc="0" dirty="0" smtClean="0">
                <a:latin typeface="Arial"/>
                <a:cs typeface="Arial"/>
              </a:rPr>
              <a:t>40 nm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3706486" y="3781138"/>
            <a:ext cx="582167" cy="31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885074" y="3839050"/>
            <a:ext cx="356336" cy="71272"/>
          </a:xfrm>
          <a:custGeom>
            <a:avLst/>
            <a:gdLst/>
            <a:ahLst/>
            <a:cxnLst/>
            <a:rect l="l" t="t" r="r" b="b"/>
            <a:pathLst>
              <a:path w="356336" h="71272">
                <a:moveTo>
                  <a:pt x="356336" y="0"/>
                </a:moveTo>
                <a:lnTo>
                  <a:pt x="0" y="71272"/>
                </a:lnTo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885068" y="3851782"/>
            <a:ext cx="83438" cy="87172"/>
          </a:xfrm>
          <a:custGeom>
            <a:avLst/>
            <a:gdLst/>
            <a:ahLst/>
            <a:cxnLst/>
            <a:rect l="l" t="t" r="r" b="b"/>
            <a:pathLst>
              <a:path w="83438" h="87172">
                <a:moveTo>
                  <a:pt x="83438" y="87172"/>
                </a:moveTo>
                <a:lnTo>
                  <a:pt x="0" y="58534"/>
                </a:lnTo>
                <a:lnTo>
                  <a:pt x="66001" y="0"/>
                </a:lnTo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 txBox="1"/>
          <p:nvPr/>
        </p:nvSpPr>
        <p:spPr>
          <a:xfrm>
            <a:off x="3024496" y="3725258"/>
            <a:ext cx="871855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sz="2000" i="1" spc="-15" dirty="0" smtClean="0">
                <a:latin typeface="Arial"/>
                <a:cs typeface="Arial"/>
              </a:rPr>
              <a:t>m</a:t>
            </a:r>
            <a:r>
              <a:rPr sz="2000" i="1" spc="-10" dirty="0" smtClean="0">
                <a:latin typeface="Arial"/>
                <a:cs typeface="Arial"/>
              </a:rPr>
              <a:t>f</a:t>
            </a:r>
            <a:r>
              <a:rPr sz="2000" i="1" spc="0" dirty="0" smtClean="0">
                <a:latin typeface="Arial"/>
                <a:cs typeface="Arial"/>
              </a:rPr>
              <a:t>p</a:t>
            </a:r>
            <a:r>
              <a:rPr sz="2000" i="1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&gt; 400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010400" y="31242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120 C Bake</a:t>
            </a:r>
          </a:p>
          <a:p>
            <a:r>
              <a:rPr lang="en-US" b="1" dirty="0" smtClean="0"/>
              <a:t>Kappa increases from </a:t>
            </a:r>
          </a:p>
          <a:p>
            <a:r>
              <a:rPr lang="en-US" b="1" dirty="0" smtClean="0"/>
              <a:t>1.5  to about 3</a:t>
            </a:r>
          </a:p>
          <a:p>
            <a:endParaRPr lang="en-US" b="1" dirty="0" smtClean="0"/>
          </a:p>
          <a:p>
            <a:r>
              <a:rPr lang="en-US" b="1" dirty="0" smtClean="0"/>
              <a:t>Hc1 goes down</a:t>
            </a:r>
          </a:p>
          <a:p>
            <a:r>
              <a:rPr lang="en-US" b="1" dirty="0" smtClean="0"/>
              <a:t>To about 100 </a:t>
            </a:r>
            <a:r>
              <a:rPr lang="en-US" b="1" dirty="0" err="1" smtClean="0"/>
              <a:t>mT</a:t>
            </a:r>
            <a:endParaRPr lang="en-US" b="1" dirty="0"/>
          </a:p>
        </p:txBody>
      </p:sp>
      <p:cxnSp>
        <p:nvCxnSpPr>
          <p:cNvPr id="309" name="Straight Arrow Connector 308"/>
          <p:cNvCxnSpPr/>
          <p:nvPr/>
        </p:nvCxnSpPr>
        <p:spPr>
          <a:xfrm flipH="1">
            <a:off x="5562600" y="3200400"/>
            <a:ext cx="2057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Fundamental RF Critical Field Measurement</a:t>
            </a:r>
            <a:br>
              <a:rPr lang="en-US" sz="3200" dirty="0" smtClean="0"/>
            </a:br>
            <a:r>
              <a:rPr lang="en-US" sz="3200" dirty="0" smtClean="0"/>
              <a:t>N. </a:t>
            </a:r>
            <a:r>
              <a:rPr lang="en-US" sz="3200" dirty="0" err="1" smtClean="0"/>
              <a:t>Valles</a:t>
            </a:r>
            <a:r>
              <a:rPr lang="en-US" sz="3200" dirty="0" smtClean="0"/>
              <a:t> Cornell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4" descr="C:\Users\Nick\Documents\Cornell\A-Exam\Liepe\FinalHshvsT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06"/>
          <a:stretch>
            <a:fillRect/>
          </a:stretch>
        </p:blipFill>
        <p:spPr bwMode="auto">
          <a:xfrm>
            <a:off x="762000" y="1066800"/>
            <a:ext cx="801393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0" y="5105400"/>
            <a:ext cx="44958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(max) = 2000/35.4 = 61 MV/m !!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209800" y="3429000"/>
            <a:ext cx="5791200" cy="2209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3886200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Hc1</a:t>
            </a:r>
            <a:r>
              <a:rPr lang="en-US" sz="2800" dirty="0" smtClean="0"/>
              <a:t> (T)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752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Hrf-crit</a:t>
            </a:r>
            <a:r>
              <a:rPr lang="en-US" sz="2400" dirty="0" smtClean="0"/>
              <a:t> &gt;&gt; Hc1</a:t>
            </a:r>
          </a:p>
          <a:p>
            <a:r>
              <a:rPr lang="en-US" sz="2400" dirty="0" err="1" smtClean="0"/>
              <a:t>Hrf-crit</a:t>
            </a:r>
            <a:r>
              <a:rPr lang="en-US" sz="2400" dirty="0" smtClean="0"/>
              <a:t>   ~ </a:t>
            </a:r>
            <a:r>
              <a:rPr lang="en-US" sz="2400" dirty="0" err="1" smtClean="0"/>
              <a:t>Hsh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3) What is/are the causes of low-field, medium field and high field Q-slopes…</a:t>
            </a:r>
          </a:p>
          <a:p>
            <a:r>
              <a:rPr lang="en-US" dirty="0" smtClean="0"/>
              <a:t>Are they related? 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447800" y="2667000"/>
          <a:ext cx="6382529" cy="4038600"/>
        </p:xfrm>
        <a:graphic>
          <a:graphicData uri="http://schemas.openxmlformats.org/presentationml/2006/ole">
            <p:oleObj spid="_x0000_s47106" name="Document" r:id="rId3" imgW="3492371" imgH="2209719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Promising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Several possible answers have been proposed</a:t>
            </a:r>
          </a:p>
          <a:p>
            <a:pPr lvl="1"/>
            <a:r>
              <a:rPr lang="en-US" dirty="0" smtClean="0"/>
              <a:t>Apologies if I don’t pick your favorite one</a:t>
            </a:r>
          </a:p>
          <a:p>
            <a:r>
              <a:rPr lang="en-US" dirty="0" smtClean="0"/>
              <a:t>But the basic question is still unanswered  - to everyone’s satisfaction</a:t>
            </a:r>
          </a:p>
          <a:p>
            <a:r>
              <a:rPr lang="en-US" dirty="0" smtClean="0"/>
              <a:t>A promising model is that Medium and High Field Q-slopes arise from a “mild” form of the H-Q-Disease</a:t>
            </a:r>
          </a:p>
          <a:p>
            <a:r>
              <a:rPr lang="en-US" dirty="0" err="1" smtClean="0"/>
              <a:t>Nb</a:t>
            </a:r>
            <a:r>
              <a:rPr lang="en-US" dirty="0" smtClean="0"/>
              <a:t>-H islands form but are Superconducting  due to their proximity with </a:t>
            </a:r>
            <a:r>
              <a:rPr lang="en-US" dirty="0" err="1" smtClean="0"/>
              <a:t>Nb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Some Remarks about Peter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 had two occasions to work with Peter, </a:t>
            </a:r>
          </a:p>
          <a:p>
            <a:r>
              <a:rPr lang="en-US" dirty="0" smtClean="0"/>
              <a:t>One short in 1978 </a:t>
            </a:r>
          </a:p>
          <a:p>
            <a:r>
              <a:rPr lang="en-US" dirty="0" smtClean="0"/>
              <a:t>And one long between 1981 – 1987</a:t>
            </a:r>
          </a:p>
          <a:p>
            <a:r>
              <a:rPr lang="en-US" dirty="0" smtClean="0"/>
              <a:t>At Cornell Peter worked on Muffin-Tin Cavities for high energy synchrotrons</a:t>
            </a:r>
          </a:p>
          <a:p>
            <a:endParaRPr lang="en-US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67200"/>
            <a:ext cx="45624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10000" y="1524000"/>
            <a:ext cx="4800600" cy="1066800"/>
            <a:chOff x="3810000" y="1524000"/>
            <a:chExt cx="4800600" cy="1066800"/>
          </a:xfrm>
        </p:grpSpPr>
        <p:sp>
          <p:nvSpPr>
            <p:cNvPr id="2" name="object 2"/>
            <p:cNvSpPr txBox="1"/>
            <p:nvPr/>
          </p:nvSpPr>
          <p:spPr>
            <a:xfrm>
              <a:off x="3886200" y="1524000"/>
              <a:ext cx="4565650" cy="3759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spc="-5" dirty="0" smtClean="0">
                  <a:latin typeface="Arial"/>
                  <a:cs typeface="Arial"/>
                </a:rPr>
                <a:t>Nei</a:t>
              </a:r>
              <a:r>
                <a:rPr sz="2400" spc="0" dirty="0" smtClean="0">
                  <a:latin typeface="Arial"/>
                  <a:cs typeface="Arial"/>
                </a:rPr>
                <a:t>t</a:t>
              </a:r>
              <a:r>
                <a:rPr sz="2400" spc="-5" dirty="0" smtClean="0">
                  <a:latin typeface="Arial"/>
                  <a:cs typeface="Arial"/>
                </a:rPr>
                <a:t>he</a:t>
              </a:r>
              <a:r>
                <a:rPr sz="2400" spc="0" dirty="0" smtClean="0">
                  <a:latin typeface="Arial"/>
                  <a:cs typeface="Arial"/>
                </a:rPr>
                <a:t>r</a:t>
              </a:r>
              <a:r>
                <a:rPr sz="2400" spc="5" dirty="0" smtClean="0">
                  <a:latin typeface="Arial"/>
                  <a:cs typeface="Arial"/>
                </a:rPr>
                <a:t> </a:t>
              </a:r>
              <a:r>
                <a:rPr sz="2400" spc="0" dirty="0" smtClean="0">
                  <a:latin typeface="Arial"/>
                  <a:cs typeface="Arial"/>
                </a:rPr>
                <a:t>st</a:t>
              </a:r>
              <a:r>
                <a:rPr sz="2400" spc="-5" dirty="0" smtClean="0">
                  <a:latin typeface="Arial"/>
                  <a:cs typeface="Arial"/>
                </a:rPr>
                <a:t>anda</a:t>
              </a:r>
              <a:r>
                <a:rPr sz="2400" spc="0" dirty="0" smtClean="0">
                  <a:latin typeface="Arial"/>
                  <a:cs typeface="Arial"/>
                </a:rPr>
                <a:t>rd </a:t>
              </a:r>
              <a:r>
                <a:rPr sz="2400" spc="-5" dirty="0" smtClean="0">
                  <a:latin typeface="Arial"/>
                  <a:cs typeface="Arial"/>
                </a:rPr>
                <a:t>800</a:t>
              </a:r>
              <a:r>
                <a:rPr sz="2400" spc="0" dirty="0" smtClean="0">
                  <a:latin typeface="Arial"/>
                  <a:cs typeface="Arial"/>
                </a:rPr>
                <a:t>C</a:t>
              </a:r>
              <a:r>
                <a:rPr sz="2400" spc="20" dirty="0" smtClean="0">
                  <a:latin typeface="Arial"/>
                  <a:cs typeface="Arial"/>
                </a:rPr>
                <a:t> </a:t>
              </a:r>
              <a:r>
                <a:rPr sz="2400" spc="-5" dirty="0" smtClean="0">
                  <a:latin typeface="Arial"/>
                  <a:cs typeface="Arial"/>
                </a:rPr>
                <a:t>dega</a:t>
              </a:r>
              <a:r>
                <a:rPr sz="2400" spc="0" dirty="0" smtClean="0">
                  <a:latin typeface="Arial"/>
                  <a:cs typeface="Arial"/>
                </a:rPr>
                <a:t>ss</a:t>
              </a:r>
              <a:r>
                <a:rPr sz="2400" spc="-5" dirty="0" smtClean="0">
                  <a:latin typeface="Arial"/>
                  <a:cs typeface="Arial"/>
                </a:rPr>
                <a:t>ing</a:t>
              </a:r>
              <a:endParaRPr sz="2400" dirty="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3810000" y="1981200"/>
              <a:ext cx="4800600" cy="6096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spc="-5" dirty="0" smtClean="0">
                  <a:latin typeface="Arial"/>
                  <a:cs typeface="Arial"/>
                </a:rPr>
                <a:t>no</a:t>
              </a:r>
              <a:r>
                <a:rPr sz="2400" spc="0" dirty="0" smtClean="0">
                  <a:latin typeface="Arial"/>
                  <a:cs typeface="Arial"/>
                </a:rPr>
                <a:t>r</a:t>
              </a:r>
              <a:r>
                <a:rPr sz="2400" spc="-5" dirty="0" smtClean="0">
                  <a:latin typeface="Arial"/>
                  <a:cs typeface="Arial"/>
                </a:rPr>
                <a:t> </a:t>
              </a:r>
              <a:r>
                <a:rPr sz="2400" spc="0" dirty="0" smtClean="0">
                  <a:latin typeface="Arial"/>
                  <a:cs typeface="Arial"/>
                </a:rPr>
                <a:t>“f</a:t>
              </a:r>
              <a:r>
                <a:rPr sz="2400" spc="-5" dirty="0" smtClean="0">
                  <a:latin typeface="Arial"/>
                  <a:cs typeface="Arial"/>
                </a:rPr>
                <a:t>a</a:t>
              </a:r>
              <a:r>
                <a:rPr sz="2400" spc="0" dirty="0" smtClean="0">
                  <a:latin typeface="Arial"/>
                  <a:cs typeface="Arial"/>
                </a:rPr>
                <a:t>st”</a:t>
              </a:r>
              <a:r>
                <a:rPr sz="2400" spc="-30" dirty="0" smtClean="0">
                  <a:latin typeface="Arial"/>
                  <a:cs typeface="Arial"/>
                </a:rPr>
                <a:t> </a:t>
              </a:r>
              <a:r>
                <a:rPr sz="2400" spc="0" dirty="0" err="1" smtClean="0">
                  <a:latin typeface="Arial"/>
                  <a:cs typeface="Arial"/>
                </a:rPr>
                <a:t>c</a:t>
              </a:r>
              <a:r>
                <a:rPr sz="2400" spc="-5" dirty="0" err="1" smtClean="0">
                  <a:latin typeface="Arial"/>
                  <a:cs typeface="Arial"/>
                </a:rPr>
                <a:t>ooldow</a:t>
              </a:r>
              <a:r>
                <a:rPr sz="2400" spc="0" dirty="0" err="1" smtClean="0">
                  <a:latin typeface="Arial"/>
                  <a:cs typeface="Arial"/>
                </a:rPr>
                <a:t>n</a:t>
              </a:r>
              <a:r>
                <a:rPr sz="2400" spc="35" dirty="0" smtClean="0">
                  <a:latin typeface="Arial"/>
                  <a:cs typeface="Arial"/>
                </a:rPr>
                <a:t> </a:t>
              </a:r>
              <a:r>
                <a:rPr lang="en-US" sz="2400" spc="-5" dirty="0" smtClean="0">
                  <a:latin typeface="Arial"/>
                  <a:cs typeface="Arial"/>
                </a:rPr>
                <a:t>make </a:t>
              </a:r>
              <a:r>
                <a:rPr lang="en-US" sz="2400" spc="-5" dirty="0" err="1" smtClean="0">
                  <a:latin typeface="Arial"/>
                  <a:cs typeface="Arial"/>
                </a:rPr>
                <a:t>Nb</a:t>
              </a:r>
              <a:r>
                <a:rPr lang="en-US" sz="2400" spc="-5" dirty="0" smtClean="0">
                  <a:latin typeface="Arial"/>
                  <a:cs typeface="Arial"/>
                </a:rPr>
                <a:t> completely free of H</a:t>
              </a:r>
              <a:endParaRPr sz="2400" dirty="0">
                <a:latin typeface="Arial"/>
                <a:cs typeface="Arial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6266548" y="5082535"/>
            <a:ext cx="569975" cy="477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0254" y="5105387"/>
            <a:ext cx="286270" cy="381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22" name="Group 21"/>
          <p:cNvGrpSpPr/>
          <p:nvPr/>
        </p:nvGrpSpPr>
        <p:grpSpPr>
          <a:xfrm>
            <a:off x="0" y="1901817"/>
            <a:ext cx="3297580" cy="4939526"/>
            <a:chOff x="0" y="1901817"/>
            <a:chExt cx="3297580" cy="4939526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1901817"/>
              <a:ext cx="3297580" cy="4939526"/>
              <a:chOff x="0" y="1901817"/>
              <a:chExt cx="3297580" cy="4939526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0" y="1901817"/>
                <a:ext cx="3297580" cy="252729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304250" y="4193641"/>
                <a:ext cx="2895599" cy="26477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" name="object 13"/>
            <p:cNvSpPr txBox="1"/>
            <p:nvPr/>
          </p:nvSpPr>
          <p:spPr>
            <a:xfrm>
              <a:off x="685153" y="2129028"/>
              <a:ext cx="2056130" cy="23939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500" spc="-5" dirty="0" smtClean="0">
                  <a:latin typeface="Arial"/>
                  <a:cs typeface="Arial"/>
                </a:rPr>
                <a:t>C</a:t>
              </a:r>
              <a:r>
                <a:rPr sz="1500" spc="0" dirty="0" smtClean="0">
                  <a:latin typeface="Arial"/>
                  <a:cs typeface="Arial"/>
                </a:rPr>
                <a:t>.</a:t>
              </a:r>
              <a:r>
                <a:rPr sz="1500" spc="-105" dirty="0" smtClean="0">
                  <a:latin typeface="Arial"/>
                  <a:cs typeface="Arial"/>
                </a:rPr>
                <a:t> </a:t>
              </a:r>
              <a:r>
                <a:rPr sz="1500" spc="-5" dirty="0" smtClean="0">
                  <a:latin typeface="Arial"/>
                  <a:cs typeface="Arial"/>
                </a:rPr>
                <a:t>A</a:t>
              </a:r>
              <a:r>
                <a:rPr sz="1500" spc="5" dirty="0" smtClean="0">
                  <a:latin typeface="Arial"/>
                  <a:cs typeface="Arial"/>
                </a:rPr>
                <a:t>n</a:t>
              </a:r>
              <a:r>
                <a:rPr sz="1500" spc="0" dirty="0" smtClean="0">
                  <a:latin typeface="Arial"/>
                  <a:cs typeface="Arial"/>
                </a:rPr>
                <a:t>t</a:t>
              </a:r>
              <a:r>
                <a:rPr sz="1500" spc="5" dirty="0" smtClean="0">
                  <a:latin typeface="Arial"/>
                  <a:cs typeface="Arial"/>
                </a:rPr>
                <a:t>o</a:t>
              </a:r>
              <a:r>
                <a:rPr sz="1500" spc="0" dirty="0" smtClean="0">
                  <a:latin typeface="Arial"/>
                  <a:cs typeface="Arial"/>
                </a:rPr>
                <a:t>i</a:t>
              </a:r>
              <a:r>
                <a:rPr sz="1500" spc="5" dirty="0" smtClean="0">
                  <a:latin typeface="Arial"/>
                  <a:cs typeface="Arial"/>
                </a:rPr>
                <a:t>n</a:t>
              </a:r>
              <a:r>
                <a:rPr sz="1500" spc="0" dirty="0" smtClean="0">
                  <a:latin typeface="Arial"/>
                  <a:cs typeface="Arial"/>
                </a:rPr>
                <a:t>e</a:t>
              </a:r>
              <a:r>
                <a:rPr sz="1500" spc="-5" dirty="0" smtClean="0">
                  <a:latin typeface="Arial"/>
                  <a:cs typeface="Arial"/>
                </a:rPr>
                <a:t> </a:t>
              </a:r>
              <a:r>
                <a:rPr sz="1500" spc="5" dirty="0" smtClean="0">
                  <a:latin typeface="Arial"/>
                  <a:cs typeface="Arial"/>
                </a:rPr>
                <a:t>e</a:t>
              </a:r>
              <a:r>
                <a:rPr sz="1500" spc="0" dirty="0" smtClean="0">
                  <a:latin typeface="Arial"/>
                  <a:cs typeface="Arial"/>
                </a:rPr>
                <a:t>t</a:t>
              </a:r>
              <a:r>
                <a:rPr sz="1500" spc="-20" dirty="0" smtClean="0">
                  <a:latin typeface="Arial"/>
                  <a:cs typeface="Arial"/>
                </a:rPr>
                <a:t> </a:t>
              </a:r>
              <a:r>
                <a:rPr sz="1500" spc="5" dirty="0" smtClean="0">
                  <a:latin typeface="Arial"/>
                  <a:cs typeface="Arial"/>
                </a:rPr>
                <a:t>a</a:t>
              </a:r>
              <a:r>
                <a:rPr sz="1500" spc="0" dirty="0" smtClean="0">
                  <a:latin typeface="Arial"/>
                  <a:cs typeface="Arial"/>
                </a:rPr>
                <a:t>l,</a:t>
              </a:r>
              <a:r>
                <a:rPr sz="1500" spc="-10" dirty="0" smtClean="0">
                  <a:latin typeface="Arial"/>
                  <a:cs typeface="Arial"/>
                </a:rPr>
                <a:t> </a:t>
              </a:r>
              <a:r>
                <a:rPr sz="1500" spc="-5" dirty="0" smtClean="0">
                  <a:latin typeface="Arial"/>
                  <a:cs typeface="Arial"/>
                </a:rPr>
                <a:t>SRF</a:t>
              </a:r>
              <a:r>
                <a:rPr sz="1500" spc="0" dirty="0" smtClean="0">
                  <a:latin typeface="Arial"/>
                  <a:cs typeface="Arial"/>
                </a:rPr>
                <a:t>’</a:t>
              </a:r>
              <a:r>
                <a:rPr sz="1500" spc="5" dirty="0" smtClean="0">
                  <a:latin typeface="Arial"/>
                  <a:cs typeface="Arial"/>
                </a:rPr>
                <a:t>0</a:t>
              </a:r>
              <a:r>
                <a:rPr sz="1500" spc="0" dirty="0" smtClean="0">
                  <a:latin typeface="Arial"/>
                  <a:cs typeface="Arial"/>
                </a:rPr>
                <a:t>1</a:t>
              </a:r>
              <a:endParaRPr sz="1500">
                <a:latin typeface="Arial"/>
                <a:cs typeface="Arial"/>
              </a:endParaRPr>
            </a:p>
          </p:txBody>
        </p:sp>
      </p:grpSp>
      <p:sp>
        <p:nvSpPr>
          <p:cNvPr id="14" name="object 14"/>
          <p:cNvSpPr/>
          <p:nvPr/>
        </p:nvSpPr>
        <p:spPr>
          <a:xfrm>
            <a:off x="682613" y="4191000"/>
            <a:ext cx="2362200" cy="304800"/>
          </a:xfrm>
          <a:custGeom>
            <a:avLst/>
            <a:gdLst/>
            <a:ahLst/>
            <a:cxnLst/>
            <a:rect l="l" t="t" r="r" b="b"/>
            <a:pathLst>
              <a:path w="2362200" h="304800">
                <a:moveTo>
                  <a:pt x="0" y="0"/>
                </a:moveTo>
                <a:lnTo>
                  <a:pt x="2362200" y="0"/>
                </a:lnTo>
                <a:lnTo>
                  <a:pt x="23622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67200" y="2971800"/>
            <a:ext cx="4191000" cy="83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80000"/>
              </a:lnSpc>
            </a:pPr>
            <a:r>
              <a:rPr sz="2400" spc="-5" dirty="0" smtClean="0">
                <a:latin typeface="Arial"/>
                <a:cs typeface="Arial"/>
              </a:rPr>
              <a:t>N</a:t>
            </a:r>
            <a:r>
              <a:rPr sz="2400" spc="5" dirty="0" smtClean="0">
                <a:latin typeface="Arial"/>
                <a:cs typeface="Arial"/>
              </a:rPr>
              <a:t>ea</a:t>
            </a:r>
            <a:r>
              <a:rPr sz="2400" spc="0" dirty="0" smtClean="0">
                <a:latin typeface="Arial"/>
                <a:cs typeface="Arial"/>
              </a:rPr>
              <a:t>r-</a:t>
            </a:r>
            <a:r>
              <a:rPr sz="2400" spc="5" dirty="0" smtClean="0">
                <a:latin typeface="Arial"/>
                <a:cs typeface="Arial"/>
              </a:rPr>
              <a:t>su</a:t>
            </a:r>
            <a:r>
              <a:rPr sz="2400" spc="0" dirty="0" smtClean="0">
                <a:latin typeface="Arial"/>
                <a:cs typeface="Arial"/>
              </a:rPr>
              <a:t>rf</a:t>
            </a:r>
            <a:r>
              <a:rPr sz="2400" spc="5" dirty="0" smtClean="0">
                <a:latin typeface="Arial"/>
                <a:cs typeface="Arial"/>
              </a:rPr>
              <a:t>ac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55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-ri</a:t>
            </a:r>
            <a:r>
              <a:rPr sz="2400" spc="5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5" dirty="0" smtClean="0">
                <a:latin typeface="Arial"/>
                <a:cs typeface="Arial"/>
              </a:rPr>
              <a:t>a</a:t>
            </a:r>
            <a:r>
              <a:rPr sz="2400" spc="-20" dirty="0" smtClean="0">
                <a:latin typeface="Arial"/>
                <a:cs typeface="Arial"/>
              </a:rPr>
              <a:t>y</a:t>
            </a:r>
            <a:r>
              <a:rPr sz="2400" spc="5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is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5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till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5" dirty="0" smtClean="0">
                <a:latin typeface="Arial"/>
                <a:cs typeface="Arial"/>
              </a:rPr>
              <a:t>he</a:t>
            </a:r>
            <a:r>
              <a:rPr sz="2400" spc="0" dirty="0" smtClean="0">
                <a:latin typeface="Arial"/>
                <a:cs typeface="Arial"/>
              </a:rPr>
              <a:t>re </a:t>
            </a:r>
            <a:r>
              <a:rPr sz="2400" spc="5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ft</a:t>
            </a:r>
            <a:r>
              <a:rPr sz="2400" spc="5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45" dirty="0" smtClean="0">
                <a:latin typeface="Arial"/>
                <a:cs typeface="Arial"/>
              </a:rPr>
              <a:t> </a:t>
            </a:r>
            <a:r>
              <a:rPr sz="2400" spc="5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5" dirty="0" smtClean="0">
                <a:latin typeface="Arial"/>
                <a:cs typeface="Arial"/>
              </a:rPr>
              <a:t>anda</a:t>
            </a:r>
            <a:r>
              <a:rPr sz="2400" spc="0" dirty="0" smtClean="0">
                <a:latin typeface="Arial"/>
                <a:cs typeface="Arial"/>
              </a:rPr>
              <a:t>rd</a:t>
            </a:r>
            <a:r>
              <a:rPr sz="2400" spc="-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 </a:t>
            </a:r>
            <a:r>
              <a:rPr sz="2400" spc="5" dirty="0" smtClean="0">
                <a:latin typeface="Arial"/>
                <a:cs typeface="Arial"/>
              </a:rPr>
              <a:t>degass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5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tr</a:t>
            </a:r>
            <a:r>
              <a:rPr sz="2400" spc="5" dirty="0" smtClean="0">
                <a:latin typeface="Arial"/>
                <a:cs typeface="Arial"/>
              </a:rPr>
              <a:t>ea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5" dirty="0" smtClean="0">
                <a:latin typeface="Arial"/>
                <a:cs typeface="Arial"/>
              </a:rPr>
              <a:t>m</a:t>
            </a:r>
            <a:r>
              <a:rPr sz="2400" spc="5" dirty="0" smtClean="0">
                <a:latin typeface="Arial"/>
                <a:cs typeface="Arial"/>
              </a:rPr>
              <a:t>en</a:t>
            </a:r>
            <a:r>
              <a:rPr sz="2400" spc="0" dirty="0" smtClean="0">
                <a:latin typeface="Arial"/>
                <a:cs typeface="Arial"/>
              </a:rPr>
              <a:t>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1) H Always gets into </a:t>
            </a:r>
            <a:r>
              <a:rPr lang="en-US" dirty="0" err="1" smtClean="0"/>
              <a:t>Nb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 H is Enriched at the surface</a:t>
            </a:r>
            <a:endParaRPr lang="en-US"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10"/>
          </p:nvPr>
        </p:nvSpPr>
        <p:spPr>
          <a:xfrm>
            <a:off x="6019800" y="6172200"/>
            <a:ext cx="2133600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1600" i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1600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1600" i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tem</a:t>
            </a:r>
            <a:r>
              <a:rPr sz="1600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1600" i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er</a:t>
            </a:r>
            <a:r>
              <a:rPr sz="1600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30,</a:t>
            </a:r>
            <a:r>
              <a:rPr sz="1600" i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2013</a:t>
            </a:r>
            <a:endParaRPr sz="16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1600" i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lex</a:t>
            </a:r>
            <a:r>
              <a:rPr sz="1600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1600" i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er</a:t>
            </a:r>
            <a:r>
              <a:rPr sz="1600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1600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1600" i="1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1600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an</a:t>
            </a:r>
            <a:r>
              <a:rPr sz="1600" i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1600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1600" i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ko</a:t>
            </a:r>
            <a:endParaRPr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Near surface H forms </a:t>
            </a:r>
            <a:r>
              <a:rPr lang="en-US" sz="3600" dirty="0" err="1" smtClean="0"/>
              <a:t>Nb</a:t>
            </a:r>
            <a:r>
              <a:rPr lang="en-US" sz="3600" dirty="0" smtClean="0"/>
              <a:t>-H on cool-down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r="44221"/>
          <a:stretch>
            <a:fillRect/>
          </a:stretch>
        </p:blipFill>
        <p:spPr bwMode="auto">
          <a:xfrm>
            <a:off x="183457" y="1828800"/>
            <a:ext cx="499814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4572000"/>
            <a:ext cx="17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Cool down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181600" y="1828800"/>
            <a:ext cx="3962400" cy="4343400"/>
            <a:chOff x="5181600" y="1828800"/>
            <a:chExt cx="3962400" cy="434340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55779"/>
            <a:stretch>
              <a:fillRect/>
            </a:stretch>
          </p:blipFill>
          <p:spPr bwMode="auto">
            <a:xfrm>
              <a:off x="5181600" y="1828800"/>
              <a:ext cx="396240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5"/>
            <p:cNvGrpSpPr/>
            <p:nvPr/>
          </p:nvGrpSpPr>
          <p:grpSpPr>
            <a:xfrm>
              <a:off x="7315201" y="3352801"/>
              <a:ext cx="1339382" cy="700086"/>
              <a:chOff x="7315201" y="3352801"/>
              <a:chExt cx="1339382" cy="700086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15201" y="3352801"/>
                <a:ext cx="33617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05800" y="3657600"/>
                <a:ext cx="348783" cy="395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3886200" y="1143000"/>
            <a:ext cx="4419600" cy="1828800"/>
            <a:chOff x="3886200" y="1143000"/>
            <a:chExt cx="4419600" cy="1828800"/>
          </a:xfrm>
        </p:grpSpPr>
        <p:sp>
          <p:nvSpPr>
            <p:cNvPr id="14" name="TextBox 13"/>
            <p:cNvSpPr txBox="1"/>
            <p:nvPr/>
          </p:nvSpPr>
          <p:spPr>
            <a:xfrm>
              <a:off x="3886200" y="1143000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Electron Mean free path is large</a:t>
              </a:r>
              <a:br>
                <a:rPr lang="en-US" dirty="0" smtClean="0"/>
              </a:br>
              <a:r>
                <a:rPr lang="en-US" dirty="0" smtClean="0"/>
                <a:t>BCS Q is based on long mean free path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400800" y="1828800"/>
              <a:ext cx="9906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and Medium Field Q-Slopes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RF Losses of SC islands increase with increasing </a:t>
            </a:r>
            <a:r>
              <a:rPr lang="en-US" dirty="0" err="1" smtClean="0"/>
              <a:t>rf</a:t>
            </a:r>
            <a:r>
              <a:rPr lang="en-US" dirty="0" smtClean="0"/>
              <a:t> field (proximity effect gets weaker)</a:t>
            </a:r>
          </a:p>
          <a:p>
            <a:pPr lvl="1"/>
            <a:r>
              <a:rPr lang="en-US" dirty="0" smtClean="0"/>
              <a:t> Medium Field Q-slope</a:t>
            </a:r>
          </a:p>
          <a:p>
            <a:r>
              <a:rPr lang="en-US" dirty="0" smtClean="0"/>
              <a:t>Largest island becomes normal at the onset field </a:t>
            </a:r>
          </a:p>
          <a:p>
            <a:pPr lvl="1"/>
            <a:r>
              <a:rPr lang="en-US" dirty="0" smtClean="0"/>
              <a:t>High field Q-slope starts</a:t>
            </a:r>
          </a:p>
          <a:p>
            <a:r>
              <a:rPr lang="en-US" dirty="0" smtClean="0"/>
              <a:t>Smaller islands remain SC but increase losses with field </a:t>
            </a:r>
          </a:p>
          <a:p>
            <a:pPr lvl="1"/>
            <a:r>
              <a:rPr lang="en-US" dirty="0" smtClean="0"/>
              <a:t>Continued Medium field Q-slope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7415" y="76200"/>
            <a:ext cx="293497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2400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8620" y="1812035"/>
            <a:ext cx="3218687" cy="3220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009" y="1835429"/>
            <a:ext cx="3124199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009" y="1835429"/>
            <a:ext cx="3124199" cy="3124200"/>
          </a:xfrm>
          <a:custGeom>
            <a:avLst/>
            <a:gdLst/>
            <a:ahLst/>
            <a:cxnLst/>
            <a:rect l="l" t="t" r="r" b="b"/>
            <a:pathLst>
              <a:path w="3124200" h="3124200">
                <a:moveTo>
                  <a:pt x="0" y="0"/>
                </a:moveTo>
                <a:lnTo>
                  <a:pt x="3124199" y="0"/>
                </a:lnTo>
                <a:lnTo>
                  <a:pt x="3124199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2019" y="2193023"/>
            <a:ext cx="170687" cy="172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5649" y="2216353"/>
            <a:ext cx="87058" cy="762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4691" y="22357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7408" y="22165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7408" y="22165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19" y="1812023"/>
            <a:ext cx="170687" cy="172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471" y="1835188"/>
            <a:ext cx="87236" cy="76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691" y="18547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408" y="18355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408" y="18355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219" y="2241803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9891" y="2284476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2608" y="226462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2608" y="226462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3544" y="2014727"/>
            <a:ext cx="170687" cy="170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6216" y="2057400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9065" y="20376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9065" y="20376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07920" y="1938527"/>
            <a:ext cx="170687" cy="170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91397" y="1961159"/>
            <a:ext cx="87210" cy="762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50592" y="1981200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3308" y="19614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3308" y="19614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26819" y="2193023"/>
            <a:ext cx="170687" cy="172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10043" y="2216353"/>
            <a:ext cx="87464" cy="76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9491" y="22357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2208" y="22165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72208" y="22165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1711" y="1976627"/>
            <a:ext cx="172211" cy="1706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86344" y="1999551"/>
            <a:ext cx="87578" cy="762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45920" y="2019300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48238" y="19995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48238" y="19995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28544" y="2154923"/>
            <a:ext cx="170687" cy="1722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12046" y="2178507"/>
            <a:ext cx="87185" cy="762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71216" y="21976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74065" y="21784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74065" y="21784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26920" y="2090927"/>
            <a:ext cx="170687" cy="170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10232" y="2113635"/>
            <a:ext cx="87375" cy="762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69592" y="2133600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72308" y="21138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72308" y="21138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8223" y="2254745"/>
            <a:ext cx="86944" cy="762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97152" y="22738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00200" y="22546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00200" y="22546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16152" y="1903475"/>
            <a:ext cx="170687" cy="1706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58824" y="194614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62269" y="192670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62269" y="192670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33344" y="2200656"/>
            <a:ext cx="170687" cy="1706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16973" y="2222842"/>
            <a:ext cx="87058" cy="762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76016" y="2243327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78865" y="222321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78865" y="222321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46020" y="2154923"/>
            <a:ext cx="170687" cy="172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29243" y="2178507"/>
            <a:ext cx="87464" cy="76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88692" y="21976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91408" y="21784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91408" y="21784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05683" y="1976627"/>
            <a:ext cx="170687" cy="1706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88792" y="1999551"/>
            <a:ext cx="87579" cy="762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48355" y="2019300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50874" y="19995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50874" y="19995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12620" y="1900427"/>
            <a:ext cx="170687" cy="170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96147" y="1923313"/>
            <a:ext cx="87159" cy="762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55292" y="1943100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58008" y="19233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58008" y="19233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17091" y="23881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19808" y="2368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19808" y="2368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4075" y="1888223"/>
            <a:ext cx="172199" cy="1721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6759" y="19309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0404" y="19117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0404" y="19117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58468" y="1869935"/>
            <a:ext cx="170687" cy="1721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1139" y="1912620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04121" y="1893568"/>
            <a:ext cx="76200" cy="75870"/>
          </a:xfrm>
          <a:custGeom>
            <a:avLst/>
            <a:gdLst/>
            <a:ahLst/>
            <a:cxnLst/>
            <a:rect l="l" t="t" r="r" b="b"/>
            <a:pathLst>
              <a:path w="76200" h="75870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522" y="44238"/>
                </a:lnTo>
                <a:lnTo>
                  <a:pt x="5125" y="56813"/>
                </a:lnTo>
                <a:lnTo>
                  <a:pt x="13946" y="66875"/>
                </a:lnTo>
                <a:lnTo>
                  <a:pt x="26342" y="73527"/>
                </a:lnTo>
                <a:lnTo>
                  <a:pt x="41668" y="75870"/>
                </a:lnTo>
                <a:lnTo>
                  <a:pt x="55236" y="71973"/>
                </a:lnTo>
                <a:lnTo>
                  <a:pt x="66198" y="63668"/>
                </a:lnTo>
                <a:lnTo>
                  <a:pt x="73528" y="51979"/>
                </a:lnTo>
                <a:lnTo>
                  <a:pt x="76200" y="37935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04121" y="1893568"/>
            <a:ext cx="76200" cy="75870"/>
          </a:xfrm>
          <a:custGeom>
            <a:avLst/>
            <a:gdLst/>
            <a:ahLst/>
            <a:cxnLst/>
            <a:rect l="l" t="t" r="r" b="b"/>
            <a:pathLst>
              <a:path w="76200" h="75870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6200" y="37935"/>
                </a:lnTo>
                <a:lnTo>
                  <a:pt x="73528" y="51979"/>
                </a:lnTo>
                <a:lnTo>
                  <a:pt x="66198" y="63668"/>
                </a:lnTo>
                <a:lnTo>
                  <a:pt x="55236" y="71973"/>
                </a:lnTo>
                <a:lnTo>
                  <a:pt x="41668" y="75870"/>
                </a:lnTo>
                <a:lnTo>
                  <a:pt x="26342" y="73527"/>
                </a:lnTo>
                <a:lnTo>
                  <a:pt x="13946" y="66875"/>
                </a:lnTo>
                <a:lnTo>
                  <a:pt x="5125" y="56813"/>
                </a:lnTo>
                <a:lnTo>
                  <a:pt x="522" y="44238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9119" y="2069592"/>
            <a:ext cx="170687" cy="1706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1791" y="2112264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24508" y="209235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4508" y="209235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84020" y="2468879"/>
            <a:ext cx="170687" cy="1706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67446" y="2491562"/>
            <a:ext cx="87261" cy="762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26692" y="2511552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29408" y="249157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29408" y="249157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60220" y="2144268"/>
            <a:ext cx="170687" cy="1706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43684" y="2166620"/>
            <a:ext cx="87223" cy="762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02892" y="2186939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05608" y="216689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05608" y="216689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26323" y="2307323"/>
            <a:ext cx="172211" cy="17221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11286" y="2330983"/>
            <a:ext cx="87248" cy="756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70532" y="23500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72918" y="23308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72918" y="23308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331720" y="2397252"/>
            <a:ext cx="170687" cy="1706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15171" y="2420188"/>
            <a:ext cx="87236" cy="762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74392" y="2439924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377108" y="242034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377108" y="242034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60420" y="2432304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44049" y="2454795"/>
            <a:ext cx="87058" cy="7622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03091" y="2474976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05809" y="245512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05809" y="245512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72183" y="2107692"/>
            <a:ext cx="170687" cy="1706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14855" y="2150364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17374" y="213045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7374" y="213045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95244" y="1862327"/>
            <a:ext cx="170687" cy="170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79127" y="1884933"/>
            <a:ext cx="86804" cy="7622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37916" y="1905000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140765" y="18852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140765" y="18852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43187" y="2327135"/>
            <a:ext cx="172199" cy="17219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85872" y="2369820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89584" y="235076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89584" y="235076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249411" y="1901952"/>
            <a:ext cx="172199" cy="17068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334069" y="1924939"/>
            <a:ext cx="87541" cy="7623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93620" y="1944624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295938" y="1925044"/>
            <a:ext cx="76200" cy="75870"/>
          </a:xfrm>
          <a:custGeom>
            <a:avLst/>
            <a:gdLst/>
            <a:ahLst/>
            <a:cxnLst/>
            <a:rect l="l" t="t" r="r" b="b"/>
            <a:pathLst>
              <a:path w="76200" h="75870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522" y="44238"/>
                </a:lnTo>
                <a:lnTo>
                  <a:pt x="5125" y="56813"/>
                </a:lnTo>
                <a:lnTo>
                  <a:pt x="13946" y="66875"/>
                </a:lnTo>
                <a:lnTo>
                  <a:pt x="26342" y="73527"/>
                </a:lnTo>
                <a:lnTo>
                  <a:pt x="41668" y="75870"/>
                </a:lnTo>
                <a:lnTo>
                  <a:pt x="55236" y="71973"/>
                </a:lnTo>
                <a:lnTo>
                  <a:pt x="66198" y="63668"/>
                </a:lnTo>
                <a:lnTo>
                  <a:pt x="73528" y="51979"/>
                </a:lnTo>
                <a:lnTo>
                  <a:pt x="76200" y="37935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295938" y="1925044"/>
            <a:ext cx="76200" cy="75870"/>
          </a:xfrm>
          <a:custGeom>
            <a:avLst/>
            <a:gdLst/>
            <a:ahLst/>
            <a:cxnLst/>
            <a:rect l="l" t="t" r="r" b="b"/>
            <a:pathLst>
              <a:path w="76200" h="75870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6200" y="37935"/>
                </a:lnTo>
                <a:lnTo>
                  <a:pt x="73528" y="51979"/>
                </a:lnTo>
                <a:lnTo>
                  <a:pt x="66198" y="63668"/>
                </a:lnTo>
                <a:lnTo>
                  <a:pt x="55236" y="71973"/>
                </a:lnTo>
                <a:lnTo>
                  <a:pt x="41668" y="75870"/>
                </a:lnTo>
                <a:lnTo>
                  <a:pt x="26342" y="73527"/>
                </a:lnTo>
                <a:lnTo>
                  <a:pt x="13946" y="66875"/>
                </a:lnTo>
                <a:lnTo>
                  <a:pt x="5125" y="56813"/>
                </a:lnTo>
                <a:lnTo>
                  <a:pt x="522" y="44238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26819" y="2497823"/>
            <a:ext cx="170687" cy="172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10043" y="2521292"/>
            <a:ext cx="87464" cy="76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69491" y="2540507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72208" y="25213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72208" y="25213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17804" y="3564623"/>
            <a:ext cx="170687" cy="17221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01814" y="3588042"/>
            <a:ext cx="86677" cy="7623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0476" y="36073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3657" y="35881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3657" y="35881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98192" y="3336023"/>
            <a:ext cx="170687" cy="17221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382189" y="3359327"/>
            <a:ext cx="86690" cy="7625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340864" y="33787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343978" y="33595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343978" y="33595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92411" y="3374123"/>
            <a:ext cx="172199" cy="17219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36620" y="34168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38940" y="33976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438940" y="33976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895855" y="4631435"/>
            <a:ext cx="170687" cy="17219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79383" y="4654778"/>
            <a:ext cx="87159" cy="762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38527" y="4674108"/>
            <a:ext cx="85343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941442" y="4654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41442" y="4654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88620" y="1354836"/>
            <a:ext cx="3218687" cy="55320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34009" y="1378229"/>
            <a:ext cx="3124199" cy="457200"/>
          </a:xfrm>
          <a:custGeom>
            <a:avLst/>
            <a:gdLst/>
            <a:ahLst/>
            <a:cxnLst/>
            <a:rect l="l" t="t" r="r" b="b"/>
            <a:pathLst>
              <a:path w="3124200" h="457200">
                <a:moveTo>
                  <a:pt x="0" y="0"/>
                </a:moveTo>
                <a:lnTo>
                  <a:pt x="3124199" y="0"/>
                </a:lnTo>
                <a:lnTo>
                  <a:pt x="3124199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6D6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87495" y="1776981"/>
            <a:ext cx="310895" cy="99821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41253" y="1936771"/>
            <a:ext cx="0" cy="635508"/>
          </a:xfrm>
          <a:custGeom>
            <a:avLst/>
            <a:gdLst/>
            <a:ahLst/>
            <a:cxnLst/>
            <a:rect l="l" t="t" r="r" b="b"/>
            <a:pathLst>
              <a:path h="635508">
                <a:moveTo>
                  <a:pt x="0" y="0"/>
                </a:moveTo>
                <a:lnTo>
                  <a:pt x="0" y="635508"/>
                </a:lnTo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696803" y="249607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96794" y="1936767"/>
            <a:ext cx="88900" cy="76212"/>
          </a:xfrm>
          <a:custGeom>
            <a:avLst/>
            <a:gdLst/>
            <a:ahLst/>
            <a:cxnLst/>
            <a:rect l="l" t="t" r="r" b="b"/>
            <a:pathLst>
              <a:path w="88900" h="76212">
                <a:moveTo>
                  <a:pt x="0" y="76200"/>
                </a:moveTo>
                <a:lnTo>
                  <a:pt x="44462" y="0"/>
                </a:lnTo>
                <a:lnTo>
                  <a:pt x="88900" y="76212"/>
                </a:lnTo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64279" y="3086100"/>
            <a:ext cx="1315209" cy="72694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20044" y="3116033"/>
            <a:ext cx="359445" cy="61798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810000" y="3115919"/>
            <a:ext cx="1219200" cy="6178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810000" y="3115918"/>
            <a:ext cx="1219200" cy="617880"/>
          </a:xfrm>
          <a:custGeom>
            <a:avLst/>
            <a:gdLst/>
            <a:ahLst/>
            <a:cxnLst/>
            <a:rect l="l" t="t" r="r" b="b"/>
            <a:pathLst>
              <a:path w="1219200" h="617880">
                <a:moveTo>
                  <a:pt x="0" y="154470"/>
                </a:moveTo>
                <a:lnTo>
                  <a:pt x="910259" y="154470"/>
                </a:lnTo>
                <a:lnTo>
                  <a:pt x="910259" y="0"/>
                </a:lnTo>
                <a:lnTo>
                  <a:pt x="1219200" y="308940"/>
                </a:lnTo>
                <a:lnTo>
                  <a:pt x="910259" y="617880"/>
                </a:lnTo>
                <a:lnTo>
                  <a:pt x="910259" y="463410"/>
                </a:lnTo>
                <a:lnTo>
                  <a:pt x="0" y="463410"/>
                </a:lnTo>
                <a:lnTo>
                  <a:pt x="0" y="154470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 txBox="1"/>
          <p:nvPr/>
        </p:nvSpPr>
        <p:spPr>
          <a:xfrm>
            <a:off x="383540" y="3661685"/>
            <a:ext cx="8287384" cy="2424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61365" algn="ctr">
              <a:lnSpc>
                <a:spcPct val="100000"/>
              </a:lnSpc>
            </a:pPr>
            <a:r>
              <a:rPr sz="2600" spc="5" dirty="0" smtClean="0">
                <a:latin typeface="Arial"/>
                <a:cs typeface="Arial"/>
              </a:rPr>
              <a:t>120C</a:t>
            </a:r>
            <a:endParaRPr sz="2600" dirty="0">
              <a:latin typeface="Arial"/>
              <a:cs typeface="Arial"/>
            </a:endParaRPr>
          </a:p>
          <a:p>
            <a:pPr marR="577215" algn="ctr">
              <a:lnSpc>
                <a:spcPts val="2805"/>
              </a:lnSpc>
            </a:pPr>
            <a:r>
              <a:rPr sz="2600" spc="5" dirty="0" smtClean="0">
                <a:latin typeface="Arial"/>
                <a:cs typeface="Arial"/>
              </a:rPr>
              <a:t>bak</a:t>
            </a:r>
            <a:r>
              <a:rPr sz="2600" spc="-5" dirty="0" smtClean="0">
                <a:latin typeface="Arial"/>
                <a:cs typeface="Arial"/>
              </a:rPr>
              <a:t>i</a:t>
            </a:r>
            <a:r>
              <a:rPr sz="2600" spc="5" dirty="0" smtClean="0">
                <a:latin typeface="Arial"/>
                <a:cs typeface="Arial"/>
              </a:rPr>
              <a:t>ng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511935"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50"/>
              </a:spcBef>
            </a:pPr>
            <a:endParaRPr sz="1100" dirty="0"/>
          </a:p>
          <a:p>
            <a:pPr marL="862330">
              <a:lnSpc>
                <a:spcPct val="100000"/>
              </a:lnSpc>
              <a:tabLst>
                <a:tab pos="5626735" algn="l"/>
              </a:tabLst>
            </a:pPr>
            <a:r>
              <a:rPr sz="4200" spc="-44" baseline="1984" dirty="0" smtClean="0">
                <a:latin typeface="Arial"/>
                <a:cs typeface="Arial"/>
              </a:rPr>
              <a:t>T</a:t>
            </a:r>
            <a:r>
              <a:rPr sz="4200" spc="-30" baseline="1984" dirty="0" smtClean="0">
                <a:latin typeface="Arial"/>
                <a:cs typeface="Arial"/>
              </a:rPr>
              <a:t>= </a:t>
            </a:r>
            <a:r>
              <a:rPr sz="4200" spc="-22" baseline="1984" dirty="0" smtClean="0">
                <a:latin typeface="Arial"/>
                <a:cs typeface="Arial"/>
              </a:rPr>
              <a:t>300</a:t>
            </a:r>
            <a:r>
              <a:rPr sz="4200" spc="-30" baseline="1984" dirty="0" smtClean="0">
                <a:latin typeface="Arial"/>
                <a:cs typeface="Arial"/>
              </a:rPr>
              <a:t>K	</a:t>
            </a:r>
            <a:r>
              <a:rPr sz="2800" spc="-3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= </a:t>
            </a:r>
            <a:r>
              <a:rPr sz="2800" spc="-15" dirty="0" smtClean="0">
                <a:latin typeface="Arial"/>
                <a:cs typeface="Arial"/>
              </a:rPr>
              <a:t>300K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2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A.</a:t>
            </a:r>
            <a:r>
              <a:rPr sz="1600" spc="-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1600" spc="-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nko,</a:t>
            </a:r>
            <a:r>
              <a:rPr sz="1600" spc="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C. 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J. </a:t>
            </a:r>
            <a:r>
              <a:rPr sz="16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wa</a:t>
            </a:r>
            <a:r>
              <a:rPr sz="16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on,</a:t>
            </a:r>
            <a:r>
              <a:rPr sz="16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9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G.</a:t>
            </a:r>
            <a:r>
              <a:rPr sz="16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</a:t>
            </a:r>
            <a:r>
              <a:rPr sz="1600" spc="-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n,</a:t>
            </a:r>
            <a:r>
              <a:rPr sz="1600" spc="4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9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16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J.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Si</a:t>
            </a:r>
            <a:r>
              <a:rPr sz="1600" spc="-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on,</a:t>
            </a:r>
            <a:r>
              <a:rPr sz="1600" spc="-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ppl.</a:t>
            </a:r>
            <a:r>
              <a:rPr sz="16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1600" spc="-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s.</a:t>
            </a:r>
            <a:r>
              <a:rPr sz="16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ett.</a:t>
            </a:r>
            <a:r>
              <a:rPr sz="1600" spc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102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23260</a:t>
            </a:r>
            <a:r>
              <a:rPr sz="1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16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1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2013)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549192" y="2716561"/>
            <a:ext cx="253174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Fr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rst</a:t>
            </a:r>
            <a:r>
              <a:rPr sz="1800" spc="-5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ogen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3793490" y="1985793"/>
            <a:ext cx="122174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~</a:t>
            </a:r>
            <a:r>
              <a:rPr sz="2800" spc="-15" dirty="0" smtClean="0">
                <a:latin typeface="Arial"/>
                <a:cs typeface="Arial"/>
              </a:rPr>
              <a:t>5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nm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1453653" y="1357464"/>
            <a:ext cx="891540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dirty="0" smtClean="0">
                <a:latin typeface="Arial"/>
                <a:cs typeface="Arial"/>
              </a:rPr>
              <a:t>O</a:t>
            </a:r>
            <a:r>
              <a:rPr sz="2600" spc="5" dirty="0" smtClean="0">
                <a:latin typeface="Arial"/>
                <a:cs typeface="Arial"/>
              </a:rPr>
              <a:t>x</a:t>
            </a:r>
            <a:r>
              <a:rPr sz="2600" spc="-5" dirty="0" smtClean="0">
                <a:latin typeface="Arial"/>
                <a:cs typeface="Arial"/>
              </a:rPr>
              <a:t>i</a:t>
            </a:r>
            <a:r>
              <a:rPr sz="2600" spc="5" dirty="0" smtClean="0">
                <a:latin typeface="Arial"/>
                <a:cs typeface="Arial"/>
              </a:rPr>
              <a:t>de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59" name="Group 358"/>
          <p:cNvGrpSpPr/>
          <p:nvPr/>
        </p:nvGrpSpPr>
        <p:grpSpPr>
          <a:xfrm>
            <a:off x="5135879" y="1354836"/>
            <a:ext cx="3235452" cy="3688078"/>
            <a:chOff x="5135879" y="1354836"/>
            <a:chExt cx="3235452" cy="3688078"/>
          </a:xfrm>
        </p:grpSpPr>
        <p:sp>
          <p:nvSpPr>
            <p:cNvPr id="169" name="object 169"/>
            <p:cNvSpPr/>
            <p:nvPr/>
          </p:nvSpPr>
          <p:spPr>
            <a:xfrm>
              <a:off x="5152644" y="1824227"/>
              <a:ext cx="3218687" cy="321868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198579" y="1847024"/>
              <a:ext cx="3124200" cy="3124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198579" y="1847024"/>
              <a:ext cx="3124200" cy="3124200"/>
            </a:xfrm>
            <a:custGeom>
              <a:avLst/>
              <a:gdLst/>
              <a:ahLst/>
              <a:cxnLst/>
              <a:rect l="l" t="t" r="r" b="b"/>
              <a:pathLst>
                <a:path w="3124200" h="3124200">
                  <a:moveTo>
                    <a:pt x="0" y="0"/>
                  </a:moveTo>
                  <a:lnTo>
                    <a:pt x="3124200" y="0"/>
                  </a:lnTo>
                  <a:lnTo>
                    <a:pt x="3124200" y="3124200"/>
                  </a:lnTo>
                  <a:lnTo>
                    <a:pt x="0" y="3124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481815" y="3576827"/>
              <a:ext cx="172199" cy="17068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524500" y="3619500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528227" y="3599785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528227" y="3599785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062201" y="3348227"/>
              <a:ext cx="172201" cy="17068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104888" y="3390900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08548" y="3371185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108548" y="3371185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157971" y="3386328"/>
              <a:ext cx="170687" cy="17068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241410" y="3409073"/>
              <a:ext cx="87249" cy="7622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200643" y="3429000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203510" y="3409285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203510" y="3409285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659880" y="4643628"/>
              <a:ext cx="170687" cy="17068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744296" y="4666678"/>
              <a:ext cx="86270" cy="7569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702552" y="4686300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06012" y="4666585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706012" y="4666585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135879" y="1354836"/>
              <a:ext cx="3218687" cy="55320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181600" y="1378229"/>
              <a:ext cx="3124200" cy="457200"/>
            </a:xfrm>
            <a:custGeom>
              <a:avLst/>
              <a:gdLst/>
              <a:ahLst/>
              <a:cxnLst/>
              <a:rect l="l" t="t" r="r" b="b"/>
              <a:pathLst>
                <a:path w="3124200" h="457200">
                  <a:moveTo>
                    <a:pt x="0" y="0"/>
                  </a:moveTo>
                  <a:lnTo>
                    <a:pt x="3124200" y="0"/>
                  </a:lnTo>
                  <a:lnTo>
                    <a:pt x="31242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F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14771" y="2081783"/>
              <a:ext cx="222503" cy="22555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83352" y="2105520"/>
              <a:ext cx="153923" cy="13171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460310" y="2105497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61329" y="0"/>
                  </a:moveTo>
                  <a:lnTo>
                    <a:pt x="22866" y="15199"/>
                  </a:lnTo>
                  <a:lnTo>
                    <a:pt x="1606" y="50438"/>
                  </a:lnTo>
                  <a:lnTo>
                    <a:pt x="0" y="64960"/>
                  </a:lnTo>
                  <a:lnTo>
                    <a:pt x="552" y="73496"/>
                  </a:lnTo>
                  <a:lnTo>
                    <a:pt x="17817" y="109068"/>
                  </a:lnTo>
                  <a:lnTo>
                    <a:pt x="55220" y="128274"/>
                  </a:lnTo>
                  <a:lnTo>
                    <a:pt x="71210" y="129598"/>
                  </a:lnTo>
                  <a:lnTo>
                    <a:pt x="84499" y="126619"/>
                  </a:lnTo>
                  <a:lnTo>
                    <a:pt x="115961" y="102227"/>
                  </a:lnTo>
                  <a:lnTo>
                    <a:pt x="128182" y="59766"/>
                  </a:lnTo>
                  <a:lnTo>
                    <a:pt x="125567" y="45909"/>
                  </a:lnTo>
                  <a:lnTo>
                    <a:pt x="102119" y="12954"/>
                  </a:lnTo>
                  <a:lnTo>
                    <a:pt x="61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460310" y="2105497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0" y="64960"/>
                  </a:moveTo>
                  <a:lnTo>
                    <a:pt x="13394" y="25198"/>
                  </a:lnTo>
                  <a:lnTo>
                    <a:pt x="47188" y="2241"/>
                  </a:lnTo>
                  <a:lnTo>
                    <a:pt x="61329" y="0"/>
                  </a:lnTo>
                  <a:lnTo>
                    <a:pt x="76372" y="1534"/>
                  </a:lnTo>
                  <a:lnTo>
                    <a:pt x="112247" y="22166"/>
                  </a:lnTo>
                  <a:lnTo>
                    <a:pt x="128182" y="59766"/>
                  </a:lnTo>
                  <a:lnTo>
                    <a:pt x="126772" y="75521"/>
                  </a:lnTo>
                  <a:lnTo>
                    <a:pt x="107191" y="112690"/>
                  </a:lnTo>
                  <a:lnTo>
                    <a:pt x="71210" y="129598"/>
                  </a:lnTo>
                  <a:lnTo>
                    <a:pt x="55220" y="128274"/>
                  </a:lnTo>
                  <a:lnTo>
                    <a:pt x="17817" y="109068"/>
                  </a:lnTo>
                  <a:lnTo>
                    <a:pt x="552" y="73496"/>
                  </a:lnTo>
                  <a:lnTo>
                    <a:pt x="0" y="649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606796" y="2103120"/>
              <a:ext cx="170687" cy="17068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690539" y="2125522"/>
              <a:ext cx="86943" cy="7623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649467" y="2145792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652466" y="2125483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652466" y="2125483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446763" y="2279904"/>
              <a:ext cx="172210" cy="170687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531586" y="2302319"/>
              <a:ext cx="87387" cy="7623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490971" y="2322576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493439" y="2302729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93439" y="2302729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40679" y="1941576"/>
              <a:ext cx="170687" cy="170687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483352" y="1984248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486812" y="1964800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486812" y="1964800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282184" y="2113787"/>
              <a:ext cx="170687" cy="170687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366130" y="2136889"/>
              <a:ext cx="86740" cy="76225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24855" y="2156460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27788" y="2137078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27788" y="2137078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875020" y="2246096"/>
              <a:ext cx="153911" cy="13286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851250" y="2246300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61329" y="0"/>
                  </a:moveTo>
                  <a:lnTo>
                    <a:pt x="22866" y="15203"/>
                  </a:lnTo>
                  <a:lnTo>
                    <a:pt x="1606" y="50442"/>
                  </a:lnTo>
                  <a:lnTo>
                    <a:pt x="0" y="64960"/>
                  </a:lnTo>
                  <a:lnTo>
                    <a:pt x="551" y="73498"/>
                  </a:lnTo>
                  <a:lnTo>
                    <a:pt x="17817" y="109073"/>
                  </a:lnTo>
                  <a:lnTo>
                    <a:pt x="55219" y="128275"/>
                  </a:lnTo>
                  <a:lnTo>
                    <a:pt x="71208" y="129598"/>
                  </a:lnTo>
                  <a:lnTo>
                    <a:pt x="84498" y="126621"/>
                  </a:lnTo>
                  <a:lnTo>
                    <a:pt x="115961" y="102233"/>
                  </a:lnTo>
                  <a:lnTo>
                    <a:pt x="128182" y="59768"/>
                  </a:lnTo>
                  <a:lnTo>
                    <a:pt x="125567" y="45913"/>
                  </a:lnTo>
                  <a:lnTo>
                    <a:pt x="102119" y="12958"/>
                  </a:lnTo>
                  <a:lnTo>
                    <a:pt x="61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851250" y="2246300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0" y="64960"/>
                  </a:moveTo>
                  <a:lnTo>
                    <a:pt x="13394" y="25203"/>
                  </a:lnTo>
                  <a:lnTo>
                    <a:pt x="47188" y="2241"/>
                  </a:lnTo>
                  <a:lnTo>
                    <a:pt x="61329" y="0"/>
                  </a:lnTo>
                  <a:lnTo>
                    <a:pt x="76372" y="1535"/>
                  </a:lnTo>
                  <a:lnTo>
                    <a:pt x="112247" y="22171"/>
                  </a:lnTo>
                  <a:lnTo>
                    <a:pt x="128182" y="59768"/>
                  </a:lnTo>
                  <a:lnTo>
                    <a:pt x="126772" y="75526"/>
                  </a:lnTo>
                  <a:lnTo>
                    <a:pt x="107190" y="112695"/>
                  </a:lnTo>
                  <a:lnTo>
                    <a:pt x="71208" y="129598"/>
                  </a:lnTo>
                  <a:lnTo>
                    <a:pt x="55219" y="128275"/>
                  </a:lnTo>
                  <a:lnTo>
                    <a:pt x="17817" y="109073"/>
                  </a:lnTo>
                  <a:lnTo>
                    <a:pt x="551" y="73498"/>
                  </a:lnTo>
                  <a:lnTo>
                    <a:pt x="0" y="649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996926" y="2243327"/>
              <a:ext cx="172200" cy="1706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081433" y="2266099"/>
              <a:ext cx="87693" cy="76238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039611" y="2286000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043405" y="2266286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043405" y="2266286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838444" y="2420112"/>
              <a:ext cx="170687" cy="17068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922492" y="2443441"/>
              <a:ext cx="86639" cy="76238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81115" y="2462783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884378" y="244353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884378" y="244353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832347" y="2081771"/>
              <a:ext cx="170687" cy="172211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916002" y="2105520"/>
              <a:ext cx="87032" cy="76238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75020" y="2125980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877752" y="2105603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877752" y="2105603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72314" y="2255519"/>
              <a:ext cx="172200" cy="170687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757036" y="2277452"/>
              <a:ext cx="87477" cy="76238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715000" y="2298192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718727" y="2277881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718727" y="2277881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230111" y="2006587"/>
              <a:ext cx="153911" cy="131584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207403" y="2006520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61329" y="0"/>
                  </a:moveTo>
                  <a:lnTo>
                    <a:pt x="22866" y="15199"/>
                  </a:lnTo>
                  <a:lnTo>
                    <a:pt x="1606" y="50438"/>
                  </a:lnTo>
                  <a:lnTo>
                    <a:pt x="0" y="64960"/>
                  </a:lnTo>
                  <a:lnTo>
                    <a:pt x="552" y="73496"/>
                  </a:lnTo>
                  <a:lnTo>
                    <a:pt x="17817" y="109068"/>
                  </a:lnTo>
                  <a:lnTo>
                    <a:pt x="55220" y="128274"/>
                  </a:lnTo>
                  <a:lnTo>
                    <a:pt x="71210" y="129598"/>
                  </a:lnTo>
                  <a:lnTo>
                    <a:pt x="84499" y="126619"/>
                  </a:lnTo>
                  <a:lnTo>
                    <a:pt x="115961" y="102227"/>
                  </a:lnTo>
                  <a:lnTo>
                    <a:pt x="128182" y="59766"/>
                  </a:lnTo>
                  <a:lnTo>
                    <a:pt x="125567" y="45909"/>
                  </a:lnTo>
                  <a:lnTo>
                    <a:pt x="102119" y="12954"/>
                  </a:lnTo>
                  <a:lnTo>
                    <a:pt x="61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207403" y="2006520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0" y="64960"/>
                  </a:moveTo>
                  <a:lnTo>
                    <a:pt x="13394" y="25198"/>
                  </a:lnTo>
                  <a:lnTo>
                    <a:pt x="47188" y="2241"/>
                  </a:lnTo>
                  <a:lnTo>
                    <a:pt x="61329" y="0"/>
                  </a:lnTo>
                  <a:lnTo>
                    <a:pt x="76372" y="1534"/>
                  </a:lnTo>
                  <a:lnTo>
                    <a:pt x="112247" y="22166"/>
                  </a:lnTo>
                  <a:lnTo>
                    <a:pt x="128182" y="59766"/>
                  </a:lnTo>
                  <a:lnTo>
                    <a:pt x="126772" y="75521"/>
                  </a:lnTo>
                  <a:lnTo>
                    <a:pt x="107191" y="112690"/>
                  </a:lnTo>
                  <a:lnTo>
                    <a:pt x="71210" y="129598"/>
                  </a:lnTo>
                  <a:lnTo>
                    <a:pt x="55220" y="128274"/>
                  </a:lnTo>
                  <a:lnTo>
                    <a:pt x="17817" y="109068"/>
                  </a:lnTo>
                  <a:lnTo>
                    <a:pt x="552" y="73496"/>
                  </a:lnTo>
                  <a:lnTo>
                    <a:pt x="0" y="649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353555" y="2004059"/>
              <a:ext cx="170687" cy="170687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437744" y="2026589"/>
              <a:ext cx="86499" cy="75679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396228" y="2046732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399559" y="2026505"/>
              <a:ext cx="76200" cy="75870"/>
            </a:xfrm>
            <a:custGeom>
              <a:avLst/>
              <a:gdLst/>
              <a:ahLst/>
              <a:cxnLst/>
              <a:rect l="l" t="t" r="r" b="b"/>
              <a:pathLst>
                <a:path w="76200" h="75870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522" y="44238"/>
                  </a:lnTo>
                  <a:lnTo>
                    <a:pt x="5125" y="56813"/>
                  </a:lnTo>
                  <a:lnTo>
                    <a:pt x="13946" y="66875"/>
                  </a:lnTo>
                  <a:lnTo>
                    <a:pt x="26342" y="73527"/>
                  </a:lnTo>
                  <a:lnTo>
                    <a:pt x="41668" y="75870"/>
                  </a:lnTo>
                  <a:lnTo>
                    <a:pt x="55236" y="71973"/>
                  </a:lnTo>
                  <a:lnTo>
                    <a:pt x="66198" y="63668"/>
                  </a:lnTo>
                  <a:lnTo>
                    <a:pt x="73528" y="51979"/>
                  </a:lnTo>
                  <a:lnTo>
                    <a:pt x="76200" y="37935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399559" y="2026505"/>
              <a:ext cx="76200" cy="75870"/>
            </a:xfrm>
            <a:custGeom>
              <a:avLst/>
              <a:gdLst/>
              <a:ahLst/>
              <a:cxnLst/>
              <a:rect l="l" t="t" r="r" b="b"/>
              <a:pathLst>
                <a:path w="76200" h="75870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6200" y="37935"/>
                  </a:lnTo>
                  <a:lnTo>
                    <a:pt x="73528" y="51979"/>
                  </a:lnTo>
                  <a:lnTo>
                    <a:pt x="66198" y="63668"/>
                  </a:lnTo>
                  <a:lnTo>
                    <a:pt x="55236" y="71973"/>
                  </a:lnTo>
                  <a:lnTo>
                    <a:pt x="41668" y="75870"/>
                  </a:lnTo>
                  <a:lnTo>
                    <a:pt x="26342" y="73527"/>
                  </a:lnTo>
                  <a:lnTo>
                    <a:pt x="13946" y="66875"/>
                  </a:lnTo>
                  <a:lnTo>
                    <a:pt x="5125" y="56813"/>
                  </a:lnTo>
                  <a:lnTo>
                    <a:pt x="522" y="44238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195059" y="2180844"/>
              <a:ext cx="170687" cy="1706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278778" y="2203386"/>
              <a:ext cx="86969" cy="7623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237732" y="2223516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240532" y="2203753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240532" y="2203753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187427" y="1842516"/>
              <a:ext cx="172210" cy="170687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271755" y="1865464"/>
              <a:ext cx="87882" cy="76238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230111" y="1885188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233905" y="1865822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233905" y="1865822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028944" y="2014727"/>
              <a:ext cx="170687" cy="170687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112802" y="2037930"/>
              <a:ext cx="86829" cy="76238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071615" y="2057400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074881" y="2038100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074881" y="2038100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630923" y="2284476"/>
              <a:ext cx="155435" cy="132587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608281" y="2284400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61329" y="0"/>
                  </a:moveTo>
                  <a:lnTo>
                    <a:pt x="22866" y="15203"/>
                  </a:lnTo>
                  <a:lnTo>
                    <a:pt x="1606" y="50442"/>
                  </a:lnTo>
                  <a:lnTo>
                    <a:pt x="0" y="64960"/>
                  </a:lnTo>
                  <a:lnTo>
                    <a:pt x="551" y="73498"/>
                  </a:lnTo>
                  <a:lnTo>
                    <a:pt x="17817" y="109073"/>
                  </a:lnTo>
                  <a:lnTo>
                    <a:pt x="55219" y="128275"/>
                  </a:lnTo>
                  <a:lnTo>
                    <a:pt x="71208" y="129598"/>
                  </a:lnTo>
                  <a:lnTo>
                    <a:pt x="84498" y="126621"/>
                  </a:lnTo>
                  <a:lnTo>
                    <a:pt x="115961" y="102233"/>
                  </a:lnTo>
                  <a:lnTo>
                    <a:pt x="128182" y="59768"/>
                  </a:lnTo>
                  <a:lnTo>
                    <a:pt x="125567" y="45913"/>
                  </a:lnTo>
                  <a:lnTo>
                    <a:pt x="102119" y="12958"/>
                  </a:lnTo>
                  <a:lnTo>
                    <a:pt x="61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608281" y="2284400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0" y="64960"/>
                  </a:moveTo>
                  <a:lnTo>
                    <a:pt x="13394" y="25203"/>
                  </a:lnTo>
                  <a:lnTo>
                    <a:pt x="47188" y="2241"/>
                  </a:lnTo>
                  <a:lnTo>
                    <a:pt x="61329" y="0"/>
                  </a:lnTo>
                  <a:lnTo>
                    <a:pt x="76372" y="1535"/>
                  </a:lnTo>
                  <a:lnTo>
                    <a:pt x="112247" y="22171"/>
                  </a:lnTo>
                  <a:lnTo>
                    <a:pt x="128182" y="59768"/>
                  </a:lnTo>
                  <a:lnTo>
                    <a:pt x="126772" y="75526"/>
                  </a:lnTo>
                  <a:lnTo>
                    <a:pt x="107190" y="112695"/>
                  </a:lnTo>
                  <a:lnTo>
                    <a:pt x="71208" y="129598"/>
                  </a:lnTo>
                  <a:lnTo>
                    <a:pt x="55219" y="128275"/>
                  </a:lnTo>
                  <a:lnTo>
                    <a:pt x="17817" y="109073"/>
                  </a:lnTo>
                  <a:lnTo>
                    <a:pt x="551" y="73498"/>
                  </a:lnTo>
                  <a:lnTo>
                    <a:pt x="0" y="649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754368" y="2281427"/>
              <a:ext cx="170687" cy="170687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838378" y="2304491"/>
              <a:ext cx="86677" cy="75691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858000" y="2819400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800437" y="2304386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800437" y="2304386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638543" y="2500883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641410" y="248163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641410" y="248163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588238" y="2119871"/>
              <a:ext cx="172199" cy="172211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632447" y="2164080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634784" y="2143703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634784" y="2143703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429755" y="2293620"/>
              <a:ext cx="170687" cy="170687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513982" y="2315845"/>
              <a:ext cx="86461" cy="76238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472428" y="2336292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475759" y="2315981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75759" y="2315981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995159" y="2022347"/>
              <a:ext cx="222503" cy="225551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063740" y="2046046"/>
              <a:ext cx="153923" cy="131749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040630" y="2045861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61329" y="0"/>
                  </a:moveTo>
                  <a:lnTo>
                    <a:pt x="22866" y="15203"/>
                  </a:lnTo>
                  <a:lnTo>
                    <a:pt x="1606" y="50442"/>
                  </a:lnTo>
                  <a:lnTo>
                    <a:pt x="0" y="64960"/>
                  </a:lnTo>
                  <a:lnTo>
                    <a:pt x="551" y="73498"/>
                  </a:lnTo>
                  <a:lnTo>
                    <a:pt x="17817" y="109073"/>
                  </a:lnTo>
                  <a:lnTo>
                    <a:pt x="55219" y="128275"/>
                  </a:lnTo>
                  <a:lnTo>
                    <a:pt x="71208" y="129598"/>
                  </a:lnTo>
                  <a:lnTo>
                    <a:pt x="84498" y="126621"/>
                  </a:lnTo>
                  <a:lnTo>
                    <a:pt x="115961" y="102233"/>
                  </a:lnTo>
                  <a:lnTo>
                    <a:pt x="128182" y="59768"/>
                  </a:lnTo>
                  <a:lnTo>
                    <a:pt x="125567" y="45913"/>
                  </a:lnTo>
                  <a:lnTo>
                    <a:pt x="102119" y="12958"/>
                  </a:lnTo>
                  <a:lnTo>
                    <a:pt x="61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040630" y="2045861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0" y="64960"/>
                  </a:moveTo>
                  <a:lnTo>
                    <a:pt x="13394" y="25203"/>
                  </a:lnTo>
                  <a:lnTo>
                    <a:pt x="47188" y="2241"/>
                  </a:lnTo>
                  <a:lnTo>
                    <a:pt x="61329" y="0"/>
                  </a:lnTo>
                  <a:lnTo>
                    <a:pt x="76372" y="1535"/>
                  </a:lnTo>
                  <a:lnTo>
                    <a:pt x="112247" y="22171"/>
                  </a:lnTo>
                  <a:lnTo>
                    <a:pt x="128182" y="59768"/>
                  </a:lnTo>
                  <a:lnTo>
                    <a:pt x="126772" y="75526"/>
                  </a:lnTo>
                  <a:lnTo>
                    <a:pt x="107190" y="112695"/>
                  </a:lnTo>
                  <a:lnTo>
                    <a:pt x="71208" y="129598"/>
                  </a:lnTo>
                  <a:lnTo>
                    <a:pt x="55219" y="128275"/>
                  </a:lnTo>
                  <a:lnTo>
                    <a:pt x="17817" y="109073"/>
                  </a:lnTo>
                  <a:lnTo>
                    <a:pt x="551" y="73498"/>
                  </a:lnTo>
                  <a:lnTo>
                    <a:pt x="0" y="649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187183" y="2042147"/>
              <a:ext cx="170687" cy="172210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270915" y="2065515"/>
              <a:ext cx="86956" cy="76238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229856" y="2086356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232787" y="2065847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232787" y="2065847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027150" y="2220468"/>
              <a:ext cx="172199" cy="17068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071359" y="2263139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073760" y="224309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073760" y="224309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021068" y="1882139"/>
              <a:ext cx="170687" cy="170687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105472" y="1904936"/>
              <a:ext cx="86283" cy="76238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063740" y="1924812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067133" y="190516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067133" y="190516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945960" y="2077415"/>
              <a:ext cx="87299" cy="76225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905243" y="2097024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908109" y="2077442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908109" y="2077442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319771" y="2395717"/>
              <a:ext cx="222503" cy="224025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388352" y="2418562"/>
              <a:ext cx="153924" cy="132613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365309" y="2418578"/>
              <a:ext cx="128384" cy="129921"/>
            </a:xfrm>
            <a:custGeom>
              <a:avLst/>
              <a:gdLst/>
              <a:ahLst/>
              <a:cxnLst/>
              <a:rect l="l" t="t" r="r" b="b"/>
              <a:pathLst>
                <a:path w="128384" h="129921">
                  <a:moveTo>
                    <a:pt x="61329" y="0"/>
                  </a:moveTo>
                  <a:lnTo>
                    <a:pt x="22866" y="15203"/>
                  </a:lnTo>
                  <a:lnTo>
                    <a:pt x="1606" y="50442"/>
                  </a:lnTo>
                  <a:lnTo>
                    <a:pt x="0" y="64960"/>
                  </a:lnTo>
                  <a:lnTo>
                    <a:pt x="202" y="70153"/>
                  </a:lnTo>
                  <a:lnTo>
                    <a:pt x="16136" y="107754"/>
                  </a:lnTo>
                  <a:lnTo>
                    <a:pt x="52010" y="128386"/>
                  </a:lnTo>
                  <a:lnTo>
                    <a:pt x="67052" y="129921"/>
                  </a:lnTo>
                  <a:lnTo>
                    <a:pt x="81196" y="127678"/>
                  </a:lnTo>
                  <a:lnTo>
                    <a:pt x="114990" y="104719"/>
                  </a:lnTo>
                  <a:lnTo>
                    <a:pt x="128384" y="64960"/>
                  </a:lnTo>
                  <a:lnTo>
                    <a:pt x="128182" y="59768"/>
                  </a:lnTo>
                  <a:lnTo>
                    <a:pt x="112247" y="22171"/>
                  </a:lnTo>
                  <a:lnTo>
                    <a:pt x="76372" y="1535"/>
                  </a:lnTo>
                  <a:lnTo>
                    <a:pt x="61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365309" y="2418578"/>
              <a:ext cx="128384" cy="129921"/>
            </a:xfrm>
            <a:custGeom>
              <a:avLst/>
              <a:gdLst/>
              <a:ahLst/>
              <a:cxnLst/>
              <a:rect l="l" t="t" r="r" b="b"/>
              <a:pathLst>
                <a:path w="128384" h="129921">
                  <a:moveTo>
                    <a:pt x="0" y="64960"/>
                  </a:moveTo>
                  <a:lnTo>
                    <a:pt x="13394" y="25203"/>
                  </a:lnTo>
                  <a:lnTo>
                    <a:pt x="47188" y="2241"/>
                  </a:lnTo>
                  <a:lnTo>
                    <a:pt x="61329" y="0"/>
                  </a:lnTo>
                  <a:lnTo>
                    <a:pt x="76372" y="1535"/>
                  </a:lnTo>
                  <a:lnTo>
                    <a:pt x="112247" y="22171"/>
                  </a:lnTo>
                  <a:lnTo>
                    <a:pt x="128182" y="59768"/>
                  </a:lnTo>
                  <a:lnTo>
                    <a:pt x="128384" y="64960"/>
                  </a:lnTo>
                  <a:lnTo>
                    <a:pt x="126777" y="79481"/>
                  </a:lnTo>
                  <a:lnTo>
                    <a:pt x="105519" y="114718"/>
                  </a:lnTo>
                  <a:lnTo>
                    <a:pt x="67052" y="129921"/>
                  </a:lnTo>
                  <a:lnTo>
                    <a:pt x="52010" y="128386"/>
                  </a:lnTo>
                  <a:lnTo>
                    <a:pt x="16136" y="107754"/>
                  </a:lnTo>
                  <a:lnTo>
                    <a:pt x="202" y="70153"/>
                  </a:lnTo>
                  <a:lnTo>
                    <a:pt x="0" y="649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511795" y="2415539"/>
              <a:ext cx="170687" cy="170687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595311" y="2438577"/>
              <a:ext cx="87172" cy="7622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554468" y="2458212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557465" y="243856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557465" y="243856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351763" y="2592311"/>
              <a:ext cx="172199" cy="172199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395971" y="2634995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398438" y="2615812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398438" y="2615812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345680" y="2255519"/>
              <a:ext cx="170687" cy="170687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429868" y="2277452"/>
              <a:ext cx="86499" cy="76238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388352" y="2298192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391812" y="2277881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391812" y="2277881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187183" y="2427732"/>
              <a:ext cx="170687" cy="170687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270915" y="2449931"/>
              <a:ext cx="86956" cy="76238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229856" y="2470404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232787" y="2450159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232787" y="2450159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720583" y="2022347"/>
              <a:ext cx="222491" cy="225551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789164" y="2046046"/>
              <a:ext cx="153911" cy="131749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766187" y="2045861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61329" y="0"/>
                  </a:moveTo>
                  <a:lnTo>
                    <a:pt x="22866" y="15203"/>
                  </a:lnTo>
                  <a:lnTo>
                    <a:pt x="1606" y="50442"/>
                  </a:lnTo>
                  <a:lnTo>
                    <a:pt x="0" y="64960"/>
                  </a:lnTo>
                  <a:lnTo>
                    <a:pt x="551" y="73498"/>
                  </a:lnTo>
                  <a:lnTo>
                    <a:pt x="17817" y="109073"/>
                  </a:lnTo>
                  <a:lnTo>
                    <a:pt x="55219" y="128275"/>
                  </a:lnTo>
                  <a:lnTo>
                    <a:pt x="71208" y="129598"/>
                  </a:lnTo>
                  <a:lnTo>
                    <a:pt x="84498" y="126621"/>
                  </a:lnTo>
                  <a:lnTo>
                    <a:pt x="115961" y="102233"/>
                  </a:lnTo>
                  <a:lnTo>
                    <a:pt x="128182" y="59768"/>
                  </a:lnTo>
                  <a:lnTo>
                    <a:pt x="125567" y="45913"/>
                  </a:lnTo>
                  <a:lnTo>
                    <a:pt x="102119" y="12958"/>
                  </a:lnTo>
                  <a:lnTo>
                    <a:pt x="61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766187" y="2045861"/>
              <a:ext cx="128182" cy="129598"/>
            </a:xfrm>
            <a:custGeom>
              <a:avLst/>
              <a:gdLst/>
              <a:ahLst/>
              <a:cxnLst/>
              <a:rect l="l" t="t" r="r" b="b"/>
              <a:pathLst>
                <a:path w="128182" h="129598">
                  <a:moveTo>
                    <a:pt x="0" y="64960"/>
                  </a:moveTo>
                  <a:lnTo>
                    <a:pt x="13394" y="25203"/>
                  </a:lnTo>
                  <a:lnTo>
                    <a:pt x="47188" y="2241"/>
                  </a:lnTo>
                  <a:lnTo>
                    <a:pt x="61329" y="0"/>
                  </a:lnTo>
                  <a:lnTo>
                    <a:pt x="76372" y="1535"/>
                  </a:lnTo>
                  <a:lnTo>
                    <a:pt x="112247" y="22171"/>
                  </a:lnTo>
                  <a:lnTo>
                    <a:pt x="128182" y="59768"/>
                  </a:lnTo>
                  <a:lnTo>
                    <a:pt x="126772" y="75526"/>
                  </a:lnTo>
                  <a:lnTo>
                    <a:pt x="107190" y="112695"/>
                  </a:lnTo>
                  <a:lnTo>
                    <a:pt x="71208" y="129598"/>
                  </a:lnTo>
                  <a:lnTo>
                    <a:pt x="55219" y="128275"/>
                  </a:lnTo>
                  <a:lnTo>
                    <a:pt x="17817" y="109073"/>
                  </a:lnTo>
                  <a:lnTo>
                    <a:pt x="551" y="73498"/>
                  </a:lnTo>
                  <a:lnTo>
                    <a:pt x="0" y="649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912607" y="2042147"/>
              <a:ext cx="170687" cy="172210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996478" y="2065515"/>
              <a:ext cx="86817" cy="76238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955280" y="2086356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958342" y="2065847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958342" y="2065847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754111" y="2220468"/>
              <a:ext cx="170687" cy="170687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837525" y="2242858"/>
              <a:ext cx="87274" cy="76225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796783" y="2263139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799316" y="224309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799316" y="224309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746492" y="1882139"/>
              <a:ext cx="170687" cy="170687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831048" y="1904936"/>
              <a:ext cx="86130" cy="76238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789164" y="1924812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792691" y="190516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792691" y="1905164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0" name="object 350"/>
            <p:cNvSpPr txBox="1"/>
            <p:nvPr/>
          </p:nvSpPr>
          <p:spPr>
            <a:xfrm>
              <a:off x="6257978" y="1369059"/>
              <a:ext cx="891540" cy="4057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600" dirty="0" smtClean="0">
                  <a:latin typeface="Arial"/>
                  <a:cs typeface="Arial"/>
                </a:rPr>
                <a:t>O</a:t>
              </a:r>
              <a:r>
                <a:rPr sz="2600" spc="5" dirty="0" smtClean="0">
                  <a:latin typeface="Arial"/>
                  <a:cs typeface="Arial"/>
                </a:rPr>
                <a:t>x</a:t>
              </a:r>
              <a:r>
                <a:rPr sz="2600" spc="-5" dirty="0" smtClean="0">
                  <a:latin typeface="Arial"/>
                  <a:cs typeface="Arial"/>
                </a:rPr>
                <a:t>i</a:t>
              </a:r>
              <a:r>
                <a:rPr sz="2600" spc="5" dirty="0" smtClean="0">
                  <a:latin typeface="Arial"/>
                  <a:cs typeface="Arial"/>
                </a:rPr>
                <a:t>de</a:t>
              </a:r>
              <a:endParaRPr sz="2600">
                <a:latin typeface="Arial"/>
                <a:cs typeface="Arial"/>
              </a:endParaRPr>
            </a:p>
          </p:txBody>
        </p:sp>
        <p:sp>
          <p:nvSpPr>
            <p:cNvPr id="351" name="object 351"/>
            <p:cNvSpPr/>
            <p:nvPr/>
          </p:nvSpPr>
          <p:spPr>
            <a:xfrm>
              <a:off x="7671536" y="2077415"/>
              <a:ext cx="87147" cy="76225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630668" y="2097024"/>
              <a:ext cx="85343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633665" y="2077442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34531" y="0"/>
                  </a:moveTo>
                  <a:lnTo>
                    <a:pt x="20963" y="3896"/>
                  </a:lnTo>
                  <a:lnTo>
                    <a:pt x="10001" y="12202"/>
                  </a:lnTo>
                  <a:lnTo>
                    <a:pt x="2671" y="23890"/>
                  </a:lnTo>
                  <a:lnTo>
                    <a:pt x="0" y="37935"/>
                  </a:lnTo>
                  <a:lnTo>
                    <a:pt x="1340" y="47851"/>
                  </a:lnTo>
                  <a:lnTo>
                    <a:pt x="6850" y="59058"/>
                  </a:lnTo>
                  <a:lnTo>
                    <a:pt x="16381" y="67847"/>
                  </a:lnTo>
                  <a:lnTo>
                    <a:pt x="29676" y="73449"/>
                  </a:lnTo>
                  <a:lnTo>
                    <a:pt x="46477" y="75094"/>
                  </a:lnTo>
                  <a:lnTo>
                    <a:pt x="58277" y="69970"/>
                  </a:lnTo>
                  <a:lnTo>
                    <a:pt x="67623" y="60745"/>
                  </a:lnTo>
                  <a:lnTo>
                    <a:pt x="73696" y="47830"/>
                  </a:lnTo>
                  <a:lnTo>
                    <a:pt x="75677" y="31631"/>
                  </a:lnTo>
                  <a:lnTo>
                    <a:pt x="71074" y="19056"/>
                  </a:lnTo>
                  <a:lnTo>
                    <a:pt x="62253" y="8994"/>
                  </a:lnTo>
                  <a:lnTo>
                    <a:pt x="49857" y="2342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633665" y="2077442"/>
              <a:ext cx="75677" cy="75094"/>
            </a:xfrm>
            <a:custGeom>
              <a:avLst/>
              <a:gdLst/>
              <a:ahLst/>
              <a:cxnLst/>
              <a:rect l="l" t="t" r="r" b="b"/>
              <a:pathLst>
                <a:path w="75677" h="75094">
                  <a:moveTo>
                    <a:pt x="0" y="37935"/>
                  </a:moveTo>
                  <a:lnTo>
                    <a:pt x="2671" y="23890"/>
                  </a:lnTo>
                  <a:lnTo>
                    <a:pt x="10001" y="12202"/>
                  </a:lnTo>
                  <a:lnTo>
                    <a:pt x="20963" y="3896"/>
                  </a:lnTo>
                  <a:lnTo>
                    <a:pt x="34531" y="0"/>
                  </a:lnTo>
                  <a:lnTo>
                    <a:pt x="49857" y="2342"/>
                  </a:lnTo>
                  <a:lnTo>
                    <a:pt x="62253" y="8994"/>
                  </a:lnTo>
                  <a:lnTo>
                    <a:pt x="71074" y="19056"/>
                  </a:lnTo>
                  <a:lnTo>
                    <a:pt x="75677" y="31631"/>
                  </a:lnTo>
                  <a:lnTo>
                    <a:pt x="73696" y="47830"/>
                  </a:lnTo>
                  <a:lnTo>
                    <a:pt x="67623" y="60745"/>
                  </a:lnTo>
                  <a:lnTo>
                    <a:pt x="58277" y="69970"/>
                  </a:lnTo>
                  <a:lnTo>
                    <a:pt x="46477" y="75094"/>
                  </a:lnTo>
                  <a:lnTo>
                    <a:pt x="29676" y="73449"/>
                  </a:lnTo>
                  <a:lnTo>
                    <a:pt x="16381" y="67847"/>
                  </a:lnTo>
                  <a:lnTo>
                    <a:pt x="6850" y="59058"/>
                  </a:lnTo>
                  <a:lnTo>
                    <a:pt x="1340" y="47851"/>
                  </a:lnTo>
                  <a:lnTo>
                    <a:pt x="0" y="37935"/>
                  </a:lnTo>
                  <a:close/>
                </a:path>
              </a:pathLst>
            </a:custGeom>
            <a:ln w="9525">
              <a:solidFill>
                <a:srgbClr val="00CC9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358" name="Title 35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120 C Baking Effect</a:t>
            </a:r>
            <a:br>
              <a:rPr lang="en-US" sz="3600" dirty="0" smtClean="0"/>
            </a:br>
            <a:r>
              <a:rPr lang="en-US" sz="3600" dirty="0" smtClean="0"/>
              <a:t>Vacancies trap H, Prevent </a:t>
            </a:r>
            <a:r>
              <a:rPr lang="en-US" sz="3600" dirty="0" err="1" smtClean="0"/>
              <a:t>Nb</a:t>
            </a:r>
            <a:r>
              <a:rPr lang="en-US" sz="3600" dirty="0" smtClean="0"/>
              <a:t>-H formation</a:t>
            </a:r>
            <a:endParaRPr lang="en-US" sz="3600" dirty="0"/>
          </a:p>
        </p:txBody>
      </p:sp>
      <p:sp>
        <p:nvSpPr>
          <p:cNvPr id="356" name="object 35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 smtClean="0">
                <a:latin typeface="Times New Roman"/>
                <a:cs typeface="Times New Roman"/>
              </a:rPr>
              <a:t>S</a:t>
            </a:r>
            <a:r>
              <a:rPr sz="1600" i="1" spc="-10" dirty="0" smtClean="0">
                <a:latin typeface="Times New Roman"/>
                <a:cs typeface="Times New Roman"/>
              </a:rPr>
              <a:t>e</a:t>
            </a:r>
            <a:r>
              <a:rPr sz="1600" i="1" spc="-5" dirty="0" smtClean="0">
                <a:latin typeface="Times New Roman"/>
                <a:cs typeface="Times New Roman"/>
              </a:rPr>
              <a:t>p</a:t>
            </a:r>
            <a:r>
              <a:rPr sz="1600" i="1" spc="-10" dirty="0" smtClean="0">
                <a:latin typeface="Times New Roman"/>
                <a:cs typeface="Times New Roman"/>
              </a:rPr>
              <a:t>tem</a:t>
            </a:r>
            <a:r>
              <a:rPr sz="1600" i="1" spc="-5" dirty="0" smtClean="0">
                <a:latin typeface="Times New Roman"/>
                <a:cs typeface="Times New Roman"/>
              </a:rPr>
              <a:t>b</a:t>
            </a:r>
            <a:r>
              <a:rPr sz="1600" i="1" spc="-10" dirty="0" smtClean="0">
                <a:latin typeface="Times New Roman"/>
                <a:cs typeface="Times New Roman"/>
              </a:rPr>
              <a:t>er</a:t>
            </a:r>
            <a:r>
              <a:rPr sz="1600" i="1" spc="-5" dirty="0" smtClean="0">
                <a:latin typeface="Times New Roman"/>
                <a:cs typeface="Times New Roman"/>
              </a:rPr>
              <a:t> 30,</a:t>
            </a:r>
            <a:r>
              <a:rPr sz="1600" i="1" spc="-10" dirty="0" smtClean="0">
                <a:latin typeface="Times New Roman"/>
                <a:cs typeface="Times New Roman"/>
              </a:rPr>
              <a:t> </a:t>
            </a:r>
            <a:r>
              <a:rPr sz="1600" i="1" spc="-5" dirty="0" smtClean="0">
                <a:latin typeface="Times New Roman"/>
                <a:cs typeface="Times New Roman"/>
              </a:rPr>
              <a:t>2013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7" name="object 35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5" dirty="0" smtClean="0">
                <a:latin typeface="Times New Roman"/>
                <a:cs typeface="Times New Roman"/>
              </a:rPr>
              <a:t>A</a:t>
            </a:r>
            <a:r>
              <a:rPr sz="1600" i="1" spc="-10" dirty="0" smtClean="0">
                <a:latin typeface="Times New Roman"/>
                <a:cs typeface="Times New Roman"/>
              </a:rPr>
              <a:t>lex</a:t>
            </a:r>
            <a:r>
              <a:rPr sz="1600" i="1" spc="-5" dirty="0" smtClean="0">
                <a:latin typeface="Times New Roman"/>
                <a:cs typeface="Times New Roman"/>
              </a:rPr>
              <a:t>and</a:t>
            </a:r>
            <a:r>
              <a:rPr sz="1600" i="1" spc="-10" dirty="0" smtClean="0">
                <a:latin typeface="Times New Roman"/>
                <a:cs typeface="Times New Roman"/>
              </a:rPr>
              <a:t>er</a:t>
            </a:r>
            <a:r>
              <a:rPr sz="1600" i="1" spc="-5" dirty="0" smtClean="0">
                <a:latin typeface="Times New Roman"/>
                <a:cs typeface="Times New Roman"/>
              </a:rPr>
              <a:t> </a:t>
            </a:r>
            <a:r>
              <a:rPr sz="1600" i="1" spc="-15" dirty="0" smtClean="0">
                <a:latin typeface="Times New Roman"/>
                <a:cs typeface="Times New Roman"/>
              </a:rPr>
              <a:t>R</a:t>
            </a:r>
            <a:r>
              <a:rPr sz="1600" i="1" spc="-5" dirty="0" smtClean="0">
                <a:latin typeface="Times New Roman"/>
                <a:cs typeface="Times New Roman"/>
              </a:rPr>
              <a:t>o</a:t>
            </a:r>
            <a:r>
              <a:rPr sz="1600" i="1" spc="-15" dirty="0" smtClean="0">
                <a:latin typeface="Times New Roman"/>
                <a:cs typeface="Times New Roman"/>
              </a:rPr>
              <a:t>m</a:t>
            </a:r>
            <a:r>
              <a:rPr sz="1600" i="1" spc="-5" dirty="0" smtClean="0">
                <a:latin typeface="Times New Roman"/>
                <a:cs typeface="Times New Roman"/>
              </a:rPr>
              <a:t>an</a:t>
            </a:r>
            <a:r>
              <a:rPr sz="1600" i="1" spc="-10" dirty="0" smtClean="0">
                <a:latin typeface="Times New Roman"/>
                <a:cs typeface="Times New Roman"/>
              </a:rPr>
              <a:t>e</a:t>
            </a:r>
            <a:r>
              <a:rPr sz="1600" i="1" spc="-5" dirty="0" smtClean="0">
                <a:latin typeface="Times New Roman"/>
                <a:cs typeface="Times New Roman"/>
              </a:rPr>
              <a:t>n</a:t>
            </a:r>
            <a:r>
              <a:rPr sz="1600" i="1" spc="-10" dirty="0" smtClean="0">
                <a:latin typeface="Times New Roman"/>
                <a:cs typeface="Times New Roman"/>
              </a:rPr>
              <a:t>ko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5" name="object 35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i="1" spc="-10" dirty="0" smtClean="0">
                <a:latin typeface="Times New Roman"/>
                <a:cs typeface="Times New Roman"/>
              </a:rPr>
              <a:pPr marL="25400">
                <a:lnSpc>
                  <a:spcPct val="100000"/>
                </a:lnSpc>
              </a:pPr>
              <a:t>23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7415" y="76200"/>
            <a:ext cx="2934970" cy="36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2400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4279" y="3086100"/>
            <a:ext cx="1315209" cy="726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0044" y="3116033"/>
            <a:ext cx="359445" cy="617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0" y="3115919"/>
            <a:ext cx="1219200" cy="61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0" y="3115918"/>
            <a:ext cx="1219200" cy="617880"/>
          </a:xfrm>
          <a:custGeom>
            <a:avLst/>
            <a:gdLst/>
            <a:ahLst/>
            <a:cxnLst/>
            <a:rect l="l" t="t" r="r" b="b"/>
            <a:pathLst>
              <a:path w="1219200" h="617880">
                <a:moveTo>
                  <a:pt x="0" y="154470"/>
                </a:moveTo>
                <a:lnTo>
                  <a:pt x="910259" y="154470"/>
                </a:lnTo>
                <a:lnTo>
                  <a:pt x="910259" y="0"/>
                </a:lnTo>
                <a:lnTo>
                  <a:pt x="1219200" y="308940"/>
                </a:lnTo>
                <a:lnTo>
                  <a:pt x="910259" y="617880"/>
                </a:lnTo>
                <a:lnTo>
                  <a:pt x="910259" y="463410"/>
                </a:lnTo>
                <a:lnTo>
                  <a:pt x="0" y="463410"/>
                </a:lnTo>
                <a:lnTo>
                  <a:pt x="0" y="154470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2644" y="1824227"/>
            <a:ext cx="3218687" cy="3218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8579" y="1847024"/>
            <a:ext cx="3124200" cy="312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8579" y="1847024"/>
            <a:ext cx="3124200" cy="3124200"/>
          </a:xfrm>
          <a:custGeom>
            <a:avLst/>
            <a:gdLst/>
            <a:ahLst/>
            <a:cxnLst/>
            <a:rect l="l" t="t" r="r" b="b"/>
            <a:pathLst>
              <a:path w="3124200" h="3124200">
                <a:moveTo>
                  <a:pt x="0" y="0"/>
                </a:moveTo>
                <a:lnTo>
                  <a:pt x="3124200" y="0"/>
                </a:lnTo>
                <a:lnTo>
                  <a:pt x="3124200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1815" y="3576827"/>
            <a:ext cx="172199" cy="170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4500" y="36195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28227" y="35997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28227" y="35997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2201" y="3348227"/>
            <a:ext cx="172201" cy="170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04888" y="33909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08548" y="33711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08548" y="33711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7971" y="3386328"/>
            <a:ext cx="170687" cy="170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1410" y="3409073"/>
            <a:ext cx="87249" cy="762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00643" y="34290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03510" y="34092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03510" y="34092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59880" y="4643628"/>
            <a:ext cx="170687" cy="1706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44296" y="4666678"/>
            <a:ext cx="86270" cy="756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02552" y="46863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6012" y="46665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06012" y="46665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35879" y="1354836"/>
            <a:ext cx="3218687" cy="5532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81600" y="1378229"/>
            <a:ext cx="3124200" cy="457200"/>
          </a:xfrm>
          <a:custGeom>
            <a:avLst/>
            <a:gdLst/>
            <a:ahLst/>
            <a:cxnLst/>
            <a:rect l="l" t="t" r="r" b="b"/>
            <a:pathLst>
              <a:path w="3124200" h="457200">
                <a:moveTo>
                  <a:pt x="0" y="0"/>
                </a:moveTo>
                <a:lnTo>
                  <a:pt x="3124200" y="0"/>
                </a:lnTo>
                <a:lnTo>
                  <a:pt x="3124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6D6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737168" y="2709935"/>
            <a:ext cx="4197350" cy="166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2095" marR="12700">
              <a:lnSpc>
                <a:spcPts val="1440"/>
              </a:lnSpc>
            </a:pPr>
            <a:r>
              <a:rPr lang="en-US" sz="1500" spc="-5" dirty="0" smtClean="0">
                <a:latin typeface="Arial"/>
                <a:cs typeface="Arial"/>
              </a:rPr>
              <a:t>Hydrogen trapped</a:t>
            </a:r>
          </a:p>
          <a:p>
            <a:pPr marL="1522095" marR="12700">
              <a:lnSpc>
                <a:spcPts val="1440"/>
              </a:lnSpc>
            </a:pPr>
            <a:endParaRPr lang="en-US" sz="1500" spc="-5" dirty="0" smtClean="0">
              <a:latin typeface="Arial"/>
              <a:cs typeface="Arial"/>
            </a:endParaRPr>
          </a:p>
          <a:p>
            <a:pPr marL="1522095" marR="12700">
              <a:lnSpc>
                <a:spcPts val="1440"/>
              </a:lnSpc>
            </a:pPr>
            <a:r>
              <a:rPr lang="en-US" sz="1500" spc="-5" dirty="0" smtClean="0">
                <a:latin typeface="Arial"/>
                <a:cs typeface="Arial"/>
              </a:rPr>
              <a:t>Only </a:t>
            </a:r>
            <a:r>
              <a:rPr sz="1500" spc="5" dirty="0" smtClean="0">
                <a:latin typeface="Arial"/>
                <a:cs typeface="Arial"/>
              </a:rPr>
              <a:t>s</a:t>
            </a:r>
            <a:r>
              <a:rPr sz="1500" spc="-5" dirty="0" smtClean="0">
                <a:latin typeface="Arial"/>
                <a:cs typeface="Arial"/>
              </a:rPr>
              <a:t>m</a:t>
            </a:r>
            <a:r>
              <a:rPr sz="1500" spc="5" dirty="0" smtClean="0">
                <a:latin typeface="Arial"/>
                <a:cs typeface="Arial"/>
              </a:rPr>
              <a:t>a</a:t>
            </a:r>
            <a:r>
              <a:rPr sz="1500" spc="0" dirty="0" smtClean="0">
                <a:latin typeface="Arial"/>
                <a:cs typeface="Arial"/>
              </a:rPr>
              <a:t>l</a:t>
            </a:r>
            <a:r>
              <a:rPr lang="en-US" sz="1500" spc="0" dirty="0" smtClean="0">
                <a:latin typeface="Arial"/>
                <a:cs typeface="Arial"/>
              </a:rPr>
              <a:t>l</a:t>
            </a:r>
            <a:r>
              <a:rPr sz="1500" spc="-30" dirty="0" smtClean="0">
                <a:latin typeface="Arial"/>
                <a:cs typeface="Arial"/>
              </a:rPr>
              <a:t> </a:t>
            </a:r>
            <a:r>
              <a:rPr sz="1500" spc="5" dirty="0" smtClean="0">
                <a:latin typeface="Arial"/>
                <a:cs typeface="Arial"/>
              </a:rPr>
              <a:t>h</a:t>
            </a:r>
            <a:r>
              <a:rPr sz="1500" spc="-20" dirty="0" smtClean="0">
                <a:latin typeface="Arial"/>
                <a:cs typeface="Arial"/>
              </a:rPr>
              <a:t>y</a:t>
            </a:r>
            <a:r>
              <a:rPr sz="1500" spc="5" dirty="0" smtClean="0">
                <a:latin typeface="Arial"/>
                <a:cs typeface="Arial"/>
              </a:rPr>
              <a:t>d</a:t>
            </a:r>
            <a:r>
              <a:rPr sz="1500" spc="0" dirty="0" smtClean="0">
                <a:latin typeface="Arial"/>
                <a:cs typeface="Arial"/>
              </a:rPr>
              <a:t>ri</a:t>
            </a:r>
            <a:r>
              <a:rPr sz="1500" spc="5" dirty="0" smtClean="0">
                <a:latin typeface="Arial"/>
                <a:cs typeface="Arial"/>
              </a:rPr>
              <a:t>de</a:t>
            </a:r>
            <a:r>
              <a:rPr sz="1500" spc="0" dirty="0" smtClean="0">
                <a:latin typeface="Arial"/>
                <a:cs typeface="Arial"/>
              </a:rPr>
              <a:t>s</a:t>
            </a:r>
            <a:r>
              <a:rPr sz="1500" spc="5" dirty="0" smtClean="0">
                <a:latin typeface="Arial"/>
                <a:cs typeface="Arial"/>
              </a:rPr>
              <a:t> </a:t>
            </a:r>
            <a:r>
              <a:rPr lang="en-US" sz="1500" spc="5" dirty="0" smtClean="0">
                <a:latin typeface="Arial"/>
                <a:cs typeface="Arial"/>
              </a:rPr>
              <a:t>can</a:t>
            </a:r>
            <a:r>
              <a:rPr sz="1500" spc="-15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f</a:t>
            </a:r>
            <a:r>
              <a:rPr sz="1500" spc="5" dirty="0" smtClean="0">
                <a:latin typeface="Arial"/>
                <a:cs typeface="Arial"/>
              </a:rPr>
              <a:t>o</a:t>
            </a:r>
            <a:r>
              <a:rPr sz="1500" spc="0" dirty="0" smtClean="0">
                <a:latin typeface="Arial"/>
                <a:cs typeface="Arial"/>
              </a:rPr>
              <a:t>r</a:t>
            </a:r>
            <a:r>
              <a:rPr sz="1500" spc="-5" dirty="0" smtClean="0">
                <a:latin typeface="Arial"/>
                <a:cs typeface="Arial"/>
              </a:rPr>
              <a:t>m</a:t>
            </a:r>
            <a:endParaRPr lang="en-US" sz="1500" spc="-5" dirty="0" smtClean="0">
              <a:latin typeface="Arial"/>
              <a:cs typeface="Arial"/>
            </a:endParaRPr>
          </a:p>
          <a:p>
            <a:pPr marL="1522095" marR="12700">
              <a:lnSpc>
                <a:spcPts val="1440"/>
              </a:lnSpc>
            </a:pPr>
            <a:endParaRPr lang="en-US" sz="1500" spc="-5" dirty="0" smtClean="0">
              <a:latin typeface="Arial"/>
              <a:cs typeface="Arial"/>
            </a:endParaRPr>
          </a:p>
          <a:p>
            <a:pPr marL="1522095" marR="12700">
              <a:lnSpc>
                <a:spcPts val="1440"/>
              </a:lnSpc>
            </a:pPr>
            <a:r>
              <a:rPr lang="en-US" sz="1500" spc="-5" dirty="0" smtClean="0">
                <a:latin typeface="Arial"/>
                <a:cs typeface="Arial"/>
              </a:rPr>
              <a:t>Small </a:t>
            </a:r>
            <a:r>
              <a:rPr lang="en-US" sz="1500" spc="-5" dirty="0" err="1" smtClean="0">
                <a:latin typeface="Arial"/>
                <a:cs typeface="Arial"/>
              </a:rPr>
              <a:t>Hyrdides</a:t>
            </a:r>
            <a:r>
              <a:rPr lang="en-US" sz="1500" spc="-5" dirty="0" smtClean="0">
                <a:latin typeface="Arial"/>
                <a:cs typeface="Arial"/>
              </a:rPr>
              <a:t> remain SC to high field</a:t>
            </a:r>
          </a:p>
          <a:p>
            <a:pPr marL="1522095" marR="12700">
              <a:lnSpc>
                <a:spcPts val="1440"/>
              </a:lnSpc>
            </a:pPr>
            <a:endParaRPr lang="en-US" sz="1500" spc="-5" dirty="0" smtClean="0">
              <a:latin typeface="Arial"/>
              <a:cs typeface="Arial"/>
            </a:endParaRPr>
          </a:p>
          <a:p>
            <a:pPr marL="1522095" marR="12700">
              <a:lnSpc>
                <a:spcPts val="1440"/>
              </a:lnSpc>
            </a:pPr>
            <a:r>
              <a:rPr lang="en-US" sz="1500" spc="-5" dirty="0" smtClean="0">
                <a:latin typeface="Arial"/>
                <a:cs typeface="Arial"/>
              </a:rPr>
              <a:t>No HFQS</a:t>
            </a:r>
          </a:p>
          <a:p>
            <a:pPr marL="1522095" marR="12700">
              <a:lnSpc>
                <a:spcPts val="1440"/>
              </a:lnSpc>
            </a:pPr>
            <a:endParaRPr lang="en-US" sz="1500" spc="-5" dirty="0" smtClean="0">
              <a:latin typeface="Arial"/>
              <a:cs typeface="Arial"/>
            </a:endParaRPr>
          </a:p>
          <a:p>
            <a:pPr marL="1522095" marR="12700">
              <a:lnSpc>
                <a:spcPts val="1440"/>
              </a:lnSpc>
            </a:pPr>
            <a:r>
              <a:rPr lang="en-US" sz="1500" spc="-5" dirty="0" smtClean="0">
                <a:latin typeface="Arial"/>
                <a:cs typeface="Arial"/>
              </a:rPr>
              <a:t>MFQS still present due to </a:t>
            </a:r>
            <a:r>
              <a:rPr lang="en-US" sz="1500" spc="-5" dirty="0" err="1" smtClean="0">
                <a:latin typeface="Arial"/>
                <a:cs typeface="Arial"/>
              </a:rPr>
              <a:t>deteroioration</a:t>
            </a:r>
            <a:r>
              <a:rPr lang="en-US" sz="1500" spc="-5" dirty="0" smtClean="0">
                <a:latin typeface="Arial"/>
                <a:cs typeface="Arial"/>
              </a:rPr>
              <a:t> of proximity effect with </a:t>
            </a:r>
            <a:r>
              <a:rPr lang="en-US" sz="1500" spc="-5" dirty="0" err="1" smtClean="0">
                <a:latin typeface="Arial"/>
                <a:cs typeface="Arial"/>
              </a:rPr>
              <a:t>rf</a:t>
            </a:r>
            <a:r>
              <a:rPr lang="en-US" sz="1500" spc="-5" dirty="0" smtClean="0">
                <a:latin typeface="Arial"/>
                <a:cs typeface="Arial"/>
              </a:rPr>
              <a:t> field</a:t>
            </a:r>
            <a:endParaRPr lang="en-US" sz="1500" spc="5" dirty="0" smtClean="0">
              <a:latin typeface="Arial"/>
              <a:cs typeface="Arial"/>
            </a:endParaRPr>
          </a:p>
          <a:p>
            <a:pPr marL="1522095" marR="12700">
              <a:lnSpc>
                <a:spcPts val="1440"/>
              </a:lnSpc>
            </a:pPr>
            <a:endParaRPr lang="en-US" sz="1500" spc="5" dirty="0" smtClean="0">
              <a:latin typeface="Arial"/>
              <a:cs typeface="Arial"/>
            </a:endParaRPr>
          </a:p>
          <a:p>
            <a:pPr marL="1522095" marR="12700">
              <a:lnSpc>
                <a:spcPts val="144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5"/>
              </a:spcBef>
            </a:pPr>
            <a:endParaRPr sz="700" dirty="0"/>
          </a:p>
          <a:p>
            <a:pPr marL="3324860"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9"/>
              </a:spcBef>
            </a:pPr>
            <a:endParaRPr sz="750" dirty="0"/>
          </a:p>
          <a:p>
            <a:pPr marL="1786889">
              <a:lnSpc>
                <a:spcPct val="100000"/>
              </a:lnSpc>
            </a:pPr>
            <a:endParaRPr sz="671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14771" y="2081783"/>
            <a:ext cx="222503" cy="2255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3352" y="2105520"/>
            <a:ext cx="153923" cy="1317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60310" y="2105497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61329" y="0"/>
                </a:moveTo>
                <a:lnTo>
                  <a:pt x="22866" y="15199"/>
                </a:lnTo>
                <a:lnTo>
                  <a:pt x="1606" y="50438"/>
                </a:lnTo>
                <a:lnTo>
                  <a:pt x="0" y="64960"/>
                </a:lnTo>
                <a:lnTo>
                  <a:pt x="552" y="73496"/>
                </a:lnTo>
                <a:lnTo>
                  <a:pt x="17817" y="109068"/>
                </a:lnTo>
                <a:lnTo>
                  <a:pt x="55220" y="128274"/>
                </a:lnTo>
                <a:lnTo>
                  <a:pt x="71210" y="129598"/>
                </a:lnTo>
                <a:lnTo>
                  <a:pt x="84499" y="126619"/>
                </a:lnTo>
                <a:lnTo>
                  <a:pt x="115961" y="102227"/>
                </a:lnTo>
                <a:lnTo>
                  <a:pt x="128182" y="59766"/>
                </a:lnTo>
                <a:lnTo>
                  <a:pt x="125567" y="45909"/>
                </a:lnTo>
                <a:lnTo>
                  <a:pt x="102119" y="12954"/>
                </a:lnTo>
                <a:lnTo>
                  <a:pt x="61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60310" y="2105497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0" y="64960"/>
                </a:moveTo>
                <a:lnTo>
                  <a:pt x="13394" y="25198"/>
                </a:lnTo>
                <a:lnTo>
                  <a:pt x="47188" y="2241"/>
                </a:lnTo>
                <a:lnTo>
                  <a:pt x="61329" y="0"/>
                </a:lnTo>
                <a:lnTo>
                  <a:pt x="76372" y="1534"/>
                </a:lnTo>
                <a:lnTo>
                  <a:pt x="112247" y="22166"/>
                </a:lnTo>
                <a:lnTo>
                  <a:pt x="128182" y="59766"/>
                </a:lnTo>
                <a:lnTo>
                  <a:pt x="126772" y="75521"/>
                </a:lnTo>
                <a:lnTo>
                  <a:pt x="107191" y="112690"/>
                </a:lnTo>
                <a:lnTo>
                  <a:pt x="71210" y="129598"/>
                </a:lnTo>
                <a:lnTo>
                  <a:pt x="55220" y="128274"/>
                </a:lnTo>
                <a:lnTo>
                  <a:pt x="17817" y="109068"/>
                </a:lnTo>
                <a:lnTo>
                  <a:pt x="552" y="73496"/>
                </a:lnTo>
                <a:lnTo>
                  <a:pt x="0" y="64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06796" y="2103120"/>
            <a:ext cx="170687" cy="1706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90539" y="2125522"/>
            <a:ext cx="86943" cy="762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49467" y="214579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52466" y="212548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52466" y="212548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46763" y="2279904"/>
            <a:ext cx="172210" cy="1706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31586" y="2302319"/>
            <a:ext cx="87387" cy="762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90971" y="2322576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93439" y="230272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93439" y="230272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40679" y="1941576"/>
            <a:ext cx="170687" cy="1706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83352" y="1984248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86812" y="196480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86812" y="196480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2184" y="2113787"/>
            <a:ext cx="170687" cy="1706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66130" y="2136889"/>
            <a:ext cx="86740" cy="762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24855" y="215646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27788" y="21370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27788" y="21370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75020" y="2246096"/>
            <a:ext cx="153911" cy="13286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51250" y="2246300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61329" y="0"/>
                </a:moveTo>
                <a:lnTo>
                  <a:pt x="22866" y="15203"/>
                </a:lnTo>
                <a:lnTo>
                  <a:pt x="1606" y="50442"/>
                </a:lnTo>
                <a:lnTo>
                  <a:pt x="0" y="64960"/>
                </a:lnTo>
                <a:lnTo>
                  <a:pt x="551" y="73498"/>
                </a:lnTo>
                <a:lnTo>
                  <a:pt x="17817" y="109073"/>
                </a:lnTo>
                <a:lnTo>
                  <a:pt x="55219" y="128275"/>
                </a:lnTo>
                <a:lnTo>
                  <a:pt x="71208" y="129598"/>
                </a:lnTo>
                <a:lnTo>
                  <a:pt x="84498" y="126621"/>
                </a:lnTo>
                <a:lnTo>
                  <a:pt x="115961" y="102233"/>
                </a:lnTo>
                <a:lnTo>
                  <a:pt x="128182" y="59768"/>
                </a:lnTo>
                <a:lnTo>
                  <a:pt x="125567" y="45913"/>
                </a:lnTo>
                <a:lnTo>
                  <a:pt x="102119" y="12958"/>
                </a:lnTo>
                <a:lnTo>
                  <a:pt x="61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51250" y="2246300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0" y="64960"/>
                </a:moveTo>
                <a:lnTo>
                  <a:pt x="13394" y="25203"/>
                </a:lnTo>
                <a:lnTo>
                  <a:pt x="47188" y="2241"/>
                </a:lnTo>
                <a:lnTo>
                  <a:pt x="61329" y="0"/>
                </a:lnTo>
                <a:lnTo>
                  <a:pt x="76372" y="1535"/>
                </a:lnTo>
                <a:lnTo>
                  <a:pt x="112247" y="22171"/>
                </a:lnTo>
                <a:lnTo>
                  <a:pt x="128182" y="59768"/>
                </a:lnTo>
                <a:lnTo>
                  <a:pt x="126772" y="75526"/>
                </a:lnTo>
                <a:lnTo>
                  <a:pt x="107190" y="112695"/>
                </a:lnTo>
                <a:lnTo>
                  <a:pt x="71208" y="129598"/>
                </a:lnTo>
                <a:lnTo>
                  <a:pt x="55219" y="128275"/>
                </a:lnTo>
                <a:lnTo>
                  <a:pt x="17817" y="109073"/>
                </a:lnTo>
                <a:lnTo>
                  <a:pt x="551" y="73498"/>
                </a:lnTo>
                <a:lnTo>
                  <a:pt x="0" y="64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96926" y="2243327"/>
            <a:ext cx="172200" cy="1706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81433" y="2266099"/>
            <a:ext cx="87693" cy="762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39611" y="22860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43405" y="22662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43405" y="22662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38444" y="2420112"/>
            <a:ext cx="170687" cy="1706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22492" y="2443441"/>
            <a:ext cx="86639" cy="762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81115" y="2462783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84378" y="244353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84378" y="244353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32347" y="2081771"/>
            <a:ext cx="170687" cy="17221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16002" y="2105520"/>
            <a:ext cx="87032" cy="7623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75020" y="212598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77752" y="21056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77752" y="21056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72314" y="2255519"/>
            <a:ext cx="172200" cy="1706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57036" y="2277452"/>
            <a:ext cx="87477" cy="762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15000" y="229819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18727" y="22778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18727" y="22778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30111" y="2006587"/>
            <a:ext cx="153911" cy="1315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07403" y="2006520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61329" y="0"/>
                </a:moveTo>
                <a:lnTo>
                  <a:pt x="22866" y="15199"/>
                </a:lnTo>
                <a:lnTo>
                  <a:pt x="1606" y="50438"/>
                </a:lnTo>
                <a:lnTo>
                  <a:pt x="0" y="64960"/>
                </a:lnTo>
                <a:lnTo>
                  <a:pt x="552" y="73496"/>
                </a:lnTo>
                <a:lnTo>
                  <a:pt x="17817" y="109068"/>
                </a:lnTo>
                <a:lnTo>
                  <a:pt x="55220" y="128274"/>
                </a:lnTo>
                <a:lnTo>
                  <a:pt x="71210" y="129598"/>
                </a:lnTo>
                <a:lnTo>
                  <a:pt x="84499" y="126619"/>
                </a:lnTo>
                <a:lnTo>
                  <a:pt x="115961" y="102227"/>
                </a:lnTo>
                <a:lnTo>
                  <a:pt x="128182" y="59766"/>
                </a:lnTo>
                <a:lnTo>
                  <a:pt x="125567" y="45909"/>
                </a:lnTo>
                <a:lnTo>
                  <a:pt x="102119" y="12954"/>
                </a:lnTo>
                <a:lnTo>
                  <a:pt x="61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07403" y="2006520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0" y="64960"/>
                </a:moveTo>
                <a:lnTo>
                  <a:pt x="13394" y="25198"/>
                </a:lnTo>
                <a:lnTo>
                  <a:pt x="47188" y="2241"/>
                </a:lnTo>
                <a:lnTo>
                  <a:pt x="61329" y="0"/>
                </a:lnTo>
                <a:lnTo>
                  <a:pt x="76372" y="1534"/>
                </a:lnTo>
                <a:lnTo>
                  <a:pt x="112247" y="22166"/>
                </a:lnTo>
                <a:lnTo>
                  <a:pt x="128182" y="59766"/>
                </a:lnTo>
                <a:lnTo>
                  <a:pt x="126772" y="75521"/>
                </a:lnTo>
                <a:lnTo>
                  <a:pt x="107191" y="112690"/>
                </a:lnTo>
                <a:lnTo>
                  <a:pt x="71210" y="129598"/>
                </a:lnTo>
                <a:lnTo>
                  <a:pt x="55220" y="128274"/>
                </a:lnTo>
                <a:lnTo>
                  <a:pt x="17817" y="109068"/>
                </a:lnTo>
                <a:lnTo>
                  <a:pt x="552" y="73496"/>
                </a:lnTo>
                <a:lnTo>
                  <a:pt x="0" y="64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53555" y="2004059"/>
            <a:ext cx="170687" cy="1706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7744" y="2026589"/>
            <a:ext cx="86499" cy="756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96228" y="204673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399559" y="2026505"/>
            <a:ext cx="76200" cy="75870"/>
          </a:xfrm>
          <a:custGeom>
            <a:avLst/>
            <a:gdLst/>
            <a:ahLst/>
            <a:cxnLst/>
            <a:rect l="l" t="t" r="r" b="b"/>
            <a:pathLst>
              <a:path w="76200" h="75870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522" y="44238"/>
                </a:lnTo>
                <a:lnTo>
                  <a:pt x="5125" y="56813"/>
                </a:lnTo>
                <a:lnTo>
                  <a:pt x="13946" y="66875"/>
                </a:lnTo>
                <a:lnTo>
                  <a:pt x="26342" y="73527"/>
                </a:lnTo>
                <a:lnTo>
                  <a:pt x="41668" y="75870"/>
                </a:lnTo>
                <a:lnTo>
                  <a:pt x="55236" y="71973"/>
                </a:lnTo>
                <a:lnTo>
                  <a:pt x="66198" y="63668"/>
                </a:lnTo>
                <a:lnTo>
                  <a:pt x="73528" y="51979"/>
                </a:lnTo>
                <a:lnTo>
                  <a:pt x="76200" y="37935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99559" y="2026505"/>
            <a:ext cx="76200" cy="75870"/>
          </a:xfrm>
          <a:custGeom>
            <a:avLst/>
            <a:gdLst/>
            <a:ahLst/>
            <a:cxnLst/>
            <a:rect l="l" t="t" r="r" b="b"/>
            <a:pathLst>
              <a:path w="76200" h="75870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6200" y="37935"/>
                </a:lnTo>
                <a:lnTo>
                  <a:pt x="73528" y="51979"/>
                </a:lnTo>
                <a:lnTo>
                  <a:pt x="66198" y="63668"/>
                </a:lnTo>
                <a:lnTo>
                  <a:pt x="55236" y="71973"/>
                </a:lnTo>
                <a:lnTo>
                  <a:pt x="41668" y="75870"/>
                </a:lnTo>
                <a:lnTo>
                  <a:pt x="26342" y="73527"/>
                </a:lnTo>
                <a:lnTo>
                  <a:pt x="13946" y="66875"/>
                </a:lnTo>
                <a:lnTo>
                  <a:pt x="5125" y="56813"/>
                </a:lnTo>
                <a:lnTo>
                  <a:pt x="522" y="44238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95059" y="2180844"/>
            <a:ext cx="170687" cy="1706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78778" y="2203386"/>
            <a:ext cx="86969" cy="762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37732" y="2223516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40532" y="220375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40532" y="220375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87427" y="1842516"/>
            <a:ext cx="172210" cy="17068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71755" y="1865464"/>
            <a:ext cx="87882" cy="762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30111" y="1885188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33905" y="186582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33905" y="186582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28944" y="2014727"/>
            <a:ext cx="170687" cy="17068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12802" y="2037930"/>
            <a:ext cx="86829" cy="7623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71615" y="20574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74881" y="203810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74881" y="203810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30923" y="2284476"/>
            <a:ext cx="155435" cy="13258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08281" y="2284400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61329" y="0"/>
                </a:moveTo>
                <a:lnTo>
                  <a:pt x="22866" y="15203"/>
                </a:lnTo>
                <a:lnTo>
                  <a:pt x="1606" y="50442"/>
                </a:lnTo>
                <a:lnTo>
                  <a:pt x="0" y="64960"/>
                </a:lnTo>
                <a:lnTo>
                  <a:pt x="551" y="73498"/>
                </a:lnTo>
                <a:lnTo>
                  <a:pt x="17817" y="109073"/>
                </a:lnTo>
                <a:lnTo>
                  <a:pt x="55219" y="128275"/>
                </a:lnTo>
                <a:lnTo>
                  <a:pt x="71208" y="129598"/>
                </a:lnTo>
                <a:lnTo>
                  <a:pt x="84498" y="126621"/>
                </a:lnTo>
                <a:lnTo>
                  <a:pt x="115961" y="102233"/>
                </a:lnTo>
                <a:lnTo>
                  <a:pt x="128182" y="59768"/>
                </a:lnTo>
                <a:lnTo>
                  <a:pt x="125567" y="45913"/>
                </a:lnTo>
                <a:lnTo>
                  <a:pt x="102119" y="12958"/>
                </a:lnTo>
                <a:lnTo>
                  <a:pt x="61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08281" y="2284400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0" y="64960"/>
                </a:moveTo>
                <a:lnTo>
                  <a:pt x="13394" y="25203"/>
                </a:lnTo>
                <a:lnTo>
                  <a:pt x="47188" y="2241"/>
                </a:lnTo>
                <a:lnTo>
                  <a:pt x="61329" y="0"/>
                </a:lnTo>
                <a:lnTo>
                  <a:pt x="76372" y="1535"/>
                </a:lnTo>
                <a:lnTo>
                  <a:pt x="112247" y="22171"/>
                </a:lnTo>
                <a:lnTo>
                  <a:pt x="128182" y="59768"/>
                </a:lnTo>
                <a:lnTo>
                  <a:pt x="126772" y="75526"/>
                </a:lnTo>
                <a:lnTo>
                  <a:pt x="107190" y="112695"/>
                </a:lnTo>
                <a:lnTo>
                  <a:pt x="71208" y="129598"/>
                </a:lnTo>
                <a:lnTo>
                  <a:pt x="55219" y="128275"/>
                </a:lnTo>
                <a:lnTo>
                  <a:pt x="17817" y="109073"/>
                </a:lnTo>
                <a:lnTo>
                  <a:pt x="551" y="73498"/>
                </a:lnTo>
                <a:lnTo>
                  <a:pt x="0" y="64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54368" y="2281427"/>
            <a:ext cx="170687" cy="1706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38378" y="2304491"/>
            <a:ext cx="86677" cy="756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97040" y="23241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00437" y="23043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00437" y="23043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38543" y="2500883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641410" y="248163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41410" y="248163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88238" y="2119871"/>
            <a:ext cx="172199" cy="17221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632447" y="216408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34784" y="21437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34784" y="21437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29755" y="2293620"/>
            <a:ext cx="170687" cy="17068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13982" y="2315845"/>
            <a:ext cx="86461" cy="7623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72428" y="233629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75759" y="23159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75759" y="23159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995159" y="2022347"/>
            <a:ext cx="222503" cy="22555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63740" y="2046046"/>
            <a:ext cx="153923" cy="13174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040630" y="2045861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61329" y="0"/>
                </a:moveTo>
                <a:lnTo>
                  <a:pt x="22866" y="15203"/>
                </a:lnTo>
                <a:lnTo>
                  <a:pt x="1606" y="50442"/>
                </a:lnTo>
                <a:lnTo>
                  <a:pt x="0" y="64960"/>
                </a:lnTo>
                <a:lnTo>
                  <a:pt x="551" y="73498"/>
                </a:lnTo>
                <a:lnTo>
                  <a:pt x="17817" y="109073"/>
                </a:lnTo>
                <a:lnTo>
                  <a:pt x="55219" y="128275"/>
                </a:lnTo>
                <a:lnTo>
                  <a:pt x="71208" y="129598"/>
                </a:lnTo>
                <a:lnTo>
                  <a:pt x="84498" y="126621"/>
                </a:lnTo>
                <a:lnTo>
                  <a:pt x="115961" y="102233"/>
                </a:lnTo>
                <a:lnTo>
                  <a:pt x="128182" y="59768"/>
                </a:lnTo>
                <a:lnTo>
                  <a:pt x="125567" y="45913"/>
                </a:lnTo>
                <a:lnTo>
                  <a:pt x="102119" y="12958"/>
                </a:lnTo>
                <a:lnTo>
                  <a:pt x="61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040630" y="2045861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0" y="64960"/>
                </a:moveTo>
                <a:lnTo>
                  <a:pt x="13394" y="25203"/>
                </a:lnTo>
                <a:lnTo>
                  <a:pt x="47188" y="2241"/>
                </a:lnTo>
                <a:lnTo>
                  <a:pt x="61329" y="0"/>
                </a:lnTo>
                <a:lnTo>
                  <a:pt x="76372" y="1535"/>
                </a:lnTo>
                <a:lnTo>
                  <a:pt x="112247" y="22171"/>
                </a:lnTo>
                <a:lnTo>
                  <a:pt x="128182" y="59768"/>
                </a:lnTo>
                <a:lnTo>
                  <a:pt x="126772" y="75526"/>
                </a:lnTo>
                <a:lnTo>
                  <a:pt x="107190" y="112695"/>
                </a:lnTo>
                <a:lnTo>
                  <a:pt x="71208" y="129598"/>
                </a:lnTo>
                <a:lnTo>
                  <a:pt x="55219" y="128275"/>
                </a:lnTo>
                <a:lnTo>
                  <a:pt x="17817" y="109073"/>
                </a:lnTo>
                <a:lnTo>
                  <a:pt x="551" y="73498"/>
                </a:lnTo>
                <a:lnTo>
                  <a:pt x="0" y="64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187183" y="2042147"/>
            <a:ext cx="170687" cy="17221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270915" y="2065515"/>
            <a:ext cx="86956" cy="7623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229856" y="2086356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32787" y="206584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32787" y="206584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27150" y="2220468"/>
            <a:ext cx="172199" cy="17068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71359" y="2263139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73760" y="224309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73760" y="224309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21068" y="1882139"/>
            <a:ext cx="170687" cy="1706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05472" y="1904936"/>
            <a:ext cx="86283" cy="7623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63740" y="192481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67133" y="19051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67133" y="19051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45960" y="2077415"/>
            <a:ext cx="87299" cy="7622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905243" y="2097024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908109" y="207744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908109" y="207744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319771" y="2395717"/>
            <a:ext cx="222503" cy="22402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388352" y="2418562"/>
            <a:ext cx="153924" cy="13261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365309" y="2418578"/>
            <a:ext cx="128384" cy="129921"/>
          </a:xfrm>
          <a:custGeom>
            <a:avLst/>
            <a:gdLst/>
            <a:ahLst/>
            <a:cxnLst/>
            <a:rect l="l" t="t" r="r" b="b"/>
            <a:pathLst>
              <a:path w="128384" h="129921">
                <a:moveTo>
                  <a:pt x="61329" y="0"/>
                </a:moveTo>
                <a:lnTo>
                  <a:pt x="22866" y="15203"/>
                </a:lnTo>
                <a:lnTo>
                  <a:pt x="1606" y="50442"/>
                </a:lnTo>
                <a:lnTo>
                  <a:pt x="0" y="64960"/>
                </a:lnTo>
                <a:lnTo>
                  <a:pt x="202" y="70153"/>
                </a:lnTo>
                <a:lnTo>
                  <a:pt x="16136" y="107754"/>
                </a:lnTo>
                <a:lnTo>
                  <a:pt x="52010" y="128386"/>
                </a:lnTo>
                <a:lnTo>
                  <a:pt x="67052" y="129921"/>
                </a:lnTo>
                <a:lnTo>
                  <a:pt x="81196" y="127678"/>
                </a:lnTo>
                <a:lnTo>
                  <a:pt x="114990" y="104719"/>
                </a:lnTo>
                <a:lnTo>
                  <a:pt x="128384" y="64960"/>
                </a:lnTo>
                <a:lnTo>
                  <a:pt x="128182" y="59768"/>
                </a:lnTo>
                <a:lnTo>
                  <a:pt x="112247" y="22171"/>
                </a:lnTo>
                <a:lnTo>
                  <a:pt x="76372" y="1535"/>
                </a:lnTo>
                <a:lnTo>
                  <a:pt x="61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65309" y="2418578"/>
            <a:ext cx="128384" cy="129921"/>
          </a:xfrm>
          <a:custGeom>
            <a:avLst/>
            <a:gdLst/>
            <a:ahLst/>
            <a:cxnLst/>
            <a:rect l="l" t="t" r="r" b="b"/>
            <a:pathLst>
              <a:path w="128384" h="129921">
                <a:moveTo>
                  <a:pt x="0" y="64960"/>
                </a:moveTo>
                <a:lnTo>
                  <a:pt x="13394" y="25203"/>
                </a:lnTo>
                <a:lnTo>
                  <a:pt x="47188" y="2241"/>
                </a:lnTo>
                <a:lnTo>
                  <a:pt x="61329" y="0"/>
                </a:lnTo>
                <a:lnTo>
                  <a:pt x="76372" y="1535"/>
                </a:lnTo>
                <a:lnTo>
                  <a:pt x="112247" y="22171"/>
                </a:lnTo>
                <a:lnTo>
                  <a:pt x="128182" y="59768"/>
                </a:lnTo>
                <a:lnTo>
                  <a:pt x="128384" y="64960"/>
                </a:lnTo>
                <a:lnTo>
                  <a:pt x="126777" y="79481"/>
                </a:lnTo>
                <a:lnTo>
                  <a:pt x="105519" y="114718"/>
                </a:lnTo>
                <a:lnTo>
                  <a:pt x="67052" y="129921"/>
                </a:lnTo>
                <a:lnTo>
                  <a:pt x="52010" y="128386"/>
                </a:lnTo>
                <a:lnTo>
                  <a:pt x="16136" y="107754"/>
                </a:lnTo>
                <a:lnTo>
                  <a:pt x="202" y="70153"/>
                </a:lnTo>
                <a:lnTo>
                  <a:pt x="0" y="64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11795" y="2415539"/>
            <a:ext cx="170687" cy="17068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95311" y="2438577"/>
            <a:ext cx="87172" cy="762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54468" y="245821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57465" y="24385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57465" y="24385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351763" y="2592311"/>
            <a:ext cx="172199" cy="17219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395971" y="2634995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398438" y="261581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98438" y="261581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345680" y="2255519"/>
            <a:ext cx="170687" cy="17068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429868" y="2277452"/>
            <a:ext cx="86499" cy="7623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388352" y="229819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391812" y="22778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391812" y="22778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87183" y="2427732"/>
            <a:ext cx="170687" cy="17068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70915" y="2449931"/>
            <a:ext cx="86956" cy="7623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229856" y="2470404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232787" y="245015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232787" y="245015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720583" y="2022347"/>
            <a:ext cx="222491" cy="22555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789164" y="2046046"/>
            <a:ext cx="153911" cy="13174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66187" y="2045861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61329" y="0"/>
                </a:moveTo>
                <a:lnTo>
                  <a:pt x="22866" y="15203"/>
                </a:lnTo>
                <a:lnTo>
                  <a:pt x="1606" y="50442"/>
                </a:lnTo>
                <a:lnTo>
                  <a:pt x="0" y="64960"/>
                </a:lnTo>
                <a:lnTo>
                  <a:pt x="551" y="73498"/>
                </a:lnTo>
                <a:lnTo>
                  <a:pt x="17817" y="109073"/>
                </a:lnTo>
                <a:lnTo>
                  <a:pt x="55219" y="128275"/>
                </a:lnTo>
                <a:lnTo>
                  <a:pt x="71208" y="129598"/>
                </a:lnTo>
                <a:lnTo>
                  <a:pt x="84498" y="126621"/>
                </a:lnTo>
                <a:lnTo>
                  <a:pt x="115961" y="102233"/>
                </a:lnTo>
                <a:lnTo>
                  <a:pt x="128182" y="59768"/>
                </a:lnTo>
                <a:lnTo>
                  <a:pt x="125567" y="45913"/>
                </a:lnTo>
                <a:lnTo>
                  <a:pt x="102119" y="12958"/>
                </a:lnTo>
                <a:lnTo>
                  <a:pt x="61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766187" y="2045861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0" y="64960"/>
                </a:moveTo>
                <a:lnTo>
                  <a:pt x="13394" y="25203"/>
                </a:lnTo>
                <a:lnTo>
                  <a:pt x="47188" y="2241"/>
                </a:lnTo>
                <a:lnTo>
                  <a:pt x="61329" y="0"/>
                </a:lnTo>
                <a:lnTo>
                  <a:pt x="76372" y="1535"/>
                </a:lnTo>
                <a:lnTo>
                  <a:pt x="112247" y="22171"/>
                </a:lnTo>
                <a:lnTo>
                  <a:pt x="128182" y="59768"/>
                </a:lnTo>
                <a:lnTo>
                  <a:pt x="126772" y="75526"/>
                </a:lnTo>
                <a:lnTo>
                  <a:pt x="107190" y="112695"/>
                </a:lnTo>
                <a:lnTo>
                  <a:pt x="71208" y="129598"/>
                </a:lnTo>
                <a:lnTo>
                  <a:pt x="55219" y="128275"/>
                </a:lnTo>
                <a:lnTo>
                  <a:pt x="17817" y="109073"/>
                </a:lnTo>
                <a:lnTo>
                  <a:pt x="551" y="73498"/>
                </a:lnTo>
                <a:lnTo>
                  <a:pt x="0" y="64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912607" y="2042147"/>
            <a:ext cx="170687" cy="17221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996478" y="2065515"/>
            <a:ext cx="86817" cy="7623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955280" y="2086356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958342" y="206584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58342" y="206584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54111" y="2220468"/>
            <a:ext cx="170687" cy="17068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837525" y="2242858"/>
            <a:ext cx="87274" cy="7622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796783" y="2263139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799316" y="224309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99316" y="224309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746492" y="1882139"/>
            <a:ext cx="170687" cy="17068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31048" y="1904936"/>
            <a:ext cx="86130" cy="7623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89164" y="192481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792691" y="19051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792691" y="19051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71536" y="2077415"/>
            <a:ext cx="87147" cy="7622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30668" y="2097024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33665" y="207744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33665" y="207744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65760" y="1824227"/>
            <a:ext cx="3218687" cy="321868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11645" y="1847024"/>
            <a:ext cx="3124200" cy="312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11645" y="1847024"/>
            <a:ext cx="3124200" cy="3124200"/>
          </a:xfrm>
          <a:custGeom>
            <a:avLst/>
            <a:gdLst/>
            <a:ahLst/>
            <a:cxnLst/>
            <a:rect l="l" t="t" r="r" b="b"/>
            <a:pathLst>
              <a:path w="3124200" h="3124200">
                <a:moveTo>
                  <a:pt x="0" y="0"/>
                </a:moveTo>
                <a:lnTo>
                  <a:pt x="3124200" y="0"/>
                </a:lnTo>
                <a:lnTo>
                  <a:pt x="3124200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94931" y="3576827"/>
            <a:ext cx="172199" cy="17068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37616" y="36195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41292" y="35997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41292" y="35997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275332" y="3348227"/>
            <a:ext cx="170687" cy="17068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359469" y="3371227"/>
            <a:ext cx="86550" cy="762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318004" y="33909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321614" y="33711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321614" y="33711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71088" y="3386328"/>
            <a:ext cx="170687" cy="1706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454882" y="3409073"/>
            <a:ext cx="86893" cy="7622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413759" y="34290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416575" y="34092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416575" y="34092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15667" y="46863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919079" y="46665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919079" y="466658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48995" y="1354836"/>
            <a:ext cx="3218687" cy="55320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94665" y="1378229"/>
            <a:ext cx="3124200" cy="457200"/>
          </a:xfrm>
          <a:custGeom>
            <a:avLst/>
            <a:gdLst/>
            <a:ahLst/>
            <a:cxnLst/>
            <a:rect l="l" t="t" r="r" b="b"/>
            <a:pathLst>
              <a:path w="3124200" h="457200">
                <a:moveTo>
                  <a:pt x="0" y="0"/>
                </a:moveTo>
                <a:lnTo>
                  <a:pt x="3124200" y="0"/>
                </a:lnTo>
                <a:lnTo>
                  <a:pt x="3124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6D6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1471044" y="413453"/>
            <a:ext cx="5678170" cy="1348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8105">
              <a:lnSpc>
                <a:spcPct val="170600"/>
              </a:lnSpc>
              <a:tabLst>
                <a:tab pos="4799330" algn="l"/>
              </a:tabLst>
            </a:pPr>
            <a:r>
              <a:rPr sz="2600" dirty="0" smtClean="0">
                <a:latin typeface="Arial"/>
                <a:cs typeface="Arial"/>
              </a:rPr>
              <a:t>C</a:t>
            </a:r>
            <a:r>
              <a:rPr sz="2600" spc="5" dirty="0" smtClean="0">
                <a:latin typeface="Arial"/>
                <a:cs typeface="Arial"/>
              </a:rPr>
              <a:t>oo</a:t>
            </a:r>
            <a:r>
              <a:rPr sz="2600" spc="-5" dirty="0" smtClean="0">
                <a:latin typeface="Arial"/>
                <a:cs typeface="Arial"/>
              </a:rPr>
              <a:t>l</a:t>
            </a:r>
            <a:r>
              <a:rPr sz="2600" spc="-25" dirty="0" smtClean="0">
                <a:latin typeface="Arial"/>
                <a:cs typeface="Arial"/>
              </a:rPr>
              <a:t> </a:t>
            </a:r>
            <a:r>
              <a:rPr sz="2600" spc="5" dirty="0" smtClean="0">
                <a:latin typeface="Arial"/>
                <a:cs typeface="Arial"/>
              </a:rPr>
              <a:t>do</a:t>
            </a:r>
            <a:r>
              <a:rPr sz="2600" spc="0" dirty="0" smtClean="0">
                <a:latin typeface="Arial"/>
                <a:cs typeface="Arial"/>
              </a:rPr>
              <a:t>wn</a:t>
            </a:r>
            <a:r>
              <a:rPr sz="2600" spc="-10" dirty="0" smtClean="0">
                <a:latin typeface="Arial"/>
                <a:cs typeface="Arial"/>
              </a:rPr>
              <a:t> </a:t>
            </a:r>
            <a:r>
              <a:rPr sz="2600" spc="5" dirty="0" smtClean="0">
                <a:latin typeface="Arial"/>
                <a:cs typeface="Arial"/>
              </a:rPr>
              <a:t>o</a:t>
            </a:r>
            <a:r>
              <a:rPr sz="2600" spc="0" dirty="0" smtClean="0">
                <a:latin typeface="Arial"/>
                <a:cs typeface="Arial"/>
              </a:rPr>
              <a:t>f </a:t>
            </a:r>
            <a:r>
              <a:rPr sz="2600" spc="5" dirty="0" smtClean="0">
                <a:latin typeface="Arial"/>
                <a:cs typeface="Arial"/>
              </a:rPr>
              <a:t>120</a:t>
            </a:r>
            <a:r>
              <a:rPr sz="2600" spc="0" dirty="0" smtClean="0">
                <a:latin typeface="Arial"/>
                <a:cs typeface="Arial"/>
              </a:rPr>
              <a:t>C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5" dirty="0" smtClean="0">
                <a:latin typeface="Arial"/>
                <a:cs typeface="Arial"/>
              </a:rPr>
              <a:t>bake</a:t>
            </a:r>
            <a:r>
              <a:rPr sz="2600" spc="0" dirty="0" smtClean="0">
                <a:latin typeface="Arial"/>
                <a:cs typeface="Arial"/>
              </a:rPr>
              <a:t>d</a:t>
            </a:r>
            <a:r>
              <a:rPr sz="2600" spc="-10" dirty="0" smtClean="0">
                <a:latin typeface="Arial"/>
                <a:cs typeface="Arial"/>
              </a:rPr>
              <a:t> </a:t>
            </a:r>
            <a:r>
              <a:rPr sz="2600" spc="5" dirty="0" smtClean="0">
                <a:latin typeface="Arial"/>
                <a:cs typeface="Arial"/>
              </a:rPr>
              <a:t>n</a:t>
            </a:r>
            <a:r>
              <a:rPr sz="2600" spc="-5" dirty="0" smtClean="0">
                <a:latin typeface="Arial"/>
                <a:cs typeface="Arial"/>
              </a:rPr>
              <a:t>i</a:t>
            </a:r>
            <a:r>
              <a:rPr sz="2600" spc="5" dirty="0" smtClean="0">
                <a:latin typeface="Arial"/>
                <a:cs typeface="Arial"/>
              </a:rPr>
              <a:t>ob</a:t>
            </a:r>
            <a:r>
              <a:rPr sz="2600" spc="-5" dirty="0" smtClean="0">
                <a:latin typeface="Arial"/>
                <a:cs typeface="Arial"/>
              </a:rPr>
              <a:t>i</a:t>
            </a:r>
            <a:r>
              <a:rPr sz="2600" spc="5" dirty="0" smtClean="0">
                <a:latin typeface="Arial"/>
                <a:cs typeface="Arial"/>
              </a:rPr>
              <a:t>um </a:t>
            </a:r>
            <a:r>
              <a:rPr sz="2600" spc="0" dirty="0" smtClean="0">
                <a:latin typeface="Arial"/>
                <a:cs typeface="Arial"/>
              </a:rPr>
              <a:t>O</a:t>
            </a:r>
            <a:r>
              <a:rPr sz="2600" spc="5" dirty="0" smtClean="0">
                <a:latin typeface="Arial"/>
                <a:cs typeface="Arial"/>
              </a:rPr>
              <a:t>x</a:t>
            </a:r>
            <a:r>
              <a:rPr sz="2600" spc="-5" dirty="0" smtClean="0">
                <a:latin typeface="Arial"/>
                <a:cs typeface="Arial"/>
              </a:rPr>
              <a:t>i</a:t>
            </a:r>
            <a:r>
              <a:rPr sz="2600" spc="5" dirty="0" smtClean="0">
                <a:latin typeface="Arial"/>
                <a:cs typeface="Arial"/>
              </a:rPr>
              <a:t>d</a:t>
            </a:r>
            <a:r>
              <a:rPr sz="2600" spc="0" dirty="0" smtClean="0">
                <a:latin typeface="Arial"/>
                <a:cs typeface="Arial"/>
              </a:rPr>
              <a:t>e	O</a:t>
            </a:r>
            <a:r>
              <a:rPr sz="2600" spc="5" dirty="0" smtClean="0">
                <a:latin typeface="Arial"/>
                <a:cs typeface="Arial"/>
              </a:rPr>
              <a:t>x</a:t>
            </a:r>
            <a:r>
              <a:rPr sz="2600" spc="-5" dirty="0" smtClean="0">
                <a:latin typeface="Arial"/>
                <a:cs typeface="Arial"/>
              </a:rPr>
              <a:t>i</a:t>
            </a:r>
            <a:r>
              <a:rPr sz="2600" spc="5" dirty="0" smtClean="0">
                <a:latin typeface="Arial"/>
                <a:cs typeface="Arial"/>
              </a:rPr>
              <a:t>de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627887" y="2081783"/>
            <a:ext cx="222503" cy="22555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96468" y="2105520"/>
            <a:ext cx="153923" cy="131711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73375" y="2105433"/>
            <a:ext cx="128321" cy="130048"/>
          </a:xfrm>
          <a:custGeom>
            <a:avLst/>
            <a:gdLst/>
            <a:ahLst/>
            <a:cxnLst/>
            <a:rect l="l" t="t" r="r" b="b"/>
            <a:pathLst>
              <a:path w="128321" h="130048">
                <a:moveTo>
                  <a:pt x="64185" y="0"/>
                </a:moveTo>
                <a:lnTo>
                  <a:pt x="22866" y="15263"/>
                </a:lnTo>
                <a:lnTo>
                  <a:pt x="1606" y="50501"/>
                </a:lnTo>
                <a:lnTo>
                  <a:pt x="0" y="65024"/>
                </a:lnTo>
                <a:lnTo>
                  <a:pt x="62" y="67917"/>
                </a:lnTo>
                <a:lnTo>
                  <a:pt x="15068" y="106880"/>
                </a:lnTo>
                <a:lnTo>
                  <a:pt x="49852" y="128420"/>
                </a:lnTo>
                <a:lnTo>
                  <a:pt x="64185" y="130048"/>
                </a:lnTo>
                <a:lnTo>
                  <a:pt x="69376" y="129838"/>
                </a:lnTo>
                <a:lnTo>
                  <a:pt x="106462" y="113675"/>
                </a:lnTo>
                <a:lnTo>
                  <a:pt x="126808" y="77347"/>
                </a:lnTo>
                <a:lnTo>
                  <a:pt x="128321" y="62119"/>
                </a:lnTo>
                <a:lnTo>
                  <a:pt x="126106" y="47794"/>
                </a:lnTo>
                <a:lnTo>
                  <a:pt x="103439" y="13565"/>
                </a:lnTo>
                <a:lnTo>
                  <a:pt x="641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73375" y="2105433"/>
            <a:ext cx="128321" cy="130048"/>
          </a:xfrm>
          <a:custGeom>
            <a:avLst/>
            <a:gdLst/>
            <a:ahLst/>
            <a:cxnLst/>
            <a:rect l="l" t="t" r="r" b="b"/>
            <a:pathLst>
              <a:path w="128321" h="130048">
                <a:moveTo>
                  <a:pt x="0" y="65024"/>
                </a:moveTo>
                <a:lnTo>
                  <a:pt x="13394" y="25261"/>
                </a:lnTo>
                <a:lnTo>
                  <a:pt x="47188" y="2304"/>
                </a:lnTo>
                <a:lnTo>
                  <a:pt x="64185" y="0"/>
                </a:lnTo>
                <a:lnTo>
                  <a:pt x="78522" y="1627"/>
                </a:lnTo>
                <a:lnTo>
                  <a:pt x="113311" y="23158"/>
                </a:lnTo>
                <a:lnTo>
                  <a:pt x="128321" y="62119"/>
                </a:lnTo>
                <a:lnTo>
                  <a:pt x="126808" y="77347"/>
                </a:lnTo>
                <a:lnTo>
                  <a:pt x="106462" y="113675"/>
                </a:lnTo>
                <a:lnTo>
                  <a:pt x="69376" y="129838"/>
                </a:lnTo>
                <a:lnTo>
                  <a:pt x="64185" y="130048"/>
                </a:lnTo>
                <a:lnTo>
                  <a:pt x="49852" y="128420"/>
                </a:lnTo>
                <a:lnTo>
                  <a:pt x="15068" y="106880"/>
                </a:lnTo>
                <a:lnTo>
                  <a:pt x="62" y="67917"/>
                </a:lnTo>
                <a:lnTo>
                  <a:pt x="0" y="650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19911" y="2103120"/>
            <a:ext cx="170687" cy="17068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03465" y="2125522"/>
            <a:ext cx="87134" cy="762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2583" y="214579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5531" y="212548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5531" y="212548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59879" y="2279904"/>
            <a:ext cx="172211" cy="17068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44499" y="2302319"/>
            <a:ext cx="87591" cy="7623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04087" y="2322576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06504" y="230272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06504" y="230272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53795" y="1941576"/>
            <a:ext cx="170687" cy="17068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96468" y="1984248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99879" y="196480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99879" y="196480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5300" y="2113787"/>
            <a:ext cx="170687" cy="1706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79056" y="2136889"/>
            <a:ext cx="86931" cy="762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37972" y="215646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40853" y="21370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40853" y="21370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18021" y="2223505"/>
            <a:ext cx="224025" cy="22402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86611" y="2246096"/>
            <a:ext cx="155435" cy="13286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64315" y="2246237"/>
            <a:ext cx="128321" cy="129838"/>
          </a:xfrm>
          <a:custGeom>
            <a:avLst/>
            <a:gdLst/>
            <a:ahLst/>
            <a:cxnLst/>
            <a:rect l="l" t="t" r="r" b="b"/>
            <a:pathLst>
              <a:path w="128321" h="129838">
                <a:moveTo>
                  <a:pt x="64185" y="0"/>
                </a:moveTo>
                <a:lnTo>
                  <a:pt x="22866" y="15267"/>
                </a:lnTo>
                <a:lnTo>
                  <a:pt x="1606" y="50505"/>
                </a:lnTo>
                <a:lnTo>
                  <a:pt x="0" y="65024"/>
                </a:lnTo>
                <a:lnTo>
                  <a:pt x="375" y="72087"/>
                </a:lnTo>
                <a:lnTo>
                  <a:pt x="17056" y="108561"/>
                </a:lnTo>
                <a:lnTo>
                  <a:pt x="53792" y="128411"/>
                </a:lnTo>
                <a:lnTo>
                  <a:pt x="69375" y="129838"/>
                </a:lnTo>
                <a:lnTo>
                  <a:pt x="83044" y="127179"/>
                </a:lnTo>
                <a:lnTo>
                  <a:pt x="115546" y="103422"/>
                </a:lnTo>
                <a:lnTo>
                  <a:pt x="128321" y="62120"/>
                </a:lnTo>
                <a:lnTo>
                  <a:pt x="126106" y="47798"/>
                </a:lnTo>
                <a:lnTo>
                  <a:pt x="103439" y="13569"/>
                </a:lnTo>
                <a:lnTo>
                  <a:pt x="641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64315" y="2246237"/>
            <a:ext cx="128321" cy="129838"/>
          </a:xfrm>
          <a:custGeom>
            <a:avLst/>
            <a:gdLst/>
            <a:ahLst/>
            <a:cxnLst/>
            <a:rect l="l" t="t" r="r" b="b"/>
            <a:pathLst>
              <a:path w="128321" h="129838">
                <a:moveTo>
                  <a:pt x="0" y="65024"/>
                </a:moveTo>
                <a:lnTo>
                  <a:pt x="13394" y="25267"/>
                </a:lnTo>
                <a:lnTo>
                  <a:pt x="47188" y="2305"/>
                </a:lnTo>
                <a:lnTo>
                  <a:pt x="64185" y="0"/>
                </a:lnTo>
                <a:lnTo>
                  <a:pt x="78522" y="1627"/>
                </a:lnTo>
                <a:lnTo>
                  <a:pt x="113311" y="23163"/>
                </a:lnTo>
                <a:lnTo>
                  <a:pt x="128321" y="62120"/>
                </a:lnTo>
                <a:lnTo>
                  <a:pt x="126808" y="77351"/>
                </a:lnTo>
                <a:lnTo>
                  <a:pt x="106461" y="113680"/>
                </a:lnTo>
                <a:lnTo>
                  <a:pt x="69375" y="129838"/>
                </a:lnTo>
                <a:lnTo>
                  <a:pt x="53792" y="128411"/>
                </a:lnTo>
                <a:lnTo>
                  <a:pt x="17056" y="108561"/>
                </a:lnTo>
                <a:lnTo>
                  <a:pt x="375" y="72087"/>
                </a:lnTo>
                <a:lnTo>
                  <a:pt x="0" y="650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210043" y="2243327"/>
            <a:ext cx="172211" cy="17068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294358" y="2266099"/>
            <a:ext cx="87895" cy="762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52727" y="22860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56471" y="22662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56471" y="22662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94232" y="2462783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097445" y="244353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097445" y="244353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45463" y="2081771"/>
            <a:ext cx="170687" cy="17221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28915" y="2105520"/>
            <a:ext cx="87236" cy="7623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88136" y="212598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090819" y="21056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090819" y="21056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85431" y="2255519"/>
            <a:ext cx="172211" cy="170687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69962" y="2277452"/>
            <a:ext cx="87679" cy="762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28116" y="229819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31793" y="22778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31793" y="22778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43227" y="2006587"/>
            <a:ext cx="153911" cy="13158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20469" y="2006457"/>
            <a:ext cx="128321" cy="129838"/>
          </a:xfrm>
          <a:custGeom>
            <a:avLst/>
            <a:gdLst/>
            <a:ahLst/>
            <a:cxnLst/>
            <a:rect l="l" t="t" r="r" b="b"/>
            <a:pathLst>
              <a:path w="128321" h="129838">
                <a:moveTo>
                  <a:pt x="64185" y="0"/>
                </a:moveTo>
                <a:lnTo>
                  <a:pt x="22866" y="15263"/>
                </a:lnTo>
                <a:lnTo>
                  <a:pt x="1606" y="50501"/>
                </a:lnTo>
                <a:lnTo>
                  <a:pt x="0" y="65024"/>
                </a:lnTo>
                <a:lnTo>
                  <a:pt x="375" y="72085"/>
                </a:lnTo>
                <a:lnTo>
                  <a:pt x="17056" y="108556"/>
                </a:lnTo>
                <a:lnTo>
                  <a:pt x="53792" y="128410"/>
                </a:lnTo>
                <a:lnTo>
                  <a:pt x="69376" y="129838"/>
                </a:lnTo>
                <a:lnTo>
                  <a:pt x="83044" y="127178"/>
                </a:lnTo>
                <a:lnTo>
                  <a:pt x="115546" y="103417"/>
                </a:lnTo>
                <a:lnTo>
                  <a:pt x="128321" y="62119"/>
                </a:lnTo>
                <a:lnTo>
                  <a:pt x="126106" y="47794"/>
                </a:lnTo>
                <a:lnTo>
                  <a:pt x="103439" y="13565"/>
                </a:lnTo>
                <a:lnTo>
                  <a:pt x="641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20469" y="2006457"/>
            <a:ext cx="128321" cy="129838"/>
          </a:xfrm>
          <a:custGeom>
            <a:avLst/>
            <a:gdLst/>
            <a:ahLst/>
            <a:cxnLst/>
            <a:rect l="l" t="t" r="r" b="b"/>
            <a:pathLst>
              <a:path w="128321" h="129838">
                <a:moveTo>
                  <a:pt x="0" y="65024"/>
                </a:moveTo>
                <a:lnTo>
                  <a:pt x="13394" y="25261"/>
                </a:lnTo>
                <a:lnTo>
                  <a:pt x="47188" y="2304"/>
                </a:lnTo>
                <a:lnTo>
                  <a:pt x="64185" y="0"/>
                </a:lnTo>
                <a:lnTo>
                  <a:pt x="78522" y="1627"/>
                </a:lnTo>
                <a:lnTo>
                  <a:pt x="113311" y="23158"/>
                </a:lnTo>
                <a:lnTo>
                  <a:pt x="128321" y="62119"/>
                </a:lnTo>
                <a:lnTo>
                  <a:pt x="126808" y="77347"/>
                </a:lnTo>
                <a:lnTo>
                  <a:pt x="106462" y="113675"/>
                </a:lnTo>
                <a:lnTo>
                  <a:pt x="69376" y="129838"/>
                </a:lnTo>
                <a:lnTo>
                  <a:pt x="53792" y="128410"/>
                </a:lnTo>
                <a:lnTo>
                  <a:pt x="17056" y="108556"/>
                </a:lnTo>
                <a:lnTo>
                  <a:pt x="375" y="72085"/>
                </a:lnTo>
                <a:lnTo>
                  <a:pt x="0" y="650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566672" y="2004059"/>
            <a:ext cx="170687" cy="1706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650657" y="2026589"/>
            <a:ext cx="86702" cy="756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609344" y="204673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612624" y="2026505"/>
            <a:ext cx="76199" cy="75870"/>
          </a:xfrm>
          <a:custGeom>
            <a:avLst/>
            <a:gdLst/>
            <a:ahLst/>
            <a:cxnLst/>
            <a:rect l="l" t="t" r="r" b="b"/>
            <a:pathLst>
              <a:path w="76200" h="75870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522" y="44238"/>
                </a:lnTo>
                <a:lnTo>
                  <a:pt x="5125" y="56813"/>
                </a:lnTo>
                <a:lnTo>
                  <a:pt x="13946" y="66875"/>
                </a:lnTo>
                <a:lnTo>
                  <a:pt x="26342" y="73527"/>
                </a:lnTo>
                <a:lnTo>
                  <a:pt x="41668" y="75870"/>
                </a:lnTo>
                <a:lnTo>
                  <a:pt x="55236" y="71973"/>
                </a:lnTo>
                <a:lnTo>
                  <a:pt x="66198" y="63668"/>
                </a:lnTo>
                <a:lnTo>
                  <a:pt x="73528" y="51979"/>
                </a:lnTo>
                <a:lnTo>
                  <a:pt x="76200" y="37935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612624" y="2026505"/>
            <a:ext cx="76199" cy="75870"/>
          </a:xfrm>
          <a:custGeom>
            <a:avLst/>
            <a:gdLst/>
            <a:ahLst/>
            <a:cxnLst/>
            <a:rect l="l" t="t" r="r" b="b"/>
            <a:pathLst>
              <a:path w="76200" h="75870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6200" y="37935"/>
                </a:lnTo>
                <a:lnTo>
                  <a:pt x="73528" y="51979"/>
                </a:lnTo>
                <a:lnTo>
                  <a:pt x="66198" y="63668"/>
                </a:lnTo>
                <a:lnTo>
                  <a:pt x="55236" y="71973"/>
                </a:lnTo>
                <a:lnTo>
                  <a:pt x="41668" y="75870"/>
                </a:lnTo>
                <a:lnTo>
                  <a:pt x="26342" y="73527"/>
                </a:lnTo>
                <a:lnTo>
                  <a:pt x="13946" y="66875"/>
                </a:lnTo>
                <a:lnTo>
                  <a:pt x="5125" y="56813"/>
                </a:lnTo>
                <a:lnTo>
                  <a:pt x="522" y="44238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08175" y="2180844"/>
            <a:ext cx="170687" cy="17068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491703" y="2203386"/>
            <a:ext cx="87160" cy="7623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450847" y="2223516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453597" y="220375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53597" y="220375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400543" y="1842516"/>
            <a:ext cx="172211" cy="17068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485214" y="1865464"/>
            <a:ext cx="87540" cy="7623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443227" y="1885188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446971" y="186582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446971" y="186582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242060" y="2014727"/>
            <a:ext cx="170687" cy="17068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284732" y="20574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287947" y="203810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287947" y="203810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775460" y="2261605"/>
            <a:ext cx="222503" cy="22402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844039" y="2284476"/>
            <a:ext cx="153923" cy="132587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821346" y="2284337"/>
            <a:ext cx="128321" cy="129838"/>
          </a:xfrm>
          <a:custGeom>
            <a:avLst/>
            <a:gdLst/>
            <a:ahLst/>
            <a:cxnLst/>
            <a:rect l="l" t="t" r="r" b="b"/>
            <a:pathLst>
              <a:path w="128321" h="129838">
                <a:moveTo>
                  <a:pt x="64185" y="0"/>
                </a:moveTo>
                <a:lnTo>
                  <a:pt x="22866" y="15267"/>
                </a:lnTo>
                <a:lnTo>
                  <a:pt x="1606" y="50505"/>
                </a:lnTo>
                <a:lnTo>
                  <a:pt x="0" y="65024"/>
                </a:lnTo>
                <a:lnTo>
                  <a:pt x="375" y="72087"/>
                </a:lnTo>
                <a:lnTo>
                  <a:pt x="17056" y="108561"/>
                </a:lnTo>
                <a:lnTo>
                  <a:pt x="53792" y="128411"/>
                </a:lnTo>
                <a:lnTo>
                  <a:pt x="69375" y="129838"/>
                </a:lnTo>
                <a:lnTo>
                  <a:pt x="83044" y="127179"/>
                </a:lnTo>
                <a:lnTo>
                  <a:pt x="115546" y="103422"/>
                </a:lnTo>
                <a:lnTo>
                  <a:pt x="128321" y="62120"/>
                </a:lnTo>
                <a:lnTo>
                  <a:pt x="126106" y="47798"/>
                </a:lnTo>
                <a:lnTo>
                  <a:pt x="103439" y="13569"/>
                </a:lnTo>
                <a:lnTo>
                  <a:pt x="641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821346" y="2284337"/>
            <a:ext cx="128321" cy="129838"/>
          </a:xfrm>
          <a:custGeom>
            <a:avLst/>
            <a:gdLst/>
            <a:ahLst/>
            <a:cxnLst/>
            <a:rect l="l" t="t" r="r" b="b"/>
            <a:pathLst>
              <a:path w="128321" h="129838">
                <a:moveTo>
                  <a:pt x="0" y="65024"/>
                </a:moveTo>
                <a:lnTo>
                  <a:pt x="13394" y="25267"/>
                </a:lnTo>
                <a:lnTo>
                  <a:pt x="47188" y="2305"/>
                </a:lnTo>
                <a:lnTo>
                  <a:pt x="64185" y="0"/>
                </a:lnTo>
                <a:lnTo>
                  <a:pt x="78522" y="1627"/>
                </a:lnTo>
                <a:lnTo>
                  <a:pt x="113311" y="23163"/>
                </a:lnTo>
                <a:lnTo>
                  <a:pt x="128321" y="62120"/>
                </a:lnTo>
                <a:lnTo>
                  <a:pt x="126808" y="77351"/>
                </a:lnTo>
                <a:lnTo>
                  <a:pt x="106461" y="113680"/>
                </a:lnTo>
                <a:lnTo>
                  <a:pt x="69375" y="129838"/>
                </a:lnTo>
                <a:lnTo>
                  <a:pt x="53792" y="128411"/>
                </a:lnTo>
                <a:lnTo>
                  <a:pt x="17056" y="108561"/>
                </a:lnTo>
                <a:lnTo>
                  <a:pt x="375" y="72087"/>
                </a:lnTo>
                <a:lnTo>
                  <a:pt x="0" y="650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967483" y="2281427"/>
            <a:ext cx="170687" cy="170687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051837" y="2304491"/>
            <a:ext cx="86334" cy="75691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010155" y="2324100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013502" y="23043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013502" y="230438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808988" y="2458212"/>
            <a:ext cx="170687" cy="170687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892338" y="2481287"/>
            <a:ext cx="87337" cy="76238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851660" y="2500883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854475" y="248163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854475" y="248163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801355" y="2119871"/>
            <a:ext cx="172199" cy="172211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885848" y="2143366"/>
            <a:ext cx="87706" cy="76238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844014" y="2164080"/>
            <a:ext cx="86866" cy="85343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847850" y="21437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847850" y="21437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642872" y="2293620"/>
            <a:ext cx="170687" cy="17068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726895" y="2315845"/>
            <a:ext cx="86664" cy="7623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685544" y="233629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688824" y="23159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688824" y="23159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208276" y="2022347"/>
            <a:ext cx="222503" cy="22555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276855" y="2046046"/>
            <a:ext cx="153923" cy="131749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253697" y="2045861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61329" y="0"/>
                </a:moveTo>
                <a:lnTo>
                  <a:pt x="22866" y="15203"/>
                </a:lnTo>
                <a:lnTo>
                  <a:pt x="1606" y="50442"/>
                </a:lnTo>
                <a:lnTo>
                  <a:pt x="0" y="64960"/>
                </a:lnTo>
                <a:lnTo>
                  <a:pt x="551" y="73498"/>
                </a:lnTo>
                <a:lnTo>
                  <a:pt x="17817" y="109073"/>
                </a:lnTo>
                <a:lnTo>
                  <a:pt x="55219" y="128275"/>
                </a:lnTo>
                <a:lnTo>
                  <a:pt x="71208" y="129598"/>
                </a:lnTo>
                <a:lnTo>
                  <a:pt x="84498" y="126621"/>
                </a:lnTo>
                <a:lnTo>
                  <a:pt x="115961" y="102233"/>
                </a:lnTo>
                <a:lnTo>
                  <a:pt x="128182" y="59768"/>
                </a:lnTo>
                <a:lnTo>
                  <a:pt x="125567" y="45913"/>
                </a:lnTo>
                <a:lnTo>
                  <a:pt x="102119" y="12958"/>
                </a:lnTo>
                <a:lnTo>
                  <a:pt x="61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253697" y="2045861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0" y="64960"/>
                </a:moveTo>
                <a:lnTo>
                  <a:pt x="13394" y="25203"/>
                </a:lnTo>
                <a:lnTo>
                  <a:pt x="47188" y="2241"/>
                </a:lnTo>
                <a:lnTo>
                  <a:pt x="61329" y="0"/>
                </a:lnTo>
                <a:lnTo>
                  <a:pt x="76372" y="1535"/>
                </a:lnTo>
                <a:lnTo>
                  <a:pt x="112247" y="22171"/>
                </a:lnTo>
                <a:lnTo>
                  <a:pt x="128182" y="59768"/>
                </a:lnTo>
                <a:lnTo>
                  <a:pt x="126772" y="75526"/>
                </a:lnTo>
                <a:lnTo>
                  <a:pt x="107190" y="112695"/>
                </a:lnTo>
                <a:lnTo>
                  <a:pt x="71208" y="129598"/>
                </a:lnTo>
                <a:lnTo>
                  <a:pt x="55219" y="128275"/>
                </a:lnTo>
                <a:lnTo>
                  <a:pt x="17817" y="109073"/>
                </a:lnTo>
                <a:lnTo>
                  <a:pt x="551" y="73498"/>
                </a:lnTo>
                <a:lnTo>
                  <a:pt x="0" y="64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400300" y="2042147"/>
            <a:ext cx="170687" cy="17221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83827" y="2065515"/>
            <a:ext cx="87159" cy="76238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442972" y="2086356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445853" y="206584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445853" y="206584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240267" y="2220468"/>
            <a:ext cx="172199" cy="17068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284476" y="2263139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286825" y="224309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286825" y="224309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234183" y="1882139"/>
            <a:ext cx="170687" cy="170687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276855" y="192481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280199" y="19051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280199" y="19051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075688" y="2054352"/>
            <a:ext cx="170687" cy="170687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159431" y="2077415"/>
            <a:ext cx="86943" cy="76225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118360" y="2097024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121175" y="207744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121175" y="207744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32888" y="2395717"/>
            <a:ext cx="222503" cy="224025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601467" y="2418562"/>
            <a:ext cx="153923" cy="132613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78375" y="2418578"/>
            <a:ext cx="128384" cy="129921"/>
          </a:xfrm>
          <a:custGeom>
            <a:avLst/>
            <a:gdLst/>
            <a:ahLst/>
            <a:cxnLst/>
            <a:rect l="l" t="t" r="r" b="b"/>
            <a:pathLst>
              <a:path w="128384" h="129921">
                <a:moveTo>
                  <a:pt x="61329" y="0"/>
                </a:moveTo>
                <a:lnTo>
                  <a:pt x="22866" y="15203"/>
                </a:lnTo>
                <a:lnTo>
                  <a:pt x="1606" y="50442"/>
                </a:lnTo>
                <a:lnTo>
                  <a:pt x="0" y="64960"/>
                </a:lnTo>
                <a:lnTo>
                  <a:pt x="202" y="70153"/>
                </a:lnTo>
                <a:lnTo>
                  <a:pt x="16136" y="107754"/>
                </a:lnTo>
                <a:lnTo>
                  <a:pt x="52010" y="128386"/>
                </a:lnTo>
                <a:lnTo>
                  <a:pt x="67052" y="129921"/>
                </a:lnTo>
                <a:lnTo>
                  <a:pt x="81196" y="127678"/>
                </a:lnTo>
                <a:lnTo>
                  <a:pt x="114990" y="104719"/>
                </a:lnTo>
                <a:lnTo>
                  <a:pt x="128384" y="64960"/>
                </a:lnTo>
                <a:lnTo>
                  <a:pt x="128182" y="59768"/>
                </a:lnTo>
                <a:lnTo>
                  <a:pt x="112247" y="22171"/>
                </a:lnTo>
                <a:lnTo>
                  <a:pt x="76372" y="1535"/>
                </a:lnTo>
                <a:lnTo>
                  <a:pt x="61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78375" y="2418578"/>
            <a:ext cx="128384" cy="129921"/>
          </a:xfrm>
          <a:custGeom>
            <a:avLst/>
            <a:gdLst/>
            <a:ahLst/>
            <a:cxnLst/>
            <a:rect l="l" t="t" r="r" b="b"/>
            <a:pathLst>
              <a:path w="128384" h="129921">
                <a:moveTo>
                  <a:pt x="0" y="64960"/>
                </a:moveTo>
                <a:lnTo>
                  <a:pt x="13394" y="25203"/>
                </a:lnTo>
                <a:lnTo>
                  <a:pt x="47188" y="2241"/>
                </a:lnTo>
                <a:lnTo>
                  <a:pt x="61329" y="0"/>
                </a:lnTo>
                <a:lnTo>
                  <a:pt x="76372" y="1535"/>
                </a:lnTo>
                <a:lnTo>
                  <a:pt x="112247" y="22171"/>
                </a:lnTo>
                <a:lnTo>
                  <a:pt x="128182" y="59768"/>
                </a:lnTo>
                <a:lnTo>
                  <a:pt x="128384" y="64960"/>
                </a:lnTo>
                <a:lnTo>
                  <a:pt x="126777" y="79481"/>
                </a:lnTo>
                <a:lnTo>
                  <a:pt x="105519" y="114718"/>
                </a:lnTo>
                <a:lnTo>
                  <a:pt x="67052" y="129921"/>
                </a:lnTo>
                <a:lnTo>
                  <a:pt x="52010" y="128386"/>
                </a:lnTo>
                <a:lnTo>
                  <a:pt x="16136" y="107754"/>
                </a:lnTo>
                <a:lnTo>
                  <a:pt x="202" y="70153"/>
                </a:lnTo>
                <a:lnTo>
                  <a:pt x="0" y="64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24911" y="2415539"/>
            <a:ext cx="170687" cy="170687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767583" y="245821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770531" y="24385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70531" y="24385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64879" y="2592311"/>
            <a:ext cx="172199" cy="17219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609088" y="2634995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611503" y="261581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611503" y="261581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558795" y="2255519"/>
            <a:ext cx="170687" cy="170687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42781" y="2277452"/>
            <a:ext cx="86702" cy="76238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601467" y="229819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604878" y="22778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604878" y="2277881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00300" y="2427732"/>
            <a:ext cx="170687" cy="170687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83827" y="2449931"/>
            <a:ext cx="87159" cy="7623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42972" y="2470404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45853" y="245015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45853" y="245015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933700" y="2022347"/>
            <a:ext cx="222491" cy="225551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002279" y="2046046"/>
            <a:ext cx="153911" cy="13174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979253" y="2045861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61329" y="0"/>
                </a:moveTo>
                <a:lnTo>
                  <a:pt x="22866" y="15203"/>
                </a:lnTo>
                <a:lnTo>
                  <a:pt x="1606" y="50442"/>
                </a:lnTo>
                <a:lnTo>
                  <a:pt x="0" y="64960"/>
                </a:lnTo>
                <a:lnTo>
                  <a:pt x="551" y="73498"/>
                </a:lnTo>
                <a:lnTo>
                  <a:pt x="17817" y="109073"/>
                </a:lnTo>
                <a:lnTo>
                  <a:pt x="55219" y="128275"/>
                </a:lnTo>
                <a:lnTo>
                  <a:pt x="71208" y="129598"/>
                </a:lnTo>
                <a:lnTo>
                  <a:pt x="84498" y="126621"/>
                </a:lnTo>
                <a:lnTo>
                  <a:pt x="115961" y="102233"/>
                </a:lnTo>
                <a:lnTo>
                  <a:pt x="128182" y="59768"/>
                </a:lnTo>
                <a:lnTo>
                  <a:pt x="125567" y="45913"/>
                </a:lnTo>
                <a:lnTo>
                  <a:pt x="102119" y="12958"/>
                </a:lnTo>
                <a:lnTo>
                  <a:pt x="61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979253" y="2045861"/>
            <a:ext cx="128182" cy="129598"/>
          </a:xfrm>
          <a:custGeom>
            <a:avLst/>
            <a:gdLst/>
            <a:ahLst/>
            <a:cxnLst/>
            <a:rect l="l" t="t" r="r" b="b"/>
            <a:pathLst>
              <a:path w="128182" h="129598">
                <a:moveTo>
                  <a:pt x="0" y="64960"/>
                </a:moveTo>
                <a:lnTo>
                  <a:pt x="13394" y="25203"/>
                </a:lnTo>
                <a:lnTo>
                  <a:pt x="47188" y="2241"/>
                </a:lnTo>
                <a:lnTo>
                  <a:pt x="61329" y="0"/>
                </a:lnTo>
                <a:lnTo>
                  <a:pt x="76372" y="1535"/>
                </a:lnTo>
                <a:lnTo>
                  <a:pt x="112247" y="22171"/>
                </a:lnTo>
                <a:lnTo>
                  <a:pt x="128182" y="59768"/>
                </a:lnTo>
                <a:lnTo>
                  <a:pt x="126772" y="75526"/>
                </a:lnTo>
                <a:lnTo>
                  <a:pt x="107190" y="112695"/>
                </a:lnTo>
                <a:lnTo>
                  <a:pt x="71208" y="129598"/>
                </a:lnTo>
                <a:lnTo>
                  <a:pt x="55219" y="128275"/>
                </a:lnTo>
                <a:lnTo>
                  <a:pt x="17817" y="109073"/>
                </a:lnTo>
                <a:lnTo>
                  <a:pt x="551" y="73498"/>
                </a:lnTo>
                <a:lnTo>
                  <a:pt x="0" y="64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125723" y="2042147"/>
            <a:ext cx="170687" cy="17221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209404" y="2065515"/>
            <a:ext cx="87007" cy="76238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68395" y="2086356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71409" y="206584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171409" y="206584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967227" y="2220468"/>
            <a:ext cx="170687" cy="170687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050451" y="2242858"/>
            <a:ext cx="87464" cy="76225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009900" y="2263139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012381" y="224309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012381" y="224309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959607" y="1882139"/>
            <a:ext cx="170687" cy="170687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043974" y="1904936"/>
            <a:ext cx="86321" cy="76238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002279" y="192481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005756" y="19051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005756" y="19051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801111" y="2054352"/>
            <a:ext cx="170687" cy="170687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885008" y="2077415"/>
            <a:ext cx="86791" cy="7622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843783" y="2097024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846731" y="207744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846731" y="207744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0"/>
                </a:lnTo>
                <a:lnTo>
                  <a:pt x="10001" y="12202"/>
                </a:lnTo>
                <a:lnTo>
                  <a:pt x="20963" y="3896"/>
                </a:lnTo>
                <a:lnTo>
                  <a:pt x="34531" y="0"/>
                </a:lnTo>
                <a:lnTo>
                  <a:pt x="49857" y="2342"/>
                </a:lnTo>
                <a:lnTo>
                  <a:pt x="62253" y="8994"/>
                </a:lnTo>
                <a:lnTo>
                  <a:pt x="71074" y="19056"/>
                </a:lnTo>
                <a:lnTo>
                  <a:pt x="75677" y="31631"/>
                </a:lnTo>
                <a:lnTo>
                  <a:pt x="73696" y="47830"/>
                </a:lnTo>
                <a:lnTo>
                  <a:pt x="67623" y="60745"/>
                </a:lnTo>
                <a:lnTo>
                  <a:pt x="58277" y="69970"/>
                </a:lnTo>
                <a:lnTo>
                  <a:pt x="46477" y="75094"/>
                </a:lnTo>
                <a:lnTo>
                  <a:pt x="29676" y="73449"/>
                </a:lnTo>
                <a:lnTo>
                  <a:pt x="16381" y="67847"/>
                </a:lnTo>
                <a:lnTo>
                  <a:pt x="6850" y="59058"/>
                </a:lnTo>
                <a:lnTo>
                  <a:pt x="1340" y="47851"/>
                </a:lnTo>
                <a:lnTo>
                  <a:pt x="0" y="37935"/>
                </a:lnTo>
                <a:close/>
              </a:path>
            </a:pathLst>
          </a:custGeom>
          <a:ln w="9525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 txBox="1"/>
          <p:nvPr/>
        </p:nvSpPr>
        <p:spPr>
          <a:xfrm>
            <a:off x="410044" y="5076862"/>
            <a:ext cx="8209915" cy="83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3435">
              <a:lnSpc>
                <a:spcPct val="100000"/>
              </a:lnSpc>
              <a:tabLst>
                <a:tab pos="5600065" algn="l"/>
              </a:tabLst>
            </a:pPr>
            <a:r>
              <a:rPr sz="2800" spc="-3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= </a:t>
            </a:r>
            <a:r>
              <a:rPr sz="2800" spc="-15" dirty="0" smtClean="0">
                <a:latin typeface="Arial"/>
                <a:cs typeface="Arial"/>
              </a:rPr>
              <a:t>300</a:t>
            </a:r>
            <a:r>
              <a:rPr sz="2800" spc="-20" dirty="0" smtClean="0">
                <a:latin typeface="Arial"/>
                <a:cs typeface="Arial"/>
              </a:rPr>
              <a:t>K	</a:t>
            </a:r>
            <a:r>
              <a:rPr sz="2800" spc="-3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= </a:t>
            </a:r>
            <a:r>
              <a:rPr sz="2800" spc="-15" dirty="0" smtClean="0">
                <a:latin typeface="Arial"/>
                <a:cs typeface="Arial"/>
              </a:rPr>
              <a:t>2</a:t>
            </a:r>
            <a:r>
              <a:rPr sz="2800" spc="-20" dirty="0" smtClean="0">
                <a:latin typeface="Arial"/>
                <a:cs typeface="Arial"/>
              </a:rPr>
              <a:t>K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71" name="object 371"/>
          <p:cNvSpPr txBox="1">
            <a:spLocks noGrp="1"/>
          </p:cNvSpPr>
          <p:nvPr>
            <p:ph type="sldNum" sz="quarter" idx="4294967295"/>
          </p:nvPr>
        </p:nvSpPr>
        <p:spPr>
          <a:xfrm>
            <a:off x="8818275" y="6328700"/>
            <a:ext cx="255113" cy="2554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i="1" spc="-10" dirty="0" smtClean="0">
                <a:latin typeface="Times New Roman"/>
                <a:cs typeface="Times New Roman"/>
              </a:rPr>
              <a:pPr marL="25400">
                <a:lnSpc>
                  <a:spcPct val="100000"/>
                </a:lnSpc>
              </a:pPr>
              <a:t>24</a:t>
            </a:fld>
            <a:endParaRPr sz="1600">
              <a:latin typeface="Times New Roman"/>
              <a:cs typeface="Times New Roman"/>
            </a:endParaRPr>
          </a:p>
        </p:txBody>
      </p:sp>
      <p:sp>
        <p:nvSpPr>
          <p:cNvPr id="372" name="object 372"/>
          <p:cNvSpPr txBox="1">
            <a:spLocks noGrp="1"/>
          </p:cNvSpPr>
          <p:nvPr>
            <p:ph type="dt" sz="half" idx="4294967295"/>
          </p:nvPr>
        </p:nvSpPr>
        <p:spPr>
          <a:xfrm>
            <a:off x="1374139" y="6341064"/>
            <a:ext cx="1647544" cy="2554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 smtClean="0">
                <a:latin typeface="Times New Roman"/>
                <a:cs typeface="Times New Roman"/>
              </a:rPr>
              <a:t>S</a:t>
            </a:r>
            <a:r>
              <a:rPr sz="1600" i="1" spc="-10" dirty="0" smtClean="0">
                <a:latin typeface="Times New Roman"/>
                <a:cs typeface="Times New Roman"/>
              </a:rPr>
              <a:t>e</a:t>
            </a:r>
            <a:r>
              <a:rPr sz="1600" i="1" spc="-5" dirty="0" smtClean="0">
                <a:latin typeface="Times New Roman"/>
                <a:cs typeface="Times New Roman"/>
              </a:rPr>
              <a:t>p</a:t>
            </a:r>
            <a:r>
              <a:rPr sz="1600" i="1" spc="-10" dirty="0" smtClean="0">
                <a:latin typeface="Times New Roman"/>
                <a:cs typeface="Times New Roman"/>
              </a:rPr>
              <a:t>tem</a:t>
            </a:r>
            <a:r>
              <a:rPr sz="1600" i="1" spc="-5" dirty="0" smtClean="0">
                <a:latin typeface="Times New Roman"/>
                <a:cs typeface="Times New Roman"/>
              </a:rPr>
              <a:t>b</a:t>
            </a:r>
            <a:r>
              <a:rPr sz="1600" i="1" spc="-10" dirty="0" smtClean="0">
                <a:latin typeface="Times New Roman"/>
                <a:cs typeface="Times New Roman"/>
              </a:rPr>
              <a:t>er</a:t>
            </a:r>
            <a:r>
              <a:rPr sz="1600" i="1" spc="-5" dirty="0" smtClean="0">
                <a:latin typeface="Times New Roman"/>
                <a:cs typeface="Times New Roman"/>
              </a:rPr>
              <a:t> 30,</a:t>
            </a:r>
            <a:r>
              <a:rPr sz="1600" i="1" spc="-10" dirty="0" smtClean="0">
                <a:latin typeface="Times New Roman"/>
                <a:cs typeface="Times New Roman"/>
              </a:rPr>
              <a:t> </a:t>
            </a:r>
            <a:r>
              <a:rPr sz="1600" i="1" spc="-5" dirty="0" smtClean="0">
                <a:latin typeface="Times New Roman"/>
                <a:cs typeface="Times New Roman"/>
              </a:rPr>
              <a:t>2013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3" name="object 373"/>
          <p:cNvSpPr txBox="1">
            <a:spLocks noGrp="1"/>
          </p:cNvSpPr>
          <p:nvPr>
            <p:ph type="ftr" sz="quarter" idx="4294967295"/>
          </p:nvPr>
        </p:nvSpPr>
        <p:spPr>
          <a:xfrm>
            <a:off x="4838956" y="6353428"/>
            <a:ext cx="1870910" cy="2554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5" dirty="0" smtClean="0">
                <a:latin typeface="Times New Roman"/>
                <a:cs typeface="Times New Roman"/>
              </a:rPr>
              <a:t>A</a:t>
            </a:r>
            <a:r>
              <a:rPr sz="1600" i="1" spc="-10" dirty="0" smtClean="0">
                <a:latin typeface="Times New Roman"/>
                <a:cs typeface="Times New Roman"/>
              </a:rPr>
              <a:t>lex</a:t>
            </a:r>
            <a:r>
              <a:rPr sz="1600" i="1" spc="-5" dirty="0" smtClean="0">
                <a:latin typeface="Times New Roman"/>
                <a:cs typeface="Times New Roman"/>
              </a:rPr>
              <a:t>and</a:t>
            </a:r>
            <a:r>
              <a:rPr sz="1600" i="1" spc="-10" dirty="0" smtClean="0">
                <a:latin typeface="Times New Roman"/>
                <a:cs typeface="Times New Roman"/>
              </a:rPr>
              <a:t>er</a:t>
            </a:r>
            <a:r>
              <a:rPr sz="1600" i="1" spc="-5" dirty="0" smtClean="0">
                <a:latin typeface="Times New Roman"/>
                <a:cs typeface="Times New Roman"/>
              </a:rPr>
              <a:t> </a:t>
            </a:r>
            <a:r>
              <a:rPr sz="1600" i="1" spc="-15" dirty="0" smtClean="0">
                <a:latin typeface="Times New Roman"/>
                <a:cs typeface="Times New Roman"/>
              </a:rPr>
              <a:t>R</a:t>
            </a:r>
            <a:r>
              <a:rPr sz="1600" i="1" spc="-5" dirty="0" smtClean="0">
                <a:latin typeface="Times New Roman"/>
                <a:cs typeface="Times New Roman"/>
              </a:rPr>
              <a:t>o</a:t>
            </a:r>
            <a:r>
              <a:rPr sz="1600" i="1" spc="-15" dirty="0" smtClean="0">
                <a:latin typeface="Times New Roman"/>
                <a:cs typeface="Times New Roman"/>
              </a:rPr>
              <a:t>m</a:t>
            </a:r>
            <a:r>
              <a:rPr sz="1600" i="1" spc="-5" dirty="0" smtClean="0">
                <a:latin typeface="Times New Roman"/>
                <a:cs typeface="Times New Roman"/>
              </a:rPr>
              <a:t>an</a:t>
            </a:r>
            <a:r>
              <a:rPr sz="1600" i="1" spc="-10" dirty="0" smtClean="0">
                <a:latin typeface="Times New Roman"/>
                <a:cs typeface="Times New Roman"/>
              </a:rPr>
              <a:t>e</a:t>
            </a:r>
            <a:r>
              <a:rPr sz="1600" i="1" spc="-5" dirty="0" smtClean="0">
                <a:latin typeface="Times New Roman"/>
                <a:cs typeface="Times New Roman"/>
              </a:rPr>
              <a:t>n</a:t>
            </a:r>
            <a:r>
              <a:rPr sz="1600" i="1" spc="-10" dirty="0" smtClean="0">
                <a:latin typeface="Times New Roman"/>
                <a:cs typeface="Times New Roman"/>
              </a:rPr>
              <a:t>ko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120 C Bake Inhibits </a:t>
            </a:r>
            <a:r>
              <a:rPr lang="en-US" dirty="0" err="1" smtClean="0"/>
              <a:t>Nb</a:t>
            </a:r>
            <a:r>
              <a:rPr lang="en-US" dirty="0" smtClean="0"/>
              <a:t>-H formation</a:t>
            </a:r>
            <a:br>
              <a:rPr lang="en-US" dirty="0" smtClean="0"/>
            </a:br>
            <a:r>
              <a:rPr lang="en-US" sz="4000" dirty="0" err="1" smtClean="0"/>
              <a:t>Romanenko</a:t>
            </a:r>
            <a:r>
              <a:rPr lang="en-US" sz="4000" dirty="0" smtClean="0"/>
              <a:t> (SRF 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609600" y="1524000"/>
            <a:ext cx="8001000" cy="4664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53614" r="50884" b="10241"/>
          <a:stretch>
            <a:fillRect/>
          </a:stretch>
        </p:blipFill>
        <p:spPr bwMode="auto">
          <a:xfrm>
            <a:off x="4114800" y="1524000"/>
            <a:ext cx="42338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9116" t="54819" b="9036"/>
          <a:stretch>
            <a:fillRect/>
          </a:stretch>
        </p:blipFill>
        <p:spPr bwMode="auto">
          <a:xfrm>
            <a:off x="4495800" y="3886200"/>
            <a:ext cx="43862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1910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Substantial reduction of Hydride formation after 120 C Bake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5181600"/>
            <a:ext cx="1295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95600" y="2133600"/>
            <a:ext cx="15240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600" y="3657600"/>
            <a:ext cx="16002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76800" y="4648200"/>
            <a:ext cx="13716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6127742"/>
              </p:ext>
            </p:extLst>
          </p:nvPr>
        </p:nvGraphicFramePr>
        <p:xfrm>
          <a:off x="1611758" y="2564904"/>
          <a:ext cx="6407078" cy="3325370"/>
        </p:xfrm>
        <a:graphic>
          <a:graphicData uri="http://schemas.openxmlformats.org/presentationml/2006/ole">
            <p:oleObj spid="_x0000_s1026" name="Chart" r:id="rId3" imgW="4648132" imgH="3600304" progId="Excel.Sheet.8">
              <p:embed/>
            </p:oleObj>
          </a:graphicData>
        </a:graphic>
      </p:graphicFrame>
      <p:sp>
        <p:nvSpPr>
          <p:cNvPr id="7" name="Espace réservé du contenu 6"/>
          <p:cNvSpPr>
            <a:spLocks noGrp="1"/>
          </p:cNvSpPr>
          <p:nvPr>
            <p:ph idx="4294967295"/>
          </p:nvPr>
        </p:nvSpPr>
        <p:spPr>
          <a:xfrm>
            <a:off x="971550" y="1124768"/>
            <a:ext cx="6511566" cy="5184552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kumimoji="1" lang="en-US" altLang="zh-CN" b="1" noProof="0" dirty="0" smtClean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Bulk Niobium: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altLang="zh-CN" sz="1400" noProof="0" dirty="0" smtClean="0"/>
              <a:t>grains </a:t>
            </a:r>
            <a:r>
              <a:rPr lang="en-US" altLang="zh-CN" sz="1400" noProof="0" dirty="0" smtClean="0">
                <a:sym typeface="Symbol"/>
              </a:rPr>
              <a:t></a:t>
            </a:r>
            <a:r>
              <a:rPr lang="en-US" altLang="zh-CN" sz="1400" noProof="0" dirty="0" smtClean="0"/>
              <a:t>&gt;~ 100 µm to mms, good crystallographic quality</a:t>
            </a:r>
            <a:endParaRPr lang="en-US" altLang="zh-CN" noProof="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altLang="zh-CN" noProof="0" dirty="0" smtClean="0"/>
              <a:t> </a:t>
            </a:r>
            <a:r>
              <a:rPr kumimoji="1" lang="en-US" altLang="zh-CN" b="1" noProof="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Niobium </a:t>
            </a:r>
            <a:r>
              <a:rPr kumimoji="1" lang="en-US" altLang="zh-CN" b="1" noProof="0" dirty="0" smtClean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~</a:t>
            </a:r>
            <a:r>
              <a:rPr kumimoji="1" lang="en-US" altLang="zh-CN" b="1" noProof="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1-5 </a:t>
            </a:r>
            <a:r>
              <a:rPr kumimoji="1" lang="en-US" altLang="zh-CN" b="1" noProof="0" dirty="0" smtClean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µm/Copper </a:t>
            </a:r>
            <a:r>
              <a:rPr kumimoji="1" lang="en-US" altLang="zh-CN" b="1" noProof="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: </a:t>
            </a:r>
            <a:endParaRPr kumimoji="1" lang="en-US" altLang="zh-CN" b="1" noProof="0" dirty="0" smtClean="0">
              <a:solidFill>
                <a:srgbClr val="000000"/>
              </a:solidFill>
              <a:ea typeface="SimSun" pitchFamily="2" charset="-122"/>
              <a:cs typeface="Times New Roman" pitchFamily="18" charset="0"/>
            </a:endParaRP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altLang="zh-CN" sz="1400" noProof="0" dirty="0">
                <a:sym typeface="Symbol"/>
              </a:rPr>
              <a:t> </a:t>
            </a:r>
            <a:r>
              <a:rPr lang="en-US" altLang="zh-CN" sz="1400" noProof="0" dirty="0" smtClean="0"/>
              <a:t>&lt;~ 100 nm, many crystallographic defects, grain boundaries…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altLang="zh-CN" sz="1400" noProof="0" dirty="0" smtClean="0"/>
              <a:t> good low field performances (thermal configuration and cost) </a:t>
            </a:r>
            <a:endParaRPr lang="en-US" altLang="zh-CN" sz="1400" noProof="0" dirty="0"/>
          </a:p>
          <a:p>
            <a:pPr lvl="3"/>
            <a:endParaRPr lang="en-US" altLang="zh-CN" noProof="0" dirty="0" smtClean="0"/>
          </a:p>
          <a:p>
            <a:pPr lvl="3"/>
            <a:endParaRPr lang="en-US" altLang="zh-CN" noProof="0" dirty="0"/>
          </a:p>
          <a:p>
            <a:pPr lvl="3"/>
            <a:endParaRPr lang="en-US" altLang="zh-CN" noProof="0" dirty="0" smtClean="0"/>
          </a:p>
          <a:p>
            <a:pPr lvl="3"/>
            <a:endParaRPr lang="en-US" altLang="zh-CN" noProof="0" dirty="0" smtClean="0"/>
          </a:p>
          <a:p>
            <a:pPr lvl="3"/>
            <a:endParaRPr lang="en-US" altLang="zh-CN" noProof="0" dirty="0"/>
          </a:p>
          <a:p>
            <a:pPr lvl="3"/>
            <a:endParaRPr lang="en-US" altLang="zh-CN" sz="2000" noProof="0" dirty="0" smtClean="0"/>
          </a:p>
          <a:p>
            <a:pPr lvl="3"/>
            <a:endParaRPr lang="en-US" altLang="zh-CN" noProof="0" dirty="0"/>
          </a:p>
          <a:p>
            <a:pPr lvl="3"/>
            <a:endParaRPr lang="en-US" altLang="zh-CN" noProof="0" dirty="0" smtClean="0"/>
          </a:p>
          <a:p>
            <a:pPr marL="771525" lvl="3" indent="0">
              <a:buNone/>
            </a:pPr>
            <a:endParaRPr lang="en-US" altLang="zh-CN" noProof="0" dirty="0" smtClean="0"/>
          </a:p>
          <a:p>
            <a:pPr marL="771525" lvl="3" indent="0">
              <a:buNone/>
            </a:pPr>
            <a:endParaRPr lang="en-US" altLang="zh-CN" sz="600" noProof="0" dirty="0" smtClean="0"/>
          </a:p>
          <a:p>
            <a:pPr lvl="3"/>
            <a:endParaRPr lang="en-US" altLang="zh-CN" sz="2000" noProof="0" dirty="0" smtClean="0"/>
          </a:p>
          <a:p>
            <a:pPr lvl="3"/>
            <a:endParaRPr lang="en-US" altLang="zh-CN" sz="2000" dirty="0"/>
          </a:p>
          <a:p>
            <a:pPr lvl="3">
              <a:buFont typeface="Arial" pitchFamily="34" charset="0"/>
              <a:buChar char="•"/>
            </a:pPr>
            <a:r>
              <a:rPr lang="en-US" altLang="zh-CN" sz="3600" noProof="0" dirty="0" smtClean="0"/>
              <a:t> </a:t>
            </a:r>
            <a:endParaRPr lang="en-US" altLang="zh-CN" sz="3600" dirty="0"/>
          </a:p>
          <a:p>
            <a:pPr lvl="1"/>
            <a:r>
              <a:rPr lang="en-US" altLang="zh-CN" noProof="0" dirty="0" smtClean="0"/>
              <a:t> </a:t>
            </a:r>
            <a:r>
              <a:rPr kumimoji="1" lang="en-US" altLang="zh-CN" b="1" noProof="0" dirty="0" smtClean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It is changing !!!: New emerging thin films techniques </a:t>
            </a:r>
          </a:p>
          <a:p>
            <a:pPr lvl="3"/>
            <a:endParaRPr lang="en-US" altLang="zh-CN" noProof="0" dirty="0" smtClean="0"/>
          </a:p>
        </p:txBody>
      </p:sp>
      <p:pic>
        <p:nvPicPr>
          <p:cNvPr id="20643" name="Picture 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585" y="3110670"/>
            <a:ext cx="3476625" cy="267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28384" cy="90872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4) What is the cause of the Q-slope for </a:t>
            </a:r>
            <a:r>
              <a:rPr lang="en-US" sz="3200" dirty="0" err="1" smtClean="0">
                <a:solidFill>
                  <a:srgbClr val="FF0000"/>
                </a:solidFill>
              </a:rPr>
              <a:t>Nb</a:t>
            </a:r>
            <a:r>
              <a:rPr lang="en-US" sz="3200" dirty="0" smtClean="0">
                <a:solidFill>
                  <a:srgbClr val="FF0000"/>
                </a:solidFill>
              </a:rPr>
              <a:t>-Cu?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How can we get rid of that nasty Q-slope?</a:t>
            </a:r>
            <a:endParaRPr lang="en-US" sz="3200" i="0" noProof="0" dirty="0">
              <a:solidFill>
                <a:srgbClr val="FF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2013-06-12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u="none" smtClean="0"/>
              <a:t>Claire Antoine EUCARD'13 </a:t>
            </a:r>
            <a:endParaRPr lang="fr-FR" u="non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u="none" smtClean="0"/>
              <a:t>|  PAGE </a:t>
            </a:r>
            <a:fld id="{8CADEDB1-774E-4026-9688-CF6FA26D2D04}" type="slidenum">
              <a:rPr lang="fr-FR" u="none" smtClean="0"/>
              <a:pPr>
                <a:defRPr/>
              </a:pPr>
              <a:t>26</a:t>
            </a:fld>
            <a:endParaRPr lang="fr-FR" u="none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51520" y="4531151"/>
            <a:ext cx="1177747" cy="99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5596" tIns="67798" rIns="135596" bIns="67798">
            <a:spAutoFit/>
          </a:bodyPr>
          <a:lstStyle/>
          <a:p>
            <a:pPr algn="just" defTabSz="1355725" eaLnBrk="0" hangingPunct="0"/>
            <a:r>
              <a:rPr lang="fr-FR" i="1" u="none" dirty="0" err="1" smtClean="0">
                <a:solidFill>
                  <a:srgbClr val="000000"/>
                </a:solidFill>
              </a:rPr>
              <a:t>Typical</a:t>
            </a:r>
            <a:r>
              <a:rPr lang="fr-FR" i="1" u="none" dirty="0" smtClean="0">
                <a:solidFill>
                  <a:srgbClr val="000000"/>
                </a:solidFill>
              </a:rPr>
              <a:t> </a:t>
            </a:r>
            <a:r>
              <a:rPr lang="fr-FR" i="1" u="none" dirty="0" err="1" smtClean="0">
                <a:solidFill>
                  <a:srgbClr val="000000"/>
                </a:solidFill>
              </a:rPr>
              <a:t>sputtered</a:t>
            </a:r>
            <a:r>
              <a:rPr lang="fr-FR" i="1" u="none" dirty="0" smtClean="0">
                <a:solidFill>
                  <a:srgbClr val="000000"/>
                </a:solidFill>
              </a:rPr>
              <a:t> Nb </a:t>
            </a:r>
            <a:r>
              <a:rPr lang="fr-FR" i="1" u="none" dirty="0" err="1" smtClean="0">
                <a:solidFill>
                  <a:srgbClr val="000000"/>
                </a:solidFill>
              </a:rPr>
              <a:t>cavities</a:t>
            </a:r>
            <a:endParaRPr lang="fr-FR" i="1" u="none" dirty="0" smtClean="0">
              <a:solidFill>
                <a:srgbClr val="000000"/>
              </a:solidFill>
            </a:endParaRPr>
          </a:p>
          <a:p>
            <a:pPr algn="ctr" defTabSz="1355725" eaLnBrk="0" hangingPunct="0"/>
            <a:r>
              <a:rPr lang="fr-FR" sz="1200" i="1" u="none" dirty="0" smtClean="0">
                <a:solidFill>
                  <a:srgbClr val="000000"/>
                </a:solidFill>
              </a:rPr>
              <a:t>1.5 GHz</a:t>
            </a:r>
            <a:endParaRPr lang="fr-FR" sz="1200" i="1" u="none" dirty="0">
              <a:solidFill>
                <a:srgbClr val="00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524329" y="3887140"/>
            <a:ext cx="720079" cy="461005"/>
          </a:xfrm>
          <a:prstGeom prst="straightConnector1">
            <a:avLst/>
          </a:prstGeom>
          <a:ln w="19050">
            <a:solidFill>
              <a:srgbClr val="5899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8024929" y="4531151"/>
            <a:ext cx="939559" cy="121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5596" tIns="67798" rIns="135596" bIns="67798">
            <a:spAutoFit/>
          </a:bodyPr>
          <a:lstStyle/>
          <a:p>
            <a:pPr defTabSz="1355725" eaLnBrk="0" hangingPunct="0"/>
            <a:r>
              <a:rPr lang="fr-FR" i="1" u="none" dirty="0" err="1" smtClean="0">
                <a:solidFill>
                  <a:srgbClr val="000000"/>
                </a:solidFill>
              </a:rPr>
              <a:t>Typical</a:t>
            </a:r>
            <a:r>
              <a:rPr lang="fr-FR" i="1" u="none" dirty="0" smtClean="0">
                <a:solidFill>
                  <a:srgbClr val="000000"/>
                </a:solidFill>
              </a:rPr>
              <a:t> </a:t>
            </a:r>
            <a:r>
              <a:rPr lang="fr-FR" i="1" u="none" dirty="0" err="1" smtClean="0">
                <a:solidFill>
                  <a:srgbClr val="000000"/>
                </a:solidFill>
              </a:rPr>
              <a:t>bulk</a:t>
            </a:r>
            <a:r>
              <a:rPr lang="fr-FR" i="1" u="none" dirty="0" smtClean="0">
                <a:solidFill>
                  <a:srgbClr val="000000"/>
                </a:solidFill>
              </a:rPr>
              <a:t> Nb </a:t>
            </a:r>
            <a:r>
              <a:rPr lang="fr-FR" i="1" u="none" dirty="0" err="1" smtClean="0">
                <a:solidFill>
                  <a:srgbClr val="000000"/>
                </a:solidFill>
              </a:rPr>
              <a:t>cavity</a:t>
            </a:r>
            <a:endParaRPr lang="fr-FR" i="1" u="none" dirty="0" smtClean="0">
              <a:solidFill>
                <a:srgbClr val="000000"/>
              </a:solidFill>
            </a:endParaRPr>
          </a:p>
          <a:p>
            <a:pPr defTabSz="1355725" eaLnBrk="0" hangingPunct="0"/>
            <a:r>
              <a:rPr lang="fr-FR" i="1" u="none" dirty="0" smtClean="0">
                <a:solidFill>
                  <a:srgbClr val="000000"/>
                </a:solidFill>
              </a:rPr>
              <a:t>1.3 </a:t>
            </a:r>
            <a:r>
              <a:rPr lang="fr-FR" i="1" u="none" dirty="0">
                <a:solidFill>
                  <a:srgbClr val="000000"/>
                </a:solidFill>
              </a:rPr>
              <a:t>GHz</a:t>
            </a:r>
          </a:p>
          <a:p>
            <a:pPr defTabSz="1355725" eaLnBrk="0" hangingPunct="0"/>
            <a:endParaRPr lang="fr-FR" i="1" u="none" dirty="0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724180" y="3386384"/>
            <a:ext cx="4758936" cy="420624"/>
          </a:xfrm>
          <a:custGeom>
            <a:avLst/>
            <a:gdLst>
              <a:gd name="T0" fmla="*/ 1650 w 1650"/>
              <a:gd name="T1" fmla="*/ 241 h 241"/>
              <a:gd name="T2" fmla="*/ 1368 w 1650"/>
              <a:gd name="T3" fmla="*/ 154 h 241"/>
              <a:gd name="T4" fmla="*/ 327 w 1650"/>
              <a:gd name="T5" fmla="*/ 13 h 241"/>
              <a:gd name="T6" fmla="*/ 0 w 1650"/>
              <a:gd name="T7" fmla="*/ 76 h 241"/>
              <a:gd name="T8" fmla="*/ 0 60000 65536"/>
              <a:gd name="T9" fmla="*/ 0 60000 65536"/>
              <a:gd name="T10" fmla="*/ 0 60000 65536"/>
              <a:gd name="T11" fmla="*/ 0 60000 65536"/>
              <a:gd name="T12" fmla="*/ 0 w 1650"/>
              <a:gd name="T13" fmla="*/ 0 h 241"/>
              <a:gd name="T14" fmla="*/ 1650 w 1650"/>
              <a:gd name="T15" fmla="*/ 241 h 241"/>
              <a:gd name="connsiteX0" fmla="*/ 10000 w 10000"/>
              <a:gd name="connsiteY0" fmla="*/ 9904 h 9904"/>
              <a:gd name="connsiteX1" fmla="*/ 8291 w 10000"/>
              <a:gd name="connsiteY1" fmla="*/ 6294 h 9904"/>
              <a:gd name="connsiteX2" fmla="*/ 1710 w 10000"/>
              <a:gd name="connsiteY2" fmla="*/ 65 h 9904"/>
              <a:gd name="connsiteX3" fmla="*/ 0 w 10000"/>
              <a:gd name="connsiteY3" fmla="*/ 3058 h 9904"/>
              <a:gd name="connsiteX0" fmla="*/ 10000 w 10000"/>
              <a:gd name="connsiteY0" fmla="*/ 9965 h 9965"/>
              <a:gd name="connsiteX1" fmla="*/ 8291 w 10000"/>
              <a:gd name="connsiteY1" fmla="*/ 6320 h 9965"/>
              <a:gd name="connsiteX2" fmla="*/ 1710 w 10000"/>
              <a:gd name="connsiteY2" fmla="*/ 31 h 9965"/>
              <a:gd name="connsiteX3" fmla="*/ 0 w 10000"/>
              <a:gd name="connsiteY3" fmla="*/ 3053 h 9965"/>
              <a:gd name="connsiteX0" fmla="*/ 10000 w 10000"/>
              <a:gd name="connsiteY0" fmla="*/ 10052 h 10052"/>
              <a:gd name="connsiteX1" fmla="*/ 8291 w 10000"/>
              <a:gd name="connsiteY1" fmla="*/ 6394 h 10052"/>
              <a:gd name="connsiteX2" fmla="*/ 1710 w 10000"/>
              <a:gd name="connsiteY2" fmla="*/ 83 h 10052"/>
              <a:gd name="connsiteX3" fmla="*/ 0 w 10000"/>
              <a:gd name="connsiteY3" fmla="*/ 3116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52">
                <a:moveTo>
                  <a:pt x="10000" y="10052"/>
                </a:moveTo>
                <a:cubicBezTo>
                  <a:pt x="9715" y="9463"/>
                  <a:pt x="9673" y="8056"/>
                  <a:pt x="8291" y="6394"/>
                </a:cubicBezTo>
                <a:cubicBezTo>
                  <a:pt x="6909" y="4732"/>
                  <a:pt x="3092" y="630"/>
                  <a:pt x="1710" y="83"/>
                </a:cubicBezTo>
                <a:cubicBezTo>
                  <a:pt x="600" y="-272"/>
                  <a:pt x="448" y="462"/>
                  <a:pt x="0" y="3116"/>
                </a:cubicBezTo>
              </a:path>
            </a:pathLst>
          </a:custGeom>
          <a:noFill/>
          <a:ln w="57150" cap="flat" cmpd="sng">
            <a:solidFill>
              <a:srgbClr val="58993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45" name="Picture 1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364" y="3629760"/>
            <a:ext cx="838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 flipH="1">
            <a:off x="1475656" y="4348145"/>
            <a:ext cx="1368152" cy="546351"/>
          </a:xfrm>
          <a:prstGeom prst="straightConnector1">
            <a:avLst/>
          </a:prstGeom>
          <a:ln w="19050">
            <a:solidFill>
              <a:srgbClr val="5899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272897" y="2636912"/>
            <a:ext cx="137922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53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5) Will the new coating methods of high energy deposition get rid of that nasty  Q-slope????  </a:t>
            </a:r>
            <a:r>
              <a:rPr lang="en-US" sz="2800" dirty="0" err="1" smtClean="0">
                <a:solidFill>
                  <a:srgbClr val="FF0000"/>
                </a:solidFill>
              </a:rPr>
              <a:t>Jlab</a:t>
            </a:r>
            <a:r>
              <a:rPr lang="en-US" sz="2800" dirty="0" smtClean="0">
                <a:solidFill>
                  <a:srgbClr val="FF0000"/>
                </a:solidFill>
              </a:rPr>
              <a:t> and others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Rongli Geng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LCWS12, 10/22-26,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C78E-40B4-684F-889A-573585B42FA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1" y="966224"/>
            <a:ext cx="3359519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03257" y="990600"/>
            <a:ext cx="3852632" cy="230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441657" y="932426"/>
            <a:ext cx="1637369" cy="1091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9457" y="3294626"/>
            <a:ext cx="3826689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/>
              <a:t>High-impulse deposition at LBNL</a:t>
            </a:r>
            <a:endParaRPr lang="en-US" sz="1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602" y="966225"/>
            <a:ext cx="2192219" cy="1676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1" y="2642624"/>
            <a:ext cx="16002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Cavity ALD at ANL</a:t>
            </a:r>
            <a:endParaRPr lang="en-US" sz="1800" b="1" dirty="0"/>
          </a:p>
        </p:txBody>
      </p:sp>
      <p:pic>
        <p:nvPicPr>
          <p:cNvPr id="17" name="Picture 4" descr="http://wwwold.jlab.org/news/OnTarget/2010/2010-12/AM_Valente_DSC_21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3429000"/>
            <a:ext cx="2606314" cy="2901696"/>
          </a:xfrm>
          <a:prstGeom prst="rect">
            <a:avLst/>
          </a:prstGeom>
          <a:noFill/>
        </p:spPr>
      </p:pic>
      <p:pic>
        <p:nvPicPr>
          <p:cNvPr id="18" name="Picture 17"/>
          <p:cNvPicPr preferRelativeResize="0"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971800" y="3962400"/>
            <a:ext cx="3682282" cy="23637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000" y="5486400"/>
            <a:ext cx="16002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Film deposition at </a:t>
            </a:r>
            <a:r>
              <a:rPr lang="en-US" sz="1800" b="1" dirty="0" err="1" smtClean="0"/>
              <a:t>JLab</a:t>
            </a:r>
            <a:endParaRPr lang="en-US" sz="1800" b="1" dirty="0"/>
          </a:p>
        </p:txBody>
      </p:sp>
      <p:pic>
        <p:nvPicPr>
          <p:cNvPr id="19" name="Picture 10" descr="CED Process"/>
          <p:cNvPicPr>
            <a:picLocks noChangeAspect="1" noChangeArrowheads="1"/>
          </p:cNvPicPr>
          <p:nvPr/>
        </p:nvPicPr>
        <p:blipFill>
          <a:blip r:embed="rId8" cstate="email">
            <a:lum contrast="44000"/>
          </a:blip>
          <a:srcRect/>
          <a:stretch>
            <a:fillRect/>
          </a:stretch>
        </p:blipFill>
        <p:spPr bwMode="auto">
          <a:xfrm>
            <a:off x="6484937" y="3837769"/>
            <a:ext cx="2582863" cy="2486831"/>
          </a:xfrm>
          <a:prstGeom prst="rect">
            <a:avLst/>
          </a:prstGeom>
          <a:noFill/>
          <a:ln w="9525">
            <a:solidFill>
              <a:srgbClr val="DFDEF6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867400" y="5791200"/>
            <a:ext cx="322634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CED  at AASC, 1</a:t>
            </a:r>
            <a:r>
              <a:rPr lang="en-US" sz="1800" b="1" baseline="30000" dirty="0" smtClean="0"/>
              <a:t>st</a:t>
            </a:r>
            <a:r>
              <a:rPr lang="en-US" sz="1800" b="1" dirty="0" smtClean="0"/>
              <a:t> coated </a:t>
            </a:r>
            <a:r>
              <a:rPr lang="en-US" sz="1800" b="1" dirty="0" err="1" smtClean="0"/>
              <a:t>Nb</a:t>
            </a:r>
            <a:r>
              <a:rPr lang="en-US" sz="1800" b="1" dirty="0" smtClean="0"/>
              <a:t>-Cu cavity in hand, 2012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6) What is the correct BCS prediction for Rs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Hrf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Gurevich</a:t>
            </a:r>
            <a:r>
              <a:rPr lang="en-US" dirty="0" smtClean="0"/>
              <a:t> predicts Non-linear BCS</a:t>
            </a:r>
          </a:p>
          <a:p>
            <a:r>
              <a:rPr lang="en-US" dirty="0" smtClean="0"/>
              <a:t>Q should go down at high </a:t>
            </a:r>
            <a:r>
              <a:rPr lang="en-US" dirty="0" err="1" smtClean="0"/>
              <a:t>rf</a:t>
            </a:r>
            <a:r>
              <a:rPr lang="en-US" dirty="0" smtClean="0"/>
              <a:t> fields</a:t>
            </a:r>
          </a:p>
          <a:p>
            <a:pPr lvl="2"/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r>
              <a:rPr lang="en-US" dirty="0" smtClean="0"/>
              <a:t>) = </a:t>
            </a:r>
            <a:r>
              <a:rPr lang="en-US" dirty="0" smtClean="0">
                <a:latin typeface="Symbol" charset="2"/>
                <a:cs typeface="Symbol" charset="2"/>
              </a:rPr>
              <a:t>D - </a:t>
            </a:r>
            <a:r>
              <a:rPr lang="en-US" dirty="0" err="1" smtClean="0">
                <a:cs typeface="Symbol" charset="2"/>
              </a:rPr>
              <a:t>p</a:t>
            </a:r>
            <a:r>
              <a:rPr lang="en-US" baseline="-25000" dirty="0" err="1" smtClean="0">
                <a:cs typeface="Symbol" charset="2"/>
              </a:rPr>
              <a:t>f</a:t>
            </a:r>
            <a:r>
              <a:rPr lang="en-US" baseline="-25000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|</a:t>
            </a:r>
            <a:r>
              <a:rPr lang="en-US" dirty="0" err="1" smtClean="0">
                <a:cs typeface="Symbol" charset="2"/>
              </a:rPr>
              <a:t>v</a:t>
            </a:r>
            <a:r>
              <a:rPr lang="en-US" baseline="-25000" dirty="0" err="1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|=&gt; decreased gap =&gt; </a:t>
            </a:r>
          </a:p>
          <a:p>
            <a:pPr lvl="2">
              <a:buNone/>
            </a:pPr>
            <a:r>
              <a:rPr lang="en-US" dirty="0" smtClean="0">
                <a:cs typeface="Symbol" charset="2"/>
              </a:rPr>
              <a:t>	R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 = R</a:t>
            </a:r>
            <a:r>
              <a:rPr lang="en-US" baseline="-25000" dirty="0" smtClean="0">
                <a:cs typeface="Symbol" charset="2"/>
              </a:rPr>
              <a:t>s0</a:t>
            </a:r>
            <a:r>
              <a:rPr lang="en-US" dirty="0" smtClean="0">
                <a:cs typeface="Symbol" charset="2"/>
              </a:rPr>
              <a:t>(1+C(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/T)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(H</a:t>
            </a:r>
            <a:r>
              <a:rPr lang="en-US" baseline="-25000" dirty="0" smtClean="0">
                <a:cs typeface="Symbol" charset="2"/>
              </a:rPr>
              <a:t>0</a:t>
            </a:r>
            <a:r>
              <a:rPr lang="en-US" dirty="0" smtClean="0">
                <a:cs typeface="Symbol" charset="2"/>
              </a:rPr>
              <a:t>/</a:t>
            </a:r>
            <a:r>
              <a:rPr lang="en-US" dirty="0" err="1" smtClean="0">
                <a:cs typeface="Symbol" charset="2"/>
              </a:rPr>
              <a:t>H</a:t>
            </a:r>
            <a:r>
              <a:rPr lang="en-US" baseline="-25000" dirty="0" err="1" smtClean="0">
                <a:cs typeface="Symbol" charset="2"/>
              </a:rPr>
              <a:t>c</a:t>
            </a:r>
            <a:r>
              <a:rPr lang="en-US" dirty="0" smtClean="0">
                <a:cs typeface="Symbol" charset="2"/>
              </a:rPr>
              <a:t>)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)</a:t>
            </a:r>
            <a:endParaRPr lang="en-US" baseline="-25000" dirty="0" smtClean="0">
              <a:cs typeface="Symbol" charset="2"/>
            </a:endParaRPr>
          </a:p>
          <a:p>
            <a:r>
              <a:rPr lang="en-US" dirty="0" smtClean="0"/>
              <a:t>Xiao predicts Q should go up!</a:t>
            </a:r>
          </a:p>
          <a:p>
            <a:r>
              <a:rPr lang="en-US" dirty="0" smtClean="0"/>
              <a:t>Surprise - Q increase found!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319088"/>
            <a:ext cx="841057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Elliptical Cavities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Storage Rings</a:t>
            </a:r>
          </a:p>
          <a:p>
            <a:pPr lvl="1"/>
            <a:r>
              <a:rPr lang="en-US" dirty="0" smtClean="0"/>
              <a:t> Peter invented elliptical cavities at Karlsruhe</a:t>
            </a:r>
          </a:p>
          <a:p>
            <a:r>
              <a:rPr lang="en-US" dirty="0" smtClean="0"/>
              <a:t>Later adopted as the basis for CEBAF</a:t>
            </a:r>
          </a:p>
          <a:p>
            <a:pPr lvl="1"/>
            <a:r>
              <a:rPr lang="en-US" dirty="0" smtClean="0"/>
              <a:t>Performance 5 – 8 MV/m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0"/>
            <a:ext cx="636418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and </a:t>
            </a:r>
            <a:r>
              <a:rPr lang="en-US" dirty="0" err="1" smtClean="0"/>
              <a:t>Ar</a:t>
            </a:r>
            <a:r>
              <a:rPr lang="en-US" dirty="0" smtClean="0"/>
              <a:t> Doping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6183605" cy="4919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7. What is the cause of the Q-improvement with HT followed by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 N-doping, </a:t>
            </a:r>
            <a:r>
              <a:rPr lang="en-US" sz="3600" dirty="0" err="1" smtClean="0">
                <a:solidFill>
                  <a:srgbClr val="FF0000"/>
                </a:solidFill>
              </a:rPr>
              <a:t>Ar</a:t>
            </a:r>
            <a:r>
              <a:rPr lang="en-US" sz="3600" dirty="0" smtClean="0">
                <a:solidFill>
                  <a:srgbClr val="FF0000"/>
                </a:solidFill>
              </a:rPr>
              <a:t>-doping, Ti-doping?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Clue: There is a thin layer (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m) of </a:t>
            </a:r>
            <a:r>
              <a:rPr lang="en-US" dirty="0" err="1" smtClean="0"/>
              <a:t>Nb</a:t>
            </a:r>
            <a:r>
              <a:rPr lang="en-US" dirty="0" smtClean="0"/>
              <a:t> below oxide layer that has the magical high Q properties</a:t>
            </a:r>
          </a:p>
          <a:p>
            <a:r>
              <a:rPr lang="en-US" dirty="0" smtClean="0"/>
              <a:t>Material removal in excess of the ideal amount destroys the “good layer”.</a:t>
            </a:r>
          </a:p>
          <a:p>
            <a:r>
              <a:rPr lang="en-US" dirty="0" smtClean="0"/>
              <a:t>What is the magic?</a:t>
            </a:r>
          </a:p>
          <a:p>
            <a:r>
              <a:rPr lang="en-US" dirty="0" smtClean="0"/>
              <a:t>N, Ti, or </a:t>
            </a:r>
            <a:r>
              <a:rPr lang="en-US" dirty="0" err="1" smtClean="0"/>
              <a:t>Ar</a:t>
            </a:r>
            <a:r>
              <a:rPr lang="en-US" dirty="0" smtClean="0"/>
              <a:t> Interstitials???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31" y="228601"/>
            <a:ext cx="922945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Model for N-Doping Effect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16764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19200" y="5715000"/>
            <a:ext cx="647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752600" y="1524000"/>
            <a:ext cx="9296400" cy="4724400"/>
            <a:chOff x="1752600" y="1524000"/>
            <a:chExt cx="9296400" cy="4724400"/>
          </a:xfrm>
        </p:grpSpPr>
        <p:sp>
          <p:nvSpPr>
            <p:cNvPr id="10" name="Arc 9"/>
            <p:cNvSpPr/>
            <p:nvPr/>
          </p:nvSpPr>
          <p:spPr>
            <a:xfrm flipH="1">
              <a:off x="1752600" y="1524000"/>
              <a:ext cx="9296400" cy="47244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1600200"/>
              <a:ext cx="33991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Ideal BCS </a:t>
              </a:r>
              <a:r>
                <a:rPr lang="en-US" sz="2800" dirty="0" err="1" smtClean="0"/>
                <a:t>Nb</a:t>
              </a:r>
              <a:r>
                <a:rPr lang="en-US" sz="2800" dirty="0" smtClean="0"/>
                <a:t> Behavior</a:t>
              </a:r>
            </a:p>
            <a:p>
              <a:r>
                <a:rPr lang="en-US" sz="2800" dirty="0" smtClean="0"/>
                <a:t> a la Xiao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00200" y="2057400"/>
            <a:ext cx="6163992" cy="1905000"/>
            <a:chOff x="1600200" y="2057400"/>
            <a:chExt cx="6163992" cy="1905000"/>
          </a:xfrm>
        </p:grpSpPr>
        <p:sp>
          <p:nvSpPr>
            <p:cNvPr id="11" name="Freeform 10"/>
            <p:cNvSpPr/>
            <p:nvPr/>
          </p:nvSpPr>
          <p:spPr>
            <a:xfrm>
              <a:off x="1600200" y="2057400"/>
              <a:ext cx="5257800" cy="1905000"/>
            </a:xfrm>
            <a:custGeom>
              <a:avLst/>
              <a:gdLst>
                <a:gd name="connsiteX0" fmla="*/ 0 w 3714750"/>
                <a:gd name="connsiteY0" fmla="*/ 1457325 h 1457325"/>
                <a:gd name="connsiteX1" fmla="*/ 1200150 w 3714750"/>
                <a:gd name="connsiteY1" fmla="*/ 123825 h 1457325"/>
                <a:gd name="connsiteX2" fmla="*/ 3714750 w 3714750"/>
                <a:gd name="connsiteY2" fmla="*/ 714375 h 1457325"/>
                <a:gd name="connsiteX3" fmla="*/ 3714750 w 3714750"/>
                <a:gd name="connsiteY3" fmla="*/ 714375 h 1457325"/>
                <a:gd name="connsiteX4" fmla="*/ 3714750 w 3714750"/>
                <a:gd name="connsiteY4" fmla="*/ 714375 h 1457325"/>
                <a:gd name="connsiteX5" fmla="*/ 3714750 w 3714750"/>
                <a:gd name="connsiteY5" fmla="*/ 7143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0" h="1457325">
                  <a:moveTo>
                    <a:pt x="0" y="1457325"/>
                  </a:moveTo>
                  <a:cubicBezTo>
                    <a:pt x="290512" y="852487"/>
                    <a:pt x="581025" y="247650"/>
                    <a:pt x="1200150" y="123825"/>
                  </a:cubicBezTo>
                  <a:cubicBezTo>
                    <a:pt x="1819275" y="0"/>
                    <a:pt x="3714750" y="714375"/>
                    <a:pt x="3714750" y="714375"/>
                  </a:cubicBezTo>
                  <a:lnTo>
                    <a:pt x="3714750" y="714375"/>
                  </a:lnTo>
                  <a:lnTo>
                    <a:pt x="3714750" y="714375"/>
                  </a:lnTo>
                  <a:lnTo>
                    <a:pt x="3714750" y="71437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048000"/>
              <a:ext cx="54019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Onset of Medium Field Q-Slope</a:t>
              </a:r>
            </a:p>
            <a:p>
              <a:r>
                <a:rPr lang="en-US" sz="2400" dirty="0" smtClean="0"/>
                <a:t>Due to Smaller </a:t>
              </a:r>
              <a:r>
                <a:rPr lang="en-US" sz="2400" dirty="0" err="1" smtClean="0"/>
                <a:t>Nb</a:t>
              </a:r>
              <a:r>
                <a:rPr lang="en-US" sz="2400" dirty="0" smtClean="0"/>
                <a:t>-H islands (</a:t>
              </a:r>
              <a:r>
                <a:rPr lang="en-US" sz="2400" dirty="0" err="1" smtClean="0"/>
                <a:t>Romanenko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76400" y="1524000"/>
            <a:ext cx="9296400" cy="4724400"/>
            <a:chOff x="1676400" y="1524000"/>
            <a:chExt cx="9296400" cy="4724400"/>
          </a:xfrm>
        </p:grpSpPr>
        <p:sp>
          <p:nvSpPr>
            <p:cNvPr id="15" name="TextBox 14"/>
            <p:cNvSpPr txBox="1"/>
            <p:nvPr/>
          </p:nvSpPr>
          <p:spPr>
            <a:xfrm>
              <a:off x="4114800" y="4419600"/>
              <a:ext cx="4191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N-doping inhibits formation of all </a:t>
              </a:r>
              <a:r>
                <a:rPr lang="en-US" sz="2800" dirty="0" err="1" smtClean="0"/>
                <a:t>Nb</a:t>
              </a:r>
              <a:r>
                <a:rPr lang="en-US" sz="2800" dirty="0" smtClean="0"/>
                <a:t>-H</a:t>
              </a:r>
            </a:p>
            <a:p>
              <a:r>
                <a:rPr lang="en-US" sz="2800" dirty="0" smtClean="0"/>
                <a:t>Bringing </a:t>
              </a:r>
              <a:r>
                <a:rPr lang="en-US" sz="2800" dirty="0" err="1" smtClean="0"/>
                <a:t>Nb</a:t>
              </a:r>
              <a:r>
                <a:rPr lang="en-US" sz="2800" dirty="0" smtClean="0"/>
                <a:t> to ideal behavior</a:t>
              </a:r>
              <a:endParaRPr lang="en-US" sz="2800" dirty="0"/>
            </a:p>
          </p:txBody>
        </p:sp>
        <p:sp>
          <p:nvSpPr>
            <p:cNvPr id="16" name="Arc 15"/>
            <p:cNvSpPr/>
            <p:nvPr/>
          </p:nvSpPr>
          <p:spPr>
            <a:xfrm flipH="1">
              <a:off x="1676400" y="1524000"/>
              <a:ext cx="9296400" cy="4724400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781" t="34580" r="57056" b="45079"/>
          <a:stretch>
            <a:fillRect/>
          </a:stretch>
        </p:blipFill>
        <p:spPr bwMode="auto">
          <a:xfrm>
            <a:off x="304800" y="1295400"/>
            <a:ext cx="634918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00201"/>
            <a:ext cx="36576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Nb</a:t>
            </a:r>
            <a:r>
              <a:rPr lang="en-US" dirty="0" smtClean="0"/>
              <a:t>-H found to 50 nm below oxide layer</a:t>
            </a:r>
          </a:p>
          <a:p>
            <a:r>
              <a:rPr lang="en-US" dirty="0" smtClean="0"/>
              <a:t>Interstitials present here prevents formation of small </a:t>
            </a:r>
            <a:r>
              <a:rPr lang="en-US" dirty="0" err="1" smtClean="0"/>
              <a:t>Nb</a:t>
            </a:r>
            <a:r>
              <a:rPr lang="en-US" dirty="0" smtClean="0"/>
              <a:t>-H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Romanenko</a:t>
            </a:r>
            <a:r>
              <a:rPr lang="en-US" dirty="0" smtClean="0"/>
              <a:t> (</a:t>
            </a:r>
            <a:r>
              <a:rPr lang="en-US" dirty="0" err="1" smtClean="0"/>
              <a:t>Fermilab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Reported at TTC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90600" y="3810000"/>
            <a:ext cx="7467600" cy="3427988"/>
            <a:chOff x="990600" y="3810000"/>
            <a:chExt cx="7467600" cy="342798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9647" t="34118" r="12073" b="39695"/>
            <a:stretch>
              <a:fillRect/>
            </a:stretch>
          </p:blipFill>
          <p:spPr bwMode="auto">
            <a:xfrm>
              <a:off x="990600" y="3810000"/>
              <a:ext cx="49911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867400" y="4191000"/>
              <a:ext cx="25908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Nb</a:t>
              </a:r>
              <a:r>
                <a:rPr lang="en-US" sz="2400" dirty="0" smtClean="0"/>
                <a:t>-H phase found only below 50 nm</a:t>
              </a:r>
            </a:p>
            <a:p>
              <a:r>
                <a:rPr lang="en-US" sz="2400" dirty="0" smtClean="0"/>
                <a:t>Not enough </a:t>
              </a:r>
              <a:r>
                <a:rPr lang="en-US" sz="2400" dirty="0" err="1" smtClean="0"/>
                <a:t>intertitials</a:t>
              </a:r>
              <a:r>
                <a:rPr lang="en-US" sz="2400" dirty="0" smtClean="0"/>
                <a:t> present down here to prevent formation of </a:t>
              </a:r>
              <a:r>
                <a:rPr lang="en-US" sz="2400" dirty="0" err="1" smtClean="0"/>
                <a:t>Nb</a:t>
              </a:r>
              <a:r>
                <a:rPr lang="en-US" sz="2400" dirty="0" smtClean="0"/>
                <a:t>-H?</a:t>
              </a:r>
            </a:p>
            <a:p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8. Is there any material out there which can reach higher gradients than </a:t>
            </a:r>
            <a:r>
              <a:rPr lang="en-US" dirty="0" err="1" smtClean="0">
                <a:solidFill>
                  <a:srgbClr val="FF0000"/>
                </a:solidFill>
              </a:rPr>
              <a:t>Nb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potential for </a:t>
            </a:r>
            <a:r>
              <a:rPr lang="en-US" dirty="0" err="1" smtClean="0"/>
              <a:t>HiTc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Generalities about </a:t>
            </a:r>
            <a:r>
              <a:rPr lang="en-US" dirty="0" err="1" smtClean="0"/>
              <a:t>HiT</a:t>
            </a:r>
            <a:r>
              <a:rPr lang="en-US" baseline="-25000" dirty="0" err="1" smtClean="0"/>
              <a:t>c</a:t>
            </a:r>
            <a:r>
              <a:rPr lang="en-US" dirty="0" smtClean="0"/>
              <a:t> Materials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9831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Attraction:  Higher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means potential for higher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c</a:t>
            </a:r>
            <a:endParaRPr lang="en-US" dirty="0" smtClean="0"/>
          </a:p>
          <a:p>
            <a:r>
              <a:rPr lang="en-US" baseline="-25000" dirty="0" smtClean="0"/>
              <a:t> </a:t>
            </a:r>
            <a:endParaRPr lang="en-US" dirty="0" smtClean="0"/>
          </a:p>
          <a:p>
            <a:r>
              <a:rPr lang="en-US" baseline="-25000" dirty="0" smtClean="0"/>
              <a:t>  </a:t>
            </a:r>
            <a:endParaRPr lang="en-US" dirty="0" smtClean="0"/>
          </a:p>
          <a:p>
            <a:r>
              <a:rPr lang="en-US" dirty="0" smtClean="0"/>
              <a:t>Concerns:  Hi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means smaller coherence length and thus greater sensitivity to small defects</a:t>
            </a:r>
          </a:p>
          <a:p>
            <a:r>
              <a:rPr lang="en-US" dirty="0" smtClean="0"/>
              <a:t> </a:t>
            </a:r>
          </a:p>
          <a:p>
            <a:r>
              <a:rPr lang="en-US" u="sng" dirty="0" smtClean="0"/>
              <a:t>Also</a:t>
            </a:r>
            <a:r>
              <a:rPr lang="en-US" dirty="0" smtClean="0"/>
              <a:t> watch the energy gap, some new materials have small gaps, ∆ which means lower Q for a given temp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u="sng" dirty="0" smtClean="0"/>
              <a:t>Also</a:t>
            </a:r>
            <a:r>
              <a:rPr lang="en-US" dirty="0" smtClean="0"/>
              <a:t> may have difficult phase diagram and difficult mechanical properties…….</a:t>
            </a:r>
          </a:p>
          <a:p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2133600" cy="7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00400"/>
            <a:ext cx="1295400" cy="61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572000"/>
            <a:ext cx="2238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HTS  (candidates in order of increasing attraction)</a:t>
            </a:r>
            <a:endParaRPr lang="en-US" sz="1600" dirty="0" smtClean="0"/>
          </a:p>
          <a:p>
            <a:pPr lvl="1"/>
            <a:r>
              <a:rPr lang="en-US" dirty="0" err="1" smtClean="0"/>
              <a:t>YBaCuO</a:t>
            </a:r>
            <a:r>
              <a:rPr lang="en-US" dirty="0" smtClean="0"/>
              <a:t>  - Reject-  Has nodes in energy gap </a:t>
            </a:r>
          </a:p>
          <a:p>
            <a:pPr lvl="1"/>
            <a:r>
              <a:rPr lang="en-US" dirty="0" smtClean="0"/>
              <a:t>=&gt; Q will be low</a:t>
            </a:r>
            <a:endParaRPr lang="en-US" sz="1400" dirty="0" smtClean="0"/>
          </a:p>
          <a:p>
            <a:pPr lvl="1"/>
            <a:r>
              <a:rPr lang="en-US" dirty="0" smtClean="0"/>
              <a:t>MgB2 – Questionable advantages</a:t>
            </a:r>
            <a:endParaRPr lang="en-US" sz="1400" dirty="0" smtClean="0"/>
          </a:p>
          <a:p>
            <a:pPr lvl="2"/>
            <a:r>
              <a:rPr lang="en-US" dirty="0" smtClean="0"/>
              <a:t>Two energy gaps, lower gap is less than Nb3Sn gap, so surface resistance will be higher</a:t>
            </a:r>
            <a:endParaRPr lang="en-US" sz="1200" dirty="0" smtClean="0"/>
          </a:p>
          <a:p>
            <a:pPr lvl="2"/>
            <a:r>
              <a:rPr lang="en-US" dirty="0" err="1" smtClean="0"/>
              <a:t>Hc</a:t>
            </a:r>
            <a:r>
              <a:rPr lang="en-US" dirty="0" smtClean="0"/>
              <a:t> ranges from 0.26 – 0.6 (</a:t>
            </a:r>
            <a:r>
              <a:rPr lang="en-US" dirty="0" err="1" smtClean="0"/>
              <a:t>Nb</a:t>
            </a:r>
            <a:r>
              <a:rPr lang="en-US" dirty="0" smtClean="0"/>
              <a:t>, </a:t>
            </a:r>
            <a:r>
              <a:rPr lang="en-US" dirty="0" err="1" smtClean="0"/>
              <a:t>Hc</a:t>
            </a:r>
            <a:r>
              <a:rPr lang="en-US" dirty="0" smtClean="0"/>
              <a:t> = 0.2, Nb3Sn </a:t>
            </a:r>
            <a:r>
              <a:rPr lang="en-US" dirty="0" err="1" smtClean="0"/>
              <a:t>Hc</a:t>
            </a:r>
            <a:r>
              <a:rPr lang="en-US" dirty="0" smtClean="0"/>
              <a:t> = 0.4)</a:t>
            </a:r>
            <a:endParaRPr lang="en-US" sz="1200" dirty="0" smtClean="0"/>
          </a:p>
          <a:p>
            <a:pPr lvl="1"/>
            <a:r>
              <a:rPr lang="en-US" dirty="0" err="1" smtClean="0"/>
              <a:t>Pnictides</a:t>
            </a:r>
            <a:r>
              <a:rPr lang="en-US" dirty="0" smtClean="0"/>
              <a:t> – very new (e.g. </a:t>
            </a:r>
            <a:r>
              <a:rPr lang="en-US" sz="2400" dirty="0" err="1" smtClean="0"/>
              <a:t>LaOFeAs</a:t>
            </a:r>
            <a:r>
              <a:rPr lang="en-US" sz="2400" dirty="0" smtClean="0"/>
              <a:t>) </a:t>
            </a:r>
            <a:r>
              <a:rPr lang="en-US" dirty="0" smtClean="0"/>
              <a:t>&amp; ceramic like</a:t>
            </a:r>
            <a:endParaRPr lang="en-US" sz="1400" dirty="0" smtClean="0"/>
          </a:p>
          <a:p>
            <a:pPr lvl="2"/>
            <a:r>
              <a:rPr lang="en-US" dirty="0" err="1" smtClean="0"/>
              <a:t>Tc</a:t>
            </a:r>
            <a:r>
              <a:rPr lang="en-US" dirty="0" smtClean="0"/>
              <a:t> best 50 K, some evidence for S-wave gap ∆~ 8mev (Nb3Sn, ∆= 3.3mev) Could lead to high Q</a:t>
            </a:r>
            <a:endParaRPr lang="en-US" sz="1200" dirty="0" smtClean="0"/>
          </a:p>
          <a:p>
            <a:pPr lvl="1"/>
            <a:r>
              <a:rPr lang="en-US" dirty="0" smtClean="0"/>
              <a:t>Sorry to be so pessimistic, but facts are facts</a:t>
            </a:r>
            <a:endParaRPr lang="en-US" sz="1400" dirty="0" smtClean="0"/>
          </a:p>
          <a:p>
            <a:r>
              <a:rPr lang="en-US" dirty="0" smtClean="0"/>
              <a:t>Only Nb3Sn shows encouraging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Hail Nb</a:t>
            </a:r>
            <a:r>
              <a:rPr lang="en-US" baseline="-25000" dirty="0" smtClean="0"/>
              <a:t>3</a:t>
            </a:r>
            <a:r>
              <a:rPr lang="en-US" dirty="0" smtClean="0"/>
              <a:t>Sn!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t="10284"/>
          <a:stretch>
            <a:fillRect/>
          </a:stretch>
        </p:blipFill>
        <p:spPr bwMode="auto">
          <a:xfrm>
            <a:off x="304800" y="1219200"/>
            <a:ext cx="844374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all these unanswered questions</a:t>
            </a:r>
          </a:p>
          <a:p>
            <a:r>
              <a:rPr lang="en-US" dirty="0" smtClean="0"/>
              <a:t>Peter, do you still  really want to retire?</a:t>
            </a:r>
          </a:p>
          <a:p>
            <a:r>
              <a:rPr lang="en-US" smtClean="0"/>
              <a:t>Take </a:t>
            </a:r>
            <a:r>
              <a:rPr lang="en-US" dirty="0" smtClean="0"/>
              <a:t>it from a professional retiree</a:t>
            </a:r>
          </a:p>
          <a:p>
            <a:r>
              <a:rPr lang="en-US" dirty="0" smtClean="0"/>
              <a:t>What did I miss the most when I retired?</a:t>
            </a:r>
          </a:p>
          <a:p>
            <a:r>
              <a:rPr lang="en-US" dirty="0" smtClean="0"/>
              <a:t>So…..I wish you the best</a:t>
            </a:r>
          </a:p>
          <a:p>
            <a:r>
              <a:rPr lang="en-US" dirty="0" smtClean="0"/>
              <a:t>Find something else to be passionate about</a:t>
            </a:r>
          </a:p>
          <a:p>
            <a:r>
              <a:rPr lang="en-US" dirty="0" smtClean="0"/>
              <a:t> as you always have been about SRF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 Page from the Past (1982) : </a:t>
            </a:r>
            <a:br>
              <a:rPr lang="en-US" dirty="0" smtClean="0"/>
            </a:br>
            <a:r>
              <a:rPr lang="en-US" dirty="0" smtClean="0"/>
              <a:t>Peter’s Logbook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the time, Muffin-Tin cavities showed very colorful behavior!</a:t>
            </a:r>
          </a:p>
          <a:p>
            <a:pPr lvl="1"/>
            <a:r>
              <a:rPr lang="en-US" dirty="0" err="1" smtClean="0"/>
              <a:t>Multipacting</a:t>
            </a:r>
            <a:r>
              <a:rPr lang="en-US" dirty="0" smtClean="0"/>
              <a:t>, thermal breakdown, field emission.</a:t>
            </a:r>
          </a:p>
          <a:p>
            <a:r>
              <a:rPr lang="en-US" dirty="0" smtClean="0"/>
              <a:t>Peter played a MAJOR role in understanding and solving all such problems</a:t>
            </a:r>
          </a:p>
          <a:p>
            <a:endParaRPr lang="en-US" dirty="0"/>
          </a:p>
        </p:txBody>
      </p:sp>
      <p:pic>
        <p:nvPicPr>
          <p:cNvPr id="46082" name="Picture 2" descr="C:\Users\Padamsee\Documents\ForPeter.jpg"/>
          <p:cNvPicPr>
            <a:picLocks noChangeAspect="1" noChangeArrowheads="1"/>
          </p:cNvPicPr>
          <p:nvPr/>
        </p:nvPicPr>
        <p:blipFill>
          <a:blip r:embed="rId2" cstate="print"/>
          <a:srcRect r="14562" b="14066"/>
          <a:stretch>
            <a:fillRect/>
          </a:stretch>
        </p:blipFill>
        <p:spPr bwMode="auto">
          <a:xfrm>
            <a:off x="4876800" y="958754"/>
            <a:ext cx="4267200" cy="589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Peter’s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Throughout his career Peter always pushed hard – </a:t>
            </a:r>
          </a:p>
          <a:p>
            <a:r>
              <a:rPr lang="en-US" dirty="0" smtClean="0"/>
              <a:t>To help advance the field</a:t>
            </a:r>
          </a:p>
          <a:p>
            <a:r>
              <a:rPr lang="en-US" dirty="0" smtClean="0"/>
              <a:t>Both for basic understanding and for projects </a:t>
            </a:r>
          </a:p>
          <a:p>
            <a:r>
              <a:rPr lang="en-US" dirty="0" smtClean="0"/>
              <a:t>He has consistently been a driving force </a:t>
            </a:r>
          </a:p>
          <a:p>
            <a:r>
              <a:rPr lang="en-US" dirty="0" smtClean="0"/>
              <a:t>Asking the tough questions, breaking barriers, opening new pathways.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So, What Remains To Be Understood?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Much work has been done to understand the topics I will cover</a:t>
            </a:r>
          </a:p>
          <a:p>
            <a:r>
              <a:rPr lang="en-US" dirty="0" smtClean="0"/>
              <a:t>Many explanations have been put forward.</a:t>
            </a:r>
          </a:p>
          <a:p>
            <a:r>
              <a:rPr lang="en-US" dirty="0" smtClean="0"/>
              <a:t>So I cannot say categorically that these phenomena are “not understood” </a:t>
            </a:r>
          </a:p>
          <a:p>
            <a:pPr lvl="1"/>
            <a:r>
              <a:rPr lang="en-US" dirty="0" smtClean="0"/>
              <a:t>Because many believe they understand some of this stuff</a:t>
            </a:r>
          </a:p>
          <a:p>
            <a:r>
              <a:rPr lang="en-US" dirty="0" smtClean="0"/>
              <a:t>But is the understanding universally accepted?</a:t>
            </a:r>
          </a:p>
          <a:p>
            <a:r>
              <a:rPr lang="en-US" dirty="0" smtClean="0"/>
              <a:t>Mostly NOT</a:t>
            </a:r>
          </a:p>
          <a:p>
            <a:r>
              <a:rPr lang="en-US" dirty="0" smtClean="0"/>
              <a:t>That is why I pick these topics, as</a:t>
            </a:r>
          </a:p>
          <a:p>
            <a:r>
              <a:rPr lang="en-US" dirty="0" smtClean="0"/>
              <a:t> 	“remain to be understood”</a:t>
            </a:r>
          </a:p>
          <a:p>
            <a:r>
              <a:rPr lang="en-US" dirty="0" smtClean="0"/>
              <a:t>My apologies if I don’t show all the possible “explanations” put forward, just some.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 Peter left us anything to work on?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1) Why can’t we get to 50 MV/m in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Multicell</a:t>
            </a:r>
            <a:r>
              <a:rPr lang="en-US" dirty="0" smtClean="0">
                <a:solidFill>
                  <a:srgbClr val="FF0000"/>
                </a:solidFill>
              </a:rPr>
              <a:t> cavities of the “winning” shapes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Peter promoted the Low Loss shape with </a:t>
            </a:r>
            <a:r>
              <a:rPr lang="en-US" dirty="0" err="1" smtClean="0"/>
              <a:t>Jacek</a:t>
            </a:r>
            <a:endParaRPr lang="en-US" dirty="0" smtClean="0"/>
          </a:p>
          <a:p>
            <a:r>
              <a:rPr lang="en-US" dirty="0" smtClean="0"/>
              <a:t>Is it all just practical problems? </a:t>
            </a:r>
          </a:p>
          <a:p>
            <a:pPr lvl="1"/>
            <a:r>
              <a:rPr lang="en-US" dirty="0" smtClean="0"/>
              <a:t>Or Project distractions?</a:t>
            </a:r>
          </a:p>
          <a:p>
            <a:r>
              <a:rPr lang="en-US" dirty="0" smtClean="0"/>
              <a:t>Is there something fundamental?</a:t>
            </a:r>
          </a:p>
          <a:p>
            <a:r>
              <a:rPr lang="en-US" dirty="0" smtClean="0"/>
              <a:t>Single cell cavities perform fantastic!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6442" t="16406" r="16704" b="43158"/>
          <a:stretch>
            <a:fillRect/>
          </a:stretch>
        </p:blipFill>
        <p:spPr bwMode="auto">
          <a:xfrm>
            <a:off x="2590800" y="4191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346075"/>
            <a:ext cx="8178800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52734" y="3429000"/>
            <a:ext cx="4790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5400" b="1" cap="none" spc="50" baseline="-2500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pk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&gt; 120 MV/m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143000"/>
            <a:ext cx="3741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Hpk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&gt; 190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mT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249925" cy="6172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Best Single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Cell: Cornell/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Rongli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58 MV/M !!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399" y="4724400"/>
            <a:ext cx="4790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5400" b="1" cap="none" spc="50" baseline="-2500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pk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&gt; 130 MV/m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1405" y="1524000"/>
            <a:ext cx="3939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5400" b="1" cap="none" spc="50" baseline="-2500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pk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&gt; 200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1336</Words>
  <Application>Microsoft Office PowerPoint</Application>
  <PresentationFormat>On-screen Show (4:3)</PresentationFormat>
  <Paragraphs>264</Paragraphs>
  <Slides>39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???</vt:lpstr>
      <vt:lpstr>Chart</vt:lpstr>
      <vt:lpstr>What's left to understand about SRF?</vt:lpstr>
      <vt:lpstr>First, Some Remarks about Peter</vt:lpstr>
      <vt:lpstr>And Elliptical Cavities</vt:lpstr>
      <vt:lpstr>A Page from the Past (1982) :  Peter’s Logbook</vt:lpstr>
      <vt:lpstr>Peter’s Impact</vt:lpstr>
      <vt:lpstr>So, What Remains To Be Understood?</vt:lpstr>
      <vt:lpstr>1) Why can’t we get to 50 MV/m in  Multicell cavities of the “winning” shapes ?</vt:lpstr>
      <vt:lpstr>Slide 8</vt:lpstr>
      <vt:lpstr>Slide 9</vt:lpstr>
      <vt:lpstr>Cornell Re-Entrant 9-cell # 1</vt:lpstr>
      <vt:lpstr>Guiding Philosophy for Shapes:  Lower Hpk even if you have to raise Epk Was that a mistake?</vt:lpstr>
      <vt:lpstr>So Field Emission X-rays Swamp Performance </vt:lpstr>
      <vt:lpstr>42 MV/m Demonstrated With</vt:lpstr>
      <vt:lpstr>How to get rid of Field Emission?</vt:lpstr>
      <vt:lpstr>2) Is Hc1relevant to good rf performance? What is Hc1 for 120 C Baked Nb?</vt:lpstr>
      <vt:lpstr>Muon Spin Resonance Penetration Depth Measurements (Fermilab) Effect of 120 C Baking</vt:lpstr>
      <vt:lpstr>Fundamental RF Critical Field Measurement N. Valles Cornell</vt:lpstr>
      <vt:lpstr>Slide 18</vt:lpstr>
      <vt:lpstr>A Promising Model</vt:lpstr>
      <vt:lpstr>1) H Always gets into Nb 2) H is Enriched at the surface</vt:lpstr>
      <vt:lpstr>Near surface H forms Nb-H on cool-down</vt:lpstr>
      <vt:lpstr>High and Medium Field Q-Slopes</vt:lpstr>
      <vt:lpstr>120 C Baking Effect Vacancies trap H, Prevent Nb-H formation</vt:lpstr>
      <vt:lpstr>Slide 24</vt:lpstr>
      <vt:lpstr>120 C Bake Inhibits Nb-H formation Romanenko (SRF 13)</vt:lpstr>
      <vt:lpstr>4) What is the cause of the Q-slope for Nb-Cu? How can we get rid of that nasty Q-slope?</vt:lpstr>
      <vt:lpstr>5) Will the new coating methods of high energy deposition get rid of that nasty  Q-slope????  Jlab and others</vt:lpstr>
      <vt:lpstr>6) What is the correct BCS prediction for Rs vs Hrf?</vt:lpstr>
      <vt:lpstr>Slide 29</vt:lpstr>
      <vt:lpstr>N and Ar Doping</vt:lpstr>
      <vt:lpstr>7. What is the cause of the Q-improvement with HT followed by   N-doping, Ar-doping, Ti-doping?</vt:lpstr>
      <vt:lpstr>l</vt:lpstr>
      <vt:lpstr>Possible Model for N-Doping Effect</vt:lpstr>
      <vt:lpstr>Romanenko (Fermilab)  Reported at TTC </vt:lpstr>
      <vt:lpstr>8. Is there any material out there which can reach higher gradients than Nb?</vt:lpstr>
      <vt:lpstr>Generalities about HiTc Materials </vt:lpstr>
      <vt:lpstr>My Ranking</vt:lpstr>
      <vt:lpstr>Hail Nb3Sn!</vt:lpstr>
      <vt:lpstr>To Conclude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Padamsee</dc:creator>
  <cp:lastModifiedBy>padamsee</cp:lastModifiedBy>
  <cp:revision>32</cp:revision>
  <dcterms:created xsi:type="dcterms:W3CDTF">2014-05-08T22:06:31Z</dcterms:created>
  <dcterms:modified xsi:type="dcterms:W3CDTF">2014-05-19T11:53:11Z</dcterms:modified>
</cp:coreProperties>
</file>