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 id="2147483662" r:id="rId2"/>
    <p:sldMasterId id="2147483695" r:id="rId3"/>
    <p:sldMasterId id="2147483707" r:id="rId4"/>
  </p:sldMasterIdLst>
  <p:notesMasterIdLst>
    <p:notesMasterId r:id="rId39"/>
  </p:notesMasterIdLst>
  <p:handoutMasterIdLst>
    <p:handoutMasterId r:id="rId40"/>
  </p:handoutMasterIdLst>
  <p:sldIdLst>
    <p:sldId id="344" r:id="rId5"/>
    <p:sldId id="442" r:id="rId6"/>
    <p:sldId id="443" r:id="rId7"/>
    <p:sldId id="446" r:id="rId8"/>
    <p:sldId id="448" r:id="rId9"/>
    <p:sldId id="464" r:id="rId10"/>
    <p:sldId id="454" r:id="rId11"/>
    <p:sldId id="455" r:id="rId12"/>
    <p:sldId id="456" r:id="rId13"/>
    <p:sldId id="465" r:id="rId14"/>
    <p:sldId id="458" r:id="rId15"/>
    <p:sldId id="473" r:id="rId16"/>
    <p:sldId id="474" r:id="rId17"/>
    <p:sldId id="475" r:id="rId18"/>
    <p:sldId id="351" r:id="rId19"/>
    <p:sldId id="486" r:id="rId20"/>
    <p:sldId id="482" r:id="rId21"/>
    <p:sldId id="483" r:id="rId22"/>
    <p:sldId id="484" r:id="rId23"/>
    <p:sldId id="485" r:id="rId24"/>
    <p:sldId id="380" r:id="rId25"/>
    <p:sldId id="355" r:id="rId26"/>
    <p:sldId id="412" r:id="rId27"/>
    <p:sldId id="365" r:id="rId28"/>
    <p:sldId id="421" r:id="rId29"/>
    <p:sldId id="422" r:id="rId30"/>
    <p:sldId id="419" r:id="rId31"/>
    <p:sldId id="417" r:id="rId32"/>
    <p:sldId id="414" r:id="rId33"/>
    <p:sldId id="415" r:id="rId34"/>
    <p:sldId id="366" r:id="rId35"/>
    <p:sldId id="470" r:id="rId36"/>
    <p:sldId id="469" r:id="rId37"/>
    <p:sldId id="487" r:id="rId38"/>
  </p:sldIdLst>
  <p:sldSz cx="10077450" cy="7562850"/>
  <p:notesSz cx="10234613" cy="7099300"/>
  <p:defaultTextStyle>
    <a:defPPr>
      <a:defRPr lang="de-DE"/>
    </a:defPPr>
    <a:lvl1pPr algn="l" defTabSz="503238"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503238" indent="-46038" algn="l" defTabSz="503238"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1006475" indent="-92075" algn="l" defTabSz="503238"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511300" indent="-139700" algn="l" defTabSz="503238"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2014538" indent="-185738" algn="l" defTabSz="503238"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868"/>
    <a:srgbClr val="808080"/>
    <a:srgbClr val="ABABAB"/>
    <a:srgbClr val="FFFF97"/>
    <a:srgbClr val="98B5D8"/>
    <a:srgbClr val="99FF66"/>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8" autoAdjust="0"/>
    <p:restoredTop sz="94624" autoAdjust="0"/>
  </p:normalViewPr>
  <p:slideViewPr>
    <p:cSldViewPr snapToObjects="1">
      <p:cViewPr varScale="1">
        <p:scale>
          <a:sx n="76" d="100"/>
          <a:sy n="76" d="100"/>
        </p:scale>
        <p:origin x="-1445" y="-77"/>
      </p:cViewPr>
      <p:guideLst>
        <p:guide orient="horz" pos="2382"/>
        <p:guide pos="31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16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defTabSz="544513" eaLnBrk="1" hangingPunct="1">
              <a:defRPr sz="1300">
                <a:ea typeface="ＭＳ Ｐゴシック" pitchFamily="-65" charset="-128"/>
                <a:cs typeface="+mn-cs"/>
              </a:defRPr>
            </a:lvl1pPr>
          </a:lstStyle>
          <a:p>
            <a:pPr>
              <a:defRPr/>
            </a:pPr>
            <a:endParaRPr lang="en-US"/>
          </a:p>
        </p:txBody>
      </p:sp>
      <p:sp>
        <p:nvSpPr>
          <p:cNvPr id="3" name="Datumsplatzhalter 2"/>
          <p:cNvSpPr>
            <a:spLocks noGrp="1"/>
          </p:cNvSpPr>
          <p:nvPr>
            <p:ph type="dt" sz="quarter" idx="1"/>
          </p:nvPr>
        </p:nvSpPr>
        <p:spPr bwMode="auto">
          <a:xfrm>
            <a:off x="5797550"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544513" eaLnBrk="1" hangingPunct="1">
              <a:defRPr sz="1300">
                <a:ea typeface="ＭＳ Ｐゴシック" pitchFamily="-65" charset="-128"/>
                <a:cs typeface="+mn-cs"/>
              </a:defRPr>
            </a:lvl1pPr>
          </a:lstStyle>
          <a:p>
            <a:pPr>
              <a:defRPr/>
            </a:pPr>
            <a:fld id="{FD220D53-0DDD-417B-92D9-076864AC6A5C}" type="datetime1">
              <a:rPr lang="de-DE"/>
              <a:pPr>
                <a:defRPr/>
              </a:pPr>
              <a:t>19.05.2014</a:t>
            </a:fld>
            <a:endParaRPr lang="de-DE"/>
          </a:p>
        </p:txBody>
      </p:sp>
      <p:sp>
        <p:nvSpPr>
          <p:cNvPr id="4" name="Fußzeilenplatzhalter 3"/>
          <p:cNvSpPr>
            <a:spLocks noGrp="1"/>
          </p:cNvSpPr>
          <p:nvPr>
            <p:ph type="ftr" sz="quarter" idx="2"/>
          </p:nvPr>
        </p:nvSpPr>
        <p:spPr bwMode="auto">
          <a:xfrm>
            <a:off x="0"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defTabSz="544513" eaLnBrk="1" hangingPunct="1">
              <a:defRPr sz="1300">
                <a:ea typeface="ＭＳ Ｐゴシック" pitchFamily="-65" charset="-128"/>
                <a:cs typeface="+mn-cs"/>
              </a:defRPr>
            </a:lvl1pPr>
          </a:lstStyle>
          <a:p>
            <a:pPr>
              <a:defRPr/>
            </a:pPr>
            <a:endParaRPr lang="en-US"/>
          </a:p>
        </p:txBody>
      </p:sp>
      <p:sp>
        <p:nvSpPr>
          <p:cNvPr id="5" name="Foliennummernplatzhalter 4"/>
          <p:cNvSpPr>
            <a:spLocks noGrp="1"/>
          </p:cNvSpPr>
          <p:nvPr>
            <p:ph type="sldNum" sz="quarter" idx="3"/>
          </p:nvPr>
        </p:nvSpPr>
        <p:spPr bwMode="auto">
          <a:xfrm>
            <a:off x="5797550"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544513" eaLnBrk="1" hangingPunct="1">
              <a:defRPr sz="1300">
                <a:ea typeface="ＭＳ Ｐゴシック" pitchFamily="-65" charset="-128"/>
                <a:cs typeface="+mn-cs"/>
              </a:defRPr>
            </a:lvl1pPr>
          </a:lstStyle>
          <a:p>
            <a:pPr>
              <a:defRPr/>
            </a:pPr>
            <a:fld id="{CF415666-2702-4A61-8556-1C45E23B75B1}" type="slidenum">
              <a:rPr lang="de-DE"/>
              <a:pPr>
                <a:defRPr/>
              </a:pPr>
              <a:t>‹Nr.›</a:t>
            </a:fld>
            <a:endParaRPr lang="de-DE"/>
          </a:p>
        </p:txBody>
      </p:sp>
    </p:spTree>
    <p:extLst>
      <p:ext uri="{BB962C8B-B14F-4D97-AF65-F5344CB8AC3E}">
        <p14:creationId xmlns:p14="http://schemas.microsoft.com/office/powerpoint/2010/main" val="1216852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defTabSz="544513" eaLnBrk="1" hangingPunct="1">
              <a:defRPr sz="1300">
                <a:ea typeface="ＭＳ Ｐゴシック" pitchFamily="-65" charset="-128"/>
                <a:cs typeface="+mn-cs"/>
              </a:defRPr>
            </a:lvl1pPr>
          </a:lstStyle>
          <a:p>
            <a:pPr>
              <a:defRPr/>
            </a:pPr>
            <a:endParaRPr lang="en-US"/>
          </a:p>
        </p:txBody>
      </p:sp>
      <p:sp>
        <p:nvSpPr>
          <p:cNvPr id="3" name="Datumsplatzhalter 2"/>
          <p:cNvSpPr>
            <a:spLocks noGrp="1"/>
          </p:cNvSpPr>
          <p:nvPr>
            <p:ph type="dt" idx="1"/>
          </p:nvPr>
        </p:nvSpPr>
        <p:spPr bwMode="auto">
          <a:xfrm>
            <a:off x="5797550" y="0"/>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544513" eaLnBrk="1" hangingPunct="1">
              <a:defRPr sz="1300">
                <a:ea typeface="ＭＳ Ｐゴシック" pitchFamily="-65" charset="-128"/>
                <a:cs typeface="+mn-cs"/>
              </a:defRPr>
            </a:lvl1pPr>
          </a:lstStyle>
          <a:p>
            <a:pPr>
              <a:defRPr/>
            </a:pPr>
            <a:fld id="{EBDE3FEA-D85C-4178-8462-EA87FEEA0D25}" type="datetime1">
              <a:rPr lang="de-DE"/>
              <a:pPr>
                <a:defRPr/>
              </a:pPr>
              <a:t>19.05.2014</a:t>
            </a:fld>
            <a:endParaRPr lang="de-DE"/>
          </a:p>
        </p:txBody>
      </p:sp>
      <p:sp>
        <p:nvSpPr>
          <p:cNvPr id="23556" name="Folienbildplatzhalter 3"/>
          <p:cNvSpPr>
            <a:spLocks noGrp="1" noRot="1" noChangeAspect="1"/>
          </p:cNvSpPr>
          <p:nvPr>
            <p:ph type="sldImg" idx="2"/>
          </p:nvPr>
        </p:nvSpPr>
        <p:spPr bwMode="auto">
          <a:xfrm>
            <a:off x="3343275" y="531813"/>
            <a:ext cx="3548063" cy="26622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izenplatzhalter 4"/>
          <p:cNvSpPr>
            <a:spLocks noGrp="1"/>
          </p:cNvSpPr>
          <p:nvPr>
            <p:ph type="body" sz="quarter" idx="3"/>
          </p:nvPr>
        </p:nvSpPr>
        <p:spPr bwMode="auto">
          <a:xfrm>
            <a:off x="1023938" y="3371850"/>
            <a:ext cx="818673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bwMode="auto">
          <a:xfrm>
            <a:off x="0"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defTabSz="544513" eaLnBrk="1" hangingPunct="1">
              <a:defRPr sz="1300">
                <a:ea typeface="ＭＳ Ｐゴシック" pitchFamily="-65" charset="-128"/>
                <a:cs typeface="+mn-cs"/>
              </a:defRPr>
            </a:lvl1pPr>
          </a:lstStyle>
          <a:p>
            <a:pPr>
              <a:defRPr/>
            </a:pPr>
            <a:endParaRPr lang="en-US"/>
          </a:p>
        </p:txBody>
      </p:sp>
      <p:sp>
        <p:nvSpPr>
          <p:cNvPr id="7" name="Foliennummernplatzhalter 6"/>
          <p:cNvSpPr>
            <a:spLocks noGrp="1"/>
          </p:cNvSpPr>
          <p:nvPr>
            <p:ph type="sldNum" sz="quarter" idx="5"/>
          </p:nvPr>
        </p:nvSpPr>
        <p:spPr bwMode="auto">
          <a:xfrm>
            <a:off x="5797550" y="6742113"/>
            <a:ext cx="4435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544513" eaLnBrk="1" hangingPunct="1">
              <a:defRPr sz="1300">
                <a:ea typeface="ＭＳ Ｐゴシック" pitchFamily="-65" charset="-128"/>
                <a:cs typeface="+mn-cs"/>
              </a:defRPr>
            </a:lvl1pPr>
          </a:lstStyle>
          <a:p>
            <a:pPr>
              <a:defRPr/>
            </a:pPr>
            <a:fld id="{1A907431-1070-4A88-B43C-81BA4F88B8E9}" type="slidenum">
              <a:rPr lang="de-DE"/>
              <a:pPr>
                <a:defRPr/>
              </a:pPr>
              <a:t>‹Nr.›</a:t>
            </a:fld>
            <a:endParaRPr lang="de-DE"/>
          </a:p>
        </p:txBody>
      </p:sp>
    </p:spTree>
    <p:extLst>
      <p:ext uri="{BB962C8B-B14F-4D97-AF65-F5344CB8AC3E}">
        <p14:creationId xmlns:p14="http://schemas.microsoft.com/office/powerpoint/2010/main" val="517301733"/>
      </p:ext>
    </p:extLst>
  </p:cSld>
  <p:clrMap bg1="lt1" tx1="dk1" bg2="lt2" tx2="dk2" accent1="accent1" accent2="accent2" accent3="accent3" accent4="accent4" accent5="accent5" accent6="accent6" hlink="hlink" folHlink="folHlink"/>
  <p:hf hdr="0" ftr="0" dt="0"/>
  <p:notesStyle>
    <a:lvl1pPr algn="l" defTabSz="503238" rtl="0" eaLnBrk="0" fontAlgn="base" hangingPunct="0">
      <a:spcBef>
        <a:spcPct val="30000"/>
      </a:spcBef>
      <a:spcAft>
        <a:spcPct val="0"/>
      </a:spcAft>
      <a:defRPr sz="1300" kern="1200">
        <a:solidFill>
          <a:schemeClr val="tx1"/>
        </a:solidFill>
        <a:latin typeface="+mn-lt"/>
        <a:ea typeface="ＭＳ Ｐゴシック" pitchFamily="-65" charset="-128"/>
        <a:cs typeface="+mn-cs"/>
      </a:defRPr>
    </a:lvl1pPr>
    <a:lvl2pPr marL="503238" algn="l" defTabSz="503238" rtl="0" eaLnBrk="0" fontAlgn="base" hangingPunct="0">
      <a:spcBef>
        <a:spcPct val="30000"/>
      </a:spcBef>
      <a:spcAft>
        <a:spcPct val="0"/>
      </a:spcAft>
      <a:defRPr sz="1300" kern="1200">
        <a:solidFill>
          <a:schemeClr val="tx1"/>
        </a:solidFill>
        <a:latin typeface="+mn-lt"/>
        <a:ea typeface="ＭＳ Ｐゴシック" pitchFamily="-65" charset="-128"/>
        <a:cs typeface="+mn-cs"/>
      </a:defRPr>
    </a:lvl2pPr>
    <a:lvl3pPr marL="1006475" algn="l" defTabSz="503238" rtl="0" eaLnBrk="0" fontAlgn="base" hangingPunct="0">
      <a:spcBef>
        <a:spcPct val="30000"/>
      </a:spcBef>
      <a:spcAft>
        <a:spcPct val="0"/>
      </a:spcAft>
      <a:defRPr sz="1300" kern="1200">
        <a:solidFill>
          <a:schemeClr val="tx1"/>
        </a:solidFill>
        <a:latin typeface="+mn-lt"/>
        <a:ea typeface="ＭＳ Ｐゴシック" pitchFamily="-65" charset="-128"/>
        <a:cs typeface="+mn-cs"/>
      </a:defRPr>
    </a:lvl3pPr>
    <a:lvl4pPr marL="1511300" algn="l" defTabSz="503238" rtl="0" eaLnBrk="0" fontAlgn="base" hangingPunct="0">
      <a:spcBef>
        <a:spcPct val="30000"/>
      </a:spcBef>
      <a:spcAft>
        <a:spcPct val="0"/>
      </a:spcAft>
      <a:defRPr sz="1300" kern="1200">
        <a:solidFill>
          <a:schemeClr val="tx1"/>
        </a:solidFill>
        <a:latin typeface="+mn-lt"/>
        <a:ea typeface="ＭＳ Ｐゴシック" pitchFamily="-65" charset="-128"/>
        <a:cs typeface="+mn-cs"/>
      </a:defRPr>
    </a:lvl4pPr>
    <a:lvl5pPr marL="2014538" algn="l" defTabSz="503238" rtl="0" eaLnBrk="0" fontAlgn="base" hangingPunct="0">
      <a:spcBef>
        <a:spcPct val="30000"/>
      </a:spcBef>
      <a:spcAft>
        <a:spcPct val="0"/>
      </a:spcAft>
      <a:defRPr sz="1300" kern="1200">
        <a:solidFill>
          <a:schemeClr val="tx1"/>
        </a:solidFill>
        <a:latin typeface="+mn-lt"/>
        <a:ea typeface="ＭＳ Ｐゴシック" pitchFamily="-65" charset="-128"/>
        <a:cs typeface="+mn-cs"/>
      </a:defRPr>
    </a:lvl5pPr>
    <a:lvl6pPr marL="2519597" algn="l" defTabSz="503920" rtl="0" eaLnBrk="1" latinLnBrk="0" hangingPunct="1">
      <a:defRPr sz="1300" kern="1200">
        <a:solidFill>
          <a:schemeClr val="tx1"/>
        </a:solidFill>
        <a:latin typeface="+mn-lt"/>
        <a:ea typeface="+mn-ea"/>
        <a:cs typeface="+mn-cs"/>
      </a:defRPr>
    </a:lvl6pPr>
    <a:lvl7pPr marL="3023515" algn="l" defTabSz="503920" rtl="0" eaLnBrk="1" latinLnBrk="0" hangingPunct="1">
      <a:defRPr sz="1300" kern="1200">
        <a:solidFill>
          <a:schemeClr val="tx1"/>
        </a:solidFill>
        <a:latin typeface="+mn-lt"/>
        <a:ea typeface="+mn-ea"/>
        <a:cs typeface="+mn-cs"/>
      </a:defRPr>
    </a:lvl7pPr>
    <a:lvl8pPr marL="3527435" algn="l" defTabSz="503920" rtl="0" eaLnBrk="1" latinLnBrk="0" hangingPunct="1">
      <a:defRPr sz="1300" kern="1200">
        <a:solidFill>
          <a:schemeClr val="tx1"/>
        </a:solidFill>
        <a:latin typeface="+mn-lt"/>
        <a:ea typeface="+mn-ea"/>
        <a:cs typeface="+mn-cs"/>
      </a:defRPr>
    </a:lvl8pPr>
    <a:lvl9pPr marL="4031354" algn="l" defTabSz="50392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6ECAB-3245-4B98-8EC6-AFD13B64D6C3}" type="slidenum">
              <a:rPr lang="de-DE"/>
              <a:pPr/>
              <a:t>6</a:t>
            </a:fld>
            <a:endParaRPr lang="de-DE"/>
          </a:p>
        </p:txBody>
      </p:sp>
      <p:sp>
        <p:nvSpPr>
          <p:cNvPr id="222210" name="Rectangle 2"/>
          <p:cNvSpPr>
            <a:spLocks noGrp="1" noRot="1" noChangeAspect="1" noChangeArrowheads="1" noTextEdit="1"/>
          </p:cNvSpPr>
          <p:nvPr>
            <p:ph type="sldImg"/>
          </p:nvPr>
        </p:nvSpPr>
        <p:spPr>
          <a:xfrm>
            <a:off x="3343275" y="530225"/>
            <a:ext cx="3548063" cy="2663825"/>
          </a:xfrm>
          <a:ln/>
        </p:spPr>
      </p:sp>
      <p:sp>
        <p:nvSpPr>
          <p:cNvPr id="222211" name="Rectangle 3"/>
          <p:cNvSpPr>
            <a:spLocks noGrp="1" noChangeArrowheads="1"/>
          </p:cNvSpPr>
          <p:nvPr>
            <p:ph type="body" idx="1"/>
          </p:nvPr>
        </p:nvSpPr>
        <p:spPr>
          <a:xfrm>
            <a:off x="1362787" y="3371755"/>
            <a:ext cx="7509041" cy="3196613"/>
          </a:xfrm>
        </p:spPr>
        <p:txBody>
          <a:bodyPr/>
          <a:lstStyle/>
          <a:p>
            <a:pPr>
              <a:spcBef>
                <a:spcPct val="50000"/>
              </a:spcBef>
              <a:buFontTx/>
              <a:buChar char="•"/>
            </a:pPr>
            <a:r>
              <a:rPr lang="en-GB"/>
              <a:t>4 short + 1 long  pulse generators on one board</a:t>
            </a:r>
          </a:p>
          <a:p>
            <a:pPr lvl="1">
              <a:spcBef>
                <a:spcPct val="50000"/>
              </a:spcBef>
            </a:pPr>
            <a:r>
              <a:rPr lang="en-GB"/>
              <a:t>easy switching between short and long pulse mode</a:t>
            </a:r>
          </a:p>
          <a:p>
            <a:pPr>
              <a:spcBef>
                <a:spcPct val="50000"/>
              </a:spcBef>
              <a:buFontTx/>
              <a:buChar char="•"/>
            </a:pPr>
            <a:r>
              <a:rPr lang="en-GB"/>
              <a:t>each short pulse will be triggered individually (by standard digital delay generator)</a:t>
            </a:r>
          </a:p>
          <a:p>
            <a:pPr lvl="1">
              <a:spcBef>
                <a:spcPct val="50000"/>
              </a:spcBef>
            </a:pPr>
            <a:r>
              <a:rPr lang="en-GB"/>
              <a:t>e.g. Stanford Research 4 Channel digital delay generator (60ps jitter)</a:t>
            </a:r>
          </a:p>
          <a:p>
            <a:pPr lvl="1">
              <a:spcBef>
                <a:spcPct val="50000"/>
              </a:spcBef>
            </a:pPr>
            <a:r>
              <a:rPr lang="en-GB"/>
              <a:t>easy variation of delay between pulses</a:t>
            </a:r>
          </a:p>
          <a:p>
            <a:pPr>
              <a:spcBef>
                <a:spcPct val="50000"/>
              </a:spcBef>
              <a:buFontTx/>
              <a:buChar char="•"/>
            </a:pPr>
            <a:r>
              <a:rPr lang="en-GB"/>
              <a:t>long pulse will be chopped (352 MHz)</a:t>
            </a:r>
          </a:p>
          <a:p>
            <a:pPr>
              <a:spcBef>
                <a:spcPct val="50000"/>
              </a:spcBef>
              <a:buFontTx/>
              <a:buChar char="•"/>
            </a:pPr>
            <a:r>
              <a:rPr lang="en-GB"/>
              <a:t>optical connection of all trigger signals</a:t>
            </a:r>
          </a:p>
          <a:p>
            <a:pPr lvl="1">
              <a:spcBef>
                <a:spcPct val="50000"/>
              </a:spcBef>
            </a:pPr>
            <a:r>
              <a:rPr lang="en-GB"/>
              <a:t>to high voltage platform</a:t>
            </a:r>
          </a:p>
          <a:p>
            <a:pPr lvl="1">
              <a:spcBef>
                <a:spcPct val="50000"/>
              </a:spcBef>
            </a:pPr>
            <a:r>
              <a:rPr lang="en-GB"/>
              <a:t>transformer only for heater and electrical power</a:t>
            </a:r>
          </a:p>
          <a:p>
            <a:pPr>
              <a:spcBef>
                <a:spcPct val="50000"/>
              </a:spcBef>
              <a:buFontTx/>
              <a:buChar char="•"/>
            </a:pPr>
            <a:r>
              <a:rPr lang="en-GB"/>
              <a:t>only semiconductor technology</a:t>
            </a:r>
          </a:p>
          <a:p>
            <a:pPr lvl="1">
              <a:spcBef>
                <a:spcPct val="50000"/>
              </a:spcBef>
            </a:pPr>
            <a:r>
              <a:rPr lang="en-GB"/>
              <a:t>very good experience concerning lifetime</a:t>
            </a:r>
          </a:p>
          <a:p>
            <a:pPr>
              <a:spcBef>
                <a:spcPct val="50000"/>
              </a:spcBef>
              <a:buFontTx/>
              <a:buChar char="•"/>
            </a:pPr>
            <a:r>
              <a:rPr lang="en-GB"/>
              <a:t>no cooling required </a:t>
            </a:r>
          </a:p>
          <a:p>
            <a:pPr lvl="1">
              <a:spcBef>
                <a:spcPct val="50000"/>
              </a:spcBef>
            </a:pPr>
            <a:r>
              <a:rPr lang="en-GB"/>
              <a:t>no pressed air</a:t>
            </a:r>
          </a:p>
          <a:p>
            <a:pPr>
              <a:spcBef>
                <a:spcPct val="50000"/>
              </a:spcBef>
              <a:buFontTx/>
              <a:buChar char="•"/>
            </a:pPr>
            <a:endParaRPr lang="en-GB"/>
          </a:p>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ln/>
        </p:spPr>
      </p:sp>
      <p:sp>
        <p:nvSpPr>
          <p:cNvPr id="25603" name="Rectangle 3"/>
          <p:cNvSpPr>
            <a:spLocks noGrp="1"/>
          </p:cNvSpPr>
          <p:nvPr>
            <p:ph type="body" idx="1"/>
          </p:nvPr>
        </p:nvSpPr>
        <p:spPr>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a:ln/>
        </p:spPr>
      </p:sp>
      <p:sp>
        <p:nvSpPr>
          <p:cNvPr id="26627" name="Rectangle 3"/>
          <p:cNvSpPr>
            <a:spLocks noGrp="1"/>
          </p:cNvSpPr>
          <p:nvPr>
            <p:ph type="body" idx="1"/>
          </p:nvPr>
        </p:nvSpPr>
        <p:spPr>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a:ln/>
        </p:spPr>
      </p:sp>
      <p:sp>
        <p:nvSpPr>
          <p:cNvPr id="114691" name="Rectangle 3"/>
          <p:cNvSpPr>
            <a:spLocks noGrp="1"/>
          </p:cNvSpPr>
          <p:nvPr>
            <p:ph type="body" idx="1"/>
          </p:nvPr>
        </p:nvSpPr>
        <p:spPr/>
        <p:txBody>
          <a:bodyPr/>
          <a:lstStyle/>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a:ln/>
        </p:spPr>
      </p:sp>
      <p:sp>
        <p:nvSpPr>
          <p:cNvPr id="114691" name="Rectangle 3"/>
          <p:cNvSpPr>
            <a:spLocks noGrp="1"/>
          </p:cNvSpPr>
          <p:nvPr>
            <p:ph type="body" idx="1"/>
          </p:nvPr>
        </p:nvSpPr>
        <p:spPr/>
        <p:txBody>
          <a:bodyPr/>
          <a:lstStyle/>
          <a:p>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907431-1070-4A88-B43C-81BA4F88B8E9}" type="slidenum">
              <a:rPr lang="de-DE" smtClean="0"/>
              <a:pPr>
                <a:defRPr/>
              </a:pPr>
              <a:t>34</a:t>
            </a:fld>
            <a:endParaRPr lang="de-DE"/>
          </a:p>
        </p:txBody>
      </p:sp>
    </p:spTree>
    <p:extLst>
      <p:ext uri="{BB962C8B-B14F-4D97-AF65-F5344CB8AC3E}">
        <p14:creationId xmlns:p14="http://schemas.microsoft.com/office/powerpoint/2010/main" val="109801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11300" y="4286250"/>
            <a:ext cx="7054850"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206198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2202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7263" y="1408113"/>
            <a:ext cx="2266950" cy="53482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3238" y="1408113"/>
            <a:ext cx="6651625" cy="534828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3002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03238" y="1408113"/>
            <a:ext cx="6467475" cy="1001712"/>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3238" y="2486025"/>
            <a:ext cx="4459287" cy="4270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114925" y="2486025"/>
            <a:ext cx="4459288" cy="2058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114925" y="4697413"/>
            <a:ext cx="4459288" cy="2058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40653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03238" y="1408113"/>
            <a:ext cx="6467475" cy="1001712"/>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503238" y="2486025"/>
            <a:ext cx="4459287" cy="2058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114925" y="2486025"/>
            <a:ext cx="4459288" cy="2058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03238" y="4697413"/>
            <a:ext cx="4459287" cy="2058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5114925" y="4697413"/>
            <a:ext cx="4459288" cy="2058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00505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03238" y="1408113"/>
            <a:ext cx="6467475" cy="1001712"/>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503238" y="2486025"/>
            <a:ext cx="9070975" cy="4270375"/>
          </a:xfrm>
        </p:spPr>
        <p:txBody>
          <a:bodyPr/>
          <a:lstStyle/>
          <a:p>
            <a:pPr lvl="0"/>
            <a:endParaRPr lang="de-DE" noProof="0"/>
          </a:p>
        </p:txBody>
      </p:sp>
    </p:spTree>
    <p:extLst>
      <p:ext uri="{BB962C8B-B14F-4D97-AF65-F5344CB8AC3E}">
        <p14:creationId xmlns:p14="http://schemas.microsoft.com/office/powerpoint/2010/main" val="3774219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26088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4"/>
          <p:cNvSpPr>
            <a:spLocks noGrp="1"/>
          </p:cNvSpPr>
          <p:nvPr>
            <p:ph type="ftr" sz="quarter" idx="10"/>
          </p:nvPr>
        </p:nvSpPr>
        <p:spPr>
          <a:xfrm>
            <a:off x="2085975" y="7251700"/>
            <a:ext cx="6838950" cy="403225"/>
          </a:xfrm>
          <a:prstGeom prst="rect">
            <a:avLst/>
          </a:prstGeom>
        </p:spPr>
        <p:txBody>
          <a:bodyPr/>
          <a:lstStyle>
            <a:lvl1pPr>
              <a:defRPr/>
            </a:lvl1pPr>
          </a:lstStyle>
          <a:p>
            <a:r>
              <a:rPr lang="de-DE" dirty="0" smtClean="0"/>
              <a:t>MSU FRIB </a:t>
            </a:r>
            <a:r>
              <a:rPr lang="de-DE" dirty="0" err="1" smtClean="0"/>
              <a:t>visit</a:t>
            </a:r>
            <a:endParaRPr lang="de-DE" dirty="0"/>
          </a:p>
        </p:txBody>
      </p:sp>
      <p:sp>
        <p:nvSpPr>
          <p:cNvPr id="5" name="Titel 4"/>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72" y="0"/>
            <a:ext cx="10077450" cy="7562850"/>
          </a:xfrm>
          <a:prstGeom prst="rect">
            <a:avLst/>
          </a:prstGeom>
        </p:spPr>
      </p:pic>
      <p:sp>
        <p:nvSpPr>
          <p:cNvPr id="24" name="Datumsplatzhalter 3"/>
          <p:cNvSpPr>
            <a:spLocks noGrp="1"/>
          </p:cNvSpPr>
          <p:nvPr>
            <p:ph type="dt" sz="half" idx="2"/>
          </p:nvPr>
        </p:nvSpPr>
        <p:spPr>
          <a:xfrm>
            <a:off x="595125" y="7266481"/>
            <a:ext cx="2351405" cy="402652"/>
          </a:xfrm>
          <a:prstGeom prst="rect">
            <a:avLst/>
          </a:prstGeom>
        </p:spPr>
        <p:txBody>
          <a:bodyPr vert="horz" lIns="100794" tIns="50397" rIns="100794" bIns="50397" rtlCol="0" anchor="ctr"/>
          <a:lstStyle>
            <a:lvl1pPr algn="l">
              <a:defRPr sz="1100">
                <a:solidFill>
                  <a:schemeClr val="tx1"/>
                </a:solidFill>
              </a:defRPr>
            </a:lvl1pPr>
          </a:lstStyle>
          <a:p>
            <a:fld id="{60FCE90C-09DE-4743-AA7E-0F587AC5308F}" type="datetime1">
              <a:rPr lang="de-DE" smtClean="0"/>
              <a:t>19.05.2014</a:t>
            </a:fld>
            <a:endParaRPr lang="de-DE" dirty="0"/>
          </a:p>
        </p:txBody>
      </p:sp>
      <p:sp>
        <p:nvSpPr>
          <p:cNvPr id="25" name="Foliennummernplatzhalter 5"/>
          <p:cNvSpPr>
            <a:spLocks noGrp="1"/>
          </p:cNvSpPr>
          <p:nvPr>
            <p:ph type="sldNum" sz="quarter" idx="4"/>
          </p:nvPr>
        </p:nvSpPr>
        <p:spPr>
          <a:xfrm>
            <a:off x="7170595" y="7266481"/>
            <a:ext cx="2351405" cy="402652"/>
          </a:xfrm>
          <a:prstGeom prst="rect">
            <a:avLst/>
          </a:prstGeom>
        </p:spPr>
        <p:txBody>
          <a:bodyPr vert="horz" lIns="100794" tIns="50397" rIns="100794" bIns="50397" rtlCol="0" anchor="ctr"/>
          <a:lstStyle>
            <a:lvl1pPr algn="r">
              <a:defRPr sz="1100">
                <a:solidFill>
                  <a:schemeClr val="tx1"/>
                </a:solidFill>
              </a:defRPr>
            </a:lvl1pPr>
          </a:lstStyle>
          <a:p>
            <a:fld id="{9AAB34EB-4C0D-4547-94AE-D27588448A81}" type="slidenum">
              <a:rPr lang="de-DE" smtClean="0"/>
              <a:pPr/>
              <a:t>‹Nr.›</a:t>
            </a:fld>
            <a:endParaRPr lang="de-DE"/>
          </a:p>
        </p:txBody>
      </p:sp>
      <p:sp>
        <p:nvSpPr>
          <p:cNvPr id="8" name="Titel 22"/>
          <p:cNvSpPr>
            <a:spLocks noGrp="1"/>
          </p:cNvSpPr>
          <p:nvPr>
            <p:ph type="title" hasCustomPrompt="1"/>
          </p:nvPr>
        </p:nvSpPr>
        <p:spPr>
          <a:xfrm>
            <a:off x="595125" y="794001"/>
            <a:ext cx="6498390" cy="1022986"/>
          </a:xfrm>
        </p:spPr>
        <p:txBody>
          <a:bodyPr anchor="t">
            <a:normAutofit/>
          </a:bodyPr>
          <a:lstStyle>
            <a:lvl1pPr algn="l">
              <a:spcBef>
                <a:spcPts val="0"/>
              </a:spcBef>
              <a:defRPr lang="de-DE" sz="3300" b="0" kern="1200" dirty="0" smtClean="0">
                <a:solidFill>
                  <a:schemeClr val="tx2"/>
                </a:solidFill>
                <a:latin typeface="+mj-lt"/>
                <a:ea typeface="+mn-ea"/>
                <a:cs typeface="+mn-cs"/>
              </a:defRPr>
            </a:lvl1pPr>
          </a:lstStyle>
          <a:p>
            <a:pPr marL="0" lvl="0" indent="0" algn="l" defTabSz="1007943" rtl="0" eaLnBrk="1" latinLnBrk="0" hangingPunct="1">
              <a:spcBef>
                <a:spcPct val="20000"/>
              </a:spcBef>
              <a:buFont typeface="Arial" pitchFamily="34" charset="0"/>
              <a:buNone/>
            </a:pPr>
            <a:r>
              <a:rPr lang="de-DE" dirty="0" smtClean="0"/>
              <a:t>Überschrift durch Klicken bearbeiten</a:t>
            </a:r>
            <a:endParaRPr lang="de-DE" dirty="0"/>
          </a:p>
        </p:txBody>
      </p:sp>
    </p:spTree>
    <p:extLst>
      <p:ext uri="{BB962C8B-B14F-4D97-AF65-F5344CB8AC3E}">
        <p14:creationId xmlns:p14="http://schemas.microsoft.com/office/powerpoint/2010/main" val="282405805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58166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9500"/>
            <a:ext cx="8566150"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511300" y="4286250"/>
            <a:ext cx="7054850"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62013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22670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72318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5338" y="4859338"/>
            <a:ext cx="8566150" cy="15017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95338" y="3205163"/>
            <a:ext cx="8566150"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08328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3238" y="2486025"/>
            <a:ext cx="4459287"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14925" y="2486025"/>
            <a:ext cx="4459288"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71054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3238" y="303213"/>
            <a:ext cx="907097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03238" y="1692275"/>
            <a:ext cx="4452937"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03238" y="2398713"/>
            <a:ext cx="4452937"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119688" y="1692275"/>
            <a:ext cx="4454525"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119688" y="2398713"/>
            <a:ext cx="44545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2546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02654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64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3238" y="301625"/>
            <a:ext cx="3316287" cy="1281113"/>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940175" y="301625"/>
            <a:ext cx="5634038"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3238" y="1582738"/>
            <a:ext cx="3316287"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987457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4850" y="5294313"/>
            <a:ext cx="6046788" cy="623887"/>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74850" y="676275"/>
            <a:ext cx="60467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74850" y="5918200"/>
            <a:ext cx="6046788"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663044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53928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7263" y="1408113"/>
            <a:ext cx="2266950" cy="53482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3238" y="1408113"/>
            <a:ext cx="6651625" cy="534828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2377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5338" y="4859338"/>
            <a:ext cx="8566150" cy="15017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95338" y="3205163"/>
            <a:ext cx="8566150"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833028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9500"/>
            <a:ext cx="8566150"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511300" y="4286250"/>
            <a:ext cx="7054850"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F9FE43C-0F53-4352-BE4C-6318C83748BD}"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887858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9FE43C-0F53-4352-BE4C-6318C83748BD}"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147684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5338" y="4859338"/>
            <a:ext cx="8566150"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95338" y="3205163"/>
            <a:ext cx="8566150"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3F9FE43C-0F53-4352-BE4C-6318C83748BD}"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660604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3238" y="1765300"/>
            <a:ext cx="4459287"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14925" y="1765300"/>
            <a:ext cx="4459288"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F9FE43C-0F53-4352-BE4C-6318C83748BD}"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2438979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03238" y="1692275"/>
            <a:ext cx="4452937"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03238" y="2398713"/>
            <a:ext cx="4452937"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119688" y="1692275"/>
            <a:ext cx="4454525"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119688" y="2398713"/>
            <a:ext cx="44545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F9FE43C-0F53-4352-BE4C-6318C83748BD}" type="datetimeFigureOut">
              <a:rPr lang="de-DE" smtClean="0"/>
              <a:t>19.05.2014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379936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F9FE43C-0F53-4352-BE4C-6318C83748BD}" type="datetimeFigureOut">
              <a:rPr lang="de-DE" smtClean="0"/>
              <a:t>19.05.2014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3318994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9FE43C-0F53-4352-BE4C-6318C83748BD}" type="datetimeFigureOut">
              <a:rPr lang="de-DE" smtClean="0"/>
              <a:t>19.05.2014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3207748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3238" y="301625"/>
            <a:ext cx="3316287" cy="1281113"/>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940175" y="301625"/>
            <a:ext cx="5634038"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3238" y="1582738"/>
            <a:ext cx="3316287"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F9FE43C-0F53-4352-BE4C-6318C83748BD}"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1382588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4850" y="5294313"/>
            <a:ext cx="6046788" cy="623887"/>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74850" y="676275"/>
            <a:ext cx="60467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74850" y="5918200"/>
            <a:ext cx="6046788"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F9FE43C-0F53-4352-BE4C-6318C83748BD}"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66035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9FE43C-0F53-4352-BE4C-6318C83748BD}"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300073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3238" y="2486025"/>
            <a:ext cx="4459287"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14925" y="2486025"/>
            <a:ext cx="4459288"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64223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7263" y="303213"/>
            <a:ext cx="2266950" cy="64531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3238" y="303213"/>
            <a:ext cx="6651625" cy="645318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9FE43C-0F53-4352-BE4C-6318C83748BD}"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428024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F9FE43C-0F53-4352-BE4C-6318C83748BD}" type="datetimeFigureOut">
              <a:rPr lang="de-DE" smtClean="0"/>
              <a:t>19.05.2014</a:t>
            </a:fld>
            <a:endParaRPr lang="de-DE"/>
          </a:p>
        </p:txBody>
      </p:sp>
      <p:sp>
        <p:nvSpPr>
          <p:cNvPr id="4" name="Fußzeilenplatzhalter 3"/>
          <p:cNvSpPr>
            <a:spLocks noGrp="1"/>
          </p:cNvSpPr>
          <p:nvPr>
            <p:ph type="ftr" sz="quarter" idx="11"/>
          </p:nvPr>
        </p:nvSpPr>
        <p:spPr/>
        <p:txBody>
          <a:bodyPr/>
          <a:lstStyle/>
          <a:p>
            <a:r>
              <a:rPr lang="en-US" smtClean="0"/>
              <a:t>Perspectives on Superconducting RF, A workshop in celebration of the career of Peter Kneisel</a:t>
            </a:r>
          </a:p>
          <a:p>
            <a:r>
              <a:rPr lang="en-US" smtClean="0"/>
              <a:t>May 19, 2014, Thomas Jefferson National Accelerator Facility, Newport News, VA</a:t>
            </a:r>
            <a:endParaRPr lang="de-DE" dirty="0"/>
          </a:p>
        </p:txBody>
      </p:sp>
      <p:sp>
        <p:nvSpPr>
          <p:cNvPr id="5" name="Foliennummernplatzhalter 4"/>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131732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F9FE43C-0F53-4352-BE4C-6318C83748BD}" type="datetimeFigureOut">
              <a:rPr lang="de-DE" smtClean="0"/>
              <a:t>19.05.2014</a:t>
            </a:fld>
            <a:endParaRPr lang="de-DE"/>
          </a:p>
        </p:txBody>
      </p:sp>
      <p:sp>
        <p:nvSpPr>
          <p:cNvPr id="4" name="Fußzeilenplatzhalter 3"/>
          <p:cNvSpPr>
            <a:spLocks noGrp="1"/>
          </p:cNvSpPr>
          <p:nvPr>
            <p:ph type="ftr" sz="quarter" idx="11"/>
          </p:nvPr>
        </p:nvSpPr>
        <p:spPr/>
        <p:txBody>
          <a:bodyPr/>
          <a:lstStyle/>
          <a:p>
            <a:r>
              <a:rPr lang="en-US" smtClean="0"/>
              <a:t>Perspectives on Superconducting RF, A workshop in celebration of the career of Peter Kneisel</a:t>
            </a:r>
          </a:p>
          <a:p>
            <a:r>
              <a:rPr lang="en-US" smtClean="0"/>
              <a:t>May 19, 2014, Thomas Jefferson National Accelerator Facility, Newport News, VA</a:t>
            </a:r>
            <a:endParaRPr lang="de-DE" dirty="0"/>
          </a:p>
        </p:txBody>
      </p:sp>
      <p:sp>
        <p:nvSpPr>
          <p:cNvPr id="5" name="Foliennummernplatzhalter 4"/>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2585143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F9FE43C-0F53-4352-BE4C-6318C83748BD}" type="datetimeFigureOut">
              <a:rPr lang="de-DE" smtClean="0"/>
              <a:t>19.05.2014</a:t>
            </a:fld>
            <a:endParaRPr lang="de-DE"/>
          </a:p>
        </p:txBody>
      </p:sp>
      <p:sp>
        <p:nvSpPr>
          <p:cNvPr id="4" name="Fußzeilenplatzhalter 3"/>
          <p:cNvSpPr>
            <a:spLocks noGrp="1"/>
          </p:cNvSpPr>
          <p:nvPr>
            <p:ph type="ftr" sz="quarter" idx="11"/>
          </p:nvPr>
        </p:nvSpPr>
        <p:spPr/>
        <p:txBody>
          <a:bodyPr/>
          <a:lstStyle/>
          <a:p>
            <a:r>
              <a:rPr lang="en-US" smtClean="0"/>
              <a:t>Perspectives on Superconducting RF, A workshop in celebration of the career of Peter Kneisel</a:t>
            </a:r>
          </a:p>
          <a:p>
            <a:r>
              <a:rPr lang="en-US" smtClean="0"/>
              <a:t>May 19, 2014, Thomas Jefferson National Accelerator Facility, Newport News, VA</a:t>
            </a:r>
            <a:endParaRPr lang="de-DE" dirty="0"/>
          </a:p>
        </p:txBody>
      </p:sp>
      <p:sp>
        <p:nvSpPr>
          <p:cNvPr id="5" name="Foliennummernplatzhalter 4"/>
          <p:cNvSpPr>
            <a:spLocks noGrp="1"/>
          </p:cNvSpPr>
          <p:nvPr>
            <p:ph type="sldNum" sz="quarter" idx="12"/>
          </p:nvPr>
        </p:nvSpPr>
        <p:spPr/>
        <p:txBody>
          <a:bodyPr/>
          <a:lstStyle/>
          <a:p>
            <a:fld id="{F93792A2-35AB-47DE-9552-7D6A910F5E41}" type="slidenum">
              <a:rPr lang="de-DE" smtClean="0"/>
              <a:t>‹Nr.›</a:t>
            </a:fld>
            <a:endParaRPr lang="de-DE"/>
          </a:p>
        </p:txBody>
      </p:sp>
    </p:spTree>
    <p:extLst>
      <p:ext uri="{BB962C8B-B14F-4D97-AF65-F5344CB8AC3E}">
        <p14:creationId xmlns:p14="http://schemas.microsoft.com/office/powerpoint/2010/main" val="444223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9500"/>
            <a:ext cx="8566150"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511300" y="4286250"/>
            <a:ext cx="7054850"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3D8A7C8-39CD-4B66-8AC2-933F85E9CE11}"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1737943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3D8A7C8-39CD-4B66-8AC2-933F85E9CE11}"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1535230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5338" y="4859338"/>
            <a:ext cx="8566150"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95338" y="3205163"/>
            <a:ext cx="8566150"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3D8A7C8-39CD-4B66-8AC2-933F85E9CE11}"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919570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3238" y="1765300"/>
            <a:ext cx="4459287"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14925" y="1765300"/>
            <a:ext cx="4459288"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3D8A7C8-39CD-4B66-8AC2-933F85E9CE11}"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3597178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03238" y="1692275"/>
            <a:ext cx="4452937"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03238" y="2398713"/>
            <a:ext cx="4452937"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119688" y="1692275"/>
            <a:ext cx="4454525"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119688" y="2398713"/>
            <a:ext cx="44545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3D8A7C8-39CD-4B66-8AC2-933F85E9CE11}" type="datetimeFigureOut">
              <a:rPr lang="de-DE" smtClean="0"/>
              <a:t>19.05.2014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1573392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3D8A7C8-39CD-4B66-8AC2-933F85E9CE11}" type="datetimeFigureOut">
              <a:rPr lang="de-DE" smtClean="0"/>
              <a:t>19.05.2014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10608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3238" y="303213"/>
            <a:ext cx="907097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03238" y="1692275"/>
            <a:ext cx="4452937"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03238" y="2398713"/>
            <a:ext cx="4452937"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119688" y="1692275"/>
            <a:ext cx="4454525"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119688" y="2398713"/>
            <a:ext cx="44545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73205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D8A7C8-39CD-4B66-8AC2-933F85E9CE11}" type="datetimeFigureOut">
              <a:rPr lang="de-DE" smtClean="0"/>
              <a:t>19.05.2014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4031917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3238" y="301625"/>
            <a:ext cx="3316287" cy="1281113"/>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940175" y="301625"/>
            <a:ext cx="5634038"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3238" y="1582738"/>
            <a:ext cx="3316287"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3D8A7C8-39CD-4B66-8AC2-933F85E9CE11}"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2948437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4850" y="5294313"/>
            <a:ext cx="6046788" cy="623887"/>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74850" y="676275"/>
            <a:ext cx="60467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74850" y="5918200"/>
            <a:ext cx="6046788"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3D8A7C8-39CD-4B66-8AC2-933F85E9CE11}" type="datetimeFigureOut">
              <a:rPr lang="de-DE" smtClean="0"/>
              <a:t>19.05.2014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511053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3D8A7C8-39CD-4B66-8AC2-933F85E9CE11}"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3223741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7263" y="303213"/>
            <a:ext cx="2266950" cy="64531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3238" y="303213"/>
            <a:ext cx="6651625" cy="645318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3D8A7C8-39CD-4B66-8AC2-933F85E9CE11}" type="datetimeFigureOut">
              <a:rPr lang="de-DE" smtClean="0"/>
              <a:t>19.05.2014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9225B2C-1710-4F17-A61D-87EF62098F58}" type="slidenum">
              <a:rPr lang="de-DE" smtClean="0"/>
              <a:t>‹Nr.›</a:t>
            </a:fld>
            <a:endParaRPr lang="de-DE"/>
          </a:p>
        </p:txBody>
      </p:sp>
    </p:spTree>
    <p:extLst>
      <p:ext uri="{BB962C8B-B14F-4D97-AF65-F5344CB8AC3E}">
        <p14:creationId xmlns:p14="http://schemas.microsoft.com/office/powerpoint/2010/main" val="231825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1581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4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3238" y="301625"/>
            <a:ext cx="3316287" cy="1281113"/>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940175" y="301625"/>
            <a:ext cx="5634038"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3238" y="1582738"/>
            <a:ext cx="3316287"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54779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4850" y="5294313"/>
            <a:ext cx="6046788" cy="623887"/>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74850" y="676275"/>
            <a:ext cx="60467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74850" y="5918200"/>
            <a:ext cx="6046788"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52151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screen"/>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03238" y="1408113"/>
            <a:ext cx="64674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lvl="0"/>
            <a:r>
              <a:rPr lang="de-DE" smtClean="0"/>
              <a:t>Mastertitelformat bearbeiten</a:t>
            </a:r>
          </a:p>
        </p:txBody>
      </p:sp>
      <p:sp>
        <p:nvSpPr>
          <p:cNvPr id="1027" name="Textplatzhalter 2"/>
          <p:cNvSpPr>
            <a:spLocks noGrp="1"/>
          </p:cNvSpPr>
          <p:nvPr>
            <p:ph type="body" idx="1"/>
          </p:nvPr>
        </p:nvSpPr>
        <p:spPr bwMode="auto">
          <a:xfrm>
            <a:off x="503238" y="2486025"/>
            <a:ext cx="90709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6804" name="Text Box 4"/>
          <p:cNvSpPr txBox="1">
            <a:spLocks noChangeArrowheads="1"/>
          </p:cNvSpPr>
          <p:nvPr/>
        </p:nvSpPr>
        <p:spPr bwMode="auto">
          <a:xfrm>
            <a:off x="7048500" y="7043738"/>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Calibri" pitchFamily="34" charset="0"/>
                <a:ea typeface="ＭＳ Ｐゴシック" pitchFamily="-65" charset="-128"/>
              </a:defRPr>
            </a:lvl1pPr>
            <a:lvl2pPr>
              <a:defRPr sz="2000">
                <a:solidFill>
                  <a:schemeClr val="tx1"/>
                </a:solidFill>
                <a:latin typeface="Calibri" pitchFamily="34" charset="0"/>
                <a:ea typeface="ＭＳ Ｐゴシック" pitchFamily="-65" charset="-128"/>
              </a:defRPr>
            </a:lvl2pPr>
            <a:lvl3pPr>
              <a:defRPr sz="2000">
                <a:solidFill>
                  <a:schemeClr val="tx1"/>
                </a:solidFill>
                <a:latin typeface="Calibri" pitchFamily="34" charset="0"/>
                <a:ea typeface="ＭＳ Ｐゴシック" pitchFamily="-65" charset="-128"/>
              </a:defRPr>
            </a:lvl3pPr>
            <a:lvl4pPr>
              <a:defRPr sz="2000">
                <a:solidFill>
                  <a:schemeClr val="tx1"/>
                </a:solidFill>
                <a:latin typeface="Calibri" pitchFamily="34" charset="0"/>
                <a:ea typeface="ＭＳ Ｐゴシック" pitchFamily="-65" charset="-128"/>
              </a:defRPr>
            </a:lvl4pPr>
            <a:lvl5pPr>
              <a:defRPr sz="2000">
                <a:solidFill>
                  <a:schemeClr val="tx1"/>
                </a:solidFill>
                <a:latin typeface="Calibri" pitchFamily="34" charset="0"/>
                <a:ea typeface="ＭＳ Ｐゴシック" pitchFamily="-65" charset="-128"/>
              </a:defRPr>
            </a:lvl5pPr>
            <a:lvl6pPr marL="2471738" indent="-185738" fontAlgn="base">
              <a:spcBef>
                <a:spcPct val="0"/>
              </a:spcBef>
              <a:spcAft>
                <a:spcPct val="0"/>
              </a:spcAft>
              <a:defRPr sz="2000">
                <a:solidFill>
                  <a:schemeClr val="tx1"/>
                </a:solidFill>
                <a:latin typeface="Calibri" pitchFamily="34" charset="0"/>
                <a:ea typeface="ＭＳ Ｐゴシック" pitchFamily="-65" charset="-128"/>
              </a:defRPr>
            </a:lvl6pPr>
            <a:lvl7pPr marL="2928938" indent="-185738" fontAlgn="base">
              <a:spcBef>
                <a:spcPct val="0"/>
              </a:spcBef>
              <a:spcAft>
                <a:spcPct val="0"/>
              </a:spcAft>
              <a:defRPr sz="2000">
                <a:solidFill>
                  <a:schemeClr val="tx1"/>
                </a:solidFill>
                <a:latin typeface="Calibri" pitchFamily="34" charset="0"/>
                <a:ea typeface="ＭＳ Ｐゴシック" pitchFamily="-65" charset="-128"/>
              </a:defRPr>
            </a:lvl7pPr>
            <a:lvl8pPr marL="3386138" indent="-185738" fontAlgn="base">
              <a:spcBef>
                <a:spcPct val="0"/>
              </a:spcBef>
              <a:spcAft>
                <a:spcPct val="0"/>
              </a:spcAft>
              <a:defRPr sz="2000">
                <a:solidFill>
                  <a:schemeClr val="tx1"/>
                </a:solidFill>
                <a:latin typeface="Calibri" pitchFamily="34" charset="0"/>
                <a:ea typeface="ＭＳ Ｐゴシック" pitchFamily="-65" charset="-128"/>
              </a:defRPr>
            </a:lvl8pPr>
            <a:lvl9pPr marL="3843338" indent="-185738" fontAlgn="base">
              <a:spcBef>
                <a:spcPct val="0"/>
              </a:spcBef>
              <a:spcAft>
                <a:spcPct val="0"/>
              </a:spcAft>
              <a:defRPr sz="2000">
                <a:solidFill>
                  <a:schemeClr val="tx1"/>
                </a:solidFill>
                <a:latin typeface="Calibri" pitchFamily="34" charset="0"/>
                <a:ea typeface="ＭＳ Ｐゴシック" pitchFamily="-65" charset="-128"/>
              </a:defRPr>
            </a:lvl9pPr>
          </a:lstStyle>
          <a:p>
            <a:pPr defTabSz="914400">
              <a:defRPr/>
            </a:pPr>
            <a:endParaRPr lang="en-US" sz="120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93" r:id="rId16"/>
    <p:sldLayoutId id="2147483722" r:id="rId17"/>
    <p:sldLayoutId id="2147483723" r:id="rId18"/>
  </p:sldLayoutIdLst>
  <p:timing>
    <p:tnLst>
      <p:par>
        <p:cTn id="1" dur="indefinite" restart="never" nodeType="tmRoot"/>
      </p:par>
    </p:tnLst>
  </p:timing>
  <p:hf sldNum="0" hdr="0" dt="0"/>
  <p:txStyles>
    <p:titleStyle>
      <a:lvl1pPr algn="l" defTabSz="503238" rtl="0" eaLnBrk="0" fontAlgn="base" hangingPunct="0">
        <a:spcBef>
          <a:spcPct val="0"/>
        </a:spcBef>
        <a:spcAft>
          <a:spcPct val="0"/>
        </a:spcAft>
        <a:defRPr sz="3300">
          <a:solidFill>
            <a:srgbClr val="12408B"/>
          </a:solidFill>
          <a:latin typeface="+mj-lt"/>
          <a:ea typeface="+mj-ea"/>
          <a:cs typeface="+mj-cs"/>
        </a:defRPr>
      </a:lvl1pPr>
      <a:lvl2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2pPr>
      <a:lvl3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3pPr>
      <a:lvl4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4pPr>
      <a:lvl5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5pPr>
      <a:lvl6pPr marL="457200" algn="l" defTabSz="503238" rtl="0" fontAlgn="base">
        <a:spcBef>
          <a:spcPct val="0"/>
        </a:spcBef>
        <a:spcAft>
          <a:spcPct val="0"/>
        </a:spcAft>
        <a:defRPr sz="3300">
          <a:solidFill>
            <a:srgbClr val="12408B"/>
          </a:solidFill>
          <a:latin typeface="Calibri" pitchFamily="34" charset="0"/>
          <a:ea typeface="ＭＳ Ｐゴシック" pitchFamily="-65" charset="-128"/>
        </a:defRPr>
      </a:lvl6pPr>
      <a:lvl7pPr marL="914400" algn="l" defTabSz="503238" rtl="0" fontAlgn="base">
        <a:spcBef>
          <a:spcPct val="0"/>
        </a:spcBef>
        <a:spcAft>
          <a:spcPct val="0"/>
        </a:spcAft>
        <a:defRPr sz="3300">
          <a:solidFill>
            <a:srgbClr val="12408B"/>
          </a:solidFill>
          <a:latin typeface="Calibri" pitchFamily="34" charset="0"/>
          <a:ea typeface="ＭＳ Ｐゴシック" pitchFamily="-65" charset="-128"/>
        </a:defRPr>
      </a:lvl7pPr>
      <a:lvl8pPr marL="1371600" algn="l" defTabSz="503238" rtl="0" fontAlgn="base">
        <a:spcBef>
          <a:spcPct val="0"/>
        </a:spcBef>
        <a:spcAft>
          <a:spcPct val="0"/>
        </a:spcAft>
        <a:defRPr sz="3300">
          <a:solidFill>
            <a:srgbClr val="12408B"/>
          </a:solidFill>
          <a:latin typeface="Calibri" pitchFamily="34" charset="0"/>
          <a:ea typeface="ＭＳ Ｐゴシック" pitchFamily="-65" charset="-128"/>
        </a:defRPr>
      </a:lvl8pPr>
      <a:lvl9pPr marL="1828800" algn="l" defTabSz="503238" rtl="0" fontAlgn="base">
        <a:spcBef>
          <a:spcPct val="0"/>
        </a:spcBef>
        <a:spcAft>
          <a:spcPct val="0"/>
        </a:spcAft>
        <a:defRPr sz="3300">
          <a:solidFill>
            <a:srgbClr val="12408B"/>
          </a:solidFill>
          <a:latin typeface="Calibri" pitchFamily="34" charset="0"/>
          <a:ea typeface="ＭＳ Ｐゴシック" pitchFamily="-65" charset="-128"/>
        </a:defRPr>
      </a:lvl9pPr>
    </p:titleStyle>
    <p:bodyStyle>
      <a:lvl1pPr marL="376238" indent="-376238"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cs typeface="+mn-cs"/>
        </a:defRPr>
      </a:lvl1pPr>
      <a:lvl2pPr marL="817563" indent="-3143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2pPr>
      <a:lvl3pPr marL="1258888"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3pPr>
      <a:lvl4pPr marL="1763713"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4pPr>
      <a:lvl5pPr marL="2266950"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5pPr>
      <a:lvl6pPr marL="27241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6pPr>
      <a:lvl7pPr marL="31813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7pPr>
      <a:lvl8pPr marL="36385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8pPr>
      <a:lvl9pPr marL="40957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503238" y="1408113"/>
            <a:ext cx="64674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lvl="0"/>
            <a:r>
              <a:rPr lang="de-DE" smtClean="0"/>
              <a:t>Mastertitelformat bearbeiten</a:t>
            </a:r>
          </a:p>
        </p:txBody>
      </p:sp>
      <p:sp>
        <p:nvSpPr>
          <p:cNvPr id="2051" name="Textplatzhalter 2"/>
          <p:cNvSpPr>
            <a:spLocks noGrp="1"/>
          </p:cNvSpPr>
          <p:nvPr>
            <p:ph type="body" idx="1"/>
          </p:nvPr>
        </p:nvSpPr>
        <p:spPr bwMode="auto">
          <a:xfrm>
            <a:off x="503238" y="2486025"/>
            <a:ext cx="90709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dt="0"/>
  <p:txStyles>
    <p:titleStyle>
      <a:lvl1pPr algn="l" defTabSz="503238" rtl="0" eaLnBrk="0" fontAlgn="base" hangingPunct="0">
        <a:spcBef>
          <a:spcPct val="0"/>
        </a:spcBef>
        <a:spcAft>
          <a:spcPct val="0"/>
        </a:spcAft>
        <a:defRPr sz="3300">
          <a:solidFill>
            <a:srgbClr val="12408B"/>
          </a:solidFill>
          <a:latin typeface="+mj-lt"/>
          <a:ea typeface="+mj-ea"/>
          <a:cs typeface="+mj-cs"/>
        </a:defRPr>
      </a:lvl1pPr>
      <a:lvl2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2pPr>
      <a:lvl3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3pPr>
      <a:lvl4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4pPr>
      <a:lvl5pPr algn="l" defTabSz="503238" rtl="0" eaLnBrk="0" fontAlgn="base" hangingPunct="0">
        <a:spcBef>
          <a:spcPct val="0"/>
        </a:spcBef>
        <a:spcAft>
          <a:spcPct val="0"/>
        </a:spcAft>
        <a:defRPr sz="3300">
          <a:solidFill>
            <a:srgbClr val="12408B"/>
          </a:solidFill>
          <a:latin typeface="Calibri" pitchFamily="34" charset="0"/>
          <a:ea typeface="ＭＳ Ｐゴシック" pitchFamily="-65" charset="-128"/>
        </a:defRPr>
      </a:lvl5pPr>
      <a:lvl6pPr marL="457200" algn="l" defTabSz="503238" rtl="0" fontAlgn="base">
        <a:spcBef>
          <a:spcPct val="0"/>
        </a:spcBef>
        <a:spcAft>
          <a:spcPct val="0"/>
        </a:spcAft>
        <a:defRPr sz="3300">
          <a:solidFill>
            <a:srgbClr val="12408B"/>
          </a:solidFill>
          <a:latin typeface="Calibri" pitchFamily="34" charset="0"/>
          <a:ea typeface="ＭＳ Ｐゴシック" pitchFamily="-65" charset="-128"/>
        </a:defRPr>
      </a:lvl6pPr>
      <a:lvl7pPr marL="914400" algn="l" defTabSz="503238" rtl="0" fontAlgn="base">
        <a:spcBef>
          <a:spcPct val="0"/>
        </a:spcBef>
        <a:spcAft>
          <a:spcPct val="0"/>
        </a:spcAft>
        <a:defRPr sz="3300">
          <a:solidFill>
            <a:srgbClr val="12408B"/>
          </a:solidFill>
          <a:latin typeface="Calibri" pitchFamily="34" charset="0"/>
          <a:ea typeface="ＭＳ Ｐゴシック" pitchFamily="-65" charset="-128"/>
        </a:defRPr>
      </a:lvl7pPr>
      <a:lvl8pPr marL="1371600" algn="l" defTabSz="503238" rtl="0" fontAlgn="base">
        <a:spcBef>
          <a:spcPct val="0"/>
        </a:spcBef>
        <a:spcAft>
          <a:spcPct val="0"/>
        </a:spcAft>
        <a:defRPr sz="3300">
          <a:solidFill>
            <a:srgbClr val="12408B"/>
          </a:solidFill>
          <a:latin typeface="Calibri" pitchFamily="34" charset="0"/>
          <a:ea typeface="ＭＳ Ｐゴシック" pitchFamily="-65" charset="-128"/>
        </a:defRPr>
      </a:lvl8pPr>
      <a:lvl9pPr marL="1828800" algn="l" defTabSz="503238" rtl="0" fontAlgn="base">
        <a:spcBef>
          <a:spcPct val="0"/>
        </a:spcBef>
        <a:spcAft>
          <a:spcPct val="0"/>
        </a:spcAft>
        <a:defRPr sz="3300">
          <a:solidFill>
            <a:srgbClr val="12408B"/>
          </a:solidFill>
          <a:latin typeface="Calibri" pitchFamily="34" charset="0"/>
          <a:ea typeface="ＭＳ Ｐゴシック" pitchFamily="-65" charset="-128"/>
        </a:defRPr>
      </a:lvl9pPr>
    </p:titleStyle>
    <p:bodyStyle>
      <a:lvl1pPr marL="376238" indent="-376238"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cs typeface="+mn-cs"/>
        </a:defRPr>
      </a:lvl1pPr>
      <a:lvl2pPr marL="817563" indent="-3143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2pPr>
      <a:lvl3pPr marL="1258888"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3pPr>
      <a:lvl4pPr marL="1763713"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4pPr>
      <a:lvl5pPr marL="2266950" indent="-250825" algn="l" defTabSz="503238" rtl="0" eaLnBrk="0" fontAlgn="base" hangingPunct="0">
        <a:lnSpc>
          <a:spcPts val="3313"/>
        </a:lnSpc>
        <a:spcBef>
          <a:spcPts val="525"/>
        </a:spcBef>
        <a:spcAft>
          <a:spcPct val="0"/>
        </a:spcAft>
        <a:buFont typeface="Arial" charset="0"/>
        <a:buChar char="»"/>
        <a:defRPr sz="2200">
          <a:solidFill>
            <a:srgbClr val="595959"/>
          </a:solidFill>
          <a:latin typeface="+mn-lt"/>
          <a:ea typeface="+mn-ea"/>
        </a:defRPr>
      </a:lvl5pPr>
      <a:lvl6pPr marL="27241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6pPr>
      <a:lvl7pPr marL="31813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7pPr>
      <a:lvl8pPr marL="36385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8pPr>
      <a:lvl9pPr marL="4095750" indent="-250825" algn="l" defTabSz="503238" rtl="0" fontAlgn="base">
        <a:lnSpc>
          <a:spcPts val="3313"/>
        </a:lnSpc>
        <a:spcBef>
          <a:spcPts val="525"/>
        </a:spcBef>
        <a:spcAft>
          <a:spcPct val="0"/>
        </a:spcAft>
        <a:buFont typeface="Arial" charset="0"/>
        <a:buChar char="»"/>
        <a:defRPr sz="2200">
          <a:solidFill>
            <a:srgbClr val="595959"/>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03238" y="303213"/>
            <a:ext cx="9070975" cy="1260475"/>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03238" y="1765300"/>
            <a:ext cx="9070975" cy="49911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03238" y="7010400"/>
            <a:ext cx="2352675"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3F9FE43C-0F53-4352-BE4C-6318C83748BD}" type="datetimeFigureOut">
              <a:rPr lang="de-DE" smtClean="0"/>
              <a:t>19.05.2014</a:t>
            </a:fld>
            <a:endParaRPr lang="de-DE"/>
          </a:p>
        </p:txBody>
      </p:sp>
      <p:sp>
        <p:nvSpPr>
          <p:cNvPr id="5" name="Fußzeilenplatzhalter 4"/>
          <p:cNvSpPr>
            <a:spLocks noGrp="1"/>
          </p:cNvSpPr>
          <p:nvPr>
            <p:ph type="ftr" sz="quarter" idx="3"/>
          </p:nvPr>
        </p:nvSpPr>
        <p:spPr>
          <a:xfrm>
            <a:off x="503238" y="7010400"/>
            <a:ext cx="9360023"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Perspectives on Superconducting RF, A workshop in celebration of the career of Peter </a:t>
            </a:r>
            <a:r>
              <a:rPr lang="en-US" dirty="0" err="1" smtClean="0"/>
              <a:t>Kneisel</a:t>
            </a:r>
            <a:endParaRPr lang="en-US" dirty="0" smtClean="0"/>
          </a:p>
          <a:p>
            <a:r>
              <a:rPr lang="en-US" dirty="0" smtClean="0"/>
              <a:t>May 19, 2014, Thomas Jefferson National Accelerator Facility, Newport News, VA</a:t>
            </a:r>
            <a:endParaRPr lang="de-DE" dirty="0"/>
          </a:p>
        </p:txBody>
      </p:sp>
      <p:sp>
        <p:nvSpPr>
          <p:cNvPr id="6" name="Foliennummernplatzhalter 5"/>
          <p:cNvSpPr>
            <a:spLocks noGrp="1"/>
          </p:cNvSpPr>
          <p:nvPr>
            <p:ph type="sldNum" sz="quarter" idx="4"/>
          </p:nvPr>
        </p:nvSpPr>
        <p:spPr>
          <a:xfrm>
            <a:off x="7221538" y="7010400"/>
            <a:ext cx="2352675"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F93792A2-35AB-47DE-9552-7D6A910F5E41}" type="slidenum">
              <a:rPr lang="de-DE" smtClean="0"/>
              <a:t>‹Nr.›</a:t>
            </a:fld>
            <a:endParaRPr lang="de-DE"/>
          </a:p>
        </p:txBody>
      </p:sp>
    </p:spTree>
    <p:extLst>
      <p:ext uri="{BB962C8B-B14F-4D97-AF65-F5344CB8AC3E}">
        <p14:creationId xmlns:p14="http://schemas.microsoft.com/office/powerpoint/2010/main" val="292742287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19" r:id="rId12"/>
    <p:sldLayoutId id="2147483720" r:id="rId13"/>
    <p:sldLayoutId id="214748372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03238" y="303213"/>
            <a:ext cx="9070975" cy="1260475"/>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03238" y="1765300"/>
            <a:ext cx="9070975" cy="49911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03238" y="7010400"/>
            <a:ext cx="2352675"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83D8A7C8-39CD-4B66-8AC2-933F85E9CE11}" type="datetimeFigureOut">
              <a:rPr lang="de-DE" smtClean="0"/>
              <a:t>19.05.2014</a:t>
            </a:fld>
            <a:endParaRPr lang="de-DE"/>
          </a:p>
        </p:txBody>
      </p:sp>
      <p:sp>
        <p:nvSpPr>
          <p:cNvPr id="5" name="Fußzeilenplatzhalter 4"/>
          <p:cNvSpPr>
            <a:spLocks noGrp="1"/>
          </p:cNvSpPr>
          <p:nvPr>
            <p:ph type="ftr" sz="quarter" idx="3"/>
          </p:nvPr>
        </p:nvSpPr>
        <p:spPr>
          <a:xfrm>
            <a:off x="3443288" y="7010400"/>
            <a:ext cx="319087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7221538" y="7010400"/>
            <a:ext cx="2352675"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F9225B2C-1710-4F17-A61D-87EF62098F58}" type="slidenum">
              <a:rPr lang="de-DE" smtClean="0"/>
              <a:t>‹Nr.›</a:t>
            </a:fld>
            <a:endParaRPr lang="de-DE"/>
          </a:p>
        </p:txBody>
      </p:sp>
    </p:spTree>
    <p:extLst>
      <p:ext uri="{BB962C8B-B14F-4D97-AF65-F5344CB8AC3E}">
        <p14:creationId xmlns:p14="http://schemas.microsoft.com/office/powerpoint/2010/main" val="28833149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5.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tags" Target="../tags/tag38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Layout" Target="../slideLayouts/slideLayout15.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image" Target="../media/image5.jpeg"/><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Untertitel 10"/>
          <p:cNvSpPr>
            <a:spLocks noGrp="1"/>
          </p:cNvSpPr>
          <p:nvPr>
            <p:ph type="subTitle" idx="4294967295"/>
          </p:nvPr>
        </p:nvSpPr>
        <p:spPr>
          <a:xfrm>
            <a:off x="755650" y="3629025"/>
            <a:ext cx="8566150" cy="1068388"/>
          </a:xfrm>
        </p:spPr>
        <p:txBody>
          <a:bodyPr/>
          <a:lstStyle/>
          <a:p>
            <a:pPr marL="0" indent="0" eaLnBrk="1" hangingPunct="1">
              <a:buFont typeface="Arial" charset="0"/>
              <a:buNone/>
            </a:pPr>
            <a:endParaRPr lang="de-DE" dirty="0" smtClean="0">
              <a:solidFill>
                <a:schemeClr val="bg1"/>
              </a:solidFill>
            </a:endParaRPr>
          </a:p>
          <a:p>
            <a:pPr marL="0" indent="0" eaLnBrk="1" hangingPunct="1">
              <a:buFont typeface="Arial" charset="0"/>
              <a:buNone/>
            </a:pPr>
            <a:endParaRPr lang="de-DE" dirty="0" smtClean="0">
              <a:solidFill>
                <a:schemeClr val="bg1"/>
              </a:solidFill>
            </a:endParaRPr>
          </a:p>
        </p:txBody>
      </p:sp>
      <p:sp>
        <p:nvSpPr>
          <p:cNvPr id="8" name="Titel 9"/>
          <p:cNvSpPr txBox="1">
            <a:spLocks/>
          </p:cNvSpPr>
          <p:nvPr/>
        </p:nvSpPr>
        <p:spPr bwMode="auto">
          <a:xfrm>
            <a:off x="646237" y="1045121"/>
            <a:ext cx="8566150" cy="225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b" anchorCtr="0" compatLnSpc="1">
            <a:prstTxWarp prst="textNoShape">
              <a:avLst/>
            </a:prstTxWarp>
          </a:bodyPr>
          <a:lstStyle/>
          <a:p>
            <a:pPr lvl="0">
              <a:defRPr/>
            </a:pPr>
            <a:r>
              <a:rPr lang="en-US" sz="4000" b="1" kern="0" dirty="0">
                <a:solidFill>
                  <a:schemeClr val="tx2"/>
                </a:solidFill>
                <a:latin typeface="+mj-lt"/>
                <a:ea typeface="+mj-ea"/>
                <a:cs typeface="+mj-cs"/>
              </a:rPr>
              <a:t>Industrialization of </a:t>
            </a:r>
            <a:r>
              <a:rPr lang="en-US" sz="4000" b="1" kern="0" dirty="0" smtClean="0">
                <a:solidFill>
                  <a:schemeClr val="tx2"/>
                </a:solidFill>
                <a:latin typeface="+mj-lt"/>
                <a:ea typeface="+mj-ea"/>
                <a:cs typeface="+mj-cs"/>
              </a:rPr>
              <a:t>SRF:</a:t>
            </a:r>
          </a:p>
          <a:p>
            <a:pPr lvl="0">
              <a:defRPr/>
            </a:pPr>
            <a:r>
              <a:rPr lang="en-US" sz="2800" b="1" kern="0" dirty="0" smtClean="0">
                <a:solidFill>
                  <a:schemeClr val="tx2"/>
                </a:solidFill>
                <a:latin typeface="+mj-lt"/>
                <a:ea typeface="+mj-ea"/>
                <a:cs typeface="+mj-cs"/>
              </a:rPr>
              <a:t>How </a:t>
            </a:r>
            <a:r>
              <a:rPr lang="en-US" sz="2800" b="1" kern="0" dirty="0">
                <a:solidFill>
                  <a:schemeClr val="tx2"/>
                </a:solidFill>
                <a:latin typeface="+mj-lt"/>
                <a:ea typeface="+mj-ea"/>
                <a:cs typeface="+mj-cs"/>
              </a:rPr>
              <a:t>the </a:t>
            </a:r>
            <a:r>
              <a:rPr lang="en-US" sz="2800" b="1" kern="0" dirty="0" smtClean="0">
                <a:solidFill>
                  <a:schemeClr val="tx2"/>
                </a:solidFill>
                <a:latin typeface="+mj-lt"/>
                <a:ea typeface="+mj-ea"/>
                <a:cs typeface="+mj-cs"/>
              </a:rPr>
              <a:t>European XFEL </a:t>
            </a:r>
            <a:r>
              <a:rPr lang="en-US" sz="2800" b="1" kern="0" dirty="0">
                <a:solidFill>
                  <a:schemeClr val="tx2"/>
                </a:solidFill>
                <a:latin typeface="+mj-lt"/>
                <a:ea typeface="+mj-ea"/>
                <a:cs typeface="+mj-cs"/>
              </a:rPr>
              <a:t>is revolutionizing the industrial base for SRF production</a:t>
            </a:r>
            <a:endParaRPr lang="en-US" sz="2800" b="1" kern="0" baseline="0" dirty="0" smtClean="0">
              <a:solidFill>
                <a:schemeClr val="tx2"/>
              </a:solidFill>
              <a:latin typeface="+mj-lt"/>
              <a:ea typeface="+mj-ea"/>
              <a:cs typeface="+mj-cs"/>
            </a:endParaRPr>
          </a:p>
        </p:txBody>
      </p:sp>
      <p:sp>
        <p:nvSpPr>
          <p:cNvPr id="9" name="Rechteck 8"/>
          <p:cNvSpPr/>
          <p:nvPr/>
        </p:nvSpPr>
        <p:spPr>
          <a:xfrm>
            <a:off x="750966" y="3925441"/>
            <a:ext cx="6159967" cy="2677656"/>
          </a:xfrm>
          <a:prstGeom prst="rect">
            <a:avLst/>
          </a:prstGeom>
        </p:spPr>
        <p:txBody>
          <a:bodyPr wrap="square">
            <a:spAutoFit/>
          </a:bodyPr>
          <a:lstStyle/>
          <a:p>
            <a:r>
              <a:rPr lang="en-US" sz="2400" dirty="0" smtClean="0">
                <a:solidFill>
                  <a:schemeClr val="bg1"/>
                </a:solidFill>
              </a:rPr>
              <a:t>Michael </a:t>
            </a:r>
            <a:r>
              <a:rPr lang="en-US" sz="2400" dirty="0" err="1" smtClean="0">
                <a:solidFill>
                  <a:schemeClr val="bg1"/>
                </a:solidFill>
              </a:rPr>
              <a:t>Peiniger</a:t>
            </a:r>
            <a:endParaRPr lang="en-US" sz="2400" dirty="0" smtClean="0">
              <a:solidFill>
                <a:schemeClr val="bg1"/>
              </a:solidFill>
            </a:endParaRPr>
          </a:p>
          <a:p>
            <a:endParaRPr lang="en-US" sz="2400" dirty="0" smtClean="0">
              <a:solidFill>
                <a:schemeClr val="bg1"/>
              </a:solidFill>
            </a:endParaRPr>
          </a:p>
          <a:p>
            <a:r>
              <a:rPr lang="en-US" sz="2400" dirty="0" smtClean="0">
                <a:solidFill>
                  <a:schemeClr val="bg1"/>
                </a:solidFill>
              </a:rPr>
              <a:t>RI Research Instruments GmbH</a:t>
            </a:r>
          </a:p>
          <a:p>
            <a:r>
              <a:rPr lang="en-US" sz="2400" dirty="0" smtClean="0">
                <a:solidFill>
                  <a:schemeClr val="bg1"/>
                </a:solidFill>
              </a:rPr>
              <a:t>Friedrich-Ebert-Str. 1</a:t>
            </a:r>
          </a:p>
          <a:p>
            <a:r>
              <a:rPr lang="en-US" sz="2400" dirty="0" smtClean="0">
                <a:solidFill>
                  <a:schemeClr val="bg1"/>
                </a:solidFill>
              </a:rPr>
              <a:t>51429 </a:t>
            </a:r>
            <a:r>
              <a:rPr lang="en-US" sz="2400" dirty="0" err="1" smtClean="0">
                <a:solidFill>
                  <a:schemeClr val="bg1"/>
                </a:solidFill>
              </a:rPr>
              <a:t>Bergisch</a:t>
            </a:r>
            <a:r>
              <a:rPr lang="en-US" sz="2400" dirty="0" smtClean="0">
                <a:solidFill>
                  <a:schemeClr val="bg1"/>
                </a:solidFill>
              </a:rPr>
              <a:t> </a:t>
            </a:r>
            <a:r>
              <a:rPr lang="en-US" sz="2400" dirty="0" err="1" smtClean="0">
                <a:solidFill>
                  <a:schemeClr val="bg1"/>
                </a:solidFill>
              </a:rPr>
              <a:t>Gladbach</a:t>
            </a:r>
            <a:endParaRPr lang="en-US" sz="2400" dirty="0" smtClean="0">
              <a:solidFill>
                <a:schemeClr val="bg1"/>
              </a:solidFill>
            </a:endParaRPr>
          </a:p>
          <a:p>
            <a:r>
              <a:rPr lang="en-US" sz="2400" dirty="0" smtClean="0">
                <a:solidFill>
                  <a:schemeClr val="bg1"/>
                </a:solidFill>
              </a:rPr>
              <a:t>Germany </a:t>
            </a:r>
          </a:p>
          <a:p>
            <a:endParaRPr lang="en-US" sz="2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screen"/>
          <a:srcRect/>
          <a:stretch>
            <a:fillRect/>
          </a:stretch>
        </p:blipFill>
        <p:spPr bwMode="auto">
          <a:xfrm>
            <a:off x="4649788" y="3929063"/>
            <a:ext cx="5270500" cy="3306762"/>
          </a:xfrm>
          <a:prstGeom prst="rect">
            <a:avLst/>
          </a:prstGeom>
          <a:noFill/>
          <a:ln w="9525">
            <a:noFill/>
            <a:miter lim="800000"/>
            <a:headEnd/>
            <a:tailEnd/>
          </a:ln>
          <a:effectLst/>
        </p:spPr>
      </p:pic>
      <p:sp>
        <p:nvSpPr>
          <p:cNvPr id="98307" name="Rectangle 3"/>
          <p:cNvSpPr>
            <a:spLocks noGrp="1"/>
          </p:cNvSpPr>
          <p:nvPr>
            <p:ph type="title"/>
          </p:nvPr>
        </p:nvSpPr>
        <p:spPr>
          <a:xfrm>
            <a:off x="4803610" y="2125241"/>
            <a:ext cx="5062537" cy="1452562"/>
          </a:xfrm>
        </p:spPr>
        <p:txBody>
          <a:bodyPr/>
          <a:lstStyle/>
          <a:p>
            <a:pPr defTabSz="914400"/>
            <a:r>
              <a:rPr lang="en-GB" sz="2400" b="1" dirty="0" smtClean="0">
                <a:solidFill>
                  <a:srgbClr val="000099"/>
                </a:solidFill>
                <a:cs typeface="Arial" pitchFamily="34" charset="0"/>
              </a:rPr>
              <a:t>Superconducting 250 MeV Cyclotron</a:t>
            </a:r>
            <a:br>
              <a:rPr lang="en-GB" sz="2400" b="1" dirty="0" smtClean="0">
                <a:solidFill>
                  <a:srgbClr val="000099"/>
                </a:solidFill>
                <a:cs typeface="Arial" pitchFamily="34" charset="0"/>
              </a:rPr>
            </a:br>
            <a:r>
              <a:rPr lang="en-GB" sz="2400" b="1" dirty="0" smtClean="0">
                <a:solidFill>
                  <a:srgbClr val="000099"/>
                </a:solidFill>
                <a:cs typeface="Arial" pitchFamily="34" charset="0"/>
              </a:rPr>
              <a:t>for Paul </a:t>
            </a:r>
            <a:r>
              <a:rPr lang="en-GB" sz="2400" b="1" dirty="0" err="1" smtClean="0">
                <a:solidFill>
                  <a:srgbClr val="000099"/>
                </a:solidFill>
                <a:cs typeface="Arial" pitchFamily="34" charset="0"/>
              </a:rPr>
              <a:t>Scherrer</a:t>
            </a:r>
            <a:r>
              <a:rPr lang="en-GB" sz="2400" b="1" dirty="0" smtClean="0">
                <a:solidFill>
                  <a:srgbClr val="000099"/>
                </a:solidFill>
                <a:cs typeface="Arial" pitchFamily="34" charset="0"/>
              </a:rPr>
              <a:t> Institute (PSI) </a:t>
            </a:r>
            <a:br>
              <a:rPr lang="en-GB" sz="2400" b="1" dirty="0" smtClean="0">
                <a:solidFill>
                  <a:srgbClr val="000099"/>
                </a:solidFill>
                <a:cs typeface="Arial" pitchFamily="34" charset="0"/>
              </a:rPr>
            </a:br>
            <a:r>
              <a:rPr lang="en-GB" sz="2400" b="1" dirty="0" smtClean="0">
                <a:solidFill>
                  <a:srgbClr val="000099"/>
                </a:solidFill>
                <a:cs typeface="Arial" pitchFamily="34" charset="0"/>
              </a:rPr>
              <a:t>and RPTC, Munich</a:t>
            </a:r>
            <a:endParaRPr lang="en-GB" sz="2400" b="1" dirty="0" smtClean="0">
              <a:solidFill>
                <a:srgbClr val="000099"/>
              </a:solidFill>
            </a:endParaRPr>
          </a:p>
        </p:txBody>
      </p:sp>
      <p:sp>
        <p:nvSpPr>
          <p:cNvPr id="98308" name="Rectangle 4"/>
          <p:cNvSpPr>
            <a:spLocks noChangeArrowheads="1"/>
          </p:cNvSpPr>
          <p:nvPr/>
        </p:nvSpPr>
        <p:spPr bwMode="auto">
          <a:xfrm>
            <a:off x="574229" y="507752"/>
            <a:ext cx="5584773" cy="594221"/>
          </a:xfrm>
          <a:prstGeom prst="rect">
            <a:avLst/>
          </a:prstGeom>
          <a:noFill/>
          <a:ln w="9525">
            <a:noFill/>
            <a:miter lim="800000"/>
            <a:headEnd/>
            <a:tailEnd/>
          </a:ln>
          <a:effectLst/>
        </p:spPr>
        <p:txBody>
          <a:bodyPr wrap="none" lIns="100794" tIns="50397" rIns="100794" bIns="50397">
            <a:spAutoFit/>
          </a:bodyPr>
          <a:lstStyle/>
          <a:p>
            <a:pPr defTabSz="1008063" eaLnBrk="0" hangingPunct="0"/>
            <a:r>
              <a:rPr lang="en-GB" sz="3200" b="1" dirty="0" smtClean="0">
                <a:solidFill>
                  <a:srgbClr val="12408B"/>
                </a:solidFill>
                <a:latin typeface="Calibri" pitchFamily="34" charset="0"/>
              </a:rPr>
              <a:t>Varian Proton </a:t>
            </a:r>
            <a:r>
              <a:rPr lang="en-GB" sz="3200" b="1" dirty="0">
                <a:solidFill>
                  <a:srgbClr val="12408B"/>
                </a:solidFill>
                <a:latin typeface="Calibri" pitchFamily="34" charset="0"/>
              </a:rPr>
              <a:t>Therapy </a:t>
            </a:r>
            <a:r>
              <a:rPr lang="en-GB" sz="3200" b="1" dirty="0" smtClean="0">
                <a:solidFill>
                  <a:srgbClr val="12408B"/>
                </a:solidFill>
                <a:latin typeface="Calibri" pitchFamily="34" charset="0"/>
              </a:rPr>
              <a:t>Systems</a:t>
            </a:r>
            <a:endParaRPr lang="en-GB" sz="3200" b="1" dirty="0">
              <a:solidFill>
                <a:srgbClr val="12408B"/>
              </a:solidFill>
              <a:latin typeface="Calibri" pitchFamily="34" charset="0"/>
            </a:endParaRPr>
          </a:p>
        </p:txBody>
      </p:sp>
      <p:sp>
        <p:nvSpPr>
          <p:cNvPr id="98309" name="Text Box 5"/>
          <p:cNvSpPr txBox="1">
            <a:spLocks noChangeArrowheads="1"/>
          </p:cNvSpPr>
          <p:nvPr/>
        </p:nvSpPr>
        <p:spPr bwMode="auto">
          <a:xfrm>
            <a:off x="8061325" y="4202113"/>
            <a:ext cx="923925" cy="604837"/>
          </a:xfrm>
          <a:prstGeom prst="rect">
            <a:avLst/>
          </a:prstGeom>
          <a:noFill/>
          <a:ln w="9525">
            <a:noFill/>
            <a:miter lim="800000"/>
            <a:headEnd/>
            <a:tailEnd/>
          </a:ln>
          <a:effectLst/>
        </p:spPr>
        <p:txBody>
          <a:bodyPr lIns="100794" tIns="50397" rIns="100794" bIns="50397">
            <a:spAutoFit/>
          </a:bodyPr>
          <a:lstStyle/>
          <a:p>
            <a:pPr defTabSz="1008063" eaLnBrk="0" hangingPunct="0">
              <a:spcBef>
                <a:spcPct val="50000"/>
              </a:spcBef>
            </a:pPr>
            <a:r>
              <a:rPr lang="en-GB" sz="1100">
                <a:latin typeface="Times New Roman" pitchFamily="18" charset="0"/>
              </a:rPr>
              <a:t>Eye Treatment Room</a:t>
            </a:r>
          </a:p>
        </p:txBody>
      </p:sp>
      <p:sp>
        <p:nvSpPr>
          <p:cNvPr id="98310" name="Line 6"/>
          <p:cNvSpPr>
            <a:spLocks noChangeShapeType="1"/>
          </p:cNvSpPr>
          <p:nvPr/>
        </p:nvSpPr>
        <p:spPr bwMode="auto">
          <a:xfrm flipH="1">
            <a:off x="7558088" y="4621213"/>
            <a:ext cx="503237" cy="588962"/>
          </a:xfrm>
          <a:prstGeom prst="line">
            <a:avLst/>
          </a:prstGeom>
          <a:noFill/>
          <a:ln w="9525">
            <a:solidFill>
              <a:schemeClr val="tx1"/>
            </a:solidFill>
            <a:round/>
            <a:headEnd/>
            <a:tailEnd type="triangle" w="med" len="med"/>
          </a:ln>
          <a:effectLst/>
        </p:spPr>
        <p:txBody>
          <a:bodyPr/>
          <a:lstStyle/>
          <a:p>
            <a:endParaRPr lang="de-DE"/>
          </a:p>
        </p:txBody>
      </p:sp>
      <p:sp>
        <p:nvSpPr>
          <p:cNvPr id="98311" name="Text Box 7"/>
          <p:cNvSpPr txBox="1">
            <a:spLocks noChangeArrowheads="1"/>
          </p:cNvSpPr>
          <p:nvPr/>
        </p:nvSpPr>
        <p:spPr bwMode="auto">
          <a:xfrm>
            <a:off x="6718300" y="3949700"/>
            <a:ext cx="1092200" cy="269875"/>
          </a:xfrm>
          <a:prstGeom prst="rect">
            <a:avLst/>
          </a:prstGeom>
          <a:noFill/>
          <a:ln w="9525">
            <a:noFill/>
            <a:miter lim="800000"/>
            <a:headEnd/>
            <a:tailEnd/>
          </a:ln>
          <a:effectLst/>
        </p:spPr>
        <p:txBody>
          <a:bodyPr lIns="100794" tIns="50397" rIns="100794" bIns="50397">
            <a:spAutoFit/>
          </a:bodyPr>
          <a:lstStyle/>
          <a:p>
            <a:pPr defTabSz="1008063" eaLnBrk="0" hangingPunct="0">
              <a:spcBef>
                <a:spcPct val="50000"/>
              </a:spcBef>
            </a:pPr>
            <a:r>
              <a:rPr lang="en-GB" sz="1100">
                <a:latin typeface="Times New Roman" pitchFamily="18" charset="0"/>
              </a:rPr>
              <a:t>Gantry Rooms</a:t>
            </a:r>
          </a:p>
        </p:txBody>
      </p:sp>
      <p:sp>
        <p:nvSpPr>
          <p:cNvPr id="98312" name="Line 8"/>
          <p:cNvSpPr>
            <a:spLocks noChangeShapeType="1"/>
          </p:cNvSpPr>
          <p:nvPr/>
        </p:nvSpPr>
        <p:spPr bwMode="auto">
          <a:xfrm flipH="1">
            <a:off x="6299200" y="4202113"/>
            <a:ext cx="503238" cy="334962"/>
          </a:xfrm>
          <a:prstGeom prst="line">
            <a:avLst/>
          </a:prstGeom>
          <a:noFill/>
          <a:ln w="9525">
            <a:solidFill>
              <a:schemeClr val="tx1"/>
            </a:solidFill>
            <a:round/>
            <a:headEnd/>
            <a:tailEnd type="triangle" w="med" len="med"/>
          </a:ln>
          <a:effectLst/>
        </p:spPr>
        <p:txBody>
          <a:bodyPr/>
          <a:lstStyle/>
          <a:p>
            <a:endParaRPr lang="de-DE"/>
          </a:p>
        </p:txBody>
      </p:sp>
      <p:sp>
        <p:nvSpPr>
          <p:cNvPr id="98313" name="Line 9"/>
          <p:cNvSpPr>
            <a:spLocks noChangeShapeType="1"/>
          </p:cNvSpPr>
          <p:nvPr/>
        </p:nvSpPr>
        <p:spPr bwMode="auto">
          <a:xfrm flipH="1">
            <a:off x="6886575" y="4202113"/>
            <a:ext cx="252413" cy="587375"/>
          </a:xfrm>
          <a:prstGeom prst="line">
            <a:avLst/>
          </a:prstGeom>
          <a:noFill/>
          <a:ln w="9525">
            <a:solidFill>
              <a:schemeClr val="tx1"/>
            </a:solidFill>
            <a:round/>
            <a:headEnd/>
            <a:tailEnd type="triangle" w="med" len="med"/>
          </a:ln>
          <a:effectLst/>
        </p:spPr>
        <p:txBody>
          <a:bodyPr/>
          <a:lstStyle/>
          <a:p>
            <a:endParaRPr lang="de-DE"/>
          </a:p>
        </p:txBody>
      </p:sp>
      <p:sp>
        <p:nvSpPr>
          <p:cNvPr id="98314" name="Text Box 10"/>
          <p:cNvSpPr txBox="1">
            <a:spLocks noChangeArrowheads="1"/>
          </p:cNvSpPr>
          <p:nvPr/>
        </p:nvSpPr>
        <p:spPr bwMode="auto">
          <a:xfrm>
            <a:off x="6802438" y="6470650"/>
            <a:ext cx="1258887" cy="438150"/>
          </a:xfrm>
          <a:prstGeom prst="rect">
            <a:avLst/>
          </a:prstGeom>
          <a:noFill/>
          <a:ln w="9525">
            <a:noFill/>
            <a:miter lim="800000"/>
            <a:headEnd/>
            <a:tailEnd/>
          </a:ln>
          <a:effectLst/>
        </p:spPr>
        <p:txBody>
          <a:bodyPr lIns="100794" tIns="50397" rIns="100794" bIns="50397">
            <a:spAutoFit/>
          </a:bodyPr>
          <a:lstStyle/>
          <a:p>
            <a:pPr defTabSz="1008063" eaLnBrk="0" hangingPunct="0">
              <a:spcBef>
                <a:spcPct val="50000"/>
              </a:spcBef>
            </a:pPr>
            <a:r>
              <a:rPr lang="en-GB" sz="1100">
                <a:latin typeface="Times New Roman" pitchFamily="18" charset="0"/>
              </a:rPr>
              <a:t>Beam Transfer Line</a:t>
            </a:r>
          </a:p>
        </p:txBody>
      </p:sp>
      <p:sp>
        <p:nvSpPr>
          <p:cNvPr id="98315" name="Line 11"/>
          <p:cNvSpPr>
            <a:spLocks noChangeShapeType="1"/>
          </p:cNvSpPr>
          <p:nvPr/>
        </p:nvSpPr>
        <p:spPr bwMode="auto">
          <a:xfrm flipV="1">
            <a:off x="7221538" y="5881688"/>
            <a:ext cx="336550" cy="588962"/>
          </a:xfrm>
          <a:prstGeom prst="line">
            <a:avLst/>
          </a:prstGeom>
          <a:noFill/>
          <a:ln w="9525">
            <a:solidFill>
              <a:schemeClr val="tx1"/>
            </a:solidFill>
            <a:round/>
            <a:headEnd/>
            <a:tailEnd type="triangle" w="med" len="med"/>
          </a:ln>
          <a:effectLst/>
        </p:spPr>
        <p:txBody>
          <a:bodyPr/>
          <a:lstStyle/>
          <a:p>
            <a:endParaRPr lang="de-DE"/>
          </a:p>
        </p:txBody>
      </p:sp>
      <p:sp>
        <p:nvSpPr>
          <p:cNvPr id="98316" name="Text Box 12"/>
          <p:cNvSpPr txBox="1">
            <a:spLocks noChangeArrowheads="1"/>
          </p:cNvSpPr>
          <p:nvPr/>
        </p:nvSpPr>
        <p:spPr bwMode="auto">
          <a:xfrm>
            <a:off x="4870450" y="5713413"/>
            <a:ext cx="1008063" cy="269875"/>
          </a:xfrm>
          <a:prstGeom prst="rect">
            <a:avLst/>
          </a:prstGeom>
          <a:noFill/>
          <a:ln w="9525">
            <a:noFill/>
            <a:miter lim="800000"/>
            <a:headEnd/>
            <a:tailEnd/>
          </a:ln>
          <a:effectLst/>
        </p:spPr>
        <p:txBody>
          <a:bodyPr wrap="none" lIns="100794" tIns="50397" rIns="100794" bIns="50397">
            <a:spAutoFit/>
          </a:bodyPr>
          <a:lstStyle/>
          <a:p>
            <a:pPr defTabSz="1008063" eaLnBrk="0" hangingPunct="0"/>
            <a:r>
              <a:rPr lang="en-GB" sz="1100">
                <a:latin typeface="Times New Roman" pitchFamily="18" charset="0"/>
              </a:rPr>
              <a:t>S.C. cyclotron</a:t>
            </a:r>
          </a:p>
        </p:txBody>
      </p:sp>
      <p:sp>
        <p:nvSpPr>
          <p:cNvPr id="98317" name="Line 13"/>
          <p:cNvSpPr>
            <a:spLocks noChangeShapeType="1"/>
          </p:cNvSpPr>
          <p:nvPr/>
        </p:nvSpPr>
        <p:spPr bwMode="auto">
          <a:xfrm flipV="1">
            <a:off x="5375275" y="4452938"/>
            <a:ext cx="250825" cy="1260475"/>
          </a:xfrm>
          <a:prstGeom prst="line">
            <a:avLst/>
          </a:prstGeom>
          <a:noFill/>
          <a:ln w="9525">
            <a:solidFill>
              <a:schemeClr val="tx1"/>
            </a:solidFill>
            <a:round/>
            <a:headEnd/>
            <a:tailEnd type="triangle" w="med" len="med"/>
          </a:ln>
          <a:effectLst/>
        </p:spPr>
        <p:txBody>
          <a:bodyPr/>
          <a:lstStyle/>
          <a:p>
            <a:endParaRPr lang="de-DE"/>
          </a:p>
        </p:txBody>
      </p:sp>
      <p:pic>
        <p:nvPicPr>
          <p:cNvPr id="98318" name="Picture 14" descr="DSC05765"/>
          <p:cNvPicPr>
            <a:picLocks noChangeAspect="1" noChangeArrowheads="1"/>
          </p:cNvPicPr>
          <p:nvPr/>
        </p:nvPicPr>
        <p:blipFill>
          <a:blip r:embed="rId3" cstate="screen"/>
          <a:srcRect/>
          <a:stretch>
            <a:fillRect/>
          </a:stretch>
        </p:blipFill>
        <p:spPr bwMode="auto">
          <a:xfrm>
            <a:off x="286197" y="4067706"/>
            <a:ext cx="4355652" cy="3269718"/>
          </a:xfrm>
          <a:prstGeom prst="rect">
            <a:avLst/>
          </a:prstGeom>
          <a:noFill/>
        </p:spPr>
      </p:pic>
      <p:pic>
        <p:nvPicPr>
          <p:cNvPr id="98319" name="Picture 15" descr="250 MeV Superconducting Proton Cyclotron mit hintergr"/>
          <p:cNvPicPr>
            <a:picLocks noChangeAspect="1" noChangeArrowheads="1"/>
          </p:cNvPicPr>
          <p:nvPr/>
        </p:nvPicPr>
        <p:blipFill>
          <a:blip r:embed="rId4" cstate="screen"/>
          <a:srcRect/>
          <a:stretch>
            <a:fillRect/>
          </a:stretch>
        </p:blipFill>
        <p:spPr bwMode="auto">
          <a:xfrm>
            <a:off x="1008063" y="1308100"/>
            <a:ext cx="3633787" cy="2725738"/>
          </a:xfrm>
          <a:prstGeom prst="rect">
            <a:avLst/>
          </a:prstGeom>
          <a:noFill/>
        </p:spPr>
      </p:pic>
    </p:spTree>
    <p:extLst>
      <p:ext uri="{BB962C8B-B14F-4D97-AF65-F5344CB8AC3E}">
        <p14:creationId xmlns:p14="http://schemas.microsoft.com/office/powerpoint/2010/main" val="2827447197"/>
      </p:ext>
    </p:extLst>
  </p:cSld>
  <p:clrMapOvr>
    <a:masterClrMapping/>
  </p:clrMapOvr>
  <p:transition>
    <p:blind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liner und dees"/>
          <p:cNvPicPr>
            <a:picLocks noChangeAspect="1" noChangeArrowheads="1"/>
          </p:cNvPicPr>
          <p:nvPr/>
        </p:nvPicPr>
        <p:blipFill>
          <a:blip r:embed="rId2" cstate="screen"/>
          <a:srcRect/>
          <a:stretch>
            <a:fillRect/>
          </a:stretch>
        </p:blipFill>
        <p:spPr bwMode="auto">
          <a:xfrm>
            <a:off x="0" y="2382838"/>
            <a:ext cx="5911850" cy="4437062"/>
          </a:xfrm>
          <a:prstGeom prst="rect">
            <a:avLst/>
          </a:prstGeom>
          <a:noFill/>
        </p:spPr>
      </p:pic>
      <p:pic>
        <p:nvPicPr>
          <p:cNvPr id="68615" name="Picture 7" descr="IMG_3299"/>
          <p:cNvPicPr>
            <a:picLocks noChangeAspect="1" noChangeArrowheads="1"/>
          </p:cNvPicPr>
          <p:nvPr/>
        </p:nvPicPr>
        <p:blipFill>
          <a:blip r:embed="rId3" cstate="screen"/>
          <a:srcRect/>
          <a:stretch>
            <a:fillRect/>
          </a:stretch>
        </p:blipFill>
        <p:spPr bwMode="auto">
          <a:xfrm>
            <a:off x="5911850" y="3992563"/>
            <a:ext cx="3768725" cy="2827337"/>
          </a:xfrm>
          <a:prstGeom prst="rect">
            <a:avLst/>
          </a:prstGeom>
          <a:noFill/>
        </p:spPr>
      </p:pic>
      <p:sp>
        <p:nvSpPr>
          <p:cNvPr id="68616" name="Rectangle 8"/>
          <p:cNvSpPr>
            <a:spLocks noChangeArrowheads="1"/>
          </p:cNvSpPr>
          <p:nvPr/>
        </p:nvSpPr>
        <p:spPr bwMode="auto">
          <a:xfrm>
            <a:off x="6465888" y="2727325"/>
            <a:ext cx="2619375" cy="711200"/>
          </a:xfrm>
          <a:prstGeom prst="rect">
            <a:avLst/>
          </a:prstGeom>
          <a:noFill/>
          <a:ln w="9525">
            <a:noFill/>
            <a:miter lim="800000"/>
            <a:headEnd/>
            <a:tailEnd/>
          </a:ln>
          <a:effectLst/>
        </p:spPr>
        <p:txBody>
          <a:bodyPr lIns="100794" tIns="50397" rIns="100794" bIns="50397">
            <a:spAutoFit/>
          </a:bodyPr>
          <a:lstStyle/>
          <a:p>
            <a:pPr defTabSz="554038"/>
            <a:r>
              <a:rPr lang="en-US" b="1"/>
              <a:t>Liner, Dee‘s and inner region</a:t>
            </a:r>
          </a:p>
        </p:txBody>
      </p:sp>
      <p:sp>
        <p:nvSpPr>
          <p:cNvPr id="68617" name="Rectangle 9"/>
          <p:cNvSpPr>
            <a:spLocks noGrp="1" noChangeArrowheads="1"/>
          </p:cNvSpPr>
          <p:nvPr>
            <p:ph type="title"/>
          </p:nvPr>
        </p:nvSpPr>
        <p:spPr>
          <a:xfrm>
            <a:off x="214189" y="901105"/>
            <a:ext cx="8136904" cy="626393"/>
          </a:xfrm>
          <a:noFill/>
          <a:ln/>
        </p:spPr>
        <p:txBody>
          <a:bodyPr anchor="ctr"/>
          <a:lstStyle/>
          <a:p>
            <a:pPr eaLnBrk="1" hangingPunct="1"/>
            <a:r>
              <a:rPr lang="en-US" sz="3200" b="1" dirty="0" smtClean="0"/>
              <a:t>Components and subsystems of a </a:t>
            </a:r>
            <a:br>
              <a:rPr lang="en-US" sz="3200" b="1" dirty="0" smtClean="0"/>
            </a:br>
            <a:r>
              <a:rPr lang="en-US" sz="3200" b="1" dirty="0" smtClean="0"/>
              <a:t>250 MeV Cyclotron for Varian Medical Systems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C:\Users\pekeler\AppData\Local\Microsoft\Windows\Temporary Internet Files\Content.Outlook\610A97SP\P1040618 (2).JPG"/>
          <p:cNvPicPr/>
          <p:nvPr/>
        </p:nvPicPr>
        <p:blipFill>
          <a:blip r:embed="rId2" cstate="screen"/>
          <a:srcRect/>
          <a:stretch>
            <a:fillRect/>
          </a:stretch>
        </p:blipFill>
        <p:spPr bwMode="auto">
          <a:xfrm>
            <a:off x="377545" y="4285481"/>
            <a:ext cx="5021220" cy="2520280"/>
          </a:xfrm>
          <a:prstGeom prst="rect">
            <a:avLst/>
          </a:prstGeom>
          <a:noFill/>
          <a:ln w="9525">
            <a:noFill/>
            <a:miter lim="800000"/>
            <a:headEnd/>
            <a:tailEnd/>
          </a:ln>
        </p:spPr>
      </p:pic>
      <p:sp>
        <p:nvSpPr>
          <p:cNvPr id="6" name="Text Box 6"/>
          <p:cNvSpPr txBox="1">
            <a:spLocks noChangeArrowheads="1"/>
          </p:cNvSpPr>
          <p:nvPr/>
        </p:nvSpPr>
        <p:spPr bwMode="auto">
          <a:xfrm>
            <a:off x="434975" y="1405161"/>
            <a:ext cx="9356278" cy="256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buFont typeface="Wingdings" pitchFamily="2" charset="2"/>
              <a:buChar char="Ø"/>
            </a:pPr>
            <a:r>
              <a:rPr lang="en-US" sz="1600" dirty="0" smtClean="0">
                <a:solidFill>
                  <a:srgbClr val="000000"/>
                </a:solidFill>
              </a:rPr>
              <a:t> We manufactured, assembled, tested and shipped the demonstrator of the WGTS (windowless gaseous </a:t>
            </a:r>
            <a:br>
              <a:rPr lang="en-US" sz="1600" dirty="0" smtClean="0">
                <a:solidFill>
                  <a:srgbClr val="000000"/>
                </a:solidFill>
              </a:rPr>
            </a:br>
            <a:r>
              <a:rPr lang="en-US" sz="1600" dirty="0" smtClean="0">
                <a:solidFill>
                  <a:srgbClr val="000000"/>
                </a:solidFill>
              </a:rPr>
              <a:t>     tritium source), a key component for the KATRIN (Karlsruhe Tritium Neutrino) Experiment</a:t>
            </a:r>
          </a:p>
          <a:p>
            <a:pPr eaLnBrk="1" hangingPunct="1">
              <a:spcBef>
                <a:spcPct val="50000"/>
              </a:spcBef>
              <a:buFont typeface="Wingdings" pitchFamily="2" charset="2"/>
              <a:buChar char="Ø"/>
            </a:pPr>
            <a:r>
              <a:rPr lang="en-US" sz="1600" dirty="0" smtClean="0">
                <a:solidFill>
                  <a:srgbClr val="000000"/>
                </a:solidFill>
              </a:rPr>
              <a:t> Technologies: Cryogenics, Alignment, Welding, Assembly, Leak Testing, QA, Documentation (Tritium </a:t>
            </a:r>
            <a:br>
              <a:rPr lang="en-US" sz="1600" dirty="0" smtClean="0">
                <a:solidFill>
                  <a:srgbClr val="000000"/>
                </a:solidFill>
              </a:rPr>
            </a:br>
            <a:r>
              <a:rPr lang="en-US" sz="1600" dirty="0" smtClean="0">
                <a:solidFill>
                  <a:srgbClr val="000000"/>
                </a:solidFill>
              </a:rPr>
              <a:t>     Laboratory Instructions)</a:t>
            </a:r>
          </a:p>
          <a:p>
            <a:pPr eaLnBrk="1" hangingPunct="1">
              <a:spcBef>
                <a:spcPct val="50000"/>
              </a:spcBef>
              <a:buFont typeface="Wingdings" pitchFamily="2" charset="2"/>
              <a:buChar char="Ø"/>
            </a:pPr>
            <a:r>
              <a:rPr lang="en-US" sz="1600" dirty="0" smtClean="0">
                <a:solidFill>
                  <a:srgbClr val="000000"/>
                </a:solidFill>
              </a:rPr>
              <a:t> Demonstrator returned from successful acceptance testing from KIT last year. Now preparation of WGTS </a:t>
            </a:r>
            <a:br>
              <a:rPr lang="en-US" sz="1600" dirty="0" smtClean="0">
                <a:solidFill>
                  <a:srgbClr val="000000"/>
                </a:solidFill>
              </a:rPr>
            </a:br>
            <a:r>
              <a:rPr lang="en-US" sz="1600" dirty="0" smtClean="0">
                <a:solidFill>
                  <a:srgbClr val="000000"/>
                </a:solidFill>
              </a:rPr>
              <a:t>     assembly and manufacturing of subcomponents at RI. Final assembly of  WGTS to start in autumn 2013</a:t>
            </a:r>
          </a:p>
          <a:p>
            <a:pPr eaLnBrk="1" hangingPunct="1">
              <a:spcBef>
                <a:spcPct val="50000"/>
              </a:spcBef>
              <a:buFont typeface="Wingdings" pitchFamily="2" charset="2"/>
              <a:buChar char="Ø"/>
            </a:pPr>
            <a:r>
              <a:rPr lang="en-US" sz="1600" dirty="0" smtClean="0">
                <a:solidFill>
                  <a:srgbClr val="000000"/>
                </a:solidFill>
              </a:rPr>
              <a:t> Final WGTS: 25 tons, 16 m long, 5 m high, 2 m width</a:t>
            </a:r>
          </a:p>
          <a:p>
            <a:pPr eaLnBrk="1" hangingPunct="1">
              <a:spcBef>
                <a:spcPct val="50000"/>
              </a:spcBef>
              <a:buFont typeface="Wingdings" pitchFamily="2" charset="2"/>
              <a:buChar char="Ø"/>
            </a:pPr>
            <a:r>
              <a:rPr lang="en-US" sz="1600" dirty="0" smtClean="0">
                <a:solidFill>
                  <a:srgbClr val="000000"/>
                </a:solidFill>
              </a:rPr>
              <a:t>Cryogens used for WGTS: Liquid Neon, Liquid Argon, Liquid Nitrogen, Liquid Helium and gaseous Helium</a:t>
            </a:r>
          </a:p>
        </p:txBody>
      </p:sp>
      <p:pic>
        <p:nvPicPr>
          <p:cNvPr id="7" name="Picture 6" descr="00_05_1505-WGTS-System_78607_001"/>
          <p:cNvPicPr>
            <a:picLocks noChangeAspect="1" noChangeArrowheads="1"/>
          </p:cNvPicPr>
          <p:nvPr/>
        </p:nvPicPr>
        <p:blipFill>
          <a:blip r:embed="rId3" cstate="screen"/>
          <a:srcRect/>
          <a:stretch>
            <a:fillRect/>
          </a:stretch>
        </p:blipFill>
        <p:spPr bwMode="auto">
          <a:xfrm>
            <a:off x="5470773" y="4008432"/>
            <a:ext cx="4464496" cy="3157369"/>
          </a:xfrm>
          <a:prstGeom prst="rect">
            <a:avLst/>
          </a:prstGeom>
          <a:noFill/>
        </p:spPr>
      </p:pic>
      <p:sp>
        <p:nvSpPr>
          <p:cNvPr id="8" name="Text Box 6"/>
          <p:cNvSpPr txBox="1">
            <a:spLocks noChangeArrowheads="1"/>
          </p:cNvSpPr>
          <p:nvPr/>
        </p:nvSpPr>
        <p:spPr bwMode="auto">
          <a:xfrm>
            <a:off x="377545" y="6817801"/>
            <a:ext cx="9356278" cy="3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dirty="0" smtClean="0">
                <a:solidFill>
                  <a:srgbClr val="000000"/>
                </a:solidFill>
              </a:rPr>
              <a:t>	Demonstrator after testing at KIT					Final WGTS</a:t>
            </a:r>
          </a:p>
        </p:txBody>
      </p:sp>
      <p:sp>
        <p:nvSpPr>
          <p:cNvPr id="10"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a:defRPr/>
            </a:pPr>
            <a:r>
              <a:rPr lang="en-US" sz="3200" b="1" dirty="0" smtClean="0">
                <a:solidFill>
                  <a:srgbClr val="002060"/>
                </a:solidFill>
                <a:latin typeface="Calibri"/>
                <a:cs typeface="+mj-cs"/>
              </a:rPr>
              <a:t>Special Manufacturing – WGTS for KIT</a:t>
            </a:r>
            <a:endParaRPr lang="en-US" sz="3200" b="1" dirty="0" smtClean="0">
              <a:solidFill>
                <a:srgbClr val="002060"/>
              </a:solidFill>
              <a:latin typeface="Calibri"/>
              <a:ea typeface="ＭＳ Ｐゴシック" pitchFamily="-65" charset="-128"/>
              <a:cs typeface="+mj-cs"/>
            </a:endParaRPr>
          </a:p>
        </p:txBody>
      </p:sp>
    </p:spTree>
    <p:extLst>
      <p:ext uri="{BB962C8B-B14F-4D97-AF65-F5344CB8AC3E}">
        <p14:creationId xmlns:p14="http://schemas.microsoft.com/office/powerpoint/2010/main" val="375203525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2" cstate="screen"/>
          <a:srcRect/>
          <a:stretch>
            <a:fillRect/>
          </a:stretch>
        </p:blipFill>
        <p:spPr bwMode="auto">
          <a:xfrm>
            <a:off x="646237" y="2874838"/>
            <a:ext cx="7371441" cy="4290963"/>
          </a:xfrm>
          <a:prstGeom prst="rect">
            <a:avLst/>
          </a:prstGeom>
          <a:noFill/>
          <a:ln w="9525">
            <a:noFill/>
            <a:miter lim="800000"/>
            <a:headEnd/>
            <a:tailEnd/>
          </a:ln>
        </p:spPr>
      </p:pic>
      <p:sp>
        <p:nvSpPr>
          <p:cNvPr id="5" name="Rectangle 2"/>
          <p:cNvSpPr txBox="1">
            <a:spLocks/>
          </p:cNvSpPr>
          <p:nvPr/>
        </p:nvSpPr>
        <p:spPr bwMode="auto">
          <a:xfrm>
            <a:off x="414000" y="413999"/>
            <a:ext cx="7000989" cy="99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eaLnBrk="0" hangingPunct="0">
              <a:defRPr/>
            </a:pPr>
            <a:r>
              <a:rPr lang="en-US" sz="3200" b="1" kern="0" dirty="0" smtClean="0">
                <a:solidFill>
                  <a:srgbClr val="12408B"/>
                </a:solidFill>
                <a:latin typeface="Calibri"/>
                <a:ea typeface="ＭＳ Ｐゴシック"/>
                <a:cs typeface="+mj-cs"/>
              </a:rPr>
              <a:t>Consortium of RI and </a:t>
            </a:r>
            <a:r>
              <a:rPr lang="en-US" sz="3200" b="1" kern="0" dirty="0" err="1" smtClean="0">
                <a:solidFill>
                  <a:srgbClr val="12408B"/>
                </a:solidFill>
                <a:latin typeface="Calibri"/>
                <a:ea typeface="ＭＳ Ｐゴシック"/>
                <a:cs typeface="+mj-cs"/>
              </a:rPr>
              <a:t>Alsyom</a:t>
            </a:r>
            <a:r>
              <a:rPr lang="en-US" sz="3200" b="1" kern="0" dirty="0">
                <a:solidFill>
                  <a:srgbClr val="12408B"/>
                </a:solidFill>
                <a:latin typeface="Calibri"/>
                <a:ea typeface="ＭＳ Ｐゴシック"/>
                <a:cs typeface="+mj-cs"/>
              </a:rPr>
              <a:t> </a:t>
            </a:r>
            <a:r>
              <a:rPr lang="en-US" sz="3200" b="1" kern="0" dirty="0" smtClean="0">
                <a:solidFill>
                  <a:srgbClr val="12408B"/>
                </a:solidFill>
                <a:latin typeface="Calibri"/>
                <a:ea typeface="ＭＳ Ｐゴシック"/>
                <a:cs typeface="+mj-cs"/>
              </a:rPr>
              <a:t>to build Pre-Production </a:t>
            </a:r>
            <a:r>
              <a:rPr lang="en-US" sz="3200" b="1" kern="0" dirty="0" err="1" smtClean="0">
                <a:solidFill>
                  <a:srgbClr val="12408B"/>
                </a:solidFill>
                <a:latin typeface="Calibri"/>
                <a:ea typeface="ＭＳ Ｐゴシック"/>
                <a:cs typeface="+mj-cs"/>
              </a:rPr>
              <a:t>Cryopump</a:t>
            </a:r>
            <a:r>
              <a:rPr lang="en-US" sz="3200" b="1" kern="0" dirty="0" smtClean="0">
                <a:solidFill>
                  <a:srgbClr val="12408B"/>
                </a:solidFill>
                <a:latin typeface="Calibri"/>
                <a:ea typeface="ＭＳ Ｐゴシック"/>
                <a:cs typeface="+mj-cs"/>
              </a:rPr>
              <a:t> for ITER</a:t>
            </a:r>
            <a:endParaRPr lang="en-US" sz="3200" b="1" kern="0" dirty="0">
              <a:solidFill>
                <a:srgbClr val="12408B"/>
              </a:solidFill>
              <a:latin typeface="Calibri"/>
              <a:ea typeface="ＭＳ Ｐゴシック"/>
              <a:cs typeface="+mj-cs"/>
            </a:endParaRPr>
          </a:p>
        </p:txBody>
      </p:sp>
      <p:sp>
        <p:nvSpPr>
          <p:cNvPr id="7" name="Text Box 9"/>
          <p:cNvSpPr txBox="1">
            <a:spLocks noChangeArrowheads="1"/>
          </p:cNvSpPr>
          <p:nvPr/>
        </p:nvSpPr>
        <p:spPr bwMode="auto">
          <a:xfrm>
            <a:off x="414000" y="1849730"/>
            <a:ext cx="9304327" cy="1025108"/>
          </a:xfrm>
          <a:prstGeom prst="rect">
            <a:avLst/>
          </a:prstGeom>
          <a:noFill/>
          <a:ln w="9525">
            <a:noFill/>
            <a:miter lim="800000"/>
            <a:headEnd/>
            <a:tailEnd/>
          </a:ln>
        </p:spPr>
        <p:txBody>
          <a:bodyPr wrap="square" lIns="100794" tIns="50397" rIns="100794" bIns="50397">
            <a:spAutoFit/>
          </a:bodyPr>
          <a:lstStyle/>
          <a:p>
            <a:pPr>
              <a:defRPr/>
            </a:pPr>
            <a:r>
              <a:rPr lang="en-US" sz="2000" dirty="0" smtClean="0">
                <a:solidFill>
                  <a:srgbClr val="000000"/>
                </a:solidFill>
                <a:cs typeface="Arial" charset="0"/>
              </a:rPr>
              <a:t>contract received in October 2012</a:t>
            </a:r>
          </a:p>
          <a:p>
            <a:pPr>
              <a:defRPr/>
            </a:pPr>
            <a:r>
              <a:rPr lang="en-US" sz="2000" dirty="0" smtClean="0">
                <a:solidFill>
                  <a:srgbClr val="000000"/>
                </a:solidFill>
                <a:cs typeface="Arial" charset="0"/>
              </a:rPr>
              <a:t>Pump size: Diameter 1,5 m x 3 m long</a:t>
            </a:r>
          </a:p>
          <a:p>
            <a:pPr>
              <a:defRPr/>
            </a:pPr>
            <a:r>
              <a:rPr lang="en-US" sz="2000" dirty="0" smtClean="0">
                <a:solidFill>
                  <a:srgbClr val="000000"/>
                </a:solidFill>
                <a:cs typeface="Arial" charset="0"/>
              </a:rPr>
              <a:t>8 more pumps needed later for operation of ITER</a:t>
            </a:r>
            <a:endParaRPr lang="en-US" sz="2000" dirty="0">
              <a:solidFill>
                <a:srgbClr val="000000"/>
              </a:solidFill>
              <a:cs typeface="Arial" charset="0"/>
            </a:endParaRPr>
          </a:p>
        </p:txBody>
      </p:sp>
    </p:spTree>
    <p:extLst>
      <p:ext uri="{BB962C8B-B14F-4D97-AF65-F5344CB8AC3E}">
        <p14:creationId xmlns:p14="http://schemas.microsoft.com/office/powerpoint/2010/main" val="1581281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Full-size image (100 K)"/>
          <p:cNvPicPr>
            <a:picLocks noChangeAspect="1" noChangeArrowheads="1"/>
          </p:cNvPicPr>
          <p:nvPr/>
        </p:nvPicPr>
        <p:blipFill>
          <a:blip r:embed="rId2" cstate="screen"/>
          <a:srcRect/>
          <a:stretch>
            <a:fillRect/>
          </a:stretch>
        </p:blipFill>
        <p:spPr bwMode="auto">
          <a:xfrm>
            <a:off x="4581723" y="1117129"/>
            <a:ext cx="5281538" cy="2742474"/>
          </a:xfrm>
          <a:prstGeom prst="rect">
            <a:avLst/>
          </a:prstGeom>
          <a:noFill/>
          <a:ln w="9525">
            <a:noFill/>
            <a:miter lim="800000"/>
            <a:headEnd/>
            <a:tailEnd/>
          </a:ln>
        </p:spPr>
      </p:pic>
      <p:pic>
        <p:nvPicPr>
          <p:cNvPr id="7172" name="Picture 4"/>
          <p:cNvPicPr>
            <a:picLocks noChangeAspect="1" noChangeArrowheads="1"/>
          </p:cNvPicPr>
          <p:nvPr/>
        </p:nvPicPr>
        <p:blipFill>
          <a:blip r:embed="rId3" cstate="screen"/>
          <a:srcRect/>
          <a:stretch>
            <a:fillRect/>
          </a:stretch>
        </p:blipFill>
        <p:spPr bwMode="auto">
          <a:xfrm>
            <a:off x="7414989" y="3997449"/>
            <a:ext cx="2448272" cy="3165926"/>
          </a:xfrm>
          <a:prstGeom prst="rect">
            <a:avLst/>
          </a:prstGeom>
          <a:noFill/>
          <a:ln w="9525">
            <a:noFill/>
            <a:miter lim="800000"/>
            <a:headEnd/>
            <a:tailEnd/>
          </a:ln>
          <a:effectLst/>
        </p:spPr>
      </p:pic>
      <p:sp>
        <p:nvSpPr>
          <p:cNvPr id="2" name="Textfeld 1"/>
          <p:cNvSpPr txBox="1"/>
          <p:nvPr/>
        </p:nvSpPr>
        <p:spPr>
          <a:xfrm>
            <a:off x="933450" y="1762126"/>
            <a:ext cx="6985000" cy="4801314"/>
          </a:xfrm>
          <a:prstGeom prst="rect">
            <a:avLst/>
          </a:prstGeom>
          <a:noFill/>
        </p:spPr>
        <p:txBody>
          <a:bodyPr wrap="square">
            <a:spAutoFit/>
          </a:bodyPr>
          <a:lstStyle/>
          <a:p>
            <a:pPr>
              <a:defRPr/>
            </a:pPr>
            <a:r>
              <a:rPr lang="en-US" b="1" dirty="0" smtClean="0">
                <a:solidFill>
                  <a:srgbClr val="000000"/>
                </a:solidFill>
                <a:latin typeface="Calibri"/>
              </a:rPr>
              <a:t>Scope of RI – </a:t>
            </a:r>
            <a:r>
              <a:rPr lang="en-US" b="1" dirty="0" err="1" smtClean="0">
                <a:solidFill>
                  <a:srgbClr val="000000"/>
                </a:solidFill>
                <a:latin typeface="Calibri"/>
              </a:rPr>
              <a:t>Galvano</a:t>
            </a:r>
            <a:r>
              <a:rPr lang="en-US" b="1" dirty="0" smtClean="0">
                <a:solidFill>
                  <a:srgbClr val="000000"/>
                </a:solidFill>
                <a:latin typeface="Calibri"/>
              </a:rPr>
              <a:t> T team:</a:t>
            </a:r>
          </a:p>
          <a:p>
            <a:pPr>
              <a:defRPr/>
            </a:pPr>
            <a:endParaRPr lang="en-US" b="1" dirty="0" smtClean="0">
              <a:solidFill>
                <a:srgbClr val="1F497D"/>
              </a:solidFill>
              <a:latin typeface="Calibri"/>
            </a:endParaRPr>
          </a:p>
          <a:p>
            <a:pPr>
              <a:defRPr/>
            </a:pPr>
            <a:r>
              <a:rPr lang="en-US" b="1" dirty="0" smtClean="0">
                <a:solidFill>
                  <a:srgbClr val="1F497D"/>
                </a:solidFill>
                <a:latin typeface="Calibri"/>
              </a:rPr>
              <a:t>①     2 </a:t>
            </a:r>
            <a:r>
              <a:rPr lang="en-US" b="1" dirty="0" err="1" smtClean="0">
                <a:solidFill>
                  <a:srgbClr val="1F497D"/>
                </a:solidFill>
                <a:latin typeface="Calibri"/>
              </a:rPr>
              <a:t>pcs</a:t>
            </a:r>
            <a:r>
              <a:rPr lang="en-US" b="1" dirty="0" smtClean="0">
                <a:solidFill>
                  <a:srgbClr val="1F497D"/>
                </a:solidFill>
                <a:latin typeface="Calibri"/>
              </a:rPr>
              <a:t> prototype grids</a:t>
            </a:r>
          </a:p>
          <a:p>
            <a:pPr>
              <a:defRPr/>
            </a:pPr>
            <a:endParaRPr lang="en-US" b="1" dirty="0" smtClean="0">
              <a:solidFill>
                <a:srgbClr val="1F497D"/>
              </a:solidFill>
              <a:latin typeface="Calibri"/>
            </a:endParaRPr>
          </a:p>
          <a:p>
            <a:pPr>
              <a:defRPr/>
            </a:pPr>
            <a:r>
              <a:rPr lang="en-US" b="1" dirty="0" smtClean="0">
                <a:solidFill>
                  <a:srgbClr val="1F497D"/>
                </a:solidFill>
                <a:latin typeface="Calibri"/>
              </a:rPr>
              <a:t>②     4 </a:t>
            </a:r>
            <a:r>
              <a:rPr lang="en-US" b="1" dirty="0" err="1" smtClean="0">
                <a:solidFill>
                  <a:srgbClr val="1F497D"/>
                </a:solidFill>
                <a:latin typeface="Calibri"/>
              </a:rPr>
              <a:t>pcs</a:t>
            </a:r>
            <a:r>
              <a:rPr lang="en-US" b="1" dirty="0" smtClean="0">
                <a:solidFill>
                  <a:srgbClr val="1F497D"/>
                </a:solidFill>
                <a:latin typeface="Calibri"/>
              </a:rPr>
              <a:t> Extraction grids</a:t>
            </a:r>
          </a:p>
          <a:p>
            <a:pPr marL="846138" lvl="1" indent="-342900">
              <a:buFont typeface="Arial" pitchFamily="34" charset="0"/>
              <a:buChar char="•"/>
              <a:defRPr/>
            </a:pPr>
            <a:endParaRPr lang="en-US" b="1" dirty="0" smtClean="0">
              <a:solidFill>
                <a:srgbClr val="1F497D"/>
              </a:solidFill>
              <a:latin typeface="Calibri"/>
            </a:endParaRPr>
          </a:p>
          <a:p>
            <a:pPr>
              <a:defRPr/>
            </a:pPr>
            <a:r>
              <a:rPr lang="en-US" b="1" dirty="0" smtClean="0">
                <a:solidFill>
                  <a:srgbClr val="1F497D"/>
                </a:solidFill>
                <a:latin typeface="Calibri"/>
              </a:rPr>
              <a:t>③     </a:t>
            </a:r>
            <a:r>
              <a:rPr lang="en-US" b="1" dirty="0" smtClean="0">
                <a:solidFill>
                  <a:srgbClr val="1F497D"/>
                </a:solidFill>
                <a:latin typeface="Calibri"/>
                <a:cs typeface="+mj-cs"/>
              </a:rPr>
              <a:t>4 </a:t>
            </a:r>
            <a:r>
              <a:rPr lang="en-US" b="1" dirty="0" err="1" smtClean="0">
                <a:solidFill>
                  <a:srgbClr val="1F497D"/>
                </a:solidFill>
                <a:latin typeface="Calibri"/>
                <a:cs typeface="+mj-cs"/>
              </a:rPr>
              <a:t>pcs</a:t>
            </a:r>
            <a:r>
              <a:rPr lang="en-US" b="1" dirty="0" smtClean="0">
                <a:solidFill>
                  <a:srgbClr val="1F497D"/>
                </a:solidFill>
                <a:latin typeface="Calibri"/>
                <a:cs typeface="+mj-cs"/>
              </a:rPr>
              <a:t> Plasma grids</a:t>
            </a:r>
          </a:p>
          <a:p>
            <a:pPr marL="846138" lvl="1" indent="-342900">
              <a:defRPr/>
            </a:pPr>
            <a:r>
              <a:rPr lang="en-US" b="1" dirty="0" smtClean="0">
                <a:solidFill>
                  <a:srgbClr val="1F497D"/>
                </a:solidFill>
                <a:latin typeface="Calibri"/>
                <a:cs typeface="+mj-cs"/>
              </a:rPr>
              <a:t>5 </a:t>
            </a:r>
            <a:r>
              <a:rPr lang="en-US" b="1" dirty="0" err="1" smtClean="0">
                <a:solidFill>
                  <a:srgbClr val="1F497D"/>
                </a:solidFill>
                <a:latin typeface="Calibri"/>
                <a:cs typeface="+mj-cs"/>
              </a:rPr>
              <a:t>pcs</a:t>
            </a:r>
            <a:r>
              <a:rPr lang="en-US" b="1" dirty="0" smtClean="0">
                <a:solidFill>
                  <a:srgbClr val="1F497D"/>
                </a:solidFill>
                <a:latin typeface="Calibri"/>
                <a:cs typeface="+mj-cs"/>
              </a:rPr>
              <a:t> BIAS Plates</a:t>
            </a:r>
          </a:p>
          <a:p>
            <a:pPr marL="846138" lvl="1" indent="-342900">
              <a:buFont typeface="Arial" pitchFamily="34" charset="0"/>
              <a:buChar char="•"/>
              <a:defRPr/>
            </a:pPr>
            <a:endParaRPr lang="en-US" b="1" dirty="0" smtClean="0">
              <a:solidFill>
                <a:srgbClr val="1F497D"/>
              </a:solidFill>
              <a:latin typeface="Calibri"/>
              <a:cs typeface="+mj-cs"/>
            </a:endParaRPr>
          </a:p>
          <a:p>
            <a:pPr>
              <a:defRPr/>
            </a:pPr>
            <a:r>
              <a:rPr lang="en-US" b="1" dirty="0" smtClean="0">
                <a:solidFill>
                  <a:srgbClr val="1F497D"/>
                </a:solidFill>
                <a:latin typeface="Calibri"/>
              </a:rPr>
              <a:t>④     </a:t>
            </a:r>
            <a:r>
              <a:rPr lang="en-US" b="1" dirty="0" smtClean="0">
                <a:solidFill>
                  <a:srgbClr val="1F497D"/>
                </a:solidFill>
                <a:latin typeface="Calibri"/>
                <a:cs typeface="+mj-cs"/>
              </a:rPr>
              <a:t>	4 </a:t>
            </a:r>
            <a:r>
              <a:rPr lang="en-US" b="1" dirty="0" err="1" smtClean="0">
                <a:solidFill>
                  <a:srgbClr val="1F497D"/>
                </a:solidFill>
                <a:latin typeface="Calibri"/>
                <a:cs typeface="+mj-cs"/>
              </a:rPr>
              <a:t>pcs</a:t>
            </a:r>
            <a:r>
              <a:rPr lang="en-US" b="1" dirty="0" smtClean="0">
                <a:solidFill>
                  <a:srgbClr val="1F497D"/>
                </a:solidFill>
                <a:latin typeface="Calibri"/>
                <a:cs typeface="+mj-cs"/>
              </a:rPr>
              <a:t> grounding grids</a:t>
            </a:r>
          </a:p>
          <a:p>
            <a:pPr marL="846138" lvl="1" indent="-342900">
              <a:defRPr/>
            </a:pPr>
            <a:r>
              <a:rPr lang="en-US" b="1" dirty="0" smtClean="0">
                <a:solidFill>
                  <a:srgbClr val="1F497D"/>
                </a:solidFill>
                <a:latin typeface="Calibri"/>
                <a:cs typeface="+mj-cs"/>
              </a:rPr>
              <a:t>4 </a:t>
            </a:r>
            <a:r>
              <a:rPr lang="en-US" b="1" dirty="0" err="1" smtClean="0">
                <a:solidFill>
                  <a:srgbClr val="1F497D"/>
                </a:solidFill>
                <a:latin typeface="Calibri"/>
                <a:cs typeface="+mj-cs"/>
              </a:rPr>
              <a:t>pcs</a:t>
            </a:r>
            <a:r>
              <a:rPr lang="en-US" b="1" dirty="0" smtClean="0">
                <a:solidFill>
                  <a:srgbClr val="1F497D"/>
                </a:solidFill>
                <a:latin typeface="Calibri"/>
                <a:cs typeface="+mj-cs"/>
              </a:rPr>
              <a:t> soft iron plates</a:t>
            </a:r>
          </a:p>
          <a:p>
            <a:pPr>
              <a:defRPr/>
            </a:pPr>
            <a:endParaRPr lang="en-US" dirty="0" smtClean="0">
              <a:solidFill>
                <a:srgbClr val="000000"/>
              </a:solidFill>
              <a:latin typeface="Calibri"/>
            </a:endParaRPr>
          </a:p>
          <a:p>
            <a:pPr>
              <a:defRPr/>
            </a:pPr>
            <a:endParaRPr lang="en-US" dirty="0" smtClean="0">
              <a:solidFill>
                <a:srgbClr val="000000"/>
              </a:solidFill>
              <a:latin typeface="Calibri"/>
            </a:endParaRPr>
          </a:p>
          <a:p>
            <a:pPr marL="342900" indent="-342900">
              <a:buFont typeface="Arial" pitchFamily="34" charset="0"/>
              <a:buChar char="•"/>
              <a:defRPr/>
            </a:pPr>
            <a:endParaRPr lang="en-US" dirty="0" smtClean="0">
              <a:solidFill>
                <a:srgbClr val="000000"/>
              </a:solidFill>
              <a:latin typeface="Calibri"/>
            </a:endParaRPr>
          </a:p>
          <a:p>
            <a:pPr>
              <a:defRPr/>
            </a:pPr>
            <a:endParaRPr lang="en-US" dirty="0" smtClean="0">
              <a:solidFill>
                <a:srgbClr val="000000"/>
              </a:solidFill>
              <a:latin typeface="Calibri"/>
            </a:endParaRPr>
          </a:p>
          <a:p>
            <a:pPr>
              <a:defRPr/>
            </a:pPr>
            <a:endParaRPr lang="en-US" dirty="0" smtClean="0">
              <a:solidFill>
                <a:srgbClr val="000000"/>
              </a:solidFill>
              <a:latin typeface="Calibri"/>
            </a:endParaRPr>
          </a:p>
          <a:p>
            <a:pPr>
              <a:defRPr/>
            </a:pPr>
            <a:endParaRPr lang="en-US" dirty="0">
              <a:solidFill>
                <a:srgbClr val="000000"/>
              </a:solidFill>
              <a:latin typeface="Calibri"/>
            </a:endParaRPr>
          </a:p>
        </p:txBody>
      </p:sp>
      <p:sp>
        <p:nvSpPr>
          <p:cNvPr id="13" name="Rectangle 2"/>
          <p:cNvSpPr txBox="1">
            <a:spLocks/>
          </p:cNvSpPr>
          <p:nvPr/>
        </p:nvSpPr>
        <p:spPr bwMode="auto">
          <a:xfrm>
            <a:off x="414000" y="413999"/>
            <a:ext cx="7000989" cy="99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83" tIns="50392" rIns="100783" bIns="50392" numCol="1" anchor="t" anchorCtr="0" compatLnSpc="1">
            <a:prstTxWarp prst="textNoShape">
              <a:avLst/>
            </a:prstTxWarp>
          </a:bodyPr>
          <a:lstStyle/>
          <a:p>
            <a:pPr eaLnBrk="0" hangingPunct="0">
              <a:defRPr/>
            </a:pPr>
            <a:r>
              <a:rPr lang="en-US" sz="3200" b="1" kern="0" dirty="0" smtClean="0">
                <a:solidFill>
                  <a:srgbClr val="12408B"/>
                </a:solidFill>
                <a:latin typeface="Calibri"/>
                <a:ea typeface="ＭＳ Ｐゴシック"/>
                <a:cs typeface="+mj-cs"/>
              </a:rPr>
              <a:t>Manufacturing of grids for </a:t>
            </a:r>
            <a:r>
              <a:rPr lang="en-US" sz="3200" b="1" kern="0" dirty="0" err="1" smtClean="0">
                <a:solidFill>
                  <a:srgbClr val="12408B"/>
                </a:solidFill>
                <a:latin typeface="Calibri"/>
                <a:ea typeface="ＭＳ Ｐゴシック"/>
                <a:cs typeface="+mj-cs"/>
              </a:rPr>
              <a:t>PVATePla</a:t>
            </a:r>
            <a:endParaRPr lang="en-US" sz="3200" b="1" kern="0" dirty="0" smtClean="0">
              <a:solidFill>
                <a:srgbClr val="12408B"/>
              </a:solidFill>
              <a:latin typeface="Calibri"/>
              <a:ea typeface="ＭＳ Ｐゴシック"/>
              <a:cs typeface="+mj-cs"/>
            </a:endParaRPr>
          </a:p>
          <a:p>
            <a:pPr eaLnBrk="0" hangingPunct="0">
              <a:defRPr/>
            </a:pPr>
            <a:r>
              <a:rPr lang="en-US" sz="3200" b="1" kern="0" dirty="0" smtClean="0">
                <a:solidFill>
                  <a:srgbClr val="12408B"/>
                </a:solidFill>
                <a:latin typeface="Calibri"/>
                <a:ea typeface="ＭＳ Ｐゴシック"/>
                <a:cs typeface="+mj-cs"/>
              </a:rPr>
              <a:t>(DNB Source for ITER)</a:t>
            </a:r>
            <a:endParaRPr lang="en-US" sz="3200" b="1" kern="0" dirty="0">
              <a:solidFill>
                <a:srgbClr val="12408B"/>
              </a:solidFill>
              <a:latin typeface="Calibri"/>
              <a:ea typeface="ＭＳ Ｐゴシック"/>
              <a:cs typeface="+mj-cs"/>
            </a:endParaRPr>
          </a:p>
        </p:txBody>
      </p:sp>
      <p:sp>
        <p:nvSpPr>
          <p:cNvPr id="15" name="Rectangle 5"/>
          <p:cNvSpPr>
            <a:spLocks/>
          </p:cNvSpPr>
          <p:nvPr/>
        </p:nvSpPr>
        <p:spPr bwMode="auto">
          <a:xfrm>
            <a:off x="414000" y="5042570"/>
            <a:ext cx="7000989" cy="2232124"/>
          </a:xfrm>
          <a:prstGeom prst="rect">
            <a:avLst/>
          </a:prstGeom>
          <a:noFill/>
          <a:ln w="9525">
            <a:noFill/>
            <a:miter lim="800000"/>
            <a:headEnd/>
            <a:tailEnd/>
          </a:ln>
        </p:spPr>
        <p:txBody>
          <a:bodyPr lIns="100783" tIns="50392" rIns="100783" bIns="50392"/>
          <a:lstStyle/>
          <a:p>
            <a:r>
              <a:rPr lang="en-US" sz="2000" b="1" dirty="0" smtClean="0">
                <a:solidFill>
                  <a:srgbClr val="000000"/>
                </a:solidFill>
              </a:rPr>
              <a:t>We are now in the status of ordering the copper material for the series and have defined an R&amp;D program for a prototype of the grid.</a:t>
            </a:r>
          </a:p>
          <a:p>
            <a:endParaRPr lang="en-US" sz="2000" b="1" dirty="0" smtClean="0">
              <a:solidFill>
                <a:srgbClr val="000000"/>
              </a:solidFill>
            </a:endParaRPr>
          </a:p>
          <a:p>
            <a:r>
              <a:rPr lang="en-US" sz="2000" b="1" dirty="0" smtClean="0">
                <a:solidFill>
                  <a:srgbClr val="000000"/>
                </a:solidFill>
              </a:rPr>
              <a:t>The prototype study should investigate the connection of the water piping system, the milling accuracy achievable and the electroplating process.</a:t>
            </a:r>
          </a:p>
        </p:txBody>
      </p:sp>
    </p:spTree>
    <p:extLst>
      <p:ext uri="{BB962C8B-B14F-4D97-AF65-F5344CB8AC3E}">
        <p14:creationId xmlns:p14="http://schemas.microsoft.com/office/powerpoint/2010/main" val="2293025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descr="cabaf"/>
          <p:cNvPicPr>
            <a:picLocks noChangeAspect="1" noChangeArrowheads="1"/>
          </p:cNvPicPr>
          <p:nvPr/>
        </p:nvPicPr>
        <p:blipFill>
          <a:blip r:embed="rId2" cstate="screen"/>
          <a:srcRect/>
          <a:stretch>
            <a:fillRect/>
          </a:stretch>
        </p:blipFill>
        <p:spPr bwMode="auto">
          <a:xfrm>
            <a:off x="7810564" y="1549177"/>
            <a:ext cx="2196713" cy="2327575"/>
          </a:xfrm>
          <a:prstGeom prst="rect">
            <a:avLst/>
          </a:prstGeom>
          <a:noFill/>
          <a:ln w="9525">
            <a:noFill/>
            <a:miter lim="800000"/>
            <a:headEnd/>
            <a:tailEnd/>
          </a:ln>
          <a:effectLst/>
        </p:spPr>
      </p:pic>
      <p:pic>
        <p:nvPicPr>
          <p:cNvPr id="22538" name="Picture 10" descr="TESLAcavities"/>
          <p:cNvPicPr>
            <a:picLocks noChangeAspect="1" noChangeArrowheads="1"/>
          </p:cNvPicPr>
          <p:nvPr/>
        </p:nvPicPr>
        <p:blipFill>
          <a:blip r:embed="rId3" cstate="screen"/>
          <a:srcRect/>
          <a:stretch>
            <a:fillRect/>
          </a:stretch>
        </p:blipFill>
        <p:spPr bwMode="auto">
          <a:xfrm>
            <a:off x="142181" y="1561812"/>
            <a:ext cx="5328592" cy="1427525"/>
          </a:xfrm>
          <a:prstGeom prst="rect">
            <a:avLst/>
          </a:prstGeom>
          <a:noFill/>
          <a:ln w="9525">
            <a:noFill/>
            <a:miter lim="800000"/>
            <a:headEnd/>
            <a:tailEnd/>
          </a:ln>
          <a:effectLst/>
        </p:spPr>
      </p:pic>
      <p:pic>
        <p:nvPicPr>
          <p:cNvPr id="1026" name="Picture 2" descr="ඏ"/>
          <p:cNvPicPr>
            <a:picLocks noChangeAspect="1" noChangeArrowheads="1"/>
          </p:cNvPicPr>
          <p:nvPr/>
        </p:nvPicPr>
        <p:blipFill>
          <a:blip r:embed="rId4" cstate="screen"/>
          <a:srcRect/>
          <a:stretch>
            <a:fillRect/>
          </a:stretch>
        </p:blipFill>
        <p:spPr bwMode="auto">
          <a:xfrm>
            <a:off x="142181" y="4933553"/>
            <a:ext cx="4176464" cy="1708708"/>
          </a:xfrm>
          <a:prstGeom prst="rect">
            <a:avLst/>
          </a:prstGeom>
          <a:noFill/>
          <a:ln w="9525">
            <a:noFill/>
            <a:miter lim="800000"/>
            <a:headEnd/>
            <a:tailEnd/>
          </a:ln>
        </p:spPr>
      </p:pic>
      <p:sp>
        <p:nvSpPr>
          <p:cNvPr id="1028" name="Rectangle 4"/>
          <p:cNvSpPr>
            <a:spLocks noChangeArrowheads="1"/>
          </p:cNvSpPr>
          <p:nvPr/>
        </p:nvSpPr>
        <p:spPr bwMode="auto">
          <a:xfrm>
            <a:off x="0" y="0"/>
            <a:ext cx="1007745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pic>
        <p:nvPicPr>
          <p:cNvPr id="1027" name="Picture 3" descr="ඏ"/>
          <p:cNvPicPr>
            <a:picLocks noChangeAspect="1" noChangeArrowheads="1"/>
          </p:cNvPicPr>
          <p:nvPr/>
        </p:nvPicPr>
        <p:blipFill>
          <a:blip r:embed="rId5" cstate="screen"/>
          <a:srcRect/>
          <a:stretch>
            <a:fillRect/>
          </a:stretch>
        </p:blipFill>
        <p:spPr bwMode="auto">
          <a:xfrm>
            <a:off x="2878485" y="3115863"/>
            <a:ext cx="1990725" cy="1738299"/>
          </a:xfrm>
          <a:prstGeom prst="rect">
            <a:avLst/>
          </a:prstGeom>
          <a:noFill/>
        </p:spPr>
      </p:pic>
      <p:sp>
        <p:nvSpPr>
          <p:cNvPr id="1029" name="Rectangle 5"/>
          <p:cNvSpPr>
            <a:spLocks noChangeArrowheads="1"/>
          </p:cNvSpPr>
          <p:nvPr/>
        </p:nvSpPr>
        <p:spPr bwMode="auto">
          <a:xfrm>
            <a:off x="0" y="1565151"/>
            <a:ext cx="1007745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0" name="Picture 6" descr="ඏ"/>
          <p:cNvPicPr>
            <a:picLocks noChangeAspect="1" noChangeArrowheads="1"/>
          </p:cNvPicPr>
          <p:nvPr/>
        </p:nvPicPr>
        <p:blipFill>
          <a:blip r:embed="rId6" cstate="screen"/>
          <a:srcRect/>
          <a:stretch>
            <a:fillRect/>
          </a:stretch>
        </p:blipFill>
        <p:spPr bwMode="auto">
          <a:xfrm>
            <a:off x="142181" y="3115863"/>
            <a:ext cx="2618523" cy="1745682"/>
          </a:xfrm>
          <a:prstGeom prst="rect">
            <a:avLst/>
          </a:prstGeom>
          <a:noFill/>
          <a:ln w="9525">
            <a:noFill/>
            <a:miter lim="800000"/>
            <a:headEnd/>
            <a:tailEnd/>
          </a:ln>
        </p:spPr>
      </p:pic>
      <p:pic>
        <p:nvPicPr>
          <p:cNvPr id="15"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390653" y="5186137"/>
            <a:ext cx="3744416" cy="147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descr="ganil_inside"/>
          <p:cNvPicPr>
            <a:picLocks noChangeAspect="1" noChangeArrowheads="1"/>
          </p:cNvPicPr>
          <p:nvPr/>
        </p:nvPicPr>
        <p:blipFill>
          <a:blip r:embed="rId8" cstate="screen"/>
          <a:srcRect/>
          <a:stretch>
            <a:fillRect/>
          </a:stretch>
        </p:blipFill>
        <p:spPr bwMode="auto">
          <a:xfrm>
            <a:off x="5614789" y="1549177"/>
            <a:ext cx="2016224" cy="1512168"/>
          </a:xfrm>
          <a:prstGeom prst="rect">
            <a:avLst/>
          </a:prstGeom>
          <a:noFill/>
        </p:spPr>
      </p:pic>
      <p:sp>
        <p:nvSpPr>
          <p:cNvPr id="17" name="Textfeld 16"/>
          <p:cNvSpPr txBox="1"/>
          <p:nvPr/>
        </p:nvSpPr>
        <p:spPr>
          <a:xfrm>
            <a:off x="0" y="6805761"/>
            <a:ext cx="10077449" cy="646331"/>
          </a:xfrm>
          <a:prstGeom prst="rect">
            <a:avLst/>
          </a:prstGeom>
          <a:noFill/>
          <a:ln>
            <a:noFill/>
          </a:ln>
        </p:spPr>
        <p:txBody>
          <a:bodyPr wrap="square" rtlCol="0">
            <a:spAutoFit/>
          </a:bodyPr>
          <a:lstStyle/>
          <a:p>
            <a:pPr algn="ctr"/>
            <a:r>
              <a:rPr lang="en-US" sz="1800" b="1" dirty="0" smtClean="0">
                <a:solidFill>
                  <a:srgbClr val="002060"/>
                </a:solidFill>
              </a:rPr>
              <a:t>1200 SRF cavities produced so far, 40 SRF cavities/year in average over the last 25 years (Siemens, ACCEL, RI). RI is the world leader in SRF cavity manufacturing</a:t>
            </a:r>
            <a:endParaRPr lang="en-US" sz="1800" b="1" dirty="0">
              <a:solidFill>
                <a:srgbClr val="002060"/>
              </a:solidFill>
            </a:endParaRPr>
          </a:p>
        </p:txBody>
      </p:sp>
      <p:pic>
        <p:nvPicPr>
          <p:cNvPr id="18" name="Picture 2" descr="3_Assembly Hall and Clean Room"/>
          <p:cNvPicPr>
            <a:picLocks noChangeAspect="1" noChangeArrowheads="1"/>
          </p:cNvPicPr>
          <p:nvPr/>
        </p:nvPicPr>
        <p:blipFill>
          <a:blip r:embed="rId9" cstate="screen"/>
          <a:srcRect/>
          <a:stretch>
            <a:fillRect/>
          </a:stretch>
        </p:blipFill>
        <p:spPr bwMode="auto">
          <a:xfrm>
            <a:off x="4997813" y="3115863"/>
            <a:ext cx="2812751" cy="2033714"/>
          </a:xfrm>
          <a:prstGeom prst="rect">
            <a:avLst/>
          </a:prstGeom>
          <a:noFill/>
        </p:spPr>
      </p:pic>
      <p:pic>
        <p:nvPicPr>
          <p:cNvPr id="19" name="Grafik 18" descr="LHC_cavity.jpg"/>
          <p:cNvPicPr>
            <a:picLocks noChangeAspect="1"/>
          </p:cNvPicPr>
          <p:nvPr/>
        </p:nvPicPr>
        <p:blipFill>
          <a:blip r:embed="rId10" cstate="screen"/>
          <a:stretch>
            <a:fillRect/>
          </a:stretch>
        </p:blipFill>
        <p:spPr>
          <a:xfrm>
            <a:off x="8150827" y="4074504"/>
            <a:ext cx="1856449" cy="2587241"/>
          </a:xfrm>
          <a:prstGeom prst="rect">
            <a:avLst/>
          </a:prstGeom>
        </p:spPr>
      </p:pic>
      <p:sp>
        <p:nvSpPr>
          <p:cNvPr id="21" name="Rectangle 2"/>
          <p:cNvSpPr txBox="1">
            <a:spLocks/>
          </p:cNvSpPr>
          <p:nvPr/>
        </p:nvSpPr>
        <p:spPr>
          <a:xfrm>
            <a:off x="430213" y="541065"/>
            <a:ext cx="7053262" cy="504056"/>
          </a:xfrm>
          <a:prstGeom prst="rect">
            <a:avLst/>
          </a:prstGeom>
        </p:spPr>
        <p:txBody>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Superconducting cavity production</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60FCE90C-09DE-4743-AA7E-0F587AC5308F}" type="datetime1">
              <a:rPr lang="de-DE" smtClean="0">
                <a:solidFill>
                  <a:srgbClr val="000000"/>
                </a:solidFill>
              </a:rPr>
              <a:pPr/>
              <a:t>19.05.2014</a:t>
            </a:fld>
            <a:endParaRPr lang="de-DE" dirty="0">
              <a:solidFill>
                <a:srgbClr val="000000"/>
              </a:solidFill>
            </a:endParaRPr>
          </a:p>
        </p:txBody>
      </p:sp>
      <p:sp>
        <p:nvSpPr>
          <p:cNvPr id="3" name="Foliennummernplatzhalter 2"/>
          <p:cNvSpPr>
            <a:spLocks noGrp="1"/>
          </p:cNvSpPr>
          <p:nvPr>
            <p:ph type="sldNum" sz="quarter" idx="4"/>
          </p:nvPr>
        </p:nvSpPr>
        <p:spPr/>
        <p:txBody>
          <a:bodyPr/>
          <a:lstStyle/>
          <a:p>
            <a:fld id="{9AAB34EB-4C0D-4547-94AE-D27588448A81}" type="slidenum">
              <a:rPr lang="de-DE" smtClean="0">
                <a:solidFill>
                  <a:srgbClr val="000000"/>
                </a:solidFill>
              </a:rPr>
              <a:pPr/>
              <a:t>16</a:t>
            </a:fld>
            <a:endParaRPr lang="de-DE">
              <a:solidFill>
                <a:srgbClr val="000000"/>
              </a:solidFill>
            </a:endParaRPr>
          </a:p>
        </p:txBody>
      </p:sp>
      <p:sp>
        <p:nvSpPr>
          <p:cNvPr id="4" name="Titel 3"/>
          <p:cNvSpPr>
            <a:spLocks noGrp="1"/>
          </p:cNvSpPr>
          <p:nvPr>
            <p:ph type="title"/>
          </p:nvPr>
        </p:nvSpPr>
        <p:spPr>
          <a:xfrm>
            <a:off x="567343" y="541065"/>
            <a:ext cx="6498390" cy="1022986"/>
          </a:xfrm>
        </p:spPr>
        <p:txBody>
          <a:bodyPr>
            <a:normAutofit fontScale="90000"/>
          </a:bodyPr>
          <a:lstStyle/>
          <a:p>
            <a:r>
              <a:rPr lang="de-DE" sz="3100" b="1" dirty="0" err="1"/>
              <a:t>Vertical</a:t>
            </a:r>
            <a:r>
              <a:rPr lang="de-DE" sz="3100" b="1" dirty="0"/>
              <a:t> </a:t>
            </a:r>
            <a:r>
              <a:rPr lang="de-DE" sz="3100" b="1" dirty="0" err="1"/>
              <a:t>testing</a:t>
            </a:r>
            <a:r>
              <a:rPr lang="de-DE" sz="3100" b="1" dirty="0"/>
              <a:t> </a:t>
            </a:r>
            <a:r>
              <a:rPr lang="de-DE" sz="3100" b="1" dirty="0" err="1"/>
              <a:t>of</a:t>
            </a:r>
            <a:r>
              <a:rPr lang="de-DE" sz="3100" b="1" dirty="0"/>
              <a:t> a CEBAF </a:t>
            </a:r>
            <a:r>
              <a:rPr lang="de-DE" sz="3100" b="1" dirty="0" err="1"/>
              <a:t>cavity</a:t>
            </a:r>
            <a:r>
              <a:rPr lang="de-DE" sz="3100" b="1" dirty="0"/>
              <a:t> (1986)</a:t>
            </a:r>
          </a:p>
        </p:txBody>
      </p:sp>
      <p:pic>
        <p:nvPicPr>
          <p:cNvPr id="5122" name="Picture 2" descr="C:\Users\petra.gaertner\AppData\Local\Microsoft\Windows\Temporary Internet Files\Content.Outlook\KG8VQTRH\Foto.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9435" b="2883"/>
          <a:stretch/>
        </p:blipFill>
        <p:spPr bwMode="auto">
          <a:xfrm>
            <a:off x="255882" y="1213856"/>
            <a:ext cx="9352618" cy="61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10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5"/>
          <p:cNvGrpSpPr>
            <a:grpSpLocks/>
          </p:cNvGrpSpPr>
          <p:nvPr/>
        </p:nvGrpSpPr>
        <p:grpSpPr bwMode="auto">
          <a:xfrm>
            <a:off x="7015163" y="1157412"/>
            <a:ext cx="3024187" cy="2840037"/>
            <a:chOff x="252" y="825"/>
            <a:chExt cx="1657" cy="1538"/>
          </a:xfrm>
        </p:grpSpPr>
        <p:pic>
          <p:nvPicPr>
            <p:cNvPr id="13" name="Picture 6" descr="3D picture"/>
            <p:cNvPicPr>
              <a:picLocks noChangeAspect="1" noChangeArrowheads="1"/>
            </p:cNvPicPr>
            <p:nvPr/>
          </p:nvPicPr>
          <p:blipFill>
            <a:blip r:embed="rId2" cstate="screen"/>
            <a:srcRect/>
            <a:stretch>
              <a:fillRect/>
            </a:stretch>
          </p:blipFill>
          <p:spPr bwMode="auto">
            <a:xfrm>
              <a:off x="252" y="1038"/>
              <a:ext cx="1657" cy="1325"/>
            </a:xfrm>
            <a:prstGeom prst="rect">
              <a:avLst/>
            </a:prstGeom>
            <a:noFill/>
          </p:spPr>
        </p:pic>
        <p:pic>
          <p:nvPicPr>
            <p:cNvPr id="14" name="Picture 7"/>
            <p:cNvPicPr>
              <a:picLocks noChangeAspect="1" noChangeArrowheads="1"/>
            </p:cNvPicPr>
            <p:nvPr/>
          </p:nvPicPr>
          <p:blipFill>
            <a:blip r:embed="rId3" cstate="screen"/>
            <a:srcRect/>
            <a:stretch>
              <a:fillRect/>
            </a:stretch>
          </p:blipFill>
          <p:spPr bwMode="auto">
            <a:xfrm>
              <a:off x="775" y="825"/>
              <a:ext cx="768" cy="186"/>
            </a:xfrm>
            <a:prstGeom prst="rect">
              <a:avLst/>
            </a:prstGeom>
            <a:noFill/>
          </p:spPr>
        </p:pic>
      </p:grpSp>
      <p:pic>
        <p:nvPicPr>
          <p:cNvPr id="45058" name="Picture 2"/>
          <p:cNvPicPr>
            <a:picLocks noGrp="1" noChangeAspect="1" noChangeArrowheads="1"/>
          </p:cNvPicPr>
          <p:nvPr>
            <p:ph idx="1"/>
          </p:nvPr>
        </p:nvPicPr>
        <p:blipFill>
          <a:blip r:embed="rId4" cstate="screen"/>
          <a:srcRect/>
          <a:stretch>
            <a:fillRect/>
          </a:stretch>
        </p:blipFill>
        <p:spPr>
          <a:xfrm>
            <a:off x="7015163" y="3853433"/>
            <a:ext cx="2992114" cy="3453530"/>
          </a:xfrm>
          <a:noFill/>
          <a:ln/>
        </p:spPr>
      </p:pic>
      <p:sp>
        <p:nvSpPr>
          <p:cNvPr id="45060" name="Text Box 4"/>
          <p:cNvSpPr txBox="1">
            <a:spLocks noChangeArrowheads="1"/>
          </p:cNvSpPr>
          <p:nvPr/>
        </p:nvSpPr>
        <p:spPr bwMode="auto">
          <a:xfrm>
            <a:off x="357188" y="1289442"/>
            <a:ext cx="9521825" cy="2594768"/>
          </a:xfrm>
          <a:prstGeom prst="rect">
            <a:avLst/>
          </a:prstGeom>
          <a:noFill/>
          <a:ln w="9525">
            <a:noFill/>
            <a:miter lim="800000"/>
            <a:headEnd/>
            <a:tailEnd/>
          </a:ln>
          <a:effectLst/>
        </p:spPr>
        <p:txBody>
          <a:bodyPr lIns="100794" tIns="50397" rIns="100794" bIns="50397">
            <a:spAutoFit/>
          </a:bodyPr>
          <a:lstStyle/>
          <a:p>
            <a:pPr defTabSz="1008063"/>
            <a:r>
              <a:rPr lang="en-US" b="1" dirty="0" smtClean="0">
                <a:solidFill>
                  <a:srgbClr val="002060"/>
                </a:solidFill>
              </a:rPr>
              <a:t>Technology transfer from Cornell University, USA</a:t>
            </a:r>
            <a:endParaRPr lang="en-US" b="1" dirty="0">
              <a:solidFill>
                <a:srgbClr val="002060"/>
              </a:solidFill>
            </a:endParaRPr>
          </a:p>
          <a:p>
            <a:pPr defTabSz="1008063"/>
            <a:endParaRPr lang="en-US" b="1" dirty="0">
              <a:solidFill>
                <a:srgbClr val="000000"/>
              </a:solidFill>
              <a:effectLst>
                <a:outerShdw blurRad="38100" dist="38100" dir="2700000" algn="tl">
                  <a:srgbClr val="C0C0C0"/>
                </a:outerShdw>
              </a:effectLst>
            </a:endParaRPr>
          </a:p>
          <a:p>
            <a:pPr defTabSz="1008063"/>
            <a:r>
              <a:rPr lang="en-US" b="1" dirty="0">
                <a:solidFill>
                  <a:srgbClr val="002060"/>
                </a:solidFill>
                <a:effectLst>
                  <a:outerShdw blurRad="38100" dist="38100" dir="2700000" algn="tl">
                    <a:srgbClr val="C0C0C0"/>
                  </a:outerShdw>
                </a:effectLst>
              </a:rPr>
              <a:t>2000: 	2 SRF modules 	for NSRRC,	Taiwan</a:t>
            </a:r>
          </a:p>
          <a:p>
            <a:pPr defTabSz="1008063"/>
            <a:r>
              <a:rPr lang="en-US" b="1" dirty="0">
                <a:solidFill>
                  <a:srgbClr val="002060"/>
                </a:solidFill>
                <a:effectLst>
                  <a:outerShdw blurRad="38100" dist="38100" dir="2700000" algn="tl">
                    <a:srgbClr val="C0C0C0"/>
                  </a:outerShdw>
                </a:effectLst>
              </a:rPr>
              <a:t>2000: 	2 SRF modules 	for CORNELL,	USA</a:t>
            </a:r>
          </a:p>
          <a:p>
            <a:pPr defTabSz="1008063"/>
            <a:r>
              <a:rPr lang="en-US" b="1" dirty="0">
                <a:solidFill>
                  <a:srgbClr val="002060"/>
                </a:solidFill>
                <a:effectLst>
                  <a:outerShdw blurRad="38100" dist="38100" dir="2700000" algn="tl">
                    <a:srgbClr val="C0C0C0"/>
                  </a:outerShdw>
                </a:effectLst>
              </a:rPr>
              <a:t>2000: 	2 SRF modules 	for CLS, 	</a:t>
            </a:r>
            <a:r>
              <a:rPr lang="en-US" b="1" dirty="0" smtClean="0">
                <a:solidFill>
                  <a:srgbClr val="002060"/>
                </a:solidFill>
                <a:effectLst>
                  <a:outerShdw blurRad="38100" dist="38100" dir="2700000" algn="tl">
                    <a:srgbClr val="C0C0C0"/>
                  </a:outerShdw>
                </a:effectLst>
              </a:rPr>
              <a:t>	Canada</a:t>
            </a:r>
            <a:endParaRPr lang="en-US" b="1" dirty="0">
              <a:solidFill>
                <a:srgbClr val="002060"/>
              </a:solidFill>
              <a:effectLst>
                <a:outerShdw blurRad="38100" dist="38100" dir="2700000" algn="tl">
                  <a:srgbClr val="C0C0C0"/>
                </a:outerShdw>
              </a:effectLst>
            </a:endParaRPr>
          </a:p>
          <a:p>
            <a:pPr defTabSz="1008063"/>
            <a:r>
              <a:rPr lang="en-US" b="1" dirty="0">
                <a:solidFill>
                  <a:srgbClr val="002060"/>
                </a:solidFill>
                <a:effectLst>
                  <a:outerShdw blurRad="38100" dist="38100" dir="2700000" algn="tl">
                    <a:srgbClr val="C0C0C0"/>
                  </a:outerShdw>
                </a:effectLst>
              </a:rPr>
              <a:t>2003: 	3 SRF modules 	for DLS, 	</a:t>
            </a:r>
            <a:r>
              <a:rPr lang="en-US" b="1" dirty="0" smtClean="0">
                <a:solidFill>
                  <a:srgbClr val="002060"/>
                </a:solidFill>
                <a:effectLst>
                  <a:outerShdw blurRad="38100" dist="38100" dir="2700000" algn="tl">
                    <a:srgbClr val="C0C0C0"/>
                  </a:outerShdw>
                </a:effectLst>
              </a:rPr>
              <a:t>	Great </a:t>
            </a:r>
            <a:r>
              <a:rPr lang="en-US" b="1" dirty="0">
                <a:solidFill>
                  <a:srgbClr val="002060"/>
                </a:solidFill>
                <a:effectLst>
                  <a:outerShdw blurRad="38100" dist="38100" dir="2700000" algn="tl">
                    <a:srgbClr val="C0C0C0"/>
                  </a:outerShdw>
                </a:effectLst>
              </a:rPr>
              <a:t>Britain</a:t>
            </a:r>
            <a:br>
              <a:rPr lang="en-US" b="1" dirty="0">
                <a:solidFill>
                  <a:srgbClr val="002060"/>
                </a:solidFill>
                <a:effectLst>
                  <a:outerShdw blurRad="38100" dist="38100" dir="2700000" algn="tl">
                    <a:srgbClr val="C0C0C0"/>
                  </a:outerShdw>
                </a:effectLst>
              </a:rPr>
            </a:br>
            <a:r>
              <a:rPr lang="en-US" b="1" dirty="0">
                <a:solidFill>
                  <a:srgbClr val="002060"/>
                </a:solidFill>
                <a:effectLst>
                  <a:outerShdw blurRad="38100" dist="38100" dir="2700000" algn="tl">
                    <a:srgbClr val="C0C0C0"/>
                  </a:outerShdw>
                </a:effectLst>
              </a:rPr>
              <a:t>2005: 	3 SRF modules 	for SSRF, 	</a:t>
            </a:r>
            <a:r>
              <a:rPr lang="en-US" b="1" dirty="0" smtClean="0">
                <a:solidFill>
                  <a:srgbClr val="002060"/>
                </a:solidFill>
                <a:effectLst>
                  <a:outerShdw blurRad="38100" dist="38100" dir="2700000" algn="tl">
                    <a:srgbClr val="C0C0C0"/>
                  </a:outerShdw>
                </a:effectLst>
              </a:rPr>
              <a:t>	PR </a:t>
            </a:r>
            <a:r>
              <a:rPr lang="en-US" b="1" dirty="0">
                <a:solidFill>
                  <a:srgbClr val="002060"/>
                </a:solidFill>
                <a:effectLst>
                  <a:outerShdw blurRad="38100" dist="38100" dir="2700000" algn="tl">
                    <a:srgbClr val="C0C0C0"/>
                  </a:outerShdw>
                </a:effectLst>
              </a:rPr>
              <a:t>China</a:t>
            </a:r>
          </a:p>
          <a:p>
            <a:pPr defTabSz="1008063"/>
            <a:r>
              <a:rPr lang="en-US" b="1" dirty="0">
                <a:solidFill>
                  <a:srgbClr val="002060"/>
                </a:solidFill>
                <a:effectLst>
                  <a:outerShdw blurRad="38100" dist="38100" dir="2700000" algn="tl">
                    <a:srgbClr val="C0C0C0"/>
                  </a:outerShdw>
                </a:effectLst>
              </a:rPr>
              <a:t>2010:	</a:t>
            </a:r>
            <a:r>
              <a:rPr lang="en-US" b="1" dirty="0" smtClean="0">
                <a:solidFill>
                  <a:srgbClr val="002060"/>
                </a:solidFill>
                <a:effectLst>
                  <a:outerShdw blurRad="38100" dist="38100" dir="2700000" algn="tl">
                    <a:srgbClr val="C0C0C0"/>
                  </a:outerShdw>
                </a:effectLst>
              </a:rPr>
              <a:t>3 </a:t>
            </a:r>
            <a:r>
              <a:rPr lang="en-US" b="1" dirty="0">
                <a:solidFill>
                  <a:srgbClr val="002060"/>
                </a:solidFill>
                <a:effectLst>
                  <a:outerShdw blurRad="38100" dist="38100" dir="2700000" algn="tl">
                    <a:srgbClr val="C0C0C0"/>
                  </a:outerShdw>
                </a:effectLst>
              </a:rPr>
              <a:t>SRF modules	for PAL,		</a:t>
            </a:r>
            <a:r>
              <a:rPr lang="en-US" b="1" dirty="0" smtClean="0">
                <a:solidFill>
                  <a:srgbClr val="002060"/>
                </a:solidFill>
                <a:effectLst>
                  <a:outerShdw blurRad="38100" dist="38100" dir="2700000" algn="tl">
                    <a:srgbClr val="C0C0C0"/>
                  </a:outerShdw>
                </a:effectLst>
              </a:rPr>
              <a:t>Korea</a:t>
            </a:r>
          </a:p>
          <a:p>
            <a:pPr defTabSz="1008063"/>
            <a:r>
              <a:rPr lang="en-US" b="1" dirty="0" smtClean="0">
                <a:solidFill>
                  <a:srgbClr val="002060"/>
                </a:solidFill>
                <a:effectLst>
                  <a:outerShdw blurRad="38100" dist="38100" dir="2700000" algn="tl">
                    <a:srgbClr val="C0C0C0"/>
                  </a:outerShdw>
                </a:effectLst>
              </a:rPr>
              <a:t>2012:	1 SRF module	for DLS		Great Britain</a:t>
            </a:r>
            <a:endParaRPr lang="en-US" b="1" dirty="0">
              <a:solidFill>
                <a:srgbClr val="002060"/>
              </a:solidFill>
              <a:effectLst>
                <a:outerShdw blurRad="38100" dist="38100" dir="2700000" algn="tl">
                  <a:srgbClr val="C0C0C0"/>
                </a:outerShdw>
              </a:effectLst>
            </a:endParaRPr>
          </a:p>
        </p:txBody>
      </p:sp>
      <p:sp>
        <p:nvSpPr>
          <p:cNvPr id="9"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a:defRPr/>
            </a:pPr>
            <a:r>
              <a:rPr lang="en-US" sz="3200" b="1" dirty="0" smtClean="0">
                <a:solidFill>
                  <a:srgbClr val="002060"/>
                </a:solidFill>
                <a:latin typeface="Calibri"/>
                <a:ea typeface="ＭＳ Ｐゴシック" pitchFamily="-65" charset="-128"/>
                <a:cs typeface="+mj-cs"/>
              </a:rPr>
              <a:t>500 MHz SRF accelerator modules</a:t>
            </a:r>
          </a:p>
        </p:txBody>
      </p:sp>
      <p:sp>
        <p:nvSpPr>
          <p:cNvPr id="11" name="Rectangle 2"/>
          <p:cNvSpPr>
            <a:spLocks noChangeArrowheads="1"/>
          </p:cNvSpPr>
          <p:nvPr/>
        </p:nvSpPr>
        <p:spPr bwMode="auto">
          <a:xfrm>
            <a:off x="-1" y="3986043"/>
            <a:ext cx="7483476" cy="3374876"/>
          </a:xfrm>
          <a:prstGeom prst="rect">
            <a:avLst/>
          </a:prstGeom>
          <a:noFill/>
          <a:ln w="9525">
            <a:noFill/>
            <a:miter lim="800000"/>
            <a:headEnd/>
            <a:tailEnd/>
          </a:ln>
          <a:effectLst/>
        </p:spPr>
        <p:txBody>
          <a:bodyPr wrap="square" lIns="493317" tIns="50397" rIns="100794" bIns="0">
            <a:spAutoFit/>
          </a:bodyPr>
          <a:lstStyle/>
          <a:p>
            <a:pPr marL="503238" indent="-503238" defTabSz="1008063">
              <a:buFont typeface="Wingdings" pitchFamily="2" charset="2"/>
              <a:buChar char="Ø"/>
            </a:pPr>
            <a:r>
              <a:rPr lang="en-US" dirty="0" smtClean="0">
                <a:solidFill>
                  <a:srgbClr val="000000"/>
                </a:solidFill>
                <a:ea typeface="Arial Unicode MS" pitchFamily="34" charset="-128"/>
                <a:cs typeface="Arial Unicode MS" pitchFamily="34" charset="-128"/>
              </a:rPr>
              <a:t>Cavity </a:t>
            </a:r>
            <a:r>
              <a:rPr lang="en-US" dirty="0">
                <a:solidFill>
                  <a:srgbClr val="000000"/>
                </a:solidFill>
                <a:ea typeface="Arial Unicode MS" pitchFamily="34" charset="-128"/>
                <a:cs typeface="Arial Unicode MS" pitchFamily="34" charset="-128"/>
              </a:rPr>
              <a:t>production</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Cavity surface preparation</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Cavity vertical test</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Coupler production</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Coupler conditioning</a:t>
            </a:r>
          </a:p>
          <a:p>
            <a:pPr marL="503238" indent="-503238" defTabSz="1008063">
              <a:buFont typeface="Wingdings" pitchFamily="2" charset="2"/>
              <a:buChar char="Ø"/>
            </a:pPr>
            <a:r>
              <a:rPr lang="en-US" dirty="0" smtClean="0">
                <a:solidFill>
                  <a:srgbClr val="000000"/>
                </a:solidFill>
                <a:ea typeface="Arial Unicode MS" pitchFamily="34" charset="-128"/>
                <a:cs typeface="Arial Unicode MS" pitchFamily="34" charset="-128"/>
              </a:rPr>
              <a:t>Ferrite style HOM </a:t>
            </a:r>
            <a:r>
              <a:rPr lang="en-US" dirty="0">
                <a:solidFill>
                  <a:srgbClr val="000000"/>
                </a:solidFill>
                <a:ea typeface="Arial Unicode MS" pitchFamily="34" charset="-128"/>
                <a:cs typeface="Arial Unicode MS" pitchFamily="34" charset="-128"/>
              </a:rPr>
              <a:t>loads</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Module </a:t>
            </a:r>
            <a:r>
              <a:rPr lang="en-US" dirty="0" smtClean="0">
                <a:solidFill>
                  <a:srgbClr val="000000"/>
                </a:solidFill>
                <a:ea typeface="Arial Unicode MS" pitchFamily="34" charset="-128"/>
                <a:cs typeface="Arial Unicode MS" pitchFamily="34" charset="-128"/>
              </a:rPr>
              <a:t>assembly, </a:t>
            </a:r>
            <a:endParaRPr lang="en-US" b="1" dirty="0">
              <a:solidFill>
                <a:srgbClr val="1F497D"/>
              </a:solidFill>
              <a:ea typeface="Arial Unicode MS" pitchFamily="34" charset="-128"/>
              <a:cs typeface="Arial Unicode MS" pitchFamily="34" charset="-128"/>
            </a:endParaRPr>
          </a:p>
          <a:p>
            <a:pPr marL="503238" indent="-503238" defTabSz="1008063">
              <a:buFont typeface="Wingdings" pitchFamily="2" charset="2"/>
              <a:buChar char="Ø"/>
            </a:pPr>
            <a:r>
              <a:rPr lang="en-US" dirty="0" smtClean="0">
                <a:solidFill>
                  <a:srgbClr val="000000"/>
                </a:solidFill>
                <a:ea typeface="Arial Unicode MS" pitchFamily="34" charset="-128"/>
                <a:cs typeface="Arial Unicode MS" pitchFamily="34" charset="-128"/>
              </a:rPr>
              <a:t>Installation on customer site</a:t>
            </a:r>
            <a:endParaRPr lang="en-US" dirty="0">
              <a:solidFill>
                <a:srgbClr val="000000"/>
              </a:solidFill>
              <a:ea typeface="Arial Unicode MS" pitchFamily="34" charset="-128"/>
              <a:cs typeface="Arial Unicode MS" pitchFamily="34" charset="-128"/>
            </a:endParaRPr>
          </a:p>
          <a:p>
            <a:pPr marL="503238" indent="-503238" defTabSz="1008063">
              <a:buFont typeface="Wingdings" pitchFamily="2" charset="2"/>
              <a:buChar char="Ø"/>
            </a:pPr>
            <a:r>
              <a:rPr lang="en-US" dirty="0" smtClean="0">
                <a:solidFill>
                  <a:srgbClr val="000000"/>
                </a:solidFill>
                <a:ea typeface="Arial Unicode MS" pitchFamily="34" charset="-128"/>
                <a:cs typeface="Arial Unicode MS" pitchFamily="34" charset="-128"/>
              </a:rPr>
              <a:t>Commissioning,</a:t>
            </a:r>
            <a:r>
              <a:rPr lang="en-US" b="1" dirty="0" smtClean="0">
                <a:solidFill>
                  <a:srgbClr val="1F497D"/>
                </a:solidFill>
                <a:ea typeface="Arial Unicode MS" pitchFamily="34" charset="-128"/>
                <a:cs typeface="Arial Unicode MS" pitchFamily="34" charset="-128"/>
              </a:rPr>
              <a:t> performance guarantee on cavity voltage and Q</a:t>
            </a:r>
            <a:endParaRPr lang="en-US" dirty="0">
              <a:solidFill>
                <a:srgbClr val="000000"/>
              </a:solidFill>
              <a:ea typeface="Arial Unicode MS" pitchFamily="34" charset="-128"/>
              <a:cs typeface="Arial Unicode MS" pitchFamily="34" charset="-128"/>
            </a:endParaRP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Valve </a:t>
            </a:r>
            <a:r>
              <a:rPr lang="en-US" dirty="0" smtClean="0">
                <a:solidFill>
                  <a:srgbClr val="000000"/>
                </a:solidFill>
                <a:ea typeface="Arial Unicode MS" pitchFamily="34" charset="-128"/>
                <a:cs typeface="Arial Unicode MS" pitchFamily="34" charset="-128"/>
              </a:rPr>
              <a:t>boxes and transfer lines </a:t>
            </a:r>
            <a:r>
              <a:rPr lang="en-US" dirty="0">
                <a:solidFill>
                  <a:srgbClr val="000000"/>
                </a:solidFill>
                <a:ea typeface="Arial Unicode MS" pitchFamily="34" charset="-128"/>
                <a:cs typeface="Arial Unicode MS" pitchFamily="34" charset="-128"/>
              </a:rPr>
              <a:t>lines</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SRF Electronics</a:t>
            </a:r>
          </a:p>
          <a:p>
            <a:pPr marL="503238" indent="-503238" defTabSz="1008063">
              <a:buFont typeface="Wingdings" pitchFamily="2" charset="2"/>
              <a:buChar char="Ø"/>
            </a:pPr>
            <a:r>
              <a:rPr lang="en-US" dirty="0">
                <a:solidFill>
                  <a:srgbClr val="000000"/>
                </a:solidFill>
                <a:ea typeface="Arial Unicode MS" pitchFamily="34" charset="-128"/>
                <a:cs typeface="Arial Unicode MS" pitchFamily="34" charset="-128"/>
              </a:rPr>
              <a:t>Interlock and data acquisition system</a:t>
            </a:r>
          </a:p>
        </p:txBody>
      </p:sp>
    </p:spTree>
    <p:extLst>
      <p:ext uri="{BB962C8B-B14F-4D97-AF65-F5344CB8AC3E}">
        <p14:creationId xmlns:p14="http://schemas.microsoft.com/office/powerpoint/2010/main" val="4114704891"/>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2" name="Picture 14"/>
          <p:cNvPicPr>
            <a:picLocks noChangeAspect="1" noChangeArrowheads="1"/>
          </p:cNvPicPr>
          <p:nvPr/>
        </p:nvPicPr>
        <p:blipFill>
          <a:blip r:embed="rId2" cstate="screen"/>
          <a:srcRect/>
          <a:stretch>
            <a:fillRect/>
          </a:stretch>
        </p:blipFill>
        <p:spPr bwMode="auto">
          <a:xfrm>
            <a:off x="142181" y="1477168"/>
            <a:ext cx="3760757" cy="2885117"/>
          </a:xfrm>
          <a:prstGeom prst="rect">
            <a:avLst/>
          </a:prstGeom>
          <a:noFill/>
        </p:spPr>
      </p:pic>
      <p:pic>
        <p:nvPicPr>
          <p:cNvPr id="48144" name="Picture 16"/>
          <p:cNvPicPr>
            <a:picLocks noChangeAspect="1" noChangeArrowheads="1"/>
          </p:cNvPicPr>
          <p:nvPr/>
        </p:nvPicPr>
        <p:blipFill>
          <a:blip r:embed="rId3" cstate="screen"/>
          <a:srcRect l="8434"/>
          <a:stretch>
            <a:fillRect/>
          </a:stretch>
        </p:blipFill>
        <p:spPr bwMode="auto">
          <a:xfrm>
            <a:off x="142181" y="4506301"/>
            <a:ext cx="3768431" cy="2515484"/>
          </a:xfrm>
          <a:prstGeom prst="rect">
            <a:avLst/>
          </a:prstGeom>
          <a:noFill/>
        </p:spPr>
      </p:pic>
      <p:sp>
        <p:nvSpPr>
          <p:cNvPr id="15" name="Rectangle 2"/>
          <p:cNvSpPr>
            <a:spLocks noGrp="1"/>
          </p:cNvSpPr>
          <p:nvPr>
            <p:ph type="title"/>
          </p:nvPr>
        </p:nvSpPr>
        <p:spPr>
          <a:xfrm>
            <a:off x="430213" y="541065"/>
            <a:ext cx="7053262" cy="504056"/>
          </a:xfrm>
        </p:spPr>
        <p:txBody>
          <a:bodyPr/>
          <a:lstStyle/>
          <a:p>
            <a:pPr eaLnBrk="1" hangingPunct="1"/>
            <a:r>
              <a:rPr lang="en-US" sz="3200" b="1" dirty="0" smtClean="0">
                <a:solidFill>
                  <a:srgbClr val="002060"/>
                </a:solidFill>
              </a:rPr>
              <a:t>Cavity preparation and test</a:t>
            </a:r>
          </a:p>
        </p:txBody>
      </p:sp>
      <p:pic>
        <p:nvPicPr>
          <p:cNvPr id="16" name="Picture 5" descr="3cavities"/>
          <p:cNvPicPr preferRelativeResize="0">
            <a:picLocks noChangeAspect="1" noChangeArrowheads="1"/>
          </p:cNvPicPr>
          <p:nvPr/>
        </p:nvPicPr>
        <p:blipFill>
          <a:blip r:embed="rId4" cstate="screen"/>
          <a:srcRect/>
          <a:stretch>
            <a:fillRect/>
          </a:stretch>
        </p:blipFill>
        <p:spPr bwMode="auto">
          <a:xfrm>
            <a:off x="5254749" y="1486941"/>
            <a:ext cx="3472294" cy="2294484"/>
          </a:xfrm>
          <a:prstGeom prst="rect">
            <a:avLst/>
          </a:prstGeom>
          <a:noFill/>
        </p:spPr>
      </p:pic>
      <p:pic>
        <p:nvPicPr>
          <p:cNvPr id="1026" name="Picture 2"/>
          <p:cNvPicPr>
            <a:picLocks noChangeAspect="1" noChangeArrowheads="1"/>
          </p:cNvPicPr>
          <p:nvPr/>
        </p:nvPicPr>
        <p:blipFill>
          <a:blip r:embed="rId5" cstate="screen"/>
          <a:srcRect t="12973"/>
          <a:stretch>
            <a:fillRect/>
          </a:stretch>
        </p:blipFill>
        <p:spPr bwMode="auto">
          <a:xfrm>
            <a:off x="4030613" y="3997449"/>
            <a:ext cx="5838226" cy="3024335"/>
          </a:xfrm>
          <a:prstGeom prst="rect">
            <a:avLst/>
          </a:prstGeom>
          <a:noFill/>
          <a:ln w="9525">
            <a:noFill/>
            <a:miter lim="800000"/>
            <a:headEnd/>
            <a:tailEnd/>
          </a:ln>
        </p:spPr>
      </p:pic>
      <p:sp>
        <p:nvSpPr>
          <p:cNvPr id="7" name="Textfeld 6"/>
          <p:cNvSpPr txBox="1"/>
          <p:nvPr/>
        </p:nvSpPr>
        <p:spPr>
          <a:xfrm>
            <a:off x="4606677" y="7012493"/>
            <a:ext cx="5329408" cy="369332"/>
          </a:xfrm>
          <a:prstGeom prst="rect">
            <a:avLst/>
          </a:prstGeom>
          <a:noFill/>
        </p:spPr>
        <p:txBody>
          <a:bodyPr wrap="none" rtlCol="0">
            <a:spAutoFit/>
          </a:bodyPr>
          <a:lstStyle/>
          <a:p>
            <a:r>
              <a:rPr lang="en-US" smtClean="0">
                <a:solidFill>
                  <a:srgbClr val="000000"/>
                </a:solidFill>
              </a:rPr>
              <a:t>3 MV corresponds to 10 MV/m, cavities tested at 4,5 K </a:t>
            </a:r>
            <a:endParaRPr lang="en-US">
              <a:solidFill>
                <a:srgbClr val="000000"/>
              </a:solidFill>
            </a:endParaRPr>
          </a:p>
        </p:txBody>
      </p:sp>
    </p:spTree>
    <p:extLst>
      <p:ext uri="{BB962C8B-B14F-4D97-AF65-F5344CB8AC3E}">
        <p14:creationId xmlns:p14="http://schemas.microsoft.com/office/powerpoint/2010/main" val="2594190636"/>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2" cstate="screen"/>
          <a:srcRect/>
          <a:stretch>
            <a:fillRect/>
          </a:stretch>
        </p:blipFill>
        <p:spPr bwMode="auto">
          <a:xfrm>
            <a:off x="214189" y="1405161"/>
            <a:ext cx="2551208" cy="3237603"/>
          </a:xfrm>
          <a:prstGeom prst="rect">
            <a:avLst/>
          </a:prstGeom>
          <a:noFill/>
        </p:spPr>
      </p:pic>
      <p:pic>
        <p:nvPicPr>
          <p:cNvPr id="50184" name="Picture 8"/>
          <p:cNvPicPr>
            <a:picLocks noChangeAspect="1" noChangeArrowheads="1"/>
          </p:cNvPicPr>
          <p:nvPr/>
        </p:nvPicPr>
        <p:blipFill>
          <a:blip r:embed="rId3" cstate="screen"/>
          <a:srcRect/>
          <a:stretch>
            <a:fillRect/>
          </a:stretch>
        </p:blipFill>
        <p:spPr bwMode="auto">
          <a:xfrm>
            <a:off x="2878484" y="1405161"/>
            <a:ext cx="2736305" cy="2263422"/>
          </a:xfrm>
          <a:prstGeom prst="rect">
            <a:avLst/>
          </a:prstGeom>
          <a:noFill/>
        </p:spPr>
      </p:pic>
      <p:sp>
        <p:nvSpPr>
          <p:cNvPr id="7"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a:defRPr/>
            </a:pPr>
            <a:r>
              <a:rPr lang="en-US" sz="3200" b="1" dirty="0" smtClean="0">
                <a:solidFill>
                  <a:srgbClr val="002060"/>
                </a:solidFill>
                <a:latin typeface="Calibri"/>
                <a:ea typeface="ＭＳ Ｐゴシック" pitchFamily="-65" charset="-128"/>
                <a:cs typeface="+mj-cs"/>
              </a:rPr>
              <a:t>Factory testing, shipping, installation</a:t>
            </a:r>
          </a:p>
        </p:txBody>
      </p:sp>
      <p:pic>
        <p:nvPicPr>
          <p:cNvPr id="10" name="Picture 7" descr="IMG_0282"/>
          <p:cNvPicPr>
            <a:picLocks noChangeAspect="1" noChangeArrowheads="1"/>
          </p:cNvPicPr>
          <p:nvPr/>
        </p:nvPicPr>
        <p:blipFill>
          <a:blip r:embed="rId4" cstate="screen"/>
          <a:srcRect l="9129"/>
          <a:stretch>
            <a:fillRect/>
          </a:stretch>
        </p:blipFill>
        <p:spPr bwMode="auto">
          <a:xfrm>
            <a:off x="182473" y="5248789"/>
            <a:ext cx="2407980" cy="1989020"/>
          </a:xfrm>
          <a:prstGeom prst="rect">
            <a:avLst/>
          </a:prstGeom>
          <a:noFill/>
        </p:spPr>
      </p:pic>
      <p:pic>
        <p:nvPicPr>
          <p:cNvPr id="13" name="Picture 4" descr="DSCF3784"/>
          <p:cNvPicPr>
            <a:picLocks noGrp="1" noChangeAspect="1" noChangeArrowheads="1"/>
          </p:cNvPicPr>
          <p:nvPr>
            <p:ph sz="half" idx="2"/>
          </p:nvPr>
        </p:nvPicPr>
        <p:blipFill>
          <a:blip r:embed="rId5" cstate="screen"/>
          <a:srcRect/>
          <a:stretch>
            <a:fillRect/>
          </a:stretch>
        </p:blipFill>
        <p:spPr>
          <a:xfrm>
            <a:off x="5520400" y="3923035"/>
            <a:ext cx="4414869" cy="3314774"/>
          </a:xfrm>
          <a:noFill/>
          <a:ln/>
        </p:spPr>
      </p:pic>
      <p:pic>
        <p:nvPicPr>
          <p:cNvPr id="14" name="Picture 6" descr="IMG_0276"/>
          <p:cNvPicPr>
            <a:picLocks noChangeAspect="1" noChangeArrowheads="1"/>
          </p:cNvPicPr>
          <p:nvPr/>
        </p:nvPicPr>
        <p:blipFill>
          <a:blip r:embed="rId6" cstate="screen"/>
          <a:srcRect t="3467"/>
          <a:stretch>
            <a:fillRect/>
          </a:stretch>
        </p:blipFill>
        <p:spPr bwMode="auto">
          <a:xfrm>
            <a:off x="2626990" y="5230288"/>
            <a:ext cx="2771775" cy="2007521"/>
          </a:xfrm>
          <a:prstGeom prst="rect">
            <a:avLst/>
          </a:prstGeom>
          <a:noFill/>
        </p:spPr>
      </p:pic>
      <p:pic>
        <p:nvPicPr>
          <p:cNvPr id="18" name="Picture 7" descr="DSCF3095"/>
          <p:cNvPicPr>
            <a:picLocks noGrp="1" noChangeAspect="1" noChangeArrowheads="1"/>
          </p:cNvPicPr>
          <p:nvPr>
            <p:ph idx="1"/>
          </p:nvPr>
        </p:nvPicPr>
        <p:blipFill>
          <a:blip r:embed="rId7" cstate="screen"/>
          <a:srcRect/>
          <a:stretch>
            <a:fillRect/>
          </a:stretch>
        </p:blipFill>
        <p:spPr bwMode="auto">
          <a:xfrm>
            <a:off x="6838925" y="1344861"/>
            <a:ext cx="3096344" cy="2323722"/>
          </a:xfrm>
          <a:noFill/>
          <a:ln>
            <a:miter lim="800000"/>
            <a:headEnd/>
            <a:tailEnd/>
          </a:ln>
        </p:spPr>
      </p:pic>
    </p:spTree>
    <p:extLst>
      <p:ext uri="{BB962C8B-B14F-4D97-AF65-F5344CB8AC3E}">
        <p14:creationId xmlns:p14="http://schemas.microsoft.com/office/powerpoint/2010/main" val="2576557044"/>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picture_techpark"/>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0667" y="3848299"/>
            <a:ext cx="5650443" cy="27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
          <p:cNvSpPr txBox="1">
            <a:spLocks noChangeArrowheads="1"/>
          </p:cNvSpPr>
          <p:nvPr/>
        </p:nvSpPr>
        <p:spPr bwMode="auto">
          <a:xfrm>
            <a:off x="434975" y="541338"/>
            <a:ext cx="94837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28" tIns="50366" rIns="100728" bIns="50366">
            <a:spAutoFit/>
          </a:bodyPr>
          <a:lstStyle>
            <a:lvl1pPr defTabSz="554038">
              <a:defRPr>
                <a:solidFill>
                  <a:schemeClr val="tx1"/>
                </a:solidFill>
                <a:latin typeface="Calibri" pitchFamily="34" charset="0"/>
                <a:ea typeface="ＭＳ Ｐゴシック" pitchFamily="34" charset="-128"/>
              </a:defRPr>
            </a:lvl1pPr>
            <a:lvl2pPr marL="742950" indent="-285750" defTabSz="554038">
              <a:defRPr>
                <a:solidFill>
                  <a:schemeClr val="tx1"/>
                </a:solidFill>
                <a:latin typeface="Calibri" pitchFamily="34" charset="0"/>
                <a:ea typeface="ＭＳ Ｐゴシック" pitchFamily="34" charset="-128"/>
              </a:defRPr>
            </a:lvl2pPr>
            <a:lvl3pPr marL="1143000" indent="-228600" defTabSz="554038">
              <a:defRPr>
                <a:solidFill>
                  <a:schemeClr val="tx1"/>
                </a:solidFill>
                <a:latin typeface="Calibri" pitchFamily="34" charset="0"/>
                <a:ea typeface="ＭＳ Ｐゴシック" pitchFamily="34" charset="-128"/>
              </a:defRPr>
            </a:lvl3pPr>
            <a:lvl4pPr marL="1600200" indent="-228600" defTabSz="554038">
              <a:defRPr>
                <a:solidFill>
                  <a:schemeClr val="tx1"/>
                </a:solidFill>
                <a:latin typeface="Calibri" pitchFamily="34" charset="0"/>
                <a:ea typeface="ＭＳ Ｐゴシック" pitchFamily="34" charset="-128"/>
              </a:defRPr>
            </a:lvl4pPr>
            <a:lvl5pPr marL="2057400" indent="-228600" defTabSz="554038">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spcBef>
                <a:spcPct val="50000"/>
              </a:spcBef>
            </a:pPr>
            <a:r>
              <a:rPr lang="en-US" sz="3200" b="1" smtClean="0">
                <a:solidFill>
                  <a:srgbClr val="431BB5"/>
                </a:solidFill>
              </a:rPr>
              <a:t>RI Research Instruments GmbH</a:t>
            </a:r>
          </a:p>
          <a:p>
            <a:pPr>
              <a:spcBef>
                <a:spcPct val="50000"/>
              </a:spcBef>
            </a:pPr>
            <a:r>
              <a:rPr lang="en-US" sz="2200" b="1" smtClean="0">
                <a:solidFill>
                  <a:srgbClr val="000000"/>
                </a:solidFill>
                <a:latin typeface="Arial" charset="0"/>
              </a:rPr>
              <a:t>Development</a:t>
            </a:r>
            <a:r>
              <a:rPr lang="en-US" sz="2200" b="1">
                <a:solidFill>
                  <a:srgbClr val="000000"/>
                </a:solidFill>
                <a:latin typeface="Arial" charset="0"/>
              </a:rPr>
              <a:t>, production and sales of rf accelerator components  and systems and special manufacturing projects</a:t>
            </a:r>
          </a:p>
          <a:p>
            <a:pPr>
              <a:spcBef>
                <a:spcPct val="50000"/>
              </a:spcBef>
            </a:pPr>
            <a:endParaRPr lang="en-US" sz="2000">
              <a:solidFill>
                <a:srgbClr val="000000"/>
              </a:solidFill>
              <a:latin typeface="Arial" charset="0"/>
            </a:endParaRPr>
          </a:p>
        </p:txBody>
      </p:sp>
      <p:sp>
        <p:nvSpPr>
          <p:cNvPr id="10244" name="Text Box 3"/>
          <p:cNvSpPr txBox="1">
            <a:spLocks noChangeArrowheads="1"/>
          </p:cNvSpPr>
          <p:nvPr/>
        </p:nvSpPr>
        <p:spPr bwMode="auto">
          <a:xfrm>
            <a:off x="7126288" y="2624138"/>
            <a:ext cx="27924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100728" tIns="50366" rIns="100728" bIns="50366">
            <a:spAutoFit/>
          </a:bodyPr>
          <a:lstStyle>
            <a:lvl1pPr defTabSz="554038">
              <a:defRPr>
                <a:solidFill>
                  <a:schemeClr val="tx1"/>
                </a:solidFill>
                <a:latin typeface="Calibri" pitchFamily="34" charset="0"/>
                <a:ea typeface="ＭＳ Ｐゴシック" pitchFamily="34" charset="-128"/>
              </a:defRPr>
            </a:lvl1pPr>
            <a:lvl2pPr marL="742950" indent="-285750" defTabSz="554038">
              <a:defRPr>
                <a:solidFill>
                  <a:schemeClr val="tx1"/>
                </a:solidFill>
                <a:latin typeface="Calibri" pitchFamily="34" charset="0"/>
                <a:ea typeface="ＭＳ Ｐゴシック" pitchFamily="34" charset="-128"/>
              </a:defRPr>
            </a:lvl2pPr>
            <a:lvl3pPr marL="1143000" indent="-228600" defTabSz="554038">
              <a:defRPr>
                <a:solidFill>
                  <a:schemeClr val="tx1"/>
                </a:solidFill>
                <a:latin typeface="Calibri" pitchFamily="34" charset="0"/>
                <a:ea typeface="ＭＳ Ｐゴシック" pitchFamily="34" charset="-128"/>
              </a:defRPr>
            </a:lvl3pPr>
            <a:lvl4pPr marL="1600200" indent="-228600" defTabSz="554038">
              <a:defRPr>
                <a:solidFill>
                  <a:schemeClr val="tx1"/>
                </a:solidFill>
                <a:latin typeface="Calibri" pitchFamily="34" charset="0"/>
                <a:ea typeface="ＭＳ Ｐゴシック" pitchFamily="34" charset="-128"/>
              </a:defRPr>
            </a:lvl4pPr>
            <a:lvl5pPr marL="2057400" indent="-228600" defTabSz="554038">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nSpc>
                <a:spcPct val="200000"/>
              </a:lnSpc>
              <a:spcBef>
                <a:spcPct val="50000"/>
              </a:spcBef>
              <a:buFont typeface="Wingdings" pitchFamily="2" charset="2"/>
              <a:buNone/>
            </a:pPr>
            <a:endParaRPr lang="en-US" b="1">
              <a:solidFill>
                <a:srgbClr val="4F81BD"/>
              </a:solidFill>
            </a:endParaRPr>
          </a:p>
        </p:txBody>
      </p:sp>
      <p:sp>
        <p:nvSpPr>
          <p:cNvPr id="10245" name="Text Box 4"/>
          <p:cNvSpPr txBox="1">
            <a:spLocks noChangeArrowheads="1"/>
          </p:cNvSpPr>
          <p:nvPr/>
        </p:nvSpPr>
        <p:spPr bwMode="auto">
          <a:xfrm>
            <a:off x="6943725" y="2432050"/>
            <a:ext cx="31337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28" tIns="50366" rIns="100728" bIns="50366">
            <a:spAutoFit/>
          </a:bodyPr>
          <a:lstStyle>
            <a:lvl1pPr defTabSz="554038">
              <a:defRPr>
                <a:solidFill>
                  <a:schemeClr val="tx1"/>
                </a:solidFill>
                <a:latin typeface="Calibri" pitchFamily="34" charset="0"/>
                <a:ea typeface="ＭＳ Ｐゴシック" pitchFamily="34" charset="-128"/>
              </a:defRPr>
            </a:lvl1pPr>
            <a:lvl2pPr marL="742950" indent="-285750" defTabSz="554038">
              <a:defRPr>
                <a:solidFill>
                  <a:schemeClr val="tx1"/>
                </a:solidFill>
                <a:latin typeface="Calibri" pitchFamily="34" charset="0"/>
                <a:ea typeface="ＭＳ Ｐゴシック" pitchFamily="34" charset="-128"/>
              </a:defRPr>
            </a:lvl2pPr>
            <a:lvl3pPr marL="1143000" indent="-228600" defTabSz="554038">
              <a:defRPr>
                <a:solidFill>
                  <a:schemeClr val="tx1"/>
                </a:solidFill>
                <a:latin typeface="Calibri" pitchFamily="34" charset="0"/>
                <a:ea typeface="ＭＳ Ｐゴシック" pitchFamily="34" charset="-128"/>
              </a:defRPr>
            </a:lvl3pPr>
            <a:lvl4pPr marL="1600200" indent="-228600" defTabSz="554038">
              <a:defRPr>
                <a:solidFill>
                  <a:schemeClr val="tx1"/>
                </a:solidFill>
                <a:latin typeface="Calibri" pitchFamily="34" charset="0"/>
                <a:ea typeface="ＭＳ Ｐゴシック" pitchFamily="34" charset="-128"/>
              </a:defRPr>
            </a:lvl4pPr>
            <a:lvl5pPr marL="2057400" indent="-228600" defTabSz="554038">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spcBef>
                <a:spcPct val="50000"/>
              </a:spcBef>
            </a:pPr>
            <a:endParaRPr lang="en-US" sz="2000">
              <a:solidFill>
                <a:srgbClr val="000000"/>
              </a:solidFill>
              <a:latin typeface="Arial" charset="0"/>
            </a:endParaRPr>
          </a:p>
        </p:txBody>
      </p:sp>
      <p:sp>
        <p:nvSpPr>
          <p:cNvPr id="10246" name="Rectangle 5"/>
          <p:cNvSpPr>
            <a:spLocks noGrp="1"/>
          </p:cNvSpPr>
          <p:nvPr>
            <p:ph type="subTitle" idx="1"/>
          </p:nvPr>
        </p:nvSpPr>
        <p:spPr>
          <a:xfrm>
            <a:off x="862261" y="3853433"/>
            <a:ext cx="3168650" cy="1008062"/>
          </a:xfrm>
        </p:spPr>
        <p:txBody>
          <a:bodyPr/>
          <a:lstStyle/>
          <a:p>
            <a:pPr algn="l" eaLnBrk="1" hangingPunct="1">
              <a:lnSpc>
                <a:spcPts val="700"/>
              </a:lnSpc>
              <a:spcBef>
                <a:spcPts val="500"/>
              </a:spcBef>
            </a:pPr>
            <a:r>
              <a:rPr lang="en-US" sz="1200" dirty="0" smtClean="0">
                <a:solidFill>
                  <a:srgbClr val="FFFFFF"/>
                </a:solidFill>
                <a:latin typeface="Arial" charset="0"/>
              </a:rPr>
              <a:t>RI Research Instruments GmbH in the </a:t>
            </a:r>
          </a:p>
          <a:p>
            <a:pPr algn="l" eaLnBrk="1" hangingPunct="1">
              <a:lnSpc>
                <a:spcPts val="700"/>
              </a:lnSpc>
              <a:spcBef>
                <a:spcPts val="500"/>
              </a:spcBef>
            </a:pPr>
            <a:r>
              <a:rPr lang="en-US" sz="1200" dirty="0" err="1" smtClean="0">
                <a:solidFill>
                  <a:srgbClr val="FFFFFF"/>
                </a:solidFill>
                <a:latin typeface="Arial" charset="0"/>
              </a:rPr>
              <a:t>Technologiepark</a:t>
            </a:r>
            <a:r>
              <a:rPr lang="en-US" sz="1200" dirty="0" smtClean="0">
                <a:solidFill>
                  <a:srgbClr val="FFFFFF"/>
                </a:solidFill>
                <a:latin typeface="Arial" charset="0"/>
              </a:rPr>
              <a:t> </a:t>
            </a:r>
            <a:r>
              <a:rPr lang="en-US" sz="1200" dirty="0" err="1" smtClean="0">
                <a:solidFill>
                  <a:srgbClr val="FFFFFF"/>
                </a:solidFill>
                <a:latin typeface="Arial" charset="0"/>
              </a:rPr>
              <a:t>Bergisch</a:t>
            </a:r>
            <a:r>
              <a:rPr lang="en-US" sz="1200" dirty="0" smtClean="0">
                <a:solidFill>
                  <a:srgbClr val="FFFFFF"/>
                </a:solidFill>
                <a:latin typeface="Arial" charset="0"/>
              </a:rPr>
              <a:t> </a:t>
            </a:r>
            <a:r>
              <a:rPr lang="en-US" sz="1200" dirty="0" err="1" smtClean="0">
                <a:solidFill>
                  <a:srgbClr val="FFFFFF"/>
                </a:solidFill>
                <a:latin typeface="Arial" charset="0"/>
              </a:rPr>
              <a:t>Gladbach</a:t>
            </a:r>
            <a:endParaRPr lang="en-US" sz="1200" dirty="0" smtClean="0">
              <a:solidFill>
                <a:srgbClr val="FFFFFF"/>
              </a:solidFill>
              <a:latin typeface="Arial" charset="0"/>
            </a:endParaRPr>
          </a:p>
        </p:txBody>
      </p:sp>
      <p:sp>
        <p:nvSpPr>
          <p:cNvPr id="2" name="Textfeld 1"/>
          <p:cNvSpPr txBox="1"/>
          <p:nvPr/>
        </p:nvSpPr>
        <p:spPr>
          <a:xfrm>
            <a:off x="485774" y="2053233"/>
            <a:ext cx="9382125" cy="1754326"/>
          </a:xfrm>
          <a:prstGeom prst="rect">
            <a:avLst/>
          </a:prstGeom>
          <a:noFill/>
        </p:spPr>
        <p:txBody>
          <a:bodyPr>
            <a:spAutoFit/>
          </a:bodyPr>
          <a:lstStyle/>
          <a:p>
            <a:pPr marL="285750" indent="-285750" eaLnBrk="0" hangingPunct="0">
              <a:buFont typeface="Arial" pitchFamily="34" charset="0"/>
              <a:buChar char="•"/>
              <a:defRPr/>
            </a:pPr>
            <a:r>
              <a:rPr lang="en-US" dirty="0" smtClean="0">
                <a:solidFill>
                  <a:srgbClr val="000000"/>
                </a:solidFill>
              </a:rPr>
              <a:t>Former activity of </a:t>
            </a:r>
            <a:r>
              <a:rPr lang="en-US" dirty="0" err="1" smtClean="0">
                <a:solidFill>
                  <a:srgbClr val="000000"/>
                </a:solidFill>
              </a:rPr>
              <a:t>Interatom</a:t>
            </a:r>
            <a:r>
              <a:rPr lang="en-US" dirty="0" smtClean="0">
                <a:solidFill>
                  <a:srgbClr val="000000"/>
                </a:solidFill>
              </a:rPr>
              <a:t>/Siemens (80‘s to mid 90‘s) and ACCEL Instruments (mid 90‘s to 2009, since 2007 daughter company of Varian Medical Systems), since 2009 majority owned by </a:t>
            </a:r>
            <a:r>
              <a:rPr lang="en-US" dirty="0" err="1" smtClean="0">
                <a:solidFill>
                  <a:srgbClr val="000000"/>
                </a:solidFill>
              </a:rPr>
              <a:t>Bruker</a:t>
            </a:r>
            <a:r>
              <a:rPr lang="en-US" dirty="0" smtClean="0">
                <a:solidFill>
                  <a:srgbClr val="000000"/>
                </a:solidFill>
              </a:rPr>
              <a:t> Corp.</a:t>
            </a:r>
          </a:p>
          <a:p>
            <a:pPr marL="285750" indent="-285750" eaLnBrk="0" hangingPunct="0">
              <a:buFont typeface="Arial" pitchFamily="34" charset="0"/>
              <a:buChar char="•"/>
              <a:defRPr/>
            </a:pPr>
            <a:r>
              <a:rPr lang="en-US" dirty="0" smtClean="0">
                <a:solidFill>
                  <a:srgbClr val="000000"/>
                </a:solidFill>
              </a:rPr>
              <a:t>More </a:t>
            </a:r>
            <a:r>
              <a:rPr lang="en-US" dirty="0">
                <a:solidFill>
                  <a:srgbClr val="000000"/>
                </a:solidFill>
              </a:rPr>
              <a:t>than 3000 Person Years of accumulated </a:t>
            </a:r>
            <a:r>
              <a:rPr lang="en-US" dirty="0" err="1">
                <a:solidFill>
                  <a:srgbClr val="000000"/>
                </a:solidFill>
              </a:rPr>
              <a:t>KnowHow</a:t>
            </a:r>
            <a:r>
              <a:rPr lang="en-US" dirty="0">
                <a:solidFill>
                  <a:srgbClr val="000000"/>
                </a:solidFill>
              </a:rPr>
              <a:t> and about </a:t>
            </a:r>
            <a:r>
              <a:rPr lang="en-US" dirty="0" smtClean="0">
                <a:solidFill>
                  <a:srgbClr val="000000"/>
                </a:solidFill>
              </a:rPr>
              <a:t>0,4 </a:t>
            </a:r>
            <a:r>
              <a:rPr lang="en-US" dirty="0">
                <a:solidFill>
                  <a:srgbClr val="000000"/>
                </a:solidFill>
              </a:rPr>
              <a:t>Bio € of business volume since </a:t>
            </a:r>
            <a:r>
              <a:rPr lang="en-US" dirty="0" smtClean="0">
                <a:solidFill>
                  <a:srgbClr val="000000"/>
                </a:solidFill>
              </a:rPr>
              <a:t>1985</a:t>
            </a:r>
          </a:p>
          <a:p>
            <a:pPr marL="285750" indent="-285750" eaLnBrk="0" hangingPunct="0">
              <a:buFont typeface="Arial" pitchFamily="34" charset="0"/>
              <a:buChar char="•"/>
              <a:defRPr/>
            </a:pPr>
            <a:r>
              <a:rPr lang="en-US" dirty="0" smtClean="0">
                <a:solidFill>
                  <a:srgbClr val="000000"/>
                </a:solidFill>
              </a:rPr>
              <a:t>About 150 Employees, 30% Engineering &amp; Project Management, 60% Manufacturing</a:t>
            </a:r>
            <a:endParaRPr lang="en-US" dirty="0">
              <a:solidFill>
                <a:srgbClr val="000000"/>
              </a:solidFill>
            </a:endParaRPr>
          </a:p>
        </p:txBody>
      </p:sp>
      <p:sp>
        <p:nvSpPr>
          <p:cNvPr id="9" name="Textfeld 8"/>
          <p:cNvSpPr txBox="1"/>
          <p:nvPr/>
        </p:nvSpPr>
        <p:spPr>
          <a:xfrm>
            <a:off x="6622901" y="4075400"/>
            <a:ext cx="2569895" cy="2031325"/>
          </a:xfrm>
          <a:prstGeom prst="rect">
            <a:avLst/>
          </a:prstGeom>
          <a:noFill/>
        </p:spPr>
        <p:txBody>
          <a:bodyPr wrap="square" rtlCol="0">
            <a:spAutoFit/>
          </a:bodyPr>
          <a:lstStyle/>
          <a:p>
            <a:pPr marL="285750" lvl="0" indent="-285750" eaLnBrk="0" hangingPunct="0">
              <a:buFont typeface="Arial" pitchFamily="34" charset="0"/>
              <a:buChar char="•"/>
              <a:defRPr/>
            </a:pPr>
            <a:r>
              <a:rPr lang="en-US">
                <a:solidFill>
                  <a:srgbClr val="000000"/>
                </a:solidFill>
              </a:rPr>
              <a:t>51% of shares by Bruker EST, </a:t>
            </a:r>
            <a:r>
              <a:rPr lang="en-US" smtClean="0">
                <a:solidFill>
                  <a:srgbClr val="000000"/>
                </a:solidFill>
              </a:rPr>
              <a:t>Inc.</a:t>
            </a:r>
          </a:p>
          <a:p>
            <a:pPr marL="285750" lvl="0" indent="-285750" eaLnBrk="0" hangingPunct="0">
              <a:buFont typeface="Arial" pitchFamily="34" charset="0"/>
              <a:buChar char="•"/>
              <a:defRPr/>
            </a:pPr>
            <a:endParaRPr lang="en-US">
              <a:solidFill>
                <a:srgbClr val="000000"/>
              </a:solidFill>
            </a:endParaRPr>
          </a:p>
          <a:p>
            <a:pPr marL="285750" lvl="0" indent="-285750" eaLnBrk="0" hangingPunct="0">
              <a:buFont typeface="Arial" pitchFamily="34" charset="0"/>
              <a:buChar char="•"/>
              <a:defRPr/>
            </a:pPr>
            <a:r>
              <a:rPr lang="en-US" smtClean="0">
                <a:solidFill>
                  <a:srgbClr val="000000"/>
                </a:solidFill>
              </a:rPr>
              <a:t>RI management </a:t>
            </a:r>
            <a:r>
              <a:rPr lang="en-US">
                <a:solidFill>
                  <a:srgbClr val="000000"/>
                </a:solidFill>
              </a:rPr>
              <a:t>holding a significant equity stake of the company</a:t>
            </a:r>
          </a:p>
        </p:txBody>
      </p:sp>
      <p:sp>
        <p:nvSpPr>
          <p:cNvPr id="3" name="Textfeld 2"/>
          <p:cNvSpPr txBox="1"/>
          <p:nvPr/>
        </p:nvSpPr>
        <p:spPr>
          <a:xfrm>
            <a:off x="468107" y="6733753"/>
            <a:ext cx="9382125" cy="369332"/>
          </a:xfrm>
          <a:prstGeom prst="rect">
            <a:avLst/>
          </a:prstGeom>
          <a:noFill/>
        </p:spPr>
        <p:txBody>
          <a:bodyPr wrap="square" rtlCol="0">
            <a:spAutoFit/>
          </a:bodyPr>
          <a:lstStyle/>
          <a:p>
            <a:pPr marL="285750" indent="-285750" eaLnBrk="0" hangingPunct="0">
              <a:buFont typeface="Arial" pitchFamily="34" charset="0"/>
              <a:buChar char="•"/>
              <a:defRPr/>
            </a:pPr>
            <a:r>
              <a:rPr lang="en-US" smtClean="0">
                <a:solidFill>
                  <a:srgbClr val="000000"/>
                </a:solidFill>
              </a:rPr>
              <a:t>Worldwide acknowledged as an </a:t>
            </a:r>
            <a:r>
              <a:rPr lang="en-US" smtClean="0">
                <a:solidFill>
                  <a:srgbClr val="431BB5"/>
                </a:solidFill>
              </a:rPr>
              <a:t>advanced technology engineering and manufacturing specialist</a:t>
            </a:r>
            <a:endParaRPr lang="en-US">
              <a:solidFill>
                <a:srgbClr val="000000"/>
              </a:solidFill>
            </a:endParaRPr>
          </a:p>
        </p:txBody>
      </p:sp>
    </p:spTree>
    <p:extLst>
      <p:ext uri="{BB962C8B-B14F-4D97-AF65-F5344CB8AC3E}">
        <p14:creationId xmlns:p14="http://schemas.microsoft.com/office/powerpoint/2010/main" val="610246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60FCE90C-09DE-4743-AA7E-0F587AC5308F}" type="datetime1">
              <a:rPr lang="de-DE" smtClean="0">
                <a:solidFill>
                  <a:srgbClr val="000000"/>
                </a:solidFill>
              </a:rPr>
              <a:pPr/>
              <a:t>19.05.2014</a:t>
            </a:fld>
            <a:endParaRPr lang="de-DE" dirty="0">
              <a:solidFill>
                <a:srgbClr val="000000"/>
              </a:solidFill>
            </a:endParaRPr>
          </a:p>
        </p:txBody>
      </p:sp>
      <p:sp>
        <p:nvSpPr>
          <p:cNvPr id="3" name="Foliennummernplatzhalter 2"/>
          <p:cNvSpPr>
            <a:spLocks noGrp="1"/>
          </p:cNvSpPr>
          <p:nvPr>
            <p:ph type="sldNum" sz="quarter" idx="4"/>
          </p:nvPr>
        </p:nvSpPr>
        <p:spPr/>
        <p:txBody>
          <a:bodyPr/>
          <a:lstStyle/>
          <a:p>
            <a:fld id="{9AAB34EB-4C0D-4547-94AE-D27588448A81}" type="slidenum">
              <a:rPr lang="de-DE" smtClean="0">
                <a:solidFill>
                  <a:srgbClr val="000000"/>
                </a:solidFill>
              </a:rPr>
              <a:pPr/>
              <a:t>20</a:t>
            </a:fld>
            <a:endParaRPr lang="de-DE">
              <a:solidFill>
                <a:srgbClr val="000000"/>
              </a:solidFill>
            </a:endParaRPr>
          </a:p>
        </p:txBody>
      </p:sp>
      <p:sp>
        <p:nvSpPr>
          <p:cNvPr id="4" name="Titel 3"/>
          <p:cNvSpPr>
            <a:spLocks noGrp="1"/>
          </p:cNvSpPr>
          <p:nvPr>
            <p:ph type="title"/>
          </p:nvPr>
        </p:nvSpPr>
        <p:spPr/>
        <p:txBody>
          <a:bodyPr>
            <a:noAutofit/>
          </a:bodyPr>
          <a:lstStyle/>
          <a:p>
            <a:r>
              <a:rPr lang="de-DE" sz="2800" b="1" dirty="0" smtClean="0"/>
              <a:t>Regional </a:t>
            </a:r>
            <a:r>
              <a:rPr lang="de-DE" sz="2800" b="1" dirty="0" err="1" smtClean="0"/>
              <a:t>distribution</a:t>
            </a:r>
            <a:r>
              <a:rPr lang="de-DE" sz="2800" b="1" dirty="0" smtClean="0"/>
              <a:t> </a:t>
            </a:r>
            <a:r>
              <a:rPr lang="de-DE" sz="2800" b="1" dirty="0" err="1" smtClean="0"/>
              <a:t>of</a:t>
            </a:r>
            <a:r>
              <a:rPr lang="de-DE" sz="2800" b="1" dirty="0" smtClean="0"/>
              <a:t> # </a:t>
            </a:r>
            <a:r>
              <a:rPr lang="de-DE" sz="2800" b="1" dirty="0" err="1" smtClean="0"/>
              <a:t>cavities</a:t>
            </a:r>
            <a:r>
              <a:rPr lang="de-DE" sz="2800" b="1" dirty="0" smtClean="0"/>
              <a:t> </a:t>
            </a:r>
            <a:r>
              <a:rPr lang="de-DE" sz="2800" b="1" dirty="0" err="1" smtClean="0"/>
              <a:t>and</a:t>
            </a:r>
            <a:r>
              <a:rPr lang="de-DE" sz="2800" b="1" dirty="0" smtClean="0"/>
              <a:t> </a:t>
            </a:r>
            <a:r>
              <a:rPr lang="de-DE" sz="2800" b="1" dirty="0" err="1" smtClean="0"/>
              <a:t>modules</a:t>
            </a:r>
            <a:endParaRPr lang="de-DE" sz="2800" b="1"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4" t="12952" r="1851" b="1786"/>
          <a:stretch/>
        </p:blipFill>
        <p:spPr bwMode="auto">
          <a:xfrm>
            <a:off x="214189" y="1985000"/>
            <a:ext cx="6171793" cy="443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885" y="1816987"/>
            <a:ext cx="3211264" cy="311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18245" y="6482026"/>
            <a:ext cx="9073008" cy="1200329"/>
          </a:xfrm>
          <a:prstGeom prst="rect">
            <a:avLst/>
          </a:prstGeom>
          <a:noFill/>
        </p:spPr>
        <p:txBody>
          <a:bodyPr wrap="square" rtlCol="0">
            <a:spAutoFit/>
          </a:bodyPr>
          <a:lstStyle/>
          <a:p>
            <a:r>
              <a:rPr lang="de-DE" sz="2400" dirty="0" err="1" smtClean="0">
                <a:solidFill>
                  <a:srgbClr val="1F497D"/>
                </a:solidFill>
              </a:rPr>
              <a:t>Between</a:t>
            </a:r>
            <a:r>
              <a:rPr lang="de-DE" sz="2400" dirty="0" smtClean="0">
                <a:solidFill>
                  <a:srgbClr val="1F497D"/>
                </a:solidFill>
              </a:rPr>
              <a:t> 1985 </a:t>
            </a:r>
            <a:r>
              <a:rPr lang="de-DE" sz="2400" dirty="0" err="1" smtClean="0">
                <a:solidFill>
                  <a:srgbClr val="1F497D"/>
                </a:solidFill>
              </a:rPr>
              <a:t>and</a:t>
            </a:r>
            <a:r>
              <a:rPr lang="de-DE" sz="2400" dirty="0" smtClean="0">
                <a:solidFill>
                  <a:srgbClr val="1F497D"/>
                </a:solidFill>
              </a:rPr>
              <a:t> 2015 </a:t>
            </a:r>
            <a:r>
              <a:rPr lang="de-DE" sz="2400" dirty="0" err="1" smtClean="0">
                <a:solidFill>
                  <a:srgbClr val="1F497D"/>
                </a:solidFill>
              </a:rPr>
              <a:t>some</a:t>
            </a:r>
            <a:r>
              <a:rPr lang="de-DE" sz="2400" dirty="0" smtClean="0">
                <a:solidFill>
                  <a:srgbClr val="1F497D"/>
                </a:solidFill>
              </a:rPr>
              <a:t> 1350 </a:t>
            </a:r>
            <a:r>
              <a:rPr lang="de-DE" sz="2400" dirty="0" err="1" smtClean="0">
                <a:solidFill>
                  <a:srgbClr val="1F497D"/>
                </a:solidFill>
              </a:rPr>
              <a:t>srf</a:t>
            </a:r>
            <a:r>
              <a:rPr lang="de-DE" sz="2400" dirty="0" smtClean="0">
                <a:solidFill>
                  <a:srgbClr val="1F497D"/>
                </a:solidFill>
              </a:rPr>
              <a:t> </a:t>
            </a:r>
            <a:r>
              <a:rPr lang="de-DE" sz="2400" dirty="0" err="1" smtClean="0">
                <a:solidFill>
                  <a:srgbClr val="1F497D"/>
                </a:solidFill>
              </a:rPr>
              <a:t>cavities</a:t>
            </a:r>
            <a:r>
              <a:rPr lang="de-DE" sz="2400" dirty="0" smtClean="0">
                <a:solidFill>
                  <a:srgbClr val="1F497D"/>
                </a:solidFill>
              </a:rPr>
              <a:t> </a:t>
            </a:r>
            <a:r>
              <a:rPr lang="de-DE" sz="2400" dirty="0" err="1" smtClean="0">
                <a:solidFill>
                  <a:srgbClr val="1F497D"/>
                </a:solidFill>
              </a:rPr>
              <a:t>and</a:t>
            </a:r>
            <a:r>
              <a:rPr lang="de-DE" sz="2400" dirty="0" smtClean="0">
                <a:solidFill>
                  <a:srgbClr val="1F497D"/>
                </a:solidFill>
              </a:rPr>
              <a:t> </a:t>
            </a:r>
            <a:r>
              <a:rPr lang="de-DE" sz="2400" dirty="0" err="1" smtClean="0">
                <a:solidFill>
                  <a:srgbClr val="1F497D"/>
                </a:solidFill>
              </a:rPr>
              <a:t>modules</a:t>
            </a:r>
            <a:r>
              <a:rPr lang="de-DE" sz="2400" dirty="0" smtClean="0">
                <a:solidFill>
                  <a:srgbClr val="1F497D"/>
                </a:solidFill>
              </a:rPr>
              <a:t> </a:t>
            </a:r>
            <a:r>
              <a:rPr lang="de-DE" sz="2400" dirty="0" err="1" smtClean="0">
                <a:solidFill>
                  <a:srgbClr val="1F497D"/>
                </a:solidFill>
              </a:rPr>
              <a:t>are</a:t>
            </a:r>
            <a:r>
              <a:rPr lang="de-DE" sz="2400" dirty="0" smtClean="0">
                <a:solidFill>
                  <a:srgbClr val="1F497D"/>
                </a:solidFill>
              </a:rPr>
              <a:t> </a:t>
            </a:r>
            <a:r>
              <a:rPr lang="de-DE" sz="2400" dirty="0" err="1" smtClean="0">
                <a:solidFill>
                  <a:srgbClr val="1F497D"/>
                </a:solidFill>
              </a:rPr>
              <a:t>supplied</a:t>
            </a:r>
            <a:r>
              <a:rPr lang="de-DE" sz="2400" dirty="0" smtClean="0">
                <a:solidFill>
                  <a:srgbClr val="1F497D"/>
                </a:solidFill>
              </a:rPr>
              <a:t> </a:t>
            </a:r>
            <a:r>
              <a:rPr lang="de-DE" sz="2400" dirty="0" err="1" smtClean="0">
                <a:solidFill>
                  <a:srgbClr val="1F497D"/>
                </a:solidFill>
              </a:rPr>
              <a:t>by</a:t>
            </a:r>
            <a:r>
              <a:rPr lang="de-DE" sz="2400" dirty="0" smtClean="0">
                <a:solidFill>
                  <a:srgbClr val="1F497D"/>
                </a:solidFill>
              </a:rPr>
              <a:t> RI (</a:t>
            </a:r>
            <a:r>
              <a:rPr lang="de-DE" sz="2400" dirty="0" err="1" smtClean="0">
                <a:solidFill>
                  <a:srgbClr val="1F497D"/>
                </a:solidFill>
              </a:rPr>
              <a:t>former</a:t>
            </a:r>
            <a:r>
              <a:rPr lang="de-DE" sz="2400" dirty="0" smtClean="0">
                <a:solidFill>
                  <a:srgbClr val="1F497D"/>
                </a:solidFill>
              </a:rPr>
              <a:t> </a:t>
            </a:r>
            <a:r>
              <a:rPr lang="de-DE" sz="2400" dirty="0" err="1" smtClean="0">
                <a:solidFill>
                  <a:srgbClr val="1F497D"/>
                </a:solidFill>
              </a:rPr>
              <a:t>activity</a:t>
            </a:r>
            <a:r>
              <a:rPr lang="de-DE" sz="2400" dirty="0" smtClean="0">
                <a:solidFill>
                  <a:srgbClr val="1F497D"/>
                </a:solidFill>
              </a:rPr>
              <a:t> </a:t>
            </a:r>
            <a:r>
              <a:rPr lang="de-DE" sz="2400" dirty="0" err="1" smtClean="0">
                <a:solidFill>
                  <a:srgbClr val="1F497D"/>
                </a:solidFill>
              </a:rPr>
              <a:t>of</a:t>
            </a:r>
            <a:r>
              <a:rPr lang="de-DE" sz="2400" dirty="0" smtClean="0">
                <a:solidFill>
                  <a:srgbClr val="1F497D"/>
                </a:solidFill>
              </a:rPr>
              <a:t> ACCEL, Siemens/Interatom)</a:t>
            </a:r>
          </a:p>
          <a:p>
            <a:endParaRPr lang="de-DE" sz="2400" dirty="0">
              <a:solidFill>
                <a:srgbClr val="1F497D"/>
              </a:solidFill>
            </a:endParaRPr>
          </a:p>
        </p:txBody>
      </p:sp>
    </p:spTree>
    <p:extLst>
      <p:ext uri="{BB962C8B-B14F-4D97-AF65-F5344CB8AC3E}">
        <p14:creationId xmlns:p14="http://schemas.microsoft.com/office/powerpoint/2010/main" val="612533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XFEL-Trasse engl"/>
          <p:cNvPicPr>
            <a:picLocks noChangeAspect="1" noChangeArrowheads="1"/>
          </p:cNvPicPr>
          <p:nvPr/>
        </p:nvPicPr>
        <p:blipFill>
          <a:blip r:embed="rId3" cstate="screen"/>
          <a:srcRect/>
          <a:stretch>
            <a:fillRect/>
          </a:stretch>
        </p:blipFill>
        <p:spPr bwMode="auto">
          <a:xfrm>
            <a:off x="646237" y="1476995"/>
            <a:ext cx="8560903" cy="5544790"/>
          </a:xfrm>
          <a:prstGeom prst="rect">
            <a:avLst/>
          </a:prstGeom>
          <a:noFill/>
        </p:spPr>
      </p:pic>
      <p:sp>
        <p:nvSpPr>
          <p:cNvPr id="111620" name="Line 4"/>
          <p:cNvSpPr>
            <a:spLocks noChangeShapeType="1"/>
          </p:cNvSpPr>
          <p:nvPr/>
        </p:nvSpPr>
        <p:spPr bwMode="auto">
          <a:xfrm flipH="1">
            <a:off x="2801938" y="2157413"/>
            <a:ext cx="2182812" cy="1587"/>
          </a:xfrm>
          <a:prstGeom prst="line">
            <a:avLst/>
          </a:prstGeom>
          <a:noFill/>
          <a:ln w="31750">
            <a:solidFill>
              <a:srgbClr val="FF0000"/>
            </a:solidFill>
            <a:round/>
            <a:headEnd/>
            <a:tailEnd type="triangle" w="med" len="med"/>
          </a:ln>
          <a:effectLst/>
        </p:spPr>
        <p:txBody>
          <a:bodyPr/>
          <a:lstStyle/>
          <a:p>
            <a:endParaRPr lang="de-DE"/>
          </a:p>
        </p:txBody>
      </p:sp>
      <p:sp>
        <p:nvSpPr>
          <p:cNvPr id="111621" name="Line 5"/>
          <p:cNvSpPr>
            <a:spLocks noChangeShapeType="1"/>
          </p:cNvSpPr>
          <p:nvPr/>
        </p:nvSpPr>
        <p:spPr bwMode="auto">
          <a:xfrm>
            <a:off x="5378450" y="2157413"/>
            <a:ext cx="1939925" cy="1587"/>
          </a:xfrm>
          <a:prstGeom prst="line">
            <a:avLst/>
          </a:prstGeom>
          <a:noFill/>
          <a:ln w="31750">
            <a:solidFill>
              <a:srgbClr val="FF0000"/>
            </a:solidFill>
            <a:round/>
            <a:headEnd/>
            <a:tailEnd type="triangle" w="med" len="med"/>
          </a:ln>
          <a:effectLst/>
        </p:spPr>
        <p:txBody>
          <a:bodyPr/>
          <a:lstStyle/>
          <a:p>
            <a:endParaRPr lang="de-DE"/>
          </a:p>
        </p:txBody>
      </p:sp>
      <p:sp>
        <p:nvSpPr>
          <p:cNvPr id="111622" name="Text Box 6"/>
          <p:cNvSpPr txBox="1">
            <a:spLocks noChangeArrowheads="1"/>
          </p:cNvSpPr>
          <p:nvPr/>
        </p:nvSpPr>
        <p:spPr bwMode="auto">
          <a:xfrm>
            <a:off x="4584700" y="1958975"/>
            <a:ext cx="1092200" cy="274638"/>
          </a:xfrm>
          <a:prstGeom prst="rect">
            <a:avLst/>
          </a:prstGeom>
          <a:noFill/>
          <a:ln w="9525">
            <a:noFill/>
            <a:miter lim="800000"/>
            <a:headEnd/>
            <a:tailEnd/>
          </a:ln>
          <a:effectLst/>
        </p:spPr>
        <p:txBody>
          <a:bodyPr>
            <a:spAutoFit/>
          </a:bodyPr>
          <a:lstStyle/>
          <a:p>
            <a:pPr>
              <a:spcBef>
                <a:spcPct val="50000"/>
              </a:spcBef>
            </a:pPr>
            <a:r>
              <a:rPr lang="en-US" sz="1200" b="1">
                <a:solidFill>
                  <a:srgbClr val="FF0000"/>
                </a:solidFill>
              </a:rPr>
              <a:t>3.4km</a:t>
            </a:r>
            <a:endParaRPr lang="en-GB" sz="1200" b="1">
              <a:solidFill>
                <a:srgbClr val="FF0000"/>
              </a:solidFill>
            </a:endParaRPr>
          </a:p>
        </p:txBody>
      </p:sp>
      <p:pic>
        <p:nvPicPr>
          <p:cNvPr id="111623" name="Picture 7" descr="tunnel"/>
          <p:cNvPicPr>
            <a:picLocks noChangeAspect="1" noChangeArrowheads="1"/>
          </p:cNvPicPr>
          <p:nvPr/>
        </p:nvPicPr>
        <p:blipFill>
          <a:blip r:embed="rId4" cstate="screen"/>
          <a:srcRect/>
          <a:stretch>
            <a:fillRect/>
          </a:stretch>
        </p:blipFill>
        <p:spPr bwMode="auto">
          <a:xfrm>
            <a:off x="69850" y="4708525"/>
            <a:ext cx="3600450" cy="2530475"/>
          </a:xfrm>
          <a:prstGeom prst="rect">
            <a:avLst/>
          </a:prstGeom>
          <a:noFill/>
          <a:ln w="9525">
            <a:noFill/>
            <a:miter lim="800000"/>
            <a:headEnd/>
            <a:tailEnd/>
          </a:ln>
        </p:spPr>
      </p:pic>
      <p:sp>
        <p:nvSpPr>
          <p:cNvPr id="111624" name="Line 8"/>
          <p:cNvSpPr>
            <a:spLocks noChangeShapeType="1"/>
          </p:cNvSpPr>
          <p:nvPr/>
        </p:nvSpPr>
        <p:spPr bwMode="auto">
          <a:xfrm flipV="1">
            <a:off x="3790950" y="4648200"/>
            <a:ext cx="1143000" cy="685800"/>
          </a:xfrm>
          <a:prstGeom prst="line">
            <a:avLst/>
          </a:prstGeom>
          <a:noFill/>
          <a:ln w="38100">
            <a:solidFill>
              <a:srgbClr val="0000FF"/>
            </a:solidFill>
            <a:round/>
            <a:headEnd/>
            <a:tailEnd type="triangle" w="med" len="med"/>
          </a:ln>
          <a:effectLst/>
        </p:spPr>
        <p:txBody>
          <a:bodyPr/>
          <a:lstStyle/>
          <a:p>
            <a:endParaRPr lang="de-DE"/>
          </a:p>
        </p:txBody>
      </p:sp>
      <p:sp>
        <p:nvSpPr>
          <p:cNvPr id="111625" name="Rectangle 9"/>
          <p:cNvSpPr>
            <a:spLocks/>
          </p:cNvSpPr>
          <p:nvPr/>
        </p:nvSpPr>
        <p:spPr bwMode="auto">
          <a:xfrm>
            <a:off x="3598863" y="6451600"/>
            <a:ext cx="6264275" cy="787400"/>
          </a:xfrm>
          <a:prstGeom prst="rect">
            <a:avLst/>
          </a:prstGeom>
          <a:solidFill>
            <a:schemeClr val="bg1"/>
          </a:solidFill>
          <a:ln w="9525">
            <a:noFill/>
            <a:miter lim="800000"/>
            <a:headEnd/>
            <a:tailEnd/>
          </a:ln>
        </p:spPr>
        <p:txBody>
          <a:bodyPr lIns="100783" tIns="50392" rIns="100783" bIns="50392"/>
          <a:lstStyle/>
          <a:p>
            <a:r>
              <a:rPr lang="en-US">
                <a:solidFill>
                  <a:srgbClr val="12408B"/>
                </a:solidFill>
                <a:latin typeface="Calibri" pitchFamily="34" charset="0"/>
              </a:rPr>
              <a:t>key components of linac:</a:t>
            </a:r>
            <a:br>
              <a:rPr lang="en-US">
                <a:solidFill>
                  <a:srgbClr val="12408B"/>
                </a:solidFill>
                <a:latin typeface="Calibri" pitchFamily="34" charset="0"/>
              </a:rPr>
            </a:br>
            <a:r>
              <a:rPr lang="en-US">
                <a:solidFill>
                  <a:srgbClr val="12408B"/>
                </a:solidFill>
                <a:latin typeface="Calibri" pitchFamily="34" charset="0"/>
              </a:rPr>
              <a:t>800 superconducting RF cavities, 800 RF couplers</a:t>
            </a:r>
          </a:p>
        </p:txBody>
      </p:sp>
      <p:sp>
        <p:nvSpPr>
          <p:cNvPr id="11"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noProof="0" dirty="0" smtClean="0">
                <a:solidFill>
                  <a:srgbClr val="002060"/>
                </a:solidFill>
                <a:latin typeface="+mj-lt"/>
                <a:cs typeface="+mj-cs"/>
              </a:rPr>
              <a:t>European XFEL Superconducting </a:t>
            </a:r>
            <a:r>
              <a:rPr lang="en-US" sz="3200" b="1" noProof="0" dirty="0" err="1" smtClean="0">
                <a:solidFill>
                  <a:srgbClr val="002060"/>
                </a:solidFill>
                <a:latin typeface="+mj-lt"/>
                <a:cs typeface="+mj-cs"/>
              </a:rPr>
              <a:t>Linac</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ri_cavity"/>
          <p:cNvPicPr>
            <a:picLocks noChangeAspect="1" noChangeArrowheads="1"/>
          </p:cNvPicPr>
          <p:nvPr/>
        </p:nvPicPr>
        <p:blipFill>
          <a:blip r:embed="rId3" cstate="screen"/>
          <a:srcRect/>
          <a:stretch>
            <a:fillRect/>
          </a:stretch>
        </p:blipFill>
        <p:spPr bwMode="auto">
          <a:xfrm>
            <a:off x="811213" y="1606415"/>
            <a:ext cx="6575284" cy="3327138"/>
          </a:xfrm>
          <a:prstGeom prst="rect">
            <a:avLst/>
          </a:prstGeom>
          <a:noFill/>
          <a:ln w="9525">
            <a:noFill/>
            <a:miter lim="800000"/>
            <a:headEnd/>
            <a:tailEnd/>
          </a:ln>
        </p:spPr>
      </p:pic>
      <p:sp>
        <p:nvSpPr>
          <p:cNvPr id="113668" name="Rectangle 4"/>
          <p:cNvSpPr>
            <a:spLocks/>
          </p:cNvSpPr>
          <p:nvPr/>
        </p:nvSpPr>
        <p:spPr bwMode="auto">
          <a:xfrm>
            <a:off x="502221" y="1477169"/>
            <a:ext cx="8496944" cy="720080"/>
          </a:xfrm>
          <a:prstGeom prst="rect">
            <a:avLst/>
          </a:prstGeom>
          <a:noFill/>
          <a:ln w="9525">
            <a:noFill/>
            <a:miter lim="800000"/>
            <a:headEnd/>
            <a:tailEnd/>
          </a:ln>
        </p:spPr>
        <p:txBody>
          <a:bodyPr lIns="100783" tIns="50392" rIns="100783" bIns="50392"/>
          <a:lstStyle/>
          <a:p>
            <a:r>
              <a:rPr lang="en-US" b="1" dirty="0" smtClean="0">
                <a:solidFill>
                  <a:srgbClr val="002060"/>
                </a:solidFill>
                <a:latin typeface="Calibri" pitchFamily="34" charset="0"/>
              </a:rPr>
              <a:t>Order for 300 </a:t>
            </a:r>
            <a:r>
              <a:rPr lang="en-US" b="1" dirty="0">
                <a:solidFill>
                  <a:srgbClr val="002060"/>
                </a:solidFill>
                <a:latin typeface="Calibri" pitchFamily="34" charset="0"/>
              </a:rPr>
              <a:t>cavities </a:t>
            </a:r>
            <a:r>
              <a:rPr lang="en-US" b="1" dirty="0" smtClean="0">
                <a:solidFill>
                  <a:srgbClr val="002060"/>
                </a:solidFill>
                <a:latin typeface="Calibri" pitchFamily="34" charset="0"/>
              </a:rPr>
              <a:t>received from DESY in September 2010</a:t>
            </a:r>
          </a:p>
          <a:p>
            <a:r>
              <a:rPr lang="en-US" b="1" dirty="0" smtClean="0">
                <a:solidFill>
                  <a:srgbClr val="002060"/>
                </a:solidFill>
                <a:latin typeface="Calibri" pitchFamily="34" charset="0"/>
              </a:rPr>
              <a:t>Order for additional 120 cavities received in March 2013</a:t>
            </a:r>
            <a:endParaRPr lang="en-US" sz="1800" b="1" dirty="0">
              <a:solidFill>
                <a:srgbClr val="002060"/>
              </a:solidFill>
              <a:latin typeface="Calibri" pitchFamily="34" charset="0"/>
            </a:endParaRPr>
          </a:p>
        </p:txBody>
      </p:sp>
      <p:sp>
        <p:nvSpPr>
          <p:cNvPr id="113669" name="Rectangle 5"/>
          <p:cNvSpPr>
            <a:spLocks/>
          </p:cNvSpPr>
          <p:nvPr/>
        </p:nvSpPr>
        <p:spPr bwMode="auto">
          <a:xfrm>
            <a:off x="488339" y="4357489"/>
            <a:ext cx="9014882" cy="2737049"/>
          </a:xfrm>
          <a:prstGeom prst="rect">
            <a:avLst/>
          </a:prstGeom>
          <a:noFill/>
          <a:ln w="9525">
            <a:noFill/>
            <a:miter lim="800000"/>
            <a:headEnd/>
            <a:tailEnd/>
          </a:ln>
        </p:spPr>
        <p:txBody>
          <a:bodyPr lIns="100783" tIns="50392" rIns="100783" bIns="50392"/>
          <a:lstStyle/>
          <a:p>
            <a:r>
              <a:rPr lang="en-US" sz="1800" dirty="0" smtClean="0">
                <a:latin typeface="Calibri" pitchFamily="34" charset="0"/>
              </a:rPr>
              <a:t>RI scope:</a:t>
            </a:r>
          </a:p>
          <a:p>
            <a:pPr marL="268288" indent="-268288">
              <a:buFont typeface="Wingdings" pitchFamily="2" charset="2"/>
              <a:buChar char="Ø"/>
            </a:pPr>
            <a:r>
              <a:rPr lang="en-US" sz="1800" dirty="0" smtClean="0">
                <a:latin typeface="Calibri" pitchFamily="34" charset="0"/>
              </a:rPr>
              <a:t>Mechanical manufacturing of cavity, respecting the pressure vessel code</a:t>
            </a:r>
          </a:p>
          <a:p>
            <a:pPr marL="268288" indent="-268288">
              <a:buFont typeface="Wingdings" pitchFamily="2" charset="2"/>
              <a:buChar char="Ø"/>
            </a:pPr>
            <a:r>
              <a:rPr lang="en-US" sz="1800" dirty="0" smtClean="0">
                <a:latin typeface="Calibri" pitchFamily="34" charset="0"/>
              </a:rPr>
              <a:t>Complete Surface preparation and helium vessel welding </a:t>
            </a:r>
          </a:p>
          <a:p>
            <a:pPr marL="268288" indent="-268288">
              <a:buFont typeface="Wingdings" pitchFamily="2" charset="2"/>
              <a:buChar char="Ø"/>
            </a:pPr>
            <a:r>
              <a:rPr lang="en-US" sz="1800" dirty="0" smtClean="0">
                <a:latin typeface="Calibri" pitchFamily="34" charset="0"/>
              </a:rPr>
              <a:t>Shipping to DESY under vacuum and “ready for cold RF test”</a:t>
            </a:r>
          </a:p>
          <a:p>
            <a:pPr marL="268288" indent="-268288">
              <a:buFont typeface="Wingdings" pitchFamily="2" charset="2"/>
              <a:buChar char="Ø"/>
            </a:pPr>
            <a:r>
              <a:rPr lang="en-US" sz="1800" dirty="0" smtClean="0">
                <a:latin typeface="Calibri" pitchFamily="34" charset="0"/>
              </a:rPr>
              <a:t>Extensive documentation and QA is crucial and will ensure that cavities are manufactured and treated according to detailed DESY specification. No performance guarantee.</a:t>
            </a:r>
          </a:p>
          <a:p>
            <a:pPr marL="268288" indent="-268288"/>
            <a:endParaRPr lang="en-US" sz="1800" dirty="0" smtClean="0">
              <a:latin typeface="Calibri" pitchFamily="34" charset="0"/>
            </a:endParaRPr>
          </a:p>
          <a:p>
            <a:pPr marL="268288" indent="-268288"/>
            <a:r>
              <a:rPr lang="en-US" sz="1800" dirty="0" smtClean="0">
                <a:latin typeface="Calibri" pitchFamily="34" charset="0"/>
              </a:rPr>
              <a:t>DESY:</a:t>
            </a:r>
          </a:p>
          <a:p>
            <a:pPr marL="268288" indent="-268288">
              <a:buFont typeface="Wingdings" pitchFamily="2" charset="2"/>
              <a:buChar char="Ø"/>
            </a:pPr>
            <a:r>
              <a:rPr lang="en-US" sz="1800" dirty="0" smtClean="0">
                <a:latin typeface="Calibri" pitchFamily="34" charset="0"/>
              </a:rPr>
              <a:t>Cavities will be cold RF tested at DESY (vertical test) with helium vessel already welded</a:t>
            </a:r>
          </a:p>
          <a:p>
            <a:pPr marL="268288" indent="-268288">
              <a:buFont typeface="Wingdings" pitchFamily="2" charset="2"/>
              <a:buChar char="Ø"/>
            </a:pPr>
            <a:r>
              <a:rPr lang="en-US" sz="1800" dirty="0" smtClean="0">
                <a:latin typeface="Calibri" pitchFamily="34" charset="0"/>
              </a:rPr>
              <a:t>After successful test, DESY will ship the cavities under vacuum to CEA for module assembly </a:t>
            </a:r>
            <a:endParaRPr lang="en-US" sz="1800" dirty="0">
              <a:latin typeface="Calibri" pitchFamily="34" charset="0"/>
            </a:endParaRPr>
          </a:p>
        </p:txBody>
      </p:sp>
      <p:sp>
        <p:nvSpPr>
          <p:cNvPr id="12" name="Rectangle 5"/>
          <p:cNvSpPr>
            <a:spLocks/>
          </p:cNvSpPr>
          <p:nvPr/>
        </p:nvSpPr>
        <p:spPr bwMode="auto">
          <a:xfrm>
            <a:off x="6029325" y="3709418"/>
            <a:ext cx="3689920" cy="648071"/>
          </a:xfrm>
          <a:prstGeom prst="rect">
            <a:avLst/>
          </a:prstGeom>
          <a:noFill/>
          <a:ln w="9525">
            <a:noFill/>
            <a:miter lim="800000"/>
            <a:headEnd/>
            <a:tailEnd/>
          </a:ln>
        </p:spPr>
        <p:txBody>
          <a:bodyPr lIns="100783" tIns="50392" rIns="100783" bIns="50392"/>
          <a:lstStyle/>
          <a:p>
            <a:r>
              <a:rPr lang="en-US" sz="1800" dirty="0" smtClean="0">
                <a:solidFill>
                  <a:srgbClr val="002060"/>
                </a:solidFill>
                <a:latin typeface="Calibri" pitchFamily="34" charset="0"/>
              </a:rPr>
              <a:t>Niobium and </a:t>
            </a:r>
          </a:p>
          <a:p>
            <a:r>
              <a:rPr lang="en-US" sz="1800" dirty="0" smtClean="0">
                <a:solidFill>
                  <a:srgbClr val="002060"/>
                </a:solidFill>
                <a:latin typeface="Calibri" pitchFamily="34" charset="0"/>
              </a:rPr>
              <a:t>helium vessel supplied by DESY</a:t>
            </a:r>
            <a:r>
              <a:rPr lang="en-US" sz="1800" dirty="0">
                <a:solidFill>
                  <a:srgbClr val="002060"/>
                </a:solidFill>
                <a:latin typeface="Calibri" pitchFamily="34" charset="0"/>
              </a:rPr>
              <a:t/>
            </a:r>
            <a:br>
              <a:rPr lang="en-US" sz="1800" dirty="0">
                <a:solidFill>
                  <a:srgbClr val="002060"/>
                </a:solidFill>
                <a:latin typeface="Calibri" pitchFamily="34" charset="0"/>
              </a:rPr>
            </a:br>
            <a:endParaRPr lang="en-US" sz="1800" dirty="0">
              <a:solidFill>
                <a:srgbClr val="002060"/>
              </a:solidFill>
              <a:latin typeface="Calibri" pitchFamily="34" charset="0"/>
            </a:endParaRPr>
          </a:p>
        </p:txBody>
      </p:sp>
      <p:sp>
        <p:nvSpPr>
          <p:cNvPr id="8"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XFEL cavity production project</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005.JPG"/>
          <p:cNvPicPr>
            <a:picLocks noChangeAspect="1"/>
          </p:cNvPicPr>
          <p:nvPr/>
        </p:nvPicPr>
        <p:blipFill>
          <a:blip r:embed="rId2" cstate="screen"/>
          <a:srcRect/>
          <a:stretch>
            <a:fillRect/>
          </a:stretch>
        </p:blipFill>
        <p:spPr>
          <a:xfrm>
            <a:off x="358205" y="5506084"/>
            <a:ext cx="1850479" cy="1875741"/>
          </a:xfrm>
          <a:prstGeom prst="rect">
            <a:avLst/>
          </a:prstGeom>
        </p:spPr>
      </p:pic>
      <p:pic>
        <p:nvPicPr>
          <p:cNvPr id="8" name="Grafik 7" descr="006.JPG"/>
          <p:cNvPicPr>
            <a:picLocks noChangeAspect="1"/>
          </p:cNvPicPr>
          <p:nvPr/>
        </p:nvPicPr>
        <p:blipFill>
          <a:blip r:embed="rId3" cstate="screen"/>
          <a:srcRect/>
          <a:stretch>
            <a:fillRect/>
          </a:stretch>
        </p:blipFill>
        <p:spPr>
          <a:xfrm>
            <a:off x="2374429" y="5576135"/>
            <a:ext cx="1672335" cy="1805690"/>
          </a:xfrm>
          <a:prstGeom prst="rect">
            <a:avLst/>
          </a:prstGeom>
        </p:spPr>
      </p:pic>
      <p:pic>
        <p:nvPicPr>
          <p:cNvPr id="10" name="Grafik 9" descr="008.JPG"/>
          <p:cNvPicPr>
            <a:picLocks noChangeAspect="1"/>
          </p:cNvPicPr>
          <p:nvPr/>
        </p:nvPicPr>
        <p:blipFill>
          <a:blip r:embed="rId4" cstate="screen"/>
          <a:srcRect/>
          <a:stretch>
            <a:fillRect/>
          </a:stretch>
        </p:blipFill>
        <p:spPr>
          <a:xfrm>
            <a:off x="2598247" y="1314347"/>
            <a:ext cx="1720398" cy="2381095"/>
          </a:xfrm>
          <a:prstGeom prst="rect">
            <a:avLst/>
          </a:prstGeom>
        </p:spPr>
      </p:pic>
      <p:pic>
        <p:nvPicPr>
          <p:cNvPr id="11" name="Grafik 10" descr="009.JPG"/>
          <p:cNvPicPr>
            <a:picLocks noChangeAspect="1"/>
          </p:cNvPicPr>
          <p:nvPr/>
        </p:nvPicPr>
        <p:blipFill>
          <a:blip r:embed="rId5" cstate="screen"/>
          <a:srcRect/>
          <a:stretch>
            <a:fillRect/>
          </a:stretch>
        </p:blipFill>
        <p:spPr>
          <a:xfrm>
            <a:off x="7040050" y="2907333"/>
            <a:ext cx="2821375" cy="1673538"/>
          </a:xfrm>
          <a:prstGeom prst="rect">
            <a:avLst/>
          </a:prstGeom>
        </p:spPr>
      </p:pic>
      <p:pic>
        <p:nvPicPr>
          <p:cNvPr id="12" name="Grafik 11" descr="010.JPG"/>
          <p:cNvPicPr>
            <a:picLocks noChangeAspect="1"/>
          </p:cNvPicPr>
          <p:nvPr/>
        </p:nvPicPr>
        <p:blipFill>
          <a:blip r:embed="rId6" cstate="screen"/>
          <a:srcRect/>
          <a:stretch>
            <a:fillRect/>
          </a:stretch>
        </p:blipFill>
        <p:spPr>
          <a:xfrm>
            <a:off x="7040050" y="1358723"/>
            <a:ext cx="2821376" cy="1164155"/>
          </a:xfrm>
          <a:prstGeom prst="rect">
            <a:avLst/>
          </a:prstGeom>
        </p:spPr>
      </p:pic>
      <p:pic>
        <p:nvPicPr>
          <p:cNvPr id="13" name="Grafik 12" descr="011.JPG"/>
          <p:cNvPicPr>
            <a:picLocks noChangeAspect="1"/>
          </p:cNvPicPr>
          <p:nvPr/>
        </p:nvPicPr>
        <p:blipFill>
          <a:blip r:embed="rId7" cstate="screen"/>
          <a:stretch>
            <a:fillRect/>
          </a:stretch>
        </p:blipFill>
        <p:spPr>
          <a:xfrm>
            <a:off x="430213" y="1314348"/>
            <a:ext cx="1778471" cy="2381094"/>
          </a:xfrm>
          <a:prstGeom prst="rect">
            <a:avLst/>
          </a:prstGeom>
        </p:spPr>
      </p:pic>
      <p:pic>
        <p:nvPicPr>
          <p:cNvPr id="14" name="Grafik 13" descr="012.JPG"/>
          <p:cNvPicPr>
            <a:picLocks noChangeAspect="1"/>
          </p:cNvPicPr>
          <p:nvPr/>
        </p:nvPicPr>
        <p:blipFill>
          <a:blip r:embed="rId8" cstate="screen"/>
          <a:stretch>
            <a:fillRect/>
          </a:stretch>
        </p:blipFill>
        <p:spPr>
          <a:xfrm>
            <a:off x="323529" y="3731362"/>
            <a:ext cx="2274718" cy="1699018"/>
          </a:xfrm>
          <a:prstGeom prst="rect">
            <a:avLst/>
          </a:prstGeom>
        </p:spPr>
      </p:pic>
      <p:pic>
        <p:nvPicPr>
          <p:cNvPr id="22" name="Grafik 21" descr="020.JPG"/>
          <p:cNvPicPr>
            <a:picLocks noChangeAspect="1"/>
          </p:cNvPicPr>
          <p:nvPr/>
        </p:nvPicPr>
        <p:blipFill>
          <a:blip r:embed="rId9" cstate="screen"/>
          <a:stretch>
            <a:fillRect/>
          </a:stretch>
        </p:blipFill>
        <p:spPr>
          <a:xfrm>
            <a:off x="4405799" y="1357618"/>
            <a:ext cx="2433126" cy="3257574"/>
          </a:xfrm>
          <a:prstGeom prst="rect">
            <a:avLst/>
          </a:prstGeom>
        </p:spPr>
      </p:pic>
      <p:pic>
        <p:nvPicPr>
          <p:cNvPr id="24" name="Grafik 23" descr="022.JPG"/>
          <p:cNvPicPr>
            <a:picLocks noChangeAspect="1"/>
          </p:cNvPicPr>
          <p:nvPr/>
        </p:nvPicPr>
        <p:blipFill>
          <a:blip r:embed="rId10" cstate="screen"/>
          <a:srcRect/>
          <a:stretch>
            <a:fillRect/>
          </a:stretch>
        </p:blipFill>
        <p:spPr>
          <a:xfrm>
            <a:off x="5134346" y="5074036"/>
            <a:ext cx="4727079" cy="2307789"/>
          </a:xfrm>
          <a:prstGeom prst="rect">
            <a:avLst/>
          </a:prstGeom>
        </p:spPr>
      </p:pic>
      <p:sp>
        <p:nvSpPr>
          <p:cNvPr id="26" name="Text Box 9"/>
          <p:cNvSpPr txBox="1">
            <a:spLocks noChangeArrowheads="1"/>
          </p:cNvSpPr>
          <p:nvPr/>
        </p:nvSpPr>
        <p:spPr bwMode="auto">
          <a:xfrm>
            <a:off x="2734469" y="3731362"/>
            <a:ext cx="1584176" cy="594221"/>
          </a:xfrm>
          <a:prstGeom prst="rect">
            <a:avLst/>
          </a:prstGeom>
          <a:noFill/>
          <a:ln w="9525">
            <a:noFill/>
            <a:miter lim="800000"/>
            <a:headEnd/>
            <a:tailEnd/>
          </a:ln>
        </p:spPr>
        <p:txBody>
          <a:bodyPr wrap="square" lIns="100794" tIns="50397" rIns="100794" bIns="50397">
            <a:spAutoFit/>
          </a:bodyPr>
          <a:lstStyle/>
          <a:p>
            <a:pPr>
              <a:defRPr/>
            </a:pPr>
            <a:r>
              <a:rPr lang="en-US" sz="1600" dirty="0" smtClean="0">
                <a:cs typeface="Arial" charset="0"/>
              </a:rPr>
              <a:t>End tubes,</a:t>
            </a:r>
          </a:p>
          <a:p>
            <a:pPr>
              <a:defRPr/>
            </a:pPr>
            <a:r>
              <a:rPr lang="en-US" sz="1600" dirty="0" smtClean="0">
                <a:cs typeface="Arial" charset="0"/>
              </a:rPr>
              <a:t>HOM couplers</a:t>
            </a:r>
            <a:endParaRPr lang="en-US" sz="1600" dirty="0">
              <a:cs typeface="Arial" charset="0"/>
            </a:endParaRPr>
          </a:p>
        </p:txBody>
      </p:sp>
      <p:sp>
        <p:nvSpPr>
          <p:cNvPr id="27" name="Text Box 9"/>
          <p:cNvSpPr txBox="1">
            <a:spLocks noChangeArrowheads="1"/>
          </p:cNvSpPr>
          <p:nvPr/>
        </p:nvSpPr>
        <p:spPr bwMode="auto">
          <a:xfrm>
            <a:off x="5134345" y="4654028"/>
            <a:ext cx="4440884" cy="348000"/>
          </a:xfrm>
          <a:prstGeom prst="rect">
            <a:avLst/>
          </a:prstGeom>
          <a:noFill/>
          <a:ln w="9525">
            <a:noFill/>
            <a:miter lim="800000"/>
            <a:headEnd/>
            <a:tailEnd/>
          </a:ln>
        </p:spPr>
        <p:txBody>
          <a:bodyPr wrap="square" lIns="100794" tIns="50397" rIns="100794" bIns="50397">
            <a:spAutoFit/>
          </a:bodyPr>
          <a:lstStyle/>
          <a:p>
            <a:pPr>
              <a:defRPr/>
            </a:pPr>
            <a:r>
              <a:rPr lang="en-US" sz="1600" dirty="0" smtClean="0">
                <a:cs typeface="Arial" charset="0"/>
              </a:rPr>
              <a:t>Dumbbells and stiffening rings, welded dumbbells</a:t>
            </a:r>
            <a:endParaRPr lang="en-US" sz="1600" dirty="0">
              <a:cs typeface="Arial" charset="0"/>
            </a:endParaRPr>
          </a:p>
        </p:txBody>
      </p:sp>
      <p:sp>
        <p:nvSpPr>
          <p:cNvPr id="28" name="Text Box 9"/>
          <p:cNvSpPr txBox="1">
            <a:spLocks noChangeArrowheads="1"/>
          </p:cNvSpPr>
          <p:nvPr/>
        </p:nvSpPr>
        <p:spPr bwMode="auto">
          <a:xfrm>
            <a:off x="2806477" y="4786004"/>
            <a:ext cx="1584176" cy="840442"/>
          </a:xfrm>
          <a:prstGeom prst="rect">
            <a:avLst/>
          </a:prstGeom>
          <a:noFill/>
          <a:ln w="9525">
            <a:noFill/>
            <a:miter lim="800000"/>
            <a:headEnd/>
            <a:tailEnd/>
          </a:ln>
        </p:spPr>
        <p:txBody>
          <a:bodyPr wrap="square" lIns="100794" tIns="50397" rIns="100794" bIns="50397">
            <a:spAutoFit/>
          </a:bodyPr>
          <a:lstStyle/>
          <a:p>
            <a:pPr>
              <a:defRPr/>
            </a:pPr>
            <a:r>
              <a:rPr lang="en-US" sz="1600" dirty="0" smtClean="0">
                <a:cs typeface="Arial" charset="0"/>
              </a:rPr>
              <a:t>Metrological inspection of dumbbells</a:t>
            </a:r>
            <a:endParaRPr lang="en-US" sz="1600" dirty="0">
              <a:cs typeface="Arial" charset="0"/>
            </a:endParaRPr>
          </a:p>
        </p:txBody>
      </p:sp>
      <p:sp>
        <p:nvSpPr>
          <p:cNvPr id="30" name="Rectangle 2"/>
          <p:cNvSpPr txBox="1">
            <a:spLocks/>
          </p:cNvSpPr>
          <p:nvPr/>
        </p:nvSpPr>
        <p:spPr bwMode="auto">
          <a:xfrm>
            <a:off x="430213" y="541065"/>
            <a:ext cx="7344816"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noProof="0" dirty="0" smtClean="0">
                <a:solidFill>
                  <a:srgbClr val="002060"/>
                </a:solidFill>
                <a:latin typeface="+mj-lt"/>
                <a:cs typeface="+mj-cs"/>
              </a:rPr>
              <a:t>XFEL cavity manufacturing impressions</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04146" y="126056"/>
            <a:ext cx="635090" cy="1004879"/>
          </a:xfrm>
          <a:prstGeom prst="rect">
            <a:avLst/>
          </a:prstGeom>
        </p:spPr>
        <p:txBody>
          <a:bodyPr lIns="100794" tIns="50397" rIns="100794" bIns="50397"/>
          <a:lstStyle/>
          <a:p>
            <a:pPr>
              <a:defRPr/>
            </a:pPr>
            <a:fld id="{C2885F61-4FB8-45B3-871A-65166728818C}" type="slidenum">
              <a:rPr lang="en-GB" smtClean="0">
                <a:solidFill>
                  <a:srgbClr val="FFFFFF"/>
                </a:solidFill>
              </a:rPr>
              <a:pPr>
                <a:defRPr/>
              </a:pPr>
              <a:t>24</a:t>
            </a:fld>
            <a:endParaRPr lang="en-GB">
              <a:solidFill>
                <a:srgbClr val="FFFFFF"/>
              </a:solidFill>
            </a:endParaRPr>
          </a:p>
        </p:txBody>
      </p:sp>
      <p:pic>
        <p:nvPicPr>
          <p:cNvPr id="6146" name="Picture 2" descr="C:\Users\michelato\Desktop\TTC\companies photo\20120_10_17_photos_weise\IMG_2079.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2901" y="1189138"/>
            <a:ext cx="3321187" cy="22155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ichelato\Desktop\TTC\companies photo\20120_10_17_photos_weise\IMG_2090.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6717" y="3283391"/>
            <a:ext cx="4956396" cy="33063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michelato\Desktop\TTC\companies photo\20120_10_17_photos_weise\IMG_2059.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8478" y="1331070"/>
            <a:ext cx="5441823" cy="363016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michelato\Desktop\TTC\companies photo\20120_10_17_photos_weise\IMG_2067.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44728" y="5026467"/>
            <a:ext cx="3554179" cy="23709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noProof="0" dirty="0" smtClean="0">
                <a:solidFill>
                  <a:srgbClr val="002060"/>
                </a:solidFill>
                <a:latin typeface="+mj-lt"/>
                <a:cs typeface="+mj-cs"/>
              </a:rPr>
              <a:t>XFEL cavities / subcomponents</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
        <p:nvSpPr>
          <p:cNvPr id="11" name="Text Box 9"/>
          <p:cNvSpPr txBox="1">
            <a:spLocks noChangeArrowheads="1"/>
          </p:cNvSpPr>
          <p:nvPr/>
        </p:nvSpPr>
        <p:spPr bwMode="auto">
          <a:xfrm>
            <a:off x="5062337" y="6763737"/>
            <a:ext cx="4440884" cy="348000"/>
          </a:xfrm>
          <a:prstGeom prst="rect">
            <a:avLst/>
          </a:prstGeom>
          <a:noFill/>
          <a:ln w="9525">
            <a:noFill/>
            <a:miter lim="800000"/>
            <a:headEnd/>
            <a:tailEnd/>
          </a:ln>
        </p:spPr>
        <p:txBody>
          <a:bodyPr wrap="square" lIns="100794" tIns="50397" rIns="100794" bIns="50397">
            <a:spAutoFit/>
          </a:bodyPr>
          <a:lstStyle/>
          <a:p>
            <a:pPr>
              <a:defRPr/>
            </a:pPr>
            <a:r>
              <a:rPr lang="en-US" sz="1600" dirty="0" smtClean="0">
                <a:cs typeface="Arial" charset="0"/>
              </a:rPr>
              <a:t>We are now producing  16 cavities / month</a:t>
            </a:r>
            <a:endParaRPr lang="en-US" sz="1600" dirty="0">
              <a:cs typeface="Arial" charset="0"/>
            </a:endParaRPr>
          </a:p>
        </p:txBody>
      </p:sp>
    </p:spTree>
    <p:extLst>
      <p:ext uri="{BB962C8B-B14F-4D97-AF65-F5344CB8AC3E}">
        <p14:creationId xmlns:p14="http://schemas.microsoft.com/office/powerpoint/2010/main" val="1615153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EP_Anlage_ACCEL"/>
          <p:cNvPicPr>
            <a:picLocks noChangeAspect="1" noChangeArrowheads="1"/>
          </p:cNvPicPr>
          <p:nvPr/>
        </p:nvPicPr>
        <p:blipFill>
          <a:blip r:embed="rId2" cstate="screen"/>
          <a:srcRect/>
          <a:stretch>
            <a:fillRect/>
          </a:stretch>
        </p:blipFill>
        <p:spPr bwMode="auto">
          <a:xfrm>
            <a:off x="1438325" y="1549177"/>
            <a:ext cx="6912768" cy="4717755"/>
          </a:xfrm>
          <a:prstGeom prst="rect">
            <a:avLst/>
          </a:prstGeom>
          <a:noFill/>
        </p:spPr>
      </p:pic>
      <p:sp>
        <p:nvSpPr>
          <p:cNvPr id="126980" name="Rectangle 4"/>
          <p:cNvSpPr>
            <a:spLocks noChangeArrowheads="1"/>
          </p:cNvSpPr>
          <p:nvPr/>
        </p:nvSpPr>
        <p:spPr bwMode="auto">
          <a:xfrm>
            <a:off x="6766917" y="3170588"/>
            <a:ext cx="417513" cy="417513"/>
          </a:xfrm>
          <a:prstGeom prst="rect">
            <a:avLst/>
          </a:prstGeom>
          <a:solidFill>
            <a:srgbClr val="9F9FA5"/>
          </a:solidFill>
          <a:ln w="9525">
            <a:noFill/>
            <a:miter lim="800000"/>
            <a:headEnd/>
            <a:tailEnd/>
          </a:ln>
          <a:effectLst/>
        </p:spPr>
        <p:txBody>
          <a:bodyPr vert="horz" wrap="square" lIns="91440" tIns="45720" rIns="91440" bIns="45720" numCol="1" anchor="ctr" anchorCtr="0" compatLnSpc="1">
            <a:prstTxWarp prst="textNoShape">
              <a:avLst/>
            </a:prstTxWarp>
          </a:bodyPr>
          <a:lstStyle/>
          <a:p>
            <a:endParaRPr lang="de-DE"/>
          </a:p>
        </p:txBody>
      </p:sp>
      <p:sp>
        <p:nvSpPr>
          <p:cNvPr id="126981" name="Rectangle 5"/>
          <p:cNvSpPr>
            <a:spLocks noChangeArrowheads="1"/>
          </p:cNvSpPr>
          <p:nvPr/>
        </p:nvSpPr>
        <p:spPr bwMode="auto">
          <a:xfrm>
            <a:off x="6290667" y="3386612"/>
            <a:ext cx="620266" cy="236538"/>
          </a:xfrm>
          <a:prstGeom prst="rect">
            <a:avLst/>
          </a:prstGeom>
          <a:solidFill>
            <a:srgbClr val="9F9FA5"/>
          </a:solidFill>
          <a:ln w="9525">
            <a:noFill/>
            <a:miter lim="800000"/>
            <a:headEnd/>
            <a:tailEnd/>
          </a:ln>
          <a:effectLst/>
        </p:spPr>
        <p:txBody>
          <a:bodyPr vert="horz" wrap="square" lIns="91440" tIns="45720" rIns="91440" bIns="45720" numCol="1" anchor="ctr" anchorCtr="0" compatLnSpc="1">
            <a:prstTxWarp prst="textNoShape">
              <a:avLst/>
            </a:prstTxWarp>
          </a:bodyPr>
          <a:lstStyle/>
          <a:p>
            <a:endParaRPr lang="de-DE"/>
          </a:p>
        </p:txBody>
      </p:sp>
      <p:sp>
        <p:nvSpPr>
          <p:cNvPr id="8" name="Text Box 9"/>
          <p:cNvSpPr txBox="1">
            <a:spLocks noChangeArrowheads="1"/>
          </p:cNvSpPr>
          <p:nvPr/>
        </p:nvSpPr>
        <p:spPr bwMode="auto">
          <a:xfrm>
            <a:off x="1438325" y="6545885"/>
            <a:ext cx="6912768" cy="409555"/>
          </a:xfrm>
          <a:prstGeom prst="rect">
            <a:avLst/>
          </a:prstGeom>
          <a:noFill/>
          <a:ln w="9525">
            <a:noFill/>
            <a:miter lim="800000"/>
            <a:headEnd/>
            <a:tailEnd/>
          </a:ln>
        </p:spPr>
        <p:txBody>
          <a:bodyPr wrap="square" lIns="100794" tIns="50397" rIns="100794" bIns="50397">
            <a:spAutoFit/>
          </a:bodyPr>
          <a:lstStyle/>
          <a:p>
            <a:pPr>
              <a:defRPr/>
            </a:pPr>
            <a:r>
              <a:rPr lang="en-US" sz="2000" dirty="0" err="1" smtClean="0">
                <a:cs typeface="Arial" charset="0"/>
              </a:rPr>
              <a:t>Electropolishing</a:t>
            </a:r>
            <a:r>
              <a:rPr lang="en-US" sz="2000" dirty="0" smtClean="0">
                <a:cs typeface="Arial" charset="0"/>
              </a:rPr>
              <a:t> plant for XFEL cavities</a:t>
            </a:r>
            <a:endParaRPr lang="en-US" sz="2000" dirty="0">
              <a:cs typeface="Arial" charset="0"/>
            </a:endParaRPr>
          </a:p>
        </p:txBody>
      </p:sp>
      <p:sp>
        <p:nvSpPr>
          <p:cNvPr id="11"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017.JPG"/>
          <p:cNvPicPr>
            <a:picLocks noChangeAspect="1"/>
          </p:cNvPicPr>
          <p:nvPr/>
        </p:nvPicPr>
        <p:blipFill>
          <a:blip r:embed="rId2" cstate="screen"/>
          <a:srcRect/>
          <a:stretch>
            <a:fillRect/>
          </a:stretch>
        </p:blipFill>
        <p:spPr>
          <a:xfrm>
            <a:off x="6117693" y="1419701"/>
            <a:ext cx="3744767" cy="5962124"/>
          </a:xfrm>
          <a:prstGeom prst="rect">
            <a:avLst/>
          </a:prstGeom>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4189" y="1419701"/>
            <a:ext cx="5688632" cy="517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123106" y="6733753"/>
            <a:ext cx="5994587" cy="648072"/>
          </a:xfrm>
          <a:prstGeom prst="rect">
            <a:avLst/>
          </a:prstGeom>
        </p:spPr>
        <p:txBody>
          <a:bodyPr wrap="square">
            <a:spAutoFit/>
          </a:bodyPr>
          <a:lstStyle/>
          <a:p>
            <a:pPr>
              <a:defRPr/>
            </a:pPr>
            <a:r>
              <a:rPr lang="en-US" dirty="0" smtClean="0">
                <a:cs typeface="Arial" charset="0"/>
              </a:rPr>
              <a:t>800 C annealing furnace for hydrogen degassing, hydrogen enters the niobium during the </a:t>
            </a:r>
            <a:r>
              <a:rPr lang="en-US" dirty="0" err="1" smtClean="0">
                <a:cs typeface="Arial" charset="0"/>
              </a:rPr>
              <a:t>electropolishing</a:t>
            </a:r>
            <a:r>
              <a:rPr lang="en-US" dirty="0" smtClean="0">
                <a:cs typeface="Arial" charset="0"/>
              </a:rPr>
              <a:t> process</a:t>
            </a:r>
            <a:endParaRPr lang="en-US" dirty="0">
              <a:cs typeface="Arial" charset="0"/>
            </a:endParaRPr>
          </a:p>
        </p:txBody>
      </p:sp>
      <p:sp>
        <p:nvSpPr>
          <p:cNvPr id="13"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04146" y="126056"/>
            <a:ext cx="635090" cy="1004879"/>
          </a:xfrm>
          <a:prstGeom prst="rect">
            <a:avLst/>
          </a:prstGeom>
        </p:spPr>
        <p:txBody>
          <a:bodyPr lIns="100794" tIns="50397" rIns="100794" bIns="50397"/>
          <a:lstStyle/>
          <a:p>
            <a:pPr>
              <a:defRPr/>
            </a:pPr>
            <a:fld id="{C2885F61-4FB8-45B3-871A-65166728818C}" type="slidenum">
              <a:rPr lang="en-GB" smtClean="0">
                <a:solidFill>
                  <a:srgbClr val="FFFFFF"/>
                </a:solidFill>
              </a:rPr>
              <a:pPr>
                <a:defRPr/>
              </a:pPr>
              <a:t>27</a:t>
            </a:fld>
            <a:endParaRPr lang="en-GB">
              <a:solidFill>
                <a:srgbClr val="FFFFFF"/>
              </a:solidFill>
            </a:endParaRPr>
          </a:p>
        </p:txBody>
      </p:sp>
      <p:pic>
        <p:nvPicPr>
          <p:cNvPr id="9" name="Grafik 8" descr="RI_ISO7_3.jpg"/>
          <p:cNvPicPr>
            <a:picLocks noChangeAspect="1"/>
          </p:cNvPicPr>
          <p:nvPr/>
        </p:nvPicPr>
        <p:blipFill>
          <a:blip r:embed="rId2" cstate="screen"/>
          <a:stretch>
            <a:fillRect/>
          </a:stretch>
        </p:blipFill>
        <p:spPr>
          <a:xfrm>
            <a:off x="1078285" y="1387817"/>
            <a:ext cx="3901440" cy="5201920"/>
          </a:xfrm>
          <a:prstGeom prst="rect">
            <a:avLst/>
          </a:prstGeom>
        </p:spPr>
      </p:pic>
      <p:pic>
        <p:nvPicPr>
          <p:cNvPr id="10" name="Grafik 9" descr="RI_rinsing1.jpg"/>
          <p:cNvPicPr>
            <a:picLocks noChangeAspect="1"/>
          </p:cNvPicPr>
          <p:nvPr/>
        </p:nvPicPr>
        <p:blipFill>
          <a:blip r:embed="rId3" cstate="screen"/>
          <a:stretch>
            <a:fillRect/>
          </a:stretch>
        </p:blipFill>
        <p:spPr>
          <a:xfrm>
            <a:off x="5097725" y="1387817"/>
            <a:ext cx="3901440" cy="5201920"/>
          </a:xfrm>
          <a:prstGeom prst="rect">
            <a:avLst/>
          </a:prstGeom>
        </p:spPr>
      </p:pic>
      <p:sp>
        <p:nvSpPr>
          <p:cNvPr id="11" name="Rechteck 10"/>
          <p:cNvSpPr/>
          <p:nvPr/>
        </p:nvSpPr>
        <p:spPr>
          <a:xfrm>
            <a:off x="1202473" y="6652453"/>
            <a:ext cx="7361887" cy="369332"/>
          </a:xfrm>
          <a:prstGeom prst="rect">
            <a:avLst/>
          </a:prstGeom>
        </p:spPr>
        <p:txBody>
          <a:bodyPr wrap="none">
            <a:spAutoFit/>
          </a:bodyPr>
          <a:lstStyle/>
          <a:p>
            <a:pPr algn="ctr">
              <a:defRPr/>
            </a:pPr>
            <a:r>
              <a:rPr lang="en-US" dirty="0" smtClean="0">
                <a:cs typeface="Arial" charset="0"/>
              </a:rPr>
              <a:t>Cleaning of outer and inners surface of cavity prior entering ISO4 clean room</a:t>
            </a:r>
            <a:endParaRPr lang="en-US" dirty="0">
              <a:cs typeface="Arial" charset="0"/>
            </a:endParaRPr>
          </a:p>
        </p:txBody>
      </p:sp>
      <p:sp>
        <p:nvSpPr>
          <p:cNvPr id="14"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extLst>
      <p:ext uri="{BB962C8B-B14F-4D97-AF65-F5344CB8AC3E}">
        <p14:creationId xmlns:p14="http://schemas.microsoft.com/office/powerpoint/2010/main" val="1016604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04146" y="126056"/>
            <a:ext cx="635090" cy="1004879"/>
          </a:xfrm>
          <a:prstGeom prst="rect">
            <a:avLst/>
          </a:prstGeom>
        </p:spPr>
        <p:txBody>
          <a:bodyPr lIns="100794" tIns="50397" rIns="100794" bIns="50397"/>
          <a:lstStyle/>
          <a:p>
            <a:pPr>
              <a:defRPr/>
            </a:pPr>
            <a:fld id="{C2885F61-4FB8-45B3-871A-65166728818C}" type="slidenum">
              <a:rPr lang="en-GB" smtClean="0">
                <a:solidFill>
                  <a:srgbClr val="FFFFFF"/>
                </a:solidFill>
              </a:rPr>
              <a:pPr>
                <a:defRPr/>
              </a:pPr>
              <a:t>28</a:t>
            </a:fld>
            <a:endParaRPr lang="en-GB">
              <a:solidFill>
                <a:srgbClr val="FFFFFF"/>
              </a:solidFill>
            </a:endParaRPr>
          </a:p>
        </p:txBody>
      </p:sp>
      <p:pic>
        <p:nvPicPr>
          <p:cNvPr id="9" name="Grafik 8" descr="RI_cleanroom3.jpg"/>
          <p:cNvPicPr>
            <a:picLocks noChangeAspect="1"/>
          </p:cNvPicPr>
          <p:nvPr/>
        </p:nvPicPr>
        <p:blipFill>
          <a:blip r:embed="rId2" cstate="screen"/>
          <a:stretch>
            <a:fillRect/>
          </a:stretch>
        </p:blipFill>
        <p:spPr>
          <a:xfrm>
            <a:off x="129173" y="1459825"/>
            <a:ext cx="3901440" cy="5201920"/>
          </a:xfrm>
          <a:prstGeom prst="rect">
            <a:avLst/>
          </a:prstGeom>
        </p:spPr>
      </p:pic>
      <p:pic>
        <p:nvPicPr>
          <p:cNvPr id="10" name="Grafik 9" descr="RI_cleanroom2.jpg"/>
          <p:cNvPicPr>
            <a:picLocks noChangeAspect="1"/>
          </p:cNvPicPr>
          <p:nvPr/>
        </p:nvPicPr>
        <p:blipFill>
          <a:blip r:embed="rId3" cstate="screen"/>
          <a:stretch>
            <a:fillRect/>
          </a:stretch>
        </p:blipFill>
        <p:spPr>
          <a:xfrm>
            <a:off x="4197003" y="1490975"/>
            <a:ext cx="5742232" cy="4306674"/>
          </a:xfrm>
          <a:prstGeom prst="rect">
            <a:avLst/>
          </a:prstGeom>
        </p:spPr>
      </p:pic>
      <p:sp>
        <p:nvSpPr>
          <p:cNvPr id="12" name="Rechteck 11"/>
          <p:cNvSpPr/>
          <p:nvPr/>
        </p:nvSpPr>
        <p:spPr>
          <a:xfrm>
            <a:off x="3629161" y="6796469"/>
            <a:ext cx="2508444" cy="369332"/>
          </a:xfrm>
          <a:prstGeom prst="rect">
            <a:avLst/>
          </a:prstGeom>
        </p:spPr>
        <p:txBody>
          <a:bodyPr wrap="none">
            <a:spAutoFit/>
          </a:bodyPr>
          <a:lstStyle/>
          <a:p>
            <a:pPr algn="ctr">
              <a:defRPr/>
            </a:pPr>
            <a:r>
              <a:rPr lang="en-US" dirty="0" smtClean="0">
                <a:cs typeface="Arial" charset="0"/>
              </a:rPr>
              <a:t>Work in ISO4 clean room</a:t>
            </a:r>
            <a:endParaRPr lang="en-US" dirty="0">
              <a:cs typeface="Arial" charset="0"/>
            </a:endParaRPr>
          </a:p>
        </p:txBody>
      </p:sp>
      <p:sp>
        <p:nvSpPr>
          <p:cNvPr id="15"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extLst>
      <p:ext uri="{BB962C8B-B14F-4D97-AF65-F5344CB8AC3E}">
        <p14:creationId xmlns:p14="http://schemas.microsoft.com/office/powerpoint/2010/main" val="1016604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04146" y="126056"/>
            <a:ext cx="635090" cy="1004879"/>
          </a:xfrm>
          <a:prstGeom prst="rect">
            <a:avLst/>
          </a:prstGeom>
        </p:spPr>
        <p:txBody>
          <a:bodyPr lIns="100794" tIns="50397" rIns="100794" bIns="50397"/>
          <a:lstStyle/>
          <a:p>
            <a:pPr>
              <a:defRPr/>
            </a:pPr>
            <a:fld id="{C2885F61-4FB8-45B3-871A-65166728818C}" type="slidenum">
              <a:rPr lang="en-GB" smtClean="0">
                <a:solidFill>
                  <a:srgbClr val="FFFFFF"/>
                </a:solidFill>
              </a:rPr>
              <a:pPr>
                <a:defRPr/>
              </a:pPr>
              <a:t>29</a:t>
            </a:fld>
            <a:endParaRPr lang="en-GB">
              <a:solidFill>
                <a:srgbClr val="FFFFFF"/>
              </a:solidFill>
            </a:endParaRPr>
          </a:p>
        </p:txBody>
      </p:sp>
      <p:pic>
        <p:nvPicPr>
          <p:cNvPr id="7172"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50293" y="1333153"/>
            <a:ext cx="4265256" cy="587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5559903" y="2708270"/>
            <a:ext cx="4379333" cy="2862322"/>
          </a:xfrm>
          <a:prstGeom prst="rect">
            <a:avLst/>
          </a:prstGeom>
        </p:spPr>
        <p:txBody>
          <a:bodyPr wrap="square">
            <a:spAutoFit/>
          </a:bodyPr>
          <a:lstStyle/>
          <a:p>
            <a:pPr marL="268288" indent="-268288">
              <a:buFont typeface="Wingdings" pitchFamily="2" charset="2"/>
              <a:buChar char="Ø"/>
              <a:defRPr/>
            </a:pPr>
            <a:r>
              <a:rPr lang="en-US" dirty="0" smtClean="0">
                <a:cs typeface="Arial" charset="0"/>
              </a:rPr>
              <a:t>High pressure DI water rinsing station in  ISO4 clean room</a:t>
            </a:r>
          </a:p>
          <a:p>
            <a:pPr marL="268288" indent="-268288">
              <a:buFont typeface="Wingdings" pitchFamily="2" charset="2"/>
              <a:buChar char="Ø"/>
              <a:defRPr/>
            </a:pPr>
            <a:endParaRPr lang="en-US" dirty="0" smtClean="0">
              <a:cs typeface="Arial" charset="0"/>
            </a:endParaRPr>
          </a:p>
          <a:p>
            <a:pPr marL="268288" indent="-268288">
              <a:buFont typeface="Wingdings" pitchFamily="2" charset="2"/>
              <a:buChar char="Ø"/>
              <a:defRPr/>
            </a:pPr>
            <a:r>
              <a:rPr lang="en-US" dirty="0" smtClean="0">
                <a:cs typeface="Arial" charset="0"/>
              </a:rPr>
              <a:t>The cavity is being rinsed in total 4 times during the surface preparation process</a:t>
            </a:r>
          </a:p>
          <a:p>
            <a:pPr marL="268288" indent="-268288">
              <a:buFont typeface="Wingdings" pitchFamily="2" charset="2"/>
              <a:buChar char="Ø"/>
              <a:defRPr/>
            </a:pPr>
            <a:endParaRPr lang="en-US" dirty="0" smtClean="0">
              <a:cs typeface="Arial" charset="0"/>
            </a:endParaRPr>
          </a:p>
          <a:p>
            <a:pPr marL="268288" indent="-268288">
              <a:buFont typeface="Wingdings" pitchFamily="2" charset="2"/>
              <a:buChar char="Ø"/>
              <a:defRPr/>
            </a:pPr>
            <a:r>
              <a:rPr lang="en-US" dirty="0" smtClean="0">
                <a:cs typeface="Arial" charset="0"/>
              </a:rPr>
              <a:t>Water pressure: 100 bar</a:t>
            </a:r>
          </a:p>
          <a:p>
            <a:pPr marL="268288" indent="-268288">
              <a:buFont typeface="Wingdings" pitchFamily="2" charset="2"/>
              <a:buChar char="Ø"/>
              <a:defRPr/>
            </a:pPr>
            <a:endParaRPr lang="en-US" dirty="0" smtClean="0">
              <a:cs typeface="Arial" charset="0"/>
            </a:endParaRPr>
          </a:p>
          <a:p>
            <a:pPr marL="268288" indent="-268288">
              <a:buFont typeface="Wingdings" pitchFamily="2" charset="2"/>
              <a:buChar char="Ø"/>
              <a:defRPr/>
            </a:pPr>
            <a:r>
              <a:rPr lang="en-US" dirty="0" smtClean="0">
                <a:cs typeface="Arial" charset="0"/>
              </a:rPr>
              <a:t>Total rinsing time: about 30 hours per cavity</a:t>
            </a:r>
            <a:endParaRPr lang="en-US" dirty="0">
              <a:cs typeface="Arial" charset="0"/>
            </a:endParaRPr>
          </a:p>
        </p:txBody>
      </p:sp>
      <p:sp>
        <p:nvSpPr>
          <p:cNvPr id="13"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extLst>
      <p:ext uri="{BB962C8B-B14F-4D97-AF65-F5344CB8AC3E}">
        <p14:creationId xmlns:p14="http://schemas.microsoft.com/office/powerpoint/2010/main" val="1016604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509533" y="616743"/>
            <a:ext cx="6911975" cy="1001713"/>
          </a:xfrm>
        </p:spPr>
        <p:txBody>
          <a:bodyPr/>
          <a:lstStyle/>
          <a:p>
            <a:pPr eaLnBrk="1" hangingPunct="1"/>
            <a:r>
              <a:rPr lang="de-DE" sz="3200" b="1" dirty="0" smtClean="0">
                <a:solidFill>
                  <a:srgbClr val="431BB5"/>
                </a:solidFill>
              </a:rPr>
              <a:t>Technologies, „Products“ </a:t>
            </a:r>
            <a:r>
              <a:rPr lang="de-DE" sz="3200" b="1" dirty="0" err="1" smtClean="0">
                <a:solidFill>
                  <a:srgbClr val="431BB5"/>
                </a:solidFill>
              </a:rPr>
              <a:t>and</a:t>
            </a:r>
            <a:r>
              <a:rPr lang="de-DE" sz="3200" b="1" dirty="0" smtClean="0">
                <a:solidFill>
                  <a:srgbClr val="431BB5"/>
                </a:solidFill>
              </a:rPr>
              <a:t> </a:t>
            </a:r>
            <a:r>
              <a:rPr lang="de-DE" sz="3200" b="1" dirty="0" err="1" smtClean="0">
                <a:solidFill>
                  <a:srgbClr val="431BB5"/>
                </a:solidFill>
              </a:rPr>
              <a:t>Markets</a:t>
            </a:r>
            <a:r>
              <a:rPr lang="de-DE" sz="3200" dirty="0" smtClean="0">
                <a:solidFill>
                  <a:schemeClr val="accent1"/>
                </a:solidFill>
              </a:rPr>
              <a:t/>
            </a:r>
            <a:br>
              <a:rPr lang="de-DE" sz="3200" dirty="0" smtClean="0">
                <a:solidFill>
                  <a:schemeClr val="accent1"/>
                </a:solidFill>
              </a:rPr>
            </a:br>
            <a:endParaRPr lang="en-US" sz="3200" dirty="0" smtClean="0">
              <a:solidFill>
                <a:schemeClr val="accent1"/>
              </a:solidFill>
            </a:endParaRPr>
          </a:p>
        </p:txBody>
      </p:sp>
      <p:sp>
        <p:nvSpPr>
          <p:cNvPr id="11267" name="AutoShape 8"/>
          <p:cNvSpPr>
            <a:spLocks noChangeArrowheads="1"/>
          </p:cNvSpPr>
          <p:nvPr/>
        </p:nvSpPr>
        <p:spPr bwMode="auto">
          <a:xfrm>
            <a:off x="6551613" y="2268538"/>
            <a:ext cx="3240087" cy="3673475"/>
          </a:xfrm>
          <a:prstGeom prst="homePlate">
            <a:avLst>
              <a:gd name="adj" fmla="val 8616"/>
            </a:avLst>
          </a:prstGeom>
          <a:gradFill rotWithShape="1">
            <a:gsLst>
              <a:gs pos="0">
                <a:schemeClr val="bg1"/>
              </a:gs>
              <a:gs pos="100000">
                <a:srgbClr val="99FF66"/>
              </a:gs>
            </a:gsLst>
            <a:path path="shape">
              <a:fillToRect l="50000" t="50000" r="50000" b="50000"/>
            </a:path>
          </a:gradFill>
          <a:ln w="9525" algn="ctr">
            <a:solidFill>
              <a:schemeClr val="tx1"/>
            </a:solidFill>
            <a:miter lim="800000"/>
            <a:headEnd/>
            <a:tailEnd/>
          </a:ln>
        </p:spPr>
        <p:txBody>
          <a:bodyPr lIns="233903" tIns="45701" rIns="89964" bIns="45701"/>
          <a:lstStyle/>
          <a:p>
            <a:pPr defTabSz="912813">
              <a:lnSpc>
                <a:spcPct val="150000"/>
              </a:lnSpc>
            </a:pPr>
            <a:r>
              <a:rPr lang="en-US" sz="2000" b="1">
                <a:solidFill>
                  <a:srgbClr val="000000"/>
                </a:solidFill>
                <a:latin typeface="Arial" charset="0"/>
              </a:rPr>
              <a:t>Markets</a:t>
            </a:r>
          </a:p>
          <a:p>
            <a:pPr defTabSz="912813"/>
            <a:endParaRPr lang="en-US" sz="2000" b="1">
              <a:solidFill>
                <a:srgbClr val="000000"/>
              </a:solidFill>
              <a:latin typeface="Arial" charset="0"/>
            </a:endParaRPr>
          </a:p>
          <a:p>
            <a:pPr defTabSz="912813">
              <a:lnSpc>
                <a:spcPct val="150000"/>
              </a:lnSpc>
              <a:buFontTx/>
              <a:buChar char="•"/>
            </a:pPr>
            <a:r>
              <a:rPr lang="en-US" sz="1300" b="1">
                <a:solidFill>
                  <a:srgbClr val="000000"/>
                </a:solidFill>
                <a:latin typeface="Arial" charset="0"/>
              </a:rPr>
              <a:t> Big Science</a:t>
            </a:r>
          </a:p>
          <a:p>
            <a:pPr defTabSz="912813">
              <a:lnSpc>
                <a:spcPct val="150000"/>
              </a:lnSpc>
              <a:buFontTx/>
              <a:buChar char="•"/>
            </a:pPr>
            <a:r>
              <a:rPr lang="en-US" sz="1300" b="1">
                <a:solidFill>
                  <a:srgbClr val="000000"/>
                </a:solidFill>
                <a:latin typeface="Arial" charset="0"/>
              </a:rPr>
              <a:t> Medical/ Particle Therapy</a:t>
            </a:r>
          </a:p>
          <a:p>
            <a:pPr defTabSz="912813">
              <a:lnSpc>
                <a:spcPct val="150000"/>
              </a:lnSpc>
              <a:buFontTx/>
              <a:buChar char="•"/>
            </a:pPr>
            <a:r>
              <a:rPr lang="en-US" sz="1300" b="1">
                <a:solidFill>
                  <a:srgbClr val="000000"/>
                </a:solidFill>
                <a:latin typeface="Arial" charset="0"/>
              </a:rPr>
              <a:t> Energy/ Nuclear (incl. Fusion,</a:t>
            </a:r>
          </a:p>
          <a:p>
            <a:pPr defTabSz="912813">
              <a:lnSpc>
                <a:spcPct val="150000"/>
              </a:lnSpc>
            </a:pPr>
            <a:r>
              <a:rPr lang="de-DE" sz="1300" b="1">
                <a:solidFill>
                  <a:srgbClr val="000000"/>
                </a:solidFill>
                <a:latin typeface="Arial" charset="0"/>
              </a:rPr>
              <a:t>  ADS, Transmutation)</a:t>
            </a:r>
            <a:endParaRPr lang="en-US" sz="1300" b="1">
              <a:solidFill>
                <a:srgbClr val="000000"/>
              </a:solidFill>
              <a:latin typeface="Arial" charset="0"/>
            </a:endParaRPr>
          </a:p>
          <a:p>
            <a:pPr defTabSz="912813">
              <a:lnSpc>
                <a:spcPct val="150000"/>
              </a:lnSpc>
              <a:buFontTx/>
              <a:buChar char="•"/>
            </a:pPr>
            <a:r>
              <a:rPr lang="en-US" sz="1300" b="1">
                <a:solidFill>
                  <a:srgbClr val="000000"/>
                </a:solidFill>
                <a:latin typeface="Arial" charset="0"/>
              </a:rPr>
              <a:t> Advanced Technology Industry</a:t>
            </a:r>
          </a:p>
          <a:p>
            <a:pPr defTabSz="912813">
              <a:lnSpc>
                <a:spcPct val="150000"/>
              </a:lnSpc>
            </a:pPr>
            <a:r>
              <a:rPr lang="de-DE" sz="1300" b="1">
                <a:solidFill>
                  <a:srgbClr val="000000"/>
                </a:solidFill>
                <a:latin typeface="Arial" charset="0"/>
              </a:rPr>
              <a:t>  (incl. Inspection, Life</a:t>
            </a:r>
          </a:p>
          <a:p>
            <a:pPr defTabSz="912813">
              <a:lnSpc>
                <a:spcPct val="150000"/>
              </a:lnSpc>
            </a:pPr>
            <a:r>
              <a:rPr lang="de-DE" sz="1300" b="1">
                <a:solidFill>
                  <a:srgbClr val="000000"/>
                </a:solidFill>
                <a:latin typeface="Arial" charset="0"/>
              </a:rPr>
              <a:t>  Science)</a:t>
            </a:r>
            <a:endParaRPr lang="en-US" sz="1300" b="1">
              <a:solidFill>
                <a:srgbClr val="000000"/>
              </a:solidFill>
              <a:latin typeface="Arial" charset="0"/>
            </a:endParaRPr>
          </a:p>
        </p:txBody>
      </p:sp>
      <p:sp>
        <p:nvSpPr>
          <p:cNvPr id="11268" name="AutoShape 7"/>
          <p:cNvSpPr>
            <a:spLocks noChangeArrowheads="1"/>
          </p:cNvSpPr>
          <p:nvPr/>
        </p:nvSpPr>
        <p:spPr bwMode="auto">
          <a:xfrm>
            <a:off x="3238500" y="2268538"/>
            <a:ext cx="3168650" cy="3673475"/>
          </a:xfrm>
          <a:prstGeom prst="homePlate">
            <a:avLst>
              <a:gd name="adj" fmla="val 5755"/>
            </a:avLst>
          </a:prstGeom>
          <a:gradFill rotWithShape="1">
            <a:gsLst>
              <a:gs pos="0">
                <a:schemeClr val="bg1"/>
              </a:gs>
              <a:gs pos="100000">
                <a:srgbClr val="98B5D8"/>
              </a:gs>
            </a:gsLst>
            <a:path path="shape">
              <a:fillToRect l="50000" t="50000" r="50000" b="50000"/>
            </a:path>
          </a:gradFill>
          <a:ln w="9525" algn="ctr">
            <a:solidFill>
              <a:schemeClr val="tx1"/>
            </a:solidFill>
            <a:miter lim="800000"/>
            <a:headEnd/>
            <a:tailEnd/>
          </a:ln>
        </p:spPr>
        <p:txBody>
          <a:bodyPr lIns="233903" tIns="45701" rIns="89964" bIns="45701"/>
          <a:lstStyle/>
          <a:p>
            <a:pPr defTabSz="912813">
              <a:lnSpc>
                <a:spcPct val="150000"/>
              </a:lnSpc>
            </a:pPr>
            <a:r>
              <a:rPr lang="en-US" sz="2000" b="1">
                <a:solidFill>
                  <a:srgbClr val="000000"/>
                </a:solidFill>
                <a:latin typeface="Arial" charset="0"/>
              </a:rPr>
              <a:t>Projects / Products</a:t>
            </a:r>
            <a:endParaRPr lang="de-DE" sz="2000" b="1">
              <a:solidFill>
                <a:srgbClr val="000000"/>
              </a:solidFill>
              <a:latin typeface="Arial" charset="0"/>
            </a:endParaRPr>
          </a:p>
          <a:p>
            <a:pPr defTabSz="912813">
              <a:lnSpc>
                <a:spcPct val="150000"/>
              </a:lnSpc>
              <a:buFontTx/>
              <a:buChar char="•"/>
            </a:pPr>
            <a:endParaRPr lang="en-US" sz="1300" b="1">
              <a:solidFill>
                <a:srgbClr val="000000"/>
              </a:solidFill>
              <a:latin typeface="Arial" charset="0"/>
            </a:endParaRPr>
          </a:p>
          <a:p>
            <a:pPr defTabSz="912813">
              <a:lnSpc>
                <a:spcPct val="200000"/>
              </a:lnSpc>
              <a:buFontTx/>
              <a:buChar char="•"/>
            </a:pPr>
            <a:r>
              <a:rPr lang="en-US" sz="1300" b="1">
                <a:solidFill>
                  <a:srgbClr val="000000"/>
                </a:solidFill>
                <a:latin typeface="Arial" charset="0"/>
              </a:rPr>
              <a:t> Linear Accelerators</a:t>
            </a:r>
          </a:p>
          <a:p>
            <a:pPr defTabSz="912813">
              <a:lnSpc>
                <a:spcPct val="200000"/>
              </a:lnSpc>
              <a:buFontTx/>
              <a:buChar char="•"/>
            </a:pPr>
            <a:r>
              <a:rPr lang="en-US" sz="1300" b="1">
                <a:solidFill>
                  <a:srgbClr val="000000"/>
                </a:solidFill>
                <a:latin typeface="Arial" charset="0"/>
              </a:rPr>
              <a:t> Accelerator Modules </a:t>
            </a:r>
          </a:p>
          <a:p>
            <a:pPr defTabSz="912813">
              <a:lnSpc>
                <a:spcPct val="200000"/>
              </a:lnSpc>
              <a:buFontTx/>
              <a:buChar char="•"/>
            </a:pPr>
            <a:r>
              <a:rPr lang="en-US" sz="1300" b="1">
                <a:solidFill>
                  <a:srgbClr val="000000"/>
                </a:solidFill>
                <a:latin typeface="Arial" charset="0"/>
              </a:rPr>
              <a:t> RF Cavities, Couplers</a:t>
            </a:r>
          </a:p>
          <a:p>
            <a:pPr defTabSz="912813">
              <a:lnSpc>
                <a:spcPct val="200000"/>
              </a:lnSpc>
              <a:buFontTx/>
              <a:buChar char="•"/>
            </a:pPr>
            <a:r>
              <a:rPr lang="en-US" sz="1300" b="1">
                <a:solidFill>
                  <a:srgbClr val="000000"/>
                </a:solidFill>
                <a:latin typeface="Arial" charset="0"/>
              </a:rPr>
              <a:t> Particle Sources</a:t>
            </a:r>
          </a:p>
          <a:p>
            <a:pPr defTabSz="912813">
              <a:lnSpc>
                <a:spcPct val="200000"/>
              </a:lnSpc>
              <a:buFontTx/>
              <a:buChar char="•"/>
            </a:pPr>
            <a:r>
              <a:rPr lang="en-US" sz="1300" b="1">
                <a:solidFill>
                  <a:srgbClr val="000000"/>
                </a:solidFill>
                <a:latin typeface="Arial" charset="0"/>
              </a:rPr>
              <a:t> Beamlines and Diagnostics</a:t>
            </a:r>
          </a:p>
          <a:p>
            <a:pPr defTabSz="912813">
              <a:lnSpc>
                <a:spcPct val="200000"/>
              </a:lnSpc>
              <a:buFontTx/>
              <a:buChar char="•"/>
            </a:pPr>
            <a:r>
              <a:rPr lang="en-US" sz="1300" b="1">
                <a:solidFill>
                  <a:srgbClr val="000000"/>
                </a:solidFill>
                <a:latin typeface="Arial" charset="0"/>
              </a:rPr>
              <a:t> Special Manufacturing Projects</a:t>
            </a:r>
          </a:p>
        </p:txBody>
      </p:sp>
      <p:sp>
        <p:nvSpPr>
          <p:cNvPr id="11269" name="Rectangle 10"/>
          <p:cNvSpPr>
            <a:spLocks noChangeArrowheads="1"/>
          </p:cNvSpPr>
          <p:nvPr/>
        </p:nvSpPr>
        <p:spPr bwMode="auto">
          <a:xfrm>
            <a:off x="4284663" y="1828800"/>
            <a:ext cx="550703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1" rIns="91401" bIns="45701">
            <a:spAutoFit/>
          </a:bodyPr>
          <a:lstStyle/>
          <a:p>
            <a:pPr defTabSz="912813"/>
            <a:r>
              <a:rPr lang="en-US" sz="1300">
                <a:solidFill>
                  <a:srgbClr val="000000"/>
                </a:solidFill>
                <a:latin typeface="Arial" charset="0"/>
              </a:rPr>
              <a:t>Quality Management certified according to DIN EN ISO 9001:2008, KTA </a:t>
            </a:r>
          </a:p>
        </p:txBody>
      </p:sp>
      <p:sp>
        <p:nvSpPr>
          <p:cNvPr id="11270" name="Rectangle 12"/>
          <p:cNvSpPr>
            <a:spLocks noChangeArrowheads="1"/>
          </p:cNvSpPr>
          <p:nvPr/>
        </p:nvSpPr>
        <p:spPr bwMode="auto">
          <a:xfrm>
            <a:off x="430213" y="6400800"/>
            <a:ext cx="9202737"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01" tIns="45701" rIns="91401" bIns="45701">
            <a:spAutoFit/>
          </a:bodyPr>
          <a:lstStyle/>
          <a:p>
            <a:pPr algn="ctr" defTabSz="912813"/>
            <a:r>
              <a:rPr lang="en-US" sz="1500" b="1">
                <a:solidFill>
                  <a:srgbClr val="4D4D4D"/>
                </a:solidFill>
                <a:latin typeface="Arial" charset="0"/>
              </a:rPr>
              <a:t>project management - physics layout - engineering - manufacturing – assembly – testing – service </a:t>
            </a:r>
          </a:p>
        </p:txBody>
      </p:sp>
      <p:sp>
        <p:nvSpPr>
          <p:cNvPr id="11271" name="AutoShape 13"/>
          <p:cNvSpPr>
            <a:spLocks noChangeArrowheads="1"/>
          </p:cNvSpPr>
          <p:nvPr/>
        </p:nvSpPr>
        <p:spPr bwMode="auto">
          <a:xfrm>
            <a:off x="285750" y="2268538"/>
            <a:ext cx="2806700" cy="3673475"/>
          </a:xfrm>
          <a:prstGeom prst="homePlate">
            <a:avLst>
              <a:gd name="adj" fmla="val 5755"/>
            </a:avLst>
          </a:prstGeom>
          <a:gradFill rotWithShape="1">
            <a:gsLst>
              <a:gs pos="0">
                <a:schemeClr val="bg1"/>
              </a:gs>
              <a:gs pos="100000">
                <a:srgbClr val="FFFF97"/>
              </a:gs>
            </a:gsLst>
            <a:path path="shape">
              <a:fillToRect l="50000" t="50000" r="50000" b="50000"/>
            </a:path>
          </a:gradFill>
          <a:ln w="9525" algn="ctr">
            <a:solidFill>
              <a:schemeClr val="tx1"/>
            </a:solidFill>
            <a:miter lim="800000"/>
            <a:headEnd/>
            <a:tailEnd/>
          </a:ln>
        </p:spPr>
        <p:txBody>
          <a:bodyPr lIns="233903" tIns="45701" rIns="89964" bIns="45701"/>
          <a:lstStyle/>
          <a:p>
            <a:pPr defTabSz="912813">
              <a:lnSpc>
                <a:spcPct val="150000"/>
              </a:lnSpc>
            </a:pPr>
            <a:r>
              <a:rPr lang="en-US" sz="2000" b="1">
                <a:solidFill>
                  <a:srgbClr val="000000"/>
                </a:solidFill>
                <a:latin typeface="Arial" charset="0"/>
              </a:rPr>
              <a:t>Technologies</a:t>
            </a:r>
          </a:p>
          <a:p>
            <a:pPr defTabSz="912813"/>
            <a:endParaRPr lang="en-US" sz="2000" b="1">
              <a:solidFill>
                <a:srgbClr val="000000"/>
              </a:solidFill>
              <a:latin typeface="Arial" charset="0"/>
            </a:endParaRPr>
          </a:p>
          <a:p>
            <a:pPr defTabSz="912813">
              <a:lnSpc>
                <a:spcPct val="175000"/>
              </a:lnSpc>
              <a:buFontTx/>
              <a:buChar char="•"/>
            </a:pPr>
            <a:r>
              <a:rPr lang="en-US" sz="1300" b="1">
                <a:solidFill>
                  <a:srgbClr val="000000"/>
                </a:solidFill>
                <a:latin typeface="Arial" charset="0"/>
              </a:rPr>
              <a:t> RF, Accelerator, Electromagn</a:t>
            </a:r>
          </a:p>
          <a:p>
            <a:pPr defTabSz="912813">
              <a:lnSpc>
                <a:spcPct val="175000"/>
              </a:lnSpc>
              <a:buFontTx/>
              <a:buChar char="•"/>
            </a:pPr>
            <a:r>
              <a:rPr lang="en-US" sz="1300" b="1">
                <a:solidFill>
                  <a:srgbClr val="000000"/>
                </a:solidFill>
                <a:latin typeface="Arial" charset="0"/>
              </a:rPr>
              <a:t> Superconductivity</a:t>
            </a:r>
          </a:p>
          <a:p>
            <a:pPr defTabSz="912813">
              <a:lnSpc>
                <a:spcPct val="175000"/>
              </a:lnSpc>
              <a:buFontTx/>
              <a:buChar char="•"/>
            </a:pPr>
            <a:r>
              <a:rPr lang="en-US" sz="1300" b="1">
                <a:solidFill>
                  <a:srgbClr val="000000"/>
                </a:solidFill>
                <a:latin typeface="Arial" charset="0"/>
              </a:rPr>
              <a:t> Cryogenics, Vacuum</a:t>
            </a:r>
          </a:p>
          <a:p>
            <a:pPr defTabSz="912813">
              <a:lnSpc>
                <a:spcPct val="175000"/>
              </a:lnSpc>
              <a:buFontTx/>
              <a:buChar char="•"/>
            </a:pPr>
            <a:r>
              <a:rPr lang="en-US" sz="1300" b="1">
                <a:solidFill>
                  <a:srgbClr val="000000"/>
                </a:solidFill>
                <a:latin typeface="Arial" charset="0"/>
              </a:rPr>
              <a:t> Precision Manufacturing</a:t>
            </a:r>
          </a:p>
          <a:p>
            <a:pPr defTabSz="912813">
              <a:lnSpc>
                <a:spcPct val="175000"/>
              </a:lnSpc>
              <a:buFontTx/>
              <a:buChar char="•"/>
            </a:pPr>
            <a:r>
              <a:rPr lang="en-US" sz="1300" b="1">
                <a:solidFill>
                  <a:srgbClr val="000000"/>
                </a:solidFill>
                <a:latin typeface="Arial" charset="0"/>
              </a:rPr>
              <a:t> Surface Treatment , Coating</a:t>
            </a:r>
          </a:p>
          <a:p>
            <a:pPr defTabSz="912813">
              <a:lnSpc>
                <a:spcPct val="175000"/>
              </a:lnSpc>
              <a:buFontTx/>
              <a:buChar char="•"/>
            </a:pPr>
            <a:r>
              <a:rPr lang="en-US" sz="1300" b="1">
                <a:solidFill>
                  <a:srgbClr val="000000"/>
                </a:solidFill>
                <a:latin typeface="Arial" charset="0"/>
              </a:rPr>
              <a:t> Metal Joining</a:t>
            </a:r>
          </a:p>
          <a:p>
            <a:pPr defTabSz="912813">
              <a:lnSpc>
                <a:spcPct val="175000"/>
              </a:lnSpc>
              <a:buFontTx/>
              <a:buChar char="•"/>
            </a:pPr>
            <a:r>
              <a:rPr lang="en-US" sz="1300" b="1">
                <a:solidFill>
                  <a:srgbClr val="000000"/>
                </a:solidFill>
                <a:latin typeface="Arial" charset="0"/>
              </a:rPr>
              <a:t> System Integration</a:t>
            </a:r>
          </a:p>
          <a:p>
            <a:pPr defTabSz="912813">
              <a:lnSpc>
                <a:spcPct val="175000"/>
              </a:lnSpc>
              <a:buFontTx/>
              <a:buChar char="•"/>
            </a:pPr>
            <a:r>
              <a:rPr lang="en-US" sz="1300" b="1">
                <a:solidFill>
                  <a:srgbClr val="000000"/>
                </a:solidFill>
                <a:latin typeface="Arial" charset="0"/>
              </a:rPr>
              <a:t> Integrated System Control</a:t>
            </a:r>
          </a:p>
          <a:p>
            <a:pPr defTabSz="912813">
              <a:lnSpc>
                <a:spcPct val="150000"/>
              </a:lnSpc>
              <a:buFontTx/>
              <a:buChar char="•"/>
            </a:pPr>
            <a:endParaRPr lang="en-US" sz="1300" b="1">
              <a:solidFill>
                <a:srgbClr val="000000"/>
              </a:solidFill>
              <a:latin typeface="Arial" charset="0"/>
            </a:endParaRPr>
          </a:p>
        </p:txBody>
      </p:sp>
    </p:spTree>
    <p:extLst>
      <p:ext uri="{BB962C8B-B14F-4D97-AF65-F5344CB8AC3E}">
        <p14:creationId xmlns:p14="http://schemas.microsoft.com/office/powerpoint/2010/main" val="601698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04146" y="126056"/>
            <a:ext cx="635090" cy="1004879"/>
          </a:xfrm>
          <a:prstGeom prst="rect">
            <a:avLst/>
          </a:prstGeom>
        </p:spPr>
        <p:txBody>
          <a:bodyPr lIns="100794" tIns="50397" rIns="100794" bIns="50397"/>
          <a:lstStyle/>
          <a:p>
            <a:pPr>
              <a:defRPr/>
            </a:pPr>
            <a:fld id="{C2885F61-4FB8-45B3-871A-65166728818C}" type="slidenum">
              <a:rPr lang="en-GB" smtClean="0">
                <a:solidFill>
                  <a:srgbClr val="FFFFFF"/>
                </a:solidFill>
              </a:rPr>
              <a:pPr>
                <a:defRPr/>
              </a:pPr>
              <a:t>30</a:t>
            </a:fld>
            <a:endParaRPr lang="en-GB">
              <a:solidFill>
                <a:srgbClr val="FFFFFF"/>
              </a:solidFill>
            </a:endParaRPr>
          </a:p>
        </p:txBody>
      </p:sp>
      <p:pic>
        <p:nvPicPr>
          <p:cNvPr id="7174"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0254" y="1333153"/>
            <a:ext cx="7848872" cy="524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1559680" y="6611803"/>
            <a:ext cx="6647397" cy="646331"/>
          </a:xfrm>
          <a:prstGeom prst="rect">
            <a:avLst/>
          </a:prstGeom>
        </p:spPr>
        <p:txBody>
          <a:bodyPr wrap="none">
            <a:spAutoFit/>
          </a:bodyPr>
          <a:lstStyle/>
          <a:p>
            <a:pPr algn="ctr">
              <a:defRPr/>
            </a:pPr>
            <a:r>
              <a:rPr lang="en-US" dirty="0" smtClean="0">
                <a:cs typeface="Arial" charset="0"/>
              </a:rPr>
              <a:t>Assembly and leak checking in ISO4 clean room,</a:t>
            </a:r>
          </a:p>
          <a:p>
            <a:pPr algn="ctr">
              <a:defRPr/>
            </a:pPr>
            <a:r>
              <a:rPr lang="en-US" dirty="0" smtClean="0">
                <a:cs typeface="Arial" charset="0"/>
              </a:rPr>
              <a:t>A new 160 m</a:t>
            </a:r>
            <a:r>
              <a:rPr lang="en-US" baseline="30000" dirty="0" smtClean="0">
                <a:cs typeface="Arial" charset="0"/>
              </a:rPr>
              <a:t>2</a:t>
            </a:r>
            <a:r>
              <a:rPr lang="en-US" dirty="0" smtClean="0">
                <a:cs typeface="Arial" charset="0"/>
              </a:rPr>
              <a:t> ISO 4 clean room was installed for the XFEL production</a:t>
            </a:r>
            <a:endParaRPr lang="en-US" dirty="0">
              <a:cs typeface="Arial" charset="0"/>
            </a:endParaRPr>
          </a:p>
        </p:txBody>
      </p:sp>
      <p:sp>
        <p:nvSpPr>
          <p:cNvPr id="11"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RI infrastructure for XFEL</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extLst>
      <p:ext uri="{BB962C8B-B14F-4D97-AF65-F5344CB8AC3E}">
        <p14:creationId xmlns:p14="http://schemas.microsoft.com/office/powerpoint/2010/main" val="1016604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p:cNvSpPr>
          <p:nvPr/>
        </p:nvSpPr>
        <p:spPr bwMode="auto">
          <a:xfrm>
            <a:off x="502221" y="1202804"/>
            <a:ext cx="8096250" cy="490389"/>
          </a:xfrm>
          <a:prstGeom prst="rect">
            <a:avLst/>
          </a:prstGeom>
          <a:noFill/>
          <a:ln w="9525">
            <a:noFill/>
            <a:miter lim="800000"/>
            <a:headEnd/>
            <a:tailEnd/>
          </a:ln>
        </p:spPr>
        <p:txBody>
          <a:bodyPr lIns="100783" tIns="50392" rIns="100783" bIns="50392"/>
          <a:lstStyle/>
          <a:p>
            <a:endParaRPr lang="en-US" sz="1800" b="1" dirty="0">
              <a:solidFill>
                <a:srgbClr val="002060"/>
              </a:solidFill>
              <a:latin typeface="Calibri" pitchFamily="34" charset="0"/>
            </a:endParaRPr>
          </a:p>
        </p:txBody>
      </p:sp>
      <p:sp>
        <p:nvSpPr>
          <p:cNvPr id="113669" name="Rectangle 5"/>
          <p:cNvSpPr>
            <a:spLocks/>
          </p:cNvSpPr>
          <p:nvPr/>
        </p:nvSpPr>
        <p:spPr bwMode="auto">
          <a:xfrm>
            <a:off x="488339" y="1477169"/>
            <a:ext cx="9216052" cy="2737049"/>
          </a:xfrm>
          <a:prstGeom prst="rect">
            <a:avLst/>
          </a:prstGeom>
          <a:noFill/>
          <a:ln w="9525">
            <a:noFill/>
            <a:miter lim="800000"/>
            <a:headEnd/>
            <a:tailEnd/>
          </a:ln>
        </p:spPr>
        <p:txBody>
          <a:bodyPr lIns="100783" tIns="50392" rIns="100783" bIns="50392"/>
          <a:lstStyle/>
          <a:p>
            <a:pPr marL="268288" indent="-268288">
              <a:buFont typeface="Wingdings" pitchFamily="2" charset="2"/>
              <a:buChar char="Ø"/>
            </a:pPr>
            <a:r>
              <a:rPr lang="en-US" sz="1800" dirty="0" smtClean="0">
                <a:latin typeface="Calibri" pitchFamily="34" charset="0"/>
              </a:rPr>
              <a:t>Prototype Phase and </a:t>
            </a:r>
            <a:r>
              <a:rPr lang="en-US" dirty="0" smtClean="0"/>
              <a:t>built up of infrastructure finished</a:t>
            </a:r>
          </a:p>
          <a:p>
            <a:pPr marL="268288" indent="-268288">
              <a:buFont typeface="Wingdings" pitchFamily="2" charset="2"/>
              <a:buChar char="Ø"/>
            </a:pPr>
            <a:r>
              <a:rPr lang="en-US" sz="1800" dirty="0" smtClean="0">
                <a:latin typeface="Calibri" pitchFamily="34" charset="0"/>
              </a:rPr>
              <a:t>RI Infrastructure qualified by reference cavities, fields up to 33 MV/m reached with reference cavities</a:t>
            </a:r>
          </a:p>
          <a:p>
            <a:pPr marL="268288" indent="-268288">
              <a:buFont typeface="Wingdings" pitchFamily="2" charset="2"/>
              <a:buChar char="Ø"/>
            </a:pPr>
            <a:r>
              <a:rPr lang="en-US" dirty="0" smtClean="0"/>
              <a:t>First series production cavity delivered in May 2013</a:t>
            </a:r>
          </a:p>
          <a:p>
            <a:pPr marL="268288" indent="-268288">
              <a:buFont typeface="Wingdings" pitchFamily="2" charset="2"/>
              <a:buChar char="Ø"/>
            </a:pPr>
            <a:r>
              <a:rPr lang="en-US" sz="1800" dirty="0" smtClean="0">
                <a:latin typeface="Calibri" pitchFamily="34" charset="0"/>
              </a:rPr>
              <a:t>Series cavities tested up to 43 MV/m. Q</a:t>
            </a:r>
            <a:r>
              <a:rPr lang="en-US" sz="1800" baseline="-25000" dirty="0" smtClean="0">
                <a:latin typeface="Calibri" pitchFamily="34" charset="0"/>
              </a:rPr>
              <a:t>0</a:t>
            </a:r>
            <a:r>
              <a:rPr lang="en-US" sz="1800" dirty="0" smtClean="0">
                <a:latin typeface="Calibri" pitchFamily="34" charset="0"/>
              </a:rPr>
              <a:t> above 10</a:t>
            </a:r>
            <a:r>
              <a:rPr lang="en-US" sz="1800" baseline="30000" dirty="0" smtClean="0">
                <a:latin typeface="Calibri" pitchFamily="34" charset="0"/>
              </a:rPr>
              <a:t>10</a:t>
            </a:r>
            <a:r>
              <a:rPr lang="en-US" sz="1800" dirty="0" smtClean="0">
                <a:latin typeface="Calibri" pitchFamily="34" charset="0"/>
              </a:rPr>
              <a:t> up to 35 MV/m, all well above specification of 23 MV/m </a:t>
            </a:r>
            <a:r>
              <a:rPr lang="en-US" dirty="0" smtClean="0"/>
              <a:t>with Q</a:t>
            </a:r>
            <a:r>
              <a:rPr lang="en-US" baseline="-25000" dirty="0" smtClean="0"/>
              <a:t>0</a:t>
            </a:r>
            <a:r>
              <a:rPr lang="en-US" dirty="0" smtClean="0"/>
              <a:t> &gt; 10</a:t>
            </a:r>
            <a:r>
              <a:rPr lang="en-US" baseline="30000" dirty="0" smtClean="0"/>
              <a:t>10</a:t>
            </a:r>
            <a:endParaRPr lang="en-US" sz="1800" dirty="0" smtClean="0">
              <a:latin typeface="Calibri" pitchFamily="34" charset="0"/>
            </a:endParaRPr>
          </a:p>
          <a:p>
            <a:pPr marL="268288" indent="-268288">
              <a:buFont typeface="Wingdings" pitchFamily="2" charset="2"/>
              <a:buChar char="Ø"/>
            </a:pPr>
            <a:r>
              <a:rPr lang="en-US" dirty="0" smtClean="0"/>
              <a:t>now delivering about 16 cavities per months</a:t>
            </a:r>
          </a:p>
          <a:p>
            <a:pPr marL="268288" indent="-268288">
              <a:buFont typeface="Wingdings" pitchFamily="2" charset="2"/>
              <a:buChar char="Ø"/>
            </a:pPr>
            <a:r>
              <a:rPr lang="en-US" sz="1800" dirty="0" smtClean="0">
                <a:latin typeface="Calibri" pitchFamily="34" charset="0"/>
              </a:rPr>
              <a:t>Average gradient  of about 70 tested cavities is above 32 MV/m</a:t>
            </a:r>
          </a:p>
          <a:p>
            <a:pPr marL="268288" indent="-268288">
              <a:buFont typeface="Wingdings" pitchFamily="2" charset="2"/>
              <a:buChar char="Ø"/>
            </a:pPr>
            <a:r>
              <a:rPr lang="en-US" dirty="0" smtClean="0"/>
              <a:t>Project should be finished in summer 2015 where the last of the 420 cavities should be delivered</a:t>
            </a:r>
          </a:p>
        </p:txBody>
      </p:sp>
      <p:sp>
        <p:nvSpPr>
          <p:cNvPr id="8" name="Rectangle 2"/>
          <p:cNvSpPr txBox="1">
            <a:spLocks/>
          </p:cNvSpPr>
          <p:nvPr/>
        </p:nvSpPr>
        <p:spPr bwMode="auto">
          <a:xfrm>
            <a:off x="430213" y="541065"/>
            <a:ext cx="7053262" cy="504056"/>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XFEL cavity project status</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pic>
        <p:nvPicPr>
          <p:cNvPr id="6" name="Grafik 1"/>
          <p:cNvPicPr/>
          <p:nvPr/>
        </p:nvPicPr>
        <p:blipFill>
          <a:blip r:embed="rId3" cstate="screen">
            <a:extLst>
              <a:ext uri="{28A0092B-C50C-407E-A947-70E740481C1C}">
                <a14:useLocalDpi xmlns:a14="http://schemas.microsoft.com/office/drawing/2010/main" val="0"/>
              </a:ext>
            </a:extLst>
          </a:blip>
          <a:srcRect/>
          <a:stretch>
            <a:fillRect/>
          </a:stretch>
        </p:blipFill>
        <p:spPr>
          <a:xfrm>
            <a:off x="502221" y="4357489"/>
            <a:ext cx="8928992" cy="295232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60FCE90C-09DE-4743-AA7E-0F587AC5308F}" type="datetime1">
              <a:rPr lang="de-DE" smtClean="0"/>
              <a:t>19.05.2014</a:t>
            </a:fld>
            <a:endParaRPr lang="de-DE" dirty="0"/>
          </a:p>
        </p:txBody>
      </p:sp>
      <p:sp>
        <p:nvSpPr>
          <p:cNvPr id="3" name="Foliennummernplatzhalter 2"/>
          <p:cNvSpPr>
            <a:spLocks noGrp="1"/>
          </p:cNvSpPr>
          <p:nvPr>
            <p:ph type="sldNum" sz="quarter" idx="4"/>
          </p:nvPr>
        </p:nvSpPr>
        <p:spPr/>
        <p:txBody>
          <a:bodyPr/>
          <a:lstStyle/>
          <a:p>
            <a:fld id="{9AAB34EB-4C0D-4547-94AE-D27588448A81}" type="slidenum">
              <a:rPr lang="de-DE" smtClean="0"/>
              <a:pPr/>
              <a:t>32</a:t>
            </a:fld>
            <a:endParaRPr lang="de-DE"/>
          </a:p>
        </p:txBody>
      </p:sp>
      <p:sp>
        <p:nvSpPr>
          <p:cNvPr id="4" name="Titel 3"/>
          <p:cNvSpPr>
            <a:spLocks noGrp="1"/>
          </p:cNvSpPr>
          <p:nvPr>
            <p:ph type="title"/>
          </p:nvPr>
        </p:nvSpPr>
        <p:spPr/>
        <p:txBody>
          <a:bodyPr>
            <a:normAutofit fontScale="90000"/>
          </a:bodyPr>
          <a:lstStyle/>
          <a:p>
            <a:r>
              <a:rPr lang="de-DE" sz="2800" b="1" dirty="0" err="1" smtClean="0"/>
              <a:t>Accelerating</a:t>
            </a:r>
            <a:r>
              <a:rPr lang="de-DE" sz="2800" b="1" dirty="0" smtClean="0"/>
              <a:t> </a:t>
            </a:r>
            <a:r>
              <a:rPr lang="de-DE" sz="2800" b="1" dirty="0" err="1" smtClean="0"/>
              <a:t>field</a:t>
            </a:r>
            <a:r>
              <a:rPr lang="de-DE" sz="2800" b="1" dirty="0" smtClean="0"/>
              <a:t> </a:t>
            </a:r>
            <a:r>
              <a:rPr lang="de-DE" sz="2800" b="1" dirty="0" err="1" smtClean="0"/>
              <a:t>of</a:t>
            </a:r>
            <a:r>
              <a:rPr lang="de-DE" sz="2800" b="1" dirty="0" smtClean="0"/>
              <a:t> XFEL </a:t>
            </a:r>
            <a:r>
              <a:rPr lang="de-DE" sz="2800" b="1" dirty="0" err="1" smtClean="0"/>
              <a:t>cavities</a:t>
            </a:r>
            <a:r>
              <a:rPr lang="de-DE" sz="2800" b="1" dirty="0" smtClean="0"/>
              <a:t> </a:t>
            </a:r>
            <a:r>
              <a:rPr lang="de-DE" sz="2800" b="1" dirty="0" err="1" smtClean="0"/>
              <a:t>delivered</a:t>
            </a:r>
            <a:r>
              <a:rPr lang="de-DE" sz="2800" b="1" dirty="0" smtClean="0"/>
              <a:t> in </a:t>
            </a:r>
            <a:r>
              <a:rPr lang="de-DE" sz="2800" b="1" dirty="0" err="1" smtClean="0"/>
              <a:t>chronological</a:t>
            </a:r>
            <a:r>
              <a:rPr lang="de-DE" sz="2800" b="1" dirty="0" smtClean="0"/>
              <a:t> </a:t>
            </a:r>
            <a:r>
              <a:rPr lang="de-DE" sz="2800" b="1" dirty="0" err="1" smtClean="0"/>
              <a:t>order</a:t>
            </a:r>
            <a:r>
              <a:rPr lang="de-DE" sz="2800" b="1" dirty="0" smtClean="0"/>
              <a:t/>
            </a:r>
            <a:br>
              <a:rPr lang="de-DE" sz="2800" b="1" dirty="0" smtClean="0"/>
            </a:br>
            <a:endParaRPr lang="de-DE" sz="2800" b="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 t="605" r="971" b="764"/>
          <a:stretch/>
        </p:blipFill>
        <p:spPr bwMode="auto">
          <a:xfrm>
            <a:off x="465802" y="1693192"/>
            <a:ext cx="8280920" cy="570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4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60FCE90C-09DE-4743-AA7E-0F587AC5308F}" type="datetime1">
              <a:rPr lang="de-DE" smtClean="0"/>
              <a:t>19.05.2014</a:t>
            </a:fld>
            <a:endParaRPr lang="de-DE" dirty="0"/>
          </a:p>
        </p:txBody>
      </p:sp>
      <p:sp>
        <p:nvSpPr>
          <p:cNvPr id="3" name="Foliennummernplatzhalter 2"/>
          <p:cNvSpPr>
            <a:spLocks noGrp="1"/>
          </p:cNvSpPr>
          <p:nvPr>
            <p:ph type="sldNum" sz="quarter" idx="4"/>
          </p:nvPr>
        </p:nvSpPr>
        <p:spPr/>
        <p:txBody>
          <a:bodyPr/>
          <a:lstStyle/>
          <a:p>
            <a:fld id="{9AAB34EB-4C0D-4547-94AE-D27588448A81}" type="slidenum">
              <a:rPr lang="de-DE" smtClean="0"/>
              <a:pPr/>
              <a:t>33</a:t>
            </a:fld>
            <a:endParaRPr lang="de-DE"/>
          </a:p>
        </p:txBody>
      </p:sp>
      <p:sp>
        <p:nvSpPr>
          <p:cNvPr id="4" name="Titel 3"/>
          <p:cNvSpPr>
            <a:spLocks noGrp="1"/>
          </p:cNvSpPr>
          <p:nvPr>
            <p:ph type="title"/>
          </p:nvPr>
        </p:nvSpPr>
        <p:spPr>
          <a:xfrm>
            <a:off x="862261" y="686874"/>
            <a:ext cx="6819864" cy="1080120"/>
          </a:xfrm>
        </p:spPr>
        <p:txBody>
          <a:bodyPr>
            <a:normAutofit/>
          </a:bodyPr>
          <a:lstStyle/>
          <a:p>
            <a:r>
              <a:rPr lang="de-DE" sz="2800" b="1" dirty="0" err="1" smtClean="0"/>
              <a:t>Estimated</a:t>
            </a:r>
            <a:r>
              <a:rPr lang="de-DE" sz="2800" b="1" dirty="0" smtClean="0"/>
              <a:t> RI </a:t>
            </a:r>
            <a:r>
              <a:rPr lang="de-DE" sz="2800" b="1" dirty="0" err="1" smtClean="0"/>
              <a:t>cavity</a:t>
            </a:r>
            <a:r>
              <a:rPr lang="de-DE" sz="2800" b="1" dirty="0" smtClean="0"/>
              <a:t> </a:t>
            </a:r>
            <a:r>
              <a:rPr lang="de-DE" sz="2800" b="1" dirty="0" err="1" smtClean="0"/>
              <a:t>and</a:t>
            </a:r>
            <a:r>
              <a:rPr lang="de-DE" sz="2800" b="1" dirty="0" smtClean="0"/>
              <a:t> </a:t>
            </a:r>
            <a:r>
              <a:rPr lang="de-DE" sz="2800" b="1" dirty="0" err="1" smtClean="0"/>
              <a:t>module</a:t>
            </a:r>
            <a:r>
              <a:rPr lang="de-DE" sz="2800" b="1" dirty="0" smtClean="0"/>
              <a:t> </a:t>
            </a:r>
            <a:r>
              <a:rPr lang="de-DE" sz="2800" b="1" dirty="0" err="1" smtClean="0"/>
              <a:t>business</a:t>
            </a:r>
            <a:r>
              <a:rPr lang="de-DE" sz="2800" b="1" dirty="0" smtClean="0"/>
              <a:t> </a:t>
            </a:r>
            <a:r>
              <a:rPr lang="de-DE" sz="2800" b="1" dirty="0" err="1" smtClean="0"/>
              <a:t>volume</a:t>
            </a:r>
            <a:r>
              <a:rPr lang="de-DE" sz="2800" b="1" dirty="0" smtClean="0"/>
              <a:t> </a:t>
            </a:r>
            <a:r>
              <a:rPr lang="de-DE" sz="2800" b="1" dirty="0" err="1" smtClean="0"/>
              <a:t>between</a:t>
            </a:r>
            <a:r>
              <a:rPr lang="de-DE" sz="2800" b="1" dirty="0" smtClean="0"/>
              <a:t> 1985 </a:t>
            </a:r>
            <a:r>
              <a:rPr lang="de-DE" sz="2800" b="1" dirty="0" err="1" smtClean="0"/>
              <a:t>and</a:t>
            </a:r>
            <a:r>
              <a:rPr lang="de-DE" sz="2800" b="1" dirty="0" smtClean="0"/>
              <a:t> 2015 ca. 150 M€</a:t>
            </a:r>
            <a:endParaRPr lang="de-DE" sz="28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 t="4981" r="1289" b="4979"/>
          <a:stretch/>
        </p:blipFill>
        <p:spPr bwMode="auto">
          <a:xfrm>
            <a:off x="502221" y="1596764"/>
            <a:ext cx="8136904" cy="550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52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60FCE90C-09DE-4743-AA7E-0F587AC5308F}" type="datetime1">
              <a:rPr lang="de-DE" smtClean="0"/>
              <a:t>19.05.2014</a:t>
            </a:fld>
            <a:endParaRPr lang="de-DE" dirty="0"/>
          </a:p>
        </p:txBody>
      </p:sp>
      <p:sp>
        <p:nvSpPr>
          <p:cNvPr id="3" name="Foliennummernplatzhalter 2"/>
          <p:cNvSpPr>
            <a:spLocks noGrp="1"/>
          </p:cNvSpPr>
          <p:nvPr>
            <p:ph type="sldNum" sz="quarter" idx="4"/>
          </p:nvPr>
        </p:nvSpPr>
        <p:spPr/>
        <p:txBody>
          <a:bodyPr/>
          <a:lstStyle/>
          <a:p>
            <a:fld id="{9AAB34EB-4C0D-4547-94AE-D27588448A81}" type="slidenum">
              <a:rPr lang="de-DE" smtClean="0"/>
              <a:pPr/>
              <a:t>34</a:t>
            </a:fld>
            <a:endParaRPr lang="de-DE"/>
          </a:p>
        </p:txBody>
      </p:sp>
      <p:sp>
        <p:nvSpPr>
          <p:cNvPr id="4" name="Titel 3"/>
          <p:cNvSpPr>
            <a:spLocks noGrp="1"/>
          </p:cNvSpPr>
          <p:nvPr>
            <p:ph type="title"/>
          </p:nvPr>
        </p:nvSpPr>
        <p:spPr>
          <a:xfrm>
            <a:off x="862260" y="1780627"/>
            <a:ext cx="8659739" cy="4665094"/>
          </a:xfrm>
        </p:spPr>
        <p:txBody>
          <a:bodyPr>
            <a:normAutofit fontScale="90000"/>
          </a:bodyPr>
          <a:lstStyle/>
          <a:p>
            <a:r>
              <a:rPr lang="de-DE" sz="2800" b="1" dirty="0" err="1" smtClean="0"/>
              <a:t>Dear</a:t>
            </a:r>
            <a:r>
              <a:rPr lang="de-DE" sz="2800" b="1" dirty="0" smtClean="0"/>
              <a:t> Peter,</a:t>
            </a:r>
            <a:br>
              <a:rPr lang="de-DE" sz="2800" b="1" dirty="0" smtClean="0"/>
            </a:br>
            <a:r>
              <a:rPr lang="de-DE" sz="2800" b="1" dirty="0" smtClean="0"/>
              <a:t/>
            </a:r>
            <a:br>
              <a:rPr lang="de-DE" sz="2800" b="1" dirty="0" smtClean="0"/>
            </a:br>
            <a:r>
              <a:rPr lang="de-DE" sz="2800" b="1" dirty="0" err="1" smtClean="0"/>
              <a:t>the</a:t>
            </a:r>
            <a:r>
              <a:rPr lang="de-DE" sz="2800" b="1" dirty="0" smtClean="0"/>
              <a:t> </a:t>
            </a:r>
            <a:r>
              <a:rPr lang="de-DE" sz="2800" b="1" dirty="0" err="1" smtClean="0"/>
              <a:t>story</a:t>
            </a:r>
            <a:r>
              <a:rPr lang="de-DE" sz="2800" b="1" dirty="0" smtClean="0"/>
              <a:t> </a:t>
            </a:r>
            <a:r>
              <a:rPr lang="de-DE" sz="2800" b="1" dirty="0" err="1" smtClean="0"/>
              <a:t>and</a:t>
            </a:r>
            <a:r>
              <a:rPr lang="de-DE" sz="2800" b="1" dirty="0" smtClean="0"/>
              <a:t> </a:t>
            </a:r>
            <a:r>
              <a:rPr lang="de-DE" sz="2800" b="1" dirty="0" err="1" smtClean="0"/>
              <a:t>success</a:t>
            </a:r>
            <a:r>
              <a:rPr lang="de-DE" sz="2800" b="1" dirty="0" smtClean="0"/>
              <a:t> </a:t>
            </a:r>
            <a:r>
              <a:rPr lang="de-DE" sz="2800" b="1" dirty="0" err="1" smtClean="0"/>
              <a:t>of</a:t>
            </a:r>
            <a:r>
              <a:rPr lang="de-DE" sz="2800" b="1" dirty="0" smtClean="0"/>
              <a:t> </a:t>
            </a:r>
            <a:r>
              <a:rPr lang="de-DE" sz="2800" b="1" dirty="0" err="1" smtClean="0"/>
              <a:t>RI‘s</a:t>
            </a:r>
            <a:r>
              <a:rPr lang="de-DE" sz="2800" b="1" dirty="0" smtClean="0"/>
              <a:t> </a:t>
            </a:r>
            <a:r>
              <a:rPr lang="de-DE" sz="2800" b="1" dirty="0" err="1" smtClean="0"/>
              <a:t>business</a:t>
            </a:r>
            <a:r>
              <a:rPr lang="de-DE" sz="2800" b="1" dirty="0" smtClean="0"/>
              <a:t> in SRF </a:t>
            </a:r>
            <a:r>
              <a:rPr lang="de-DE" sz="2800" b="1" dirty="0" err="1" smtClean="0"/>
              <a:t>technology</a:t>
            </a:r>
            <a:r>
              <a:rPr lang="de-DE" sz="2800" b="1" dirty="0" smtClean="0"/>
              <a:t> </a:t>
            </a:r>
            <a:r>
              <a:rPr lang="de-DE" sz="2800" b="1" dirty="0" err="1" smtClean="0"/>
              <a:t>over</a:t>
            </a:r>
            <a:r>
              <a:rPr lang="de-DE" sz="2800" b="1" dirty="0" smtClean="0"/>
              <a:t> </a:t>
            </a:r>
            <a:r>
              <a:rPr lang="de-DE" sz="2800" b="1" dirty="0" err="1" smtClean="0"/>
              <a:t>three</a:t>
            </a:r>
            <a:r>
              <a:rPr lang="de-DE" sz="2800" b="1" dirty="0" smtClean="0"/>
              <a:t> </a:t>
            </a:r>
            <a:r>
              <a:rPr lang="de-DE" sz="2800" b="1" dirty="0" err="1" smtClean="0"/>
              <a:t>decades</a:t>
            </a:r>
            <a:r>
              <a:rPr lang="de-DE" sz="2800" b="1" dirty="0" smtClean="0"/>
              <a:t> </a:t>
            </a:r>
            <a:r>
              <a:rPr lang="de-DE" sz="2800" b="1" dirty="0" err="1" smtClean="0"/>
              <a:t>goes</a:t>
            </a:r>
            <a:r>
              <a:rPr lang="de-DE" sz="2800" b="1" dirty="0" smtClean="0"/>
              <a:t> in parallel </a:t>
            </a:r>
            <a:r>
              <a:rPr lang="de-DE" sz="2800" b="1" dirty="0" err="1" smtClean="0"/>
              <a:t>to</a:t>
            </a:r>
            <a:r>
              <a:rPr lang="de-DE" sz="2800" b="1" dirty="0" smtClean="0"/>
              <a:t> </a:t>
            </a:r>
            <a:r>
              <a:rPr lang="de-DE" sz="2800" b="1" dirty="0" err="1" smtClean="0"/>
              <a:t>our</a:t>
            </a:r>
            <a:r>
              <a:rPr lang="de-DE" sz="2800" b="1" dirty="0" smtClean="0"/>
              <a:t> </a:t>
            </a:r>
            <a:r>
              <a:rPr lang="de-DE" sz="2800" b="1" dirty="0" err="1" smtClean="0"/>
              <a:t>extremely</a:t>
            </a:r>
            <a:r>
              <a:rPr lang="de-DE" sz="2800" b="1" dirty="0" smtClean="0"/>
              <a:t> </a:t>
            </a:r>
            <a:r>
              <a:rPr lang="de-DE" sz="2800" b="1" dirty="0" err="1" smtClean="0"/>
              <a:t>fruitful</a:t>
            </a:r>
            <a:r>
              <a:rPr lang="de-DE" sz="2800" b="1" dirty="0" smtClean="0"/>
              <a:t> </a:t>
            </a:r>
            <a:r>
              <a:rPr lang="de-DE" sz="2800" b="1" dirty="0" err="1" smtClean="0"/>
              <a:t>and</a:t>
            </a:r>
            <a:r>
              <a:rPr lang="de-DE" sz="2800" b="1" dirty="0" smtClean="0"/>
              <a:t> </a:t>
            </a:r>
            <a:r>
              <a:rPr lang="de-DE" sz="2800" b="1" dirty="0" err="1" smtClean="0"/>
              <a:t>trustful</a:t>
            </a:r>
            <a:r>
              <a:rPr lang="de-DE" sz="2800" b="1" dirty="0" smtClean="0"/>
              <a:t> </a:t>
            </a:r>
            <a:r>
              <a:rPr lang="de-DE" sz="2800" b="1" dirty="0" err="1" smtClean="0"/>
              <a:t>cooperation</a:t>
            </a:r>
            <a:r>
              <a:rPr lang="de-DE" sz="2800" b="1" dirty="0" smtClean="0"/>
              <a:t> </a:t>
            </a:r>
            <a:r>
              <a:rPr lang="de-DE" sz="2800" b="1" dirty="0" err="1" smtClean="0"/>
              <a:t>with</a:t>
            </a:r>
            <a:r>
              <a:rPr lang="de-DE" sz="2800" b="1" dirty="0" smtClean="0"/>
              <a:t> </a:t>
            </a:r>
            <a:r>
              <a:rPr lang="de-DE" sz="2800" b="1" dirty="0" err="1" smtClean="0"/>
              <a:t>you</a:t>
            </a:r>
            <a:r>
              <a:rPr lang="de-DE" sz="2800" b="1" dirty="0" smtClean="0"/>
              <a:t> in </a:t>
            </a:r>
            <a:r>
              <a:rPr lang="de-DE" sz="2800" b="1" dirty="0" err="1" smtClean="0"/>
              <a:t>person</a:t>
            </a:r>
            <a:r>
              <a:rPr lang="de-DE" sz="2800" b="1" dirty="0" smtClean="0"/>
              <a:t>.</a:t>
            </a:r>
            <a:br>
              <a:rPr lang="de-DE" sz="2800" b="1" dirty="0" smtClean="0"/>
            </a:br>
            <a:r>
              <a:rPr lang="de-DE" sz="2800" b="1" dirty="0"/>
              <a:t/>
            </a:r>
            <a:br>
              <a:rPr lang="de-DE" sz="2800" b="1" dirty="0"/>
            </a:br>
            <a:r>
              <a:rPr lang="de-DE" sz="2800" b="1" dirty="0" err="1" smtClean="0"/>
              <a:t>Thank</a:t>
            </a:r>
            <a:r>
              <a:rPr lang="de-DE" sz="2800" b="1" dirty="0" smtClean="0"/>
              <a:t> </a:t>
            </a:r>
            <a:r>
              <a:rPr lang="de-DE" sz="2800" b="1" dirty="0" err="1" smtClean="0"/>
              <a:t>you</a:t>
            </a:r>
            <a:r>
              <a:rPr lang="de-DE" sz="2800" b="1" dirty="0" smtClean="0"/>
              <a:t> </a:t>
            </a:r>
            <a:r>
              <a:rPr lang="de-DE" sz="2800" b="1" dirty="0" err="1" smtClean="0"/>
              <a:t>very</a:t>
            </a:r>
            <a:r>
              <a:rPr lang="de-DE" sz="2800" b="1" dirty="0" smtClean="0"/>
              <a:t> </a:t>
            </a:r>
            <a:r>
              <a:rPr lang="de-DE" sz="2800" b="1" dirty="0" err="1" smtClean="0"/>
              <a:t>much</a:t>
            </a:r>
            <a:r>
              <a:rPr lang="de-DE" sz="2800" b="1" dirty="0" smtClean="0"/>
              <a:t/>
            </a:r>
            <a:br>
              <a:rPr lang="de-DE" sz="2800" b="1" dirty="0" smtClean="0"/>
            </a:br>
            <a:r>
              <a:rPr lang="de-DE" sz="2800" b="1" dirty="0"/>
              <a:t/>
            </a:r>
            <a:br>
              <a:rPr lang="de-DE" sz="2800" b="1" dirty="0"/>
            </a:br>
            <a:r>
              <a:rPr lang="de-DE" sz="2800" b="1" dirty="0" smtClean="0"/>
              <a:t>Michael </a:t>
            </a:r>
            <a:r>
              <a:rPr lang="de-DE" sz="2800" b="1" dirty="0" err="1" smtClean="0"/>
              <a:t>Pekeler</a:t>
            </a:r>
            <a:r>
              <a:rPr lang="de-DE" sz="2800" b="1" dirty="0" smtClean="0"/>
              <a:t>, Stefan Bauer, Hanspeter Vogel, </a:t>
            </a:r>
            <a:br>
              <a:rPr lang="de-DE" sz="2800" b="1" dirty="0" smtClean="0"/>
            </a:br>
            <a:r>
              <a:rPr lang="de-DE" sz="2800" b="1" dirty="0" smtClean="0"/>
              <a:t>Michael Peiniger</a:t>
            </a:r>
            <a:br>
              <a:rPr lang="de-DE" sz="2800" b="1" dirty="0" smtClean="0"/>
            </a:br>
            <a:r>
              <a:rPr lang="de-DE" sz="2800" b="1" dirty="0"/>
              <a:t/>
            </a:r>
            <a:br>
              <a:rPr lang="de-DE" sz="2800" b="1" dirty="0"/>
            </a:br>
            <a:endParaRPr lang="de-DE" sz="2800" b="1" dirty="0"/>
          </a:p>
        </p:txBody>
      </p:sp>
    </p:spTree>
    <p:extLst>
      <p:ext uri="{BB962C8B-B14F-4D97-AF65-F5344CB8AC3E}">
        <p14:creationId xmlns:p14="http://schemas.microsoft.com/office/powerpoint/2010/main" val="1499954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504000" y="756000"/>
            <a:ext cx="6480000" cy="646112"/>
          </a:xfrm>
        </p:spPr>
        <p:txBody>
          <a:bodyPr/>
          <a:lstStyle/>
          <a:p>
            <a:pPr eaLnBrk="1" hangingPunct="1"/>
            <a:r>
              <a:rPr lang="en-GB" sz="3000" dirty="0" smtClean="0"/>
              <a:t>World map of customers and partners</a:t>
            </a:r>
          </a:p>
        </p:txBody>
      </p:sp>
      <p:grpSp>
        <p:nvGrpSpPr>
          <p:cNvPr id="2" name="Gruppieren 7"/>
          <p:cNvGrpSpPr>
            <a:grpSpLocks/>
          </p:cNvGrpSpPr>
          <p:nvPr/>
        </p:nvGrpSpPr>
        <p:grpSpPr bwMode="auto">
          <a:xfrm>
            <a:off x="450850" y="1487488"/>
            <a:ext cx="9604375" cy="5730875"/>
            <a:chOff x="251520" y="1268760"/>
            <a:chExt cx="8712968" cy="5196954"/>
          </a:xfrm>
        </p:grpSpPr>
        <p:grpSp>
          <p:nvGrpSpPr>
            <p:cNvPr id="3" name="Gruppieren 8"/>
            <p:cNvGrpSpPr>
              <a:grpSpLocks/>
            </p:cNvGrpSpPr>
            <p:nvPr/>
          </p:nvGrpSpPr>
          <p:grpSpPr bwMode="auto">
            <a:xfrm>
              <a:off x="251520" y="1268760"/>
              <a:ext cx="8712968" cy="5196954"/>
              <a:chOff x="677863" y="1196975"/>
              <a:chExt cx="7500937" cy="4260850"/>
            </a:xfrm>
          </p:grpSpPr>
          <p:sp>
            <p:nvSpPr>
              <p:cNvPr id="8288" name="Freeform 4"/>
              <p:cNvSpPr>
                <a:spLocks/>
              </p:cNvSpPr>
              <p:nvPr>
                <p:custDataLst>
                  <p:tags r:id="rId1"/>
                </p:custDataLst>
              </p:nvPr>
            </p:nvSpPr>
            <p:spPr bwMode="auto">
              <a:xfrm>
                <a:off x="2519363"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289" name="Freeform 5"/>
              <p:cNvSpPr>
                <a:spLocks/>
              </p:cNvSpPr>
              <p:nvPr>
                <p:custDataLst>
                  <p:tags r:id="rId2"/>
                </p:custDataLst>
              </p:nvPr>
            </p:nvSpPr>
            <p:spPr bwMode="auto">
              <a:xfrm>
                <a:off x="677863" y="1495425"/>
                <a:ext cx="784225"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0" name="Freeform 6"/>
              <p:cNvSpPr>
                <a:spLocks/>
              </p:cNvSpPr>
              <p:nvPr>
                <p:custDataLst>
                  <p:tags r:id="rId3"/>
                </p:custDataLst>
              </p:nvPr>
            </p:nvSpPr>
            <p:spPr bwMode="auto">
              <a:xfrm>
                <a:off x="1138238"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1" name="Freeform 7"/>
              <p:cNvSpPr>
                <a:spLocks/>
              </p:cNvSpPr>
              <p:nvPr>
                <p:custDataLst>
                  <p:tags r:id="rId4"/>
                </p:custDataLst>
              </p:nvPr>
            </p:nvSpPr>
            <p:spPr bwMode="auto">
              <a:xfrm>
                <a:off x="1971675" y="3662363"/>
                <a:ext cx="339725"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2" name="Freeform 8"/>
              <p:cNvSpPr>
                <a:spLocks/>
              </p:cNvSpPr>
              <p:nvPr>
                <p:custDataLst>
                  <p:tags r:id="rId5"/>
                </p:custDataLst>
              </p:nvPr>
            </p:nvSpPr>
            <p:spPr bwMode="auto">
              <a:xfrm>
                <a:off x="2271713"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3" name="Freeform 9"/>
              <p:cNvSpPr>
                <a:spLocks/>
              </p:cNvSpPr>
              <p:nvPr>
                <p:custDataLst>
                  <p:tags r:id="rId6"/>
                </p:custDataLst>
              </p:nvPr>
            </p:nvSpPr>
            <p:spPr bwMode="auto">
              <a:xfrm>
                <a:off x="2176463" y="3508375"/>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bg1">
                  <a:lumMod val="75000"/>
                </a:schemeClr>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4" name="Freeform 10"/>
              <p:cNvSpPr>
                <a:spLocks/>
              </p:cNvSpPr>
              <p:nvPr>
                <p:custDataLst>
                  <p:tags r:id="rId7"/>
                </p:custDataLst>
              </p:nvPr>
            </p:nvSpPr>
            <p:spPr bwMode="auto">
              <a:xfrm>
                <a:off x="4289425" y="2454275"/>
                <a:ext cx="69850"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5" name="Freeform 11"/>
              <p:cNvSpPr>
                <a:spLocks/>
              </p:cNvSpPr>
              <p:nvPr>
                <p:custDataLst>
                  <p:tags r:id="rId8"/>
                </p:custDataLst>
              </p:nvPr>
            </p:nvSpPr>
            <p:spPr bwMode="auto">
              <a:xfrm>
                <a:off x="3787775" y="2328863"/>
                <a:ext cx="82550" cy="160337"/>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6" name="Freeform 12"/>
              <p:cNvSpPr>
                <a:spLocks/>
              </p:cNvSpPr>
              <p:nvPr>
                <p:custDataLst>
                  <p:tags r:id="rId9"/>
                </p:custDataLst>
              </p:nvPr>
            </p:nvSpPr>
            <p:spPr bwMode="auto">
              <a:xfrm>
                <a:off x="3868738" y="1814513"/>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7" name="Freeform 13"/>
              <p:cNvSpPr>
                <a:spLocks/>
              </p:cNvSpPr>
              <p:nvPr>
                <p:custDataLst>
                  <p:tags r:id="rId10"/>
                </p:custDataLst>
              </p:nvPr>
            </p:nvSpPr>
            <p:spPr bwMode="auto">
              <a:xfrm>
                <a:off x="4227513" y="2117725"/>
                <a:ext cx="169862"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8" name="Freeform 14"/>
              <p:cNvSpPr>
                <a:spLocks/>
              </p:cNvSpPr>
              <p:nvPr>
                <p:custDataLst>
                  <p:tags r:id="rId11"/>
                </p:custDataLst>
              </p:nvPr>
            </p:nvSpPr>
            <p:spPr bwMode="auto">
              <a:xfrm>
                <a:off x="5719763" y="1966913"/>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99" name="Freeform 15"/>
              <p:cNvSpPr>
                <a:spLocks/>
              </p:cNvSpPr>
              <p:nvPr>
                <p:custDataLst>
                  <p:tags r:id="rId12"/>
                </p:custDataLst>
              </p:nvPr>
            </p:nvSpPr>
            <p:spPr bwMode="auto">
              <a:xfrm>
                <a:off x="4411663" y="1508125"/>
                <a:ext cx="220662"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00" name="Freeform 16"/>
              <p:cNvSpPr>
                <a:spLocks/>
              </p:cNvSpPr>
              <p:nvPr>
                <p:custDataLst>
                  <p:tags r:id="rId13"/>
                </p:custDataLst>
              </p:nvPr>
            </p:nvSpPr>
            <p:spPr bwMode="auto">
              <a:xfrm>
                <a:off x="4148138" y="1925638"/>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01" name="Freeform 17"/>
              <p:cNvSpPr>
                <a:spLocks/>
              </p:cNvSpPr>
              <p:nvPr>
                <p:custDataLst>
                  <p:tags r:id="rId14"/>
                </p:custDataLst>
              </p:nvPr>
            </p:nvSpPr>
            <p:spPr bwMode="auto">
              <a:xfrm>
                <a:off x="4173538" y="2182813"/>
                <a:ext cx="250825"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02" name="Freeform 18"/>
              <p:cNvSpPr>
                <a:spLocks/>
              </p:cNvSpPr>
              <p:nvPr>
                <p:custDataLst>
                  <p:tags r:id="rId15"/>
                </p:custDataLst>
              </p:nvPr>
            </p:nvSpPr>
            <p:spPr bwMode="auto">
              <a:xfrm>
                <a:off x="4191000" y="2351088"/>
                <a:ext cx="33338" cy="82550"/>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4" name="Group 19"/>
              <p:cNvGrpSpPr>
                <a:grpSpLocks/>
              </p:cNvGrpSpPr>
              <p:nvPr>
                <p:custDataLst>
                  <p:tags r:id="rId16"/>
                </p:custDataLst>
              </p:nvPr>
            </p:nvGrpSpPr>
            <p:grpSpPr bwMode="auto">
              <a:xfrm>
                <a:off x="6510338" y="3411538"/>
                <a:ext cx="473075" cy="212725"/>
                <a:chOff x="4488" y="2394"/>
                <a:chExt cx="358" cy="124"/>
              </a:xfrm>
            </p:grpSpPr>
            <p:sp>
              <p:nvSpPr>
                <p:cNvPr id="8833" name="Freeform 20"/>
                <p:cNvSpPr>
                  <a:spLocks/>
                </p:cNvSpPr>
                <p:nvPr/>
              </p:nvSpPr>
              <p:spPr bwMode="auto">
                <a:xfrm>
                  <a:off x="4675" y="2394"/>
                  <a:ext cx="171" cy="124"/>
                </a:xfrm>
                <a:custGeom>
                  <a:avLst/>
                  <a:gdLst>
                    <a:gd name="T0" fmla="*/ 0 w 512"/>
                    <a:gd name="T1" fmla="*/ 0 h 408"/>
                    <a:gd name="T2" fmla="*/ 0 w 512"/>
                    <a:gd name="T3" fmla="*/ 0 h 408"/>
                    <a:gd name="T4" fmla="*/ 0 w 512"/>
                    <a:gd name="T5" fmla="*/ 0 h 408"/>
                    <a:gd name="T6" fmla="*/ 0 w 512"/>
                    <a:gd name="T7" fmla="*/ 0 h 408"/>
                    <a:gd name="T8" fmla="*/ 0 w 512"/>
                    <a:gd name="T9" fmla="*/ 0 h 408"/>
                    <a:gd name="T10" fmla="*/ 0 w 512"/>
                    <a:gd name="T11" fmla="*/ 0 h 408"/>
                    <a:gd name="T12" fmla="*/ 0 w 512"/>
                    <a:gd name="T13" fmla="*/ 0 h 408"/>
                    <a:gd name="T14" fmla="*/ 0 w 512"/>
                    <a:gd name="T15" fmla="*/ 0 h 408"/>
                    <a:gd name="T16" fmla="*/ 0 w 512"/>
                    <a:gd name="T17" fmla="*/ 0 h 408"/>
                    <a:gd name="T18" fmla="*/ 0 w 512"/>
                    <a:gd name="T19" fmla="*/ 0 h 408"/>
                    <a:gd name="T20" fmla="*/ 0 w 512"/>
                    <a:gd name="T21" fmla="*/ 0 h 408"/>
                    <a:gd name="T22" fmla="*/ 0 w 512"/>
                    <a:gd name="T23" fmla="*/ 0 h 408"/>
                    <a:gd name="T24" fmla="*/ 0 w 512"/>
                    <a:gd name="T25" fmla="*/ 0 h 408"/>
                    <a:gd name="T26" fmla="*/ 0 w 512"/>
                    <a:gd name="T27" fmla="*/ 0 h 408"/>
                    <a:gd name="T28" fmla="*/ 0 w 512"/>
                    <a:gd name="T29" fmla="*/ 0 h 408"/>
                    <a:gd name="T30" fmla="*/ 0 w 512"/>
                    <a:gd name="T31" fmla="*/ 0 h 408"/>
                    <a:gd name="T32" fmla="*/ 0 w 512"/>
                    <a:gd name="T33" fmla="*/ 0 h 408"/>
                    <a:gd name="T34" fmla="*/ 0 w 512"/>
                    <a:gd name="T35" fmla="*/ 0 h 408"/>
                    <a:gd name="T36" fmla="*/ 0 w 512"/>
                    <a:gd name="T37" fmla="*/ 0 h 408"/>
                    <a:gd name="T38" fmla="*/ 0 w 512"/>
                    <a:gd name="T39" fmla="*/ 0 h 408"/>
                    <a:gd name="T40" fmla="*/ 0 w 512"/>
                    <a:gd name="T41" fmla="*/ 0 h 408"/>
                    <a:gd name="T42" fmla="*/ 0 w 512"/>
                    <a:gd name="T43" fmla="*/ 0 h 408"/>
                    <a:gd name="T44" fmla="*/ 0 w 512"/>
                    <a:gd name="T45" fmla="*/ 0 h 408"/>
                    <a:gd name="T46" fmla="*/ 0 w 512"/>
                    <a:gd name="T47" fmla="*/ 0 h 408"/>
                    <a:gd name="T48" fmla="*/ 0 w 512"/>
                    <a:gd name="T49" fmla="*/ 0 h 408"/>
                    <a:gd name="T50" fmla="*/ 0 w 512"/>
                    <a:gd name="T51" fmla="*/ 0 h 408"/>
                    <a:gd name="T52" fmla="*/ 0 w 512"/>
                    <a:gd name="T53" fmla="*/ 0 h 408"/>
                    <a:gd name="T54" fmla="*/ 0 w 512"/>
                    <a:gd name="T55" fmla="*/ 0 h 408"/>
                    <a:gd name="T56" fmla="*/ 0 w 512"/>
                    <a:gd name="T57" fmla="*/ 0 h 408"/>
                    <a:gd name="T58" fmla="*/ 0 w 512"/>
                    <a:gd name="T59" fmla="*/ 0 h 408"/>
                    <a:gd name="T60" fmla="*/ 0 w 512"/>
                    <a:gd name="T61" fmla="*/ 0 h 408"/>
                    <a:gd name="T62" fmla="*/ 0 w 512"/>
                    <a:gd name="T63" fmla="*/ 0 h 408"/>
                    <a:gd name="T64" fmla="*/ 0 w 512"/>
                    <a:gd name="T65" fmla="*/ 0 h 408"/>
                    <a:gd name="T66" fmla="*/ 0 w 512"/>
                    <a:gd name="T67" fmla="*/ 0 h 408"/>
                    <a:gd name="T68" fmla="*/ 0 w 512"/>
                    <a:gd name="T69" fmla="*/ 0 h 408"/>
                    <a:gd name="T70" fmla="*/ 0 w 512"/>
                    <a:gd name="T71" fmla="*/ 0 h 408"/>
                    <a:gd name="T72" fmla="*/ 0 w 512"/>
                    <a:gd name="T73" fmla="*/ 0 h 408"/>
                    <a:gd name="T74" fmla="*/ 0 w 512"/>
                    <a:gd name="T75" fmla="*/ 0 h 408"/>
                    <a:gd name="T76" fmla="*/ 0 w 512"/>
                    <a:gd name="T77" fmla="*/ 0 h 408"/>
                    <a:gd name="T78" fmla="*/ 0 w 512"/>
                    <a:gd name="T79" fmla="*/ 0 h 408"/>
                    <a:gd name="T80" fmla="*/ 0 w 512"/>
                    <a:gd name="T81" fmla="*/ 0 h 408"/>
                    <a:gd name="T82" fmla="*/ 0 w 512"/>
                    <a:gd name="T83" fmla="*/ 0 h 408"/>
                    <a:gd name="T84" fmla="*/ 0 w 512"/>
                    <a:gd name="T85" fmla="*/ 0 h 408"/>
                    <a:gd name="T86" fmla="*/ 0 w 512"/>
                    <a:gd name="T87" fmla="*/ 0 h 408"/>
                    <a:gd name="T88" fmla="*/ 0 w 512"/>
                    <a:gd name="T89" fmla="*/ 0 h 408"/>
                    <a:gd name="T90" fmla="*/ 0 w 512"/>
                    <a:gd name="T91" fmla="*/ 0 h 408"/>
                    <a:gd name="T92" fmla="*/ 0 w 512"/>
                    <a:gd name="T93" fmla="*/ 0 h 408"/>
                    <a:gd name="T94" fmla="*/ 0 w 512"/>
                    <a:gd name="T95" fmla="*/ 0 h 408"/>
                    <a:gd name="T96" fmla="*/ 0 w 512"/>
                    <a:gd name="T97" fmla="*/ 0 h 408"/>
                    <a:gd name="T98" fmla="*/ 0 w 512"/>
                    <a:gd name="T99" fmla="*/ 0 h 408"/>
                    <a:gd name="T100" fmla="*/ 0 w 512"/>
                    <a:gd name="T101" fmla="*/ 0 h 408"/>
                    <a:gd name="T102" fmla="*/ 0 w 512"/>
                    <a:gd name="T103" fmla="*/ 0 h 408"/>
                    <a:gd name="T104" fmla="*/ 0 w 512"/>
                    <a:gd name="T105" fmla="*/ 0 h 408"/>
                    <a:gd name="T106" fmla="*/ 0 w 512"/>
                    <a:gd name="T107" fmla="*/ 0 h 408"/>
                    <a:gd name="T108" fmla="*/ 0 w 512"/>
                    <a:gd name="T109" fmla="*/ 0 h 408"/>
                    <a:gd name="T110" fmla="*/ 0 w 512"/>
                    <a:gd name="T111" fmla="*/ 0 h 408"/>
                    <a:gd name="T112" fmla="*/ 0 w 512"/>
                    <a:gd name="T113" fmla="*/ 0 h 408"/>
                    <a:gd name="T114" fmla="*/ 0 w 512"/>
                    <a:gd name="T115" fmla="*/ 0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834" name="Freeform 21"/>
                <p:cNvSpPr>
                  <a:spLocks/>
                </p:cNvSpPr>
                <p:nvPr/>
              </p:nvSpPr>
              <p:spPr bwMode="auto">
                <a:xfrm>
                  <a:off x="4488" y="2420"/>
                  <a:ext cx="77" cy="89"/>
                </a:xfrm>
                <a:custGeom>
                  <a:avLst/>
                  <a:gdLst>
                    <a:gd name="T0" fmla="*/ 0 w 232"/>
                    <a:gd name="T1" fmla="*/ 0 h 289"/>
                    <a:gd name="T2" fmla="*/ 0 w 232"/>
                    <a:gd name="T3" fmla="*/ 0 h 289"/>
                    <a:gd name="T4" fmla="*/ 0 w 232"/>
                    <a:gd name="T5" fmla="*/ 0 h 289"/>
                    <a:gd name="T6" fmla="*/ 0 w 232"/>
                    <a:gd name="T7" fmla="*/ 0 h 289"/>
                    <a:gd name="T8" fmla="*/ 0 w 232"/>
                    <a:gd name="T9" fmla="*/ 0 h 289"/>
                    <a:gd name="T10" fmla="*/ 0 w 232"/>
                    <a:gd name="T11" fmla="*/ 0 h 289"/>
                    <a:gd name="T12" fmla="*/ 0 w 232"/>
                    <a:gd name="T13" fmla="*/ 0 h 289"/>
                    <a:gd name="T14" fmla="*/ 0 w 232"/>
                    <a:gd name="T15" fmla="*/ 0 h 289"/>
                    <a:gd name="T16" fmla="*/ 0 w 232"/>
                    <a:gd name="T17" fmla="*/ 0 h 289"/>
                    <a:gd name="T18" fmla="*/ 0 w 232"/>
                    <a:gd name="T19" fmla="*/ 0 h 289"/>
                    <a:gd name="T20" fmla="*/ 0 w 232"/>
                    <a:gd name="T21" fmla="*/ 0 h 289"/>
                    <a:gd name="T22" fmla="*/ 0 w 232"/>
                    <a:gd name="T23" fmla="*/ 0 h 289"/>
                    <a:gd name="T24" fmla="*/ 0 w 232"/>
                    <a:gd name="T25" fmla="*/ 0 h 289"/>
                    <a:gd name="T26" fmla="*/ 0 w 232"/>
                    <a:gd name="T27" fmla="*/ 0 h 289"/>
                    <a:gd name="T28" fmla="*/ 0 w 232"/>
                    <a:gd name="T29" fmla="*/ 0 h 289"/>
                    <a:gd name="T30" fmla="*/ 0 w 232"/>
                    <a:gd name="T31" fmla="*/ 0 h 289"/>
                    <a:gd name="T32" fmla="*/ 0 w 232"/>
                    <a:gd name="T33" fmla="*/ 0 h 289"/>
                    <a:gd name="T34" fmla="*/ 0 w 232"/>
                    <a:gd name="T35" fmla="*/ 0 h 289"/>
                    <a:gd name="T36" fmla="*/ 0 w 232"/>
                    <a:gd name="T37" fmla="*/ 0 h 289"/>
                    <a:gd name="T38" fmla="*/ 0 w 232"/>
                    <a:gd name="T39" fmla="*/ 0 h 289"/>
                    <a:gd name="T40" fmla="*/ 0 w 232"/>
                    <a:gd name="T41" fmla="*/ 0 h 289"/>
                    <a:gd name="T42" fmla="*/ 0 w 232"/>
                    <a:gd name="T43" fmla="*/ 0 h 289"/>
                    <a:gd name="T44" fmla="*/ 0 w 232"/>
                    <a:gd name="T45" fmla="*/ 0 h 289"/>
                    <a:gd name="T46" fmla="*/ 0 w 232"/>
                    <a:gd name="T47" fmla="*/ 0 h 289"/>
                    <a:gd name="T48" fmla="*/ 0 w 232"/>
                    <a:gd name="T49" fmla="*/ 0 h 289"/>
                    <a:gd name="T50" fmla="*/ 0 w 232"/>
                    <a:gd name="T51" fmla="*/ 0 h 289"/>
                    <a:gd name="T52" fmla="*/ 0 w 232"/>
                    <a:gd name="T53" fmla="*/ 0 h 289"/>
                    <a:gd name="T54" fmla="*/ 0 w 232"/>
                    <a:gd name="T55" fmla="*/ 0 h 289"/>
                    <a:gd name="T56" fmla="*/ 0 w 232"/>
                    <a:gd name="T57" fmla="*/ 0 h 289"/>
                    <a:gd name="T58" fmla="*/ 0 w 232"/>
                    <a:gd name="T59" fmla="*/ 0 h 289"/>
                    <a:gd name="T60" fmla="*/ 0 w 232"/>
                    <a:gd name="T61" fmla="*/ 0 h 289"/>
                    <a:gd name="T62" fmla="*/ 0 w 232"/>
                    <a:gd name="T63" fmla="*/ 0 h 289"/>
                    <a:gd name="T64" fmla="*/ 0 w 232"/>
                    <a:gd name="T65" fmla="*/ 0 h 289"/>
                    <a:gd name="T66" fmla="*/ 0 w 232"/>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304" name="Freeform 22"/>
              <p:cNvSpPr>
                <a:spLocks/>
              </p:cNvSpPr>
              <p:nvPr>
                <p:custDataLst>
                  <p:tags r:id="rId17"/>
                </p:custDataLst>
              </p:nvPr>
            </p:nvSpPr>
            <p:spPr bwMode="auto">
              <a:xfrm>
                <a:off x="4532313" y="1287463"/>
                <a:ext cx="3065462"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05" name="Freeform 23"/>
              <p:cNvSpPr>
                <a:spLocks/>
              </p:cNvSpPr>
              <p:nvPr>
                <p:custDataLst>
                  <p:tags r:id="rId18"/>
                </p:custDataLst>
              </p:nvPr>
            </p:nvSpPr>
            <p:spPr bwMode="auto">
              <a:xfrm>
                <a:off x="3795713"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06" name="Freeform 24"/>
              <p:cNvSpPr>
                <a:spLocks/>
              </p:cNvSpPr>
              <p:nvPr>
                <p:custDataLst>
                  <p:tags r:id="rId19"/>
                </p:custDataLst>
              </p:nvPr>
            </p:nvSpPr>
            <p:spPr bwMode="auto">
              <a:xfrm>
                <a:off x="6427788" y="3013075"/>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cmpd="sng">
                <a:solidFill>
                  <a:srgbClr val="FFFFFF"/>
                </a:solidFill>
                <a:prstDash val="solid"/>
                <a:round/>
                <a:headEnd/>
                <a:tailEnd/>
              </a:ln>
            </p:spPr>
            <p:txBody>
              <a:bodyPr/>
              <a:lstStyle/>
              <a:p>
                <a:endParaRPr lang="de-DE"/>
              </a:p>
            </p:txBody>
          </p:sp>
          <p:sp>
            <p:nvSpPr>
              <p:cNvPr id="8307" name="Freeform 25"/>
              <p:cNvSpPr>
                <a:spLocks/>
              </p:cNvSpPr>
              <p:nvPr>
                <p:custDataLst>
                  <p:tags r:id="rId20"/>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de-DE"/>
              </a:p>
            </p:txBody>
          </p:sp>
          <p:sp>
            <p:nvSpPr>
              <p:cNvPr id="8308" name="Line 26" descr="Horizontal dunkel"/>
              <p:cNvSpPr>
                <a:spLocks noChangeShapeType="1"/>
              </p:cNvSpPr>
              <p:nvPr>
                <p:custDataLst>
                  <p:tags r:id="rId21"/>
                </p:custDataLst>
              </p:nvPr>
            </p:nvSpPr>
            <p:spPr bwMode="auto">
              <a:xfrm>
                <a:off x="998538" y="2322513"/>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09" name="Freeform 27"/>
              <p:cNvSpPr>
                <a:spLocks/>
              </p:cNvSpPr>
              <p:nvPr>
                <p:custDataLst>
                  <p:tags r:id="rId22"/>
                </p:custDataLst>
              </p:nvPr>
            </p:nvSpPr>
            <p:spPr bwMode="auto">
              <a:xfrm>
                <a:off x="1001713"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p>
                <a:endParaRPr lang="de-DE"/>
              </a:p>
            </p:txBody>
          </p:sp>
          <p:sp>
            <p:nvSpPr>
              <p:cNvPr id="8310" name="Freeform 28"/>
              <p:cNvSpPr>
                <a:spLocks/>
              </p:cNvSpPr>
              <p:nvPr>
                <p:custDataLst>
                  <p:tags r:id="rId23"/>
                </p:custDataLst>
              </p:nvPr>
            </p:nvSpPr>
            <p:spPr bwMode="auto">
              <a:xfrm>
                <a:off x="977900"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p>
                <a:endParaRPr lang="de-DE"/>
              </a:p>
            </p:txBody>
          </p:sp>
          <p:sp>
            <p:nvSpPr>
              <p:cNvPr id="8311" name="Freeform 29"/>
              <p:cNvSpPr>
                <a:spLocks/>
              </p:cNvSpPr>
              <p:nvPr>
                <p:custDataLst>
                  <p:tags r:id="rId24"/>
                </p:custDataLst>
              </p:nvPr>
            </p:nvSpPr>
            <p:spPr bwMode="auto">
              <a:xfrm>
                <a:off x="2303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p>
                <a:endParaRPr lang="de-DE"/>
              </a:p>
            </p:txBody>
          </p:sp>
          <p:sp>
            <p:nvSpPr>
              <p:cNvPr id="8312" name="Freeform 30"/>
              <p:cNvSpPr>
                <a:spLocks/>
              </p:cNvSpPr>
              <p:nvPr>
                <p:custDataLst>
                  <p:tags r:id="rId25"/>
                </p:custDataLst>
              </p:nvPr>
            </p:nvSpPr>
            <p:spPr bwMode="auto">
              <a:xfrm>
                <a:off x="5041900" y="1925638"/>
                <a:ext cx="874713"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cmpd="sng">
                <a:solidFill>
                  <a:srgbClr val="FFFFFF"/>
                </a:solidFill>
                <a:prstDash val="solid"/>
                <a:round/>
                <a:headEnd/>
                <a:tailEnd/>
              </a:ln>
            </p:spPr>
            <p:txBody>
              <a:bodyPr/>
              <a:lstStyle/>
              <a:p>
                <a:endParaRPr lang="de-DE"/>
              </a:p>
            </p:txBody>
          </p:sp>
          <p:sp>
            <p:nvSpPr>
              <p:cNvPr id="8313" name="Freeform 31"/>
              <p:cNvSpPr>
                <a:spLocks/>
              </p:cNvSpPr>
              <p:nvPr>
                <p:custDataLst>
                  <p:tags r:id="rId26"/>
                </p:custDataLst>
              </p:nvPr>
            </p:nvSpPr>
            <p:spPr bwMode="auto">
              <a:xfrm>
                <a:off x="5272088" y="2228850"/>
                <a:ext cx="409575"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a:lstStyle/>
              <a:p>
                <a:endParaRPr lang="de-DE"/>
              </a:p>
            </p:txBody>
          </p:sp>
          <p:sp>
            <p:nvSpPr>
              <p:cNvPr id="8314" name="Freeform 32"/>
              <p:cNvSpPr>
                <a:spLocks/>
              </p:cNvSpPr>
              <p:nvPr>
                <p:custDataLst>
                  <p:tags r:id="rId27"/>
                </p:custDataLst>
              </p:nvPr>
            </p:nvSpPr>
            <p:spPr bwMode="auto">
              <a:xfrm>
                <a:off x="4079875" y="3232150"/>
                <a:ext cx="296863" cy="288925"/>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mpd="sng">
                <a:solidFill>
                  <a:srgbClr val="FFFFFF"/>
                </a:solidFill>
                <a:prstDash val="solid"/>
                <a:round/>
                <a:headEnd/>
                <a:tailEnd/>
              </a:ln>
            </p:spPr>
            <p:txBody>
              <a:bodyPr/>
              <a:lstStyle/>
              <a:p>
                <a:endParaRPr lang="de-DE"/>
              </a:p>
            </p:txBody>
          </p:sp>
          <p:sp>
            <p:nvSpPr>
              <p:cNvPr id="8315" name="Freeform 33"/>
              <p:cNvSpPr>
                <a:spLocks/>
              </p:cNvSpPr>
              <p:nvPr>
                <p:custDataLst>
                  <p:tags r:id="rId28"/>
                </p:custDataLst>
              </p:nvPr>
            </p:nvSpPr>
            <p:spPr bwMode="auto">
              <a:xfrm>
                <a:off x="4922838" y="3097213"/>
                <a:ext cx="1524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a:lstStyle/>
              <a:p>
                <a:endParaRPr lang="de-DE"/>
              </a:p>
            </p:txBody>
          </p:sp>
          <p:sp>
            <p:nvSpPr>
              <p:cNvPr id="8316" name="Freeform 34"/>
              <p:cNvSpPr>
                <a:spLocks/>
              </p:cNvSpPr>
              <p:nvPr>
                <p:custDataLst>
                  <p:tags r:id="rId29"/>
                </p:custDataLst>
              </p:nvPr>
            </p:nvSpPr>
            <p:spPr bwMode="auto">
              <a:xfrm>
                <a:off x="4384675" y="2101850"/>
                <a:ext cx="125413" cy="57150"/>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17" name="Freeform 35"/>
              <p:cNvSpPr>
                <a:spLocks/>
              </p:cNvSpPr>
              <p:nvPr>
                <p:custDataLst>
                  <p:tags r:id="rId30"/>
                </p:custDataLst>
              </p:nvPr>
            </p:nvSpPr>
            <p:spPr bwMode="auto">
              <a:xfrm>
                <a:off x="5248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p>
                <a:endParaRPr lang="de-DE"/>
              </a:p>
            </p:txBody>
          </p:sp>
          <p:sp>
            <p:nvSpPr>
              <p:cNvPr id="8318" name="Freeform 36"/>
              <p:cNvSpPr>
                <a:spLocks/>
              </p:cNvSpPr>
              <p:nvPr>
                <p:custDataLst>
                  <p:tags r:id="rId31"/>
                </p:custDataLst>
              </p:nvPr>
            </p:nvSpPr>
            <p:spPr bwMode="auto">
              <a:xfrm>
                <a:off x="5367338"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p>
                <a:endParaRPr lang="de-DE"/>
              </a:p>
            </p:txBody>
          </p:sp>
          <p:sp>
            <p:nvSpPr>
              <p:cNvPr id="8319" name="Freeform 37"/>
              <p:cNvSpPr>
                <a:spLocks/>
              </p:cNvSpPr>
              <p:nvPr>
                <p:custDataLst>
                  <p:tags r:id="rId32"/>
                </p:custDataLst>
              </p:nvPr>
            </p:nvSpPr>
            <p:spPr bwMode="auto">
              <a:xfrm>
                <a:off x="6854825" y="3487738"/>
                <a:ext cx="44450" cy="57150"/>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0C0C0"/>
              </a:solidFill>
              <a:ln w="9525" cmpd="sng">
                <a:solidFill>
                  <a:srgbClr val="FFFFFF"/>
                </a:solidFill>
                <a:prstDash val="solid"/>
                <a:round/>
                <a:headEnd/>
                <a:tailEnd/>
              </a:ln>
            </p:spPr>
            <p:txBody>
              <a:bodyPr/>
              <a:lstStyle/>
              <a:p>
                <a:endParaRPr lang="de-DE"/>
              </a:p>
            </p:txBody>
          </p:sp>
          <p:grpSp>
            <p:nvGrpSpPr>
              <p:cNvPr id="5" name="Group 38"/>
              <p:cNvGrpSpPr>
                <a:grpSpLocks/>
              </p:cNvGrpSpPr>
              <p:nvPr>
                <p:custDataLst>
                  <p:tags r:id="rId33"/>
                </p:custDataLst>
              </p:nvPr>
            </p:nvGrpSpPr>
            <p:grpSpPr bwMode="auto">
              <a:xfrm>
                <a:off x="2706688" y="5295900"/>
                <a:ext cx="65087" cy="55563"/>
                <a:chOff x="1654" y="3671"/>
                <a:chExt cx="49" cy="17"/>
              </a:xfrm>
            </p:grpSpPr>
            <p:sp>
              <p:nvSpPr>
                <p:cNvPr id="8831"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p>
                  <a:endParaRPr lang="de-DE"/>
                </a:p>
              </p:txBody>
            </p:sp>
            <p:sp>
              <p:nvSpPr>
                <p:cNvPr id="8832"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321" name="Freeform 41"/>
              <p:cNvSpPr>
                <a:spLocks/>
              </p:cNvSpPr>
              <p:nvPr>
                <p:custDataLst>
                  <p:tags r:id="rId34"/>
                </p:custDataLst>
              </p:nvPr>
            </p:nvSpPr>
            <p:spPr bwMode="auto">
              <a:xfrm>
                <a:off x="2354263" y="3090863"/>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p>
                <a:endParaRPr lang="de-DE"/>
              </a:p>
            </p:txBody>
          </p:sp>
          <p:sp>
            <p:nvSpPr>
              <p:cNvPr id="8322" name="Freeform 42"/>
              <p:cNvSpPr>
                <a:spLocks/>
              </p:cNvSpPr>
              <p:nvPr>
                <p:custDataLst>
                  <p:tags r:id="rId35"/>
                </p:custDataLst>
              </p:nvPr>
            </p:nvSpPr>
            <p:spPr bwMode="auto">
              <a:xfrm>
                <a:off x="2409825" y="3097213"/>
                <a:ext cx="1588" cy="58737"/>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Lst>
                <a:ahLst/>
                <a:cxnLst>
                  <a:cxn ang="T6">
                    <a:pos x="T0" y="T1"/>
                  </a:cxn>
                  <a:cxn ang="T7">
                    <a:pos x="T2" y="T3"/>
                  </a:cxn>
                  <a:cxn ang="T8">
                    <a:pos x="T4" y="T5"/>
                  </a:cxn>
                </a:cxnLst>
                <a:rect l="0" t="0" r="r" b="b"/>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p>
                <a:endParaRPr lang="de-DE"/>
              </a:p>
            </p:txBody>
          </p:sp>
          <p:sp>
            <p:nvSpPr>
              <p:cNvPr id="8323" name="Freeform 43"/>
              <p:cNvSpPr>
                <a:spLocks/>
              </p:cNvSpPr>
              <p:nvPr>
                <p:custDataLst>
                  <p:tags r:id="rId36"/>
                </p:custDataLst>
              </p:nvPr>
            </p:nvSpPr>
            <p:spPr bwMode="auto">
              <a:xfrm>
                <a:off x="2422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24" name="Freeform 44"/>
              <p:cNvSpPr>
                <a:spLocks/>
              </p:cNvSpPr>
              <p:nvPr>
                <p:custDataLst>
                  <p:tags r:id="rId37"/>
                </p:custDataLst>
              </p:nvPr>
            </p:nvSpPr>
            <p:spPr bwMode="auto">
              <a:xfrm>
                <a:off x="2436813"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Lst>
                <a:ahLst/>
                <a:cxnLst>
                  <a:cxn ang="T6">
                    <a:pos x="T0" y="T1"/>
                  </a:cxn>
                  <a:cxn ang="T7">
                    <a:pos x="T2" y="T3"/>
                  </a:cxn>
                  <a:cxn ang="T8">
                    <a:pos x="T4" y="T5"/>
                  </a:cxn>
                </a:cxnLst>
                <a:rect l="0" t="0" r="r" b="b"/>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325" name="Freeform 45"/>
              <p:cNvSpPr>
                <a:spLocks/>
              </p:cNvSpPr>
              <p:nvPr>
                <p:custDataLst>
                  <p:tags r:id="rId38"/>
                </p:custDataLst>
              </p:nvPr>
            </p:nvSpPr>
            <p:spPr bwMode="auto">
              <a:xfrm>
                <a:off x="2416175" y="3081338"/>
                <a:ext cx="11113"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26" name="Freeform 46"/>
              <p:cNvSpPr>
                <a:spLocks/>
              </p:cNvSpPr>
              <p:nvPr>
                <p:custDataLst>
                  <p:tags r:id="rId39"/>
                </p:custDataLst>
              </p:nvPr>
            </p:nvSpPr>
            <p:spPr bwMode="auto">
              <a:xfrm>
                <a:off x="2465388" y="3109913"/>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Lst>
                <a:ahLst/>
                <a:cxnLst>
                  <a:cxn ang="T6">
                    <a:pos x="T0" y="T1"/>
                  </a:cxn>
                  <a:cxn ang="T7">
                    <a:pos x="T2" y="T3"/>
                  </a:cxn>
                  <a:cxn ang="T8">
                    <a:pos x="T4" y="T5"/>
                  </a:cxn>
                </a:cxnLst>
                <a:rect l="0" t="0" r="r" b="b"/>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p>
                <a:endParaRPr lang="de-DE"/>
              </a:p>
            </p:txBody>
          </p:sp>
          <p:sp>
            <p:nvSpPr>
              <p:cNvPr id="8327" name="Line 47"/>
              <p:cNvSpPr>
                <a:spLocks noChangeShapeType="1"/>
              </p:cNvSpPr>
              <p:nvPr>
                <p:custDataLst>
                  <p:tags r:id="rId40"/>
                </p:custDataLst>
              </p:nvPr>
            </p:nvSpPr>
            <p:spPr bwMode="auto">
              <a:xfrm flipH="1" flipV="1">
                <a:off x="2473325" y="3106738"/>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28" name="Line 48"/>
              <p:cNvSpPr>
                <a:spLocks noChangeShapeType="1"/>
              </p:cNvSpPr>
              <p:nvPr>
                <p:custDataLst>
                  <p:tags r:id="rId41"/>
                </p:custDataLst>
              </p:nvPr>
            </p:nvSpPr>
            <p:spPr bwMode="auto">
              <a:xfrm flipH="1">
                <a:off x="2473325" y="3132138"/>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29" name="Freeform 49"/>
              <p:cNvSpPr>
                <a:spLocks/>
              </p:cNvSpPr>
              <p:nvPr>
                <p:custDataLst>
                  <p:tags r:id="rId42"/>
                </p:custDataLst>
              </p:nvPr>
            </p:nvSpPr>
            <p:spPr bwMode="auto">
              <a:xfrm>
                <a:off x="2473325"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330" name="Freeform 50"/>
              <p:cNvSpPr>
                <a:spLocks/>
              </p:cNvSpPr>
              <p:nvPr>
                <p:custDataLst>
                  <p:tags r:id="rId43"/>
                </p:custDataLst>
              </p:nvPr>
            </p:nvSpPr>
            <p:spPr bwMode="auto">
              <a:xfrm>
                <a:off x="2479675" y="3155950"/>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p>
                <a:endParaRPr lang="de-DE"/>
              </a:p>
            </p:txBody>
          </p:sp>
          <p:sp>
            <p:nvSpPr>
              <p:cNvPr id="8331" name="Freeform 51"/>
              <p:cNvSpPr>
                <a:spLocks/>
              </p:cNvSpPr>
              <p:nvPr>
                <p:custDataLst>
                  <p:tags r:id="rId44"/>
                </p:custDataLst>
              </p:nvPr>
            </p:nvSpPr>
            <p:spPr bwMode="auto">
              <a:xfrm>
                <a:off x="2486025"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32" name="Freeform 52"/>
              <p:cNvSpPr>
                <a:spLocks/>
              </p:cNvSpPr>
              <p:nvPr>
                <p:custDataLst>
                  <p:tags r:id="rId45"/>
                </p:custDataLst>
              </p:nvPr>
            </p:nvSpPr>
            <p:spPr bwMode="auto">
              <a:xfrm>
                <a:off x="2495550"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p>
                <a:endParaRPr lang="de-DE"/>
              </a:p>
            </p:txBody>
          </p:sp>
          <p:sp>
            <p:nvSpPr>
              <p:cNvPr id="8333" name="Freeform 53"/>
              <p:cNvSpPr>
                <a:spLocks/>
              </p:cNvSpPr>
              <p:nvPr>
                <p:custDataLst>
                  <p:tags r:id="rId46"/>
                </p:custDataLst>
              </p:nvPr>
            </p:nvSpPr>
            <p:spPr bwMode="auto">
              <a:xfrm>
                <a:off x="2517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34" name="Freeform 54"/>
              <p:cNvSpPr>
                <a:spLocks/>
              </p:cNvSpPr>
              <p:nvPr>
                <p:custDataLst>
                  <p:tags r:id="rId47"/>
                </p:custDataLst>
              </p:nvPr>
            </p:nvSpPr>
            <p:spPr bwMode="auto">
              <a:xfrm>
                <a:off x="2479675" y="3271838"/>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335" name="Freeform 55"/>
              <p:cNvSpPr>
                <a:spLocks/>
              </p:cNvSpPr>
              <p:nvPr>
                <p:custDataLst>
                  <p:tags r:id="rId48"/>
                </p:custDataLst>
              </p:nvPr>
            </p:nvSpPr>
            <p:spPr bwMode="auto">
              <a:xfrm>
                <a:off x="2465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p>
                <a:endParaRPr lang="de-DE"/>
              </a:p>
            </p:txBody>
          </p:sp>
          <p:sp>
            <p:nvSpPr>
              <p:cNvPr id="8336" name="Freeform 56"/>
              <p:cNvSpPr>
                <a:spLocks/>
              </p:cNvSpPr>
              <p:nvPr>
                <p:custDataLst>
                  <p:tags r:id="rId49"/>
                </p:custDataLst>
              </p:nvPr>
            </p:nvSpPr>
            <p:spPr bwMode="auto">
              <a:xfrm>
                <a:off x="2484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37" name="Freeform 57"/>
              <p:cNvSpPr>
                <a:spLocks/>
              </p:cNvSpPr>
              <p:nvPr>
                <p:custDataLst>
                  <p:tags r:id="rId50"/>
                </p:custDataLst>
              </p:nvPr>
            </p:nvSpPr>
            <p:spPr bwMode="auto">
              <a:xfrm>
                <a:off x="1966913"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p>
                <a:endParaRPr lang="de-DE"/>
              </a:p>
            </p:txBody>
          </p:sp>
          <p:grpSp>
            <p:nvGrpSpPr>
              <p:cNvPr id="6" name="Group 58"/>
              <p:cNvGrpSpPr>
                <a:grpSpLocks/>
              </p:cNvGrpSpPr>
              <p:nvPr>
                <p:custDataLst>
                  <p:tags r:id="rId51"/>
                </p:custDataLst>
              </p:nvPr>
            </p:nvGrpSpPr>
            <p:grpSpPr bwMode="auto">
              <a:xfrm>
                <a:off x="2092325" y="2817813"/>
                <a:ext cx="131763" cy="195262"/>
                <a:chOff x="1199" y="2121"/>
                <a:chExt cx="97" cy="123"/>
              </a:xfrm>
            </p:grpSpPr>
            <p:sp>
              <p:nvSpPr>
                <p:cNvPr id="8821"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endParaRPr lang="de-DE"/>
                </a:p>
              </p:txBody>
            </p:sp>
            <p:sp>
              <p:nvSpPr>
                <p:cNvPr id="8822"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823"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endParaRPr lang="de-DE"/>
                </a:p>
              </p:txBody>
            </p:sp>
            <p:sp>
              <p:nvSpPr>
                <p:cNvPr id="8824"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endParaRPr lang="de-DE"/>
                </a:p>
              </p:txBody>
            </p:sp>
            <p:sp>
              <p:nvSpPr>
                <p:cNvPr id="8825"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826"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827"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endParaRPr lang="de-DE"/>
                </a:p>
              </p:txBody>
            </p:sp>
            <p:sp>
              <p:nvSpPr>
                <p:cNvPr id="8828"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endParaRPr lang="de-DE"/>
                </a:p>
              </p:txBody>
            </p:sp>
            <p:sp>
              <p:nvSpPr>
                <p:cNvPr id="8829"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endParaRPr lang="de-DE"/>
                </a:p>
              </p:txBody>
            </p:sp>
            <p:sp>
              <p:nvSpPr>
                <p:cNvPr id="8830"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339" name="Freeform 69"/>
              <p:cNvSpPr>
                <a:spLocks/>
              </p:cNvSpPr>
              <p:nvPr>
                <p:custDataLst>
                  <p:tags r:id="rId52"/>
                </p:custDataLst>
              </p:nvPr>
            </p:nvSpPr>
            <p:spPr bwMode="auto">
              <a:xfrm>
                <a:off x="7905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p>
                <a:endParaRPr lang="de-DE"/>
              </a:p>
            </p:txBody>
          </p:sp>
          <p:sp>
            <p:nvSpPr>
              <p:cNvPr id="8340" name="Freeform 70"/>
              <p:cNvSpPr>
                <a:spLocks/>
              </p:cNvSpPr>
              <p:nvPr>
                <p:custDataLst>
                  <p:tags r:id="rId53"/>
                </p:custDataLst>
              </p:nvPr>
            </p:nvSpPr>
            <p:spPr bwMode="auto">
              <a:xfrm>
                <a:off x="7915275" y="4335463"/>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p>
                <a:endParaRPr lang="de-DE"/>
              </a:p>
            </p:txBody>
          </p:sp>
          <p:sp>
            <p:nvSpPr>
              <p:cNvPr id="8341" name="Freeform 71"/>
              <p:cNvSpPr>
                <a:spLocks/>
              </p:cNvSpPr>
              <p:nvPr>
                <p:custDataLst>
                  <p:tags r:id="rId54"/>
                </p:custDataLst>
              </p:nvPr>
            </p:nvSpPr>
            <p:spPr bwMode="auto">
              <a:xfrm>
                <a:off x="8029575" y="4244975"/>
                <a:ext cx="77788"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a:lstStyle/>
              <a:p>
                <a:endParaRPr lang="de-DE"/>
              </a:p>
            </p:txBody>
          </p:sp>
          <p:sp>
            <p:nvSpPr>
              <p:cNvPr id="8342" name="Freeform 72"/>
              <p:cNvSpPr>
                <a:spLocks/>
              </p:cNvSpPr>
              <p:nvPr>
                <p:custDataLst>
                  <p:tags r:id="rId55"/>
                </p:custDataLst>
              </p:nvPr>
            </p:nvSpPr>
            <p:spPr bwMode="auto">
              <a:xfrm>
                <a:off x="8029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p>
                <a:endParaRPr lang="de-DE"/>
              </a:p>
            </p:txBody>
          </p:sp>
          <p:grpSp>
            <p:nvGrpSpPr>
              <p:cNvPr id="7" name="Group 73"/>
              <p:cNvGrpSpPr>
                <a:grpSpLocks/>
              </p:cNvGrpSpPr>
              <p:nvPr>
                <p:custDataLst>
                  <p:tags r:id="rId56"/>
                </p:custDataLst>
              </p:nvPr>
            </p:nvGrpSpPr>
            <p:grpSpPr bwMode="auto">
              <a:xfrm>
                <a:off x="7720013" y="4738688"/>
                <a:ext cx="458787" cy="404812"/>
                <a:chOff x="5372" y="3323"/>
                <a:chExt cx="341" cy="253"/>
              </a:xfrm>
            </p:grpSpPr>
            <p:sp>
              <p:nvSpPr>
                <p:cNvPr id="8818" name="Freeform 74"/>
                <p:cNvSpPr>
                  <a:spLocks/>
                </p:cNvSpPr>
                <p:nvPr/>
              </p:nvSpPr>
              <p:spPr bwMode="auto">
                <a:xfrm>
                  <a:off x="5372" y="3565"/>
                  <a:ext cx="16" cy="11"/>
                </a:xfrm>
                <a:custGeom>
                  <a:avLst/>
                  <a:gdLst>
                    <a:gd name="T0" fmla="*/ 0 w 53"/>
                    <a:gd name="T1" fmla="*/ 0 h 33"/>
                    <a:gd name="T2" fmla="*/ 0 w 53"/>
                    <a:gd name="T3" fmla="*/ 0 h 33"/>
                    <a:gd name="T4" fmla="*/ 0 w 53"/>
                    <a:gd name="T5" fmla="*/ 0 h 33"/>
                    <a:gd name="T6" fmla="*/ 0 w 53"/>
                    <a:gd name="T7" fmla="*/ 0 h 33"/>
                    <a:gd name="T8" fmla="*/ 0 w 53"/>
                    <a:gd name="T9" fmla="*/ 0 h 33"/>
                    <a:gd name="T10" fmla="*/ 0 w 53"/>
                    <a:gd name="T11" fmla="*/ 0 h 33"/>
                    <a:gd name="T12" fmla="*/ 0 w 53"/>
                    <a:gd name="T13" fmla="*/ 0 h 33"/>
                    <a:gd name="T14" fmla="*/ 0 w 53"/>
                    <a:gd name="T15" fmla="*/ 0 h 33"/>
                    <a:gd name="T16" fmla="*/ 0 w 53"/>
                    <a:gd name="T17" fmla="*/ 0 h 33"/>
                    <a:gd name="T18" fmla="*/ 0 w 53"/>
                    <a:gd name="T19" fmla="*/ 0 h 33"/>
                    <a:gd name="T20" fmla="*/ 0 w 53"/>
                    <a:gd name="T21" fmla="*/ 0 h 33"/>
                    <a:gd name="T22" fmla="*/ 0 w 53"/>
                    <a:gd name="T23" fmla="*/ 0 h 33"/>
                    <a:gd name="T24" fmla="*/ 0 w 53"/>
                    <a:gd name="T25" fmla="*/ 0 h 33"/>
                    <a:gd name="T26" fmla="*/ 0 w 53"/>
                    <a:gd name="T27" fmla="*/ 0 h 33"/>
                    <a:gd name="T28" fmla="*/ 0 w 53"/>
                    <a:gd name="T29" fmla="*/ 0 h 33"/>
                    <a:gd name="T30" fmla="*/ 0 w 53"/>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819" name="Freeform 75"/>
                <p:cNvSpPr>
                  <a:spLocks/>
                </p:cNvSpPr>
                <p:nvPr/>
              </p:nvSpPr>
              <p:spPr bwMode="auto">
                <a:xfrm>
                  <a:off x="5379" y="3446"/>
                  <a:ext cx="202" cy="117"/>
                </a:xfrm>
                <a:custGeom>
                  <a:avLst/>
                  <a:gdLst>
                    <a:gd name="T0" fmla="*/ 0 w 631"/>
                    <a:gd name="T1" fmla="*/ 0 h 358"/>
                    <a:gd name="T2" fmla="*/ 0 w 631"/>
                    <a:gd name="T3" fmla="*/ 0 h 358"/>
                    <a:gd name="T4" fmla="*/ 0 w 631"/>
                    <a:gd name="T5" fmla="*/ 0 h 358"/>
                    <a:gd name="T6" fmla="*/ 0 w 631"/>
                    <a:gd name="T7" fmla="*/ 0 h 358"/>
                    <a:gd name="T8" fmla="*/ 0 w 631"/>
                    <a:gd name="T9" fmla="*/ 0 h 358"/>
                    <a:gd name="T10" fmla="*/ 0 w 631"/>
                    <a:gd name="T11" fmla="*/ 0 h 358"/>
                    <a:gd name="T12" fmla="*/ 0 w 631"/>
                    <a:gd name="T13" fmla="*/ 0 h 358"/>
                    <a:gd name="T14" fmla="*/ 0 w 631"/>
                    <a:gd name="T15" fmla="*/ 0 h 358"/>
                    <a:gd name="T16" fmla="*/ 0 w 631"/>
                    <a:gd name="T17" fmla="*/ 0 h 358"/>
                    <a:gd name="T18" fmla="*/ 0 w 631"/>
                    <a:gd name="T19" fmla="*/ 0 h 358"/>
                    <a:gd name="T20" fmla="*/ 0 w 631"/>
                    <a:gd name="T21" fmla="*/ 0 h 358"/>
                    <a:gd name="T22" fmla="*/ 0 w 631"/>
                    <a:gd name="T23" fmla="*/ 0 h 358"/>
                    <a:gd name="T24" fmla="*/ 0 w 631"/>
                    <a:gd name="T25" fmla="*/ 0 h 358"/>
                    <a:gd name="T26" fmla="*/ 0 w 631"/>
                    <a:gd name="T27" fmla="*/ 0 h 358"/>
                    <a:gd name="T28" fmla="*/ 0 w 631"/>
                    <a:gd name="T29" fmla="*/ 0 h 358"/>
                    <a:gd name="T30" fmla="*/ 0 w 631"/>
                    <a:gd name="T31" fmla="*/ 0 h 358"/>
                    <a:gd name="T32" fmla="*/ 0 w 631"/>
                    <a:gd name="T33" fmla="*/ 0 h 358"/>
                    <a:gd name="T34" fmla="*/ 0 w 631"/>
                    <a:gd name="T35" fmla="*/ 0 h 358"/>
                    <a:gd name="T36" fmla="*/ 0 w 631"/>
                    <a:gd name="T37" fmla="*/ 0 h 358"/>
                    <a:gd name="T38" fmla="*/ 0 w 631"/>
                    <a:gd name="T39" fmla="*/ 0 h 358"/>
                    <a:gd name="T40" fmla="*/ 0 w 631"/>
                    <a:gd name="T41" fmla="*/ 0 h 358"/>
                    <a:gd name="T42" fmla="*/ 0 w 631"/>
                    <a:gd name="T43" fmla="*/ 0 h 358"/>
                    <a:gd name="T44" fmla="*/ 0 w 631"/>
                    <a:gd name="T45" fmla="*/ 0 h 358"/>
                    <a:gd name="T46" fmla="*/ 0 w 631"/>
                    <a:gd name="T47" fmla="*/ 0 h 358"/>
                    <a:gd name="T48" fmla="*/ 0 w 631"/>
                    <a:gd name="T49" fmla="*/ 0 h 358"/>
                    <a:gd name="T50" fmla="*/ 0 w 631"/>
                    <a:gd name="T51" fmla="*/ 0 h 358"/>
                    <a:gd name="T52" fmla="*/ 0 w 631"/>
                    <a:gd name="T53" fmla="*/ 0 h 358"/>
                    <a:gd name="T54" fmla="*/ 0 w 631"/>
                    <a:gd name="T55" fmla="*/ 0 h 358"/>
                    <a:gd name="T56" fmla="*/ 0 w 631"/>
                    <a:gd name="T57" fmla="*/ 0 h 358"/>
                    <a:gd name="T58" fmla="*/ 0 w 631"/>
                    <a:gd name="T59" fmla="*/ 0 h 358"/>
                    <a:gd name="T60" fmla="*/ 0 w 631"/>
                    <a:gd name="T61" fmla="*/ 0 h 358"/>
                    <a:gd name="T62" fmla="*/ 0 w 631"/>
                    <a:gd name="T63" fmla="*/ 0 h 358"/>
                    <a:gd name="T64" fmla="*/ 0 w 631"/>
                    <a:gd name="T65" fmla="*/ 0 h 358"/>
                    <a:gd name="T66" fmla="*/ 0 w 631"/>
                    <a:gd name="T67" fmla="*/ 0 h 358"/>
                    <a:gd name="T68" fmla="*/ 0 w 631"/>
                    <a:gd name="T69" fmla="*/ 0 h 358"/>
                    <a:gd name="T70" fmla="*/ 0 w 631"/>
                    <a:gd name="T71" fmla="*/ 0 h 358"/>
                    <a:gd name="T72" fmla="*/ 0 w 631"/>
                    <a:gd name="T73" fmla="*/ 0 h 358"/>
                    <a:gd name="T74" fmla="*/ 0 w 631"/>
                    <a:gd name="T75" fmla="*/ 0 h 358"/>
                    <a:gd name="T76" fmla="*/ 0 w 631"/>
                    <a:gd name="T77" fmla="*/ 0 h 358"/>
                    <a:gd name="T78" fmla="*/ 0 w 631"/>
                    <a:gd name="T79" fmla="*/ 0 h 358"/>
                    <a:gd name="T80" fmla="*/ 0 w 631"/>
                    <a:gd name="T81" fmla="*/ 0 h 358"/>
                    <a:gd name="T82" fmla="*/ 0 w 631"/>
                    <a:gd name="T83" fmla="*/ 0 h 358"/>
                    <a:gd name="T84" fmla="*/ 0 w 631"/>
                    <a:gd name="T85" fmla="*/ 0 h 358"/>
                    <a:gd name="T86" fmla="*/ 0 w 631"/>
                    <a:gd name="T87" fmla="*/ 0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820" name="Freeform 76"/>
                <p:cNvSpPr>
                  <a:spLocks/>
                </p:cNvSpPr>
                <p:nvPr/>
              </p:nvSpPr>
              <p:spPr bwMode="auto">
                <a:xfrm>
                  <a:off x="5597" y="3323"/>
                  <a:ext cx="116" cy="141"/>
                </a:xfrm>
                <a:custGeom>
                  <a:avLst/>
                  <a:gdLst>
                    <a:gd name="T0" fmla="*/ 0 w 359"/>
                    <a:gd name="T1" fmla="*/ 0 h 431"/>
                    <a:gd name="T2" fmla="*/ 0 w 359"/>
                    <a:gd name="T3" fmla="*/ 0 h 431"/>
                    <a:gd name="T4" fmla="*/ 0 w 359"/>
                    <a:gd name="T5" fmla="*/ 0 h 431"/>
                    <a:gd name="T6" fmla="*/ 0 w 359"/>
                    <a:gd name="T7" fmla="*/ 0 h 431"/>
                    <a:gd name="T8" fmla="*/ 0 w 359"/>
                    <a:gd name="T9" fmla="*/ 0 h 431"/>
                    <a:gd name="T10" fmla="*/ 0 w 359"/>
                    <a:gd name="T11" fmla="*/ 0 h 431"/>
                    <a:gd name="T12" fmla="*/ 0 w 359"/>
                    <a:gd name="T13" fmla="*/ 0 h 431"/>
                    <a:gd name="T14" fmla="*/ 0 w 359"/>
                    <a:gd name="T15" fmla="*/ 0 h 431"/>
                    <a:gd name="T16" fmla="*/ 0 w 359"/>
                    <a:gd name="T17" fmla="*/ 0 h 431"/>
                    <a:gd name="T18" fmla="*/ 0 w 359"/>
                    <a:gd name="T19" fmla="*/ 0 h 431"/>
                    <a:gd name="T20" fmla="*/ 0 w 359"/>
                    <a:gd name="T21" fmla="*/ 0 h 431"/>
                    <a:gd name="T22" fmla="*/ 0 w 359"/>
                    <a:gd name="T23" fmla="*/ 0 h 431"/>
                    <a:gd name="T24" fmla="*/ 0 w 359"/>
                    <a:gd name="T25" fmla="*/ 0 h 431"/>
                    <a:gd name="T26" fmla="*/ 0 w 359"/>
                    <a:gd name="T27" fmla="*/ 0 h 431"/>
                    <a:gd name="T28" fmla="*/ 0 w 359"/>
                    <a:gd name="T29" fmla="*/ 0 h 431"/>
                    <a:gd name="T30" fmla="*/ 0 w 359"/>
                    <a:gd name="T31" fmla="*/ 0 h 431"/>
                    <a:gd name="T32" fmla="*/ 0 w 359"/>
                    <a:gd name="T33" fmla="*/ 0 h 431"/>
                    <a:gd name="T34" fmla="*/ 0 w 359"/>
                    <a:gd name="T35" fmla="*/ 0 h 431"/>
                    <a:gd name="T36" fmla="*/ 0 w 359"/>
                    <a:gd name="T37" fmla="*/ 0 h 431"/>
                    <a:gd name="T38" fmla="*/ 0 w 359"/>
                    <a:gd name="T39" fmla="*/ 0 h 431"/>
                    <a:gd name="T40" fmla="*/ 0 w 359"/>
                    <a:gd name="T41" fmla="*/ 0 h 431"/>
                    <a:gd name="T42" fmla="*/ 0 w 359"/>
                    <a:gd name="T43" fmla="*/ 0 h 431"/>
                    <a:gd name="T44" fmla="*/ 0 w 359"/>
                    <a:gd name="T45" fmla="*/ 0 h 431"/>
                    <a:gd name="T46" fmla="*/ 0 w 359"/>
                    <a:gd name="T47" fmla="*/ 0 h 431"/>
                    <a:gd name="T48" fmla="*/ 0 w 359"/>
                    <a:gd name="T49" fmla="*/ 0 h 431"/>
                    <a:gd name="T50" fmla="*/ 0 w 359"/>
                    <a:gd name="T51" fmla="*/ 0 h 431"/>
                    <a:gd name="T52" fmla="*/ 0 w 359"/>
                    <a:gd name="T53" fmla="*/ 0 h 431"/>
                    <a:gd name="T54" fmla="*/ 0 w 359"/>
                    <a:gd name="T55" fmla="*/ 0 h 431"/>
                    <a:gd name="T56" fmla="*/ 0 w 359"/>
                    <a:gd name="T57" fmla="*/ 0 h 431"/>
                    <a:gd name="T58" fmla="*/ 0 w 359"/>
                    <a:gd name="T59" fmla="*/ 0 h 431"/>
                    <a:gd name="T60" fmla="*/ 0 w 359"/>
                    <a:gd name="T61" fmla="*/ 0 h 431"/>
                    <a:gd name="T62" fmla="*/ 0 w 359"/>
                    <a:gd name="T63" fmla="*/ 0 h 431"/>
                    <a:gd name="T64" fmla="*/ 0 w 359"/>
                    <a:gd name="T65" fmla="*/ 0 h 431"/>
                    <a:gd name="T66" fmla="*/ 0 w 359"/>
                    <a:gd name="T67" fmla="*/ 0 h 431"/>
                    <a:gd name="T68" fmla="*/ 0 w 359"/>
                    <a:gd name="T69" fmla="*/ 0 h 431"/>
                    <a:gd name="T70" fmla="*/ 0 w 359"/>
                    <a:gd name="T71" fmla="*/ 0 h 431"/>
                    <a:gd name="T72" fmla="*/ 0 w 359"/>
                    <a:gd name="T73" fmla="*/ 0 h 431"/>
                    <a:gd name="T74" fmla="*/ 0 w 359"/>
                    <a:gd name="T75" fmla="*/ 0 h 431"/>
                    <a:gd name="T76" fmla="*/ 0 w 359"/>
                    <a:gd name="T77" fmla="*/ 0 h 431"/>
                    <a:gd name="T78" fmla="*/ 0 w 359"/>
                    <a:gd name="T79" fmla="*/ 0 h 431"/>
                    <a:gd name="T80" fmla="*/ 0 w 359"/>
                    <a:gd name="T81" fmla="*/ 0 h 431"/>
                    <a:gd name="T82" fmla="*/ 0 w 359"/>
                    <a:gd name="T83" fmla="*/ 0 h 431"/>
                    <a:gd name="T84" fmla="*/ 0 w 359"/>
                    <a:gd name="T85" fmla="*/ 0 h 431"/>
                    <a:gd name="T86" fmla="*/ 0 w 359"/>
                    <a:gd name="T87" fmla="*/ 0 h 431"/>
                    <a:gd name="T88" fmla="*/ 0 w 359"/>
                    <a:gd name="T89" fmla="*/ 0 h 431"/>
                    <a:gd name="T90" fmla="*/ 0 w 359"/>
                    <a:gd name="T91" fmla="*/ 0 h 431"/>
                    <a:gd name="T92" fmla="*/ 0 w 359"/>
                    <a:gd name="T93" fmla="*/ 0 h 431"/>
                    <a:gd name="T94" fmla="*/ 0 w 359"/>
                    <a:gd name="T95" fmla="*/ 0 h 431"/>
                    <a:gd name="T96" fmla="*/ 0 w 359"/>
                    <a:gd name="T97" fmla="*/ 0 h 431"/>
                    <a:gd name="T98" fmla="*/ 0 w 359"/>
                    <a:gd name="T99" fmla="*/ 0 h 431"/>
                    <a:gd name="T100" fmla="*/ 0 w 359"/>
                    <a:gd name="T101" fmla="*/ 0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344" name="Freeform 77"/>
              <p:cNvSpPr>
                <a:spLocks/>
              </p:cNvSpPr>
              <p:nvPr>
                <p:custDataLst>
                  <p:tags r:id="rId57"/>
                </p:custDataLst>
              </p:nvPr>
            </p:nvSpPr>
            <p:spPr bwMode="auto">
              <a:xfrm>
                <a:off x="7362825"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p>
                <a:endParaRPr lang="de-DE"/>
              </a:p>
            </p:txBody>
          </p:sp>
          <p:sp>
            <p:nvSpPr>
              <p:cNvPr id="8345" name="Freeform 78"/>
              <p:cNvSpPr>
                <a:spLocks/>
              </p:cNvSpPr>
              <p:nvPr>
                <p:custDataLst>
                  <p:tags r:id="rId58"/>
                </p:custDataLst>
              </p:nvPr>
            </p:nvSpPr>
            <p:spPr bwMode="auto">
              <a:xfrm>
                <a:off x="8089900" y="4297363"/>
                <a:ext cx="14288" cy="57150"/>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46" name="Freeform 79"/>
              <p:cNvSpPr>
                <a:spLocks/>
              </p:cNvSpPr>
              <p:nvPr>
                <p:custDataLst>
                  <p:tags r:id="rId59"/>
                </p:custDataLst>
              </p:nvPr>
            </p:nvSpPr>
            <p:spPr bwMode="auto">
              <a:xfrm>
                <a:off x="8112125" y="4306888"/>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p>
                <a:endParaRPr lang="de-DE"/>
              </a:p>
            </p:txBody>
          </p:sp>
          <p:sp>
            <p:nvSpPr>
              <p:cNvPr id="8347" name="Freeform 80"/>
              <p:cNvSpPr>
                <a:spLocks/>
              </p:cNvSpPr>
              <p:nvPr>
                <p:custDataLst>
                  <p:tags r:id="rId60"/>
                </p:custDataLst>
              </p:nvPr>
            </p:nvSpPr>
            <p:spPr bwMode="auto">
              <a:xfrm>
                <a:off x="7426325" y="3384550"/>
                <a:ext cx="1588" cy="55563"/>
              </a:xfrm>
              <a:custGeom>
                <a:avLst/>
                <a:gdLst>
                  <a:gd name="T0" fmla="*/ 0 w 7"/>
                  <a:gd name="T1" fmla="*/ 0 h 55563"/>
                  <a:gd name="T2" fmla="*/ 2147483647 w 7"/>
                  <a:gd name="T3" fmla="*/ 0 h 55563"/>
                  <a:gd name="T4" fmla="*/ 0 w 7"/>
                  <a:gd name="T5" fmla="*/ 0 h 55563"/>
                  <a:gd name="T6" fmla="*/ 0 60000 65536"/>
                  <a:gd name="T7" fmla="*/ 0 60000 65536"/>
                  <a:gd name="T8" fmla="*/ 0 60000 65536"/>
                </a:gdLst>
                <a:ahLst/>
                <a:cxnLst>
                  <a:cxn ang="T6">
                    <a:pos x="T0" y="T1"/>
                  </a:cxn>
                  <a:cxn ang="T7">
                    <a:pos x="T2" y="T3"/>
                  </a:cxn>
                  <a:cxn ang="T8">
                    <a:pos x="T4" y="T5"/>
                  </a:cxn>
                </a:cxnLst>
                <a:rect l="0" t="0" r="r" b="b"/>
                <a:pathLst>
                  <a:path w="7" h="55563">
                    <a:moveTo>
                      <a:pt x="0" y="0"/>
                    </a:moveTo>
                    <a:lnTo>
                      <a:pt x="7"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48" name="Freeform 81"/>
              <p:cNvSpPr>
                <a:spLocks/>
              </p:cNvSpPr>
              <p:nvPr>
                <p:custDataLst>
                  <p:tags r:id="rId61"/>
                </p:custDataLst>
              </p:nvPr>
            </p:nvSpPr>
            <p:spPr bwMode="auto">
              <a:xfrm>
                <a:off x="7485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p>
                <a:endParaRPr lang="de-DE"/>
              </a:p>
            </p:txBody>
          </p:sp>
          <p:sp>
            <p:nvSpPr>
              <p:cNvPr id="8349" name="Freeform 82"/>
              <p:cNvSpPr>
                <a:spLocks/>
              </p:cNvSpPr>
              <p:nvPr>
                <p:custDataLst>
                  <p:tags r:id="rId62"/>
                </p:custDataLst>
              </p:nvPr>
            </p:nvSpPr>
            <p:spPr bwMode="auto">
              <a:xfrm>
                <a:off x="7597775"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50" name="Freeform 83"/>
              <p:cNvSpPr>
                <a:spLocks/>
              </p:cNvSpPr>
              <p:nvPr>
                <p:custDataLst>
                  <p:tags r:id="rId63"/>
                </p:custDataLst>
              </p:nvPr>
            </p:nvSpPr>
            <p:spPr bwMode="auto">
              <a:xfrm>
                <a:off x="7750175" y="3916363"/>
                <a:ext cx="26988"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51" name="Freeform 84"/>
              <p:cNvSpPr>
                <a:spLocks/>
              </p:cNvSpPr>
              <p:nvPr>
                <p:custDataLst>
                  <p:tags r:id="rId64"/>
                </p:custDataLst>
              </p:nvPr>
            </p:nvSpPr>
            <p:spPr bwMode="auto">
              <a:xfrm>
                <a:off x="7813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52" name="Freeform 85"/>
              <p:cNvSpPr>
                <a:spLocks/>
              </p:cNvSpPr>
              <p:nvPr>
                <p:custDataLst>
                  <p:tags r:id="rId65"/>
                </p:custDataLst>
              </p:nvPr>
            </p:nvSpPr>
            <p:spPr bwMode="auto">
              <a:xfrm>
                <a:off x="7670800" y="3706813"/>
                <a:ext cx="25400"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mpd="sng">
                <a:solidFill>
                  <a:srgbClr val="FFFFFF"/>
                </a:solidFill>
                <a:prstDash val="solid"/>
                <a:round/>
                <a:headEnd/>
                <a:tailEnd/>
              </a:ln>
            </p:spPr>
            <p:txBody>
              <a:bodyPr/>
              <a:lstStyle/>
              <a:p>
                <a:endParaRPr lang="de-DE"/>
              </a:p>
            </p:txBody>
          </p:sp>
          <p:sp>
            <p:nvSpPr>
              <p:cNvPr id="8353" name="Freeform 86"/>
              <p:cNvSpPr>
                <a:spLocks/>
              </p:cNvSpPr>
              <p:nvPr>
                <p:custDataLst>
                  <p:tags r:id="rId66"/>
                </p:custDataLst>
              </p:nvPr>
            </p:nvSpPr>
            <p:spPr bwMode="auto">
              <a:xfrm>
                <a:off x="7613650"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54" name="Freeform 87"/>
              <p:cNvSpPr>
                <a:spLocks/>
              </p:cNvSpPr>
              <p:nvPr>
                <p:custDataLst>
                  <p:tags r:id="rId67"/>
                </p:custDataLst>
              </p:nvPr>
            </p:nvSpPr>
            <p:spPr bwMode="auto">
              <a:xfrm>
                <a:off x="7813675" y="4013200"/>
                <a:ext cx="31750" cy="57150"/>
              </a:xfrm>
              <a:custGeom>
                <a:avLst/>
                <a:gdLst>
                  <a:gd name="T0" fmla="*/ 0 w 73"/>
                  <a:gd name="T1" fmla="*/ 0 h 57150"/>
                  <a:gd name="T2" fmla="*/ 2147483647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p>
                <a:endParaRPr lang="de-DE"/>
              </a:p>
            </p:txBody>
          </p:sp>
          <p:sp>
            <p:nvSpPr>
              <p:cNvPr id="8355" name="Freeform 88"/>
              <p:cNvSpPr>
                <a:spLocks/>
              </p:cNvSpPr>
              <p:nvPr>
                <p:custDataLst>
                  <p:tags r:id="rId68"/>
                </p:custDataLst>
              </p:nvPr>
            </p:nvSpPr>
            <p:spPr bwMode="auto">
              <a:xfrm>
                <a:off x="7769225"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p>
                <a:endParaRPr lang="de-DE"/>
              </a:p>
            </p:txBody>
          </p:sp>
          <p:sp>
            <p:nvSpPr>
              <p:cNvPr id="8356" name="Line 89"/>
              <p:cNvSpPr>
                <a:spLocks noChangeShapeType="1"/>
              </p:cNvSpPr>
              <p:nvPr>
                <p:custDataLst>
                  <p:tags r:id="rId69"/>
                </p:custDataLst>
              </p:nvPr>
            </p:nvSpPr>
            <p:spPr bwMode="auto">
              <a:xfrm>
                <a:off x="7802563" y="3987800"/>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57" name="Freeform 90"/>
              <p:cNvSpPr>
                <a:spLocks/>
              </p:cNvSpPr>
              <p:nvPr>
                <p:custDataLst>
                  <p:tags r:id="rId70"/>
                </p:custDataLst>
              </p:nvPr>
            </p:nvSpPr>
            <p:spPr bwMode="auto">
              <a:xfrm>
                <a:off x="7823200" y="3994150"/>
                <a:ext cx="1588" cy="57150"/>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Lst>
                <a:ahLst/>
                <a:cxnLst>
                  <a:cxn ang="T6">
                    <a:pos x="T0" y="T1"/>
                  </a:cxn>
                  <a:cxn ang="T7">
                    <a:pos x="T2" y="T3"/>
                  </a:cxn>
                  <a:cxn ang="T8">
                    <a:pos x="T4" y="T5"/>
                  </a:cxn>
                </a:cxnLst>
                <a:rect l="0" t="0" r="r" b="b"/>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p>
                <a:endParaRPr lang="de-DE"/>
              </a:p>
            </p:txBody>
          </p:sp>
          <p:sp>
            <p:nvSpPr>
              <p:cNvPr id="8358" name="Freeform 91"/>
              <p:cNvSpPr>
                <a:spLocks/>
              </p:cNvSpPr>
              <p:nvPr>
                <p:custDataLst>
                  <p:tags r:id="rId71"/>
                </p:custDataLst>
              </p:nvPr>
            </p:nvSpPr>
            <p:spPr bwMode="auto">
              <a:xfrm>
                <a:off x="7777163" y="3987800"/>
                <a:ext cx="14287" cy="58738"/>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Lst>
                <a:ahLst/>
                <a:cxnLst>
                  <a:cxn ang="T6">
                    <a:pos x="T0" y="T1"/>
                  </a:cxn>
                  <a:cxn ang="T7">
                    <a:pos x="T2" y="T3"/>
                  </a:cxn>
                  <a:cxn ang="T8">
                    <a:pos x="T4" y="T5"/>
                  </a:cxn>
                </a:cxnLst>
                <a:rect l="0" t="0" r="r" b="b"/>
                <a:pathLst>
                  <a:path w="26" h="58738">
                    <a:moveTo>
                      <a:pt x="0" y="0"/>
                    </a:moveTo>
                    <a:lnTo>
                      <a:pt x="15" y="0"/>
                    </a:lnTo>
                    <a:lnTo>
                      <a:pt x="26" y="0"/>
                    </a:lnTo>
                  </a:path>
                </a:pathLst>
              </a:custGeom>
              <a:solidFill>
                <a:srgbClr val="C0C0C0"/>
              </a:solidFill>
              <a:ln w="9525" cmpd="sng">
                <a:solidFill>
                  <a:srgbClr val="FFFFFF"/>
                </a:solidFill>
                <a:prstDash val="solid"/>
                <a:round/>
                <a:headEnd/>
                <a:tailEnd/>
              </a:ln>
            </p:spPr>
            <p:txBody>
              <a:bodyPr/>
              <a:lstStyle/>
              <a:p>
                <a:endParaRPr lang="de-DE"/>
              </a:p>
            </p:txBody>
          </p:sp>
          <p:sp>
            <p:nvSpPr>
              <p:cNvPr id="8359" name="Freeform 92"/>
              <p:cNvSpPr>
                <a:spLocks/>
              </p:cNvSpPr>
              <p:nvPr>
                <p:custDataLst>
                  <p:tags r:id="rId72"/>
                </p:custDataLst>
              </p:nvPr>
            </p:nvSpPr>
            <p:spPr bwMode="auto">
              <a:xfrm>
                <a:off x="7770813" y="3968750"/>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360" name="Freeform 93"/>
              <p:cNvSpPr>
                <a:spLocks/>
              </p:cNvSpPr>
              <p:nvPr>
                <p:custDataLst>
                  <p:tags r:id="rId73"/>
                </p:custDataLst>
              </p:nvPr>
            </p:nvSpPr>
            <p:spPr bwMode="auto">
              <a:xfrm>
                <a:off x="7851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p>
                <a:endParaRPr lang="de-DE"/>
              </a:p>
            </p:txBody>
          </p:sp>
          <p:grpSp>
            <p:nvGrpSpPr>
              <p:cNvPr id="8" name="Group 94"/>
              <p:cNvGrpSpPr>
                <a:grpSpLocks/>
              </p:cNvGrpSpPr>
              <p:nvPr>
                <p:custDataLst>
                  <p:tags r:id="rId74"/>
                </p:custDataLst>
              </p:nvPr>
            </p:nvGrpSpPr>
            <p:grpSpPr bwMode="auto">
              <a:xfrm>
                <a:off x="7726363" y="3367088"/>
                <a:ext cx="163512" cy="114300"/>
                <a:chOff x="5379" y="2466"/>
                <a:chExt cx="122" cy="71"/>
              </a:xfrm>
            </p:grpSpPr>
            <p:sp>
              <p:nvSpPr>
                <p:cNvPr id="8809"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p>
                  <a:endParaRPr lang="de-DE"/>
                </a:p>
              </p:txBody>
            </p:sp>
            <p:sp>
              <p:nvSpPr>
                <p:cNvPr id="8810"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p>
                  <a:endParaRPr lang="de-DE"/>
                </a:p>
              </p:txBody>
            </p:sp>
            <p:sp>
              <p:nvSpPr>
                <p:cNvPr id="8811"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Lst>
                  <a:ahLst/>
                  <a:cxnLst>
                    <a:cxn ang="T6">
                      <a:pos x="T0" y="T1"/>
                    </a:cxn>
                    <a:cxn ang="T7">
                      <a:pos x="T2" y="T3"/>
                    </a:cxn>
                    <a:cxn ang="T8">
                      <a:pos x="T4" y="T5"/>
                    </a:cxn>
                  </a:cxnLst>
                  <a:rect l="0" t="0" r="r" b="b"/>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812"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p>
                  <a:endParaRPr lang="de-DE"/>
                </a:p>
              </p:txBody>
            </p:sp>
            <p:sp>
              <p:nvSpPr>
                <p:cNvPr id="8813"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p>
                  <a:endParaRPr lang="de-DE"/>
                </a:p>
              </p:txBody>
            </p:sp>
            <p:sp>
              <p:nvSpPr>
                <p:cNvPr id="8814"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15"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Lst>
                  <a:ahLst/>
                  <a:cxnLst>
                    <a:cxn ang="T6">
                      <a:pos x="T0" y="T1"/>
                    </a:cxn>
                    <a:cxn ang="T7">
                      <a:pos x="T2" y="T3"/>
                    </a:cxn>
                    <a:cxn ang="T8">
                      <a:pos x="T4" y="T5"/>
                    </a:cxn>
                  </a:cxnLst>
                  <a:rect l="0" t="0" r="r" b="b"/>
                  <a:pathLst>
                    <a:path w="1"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816"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17"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362" name="Freeform 104"/>
              <p:cNvSpPr>
                <a:spLocks/>
              </p:cNvSpPr>
              <p:nvPr>
                <p:custDataLst>
                  <p:tags r:id="rId75"/>
                </p:custDataLst>
              </p:nvPr>
            </p:nvSpPr>
            <p:spPr bwMode="auto">
              <a:xfrm>
                <a:off x="6310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p>
                <a:endParaRPr lang="de-DE"/>
              </a:p>
            </p:txBody>
          </p:sp>
          <p:sp>
            <p:nvSpPr>
              <p:cNvPr id="8363" name="Freeform 105"/>
              <p:cNvSpPr>
                <a:spLocks/>
              </p:cNvSpPr>
              <p:nvPr>
                <p:custDataLst>
                  <p:tags r:id="rId76"/>
                </p:custDataLst>
              </p:nvPr>
            </p:nvSpPr>
            <p:spPr bwMode="auto">
              <a:xfrm>
                <a:off x="3209925"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a:lstStyle/>
              <a:p>
                <a:endParaRPr lang="de-DE"/>
              </a:p>
            </p:txBody>
          </p:sp>
          <p:sp>
            <p:nvSpPr>
              <p:cNvPr id="8364" name="Freeform 106"/>
              <p:cNvSpPr>
                <a:spLocks/>
              </p:cNvSpPr>
              <p:nvPr>
                <p:custDataLst>
                  <p:tags r:id="rId77"/>
                </p:custDataLst>
              </p:nvPr>
            </p:nvSpPr>
            <p:spPr bwMode="auto">
              <a:xfrm>
                <a:off x="5511800" y="5207000"/>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65" name="Freeform 107"/>
              <p:cNvSpPr>
                <a:spLocks/>
              </p:cNvSpPr>
              <p:nvPr>
                <p:custDataLst>
                  <p:tags r:id="rId78"/>
                </p:custDataLst>
              </p:nvPr>
            </p:nvSpPr>
            <p:spPr bwMode="auto">
              <a:xfrm>
                <a:off x="7666038" y="1978025"/>
                <a:ext cx="20637"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mpd="sng">
                <a:solidFill>
                  <a:srgbClr val="FFFFFF"/>
                </a:solidFill>
                <a:prstDash val="solid"/>
                <a:round/>
                <a:headEnd/>
                <a:tailEnd/>
              </a:ln>
            </p:spPr>
            <p:txBody>
              <a:bodyPr/>
              <a:lstStyle/>
              <a:p>
                <a:endParaRPr lang="de-DE"/>
              </a:p>
            </p:txBody>
          </p:sp>
          <p:sp>
            <p:nvSpPr>
              <p:cNvPr id="8366" name="Freeform 108"/>
              <p:cNvSpPr>
                <a:spLocks/>
              </p:cNvSpPr>
              <p:nvPr>
                <p:custDataLst>
                  <p:tags r:id="rId79"/>
                </p:custDataLst>
              </p:nvPr>
            </p:nvSpPr>
            <p:spPr bwMode="auto">
              <a:xfrm>
                <a:off x="7842250"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p>
                <a:endParaRPr lang="de-DE"/>
              </a:p>
            </p:txBody>
          </p:sp>
          <p:sp>
            <p:nvSpPr>
              <p:cNvPr id="8367" name="Freeform 109"/>
              <p:cNvSpPr>
                <a:spLocks/>
              </p:cNvSpPr>
              <p:nvPr>
                <p:custDataLst>
                  <p:tags r:id="rId80"/>
                </p:custDataLst>
              </p:nvPr>
            </p:nvSpPr>
            <p:spPr bwMode="auto">
              <a:xfrm>
                <a:off x="7291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p>
                <a:endParaRPr lang="de-DE"/>
              </a:p>
            </p:txBody>
          </p:sp>
          <p:sp>
            <p:nvSpPr>
              <p:cNvPr id="8368" name="Freeform 110"/>
              <p:cNvSpPr>
                <a:spLocks/>
              </p:cNvSpPr>
              <p:nvPr>
                <p:custDataLst>
                  <p:tags r:id="rId81"/>
                </p:custDataLst>
              </p:nvPr>
            </p:nvSpPr>
            <p:spPr bwMode="auto">
              <a:xfrm>
                <a:off x="7105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369" name="Freeform 111"/>
              <p:cNvSpPr>
                <a:spLocks/>
              </p:cNvSpPr>
              <p:nvPr>
                <p:custDataLst>
                  <p:tags r:id="rId82"/>
                </p:custDataLst>
              </p:nvPr>
            </p:nvSpPr>
            <p:spPr bwMode="auto">
              <a:xfrm>
                <a:off x="7123113"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p>
                <a:endParaRPr lang="de-DE"/>
              </a:p>
            </p:txBody>
          </p:sp>
          <p:sp>
            <p:nvSpPr>
              <p:cNvPr id="8370" name="Freeform 112"/>
              <p:cNvSpPr>
                <a:spLocks/>
              </p:cNvSpPr>
              <p:nvPr>
                <p:custDataLst>
                  <p:tags r:id="rId83"/>
                </p:custDataLst>
              </p:nvPr>
            </p:nvSpPr>
            <p:spPr bwMode="auto">
              <a:xfrm>
                <a:off x="7011988" y="2587625"/>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371" name="Freeform 113"/>
              <p:cNvSpPr>
                <a:spLocks/>
              </p:cNvSpPr>
              <p:nvPr>
                <p:custDataLst>
                  <p:tags r:id="rId84"/>
                </p:custDataLst>
              </p:nvPr>
            </p:nvSpPr>
            <p:spPr bwMode="auto">
              <a:xfrm>
                <a:off x="3863975"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372" name="Freeform 114"/>
              <p:cNvSpPr>
                <a:spLocks/>
              </p:cNvSpPr>
              <p:nvPr>
                <p:custDataLst>
                  <p:tags r:id="rId85"/>
                </p:custDataLst>
              </p:nvPr>
            </p:nvSpPr>
            <p:spPr bwMode="auto">
              <a:xfrm>
                <a:off x="3849688" y="1482725"/>
                <a:ext cx="3175" cy="57150"/>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a:lstStyle/>
              <a:p>
                <a:endParaRPr lang="de-DE"/>
              </a:p>
            </p:txBody>
          </p:sp>
          <p:sp>
            <p:nvSpPr>
              <p:cNvPr id="8373" name="Freeform 115"/>
              <p:cNvSpPr>
                <a:spLocks/>
              </p:cNvSpPr>
              <p:nvPr>
                <p:custDataLst>
                  <p:tags r:id="rId86"/>
                </p:custDataLst>
              </p:nvPr>
            </p:nvSpPr>
            <p:spPr bwMode="auto">
              <a:xfrm>
                <a:off x="5330825" y="3260725"/>
                <a:ext cx="25400"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endParaRPr lang="de-DE"/>
              </a:p>
            </p:txBody>
          </p:sp>
          <p:sp>
            <p:nvSpPr>
              <p:cNvPr id="8374" name="Freeform 116"/>
              <p:cNvSpPr>
                <a:spLocks/>
              </p:cNvSpPr>
              <p:nvPr>
                <p:custDataLst>
                  <p:tags r:id="rId87"/>
                </p:custDataLst>
              </p:nvPr>
            </p:nvSpPr>
            <p:spPr bwMode="auto">
              <a:xfrm>
                <a:off x="5033963" y="3122613"/>
                <a:ext cx="1905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a:lstStyle/>
              <a:p>
                <a:endParaRPr lang="de-DE"/>
              </a:p>
            </p:txBody>
          </p:sp>
          <p:grpSp>
            <p:nvGrpSpPr>
              <p:cNvPr id="9" name="Group 117"/>
              <p:cNvGrpSpPr>
                <a:grpSpLocks/>
              </p:cNvGrpSpPr>
              <p:nvPr>
                <p:custDataLst>
                  <p:tags r:id="rId88"/>
                </p:custDataLst>
              </p:nvPr>
            </p:nvGrpSpPr>
            <p:grpSpPr bwMode="auto">
              <a:xfrm>
                <a:off x="5805488" y="3309938"/>
                <a:ext cx="46037" cy="374650"/>
                <a:chOff x="3950" y="2430"/>
                <a:chExt cx="36" cy="234"/>
              </a:xfrm>
            </p:grpSpPr>
            <p:sp>
              <p:nvSpPr>
                <p:cNvPr id="8778"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79"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de-DE"/>
                </a:p>
              </p:txBody>
            </p:sp>
            <p:sp>
              <p:nvSpPr>
                <p:cNvPr id="8780"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81"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de-DE"/>
                </a:p>
              </p:txBody>
            </p:sp>
            <p:sp>
              <p:nvSpPr>
                <p:cNvPr id="8782"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83"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84"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785"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86"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de-DE"/>
                </a:p>
              </p:txBody>
            </p:sp>
            <p:sp>
              <p:nvSpPr>
                <p:cNvPr id="8787"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de-DE"/>
                </a:p>
              </p:txBody>
            </p:sp>
            <p:sp>
              <p:nvSpPr>
                <p:cNvPr id="8788"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89"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790"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de-DE"/>
                </a:p>
              </p:txBody>
            </p:sp>
            <p:sp>
              <p:nvSpPr>
                <p:cNvPr id="8791"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de-DE"/>
                </a:p>
              </p:txBody>
            </p:sp>
            <p:sp>
              <p:nvSpPr>
                <p:cNvPr id="8792"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93"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94"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de-DE"/>
                </a:p>
              </p:txBody>
            </p:sp>
            <p:sp>
              <p:nvSpPr>
                <p:cNvPr id="8795"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96"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de-DE"/>
                </a:p>
              </p:txBody>
            </p:sp>
            <p:sp>
              <p:nvSpPr>
                <p:cNvPr id="8797"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98"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99"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800"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01"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de-DE"/>
                </a:p>
              </p:txBody>
            </p:sp>
            <p:sp>
              <p:nvSpPr>
                <p:cNvPr id="8802"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de-DE"/>
                </a:p>
              </p:txBody>
            </p:sp>
            <p:sp>
              <p:nvSpPr>
                <p:cNvPr id="8803"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04"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805"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de-DE"/>
                </a:p>
              </p:txBody>
            </p:sp>
            <p:sp>
              <p:nvSpPr>
                <p:cNvPr id="8806"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de-DE"/>
                </a:p>
              </p:txBody>
            </p:sp>
            <p:sp>
              <p:nvSpPr>
                <p:cNvPr id="8807"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808"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endParaRPr lang="de-DE"/>
                </a:p>
              </p:txBody>
            </p:sp>
          </p:grpSp>
          <p:grpSp>
            <p:nvGrpSpPr>
              <p:cNvPr id="14" name="Group 149"/>
              <p:cNvGrpSpPr>
                <a:grpSpLocks/>
              </p:cNvGrpSpPr>
              <p:nvPr>
                <p:custDataLst>
                  <p:tags r:id="rId89"/>
                </p:custDataLst>
              </p:nvPr>
            </p:nvGrpSpPr>
            <p:grpSpPr bwMode="auto">
              <a:xfrm>
                <a:off x="7870825" y="3810000"/>
                <a:ext cx="185738" cy="214313"/>
                <a:chOff x="5486" y="2743"/>
                <a:chExt cx="137" cy="132"/>
              </a:xfrm>
            </p:grpSpPr>
            <p:sp>
              <p:nvSpPr>
                <p:cNvPr id="8769" name="Freeform 150"/>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mpd="sng">
                  <a:solidFill>
                    <a:srgbClr val="FFFFFF"/>
                  </a:solidFill>
                  <a:prstDash val="solid"/>
                  <a:round/>
                  <a:headEnd/>
                  <a:tailEnd/>
                </a:ln>
              </p:spPr>
              <p:txBody>
                <a:bodyPr/>
                <a:lstStyle/>
                <a:p>
                  <a:endParaRPr lang="de-DE"/>
                </a:p>
              </p:txBody>
            </p:sp>
            <p:sp>
              <p:nvSpPr>
                <p:cNvPr id="8770" name="Freeform 151"/>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mpd="sng">
                  <a:solidFill>
                    <a:srgbClr val="FFFFFF"/>
                  </a:solidFill>
                  <a:prstDash val="solid"/>
                  <a:round/>
                  <a:headEnd/>
                  <a:tailEnd/>
                </a:ln>
              </p:spPr>
              <p:txBody>
                <a:bodyPr/>
                <a:lstStyle/>
                <a:p>
                  <a:endParaRPr lang="de-DE"/>
                </a:p>
              </p:txBody>
            </p:sp>
            <p:sp>
              <p:nvSpPr>
                <p:cNvPr id="8771" name="Freeform 152"/>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mpd="sng">
                  <a:solidFill>
                    <a:srgbClr val="FFFFFF"/>
                  </a:solidFill>
                  <a:prstDash val="solid"/>
                  <a:round/>
                  <a:headEnd/>
                  <a:tailEnd/>
                </a:ln>
              </p:spPr>
              <p:txBody>
                <a:bodyPr/>
                <a:lstStyle/>
                <a:p>
                  <a:endParaRPr lang="de-DE"/>
                </a:p>
              </p:txBody>
            </p:sp>
            <p:sp>
              <p:nvSpPr>
                <p:cNvPr id="8772" name="Freeform 153"/>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mpd="sng">
                  <a:solidFill>
                    <a:srgbClr val="FFFFFF"/>
                  </a:solidFill>
                  <a:prstDash val="solid"/>
                  <a:round/>
                  <a:headEnd/>
                  <a:tailEnd/>
                </a:ln>
              </p:spPr>
              <p:txBody>
                <a:bodyPr/>
                <a:lstStyle/>
                <a:p>
                  <a:endParaRPr lang="de-DE"/>
                </a:p>
              </p:txBody>
            </p:sp>
            <p:sp>
              <p:nvSpPr>
                <p:cNvPr id="8773" name="Freeform 154"/>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mpd="sng">
                  <a:solidFill>
                    <a:srgbClr val="FFFFFF"/>
                  </a:solidFill>
                  <a:prstDash val="solid"/>
                  <a:round/>
                  <a:headEnd/>
                  <a:tailEnd/>
                </a:ln>
              </p:spPr>
              <p:txBody>
                <a:bodyPr/>
                <a:lstStyle/>
                <a:p>
                  <a:endParaRPr lang="de-DE"/>
                </a:p>
              </p:txBody>
            </p:sp>
            <p:sp>
              <p:nvSpPr>
                <p:cNvPr id="8774" name="Freeform 155"/>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mpd="sng">
                  <a:solidFill>
                    <a:srgbClr val="FFFFFF"/>
                  </a:solidFill>
                  <a:prstDash val="solid"/>
                  <a:round/>
                  <a:headEnd/>
                  <a:tailEnd/>
                </a:ln>
              </p:spPr>
              <p:txBody>
                <a:bodyPr/>
                <a:lstStyle/>
                <a:p>
                  <a:endParaRPr lang="de-DE"/>
                </a:p>
              </p:txBody>
            </p:sp>
            <p:sp>
              <p:nvSpPr>
                <p:cNvPr id="8775" name="Freeform 156"/>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20" y="0"/>
                      </a:moveTo>
                      <a:lnTo>
                        <a:pt x="0" y="0"/>
                      </a:lnTo>
                      <a:lnTo>
                        <a:pt x="10" y="0"/>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776" name="Freeform 157"/>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mpd="sng">
                  <a:solidFill>
                    <a:srgbClr val="FFFFFF"/>
                  </a:solidFill>
                  <a:prstDash val="solid"/>
                  <a:round/>
                  <a:headEnd/>
                  <a:tailEnd/>
                </a:ln>
              </p:spPr>
              <p:txBody>
                <a:bodyPr/>
                <a:lstStyle/>
                <a:p>
                  <a:endParaRPr lang="de-DE"/>
                </a:p>
              </p:txBody>
            </p:sp>
            <p:sp>
              <p:nvSpPr>
                <p:cNvPr id="8777" name="Freeform 158"/>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377" name="Freeform 159"/>
              <p:cNvSpPr>
                <a:spLocks/>
              </p:cNvSpPr>
              <p:nvPr>
                <p:custDataLst>
                  <p:tags r:id="rId90"/>
                </p:custDataLst>
              </p:nvPr>
            </p:nvSpPr>
            <p:spPr bwMode="auto">
              <a:xfrm>
                <a:off x="4216400"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de-DE"/>
              </a:p>
            </p:txBody>
          </p:sp>
          <p:sp>
            <p:nvSpPr>
              <p:cNvPr id="8378" name="Freeform 160"/>
              <p:cNvSpPr>
                <a:spLocks/>
              </p:cNvSpPr>
              <p:nvPr>
                <p:custDataLst>
                  <p:tags r:id="rId91"/>
                </p:custDataLst>
              </p:nvPr>
            </p:nvSpPr>
            <p:spPr bwMode="auto">
              <a:xfrm>
                <a:off x="4140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79" name="Freeform 161"/>
              <p:cNvSpPr>
                <a:spLocks/>
              </p:cNvSpPr>
              <p:nvPr>
                <p:custDataLst>
                  <p:tags r:id="rId92"/>
                </p:custDataLst>
              </p:nvPr>
            </p:nvSpPr>
            <p:spPr bwMode="auto">
              <a:xfrm>
                <a:off x="5938838" y="2014538"/>
                <a:ext cx="728662"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cmpd="sng">
                <a:solidFill>
                  <a:srgbClr val="FFFFFF"/>
                </a:solidFill>
                <a:prstDash val="solid"/>
                <a:round/>
                <a:headEnd/>
                <a:tailEnd/>
              </a:ln>
            </p:spPr>
            <p:txBody>
              <a:bodyPr/>
              <a:lstStyle/>
              <a:p>
                <a:endParaRPr lang="de-DE"/>
              </a:p>
            </p:txBody>
          </p:sp>
          <p:sp>
            <p:nvSpPr>
              <p:cNvPr id="8380" name="Freeform 162"/>
              <p:cNvSpPr>
                <a:spLocks/>
              </p:cNvSpPr>
              <p:nvPr>
                <p:custDataLst>
                  <p:tags r:id="rId93"/>
                </p:custDataLst>
              </p:nvPr>
            </p:nvSpPr>
            <p:spPr bwMode="auto">
              <a:xfrm>
                <a:off x="2265363" y="3981450"/>
                <a:ext cx="328612" cy="415925"/>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81" name="Freeform 163"/>
              <p:cNvSpPr>
                <a:spLocks/>
              </p:cNvSpPr>
              <p:nvPr>
                <p:custDataLst>
                  <p:tags r:id="rId94"/>
                </p:custDataLst>
              </p:nvPr>
            </p:nvSpPr>
            <p:spPr bwMode="auto">
              <a:xfrm>
                <a:off x="2479675" y="3411538"/>
                <a:ext cx="119063"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15" name="Group 164"/>
              <p:cNvGrpSpPr>
                <a:grpSpLocks/>
              </p:cNvGrpSpPr>
              <p:nvPr>
                <p:custDataLst>
                  <p:tags r:id="rId95"/>
                </p:custDataLst>
              </p:nvPr>
            </p:nvGrpSpPr>
            <p:grpSpPr bwMode="auto">
              <a:xfrm>
                <a:off x="2193925" y="3246438"/>
                <a:ext cx="323850" cy="401637"/>
                <a:chOff x="1486" y="2412"/>
                <a:chExt cx="244" cy="256"/>
              </a:xfrm>
            </p:grpSpPr>
            <p:sp>
              <p:nvSpPr>
                <p:cNvPr id="8765" name="Freeform 165"/>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66" name="Freeform 166"/>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67" name="Freeform 167"/>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2">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68" name="Freeform 168"/>
                <p:cNvSpPr>
                  <a:spLocks/>
                </p:cNvSpPr>
                <p:nvPr/>
              </p:nvSpPr>
              <p:spPr bwMode="auto">
                <a:xfrm>
                  <a:off x="1486" y="2444"/>
                  <a:ext cx="244" cy="224"/>
                </a:xfrm>
                <a:custGeom>
                  <a:avLst/>
                  <a:gdLst>
                    <a:gd name="T0" fmla="*/ 0 w 743"/>
                    <a:gd name="T1" fmla="*/ 0 h 672"/>
                    <a:gd name="T2" fmla="*/ 0 w 743"/>
                    <a:gd name="T3" fmla="*/ 0 h 672"/>
                    <a:gd name="T4" fmla="*/ 0 w 743"/>
                    <a:gd name="T5" fmla="*/ 0 h 672"/>
                    <a:gd name="T6" fmla="*/ 0 w 743"/>
                    <a:gd name="T7" fmla="*/ 0 h 672"/>
                    <a:gd name="T8" fmla="*/ 0 w 743"/>
                    <a:gd name="T9" fmla="*/ 0 h 672"/>
                    <a:gd name="T10" fmla="*/ 0 w 743"/>
                    <a:gd name="T11" fmla="*/ 0 h 672"/>
                    <a:gd name="T12" fmla="*/ 0 w 743"/>
                    <a:gd name="T13" fmla="*/ 0 h 672"/>
                    <a:gd name="T14" fmla="*/ 0 w 743"/>
                    <a:gd name="T15" fmla="*/ 0 h 672"/>
                    <a:gd name="T16" fmla="*/ 0 w 743"/>
                    <a:gd name="T17" fmla="*/ 0 h 672"/>
                    <a:gd name="T18" fmla="*/ 0 w 743"/>
                    <a:gd name="T19" fmla="*/ 0 h 672"/>
                    <a:gd name="T20" fmla="*/ 0 w 743"/>
                    <a:gd name="T21" fmla="*/ 0 h 672"/>
                    <a:gd name="T22" fmla="*/ 0 w 743"/>
                    <a:gd name="T23" fmla="*/ 0 h 672"/>
                    <a:gd name="T24" fmla="*/ 0 w 743"/>
                    <a:gd name="T25" fmla="*/ 0 h 672"/>
                    <a:gd name="T26" fmla="*/ 0 w 743"/>
                    <a:gd name="T27" fmla="*/ 0 h 672"/>
                    <a:gd name="T28" fmla="*/ 0 w 743"/>
                    <a:gd name="T29" fmla="*/ 0 h 672"/>
                    <a:gd name="T30" fmla="*/ 0 w 743"/>
                    <a:gd name="T31" fmla="*/ 0 h 672"/>
                    <a:gd name="T32" fmla="*/ 0 w 743"/>
                    <a:gd name="T33" fmla="*/ 0 h 672"/>
                    <a:gd name="T34" fmla="*/ 0 w 743"/>
                    <a:gd name="T35" fmla="*/ 0 h 672"/>
                    <a:gd name="T36" fmla="*/ 0 w 743"/>
                    <a:gd name="T37" fmla="*/ 0 h 672"/>
                    <a:gd name="T38" fmla="*/ 0 w 743"/>
                    <a:gd name="T39" fmla="*/ 0 h 672"/>
                    <a:gd name="T40" fmla="*/ 0 w 743"/>
                    <a:gd name="T41" fmla="*/ 0 h 672"/>
                    <a:gd name="T42" fmla="*/ 0 w 743"/>
                    <a:gd name="T43" fmla="*/ 0 h 672"/>
                    <a:gd name="T44" fmla="*/ 0 w 743"/>
                    <a:gd name="T45" fmla="*/ 0 h 672"/>
                    <a:gd name="T46" fmla="*/ 0 w 743"/>
                    <a:gd name="T47" fmla="*/ 0 h 672"/>
                    <a:gd name="T48" fmla="*/ 0 w 743"/>
                    <a:gd name="T49" fmla="*/ 0 h 672"/>
                    <a:gd name="T50" fmla="*/ 0 w 743"/>
                    <a:gd name="T51" fmla="*/ 0 h 672"/>
                    <a:gd name="T52" fmla="*/ 0 w 743"/>
                    <a:gd name="T53" fmla="*/ 0 h 672"/>
                    <a:gd name="T54" fmla="*/ 0 w 743"/>
                    <a:gd name="T55" fmla="*/ 0 h 672"/>
                    <a:gd name="T56" fmla="*/ 0 w 743"/>
                    <a:gd name="T57" fmla="*/ 0 h 672"/>
                    <a:gd name="T58" fmla="*/ 0 w 743"/>
                    <a:gd name="T59" fmla="*/ 0 h 672"/>
                    <a:gd name="T60" fmla="*/ 0 w 743"/>
                    <a:gd name="T61" fmla="*/ 0 h 672"/>
                    <a:gd name="T62" fmla="*/ 0 w 743"/>
                    <a:gd name="T63" fmla="*/ 0 h 672"/>
                    <a:gd name="T64" fmla="*/ 0 w 743"/>
                    <a:gd name="T65" fmla="*/ 0 h 672"/>
                    <a:gd name="T66" fmla="*/ 0 w 743"/>
                    <a:gd name="T67" fmla="*/ 0 h 672"/>
                    <a:gd name="T68" fmla="*/ 0 w 743"/>
                    <a:gd name="T69" fmla="*/ 0 h 672"/>
                    <a:gd name="T70" fmla="*/ 0 w 743"/>
                    <a:gd name="T71" fmla="*/ 0 h 672"/>
                    <a:gd name="T72" fmla="*/ 0 w 743"/>
                    <a:gd name="T73" fmla="*/ 0 h 672"/>
                    <a:gd name="T74" fmla="*/ 0 w 743"/>
                    <a:gd name="T75" fmla="*/ 0 h 672"/>
                    <a:gd name="T76" fmla="*/ 0 w 743"/>
                    <a:gd name="T77" fmla="*/ 0 h 672"/>
                    <a:gd name="T78" fmla="*/ 0 w 743"/>
                    <a:gd name="T79" fmla="*/ 0 h 672"/>
                    <a:gd name="T80" fmla="*/ 0 w 743"/>
                    <a:gd name="T81" fmla="*/ 0 h 672"/>
                    <a:gd name="T82" fmla="*/ 0 w 743"/>
                    <a:gd name="T83" fmla="*/ 0 h 672"/>
                    <a:gd name="T84" fmla="*/ 0 w 743"/>
                    <a:gd name="T85" fmla="*/ 0 h 672"/>
                    <a:gd name="T86" fmla="*/ 0 w 743"/>
                    <a:gd name="T87" fmla="*/ 0 h 672"/>
                    <a:gd name="T88" fmla="*/ 0 w 743"/>
                    <a:gd name="T89" fmla="*/ 0 h 672"/>
                    <a:gd name="T90" fmla="*/ 0 w 743"/>
                    <a:gd name="T91" fmla="*/ 0 h 672"/>
                    <a:gd name="T92" fmla="*/ 0 w 743"/>
                    <a:gd name="T93" fmla="*/ 0 h 672"/>
                    <a:gd name="T94" fmla="*/ 0 w 743"/>
                    <a:gd name="T95" fmla="*/ 0 h 672"/>
                    <a:gd name="T96" fmla="*/ 0 w 743"/>
                    <a:gd name="T97" fmla="*/ 0 h 672"/>
                    <a:gd name="T98" fmla="*/ 0 w 743"/>
                    <a:gd name="T99" fmla="*/ 0 h 672"/>
                    <a:gd name="T100" fmla="*/ 0 w 743"/>
                    <a:gd name="T101" fmla="*/ 0 h 672"/>
                    <a:gd name="T102" fmla="*/ 0 w 743"/>
                    <a:gd name="T103" fmla="*/ 0 h 672"/>
                    <a:gd name="T104" fmla="*/ 0 w 743"/>
                    <a:gd name="T105" fmla="*/ 0 h 672"/>
                    <a:gd name="T106" fmla="*/ 0 w 743"/>
                    <a:gd name="T107" fmla="*/ 0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383" name="Freeform 169"/>
              <p:cNvSpPr>
                <a:spLocks/>
              </p:cNvSpPr>
              <p:nvPr>
                <p:custDataLst>
                  <p:tags r:id="rId96"/>
                </p:custDataLst>
              </p:nvPr>
            </p:nvSpPr>
            <p:spPr bwMode="auto">
              <a:xfrm>
                <a:off x="7215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p>
                <a:endParaRPr lang="de-DE"/>
              </a:p>
            </p:txBody>
          </p:sp>
          <p:sp>
            <p:nvSpPr>
              <p:cNvPr id="8384" name="Freeform 170"/>
              <p:cNvSpPr>
                <a:spLocks/>
              </p:cNvSpPr>
              <p:nvPr>
                <p:custDataLst>
                  <p:tags r:id="rId97"/>
                </p:custDataLst>
              </p:nvPr>
            </p:nvSpPr>
            <p:spPr bwMode="auto">
              <a:xfrm>
                <a:off x="7331075" y="4919663"/>
                <a:ext cx="1588" cy="4762"/>
              </a:xfrm>
              <a:custGeom>
                <a:avLst/>
                <a:gdLst>
                  <a:gd name="T0" fmla="*/ 0 w 1588"/>
                  <a:gd name="T1" fmla="*/ 0 h 6"/>
                  <a:gd name="T2" fmla="*/ 0 w 1588"/>
                  <a:gd name="T3" fmla="*/ 2147483647 h 6"/>
                  <a:gd name="T4" fmla="*/ 0 w 1588"/>
                  <a:gd name="T5" fmla="*/ 0 h 6"/>
                  <a:gd name="T6" fmla="*/ 0 60000 65536"/>
                  <a:gd name="T7" fmla="*/ 0 60000 65536"/>
                  <a:gd name="T8" fmla="*/ 0 60000 65536"/>
                </a:gdLst>
                <a:ahLst/>
                <a:cxnLst>
                  <a:cxn ang="T6">
                    <a:pos x="T0" y="T1"/>
                  </a:cxn>
                  <a:cxn ang="T7">
                    <a:pos x="T2" y="T3"/>
                  </a:cxn>
                  <a:cxn ang="T8">
                    <a:pos x="T4" y="T5"/>
                  </a:cxn>
                </a:cxnLst>
                <a:rect l="0" t="0" r="r" b="b"/>
                <a:pathLst>
                  <a:path w="1588"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85" name="Line 171"/>
              <p:cNvSpPr>
                <a:spLocks noChangeShapeType="1"/>
              </p:cNvSpPr>
              <p:nvPr>
                <p:custDataLst>
                  <p:tags r:id="rId98"/>
                </p:custDataLst>
              </p:nvPr>
            </p:nvSpPr>
            <p:spPr bwMode="auto">
              <a:xfrm flipV="1">
                <a:off x="7421563" y="4918075"/>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86" name="Freeform 172"/>
              <p:cNvSpPr>
                <a:spLocks/>
              </p:cNvSpPr>
              <p:nvPr>
                <p:custDataLst>
                  <p:tags r:id="rId99"/>
                </p:custDataLst>
              </p:nvPr>
            </p:nvSpPr>
            <p:spPr bwMode="auto">
              <a:xfrm>
                <a:off x="7421563" y="4918075"/>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p>
                <a:endParaRPr lang="de-DE"/>
              </a:p>
            </p:txBody>
          </p:sp>
          <p:sp>
            <p:nvSpPr>
              <p:cNvPr id="8387" name="Freeform 173"/>
              <p:cNvSpPr>
                <a:spLocks/>
              </p:cNvSpPr>
              <p:nvPr>
                <p:custDataLst>
                  <p:tags r:id="rId100"/>
                </p:custDataLst>
              </p:nvPr>
            </p:nvSpPr>
            <p:spPr bwMode="auto">
              <a:xfrm>
                <a:off x="7720013" y="4387850"/>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388" name="Freeform 174"/>
              <p:cNvSpPr>
                <a:spLocks/>
              </p:cNvSpPr>
              <p:nvPr>
                <p:custDataLst>
                  <p:tags r:id="rId101"/>
                </p:custDataLst>
              </p:nvPr>
            </p:nvSpPr>
            <p:spPr bwMode="auto">
              <a:xfrm>
                <a:off x="7726363" y="4314825"/>
                <a:ext cx="26987"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mpd="sng">
                <a:solidFill>
                  <a:srgbClr val="FFFFFF"/>
                </a:solidFill>
                <a:prstDash val="solid"/>
                <a:round/>
                <a:headEnd/>
                <a:tailEnd/>
              </a:ln>
            </p:spPr>
            <p:txBody>
              <a:bodyPr/>
              <a:lstStyle/>
              <a:p>
                <a:endParaRPr lang="de-DE"/>
              </a:p>
            </p:txBody>
          </p:sp>
          <p:sp>
            <p:nvSpPr>
              <p:cNvPr id="8389" name="Freeform 175"/>
              <p:cNvSpPr>
                <a:spLocks/>
              </p:cNvSpPr>
              <p:nvPr>
                <p:custDataLst>
                  <p:tags r:id="rId102"/>
                </p:custDataLst>
              </p:nvPr>
            </p:nvSpPr>
            <p:spPr bwMode="auto">
              <a:xfrm>
                <a:off x="7702550"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p>
                <a:endParaRPr lang="de-DE"/>
              </a:p>
            </p:txBody>
          </p:sp>
          <p:sp>
            <p:nvSpPr>
              <p:cNvPr id="8390" name="Freeform 176"/>
              <p:cNvSpPr>
                <a:spLocks/>
              </p:cNvSpPr>
              <p:nvPr>
                <p:custDataLst>
                  <p:tags r:id="rId103"/>
                </p:custDataLst>
              </p:nvPr>
            </p:nvSpPr>
            <p:spPr bwMode="auto">
              <a:xfrm>
                <a:off x="7621588" y="4168775"/>
                <a:ext cx="68262"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391" name="Line 177"/>
              <p:cNvSpPr>
                <a:spLocks noChangeShapeType="1"/>
              </p:cNvSpPr>
              <p:nvPr>
                <p:custDataLst>
                  <p:tags r:id="rId104"/>
                </p:custDataLst>
              </p:nvPr>
            </p:nvSpPr>
            <p:spPr bwMode="auto">
              <a:xfrm flipH="1" flipV="1">
                <a:off x="7615238" y="4135438"/>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92" name="Freeform 178"/>
              <p:cNvSpPr>
                <a:spLocks/>
              </p:cNvSpPr>
              <p:nvPr>
                <p:custDataLst>
                  <p:tags r:id="rId105"/>
                </p:custDataLst>
              </p:nvPr>
            </p:nvSpPr>
            <p:spPr bwMode="auto">
              <a:xfrm>
                <a:off x="7615238" y="4119563"/>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393" name="Line 179"/>
              <p:cNvSpPr>
                <a:spLocks noChangeShapeType="1"/>
              </p:cNvSpPr>
              <p:nvPr>
                <p:custDataLst>
                  <p:tags r:id="rId106"/>
                </p:custDataLst>
              </p:nvPr>
            </p:nvSpPr>
            <p:spPr bwMode="auto">
              <a:xfrm flipV="1">
                <a:off x="7621588"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94" name="Freeform 180"/>
              <p:cNvSpPr>
                <a:spLocks/>
              </p:cNvSpPr>
              <p:nvPr>
                <p:custDataLst>
                  <p:tags r:id="rId107"/>
                </p:custDataLst>
              </p:nvPr>
            </p:nvSpPr>
            <p:spPr bwMode="auto">
              <a:xfrm>
                <a:off x="7575550" y="4040188"/>
                <a:ext cx="46038"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395" name="Freeform 181"/>
              <p:cNvSpPr>
                <a:spLocks/>
              </p:cNvSpPr>
              <p:nvPr>
                <p:custDataLst>
                  <p:tags r:id="rId108"/>
                </p:custDataLst>
              </p:nvPr>
            </p:nvSpPr>
            <p:spPr bwMode="auto">
              <a:xfrm>
                <a:off x="7589838"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p>
                <a:endParaRPr lang="de-DE"/>
              </a:p>
            </p:txBody>
          </p:sp>
          <p:sp>
            <p:nvSpPr>
              <p:cNvPr id="8396" name="Freeform 182"/>
              <p:cNvSpPr>
                <a:spLocks/>
              </p:cNvSpPr>
              <p:nvPr>
                <p:custDataLst>
                  <p:tags r:id="rId109"/>
                </p:custDataLst>
              </p:nvPr>
            </p:nvSpPr>
            <p:spPr bwMode="auto">
              <a:xfrm>
                <a:off x="7596188"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p>
                <a:endParaRPr lang="de-DE"/>
              </a:p>
            </p:txBody>
          </p:sp>
          <p:sp>
            <p:nvSpPr>
              <p:cNvPr id="8397" name="Freeform 183"/>
              <p:cNvSpPr>
                <a:spLocks/>
              </p:cNvSpPr>
              <p:nvPr>
                <p:custDataLst>
                  <p:tags r:id="rId110"/>
                </p:custDataLst>
              </p:nvPr>
            </p:nvSpPr>
            <p:spPr bwMode="auto">
              <a:xfrm>
                <a:off x="7612063" y="3957638"/>
                <a:ext cx="1587" cy="22225"/>
              </a:xfrm>
              <a:custGeom>
                <a:avLst/>
                <a:gdLst>
                  <a:gd name="T0" fmla="*/ 0 w 1587"/>
                  <a:gd name="T1" fmla="*/ 0 h 43"/>
                  <a:gd name="T2" fmla="*/ 0 w 1587"/>
                  <a:gd name="T3" fmla="*/ 2147483647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p>
                <a:endParaRPr lang="de-DE"/>
              </a:p>
            </p:txBody>
          </p:sp>
          <p:sp>
            <p:nvSpPr>
              <p:cNvPr id="8398" name="Line 184"/>
              <p:cNvSpPr>
                <a:spLocks noChangeShapeType="1"/>
              </p:cNvSpPr>
              <p:nvPr>
                <p:custDataLst>
                  <p:tags r:id="rId111"/>
                </p:custDataLst>
              </p:nvPr>
            </p:nvSpPr>
            <p:spPr bwMode="auto">
              <a:xfrm flipV="1">
                <a:off x="7612063" y="3976688"/>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99" name="Freeform 185"/>
              <p:cNvSpPr>
                <a:spLocks/>
              </p:cNvSpPr>
              <p:nvPr>
                <p:custDataLst>
                  <p:tags r:id="rId112"/>
                </p:custDataLst>
              </p:nvPr>
            </p:nvSpPr>
            <p:spPr bwMode="auto">
              <a:xfrm>
                <a:off x="7596188" y="3960813"/>
                <a:ext cx="1587" cy="15875"/>
              </a:xfrm>
              <a:custGeom>
                <a:avLst/>
                <a:gdLst>
                  <a:gd name="T0" fmla="*/ 0 w 1587"/>
                  <a:gd name="T1" fmla="*/ 2147483647 h 31"/>
                  <a:gd name="T2" fmla="*/ 0 w 1587"/>
                  <a:gd name="T3" fmla="*/ 2147483647 h 31"/>
                  <a:gd name="T4" fmla="*/ 0 w 1587"/>
                  <a:gd name="T5" fmla="*/ 2147483647 h 31"/>
                  <a:gd name="T6" fmla="*/ 0 w 1587"/>
                  <a:gd name="T7" fmla="*/ 2147483647 h 31"/>
                  <a:gd name="T8" fmla="*/ 0 w 158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400" name="Freeform 186"/>
              <p:cNvSpPr>
                <a:spLocks/>
              </p:cNvSpPr>
              <p:nvPr>
                <p:custDataLst>
                  <p:tags r:id="rId113"/>
                </p:custDataLst>
              </p:nvPr>
            </p:nvSpPr>
            <p:spPr bwMode="auto">
              <a:xfrm>
                <a:off x="7316788" y="4949825"/>
                <a:ext cx="96837"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0C0C0"/>
              </a:solidFill>
              <a:ln w="9525" cmpd="sng">
                <a:solidFill>
                  <a:srgbClr val="FFFFFF"/>
                </a:solidFill>
                <a:prstDash val="solid"/>
                <a:round/>
                <a:headEnd/>
                <a:tailEnd/>
              </a:ln>
            </p:spPr>
            <p:txBody>
              <a:bodyPr/>
              <a:lstStyle/>
              <a:p>
                <a:endParaRPr lang="de-DE"/>
              </a:p>
            </p:txBody>
          </p:sp>
          <p:sp>
            <p:nvSpPr>
              <p:cNvPr id="8401" name="Freeform 187"/>
              <p:cNvSpPr>
                <a:spLocks/>
              </p:cNvSpPr>
              <p:nvPr>
                <p:custDataLst>
                  <p:tags r:id="rId114"/>
                </p:custDataLst>
              </p:nvPr>
            </p:nvSpPr>
            <p:spPr bwMode="auto">
              <a:xfrm>
                <a:off x="7454900" y="4168775"/>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p>
                <a:endParaRPr lang="de-DE"/>
              </a:p>
            </p:txBody>
          </p:sp>
          <p:sp>
            <p:nvSpPr>
              <p:cNvPr id="8402" name="Freeform 188"/>
              <p:cNvSpPr>
                <a:spLocks/>
              </p:cNvSpPr>
              <p:nvPr>
                <p:custDataLst>
                  <p:tags r:id="rId115"/>
                </p:custDataLst>
              </p:nvPr>
            </p:nvSpPr>
            <p:spPr bwMode="auto">
              <a:xfrm>
                <a:off x="7388225" y="4090988"/>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p>
                <a:endParaRPr lang="de-DE"/>
              </a:p>
            </p:txBody>
          </p:sp>
          <p:sp>
            <p:nvSpPr>
              <p:cNvPr id="8403" name="Freeform 189"/>
              <p:cNvSpPr>
                <a:spLocks/>
              </p:cNvSpPr>
              <p:nvPr>
                <p:custDataLst>
                  <p:tags r:id="rId116"/>
                </p:custDataLst>
              </p:nvPr>
            </p:nvSpPr>
            <p:spPr bwMode="auto">
              <a:xfrm>
                <a:off x="7404100" y="4003675"/>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p>
                <a:endParaRPr lang="de-DE"/>
              </a:p>
            </p:txBody>
          </p:sp>
          <p:sp>
            <p:nvSpPr>
              <p:cNvPr id="8404" name="Freeform 190"/>
              <p:cNvSpPr>
                <a:spLocks/>
              </p:cNvSpPr>
              <p:nvPr>
                <p:custDataLst>
                  <p:tags r:id="rId117"/>
                </p:custDataLst>
              </p:nvPr>
            </p:nvSpPr>
            <p:spPr bwMode="auto">
              <a:xfrm>
                <a:off x="7243763" y="4006850"/>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p>
                <a:endParaRPr lang="de-DE"/>
              </a:p>
            </p:txBody>
          </p:sp>
          <p:sp>
            <p:nvSpPr>
              <p:cNvPr id="8405" name="Freeform 191"/>
              <p:cNvSpPr>
                <a:spLocks/>
              </p:cNvSpPr>
              <p:nvPr>
                <p:custDataLst>
                  <p:tags r:id="rId118"/>
                </p:custDataLst>
              </p:nvPr>
            </p:nvSpPr>
            <p:spPr bwMode="auto">
              <a:xfrm>
                <a:off x="7488238"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406" name="Freeform 192"/>
              <p:cNvSpPr>
                <a:spLocks/>
              </p:cNvSpPr>
              <p:nvPr>
                <p:custDataLst>
                  <p:tags r:id="rId119"/>
                </p:custDataLst>
              </p:nvPr>
            </p:nvSpPr>
            <p:spPr bwMode="auto">
              <a:xfrm>
                <a:off x="6724650"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07" name="Freeform 193"/>
              <p:cNvSpPr>
                <a:spLocks/>
              </p:cNvSpPr>
              <p:nvPr>
                <p:custDataLst>
                  <p:tags r:id="rId120"/>
                </p:custDataLst>
              </p:nvPr>
            </p:nvSpPr>
            <p:spPr bwMode="auto">
              <a:xfrm>
                <a:off x="1211263" y="2643188"/>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08" name="Freeform 194"/>
              <p:cNvSpPr>
                <a:spLocks/>
              </p:cNvSpPr>
              <p:nvPr>
                <p:custDataLst>
                  <p:tags r:id="rId121"/>
                </p:custDataLst>
              </p:nvPr>
            </p:nvSpPr>
            <p:spPr bwMode="auto">
              <a:xfrm>
                <a:off x="2486025" y="4283075"/>
                <a:ext cx="211138"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09" name="Freeform 195"/>
              <p:cNvSpPr>
                <a:spLocks/>
              </p:cNvSpPr>
              <p:nvPr>
                <p:custDataLst>
                  <p:tags r:id="rId122"/>
                </p:custDataLst>
              </p:nvPr>
            </p:nvSpPr>
            <p:spPr bwMode="auto">
              <a:xfrm>
                <a:off x="2655888" y="3487738"/>
                <a:ext cx="73025"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10" name="Freeform 196"/>
              <p:cNvSpPr>
                <a:spLocks/>
              </p:cNvSpPr>
              <p:nvPr>
                <p:custDataLst>
                  <p:tags r:id="rId123"/>
                </p:custDataLst>
              </p:nvPr>
            </p:nvSpPr>
            <p:spPr bwMode="auto">
              <a:xfrm>
                <a:off x="2170113" y="3046413"/>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p>
                <a:endParaRPr lang="de-DE"/>
              </a:p>
            </p:txBody>
          </p:sp>
          <p:sp>
            <p:nvSpPr>
              <p:cNvPr id="8411" name="Freeform 197"/>
              <p:cNvSpPr>
                <a:spLocks/>
              </p:cNvSpPr>
              <p:nvPr>
                <p:custDataLst>
                  <p:tags r:id="rId124"/>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de-DE"/>
              </a:p>
            </p:txBody>
          </p:sp>
          <p:sp>
            <p:nvSpPr>
              <p:cNvPr id="8412" name="Freeform 198"/>
              <p:cNvSpPr>
                <a:spLocks/>
              </p:cNvSpPr>
              <p:nvPr>
                <p:custDataLst>
                  <p:tags r:id="rId125"/>
                </p:custDataLst>
              </p:nvPr>
            </p:nvSpPr>
            <p:spPr bwMode="auto">
              <a:xfrm>
                <a:off x="2501900" y="5380038"/>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413" name="Freeform 199"/>
              <p:cNvSpPr>
                <a:spLocks/>
              </p:cNvSpPr>
              <p:nvPr>
                <p:custDataLst>
                  <p:tags r:id="rId126"/>
                </p:custDataLst>
              </p:nvPr>
            </p:nvSpPr>
            <p:spPr bwMode="auto">
              <a:xfrm>
                <a:off x="2501900" y="5359400"/>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414" name="Freeform 200"/>
              <p:cNvSpPr>
                <a:spLocks/>
              </p:cNvSpPr>
              <p:nvPr>
                <p:custDataLst>
                  <p:tags r:id="rId127"/>
                </p:custDataLst>
              </p:nvPr>
            </p:nvSpPr>
            <p:spPr bwMode="auto">
              <a:xfrm>
                <a:off x="2471738" y="5353050"/>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p>
                <a:endParaRPr lang="de-DE"/>
              </a:p>
            </p:txBody>
          </p:sp>
          <p:sp>
            <p:nvSpPr>
              <p:cNvPr id="8415" name="Freeform 201"/>
              <p:cNvSpPr>
                <a:spLocks/>
              </p:cNvSpPr>
              <p:nvPr>
                <p:custDataLst>
                  <p:tags r:id="rId128"/>
                </p:custDataLst>
              </p:nvPr>
            </p:nvSpPr>
            <p:spPr bwMode="auto">
              <a:xfrm>
                <a:off x="2446338"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p>
                <a:endParaRPr lang="de-DE"/>
              </a:p>
            </p:txBody>
          </p:sp>
          <p:sp>
            <p:nvSpPr>
              <p:cNvPr id="8416" name="Freeform 202"/>
              <p:cNvSpPr>
                <a:spLocks/>
              </p:cNvSpPr>
              <p:nvPr>
                <p:custDataLst>
                  <p:tags r:id="rId129"/>
                </p:custDataLst>
              </p:nvPr>
            </p:nvSpPr>
            <p:spPr bwMode="auto">
              <a:xfrm>
                <a:off x="2422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p>
                <a:endParaRPr lang="de-DE"/>
              </a:p>
            </p:txBody>
          </p:sp>
          <p:sp>
            <p:nvSpPr>
              <p:cNvPr id="8417" name="Freeform 203"/>
              <p:cNvSpPr>
                <a:spLocks/>
              </p:cNvSpPr>
              <p:nvPr>
                <p:custDataLst>
                  <p:tags r:id="rId130"/>
                </p:custDataLst>
              </p:nvPr>
            </p:nvSpPr>
            <p:spPr bwMode="auto">
              <a:xfrm>
                <a:off x="2416175"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p>
                <a:endParaRPr lang="de-DE"/>
              </a:p>
            </p:txBody>
          </p:sp>
          <p:sp>
            <p:nvSpPr>
              <p:cNvPr id="8418" name="Freeform 204"/>
              <p:cNvSpPr>
                <a:spLocks/>
              </p:cNvSpPr>
              <p:nvPr>
                <p:custDataLst>
                  <p:tags r:id="rId131"/>
                </p:custDataLst>
              </p:nvPr>
            </p:nvSpPr>
            <p:spPr bwMode="auto">
              <a:xfrm>
                <a:off x="2316163" y="5002213"/>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419" name="Freeform 205"/>
              <p:cNvSpPr>
                <a:spLocks/>
              </p:cNvSpPr>
              <p:nvPr>
                <p:custDataLst>
                  <p:tags r:id="rId132"/>
                </p:custDataLst>
              </p:nvPr>
            </p:nvSpPr>
            <p:spPr bwMode="auto">
              <a:xfrm>
                <a:off x="2346325" y="5097463"/>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p>
                <a:endParaRPr lang="de-DE"/>
              </a:p>
            </p:txBody>
          </p:sp>
          <p:sp>
            <p:nvSpPr>
              <p:cNvPr id="8420" name="Freeform 206"/>
              <p:cNvSpPr>
                <a:spLocks/>
              </p:cNvSpPr>
              <p:nvPr>
                <p:custDataLst>
                  <p:tags r:id="rId133"/>
                </p:custDataLst>
              </p:nvPr>
            </p:nvSpPr>
            <p:spPr bwMode="auto">
              <a:xfrm>
                <a:off x="2351088" y="5119688"/>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421" name="Freeform 207"/>
              <p:cNvSpPr>
                <a:spLocks/>
              </p:cNvSpPr>
              <p:nvPr>
                <p:custDataLst>
                  <p:tags r:id="rId134"/>
                </p:custDataLst>
              </p:nvPr>
            </p:nvSpPr>
            <p:spPr bwMode="auto">
              <a:xfrm>
                <a:off x="2365375" y="5181600"/>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p>
                <a:endParaRPr lang="de-DE"/>
              </a:p>
            </p:txBody>
          </p:sp>
          <p:sp>
            <p:nvSpPr>
              <p:cNvPr id="8422" name="Freeform 208"/>
              <p:cNvSpPr>
                <a:spLocks/>
              </p:cNvSpPr>
              <p:nvPr>
                <p:custDataLst>
                  <p:tags r:id="rId135"/>
                </p:custDataLst>
              </p:nvPr>
            </p:nvSpPr>
            <p:spPr bwMode="auto">
              <a:xfrm>
                <a:off x="2352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p>
                <a:endParaRPr lang="de-DE"/>
              </a:p>
            </p:txBody>
          </p:sp>
          <p:sp>
            <p:nvSpPr>
              <p:cNvPr id="8423" name="Freeform 209"/>
              <p:cNvSpPr>
                <a:spLocks/>
              </p:cNvSpPr>
              <p:nvPr>
                <p:custDataLst>
                  <p:tags r:id="rId136"/>
                </p:custDataLst>
              </p:nvPr>
            </p:nvSpPr>
            <p:spPr bwMode="auto">
              <a:xfrm>
                <a:off x="2382838" y="5227638"/>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p>
                <a:endParaRPr lang="de-DE"/>
              </a:p>
            </p:txBody>
          </p:sp>
          <p:sp>
            <p:nvSpPr>
              <p:cNvPr id="8424" name="Freeform 210"/>
              <p:cNvSpPr>
                <a:spLocks/>
              </p:cNvSpPr>
              <p:nvPr>
                <p:custDataLst>
                  <p:tags r:id="rId137"/>
                </p:custDataLst>
              </p:nvPr>
            </p:nvSpPr>
            <p:spPr bwMode="auto">
              <a:xfrm>
                <a:off x="2379663" y="5260975"/>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p>
                <a:endParaRPr lang="de-DE"/>
              </a:p>
            </p:txBody>
          </p:sp>
          <p:sp>
            <p:nvSpPr>
              <p:cNvPr id="8425" name="Freeform 211"/>
              <p:cNvSpPr>
                <a:spLocks/>
              </p:cNvSpPr>
              <p:nvPr>
                <p:custDataLst>
                  <p:tags r:id="rId138"/>
                </p:custDataLst>
              </p:nvPr>
            </p:nvSpPr>
            <p:spPr bwMode="auto">
              <a:xfrm>
                <a:off x="2403475"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p>
                <a:endParaRPr lang="de-DE"/>
              </a:p>
            </p:txBody>
          </p:sp>
          <p:sp>
            <p:nvSpPr>
              <p:cNvPr id="8426" name="Freeform 212"/>
              <p:cNvSpPr>
                <a:spLocks/>
              </p:cNvSpPr>
              <p:nvPr>
                <p:custDataLst>
                  <p:tags r:id="rId139"/>
                </p:custDataLst>
              </p:nvPr>
            </p:nvSpPr>
            <p:spPr bwMode="auto">
              <a:xfrm>
                <a:off x="2405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427" name="Freeform 213"/>
              <p:cNvSpPr>
                <a:spLocks/>
              </p:cNvSpPr>
              <p:nvPr>
                <p:custDataLst>
                  <p:tags r:id="rId140"/>
                </p:custDataLst>
              </p:nvPr>
            </p:nvSpPr>
            <p:spPr bwMode="auto">
              <a:xfrm>
                <a:off x="2479675"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p>
                <a:endParaRPr lang="de-DE"/>
              </a:p>
            </p:txBody>
          </p:sp>
          <p:sp>
            <p:nvSpPr>
              <p:cNvPr id="8428" name="Freeform 214"/>
              <p:cNvSpPr>
                <a:spLocks/>
              </p:cNvSpPr>
              <p:nvPr>
                <p:custDataLst>
                  <p:tags r:id="rId141"/>
                </p:custDataLst>
              </p:nvPr>
            </p:nvSpPr>
            <p:spPr bwMode="auto">
              <a:xfrm>
                <a:off x="2517775" y="5314950"/>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p>
                <a:endParaRPr lang="de-DE"/>
              </a:p>
            </p:txBody>
          </p:sp>
          <p:sp>
            <p:nvSpPr>
              <p:cNvPr id="8429" name="Freeform 215"/>
              <p:cNvSpPr>
                <a:spLocks/>
              </p:cNvSpPr>
              <p:nvPr>
                <p:custDataLst>
                  <p:tags r:id="rId142"/>
                </p:custDataLst>
              </p:nvPr>
            </p:nvSpPr>
            <p:spPr bwMode="auto">
              <a:xfrm>
                <a:off x="2070100" y="3081338"/>
                <a:ext cx="52388"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430" name="Freeform 216"/>
              <p:cNvSpPr>
                <a:spLocks/>
              </p:cNvSpPr>
              <p:nvPr>
                <p:custDataLst>
                  <p:tags r:id="rId143"/>
                </p:custDataLst>
              </p:nvPr>
            </p:nvSpPr>
            <p:spPr bwMode="auto">
              <a:xfrm>
                <a:off x="1927225" y="2943225"/>
                <a:ext cx="250825" cy="109538"/>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mpd="sng">
                <a:solidFill>
                  <a:srgbClr val="FFFFFF"/>
                </a:solidFill>
                <a:prstDash val="solid"/>
                <a:round/>
                <a:headEnd/>
                <a:tailEnd/>
              </a:ln>
            </p:spPr>
            <p:txBody>
              <a:bodyPr/>
              <a:lstStyle/>
              <a:p>
                <a:endParaRPr lang="de-DE"/>
              </a:p>
            </p:txBody>
          </p:sp>
          <p:sp>
            <p:nvSpPr>
              <p:cNvPr id="8431" name="Freeform 217"/>
              <p:cNvSpPr>
                <a:spLocks/>
              </p:cNvSpPr>
              <p:nvPr>
                <p:custDataLst>
                  <p:tags r:id="rId144"/>
                </p:custDataLst>
              </p:nvPr>
            </p:nvSpPr>
            <p:spPr bwMode="auto">
              <a:xfrm>
                <a:off x="2232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mpd="sng">
                <a:solidFill>
                  <a:srgbClr val="FFFFFF"/>
                </a:solidFill>
                <a:prstDash val="solid"/>
                <a:round/>
                <a:headEnd/>
                <a:tailEnd/>
              </a:ln>
            </p:spPr>
            <p:txBody>
              <a:bodyPr/>
              <a:lstStyle/>
              <a:p>
                <a:endParaRPr lang="de-DE"/>
              </a:p>
            </p:txBody>
          </p:sp>
          <p:sp>
            <p:nvSpPr>
              <p:cNvPr id="8432" name="Freeform 218"/>
              <p:cNvSpPr>
                <a:spLocks/>
              </p:cNvSpPr>
              <p:nvPr>
                <p:custDataLst>
                  <p:tags r:id="rId145"/>
                </p:custDataLst>
              </p:nvPr>
            </p:nvSpPr>
            <p:spPr bwMode="auto">
              <a:xfrm>
                <a:off x="1800225" y="3106738"/>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3" name="Freeform 219"/>
              <p:cNvSpPr>
                <a:spLocks/>
              </p:cNvSpPr>
              <p:nvPr>
                <p:custDataLst>
                  <p:tags r:id="rId146"/>
                </p:custDataLst>
              </p:nvPr>
            </p:nvSpPr>
            <p:spPr bwMode="auto">
              <a:xfrm>
                <a:off x="1720850"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4" name="Freeform 220"/>
              <p:cNvSpPr>
                <a:spLocks/>
              </p:cNvSpPr>
              <p:nvPr>
                <p:custDataLst>
                  <p:tags r:id="rId147"/>
                </p:custDataLst>
              </p:nvPr>
            </p:nvSpPr>
            <p:spPr bwMode="auto">
              <a:xfrm>
                <a:off x="1768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5" name="Freeform 221"/>
              <p:cNvSpPr>
                <a:spLocks/>
              </p:cNvSpPr>
              <p:nvPr>
                <p:custDataLst>
                  <p:tags r:id="rId148"/>
                </p:custDataLst>
              </p:nvPr>
            </p:nvSpPr>
            <p:spPr bwMode="auto">
              <a:xfrm>
                <a:off x="1800225" y="3179763"/>
                <a:ext cx="142875"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6" name="Freeform 222"/>
              <p:cNvSpPr>
                <a:spLocks/>
              </p:cNvSpPr>
              <p:nvPr>
                <p:custDataLst>
                  <p:tags r:id="rId149"/>
                </p:custDataLst>
              </p:nvPr>
            </p:nvSpPr>
            <p:spPr bwMode="auto">
              <a:xfrm>
                <a:off x="1817688" y="3209925"/>
                <a:ext cx="125412"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7" name="Freeform 223"/>
              <p:cNvSpPr>
                <a:spLocks/>
              </p:cNvSpPr>
              <p:nvPr>
                <p:custDataLst>
                  <p:tags r:id="rId150"/>
                </p:custDataLst>
              </p:nvPr>
            </p:nvSpPr>
            <p:spPr bwMode="auto">
              <a:xfrm>
                <a:off x="1868488"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8" name="Freeform 224"/>
              <p:cNvSpPr>
                <a:spLocks/>
              </p:cNvSpPr>
              <p:nvPr>
                <p:custDataLst>
                  <p:tags r:id="rId151"/>
                </p:custDataLst>
              </p:nvPr>
            </p:nvSpPr>
            <p:spPr bwMode="auto">
              <a:xfrm>
                <a:off x="1949450" y="3376613"/>
                <a:ext cx="142875"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39" name="Freeform 225"/>
              <p:cNvSpPr>
                <a:spLocks/>
              </p:cNvSpPr>
              <p:nvPr>
                <p:custDataLst>
                  <p:tags r:id="rId152"/>
                </p:custDataLst>
              </p:nvPr>
            </p:nvSpPr>
            <p:spPr bwMode="auto">
              <a:xfrm>
                <a:off x="2630488" y="4630738"/>
                <a:ext cx="13335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0" name="Freeform 226"/>
              <p:cNvSpPr>
                <a:spLocks/>
              </p:cNvSpPr>
              <p:nvPr>
                <p:custDataLst>
                  <p:tags r:id="rId153"/>
                </p:custDataLst>
              </p:nvPr>
            </p:nvSpPr>
            <p:spPr bwMode="auto">
              <a:xfrm>
                <a:off x="4176713" y="1247775"/>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1" name="Freeform 227"/>
              <p:cNvSpPr>
                <a:spLocks/>
              </p:cNvSpPr>
              <p:nvPr>
                <p:custDataLst>
                  <p:tags r:id="rId154"/>
                </p:custDataLst>
              </p:nvPr>
            </p:nvSpPr>
            <p:spPr bwMode="auto">
              <a:xfrm>
                <a:off x="4103688" y="1477963"/>
                <a:ext cx="449262"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2" name="Freeform 228"/>
              <p:cNvSpPr>
                <a:spLocks/>
              </p:cNvSpPr>
              <p:nvPr>
                <p:custDataLst>
                  <p:tags r:id="rId155"/>
                </p:custDataLst>
              </p:nvPr>
            </p:nvSpPr>
            <p:spPr bwMode="auto">
              <a:xfrm>
                <a:off x="4443413" y="2319338"/>
                <a:ext cx="49212"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9525" cmpd="sng">
                <a:solidFill>
                  <a:srgbClr val="FFFFFF"/>
                </a:solidFill>
                <a:prstDash val="solid"/>
                <a:round/>
                <a:headEnd/>
                <a:tailEnd/>
              </a:ln>
            </p:spPr>
            <p:txBody>
              <a:bodyPr/>
              <a:lstStyle/>
              <a:p>
                <a:endParaRPr lang="de-DE"/>
              </a:p>
            </p:txBody>
          </p:sp>
          <p:sp>
            <p:nvSpPr>
              <p:cNvPr id="8443" name="Freeform 229"/>
              <p:cNvSpPr>
                <a:spLocks/>
              </p:cNvSpPr>
              <p:nvPr>
                <p:custDataLst>
                  <p:tags r:id="rId156"/>
                </p:custDataLst>
              </p:nvPr>
            </p:nvSpPr>
            <p:spPr bwMode="auto">
              <a:xfrm>
                <a:off x="4151313" y="2159000"/>
                <a:ext cx="84137"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4" name="Freeform 230"/>
              <p:cNvSpPr>
                <a:spLocks/>
              </p:cNvSpPr>
              <p:nvPr>
                <p:custDataLst>
                  <p:tags r:id="rId157"/>
                </p:custDataLst>
              </p:nvPr>
            </p:nvSpPr>
            <p:spPr bwMode="auto">
              <a:xfrm>
                <a:off x="4089400" y="1978025"/>
                <a:ext cx="84138"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5" name="Freeform 231"/>
              <p:cNvSpPr>
                <a:spLocks/>
              </p:cNvSpPr>
              <p:nvPr>
                <p:custDataLst>
                  <p:tags r:id="rId158"/>
                </p:custDataLst>
              </p:nvPr>
            </p:nvSpPr>
            <p:spPr bwMode="auto">
              <a:xfrm>
                <a:off x="4070350" y="2041525"/>
                <a:ext cx="84138"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6" name="Freeform 232"/>
              <p:cNvSpPr>
                <a:spLocks/>
              </p:cNvSpPr>
              <p:nvPr>
                <p:custDataLst>
                  <p:tags r:id="rId159"/>
                </p:custDataLst>
              </p:nvPr>
            </p:nvSpPr>
            <p:spPr bwMode="auto">
              <a:xfrm>
                <a:off x="4830763" y="2595563"/>
                <a:ext cx="33337" cy="13176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47" name="Freeform 233"/>
              <p:cNvSpPr>
                <a:spLocks/>
              </p:cNvSpPr>
              <p:nvPr>
                <p:custDataLst>
                  <p:tags r:id="rId160"/>
                </p:custDataLst>
              </p:nvPr>
            </p:nvSpPr>
            <p:spPr bwMode="auto">
              <a:xfrm>
                <a:off x="4779963" y="2647950"/>
                <a:ext cx="69850" cy="130175"/>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cmpd="sng">
                <a:solidFill>
                  <a:srgbClr val="FFFFFF"/>
                </a:solidFill>
                <a:prstDash val="solid"/>
                <a:round/>
                <a:headEnd/>
                <a:tailEnd/>
              </a:ln>
            </p:spPr>
            <p:txBody>
              <a:bodyPr/>
              <a:lstStyle/>
              <a:p>
                <a:endParaRPr lang="de-DE"/>
              </a:p>
            </p:txBody>
          </p:sp>
          <p:sp>
            <p:nvSpPr>
              <p:cNvPr id="8448" name="Freeform 234"/>
              <p:cNvSpPr>
                <a:spLocks/>
              </p:cNvSpPr>
              <p:nvPr>
                <p:custDataLst>
                  <p:tags r:id="rId161"/>
                </p:custDataLst>
              </p:nvPr>
            </p:nvSpPr>
            <p:spPr bwMode="auto">
              <a:xfrm>
                <a:off x="3781425" y="1901825"/>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0C0C0"/>
              </a:solidFill>
              <a:ln w="9525" cmpd="sng">
                <a:solidFill>
                  <a:srgbClr val="FFFFFF"/>
                </a:solidFill>
                <a:prstDash val="solid"/>
                <a:round/>
                <a:headEnd/>
                <a:tailEnd/>
              </a:ln>
            </p:spPr>
            <p:txBody>
              <a:bodyPr/>
              <a:lstStyle/>
              <a:p>
                <a:endParaRPr lang="de-DE"/>
              </a:p>
            </p:txBody>
          </p:sp>
          <p:sp>
            <p:nvSpPr>
              <p:cNvPr id="8449" name="Freeform 235"/>
              <p:cNvSpPr>
                <a:spLocks/>
              </p:cNvSpPr>
              <p:nvPr>
                <p:custDataLst>
                  <p:tags r:id="rId162"/>
                </p:custDataLst>
              </p:nvPr>
            </p:nvSpPr>
            <p:spPr bwMode="auto">
              <a:xfrm>
                <a:off x="3594100" y="2813050"/>
                <a:ext cx="306388"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mpd="sng">
                <a:solidFill>
                  <a:srgbClr val="FFFFFF"/>
                </a:solidFill>
                <a:prstDash val="solid"/>
                <a:round/>
                <a:headEnd/>
                <a:tailEnd/>
              </a:ln>
            </p:spPr>
            <p:txBody>
              <a:bodyPr/>
              <a:lstStyle/>
              <a:p>
                <a:endParaRPr lang="de-DE"/>
              </a:p>
            </p:txBody>
          </p:sp>
          <p:sp>
            <p:nvSpPr>
              <p:cNvPr id="8450" name="Freeform 236"/>
              <p:cNvSpPr>
                <a:spLocks/>
              </p:cNvSpPr>
              <p:nvPr>
                <p:custDataLst>
                  <p:tags r:id="rId163"/>
                </p:custDataLst>
              </p:nvPr>
            </p:nvSpPr>
            <p:spPr bwMode="auto">
              <a:xfrm>
                <a:off x="3709988" y="2873375"/>
                <a:ext cx="414337"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cmpd="sng">
                <a:solidFill>
                  <a:srgbClr val="FFFFFF"/>
                </a:solidFill>
                <a:prstDash val="solid"/>
                <a:round/>
                <a:headEnd/>
                <a:tailEnd/>
              </a:ln>
            </p:spPr>
            <p:txBody>
              <a:bodyPr/>
              <a:lstStyle/>
              <a:p>
                <a:endParaRPr lang="de-DE"/>
              </a:p>
            </p:txBody>
          </p:sp>
          <p:sp>
            <p:nvSpPr>
              <p:cNvPr id="8451" name="Freeform 237"/>
              <p:cNvSpPr>
                <a:spLocks/>
              </p:cNvSpPr>
              <p:nvPr>
                <p:custDataLst>
                  <p:tags r:id="rId164"/>
                </p:custDataLst>
              </p:nvPr>
            </p:nvSpPr>
            <p:spPr bwMode="auto">
              <a:xfrm>
                <a:off x="3808413" y="2479675"/>
                <a:ext cx="493712"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mpd="sng">
                <a:solidFill>
                  <a:srgbClr val="FFFFFF"/>
                </a:solidFill>
                <a:prstDash val="solid"/>
                <a:round/>
                <a:headEnd/>
                <a:tailEnd/>
              </a:ln>
            </p:spPr>
            <p:txBody>
              <a:bodyPr/>
              <a:lstStyle/>
              <a:p>
                <a:endParaRPr lang="de-DE"/>
              </a:p>
            </p:txBody>
          </p:sp>
          <p:sp>
            <p:nvSpPr>
              <p:cNvPr id="8452" name="Freeform 238"/>
              <p:cNvSpPr>
                <a:spLocks/>
              </p:cNvSpPr>
              <p:nvPr>
                <p:custDataLst>
                  <p:tags r:id="rId165"/>
                </p:custDataLst>
              </p:nvPr>
            </p:nvSpPr>
            <p:spPr bwMode="auto">
              <a:xfrm>
                <a:off x="4244975" y="2614613"/>
                <a:ext cx="384175"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a:lstStyle/>
              <a:p>
                <a:endParaRPr lang="de-DE"/>
              </a:p>
            </p:txBody>
          </p:sp>
          <p:sp>
            <p:nvSpPr>
              <p:cNvPr id="8453" name="Freeform 239"/>
              <p:cNvSpPr>
                <a:spLocks/>
              </p:cNvSpPr>
              <p:nvPr>
                <p:custDataLst>
                  <p:tags r:id="rId166"/>
                </p:custDataLst>
              </p:nvPr>
            </p:nvSpPr>
            <p:spPr bwMode="auto">
              <a:xfrm>
                <a:off x="4197350" y="2479675"/>
                <a:ext cx="93663"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9525" cmpd="sng">
                <a:solidFill>
                  <a:srgbClr val="FFFFFF"/>
                </a:solidFill>
                <a:prstDash val="solid"/>
                <a:round/>
                <a:headEnd/>
                <a:tailEnd/>
              </a:ln>
            </p:spPr>
            <p:txBody>
              <a:bodyPr/>
              <a:lstStyle/>
              <a:p>
                <a:endParaRPr lang="de-DE"/>
              </a:p>
            </p:txBody>
          </p:sp>
          <p:sp>
            <p:nvSpPr>
              <p:cNvPr id="8454" name="Freeform 240"/>
              <p:cNvSpPr>
                <a:spLocks/>
              </p:cNvSpPr>
              <p:nvPr>
                <p:custDataLst>
                  <p:tags r:id="rId167"/>
                </p:custDataLst>
              </p:nvPr>
            </p:nvSpPr>
            <p:spPr bwMode="auto">
              <a:xfrm>
                <a:off x="3579813" y="2790825"/>
                <a:ext cx="231775"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mpd="sng">
                <a:solidFill>
                  <a:srgbClr val="FFFFFF"/>
                </a:solidFill>
                <a:prstDash val="solid"/>
                <a:round/>
                <a:headEnd/>
                <a:tailEnd/>
              </a:ln>
            </p:spPr>
            <p:txBody>
              <a:bodyPr/>
              <a:lstStyle/>
              <a:p>
                <a:endParaRPr lang="de-DE"/>
              </a:p>
            </p:txBody>
          </p:sp>
          <p:sp>
            <p:nvSpPr>
              <p:cNvPr id="8455" name="Freeform 241"/>
              <p:cNvSpPr>
                <a:spLocks/>
              </p:cNvSpPr>
              <p:nvPr>
                <p:custDataLst>
                  <p:tags r:id="rId168"/>
                </p:custDataLst>
              </p:nvPr>
            </p:nvSpPr>
            <p:spPr bwMode="auto">
              <a:xfrm>
                <a:off x="3548063" y="1598613"/>
                <a:ext cx="1905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mpd="sng">
                <a:solidFill>
                  <a:srgbClr val="FFFFFF"/>
                </a:solidFill>
                <a:prstDash val="solid"/>
                <a:round/>
                <a:headEnd/>
                <a:tailEnd/>
              </a:ln>
            </p:spPr>
            <p:txBody>
              <a:bodyPr/>
              <a:lstStyle/>
              <a:p>
                <a:endParaRPr lang="de-DE"/>
              </a:p>
            </p:txBody>
          </p:sp>
          <p:sp>
            <p:nvSpPr>
              <p:cNvPr id="8456" name="Freeform 242"/>
              <p:cNvSpPr>
                <a:spLocks/>
              </p:cNvSpPr>
              <p:nvPr>
                <p:custDataLst>
                  <p:tags r:id="rId169"/>
                </p:custDataLst>
              </p:nvPr>
            </p:nvSpPr>
            <p:spPr bwMode="auto">
              <a:xfrm>
                <a:off x="4340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57" name="Freeform 243"/>
              <p:cNvSpPr>
                <a:spLocks/>
              </p:cNvSpPr>
              <p:nvPr>
                <p:custDataLst>
                  <p:tags r:id="rId170"/>
                </p:custDataLst>
              </p:nvPr>
            </p:nvSpPr>
            <p:spPr bwMode="auto">
              <a:xfrm>
                <a:off x="4227513" y="1525588"/>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58" name="Freeform 244"/>
              <p:cNvSpPr>
                <a:spLocks/>
              </p:cNvSpPr>
              <p:nvPr>
                <p:custDataLst>
                  <p:tags r:id="rId171"/>
                </p:custDataLst>
              </p:nvPr>
            </p:nvSpPr>
            <p:spPr bwMode="auto">
              <a:xfrm>
                <a:off x="4365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59" name="Freeform 245"/>
              <p:cNvSpPr>
                <a:spLocks/>
              </p:cNvSpPr>
              <p:nvPr>
                <p:custDataLst>
                  <p:tags r:id="rId172"/>
                </p:custDataLst>
              </p:nvPr>
            </p:nvSpPr>
            <p:spPr bwMode="auto">
              <a:xfrm>
                <a:off x="3810000" y="2001838"/>
                <a:ext cx="28575" cy="57150"/>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60" name="Freeform 246"/>
              <p:cNvSpPr>
                <a:spLocks/>
              </p:cNvSpPr>
              <p:nvPr>
                <p:custDataLst>
                  <p:tags r:id="rId173"/>
                </p:custDataLst>
              </p:nvPr>
            </p:nvSpPr>
            <p:spPr bwMode="auto">
              <a:xfrm>
                <a:off x="4762500" y="2530475"/>
                <a:ext cx="50800" cy="57150"/>
              </a:xfrm>
              <a:custGeom>
                <a:avLst/>
                <a:gdLst>
                  <a:gd name="T0" fmla="*/ 0 w 113"/>
                  <a:gd name="T1" fmla="*/ 2147483647 h 74"/>
                  <a:gd name="T2" fmla="*/ 214748364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2147483647 h 74"/>
                  <a:gd name="T38" fmla="*/ 2147483647 w 113"/>
                  <a:gd name="T39" fmla="*/ 0 h 74"/>
                  <a:gd name="T40" fmla="*/ 2147483647 w 113"/>
                  <a:gd name="T41" fmla="*/ 2147483647 h 74"/>
                  <a:gd name="T42" fmla="*/ 2147483647 w 113"/>
                  <a:gd name="T43" fmla="*/ 2147483647 h 74"/>
                  <a:gd name="T44" fmla="*/ 2147483647 w 113"/>
                  <a:gd name="T45" fmla="*/ 2147483647 h 74"/>
                  <a:gd name="T46" fmla="*/ 2147483647 w 113"/>
                  <a:gd name="T47" fmla="*/ 2147483647 h 74"/>
                  <a:gd name="T48" fmla="*/ 214748364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cmpd="sng">
                <a:solidFill>
                  <a:srgbClr val="FFFFFF"/>
                </a:solidFill>
                <a:prstDash val="solid"/>
                <a:round/>
                <a:headEnd/>
                <a:tailEnd/>
              </a:ln>
            </p:spPr>
            <p:txBody>
              <a:bodyPr/>
              <a:lstStyle/>
              <a:p>
                <a:endParaRPr lang="de-DE"/>
              </a:p>
            </p:txBody>
          </p:sp>
          <p:sp>
            <p:nvSpPr>
              <p:cNvPr id="8461" name="Freeform 247"/>
              <p:cNvSpPr>
                <a:spLocks/>
              </p:cNvSpPr>
              <p:nvPr>
                <p:custDataLst>
                  <p:tags r:id="rId174"/>
                </p:custDataLst>
              </p:nvPr>
            </p:nvSpPr>
            <p:spPr bwMode="auto">
              <a:xfrm>
                <a:off x="4370388" y="3322638"/>
                <a:ext cx="325437"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a:lstStyle/>
              <a:p>
                <a:endParaRPr lang="de-DE"/>
              </a:p>
            </p:txBody>
          </p:sp>
          <p:sp>
            <p:nvSpPr>
              <p:cNvPr id="8462" name="Freeform 248"/>
              <p:cNvSpPr>
                <a:spLocks/>
              </p:cNvSpPr>
              <p:nvPr>
                <p:custDataLst>
                  <p:tags r:id="rId175"/>
                </p:custDataLst>
              </p:nvPr>
            </p:nvSpPr>
            <p:spPr bwMode="auto">
              <a:xfrm>
                <a:off x="4306888" y="3490913"/>
                <a:ext cx="500062"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cmpd="sng">
                <a:solidFill>
                  <a:srgbClr val="FFFFFF"/>
                </a:solidFill>
                <a:prstDash val="solid"/>
                <a:round/>
                <a:headEnd/>
                <a:tailEnd/>
              </a:ln>
            </p:spPr>
            <p:txBody>
              <a:bodyPr/>
              <a:lstStyle/>
              <a:p>
                <a:endParaRPr lang="de-DE"/>
              </a:p>
            </p:txBody>
          </p:sp>
          <p:sp>
            <p:nvSpPr>
              <p:cNvPr id="8463" name="Freeform 249"/>
              <p:cNvSpPr>
                <a:spLocks/>
              </p:cNvSpPr>
              <p:nvPr>
                <p:custDataLst>
                  <p:tags r:id="rId176"/>
                </p:custDataLst>
              </p:nvPr>
            </p:nvSpPr>
            <p:spPr bwMode="auto">
              <a:xfrm>
                <a:off x="4243388" y="3590925"/>
                <a:ext cx="55562"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a:lstStyle/>
              <a:p>
                <a:endParaRPr lang="de-DE"/>
              </a:p>
            </p:txBody>
          </p:sp>
          <p:sp>
            <p:nvSpPr>
              <p:cNvPr id="8464" name="Freeform 250"/>
              <p:cNvSpPr>
                <a:spLocks/>
              </p:cNvSpPr>
              <p:nvPr>
                <p:custDataLst>
                  <p:tags r:id="rId177"/>
                </p:custDataLst>
              </p:nvPr>
            </p:nvSpPr>
            <p:spPr bwMode="auto">
              <a:xfrm>
                <a:off x="4225925" y="3590925"/>
                <a:ext cx="1524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mpd="sng">
                <a:solidFill>
                  <a:srgbClr val="FFFFFF"/>
                </a:solidFill>
                <a:prstDash val="solid"/>
                <a:round/>
                <a:headEnd/>
                <a:tailEnd/>
              </a:ln>
            </p:spPr>
            <p:txBody>
              <a:bodyPr/>
              <a:lstStyle/>
              <a:p>
                <a:endParaRPr lang="de-DE"/>
              </a:p>
            </p:txBody>
          </p:sp>
          <p:sp>
            <p:nvSpPr>
              <p:cNvPr id="8465" name="Freeform 251"/>
              <p:cNvSpPr>
                <a:spLocks/>
              </p:cNvSpPr>
              <p:nvPr>
                <p:custDataLst>
                  <p:tags r:id="rId178"/>
                </p:custDataLst>
              </p:nvPr>
            </p:nvSpPr>
            <p:spPr bwMode="auto">
              <a:xfrm>
                <a:off x="4759325" y="3995738"/>
                <a:ext cx="260350"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a:lstStyle/>
              <a:p>
                <a:endParaRPr lang="de-DE"/>
              </a:p>
            </p:txBody>
          </p:sp>
          <p:sp>
            <p:nvSpPr>
              <p:cNvPr id="8466" name="Freeform 252"/>
              <p:cNvSpPr>
                <a:spLocks/>
              </p:cNvSpPr>
              <p:nvPr>
                <p:custDataLst>
                  <p:tags r:id="rId179"/>
                </p:custDataLst>
              </p:nvPr>
            </p:nvSpPr>
            <p:spPr bwMode="auto">
              <a:xfrm>
                <a:off x="4494213" y="4235450"/>
                <a:ext cx="238125"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cmpd="sng">
                <a:solidFill>
                  <a:srgbClr val="FFFFFF"/>
                </a:solidFill>
                <a:prstDash val="solid"/>
                <a:round/>
                <a:headEnd/>
                <a:tailEnd/>
              </a:ln>
            </p:spPr>
            <p:txBody>
              <a:bodyPr/>
              <a:lstStyle/>
              <a:p>
                <a:endParaRPr lang="de-DE"/>
              </a:p>
            </p:txBody>
          </p:sp>
          <p:sp>
            <p:nvSpPr>
              <p:cNvPr id="8467" name="Freeform 253"/>
              <p:cNvSpPr>
                <a:spLocks/>
              </p:cNvSpPr>
              <p:nvPr>
                <p:custDataLst>
                  <p:tags r:id="rId180"/>
                </p:custDataLst>
              </p:nvPr>
            </p:nvSpPr>
            <p:spPr bwMode="auto">
              <a:xfrm>
                <a:off x="5067300" y="4037013"/>
                <a:ext cx="196850"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cmpd="sng">
                <a:solidFill>
                  <a:srgbClr val="FFFFFF"/>
                </a:solidFill>
                <a:prstDash val="solid"/>
                <a:round/>
                <a:headEnd/>
                <a:tailEnd/>
              </a:ln>
            </p:spPr>
            <p:txBody>
              <a:bodyPr/>
              <a:lstStyle/>
              <a:p>
                <a:endParaRPr lang="de-DE"/>
              </a:p>
            </p:txBody>
          </p:sp>
          <p:sp>
            <p:nvSpPr>
              <p:cNvPr id="8468" name="Freeform 254"/>
              <p:cNvSpPr>
                <a:spLocks/>
              </p:cNvSpPr>
              <p:nvPr>
                <p:custDataLst>
                  <p:tags r:id="rId181"/>
                </p:custDataLst>
              </p:nvPr>
            </p:nvSpPr>
            <p:spPr bwMode="auto">
              <a:xfrm>
                <a:off x="4743450" y="3735388"/>
                <a:ext cx="36513"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mpd="sng">
                <a:solidFill>
                  <a:srgbClr val="FFFFFF"/>
                </a:solidFill>
                <a:prstDash val="solid"/>
                <a:round/>
                <a:headEnd/>
                <a:tailEnd/>
              </a:ln>
            </p:spPr>
            <p:txBody>
              <a:bodyPr/>
              <a:lstStyle/>
              <a:p>
                <a:endParaRPr lang="de-DE"/>
              </a:p>
            </p:txBody>
          </p:sp>
          <p:sp>
            <p:nvSpPr>
              <p:cNvPr id="8469" name="Freeform 255"/>
              <p:cNvSpPr>
                <a:spLocks/>
              </p:cNvSpPr>
              <p:nvPr>
                <p:custDataLst>
                  <p:tags r:id="rId182"/>
                </p:custDataLst>
              </p:nvPr>
            </p:nvSpPr>
            <p:spPr bwMode="auto">
              <a:xfrm>
                <a:off x="4732338" y="3695700"/>
                <a:ext cx="55562"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mpd="sng">
                <a:solidFill>
                  <a:srgbClr val="FFFFFF"/>
                </a:solidFill>
                <a:prstDash val="solid"/>
                <a:round/>
                <a:headEnd/>
                <a:tailEnd/>
              </a:ln>
            </p:spPr>
            <p:txBody>
              <a:bodyPr/>
              <a:lstStyle/>
              <a:p>
                <a:endParaRPr lang="de-DE"/>
              </a:p>
            </p:txBody>
          </p:sp>
          <p:sp>
            <p:nvSpPr>
              <p:cNvPr id="8470" name="Freeform 256"/>
              <p:cNvSpPr>
                <a:spLocks/>
              </p:cNvSpPr>
              <p:nvPr>
                <p:custDataLst>
                  <p:tags r:id="rId183"/>
                </p:custDataLst>
              </p:nvPr>
            </p:nvSpPr>
            <p:spPr bwMode="auto">
              <a:xfrm>
                <a:off x="5041900" y="2395538"/>
                <a:ext cx="503238"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mpd="sng">
                <a:solidFill>
                  <a:srgbClr val="FFFFFF"/>
                </a:solidFill>
                <a:prstDash val="solid"/>
                <a:round/>
                <a:headEnd/>
                <a:tailEnd/>
              </a:ln>
            </p:spPr>
            <p:txBody>
              <a:bodyPr/>
              <a:lstStyle/>
              <a:p>
                <a:endParaRPr lang="de-DE"/>
              </a:p>
            </p:txBody>
          </p:sp>
          <p:sp>
            <p:nvSpPr>
              <p:cNvPr id="8471" name="Freeform 257"/>
              <p:cNvSpPr>
                <a:spLocks/>
              </p:cNvSpPr>
              <p:nvPr>
                <p:custDataLst>
                  <p:tags r:id="rId184"/>
                </p:custDataLst>
              </p:nvPr>
            </p:nvSpPr>
            <p:spPr bwMode="auto">
              <a:xfrm>
                <a:off x="5065713" y="3052763"/>
                <a:ext cx="247650" cy="22860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a:lstStyle/>
              <a:p>
                <a:endParaRPr lang="de-DE"/>
              </a:p>
            </p:txBody>
          </p:sp>
          <p:sp>
            <p:nvSpPr>
              <p:cNvPr id="8472" name="Freeform 258"/>
              <p:cNvSpPr>
                <a:spLocks/>
              </p:cNvSpPr>
              <p:nvPr>
                <p:custDataLst>
                  <p:tags r:id="rId185"/>
                </p:custDataLst>
              </p:nvPr>
            </p:nvSpPr>
            <p:spPr bwMode="auto">
              <a:xfrm>
                <a:off x="5260975" y="2827338"/>
                <a:ext cx="120650" cy="120650"/>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73" name="Freeform 259"/>
              <p:cNvSpPr>
                <a:spLocks/>
              </p:cNvSpPr>
              <p:nvPr>
                <p:custDataLst>
                  <p:tags r:id="rId186"/>
                </p:custDataLst>
              </p:nvPr>
            </p:nvSpPr>
            <p:spPr bwMode="auto">
              <a:xfrm>
                <a:off x="4948238" y="2479675"/>
                <a:ext cx="222250"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cmpd="sng">
                <a:solidFill>
                  <a:srgbClr val="FFFFFF"/>
                </a:solidFill>
                <a:prstDash val="solid"/>
                <a:round/>
                <a:headEnd/>
                <a:tailEnd/>
              </a:ln>
            </p:spPr>
            <p:txBody>
              <a:bodyPr/>
              <a:lstStyle/>
              <a:p>
                <a:endParaRPr lang="de-DE"/>
              </a:p>
            </p:txBody>
          </p:sp>
          <p:sp>
            <p:nvSpPr>
              <p:cNvPr id="8474" name="Freeform 260"/>
              <p:cNvSpPr>
                <a:spLocks/>
              </p:cNvSpPr>
              <p:nvPr>
                <p:custDataLst>
                  <p:tags r:id="rId187"/>
                </p:custDataLst>
              </p:nvPr>
            </p:nvSpPr>
            <p:spPr bwMode="auto">
              <a:xfrm>
                <a:off x="5448300" y="2439988"/>
                <a:ext cx="331788"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a:lstStyle/>
              <a:p>
                <a:endParaRPr lang="de-DE"/>
              </a:p>
            </p:txBody>
          </p:sp>
          <p:sp>
            <p:nvSpPr>
              <p:cNvPr id="8475" name="Freeform 261"/>
              <p:cNvSpPr>
                <a:spLocks/>
              </p:cNvSpPr>
              <p:nvPr>
                <p:custDataLst>
                  <p:tags r:id="rId188"/>
                </p:custDataLst>
              </p:nvPr>
            </p:nvSpPr>
            <p:spPr bwMode="auto">
              <a:xfrm>
                <a:off x="5480050" y="2489200"/>
                <a:ext cx="365125"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9525" cmpd="sng">
                <a:solidFill>
                  <a:srgbClr val="FFFFFF"/>
                </a:solidFill>
                <a:prstDash val="solid"/>
                <a:round/>
                <a:headEnd/>
                <a:tailEnd/>
              </a:ln>
            </p:spPr>
            <p:txBody>
              <a:bodyPr/>
              <a:lstStyle/>
              <a:p>
                <a:endParaRPr lang="de-DE"/>
              </a:p>
            </p:txBody>
          </p:sp>
          <p:sp>
            <p:nvSpPr>
              <p:cNvPr id="8476" name="Freeform 262"/>
              <p:cNvSpPr>
                <a:spLocks/>
              </p:cNvSpPr>
              <p:nvPr>
                <p:custDataLst>
                  <p:tags r:id="rId189"/>
                </p:custDataLst>
              </p:nvPr>
            </p:nvSpPr>
            <p:spPr bwMode="auto">
              <a:xfrm>
                <a:off x="6270625" y="2757488"/>
                <a:ext cx="220663"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77" name="Freeform 263"/>
              <p:cNvSpPr>
                <a:spLocks/>
              </p:cNvSpPr>
              <p:nvPr>
                <p:custDataLst>
                  <p:tags r:id="rId190"/>
                </p:custDataLst>
              </p:nvPr>
            </p:nvSpPr>
            <p:spPr bwMode="auto">
              <a:xfrm>
                <a:off x="3594100" y="3267075"/>
                <a:ext cx="80963" cy="58738"/>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a:lstStyle/>
              <a:p>
                <a:endParaRPr lang="de-DE"/>
              </a:p>
            </p:txBody>
          </p:sp>
          <p:sp>
            <p:nvSpPr>
              <p:cNvPr id="8478" name="Freeform 264"/>
              <p:cNvSpPr>
                <a:spLocks/>
              </p:cNvSpPr>
              <p:nvPr>
                <p:custDataLst>
                  <p:tags r:id="rId191"/>
                </p:custDataLst>
              </p:nvPr>
            </p:nvSpPr>
            <p:spPr bwMode="auto">
              <a:xfrm>
                <a:off x="3678238" y="3349625"/>
                <a:ext cx="74612"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a:lstStyle/>
              <a:p>
                <a:endParaRPr lang="de-DE"/>
              </a:p>
            </p:txBody>
          </p:sp>
          <p:sp>
            <p:nvSpPr>
              <p:cNvPr id="8479" name="Freeform 265"/>
              <p:cNvSpPr>
                <a:spLocks/>
              </p:cNvSpPr>
              <p:nvPr>
                <p:custDataLst>
                  <p:tags r:id="rId192"/>
                </p:custDataLst>
              </p:nvPr>
            </p:nvSpPr>
            <p:spPr bwMode="auto">
              <a:xfrm>
                <a:off x="3721100" y="3400425"/>
                <a:ext cx="104775" cy="1317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a:lstStyle/>
              <a:p>
                <a:endParaRPr lang="de-DE"/>
              </a:p>
            </p:txBody>
          </p:sp>
          <p:sp>
            <p:nvSpPr>
              <p:cNvPr id="8480" name="Freeform 266"/>
              <p:cNvSpPr>
                <a:spLocks/>
              </p:cNvSpPr>
              <p:nvPr>
                <p:custDataLst>
                  <p:tags r:id="rId193"/>
                </p:custDataLst>
              </p:nvPr>
            </p:nvSpPr>
            <p:spPr bwMode="auto">
              <a:xfrm>
                <a:off x="3935413" y="3319463"/>
                <a:ext cx="104775" cy="201612"/>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mpd="sng">
                <a:solidFill>
                  <a:srgbClr val="FFFFFF"/>
                </a:solidFill>
                <a:prstDash val="solid"/>
                <a:round/>
                <a:headEnd/>
                <a:tailEnd/>
              </a:ln>
            </p:spPr>
            <p:txBody>
              <a:bodyPr/>
              <a:lstStyle/>
              <a:p>
                <a:endParaRPr lang="de-DE"/>
              </a:p>
            </p:txBody>
          </p:sp>
          <p:sp>
            <p:nvSpPr>
              <p:cNvPr id="8481" name="Freeform 267"/>
              <p:cNvSpPr>
                <a:spLocks/>
              </p:cNvSpPr>
              <p:nvPr>
                <p:custDataLst>
                  <p:tags r:id="rId194"/>
                </p:custDataLst>
              </p:nvPr>
            </p:nvSpPr>
            <p:spPr bwMode="auto">
              <a:xfrm>
                <a:off x="3587750" y="3235325"/>
                <a:ext cx="87313" cy="58738"/>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a:lstStyle/>
              <a:p>
                <a:endParaRPr lang="de-DE"/>
              </a:p>
            </p:txBody>
          </p:sp>
          <p:sp>
            <p:nvSpPr>
              <p:cNvPr id="8482" name="Freeform 268"/>
              <p:cNvSpPr>
                <a:spLocks/>
              </p:cNvSpPr>
              <p:nvPr>
                <p:custDataLst>
                  <p:tags r:id="rId195"/>
                </p:custDataLst>
              </p:nvPr>
            </p:nvSpPr>
            <p:spPr bwMode="auto">
              <a:xfrm>
                <a:off x="4013200" y="3313113"/>
                <a:ext cx="42863"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cmpd="sng">
                <a:solidFill>
                  <a:srgbClr val="FFFFFF"/>
                </a:solidFill>
                <a:prstDash val="solid"/>
                <a:round/>
                <a:headEnd/>
                <a:tailEnd/>
              </a:ln>
            </p:spPr>
            <p:txBody>
              <a:bodyPr/>
              <a:lstStyle/>
              <a:p>
                <a:endParaRPr lang="de-DE"/>
              </a:p>
            </p:txBody>
          </p:sp>
          <p:sp>
            <p:nvSpPr>
              <p:cNvPr id="8483" name="Freeform 269"/>
              <p:cNvSpPr>
                <a:spLocks/>
              </p:cNvSpPr>
              <p:nvPr>
                <p:custDataLst>
                  <p:tags r:id="rId196"/>
                </p:custDataLst>
              </p:nvPr>
            </p:nvSpPr>
            <p:spPr bwMode="auto">
              <a:xfrm>
                <a:off x="4038600" y="3275013"/>
                <a:ext cx="762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cmpd="sng">
                <a:solidFill>
                  <a:srgbClr val="FFFFFF"/>
                </a:solidFill>
                <a:prstDash val="solid"/>
                <a:round/>
                <a:headEnd/>
                <a:tailEnd/>
              </a:ln>
            </p:spPr>
            <p:txBody>
              <a:bodyPr/>
              <a:lstStyle/>
              <a:p>
                <a:endParaRPr lang="de-DE"/>
              </a:p>
            </p:txBody>
          </p:sp>
          <p:sp>
            <p:nvSpPr>
              <p:cNvPr id="8484" name="Freeform 270"/>
              <p:cNvSpPr>
                <a:spLocks/>
              </p:cNvSpPr>
              <p:nvPr>
                <p:custDataLst>
                  <p:tags r:id="rId197"/>
                </p:custDataLst>
              </p:nvPr>
            </p:nvSpPr>
            <p:spPr bwMode="auto">
              <a:xfrm>
                <a:off x="4767263" y="4479925"/>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p>
                <a:endParaRPr lang="de-DE"/>
              </a:p>
            </p:txBody>
          </p:sp>
          <p:sp>
            <p:nvSpPr>
              <p:cNvPr id="8485" name="Freeform 271"/>
              <p:cNvSpPr>
                <a:spLocks/>
              </p:cNvSpPr>
              <p:nvPr>
                <p:custDataLst>
                  <p:tags r:id="rId198"/>
                </p:custDataLst>
              </p:nvPr>
            </p:nvSpPr>
            <p:spPr bwMode="auto">
              <a:xfrm>
                <a:off x="4662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de-DE"/>
              </a:p>
            </p:txBody>
          </p:sp>
          <p:sp>
            <p:nvSpPr>
              <p:cNvPr id="8486" name="Freeform 272"/>
              <p:cNvSpPr>
                <a:spLocks/>
              </p:cNvSpPr>
              <p:nvPr>
                <p:custDataLst>
                  <p:tags r:id="rId199"/>
                </p:custDataLst>
              </p:nvPr>
            </p:nvSpPr>
            <p:spPr bwMode="auto">
              <a:xfrm>
                <a:off x="6880225" y="2290763"/>
                <a:ext cx="120650" cy="171450"/>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a:lstStyle/>
              <a:p>
                <a:endParaRPr lang="de-DE"/>
              </a:p>
            </p:txBody>
          </p:sp>
          <p:sp>
            <p:nvSpPr>
              <p:cNvPr id="8487" name="Freeform 273"/>
              <p:cNvSpPr>
                <a:spLocks/>
              </p:cNvSpPr>
              <p:nvPr>
                <p:custDataLst>
                  <p:tags r:id="rId200"/>
                </p:custDataLst>
              </p:nvPr>
            </p:nvSpPr>
            <p:spPr bwMode="auto">
              <a:xfrm>
                <a:off x="5951538" y="2705100"/>
                <a:ext cx="206375"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mpd="sng">
                <a:solidFill>
                  <a:srgbClr val="FFFFFF"/>
                </a:solidFill>
                <a:prstDash val="solid"/>
                <a:round/>
                <a:headEnd/>
                <a:tailEnd/>
              </a:ln>
            </p:spPr>
            <p:txBody>
              <a:bodyPr/>
              <a:lstStyle/>
              <a:p>
                <a:endParaRPr lang="de-DE"/>
              </a:p>
            </p:txBody>
          </p:sp>
          <p:sp>
            <p:nvSpPr>
              <p:cNvPr id="8488" name="Freeform 274"/>
              <p:cNvSpPr>
                <a:spLocks/>
              </p:cNvSpPr>
              <p:nvPr>
                <p:custDataLst>
                  <p:tags r:id="rId201"/>
                </p:custDataLst>
              </p:nvPr>
            </p:nvSpPr>
            <p:spPr bwMode="auto">
              <a:xfrm>
                <a:off x="6167438" y="2760663"/>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mpd="sng">
                <a:solidFill>
                  <a:srgbClr val="FFFFFF"/>
                </a:solidFill>
                <a:prstDash val="solid"/>
                <a:round/>
                <a:headEnd/>
                <a:tailEnd/>
              </a:ln>
            </p:spPr>
            <p:txBody>
              <a:bodyPr/>
              <a:lstStyle/>
              <a:p>
                <a:endParaRPr lang="de-DE"/>
              </a:p>
            </p:txBody>
          </p:sp>
          <p:sp>
            <p:nvSpPr>
              <p:cNvPr id="8489" name="Freeform 275"/>
              <p:cNvSpPr>
                <a:spLocks/>
              </p:cNvSpPr>
              <p:nvPr>
                <p:custDataLst>
                  <p:tags r:id="rId202"/>
                </p:custDataLst>
              </p:nvPr>
            </p:nvSpPr>
            <p:spPr bwMode="auto">
              <a:xfrm>
                <a:off x="6157913" y="2832100"/>
                <a:ext cx="13335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mpd="sng">
                <a:solidFill>
                  <a:srgbClr val="FFFFFF"/>
                </a:solidFill>
                <a:prstDash val="solid"/>
                <a:round/>
                <a:headEnd/>
                <a:tailEnd/>
              </a:ln>
            </p:spPr>
            <p:txBody>
              <a:bodyPr/>
              <a:lstStyle/>
              <a:p>
                <a:endParaRPr lang="de-DE"/>
              </a:p>
            </p:txBody>
          </p:sp>
          <p:sp>
            <p:nvSpPr>
              <p:cNvPr id="8490" name="Freeform 276"/>
              <p:cNvSpPr>
                <a:spLocks/>
              </p:cNvSpPr>
              <p:nvPr>
                <p:custDataLst>
                  <p:tags r:id="rId203"/>
                </p:custDataLst>
              </p:nvPr>
            </p:nvSpPr>
            <p:spPr bwMode="auto">
              <a:xfrm>
                <a:off x="6475413" y="2947988"/>
                <a:ext cx="201612"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mpd="sng">
                <a:solidFill>
                  <a:srgbClr val="FFFFFF"/>
                </a:solidFill>
                <a:prstDash val="solid"/>
                <a:round/>
                <a:headEnd/>
                <a:tailEnd/>
              </a:ln>
            </p:spPr>
            <p:txBody>
              <a:bodyPr/>
              <a:lstStyle/>
              <a:p>
                <a:endParaRPr lang="de-DE"/>
              </a:p>
            </p:txBody>
          </p:sp>
          <p:sp>
            <p:nvSpPr>
              <p:cNvPr id="8491" name="Freeform 277"/>
              <p:cNvSpPr>
                <a:spLocks/>
              </p:cNvSpPr>
              <p:nvPr>
                <p:custDataLst>
                  <p:tags r:id="rId204"/>
                </p:custDataLst>
              </p:nvPr>
            </p:nvSpPr>
            <p:spPr bwMode="auto">
              <a:xfrm>
                <a:off x="6557963" y="3198813"/>
                <a:ext cx="13335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mpd="sng">
                <a:solidFill>
                  <a:srgbClr val="FFFFFF"/>
                </a:solidFill>
                <a:prstDash val="solid"/>
                <a:round/>
                <a:headEnd/>
                <a:tailEnd/>
              </a:ln>
            </p:spPr>
            <p:txBody>
              <a:bodyPr/>
              <a:lstStyle/>
              <a:p>
                <a:endParaRPr lang="de-DE"/>
              </a:p>
            </p:txBody>
          </p:sp>
          <p:sp>
            <p:nvSpPr>
              <p:cNvPr id="8492" name="Freeform 278"/>
              <p:cNvSpPr>
                <a:spLocks/>
              </p:cNvSpPr>
              <p:nvPr>
                <p:custDataLst>
                  <p:tags r:id="rId205"/>
                </p:custDataLst>
              </p:nvPr>
            </p:nvSpPr>
            <p:spPr bwMode="auto">
              <a:xfrm>
                <a:off x="6959600" y="2435225"/>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93" name="Freeform 279"/>
              <p:cNvSpPr>
                <a:spLocks/>
              </p:cNvSpPr>
              <p:nvPr>
                <p:custDataLst>
                  <p:tags r:id="rId206"/>
                </p:custDataLst>
              </p:nvPr>
            </p:nvSpPr>
            <p:spPr bwMode="auto">
              <a:xfrm>
                <a:off x="7527925" y="3732213"/>
                <a:ext cx="231775"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mpd="sng">
                <a:solidFill>
                  <a:srgbClr val="FFFFFF"/>
                </a:solidFill>
                <a:prstDash val="solid"/>
                <a:round/>
                <a:headEnd/>
                <a:tailEnd/>
              </a:ln>
            </p:spPr>
            <p:txBody>
              <a:bodyPr/>
              <a:lstStyle/>
              <a:p>
                <a:endParaRPr lang="de-DE"/>
              </a:p>
            </p:txBody>
          </p:sp>
          <p:sp>
            <p:nvSpPr>
              <p:cNvPr id="8494" name="Freeform 280"/>
              <p:cNvSpPr>
                <a:spLocks/>
              </p:cNvSpPr>
              <p:nvPr>
                <p:custDataLst>
                  <p:tags r:id="rId207"/>
                </p:custDataLst>
              </p:nvPr>
            </p:nvSpPr>
            <p:spPr bwMode="auto">
              <a:xfrm>
                <a:off x="7720013" y="3716338"/>
                <a:ext cx="106362"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mpd="sng">
                <a:solidFill>
                  <a:srgbClr val="FFFFFF"/>
                </a:solidFill>
                <a:prstDash val="solid"/>
                <a:round/>
                <a:headEnd/>
                <a:tailEnd/>
              </a:ln>
            </p:spPr>
            <p:txBody>
              <a:bodyPr/>
              <a:lstStyle/>
              <a:p>
                <a:endParaRPr lang="de-DE"/>
              </a:p>
            </p:txBody>
          </p:sp>
          <p:sp>
            <p:nvSpPr>
              <p:cNvPr id="8495" name="Freeform 281"/>
              <p:cNvSpPr>
                <a:spLocks/>
              </p:cNvSpPr>
              <p:nvPr>
                <p:custDataLst>
                  <p:tags r:id="rId208"/>
                </p:custDataLst>
              </p:nvPr>
            </p:nvSpPr>
            <p:spPr bwMode="auto">
              <a:xfrm>
                <a:off x="5995988" y="3349625"/>
                <a:ext cx="63500" cy="119063"/>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cmpd="sng">
                <a:solidFill>
                  <a:srgbClr val="FFFFFF"/>
                </a:solidFill>
                <a:prstDash val="solid"/>
                <a:round/>
                <a:headEnd/>
                <a:tailEnd/>
              </a:ln>
            </p:spPr>
            <p:txBody>
              <a:bodyPr/>
              <a:lstStyle/>
              <a:p>
                <a:endParaRPr lang="de-DE"/>
              </a:p>
            </p:txBody>
          </p:sp>
          <p:grpSp>
            <p:nvGrpSpPr>
              <p:cNvPr id="16" name="Group 282"/>
              <p:cNvGrpSpPr>
                <a:grpSpLocks/>
              </p:cNvGrpSpPr>
              <p:nvPr>
                <p:custDataLst>
                  <p:tags r:id="rId209"/>
                </p:custDataLst>
              </p:nvPr>
            </p:nvGrpSpPr>
            <p:grpSpPr bwMode="auto">
              <a:xfrm>
                <a:off x="6935788" y="3060700"/>
                <a:ext cx="233362" cy="439738"/>
                <a:chOff x="5062" y="2295"/>
                <a:chExt cx="177" cy="279"/>
              </a:xfrm>
            </p:grpSpPr>
            <p:sp>
              <p:nvSpPr>
                <p:cNvPr id="8741" name="Freeform 283"/>
                <p:cNvSpPr>
                  <a:spLocks/>
                </p:cNvSpPr>
                <p:nvPr/>
              </p:nvSpPr>
              <p:spPr bwMode="auto">
                <a:xfrm>
                  <a:off x="5154" y="2449"/>
                  <a:ext cx="19" cy="37"/>
                </a:xfrm>
                <a:custGeom>
                  <a:avLst/>
                  <a:gdLst>
                    <a:gd name="T0" fmla="*/ 0 w 60"/>
                    <a:gd name="T1" fmla="*/ 0 h 110"/>
                    <a:gd name="T2" fmla="*/ 0 w 60"/>
                    <a:gd name="T3" fmla="*/ 0 h 110"/>
                    <a:gd name="T4" fmla="*/ 0 w 60"/>
                    <a:gd name="T5" fmla="*/ 0 h 110"/>
                    <a:gd name="T6" fmla="*/ 0 w 60"/>
                    <a:gd name="T7" fmla="*/ 0 h 110"/>
                    <a:gd name="T8" fmla="*/ 0 w 60"/>
                    <a:gd name="T9" fmla="*/ 0 h 110"/>
                    <a:gd name="T10" fmla="*/ 0 w 60"/>
                    <a:gd name="T11" fmla="*/ 0 h 110"/>
                    <a:gd name="T12" fmla="*/ 0 w 60"/>
                    <a:gd name="T13" fmla="*/ 0 h 110"/>
                    <a:gd name="T14" fmla="*/ 0 w 60"/>
                    <a:gd name="T15" fmla="*/ 0 h 110"/>
                    <a:gd name="T16" fmla="*/ 0 w 60"/>
                    <a:gd name="T17" fmla="*/ 0 h 110"/>
                    <a:gd name="T18" fmla="*/ 0 w 60"/>
                    <a:gd name="T19" fmla="*/ 0 h 110"/>
                    <a:gd name="T20" fmla="*/ 0 w 60"/>
                    <a:gd name="T21" fmla="*/ 0 h 110"/>
                    <a:gd name="T22" fmla="*/ 0 w 60"/>
                    <a:gd name="T23" fmla="*/ 0 h 110"/>
                    <a:gd name="T24" fmla="*/ 0 w 60"/>
                    <a:gd name="T25" fmla="*/ 0 h 110"/>
                    <a:gd name="T26" fmla="*/ 0 w 60"/>
                    <a:gd name="T27" fmla="*/ 0 h 110"/>
                    <a:gd name="T28" fmla="*/ 0 w 60"/>
                    <a:gd name="T29" fmla="*/ 0 h 110"/>
                    <a:gd name="T30" fmla="*/ 0 w 60"/>
                    <a:gd name="T31" fmla="*/ 0 h 110"/>
                    <a:gd name="T32" fmla="*/ 0 w 60"/>
                    <a:gd name="T33" fmla="*/ 0 h 110"/>
                    <a:gd name="T34" fmla="*/ 0 w 60"/>
                    <a:gd name="T35" fmla="*/ 0 h 110"/>
                    <a:gd name="T36" fmla="*/ 0 w 60"/>
                    <a:gd name="T37" fmla="*/ 0 h 110"/>
                    <a:gd name="T38" fmla="*/ 0 w 60"/>
                    <a:gd name="T39" fmla="*/ 0 h 110"/>
                    <a:gd name="T40" fmla="*/ 0 w 60"/>
                    <a:gd name="T41" fmla="*/ 0 h 110"/>
                    <a:gd name="T42" fmla="*/ 0 w 60"/>
                    <a:gd name="T43" fmla="*/ 0 h 110"/>
                    <a:gd name="T44" fmla="*/ 0 w 60"/>
                    <a:gd name="T45" fmla="*/ 0 h 110"/>
                    <a:gd name="T46" fmla="*/ 0 w 60"/>
                    <a:gd name="T47" fmla="*/ 0 h 110"/>
                    <a:gd name="T48" fmla="*/ 0 w 60"/>
                    <a:gd name="T49" fmla="*/ 0 h 110"/>
                    <a:gd name="T50" fmla="*/ 0 w 60"/>
                    <a:gd name="T51" fmla="*/ 0 h 110"/>
                    <a:gd name="T52" fmla="*/ 0 w 60"/>
                    <a:gd name="T53" fmla="*/ 0 h 110"/>
                    <a:gd name="T54" fmla="*/ 0 w 60"/>
                    <a:gd name="T55" fmla="*/ 0 h 110"/>
                    <a:gd name="T56" fmla="*/ 0 w 60"/>
                    <a:gd name="T57" fmla="*/ 0 h 110"/>
                    <a:gd name="T58" fmla="*/ 0 w 60"/>
                    <a:gd name="T59" fmla="*/ 0 h 110"/>
                    <a:gd name="T60" fmla="*/ 0 w 60"/>
                    <a:gd name="T61" fmla="*/ 0 h 110"/>
                    <a:gd name="T62" fmla="*/ 0 w 60"/>
                    <a:gd name="T63" fmla="*/ 0 h 110"/>
                    <a:gd name="T64" fmla="*/ 0 w 60"/>
                    <a:gd name="T65" fmla="*/ 0 h 110"/>
                    <a:gd name="T66" fmla="*/ 0 w 60"/>
                    <a:gd name="T67" fmla="*/ 0 h 110"/>
                    <a:gd name="T68" fmla="*/ 0 w 60"/>
                    <a:gd name="T69" fmla="*/ 0 h 110"/>
                    <a:gd name="T70" fmla="*/ 0 w 60"/>
                    <a:gd name="T71" fmla="*/ 0 h 110"/>
                    <a:gd name="T72" fmla="*/ 0 w 60"/>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cmpd="sng">
                  <a:solidFill>
                    <a:srgbClr val="FFFFFF"/>
                  </a:solidFill>
                  <a:prstDash val="solid"/>
                  <a:round/>
                  <a:headEnd/>
                  <a:tailEnd/>
                </a:ln>
              </p:spPr>
              <p:txBody>
                <a:bodyPr/>
                <a:lstStyle/>
                <a:p>
                  <a:endParaRPr lang="de-DE"/>
                </a:p>
              </p:txBody>
            </p:sp>
            <p:sp>
              <p:nvSpPr>
                <p:cNvPr id="8742" name="Freeform 284"/>
                <p:cNvSpPr>
                  <a:spLocks/>
                </p:cNvSpPr>
                <p:nvPr/>
              </p:nvSpPr>
              <p:spPr bwMode="auto">
                <a:xfrm>
                  <a:off x="5189" y="2422"/>
                  <a:ext cx="24" cy="25"/>
                </a:xfrm>
                <a:custGeom>
                  <a:avLst/>
                  <a:gdLst>
                    <a:gd name="T0" fmla="*/ 0 w 72"/>
                    <a:gd name="T1" fmla="*/ 0 h 75"/>
                    <a:gd name="T2" fmla="*/ 0 w 72"/>
                    <a:gd name="T3" fmla="*/ 0 h 75"/>
                    <a:gd name="T4" fmla="*/ 0 w 72"/>
                    <a:gd name="T5" fmla="*/ 0 h 75"/>
                    <a:gd name="T6" fmla="*/ 0 w 72"/>
                    <a:gd name="T7" fmla="*/ 0 h 75"/>
                    <a:gd name="T8" fmla="*/ 0 w 72"/>
                    <a:gd name="T9" fmla="*/ 0 h 75"/>
                    <a:gd name="T10" fmla="*/ 0 w 72"/>
                    <a:gd name="T11" fmla="*/ 0 h 75"/>
                    <a:gd name="T12" fmla="*/ 0 w 72"/>
                    <a:gd name="T13" fmla="*/ 0 h 75"/>
                    <a:gd name="T14" fmla="*/ 0 w 72"/>
                    <a:gd name="T15" fmla="*/ 0 h 75"/>
                    <a:gd name="T16" fmla="*/ 0 w 72"/>
                    <a:gd name="T17" fmla="*/ 0 h 75"/>
                    <a:gd name="T18" fmla="*/ 0 w 72"/>
                    <a:gd name="T19" fmla="*/ 0 h 75"/>
                    <a:gd name="T20" fmla="*/ 0 w 72"/>
                    <a:gd name="T21" fmla="*/ 0 h 75"/>
                    <a:gd name="T22" fmla="*/ 0 w 72"/>
                    <a:gd name="T23" fmla="*/ 0 h 75"/>
                    <a:gd name="T24" fmla="*/ 0 w 72"/>
                    <a:gd name="T25" fmla="*/ 0 h 75"/>
                    <a:gd name="T26" fmla="*/ 0 w 72"/>
                    <a:gd name="T27" fmla="*/ 0 h 75"/>
                    <a:gd name="T28" fmla="*/ 0 w 72"/>
                    <a:gd name="T29" fmla="*/ 0 h 75"/>
                    <a:gd name="T30" fmla="*/ 0 w 72"/>
                    <a:gd name="T31" fmla="*/ 0 h 75"/>
                    <a:gd name="T32" fmla="*/ 0 w 72"/>
                    <a:gd name="T33" fmla="*/ 0 h 75"/>
                    <a:gd name="T34" fmla="*/ 0 w 72"/>
                    <a:gd name="T35" fmla="*/ 0 h 75"/>
                    <a:gd name="T36" fmla="*/ 0 w 72"/>
                    <a:gd name="T37" fmla="*/ 0 h 75"/>
                    <a:gd name="T38" fmla="*/ 0 w 72"/>
                    <a:gd name="T39" fmla="*/ 0 h 75"/>
                    <a:gd name="T40" fmla="*/ 0 w 72"/>
                    <a:gd name="T41" fmla="*/ 0 h 75"/>
                    <a:gd name="T42" fmla="*/ 0 w 72"/>
                    <a:gd name="T43" fmla="*/ 0 h 75"/>
                    <a:gd name="T44" fmla="*/ 0 w 72"/>
                    <a:gd name="T45" fmla="*/ 0 h 75"/>
                    <a:gd name="T46" fmla="*/ 0 w 72"/>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cmpd="sng">
                  <a:solidFill>
                    <a:srgbClr val="FFFFFF"/>
                  </a:solidFill>
                  <a:prstDash val="solid"/>
                  <a:round/>
                  <a:headEnd/>
                  <a:tailEnd/>
                </a:ln>
              </p:spPr>
              <p:txBody>
                <a:bodyPr/>
                <a:lstStyle/>
                <a:p>
                  <a:endParaRPr lang="de-DE"/>
                </a:p>
              </p:txBody>
            </p:sp>
            <p:sp>
              <p:nvSpPr>
                <p:cNvPr id="8743" name="Freeform 285"/>
                <p:cNvSpPr>
                  <a:spLocks/>
                </p:cNvSpPr>
                <p:nvPr/>
              </p:nvSpPr>
              <p:spPr bwMode="auto">
                <a:xfrm>
                  <a:off x="5160" y="2389"/>
                  <a:ext cx="5" cy="16"/>
                </a:xfrm>
                <a:custGeom>
                  <a:avLst/>
                  <a:gdLst>
                    <a:gd name="T0" fmla="*/ 0 w 15"/>
                    <a:gd name="T1" fmla="*/ 0 h 49"/>
                    <a:gd name="T2" fmla="*/ 0 w 15"/>
                    <a:gd name="T3" fmla="*/ 0 h 49"/>
                    <a:gd name="T4" fmla="*/ 0 w 15"/>
                    <a:gd name="T5" fmla="*/ 0 h 49"/>
                    <a:gd name="T6" fmla="*/ 0 w 15"/>
                    <a:gd name="T7" fmla="*/ 0 h 49"/>
                    <a:gd name="T8" fmla="*/ 0 w 15"/>
                    <a:gd name="T9" fmla="*/ 0 h 49"/>
                    <a:gd name="T10" fmla="*/ 0 w 15"/>
                    <a:gd name="T11" fmla="*/ 0 h 49"/>
                    <a:gd name="T12" fmla="*/ 0 w 15"/>
                    <a:gd name="T13" fmla="*/ 0 h 49"/>
                    <a:gd name="T14" fmla="*/ 0 w 15"/>
                    <a:gd name="T15" fmla="*/ 0 h 49"/>
                    <a:gd name="T16" fmla="*/ 0 w 15"/>
                    <a:gd name="T17" fmla="*/ 0 h 49"/>
                    <a:gd name="T18" fmla="*/ 0 w 15"/>
                    <a:gd name="T19" fmla="*/ 0 h 49"/>
                    <a:gd name="T20" fmla="*/ 0 w 15"/>
                    <a:gd name="T21" fmla="*/ 0 h 49"/>
                    <a:gd name="T22" fmla="*/ 0 w 15"/>
                    <a:gd name="T23" fmla="*/ 0 h 49"/>
                    <a:gd name="T24" fmla="*/ 0 w 15"/>
                    <a:gd name="T25" fmla="*/ 0 h 49"/>
                    <a:gd name="T26" fmla="*/ 0 w 15"/>
                    <a:gd name="T27" fmla="*/ 0 h 49"/>
                    <a:gd name="T28" fmla="*/ 0 w 15"/>
                    <a:gd name="T29" fmla="*/ 0 h 49"/>
                    <a:gd name="T30" fmla="*/ 0 w 15"/>
                    <a:gd name="T31" fmla="*/ 0 h 49"/>
                    <a:gd name="T32" fmla="*/ 0 w 15"/>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cmpd="sng">
                  <a:solidFill>
                    <a:srgbClr val="FFFFFF"/>
                  </a:solidFill>
                  <a:prstDash val="solid"/>
                  <a:round/>
                  <a:headEnd/>
                  <a:tailEnd/>
                </a:ln>
              </p:spPr>
              <p:txBody>
                <a:bodyPr/>
                <a:lstStyle/>
                <a:p>
                  <a:endParaRPr lang="de-DE"/>
                </a:p>
              </p:txBody>
            </p:sp>
            <p:sp>
              <p:nvSpPr>
                <p:cNvPr id="8744" name="Freeform 286"/>
                <p:cNvSpPr>
                  <a:spLocks/>
                </p:cNvSpPr>
                <p:nvPr/>
              </p:nvSpPr>
              <p:spPr bwMode="auto">
                <a:xfrm>
                  <a:off x="5139" y="2387"/>
                  <a:ext cx="15" cy="13"/>
                </a:xfrm>
                <a:custGeom>
                  <a:avLst/>
                  <a:gdLst>
                    <a:gd name="T0" fmla="*/ 0 w 47"/>
                    <a:gd name="T1" fmla="*/ 0 h 40"/>
                    <a:gd name="T2" fmla="*/ 0 w 47"/>
                    <a:gd name="T3" fmla="*/ 0 h 40"/>
                    <a:gd name="T4" fmla="*/ 0 w 47"/>
                    <a:gd name="T5" fmla="*/ 0 h 40"/>
                    <a:gd name="T6" fmla="*/ 0 w 47"/>
                    <a:gd name="T7" fmla="*/ 0 h 40"/>
                    <a:gd name="T8" fmla="*/ 0 w 47"/>
                    <a:gd name="T9" fmla="*/ 0 h 40"/>
                    <a:gd name="T10" fmla="*/ 0 w 47"/>
                    <a:gd name="T11" fmla="*/ 0 h 40"/>
                    <a:gd name="T12" fmla="*/ 0 w 47"/>
                    <a:gd name="T13" fmla="*/ 0 h 40"/>
                    <a:gd name="T14" fmla="*/ 0 w 47"/>
                    <a:gd name="T15" fmla="*/ 0 h 40"/>
                    <a:gd name="T16" fmla="*/ 0 w 47"/>
                    <a:gd name="T17" fmla="*/ 0 h 40"/>
                    <a:gd name="T18" fmla="*/ 0 w 47"/>
                    <a:gd name="T19" fmla="*/ 0 h 40"/>
                    <a:gd name="T20" fmla="*/ 0 w 47"/>
                    <a:gd name="T21" fmla="*/ 0 h 40"/>
                    <a:gd name="T22" fmla="*/ 0 w 47"/>
                    <a:gd name="T23" fmla="*/ 0 h 40"/>
                    <a:gd name="T24" fmla="*/ 0 w 47"/>
                    <a:gd name="T25" fmla="*/ 0 h 40"/>
                    <a:gd name="T26" fmla="*/ 0 w 47"/>
                    <a:gd name="T27" fmla="*/ 0 h 40"/>
                    <a:gd name="T28" fmla="*/ 0 w 47"/>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cmpd="sng">
                  <a:solidFill>
                    <a:srgbClr val="FFFFFF"/>
                  </a:solidFill>
                  <a:prstDash val="solid"/>
                  <a:round/>
                  <a:headEnd/>
                  <a:tailEnd/>
                </a:ln>
              </p:spPr>
              <p:txBody>
                <a:bodyPr/>
                <a:lstStyle/>
                <a:p>
                  <a:endParaRPr lang="de-DE"/>
                </a:p>
              </p:txBody>
            </p:sp>
            <p:sp>
              <p:nvSpPr>
                <p:cNvPr id="8745" name="Freeform 287"/>
                <p:cNvSpPr>
                  <a:spLocks/>
                </p:cNvSpPr>
                <p:nvPr/>
              </p:nvSpPr>
              <p:spPr bwMode="auto">
                <a:xfrm>
                  <a:off x="5184" y="2465"/>
                  <a:ext cx="13" cy="10"/>
                </a:xfrm>
                <a:custGeom>
                  <a:avLst/>
                  <a:gdLst>
                    <a:gd name="T0" fmla="*/ 0 w 39"/>
                    <a:gd name="T1" fmla="*/ 0 h 31"/>
                    <a:gd name="T2" fmla="*/ 0 w 39"/>
                    <a:gd name="T3" fmla="*/ 0 h 31"/>
                    <a:gd name="T4" fmla="*/ 0 w 39"/>
                    <a:gd name="T5" fmla="*/ 0 h 31"/>
                    <a:gd name="T6" fmla="*/ 0 w 39"/>
                    <a:gd name="T7" fmla="*/ 0 h 31"/>
                    <a:gd name="T8" fmla="*/ 0 w 39"/>
                    <a:gd name="T9" fmla="*/ 0 h 31"/>
                    <a:gd name="T10" fmla="*/ 0 w 39"/>
                    <a:gd name="T11" fmla="*/ 0 h 31"/>
                    <a:gd name="T12" fmla="*/ 0 w 39"/>
                    <a:gd name="T13" fmla="*/ 0 h 31"/>
                    <a:gd name="T14" fmla="*/ 0 w 39"/>
                    <a:gd name="T15" fmla="*/ 0 h 31"/>
                    <a:gd name="T16" fmla="*/ 0 w 39"/>
                    <a:gd name="T17" fmla="*/ 0 h 31"/>
                    <a:gd name="T18" fmla="*/ 0 w 39"/>
                    <a:gd name="T19" fmla="*/ 0 h 31"/>
                    <a:gd name="T20" fmla="*/ 0 w 39"/>
                    <a:gd name="T21" fmla="*/ 0 h 31"/>
                    <a:gd name="T22" fmla="*/ 0 w 39"/>
                    <a:gd name="T23" fmla="*/ 0 h 31"/>
                    <a:gd name="T24" fmla="*/ 0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cmpd="sng">
                  <a:solidFill>
                    <a:srgbClr val="FFFFFF"/>
                  </a:solidFill>
                  <a:prstDash val="solid"/>
                  <a:round/>
                  <a:headEnd/>
                  <a:tailEnd/>
                </a:ln>
              </p:spPr>
              <p:txBody>
                <a:bodyPr/>
                <a:lstStyle/>
                <a:p>
                  <a:endParaRPr lang="de-DE"/>
                </a:p>
              </p:txBody>
            </p:sp>
            <p:sp>
              <p:nvSpPr>
                <p:cNvPr id="8746" name="Freeform 288"/>
                <p:cNvSpPr>
                  <a:spLocks/>
                </p:cNvSpPr>
                <p:nvPr/>
              </p:nvSpPr>
              <p:spPr bwMode="auto">
                <a:xfrm>
                  <a:off x="5172" y="2410"/>
                  <a:ext cx="10" cy="6"/>
                </a:xfrm>
                <a:custGeom>
                  <a:avLst/>
                  <a:gdLst>
                    <a:gd name="T0" fmla="*/ 0 w 34"/>
                    <a:gd name="T1" fmla="*/ 0 h 19"/>
                    <a:gd name="T2" fmla="*/ 0 w 34"/>
                    <a:gd name="T3" fmla="*/ 0 h 19"/>
                    <a:gd name="T4" fmla="*/ 0 w 34"/>
                    <a:gd name="T5" fmla="*/ 0 h 19"/>
                    <a:gd name="T6" fmla="*/ 0 w 34"/>
                    <a:gd name="T7" fmla="*/ 0 h 19"/>
                    <a:gd name="T8" fmla="*/ 0 w 34"/>
                    <a:gd name="T9" fmla="*/ 0 h 19"/>
                    <a:gd name="T10" fmla="*/ 0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47" name="Freeform 289"/>
                <p:cNvSpPr>
                  <a:spLocks/>
                </p:cNvSpPr>
                <p:nvPr/>
              </p:nvSpPr>
              <p:spPr bwMode="auto">
                <a:xfrm>
                  <a:off x="5180" y="2471"/>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19" y="12"/>
                      </a:lnTo>
                      <a:lnTo>
                        <a:pt x="13" y="6"/>
                      </a:lnTo>
                      <a:lnTo>
                        <a:pt x="6" y="6"/>
                      </a:lnTo>
                    </a:path>
                  </a:pathLst>
                </a:custGeom>
                <a:solidFill>
                  <a:srgbClr val="C0C0C0"/>
                </a:solidFill>
                <a:ln w="9525" cmpd="sng">
                  <a:solidFill>
                    <a:srgbClr val="FFFFFF"/>
                  </a:solidFill>
                  <a:prstDash val="solid"/>
                  <a:round/>
                  <a:headEnd/>
                  <a:tailEnd/>
                </a:ln>
              </p:spPr>
              <p:txBody>
                <a:bodyPr/>
                <a:lstStyle/>
                <a:p>
                  <a:endParaRPr lang="de-DE"/>
                </a:p>
              </p:txBody>
            </p:sp>
            <p:sp>
              <p:nvSpPr>
                <p:cNvPr id="8748" name="Freeform 290"/>
                <p:cNvSpPr>
                  <a:spLocks/>
                </p:cNvSpPr>
                <p:nvPr/>
              </p:nvSpPr>
              <p:spPr bwMode="auto">
                <a:xfrm>
                  <a:off x="5062" y="2447"/>
                  <a:ext cx="42" cy="55"/>
                </a:xfrm>
                <a:custGeom>
                  <a:avLst/>
                  <a:gdLst>
                    <a:gd name="T0" fmla="*/ 0 w 126"/>
                    <a:gd name="T1" fmla="*/ 0 h 166"/>
                    <a:gd name="T2" fmla="*/ 0 w 126"/>
                    <a:gd name="T3" fmla="*/ 0 h 166"/>
                    <a:gd name="T4" fmla="*/ 0 w 126"/>
                    <a:gd name="T5" fmla="*/ 0 h 166"/>
                    <a:gd name="T6" fmla="*/ 0 w 126"/>
                    <a:gd name="T7" fmla="*/ 0 h 166"/>
                    <a:gd name="T8" fmla="*/ 0 w 126"/>
                    <a:gd name="T9" fmla="*/ 0 h 166"/>
                    <a:gd name="T10" fmla="*/ 0 w 126"/>
                    <a:gd name="T11" fmla="*/ 0 h 166"/>
                    <a:gd name="T12" fmla="*/ 0 w 126"/>
                    <a:gd name="T13" fmla="*/ 0 h 166"/>
                    <a:gd name="T14" fmla="*/ 0 w 126"/>
                    <a:gd name="T15" fmla="*/ 0 h 166"/>
                    <a:gd name="T16" fmla="*/ 0 w 126"/>
                    <a:gd name="T17" fmla="*/ 0 h 166"/>
                    <a:gd name="T18" fmla="*/ 0 w 126"/>
                    <a:gd name="T19" fmla="*/ 0 h 166"/>
                    <a:gd name="T20" fmla="*/ 0 w 126"/>
                    <a:gd name="T21" fmla="*/ 0 h 166"/>
                    <a:gd name="T22" fmla="*/ 0 w 126"/>
                    <a:gd name="T23" fmla="*/ 0 h 166"/>
                    <a:gd name="T24" fmla="*/ 0 w 126"/>
                    <a:gd name="T25" fmla="*/ 0 h 166"/>
                    <a:gd name="T26" fmla="*/ 0 w 126"/>
                    <a:gd name="T27" fmla="*/ 0 h 166"/>
                    <a:gd name="T28" fmla="*/ 0 w 126"/>
                    <a:gd name="T29" fmla="*/ 0 h 166"/>
                    <a:gd name="T30" fmla="*/ 0 w 126"/>
                    <a:gd name="T31" fmla="*/ 0 h 166"/>
                    <a:gd name="T32" fmla="*/ 0 w 126"/>
                    <a:gd name="T33" fmla="*/ 0 h 166"/>
                    <a:gd name="T34" fmla="*/ 0 w 126"/>
                    <a:gd name="T35" fmla="*/ 0 h 166"/>
                    <a:gd name="T36" fmla="*/ 0 w 126"/>
                    <a:gd name="T37" fmla="*/ 0 h 166"/>
                    <a:gd name="T38" fmla="*/ 0 w 126"/>
                    <a:gd name="T39" fmla="*/ 0 h 166"/>
                    <a:gd name="T40" fmla="*/ 0 w 126"/>
                    <a:gd name="T41" fmla="*/ 0 h 166"/>
                    <a:gd name="T42" fmla="*/ 0 w 126"/>
                    <a:gd name="T43" fmla="*/ 0 h 166"/>
                    <a:gd name="T44" fmla="*/ 0 w 126"/>
                    <a:gd name="T45" fmla="*/ 0 h 166"/>
                    <a:gd name="T46" fmla="*/ 0 w 126"/>
                    <a:gd name="T47" fmla="*/ 0 h 166"/>
                    <a:gd name="T48" fmla="*/ 0 w 126"/>
                    <a:gd name="T49" fmla="*/ 0 h 166"/>
                    <a:gd name="T50" fmla="*/ 0 w 126"/>
                    <a:gd name="T51" fmla="*/ 0 h 166"/>
                    <a:gd name="T52" fmla="*/ 0 w 126"/>
                    <a:gd name="T53" fmla="*/ 0 h 166"/>
                    <a:gd name="T54" fmla="*/ 0 w 126"/>
                    <a:gd name="T55" fmla="*/ 0 h 166"/>
                    <a:gd name="T56" fmla="*/ 0 w 126"/>
                    <a:gd name="T57" fmla="*/ 0 h 166"/>
                    <a:gd name="T58" fmla="*/ 0 w 126"/>
                    <a:gd name="T59" fmla="*/ 0 h 166"/>
                    <a:gd name="T60" fmla="*/ 0 w 126"/>
                    <a:gd name="T61" fmla="*/ 0 h 166"/>
                    <a:gd name="T62" fmla="*/ 0 w 126"/>
                    <a:gd name="T63" fmla="*/ 0 h 166"/>
                    <a:gd name="T64" fmla="*/ 0 w 126"/>
                    <a:gd name="T65" fmla="*/ 0 h 166"/>
                    <a:gd name="T66" fmla="*/ 0 w 126"/>
                    <a:gd name="T67" fmla="*/ 0 h 166"/>
                    <a:gd name="T68" fmla="*/ 0 w 126"/>
                    <a:gd name="T69" fmla="*/ 0 h 166"/>
                    <a:gd name="T70" fmla="*/ 0 w 126"/>
                    <a:gd name="T71" fmla="*/ 0 h 166"/>
                    <a:gd name="T72" fmla="*/ 0 w 126"/>
                    <a:gd name="T73" fmla="*/ 0 h 166"/>
                    <a:gd name="T74" fmla="*/ 0 w 126"/>
                    <a:gd name="T75" fmla="*/ 0 h 166"/>
                    <a:gd name="T76" fmla="*/ 0 w 126"/>
                    <a:gd name="T77" fmla="*/ 0 h 166"/>
                    <a:gd name="T78" fmla="*/ 0 w 126"/>
                    <a:gd name="T79" fmla="*/ 0 h 166"/>
                    <a:gd name="T80" fmla="*/ 0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cmpd="sng">
                  <a:solidFill>
                    <a:srgbClr val="FFFFFF"/>
                  </a:solidFill>
                  <a:prstDash val="solid"/>
                  <a:round/>
                  <a:headEnd/>
                  <a:tailEnd/>
                </a:ln>
              </p:spPr>
              <p:txBody>
                <a:bodyPr/>
                <a:lstStyle/>
                <a:p>
                  <a:endParaRPr lang="de-DE"/>
                </a:p>
              </p:txBody>
            </p:sp>
            <p:sp>
              <p:nvSpPr>
                <p:cNvPr id="8749" name="Freeform 291"/>
                <p:cNvSpPr>
                  <a:spLocks/>
                </p:cNvSpPr>
                <p:nvPr/>
              </p:nvSpPr>
              <p:spPr bwMode="auto">
                <a:xfrm>
                  <a:off x="5154" y="2465"/>
                  <a:ext cx="85" cy="86"/>
                </a:xfrm>
                <a:custGeom>
                  <a:avLst/>
                  <a:gdLst>
                    <a:gd name="T0" fmla="*/ 0 w 259"/>
                    <a:gd name="T1" fmla="*/ 0 h 259"/>
                    <a:gd name="T2" fmla="*/ 0 w 259"/>
                    <a:gd name="T3" fmla="*/ 0 h 259"/>
                    <a:gd name="T4" fmla="*/ 0 w 259"/>
                    <a:gd name="T5" fmla="*/ 0 h 259"/>
                    <a:gd name="T6" fmla="*/ 0 w 259"/>
                    <a:gd name="T7" fmla="*/ 0 h 259"/>
                    <a:gd name="T8" fmla="*/ 0 w 259"/>
                    <a:gd name="T9" fmla="*/ 0 h 259"/>
                    <a:gd name="T10" fmla="*/ 0 w 259"/>
                    <a:gd name="T11" fmla="*/ 0 h 259"/>
                    <a:gd name="T12" fmla="*/ 0 w 259"/>
                    <a:gd name="T13" fmla="*/ 0 h 259"/>
                    <a:gd name="T14" fmla="*/ 0 w 259"/>
                    <a:gd name="T15" fmla="*/ 0 h 259"/>
                    <a:gd name="T16" fmla="*/ 0 w 259"/>
                    <a:gd name="T17" fmla="*/ 0 h 259"/>
                    <a:gd name="T18" fmla="*/ 0 w 259"/>
                    <a:gd name="T19" fmla="*/ 0 h 259"/>
                    <a:gd name="T20" fmla="*/ 0 w 259"/>
                    <a:gd name="T21" fmla="*/ 0 h 259"/>
                    <a:gd name="T22" fmla="*/ 0 w 259"/>
                    <a:gd name="T23" fmla="*/ 0 h 259"/>
                    <a:gd name="T24" fmla="*/ 0 w 259"/>
                    <a:gd name="T25" fmla="*/ 0 h 259"/>
                    <a:gd name="T26" fmla="*/ 0 w 259"/>
                    <a:gd name="T27" fmla="*/ 0 h 259"/>
                    <a:gd name="T28" fmla="*/ 0 w 259"/>
                    <a:gd name="T29" fmla="*/ 0 h 259"/>
                    <a:gd name="T30" fmla="*/ 0 w 259"/>
                    <a:gd name="T31" fmla="*/ 0 h 259"/>
                    <a:gd name="T32" fmla="*/ 0 w 259"/>
                    <a:gd name="T33" fmla="*/ 0 h 259"/>
                    <a:gd name="T34" fmla="*/ 0 w 259"/>
                    <a:gd name="T35" fmla="*/ 0 h 259"/>
                    <a:gd name="T36" fmla="*/ 0 w 259"/>
                    <a:gd name="T37" fmla="*/ 0 h 259"/>
                    <a:gd name="T38" fmla="*/ 0 w 259"/>
                    <a:gd name="T39" fmla="*/ 0 h 259"/>
                    <a:gd name="T40" fmla="*/ 0 w 259"/>
                    <a:gd name="T41" fmla="*/ 0 h 259"/>
                    <a:gd name="T42" fmla="*/ 0 w 259"/>
                    <a:gd name="T43" fmla="*/ 0 h 259"/>
                    <a:gd name="T44" fmla="*/ 0 w 259"/>
                    <a:gd name="T45" fmla="*/ 0 h 259"/>
                    <a:gd name="T46" fmla="*/ 0 w 259"/>
                    <a:gd name="T47" fmla="*/ 0 h 259"/>
                    <a:gd name="T48" fmla="*/ 0 w 259"/>
                    <a:gd name="T49" fmla="*/ 0 h 259"/>
                    <a:gd name="T50" fmla="*/ 0 w 259"/>
                    <a:gd name="T51" fmla="*/ 0 h 259"/>
                    <a:gd name="T52" fmla="*/ 0 w 259"/>
                    <a:gd name="T53" fmla="*/ 0 h 259"/>
                    <a:gd name="T54" fmla="*/ 0 w 259"/>
                    <a:gd name="T55" fmla="*/ 0 h 259"/>
                    <a:gd name="T56" fmla="*/ 0 w 259"/>
                    <a:gd name="T57" fmla="*/ 0 h 259"/>
                    <a:gd name="T58" fmla="*/ 0 w 259"/>
                    <a:gd name="T59" fmla="*/ 0 h 259"/>
                    <a:gd name="T60" fmla="*/ 0 w 259"/>
                    <a:gd name="T61" fmla="*/ 0 h 259"/>
                    <a:gd name="T62" fmla="*/ 0 w 259"/>
                    <a:gd name="T63" fmla="*/ 0 h 259"/>
                    <a:gd name="T64" fmla="*/ 0 w 259"/>
                    <a:gd name="T65" fmla="*/ 0 h 259"/>
                    <a:gd name="T66" fmla="*/ 0 w 259"/>
                    <a:gd name="T67" fmla="*/ 0 h 259"/>
                    <a:gd name="T68" fmla="*/ 0 w 259"/>
                    <a:gd name="T69" fmla="*/ 0 h 259"/>
                    <a:gd name="T70" fmla="*/ 0 w 259"/>
                    <a:gd name="T71" fmla="*/ 0 h 259"/>
                    <a:gd name="T72" fmla="*/ 0 w 259"/>
                    <a:gd name="T73" fmla="*/ 0 h 259"/>
                    <a:gd name="T74" fmla="*/ 0 w 259"/>
                    <a:gd name="T75" fmla="*/ 0 h 259"/>
                    <a:gd name="T76" fmla="*/ 0 w 259"/>
                    <a:gd name="T77" fmla="*/ 0 h 259"/>
                    <a:gd name="T78" fmla="*/ 0 w 259"/>
                    <a:gd name="T79" fmla="*/ 0 h 259"/>
                    <a:gd name="T80" fmla="*/ 0 w 259"/>
                    <a:gd name="T81" fmla="*/ 0 h 259"/>
                    <a:gd name="T82" fmla="*/ 0 w 259"/>
                    <a:gd name="T83" fmla="*/ 0 h 259"/>
                    <a:gd name="T84" fmla="*/ 0 w 259"/>
                    <a:gd name="T85" fmla="*/ 0 h 259"/>
                    <a:gd name="T86" fmla="*/ 0 w 259"/>
                    <a:gd name="T87" fmla="*/ 0 h 259"/>
                    <a:gd name="T88" fmla="*/ 0 w 259"/>
                    <a:gd name="T89" fmla="*/ 0 h 259"/>
                    <a:gd name="T90" fmla="*/ 0 w 259"/>
                    <a:gd name="T91" fmla="*/ 0 h 259"/>
                    <a:gd name="T92" fmla="*/ 0 w 259"/>
                    <a:gd name="T93" fmla="*/ 0 h 259"/>
                    <a:gd name="T94" fmla="*/ 0 w 259"/>
                    <a:gd name="T95" fmla="*/ 0 h 259"/>
                    <a:gd name="T96" fmla="*/ 0 w 259"/>
                    <a:gd name="T97" fmla="*/ 0 h 259"/>
                    <a:gd name="T98" fmla="*/ 0 w 259"/>
                    <a:gd name="T99" fmla="*/ 0 h 259"/>
                    <a:gd name="T100" fmla="*/ 0 w 259"/>
                    <a:gd name="T101" fmla="*/ 0 h 259"/>
                    <a:gd name="T102" fmla="*/ 0 w 259"/>
                    <a:gd name="T103" fmla="*/ 0 h 259"/>
                    <a:gd name="T104" fmla="*/ 0 w 259"/>
                    <a:gd name="T105" fmla="*/ 0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cmpd="sng">
                  <a:solidFill>
                    <a:srgbClr val="FFFFFF"/>
                  </a:solidFill>
                  <a:prstDash val="solid"/>
                  <a:round/>
                  <a:headEnd/>
                  <a:tailEnd/>
                </a:ln>
              </p:spPr>
              <p:txBody>
                <a:bodyPr/>
                <a:lstStyle/>
                <a:p>
                  <a:endParaRPr lang="de-DE"/>
                </a:p>
              </p:txBody>
            </p:sp>
            <p:sp>
              <p:nvSpPr>
                <p:cNvPr id="8750" name="Freeform 292"/>
                <p:cNvSpPr>
                  <a:spLocks/>
                </p:cNvSpPr>
                <p:nvPr/>
              </p:nvSpPr>
              <p:spPr bwMode="auto">
                <a:xfrm>
                  <a:off x="5104" y="2395"/>
                  <a:ext cx="23" cy="31"/>
                </a:xfrm>
                <a:custGeom>
                  <a:avLst/>
                  <a:gdLst>
                    <a:gd name="T0" fmla="*/ 0 w 72"/>
                    <a:gd name="T1" fmla="*/ 0 h 92"/>
                    <a:gd name="T2" fmla="*/ 0 w 72"/>
                    <a:gd name="T3" fmla="*/ 0 h 92"/>
                    <a:gd name="T4" fmla="*/ 0 w 72"/>
                    <a:gd name="T5" fmla="*/ 0 h 92"/>
                    <a:gd name="T6" fmla="*/ 0 w 72"/>
                    <a:gd name="T7" fmla="*/ 0 h 92"/>
                    <a:gd name="T8" fmla="*/ 0 w 72"/>
                    <a:gd name="T9" fmla="*/ 0 h 92"/>
                    <a:gd name="T10" fmla="*/ 0 w 72"/>
                    <a:gd name="T11" fmla="*/ 0 h 92"/>
                    <a:gd name="T12" fmla="*/ 0 w 72"/>
                    <a:gd name="T13" fmla="*/ 0 h 92"/>
                    <a:gd name="T14" fmla="*/ 0 w 72"/>
                    <a:gd name="T15" fmla="*/ 0 h 92"/>
                    <a:gd name="T16" fmla="*/ 0 w 72"/>
                    <a:gd name="T17" fmla="*/ 0 h 92"/>
                    <a:gd name="T18" fmla="*/ 0 w 72"/>
                    <a:gd name="T19" fmla="*/ 0 h 92"/>
                    <a:gd name="T20" fmla="*/ 0 w 72"/>
                    <a:gd name="T21" fmla="*/ 0 h 92"/>
                    <a:gd name="T22" fmla="*/ 0 w 72"/>
                    <a:gd name="T23" fmla="*/ 0 h 92"/>
                    <a:gd name="T24" fmla="*/ 0 w 72"/>
                    <a:gd name="T25" fmla="*/ 0 h 92"/>
                    <a:gd name="T26" fmla="*/ 0 w 72"/>
                    <a:gd name="T27" fmla="*/ 0 h 92"/>
                    <a:gd name="T28" fmla="*/ 0 w 72"/>
                    <a:gd name="T29" fmla="*/ 0 h 92"/>
                    <a:gd name="T30" fmla="*/ 0 w 72"/>
                    <a:gd name="T31" fmla="*/ 0 h 92"/>
                    <a:gd name="T32" fmla="*/ 0 w 72"/>
                    <a:gd name="T33" fmla="*/ 0 h 92"/>
                    <a:gd name="T34" fmla="*/ 0 w 72"/>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cmpd="sng">
                  <a:solidFill>
                    <a:srgbClr val="FFFFFF"/>
                  </a:solidFill>
                  <a:prstDash val="solid"/>
                  <a:round/>
                  <a:headEnd/>
                  <a:tailEnd/>
                </a:ln>
              </p:spPr>
              <p:txBody>
                <a:bodyPr/>
                <a:lstStyle/>
                <a:p>
                  <a:endParaRPr lang="de-DE"/>
                </a:p>
              </p:txBody>
            </p:sp>
            <p:sp>
              <p:nvSpPr>
                <p:cNvPr id="8751" name="Freeform 293"/>
                <p:cNvSpPr>
                  <a:spLocks/>
                </p:cNvSpPr>
                <p:nvPr/>
              </p:nvSpPr>
              <p:spPr bwMode="auto">
                <a:xfrm>
                  <a:off x="5143" y="2436"/>
                  <a:ext cx="16" cy="21"/>
                </a:xfrm>
                <a:custGeom>
                  <a:avLst/>
                  <a:gdLst>
                    <a:gd name="T0" fmla="*/ 0 w 46"/>
                    <a:gd name="T1" fmla="*/ 0 h 62"/>
                    <a:gd name="T2" fmla="*/ 0 w 46"/>
                    <a:gd name="T3" fmla="*/ 0 h 62"/>
                    <a:gd name="T4" fmla="*/ 0 w 46"/>
                    <a:gd name="T5" fmla="*/ 0 h 62"/>
                    <a:gd name="T6" fmla="*/ 0 w 46"/>
                    <a:gd name="T7" fmla="*/ 0 h 62"/>
                    <a:gd name="T8" fmla="*/ 0 w 46"/>
                    <a:gd name="T9" fmla="*/ 0 h 62"/>
                    <a:gd name="T10" fmla="*/ 0 w 46"/>
                    <a:gd name="T11" fmla="*/ 0 h 62"/>
                    <a:gd name="T12" fmla="*/ 0 w 46"/>
                    <a:gd name="T13" fmla="*/ 0 h 62"/>
                    <a:gd name="T14" fmla="*/ 0 w 46"/>
                    <a:gd name="T15" fmla="*/ 0 h 62"/>
                    <a:gd name="T16" fmla="*/ 0 w 46"/>
                    <a:gd name="T17" fmla="*/ 0 h 62"/>
                    <a:gd name="T18" fmla="*/ 0 w 46"/>
                    <a:gd name="T19" fmla="*/ 0 h 62"/>
                    <a:gd name="T20" fmla="*/ 0 w 46"/>
                    <a:gd name="T21" fmla="*/ 0 h 62"/>
                    <a:gd name="T22" fmla="*/ 0 w 46"/>
                    <a:gd name="T23" fmla="*/ 0 h 62"/>
                    <a:gd name="T24" fmla="*/ 0 w 46"/>
                    <a:gd name="T25" fmla="*/ 0 h 62"/>
                    <a:gd name="T26" fmla="*/ 0 w 46"/>
                    <a:gd name="T27" fmla="*/ 0 h 62"/>
                    <a:gd name="T28" fmla="*/ 0 w 46"/>
                    <a:gd name="T29" fmla="*/ 0 h 62"/>
                    <a:gd name="T30" fmla="*/ 0 w 46"/>
                    <a:gd name="T31" fmla="*/ 0 h 62"/>
                    <a:gd name="T32" fmla="*/ 0 w 46"/>
                    <a:gd name="T33" fmla="*/ 0 h 62"/>
                    <a:gd name="T34" fmla="*/ 0 w 46"/>
                    <a:gd name="T35" fmla="*/ 0 h 62"/>
                    <a:gd name="T36" fmla="*/ 0 w 46"/>
                    <a:gd name="T37" fmla="*/ 0 h 62"/>
                    <a:gd name="T38" fmla="*/ 0 w 46"/>
                    <a:gd name="T39" fmla="*/ 0 h 62"/>
                    <a:gd name="T40" fmla="*/ 0 w 46"/>
                    <a:gd name="T41" fmla="*/ 0 h 62"/>
                    <a:gd name="T42" fmla="*/ 0 w 46"/>
                    <a:gd name="T43" fmla="*/ 0 h 62"/>
                    <a:gd name="T44" fmla="*/ 0 w 46"/>
                    <a:gd name="T45" fmla="*/ 0 h 62"/>
                    <a:gd name="T46" fmla="*/ 0 w 46"/>
                    <a:gd name="T47" fmla="*/ 0 h 62"/>
                    <a:gd name="T48" fmla="*/ 0 w 46"/>
                    <a:gd name="T49" fmla="*/ 0 h 62"/>
                    <a:gd name="T50" fmla="*/ 0 w 46"/>
                    <a:gd name="T51" fmla="*/ 0 h 62"/>
                    <a:gd name="T52" fmla="*/ 0 w 46"/>
                    <a:gd name="T53" fmla="*/ 0 h 62"/>
                    <a:gd name="T54" fmla="*/ 0 w 46"/>
                    <a:gd name="T55" fmla="*/ 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cmpd="sng">
                  <a:solidFill>
                    <a:srgbClr val="FFFFFF"/>
                  </a:solidFill>
                  <a:prstDash val="solid"/>
                  <a:round/>
                  <a:headEnd/>
                  <a:tailEnd/>
                </a:ln>
              </p:spPr>
              <p:txBody>
                <a:bodyPr/>
                <a:lstStyle/>
                <a:p>
                  <a:endParaRPr lang="de-DE"/>
                </a:p>
              </p:txBody>
            </p:sp>
            <p:sp>
              <p:nvSpPr>
                <p:cNvPr id="8752" name="Freeform 294"/>
                <p:cNvSpPr>
                  <a:spLocks/>
                </p:cNvSpPr>
                <p:nvPr/>
              </p:nvSpPr>
              <p:spPr bwMode="auto">
                <a:xfrm>
                  <a:off x="5089" y="2295"/>
                  <a:ext cx="50" cy="98"/>
                </a:xfrm>
                <a:custGeom>
                  <a:avLst/>
                  <a:gdLst>
                    <a:gd name="T0" fmla="*/ 0 w 152"/>
                    <a:gd name="T1" fmla="*/ 0 h 296"/>
                    <a:gd name="T2" fmla="*/ 0 w 152"/>
                    <a:gd name="T3" fmla="*/ 0 h 296"/>
                    <a:gd name="T4" fmla="*/ 0 w 152"/>
                    <a:gd name="T5" fmla="*/ 0 h 296"/>
                    <a:gd name="T6" fmla="*/ 0 w 152"/>
                    <a:gd name="T7" fmla="*/ 0 h 296"/>
                    <a:gd name="T8" fmla="*/ 0 w 152"/>
                    <a:gd name="T9" fmla="*/ 0 h 296"/>
                    <a:gd name="T10" fmla="*/ 0 w 152"/>
                    <a:gd name="T11" fmla="*/ 0 h 296"/>
                    <a:gd name="T12" fmla="*/ 0 w 152"/>
                    <a:gd name="T13" fmla="*/ 0 h 296"/>
                    <a:gd name="T14" fmla="*/ 0 w 152"/>
                    <a:gd name="T15" fmla="*/ 0 h 296"/>
                    <a:gd name="T16" fmla="*/ 0 w 152"/>
                    <a:gd name="T17" fmla="*/ 0 h 296"/>
                    <a:gd name="T18" fmla="*/ 0 w 152"/>
                    <a:gd name="T19" fmla="*/ 0 h 296"/>
                    <a:gd name="T20" fmla="*/ 0 w 152"/>
                    <a:gd name="T21" fmla="*/ 0 h 296"/>
                    <a:gd name="T22" fmla="*/ 0 w 152"/>
                    <a:gd name="T23" fmla="*/ 0 h 296"/>
                    <a:gd name="T24" fmla="*/ 0 w 152"/>
                    <a:gd name="T25" fmla="*/ 0 h 296"/>
                    <a:gd name="T26" fmla="*/ 0 w 152"/>
                    <a:gd name="T27" fmla="*/ 0 h 296"/>
                    <a:gd name="T28" fmla="*/ 0 w 152"/>
                    <a:gd name="T29" fmla="*/ 0 h 296"/>
                    <a:gd name="T30" fmla="*/ 0 w 152"/>
                    <a:gd name="T31" fmla="*/ 0 h 296"/>
                    <a:gd name="T32" fmla="*/ 0 w 152"/>
                    <a:gd name="T33" fmla="*/ 0 h 296"/>
                    <a:gd name="T34" fmla="*/ 0 w 152"/>
                    <a:gd name="T35" fmla="*/ 0 h 296"/>
                    <a:gd name="T36" fmla="*/ 0 w 152"/>
                    <a:gd name="T37" fmla="*/ 0 h 296"/>
                    <a:gd name="T38" fmla="*/ 0 w 152"/>
                    <a:gd name="T39" fmla="*/ 0 h 296"/>
                    <a:gd name="T40" fmla="*/ 0 w 152"/>
                    <a:gd name="T41" fmla="*/ 0 h 296"/>
                    <a:gd name="T42" fmla="*/ 0 w 152"/>
                    <a:gd name="T43" fmla="*/ 0 h 296"/>
                    <a:gd name="T44" fmla="*/ 0 w 152"/>
                    <a:gd name="T45" fmla="*/ 0 h 296"/>
                    <a:gd name="T46" fmla="*/ 0 w 152"/>
                    <a:gd name="T47" fmla="*/ 0 h 296"/>
                    <a:gd name="T48" fmla="*/ 0 w 152"/>
                    <a:gd name="T49" fmla="*/ 0 h 296"/>
                    <a:gd name="T50" fmla="*/ 0 w 152"/>
                    <a:gd name="T51" fmla="*/ 0 h 296"/>
                    <a:gd name="T52" fmla="*/ 0 w 152"/>
                    <a:gd name="T53" fmla="*/ 0 h 296"/>
                    <a:gd name="T54" fmla="*/ 0 w 152"/>
                    <a:gd name="T55" fmla="*/ 0 h 296"/>
                    <a:gd name="T56" fmla="*/ 0 w 152"/>
                    <a:gd name="T57" fmla="*/ 0 h 296"/>
                    <a:gd name="T58" fmla="*/ 0 w 152"/>
                    <a:gd name="T59" fmla="*/ 0 h 296"/>
                    <a:gd name="T60" fmla="*/ 0 w 152"/>
                    <a:gd name="T61" fmla="*/ 0 h 296"/>
                    <a:gd name="T62" fmla="*/ 0 w 152"/>
                    <a:gd name="T63" fmla="*/ 0 h 296"/>
                    <a:gd name="T64" fmla="*/ 0 w 152"/>
                    <a:gd name="T65" fmla="*/ 0 h 296"/>
                    <a:gd name="T66" fmla="*/ 0 w 152"/>
                    <a:gd name="T67" fmla="*/ 0 h 296"/>
                    <a:gd name="T68" fmla="*/ 0 w 152"/>
                    <a:gd name="T69" fmla="*/ 0 h 296"/>
                    <a:gd name="T70" fmla="*/ 0 w 152"/>
                    <a:gd name="T71" fmla="*/ 0 h 296"/>
                    <a:gd name="T72" fmla="*/ 0 w 152"/>
                    <a:gd name="T73" fmla="*/ 0 h 296"/>
                    <a:gd name="T74" fmla="*/ 0 w 152"/>
                    <a:gd name="T75" fmla="*/ 0 h 296"/>
                    <a:gd name="T76" fmla="*/ 0 w 152"/>
                    <a:gd name="T77" fmla="*/ 0 h 296"/>
                    <a:gd name="T78" fmla="*/ 0 w 152"/>
                    <a:gd name="T79" fmla="*/ 0 h 296"/>
                    <a:gd name="T80" fmla="*/ 0 w 152"/>
                    <a:gd name="T81" fmla="*/ 0 h 296"/>
                    <a:gd name="T82" fmla="*/ 0 w 152"/>
                    <a:gd name="T83" fmla="*/ 0 h 296"/>
                    <a:gd name="T84" fmla="*/ 0 w 152"/>
                    <a:gd name="T85" fmla="*/ 0 h 296"/>
                    <a:gd name="T86" fmla="*/ 0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cmpd="sng">
                  <a:solidFill>
                    <a:srgbClr val="FFFFFF"/>
                  </a:solidFill>
                  <a:prstDash val="solid"/>
                  <a:round/>
                  <a:headEnd/>
                  <a:tailEnd/>
                </a:ln>
              </p:spPr>
              <p:txBody>
                <a:bodyPr/>
                <a:lstStyle/>
                <a:p>
                  <a:endParaRPr lang="de-DE"/>
                </a:p>
              </p:txBody>
            </p:sp>
            <p:sp>
              <p:nvSpPr>
                <p:cNvPr id="8753" name="Freeform 295"/>
                <p:cNvSpPr>
                  <a:spLocks/>
                </p:cNvSpPr>
                <p:nvPr/>
              </p:nvSpPr>
              <p:spPr bwMode="auto">
                <a:xfrm>
                  <a:off x="5189" y="2442"/>
                  <a:ext cx="8" cy="13"/>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cmpd="sng">
                  <a:solidFill>
                    <a:srgbClr val="FFFFFF"/>
                  </a:solidFill>
                  <a:prstDash val="solid"/>
                  <a:round/>
                  <a:headEnd/>
                  <a:tailEnd/>
                </a:ln>
              </p:spPr>
              <p:txBody>
                <a:bodyPr/>
                <a:lstStyle/>
                <a:p>
                  <a:endParaRPr lang="de-DE"/>
                </a:p>
              </p:txBody>
            </p:sp>
            <p:sp>
              <p:nvSpPr>
                <p:cNvPr id="8754" name="Freeform 296"/>
                <p:cNvSpPr>
                  <a:spLocks/>
                </p:cNvSpPr>
                <p:nvPr/>
              </p:nvSpPr>
              <p:spPr bwMode="auto">
                <a:xfrm>
                  <a:off x="5165" y="2420"/>
                  <a:ext cx="10" cy="10"/>
                </a:xfrm>
                <a:custGeom>
                  <a:avLst/>
                  <a:gdLst>
                    <a:gd name="T0" fmla="*/ 0 w 34"/>
                    <a:gd name="T1" fmla="*/ 0 h 31"/>
                    <a:gd name="T2" fmla="*/ 0 w 34"/>
                    <a:gd name="T3" fmla="*/ 0 h 31"/>
                    <a:gd name="T4" fmla="*/ 0 w 34"/>
                    <a:gd name="T5" fmla="*/ 0 h 31"/>
                    <a:gd name="T6" fmla="*/ 0 w 34"/>
                    <a:gd name="T7" fmla="*/ 0 h 31"/>
                    <a:gd name="T8" fmla="*/ 0 w 34"/>
                    <a:gd name="T9" fmla="*/ 0 h 31"/>
                    <a:gd name="T10" fmla="*/ 0 w 34"/>
                    <a:gd name="T11" fmla="*/ 0 h 31"/>
                    <a:gd name="T12" fmla="*/ 0 w 34"/>
                    <a:gd name="T13" fmla="*/ 0 h 31"/>
                    <a:gd name="T14" fmla="*/ 0 w 34"/>
                    <a:gd name="T15" fmla="*/ 0 h 31"/>
                    <a:gd name="T16" fmla="*/ 0 w 34"/>
                    <a:gd name="T17" fmla="*/ 0 h 31"/>
                    <a:gd name="T18" fmla="*/ 0 w 34"/>
                    <a:gd name="T19" fmla="*/ 0 h 31"/>
                    <a:gd name="T20" fmla="*/ 0 w 34"/>
                    <a:gd name="T21" fmla="*/ 0 h 31"/>
                    <a:gd name="T22" fmla="*/ 0 w 34"/>
                    <a:gd name="T23" fmla="*/ 0 h 31"/>
                    <a:gd name="T24" fmla="*/ 0 w 34"/>
                    <a:gd name="T25" fmla="*/ 0 h 31"/>
                    <a:gd name="T26" fmla="*/ 0 w 34"/>
                    <a:gd name="T27" fmla="*/ 0 h 31"/>
                    <a:gd name="T28" fmla="*/ 0 w 34"/>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cmpd="sng">
                  <a:solidFill>
                    <a:srgbClr val="FFFFFF"/>
                  </a:solidFill>
                  <a:prstDash val="solid"/>
                  <a:round/>
                  <a:headEnd/>
                  <a:tailEnd/>
                </a:ln>
              </p:spPr>
              <p:txBody>
                <a:bodyPr/>
                <a:lstStyle/>
                <a:p>
                  <a:endParaRPr lang="de-DE"/>
                </a:p>
              </p:txBody>
            </p:sp>
            <p:sp>
              <p:nvSpPr>
                <p:cNvPr id="8755" name="Freeform 297"/>
                <p:cNvSpPr>
                  <a:spLocks/>
                </p:cNvSpPr>
                <p:nvPr/>
              </p:nvSpPr>
              <p:spPr bwMode="auto">
                <a:xfrm>
                  <a:off x="5139" y="2418"/>
                  <a:ext cx="6" cy="12"/>
                </a:xfrm>
                <a:custGeom>
                  <a:avLst/>
                  <a:gdLst>
                    <a:gd name="T0" fmla="*/ 0 w 20"/>
                    <a:gd name="T1" fmla="*/ 0 h 37"/>
                    <a:gd name="T2" fmla="*/ 0 w 20"/>
                    <a:gd name="T3" fmla="*/ 0 h 37"/>
                    <a:gd name="T4" fmla="*/ 0 w 20"/>
                    <a:gd name="T5" fmla="*/ 0 h 37"/>
                    <a:gd name="T6" fmla="*/ 0 w 20"/>
                    <a:gd name="T7" fmla="*/ 0 h 37"/>
                    <a:gd name="T8" fmla="*/ 0 w 20"/>
                    <a:gd name="T9" fmla="*/ 0 h 37"/>
                    <a:gd name="T10" fmla="*/ 0 w 20"/>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37">
                      <a:moveTo>
                        <a:pt x="0" y="6"/>
                      </a:moveTo>
                      <a:lnTo>
                        <a:pt x="0" y="37"/>
                      </a:lnTo>
                      <a:lnTo>
                        <a:pt x="7" y="33"/>
                      </a:lnTo>
                      <a:lnTo>
                        <a:pt x="20" y="30"/>
                      </a:lnTo>
                      <a:lnTo>
                        <a:pt x="20" y="0"/>
                      </a:lnTo>
                      <a:lnTo>
                        <a:pt x="0" y="6"/>
                      </a:lnTo>
                    </a:path>
                  </a:pathLst>
                </a:custGeom>
                <a:solidFill>
                  <a:srgbClr val="C0C0C0"/>
                </a:solidFill>
                <a:ln w="9525" cmpd="sng">
                  <a:solidFill>
                    <a:srgbClr val="FFFFFF"/>
                  </a:solidFill>
                  <a:prstDash val="solid"/>
                  <a:round/>
                  <a:headEnd/>
                  <a:tailEnd/>
                </a:ln>
              </p:spPr>
              <p:txBody>
                <a:bodyPr/>
                <a:lstStyle/>
                <a:p>
                  <a:endParaRPr lang="de-DE"/>
                </a:p>
              </p:txBody>
            </p:sp>
            <p:sp>
              <p:nvSpPr>
                <p:cNvPr id="8756" name="Line 298"/>
                <p:cNvSpPr>
                  <a:spLocks noChangeShapeType="1"/>
                </p:cNvSpPr>
                <p:nvPr/>
              </p:nvSpPr>
              <p:spPr bwMode="auto">
                <a:xfrm>
                  <a:off x="5180" y="2449"/>
                  <a:ext cx="1" cy="1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57" name="Freeform 299"/>
                <p:cNvSpPr>
                  <a:spLocks/>
                </p:cNvSpPr>
                <p:nvPr/>
              </p:nvSpPr>
              <p:spPr bwMode="auto">
                <a:xfrm>
                  <a:off x="5180" y="2453"/>
                  <a:ext cx="4"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8"/>
                      </a:moveTo>
                      <a:lnTo>
                        <a:pt x="1" y="13"/>
                      </a:lnTo>
                      <a:lnTo>
                        <a:pt x="3" y="9"/>
                      </a:lnTo>
                      <a:lnTo>
                        <a:pt x="7" y="4"/>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758" name="Line 300"/>
                <p:cNvSpPr>
                  <a:spLocks noChangeShapeType="1"/>
                </p:cNvSpPr>
                <p:nvPr/>
              </p:nvSpPr>
              <p:spPr bwMode="auto">
                <a:xfrm flipH="1" flipV="1">
                  <a:off x="5178" y="2447"/>
                  <a:ext cx="6" cy="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59" name="Freeform 301"/>
                <p:cNvSpPr>
                  <a:spLocks/>
                </p:cNvSpPr>
                <p:nvPr/>
              </p:nvSpPr>
              <p:spPr bwMode="auto">
                <a:xfrm>
                  <a:off x="5116" y="2564"/>
                  <a:ext cx="9" cy="10"/>
                </a:xfrm>
                <a:custGeom>
                  <a:avLst/>
                  <a:gdLst>
                    <a:gd name="T0" fmla="*/ 0 w 27"/>
                    <a:gd name="T1" fmla="*/ 0 h 31"/>
                    <a:gd name="T2" fmla="*/ 0 w 27"/>
                    <a:gd name="T3" fmla="*/ 0 h 31"/>
                    <a:gd name="T4" fmla="*/ 0 w 27"/>
                    <a:gd name="T5" fmla="*/ 0 h 31"/>
                    <a:gd name="T6" fmla="*/ 0 60000 65536"/>
                    <a:gd name="T7" fmla="*/ 0 60000 65536"/>
                    <a:gd name="T8" fmla="*/ 0 60000 65536"/>
                  </a:gdLst>
                  <a:ahLst/>
                  <a:cxnLst>
                    <a:cxn ang="T6">
                      <a:pos x="T0" y="T1"/>
                    </a:cxn>
                    <a:cxn ang="T7">
                      <a:pos x="T2" y="T3"/>
                    </a:cxn>
                    <a:cxn ang="T8">
                      <a:pos x="T4" y="T5"/>
                    </a:cxn>
                  </a:cxnLst>
                  <a:rect l="0" t="0" r="r" b="b"/>
                  <a:pathLst>
                    <a:path w="27" h="31">
                      <a:moveTo>
                        <a:pt x="0" y="0"/>
                      </a:moveTo>
                      <a:lnTo>
                        <a:pt x="20" y="31"/>
                      </a:lnTo>
                      <a:lnTo>
                        <a:pt x="27" y="13"/>
                      </a:lnTo>
                    </a:path>
                  </a:pathLst>
                </a:custGeom>
                <a:solidFill>
                  <a:srgbClr val="C0C0C0"/>
                </a:solidFill>
                <a:ln w="9525" cmpd="sng">
                  <a:solidFill>
                    <a:srgbClr val="FFFFFF"/>
                  </a:solidFill>
                  <a:prstDash val="solid"/>
                  <a:round/>
                  <a:headEnd/>
                  <a:tailEnd/>
                </a:ln>
              </p:spPr>
              <p:txBody>
                <a:bodyPr/>
                <a:lstStyle/>
                <a:p>
                  <a:endParaRPr lang="de-DE"/>
                </a:p>
              </p:txBody>
            </p:sp>
            <p:sp>
              <p:nvSpPr>
                <p:cNvPr id="8760" name="Freeform 302"/>
                <p:cNvSpPr>
                  <a:spLocks/>
                </p:cNvSpPr>
                <p:nvPr/>
              </p:nvSpPr>
              <p:spPr bwMode="auto">
                <a:xfrm>
                  <a:off x="5119" y="2568"/>
                  <a:ext cx="6" cy="1"/>
                </a:xfrm>
                <a:custGeom>
                  <a:avLst/>
                  <a:gdLst>
                    <a:gd name="T0" fmla="*/ 0 w 20"/>
                    <a:gd name="T1" fmla="*/ 0 h 1"/>
                    <a:gd name="T2" fmla="*/ 0 w 20"/>
                    <a:gd name="T3" fmla="*/ 0 h 1"/>
                    <a:gd name="T4" fmla="*/ 0 w 20"/>
                    <a:gd name="T5" fmla="*/ 0 h 1"/>
                    <a:gd name="T6" fmla="*/ 0 60000 65536"/>
                    <a:gd name="T7" fmla="*/ 0 60000 65536"/>
                    <a:gd name="T8" fmla="*/ 0 60000 65536"/>
                  </a:gdLst>
                  <a:ahLst/>
                  <a:cxnLst>
                    <a:cxn ang="T6">
                      <a:pos x="T0" y="T1"/>
                    </a:cxn>
                    <a:cxn ang="T7">
                      <a:pos x="T2" y="T3"/>
                    </a:cxn>
                    <a:cxn ang="T8">
                      <a:pos x="T4" y="T5"/>
                    </a:cxn>
                  </a:cxnLst>
                  <a:rect l="0" t="0" r="r" b="b"/>
                  <a:pathLst>
                    <a:path w="20" h="1">
                      <a:moveTo>
                        <a:pt x="20" y="0"/>
                      </a:moveTo>
                      <a:lnTo>
                        <a:pt x="10" y="0"/>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61" name="Freeform 303"/>
                <p:cNvSpPr>
                  <a:spLocks/>
                </p:cNvSpPr>
                <p:nvPr/>
              </p:nvSpPr>
              <p:spPr bwMode="auto">
                <a:xfrm>
                  <a:off x="5127" y="2557"/>
                  <a:ext cx="12" cy="5"/>
                </a:xfrm>
                <a:custGeom>
                  <a:avLst/>
                  <a:gdLst>
                    <a:gd name="T0" fmla="*/ 0 w 34"/>
                    <a:gd name="T1" fmla="*/ 0 h 13"/>
                    <a:gd name="T2" fmla="*/ 0 w 34"/>
                    <a:gd name="T3" fmla="*/ 0 h 13"/>
                    <a:gd name="T4" fmla="*/ 0 w 34"/>
                    <a:gd name="T5" fmla="*/ 0 h 13"/>
                    <a:gd name="T6" fmla="*/ 0 w 34"/>
                    <a:gd name="T7" fmla="*/ 0 h 13"/>
                    <a:gd name="T8" fmla="*/ 0 w 34"/>
                    <a:gd name="T9" fmla="*/ 0 h 13"/>
                    <a:gd name="T10" fmla="*/ 0 w 34"/>
                    <a:gd name="T11" fmla="*/ 0 h 13"/>
                    <a:gd name="T12" fmla="*/ 0 w 34"/>
                    <a:gd name="T13" fmla="*/ 0 h 13"/>
                    <a:gd name="T14" fmla="*/ 0 w 34"/>
                    <a:gd name="T15" fmla="*/ 0 h 13"/>
                    <a:gd name="T16" fmla="*/ 0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cmpd="sng">
                  <a:solidFill>
                    <a:srgbClr val="FFFFFF"/>
                  </a:solidFill>
                  <a:prstDash val="solid"/>
                  <a:round/>
                  <a:headEnd/>
                  <a:tailEnd/>
                </a:ln>
              </p:spPr>
              <p:txBody>
                <a:bodyPr/>
                <a:lstStyle/>
                <a:p>
                  <a:endParaRPr lang="de-DE"/>
                </a:p>
              </p:txBody>
            </p:sp>
            <p:sp>
              <p:nvSpPr>
                <p:cNvPr id="8762" name="Freeform 304"/>
                <p:cNvSpPr>
                  <a:spLocks/>
                </p:cNvSpPr>
                <p:nvPr/>
              </p:nvSpPr>
              <p:spPr bwMode="auto">
                <a:xfrm>
                  <a:off x="5127" y="2547"/>
                  <a:ext cx="12" cy="6"/>
                </a:xfrm>
                <a:custGeom>
                  <a:avLst/>
                  <a:gdLst>
                    <a:gd name="T0" fmla="*/ 0 w 34"/>
                    <a:gd name="T1" fmla="*/ 0 h 18"/>
                    <a:gd name="T2" fmla="*/ 0 w 34"/>
                    <a:gd name="T3" fmla="*/ 0 h 18"/>
                    <a:gd name="T4" fmla="*/ 0 w 34"/>
                    <a:gd name="T5" fmla="*/ 0 h 18"/>
                    <a:gd name="T6" fmla="*/ 0 w 34"/>
                    <a:gd name="T7" fmla="*/ 0 h 18"/>
                    <a:gd name="T8" fmla="*/ 0 w 34"/>
                    <a:gd name="T9" fmla="*/ 0 h 18"/>
                    <a:gd name="T10" fmla="*/ 0 w 34"/>
                    <a:gd name="T11" fmla="*/ 0 h 18"/>
                    <a:gd name="T12" fmla="*/ 0 w 34"/>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9525" cmpd="sng">
                  <a:solidFill>
                    <a:srgbClr val="FFFFFF"/>
                  </a:solidFill>
                  <a:prstDash val="solid"/>
                  <a:round/>
                  <a:headEnd/>
                  <a:tailEnd/>
                </a:ln>
              </p:spPr>
              <p:txBody>
                <a:bodyPr/>
                <a:lstStyle/>
                <a:p>
                  <a:endParaRPr lang="de-DE"/>
                </a:p>
              </p:txBody>
            </p:sp>
            <p:sp>
              <p:nvSpPr>
                <p:cNvPr id="8763" name="Freeform 305"/>
                <p:cNvSpPr>
                  <a:spLocks/>
                </p:cNvSpPr>
                <p:nvPr/>
              </p:nvSpPr>
              <p:spPr bwMode="auto">
                <a:xfrm>
                  <a:off x="5141" y="2535"/>
                  <a:ext cx="20" cy="8"/>
                </a:xfrm>
                <a:custGeom>
                  <a:avLst/>
                  <a:gdLst>
                    <a:gd name="T0" fmla="*/ 0 w 59"/>
                    <a:gd name="T1" fmla="*/ 0 h 25"/>
                    <a:gd name="T2" fmla="*/ 0 w 59"/>
                    <a:gd name="T3" fmla="*/ 0 h 25"/>
                    <a:gd name="T4" fmla="*/ 0 w 59"/>
                    <a:gd name="T5" fmla="*/ 0 h 25"/>
                    <a:gd name="T6" fmla="*/ 0 w 59"/>
                    <a:gd name="T7" fmla="*/ 0 h 25"/>
                    <a:gd name="T8" fmla="*/ 0 w 59"/>
                    <a:gd name="T9" fmla="*/ 0 h 25"/>
                    <a:gd name="T10" fmla="*/ 0 w 59"/>
                    <a:gd name="T11" fmla="*/ 0 h 25"/>
                    <a:gd name="T12" fmla="*/ 0 w 59"/>
                    <a:gd name="T13" fmla="*/ 0 h 25"/>
                    <a:gd name="T14" fmla="*/ 0 w 59"/>
                    <a:gd name="T15" fmla="*/ 0 h 25"/>
                    <a:gd name="T16" fmla="*/ 0 w 59"/>
                    <a:gd name="T17" fmla="*/ 0 h 25"/>
                    <a:gd name="T18" fmla="*/ 0 w 59"/>
                    <a:gd name="T19" fmla="*/ 0 h 25"/>
                    <a:gd name="T20" fmla="*/ 0 w 59"/>
                    <a:gd name="T21" fmla="*/ 0 h 25"/>
                    <a:gd name="T22" fmla="*/ 0 w 59"/>
                    <a:gd name="T23" fmla="*/ 0 h 25"/>
                    <a:gd name="T24" fmla="*/ 0 w 59"/>
                    <a:gd name="T25" fmla="*/ 0 h 25"/>
                    <a:gd name="T26" fmla="*/ 0 w 59"/>
                    <a:gd name="T27" fmla="*/ 0 h 25"/>
                    <a:gd name="T28" fmla="*/ 0 w 59"/>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cmpd="sng">
                  <a:solidFill>
                    <a:srgbClr val="FFFFFF"/>
                  </a:solidFill>
                  <a:prstDash val="solid"/>
                  <a:round/>
                  <a:headEnd/>
                  <a:tailEnd/>
                </a:ln>
              </p:spPr>
              <p:txBody>
                <a:bodyPr/>
                <a:lstStyle/>
                <a:p>
                  <a:endParaRPr lang="de-DE"/>
                </a:p>
              </p:txBody>
            </p:sp>
            <p:sp>
              <p:nvSpPr>
                <p:cNvPr id="8764" name="Line 306"/>
                <p:cNvSpPr>
                  <a:spLocks noChangeShapeType="1"/>
                </p:cNvSpPr>
                <p:nvPr/>
              </p:nvSpPr>
              <p:spPr bwMode="auto">
                <a:xfrm flipV="1">
                  <a:off x="5191" y="2516"/>
                  <a:ext cx="6"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8497" name="Freeform 307"/>
              <p:cNvSpPr>
                <a:spLocks/>
              </p:cNvSpPr>
              <p:nvPr>
                <p:custDataLst>
                  <p:tags r:id="rId210"/>
                </p:custDataLst>
              </p:nvPr>
            </p:nvSpPr>
            <p:spPr bwMode="auto">
              <a:xfrm>
                <a:off x="7280275" y="3879850"/>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98" name="Freeform 308"/>
              <p:cNvSpPr>
                <a:spLocks/>
              </p:cNvSpPr>
              <p:nvPr>
                <p:custDataLst>
                  <p:tags r:id="rId211"/>
                </p:custDataLst>
              </p:nvPr>
            </p:nvSpPr>
            <p:spPr bwMode="auto">
              <a:xfrm>
                <a:off x="7356475" y="3819525"/>
                <a:ext cx="22225" cy="58738"/>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99" name="Freeform 309"/>
              <p:cNvSpPr>
                <a:spLocks/>
              </p:cNvSpPr>
              <p:nvPr>
                <p:custDataLst>
                  <p:tags r:id="rId212"/>
                </p:custDataLst>
              </p:nvPr>
            </p:nvSpPr>
            <p:spPr bwMode="auto">
              <a:xfrm>
                <a:off x="7404100"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0" name="Freeform 310"/>
              <p:cNvSpPr>
                <a:spLocks/>
              </p:cNvSpPr>
              <p:nvPr>
                <p:custDataLst>
                  <p:tags r:id="rId213"/>
                </p:custDataLst>
              </p:nvPr>
            </p:nvSpPr>
            <p:spPr bwMode="auto">
              <a:xfrm>
                <a:off x="7388225" y="3668713"/>
                <a:ext cx="25400"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1" name="Freeform 311"/>
              <p:cNvSpPr>
                <a:spLocks/>
              </p:cNvSpPr>
              <p:nvPr>
                <p:custDataLst>
                  <p:tags r:id="rId214"/>
                </p:custDataLst>
              </p:nvPr>
            </p:nvSpPr>
            <p:spPr bwMode="auto">
              <a:xfrm>
                <a:off x="7213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2" name="Freeform 312"/>
              <p:cNvSpPr>
                <a:spLocks/>
              </p:cNvSpPr>
              <p:nvPr>
                <p:custDataLst>
                  <p:tags r:id="rId215"/>
                </p:custDataLst>
              </p:nvPr>
            </p:nvSpPr>
            <p:spPr bwMode="auto">
              <a:xfrm>
                <a:off x="7140575" y="3700463"/>
                <a:ext cx="30163"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3" name="Freeform 313"/>
              <p:cNvSpPr>
                <a:spLocks/>
              </p:cNvSpPr>
              <p:nvPr>
                <p:custDataLst>
                  <p:tags r:id="rId216"/>
                </p:custDataLst>
              </p:nvPr>
            </p:nvSpPr>
            <p:spPr bwMode="auto">
              <a:xfrm>
                <a:off x="7148513" y="3886200"/>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4" name="Freeform 314"/>
              <p:cNvSpPr>
                <a:spLocks/>
              </p:cNvSpPr>
              <p:nvPr>
                <p:custDataLst>
                  <p:tags r:id="rId217"/>
                </p:custDataLst>
              </p:nvPr>
            </p:nvSpPr>
            <p:spPr bwMode="auto">
              <a:xfrm>
                <a:off x="7261225"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5" name="Freeform 315"/>
              <p:cNvSpPr>
                <a:spLocks/>
              </p:cNvSpPr>
              <p:nvPr>
                <p:custDataLst>
                  <p:tags r:id="rId218"/>
                </p:custDataLst>
              </p:nvPr>
            </p:nvSpPr>
            <p:spPr bwMode="auto">
              <a:xfrm>
                <a:off x="7121525" y="3700463"/>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6" name="Freeform 316"/>
              <p:cNvSpPr>
                <a:spLocks/>
              </p:cNvSpPr>
              <p:nvPr>
                <p:custDataLst>
                  <p:tags r:id="rId219"/>
                </p:custDataLst>
              </p:nvPr>
            </p:nvSpPr>
            <p:spPr bwMode="auto">
              <a:xfrm>
                <a:off x="7165975" y="3748088"/>
                <a:ext cx="30163" cy="57150"/>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7" name="Freeform 317"/>
              <p:cNvSpPr>
                <a:spLocks/>
              </p:cNvSpPr>
              <p:nvPr>
                <p:custDataLst>
                  <p:tags r:id="rId220"/>
                </p:custDataLst>
              </p:nvPr>
            </p:nvSpPr>
            <p:spPr bwMode="auto">
              <a:xfrm>
                <a:off x="6967538" y="3951288"/>
                <a:ext cx="46037"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8" name="Freeform 318"/>
              <p:cNvSpPr>
                <a:spLocks/>
              </p:cNvSpPr>
              <p:nvPr>
                <p:custDataLst>
                  <p:tags r:id="rId221"/>
                </p:custDataLst>
              </p:nvPr>
            </p:nvSpPr>
            <p:spPr bwMode="auto">
              <a:xfrm>
                <a:off x="7065963" y="3989388"/>
                <a:ext cx="14287"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09" name="Freeform 319"/>
              <p:cNvSpPr>
                <a:spLocks/>
              </p:cNvSpPr>
              <p:nvPr>
                <p:custDataLst>
                  <p:tags r:id="rId222"/>
                </p:custDataLst>
              </p:nvPr>
            </p:nvSpPr>
            <p:spPr bwMode="auto">
              <a:xfrm>
                <a:off x="6899275" y="3921125"/>
                <a:ext cx="36513" cy="55563"/>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0" name="Freeform 320"/>
              <p:cNvSpPr>
                <a:spLocks/>
              </p:cNvSpPr>
              <p:nvPr>
                <p:custDataLst>
                  <p:tags r:id="rId223"/>
                </p:custDataLst>
              </p:nvPr>
            </p:nvSpPr>
            <p:spPr bwMode="auto">
              <a:xfrm>
                <a:off x="6943725" y="3906838"/>
                <a:ext cx="39688" cy="55562"/>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1" name="Freeform 321"/>
              <p:cNvSpPr>
                <a:spLocks/>
              </p:cNvSpPr>
              <p:nvPr>
                <p:custDataLst>
                  <p:tags r:id="rId224"/>
                </p:custDataLst>
              </p:nvPr>
            </p:nvSpPr>
            <p:spPr bwMode="auto">
              <a:xfrm>
                <a:off x="6996113" y="3916363"/>
                <a:ext cx="36512"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2" name="Freeform 322"/>
              <p:cNvSpPr>
                <a:spLocks/>
              </p:cNvSpPr>
              <p:nvPr>
                <p:custDataLst>
                  <p:tags r:id="rId225"/>
                </p:custDataLst>
              </p:nvPr>
            </p:nvSpPr>
            <p:spPr bwMode="auto">
              <a:xfrm>
                <a:off x="7048500" y="3921125"/>
                <a:ext cx="25400"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3" name="Freeform 323"/>
              <p:cNvSpPr>
                <a:spLocks/>
              </p:cNvSpPr>
              <p:nvPr>
                <p:custDataLst>
                  <p:tags r:id="rId226"/>
                </p:custDataLst>
              </p:nvPr>
            </p:nvSpPr>
            <p:spPr bwMode="auto">
              <a:xfrm>
                <a:off x="7121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4" name="Freeform 324"/>
              <p:cNvSpPr>
                <a:spLocks/>
              </p:cNvSpPr>
              <p:nvPr>
                <p:custDataLst>
                  <p:tags r:id="rId227"/>
                </p:custDataLst>
              </p:nvPr>
            </p:nvSpPr>
            <p:spPr bwMode="auto">
              <a:xfrm>
                <a:off x="6696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5" name="Freeform 325"/>
              <p:cNvSpPr>
                <a:spLocks/>
              </p:cNvSpPr>
              <p:nvPr>
                <p:custDataLst>
                  <p:tags r:id="rId228"/>
                </p:custDataLst>
              </p:nvPr>
            </p:nvSpPr>
            <p:spPr bwMode="auto">
              <a:xfrm>
                <a:off x="6642100" y="3700463"/>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6" name="Freeform 326"/>
              <p:cNvSpPr>
                <a:spLocks/>
              </p:cNvSpPr>
              <p:nvPr>
                <p:custDataLst>
                  <p:tags r:id="rId229"/>
                </p:custDataLst>
              </p:nvPr>
            </p:nvSpPr>
            <p:spPr bwMode="auto">
              <a:xfrm>
                <a:off x="6477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7" name="Line 327" descr="Horizontal dunkel"/>
              <p:cNvSpPr>
                <a:spLocks noChangeShapeType="1"/>
              </p:cNvSpPr>
              <p:nvPr>
                <p:custDataLst>
                  <p:tags r:id="rId230"/>
                </p:custDataLst>
              </p:nvPr>
            </p:nvSpPr>
            <p:spPr bwMode="auto">
              <a:xfrm>
                <a:off x="6502400" y="3721100"/>
                <a:ext cx="4763" cy="635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8" name="Freeform 328"/>
              <p:cNvSpPr>
                <a:spLocks/>
              </p:cNvSpPr>
              <p:nvPr>
                <p:custDataLst>
                  <p:tags r:id="rId231"/>
                </p:custDataLst>
              </p:nvPr>
            </p:nvSpPr>
            <p:spPr bwMode="auto">
              <a:xfrm>
                <a:off x="6499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19" name="Freeform 329"/>
              <p:cNvSpPr>
                <a:spLocks/>
              </p:cNvSpPr>
              <p:nvPr>
                <p:custDataLst>
                  <p:tags r:id="rId232"/>
                </p:custDataLst>
              </p:nvPr>
            </p:nvSpPr>
            <p:spPr bwMode="auto">
              <a:xfrm>
                <a:off x="6400800"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0" name="Freeform 330"/>
              <p:cNvSpPr>
                <a:spLocks/>
              </p:cNvSpPr>
              <p:nvPr>
                <p:custDataLst>
                  <p:tags r:id="rId233"/>
                </p:custDataLst>
              </p:nvPr>
            </p:nvSpPr>
            <p:spPr bwMode="auto">
              <a:xfrm>
                <a:off x="6929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1" name="Freeform 331"/>
              <p:cNvSpPr>
                <a:spLocks/>
              </p:cNvSpPr>
              <p:nvPr>
                <p:custDataLst>
                  <p:tags r:id="rId234"/>
                </p:custDataLst>
              </p:nvPr>
            </p:nvSpPr>
            <p:spPr bwMode="auto">
              <a:xfrm>
                <a:off x="7445375" y="3886200"/>
                <a:ext cx="28575"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2" name="Freeform 332"/>
              <p:cNvSpPr>
                <a:spLocks/>
              </p:cNvSpPr>
              <p:nvPr>
                <p:custDataLst>
                  <p:tags r:id="rId235"/>
                </p:custDataLst>
              </p:nvPr>
            </p:nvSpPr>
            <p:spPr bwMode="auto">
              <a:xfrm>
                <a:off x="6383338" y="3468688"/>
                <a:ext cx="274637"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3" name="Freeform 333"/>
              <p:cNvSpPr>
                <a:spLocks/>
              </p:cNvSpPr>
              <p:nvPr>
                <p:custDataLst>
                  <p:tags r:id="rId236"/>
                </p:custDataLst>
              </p:nvPr>
            </p:nvSpPr>
            <p:spPr bwMode="auto">
              <a:xfrm>
                <a:off x="6724650" y="3517900"/>
                <a:ext cx="254000"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4" name="Freeform 334"/>
              <p:cNvSpPr>
                <a:spLocks/>
              </p:cNvSpPr>
              <p:nvPr>
                <p:custDataLst>
                  <p:tags r:id="rId237"/>
                </p:custDataLst>
              </p:nvPr>
            </p:nvSpPr>
            <p:spPr bwMode="auto">
              <a:xfrm>
                <a:off x="7080250" y="3924300"/>
                <a:ext cx="92075" cy="57150"/>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5" name="Freeform 335"/>
              <p:cNvSpPr>
                <a:spLocks/>
              </p:cNvSpPr>
              <p:nvPr>
                <p:custDataLst>
                  <p:tags r:id="rId238"/>
                </p:custDataLst>
              </p:nvPr>
            </p:nvSpPr>
            <p:spPr bwMode="auto">
              <a:xfrm>
                <a:off x="7196138" y="3590925"/>
                <a:ext cx="42862"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6" name="Freeform 336"/>
              <p:cNvSpPr>
                <a:spLocks/>
              </p:cNvSpPr>
              <p:nvPr>
                <p:custDataLst>
                  <p:tags r:id="rId239"/>
                </p:custDataLst>
              </p:nvPr>
            </p:nvSpPr>
            <p:spPr bwMode="auto">
              <a:xfrm>
                <a:off x="7208838" y="3735388"/>
                <a:ext cx="71437" cy="5556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7" name="Freeform 337"/>
              <p:cNvSpPr>
                <a:spLocks/>
              </p:cNvSpPr>
              <p:nvPr>
                <p:custDataLst>
                  <p:tags r:id="rId240"/>
                </p:custDataLst>
              </p:nvPr>
            </p:nvSpPr>
            <p:spPr bwMode="auto">
              <a:xfrm>
                <a:off x="7285038" y="3659188"/>
                <a:ext cx="85725"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8" name="Freeform 338"/>
              <p:cNvSpPr>
                <a:spLocks/>
              </p:cNvSpPr>
              <p:nvPr>
                <p:custDataLst>
                  <p:tags r:id="rId241"/>
                </p:custDataLst>
              </p:nvPr>
            </p:nvSpPr>
            <p:spPr bwMode="auto">
              <a:xfrm>
                <a:off x="6973888" y="3597275"/>
                <a:ext cx="166687"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29" name="Freeform 339"/>
              <p:cNvSpPr>
                <a:spLocks/>
              </p:cNvSpPr>
              <p:nvPr>
                <p:custDataLst>
                  <p:tags r:id="rId242"/>
                </p:custDataLst>
              </p:nvPr>
            </p:nvSpPr>
            <p:spPr bwMode="auto">
              <a:xfrm>
                <a:off x="6638925" y="3838575"/>
                <a:ext cx="250825" cy="95250"/>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0" name="Freeform 340"/>
              <p:cNvSpPr>
                <a:spLocks/>
              </p:cNvSpPr>
              <p:nvPr>
                <p:custDataLst>
                  <p:tags r:id="rId243"/>
                </p:custDataLst>
              </p:nvPr>
            </p:nvSpPr>
            <p:spPr bwMode="auto">
              <a:xfrm>
                <a:off x="7319963" y="3695700"/>
                <a:ext cx="214312"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1" name="Freeform 341"/>
              <p:cNvSpPr>
                <a:spLocks/>
              </p:cNvSpPr>
              <p:nvPr>
                <p:custDataLst>
                  <p:tags r:id="rId244"/>
                </p:custDataLst>
              </p:nvPr>
            </p:nvSpPr>
            <p:spPr bwMode="auto">
              <a:xfrm>
                <a:off x="5851525" y="2527300"/>
                <a:ext cx="53975" cy="60325"/>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a:lstStyle/>
              <a:p>
                <a:endParaRPr lang="de-DE"/>
              </a:p>
            </p:txBody>
          </p:sp>
          <p:sp>
            <p:nvSpPr>
              <p:cNvPr id="8532" name="Freeform 342"/>
              <p:cNvSpPr>
                <a:spLocks/>
              </p:cNvSpPr>
              <p:nvPr>
                <p:custDataLst>
                  <p:tags r:id="rId245"/>
                </p:custDataLst>
              </p:nvPr>
            </p:nvSpPr>
            <p:spPr bwMode="auto">
              <a:xfrm>
                <a:off x="4308475" y="1931988"/>
                <a:ext cx="220663"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3" name="Freeform 343"/>
              <p:cNvSpPr>
                <a:spLocks/>
              </p:cNvSpPr>
              <p:nvPr>
                <p:custDataLst>
                  <p:tags r:id="rId246"/>
                </p:custDataLst>
              </p:nvPr>
            </p:nvSpPr>
            <p:spPr bwMode="auto">
              <a:xfrm>
                <a:off x="4371975" y="2136775"/>
                <a:ext cx="146050" cy="71438"/>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4" name="Freeform 344"/>
              <p:cNvSpPr>
                <a:spLocks/>
              </p:cNvSpPr>
              <p:nvPr>
                <p:custDataLst>
                  <p:tags r:id="rId247"/>
                </p:custDataLst>
              </p:nvPr>
            </p:nvSpPr>
            <p:spPr bwMode="auto">
              <a:xfrm>
                <a:off x="4471988" y="1792288"/>
                <a:ext cx="111125"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5" name="Freeform 345"/>
              <p:cNvSpPr>
                <a:spLocks/>
              </p:cNvSpPr>
              <p:nvPr>
                <p:custDataLst>
                  <p:tags r:id="rId248"/>
                </p:custDataLst>
              </p:nvPr>
            </p:nvSpPr>
            <p:spPr bwMode="auto">
              <a:xfrm>
                <a:off x="4484688" y="2139950"/>
                <a:ext cx="179387"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6" name="Freeform 346"/>
              <p:cNvSpPr>
                <a:spLocks/>
              </p:cNvSpPr>
              <p:nvPr>
                <p:custDataLst>
                  <p:tags r:id="rId249"/>
                </p:custDataLst>
              </p:nvPr>
            </p:nvSpPr>
            <p:spPr bwMode="auto">
              <a:xfrm>
                <a:off x="2484438" y="3178175"/>
                <a:ext cx="14287" cy="55563"/>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p>
                <a:endParaRPr lang="de-DE"/>
              </a:p>
            </p:txBody>
          </p:sp>
          <p:sp>
            <p:nvSpPr>
              <p:cNvPr id="8537" name="Freeform 347"/>
              <p:cNvSpPr>
                <a:spLocks/>
              </p:cNvSpPr>
              <p:nvPr>
                <p:custDataLst>
                  <p:tags r:id="rId250"/>
                </p:custDataLst>
              </p:nvPr>
            </p:nvSpPr>
            <p:spPr bwMode="auto">
              <a:xfrm>
                <a:off x="4589463" y="2132013"/>
                <a:ext cx="85725"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9525" cmpd="sng">
                <a:solidFill>
                  <a:srgbClr val="FFFFFF"/>
                </a:solidFill>
                <a:prstDash val="solid"/>
                <a:round/>
                <a:headEnd/>
                <a:tailEnd/>
              </a:ln>
            </p:spPr>
            <p:txBody>
              <a:bodyPr/>
              <a:lstStyle/>
              <a:p>
                <a:endParaRPr lang="de-DE"/>
              </a:p>
            </p:txBody>
          </p:sp>
          <p:sp>
            <p:nvSpPr>
              <p:cNvPr id="8538" name="Freeform 348"/>
              <p:cNvSpPr>
                <a:spLocks/>
              </p:cNvSpPr>
              <p:nvPr>
                <p:custDataLst>
                  <p:tags r:id="rId251"/>
                </p:custDataLst>
              </p:nvPr>
            </p:nvSpPr>
            <p:spPr bwMode="auto">
              <a:xfrm>
                <a:off x="4506913" y="2014538"/>
                <a:ext cx="381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39" name="Freeform 349"/>
              <p:cNvSpPr>
                <a:spLocks/>
              </p:cNvSpPr>
              <p:nvPr>
                <p:custDataLst>
                  <p:tags r:id="rId252"/>
                </p:custDataLst>
              </p:nvPr>
            </p:nvSpPr>
            <p:spPr bwMode="auto">
              <a:xfrm>
                <a:off x="5018088" y="2357438"/>
                <a:ext cx="47625"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mpd="sng">
                <a:solidFill>
                  <a:srgbClr val="FFFFFF"/>
                </a:solidFill>
                <a:prstDash val="solid"/>
                <a:round/>
                <a:headEnd/>
                <a:tailEnd/>
              </a:ln>
            </p:spPr>
            <p:txBody>
              <a:bodyPr/>
              <a:lstStyle/>
              <a:p>
                <a:endParaRPr lang="de-DE"/>
              </a:p>
            </p:txBody>
          </p:sp>
          <p:sp>
            <p:nvSpPr>
              <p:cNvPr id="8540" name="Freeform 350"/>
              <p:cNvSpPr>
                <a:spLocks/>
              </p:cNvSpPr>
              <p:nvPr>
                <p:custDataLst>
                  <p:tags r:id="rId253"/>
                </p:custDataLst>
              </p:nvPr>
            </p:nvSpPr>
            <p:spPr bwMode="auto">
              <a:xfrm>
                <a:off x="5561013" y="2371725"/>
                <a:ext cx="207962"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a:lstStyle/>
              <a:p>
                <a:endParaRPr lang="de-DE"/>
              </a:p>
            </p:txBody>
          </p:sp>
          <p:sp>
            <p:nvSpPr>
              <p:cNvPr id="8541" name="Freeform 351"/>
              <p:cNvSpPr>
                <a:spLocks/>
              </p:cNvSpPr>
              <p:nvPr>
                <p:custDataLst>
                  <p:tags r:id="rId254"/>
                </p:custDataLst>
              </p:nvPr>
            </p:nvSpPr>
            <p:spPr bwMode="auto">
              <a:xfrm>
                <a:off x="5610225" y="2300288"/>
                <a:ext cx="225425"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mpd="sng">
                <a:solidFill>
                  <a:srgbClr val="FFFFFF"/>
                </a:solidFill>
                <a:prstDash val="solid"/>
                <a:round/>
                <a:headEnd/>
                <a:tailEnd/>
              </a:ln>
            </p:spPr>
            <p:txBody>
              <a:bodyPr/>
              <a:lstStyle/>
              <a:p>
                <a:endParaRPr lang="de-DE"/>
              </a:p>
            </p:txBody>
          </p:sp>
          <p:sp>
            <p:nvSpPr>
              <p:cNvPr id="8542" name="Freeform 352"/>
              <p:cNvSpPr>
                <a:spLocks/>
              </p:cNvSpPr>
              <p:nvPr>
                <p:custDataLst>
                  <p:tags r:id="rId255"/>
                </p:custDataLst>
              </p:nvPr>
            </p:nvSpPr>
            <p:spPr bwMode="auto">
              <a:xfrm>
                <a:off x="5216525" y="2316163"/>
                <a:ext cx="3429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a:lstStyle/>
              <a:p>
                <a:endParaRPr lang="de-DE"/>
              </a:p>
            </p:txBody>
          </p:sp>
          <p:sp>
            <p:nvSpPr>
              <p:cNvPr id="8543" name="Freeform 353"/>
              <p:cNvSpPr>
                <a:spLocks/>
              </p:cNvSpPr>
              <p:nvPr>
                <p:custDataLst>
                  <p:tags r:id="rId256"/>
                </p:custDataLst>
              </p:nvPr>
            </p:nvSpPr>
            <p:spPr bwMode="auto">
              <a:xfrm>
                <a:off x="4425950" y="2203450"/>
                <a:ext cx="107950"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44" name="Freeform 354"/>
              <p:cNvSpPr>
                <a:spLocks/>
              </p:cNvSpPr>
              <p:nvPr>
                <p:custDataLst>
                  <p:tags r:id="rId257"/>
                </p:custDataLst>
              </p:nvPr>
            </p:nvSpPr>
            <p:spPr bwMode="auto">
              <a:xfrm>
                <a:off x="4473575" y="2311400"/>
                <a:ext cx="68263"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45" name="Freeform 355"/>
              <p:cNvSpPr>
                <a:spLocks/>
              </p:cNvSpPr>
              <p:nvPr>
                <p:custDataLst>
                  <p:tags r:id="rId258"/>
                </p:custDataLst>
              </p:nvPr>
            </p:nvSpPr>
            <p:spPr bwMode="auto">
              <a:xfrm>
                <a:off x="4557713" y="2935288"/>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de-DE"/>
              </a:p>
            </p:txBody>
          </p:sp>
          <p:sp>
            <p:nvSpPr>
              <p:cNvPr id="8546" name="Freeform 356"/>
              <p:cNvSpPr>
                <a:spLocks/>
              </p:cNvSpPr>
              <p:nvPr>
                <p:custDataLst>
                  <p:tags r:id="rId259"/>
                </p:custDataLst>
              </p:nvPr>
            </p:nvSpPr>
            <p:spPr bwMode="auto">
              <a:xfrm>
                <a:off x="5041900" y="3275013"/>
                <a:ext cx="244475"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a:lstStyle/>
              <a:p>
                <a:endParaRPr lang="de-DE"/>
              </a:p>
            </p:txBody>
          </p:sp>
          <p:sp>
            <p:nvSpPr>
              <p:cNvPr id="8547" name="Freeform 357"/>
              <p:cNvSpPr>
                <a:spLocks/>
              </p:cNvSpPr>
              <p:nvPr>
                <p:custDataLst>
                  <p:tags r:id="rId260"/>
                </p:custDataLst>
              </p:nvPr>
            </p:nvSpPr>
            <p:spPr bwMode="auto">
              <a:xfrm>
                <a:off x="5049838" y="3262313"/>
                <a:ext cx="381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a:lstStyle/>
              <a:p>
                <a:endParaRPr lang="de-DE"/>
              </a:p>
            </p:txBody>
          </p:sp>
          <p:sp>
            <p:nvSpPr>
              <p:cNvPr id="8548" name="Freeform 358"/>
              <p:cNvSpPr>
                <a:spLocks/>
              </p:cNvSpPr>
              <p:nvPr>
                <p:custDataLst>
                  <p:tags r:id="rId261"/>
                </p:custDataLst>
              </p:nvPr>
            </p:nvSpPr>
            <p:spPr bwMode="auto">
              <a:xfrm>
                <a:off x="4848225" y="3173413"/>
                <a:ext cx="363538" cy="376237"/>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cmpd="sng">
                <a:solidFill>
                  <a:srgbClr val="FFFFFF"/>
                </a:solidFill>
                <a:prstDash val="solid"/>
                <a:round/>
                <a:headEnd/>
                <a:tailEnd/>
              </a:ln>
            </p:spPr>
            <p:txBody>
              <a:bodyPr/>
              <a:lstStyle/>
              <a:p>
                <a:endParaRPr lang="de-DE"/>
              </a:p>
            </p:txBody>
          </p:sp>
          <p:sp>
            <p:nvSpPr>
              <p:cNvPr id="8549" name="Line 359"/>
              <p:cNvSpPr>
                <a:spLocks noChangeShapeType="1"/>
              </p:cNvSpPr>
              <p:nvPr>
                <p:custDataLst>
                  <p:tags r:id="rId262"/>
                </p:custDataLst>
              </p:nvPr>
            </p:nvSpPr>
            <p:spPr bwMode="auto">
              <a:xfrm flipH="1">
                <a:off x="1708150" y="3692525"/>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50" name="Freeform 360"/>
              <p:cNvSpPr>
                <a:spLocks/>
              </p:cNvSpPr>
              <p:nvPr>
                <p:custDataLst>
                  <p:tags r:id="rId263"/>
                </p:custDataLst>
              </p:nvPr>
            </p:nvSpPr>
            <p:spPr bwMode="auto">
              <a:xfrm>
                <a:off x="1708150" y="3700463"/>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p>
                <a:endParaRPr lang="de-DE"/>
              </a:p>
            </p:txBody>
          </p:sp>
          <p:sp>
            <p:nvSpPr>
              <p:cNvPr id="8551" name="Freeform 361"/>
              <p:cNvSpPr>
                <a:spLocks/>
              </p:cNvSpPr>
              <p:nvPr>
                <p:custDataLst>
                  <p:tags r:id="rId264"/>
                </p:custDataLst>
              </p:nvPr>
            </p:nvSpPr>
            <p:spPr bwMode="auto">
              <a:xfrm>
                <a:off x="1716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Lst>
                <a:ahLst/>
                <a:cxnLst>
                  <a:cxn ang="T6">
                    <a:pos x="T0" y="T1"/>
                  </a:cxn>
                  <a:cxn ang="T7">
                    <a:pos x="T2" y="T3"/>
                  </a:cxn>
                  <a:cxn ang="T8">
                    <a:pos x="T4" y="T5"/>
                  </a:cxn>
                </a:cxnLst>
                <a:rect l="0" t="0" r="r" b="b"/>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p>
                <a:endParaRPr lang="de-DE"/>
              </a:p>
            </p:txBody>
          </p:sp>
          <p:grpSp>
            <p:nvGrpSpPr>
              <p:cNvPr id="17" name="Group 362"/>
              <p:cNvGrpSpPr>
                <a:grpSpLocks/>
              </p:cNvGrpSpPr>
              <p:nvPr>
                <p:custDataLst>
                  <p:tags r:id="rId265"/>
                </p:custDataLst>
              </p:nvPr>
            </p:nvGrpSpPr>
            <p:grpSpPr bwMode="auto">
              <a:xfrm>
                <a:off x="1708150" y="3622675"/>
                <a:ext cx="417513" cy="201613"/>
                <a:chOff x="912" y="2626"/>
                <a:chExt cx="311" cy="127"/>
              </a:xfrm>
            </p:grpSpPr>
            <p:sp>
              <p:nvSpPr>
                <p:cNvPr id="8738" name="Freeform 363"/>
                <p:cNvSpPr>
                  <a:spLocks/>
                </p:cNvSpPr>
                <p:nvPr/>
              </p:nvSpPr>
              <p:spPr bwMode="auto">
                <a:xfrm>
                  <a:off x="1110" y="2626"/>
                  <a:ext cx="113" cy="127"/>
                </a:xfrm>
                <a:custGeom>
                  <a:avLst/>
                  <a:gdLst>
                    <a:gd name="T0" fmla="*/ 0 w 352"/>
                    <a:gd name="T1" fmla="*/ 0 h 387"/>
                    <a:gd name="T2" fmla="*/ 0 w 352"/>
                    <a:gd name="T3" fmla="*/ 0 h 387"/>
                    <a:gd name="T4" fmla="*/ 0 w 352"/>
                    <a:gd name="T5" fmla="*/ 0 h 387"/>
                    <a:gd name="T6" fmla="*/ 0 w 352"/>
                    <a:gd name="T7" fmla="*/ 0 h 387"/>
                    <a:gd name="T8" fmla="*/ 0 w 352"/>
                    <a:gd name="T9" fmla="*/ 0 h 387"/>
                    <a:gd name="T10" fmla="*/ 0 w 352"/>
                    <a:gd name="T11" fmla="*/ 0 h 387"/>
                    <a:gd name="T12" fmla="*/ 0 w 352"/>
                    <a:gd name="T13" fmla="*/ 0 h 387"/>
                    <a:gd name="T14" fmla="*/ 0 w 352"/>
                    <a:gd name="T15" fmla="*/ 0 h 387"/>
                    <a:gd name="T16" fmla="*/ 0 w 352"/>
                    <a:gd name="T17" fmla="*/ 0 h 387"/>
                    <a:gd name="T18" fmla="*/ 0 w 352"/>
                    <a:gd name="T19" fmla="*/ 0 h 387"/>
                    <a:gd name="T20" fmla="*/ 0 w 352"/>
                    <a:gd name="T21" fmla="*/ 0 h 387"/>
                    <a:gd name="T22" fmla="*/ 0 w 352"/>
                    <a:gd name="T23" fmla="*/ 0 h 387"/>
                    <a:gd name="T24" fmla="*/ 0 w 352"/>
                    <a:gd name="T25" fmla="*/ 0 h 387"/>
                    <a:gd name="T26" fmla="*/ 0 w 352"/>
                    <a:gd name="T27" fmla="*/ 0 h 387"/>
                    <a:gd name="T28" fmla="*/ 0 w 352"/>
                    <a:gd name="T29" fmla="*/ 0 h 387"/>
                    <a:gd name="T30" fmla="*/ 0 w 352"/>
                    <a:gd name="T31" fmla="*/ 0 h 387"/>
                    <a:gd name="T32" fmla="*/ 0 w 352"/>
                    <a:gd name="T33" fmla="*/ 0 h 387"/>
                    <a:gd name="T34" fmla="*/ 0 w 352"/>
                    <a:gd name="T35" fmla="*/ 0 h 387"/>
                    <a:gd name="T36" fmla="*/ 0 w 352"/>
                    <a:gd name="T37" fmla="*/ 0 h 387"/>
                    <a:gd name="T38" fmla="*/ 0 w 352"/>
                    <a:gd name="T39" fmla="*/ 0 h 387"/>
                    <a:gd name="T40" fmla="*/ 0 w 352"/>
                    <a:gd name="T41" fmla="*/ 0 h 387"/>
                    <a:gd name="T42" fmla="*/ 0 w 352"/>
                    <a:gd name="T43" fmla="*/ 0 h 387"/>
                    <a:gd name="T44" fmla="*/ 0 w 352"/>
                    <a:gd name="T45" fmla="*/ 0 h 387"/>
                    <a:gd name="T46" fmla="*/ 0 w 352"/>
                    <a:gd name="T47" fmla="*/ 0 h 387"/>
                    <a:gd name="T48" fmla="*/ 0 w 352"/>
                    <a:gd name="T49" fmla="*/ 0 h 387"/>
                    <a:gd name="T50" fmla="*/ 0 w 352"/>
                    <a:gd name="T51" fmla="*/ 0 h 387"/>
                    <a:gd name="T52" fmla="*/ 0 w 352"/>
                    <a:gd name="T53" fmla="*/ 0 h 387"/>
                    <a:gd name="T54" fmla="*/ 0 w 352"/>
                    <a:gd name="T55" fmla="*/ 0 h 387"/>
                    <a:gd name="T56" fmla="*/ 0 w 352"/>
                    <a:gd name="T57" fmla="*/ 0 h 387"/>
                    <a:gd name="T58" fmla="*/ 0 w 352"/>
                    <a:gd name="T59" fmla="*/ 0 h 387"/>
                    <a:gd name="T60" fmla="*/ 0 w 352"/>
                    <a:gd name="T61" fmla="*/ 0 h 387"/>
                    <a:gd name="T62" fmla="*/ 0 w 352"/>
                    <a:gd name="T63" fmla="*/ 0 h 387"/>
                    <a:gd name="T64" fmla="*/ 0 w 352"/>
                    <a:gd name="T65" fmla="*/ 0 h 387"/>
                    <a:gd name="T66" fmla="*/ 0 w 352"/>
                    <a:gd name="T67" fmla="*/ 0 h 387"/>
                    <a:gd name="T68" fmla="*/ 0 w 352"/>
                    <a:gd name="T69" fmla="*/ 0 h 387"/>
                    <a:gd name="T70" fmla="*/ 0 w 352"/>
                    <a:gd name="T71" fmla="*/ 0 h 387"/>
                    <a:gd name="T72" fmla="*/ 0 w 352"/>
                    <a:gd name="T73" fmla="*/ 0 h 387"/>
                    <a:gd name="T74" fmla="*/ 0 w 352"/>
                    <a:gd name="T75" fmla="*/ 0 h 387"/>
                    <a:gd name="T76" fmla="*/ 0 w 352"/>
                    <a:gd name="T77" fmla="*/ 0 h 387"/>
                    <a:gd name="T78" fmla="*/ 0 w 352"/>
                    <a:gd name="T79" fmla="*/ 0 h 387"/>
                    <a:gd name="T80" fmla="*/ 0 w 352"/>
                    <a:gd name="T81" fmla="*/ 0 h 387"/>
                    <a:gd name="T82" fmla="*/ 0 w 352"/>
                    <a:gd name="T83" fmla="*/ 0 h 387"/>
                    <a:gd name="T84" fmla="*/ 0 w 352"/>
                    <a:gd name="T85" fmla="*/ 0 h 387"/>
                    <a:gd name="T86" fmla="*/ 0 w 352"/>
                    <a:gd name="T87" fmla="*/ 0 h 387"/>
                    <a:gd name="T88" fmla="*/ 0 w 352"/>
                    <a:gd name="T89" fmla="*/ 0 h 387"/>
                    <a:gd name="T90" fmla="*/ 0 w 352"/>
                    <a:gd name="T91" fmla="*/ 0 h 387"/>
                    <a:gd name="T92" fmla="*/ 0 w 352"/>
                    <a:gd name="T93" fmla="*/ 0 h 387"/>
                    <a:gd name="T94" fmla="*/ 0 w 352"/>
                    <a:gd name="T95" fmla="*/ 0 h 387"/>
                    <a:gd name="T96" fmla="*/ 0 w 352"/>
                    <a:gd name="T97" fmla="*/ 0 h 387"/>
                    <a:gd name="T98" fmla="*/ 0 w 352"/>
                    <a:gd name="T99" fmla="*/ 0 h 387"/>
                    <a:gd name="T100" fmla="*/ 0 w 352"/>
                    <a:gd name="T101" fmla="*/ 0 h 387"/>
                    <a:gd name="T102" fmla="*/ 0 w 352"/>
                    <a:gd name="T103" fmla="*/ 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39" name="Freeform 364"/>
                <p:cNvSpPr>
                  <a:spLocks/>
                </p:cNvSpPr>
                <p:nvPr/>
              </p:nvSpPr>
              <p:spPr bwMode="auto">
                <a:xfrm>
                  <a:off x="923" y="2662"/>
                  <a:ext cx="17" cy="26"/>
                </a:xfrm>
                <a:custGeom>
                  <a:avLst/>
                  <a:gdLst>
                    <a:gd name="T0" fmla="*/ 0 w 52"/>
                    <a:gd name="T1" fmla="*/ 0 h 78"/>
                    <a:gd name="T2" fmla="*/ 0 w 52"/>
                    <a:gd name="T3" fmla="*/ 0 h 78"/>
                    <a:gd name="T4" fmla="*/ 0 w 52"/>
                    <a:gd name="T5" fmla="*/ 0 h 78"/>
                    <a:gd name="T6" fmla="*/ 0 w 52"/>
                    <a:gd name="T7" fmla="*/ 0 h 78"/>
                    <a:gd name="T8" fmla="*/ 0 w 52"/>
                    <a:gd name="T9" fmla="*/ 0 h 78"/>
                    <a:gd name="T10" fmla="*/ 0 w 52"/>
                    <a:gd name="T11" fmla="*/ 0 h 78"/>
                    <a:gd name="T12" fmla="*/ 0 w 52"/>
                    <a:gd name="T13" fmla="*/ 0 h 78"/>
                    <a:gd name="T14" fmla="*/ 0 w 52"/>
                    <a:gd name="T15" fmla="*/ 0 h 78"/>
                    <a:gd name="T16" fmla="*/ 0 w 52"/>
                    <a:gd name="T17" fmla="*/ 0 h 78"/>
                    <a:gd name="T18" fmla="*/ 0 w 52"/>
                    <a:gd name="T19" fmla="*/ 0 h 78"/>
                    <a:gd name="T20" fmla="*/ 0 w 52"/>
                    <a:gd name="T21" fmla="*/ 0 h 78"/>
                    <a:gd name="T22" fmla="*/ 0 w 52"/>
                    <a:gd name="T23" fmla="*/ 0 h 78"/>
                    <a:gd name="T24" fmla="*/ 0 w 52"/>
                    <a:gd name="T25" fmla="*/ 0 h 78"/>
                    <a:gd name="T26" fmla="*/ 0 w 52"/>
                    <a:gd name="T27" fmla="*/ 0 h 78"/>
                    <a:gd name="T28" fmla="*/ 0 w 52"/>
                    <a:gd name="T29" fmla="*/ 0 h 78"/>
                    <a:gd name="T30" fmla="*/ 0 w 52"/>
                    <a:gd name="T31" fmla="*/ 0 h 78"/>
                    <a:gd name="T32" fmla="*/ 0 w 52"/>
                    <a:gd name="T33" fmla="*/ 0 h 78"/>
                    <a:gd name="T34" fmla="*/ 0 w 52"/>
                    <a:gd name="T35" fmla="*/ 0 h 78"/>
                    <a:gd name="T36" fmla="*/ 0 w 52"/>
                    <a:gd name="T37" fmla="*/ 0 h 78"/>
                    <a:gd name="T38" fmla="*/ 0 w 52"/>
                    <a:gd name="T39" fmla="*/ 0 h 78"/>
                    <a:gd name="T40" fmla="*/ 0 w 52"/>
                    <a:gd name="T41" fmla="*/ 0 h 78"/>
                    <a:gd name="T42" fmla="*/ 0 w 52"/>
                    <a:gd name="T43" fmla="*/ 0 h 78"/>
                    <a:gd name="T44" fmla="*/ 0 w 52"/>
                    <a:gd name="T45" fmla="*/ 0 h 78"/>
                    <a:gd name="T46" fmla="*/ 0 w 52"/>
                    <a:gd name="T47" fmla="*/ 0 h 78"/>
                    <a:gd name="T48" fmla="*/ 0 w 52"/>
                    <a:gd name="T49" fmla="*/ 0 h 78"/>
                    <a:gd name="T50" fmla="*/ 0 w 52"/>
                    <a:gd name="T51" fmla="*/ 0 h 78"/>
                    <a:gd name="T52" fmla="*/ 0 w 52"/>
                    <a:gd name="T53" fmla="*/ 0 h 78"/>
                    <a:gd name="T54" fmla="*/ 0 w 52"/>
                    <a:gd name="T55" fmla="*/ 0 h 78"/>
                    <a:gd name="T56" fmla="*/ 0 w 52"/>
                    <a:gd name="T57" fmla="*/ 0 h 78"/>
                    <a:gd name="T58" fmla="*/ 0 w 52"/>
                    <a:gd name="T59" fmla="*/ 0 h 78"/>
                    <a:gd name="T60" fmla="*/ 0 w 52"/>
                    <a:gd name="T61" fmla="*/ 0 h 78"/>
                    <a:gd name="T62" fmla="*/ 0 w 52"/>
                    <a:gd name="T63" fmla="*/ 0 h 78"/>
                    <a:gd name="T64" fmla="*/ 0 w 52"/>
                    <a:gd name="T65" fmla="*/ 0 h 78"/>
                    <a:gd name="T66" fmla="*/ 0 w 52"/>
                    <a:gd name="T67" fmla="*/ 0 h 78"/>
                    <a:gd name="T68" fmla="*/ 0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40" name="Freeform 365"/>
                <p:cNvSpPr>
                  <a:spLocks/>
                </p:cNvSpPr>
                <p:nvPr/>
              </p:nvSpPr>
              <p:spPr bwMode="auto">
                <a:xfrm>
                  <a:off x="912" y="2666"/>
                  <a:ext cx="9" cy="10"/>
                </a:xfrm>
                <a:custGeom>
                  <a:avLst/>
                  <a:gdLst>
                    <a:gd name="T0" fmla="*/ 0 w 33"/>
                    <a:gd name="T1" fmla="*/ 0 h 30"/>
                    <a:gd name="T2" fmla="*/ 0 w 33"/>
                    <a:gd name="T3" fmla="*/ 0 h 30"/>
                    <a:gd name="T4" fmla="*/ 0 w 33"/>
                    <a:gd name="T5" fmla="*/ 0 h 30"/>
                    <a:gd name="T6" fmla="*/ 0 w 33"/>
                    <a:gd name="T7" fmla="*/ 0 h 30"/>
                    <a:gd name="T8" fmla="*/ 0 w 33"/>
                    <a:gd name="T9" fmla="*/ 0 h 30"/>
                    <a:gd name="T10" fmla="*/ 0 w 33"/>
                    <a:gd name="T11" fmla="*/ 0 h 30"/>
                    <a:gd name="T12" fmla="*/ 0 w 33"/>
                    <a:gd name="T13" fmla="*/ 0 h 30"/>
                    <a:gd name="T14" fmla="*/ 0 w 33"/>
                    <a:gd name="T15" fmla="*/ 0 h 30"/>
                    <a:gd name="T16" fmla="*/ 0 w 33"/>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553" name="Freeform 366"/>
              <p:cNvSpPr>
                <a:spLocks/>
              </p:cNvSpPr>
              <p:nvPr>
                <p:custDataLst>
                  <p:tags r:id="rId266"/>
                </p:custDataLst>
              </p:nvPr>
            </p:nvSpPr>
            <p:spPr bwMode="auto">
              <a:xfrm>
                <a:off x="5356225" y="4340225"/>
                <a:ext cx="19050" cy="58738"/>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554" name="Freeform 367"/>
              <p:cNvSpPr>
                <a:spLocks/>
              </p:cNvSpPr>
              <p:nvPr>
                <p:custDataLst>
                  <p:tags r:id="rId267"/>
                </p:custDataLst>
              </p:nvPr>
            </p:nvSpPr>
            <p:spPr bwMode="auto">
              <a:xfrm>
                <a:off x="5327650" y="4367213"/>
                <a:ext cx="23813" cy="57150"/>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a:lstStyle/>
              <a:p>
                <a:endParaRPr lang="de-DE"/>
              </a:p>
            </p:txBody>
          </p:sp>
          <p:grpSp>
            <p:nvGrpSpPr>
              <p:cNvPr id="28" name="Group 368"/>
              <p:cNvGrpSpPr>
                <a:grpSpLocks/>
              </p:cNvGrpSpPr>
              <p:nvPr>
                <p:custDataLst>
                  <p:tags r:id="rId268"/>
                </p:custDataLst>
              </p:nvPr>
            </p:nvGrpSpPr>
            <p:grpSpPr bwMode="auto">
              <a:xfrm>
                <a:off x="5168900" y="3859213"/>
                <a:ext cx="168275" cy="103187"/>
                <a:chOff x="3481" y="2773"/>
                <a:chExt cx="125" cy="65"/>
              </a:xfrm>
            </p:grpSpPr>
            <p:sp>
              <p:nvSpPr>
                <p:cNvPr id="8727"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endParaRPr lang="de-DE"/>
                </a:p>
              </p:txBody>
            </p:sp>
            <p:sp>
              <p:nvSpPr>
                <p:cNvPr id="8728" name="Line 370"/>
                <p:cNvSpPr>
                  <a:spLocks noChangeShapeType="1"/>
                </p:cNvSpPr>
                <p:nvPr/>
              </p:nvSpPr>
              <p:spPr bwMode="auto">
                <a:xfrm>
                  <a:off x="3583" y="2800"/>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29"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Lst>
                  <a:ahLst/>
                  <a:cxnLst>
                    <a:cxn ang="T6">
                      <a:pos x="T0" y="T1"/>
                    </a:cxn>
                    <a:cxn ang="T7">
                      <a:pos x="T2" y="T3"/>
                    </a:cxn>
                    <a:cxn ang="T8">
                      <a:pos x="T4" y="T5"/>
                    </a:cxn>
                  </a:cxnLst>
                  <a:rect l="0" t="0" r="r" b="b"/>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endParaRPr lang="de-DE"/>
                </a:p>
              </p:txBody>
            </p:sp>
            <p:sp>
              <p:nvSpPr>
                <p:cNvPr id="8730"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endParaRPr lang="de-DE"/>
                </a:p>
              </p:txBody>
            </p:sp>
            <p:sp>
              <p:nvSpPr>
                <p:cNvPr id="8731"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p>
                  <a:endParaRPr lang="de-DE"/>
                </a:p>
              </p:txBody>
            </p:sp>
            <p:sp>
              <p:nvSpPr>
                <p:cNvPr id="8732" name="Line 374"/>
                <p:cNvSpPr>
                  <a:spLocks noChangeShapeType="1"/>
                </p:cNvSpPr>
                <p:nvPr/>
              </p:nvSpPr>
              <p:spPr bwMode="auto">
                <a:xfrm>
                  <a:off x="3603" y="2773"/>
                  <a:ext cx="1"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33"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endParaRPr lang="de-DE"/>
                </a:p>
              </p:txBody>
            </p:sp>
            <p:sp>
              <p:nvSpPr>
                <p:cNvPr id="8734"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Lst>
                  <a:ahLst/>
                  <a:cxnLst>
                    <a:cxn ang="T6">
                      <a:pos x="T0" y="T1"/>
                    </a:cxn>
                    <a:cxn ang="T7">
                      <a:pos x="T2" y="T3"/>
                    </a:cxn>
                    <a:cxn ang="T8">
                      <a:pos x="T4" y="T5"/>
                    </a:cxn>
                  </a:cxnLst>
                  <a:rect l="0" t="0" r="r" b="b"/>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35"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p>
                  <a:endParaRPr lang="de-DE"/>
                </a:p>
              </p:txBody>
            </p:sp>
            <p:sp>
              <p:nvSpPr>
                <p:cNvPr id="8736"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endParaRPr lang="de-DE"/>
                </a:p>
              </p:txBody>
            </p:sp>
            <p:sp>
              <p:nvSpPr>
                <p:cNvPr id="8737"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556" name="Freeform 380"/>
              <p:cNvSpPr>
                <a:spLocks/>
              </p:cNvSpPr>
              <p:nvPr>
                <p:custDataLst>
                  <p:tags r:id="rId269"/>
                </p:custDataLst>
              </p:nvPr>
            </p:nvSpPr>
            <p:spPr bwMode="auto">
              <a:xfrm>
                <a:off x="4297363" y="3851275"/>
                <a:ext cx="319087"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cmpd="sng">
                <a:solidFill>
                  <a:srgbClr val="FFFFFF"/>
                </a:solidFill>
                <a:prstDash val="solid"/>
                <a:round/>
                <a:headEnd/>
                <a:tailEnd/>
              </a:ln>
            </p:spPr>
            <p:txBody>
              <a:bodyPr/>
              <a:lstStyle/>
              <a:p>
                <a:endParaRPr lang="de-DE"/>
              </a:p>
            </p:txBody>
          </p:sp>
          <p:sp>
            <p:nvSpPr>
              <p:cNvPr id="8557" name="Freeform 381"/>
              <p:cNvSpPr>
                <a:spLocks/>
              </p:cNvSpPr>
              <p:nvPr>
                <p:custDataLst>
                  <p:tags r:id="rId270"/>
                </p:custDataLst>
              </p:nvPr>
            </p:nvSpPr>
            <p:spPr bwMode="auto">
              <a:xfrm>
                <a:off x="4308475" y="3824288"/>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p>
                <a:endParaRPr lang="de-DE"/>
              </a:p>
            </p:txBody>
          </p:sp>
          <p:sp>
            <p:nvSpPr>
              <p:cNvPr id="8558" name="Freeform 382"/>
              <p:cNvSpPr>
                <a:spLocks/>
              </p:cNvSpPr>
              <p:nvPr>
                <p:custDataLst>
                  <p:tags r:id="rId271"/>
                </p:custDataLst>
              </p:nvPr>
            </p:nvSpPr>
            <p:spPr bwMode="auto">
              <a:xfrm>
                <a:off x="4410075"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59" name="Freeform 383"/>
              <p:cNvSpPr>
                <a:spLocks/>
              </p:cNvSpPr>
              <p:nvPr>
                <p:custDataLst>
                  <p:tags r:id="rId272"/>
                </p:custDataLst>
              </p:nvPr>
            </p:nvSpPr>
            <p:spPr bwMode="auto">
              <a:xfrm>
                <a:off x="4557713" y="2935288"/>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de-DE"/>
              </a:p>
            </p:txBody>
          </p:sp>
          <p:grpSp>
            <p:nvGrpSpPr>
              <p:cNvPr id="29" name="Group 384"/>
              <p:cNvGrpSpPr>
                <a:grpSpLocks/>
              </p:cNvGrpSpPr>
              <p:nvPr>
                <p:custDataLst>
                  <p:tags r:id="rId273"/>
                </p:custDataLst>
              </p:nvPr>
            </p:nvGrpSpPr>
            <p:grpSpPr bwMode="auto">
              <a:xfrm>
                <a:off x="3341688" y="3136900"/>
                <a:ext cx="80962" cy="82550"/>
                <a:chOff x="2352" y="2343"/>
                <a:chExt cx="65" cy="53"/>
              </a:xfrm>
            </p:grpSpPr>
            <p:sp>
              <p:nvSpPr>
                <p:cNvPr id="8721"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endParaRPr lang="de-DE"/>
                </a:p>
              </p:txBody>
            </p:sp>
            <p:sp>
              <p:nvSpPr>
                <p:cNvPr id="8722"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endParaRPr lang="de-DE"/>
                </a:p>
              </p:txBody>
            </p:sp>
            <p:sp>
              <p:nvSpPr>
                <p:cNvPr id="8723"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endParaRPr lang="de-DE"/>
                </a:p>
              </p:txBody>
            </p:sp>
            <p:sp>
              <p:nvSpPr>
                <p:cNvPr id="8724"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endParaRPr lang="de-DE"/>
                </a:p>
              </p:txBody>
            </p:sp>
            <p:sp>
              <p:nvSpPr>
                <p:cNvPr id="8725"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endParaRPr lang="de-DE"/>
                </a:p>
              </p:txBody>
            </p:sp>
            <p:sp>
              <p:nvSpPr>
                <p:cNvPr id="8726"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endParaRPr lang="de-DE"/>
                </a:p>
              </p:txBody>
            </p:sp>
          </p:grpSp>
          <p:grpSp>
            <p:nvGrpSpPr>
              <p:cNvPr id="30" name="Group 391"/>
              <p:cNvGrpSpPr>
                <a:grpSpLocks/>
              </p:cNvGrpSpPr>
              <p:nvPr>
                <p:custDataLst>
                  <p:tags r:id="rId274"/>
                </p:custDataLst>
              </p:nvPr>
            </p:nvGrpSpPr>
            <p:grpSpPr bwMode="auto">
              <a:xfrm>
                <a:off x="1187450" y="1196975"/>
                <a:ext cx="1897063" cy="1133475"/>
                <a:chOff x="527" y="1110"/>
                <a:chExt cx="1410" cy="709"/>
              </a:xfrm>
            </p:grpSpPr>
            <p:sp>
              <p:nvSpPr>
                <p:cNvPr id="8679" name="Freeform 392"/>
                <p:cNvSpPr>
                  <a:spLocks/>
                </p:cNvSpPr>
                <p:nvPr/>
              </p:nvSpPr>
              <p:spPr bwMode="auto">
                <a:xfrm>
                  <a:off x="1401" y="1427"/>
                  <a:ext cx="31" cy="17"/>
                </a:xfrm>
                <a:custGeom>
                  <a:avLst/>
                  <a:gdLst>
                    <a:gd name="T0" fmla="*/ 0 w 98"/>
                    <a:gd name="T1" fmla="*/ 0 h 54"/>
                    <a:gd name="T2" fmla="*/ 0 w 98"/>
                    <a:gd name="T3" fmla="*/ 0 h 54"/>
                    <a:gd name="T4" fmla="*/ 0 w 98"/>
                    <a:gd name="T5" fmla="*/ 0 h 54"/>
                    <a:gd name="T6" fmla="*/ 0 w 98"/>
                    <a:gd name="T7" fmla="*/ 0 h 54"/>
                    <a:gd name="T8" fmla="*/ 0 w 98"/>
                    <a:gd name="T9" fmla="*/ 0 h 54"/>
                    <a:gd name="T10" fmla="*/ 0 w 98"/>
                    <a:gd name="T11" fmla="*/ 0 h 54"/>
                    <a:gd name="T12" fmla="*/ 0 w 98"/>
                    <a:gd name="T13" fmla="*/ 0 h 54"/>
                    <a:gd name="T14" fmla="*/ 0 w 98"/>
                    <a:gd name="T15" fmla="*/ 0 h 54"/>
                    <a:gd name="T16" fmla="*/ 0 w 98"/>
                    <a:gd name="T17" fmla="*/ 0 h 54"/>
                    <a:gd name="T18" fmla="*/ 0 w 98"/>
                    <a:gd name="T19" fmla="*/ 0 h 54"/>
                    <a:gd name="T20" fmla="*/ 0 w 98"/>
                    <a:gd name="T21" fmla="*/ 0 h 54"/>
                    <a:gd name="T22" fmla="*/ 0 w 98"/>
                    <a:gd name="T23" fmla="*/ 0 h 54"/>
                    <a:gd name="T24" fmla="*/ 0 w 98"/>
                    <a:gd name="T25" fmla="*/ 0 h 54"/>
                    <a:gd name="T26" fmla="*/ 0 w 98"/>
                    <a:gd name="T27" fmla="*/ 0 h 54"/>
                    <a:gd name="T28" fmla="*/ 0 w 98"/>
                    <a:gd name="T29" fmla="*/ 0 h 54"/>
                    <a:gd name="T30" fmla="*/ 0 w 98"/>
                    <a:gd name="T31" fmla="*/ 0 h 54"/>
                    <a:gd name="T32" fmla="*/ 0 w 98"/>
                    <a:gd name="T33" fmla="*/ 0 h 54"/>
                    <a:gd name="T34" fmla="*/ 0 w 98"/>
                    <a:gd name="T35" fmla="*/ 0 h 54"/>
                    <a:gd name="T36" fmla="*/ 0 w 98"/>
                    <a:gd name="T37" fmla="*/ 0 h 54"/>
                    <a:gd name="T38" fmla="*/ 0 w 98"/>
                    <a:gd name="T39" fmla="*/ 0 h 54"/>
                    <a:gd name="T40" fmla="*/ 0 w 98"/>
                    <a:gd name="T41" fmla="*/ 0 h 54"/>
                    <a:gd name="T42" fmla="*/ 0 w 98"/>
                    <a:gd name="T43" fmla="*/ 0 h 54"/>
                    <a:gd name="T44" fmla="*/ 0 w 98"/>
                    <a:gd name="T45" fmla="*/ 0 h 54"/>
                    <a:gd name="T46" fmla="*/ 0 w 98"/>
                    <a:gd name="T47" fmla="*/ 0 h 54"/>
                    <a:gd name="T48" fmla="*/ 0 w 98"/>
                    <a:gd name="T49" fmla="*/ 0 h 54"/>
                    <a:gd name="T50" fmla="*/ 0 w 98"/>
                    <a:gd name="T51" fmla="*/ 0 h 54"/>
                    <a:gd name="T52" fmla="*/ 0 w 98"/>
                    <a:gd name="T53" fmla="*/ 0 h 54"/>
                    <a:gd name="T54" fmla="*/ 0 w 98"/>
                    <a:gd name="T55" fmla="*/ 0 h 54"/>
                    <a:gd name="T56" fmla="*/ 0 w 98"/>
                    <a:gd name="T57" fmla="*/ 0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0" name="Freeform 393"/>
                <p:cNvSpPr>
                  <a:spLocks/>
                </p:cNvSpPr>
                <p:nvPr/>
              </p:nvSpPr>
              <p:spPr bwMode="auto">
                <a:xfrm>
                  <a:off x="1387" y="1551"/>
                  <a:ext cx="21" cy="8"/>
                </a:xfrm>
                <a:custGeom>
                  <a:avLst/>
                  <a:gdLst>
                    <a:gd name="T0" fmla="*/ 0 w 67"/>
                    <a:gd name="T1" fmla="*/ 0 h 28"/>
                    <a:gd name="T2" fmla="*/ 0 w 67"/>
                    <a:gd name="T3" fmla="*/ 0 h 28"/>
                    <a:gd name="T4" fmla="*/ 0 w 67"/>
                    <a:gd name="T5" fmla="*/ 0 h 28"/>
                    <a:gd name="T6" fmla="*/ 0 w 67"/>
                    <a:gd name="T7" fmla="*/ 0 h 28"/>
                    <a:gd name="T8" fmla="*/ 0 w 67"/>
                    <a:gd name="T9" fmla="*/ 0 h 28"/>
                    <a:gd name="T10" fmla="*/ 0 w 67"/>
                    <a:gd name="T11" fmla="*/ 0 h 28"/>
                    <a:gd name="T12" fmla="*/ 0 w 67"/>
                    <a:gd name="T13" fmla="*/ 0 h 28"/>
                    <a:gd name="T14" fmla="*/ 0 w 67"/>
                    <a:gd name="T15" fmla="*/ 0 h 28"/>
                    <a:gd name="T16" fmla="*/ 0 w 67"/>
                    <a:gd name="T17" fmla="*/ 0 h 28"/>
                    <a:gd name="T18" fmla="*/ 0 w 67"/>
                    <a:gd name="T19" fmla="*/ 0 h 28"/>
                    <a:gd name="T20" fmla="*/ 0 w 67"/>
                    <a:gd name="T21" fmla="*/ 0 h 28"/>
                    <a:gd name="T22" fmla="*/ 0 w 67"/>
                    <a:gd name="T23" fmla="*/ 0 h 28"/>
                    <a:gd name="T24" fmla="*/ 0 w 67"/>
                    <a:gd name="T25" fmla="*/ 0 h 28"/>
                    <a:gd name="T26" fmla="*/ 0 w 67"/>
                    <a:gd name="T27" fmla="*/ 0 h 28"/>
                    <a:gd name="T28" fmla="*/ 0 w 67"/>
                    <a:gd name="T29" fmla="*/ 0 h 28"/>
                    <a:gd name="T30" fmla="*/ 0 w 67"/>
                    <a:gd name="T31" fmla="*/ 0 h 28"/>
                    <a:gd name="T32" fmla="*/ 0 w 67"/>
                    <a:gd name="T33" fmla="*/ 0 h 28"/>
                    <a:gd name="T34" fmla="*/ 0 w 67"/>
                    <a:gd name="T35" fmla="*/ 0 h 28"/>
                    <a:gd name="T36" fmla="*/ 0 w 67"/>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1" name="Freeform 394"/>
                <p:cNvSpPr>
                  <a:spLocks/>
                </p:cNvSpPr>
                <p:nvPr/>
              </p:nvSpPr>
              <p:spPr bwMode="auto">
                <a:xfrm>
                  <a:off x="1332" y="1608"/>
                  <a:ext cx="11" cy="11"/>
                </a:xfrm>
                <a:custGeom>
                  <a:avLst/>
                  <a:gdLst>
                    <a:gd name="T0" fmla="*/ 0 w 32"/>
                    <a:gd name="T1" fmla="*/ 0 h 36"/>
                    <a:gd name="T2" fmla="*/ 0 w 32"/>
                    <a:gd name="T3" fmla="*/ 0 h 36"/>
                    <a:gd name="T4" fmla="*/ 0 w 32"/>
                    <a:gd name="T5" fmla="*/ 0 h 36"/>
                    <a:gd name="T6" fmla="*/ 0 w 32"/>
                    <a:gd name="T7" fmla="*/ 0 h 36"/>
                    <a:gd name="T8" fmla="*/ 0 w 32"/>
                    <a:gd name="T9" fmla="*/ 0 h 36"/>
                    <a:gd name="T10" fmla="*/ 0 w 32"/>
                    <a:gd name="T11" fmla="*/ 0 h 36"/>
                    <a:gd name="T12" fmla="*/ 0 w 32"/>
                    <a:gd name="T13" fmla="*/ 0 h 36"/>
                    <a:gd name="T14" fmla="*/ 0 w 32"/>
                    <a:gd name="T15" fmla="*/ 0 h 36"/>
                    <a:gd name="T16" fmla="*/ 0 w 32"/>
                    <a:gd name="T17" fmla="*/ 0 h 36"/>
                    <a:gd name="T18" fmla="*/ 0 w 32"/>
                    <a:gd name="T19" fmla="*/ 0 h 36"/>
                    <a:gd name="T20" fmla="*/ 0 w 32"/>
                    <a:gd name="T21" fmla="*/ 0 h 36"/>
                    <a:gd name="T22" fmla="*/ 0 w 32"/>
                    <a:gd name="T23" fmla="*/ 0 h 36"/>
                    <a:gd name="T24" fmla="*/ 0 w 32"/>
                    <a:gd name="T25" fmla="*/ 0 h 36"/>
                    <a:gd name="T26" fmla="*/ 0 w 32"/>
                    <a:gd name="T27" fmla="*/ 0 h 36"/>
                    <a:gd name="T28" fmla="*/ 0 w 32"/>
                    <a:gd name="T29" fmla="*/ 0 h 36"/>
                    <a:gd name="T30" fmla="*/ 0 w 32"/>
                    <a:gd name="T31" fmla="*/ 0 h 36"/>
                    <a:gd name="T32" fmla="*/ 0 w 32"/>
                    <a:gd name="T33" fmla="*/ 0 h 36"/>
                    <a:gd name="T34" fmla="*/ 0 w 32"/>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2" name="Freeform 395"/>
                <p:cNvSpPr>
                  <a:spLocks/>
                </p:cNvSpPr>
                <p:nvPr/>
              </p:nvSpPr>
              <p:spPr bwMode="auto">
                <a:xfrm>
                  <a:off x="1279" y="1314"/>
                  <a:ext cx="46" cy="17"/>
                </a:xfrm>
                <a:custGeom>
                  <a:avLst/>
                  <a:gdLst>
                    <a:gd name="T0" fmla="*/ 0 w 146"/>
                    <a:gd name="T1" fmla="*/ 0 h 52"/>
                    <a:gd name="T2" fmla="*/ 0 w 146"/>
                    <a:gd name="T3" fmla="*/ 0 h 52"/>
                    <a:gd name="T4" fmla="*/ 0 w 146"/>
                    <a:gd name="T5" fmla="*/ 0 h 52"/>
                    <a:gd name="T6" fmla="*/ 0 w 146"/>
                    <a:gd name="T7" fmla="*/ 0 h 52"/>
                    <a:gd name="T8" fmla="*/ 0 w 146"/>
                    <a:gd name="T9" fmla="*/ 0 h 52"/>
                    <a:gd name="T10" fmla="*/ 0 w 146"/>
                    <a:gd name="T11" fmla="*/ 0 h 52"/>
                    <a:gd name="T12" fmla="*/ 0 w 146"/>
                    <a:gd name="T13" fmla="*/ 0 h 52"/>
                    <a:gd name="T14" fmla="*/ 0 w 146"/>
                    <a:gd name="T15" fmla="*/ 0 h 52"/>
                    <a:gd name="T16" fmla="*/ 0 w 146"/>
                    <a:gd name="T17" fmla="*/ 0 h 52"/>
                    <a:gd name="T18" fmla="*/ 0 w 146"/>
                    <a:gd name="T19" fmla="*/ 0 h 52"/>
                    <a:gd name="T20" fmla="*/ 0 w 146"/>
                    <a:gd name="T21" fmla="*/ 0 h 52"/>
                    <a:gd name="T22" fmla="*/ 0 w 146"/>
                    <a:gd name="T23" fmla="*/ 0 h 52"/>
                    <a:gd name="T24" fmla="*/ 0 w 146"/>
                    <a:gd name="T25" fmla="*/ 0 h 52"/>
                    <a:gd name="T26" fmla="*/ 0 w 146"/>
                    <a:gd name="T27" fmla="*/ 0 h 52"/>
                    <a:gd name="T28" fmla="*/ 0 w 146"/>
                    <a:gd name="T29" fmla="*/ 0 h 52"/>
                    <a:gd name="T30" fmla="*/ 0 w 146"/>
                    <a:gd name="T31" fmla="*/ 0 h 52"/>
                    <a:gd name="T32" fmla="*/ 0 w 146"/>
                    <a:gd name="T33" fmla="*/ 0 h 52"/>
                    <a:gd name="T34" fmla="*/ 0 w 146"/>
                    <a:gd name="T35" fmla="*/ 0 h 52"/>
                    <a:gd name="T36" fmla="*/ 0 w 146"/>
                    <a:gd name="T37" fmla="*/ 0 h 52"/>
                    <a:gd name="T38" fmla="*/ 0 w 146"/>
                    <a:gd name="T39" fmla="*/ 0 h 52"/>
                    <a:gd name="T40" fmla="*/ 0 w 146"/>
                    <a:gd name="T41" fmla="*/ 0 h 52"/>
                    <a:gd name="T42" fmla="*/ 0 w 146"/>
                    <a:gd name="T43" fmla="*/ 0 h 52"/>
                    <a:gd name="T44" fmla="*/ 0 w 146"/>
                    <a:gd name="T45" fmla="*/ 0 h 52"/>
                    <a:gd name="T46" fmla="*/ 0 w 146"/>
                    <a:gd name="T47" fmla="*/ 0 h 52"/>
                    <a:gd name="T48" fmla="*/ 0 w 146"/>
                    <a:gd name="T49" fmla="*/ 0 h 52"/>
                    <a:gd name="T50" fmla="*/ 0 w 146"/>
                    <a:gd name="T51" fmla="*/ 0 h 52"/>
                    <a:gd name="T52" fmla="*/ 0 w 146"/>
                    <a:gd name="T53" fmla="*/ 0 h 52"/>
                    <a:gd name="T54" fmla="*/ 0 w 146"/>
                    <a:gd name="T55" fmla="*/ 0 h 52"/>
                    <a:gd name="T56" fmla="*/ 0 w 146"/>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3" name="Freeform 396"/>
                <p:cNvSpPr>
                  <a:spLocks/>
                </p:cNvSpPr>
                <p:nvPr/>
              </p:nvSpPr>
              <p:spPr bwMode="auto">
                <a:xfrm>
                  <a:off x="1261" y="1252"/>
                  <a:ext cx="20" cy="10"/>
                </a:xfrm>
                <a:custGeom>
                  <a:avLst/>
                  <a:gdLst>
                    <a:gd name="T0" fmla="*/ 0 w 60"/>
                    <a:gd name="T1" fmla="*/ 0 h 31"/>
                    <a:gd name="T2" fmla="*/ 0 w 60"/>
                    <a:gd name="T3" fmla="*/ 0 h 31"/>
                    <a:gd name="T4" fmla="*/ 0 w 60"/>
                    <a:gd name="T5" fmla="*/ 0 h 31"/>
                    <a:gd name="T6" fmla="*/ 0 w 60"/>
                    <a:gd name="T7" fmla="*/ 0 h 31"/>
                    <a:gd name="T8" fmla="*/ 0 w 60"/>
                    <a:gd name="T9" fmla="*/ 0 h 31"/>
                    <a:gd name="T10" fmla="*/ 0 w 60"/>
                    <a:gd name="T11" fmla="*/ 0 h 31"/>
                    <a:gd name="T12" fmla="*/ 0 w 60"/>
                    <a:gd name="T13" fmla="*/ 0 h 31"/>
                    <a:gd name="T14" fmla="*/ 0 w 60"/>
                    <a:gd name="T15" fmla="*/ 0 h 31"/>
                    <a:gd name="T16" fmla="*/ 0 w 60"/>
                    <a:gd name="T17" fmla="*/ 0 h 31"/>
                    <a:gd name="T18" fmla="*/ 0 w 60"/>
                    <a:gd name="T19" fmla="*/ 0 h 31"/>
                    <a:gd name="T20" fmla="*/ 0 w 60"/>
                    <a:gd name="T21" fmla="*/ 0 h 31"/>
                    <a:gd name="T22" fmla="*/ 0 w 60"/>
                    <a:gd name="T23" fmla="*/ 0 h 31"/>
                    <a:gd name="T24" fmla="*/ 0 w 60"/>
                    <a:gd name="T25" fmla="*/ 0 h 31"/>
                    <a:gd name="T26" fmla="*/ 0 w 60"/>
                    <a:gd name="T27" fmla="*/ 0 h 31"/>
                    <a:gd name="T28" fmla="*/ 0 w 60"/>
                    <a:gd name="T29" fmla="*/ 0 h 31"/>
                    <a:gd name="T30" fmla="*/ 0 w 60"/>
                    <a:gd name="T31" fmla="*/ 0 h 31"/>
                    <a:gd name="T32" fmla="*/ 0 w 60"/>
                    <a:gd name="T33" fmla="*/ 0 h 31"/>
                    <a:gd name="T34" fmla="*/ 0 w 60"/>
                    <a:gd name="T35" fmla="*/ 0 h 31"/>
                    <a:gd name="T36" fmla="*/ 0 w 60"/>
                    <a:gd name="T37" fmla="*/ 0 h 31"/>
                    <a:gd name="T38" fmla="*/ 0 w 60"/>
                    <a:gd name="T39" fmla="*/ 0 h 31"/>
                    <a:gd name="T40" fmla="*/ 0 w 60"/>
                    <a:gd name="T41" fmla="*/ 0 h 31"/>
                    <a:gd name="T42" fmla="*/ 0 w 60"/>
                    <a:gd name="T43" fmla="*/ 0 h 31"/>
                    <a:gd name="T44" fmla="*/ 0 w 60"/>
                    <a:gd name="T45" fmla="*/ 0 h 31"/>
                    <a:gd name="T46" fmla="*/ 0 w 60"/>
                    <a:gd name="T47" fmla="*/ 0 h 31"/>
                    <a:gd name="T48" fmla="*/ 0 w 60"/>
                    <a:gd name="T49" fmla="*/ 0 h 31"/>
                    <a:gd name="T50" fmla="*/ 0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4" name="Freeform 397"/>
                <p:cNvSpPr>
                  <a:spLocks/>
                </p:cNvSpPr>
                <p:nvPr/>
              </p:nvSpPr>
              <p:spPr bwMode="auto">
                <a:xfrm>
                  <a:off x="1730" y="1713"/>
                  <a:ext cx="26" cy="20"/>
                </a:xfrm>
                <a:custGeom>
                  <a:avLst/>
                  <a:gdLst>
                    <a:gd name="T0" fmla="*/ 0 w 80"/>
                    <a:gd name="T1" fmla="*/ 0 h 62"/>
                    <a:gd name="T2" fmla="*/ 0 w 80"/>
                    <a:gd name="T3" fmla="*/ 0 h 62"/>
                    <a:gd name="T4" fmla="*/ 0 w 80"/>
                    <a:gd name="T5" fmla="*/ 0 h 62"/>
                    <a:gd name="T6" fmla="*/ 0 w 80"/>
                    <a:gd name="T7" fmla="*/ 0 h 62"/>
                    <a:gd name="T8" fmla="*/ 0 w 80"/>
                    <a:gd name="T9" fmla="*/ 0 h 62"/>
                    <a:gd name="T10" fmla="*/ 0 w 80"/>
                    <a:gd name="T11" fmla="*/ 0 h 62"/>
                    <a:gd name="T12" fmla="*/ 0 w 80"/>
                    <a:gd name="T13" fmla="*/ 0 h 62"/>
                    <a:gd name="T14" fmla="*/ 0 w 80"/>
                    <a:gd name="T15" fmla="*/ 0 h 62"/>
                    <a:gd name="T16" fmla="*/ 0 w 80"/>
                    <a:gd name="T17" fmla="*/ 0 h 62"/>
                    <a:gd name="T18" fmla="*/ 0 w 80"/>
                    <a:gd name="T19" fmla="*/ 0 h 62"/>
                    <a:gd name="T20" fmla="*/ 0 w 80"/>
                    <a:gd name="T21" fmla="*/ 0 h 62"/>
                    <a:gd name="T22" fmla="*/ 0 w 80"/>
                    <a:gd name="T23" fmla="*/ 0 h 62"/>
                    <a:gd name="T24" fmla="*/ 0 w 80"/>
                    <a:gd name="T25" fmla="*/ 0 h 62"/>
                    <a:gd name="T26" fmla="*/ 0 w 80"/>
                    <a:gd name="T27" fmla="*/ 0 h 62"/>
                    <a:gd name="T28" fmla="*/ 0 w 80"/>
                    <a:gd name="T29" fmla="*/ 0 h 62"/>
                    <a:gd name="T30" fmla="*/ 0 w 80"/>
                    <a:gd name="T31" fmla="*/ 0 h 62"/>
                    <a:gd name="T32" fmla="*/ 0 w 80"/>
                    <a:gd name="T33" fmla="*/ 0 h 62"/>
                    <a:gd name="T34" fmla="*/ 0 w 80"/>
                    <a:gd name="T35" fmla="*/ 0 h 62"/>
                    <a:gd name="T36" fmla="*/ 0 w 80"/>
                    <a:gd name="T37" fmla="*/ 0 h 62"/>
                    <a:gd name="T38" fmla="*/ 0 w 80"/>
                    <a:gd name="T39" fmla="*/ 0 h 62"/>
                    <a:gd name="T40" fmla="*/ 0 w 80"/>
                    <a:gd name="T41" fmla="*/ 0 h 62"/>
                    <a:gd name="T42" fmla="*/ 0 w 80"/>
                    <a:gd name="T43" fmla="*/ 0 h 62"/>
                    <a:gd name="T44" fmla="*/ 0 w 80"/>
                    <a:gd name="T45" fmla="*/ 0 h 62"/>
                    <a:gd name="T46" fmla="*/ 0 w 80"/>
                    <a:gd name="T47" fmla="*/ 0 h 62"/>
                    <a:gd name="T48" fmla="*/ 0 w 80"/>
                    <a:gd name="T49" fmla="*/ 0 h 62"/>
                    <a:gd name="T50" fmla="*/ 0 w 80"/>
                    <a:gd name="T51" fmla="*/ 0 h 62"/>
                    <a:gd name="T52" fmla="*/ 0 w 80"/>
                    <a:gd name="T53" fmla="*/ 0 h 62"/>
                    <a:gd name="T54" fmla="*/ 0 w 80"/>
                    <a:gd name="T55" fmla="*/ 0 h 62"/>
                    <a:gd name="T56" fmla="*/ 0 w 80"/>
                    <a:gd name="T57" fmla="*/ 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5" name="Freeform 398"/>
                <p:cNvSpPr>
                  <a:spLocks/>
                </p:cNvSpPr>
                <p:nvPr/>
              </p:nvSpPr>
              <p:spPr bwMode="auto">
                <a:xfrm>
                  <a:off x="1583" y="1674"/>
                  <a:ext cx="33" cy="16"/>
                </a:xfrm>
                <a:custGeom>
                  <a:avLst/>
                  <a:gdLst>
                    <a:gd name="T0" fmla="*/ 0 w 106"/>
                    <a:gd name="T1" fmla="*/ 0 h 49"/>
                    <a:gd name="T2" fmla="*/ 0 w 106"/>
                    <a:gd name="T3" fmla="*/ 0 h 49"/>
                    <a:gd name="T4" fmla="*/ 0 w 106"/>
                    <a:gd name="T5" fmla="*/ 0 h 49"/>
                    <a:gd name="T6" fmla="*/ 0 w 106"/>
                    <a:gd name="T7" fmla="*/ 0 h 49"/>
                    <a:gd name="T8" fmla="*/ 0 w 106"/>
                    <a:gd name="T9" fmla="*/ 0 h 49"/>
                    <a:gd name="T10" fmla="*/ 0 w 106"/>
                    <a:gd name="T11" fmla="*/ 0 h 49"/>
                    <a:gd name="T12" fmla="*/ 0 w 106"/>
                    <a:gd name="T13" fmla="*/ 0 h 49"/>
                    <a:gd name="T14" fmla="*/ 0 w 106"/>
                    <a:gd name="T15" fmla="*/ 0 h 49"/>
                    <a:gd name="T16" fmla="*/ 0 w 106"/>
                    <a:gd name="T17" fmla="*/ 0 h 49"/>
                    <a:gd name="T18" fmla="*/ 0 w 106"/>
                    <a:gd name="T19" fmla="*/ 0 h 49"/>
                    <a:gd name="T20" fmla="*/ 0 w 106"/>
                    <a:gd name="T21" fmla="*/ 0 h 49"/>
                    <a:gd name="T22" fmla="*/ 0 w 106"/>
                    <a:gd name="T23" fmla="*/ 0 h 49"/>
                    <a:gd name="T24" fmla="*/ 0 w 106"/>
                    <a:gd name="T25" fmla="*/ 0 h 49"/>
                    <a:gd name="T26" fmla="*/ 0 w 106"/>
                    <a:gd name="T27" fmla="*/ 0 h 49"/>
                    <a:gd name="T28" fmla="*/ 0 w 106"/>
                    <a:gd name="T29" fmla="*/ 0 h 49"/>
                    <a:gd name="T30" fmla="*/ 0 w 106"/>
                    <a:gd name="T31" fmla="*/ 0 h 49"/>
                    <a:gd name="T32" fmla="*/ 0 w 106"/>
                    <a:gd name="T33" fmla="*/ 0 h 49"/>
                    <a:gd name="T34" fmla="*/ 0 w 106"/>
                    <a:gd name="T35" fmla="*/ 0 h 49"/>
                    <a:gd name="T36" fmla="*/ 0 w 106"/>
                    <a:gd name="T37" fmla="*/ 0 h 49"/>
                    <a:gd name="T38" fmla="*/ 0 w 106"/>
                    <a:gd name="T39" fmla="*/ 0 h 49"/>
                    <a:gd name="T40" fmla="*/ 0 w 106"/>
                    <a:gd name="T41" fmla="*/ 0 h 49"/>
                    <a:gd name="T42" fmla="*/ 0 w 106"/>
                    <a:gd name="T43" fmla="*/ 0 h 49"/>
                    <a:gd name="T44" fmla="*/ 0 w 106"/>
                    <a:gd name="T45" fmla="*/ 0 h 49"/>
                    <a:gd name="T46" fmla="*/ 0 w 106"/>
                    <a:gd name="T47" fmla="*/ 0 h 49"/>
                    <a:gd name="T48" fmla="*/ 0 w 106"/>
                    <a:gd name="T49" fmla="*/ 0 h 49"/>
                    <a:gd name="T50" fmla="*/ 0 w 106"/>
                    <a:gd name="T51" fmla="*/ 0 h 49"/>
                    <a:gd name="T52" fmla="*/ 0 w 106"/>
                    <a:gd name="T53" fmla="*/ 0 h 49"/>
                    <a:gd name="T54" fmla="*/ 0 w 106"/>
                    <a:gd name="T55" fmla="*/ 0 h 49"/>
                    <a:gd name="T56" fmla="*/ 0 w 106"/>
                    <a:gd name="T57" fmla="*/ 0 h 49"/>
                    <a:gd name="T58" fmla="*/ 0 w 106"/>
                    <a:gd name="T59" fmla="*/ 0 h 49"/>
                    <a:gd name="T60" fmla="*/ 0 w 106"/>
                    <a:gd name="T61" fmla="*/ 0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6" name="Freeform 399"/>
                <p:cNvSpPr>
                  <a:spLocks/>
                </p:cNvSpPr>
                <p:nvPr/>
              </p:nvSpPr>
              <p:spPr bwMode="auto">
                <a:xfrm>
                  <a:off x="1599" y="1713"/>
                  <a:ext cx="15" cy="7"/>
                </a:xfrm>
                <a:custGeom>
                  <a:avLst/>
                  <a:gdLst>
                    <a:gd name="T0" fmla="*/ 0 w 47"/>
                    <a:gd name="T1" fmla="*/ 0 h 22"/>
                    <a:gd name="T2" fmla="*/ 0 w 47"/>
                    <a:gd name="T3" fmla="*/ 0 h 22"/>
                    <a:gd name="T4" fmla="*/ 0 w 47"/>
                    <a:gd name="T5" fmla="*/ 0 h 22"/>
                    <a:gd name="T6" fmla="*/ 0 w 47"/>
                    <a:gd name="T7" fmla="*/ 0 h 22"/>
                    <a:gd name="T8" fmla="*/ 0 w 47"/>
                    <a:gd name="T9" fmla="*/ 0 h 22"/>
                    <a:gd name="T10" fmla="*/ 0 w 47"/>
                    <a:gd name="T11" fmla="*/ 0 h 22"/>
                    <a:gd name="T12" fmla="*/ 0 w 47"/>
                    <a:gd name="T13" fmla="*/ 0 h 22"/>
                    <a:gd name="T14" fmla="*/ 0 w 47"/>
                    <a:gd name="T15" fmla="*/ 0 h 22"/>
                    <a:gd name="T16" fmla="*/ 0 w 47"/>
                    <a:gd name="T17" fmla="*/ 0 h 22"/>
                    <a:gd name="T18" fmla="*/ 0 w 47"/>
                    <a:gd name="T19" fmla="*/ 0 h 22"/>
                    <a:gd name="T20" fmla="*/ 0 w 47"/>
                    <a:gd name="T21" fmla="*/ 0 h 22"/>
                    <a:gd name="T22" fmla="*/ 0 w 47"/>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7" name="Freeform 400"/>
                <p:cNvSpPr>
                  <a:spLocks/>
                </p:cNvSpPr>
                <p:nvPr/>
              </p:nvSpPr>
              <p:spPr bwMode="auto">
                <a:xfrm>
                  <a:off x="1608" y="1742"/>
                  <a:ext cx="17" cy="11"/>
                </a:xfrm>
                <a:custGeom>
                  <a:avLst/>
                  <a:gdLst>
                    <a:gd name="T0" fmla="*/ 0 w 53"/>
                    <a:gd name="T1" fmla="*/ 0 h 32"/>
                    <a:gd name="T2" fmla="*/ 0 w 53"/>
                    <a:gd name="T3" fmla="*/ 0 h 32"/>
                    <a:gd name="T4" fmla="*/ 0 w 53"/>
                    <a:gd name="T5" fmla="*/ 0 h 32"/>
                    <a:gd name="T6" fmla="*/ 0 w 53"/>
                    <a:gd name="T7" fmla="*/ 0 h 32"/>
                    <a:gd name="T8" fmla="*/ 0 w 53"/>
                    <a:gd name="T9" fmla="*/ 0 h 32"/>
                    <a:gd name="T10" fmla="*/ 0 w 53"/>
                    <a:gd name="T11" fmla="*/ 0 h 32"/>
                    <a:gd name="T12" fmla="*/ 0 w 53"/>
                    <a:gd name="T13" fmla="*/ 0 h 32"/>
                    <a:gd name="T14" fmla="*/ 0 w 53"/>
                    <a:gd name="T15" fmla="*/ 0 h 32"/>
                    <a:gd name="T16" fmla="*/ 0 w 53"/>
                    <a:gd name="T17" fmla="*/ 0 h 32"/>
                    <a:gd name="T18" fmla="*/ 0 w 53"/>
                    <a:gd name="T19" fmla="*/ 0 h 32"/>
                    <a:gd name="T20" fmla="*/ 0 w 53"/>
                    <a:gd name="T21" fmla="*/ 0 h 32"/>
                    <a:gd name="T22" fmla="*/ 0 w 53"/>
                    <a:gd name="T23" fmla="*/ 0 h 32"/>
                    <a:gd name="T24" fmla="*/ 0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8" name="Freeform 401"/>
                <p:cNvSpPr>
                  <a:spLocks/>
                </p:cNvSpPr>
                <p:nvPr/>
              </p:nvSpPr>
              <p:spPr bwMode="auto">
                <a:xfrm>
                  <a:off x="1450" y="1438"/>
                  <a:ext cx="14" cy="12"/>
                </a:xfrm>
                <a:custGeom>
                  <a:avLst/>
                  <a:gdLst>
                    <a:gd name="T0" fmla="*/ 0 w 46"/>
                    <a:gd name="T1" fmla="*/ 0 h 34"/>
                    <a:gd name="T2" fmla="*/ 0 w 46"/>
                    <a:gd name="T3" fmla="*/ 0 h 34"/>
                    <a:gd name="T4" fmla="*/ 0 w 46"/>
                    <a:gd name="T5" fmla="*/ 0 h 34"/>
                    <a:gd name="T6" fmla="*/ 0 w 46"/>
                    <a:gd name="T7" fmla="*/ 0 h 34"/>
                    <a:gd name="T8" fmla="*/ 0 w 46"/>
                    <a:gd name="T9" fmla="*/ 0 h 34"/>
                    <a:gd name="T10" fmla="*/ 0 w 46"/>
                    <a:gd name="T11" fmla="*/ 0 h 34"/>
                    <a:gd name="T12" fmla="*/ 0 w 46"/>
                    <a:gd name="T13" fmla="*/ 0 h 34"/>
                    <a:gd name="T14" fmla="*/ 0 w 46"/>
                    <a:gd name="T15" fmla="*/ 0 h 34"/>
                    <a:gd name="T16" fmla="*/ 0 w 46"/>
                    <a:gd name="T17" fmla="*/ 0 h 34"/>
                    <a:gd name="T18" fmla="*/ 0 w 46"/>
                    <a:gd name="T19" fmla="*/ 0 h 34"/>
                    <a:gd name="T20" fmla="*/ 0 w 46"/>
                    <a:gd name="T21" fmla="*/ 0 h 34"/>
                    <a:gd name="T22" fmla="*/ 0 w 46"/>
                    <a:gd name="T23" fmla="*/ 0 h 34"/>
                    <a:gd name="T24" fmla="*/ 0 w 46"/>
                    <a:gd name="T25" fmla="*/ 0 h 34"/>
                    <a:gd name="T26" fmla="*/ 0 w 46"/>
                    <a:gd name="T27" fmla="*/ 0 h 34"/>
                    <a:gd name="T28" fmla="*/ 0 w 46"/>
                    <a:gd name="T29" fmla="*/ 0 h 34"/>
                    <a:gd name="T30" fmla="*/ 0 w 46"/>
                    <a:gd name="T31" fmla="*/ 0 h 34"/>
                    <a:gd name="T32" fmla="*/ 0 w 46"/>
                    <a:gd name="T33" fmla="*/ 0 h 34"/>
                    <a:gd name="T34" fmla="*/ 0 w 46"/>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89" name="Freeform 402"/>
                <p:cNvSpPr>
                  <a:spLocks/>
                </p:cNvSpPr>
                <p:nvPr/>
              </p:nvSpPr>
              <p:spPr bwMode="auto">
                <a:xfrm>
                  <a:off x="1305" y="1224"/>
                  <a:ext cx="16" cy="8"/>
                </a:xfrm>
                <a:custGeom>
                  <a:avLst/>
                  <a:gdLst>
                    <a:gd name="T0" fmla="*/ 0 w 48"/>
                    <a:gd name="T1" fmla="*/ 0 h 25"/>
                    <a:gd name="T2" fmla="*/ 0 w 48"/>
                    <a:gd name="T3" fmla="*/ 0 h 25"/>
                    <a:gd name="T4" fmla="*/ 0 w 48"/>
                    <a:gd name="T5" fmla="*/ 0 h 25"/>
                    <a:gd name="T6" fmla="*/ 0 w 48"/>
                    <a:gd name="T7" fmla="*/ 0 h 25"/>
                    <a:gd name="T8" fmla="*/ 0 w 48"/>
                    <a:gd name="T9" fmla="*/ 0 h 25"/>
                    <a:gd name="T10" fmla="*/ 0 w 48"/>
                    <a:gd name="T11" fmla="*/ 0 h 25"/>
                    <a:gd name="T12" fmla="*/ 0 w 48"/>
                    <a:gd name="T13" fmla="*/ 0 h 25"/>
                    <a:gd name="T14" fmla="*/ 0 w 48"/>
                    <a:gd name="T15" fmla="*/ 0 h 25"/>
                    <a:gd name="T16" fmla="*/ 0 w 48"/>
                    <a:gd name="T17" fmla="*/ 0 h 25"/>
                    <a:gd name="T18" fmla="*/ 0 w 48"/>
                    <a:gd name="T19" fmla="*/ 0 h 25"/>
                    <a:gd name="T20" fmla="*/ 0 w 48"/>
                    <a:gd name="T21" fmla="*/ 0 h 25"/>
                    <a:gd name="T22" fmla="*/ 0 w 48"/>
                    <a:gd name="T23" fmla="*/ 0 h 25"/>
                    <a:gd name="T24" fmla="*/ 0 w 48"/>
                    <a:gd name="T25" fmla="*/ 0 h 25"/>
                    <a:gd name="T26" fmla="*/ 0 w 48"/>
                    <a:gd name="T27" fmla="*/ 0 h 25"/>
                    <a:gd name="T28" fmla="*/ 0 w 48"/>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0" name="Freeform 403"/>
                <p:cNvSpPr>
                  <a:spLocks/>
                </p:cNvSpPr>
                <p:nvPr/>
              </p:nvSpPr>
              <p:spPr bwMode="auto">
                <a:xfrm>
                  <a:off x="1343" y="1188"/>
                  <a:ext cx="8" cy="11"/>
                </a:xfrm>
                <a:custGeom>
                  <a:avLst/>
                  <a:gdLst>
                    <a:gd name="T0" fmla="*/ 0 w 30"/>
                    <a:gd name="T1" fmla="*/ 0 h 37"/>
                    <a:gd name="T2" fmla="*/ 0 w 30"/>
                    <a:gd name="T3" fmla="*/ 0 h 37"/>
                    <a:gd name="T4" fmla="*/ 0 w 30"/>
                    <a:gd name="T5" fmla="*/ 0 h 37"/>
                    <a:gd name="T6" fmla="*/ 0 w 30"/>
                    <a:gd name="T7" fmla="*/ 0 h 37"/>
                    <a:gd name="T8" fmla="*/ 0 w 30"/>
                    <a:gd name="T9" fmla="*/ 0 h 37"/>
                    <a:gd name="T10" fmla="*/ 0 w 30"/>
                    <a:gd name="T11" fmla="*/ 0 h 37"/>
                    <a:gd name="T12" fmla="*/ 0 w 30"/>
                    <a:gd name="T13" fmla="*/ 0 h 37"/>
                    <a:gd name="T14" fmla="*/ 0 w 30"/>
                    <a:gd name="T15" fmla="*/ 0 h 37"/>
                    <a:gd name="T16" fmla="*/ 0 w 30"/>
                    <a:gd name="T17" fmla="*/ 0 h 37"/>
                    <a:gd name="T18" fmla="*/ 0 w 30"/>
                    <a:gd name="T19" fmla="*/ 0 h 37"/>
                    <a:gd name="T20" fmla="*/ 0 w 30"/>
                    <a:gd name="T21" fmla="*/ 0 h 37"/>
                    <a:gd name="T22" fmla="*/ 0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1" name="Freeform 404"/>
                <p:cNvSpPr>
                  <a:spLocks/>
                </p:cNvSpPr>
                <p:nvPr/>
              </p:nvSpPr>
              <p:spPr bwMode="auto">
                <a:xfrm>
                  <a:off x="1334" y="1208"/>
                  <a:ext cx="36" cy="16"/>
                </a:xfrm>
                <a:custGeom>
                  <a:avLst/>
                  <a:gdLst>
                    <a:gd name="T0" fmla="*/ 0 w 113"/>
                    <a:gd name="T1" fmla="*/ 0 h 46"/>
                    <a:gd name="T2" fmla="*/ 0 w 113"/>
                    <a:gd name="T3" fmla="*/ 0 h 46"/>
                    <a:gd name="T4" fmla="*/ 0 w 113"/>
                    <a:gd name="T5" fmla="*/ 0 h 46"/>
                    <a:gd name="T6" fmla="*/ 0 w 113"/>
                    <a:gd name="T7" fmla="*/ 0 h 46"/>
                    <a:gd name="T8" fmla="*/ 0 w 113"/>
                    <a:gd name="T9" fmla="*/ 0 h 46"/>
                    <a:gd name="T10" fmla="*/ 0 w 113"/>
                    <a:gd name="T11" fmla="*/ 0 h 46"/>
                    <a:gd name="T12" fmla="*/ 0 w 113"/>
                    <a:gd name="T13" fmla="*/ 0 h 46"/>
                    <a:gd name="T14" fmla="*/ 0 w 113"/>
                    <a:gd name="T15" fmla="*/ 0 h 46"/>
                    <a:gd name="T16" fmla="*/ 0 w 113"/>
                    <a:gd name="T17" fmla="*/ 0 h 46"/>
                    <a:gd name="T18" fmla="*/ 0 w 113"/>
                    <a:gd name="T19" fmla="*/ 0 h 46"/>
                    <a:gd name="T20" fmla="*/ 0 w 113"/>
                    <a:gd name="T21" fmla="*/ 0 h 46"/>
                    <a:gd name="T22" fmla="*/ 0 w 113"/>
                    <a:gd name="T23" fmla="*/ 0 h 46"/>
                    <a:gd name="T24" fmla="*/ 0 w 113"/>
                    <a:gd name="T25" fmla="*/ 0 h 46"/>
                    <a:gd name="T26" fmla="*/ 0 w 113"/>
                    <a:gd name="T27" fmla="*/ 0 h 46"/>
                    <a:gd name="T28" fmla="*/ 0 w 113"/>
                    <a:gd name="T29" fmla="*/ 0 h 46"/>
                    <a:gd name="T30" fmla="*/ 0 w 113"/>
                    <a:gd name="T31" fmla="*/ 0 h 46"/>
                    <a:gd name="T32" fmla="*/ 0 w 113"/>
                    <a:gd name="T33" fmla="*/ 0 h 46"/>
                    <a:gd name="T34" fmla="*/ 0 w 113"/>
                    <a:gd name="T35" fmla="*/ 0 h 46"/>
                    <a:gd name="T36" fmla="*/ 0 w 113"/>
                    <a:gd name="T37" fmla="*/ 0 h 46"/>
                    <a:gd name="T38" fmla="*/ 0 w 113"/>
                    <a:gd name="T39" fmla="*/ 0 h 46"/>
                    <a:gd name="T40" fmla="*/ 0 w 113"/>
                    <a:gd name="T41" fmla="*/ 0 h 46"/>
                    <a:gd name="T42" fmla="*/ 0 w 113"/>
                    <a:gd name="T43" fmla="*/ 0 h 46"/>
                    <a:gd name="T44" fmla="*/ 0 w 113"/>
                    <a:gd name="T45" fmla="*/ 0 h 46"/>
                    <a:gd name="T46" fmla="*/ 0 w 113"/>
                    <a:gd name="T47" fmla="*/ 0 h 46"/>
                    <a:gd name="T48" fmla="*/ 0 w 113"/>
                    <a:gd name="T49" fmla="*/ 0 h 46"/>
                    <a:gd name="T50" fmla="*/ 0 w 113"/>
                    <a:gd name="T51" fmla="*/ 0 h 46"/>
                    <a:gd name="T52" fmla="*/ 0 w 113"/>
                    <a:gd name="T53" fmla="*/ 0 h 46"/>
                    <a:gd name="T54" fmla="*/ 0 w 113"/>
                    <a:gd name="T55" fmla="*/ 0 h 46"/>
                    <a:gd name="T56" fmla="*/ 0 w 113"/>
                    <a:gd name="T57" fmla="*/ 0 h 46"/>
                    <a:gd name="T58" fmla="*/ 0 w 113"/>
                    <a:gd name="T59" fmla="*/ 0 h 46"/>
                    <a:gd name="T60" fmla="*/ 0 w 113"/>
                    <a:gd name="T61" fmla="*/ 0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2" name="Freeform 405"/>
                <p:cNvSpPr>
                  <a:spLocks/>
                </p:cNvSpPr>
                <p:nvPr/>
              </p:nvSpPr>
              <p:spPr bwMode="auto">
                <a:xfrm>
                  <a:off x="1365" y="1201"/>
                  <a:ext cx="49" cy="28"/>
                </a:xfrm>
                <a:custGeom>
                  <a:avLst/>
                  <a:gdLst>
                    <a:gd name="T0" fmla="*/ 0 w 153"/>
                    <a:gd name="T1" fmla="*/ 0 h 82"/>
                    <a:gd name="T2" fmla="*/ 0 w 153"/>
                    <a:gd name="T3" fmla="*/ 0 h 82"/>
                    <a:gd name="T4" fmla="*/ 0 w 153"/>
                    <a:gd name="T5" fmla="*/ 0 h 82"/>
                    <a:gd name="T6" fmla="*/ 0 w 153"/>
                    <a:gd name="T7" fmla="*/ 0 h 82"/>
                    <a:gd name="T8" fmla="*/ 0 w 153"/>
                    <a:gd name="T9" fmla="*/ 0 h 82"/>
                    <a:gd name="T10" fmla="*/ 0 w 153"/>
                    <a:gd name="T11" fmla="*/ 0 h 82"/>
                    <a:gd name="T12" fmla="*/ 0 w 153"/>
                    <a:gd name="T13" fmla="*/ 0 h 82"/>
                    <a:gd name="T14" fmla="*/ 0 w 153"/>
                    <a:gd name="T15" fmla="*/ 0 h 82"/>
                    <a:gd name="T16" fmla="*/ 0 w 153"/>
                    <a:gd name="T17" fmla="*/ 0 h 82"/>
                    <a:gd name="T18" fmla="*/ 0 w 153"/>
                    <a:gd name="T19" fmla="*/ 0 h 82"/>
                    <a:gd name="T20" fmla="*/ 0 w 153"/>
                    <a:gd name="T21" fmla="*/ 0 h 82"/>
                    <a:gd name="T22" fmla="*/ 0 w 153"/>
                    <a:gd name="T23" fmla="*/ 0 h 82"/>
                    <a:gd name="T24" fmla="*/ 0 w 153"/>
                    <a:gd name="T25" fmla="*/ 0 h 82"/>
                    <a:gd name="T26" fmla="*/ 0 w 153"/>
                    <a:gd name="T27" fmla="*/ 0 h 82"/>
                    <a:gd name="T28" fmla="*/ 0 w 153"/>
                    <a:gd name="T29" fmla="*/ 0 h 82"/>
                    <a:gd name="T30" fmla="*/ 0 w 153"/>
                    <a:gd name="T31" fmla="*/ 0 h 82"/>
                    <a:gd name="T32" fmla="*/ 0 w 153"/>
                    <a:gd name="T33" fmla="*/ 0 h 82"/>
                    <a:gd name="T34" fmla="*/ 0 w 153"/>
                    <a:gd name="T35" fmla="*/ 0 h 82"/>
                    <a:gd name="T36" fmla="*/ 0 w 153"/>
                    <a:gd name="T37" fmla="*/ 0 h 82"/>
                    <a:gd name="T38" fmla="*/ 0 w 153"/>
                    <a:gd name="T39" fmla="*/ 0 h 82"/>
                    <a:gd name="T40" fmla="*/ 0 w 153"/>
                    <a:gd name="T41" fmla="*/ 0 h 82"/>
                    <a:gd name="T42" fmla="*/ 0 w 153"/>
                    <a:gd name="T43" fmla="*/ 0 h 82"/>
                    <a:gd name="T44" fmla="*/ 0 w 153"/>
                    <a:gd name="T45" fmla="*/ 0 h 82"/>
                    <a:gd name="T46" fmla="*/ 0 w 153"/>
                    <a:gd name="T47" fmla="*/ 0 h 82"/>
                    <a:gd name="T48" fmla="*/ 0 w 153"/>
                    <a:gd name="T49" fmla="*/ 0 h 82"/>
                    <a:gd name="T50" fmla="*/ 0 w 153"/>
                    <a:gd name="T51" fmla="*/ 0 h 82"/>
                    <a:gd name="T52" fmla="*/ 0 w 153"/>
                    <a:gd name="T53" fmla="*/ 0 h 82"/>
                    <a:gd name="T54" fmla="*/ 0 w 153"/>
                    <a:gd name="T55" fmla="*/ 0 h 82"/>
                    <a:gd name="T56" fmla="*/ 0 w 153"/>
                    <a:gd name="T57" fmla="*/ 0 h 82"/>
                    <a:gd name="T58" fmla="*/ 0 w 153"/>
                    <a:gd name="T59" fmla="*/ 0 h 82"/>
                    <a:gd name="T60" fmla="*/ 0 w 153"/>
                    <a:gd name="T61" fmla="*/ 0 h 82"/>
                    <a:gd name="T62" fmla="*/ 0 w 153"/>
                    <a:gd name="T63" fmla="*/ 0 h 82"/>
                    <a:gd name="T64" fmla="*/ 0 w 153"/>
                    <a:gd name="T65" fmla="*/ 0 h 82"/>
                    <a:gd name="T66" fmla="*/ 0 w 153"/>
                    <a:gd name="T67" fmla="*/ 0 h 82"/>
                    <a:gd name="T68" fmla="*/ 0 w 153"/>
                    <a:gd name="T69" fmla="*/ 0 h 82"/>
                    <a:gd name="T70" fmla="*/ 0 w 153"/>
                    <a:gd name="T71" fmla="*/ 0 h 82"/>
                    <a:gd name="T72" fmla="*/ 0 w 153"/>
                    <a:gd name="T73" fmla="*/ 0 h 82"/>
                    <a:gd name="T74" fmla="*/ 0 w 153"/>
                    <a:gd name="T75" fmla="*/ 0 h 82"/>
                    <a:gd name="T76" fmla="*/ 0 w 153"/>
                    <a:gd name="T77" fmla="*/ 0 h 82"/>
                    <a:gd name="T78" fmla="*/ 0 w 153"/>
                    <a:gd name="T79" fmla="*/ 0 h 82"/>
                    <a:gd name="T80" fmla="*/ 0 w 153"/>
                    <a:gd name="T81" fmla="*/ 0 h 82"/>
                    <a:gd name="T82" fmla="*/ 0 w 153"/>
                    <a:gd name="T83" fmla="*/ 0 h 82"/>
                    <a:gd name="T84" fmla="*/ 0 w 153"/>
                    <a:gd name="T85" fmla="*/ 0 h 82"/>
                    <a:gd name="T86" fmla="*/ 0 w 153"/>
                    <a:gd name="T87" fmla="*/ 0 h 82"/>
                    <a:gd name="T88" fmla="*/ 0 w 153"/>
                    <a:gd name="T89" fmla="*/ 0 h 82"/>
                    <a:gd name="T90" fmla="*/ 0 w 153"/>
                    <a:gd name="T91" fmla="*/ 0 h 82"/>
                    <a:gd name="T92" fmla="*/ 0 w 153"/>
                    <a:gd name="T93" fmla="*/ 0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3" name="Freeform 406"/>
                <p:cNvSpPr>
                  <a:spLocks/>
                </p:cNvSpPr>
                <p:nvPr/>
              </p:nvSpPr>
              <p:spPr bwMode="auto">
                <a:xfrm>
                  <a:off x="1414" y="1217"/>
                  <a:ext cx="29" cy="17"/>
                </a:xfrm>
                <a:custGeom>
                  <a:avLst/>
                  <a:gdLst>
                    <a:gd name="T0" fmla="*/ 0 w 86"/>
                    <a:gd name="T1" fmla="*/ 0 h 50"/>
                    <a:gd name="T2" fmla="*/ 0 w 86"/>
                    <a:gd name="T3" fmla="*/ 0 h 50"/>
                    <a:gd name="T4" fmla="*/ 0 w 86"/>
                    <a:gd name="T5" fmla="*/ 0 h 50"/>
                    <a:gd name="T6" fmla="*/ 0 w 86"/>
                    <a:gd name="T7" fmla="*/ 0 h 50"/>
                    <a:gd name="T8" fmla="*/ 0 w 86"/>
                    <a:gd name="T9" fmla="*/ 0 h 50"/>
                    <a:gd name="T10" fmla="*/ 0 w 86"/>
                    <a:gd name="T11" fmla="*/ 0 h 50"/>
                    <a:gd name="T12" fmla="*/ 0 w 86"/>
                    <a:gd name="T13" fmla="*/ 0 h 50"/>
                    <a:gd name="T14" fmla="*/ 0 w 86"/>
                    <a:gd name="T15" fmla="*/ 0 h 50"/>
                    <a:gd name="T16" fmla="*/ 0 w 86"/>
                    <a:gd name="T17" fmla="*/ 0 h 50"/>
                    <a:gd name="T18" fmla="*/ 0 w 86"/>
                    <a:gd name="T19" fmla="*/ 0 h 50"/>
                    <a:gd name="T20" fmla="*/ 0 w 86"/>
                    <a:gd name="T21" fmla="*/ 0 h 50"/>
                    <a:gd name="T22" fmla="*/ 0 w 86"/>
                    <a:gd name="T23" fmla="*/ 0 h 50"/>
                    <a:gd name="T24" fmla="*/ 0 w 86"/>
                    <a:gd name="T25" fmla="*/ 0 h 50"/>
                    <a:gd name="T26" fmla="*/ 0 w 86"/>
                    <a:gd name="T27" fmla="*/ 0 h 50"/>
                    <a:gd name="T28" fmla="*/ 0 w 86"/>
                    <a:gd name="T29" fmla="*/ 0 h 50"/>
                    <a:gd name="T30" fmla="*/ 0 w 86"/>
                    <a:gd name="T31" fmla="*/ 0 h 50"/>
                    <a:gd name="T32" fmla="*/ 0 w 86"/>
                    <a:gd name="T33" fmla="*/ 0 h 50"/>
                    <a:gd name="T34" fmla="*/ 0 w 86"/>
                    <a:gd name="T35" fmla="*/ 0 h 50"/>
                    <a:gd name="T36" fmla="*/ 0 w 86"/>
                    <a:gd name="T37" fmla="*/ 0 h 50"/>
                    <a:gd name="T38" fmla="*/ 0 w 86"/>
                    <a:gd name="T39" fmla="*/ 0 h 50"/>
                    <a:gd name="T40" fmla="*/ 0 w 86"/>
                    <a:gd name="T41" fmla="*/ 0 h 50"/>
                    <a:gd name="T42" fmla="*/ 0 w 86"/>
                    <a:gd name="T43" fmla="*/ 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4" name="Freeform 407"/>
                <p:cNvSpPr>
                  <a:spLocks/>
                </p:cNvSpPr>
                <p:nvPr/>
              </p:nvSpPr>
              <p:spPr bwMode="auto">
                <a:xfrm>
                  <a:off x="1379" y="1163"/>
                  <a:ext cx="55" cy="25"/>
                </a:xfrm>
                <a:custGeom>
                  <a:avLst/>
                  <a:gdLst>
                    <a:gd name="T0" fmla="*/ 0 w 172"/>
                    <a:gd name="T1" fmla="*/ 0 h 74"/>
                    <a:gd name="T2" fmla="*/ 0 w 172"/>
                    <a:gd name="T3" fmla="*/ 0 h 74"/>
                    <a:gd name="T4" fmla="*/ 0 w 172"/>
                    <a:gd name="T5" fmla="*/ 0 h 74"/>
                    <a:gd name="T6" fmla="*/ 0 w 172"/>
                    <a:gd name="T7" fmla="*/ 0 h 74"/>
                    <a:gd name="T8" fmla="*/ 0 w 172"/>
                    <a:gd name="T9" fmla="*/ 0 h 74"/>
                    <a:gd name="T10" fmla="*/ 0 w 172"/>
                    <a:gd name="T11" fmla="*/ 0 h 74"/>
                    <a:gd name="T12" fmla="*/ 0 w 172"/>
                    <a:gd name="T13" fmla="*/ 0 h 74"/>
                    <a:gd name="T14" fmla="*/ 0 w 172"/>
                    <a:gd name="T15" fmla="*/ 0 h 74"/>
                    <a:gd name="T16" fmla="*/ 0 w 172"/>
                    <a:gd name="T17" fmla="*/ 0 h 74"/>
                    <a:gd name="T18" fmla="*/ 0 w 172"/>
                    <a:gd name="T19" fmla="*/ 0 h 74"/>
                    <a:gd name="T20" fmla="*/ 0 w 172"/>
                    <a:gd name="T21" fmla="*/ 0 h 74"/>
                    <a:gd name="T22" fmla="*/ 0 w 172"/>
                    <a:gd name="T23" fmla="*/ 0 h 74"/>
                    <a:gd name="T24" fmla="*/ 0 w 172"/>
                    <a:gd name="T25" fmla="*/ 0 h 74"/>
                    <a:gd name="T26" fmla="*/ 0 w 172"/>
                    <a:gd name="T27" fmla="*/ 0 h 74"/>
                    <a:gd name="T28" fmla="*/ 0 w 172"/>
                    <a:gd name="T29" fmla="*/ 0 h 74"/>
                    <a:gd name="T30" fmla="*/ 0 w 172"/>
                    <a:gd name="T31" fmla="*/ 0 h 74"/>
                    <a:gd name="T32" fmla="*/ 0 w 172"/>
                    <a:gd name="T33" fmla="*/ 0 h 74"/>
                    <a:gd name="T34" fmla="*/ 0 w 172"/>
                    <a:gd name="T35" fmla="*/ 0 h 74"/>
                    <a:gd name="T36" fmla="*/ 0 w 172"/>
                    <a:gd name="T37" fmla="*/ 0 h 74"/>
                    <a:gd name="T38" fmla="*/ 0 w 172"/>
                    <a:gd name="T39" fmla="*/ 0 h 74"/>
                    <a:gd name="T40" fmla="*/ 0 w 172"/>
                    <a:gd name="T41" fmla="*/ 0 h 74"/>
                    <a:gd name="T42" fmla="*/ 0 w 172"/>
                    <a:gd name="T43" fmla="*/ 0 h 74"/>
                    <a:gd name="T44" fmla="*/ 0 w 172"/>
                    <a:gd name="T45" fmla="*/ 0 h 74"/>
                    <a:gd name="T46" fmla="*/ 0 w 172"/>
                    <a:gd name="T47" fmla="*/ 0 h 74"/>
                    <a:gd name="T48" fmla="*/ 0 w 172"/>
                    <a:gd name="T49" fmla="*/ 0 h 74"/>
                    <a:gd name="T50" fmla="*/ 0 w 172"/>
                    <a:gd name="T51" fmla="*/ 0 h 74"/>
                    <a:gd name="T52" fmla="*/ 0 w 172"/>
                    <a:gd name="T53" fmla="*/ 0 h 74"/>
                    <a:gd name="T54" fmla="*/ 0 w 172"/>
                    <a:gd name="T55" fmla="*/ 0 h 74"/>
                    <a:gd name="T56" fmla="*/ 0 w 172"/>
                    <a:gd name="T57" fmla="*/ 0 h 74"/>
                    <a:gd name="T58" fmla="*/ 0 w 172"/>
                    <a:gd name="T59" fmla="*/ 0 h 74"/>
                    <a:gd name="T60" fmla="*/ 0 w 172"/>
                    <a:gd name="T61" fmla="*/ 0 h 74"/>
                    <a:gd name="T62" fmla="*/ 0 w 172"/>
                    <a:gd name="T63" fmla="*/ 0 h 74"/>
                    <a:gd name="T64" fmla="*/ 0 w 172"/>
                    <a:gd name="T65" fmla="*/ 0 h 74"/>
                    <a:gd name="T66" fmla="*/ 0 w 172"/>
                    <a:gd name="T67" fmla="*/ 0 h 74"/>
                    <a:gd name="T68" fmla="*/ 0 w 172"/>
                    <a:gd name="T69" fmla="*/ 0 h 74"/>
                    <a:gd name="T70" fmla="*/ 0 w 172"/>
                    <a:gd name="T71" fmla="*/ 0 h 74"/>
                    <a:gd name="T72" fmla="*/ 0 w 172"/>
                    <a:gd name="T73" fmla="*/ 0 h 74"/>
                    <a:gd name="T74" fmla="*/ 0 w 172"/>
                    <a:gd name="T75" fmla="*/ 0 h 74"/>
                    <a:gd name="T76" fmla="*/ 0 w 172"/>
                    <a:gd name="T77" fmla="*/ 0 h 74"/>
                    <a:gd name="T78" fmla="*/ 0 w 172"/>
                    <a:gd name="T79" fmla="*/ 0 h 74"/>
                    <a:gd name="T80" fmla="*/ 0 w 172"/>
                    <a:gd name="T81" fmla="*/ 0 h 74"/>
                    <a:gd name="T82" fmla="*/ 0 w 172"/>
                    <a:gd name="T83" fmla="*/ 0 h 74"/>
                    <a:gd name="T84" fmla="*/ 0 w 172"/>
                    <a:gd name="T85" fmla="*/ 0 h 74"/>
                    <a:gd name="T86" fmla="*/ 0 w 172"/>
                    <a:gd name="T87" fmla="*/ 0 h 74"/>
                    <a:gd name="T88" fmla="*/ 0 w 172"/>
                    <a:gd name="T89" fmla="*/ 0 h 74"/>
                    <a:gd name="T90" fmla="*/ 0 w 172"/>
                    <a:gd name="T91" fmla="*/ 0 h 74"/>
                    <a:gd name="T92" fmla="*/ 0 w 172"/>
                    <a:gd name="T93" fmla="*/ 0 h 74"/>
                    <a:gd name="T94" fmla="*/ 0 w 172"/>
                    <a:gd name="T95" fmla="*/ 0 h 74"/>
                    <a:gd name="T96" fmla="*/ 0 w 172"/>
                    <a:gd name="T97" fmla="*/ 0 h 74"/>
                    <a:gd name="T98" fmla="*/ 0 w 172"/>
                    <a:gd name="T99" fmla="*/ 0 h 74"/>
                    <a:gd name="T100" fmla="*/ 0 w 172"/>
                    <a:gd name="T101" fmla="*/ 0 h 74"/>
                    <a:gd name="T102" fmla="*/ 0 w 172"/>
                    <a:gd name="T103" fmla="*/ 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5" name="Freeform 408"/>
                <p:cNvSpPr>
                  <a:spLocks/>
                </p:cNvSpPr>
                <p:nvPr/>
              </p:nvSpPr>
              <p:spPr bwMode="auto">
                <a:xfrm>
                  <a:off x="1450" y="1171"/>
                  <a:ext cx="38" cy="17"/>
                </a:xfrm>
                <a:custGeom>
                  <a:avLst/>
                  <a:gdLst>
                    <a:gd name="T0" fmla="*/ 0 w 120"/>
                    <a:gd name="T1" fmla="*/ 0 h 49"/>
                    <a:gd name="T2" fmla="*/ 0 w 120"/>
                    <a:gd name="T3" fmla="*/ 0 h 49"/>
                    <a:gd name="T4" fmla="*/ 0 w 120"/>
                    <a:gd name="T5" fmla="*/ 0 h 49"/>
                    <a:gd name="T6" fmla="*/ 0 w 120"/>
                    <a:gd name="T7" fmla="*/ 0 h 49"/>
                    <a:gd name="T8" fmla="*/ 0 w 120"/>
                    <a:gd name="T9" fmla="*/ 0 h 49"/>
                    <a:gd name="T10" fmla="*/ 0 w 120"/>
                    <a:gd name="T11" fmla="*/ 0 h 49"/>
                    <a:gd name="T12" fmla="*/ 0 w 120"/>
                    <a:gd name="T13" fmla="*/ 0 h 49"/>
                    <a:gd name="T14" fmla="*/ 0 w 120"/>
                    <a:gd name="T15" fmla="*/ 0 h 49"/>
                    <a:gd name="T16" fmla="*/ 0 w 120"/>
                    <a:gd name="T17" fmla="*/ 0 h 49"/>
                    <a:gd name="T18" fmla="*/ 0 w 120"/>
                    <a:gd name="T19" fmla="*/ 0 h 49"/>
                    <a:gd name="T20" fmla="*/ 0 w 120"/>
                    <a:gd name="T21" fmla="*/ 0 h 49"/>
                    <a:gd name="T22" fmla="*/ 0 w 120"/>
                    <a:gd name="T23" fmla="*/ 0 h 49"/>
                    <a:gd name="T24" fmla="*/ 0 w 120"/>
                    <a:gd name="T25" fmla="*/ 0 h 49"/>
                    <a:gd name="T26" fmla="*/ 0 w 120"/>
                    <a:gd name="T27" fmla="*/ 0 h 49"/>
                    <a:gd name="T28" fmla="*/ 0 w 120"/>
                    <a:gd name="T29" fmla="*/ 0 h 49"/>
                    <a:gd name="T30" fmla="*/ 0 w 120"/>
                    <a:gd name="T31" fmla="*/ 0 h 49"/>
                    <a:gd name="T32" fmla="*/ 0 w 120"/>
                    <a:gd name="T33" fmla="*/ 0 h 49"/>
                    <a:gd name="T34" fmla="*/ 0 w 120"/>
                    <a:gd name="T35" fmla="*/ 0 h 49"/>
                    <a:gd name="T36" fmla="*/ 0 w 120"/>
                    <a:gd name="T37" fmla="*/ 0 h 49"/>
                    <a:gd name="T38" fmla="*/ 0 w 120"/>
                    <a:gd name="T39" fmla="*/ 0 h 49"/>
                    <a:gd name="T40" fmla="*/ 0 w 120"/>
                    <a:gd name="T41" fmla="*/ 0 h 49"/>
                    <a:gd name="T42" fmla="*/ 0 w 120"/>
                    <a:gd name="T43" fmla="*/ 0 h 49"/>
                    <a:gd name="T44" fmla="*/ 0 w 120"/>
                    <a:gd name="T45" fmla="*/ 0 h 49"/>
                    <a:gd name="T46" fmla="*/ 0 w 120"/>
                    <a:gd name="T47" fmla="*/ 0 h 49"/>
                    <a:gd name="T48" fmla="*/ 0 w 120"/>
                    <a:gd name="T49" fmla="*/ 0 h 49"/>
                    <a:gd name="T50" fmla="*/ 0 w 120"/>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6" name="Freeform 409"/>
                <p:cNvSpPr>
                  <a:spLocks/>
                </p:cNvSpPr>
                <p:nvPr/>
              </p:nvSpPr>
              <p:spPr bwMode="auto">
                <a:xfrm>
                  <a:off x="1441" y="1194"/>
                  <a:ext cx="26" cy="19"/>
                </a:xfrm>
                <a:custGeom>
                  <a:avLst/>
                  <a:gdLst>
                    <a:gd name="T0" fmla="*/ 0 w 85"/>
                    <a:gd name="T1" fmla="*/ 0 h 61"/>
                    <a:gd name="T2" fmla="*/ 0 w 85"/>
                    <a:gd name="T3" fmla="*/ 0 h 61"/>
                    <a:gd name="T4" fmla="*/ 0 w 85"/>
                    <a:gd name="T5" fmla="*/ 0 h 61"/>
                    <a:gd name="T6" fmla="*/ 0 w 85"/>
                    <a:gd name="T7" fmla="*/ 0 h 61"/>
                    <a:gd name="T8" fmla="*/ 0 w 85"/>
                    <a:gd name="T9" fmla="*/ 0 h 61"/>
                    <a:gd name="T10" fmla="*/ 0 w 85"/>
                    <a:gd name="T11" fmla="*/ 0 h 61"/>
                    <a:gd name="T12" fmla="*/ 0 w 85"/>
                    <a:gd name="T13" fmla="*/ 0 h 61"/>
                    <a:gd name="T14" fmla="*/ 0 w 85"/>
                    <a:gd name="T15" fmla="*/ 0 h 61"/>
                    <a:gd name="T16" fmla="*/ 0 w 85"/>
                    <a:gd name="T17" fmla="*/ 0 h 61"/>
                    <a:gd name="T18" fmla="*/ 0 w 85"/>
                    <a:gd name="T19" fmla="*/ 0 h 61"/>
                    <a:gd name="T20" fmla="*/ 0 w 85"/>
                    <a:gd name="T21" fmla="*/ 0 h 61"/>
                    <a:gd name="T22" fmla="*/ 0 w 85"/>
                    <a:gd name="T23" fmla="*/ 0 h 61"/>
                    <a:gd name="T24" fmla="*/ 0 w 85"/>
                    <a:gd name="T25" fmla="*/ 0 h 61"/>
                    <a:gd name="T26" fmla="*/ 0 w 85"/>
                    <a:gd name="T27" fmla="*/ 0 h 61"/>
                    <a:gd name="T28" fmla="*/ 0 w 85"/>
                    <a:gd name="T29" fmla="*/ 0 h 61"/>
                    <a:gd name="T30" fmla="*/ 0 w 85"/>
                    <a:gd name="T31" fmla="*/ 0 h 61"/>
                    <a:gd name="T32" fmla="*/ 0 w 85"/>
                    <a:gd name="T33" fmla="*/ 0 h 61"/>
                    <a:gd name="T34" fmla="*/ 0 w 85"/>
                    <a:gd name="T35" fmla="*/ 0 h 61"/>
                    <a:gd name="T36" fmla="*/ 0 w 85"/>
                    <a:gd name="T37" fmla="*/ 0 h 61"/>
                    <a:gd name="T38" fmla="*/ 0 w 85"/>
                    <a:gd name="T39" fmla="*/ 0 h 61"/>
                    <a:gd name="T40" fmla="*/ 0 w 85"/>
                    <a:gd name="T41" fmla="*/ 0 h 61"/>
                    <a:gd name="T42" fmla="*/ 0 w 85"/>
                    <a:gd name="T43" fmla="*/ 0 h 61"/>
                    <a:gd name="T44" fmla="*/ 0 w 85"/>
                    <a:gd name="T45" fmla="*/ 0 h 61"/>
                    <a:gd name="T46" fmla="*/ 0 w 85"/>
                    <a:gd name="T47" fmla="*/ 0 h 61"/>
                    <a:gd name="T48" fmla="*/ 0 w 85"/>
                    <a:gd name="T49" fmla="*/ 0 h 61"/>
                    <a:gd name="T50" fmla="*/ 0 w 85"/>
                    <a:gd name="T51" fmla="*/ 0 h 61"/>
                    <a:gd name="T52" fmla="*/ 0 w 85"/>
                    <a:gd name="T53" fmla="*/ 0 h 61"/>
                    <a:gd name="T54" fmla="*/ 0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7" name="Freeform 410"/>
                <p:cNvSpPr>
                  <a:spLocks/>
                </p:cNvSpPr>
                <p:nvPr/>
              </p:nvSpPr>
              <p:spPr bwMode="auto">
                <a:xfrm>
                  <a:off x="1254" y="1188"/>
                  <a:ext cx="31" cy="6"/>
                </a:xfrm>
                <a:custGeom>
                  <a:avLst/>
                  <a:gdLst>
                    <a:gd name="T0" fmla="*/ 0 w 100"/>
                    <a:gd name="T1" fmla="*/ 0 h 19"/>
                    <a:gd name="T2" fmla="*/ 0 w 100"/>
                    <a:gd name="T3" fmla="*/ 0 h 19"/>
                    <a:gd name="T4" fmla="*/ 0 w 100"/>
                    <a:gd name="T5" fmla="*/ 0 h 19"/>
                    <a:gd name="T6" fmla="*/ 0 w 100"/>
                    <a:gd name="T7" fmla="*/ 0 h 19"/>
                    <a:gd name="T8" fmla="*/ 0 w 100"/>
                    <a:gd name="T9" fmla="*/ 0 h 19"/>
                    <a:gd name="T10" fmla="*/ 0 w 100"/>
                    <a:gd name="T11" fmla="*/ 0 h 19"/>
                    <a:gd name="T12" fmla="*/ 0 w 100"/>
                    <a:gd name="T13" fmla="*/ 0 h 19"/>
                    <a:gd name="T14" fmla="*/ 0 w 100"/>
                    <a:gd name="T15" fmla="*/ 0 h 19"/>
                    <a:gd name="T16" fmla="*/ 0 w 100"/>
                    <a:gd name="T17" fmla="*/ 0 h 19"/>
                    <a:gd name="T18" fmla="*/ 0 w 100"/>
                    <a:gd name="T19" fmla="*/ 0 h 19"/>
                    <a:gd name="T20" fmla="*/ 0 w 100"/>
                    <a:gd name="T21" fmla="*/ 0 h 19"/>
                    <a:gd name="T22" fmla="*/ 0 w 100"/>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8" name="Freeform 411"/>
                <p:cNvSpPr>
                  <a:spLocks/>
                </p:cNvSpPr>
                <p:nvPr/>
              </p:nvSpPr>
              <p:spPr bwMode="auto">
                <a:xfrm>
                  <a:off x="1272" y="1168"/>
                  <a:ext cx="53" cy="15"/>
                </a:xfrm>
                <a:custGeom>
                  <a:avLst/>
                  <a:gdLst>
                    <a:gd name="T0" fmla="*/ 0 w 166"/>
                    <a:gd name="T1" fmla="*/ 0 h 45"/>
                    <a:gd name="T2" fmla="*/ 0 w 166"/>
                    <a:gd name="T3" fmla="*/ 0 h 45"/>
                    <a:gd name="T4" fmla="*/ 0 w 166"/>
                    <a:gd name="T5" fmla="*/ 0 h 45"/>
                    <a:gd name="T6" fmla="*/ 0 w 166"/>
                    <a:gd name="T7" fmla="*/ 0 h 45"/>
                    <a:gd name="T8" fmla="*/ 0 w 166"/>
                    <a:gd name="T9" fmla="*/ 0 h 45"/>
                    <a:gd name="T10" fmla="*/ 0 w 166"/>
                    <a:gd name="T11" fmla="*/ 0 h 45"/>
                    <a:gd name="T12" fmla="*/ 0 w 166"/>
                    <a:gd name="T13" fmla="*/ 0 h 45"/>
                    <a:gd name="T14" fmla="*/ 0 w 166"/>
                    <a:gd name="T15" fmla="*/ 0 h 45"/>
                    <a:gd name="T16" fmla="*/ 0 w 166"/>
                    <a:gd name="T17" fmla="*/ 0 h 45"/>
                    <a:gd name="T18" fmla="*/ 0 w 166"/>
                    <a:gd name="T19" fmla="*/ 0 h 45"/>
                    <a:gd name="T20" fmla="*/ 0 w 166"/>
                    <a:gd name="T21" fmla="*/ 0 h 45"/>
                    <a:gd name="T22" fmla="*/ 0 w 166"/>
                    <a:gd name="T23" fmla="*/ 0 h 45"/>
                    <a:gd name="T24" fmla="*/ 0 w 166"/>
                    <a:gd name="T25" fmla="*/ 0 h 45"/>
                    <a:gd name="T26" fmla="*/ 0 w 166"/>
                    <a:gd name="T27" fmla="*/ 0 h 45"/>
                    <a:gd name="T28" fmla="*/ 0 w 166"/>
                    <a:gd name="T29" fmla="*/ 0 h 45"/>
                    <a:gd name="T30" fmla="*/ 0 w 166"/>
                    <a:gd name="T31" fmla="*/ 0 h 45"/>
                    <a:gd name="T32" fmla="*/ 0 w 166"/>
                    <a:gd name="T33" fmla="*/ 0 h 45"/>
                    <a:gd name="T34" fmla="*/ 0 w 166"/>
                    <a:gd name="T35" fmla="*/ 0 h 45"/>
                    <a:gd name="T36" fmla="*/ 0 w 166"/>
                    <a:gd name="T37" fmla="*/ 0 h 45"/>
                    <a:gd name="T38" fmla="*/ 0 w 166"/>
                    <a:gd name="T39" fmla="*/ 0 h 45"/>
                    <a:gd name="T40" fmla="*/ 0 w 166"/>
                    <a:gd name="T41" fmla="*/ 0 h 45"/>
                    <a:gd name="T42" fmla="*/ 0 w 166"/>
                    <a:gd name="T43" fmla="*/ 0 h 45"/>
                    <a:gd name="T44" fmla="*/ 0 w 166"/>
                    <a:gd name="T45" fmla="*/ 0 h 45"/>
                    <a:gd name="T46" fmla="*/ 0 w 166"/>
                    <a:gd name="T47" fmla="*/ 0 h 45"/>
                    <a:gd name="T48" fmla="*/ 0 w 166"/>
                    <a:gd name="T49" fmla="*/ 0 h 45"/>
                    <a:gd name="T50" fmla="*/ 0 w 166"/>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99" name="Freeform 412"/>
                <p:cNvSpPr>
                  <a:spLocks/>
                </p:cNvSpPr>
                <p:nvPr/>
              </p:nvSpPr>
              <p:spPr bwMode="auto">
                <a:xfrm>
                  <a:off x="1488" y="1422"/>
                  <a:ext cx="11" cy="8"/>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w 33"/>
                    <a:gd name="T15" fmla="*/ 0 h 25"/>
                    <a:gd name="T16" fmla="*/ 0 w 33"/>
                    <a:gd name="T17" fmla="*/ 0 h 25"/>
                    <a:gd name="T18" fmla="*/ 0 w 33"/>
                    <a:gd name="T19" fmla="*/ 0 h 25"/>
                    <a:gd name="T20" fmla="*/ 0 w 33"/>
                    <a:gd name="T21" fmla="*/ 0 h 25"/>
                    <a:gd name="T22" fmla="*/ 0 w 33"/>
                    <a:gd name="T23" fmla="*/ 0 h 25"/>
                    <a:gd name="T24" fmla="*/ 0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0" name="Freeform 413"/>
                <p:cNvSpPr>
                  <a:spLocks/>
                </p:cNvSpPr>
                <p:nvPr/>
              </p:nvSpPr>
              <p:spPr bwMode="auto">
                <a:xfrm>
                  <a:off x="1605" y="1729"/>
                  <a:ext cx="16" cy="20"/>
                </a:xfrm>
                <a:custGeom>
                  <a:avLst/>
                  <a:gdLst>
                    <a:gd name="T0" fmla="*/ 0 w 48"/>
                    <a:gd name="T1" fmla="*/ 0 h 62"/>
                    <a:gd name="T2" fmla="*/ 0 w 48"/>
                    <a:gd name="T3" fmla="*/ 0 h 62"/>
                    <a:gd name="T4" fmla="*/ 0 w 48"/>
                    <a:gd name="T5" fmla="*/ 0 h 62"/>
                    <a:gd name="T6" fmla="*/ 0 w 48"/>
                    <a:gd name="T7" fmla="*/ 0 h 62"/>
                    <a:gd name="T8" fmla="*/ 0 w 48"/>
                    <a:gd name="T9" fmla="*/ 0 h 62"/>
                    <a:gd name="T10" fmla="*/ 0 w 48"/>
                    <a:gd name="T11" fmla="*/ 0 h 62"/>
                    <a:gd name="T12" fmla="*/ 0 w 48"/>
                    <a:gd name="T13" fmla="*/ 0 h 62"/>
                    <a:gd name="T14" fmla="*/ 0 w 48"/>
                    <a:gd name="T15" fmla="*/ 0 h 62"/>
                    <a:gd name="T16" fmla="*/ 0 w 48"/>
                    <a:gd name="T17" fmla="*/ 0 h 62"/>
                    <a:gd name="T18" fmla="*/ 0 w 48"/>
                    <a:gd name="T19" fmla="*/ 0 h 62"/>
                    <a:gd name="T20" fmla="*/ 0 w 48"/>
                    <a:gd name="T21" fmla="*/ 0 h 62"/>
                    <a:gd name="T22" fmla="*/ 0 w 48"/>
                    <a:gd name="T23" fmla="*/ 0 h 62"/>
                    <a:gd name="T24" fmla="*/ 0 w 48"/>
                    <a:gd name="T25" fmla="*/ 0 h 62"/>
                    <a:gd name="T26" fmla="*/ 0 w 48"/>
                    <a:gd name="T27" fmla="*/ 0 h 62"/>
                    <a:gd name="T28" fmla="*/ 0 w 48"/>
                    <a:gd name="T29" fmla="*/ 0 h 62"/>
                    <a:gd name="T30" fmla="*/ 0 w 48"/>
                    <a:gd name="T31" fmla="*/ 0 h 62"/>
                    <a:gd name="T32" fmla="*/ 0 w 48"/>
                    <a:gd name="T33" fmla="*/ 0 h 62"/>
                    <a:gd name="T34" fmla="*/ 0 w 48"/>
                    <a:gd name="T35" fmla="*/ 0 h 62"/>
                    <a:gd name="T36" fmla="*/ 0 w 48"/>
                    <a:gd name="T37" fmla="*/ 0 h 62"/>
                    <a:gd name="T38" fmla="*/ 0 w 48"/>
                    <a:gd name="T39" fmla="*/ 0 h 62"/>
                    <a:gd name="T40" fmla="*/ 0 w 48"/>
                    <a:gd name="T41" fmla="*/ 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1" name="Freeform 414"/>
                <p:cNvSpPr>
                  <a:spLocks/>
                </p:cNvSpPr>
                <p:nvPr/>
              </p:nvSpPr>
              <p:spPr bwMode="auto">
                <a:xfrm>
                  <a:off x="1554" y="1729"/>
                  <a:ext cx="36" cy="20"/>
                </a:xfrm>
                <a:custGeom>
                  <a:avLst/>
                  <a:gdLst>
                    <a:gd name="T0" fmla="*/ 0 w 113"/>
                    <a:gd name="T1" fmla="*/ 0 h 62"/>
                    <a:gd name="T2" fmla="*/ 0 w 113"/>
                    <a:gd name="T3" fmla="*/ 0 h 62"/>
                    <a:gd name="T4" fmla="*/ 0 w 113"/>
                    <a:gd name="T5" fmla="*/ 0 h 62"/>
                    <a:gd name="T6" fmla="*/ 0 w 113"/>
                    <a:gd name="T7" fmla="*/ 0 h 62"/>
                    <a:gd name="T8" fmla="*/ 0 w 113"/>
                    <a:gd name="T9" fmla="*/ 0 h 62"/>
                    <a:gd name="T10" fmla="*/ 0 w 113"/>
                    <a:gd name="T11" fmla="*/ 0 h 62"/>
                    <a:gd name="T12" fmla="*/ 0 w 113"/>
                    <a:gd name="T13" fmla="*/ 0 h 62"/>
                    <a:gd name="T14" fmla="*/ 0 w 113"/>
                    <a:gd name="T15" fmla="*/ 0 h 62"/>
                    <a:gd name="T16" fmla="*/ 0 w 113"/>
                    <a:gd name="T17" fmla="*/ 0 h 62"/>
                    <a:gd name="T18" fmla="*/ 0 w 113"/>
                    <a:gd name="T19" fmla="*/ 0 h 62"/>
                    <a:gd name="T20" fmla="*/ 0 w 113"/>
                    <a:gd name="T21" fmla="*/ 0 h 62"/>
                    <a:gd name="T22" fmla="*/ 0 w 113"/>
                    <a:gd name="T23" fmla="*/ 0 h 62"/>
                    <a:gd name="T24" fmla="*/ 0 w 113"/>
                    <a:gd name="T25" fmla="*/ 0 h 62"/>
                    <a:gd name="T26" fmla="*/ 0 w 113"/>
                    <a:gd name="T27" fmla="*/ 0 h 62"/>
                    <a:gd name="T28" fmla="*/ 0 w 113"/>
                    <a:gd name="T29" fmla="*/ 0 h 62"/>
                    <a:gd name="T30" fmla="*/ 0 w 113"/>
                    <a:gd name="T31" fmla="*/ 0 h 62"/>
                    <a:gd name="T32" fmla="*/ 0 w 113"/>
                    <a:gd name="T33" fmla="*/ 0 h 62"/>
                    <a:gd name="T34" fmla="*/ 0 w 113"/>
                    <a:gd name="T35" fmla="*/ 0 h 62"/>
                    <a:gd name="T36" fmla="*/ 0 w 113"/>
                    <a:gd name="T37" fmla="*/ 0 h 62"/>
                    <a:gd name="T38" fmla="*/ 0 w 113"/>
                    <a:gd name="T39" fmla="*/ 0 h 62"/>
                    <a:gd name="T40" fmla="*/ 0 w 113"/>
                    <a:gd name="T41" fmla="*/ 0 h 62"/>
                    <a:gd name="T42" fmla="*/ 0 w 113"/>
                    <a:gd name="T43" fmla="*/ 0 h 62"/>
                    <a:gd name="T44" fmla="*/ 0 w 113"/>
                    <a:gd name="T45" fmla="*/ 0 h 62"/>
                    <a:gd name="T46" fmla="*/ 0 w 113"/>
                    <a:gd name="T47" fmla="*/ 0 h 62"/>
                    <a:gd name="T48" fmla="*/ 0 w 113"/>
                    <a:gd name="T49" fmla="*/ 0 h 62"/>
                    <a:gd name="T50" fmla="*/ 0 w 113"/>
                    <a:gd name="T51" fmla="*/ 0 h 62"/>
                    <a:gd name="T52" fmla="*/ 0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2" name="Freeform 415"/>
                <p:cNvSpPr>
                  <a:spLocks/>
                </p:cNvSpPr>
                <p:nvPr/>
              </p:nvSpPr>
              <p:spPr bwMode="auto">
                <a:xfrm>
                  <a:off x="1748" y="1188"/>
                  <a:ext cx="29" cy="15"/>
                </a:xfrm>
                <a:custGeom>
                  <a:avLst/>
                  <a:gdLst>
                    <a:gd name="T0" fmla="*/ 0 w 93"/>
                    <a:gd name="T1" fmla="*/ 0 h 50"/>
                    <a:gd name="T2" fmla="*/ 0 w 93"/>
                    <a:gd name="T3" fmla="*/ 0 h 50"/>
                    <a:gd name="T4" fmla="*/ 0 w 93"/>
                    <a:gd name="T5" fmla="*/ 0 h 50"/>
                    <a:gd name="T6" fmla="*/ 0 w 93"/>
                    <a:gd name="T7" fmla="*/ 0 h 50"/>
                    <a:gd name="T8" fmla="*/ 0 w 93"/>
                    <a:gd name="T9" fmla="*/ 0 h 50"/>
                    <a:gd name="T10" fmla="*/ 0 w 93"/>
                    <a:gd name="T11" fmla="*/ 0 h 50"/>
                    <a:gd name="T12" fmla="*/ 0 w 93"/>
                    <a:gd name="T13" fmla="*/ 0 h 50"/>
                    <a:gd name="T14" fmla="*/ 0 w 93"/>
                    <a:gd name="T15" fmla="*/ 0 h 50"/>
                    <a:gd name="T16" fmla="*/ 0 w 93"/>
                    <a:gd name="T17" fmla="*/ 0 h 50"/>
                    <a:gd name="T18" fmla="*/ 0 w 93"/>
                    <a:gd name="T19" fmla="*/ 0 h 50"/>
                    <a:gd name="T20" fmla="*/ 0 w 93"/>
                    <a:gd name="T21" fmla="*/ 0 h 50"/>
                    <a:gd name="T22" fmla="*/ 0 w 93"/>
                    <a:gd name="T23" fmla="*/ 0 h 50"/>
                    <a:gd name="T24" fmla="*/ 0 w 93"/>
                    <a:gd name="T25" fmla="*/ 0 h 50"/>
                    <a:gd name="T26" fmla="*/ 0 w 93"/>
                    <a:gd name="T27" fmla="*/ 0 h 50"/>
                    <a:gd name="T28" fmla="*/ 0 w 93"/>
                    <a:gd name="T29" fmla="*/ 0 h 50"/>
                    <a:gd name="T30" fmla="*/ 0 w 93"/>
                    <a:gd name="T31" fmla="*/ 0 h 50"/>
                    <a:gd name="T32" fmla="*/ 0 w 93"/>
                    <a:gd name="T33" fmla="*/ 0 h 50"/>
                    <a:gd name="T34" fmla="*/ 0 w 93"/>
                    <a:gd name="T35" fmla="*/ 0 h 50"/>
                    <a:gd name="T36" fmla="*/ 0 w 93"/>
                    <a:gd name="T37" fmla="*/ 0 h 50"/>
                    <a:gd name="T38" fmla="*/ 0 w 93"/>
                    <a:gd name="T39" fmla="*/ 0 h 50"/>
                    <a:gd name="T40" fmla="*/ 0 w 93"/>
                    <a:gd name="T41" fmla="*/ 0 h 50"/>
                    <a:gd name="T42" fmla="*/ 0 w 93"/>
                    <a:gd name="T43" fmla="*/ 0 h 50"/>
                    <a:gd name="T44" fmla="*/ 0 w 93"/>
                    <a:gd name="T45" fmla="*/ 0 h 50"/>
                    <a:gd name="T46" fmla="*/ 0 w 93"/>
                    <a:gd name="T47" fmla="*/ 0 h 50"/>
                    <a:gd name="T48" fmla="*/ 0 w 93"/>
                    <a:gd name="T49" fmla="*/ 0 h 50"/>
                    <a:gd name="T50" fmla="*/ 0 w 93"/>
                    <a:gd name="T51" fmla="*/ 0 h 50"/>
                    <a:gd name="T52" fmla="*/ 0 w 93"/>
                    <a:gd name="T53" fmla="*/ 0 h 50"/>
                    <a:gd name="T54" fmla="*/ 0 w 93"/>
                    <a:gd name="T55" fmla="*/ 0 h 50"/>
                    <a:gd name="T56" fmla="*/ 0 w 93"/>
                    <a:gd name="T57" fmla="*/ 0 h 50"/>
                    <a:gd name="T58" fmla="*/ 0 w 93"/>
                    <a:gd name="T59" fmla="*/ 0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3" name="Freeform 416"/>
                <p:cNvSpPr>
                  <a:spLocks/>
                </p:cNvSpPr>
                <p:nvPr/>
              </p:nvSpPr>
              <p:spPr bwMode="auto">
                <a:xfrm>
                  <a:off x="1436" y="1246"/>
                  <a:ext cx="331" cy="198"/>
                </a:xfrm>
                <a:custGeom>
                  <a:avLst/>
                  <a:gdLst>
                    <a:gd name="T0" fmla="*/ 0 w 1029"/>
                    <a:gd name="T1" fmla="*/ 0 h 604"/>
                    <a:gd name="T2" fmla="*/ 0 w 1029"/>
                    <a:gd name="T3" fmla="*/ 0 h 604"/>
                    <a:gd name="T4" fmla="*/ 0 w 1029"/>
                    <a:gd name="T5" fmla="*/ 0 h 604"/>
                    <a:gd name="T6" fmla="*/ 0 w 1029"/>
                    <a:gd name="T7" fmla="*/ 0 h 604"/>
                    <a:gd name="T8" fmla="*/ 0 w 1029"/>
                    <a:gd name="T9" fmla="*/ 0 h 604"/>
                    <a:gd name="T10" fmla="*/ 0 w 1029"/>
                    <a:gd name="T11" fmla="*/ 0 h 604"/>
                    <a:gd name="T12" fmla="*/ 0 w 1029"/>
                    <a:gd name="T13" fmla="*/ 0 h 604"/>
                    <a:gd name="T14" fmla="*/ 0 w 1029"/>
                    <a:gd name="T15" fmla="*/ 0 h 604"/>
                    <a:gd name="T16" fmla="*/ 0 w 1029"/>
                    <a:gd name="T17" fmla="*/ 0 h 604"/>
                    <a:gd name="T18" fmla="*/ 0 w 1029"/>
                    <a:gd name="T19" fmla="*/ 0 h 604"/>
                    <a:gd name="T20" fmla="*/ 0 w 1029"/>
                    <a:gd name="T21" fmla="*/ 0 h 604"/>
                    <a:gd name="T22" fmla="*/ 0 w 1029"/>
                    <a:gd name="T23" fmla="*/ 0 h 604"/>
                    <a:gd name="T24" fmla="*/ 0 w 1029"/>
                    <a:gd name="T25" fmla="*/ 0 h 604"/>
                    <a:gd name="T26" fmla="*/ 0 w 1029"/>
                    <a:gd name="T27" fmla="*/ 0 h 604"/>
                    <a:gd name="T28" fmla="*/ 0 w 1029"/>
                    <a:gd name="T29" fmla="*/ 0 h 604"/>
                    <a:gd name="T30" fmla="*/ 0 w 1029"/>
                    <a:gd name="T31" fmla="*/ 0 h 604"/>
                    <a:gd name="T32" fmla="*/ 0 w 1029"/>
                    <a:gd name="T33" fmla="*/ 0 h 604"/>
                    <a:gd name="T34" fmla="*/ 0 w 1029"/>
                    <a:gd name="T35" fmla="*/ 0 h 604"/>
                    <a:gd name="T36" fmla="*/ 0 w 1029"/>
                    <a:gd name="T37" fmla="*/ 0 h 604"/>
                    <a:gd name="T38" fmla="*/ 0 w 1029"/>
                    <a:gd name="T39" fmla="*/ 0 h 604"/>
                    <a:gd name="T40" fmla="*/ 0 w 1029"/>
                    <a:gd name="T41" fmla="*/ 0 h 604"/>
                    <a:gd name="T42" fmla="*/ 0 w 1029"/>
                    <a:gd name="T43" fmla="*/ 0 h 604"/>
                    <a:gd name="T44" fmla="*/ 0 w 1029"/>
                    <a:gd name="T45" fmla="*/ 0 h 604"/>
                    <a:gd name="T46" fmla="*/ 0 w 1029"/>
                    <a:gd name="T47" fmla="*/ 0 h 604"/>
                    <a:gd name="T48" fmla="*/ 0 w 1029"/>
                    <a:gd name="T49" fmla="*/ 0 h 604"/>
                    <a:gd name="T50" fmla="*/ 0 w 1029"/>
                    <a:gd name="T51" fmla="*/ 0 h 604"/>
                    <a:gd name="T52" fmla="*/ 0 w 1029"/>
                    <a:gd name="T53" fmla="*/ 0 h 604"/>
                    <a:gd name="T54" fmla="*/ 0 w 1029"/>
                    <a:gd name="T55" fmla="*/ 0 h 604"/>
                    <a:gd name="T56" fmla="*/ 0 w 1029"/>
                    <a:gd name="T57" fmla="*/ 0 h 604"/>
                    <a:gd name="T58" fmla="*/ 0 w 1029"/>
                    <a:gd name="T59" fmla="*/ 0 h 604"/>
                    <a:gd name="T60" fmla="*/ 0 w 1029"/>
                    <a:gd name="T61" fmla="*/ 0 h 604"/>
                    <a:gd name="T62" fmla="*/ 0 w 1029"/>
                    <a:gd name="T63" fmla="*/ 0 h 604"/>
                    <a:gd name="T64" fmla="*/ 0 w 1029"/>
                    <a:gd name="T65" fmla="*/ 0 h 604"/>
                    <a:gd name="T66" fmla="*/ 0 w 1029"/>
                    <a:gd name="T67" fmla="*/ 0 h 604"/>
                    <a:gd name="T68" fmla="*/ 0 w 1029"/>
                    <a:gd name="T69" fmla="*/ 0 h 604"/>
                    <a:gd name="T70" fmla="*/ 0 w 1029"/>
                    <a:gd name="T71" fmla="*/ 0 h 604"/>
                    <a:gd name="T72" fmla="*/ 0 w 1029"/>
                    <a:gd name="T73" fmla="*/ 0 h 604"/>
                    <a:gd name="T74" fmla="*/ 0 w 1029"/>
                    <a:gd name="T75" fmla="*/ 0 h 604"/>
                    <a:gd name="T76" fmla="*/ 0 w 1029"/>
                    <a:gd name="T77" fmla="*/ 0 h 604"/>
                    <a:gd name="T78" fmla="*/ 0 w 1029"/>
                    <a:gd name="T79" fmla="*/ 0 h 604"/>
                    <a:gd name="T80" fmla="*/ 0 w 1029"/>
                    <a:gd name="T81" fmla="*/ 0 h 604"/>
                    <a:gd name="T82" fmla="*/ 0 w 1029"/>
                    <a:gd name="T83" fmla="*/ 0 h 604"/>
                    <a:gd name="T84" fmla="*/ 0 w 1029"/>
                    <a:gd name="T85" fmla="*/ 0 h 604"/>
                    <a:gd name="T86" fmla="*/ 0 w 1029"/>
                    <a:gd name="T87" fmla="*/ 0 h 604"/>
                    <a:gd name="T88" fmla="*/ 0 w 1029"/>
                    <a:gd name="T89" fmla="*/ 0 h 604"/>
                    <a:gd name="T90" fmla="*/ 0 w 1029"/>
                    <a:gd name="T91" fmla="*/ 0 h 604"/>
                    <a:gd name="T92" fmla="*/ 0 w 1029"/>
                    <a:gd name="T93" fmla="*/ 0 h 604"/>
                    <a:gd name="T94" fmla="*/ 0 w 1029"/>
                    <a:gd name="T95" fmla="*/ 0 h 604"/>
                    <a:gd name="T96" fmla="*/ 0 w 1029"/>
                    <a:gd name="T97" fmla="*/ 0 h 604"/>
                    <a:gd name="T98" fmla="*/ 0 w 1029"/>
                    <a:gd name="T99" fmla="*/ 0 h 604"/>
                    <a:gd name="T100" fmla="*/ 0 w 1029"/>
                    <a:gd name="T101" fmla="*/ 0 h 604"/>
                    <a:gd name="T102" fmla="*/ 0 w 1029"/>
                    <a:gd name="T103" fmla="*/ 0 h 604"/>
                    <a:gd name="T104" fmla="*/ 0 w 1029"/>
                    <a:gd name="T105" fmla="*/ 0 h 604"/>
                    <a:gd name="T106" fmla="*/ 0 w 1029"/>
                    <a:gd name="T107" fmla="*/ 0 h 604"/>
                    <a:gd name="T108" fmla="*/ 0 w 1029"/>
                    <a:gd name="T109" fmla="*/ 0 h 604"/>
                    <a:gd name="T110" fmla="*/ 0 w 1029"/>
                    <a:gd name="T111" fmla="*/ 0 h 604"/>
                    <a:gd name="T112" fmla="*/ 0 w 1029"/>
                    <a:gd name="T113" fmla="*/ 0 h 604"/>
                    <a:gd name="T114" fmla="*/ 0 w 1029"/>
                    <a:gd name="T115" fmla="*/ 0 h 604"/>
                    <a:gd name="T116" fmla="*/ 0 w 1029"/>
                    <a:gd name="T117" fmla="*/ 0 h 604"/>
                    <a:gd name="T118" fmla="*/ 0 w 1029"/>
                    <a:gd name="T119" fmla="*/ 0 h 604"/>
                    <a:gd name="T120" fmla="*/ 0 w 1029"/>
                    <a:gd name="T121" fmla="*/ 0 h 604"/>
                    <a:gd name="T122" fmla="*/ 0 w 1029"/>
                    <a:gd name="T123" fmla="*/ 0 h 604"/>
                    <a:gd name="T124" fmla="*/ 0 w 1029"/>
                    <a:gd name="T125" fmla="*/ 0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4" name="Freeform 417"/>
                <p:cNvSpPr>
                  <a:spLocks/>
                </p:cNvSpPr>
                <p:nvPr/>
              </p:nvSpPr>
              <p:spPr bwMode="auto">
                <a:xfrm>
                  <a:off x="1528" y="1110"/>
                  <a:ext cx="409" cy="105"/>
                </a:xfrm>
                <a:custGeom>
                  <a:avLst/>
                  <a:gdLst>
                    <a:gd name="T0" fmla="*/ 0 w 1268"/>
                    <a:gd name="T1" fmla="*/ 0 h 321"/>
                    <a:gd name="T2" fmla="*/ 0 w 1268"/>
                    <a:gd name="T3" fmla="*/ 0 h 321"/>
                    <a:gd name="T4" fmla="*/ 0 w 1268"/>
                    <a:gd name="T5" fmla="*/ 0 h 321"/>
                    <a:gd name="T6" fmla="*/ 0 w 1268"/>
                    <a:gd name="T7" fmla="*/ 0 h 321"/>
                    <a:gd name="T8" fmla="*/ 0 w 1268"/>
                    <a:gd name="T9" fmla="*/ 0 h 321"/>
                    <a:gd name="T10" fmla="*/ 0 w 1268"/>
                    <a:gd name="T11" fmla="*/ 0 h 321"/>
                    <a:gd name="T12" fmla="*/ 0 w 1268"/>
                    <a:gd name="T13" fmla="*/ 0 h 321"/>
                    <a:gd name="T14" fmla="*/ 0 w 1268"/>
                    <a:gd name="T15" fmla="*/ 0 h 321"/>
                    <a:gd name="T16" fmla="*/ 0 w 1268"/>
                    <a:gd name="T17" fmla="*/ 0 h 321"/>
                    <a:gd name="T18" fmla="*/ 0 w 1268"/>
                    <a:gd name="T19" fmla="*/ 0 h 321"/>
                    <a:gd name="T20" fmla="*/ 0 w 1268"/>
                    <a:gd name="T21" fmla="*/ 0 h 321"/>
                    <a:gd name="T22" fmla="*/ 0 w 1268"/>
                    <a:gd name="T23" fmla="*/ 0 h 321"/>
                    <a:gd name="T24" fmla="*/ 0 w 1268"/>
                    <a:gd name="T25" fmla="*/ 0 h 321"/>
                    <a:gd name="T26" fmla="*/ 0 w 1268"/>
                    <a:gd name="T27" fmla="*/ 0 h 321"/>
                    <a:gd name="T28" fmla="*/ 0 w 1268"/>
                    <a:gd name="T29" fmla="*/ 0 h 321"/>
                    <a:gd name="T30" fmla="*/ 0 w 1268"/>
                    <a:gd name="T31" fmla="*/ 0 h 321"/>
                    <a:gd name="T32" fmla="*/ 0 w 1268"/>
                    <a:gd name="T33" fmla="*/ 0 h 321"/>
                    <a:gd name="T34" fmla="*/ 0 w 1268"/>
                    <a:gd name="T35" fmla="*/ 0 h 321"/>
                    <a:gd name="T36" fmla="*/ 0 w 1268"/>
                    <a:gd name="T37" fmla="*/ 0 h 321"/>
                    <a:gd name="T38" fmla="*/ 0 w 1268"/>
                    <a:gd name="T39" fmla="*/ 0 h 321"/>
                    <a:gd name="T40" fmla="*/ 0 w 1268"/>
                    <a:gd name="T41" fmla="*/ 0 h 321"/>
                    <a:gd name="T42" fmla="*/ 0 w 1268"/>
                    <a:gd name="T43" fmla="*/ 0 h 321"/>
                    <a:gd name="T44" fmla="*/ 0 w 1268"/>
                    <a:gd name="T45" fmla="*/ 0 h 321"/>
                    <a:gd name="T46" fmla="*/ 0 w 1268"/>
                    <a:gd name="T47" fmla="*/ 0 h 321"/>
                    <a:gd name="T48" fmla="*/ 0 w 1268"/>
                    <a:gd name="T49" fmla="*/ 0 h 321"/>
                    <a:gd name="T50" fmla="*/ 0 w 1268"/>
                    <a:gd name="T51" fmla="*/ 0 h 321"/>
                    <a:gd name="T52" fmla="*/ 0 w 1268"/>
                    <a:gd name="T53" fmla="*/ 0 h 321"/>
                    <a:gd name="T54" fmla="*/ 0 w 1268"/>
                    <a:gd name="T55" fmla="*/ 0 h 321"/>
                    <a:gd name="T56" fmla="*/ 0 w 1268"/>
                    <a:gd name="T57" fmla="*/ 0 h 321"/>
                    <a:gd name="T58" fmla="*/ 0 w 1268"/>
                    <a:gd name="T59" fmla="*/ 0 h 321"/>
                    <a:gd name="T60" fmla="*/ 0 w 1268"/>
                    <a:gd name="T61" fmla="*/ 0 h 321"/>
                    <a:gd name="T62" fmla="*/ 0 w 1268"/>
                    <a:gd name="T63" fmla="*/ 0 h 321"/>
                    <a:gd name="T64" fmla="*/ 0 w 1268"/>
                    <a:gd name="T65" fmla="*/ 0 h 321"/>
                    <a:gd name="T66" fmla="*/ 0 w 1268"/>
                    <a:gd name="T67" fmla="*/ 0 h 321"/>
                    <a:gd name="T68" fmla="*/ 0 w 1268"/>
                    <a:gd name="T69" fmla="*/ 0 h 321"/>
                    <a:gd name="T70" fmla="*/ 0 w 1268"/>
                    <a:gd name="T71" fmla="*/ 0 h 321"/>
                    <a:gd name="T72" fmla="*/ 0 w 1268"/>
                    <a:gd name="T73" fmla="*/ 0 h 321"/>
                    <a:gd name="T74" fmla="*/ 0 w 1268"/>
                    <a:gd name="T75" fmla="*/ 0 h 321"/>
                    <a:gd name="T76" fmla="*/ 0 w 1268"/>
                    <a:gd name="T77" fmla="*/ 0 h 321"/>
                    <a:gd name="T78" fmla="*/ 0 w 1268"/>
                    <a:gd name="T79" fmla="*/ 0 h 321"/>
                    <a:gd name="T80" fmla="*/ 0 w 1268"/>
                    <a:gd name="T81" fmla="*/ 0 h 321"/>
                    <a:gd name="T82" fmla="*/ 0 w 1268"/>
                    <a:gd name="T83" fmla="*/ 0 h 321"/>
                    <a:gd name="T84" fmla="*/ 0 w 1268"/>
                    <a:gd name="T85" fmla="*/ 0 h 321"/>
                    <a:gd name="T86" fmla="*/ 0 w 1268"/>
                    <a:gd name="T87" fmla="*/ 0 h 321"/>
                    <a:gd name="T88" fmla="*/ 0 w 1268"/>
                    <a:gd name="T89" fmla="*/ 0 h 321"/>
                    <a:gd name="T90" fmla="*/ 0 w 1268"/>
                    <a:gd name="T91" fmla="*/ 0 h 321"/>
                    <a:gd name="T92" fmla="*/ 0 w 1268"/>
                    <a:gd name="T93" fmla="*/ 0 h 321"/>
                    <a:gd name="T94" fmla="*/ 0 w 1268"/>
                    <a:gd name="T95" fmla="*/ 0 h 321"/>
                    <a:gd name="T96" fmla="*/ 0 w 1268"/>
                    <a:gd name="T97" fmla="*/ 0 h 321"/>
                    <a:gd name="T98" fmla="*/ 0 w 1268"/>
                    <a:gd name="T99" fmla="*/ 0 h 321"/>
                    <a:gd name="T100" fmla="*/ 0 w 1268"/>
                    <a:gd name="T101" fmla="*/ 0 h 321"/>
                    <a:gd name="T102" fmla="*/ 0 w 1268"/>
                    <a:gd name="T103" fmla="*/ 0 h 321"/>
                    <a:gd name="T104" fmla="*/ 0 w 1268"/>
                    <a:gd name="T105" fmla="*/ 0 h 321"/>
                    <a:gd name="T106" fmla="*/ 0 w 1268"/>
                    <a:gd name="T107" fmla="*/ 0 h 321"/>
                    <a:gd name="T108" fmla="*/ 0 w 1268"/>
                    <a:gd name="T109" fmla="*/ 0 h 321"/>
                    <a:gd name="T110" fmla="*/ 0 w 1268"/>
                    <a:gd name="T111" fmla="*/ 0 h 321"/>
                    <a:gd name="T112" fmla="*/ 0 w 1268"/>
                    <a:gd name="T113" fmla="*/ 0 h 321"/>
                    <a:gd name="T114" fmla="*/ 0 w 1268"/>
                    <a:gd name="T115" fmla="*/ 0 h 321"/>
                    <a:gd name="T116" fmla="*/ 0 w 1268"/>
                    <a:gd name="T117" fmla="*/ 0 h 321"/>
                    <a:gd name="T118" fmla="*/ 0 w 1268"/>
                    <a:gd name="T119" fmla="*/ 0 h 321"/>
                    <a:gd name="T120" fmla="*/ 0 w 1268"/>
                    <a:gd name="T121" fmla="*/ 0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5" name="Freeform 418"/>
                <p:cNvSpPr>
                  <a:spLocks/>
                </p:cNvSpPr>
                <p:nvPr/>
              </p:nvSpPr>
              <p:spPr bwMode="auto">
                <a:xfrm>
                  <a:off x="553" y="1660"/>
                  <a:ext cx="51" cy="38"/>
                </a:xfrm>
                <a:custGeom>
                  <a:avLst/>
                  <a:gdLst>
                    <a:gd name="T0" fmla="*/ 0 w 160"/>
                    <a:gd name="T1" fmla="*/ 0 h 117"/>
                    <a:gd name="T2" fmla="*/ 0 w 160"/>
                    <a:gd name="T3" fmla="*/ 0 h 117"/>
                    <a:gd name="T4" fmla="*/ 0 w 160"/>
                    <a:gd name="T5" fmla="*/ 0 h 117"/>
                    <a:gd name="T6" fmla="*/ 0 w 160"/>
                    <a:gd name="T7" fmla="*/ 0 h 117"/>
                    <a:gd name="T8" fmla="*/ 0 w 160"/>
                    <a:gd name="T9" fmla="*/ 0 h 117"/>
                    <a:gd name="T10" fmla="*/ 0 w 160"/>
                    <a:gd name="T11" fmla="*/ 0 h 117"/>
                    <a:gd name="T12" fmla="*/ 0 w 160"/>
                    <a:gd name="T13" fmla="*/ 0 h 117"/>
                    <a:gd name="T14" fmla="*/ 0 w 160"/>
                    <a:gd name="T15" fmla="*/ 0 h 117"/>
                    <a:gd name="T16" fmla="*/ 0 w 160"/>
                    <a:gd name="T17" fmla="*/ 0 h 117"/>
                    <a:gd name="T18" fmla="*/ 0 w 160"/>
                    <a:gd name="T19" fmla="*/ 0 h 117"/>
                    <a:gd name="T20" fmla="*/ 0 w 160"/>
                    <a:gd name="T21" fmla="*/ 0 h 117"/>
                    <a:gd name="T22" fmla="*/ 0 w 160"/>
                    <a:gd name="T23" fmla="*/ 0 h 117"/>
                    <a:gd name="T24" fmla="*/ 0 w 160"/>
                    <a:gd name="T25" fmla="*/ 0 h 117"/>
                    <a:gd name="T26" fmla="*/ 0 w 160"/>
                    <a:gd name="T27" fmla="*/ 0 h 117"/>
                    <a:gd name="T28" fmla="*/ 0 w 160"/>
                    <a:gd name="T29" fmla="*/ 0 h 117"/>
                    <a:gd name="T30" fmla="*/ 0 w 160"/>
                    <a:gd name="T31" fmla="*/ 0 h 117"/>
                    <a:gd name="T32" fmla="*/ 0 w 160"/>
                    <a:gd name="T33" fmla="*/ 0 h 117"/>
                    <a:gd name="T34" fmla="*/ 0 w 160"/>
                    <a:gd name="T35" fmla="*/ 0 h 117"/>
                    <a:gd name="T36" fmla="*/ 0 w 160"/>
                    <a:gd name="T37" fmla="*/ 0 h 117"/>
                    <a:gd name="T38" fmla="*/ 0 w 160"/>
                    <a:gd name="T39" fmla="*/ 0 h 117"/>
                    <a:gd name="T40" fmla="*/ 0 w 160"/>
                    <a:gd name="T41" fmla="*/ 0 h 117"/>
                    <a:gd name="T42" fmla="*/ 0 w 160"/>
                    <a:gd name="T43" fmla="*/ 0 h 117"/>
                    <a:gd name="T44" fmla="*/ 0 w 160"/>
                    <a:gd name="T45" fmla="*/ 0 h 117"/>
                    <a:gd name="T46" fmla="*/ 0 w 160"/>
                    <a:gd name="T47" fmla="*/ 0 h 117"/>
                    <a:gd name="T48" fmla="*/ 0 w 160"/>
                    <a:gd name="T49" fmla="*/ 0 h 117"/>
                    <a:gd name="T50" fmla="*/ 0 w 160"/>
                    <a:gd name="T51" fmla="*/ 0 h 117"/>
                    <a:gd name="T52" fmla="*/ 0 w 160"/>
                    <a:gd name="T53" fmla="*/ 0 h 117"/>
                    <a:gd name="T54" fmla="*/ 0 w 160"/>
                    <a:gd name="T55" fmla="*/ 0 h 117"/>
                    <a:gd name="T56" fmla="*/ 0 w 160"/>
                    <a:gd name="T57" fmla="*/ 0 h 117"/>
                    <a:gd name="T58" fmla="*/ 0 w 160"/>
                    <a:gd name="T59" fmla="*/ 0 h 117"/>
                    <a:gd name="T60" fmla="*/ 0 w 160"/>
                    <a:gd name="T61" fmla="*/ 0 h 117"/>
                    <a:gd name="T62" fmla="*/ 0 w 160"/>
                    <a:gd name="T63" fmla="*/ 0 h 117"/>
                    <a:gd name="T64" fmla="*/ 0 w 160"/>
                    <a:gd name="T65" fmla="*/ 0 h 117"/>
                    <a:gd name="T66" fmla="*/ 0 w 160"/>
                    <a:gd name="T67" fmla="*/ 0 h 117"/>
                    <a:gd name="T68" fmla="*/ 0 w 160"/>
                    <a:gd name="T69" fmla="*/ 0 h 117"/>
                    <a:gd name="T70" fmla="*/ 0 w 160"/>
                    <a:gd name="T71" fmla="*/ 0 h 117"/>
                    <a:gd name="T72" fmla="*/ 0 w 160"/>
                    <a:gd name="T73" fmla="*/ 0 h 117"/>
                    <a:gd name="T74" fmla="*/ 0 w 160"/>
                    <a:gd name="T75" fmla="*/ 0 h 117"/>
                    <a:gd name="T76" fmla="*/ 0 w 160"/>
                    <a:gd name="T77" fmla="*/ 0 h 117"/>
                    <a:gd name="T78" fmla="*/ 0 w 160"/>
                    <a:gd name="T79" fmla="*/ 0 h 117"/>
                    <a:gd name="T80" fmla="*/ 0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6" name="Freeform 419"/>
                <p:cNvSpPr>
                  <a:spLocks/>
                </p:cNvSpPr>
                <p:nvPr/>
              </p:nvSpPr>
              <p:spPr bwMode="auto">
                <a:xfrm>
                  <a:off x="527" y="1592"/>
                  <a:ext cx="26" cy="46"/>
                </a:xfrm>
                <a:custGeom>
                  <a:avLst/>
                  <a:gdLst>
                    <a:gd name="T0" fmla="*/ 0 w 80"/>
                    <a:gd name="T1" fmla="*/ 0 h 141"/>
                    <a:gd name="T2" fmla="*/ 0 w 80"/>
                    <a:gd name="T3" fmla="*/ 0 h 141"/>
                    <a:gd name="T4" fmla="*/ 0 w 80"/>
                    <a:gd name="T5" fmla="*/ 0 h 141"/>
                    <a:gd name="T6" fmla="*/ 0 w 80"/>
                    <a:gd name="T7" fmla="*/ 0 h 141"/>
                    <a:gd name="T8" fmla="*/ 0 w 80"/>
                    <a:gd name="T9" fmla="*/ 0 h 141"/>
                    <a:gd name="T10" fmla="*/ 0 w 80"/>
                    <a:gd name="T11" fmla="*/ 0 h 141"/>
                    <a:gd name="T12" fmla="*/ 0 w 80"/>
                    <a:gd name="T13" fmla="*/ 0 h 141"/>
                    <a:gd name="T14" fmla="*/ 0 w 80"/>
                    <a:gd name="T15" fmla="*/ 0 h 141"/>
                    <a:gd name="T16" fmla="*/ 0 w 80"/>
                    <a:gd name="T17" fmla="*/ 0 h 141"/>
                    <a:gd name="T18" fmla="*/ 0 w 80"/>
                    <a:gd name="T19" fmla="*/ 0 h 141"/>
                    <a:gd name="T20" fmla="*/ 0 w 80"/>
                    <a:gd name="T21" fmla="*/ 0 h 141"/>
                    <a:gd name="T22" fmla="*/ 0 w 80"/>
                    <a:gd name="T23" fmla="*/ 0 h 141"/>
                    <a:gd name="T24" fmla="*/ 0 w 80"/>
                    <a:gd name="T25" fmla="*/ 0 h 141"/>
                    <a:gd name="T26" fmla="*/ 0 w 80"/>
                    <a:gd name="T27" fmla="*/ 0 h 141"/>
                    <a:gd name="T28" fmla="*/ 0 w 80"/>
                    <a:gd name="T29" fmla="*/ 0 h 141"/>
                    <a:gd name="T30" fmla="*/ 0 w 80"/>
                    <a:gd name="T31" fmla="*/ 0 h 141"/>
                    <a:gd name="T32" fmla="*/ 0 w 80"/>
                    <a:gd name="T33" fmla="*/ 0 h 141"/>
                    <a:gd name="T34" fmla="*/ 0 w 80"/>
                    <a:gd name="T35" fmla="*/ 0 h 141"/>
                    <a:gd name="T36" fmla="*/ 0 w 80"/>
                    <a:gd name="T37" fmla="*/ 0 h 141"/>
                    <a:gd name="T38" fmla="*/ 0 w 80"/>
                    <a:gd name="T39" fmla="*/ 0 h 141"/>
                    <a:gd name="T40" fmla="*/ 0 w 80"/>
                    <a:gd name="T41" fmla="*/ 0 h 141"/>
                    <a:gd name="T42" fmla="*/ 0 w 80"/>
                    <a:gd name="T43" fmla="*/ 0 h 141"/>
                    <a:gd name="T44" fmla="*/ 0 w 80"/>
                    <a:gd name="T45" fmla="*/ 0 h 141"/>
                    <a:gd name="T46" fmla="*/ 0 w 80"/>
                    <a:gd name="T47" fmla="*/ 0 h 141"/>
                    <a:gd name="T48" fmla="*/ 0 w 80"/>
                    <a:gd name="T49" fmla="*/ 0 h 141"/>
                    <a:gd name="T50" fmla="*/ 0 w 80"/>
                    <a:gd name="T51" fmla="*/ 0 h 141"/>
                    <a:gd name="T52" fmla="*/ 0 w 80"/>
                    <a:gd name="T53" fmla="*/ 0 h 141"/>
                    <a:gd name="T54" fmla="*/ 0 w 80"/>
                    <a:gd name="T55" fmla="*/ 0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7" name="Freeform 420"/>
                <p:cNvSpPr>
                  <a:spLocks/>
                </p:cNvSpPr>
                <p:nvPr/>
              </p:nvSpPr>
              <p:spPr bwMode="auto">
                <a:xfrm>
                  <a:off x="1379" y="1383"/>
                  <a:ext cx="83" cy="41"/>
                </a:xfrm>
                <a:custGeom>
                  <a:avLst/>
                  <a:gdLst>
                    <a:gd name="T0" fmla="*/ 0 w 259"/>
                    <a:gd name="T1" fmla="*/ 0 h 124"/>
                    <a:gd name="T2" fmla="*/ 0 w 259"/>
                    <a:gd name="T3" fmla="*/ 0 h 124"/>
                    <a:gd name="T4" fmla="*/ 0 w 259"/>
                    <a:gd name="T5" fmla="*/ 0 h 124"/>
                    <a:gd name="T6" fmla="*/ 0 w 259"/>
                    <a:gd name="T7" fmla="*/ 0 h 124"/>
                    <a:gd name="T8" fmla="*/ 0 w 259"/>
                    <a:gd name="T9" fmla="*/ 0 h 124"/>
                    <a:gd name="T10" fmla="*/ 0 w 259"/>
                    <a:gd name="T11" fmla="*/ 0 h 124"/>
                    <a:gd name="T12" fmla="*/ 0 w 259"/>
                    <a:gd name="T13" fmla="*/ 0 h 124"/>
                    <a:gd name="T14" fmla="*/ 0 w 259"/>
                    <a:gd name="T15" fmla="*/ 0 h 124"/>
                    <a:gd name="T16" fmla="*/ 0 w 259"/>
                    <a:gd name="T17" fmla="*/ 0 h 124"/>
                    <a:gd name="T18" fmla="*/ 0 w 259"/>
                    <a:gd name="T19" fmla="*/ 0 h 124"/>
                    <a:gd name="T20" fmla="*/ 0 w 259"/>
                    <a:gd name="T21" fmla="*/ 0 h 124"/>
                    <a:gd name="T22" fmla="*/ 0 w 259"/>
                    <a:gd name="T23" fmla="*/ 0 h 124"/>
                    <a:gd name="T24" fmla="*/ 0 w 259"/>
                    <a:gd name="T25" fmla="*/ 0 h 124"/>
                    <a:gd name="T26" fmla="*/ 0 w 259"/>
                    <a:gd name="T27" fmla="*/ 0 h 124"/>
                    <a:gd name="T28" fmla="*/ 0 w 259"/>
                    <a:gd name="T29" fmla="*/ 0 h 124"/>
                    <a:gd name="T30" fmla="*/ 0 w 259"/>
                    <a:gd name="T31" fmla="*/ 0 h 124"/>
                    <a:gd name="T32" fmla="*/ 0 w 259"/>
                    <a:gd name="T33" fmla="*/ 0 h 124"/>
                    <a:gd name="T34" fmla="*/ 0 w 259"/>
                    <a:gd name="T35" fmla="*/ 0 h 124"/>
                    <a:gd name="T36" fmla="*/ 0 w 259"/>
                    <a:gd name="T37" fmla="*/ 0 h 124"/>
                    <a:gd name="T38" fmla="*/ 0 w 259"/>
                    <a:gd name="T39" fmla="*/ 0 h 124"/>
                    <a:gd name="T40" fmla="*/ 0 w 259"/>
                    <a:gd name="T41" fmla="*/ 0 h 124"/>
                    <a:gd name="T42" fmla="*/ 0 w 259"/>
                    <a:gd name="T43" fmla="*/ 0 h 124"/>
                    <a:gd name="T44" fmla="*/ 0 w 259"/>
                    <a:gd name="T45" fmla="*/ 0 h 124"/>
                    <a:gd name="T46" fmla="*/ 0 w 259"/>
                    <a:gd name="T47" fmla="*/ 0 h 124"/>
                    <a:gd name="T48" fmla="*/ 0 w 259"/>
                    <a:gd name="T49" fmla="*/ 0 h 124"/>
                    <a:gd name="T50" fmla="*/ 0 w 259"/>
                    <a:gd name="T51" fmla="*/ 0 h 124"/>
                    <a:gd name="T52" fmla="*/ 0 w 259"/>
                    <a:gd name="T53" fmla="*/ 0 h 124"/>
                    <a:gd name="T54" fmla="*/ 0 w 259"/>
                    <a:gd name="T55" fmla="*/ 0 h 124"/>
                    <a:gd name="T56" fmla="*/ 0 w 259"/>
                    <a:gd name="T57" fmla="*/ 0 h 124"/>
                    <a:gd name="T58" fmla="*/ 0 w 259"/>
                    <a:gd name="T59" fmla="*/ 0 h 124"/>
                    <a:gd name="T60" fmla="*/ 0 w 259"/>
                    <a:gd name="T61" fmla="*/ 0 h 124"/>
                    <a:gd name="T62" fmla="*/ 0 w 259"/>
                    <a:gd name="T63" fmla="*/ 0 h 124"/>
                    <a:gd name="T64" fmla="*/ 0 w 259"/>
                    <a:gd name="T65" fmla="*/ 0 h 124"/>
                    <a:gd name="T66" fmla="*/ 0 w 259"/>
                    <a:gd name="T67" fmla="*/ 0 h 124"/>
                    <a:gd name="T68" fmla="*/ 0 w 259"/>
                    <a:gd name="T69" fmla="*/ 0 h 124"/>
                    <a:gd name="T70" fmla="*/ 0 w 259"/>
                    <a:gd name="T71" fmla="*/ 0 h 124"/>
                    <a:gd name="T72" fmla="*/ 0 w 259"/>
                    <a:gd name="T73" fmla="*/ 0 h 124"/>
                    <a:gd name="T74" fmla="*/ 0 w 259"/>
                    <a:gd name="T75" fmla="*/ 0 h 124"/>
                    <a:gd name="T76" fmla="*/ 0 w 259"/>
                    <a:gd name="T77" fmla="*/ 0 h 124"/>
                    <a:gd name="T78" fmla="*/ 0 w 259"/>
                    <a:gd name="T79" fmla="*/ 0 h 124"/>
                    <a:gd name="T80" fmla="*/ 0 w 259"/>
                    <a:gd name="T81" fmla="*/ 0 h 124"/>
                    <a:gd name="T82" fmla="*/ 0 w 259"/>
                    <a:gd name="T83" fmla="*/ 0 h 124"/>
                    <a:gd name="T84" fmla="*/ 0 w 259"/>
                    <a:gd name="T85" fmla="*/ 0 h 124"/>
                    <a:gd name="T86" fmla="*/ 0 w 259"/>
                    <a:gd name="T87" fmla="*/ 0 h 124"/>
                    <a:gd name="T88" fmla="*/ 0 w 259"/>
                    <a:gd name="T89" fmla="*/ 0 h 124"/>
                    <a:gd name="T90" fmla="*/ 0 w 259"/>
                    <a:gd name="T91" fmla="*/ 0 h 124"/>
                    <a:gd name="T92" fmla="*/ 0 w 259"/>
                    <a:gd name="T93" fmla="*/ 0 h 124"/>
                    <a:gd name="T94" fmla="*/ 0 w 259"/>
                    <a:gd name="T95" fmla="*/ 0 h 124"/>
                    <a:gd name="T96" fmla="*/ 0 w 259"/>
                    <a:gd name="T97" fmla="*/ 0 h 124"/>
                    <a:gd name="T98" fmla="*/ 0 w 259"/>
                    <a:gd name="T99" fmla="*/ 0 h 124"/>
                    <a:gd name="T100" fmla="*/ 0 w 259"/>
                    <a:gd name="T101" fmla="*/ 0 h 124"/>
                    <a:gd name="T102" fmla="*/ 0 w 259"/>
                    <a:gd name="T103" fmla="*/ 0 h 124"/>
                    <a:gd name="T104" fmla="*/ 0 w 259"/>
                    <a:gd name="T105" fmla="*/ 0 h 124"/>
                    <a:gd name="T106" fmla="*/ 0 w 259"/>
                    <a:gd name="T107" fmla="*/ 0 h 124"/>
                    <a:gd name="T108" fmla="*/ 0 w 259"/>
                    <a:gd name="T109" fmla="*/ 0 h 124"/>
                    <a:gd name="T110" fmla="*/ 0 w 259"/>
                    <a:gd name="T111" fmla="*/ 0 h 124"/>
                    <a:gd name="T112" fmla="*/ 0 w 259"/>
                    <a:gd name="T113" fmla="*/ 0 h 124"/>
                    <a:gd name="T114" fmla="*/ 0 w 259"/>
                    <a:gd name="T115" fmla="*/ 0 h 124"/>
                    <a:gd name="T116" fmla="*/ 0 w 259"/>
                    <a:gd name="T117" fmla="*/ 0 h 124"/>
                    <a:gd name="T118" fmla="*/ 0 w 259"/>
                    <a:gd name="T119" fmla="*/ 0 h 124"/>
                    <a:gd name="T120" fmla="*/ 0 w 259"/>
                    <a:gd name="T121" fmla="*/ 0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8" name="Freeform 421"/>
                <p:cNvSpPr>
                  <a:spLocks/>
                </p:cNvSpPr>
                <p:nvPr/>
              </p:nvSpPr>
              <p:spPr bwMode="auto">
                <a:xfrm>
                  <a:off x="1509" y="1389"/>
                  <a:ext cx="38" cy="19"/>
                </a:xfrm>
                <a:custGeom>
                  <a:avLst/>
                  <a:gdLst>
                    <a:gd name="T0" fmla="*/ 0 w 119"/>
                    <a:gd name="T1" fmla="*/ 0 h 57"/>
                    <a:gd name="T2" fmla="*/ 0 w 119"/>
                    <a:gd name="T3" fmla="*/ 0 h 57"/>
                    <a:gd name="T4" fmla="*/ 0 w 119"/>
                    <a:gd name="T5" fmla="*/ 0 h 57"/>
                    <a:gd name="T6" fmla="*/ 0 w 119"/>
                    <a:gd name="T7" fmla="*/ 0 h 57"/>
                    <a:gd name="T8" fmla="*/ 0 w 119"/>
                    <a:gd name="T9" fmla="*/ 0 h 57"/>
                    <a:gd name="T10" fmla="*/ 0 w 119"/>
                    <a:gd name="T11" fmla="*/ 0 h 57"/>
                    <a:gd name="T12" fmla="*/ 0 w 119"/>
                    <a:gd name="T13" fmla="*/ 0 h 57"/>
                    <a:gd name="T14" fmla="*/ 0 w 119"/>
                    <a:gd name="T15" fmla="*/ 0 h 57"/>
                    <a:gd name="T16" fmla="*/ 0 w 119"/>
                    <a:gd name="T17" fmla="*/ 0 h 57"/>
                    <a:gd name="T18" fmla="*/ 0 w 119"/>
                    <a:gd name="T19" fmla="*/ 0 h 57"/>
                    <a:gd name="T20" fmla="*/ 0 w 119"/>
                    <a:gd name="T21" fmla="*/ 0 h 57"/>
                    <a:gd name="T22" fmla="*/ 0 w 119"/>
                    <a:gd name="T23" fmla="*/ 0 h 57"/>
                    <a:gd name="T24" fmla="*/ 0 w 119"/>
                    <a:gd name="T25" fmla="*/ 0 h 57"/>
                    <a:gd name="T26" fmla="*/ 0 w 119"/>
                    <a:gd name="T27" fmla="*/ 0 h 57"/>
                    <a:gd name="T28" fmla="*/ 0 w 119"/>
                    <a:gd name="T29" fmla="*/ 0 h 57"/>
                    <a:gd name="T30" fmla="*/ 0 w 119"/>
                    <a:gd name="T31" fmla="*/ 0 h 57"/>
                    <a:gd name="T32" fmla="*/ 0 w 119"/>
                    <a:gd name="T33" fmla="*/ 0 h 57"/>
                    <a:gd name="T34" fmla="*/ 0 w 119"/>
                    <a:gd name="T35" fmla="*/ 0 h 57"/>
                    <a:gd name="T36" fmla="*/ 0 w 119"/>
                    <a:gd name="T37" fmla="*/ 0 h 57"/>
                    <a:gd name="T38" fmla="*/ 0 w 119"/>
                    <a:gd name="T39" fmla="*/ 0 h 57"/>
                    <a:gd name="T40" fmla="*/ 0 w 119"/>
                    <a:gd name="T41" fmla="*/ 0 h 57"/>
                    <a:gd name="T42" fmla="*/ 0 w 119"/>
                    <a:gd name="T43" fmla="*/ 0 h 57"/>
                    <a:gd name="T44" fmla="*/ 0 w 119"/>
                    <a:gd name="T45" fmla="*/ 0 h 57"/>
                    <a:gd name="T46" fmla="*/ 0 w 119"/>
                    <a:gd name="T47" fmla="*/ 0 h 57"/>
                    <a:gd name="T48" fmla="*/ 0 w 119"/>
                    <a:gd name="T49" fmla="*/ 0 h 57"/>
                    <a:gd name="T50" fmla="*/ 0 w 119"/>
                    <a:gd name="T51" fmla="*/ 0 h 57"/>
                    <a:gd name="T52" fmla="*/ 0 w 119"/>
                    <a:gd name="T53" fmla="*/ 0 h 57"/>
                    <a:gd name="T54" fmla="*/ 0 w 119"/>
                    <a:gd name="T55" fmla="*/ 0 h 57"/>
                    <a:gd name="T56" fmla="*/ 0 w 119"/>
                    <a:gd name="T57" fmla="*/ 0 h 57"/>
                    <a:gd name="T58" fmla="*/ 0 w 119"/>
                    <a:gd name="T59" fmla="*/ 0 h 57"/>
                    <a:gd name="T60" fmla="*/ 0 w 119"/>
                    <a:gd name="T61" fmla="*/ 0 h 57"/>
                    <a:gd name="T62" fmla="*/ 0 w 119"/>
                    <a:gd name="T63" fmla="*/ 0 h 57"/>
                    <a:gd name="T64" fmla="*/ 0 w 119"/>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09" name="Freeform 422"/>
                <p:cNvSpPr>
                  <a:spLocks/>
                </p:cNvSpPr>
                <p:nvPr/>
              </p:nvSpPr>
              <p:spPr bwMode="auto">
                <a:xfrm>
                  <a:off x="1554" y="1335"/>
                  <a:ext cx="34" cy="17"/>
                </a:xfrm>
                <a:custGeom>
                  <a:avLst/>
                  <a:gdLst>
                    <a:gd name="T0" fmla="*/ 0 w 107"/>
                    <a:gd name="T1" fmla="*/ 0 h 52"/>
                    <a:gd name="T2" fmla="*/ 0 w 107"/>
                    <a:gd name="T3" fmla="*/ 0 h 52"/>
                    <a:gd name="T4" fmla="*/ 0 w 107"/>
                    <a:gd name="T5" fmla="*/ 0 h 52"/>
                    <a:gd name="T6" fmla="*/ 0 w 107"/>
                    <a:gd name="T7" fmla="*/ 0 h 52"/>
                    <a:gd name="T8" fmla="*/ 0 w 107"/>
                    <a:gd name="T9" fmla="*/ 0 h 52"/>
                    <a:gd name="T10" fmla="*/ 0 w 107"/>
                    <a:gd name="T11" fmla="*/ 0 h 52"/>
                    <a:gd name="T12" fmla="*/ 0 w 107"/>
                    <a:gd name="T13" fmla="*/ 0 h 52"/>
                    <a:gd name="T14" fmla="*/ 0 w 107"/>
                    <a:gd name="T15" fmla="*/ 0 h 52"/>
                    <a:gd name="T16" fmla="*/ 0 w 107"/>
                    <a:gd name="T17" fmla="*/ 0 h 52"/>
                    <a:gd name="T18" fmla="*/ 0 w 107"/>
                    <a:gd name="T19" fmla="*/ 0 h 52"/>
                    <a:gd name="T20" fmla="*/ 0 w 107"/>
                    <a:gd name="T21" fmla="*/ 0 h 52"/>
                    <a:gd name="T22" fmla="*/ 0 w 107"/>
                    <a:gd name="T23" fmla="*/ 0 h 52"/>
                    <a:gd name="T24" fmla="*/ 0 w 107"/>
                    <a:gd name="T25" fmla="*/ 0 h 52"/>
                    <a:gd name="T26" fmla="*/ 0 w 107"/>
                    <a:gd name="T27" fmla="*/ 0 h 52"/>
                    <a:gd name="T28" fmla="*/ 0 w 107"/>
                    <a:gd name="T29" fmla="*/ 0 h 52"/>
                    <a:gd name="T30" fmla="*/ 0 w 107"/>
                    <a:gd name="T31" fmla="*/ 0 h 52"/>
                    <a:gd name="T32" fmla="*/ 0 w 107"/>
                    <a:gd name="T33" fmla="*/ 0 h 52"/>
                    <a:gd name="T34" fmla="*/ 0 w 107"/>
                    <a:gd name="T35" fmla="*/ 0 h 52"/>
                    <a:gd name="T36" fmla="*/ 0 w 107"/>
                    <a:gd name="T37" fmla="*/ 0 h 52"/>
                    <a:gd name="T38" fmla="*/ 0 w 107"/>
                    <a:gd name="T39" fmla="*/ 0 h 52"/>
                    <a:gd name="T40" fmla="*/ 0 w 107"/>
                    <a:gd name="T41" fmla="*/ 0 h 52"/>
                    <a:gd name="T42" fmla="*/ 0 w 107"/>
                    <a:gd name="T43" fmla="*/ 0 h 52"/>
                    <a:gd name="T44" fmla="*/ 0 w 107"/>
                    <a:gd name="T45" fmla="*/ 0 h 52"/>
                    <a:gd name="T46" fmla="*/ 0 w 107"/>
                    <a:gd name="T47" fmla="*/ 0 h 52"/>
                    <a:gd name="T48" fmla="*/ 0 w 107"/>
                    <a:gd name="T49" fmla="*/ 0 h 52"/>
                    <a:gd name="T50" fmla="*/ 0 w 107"/>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0" name="Freeform 423"/>
                <p:cNvSpPr>
                  <a:spLocks/>
                </p:cNvSpPr>
                <p:nvPr/>
              </p:nvSpPr>
              <p:spPr bwMode="auto">
                <a:xfrm>
                  <a:off x="1381" y="1244"/>
                  <a:ext cx="79" cy="32"/>
                </a:xfrm>
                <a:custGeom>
                  <a:avLst/>
                  <a:gdLst>
                    <a:gd name="T0" fmla="*/ 0 w 246"/>
                    <a:gd name="T1" fmla="*/ 0 h 99"/>
                    <a:gd name="T2" fmla="*/ 0 w 246"/>
                    <a:gd name="T3" fmla="*/ 0 h 99"/>
                    <a:gd name="T4" fmla="*/ 0 w 246"/>
                    <a:gd name="T5" fmla="*/ 0 h 99"/>
                    <a:gd name="T6" fmla="*/ 0 w 246"/>
                    <a:gd name="T7" fmla="*/ 0 h 99"/>
                    <a:gd name="T8" fmla="*/ 0 w 246"/>
                    <a:gd name="T9" fmla="*/ 0 h 99"/>
                    <a:gd name="T10" fmla="*/ 0 w 246"/>
                    <a:gd name="T11" fmla="*/ 0 h 99"/>
                    <a:gd name="T12" fmla="*/ 0 w 246"/>
                    <a:gd name="T13" fmla="*/ 0 h 99"/>
                    <a:gd name="T14" fmla="*/ 0 w 246"/>
                    <a:gd name="T15" fmla="*/ 0 h 99"/>
                    <a:gd name="T16" fmla="*/ 0 w 246"/>
                    <a:gd name="T17" fmla="*/ 0 h 99"/>
                    <a:gd name="T18" fmla="*/ 0 w 246"/>
                    <a:gd name="T19" fmla="*/ 0 h 99"/>
                    <a:gd name="T20" fmla="*/ 0 w 246"/>
                    <a:gd name="T21" fmla="*/ 0 h 99"/>
                    <a:gd name="T22" fmla="*/ 0 w 246"/>
                    <a:gd name="T23" fmla="*/ 0 h 99"/>
                    <a:gd name="T24" fmla="*/ 0 w 246"/>
                    <a:gd name="T25" fmla="*/ 0 h 99"/>
                    <a:gd name="T26" fmla="*/ 0 w 246"/>
                    <a:gd name="T27" fmla="*/ 0 h 99"/>
                    <a:gd name="T28" fmla="*/ 0 w 246"/>
                    <a:gd name="T29" fmla="*/ 0 h 99"/>
                    <a:gd name="T30" fmla="*/ 0 w 246"/>
                    <a:gd name="T31" fmla="*/ 0 h 99"/>
                    <a:gd name="T32" fmla="*/ 0 w 246"/>
                    <a:gd name="T33" fmla="*/ 0 h 99"/>
                    <a:gd name="T34" fmla="*/ 0 w 246"/>
                    <a:gd name="T35" fmla="*/ 0 h 99"/>
                    <a:gd name="T36" fmla="*/ 0 w 246"/>
                    <a:gd name="T37" fmla="*/ 0 h 99"/>
                    <a:gd name="T38" fmla="*/ 0 w 246"/>
                    <a:gd name="T39" fmla="*/ 0 h 99"/>
                    <a:gd name="T40" fmla="*/ 0 w 246"/>
                    <a:gd name="T41" fmla="*/ 0 h 99"/>
                    <a:gd name="T42" fmla="*/ 0 w 246"/>
                    <a:gd name="T43" fmla="*/ 0 h 99"/>
                    <a:gd name="T44" fmla="*/ 0 w 246"/>
                    <a:gd name="T45" fmla="*/ 0 h 99"/>
                    <a:gd name="T46" fmla="*/ 0 w 246"/>
                    <a:gd name="T47" fmla="*/ 0 h 99"/>
                    <a:gd name="T48" fmla="*/ 0 w 246"/>
                    <a:gd name="T49" fmla="*/ 0 h 99"/>
                    <a:gd name="T50" fmla="*/ 0 w 246"/>
                    <a:gd name="T51" fmla="*/ 0 h 99"/>
                    <a:gd name="T52" fmla="*/ 0 w 246"/>
                    <a:gd name="T53" fmla="*/ 0 h 99"/>
                    <a:gd name="T54" fmla="*/ 0 w 246"/>
                    <a:gd name="T55" fmla="*/ 0 h 99"/>
                    <a:gd name="T56" fmla="*/ 0 w 246"/>
                    <a:gd name="T57" fmla="*/ 0 h 99"/>
                    <a:gd name="T58" fmla="*/ 0 w 246"/>
                    <a:gd name="T59" fmla="*/ 0 h 99"/>
                    <a:gd name="T60" fmla="*/ 0 w 246"/>
                    <a:gd name="T61" fmla="*/ 0 h 99"/>
                    <a:gd name="T62" fmla="*/ 0 w 246"/>
                    <a:gd name="T63" fmla="*/ 0 h 99"/>
                    <a:gd name="T64" fmla="*/ 0 w 246"/>
                    <a:gd name="T65" fmla="*/ 0 h 99"/>
                    <a:gd name="T66" fmla="*/ 0 w 246"/>
                    <a:gd name="T67" fmla="*/ 0 h 99"/>
                    <a:gd name="T68" fmla="*/ 0 w 246"/>
                    <a:gd name="T69" fmla="*/ 0 h 99"/>
                    <a:gd name="T70" fmla="*/ 0 w 246"/>
                    <a:gd name="T71" fmla="*/ 0 h 99"/>
                    <a:gd name="T72" fmla="*/ 0 w 246"/>
                    <a:gd name="T73" fmla="*/ 0 h 99"/>
                    <a:gd name="T74" fmla="*/ 0 w 246"/>
                    <a:gd name="T75" fmla="*/ 0 h 99"/>
                    <a:gd name="T76" fmla="*/ 0 w 246"/>
                    <a:gd name="T77" fmla="*/ 0 h 99"/>
                    <a:gd name="T78" fmla="*/ 0 w 246"/>
                    <a:gd name="T79" fmla="*/ 0 h 99"/>
                    <a:gd name="T80" fmla="*/ 0 w 246"/>
                    <a:gd name="T81" fmla="*/ 0 h 99"/>
                    <a:gd name="T82" fmla="*/ 0 w 246"/>
                    <a:gd name="T83" fmla="*/ 0 h 99"/>
                    <a:gd name="T84" fmla="*/ 0 w 246"/>
                    <a:gd name="T85" fmla="*/ 0 h 99"/>
                    <a:gd name="T86" fmla="*/ 0 w 246"/>
                    <a:gd name="T87" fmla="*/ 0 h 99"/>
                    <a:gd name="T88" fmla="*/ 0 w 246"/>
                    <a:gd name="T89" fmla="*/ 0 h 99"/>
                    <a:gd name="T90" fmla="*/ 0 w 246"/>
                    <a:gd name="T91" fmla="*/ 0 h 99"/>
                    <a:gd name="T92" fmla="*/ 0 w 246"/>
                    <a:gd name="T93" fmla="*/ 0 h 99"/>
                    <a:gd name="T94" fmla="*/ 0 w 246"/>
                    <a:gd name="T95" fmla="*/ 0 h 99"/>
                    <a:gd name="T96" fmla="*/ 0 w 246"/>
                    <a:gd name="T97" fmla="*/ 0 h 99"/>
                    <a:gd name="T98" fmla="*/ 0 w 246"/>
                    <a:gd name="T99" fmla="*/ 0 h 99"/>
                    <a:gd name="T100" fmla="*/ 0 w 246"/>
                    <a:gd name="T101" fmla="*/ 0 h 99"/>
                    <a:gd name="T102" fmla="*/ 0 w 246"/>
                    <a:gd name="T103" fmla="*/ 0 h 99"/>
                    <a:gd name="T104" fmla="*/ 0 w 246"/>
                    <a:gd name="T105" fmla="*/ 0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1" name="Freeform 424"/>
                <p:cNvSpPr>
                  <a:spLocks/>
                </p:cNvSpPr>
                <p:nvPr/>
              </p:nvSpPr>
              <p:spPr bwMode="auto">
                <a:xfrm>
                  <a:off x="1294" y="1248"/>
                  <a:ext cx="76" cy="40"/>
                </a:xfrm>
                <a:custGeom>
                  <a:avLst/>
                  <a:gdLst>
                    <a:gd name="T0" fmla="*/ 0 w 233"/>
                    <a:gd name="T1" fmla="*/ 0 h 123"/>
                    <a:gd name="T2" fmla="*/ 0 w 233"/>
                    <a:gd name="T3" fmla="*/ 0 h 123"/>
                    <a:gd name="T4" fmla="*/ 0 w 233"/>
                    <a:gd name="T5" fmla="*/ 0 h 123"/>
                    <a:gd name="T6" fmla="*/ 0 w 233"/>
                    <a:gd name="T7" fmla="*/ 0 h 123"/>
                    <a:gd name="T8" fmla="*/ 0 w 233"/>
                    <a:gd name="T9" fmla="*/ 0 h 123"/>
                    <a:gd name="T10" fmla="*/ 0 w 233"/>
                    <a:gd name="T11" fmla="*/ 0 h 123"/>
                    <a:gd name="T12" fmla="*/ 0 w 233"/>
                    <a:gd name="T13" fmla="*/ 0 h 123"/>
                    <a:gd name="T14" fmla="*/ 0 w 233"/>
                    <a:gd name="T15" fmla="*/ 0 h 123"/>
                    <a:gd name="T16" fmla="*/ 0 w 233"/>
                    <a:gd name="T17" fmla="*/ 0 h 123"/>
                    <a:gd name="T18" fmla="*/ 0 w 233"/>
                    <a:gd name="T19" fmla="*/ 0 h 123"/>
                    <a:gd name="T20" fmla="*/ 0 w 233"/>
                    <a:gd name="T21" fmla="*/ 0 h 123"/>
                    <a:gd name="T22" fmla="*/ 0 w 233"/>
                    <a:gd name="T23" fmla="*/ 0 h 123"/>
                    <a:gd name="T24" fmla="*/ 0 w 233"/>
                    <a:gd name="T25" fmla="*/ 0 h 123"/>
                    <a:gd name="T26" fmla="*/ 0 w 233"/>
                    <a:gd name="T27" fmla="*/ 0 h 123"/>
                    <a:gd name="T28" fmla="*/ 0 w 233"/>
                    <a:gd name="T29" fmla="*/ 0 h 123"/>
                    <a:gd name="T30" fmla="*/ 0 w 233"/>
                    <a:gd name="T31" fmla="*/ 0 h 123"/>
                    <a:gd name="T32" fmla="*/ 0 w 233"/>
                    <a:gd name="T33" fmla="*/ 0 h 123"/>
                    <a:gd name="T34" fmla="*/ 0 w 233"/>
                    <a:gd name="T35" fmla="*/ 0 h 123"/>
                    <a:gd name="T36" fmla="*/ 0 w 233"/>
                    <a:gd name="T37" fmla="*/ 0 h 123"/>
                    <a:gd name="T38" fmla="*/ 0 w 233"/>
                    <a:gd name="T39" fmla="*/ 0 h 123"/>
                    <a:gd name="T40" fmla="*/ 0 w 233"/>
                    <a:gd name="T41" fmla="*/ 0 h 123"/>
                    <a:gd name="T42" fmla="*/ 0 w 233"/>
                    <a:gd name="T43" fmla="*/ 0 h 123"/>
                    <a:gd name="T44" fmla="*/ 0 w 233"/>
                    <a:gd name="T45" fmla="*/ 0 h 123"/>
                    <a:gd name="T46" fmla="*/ 0 w 233"/>
                    <a:gd name="T47" fmla="*/ 0 h 123"/>
                    <a:gd name="T48" fmla="*/ 0 w 233"/>
                    <a:gd name="T49" fmla="*/ 0 h 123"/>
                    <a:gd name="T50" fmla="*/ 0 w 233"/>
                    <a:gd name="T51" fmla="*/ 0 h 123"/>
                    <a:gd name="T52" fmla="*/ 0 w 233"/>
                    <a:gd name="T53" fmla="*/ 0 h 123"/>
                    <a:gd name="T54" fmla="*/ 0 w 233"/>
                    <a:gd name="T55" fmla="*/ 0 h 123"/>
                    <a:gd name="T56" fmla="*/ 0 w 233"/>
                    <a:gd name="T57" fmla="*/ 0 h 123"/>
                    <a:gd name="T58" fmla="*/ 0 w 233"/>
                    <a:gd name="T59" fmla="*/ 0 h 123"/>
                    <a:gd name="T60" fmla="*/ 0 w 233"/>
                    <a:gd name="T61" fmla="*/ 0 h 123"/>
                    <a:gd name="T62" fmla="*/ 0 w 233"/>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2" name="Freeform 425"/>
                <p:cNvSpPr>
                  <a:spLocks/>
                </p:cNvSpPr>
                <p:nvPr/>
              </p:nvSpPr>
              <p:spPr bwMode="auto">
                <a:xfrm>
                  <a:off x="983" y="1236"/>
                  <a:ext cx="157" cy="56"/>
                </a:xfrm>
                <a:custGeom>
                  <a:avLst/>
                  <a:gdLst>
                    <a:gd name="T0" fmla="*/ 0 w 484"/>
                    <a:gd name="T1" fmla="*/ 0 h 172"/>
                    <a:gd name="T2" fmla="*/ 0 w 484"/>
                    <a:gd name="T3" fmla="*/ 0 h 172"/>
                    <a:gd name="T4" fmla="*/ 0 w 484"/>
                    <a:gd name="T5" fmla="*/ 0 h 172"/>
                    <a:gd name="T6" fmla="*/ 0 w 484"/>
                    <a:gd name="T7" fmla="*/ 0 h 172"/>
                    <a:gd name="T8" fmla="*/ 0 w 484"/>
                    <a:gd name="T9" fmla="*/ 0 h 172"/>
                    <a:gd name="T10" fmla="*/ 0 w 484"/>
                    <a:gd name="T11" fmla="*/ 0 h 172"/>
                    <a:gd name="T12" fmla="*/ 0 w 484"/>
                    <a:gd name="T13" fmla="*/ 0 h 172"/>
                    <a:gd name="T14" fmla="*/ 0 w 484"/>
                    <a:gd name="T15" fmla="*/ 0 h 172"/>
                    <a:gd name="T16" fmla="*/ 0 w 484"/>
                    <a:gd name="T17" fmla="*/ 0 h 172"/>
                    <a:gd name="T18" fmla="*/ 0 w 484"/>
                    <a:gd name="T19" fmla="*/ 0 h 172"/>
                    <a:gd name="T20" fmla="*/ 0 w 484"/>
                    <a:gd name="T21" fmla="*/ 0 h 172"/>
                    <a:gd name="T22" fmla="*/ 0 w 484"/>
                    <a:gd name="T23" fmla="*/ 0 h 172"/>
                    <a:gd name="T24" fmla="*/ 0 w 484"/>
                    <a:gd name="T25" fmla="*/ 0 h 172"/>
                    <a:gd name="T26" fmla="*/ 0 w 484"/>
                    <a:gd name="T27" fmla="*/ 0 h 172"/>
                    <a:gd name="T28" fmla="*/ 0 w 484"/>
                    <a:gd name="T29" fmla="*/ 0 h 172"/>
                    <a:gd name="T30" fmla="*/ 0 w 484"/>
                    <a:gd name="T31" fmla="*/ 0 h 172"/>
                    <a:gd name="T32" fmla="*/ 0 w 484"/>
                    <a:gd name="T33" fmla="*/ 0 h 172"/>
                    <a:gd name="T34" fmla="*/ 0 w 484"/>
                    <a:gd name="T35" fmla="*/ 0 h 172"/>
                    <a:gd name="T36" fmla="*/ 0 w 484"/>
                    <a:gd name="T37" fmla="*/ 0 h 172"/>
                    <a:gd name="T38" fmla="*/ 0 w 484"/>
                    <a:gd name="T39" fmla="*/ 0 h 172"/>
                    <a:gd name="T40" fmla="*/ 0 w 484"/>
                    <a:gd name="T41" fmla="*/ 0 h 172"/>
                    <a:gd name="T42" fmla="*/ 0 w 484"/>
                    <a:gd name="T43" fmla="*/ 0 h 172"/>
                    <a:gd name="T44" fmla="*/ 0 w 484"/>
                    <a:gd name="T45" fmla="*/ 0 h 172"/>
                    <a:gd name="T46" fmla="*/ 0 w 484"/>
                    <a:gd name="T47" fmla="*/ 0 h 172"/>
                    <a:gd name="T48" fmla="*/ 0 w 484"/>
                    <a:gd name="T49" fmla="*/ 0 h 172"/>
                    <a:gd name="T50" fmla="*/ 0 w 484"/>
                    <a:gd name="T51" fmla="*/ 0 h 172"/>
                    <a:gd name="T52" fmla="*/ 0 w 484"/>
                    <a:gd name="T53" fmla="*/ 0 h 172"/>
                    <a:gd name="T54" fmla="*/ 0 w 484"/>
                    <a:gd name="T55" fmla="*/ 0 h 172"/>
                    <a:gd name="T56" fmla="*/ 0 w 484"/>
                    <a:gd name="T57" fmla="*/ 0 h 172"/>
                    <a:gd name="T58" fmla="*/ 0 w 484"/>
                    <a:gd name="T59" fmla="*/ 0 h 172"/>
                    <a:gd name="T60" fmla="*/ 0 w 484"/>
                    <a:gd name="T61" fmla="*/ 0 h 172"/>
                    <a:gd name="T62" fmla="*/ 0 w 484"/>
                    <a:gd name="T63" fmla="*/ 0 h 172"/>
                    <a:gd name="T64" fmla="*/ 0 w 484"/>
                    <a:gd name="T65" fmla="*/ 0 h 172"/>
                    <a:gd name="T66" fmla="*/ 0 w 484"/>
                    <a:gd name="T67" fmla="*/ 0 h 172"/>
                    <a:gd name="T68" fmla="*/ 0 w 484"/>
                    <a:gd name="T69" fmla="*/ 0 h 172"/>
                    <a:gd name="T70" fmla="*/ 0 w 484"/>
                    <a:gd name="T71" fmla="*/ 0 h 172"/>
                    <a:gd name="T72" fmla="*/ 0 w 484"/>
                    <a:gd name="T73" fmla="*/ 0 h 172"/>
                    <a:gd name="T74" fmla="*/ 0 w 484"/>
                    <a:gd name="T75" fmla="*/ 0 h 172"/>
                    <a:gd name="T76" fmla="*/ 0 w 484"/>
                    <a:gd name="T77" fmla="*/ 0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3" name="Freeform 426"/>
                <p:cNvSpPr>
                  <a:spLocks/>
                </p:cNvSpPr>
                <p:nvPr/>
              </p:nvSpPr>
              <p:spPr bwMode="auto">
                <a:xfrm>
                  <a:off x="1043" y="1255"/>
                  <a:ext cx="221" cy="79"/>
                </a:xfrm>
                <a:custGeom>
                  <a:avLst/>
                  <a:gdLst>
                    <a:gd name="T0" fmla="*/ 0 w 684"/>
                    <a:gd name="T1" fmla="*/ 0 h 240"/>
                    <a:gd name="T2" fmla="*/ 0 w 684"/>
                    <a:gd name="T3" fmla="*/ 0 h 240"/>
                    <a:gd name="T4" fmla="*/ 0 w 684"/>
                    <a:gd name="T5" fmla="*/ 0 h 240"/>
                    <a:gd name="T6" fmla="*/ 0 w 684"/>
                    <a:gd name="T7" fmla="*/ 0 h 240"/>
                    <a:gd name="T8" fmla="*/ 0 w 684"/>
                    <a:gd name="T9" fmla="*/ 0 h 240"/>
                    <a:gd name="T10" fmla="*/ 0 w 684"/>
                    <a:gd name="T11" fmla="*/ 0 h 240"/>
                    <a:gd name="T12" fmla="*/ 0 w 684"/>
                    <a:gd name="T13" fmla="*/ 0 h 240"/>
                    <a:gd name="T14" fmla="*/ 0 w 684"/>
                    <a:gd name="T15" fmla="*/ 0 h 240"/>
                    <a:gd name="T16" fmla="*/ 0 w 684"/>
                    <a:gd name="T17" fmla="*/ 0 h 240"/>
                    <a:gd name="T18" fmla="*/ 0 w 684"/>
                    <a:gd name="T19" fmla="*/ 0 h 240"/>
                    <a:gd name="T20" fmla="*/ 0 w 684"/>
                    <a:gd name="T21" fmla="*/ 0 h 240"/>
                    <a:gd name="T22" fmla="*/ 0 w 684"/>
                    <a:gd name="T23" fmla="*/ 0 h 240"/>
                    <a:gd name="T24" fmla="*/ 0 w 684"/>
                    <a:gd name="T25" fmla="*/ 0 h 240"/>
                    <a:gd name="T26" fmla="*/ 0 w 684"/>
                    <a:gd name="T27" fmla="*/ 0 h 240"/>
                    <a:gd name="T28" fmla="*/ 0 w 684"/>
                    <a:gd name="T29" fmla="*/ 0 h 240"/>
                    <a:gd name="T30" fmla="*/ 0 w 684"/>
                    <a:gd name="T31" fmla="*/ 0 h 240"/>
                    <a:gd name="T32" fmla="*/ 0 w 684"/>
                    <a:gd name="T33" fmla="*/ 0 h 240"/>
                    <a:gd name="T34" fmla="*/ 0 w 684"/>
                    <a:gd name="T35" fmla="*/ 0 h 240"/>
                    <a:gd name="T36" fmla="*/ 0 w 684"/>
                    <a:gd name="T37" fmla="*/ 0 h 240"/>
                    <a:gd name="T38" fmla="*/ 0 w 684"/>
                    <a:gd name="T39" fmla="*/ 0 h 240"/>
                    <a:gd name="T40" fmla="*/ 0 w 684"/>
                    <a:gd name="T41" fmla="*/ 0 h 240"/>
                    <a:gd name="T42" fmla="*/ 0 w 684"/>
                    <a:gd name="T43" fmla="*/ 0 h 240"/>
                    <a:gd name="T44" fmla="*/ 0 w 684"/>
                    <a:gd name="T45" fmla="*/ 0 h 240"/>
                    <a:gd name="T46" fmla="*/ 0 w 684"/>
                    <a:gd name="T47" fmla="*/ 0 h 240"/>
                    <a:gd name="T48" fmla="*/ 0 w 684"/>
                    <a:gd name="T49" fmla="*/ 0 h 240"/>
                    <a:gd name="T50" fmla="*/ 0 w 684"/>
                    <a:gd name="T51" fmla="*/ 0 h 240"/>
                    <a:gd name="T52" fmla="*/ 0 w 684"/>
                    <a:gd name="T53" fmla="*/ 0 h 240"/>
                    <a:gd name="T54" fmla="*/ 0 w 684"/>
                    <a:gd name="T55" fmla="*/ 0 h 240"/>
                    <a:gd name="T56" fmla="*/ 0 w 684"/>
                    <a:gd name="T57" fmla="*/ 0 h 240"/>
                    <a:gd name="T58" fmla="*/ 0 w 684"/>
                    <a:gd name="T59" fmla="*/ 0 h 240"/>
                    <a:gd name="T60" fmla="*/ 0 w 684"/>
                    <a:gd name="T61" fmla="*/ 0 h 240"/>
                    <a:gd name="T62" fmla="*/ 0 w 684"/>
                    <a:gd name="T63" fmla="*/ 0 h 240"/>
                    <a:gd name="T64" fmla="*/ 0 w 684"/>
                    <a:gd name="T65" fmla="*/ 0 h 240"/>
                    <a:gd name="T66" fmla="*/ 0 w 684"/>
                    <a:gd name="T67" fmla="*/ 0 h 240"/>
                    <a:gd name="T68" fmla="*/ 0 w 684"/>
                    <a:gd name="T69" fmla="*/ 0 h 240"/>
                    <a:gd name="T70" fmla="*/ 0 w 684"/>
                    <a:gd name="T71" fmla="*/ 0 h 240"/>
                    <a:gd name="T72" fmla="*/ 0 w 684"/>
                    <a:gd name="T73" fmla="*/ 0 h 240"/>
                    <a:gd name="T74" fmla="*/ 0 w 684"/>
                    <a:gd name="T75" fmla="*/ 0 h 240"/>
                    <a:gd name="T76" fmla="*/ 0 w 684"/>
                    <a:gd name="T77" fmla="*/ 0 h 240"/>
                    <a:gd name="T78" fmla="*/ 0 w 684"/>
                    <a:gd name="T79" fmla="*/ 0 h 240"/>
                    <a:gd name="T80" fmla="*/ 0 w 684"/>
                    <a:gd name="T81" fmla="*/ 0 h 240"/>
                    <a:gd name="T82" fmla="*/ 0 w 684"/>
                    <a:gd name="T83" fmla="*/ 0 h 240"/>
                    <a:gd name="T84" fmla="*/ 0 w 684"/>
                    <a:gd name="T85" fmla="*/ 0 h 240"/>
                    <a:gd name="T86" fmla="*/ 0 w 684"/>
                    <a:gd name="T87" fmla="*/ 0 h 240"/>
                    <a:gd name="T88" fmla="*/ 0 w 684"/>
                    <a:gd name="T89" fmla="*/ 0 h 240"/>
                    <a:gd name="T90" fmla="*/ 0 w 684"/>
                    <a:gd name="T91" fmla="*/ 0 h 240"/>
                    <a:gd name="T92" fmla="*/ 0 w 684"/>
                    <a:gd name="T93" fmla="*/ 0 h 240"/>
                    <a:gd name="T94" fmla="*/ 0 w 684"/>
                    <a:gd name="T95" fmla="*/ 0 h 240"/>
                    <a:gd name="T96" fmla="*/ 0 w 684"/>
                    <a:gd name="T97" fmla="*/ 0 h 240"/>
                    <a:gd name="T98" fmla="*/ 0 w 684"/>
                    <a:gd name="T99" fmla="*/ 0 h 240"/>
                    <a:gd name="T100" fmla="*/ 0 w 684"/>
                    <a:gd name="T101" fmla="*/ 0 h 240"/>
                    <a:gd name="T102" fmla="*/ 0 w 684"/>
                    <a:gd name="T103" fmla="*/ 0 h 240"/>
                    <a:gd name="T104" fmla="*/ 0 w 684"/>
                    <a:gd name="T105" fmla="*/ 0 h 240"/>
                    <a:gd name="T106" fmla="*/ 0 w 684"/>
                    <a:gd name="T107" fmla="*/ 0 h 240"/>
                    <a:gd name="T108" fmla="*/ 0 w 684"/>
                    <a:gd name="T109" fmla="*/ 0 h 240"/>
                    <a:gd name="T110" fmla="*/ 0 w 684"/>
                    <a:gd name="T111" fmla="*/ 0 h 240"/>
                    <a:gd name="T112" fmla="*/ 0 w 684"/>
                    <a:gd name="T113" fmla="*/ 0 h 240"/>
                    <a:gd name="T114" fmla="*/ 0 w 684"/>
                    <a:gd name="T115" fmla="*/ 0 h 240"/>
                    <a:gd name="T116" fmla="*/ 0 w 684"/>
                    <a:gd name="T117" fmla="*/ 0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4" name="Freeform 427"/>
                <p:cNvSpPr>
                  <a:spLocks/>
                </p:cNvSpPr>
                <p:nvPr/>
              </p:nvSpPr>
              <p:spPr bwMode="auto">
                <a:xfrm>
                  <a:off x="1645" y="1643"/>
                  <a:ext cx="108" cy="93"/>
                </a:xfrm>
                <a:custGeom>
                  <a:avLst/>
                  <a:gdLst>
                    <a:gd name="T0" fmla="*/ 0 w 332"/>
                    <a:gd name="T1" fmla="*/ 0 h 287"/>
                    <a:gd name="T2" fmla="*/ 0 w 332"/>
                    <a:gd name="T3" fmla="*/ 0 h 287"/>
                    <a:gd name="T4" fmla="*/ 0 w 332"/>
                    <a:gd name="T5" fmla="*/ 0 h 287"/>
                    <a:gd name="T6" fmla="*/ 0 w 332"/>
                    <a:gd name="T7" fmla="*/ 0 h 287"/>
                    <a:gd name="T8" fmla="*/ 0 w 332"/>
                    <a:gd name="T9" fmla="*/ 0 h 287"/>
                    <a:gd name="T10" fmla="*/ 0 w 332"/>
                    <a:gd name="T11" fmla="*/ 0 h 287"/>
                    <a:gd name="T12" fmla="*/ 0 w 332"/>
                    <a:gd name="T13" fmla="*/ 0 h 287"/>
                    <a:gd name="T14" fmla="*/ 0 w 332"/>
                    <a:gd name="T15" fmla="*/ 0 h 287"/>
                    <a:gd name="T16" fmla="*/ 0 w 332"/>
                    <a:gd name="T17" fmla="*/ 0 h 287"/>
                    <a:gd name="T18" fmla="*/ 0 w 332"/>
                    <a:gd name="T19" fmla="*/ 0 h 287"/>
                    <a:gd name="T20" fmla="*/ 0 w 332"/>
                    <a:gd name="T21" fmla="*/ 0 h 287"/>
                    <a:gd name="T22" fmla="*/ 0 w 332"/>
                    <a:gd name="T23" fmla="*/ 0 h 287"/>
                    <a:gd name="T24" fmla="*/ 0 w 332"/>
                    <a:gd name="T25" fmla="*/ 0 h 287"/>
                    <a:gd name="T26" fmla="*/ 0 w 332"/>
                    <a:gd name="T27" fmla="*/ 0 h 287"/>
                    <a:gd name="T28" fmla="*/ 0 w 332"/>
                    <a:gd name="T29" fmla="*/ 0 h 287"/>
                    <a:gd name="T30" fmla="*/ 0 w 332"/>
                    <a:gd name="T31" fmla="*/ 0 h 287"/>
                    <a:gd name="T32" fmla="*/ 0 w 332"/>
                    <a:gd name="T33" fmla="*/ 0 h 287"/>
                    <a:gd name="T34" fmla="*/ 0 w 332"/>
                    <a:gd name="T35" fmla="*/ 0 h 287"/>
                    <a:gd name="T36" fmla="*/ 0 w 332"/>
                    <a:gd name="T37" fmla="*/ 0 h 287"/>
                    <a:gd name="T38" fmla="*/ 0 w 332"/>
                    <a:gd name="T39" fmla="*/ 0 h 287"/>
                    <a:gd name="T40" fmla="*/ 0 w 332"/>
                    <a:gd name="T41" fmla="*/ 0 h 287"/>
                    <a:gd name="T42" fmla="*/ 0 w 332"/>
                    <a:gd name="T43" fmla="*/ 0 h 287"/>
                    <a:gd name="T44" fmla="*/ 0 w 332"/>
                    <a:gd name="T45" fmla="*/ 0 h 287"/>
                    <a:gd name="T46" fmla="*/ 0 w 332"/>
                    <a:gd name="T47" fmla="*/ 0 h 287"/>
                    <a:gd name="T48" fmla="*/ 0 w 332"/>
                    <a:gd name="T49" fmla="*/ 0 h 287"/>
                    <a:gd name="T50" fmla="*/ 0 w 332"/>
                    <a:gd name="T51" fmla="*/ 0 h 287"/>
                    <a:gd name="T52" fmla="*/ 0 w 332"/>
                    <a:gd name="T53" fmla="*/ 0 h 287"/>
                    <a:gd name="T54" fmla="*/ 0 w 332"/>
                    <a:gd name="T55" fmla="*/ 0 h 287"/>
                    <a:gd name="T56" fmla="*/ 0 w 332"/>
                    <a:gd name="T57" fmla="*/ 0 h 287"/>
                    <a:gd name="T58" fmla="*/ 0 w 332"/>
                    <a:gd name="T59" fmla="*/ 0 h 287"/>
                    <a:gd name="T60" fmla="*/ 0 w 332"/>
                    <a:gd name="T61" fmla="*/ 0 h 287"/>
                    <a:gd name="T62" fmla="*/ 0 w 332"/>
                    <a:gd name="T63" fmla="*/ 0 h 287"/>
                    <a:gd name="T64" fmla="*/ 0 w 332"/>
                    <a:gd name="T65" fmla="*/ 0 h 287"/>
                    <a:gd name="T66" fmla="*/ 0 w 332"/>
                    <a:gd name="T67" fmla="*/ 0 h 287"/>
                    <a:gd name="T68" fmla="*/ 0 w 332"/>
                    <a:gd name="T69" fmla="*/ 0 h 287"/>
                    <a:gd name="T70" fmla="*/ 0 w 332"/>
                    <a:gd name="T71" fmla="*/ 0 h 287"/>
                    <a:gd name="T72" fmla="*/ 0 w 332"/>
                    <a:gd name="T73" fmla="*/ 0 h 287"/>
                    <a:gd name="T74" fmla="*/ 0 w 332"/>
                    <a:gd name="T75" fmla="*/ 0 h 287"/>
                    <a:gd name="T76" fmla="*/ 0 w 332"/>
                    <a:gd name="T77" fmla="*/ 0 h 287"/>
                    <a:gd name="T78" fmla="*/ 0 w 332"/>
                    <a:gd name="T79" fmla="*/ 0 h 287"/>
                    <a:gd name="T80" fmla="*/ 0 w 332"/>
                    <a:gd name="T81" fmla="*/ 0 h 287"/>
                    <a:gd name="T82" fmla="*/ 0 w 332"/>
                    <a:gd name="T83" fmla="*/ 0 h 287"/>
                    <a:gd name="T84" fmla="*/ 0 w 332"/>
                    <a:gd name="T85" fmla="*/ 0 h 287"/>
                    <a:gd name="T86" fmla="*/ 0 w 332"/>
                    <a:gd name="T87" fmla="*/ 0 h 287"/>
                    <a:gd name="T88" fmla="*/ 0 w 332"/>
                    <a:gd name="T89" fmla="*/ 0 h 287"/>
                    <a:gd name="T90" fmla="*/ 0 w 332"/>
                    <a:gd name="T91" fmla="*/ 0 h 287"/>
                    <a:gd name="T92" fmla="*/ 0 w 332"/>
                    <a:gd name="T93" fmla="*/ 0 h 287"/>
                    <a:gd name="T94" fmla="*/ 0 w 332"/>
                    <a:gd name="T95" fmla="*/ 0 h 287"/>
                    <a:gd name="T96" fmla="*/ 0 w 332"/>
                    <a:gd name="T97" fmla="*/ 0 h 287"/>
                    <a:gd name="T98" fmla="*/ 0 w 332"/>
                    <a:gd name="T99" fmla="*/ 0 h 287"/>
                    <a:gd name="T100" fmla="*/ 0 w 332"/>
                    <a:gd name="T101" fmla="*/ 0 h 287"/>
                    <a:gd name="T102" fmla="*/ 0 w 332"/>
                    <a:gd name="T103" fmla="*/ 0 h 287"/>
                    <a:gd name="T104" fmla="*/ 0 w 332"/>
                    <a:gd name="T105" fmla="*/ 0 h 287"/>
                    <a:gd name="T106" fmla="*/ 0 w 332"/>
                    <a:gd name="T107" fmla="*/ 0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5" name="Freeform 428"/>
                <p:cNvSpPr>
                  <a:spLocks/>
                </p:cNvSpPr>
                <p:nvPr/>
              </p:nvSpPr>
              <p:spPr bwMode="auto">
                <a:xfrm>
                  <a:off x="1102" y="1190"/>
                  <a:ext cx="111" cy="27"/>
                </a:xfrm>
                <a:custGeom>
                  <a:avLst/>
                  <a:gdLst>
                    <a:gd name="T0" fmla="*/ 0 w 345"/>
                    <a:gd name="T1" fmla="*/ 0 h 86"/>
                    <a:gd name="T2" fmla="*/ 0 w 345"/>
                    <a:gd name="T3" fmla="*/ 0 h 86"/>
                    <a:gd name="T4" fmla="*/ 0 w 345"/>
                    <a:gd name="T5" fmla="*/ 0 h 86"/>
                    <a:gd name="T6" fmla="*/ 0 w 345"/>
                    <a:gd name="T7" fmla="*/ 0 h 86"/>
                    <a:gd name="T8" fmla="*/ 0 w 345"/>
                    <a:gd name="T9" fmla="*/ 0 h 86"/>
                    <a:gd name="T10" fmla="*/ 0 w 345"/>
                    <a:gd name="T11" fmla="*/ 0 h 86"/>
                    <a:gd name="T12" fmla="*/ 0 w 345"/>
                    <a:gd name="T13" fmla="*/ 0 h 86"/>
                    <a:gd name="T14" fmla="*/ 0 w 345"/>
                    <a:gd name="T15" fmla="*/ 0 h 86"/>
                    <a:gd name="T16" fmla="*/ 0 w 345"/>
                    <a:gd name="T17" fmla="*/ 0 h 86"/>
                    <a:gd name="T18" fmla="*/ 0 w 345"/>
                    <a:gd name="T19" fmla="*/ 0 h 86"/>
                    <a:gd name="T20" fmla="*/ 0 w 345"/>
                    <a:gd name="T21" fmla="*/ 0 h 86"/>
                    <a:gd name="T22" fmla="*/ 0 w 345"/>
                    <a:gd name="T23" fmla="*/ 0 h 86"/>
                    <a:gd name="T24" fmla="*/ 0 w 345"/>
                    <a:gd name="T25" fmla="*/ 0 h 86"/>
                    <a:gd name="T26" fmla="*/ 0 w 345"/>
                    <a:gd name="T27" fmla="*/ 0 h 86"/>
                    <a:gd name="T28" fmla="*/ 0 w 345"/>
                    <a:gd name="T29" fmla="*/ 0 h 86"/>
                    <a:gd name="T30" fmla="*/ 0 w 345"/>
                    <a:gd name="T31" fmla="*/ 0 h 86"/>
                    <a:gd name="T32" fmla="*/ 0 w 345"/>
                    <a:gd name="T33" fmla="*/ 0 h 86"/>
                    <a:gd name="T34" fmla="*/ 0 w 345"/>
                    <a:gd name="T35" fmla="*/ 0 h 86"/>
                    <a:gd name="T36" fmla="*/ 0 w 345"/>
                    <a:gd name="T37" fmla="*/ 0 h 86"/>
                    <a:gd name="T38" fmla="*/ 0 w 345"/>
                    <a:gd name="T39" fmla="*/ 0 h 86"/>
                    <a:gd name="T40" fmla="*/ 0 w 345"/>
                    <a:gd name="T41" fmla="*/ 0 h 86"/>
                    <a:gd name="T42" fmla="*/ 0 w 345"/>
                    <a:gd name="T43" fmla="*/ 0 h 86"/>
                    <a:gd name="T44" fmla="*/ 0 w 345"/>
                    <a:gd name="T45" fmla="*/ 0 h 86"/>
                    <a:gd name="T46" fmla="*/ 0 w 345"/>
                    <a:gd name="T47" fmla="*/ 0 h 86"/>
                    <a:gd name="T48" fmla="*/ 0 w 345"/>
                    <a:gd name="T49" fmla="*/ 0 h 86"/>
                    <a:gd name="T50" fmla="*/ 0 w 345"/>
                    <a:gd name="T51" fmla="*/ 0 h 86"/>
                    <a:gd name="T52" fmla="*/ 0 w 345"/>
                    <a:gd name="T53" fmla="*/ 0 h 86"/>
                    <a:gd name="T54" fmla="*/ 0 w 345"/>
                    <a:gd name="T55" fmla="*/ 0 h 86"/>
                    <a:gd name="T56" fmla="*/ 0 w 345"/>
                    <a:gd name="T57" fmla="*/ 0 h 86"/>
                    <a:gd name="T58" fmla="*/ 0 w 345"/>
                    <a:gd name="T59" fmla="*/ 0 h 86"/>
                    <a:gd name="T60" fmla="*/ 0 w 345"/>
                    <a:gd name="T61" fmla="*/ 0 h 86"/>
                    <a:gd name="T62" fmla="*/ 0 w 345"/>
                    <a:gd name="T63" fmla="*/ 0 h 86"/>
                    <a:gd name="T64" fmla="*/ 0 w 345"/>
                    <a:gd name="T65" fmla="*/ 0 h 86"/>
                    <a:gd name="T66" fmla="*/ 0 w 345"/>
                    <a:gd name="T67" fmla="*/ 0 h 86"/>
                    <a:gd name="T68" fmla="*/ 0 w 345"/>
                    <a:gd name="T69" fmla="*/ 0 h 86"/>
                    <a:gd name="T70" fmla="*/ 0 w 345"/>
                    <a:gd name="T71" fmla="*/ 0 h 86"/>
                    <a:gd name="T72" fmla="*/ 0 w 345"/>
                    <a:gd name="T73" fmla="*/ 0 h 86"/>
                    <a:gd name="T74" fmla="*/ 0 w 345"/>
                    <a:gd name="T75" fmla="*/ 0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6" name="Freeform 429"/>
                <p:cNvSpPr>
                  <a:spLocks/>
                </p:cNvSpPr>
                <p:nvPr/>
              </p:nvSpPr>
              <p:spPr bwMode="auto">
                <a:xfrm>
                  <a:off x="1158" y="1199"/>
                  <a:ext cx="149" cy="43"/>
                </a:xfrm>
                <a:custGeom>
                  <a:avLst/>
                  <a:gdLst>
                    <a:gd name="T0" fmla="*/ 0 w 464"/>
                    <a:gd name="T1" fmla="*/ 0 h 130"/>
                    <a:gd name="T2" fmla="*/ 0 w 464"/>
                    <a:gd name="T3" fmla="*/ 0 h 130"/>
                    <a:gd name="T4" fmla="*/ 0 w 464"/>
                    <a:gd name="T5" fmla="*/ 0 h 130"/>
                    <a:gd name="T6" fmla="*/ 0 w 464"/>
                    <a:gd name="T7" fmla="*/ 0 h 130"/>
                    <a:gd name="T8" fmla="*/ 0 w 464"/>
                    <a:gd name="T9" fmla="*/ 0 h 130"/>
                    <a:gd name="T10" fmla="*/ 0 w 464"/>
                    <a:gd name="T11" fmla="*/ 0 h 130"/>
                    <a:gd name="T12" fmla="*/ 0 w 464"/>
                    <a:gd name="T13" fmla="*/ 0 h 130"/>
                    <a:gd name="T14" fmla="*/ 0 w 464"/>
                    <a:gd name="T15" fmla="*/ 0 h 130"/>
                    <a:gd name="T16" fmla="*/ 0 w 464"/>
                    <a:gd name="T17" fmla="*/ 0 h 130"/>
                    <a:gd name="T18" fmla="*/ 0 w 464"/>
                    <a:gd name="T19" fmla="*/ 0 h 130"/>
                    <a:gd name="T20" fmla="*/ 0 w 464"/>
                    <a:gd name="T21" fmla="*/ 0 h 130"/>
                    <a:gd name="T22" fmla="*/ 0 w 464"/>
                    <a:gd name="T23" fmla="*/ 0 h 130"/>
                    <a:gd name="T24" fmla="*/ 0 w 464"/>
                    <a:gd name="T25" fmla="*/ 0 h 130"/>
                    <a:gd name="T26" fmla="*/ 0 w 464"/>
                    <a:gd name="T27" fmla="*/ 0 h 130"/>
                    <a:gd name="T28" fmla="*/ 0 w 464"/>
                    <a:gd name="T29" fmla="*/ 0 h 130"/>
                    <a:gd name="T30" fmla="*/ 0 w 464"/>
                    <a:gd name="T31" fmla="*/ 0 h 130"/>
                    <a:gd name="T32" fmla="*/ 0 w 464"/>
                    <a:gd name="T33" fmla="*/ 0 h 130"/>
                    <a:gd name="T34" fmla="*/ 0 w 464"/>
                    <a:gd name="T35" fmla="*/ 0 h 130"/>
                    <a:gd name="T36" fmla="*/ 0 w 464"/>
                    <a:gd name="T37" fmla="*/ 0 h 130"/>
                    <a:gd name="T38" fmla="*/ 0 w 464"/>
                    <a:gd name="T39" fmla="*/ 0 h 130"/>
                    <a:gd name="T40" fmla="*/ 0 w 464"/>
                    <a:gd name="T41" fmla="*/ 0 h 130"/>
                    <a:gd name="T42" fmla="*/ 0 w 464"/>
                    <a:gd name="T43" fmla="*/ 0 h 130"/>
                    <a:gd name="T44" fmla="*/ 0 w 464"/>
                    <a:gd name="T45" fmla="*/ 0 h 130"/>
                    <a:gd name="T46" fmla="*/ 0 w 464"/>
                    <a:gd name="T47" fmla="*/ 0 h 130"/>
                    <a:gd name="T48" fmla="*/ 0 w 464"/>
                    <a:gd name="T49" fmla="*/ 0 h 130"/>
                    <a:gd name="T50" fmla="*/ 0 w 464"/>
                    <a:gd name="T51" fmla="*/ 0 h 130"/>
                    <a:gd name="T52" fmla="*/ 0 w 464"/>
                    <a:gd name="T53" fmla="*/ 0 h 130"/>
                    <a:gd name="T54" fmla="*/ 0 w 464"/>
                    <a:gd name="T55" fmla="*/ 0 h 130"/>
                    <a:gd name="T56" fmla="*/ 0 w 464"/>
                    <a:gd name="T57" fmla="*/ 0 h 130"/>
                    <a:gd name="T58" fmla="*/ 0 w 464"/>
                    <a:gd name="T59" fmla="*/ 0 h 130"/>
                    <a:gd name="T60" fmla="*/ 0 w 464"/>
                    <a:gd name="T61" fmla="*/ 0 h 130"/>
                    <a:gd name="T62" fmla="*/ 0 w 464"/>
                    <a:gd name="T63" fmla="*/ 0 h 130"/>
                    <a:gd name="T64" fmla="*/ 0 w 464"/>
                    <a:gd name="T65" fmla="*/ 0 h 130"/>
                    <a:gd name="T66" fmla="*/ 0 w 464"/>
                    <a:gd name="T67" fmla="*/ 0 h 130"/>
                    <a:gd name="T68" fmla="*/ 0 w 464"/>
                    <a:gd name="T69" fmla="*/ 0 h 130"/>
                    <a:gd name="T70" fmla="*/ 0 w 464"/>
                    <a:gd name="T71" fmla="*/ 0 h 130"/>
                    <a:gd name="T72" fmla="*/ 0 w 464"/>
                    <a:gd name="T73" fmla="*/ 0 h 130"/>
                    <a:gd name="T74" fmla="*/ 0 w 464"/>
                    <a:gd name="T75" fmla="*/ 0 h 130"/>
                    <a:gd name="T76" fmla="*/ 0 w 464"/>
                    <a:gd name="T77" fmla="*/ 0 h 130"/>
                    <a:gd name="T78" fmla="*/ 0 w 464"/>
                    <a:gd name="T79" fmla="*/ 0 h 130"/>
                    <a:gd name="T80" fmla="*/ 0 w 464"/>
                    <a:gd name="T81" fmla="*/ 0 h 130"/>
                    <a:gd name="T82" fmla="*/ 0 w 464"/>
                    <a:gd name="T83" fmla="*/ 0 h 130"/>
                    <a:gd name="T84" fmla="*/ 0 w 464"/>
                    <a:gd name="T85" fmla="*/ 0 h 130"/>
                    <a:gd name="T86" fmla="*/ 0 w 464"/>
                    <a:gd name="T87" fmla="*/ 0 h 130"/>
                    <a:gd name="T88" fmla="*/ 0 w 464"/>
                    <a:gd name="T89" fmla="*/ 0 h 130"/>
                    <a:gd name="T90" fmla="*/ 0 w 464"/>
                    <a:gd name="T91" fmla="*/ 0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7" name="Freeform 430"/>
                <p:cNvSpPr>
                  <a:spLocks/>
                </p:cNvSpPr>
                <p:nvPr/>
              </p:nvSpPr>
              <p:spPr bwMode="auto">
                <a:xfrm>
                  <a:off x="1472" y="1205"/>
                  <a:ext cx="153" cy="31"/>
                </a:xfrm>
                <a:custGeom>
                  <a:avLst/>
                  <a:gdLst>
                    <a:gd name="T0" fmla="*/ 0 w 472"/>
                    <a:gd name="T1" fmla="*/ 0 h 92"/>
                    <a:gd name="T2" fmla="*/ 0 w 472"/>
                    <a:gd name="T3" fmla="*/ 0 h 92"/>
                    <a:gd name="T4" fmla="*/ 0 w 472"/>
                    <a:gd name="T5" fmla="*/ 0 h 92"/>
                    <a:gd name="T6" fmla="*/ 0 w 472"/>
                    <a:gd name="T7" fmla="*/ 0 h 92"/>
                    <a:gd name="T8" fmla="*/ 0 w 472"/>
                    <a:gd name="T9" fmla="*/ 0 h 92"/>
                    <a:gd name="T10" fmla="*/ 0 w 472"/>
                    <a:gd name="T11" fmla="*/ 0 h 92"/>
                    <a:gd name="T12" fmla="*/ 0 w 472"/>
                    <a:gd name="T13" fmla="*/ 0 h 92"/>
                    <a:gd name="T14" fmla="*/ 0 w 472"/>
                    <a:gd name="T15" fmla="*/ 0 h 92"/>
                    <a:gd name="T16" fmla="*/ 0 w 472"/>
                    <a:gd name="T17" fmla="*/ 0 h 92"/>
                    <a:gd name="T18" fmla="*/ 0 w 472"/>
                    <a:gd name="T19" fmla="*/ 0 h 92"/>
                    <a:gd name="T20" fmla="*/ 0 w 472"/>
                    <a:gd name="T21" fmla="*/ 0 h 92"/>
                    <a:gd name="T22" fmla="*/ 0 w 472"/>
                    <a:gd name="T23" fmla="*/ 0 h 92"/>
                    <a:gd name="T24" fmla="*/ 0 w 472"/>
                    <a:gd name="T25" fmla="*/ 0 h 92"/>
                    <a:gd name="T26" fmla="*/ 0 w 472"/>
                    <a:gd name="T27" fmla="*/ 0 h 92"/>
                    <a:gd name="T28" fmla="*/ 0 w 472"/>
                    <a:gd name="T29" fmla="*/ 0 h 92"/>
                    <a:gd name="T30" fmla="*/ 0 w 472"/>
                    <a:gd name="T31" fmla="*/ 0 h 92"/>
                    <a:gd name="T32" fmla="*/ 0 w 472"/>
                    <a:gd name="T33" fmla="*/ 0 h 92"/>
                    <a:gd name="T34" fmla="*/ 0 w 472"/>
                    <a:gd name="T35" fmla="*/ 0 h 92"/>
                    <a:gd name="T36" fmla="*/ 0 w 472"/>
                    <a:gd name="T37" fmla="*/ 0 h 92"/>
                    <a:gd name="T38" fmla="*/ 0 w 472"/>
                    <a:gd name="T39" fmla="*/ 0 h 92"/>
                    <a:gd name="T40" fmla="*/ 0 w 472"/>
                    <a:gd name="T41" fmla="*/ 0 h 92"/>
                    <a:gd name="T42" fmla="*/ 0 w 472"/>
                    <a:gd name="T43" fmla="*/ 0 h 92"/>
                    <a:gd name="T44" fmla="*/ 0 w 472"/>
                    <a:gd name="T45" fmla="*/ 0 h 92"/>
                    <a:gd name="T46" fmla="*/ 0 w 472"/>
                    <a:gd name="T47" fmla="*/ 0 h 92"/>
                    <a:gd name="T48" fmla="*/ 0 w 472"/>
                    <a:gd name="T49" fmla="*/ 0 h 92"/>
                    <a:gd name="T50" fmla="*/ 0 w 472"/>
                    <a:gd name="T51" fmla="*/ 0 h 92"/>
                    <a:gd name="T52" fmla="*/ 0 w 472"/>
                    <a:gd name="T53" fmla="*/ 0 h 92"/>
                    <a:gd name="T54" fmla="*/ 0 w 472"/>
                    <a:gd name="T55" fmla="*/ 0 h 92"/>
                    <a:gd name="T56" fmla="*/ 0 w 472"/>
                    <a:gd name="T57" fmla="*/ 0 h 92"/>
                    <a:gd name="T58" fmla="*/ 0 w 472"/>
                    <a:gd name="T59" fmla="*/ 0 h 92"/>
                    <a:gd name="T60" fmla="*/ 0 w 472"/>
                    <a:gd name="T61" fmla="*/ 0 h 92"/>
                    <a:gd name="T62" fmla="*/ 0 w 472"/>
                    <a:gd name="T63" fmla="*/ 0 h 92"/>
                    <a:gd name="T64" fmla="*/ 0 w 472"/>
                    <a:gd name="T65" fmla="*/ 0 h 92"/>
                    <a:gd name="T66" fmla="*/ 0 w 472"/>
                    <a:gd name="T67" fmla="*/ 0 h 92"/>
                    <a:gd name="T68" fmla="*/ 0 w 472"/>
                    <a:gd name="T69" fmla="*/ 0 h 92"/>
                    <a:gd name="T70" fmla="*/ 0 w 472"/>
                    <a:gd name="T71" fmla="*/ 0 h 92"/>
                    <a:gd name="T72" fmla="*/ 0 w 472"/>
                    <a:gd name="T73" fmla="*/ 0 h 92"/>
                    <a:gd name="T74" fmla="*/ 0 w 472"/>
                    <a:gd name="T75" fmla="*/ 0 h 92"/>
                    <a:gd name="T76" fmla="*/ 0 w 472"/>
                    <a:gd name="T77" fmla="*/ 0 h 92"/>
                    <a:gd name="T78" fmla="*/ 0 w 472"/>
                    <a:gd name="T79" fmla="*/ 0 h 92"/>
                    <a:gd name="T80" fmla="*/ 0 w 472"/>
                    <a:gd name="T81" fmla="*/ 0 h 92"/>
                    <a:gd name="T82" fmla="*/ 0 w 472"/>
                    <a:gd name="T83" fmla="*/ 0 h 92"/>
                    <a:gd name="T84" fmla="*/ 0 w 472"/>
                    <a:gd name="T85" fmla="*/ 0 h 92"/>
                    <a:gd name="T86" fmla="*/ 0 w 472"/>
                    <a:gd name="T87" fmla="*/ 0 h 92"/>
                    <a:gd name="T88" fmla="*/ 0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8" name="Freeform 431"/>
                <p:cNvSpPr>
                  <a:spLocks/>
                </p:cNvSpPr>
                <p:nvPr/>
              </p:nvSpPr>
              <p:spPr bwMode="auto">
                <a:xfrm>
                  <a:off x="1513" y="1136"/>
                  <a:ext cx="106" cy="45"/>
                </a:xfrm>
                <a:custGeom>
                  <a:avLst/>
                  <a:gdLst>
                    <a:gd name="T0" fmla="*/ 0 w 326"/>
                    <a:gd name="T1" fmla="*/ 0 h 135"/>
                    <a:gd name="T2" fmla="*/ 0 w 326"/>
                    <a:gd name="T3" fmla="*/ 0 h 135"/>
                    <a:gd name="T4" fmla="*/ 0 w 326"/>
                    <a:gd name="T5" fmla="*/ 0 h 135"/>
                    <a:gd name="T6" fmla="*/ 0 w 326"/>
                    <a:gd name="T7" fmla="*/ 0 h 135"/>
                    <a:gd name="T8" fmla="*/ 0 w 326"/>
                    <a:gd name="T9" fmla="*/ 0 h 135"/>
                    <a:gd name="T10" fmla="*/ 0 w 326"/>
                    <a:gd name="T11" fmla="*/ 0 h 135"/>
                    <a:gd name="T12" fmla="*/ 0 w 326"/>
                    <a:gd name="T13" fmla="*/ 0 h 135"/>
                    <a:gd name="T14" fmla="*/ 0 w 326"/>
                    <a:gd name="T15" fmla="*/ 0 h 135"/>
                    <a:gd name="T16" fmla="*/ 0 w 326"/>
                    <a:gd name="T17" fmla="*/ 0 h 135"/>
                    <a:gd name="T18" fmla="*/ 0 w 326"/>
                    <a:gd name="T19" fmla="*/ 0 h 135"/>
                    <a:gd name="T20" fmla="*/ 0 w 326"/>
                    <a:gd name="T21" fmla="*/ 0 h 135"/>
                    <a:gd name="T22" fmla="*/ 0 w 326"/>
                    <a:gd name="T23" fmla="*/ 0 h 135"/>
                    <a:gd name="T24" fmla="*/ 0 w 326"/>
                    <a:gd name="T25" fmla="*/ 0 h 135"/>
                    <a:gd name="T26" fmla="*/ 0 w 326"/>
                    <a:gd name="T27" fmla="*/ 0 h 135"/>
                    <a:gd name="T28" fmla="*/ 0 w 326"/>
                    <a:gd name="T29" fmla="*/ 0 h 135"/>
                    <a:gd name="T30" fmla="*/ 0 w 326"/>
                    <a:gd name="T31" fmla="*/ 0 h 135"/>
                    <a:gd name="T32" fmla="*/ 0 w 326"/>
                    <a:gd name="T33" fmla="*/ 0 h 135"/>
                    <a:gd name="T34" fmla="*/ 0 w 326"/>
                    <a:gd name="T35" fmla="*/ 0 h 135"/>
                    <a:gd name="T36" fmla="*/ 0 w 326"/>
                    <a:gd name="T37" fmla="*/ 0 h 135"/>
                    <a:gd name="T38" fmla="*/ 0 w 326"/>
                    <a:gd name="T39" fmla="*/ 0 h 135"/>
                    <a:gd name="T40" fmla="*/ 0 w 326"/>
                    <a:gd name="T41" fmla="*/ 0 h 135"/>
                    <a:gd name="T42" fmla="*/ 0 w 326"/>
                    <a:gd name="T43" fmla="*/ 0 h 135"/>
                    <a:gd name="T44" fmla="*/ 0 w 326"/>
                    <a:gd name="T45" fmla="*/ 0 h 135"/>
                    <a:gd name="T46" fmla="*/ 0 w 326"/>
                    <a:gd name="T47" fmla="*/ 0 h 135"/>
                    <a:gd name="T48" fmla="*/ 0 w 326"/>
                    <a:gd name="T49" fmla="*/ 0 h 135"/>
                    <a:gd name="T50" fmla="*/ 0 w 326"/>
                    <a:gd name="T51" fmla="*/ 0 h 135"/>
                    <a:gd name="T52" fmla="*/ 0 w 326"/>
                    <a:gd name="T53" fmla="*/ 0 h 135"/>
                    <a:gd name="T54" fmla="*/ 0 w 326"/>
                    <a:gd name="T55" fmla="*/ 0 h 135"/>
                    <a:gd name="T56" fmla="*/ 0 w 326"/>
                    <a:gd name="T57" fmla="*/ 0 h 135"/>
                    <a:gd name="T58" fmla="*/ 0 w 326"/>
                    <a:gd name="T59" fmla="*/ 0 h 135"/>
                    <a:gd name="T60" fmla="*/ 0 w 326"/>
                    <a:gd name="T61" fmla="*/ 0 h 135"/>
                    <a:gd name="T62" fmla="*/ 0 w 326"/>
                    <a:gd name="T63" fmla="*/ 0 h 135"/>
                    <a:gd name="T64" fmla="*/ 0 w 326"/>
                    <a:gd name="T65" fmla="*/ 0 h 135"/>
                    <a:gd name="T66" fmla="*/ 0 w 326"/>
                    <a:gd name="T67" fmla="*/ 0 h 135"/>
                    <a:gd name="T68" fmla="*/ 0 w 326"/>
                    <a:gd name="T69" fmla="*/ 0 h 135"/>
                    <a:gd name="T70" fmla="*/ 0 w 326"/>
                    <a:gd name="T71" fmla="*/ 0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19" name="Freeform 432"/>
                <p:cNvSpPr>
                  <a:spLocks/>
                </p:cNvSpPr>
                <p:nvPr/>
              </p:nvSpPr>
              <p:spPr bwMode="auto">
                <a:xfrm>
                  <a:off x="1584" y="1245"/>
                  <a:ext cx="51" cy="18"/>
                </a:xfrm>
                <a:custGeom>
                  <a:avLst/>
                  <a:gdLst>
                    <a:gd name="T0" fmla="*/ 0 w 159"/>
                    <a:gd name="T1" fmla="*/ 0 h 56"/>
                    <a:gd name="T2" fmla="*/ 0 w 159"/>
                    <a:gd name="T3" fmla="*/ 0 h 56"/>
                    <a:gd name="T4" fmla="*/ 0 w 159"/>
                    <a:gd name="T5" fmla="*/ 0 h 56"/>
                    <a:gd name="T6" fmla="*/ 0 w 159"/>
                    <a:gd name="T7" fmla="*/ 0 h 56"/>
                    <a:gd name="T8" fmla="*/ 0 w 159"/>
                    <a:gd name="T9" fmla="*/ 0 h 56"/>
                    <a:gd name="T10" fmla="*/ 0 w 159"/>
                    <a:gd name="T11" fmla="*/ 0 h 56"/>
                    <a:gd name="T12" fmla="*/ 0 w 159"/>
                    <a:gd name="T13" fmla="*/ 0 h 56"/>
                    <a:gd name="T14" fmla="*/ 0 w 159"/>
                    <a:gd name="T15" fmla="*/ 0 h 56"/>
                    <a:gd name="T16" fmla="*/ 0 w 159"/>
                    <a:gd name="T17" fmla="*/ 0 h 56"/>
                    <a:gd name="T18" fmla="*/ 0 w 159"/>
                    <a:gd name="T19" fmla="*/ 0 h 56"/>
                    <a:gd name="T20" fmla="*/ 0 w 159"/>
                    <a:gd name="T21" fmla="*/ 0 h 56"/>
                    <a:gd name="T22" fmla="*/ 0 w 159"/>
                    <a:gd name="T23" fmla="*/ 0 h 56"/>
                    <a:gd name="T24" fmla="*/ 0 w 159"/>
                    <a:gd name="T25" fmla="*/ 0 h 56"/>
                    <a:gd name="T26" fmla="*/ 0 w 159"/>
                    <a:gd name="T27" fmla="*/ 0 h 56"/>
                    <a:gd name="T28" fmla="*/ 0 w 159"/>
                    <a:gd name="T29" fmla="*/ 0 h 56"/>
                    <a:gd name="T30" fmla="*/ 0 w 159"/>
                    <a:gd name="T31" fmla="*/ 0 h 56"/>
                    <a:gd name="T32" fmla="*/ 0 w 159"/>
                    <a:gd name="T33" fmla="*/ 0 h 56"/>
                    <a:gd name="T34" fmla="*/ 0 w 159"/>
                    <a:gd name="T35" fmla="*/ 0 h 56"/>
                    <a:gd name="T36" fmla="*/ 0 w 159"/>
                    <a:gd name="T37" fmla="*/ 0 h 56"/>
                    <a:gd name="T38" fmla="*/ 0 w 159"/>
                    <a:gd name="T39" fmla="*/ 0 h 56"/>
                    <a:gd name="T40" fmla="*/ 0 w 159"/>
                    <a:gd name="T41" fmla="*/ 0 h 56"/>
                    <a:gd name="T42" fmla="*/ 0 w 159"/>
                    <a:gd name="T43" fmla="*/ 0 h 56"/>
                    <a:gd name="T44" fmla="*/ 0 w 159"/>
                    <a:gd name="T45" fmla="*/ 0 h 56"/>
                    <a:gd name="T46" fmla="*/ 0 w 159"/>
                    <a:gd name="T47" fmla="*/ 0 h 56"/>
                    <a:gd name="T48" fmla="*/ 0 w 159"/>
                    <a:gd name="T49" fmla="*/ 0 h 56"/>
                    <a:gd name="T50" fmla="*/ 0 w 159"/>
                    <a:gd name="T51" fmla="*/ 0 h 56"/>
                    <a:gd name="T52" fmla="*/ 0 w 159"/>
                    <a:gd name="T53" fmla="*/ 0 h 56"/>
                    <a:gd name="T54" fmla="*/ 0 w 159"/>
                    <a:gd name="T55" fmla="*/ 0 h 56"/>
                    <a:gd name="T56" fmla="*/ 0 w 159"/>
                    <a:gd name="T57" fmla="*/ 0 h 56"/>
                    <a:gd name="T58" fmla="*/ 0 w 159"/>
                    <a:gd name="T59" fmla="*/ 0 h 56"/>
                    <a:gd name="T60" fmla="*/ 0 w 159"/>
                    <a:gd name="T61" fmla="*/ 0 h 56"/>
                    <a:gd name="T62" fmla="*/ 0 w 159"/>
                    <a:gd name="T63" fmla="*/ 0 h 56"/>
                    <a:gd name="T64" fmla="*/ 0 w 159"/>
                    <a:gd name="T65" fmla="*/ 0 h 56"/>
                    <a:gd name="T66" fmla="*/ 0 w 159"/>
                    <a:gd name="T67" fmla="*/ 0 h 56"/>
                    <a:gd name="T68" fmla="*/ 0 w 159"/>
                    <a:gd name="T69" fmla="*/ 0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720" name="Freeform 433"/>
                <p:cNvSpPr>
                  <a:spLocks/>
                </p:cNvSpPr>
                <p:nvPr/>
              </p:nvSpPr>
              <p:spPr bwMode="auto">
                <a:xfrm>
                  <a:off x="534" y="1280"/>
                  <a:ext cx="1205" cy="539"/>
                </a:xfrm>
                <a:custGeom>
                  <a:avLst/>
                  <a:gdLst>
                    <a:gd name="T0" fmla="*/ 0 w 3734"/>
                    <a:gd name="T1" fmla="*/ 0 h 1644"/>
                    <a:gd name="T2" fmla="*/ 0 w 3734"/>
                    <a:gd name="T3" fmla="*/ 0 h 1644"/>
                    <a:gd name="T4" fmla="*/ 0 w 3734"/>
                    <a:gd name="T5" fmla="*/ 0 h 1644"/>
                    <a:gd name="T6" fmla="*/ 0 w 3734"/>
                    <a:gd name="T7" fmla="*/ 0 h 1644"/>
                    <a:gd name="T8" fmla="*/ 0 w 3734"/>
                    <a:gd name="T9" fmla="*/ 0 h 1644"/>
                    <a:gd name="T10" fmla="*/ 0 w 3734"/>
                    <a:gd name="T11" fmla="*/ 0 h 1644"/>
                    <a:gd name="T12" fmla="*/ 0 w 3734"/>
                    <a:gd name="T13" fmla="*/ 0 h 1644"/>
                    <a:gd name="T14" fmla="*/ 0 w 3734"/>
                    <a:gd name="T15" fmla="*/ 0 h 1644"/>
                    <a:gd name="T16" fmla="*/ 0 w 3734"/>
                    <a:gd name="T17" fmla="*/ 0 h 1644"/>
                    <a:gd name="T18" fmla="*/ 0 w 3734"/>
                    <a:gd name="T19" fmla="*/ 0 h 1644"/>
                    <a:gd name="T20" fmla="*/ 0 w 3734"/>
                    <a:gd name="T21" fmla="*/ 0 h 1644"/>
                    <a:gd name="T22" fmla="*/ 0 w 3734"/>
                    <a:gd name="T23" fmla="*/ 0 h 1644"/>
                    <a:gd name="T24" fmla="*/ 0 w 3734"/>
                    <a:gd name="T25" fmla="*/ 0 h 1644"/>
                    <a:gd name="T26" fmla="*/ 0 w 3734"/>
                    <a:gd name="T27" fmla="*/ 0 h 1644"/>
                    <a:gd name="T28" fmla="*/ 0 w 3734"/>
                    <a:gd name="T29" fmla="*/ 0 h 1644"/>
                    <a:gd name="T30" fmla="*/ 0 w 3734"/>
                    <a:gd name="T31" fmla="*/ 0 h 1644"/>
                    <a:gd name="T32" fmla="*/ 0 w 3734"/>
                    <a:gd name="T33" fmla="*/ 0 h 1644"/>
                    <a:gd name="T34" fmla="*/ 0 w 3734"/>
                    <a:gd name="T35" fmla="*/ 0 h 1644"/>
                    <a:gd name="T36" fmla="*/ 0 w 3734"/>
                    <a:gd name="T37" fmla="*/ 0 h 1644"/>
                    <a:gd name="T38" fmla="*/ 0 w 3734"/>
                    <a:gd name="T39" fmla="*/ 0 h 1644"/>
                    <a:gd name="T40" fmla="*/ 0 w 3734"/>
                    <a:gd name="T41" fmla="*/ 0 h 1644"/>
                    <a:gd name="T42" fmla="*/ 0 w 3734"/>
                    <a:gd name="T43" fmla="*/ 0 h 1644"/>
                    <a:gd name="T44" fmla="*/ 0 w 3734"/>
                    <a:gd name="T45" fmla="*/ 0 h 1644"/>
                    <a:gd name="T46" fmla="*/ 0 w 3734"/>
                    <a:gd name="T47" fmla="*/ 0 h 1644"/>
                    <a:gd name="T48" fmla="*/ 0 w 3734"/>
                    <a:gd name="T49" fmla="*/ 0 h 1644"/>
                    <a:gd name="T50" fmla="*/ 0 w 3734"/>
                    <a:gd name="T51" fmla="*/ 0 h 1644"/>
                    <a:gd name="T52" fmla="*/ 0 w 3734"/>
                    <a:gd name="T53" fmla="*/ 0 h 1644"/>
                    <a:gd name="T54" fmla="*/ 0 w 3734"/>
                    <a:gd name="T55" fmla="*/ 0 h 1644"/>
                    <a:gd name="T56" fmla="*/ 0 w 3734"/>
                    <a:gd name="T57" fmla="*/ 0 h 1644"/>
                    <a:gd name="T58" fmla="*/ 0 w 3734"/>
                    <a:gd name="T59" fmla="*/ 0 h 1644"/>
                    <a:gd name="T60" fmla="*/ 0 w 3734"/>
                    <a:gd name="T61" fmla="*/ 0 h 1644"/>
                    <a:gd name="T62" fmla="*/ 0 w 3734"/>
                    <a:gd name="T63" fmla="*/ 0 h 1644"/>
                    <a:gd name="T64" fmla="*/ 0 w 3734"/>
                    <a:gd name="T65" fmla="*/ 0 h 1644"/>
                    <a:gd name="T66" fmla="*/ 0 w 3734"/>
                    <a:gd name="T67" fmla="*/ 0 h 1644"/>
                    <a:gd name="T68" fmla="*/ 0 w 3734"/>
                    <a:gd name="T69" fmla="*/ 0 h 1644"/>
                    <a:gd name="T70" fmla="*/ 0 w 3734"/>
                    <a:gd name="T71" fmla="*/ 0 h 1644"/>
                    <a:gd name="T72" fmla="*/ 0 w 3734"/>
                    <a:gd name="T73" fmla="*/ 0 h 1644"/>
                    <a:gd name="T74" fmla="*/ 0 w 3734"/>
                    <a:gd name="T75" fmla="*/ 0 h 1644"/>
                    <a:gd name="T76" fmla="*/ 0 w 3734"/>
                    <a:gd name="T77" fmla="*/ 0 h 1644"/>
                    <a:gd name="T78" fmla="*/ 0 w 3734"/>
                    <a:gd name="T79" fmla="*/ 0 h 1644"/>
                    <a:gd name="T80" fmla="*/ 0 w 3734"/>
                    <a:gd name="T81" fmla="*/ 0 h 1644"/>
                    <a:gd name="T82" fmla="*/ 0 w 3734"/>
                    <a:gd name="T83" fmla="*/ 0 h 1644"/>
                    <a:gd name="T84" fmla="*/ 0 w 3734"/>
                    <a:gd name="T85" fmla="*/ 0 h 1644"/>
                    <a:gd name="T86" fmla="*/ 0 w 3734"/>
                    <a:gd name="T87" fmla="*/ 0 h 1644"/>
                    <a:gd name="T88" fmla="*/ 0 w 3734"/>
                    <a:gd name="T89" fmla="*/ 0 h 1644"/>
                    <a:gd name="T90" fmla="*/ 0 w 3734"/>
                    <a:gd name="T91" fmla="*/ 0 h 1644"/>
                    <a:gd name="T92" fmla="*/ 0 w 3734"/>
                    <a:gd name="T93" fmla="*/ 0 h 1644"/>
                    <a:gd name="T94" fmla="*/ 0 w 3734"/>
                    <a:gd name="T95" fmla="*/ 0 h 1644"/>
                    <a:gd name="T96" fmla="*/ 0 w 3734"/>
                    <a:gd name="T97" fmla="*/ 0 h 1644"/>
                    <a:gd name="T98" fmla="*/ 0 w 3734"/>
                    <a:gd name="T99" fmla="*/ 0 h 1644"/>
                    <a:gd name="T100" fmla="*/ 0 w 3734"/>
                    <a:gd name="T101" fmla="*/ 0 h 1644"/>
                    <a:gd name="T102" fmla="*/ 0 w 3734"/>
                    <a:gd name="T103" fmla="*/ 0 h 1644"/>
                    <a:gd name="T104" fmla="*/ 0 w 3734"/>
                    <a:gd name="T105" fmla="*/ 0 h 1644"/>
                    <a:gd name="T106" fmla="*/ 0 w 3734"/>
                    <a:gd name="T107" fmla="*/ 0 h 1644"/>
                    <a:gd name="T108" fmla="*/ 0 w 3734"/>
                    <a:gd name="T109" fmla="*/ 0 h 1644"/>
                    <a:gd name="T110" fmla="*/ 0 w 3734"/>
                    <a:gd name="T111" fmla="*/ 0 h 1644"/>
                    <a:gd name="T112" fmla="*/ 0 w 3734"/>
                    <a:gd name="T113" fmla="*/ 0 h 1644"/>
                    <a:gd name="T114" fmla="*/ 0 w 3734"/>
                    <a:gd name="T115" fmla="*/ 0 h 1644"/>
                    <a:gd name="T116" fmla="*/ 0 w 3734"/>
                    <a:gd name="T117" fmla="*/ 0 h 1644"/>
                    <a:gd name="T118" fmla="*/ 0 w 3734"/>
                    <a:gd name="T119" fmla="*/ 0 h 1644"/>
                    <a:gd name="T120" fmla="*/ 0 w 3734"/>
                    <a:gd name="T121" fmla="*/ 0 h 1644"/>
                    <a:gd name="T122" fmla="*/ 0 w 3734"/>
                    <a:gd name="T123" fmla="*/ 0 h 1644"/>
                    <a:gd name="T124" fmla="*/ 0 w 3734"/>
                    <a:gd name="T125" fmla="*/ 0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562" name="Freeform 434"/>
              <p:cNvSpPr>
                <a:spLocks/>
              </p:cNvSpPr>
              <p:nvPr>
                <p:custDataLst>
                  <p:tags r:id="rId275"/>
                </p:custDataLst>
              </p:nvPr>
            </p:nvSpPr>
            <p:spPr bwMode="auto">
              <a:xfrm>
                <a:off x="4757738" y="3541713"/>
                <a:ext cx="127000" cy="158750"/>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mpd="sng">
                <a:solidFill>
                  <a:srgbClr val="FFFFFF"/>
                </a:solidFill>
                <a:prstDash val="solid"/>
                <a:round/>
                <a:headEnd/>
                <a:tailEnd/>
              </a:ln>
            </p:spPr>
            <p:txBody>
              <a:bodyPr/>
              <a:lstStyle/>
              <a:p>
                <a:endParaRPr lang="de-DE"/>
              </a:p>
            </p:txBody>
          </p:sp>
          <p:sp>
            <p:nvSpPr>
              <p:cNvPr id="8563" name="Freeform 435"/>
              <p:cNvSpPr>
                <a:spLocks/>
              </p:cNvSpPr>
              <p:nvPr>
                <p:custDataLst>
                  <p:tags r:id="rId276"/>
                </p:custDataLst>
              </p:nvPr>
            </p:nvSpPr>
            <p:spPr bwMode="auto">
              <a:xfrm>
                <a:off x="4864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p>
                <a:endParaRPr lang="de-DE"/>
              </a:p>
            </p:txBody>
          </p:sp>
          <p:sp>
            <p:nvSpPr>
              <p:cNvPr id="8564" name="Freeform 436"/>
              <p:cNvSpPr>
                <a:spLocks/>
              </p:cNvSpPr>
              <p:nvPr>
                <p:custDataLst>
                  <p:tags r:id="rId277"/>
                </p:custDataLst>
              </p:nvPr>
            </p:nvSpPr>
            <p:spPr bwMode="auto">
              <a:xfrm>
                <a:off x="4354513" y="2928938"/>
                <a:ext cx="249237"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a:lstStyle/>
              <a:p>
                <a:endParaRPr lang="de-DE"/>
              </a:p>
            </p:txBody>
          </p:sp>
          <p:sp>
            <p:nvSpPr>
              <p:cNvPr id="8565" name="Freeform 437"/>
              <p:cNvSpPr>
                <a:spLocks/>
              </p:cNvSpPr>
              <p:nvPr>
                <p:custDataLst>
                  <p:tags r:id="rId278"/>
                </p:custDataLst>
              </p:nvPr>
            </p:nvSpPr>
            <p:spPr bwMode="auto">
              <a:xfrm>
                <a:off x="4030663" y="2311400"/>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a:moveTo>
                      <a:pt x="26" y="0"/>
                    </a:moveTo>
                    <a:lnTo>
                      <a:pt x="0" y="18"/>
                    </a:lnTo>
                    <a:lnTo>
                      <a:pt x="23" y="36"/>
                    </a:lnTo>
                    <a:lnTo>
                      <a:pt x="45" y="15"/>
                    </a:lnTo>
                    <a:lnTo>
                      <a:pt x="26" y="0"/>
                    </a:lnTo>
                    <a:close/>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31" name="Group 438"/>
              <p:cNvGrpSpPr>
                <a:grpSpLocks/>
              </p:cNvGrpSpPr>
              <p:nvPr>
                <p:custDataLst>
                  <p:tags r:id="rId279"/>
                </p:custDataLst>
              </p:nvPr>
            </p:nvGrpSpPr>
            <p:grpSpPr bwMode="auto">
              <a:xfrm>
                <a:off x="2330450" y="4371975"/>
                <a:ext cx="384175" cy="1031875"/>
                <a:chOff x="1589" y="3126"/>
                <a:chExt cx="290" cy="657"/>
              </a:xfrm>
            </p:grpSpPr>
            <p:sp>
              <p:nvSpPr>
                <p:cNvPr id="8676" name="Freeform 439"/>
                <p:cNvSpPr>
                  <a:spLocks/>
                </p:cNvSpPr>
                <p:nvPr/>
              </p:nvSpPr>
              <p:spPr bwMode="auto">
                <a:xfrm>
                  <a:off x="1748" y="3531"/>
                  <a:ext cx="15" cy="17"/>
                </a:xfrm>
                <a:custGeom>
                  <a:avLst/>
                  <a:gdLst>
                    <a:gd name="T0" fmla="*/ 0 w 46"/>
                    <a:gd name="T1" fmla="*/ 0 h 51"/>
                    <a:gd name="T2" fmla="*/ 0 w 46"/>
                    <a:gd name="T3" fmla="*/ 0 h 51"/>
                    <a:gd name="T4" fmla="*/ 0 w 46"/>
                    <a:gd name="T5" fmla="*/ 0 h 51"/>
                    <a:gd name="T6" fmla="*/ 0 w 46"/>
                    <a:gd name="T7" fmla="*/ 0 h 51"/>
                    <a:gd name="T8" fmla="*/ 0 w 46"/>
                    <a:gd name="T9" fmla="*/ 0 h 51"/>
                    <a:gd name="T10" fmla="*/ 0 w 46"/>
                    <a:gd name="T11" fmla="*/ 0 h 51"/>
                    <a:gd name="T12" fmla="*/ 0 w 46"/>
                    <a:gd name="T13" fmla="*/ 0 h 51"/>
                    <a:gd name="T14" fmla="*/ 0 w 46"/>
                    <a:gd name="T15" fmla="*/ 0 h 51"/>
                    <a:gd name="T16" fmla="*/ 0 w 46"/>
                    <a:gd name="T17" fmla="*/ 0 h 51"/>
                    <a:gd name="T18" fmla="*/ 0 w 46"/>
                    <a:gd name="T19" fmla="*/ 0 h 51"/>
                    <a:gd name="T20" fmla="*/ 0 w 46"/>
                    <a:gd name="T21" fmla="*/ 0 h 51"/>
                    <a:gd name="T22" fmla="*/ 0 w 46"/>
                    <a:gd name="T23" fmla="*/ 0 h 51"/>
                    <a:gd name="T24" fmla="*/ 0 w 46"/>
                    <a:gd name="T25" fmla="*/ 0 h 51"/>
                    <a:gd name="T26" fmla="*/ 0 w 46"/>
                    <a:gd name="T27" fmla="*/ 0 h 51"/>
                    <a:gd name="T28" fmla="*/ 0 w 46"/>
                    <a:gd name="T29" fmla="*/ 0 h 51"/>
                    <a:gd name="T30" fmla="*/ 0 w 46"/>
                    <a:gd name="T31" fmla="*/ 0 h 51"/>
                    <a:gd name="T32" fmla="*/ 0 w 46"/>
                    <a:gd name="T33" fmla="*/ 0 h 51"/>
                    <a:gd name="T34" fmla="*/ 0 w 46"/>
                    <a:gd name="T35" fmla="*/ 0 h 51"/>
                    <a:gd name="T36" fmla="*/ 0 w 46"/>
                    <a:gd name="T37" fmla="*/ 0 h 51"/>
                    <a:gd name="T38" fmla="*/ 0 w 46"/>
                    <a:gd name="T39" fmla="*/ 0 h 51"/>
                    <a:gd name="T40" fmla="*/ 0 w 46"/>
                    <a:gd name="T41" fmla="*/ 0 h 51"/>
                    <a:gd name="T42" fmla="*/ 0 w 46"/>
                    <a:gd name="T43" fmla="*/ 0 h 51"/>
                    <a:gd name="T44" fmla="*/ 0 w 46"/>
                    <a:gd name="T45" fmla="*/ 0 h 51"/>
                    <a:gd name="T46" fmla="*/ 0 w 46"/>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7" name="Freeform 440"/>
                <p:cNvSpPr>
                  <a:spLocks/>
                </p:cNvSpPr>
                <p:nvPr/>
              </p:nvSpPr>
              <p:spPr bwMode="auto">
                <a:xfrm>
                  <a:off x="1759" y="3730"/>
                  <a:ext cx="63" cy="53"/>
                </a:xfrm>
                <a:custGeom>
                  <a:avLst/>
                  <a:gdLst>
                    <a:gd name="T0" fmla="*/ 0 w 192"/>
                    <a:gd name="T1" fmla="*/ 0 h 158"/>
                    <a:gd name="T2" fmla="*/ 0 w 192"/>
                    <a:gd name="T3" fmla="*/ 0 h 158"/>
                    <a:gd name="T4" fmla="*/ 0 w 192"/>
                    <a:gd name="T5" fmla="*/ 0 h 158"/>
                    <a:gd name="T6" fmla="*/ 0 w 192"/>
                    <a:gd name="T7" fmla="*/ 0 h 158"/>
                    <a:gd name="T8" fmla="*/ 0 w 192"/>
                    <a:gd name="T9" fmla="*/ 0 h 158"/>
                    <a:gd name="T10" fmla="*/ 0 w 192"/>
                    <a:gd name="T11" fmla="*/ 0 h 158"/>
                    <a:gd name="T12" fmla="*/ 0 w 192"/>
                    <a:gd name="T13" fmla="*/ 0 h 158"/>
                    <a:gd name="T14" fmla="*/ 0 w 192"/>
                    <a:gd name="T15" fmla="*/ 0 h 158"/>
                    <a:gd name="T16" fmla="*/ 0 w 192"/>
                    <a:gd name="T17" fmla="*/ 0 h 158"/>
                    <a:gd name="T18" fmla="*/ 0 w 192"/>
                    <a:gd name="T19" fmla="*/ 0 h 158"/>
                    <a:gd name="T20" fmla="*/ 0 w 192"/>
                    <a:gd name="T21" fmla="*/ 0 h 158"/>
                    <a:gd name="T22" fmla="*/ 0 w 192"/>
                    <a:gd name="T23" fmla="*/ 0 h 158"/>
                    <a:gd name="T24" fmla="*/ 0 w 192"/>
                    <a:gd name="T25" fmla="*/ 0 h 158"/>
                    <a:gd name="T26" fmla="*/ 0 w 192"/>
                    <a:gd name="T27" fmla="*/ 0 h 158"/>
                    <a:gd name="T28" fmla="*/ 0 w 192"/>
                    <a:gd name="T29" fmla="*/ 0 h 158"/>
                    <a:gd name="T30" fmla="*/ 0 w 192"/>
                    <a:gd name="T31" fmla="*/ 0 h 158"/>
                    <a:gd name="T32" fmla="*/ 0 w 192"/>
                    <a:gd name="T33" fmla="*/ 0 h 158"/>
                    <a:gd name="T34" fmla="*/ 0 w 192"/>
                    <a:gd name="T35" fmla="*/ 0 h 158"/>
                    <a:gd name="T36" fmla="*/ 0 w 192"/>
                    <a:gd name="T37" fmla="*/ 0 h 158"/>
                    <a:gd name="T38" fmla="*/ 0 w 192"/>
                    <a:gd name="T39" fmla="*/ 0 h 158"/>
                    <a:gd name="T40" fmla="*/ 0 w 192"/>
                    <a:gd name="T41" fmla="*/ 0 h 158"/>
                    <a:gd name="T42" fmla="*/ 0 w 192"/>
                    <a:gd name="T43" fmla="*/ 0 h 158"/>
                    <a:gd name="T44" fmla="*/ 0 w 192"/>
                    <a:gd name="T45" fmla="*/ 0 h 158"/>
                    <a:gd name="T46" fmla="*/ 0 w 192"/>
                    <a:gd name="T47" fmla="*/ 0 h 158"/>
                    <a:gd name="T48" fmla="*/ 0 w 192"/>
                    <a:gd name="T49" fmla="*/ 0 h 158"/>
                    <a:gd name="T50" fmla="*/ 0 w 192"/>
                    <a:gd name="T51" fmla="*/ 0 h 158"/>
                    <a:gd name="T52" fmla="*/ 0 w 192"/>
                    <a:gd name="T53" fmla="*/ 0 h 158"/>
                    <a:gd name="T54" fmla="*/ 0 w 192"/>
                    <a:gd name="T55" fmla="*/ 0 h 158"/>
                    <a:gd name="T56" fmla="*/ 0 w 192"/>
                    <a:gd name="T57" fmla="*/ 0 h 158"/>
                    <a:gd name="T58" fmla="*/ 0 w 192"/>
                    <a:gd name="T59" fmla="*/ 0 h 158"/>
                    <a:gd name="T60" fmla="*/ 0 w 192"/>
                    <a:gd name="T61" fmla="*/ 0 h 158"/>
                    <a:gd name="T62" fmla="*/ 0 w 192"/>
                    <a:gd name="T63" fmla="*/ 0 h 158"/>
                    <a:gd name="T64" fmla="*/ 0 w 192"/>
                    <a:gd name="T65" fmla="*/ 0 h 158"/>
                    <a:gd name="T66" fmla="*/ 0 w 192"/>
                    <a:gd name="T67" fmla="*/ 0 h 158"/>
                    <a:gd name="T68" fmla="*/ 0 w 192"/>
                    <a:gd name="T69" fmla="*/ 0 h 158"/>
                    <a:gd name="T70" fmla="*/ 0 w 192"/>
                    <a:gd name="T71" fmla="*/ 0 h 158"/>
                    <a:gd name="T72" fmla="*/ 0 w 192"/>
                    <a:gd name="T73" fmla="*/ 0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8" name="Freeform 441"/>
                <p:cNvSpPr>
                  <a:spLocks/>
                </p:cNvSpPr>
                <p:nvPr/>
              </p:nvSpPr>
              <p:spPr bwMode="auto">
                <a:xfrm>
                  <a:off x="1589" y="3126"/>
                  <a:ext cx="290" cy="606"/>
                </a:xfrm>
                <a:custGeom>
                  <a:avLst/>
                  <a:gdLst>
                    <a:gd name="T0" fmla="*/ 0 w 884"/>
                    <a:gd name="T1" fmla="*/ 0 h 1818"/>
                    <a:gd name="T2" fmla="*/ 0 w 884"/>
                    <a:gd name="T3" fmla="*/ 0 h 1818"/>
                    <a:gd name="T4" fmla="*/ 0 w 884"/>
                    <a:gd name="T5" fmla="*/ 0 h 1818"/>
                    <a:gd name="T6" fmla="*/ 0 w 884"/>
                    <a:gd name="T7" fmla="*/ 0 h 1818"/>
                    <a:gd name="T8" fmla="*/ 0 w 884"/>
                    <a:gd name="T9" fmla="*/ 0 h 1818"/>
                    <a:gd name="T10" fmla="*/ 0 w 884"/>
                    <a:gd name="T11" fmla="*/ 0 h 1818"/>
                    <a:gd name="T12" fmla="*/ 0 w 884"/>
                    <a:gd name="T13" fmla="*/ 0 h 1818"/>
                    <a:gd name="T14" fmla="*/ 0 w 884"/>
                    <a:gd name="T15" fmla="*/ 0 h 1818"/>
                    <a:gd name="T16" fmla="*/ 0 w 884"/>
                    <a:gd name="T17" fmla="*/ 0 h 1818"/>
                    <a:gd name="T18" fmla="*/ 0 w 884"/>
                    <a:gd name="T19" fmla="*/ 0 h 1818"/>
                    <a:gd name="T20" fmla="*/ 0 w 884"/>
                    <a:gd name="T21" fmla="*/ 0 h 1818"/>
                    <a:gd name="T22" fmla="*/ 0 w 884"/>
                    <a:gd name="T23" fmla="*/ 0 h 1818"/>
                    <a:gd name="T24" fmla="*/ 0 w 884"/>
                    <a:gd name="T25" fmla="*/ 0 h 1818"/>
                    <a:gd name="T26" fmla="*/ 0 w 884"/>
                    <a:gd name="T27" fmla="*/ 0 h 1818"/>
                    <a:gd name="T28" fmla="*/ 0 w 884"/>
                    <a:gd name="T29" fmla="*/ 0 h 1818"/>
                    <a:gd name="T30" fmla="*/ 0 w 884"/>
                    <a:gd name="T31" fmla="*/ 0 h 1818"/>
                    <a:gd name="T32" fmla="*/ 0 w 884"/>
                    <a:gd name="T33" fmla="*/ 0 h 1818"/>
                    <a:gd name="T34" fmla="*/ 0 w 884"/>
                    <a:gd name="T35" fmla="*/ 0 h 1818"/>
                    <a:gd name="T36" fmla="*/ 0 w 884"/>
                    <a:gd name="T37" fmla="*/ 0 h 1818"/>
                    <a:gd name="T38" fmla="*/ 0 w 884"/>
                    <a:gd name="T39" fmla="*/ 0 h 1818"/>
                    <a:gd name="T40" fmla="*/ 0 w 884"/>
                    <a:gd name="T41" fmla="*/ 0 h 1818"/>
                    <a:gd name="T42" fmla="*/ 0 w 884"/>
                    <a:gd name="T43" fmla="*/ 0 h 1818"/>
                    <a:gd name="T44" fmla="*/ 0 w 884"/>
                    <a:gd name="T45" fmla="*/ 0 h 1818"/>
                    <a:gd name="T46" fmla="*/ 0 w 884"/>
                    <a:gd name="T47" fmla="*/ 0 h 1818"/>
                    <a:gd name="T48" fmla="*/ 0 w 884"/>
                    <a:gd name="T49" fmla="*/ 0 h 1818"/>
                    <a:gd name="T50" fmla="*/ 0 w 884"/>
                    <a:gd name="T51" fmla="*/ 0 h 1818"/>
                    <a:gd name="T52" fmla="*/ 0 w 884"/>
                    <a:gd name="T53" fmla="*/ 0 h 1818"/>
                    <a:gd name="T54" fmla="*/ 0 w 884"/>
                    <a:gd name="T55" fmla="*/ 0 h 1818"/>
                    <a:gd name="T56" fmla="*/ 0 w 884"/>
                    <a:gd name="T57" fmla="*/ 0 h 1818"/>
                    <a:gd name="T58" fmla="*/ 0 w 884"/>
                    <a:gd name="T59" fmla="*/ 0 h 1818"/>
                    <a:gd name="T60" fmla="*/ 0 w 884"/>
                    <a:gd name="T61" fmla="*/ 0 h 1818"/>
                    <a:gd name="T62" fmla="*/ 0 w 884"/>
                    <a:gd name="T63" fmla="*/ 0 h 1818"/>
                    <a:gd name="T64" fmla="*/ 0 w 884"/>
                    <a:gd name="T65" fmla="*/ 0 h 1818"/>
                    <a:gd name="T66" fmla="*/ 0 w 884"/>
                    <a:gd name="T67" fmla="*/ 0 h 1818"/>
                    <a:gd name="T68" fmla="*/ 0 w 884"/>
                    <a:gd name="T69" fmla="*/ 0 h 1818"/>
                    <a:gd name="T70" fmla="*/ 0 w 884"/>
                    <a:gd name="T71" fmla="*/ 0 h 1818"/>
                    <a:gd name="T72" fmla="*/ 0 w 884"/>
                    <a:gd name="T73" fmla="*/ 0 h 1818"/>
                    <a:gd name="T74" fmla="*/ 0 w 884"/>
                    <a:gd name="T75" fmla="*/ 0 h 1818"/>
                    <a:gd name="T76" fmla="*/ 0 w 884"/>
                    <a:gd name="T77" fmla="*/ 0 h 1818"/>
                    <a:gd name="T78" fmla="*/ 0 w 884"/>
                    <a:gd name="T79" fmla="*/ 0 h 1818"/>
                    <a:gd name="T80" fmla="*/ 0 w 884"/>
                    <a:gd name="T81" fmla="*/ 0 h 1818"/>
                    <a:gd name="T82" fmla="*/ 0 w 884"/>
                    <a:gd name="T83" fmla="*/ 0 h 1818"/>
                    <a:gd name="T84" fmla="*/ 0 w 884"/>
                    <a:gd name="T85" fmla="*/ 0 h 1818"/>
                    <a:gd name="T86" fmla="*/ 0 w 884"/>
                    <a:gd name="T87" fmla="*/ 0 h 1818"/>
                    <a:gd name="T88" fmla="*/ 0 w 884"/>
                    <a:gd name="T89" fmla="*/ 0 h 1818"/>
                    <a:gd name="T90" fmla="*/ 0 w 884"/>
                    <a:gd name="T91" fmla="*/ 0 h 1818"/>
                    <a:gd name="T92" fmla="*/ 0 w 884"/>
                    <a:gd name="T93" fmla="*/ 0 h 1818"/>
                    <a:gd name="T94" fmla="*/ 0 w 884"/>
                    <a:gd name="T95" fmla="*/ 0 h 1818"/>
                    <a:gd name="T96" fmla="*/ 0 w 884"/>
                    <a:gd name="T97" fmla="*/ 0 h 1818"/>
                    <a:gd name="T98" fmla="*/ 0 w 884"/>
                    <a:gd name="T99" fmla="*/ 0 h 1818"/>
                    <a:gd name="T100" fmla="*/ 0 w 884"/>
                    <a:gd name="T101" fmla="*/ 0 h 1818"/>
                    <a:gd name="T102" fmla="*/ 0 w 884"/>
                    <a:gd name="T103" fmla="*/ 0 h 1818"/>
                    <a:gd name="T104" fmla="*/ 0 w 884"/>
                    <a:gd name="T105" fmla="*/ 0 h 1818"/>
                    <a:gd name="T106" fmla="*/ 0 w 884"/>
                    <a:gd name="T107" fmla="*/ 0 h 1818"/>
                    <a:gd name="T108" fmla="*/ 0 w 884"/>
                    <a:gd name="T109" fmla="*/ 0 h 1818"/>
                    <a:gd name="T110" fmla="*/ 0 w 884"/>
                    <a:gd name="T111" fmla="*/ 0 h 1818"/>
                    <a:gd name="T112" fmla="*/ 0 w 884"/>
                    <a:gd name="T113" fmla="*/ 0 h 1818"/>
                    <a:gd name="T114" fmla="*/ 0 w 884"/>
                    <a:gd name="T115" fmla="*/ 0 h 1818"/>
                    <a:gd name="T116" fmla="*/ 0 w 884"/>
                    <a:gd name="T117" fmla="*/ 0 h 1818"/>
                    <a:gd name="T118" fmla="*/ 0 w 884"/>
                    <a:gd name="T119" fmla="*/ 0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567" name="Freeform 442"/>
              <p:cNvSpPr>
                <a:spLocks/>
              </p:cNvSpPr>
              <p:nvPr>
                <p:custDataLst>
                  <p:tags r:id="rId280"/>
                </p:custDataLst>
              </p:nvPr>
            </p:nvSpPr>
            <p:spPr bwMode="auto">
              <a:xfrm>
                <a:off x="5040313" y="2324100"/>
                <a:ext cx="123825"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a:lstStyle/>
              <a:p>
                <a:endParaRPr lang="de-DE"/>
              </a:p>
            </p:txBody>
          </p:sp>
          <p:sp>
            <p:nvSpPr>
              <p:cNvPr id="8568" name="Freeform 443"/>
              <p:cNvSpPr>
                <a:spLocks/>
              </p:cNvSpPr>
              <p:nvPr>
                <p:custDataLst>
                  <p:tags r:id="rId281"/>
                </p:custDataLst>
              </p:nvPr>
            </p:nvSpPr>
            <p:spPr bwMode="auto">
              <a:xfrm>
                <a:off x="4506913" y="1897063"/>
                <a:ext cx="20955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C0C0C0"/>
              </a:solidFill>
              <a:ln w="9525" cmpd="sng">
                <a:solidFill>
                  <a:srgbClr val="FFFFFF"/>
                </a:solidFill>
                <a:prstDash val="solid"/>
                <a:round/>
                <a:headEnd/>
                <a:tailEnd/>
              </a:ln>
            </p:spPr>
            <p:txBody>
              <a:bodyPr/>
              <a:lstStyle/>
              <a:p>
                <a:endParaRPr lang="de-DE"/>
              </a:p>
            </p:txBody>
          </p:sp>
          <p:sp>
            <p:nvSpPr>
              <p:cNvPr id="8569" name="Freeform 444"/>
              <p:cNvSpPr>
                <a:spLocks/>
              </p:cNvSpPr>
              <p:nvPr>
                <p:custDataLst>
                  <p:tags r:id="rId282"/>
                </p:custDataLst>
              </p:nvPr>
            </p:nvSpPr>
            <p:spPr bwMode="auto">
              <a:xfrm>
                <a:off x="4364038" y="2228850"/>
                <a:ext cx="82550"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0" name="Freeform 445"/>
              <p:cNvSpPr>
                <a:spLocks/>
              </p:cNvSpPr>
              <p:nvPr>
                <p:custDataLst>
                  <p:tags r:id="rId283"/>
                </p:custDataLst>
              </p:nvPr>
            </p:nvSpPr>
            <p:spPr bwMode="auto">
              <a:xfrm>
                <a:off x="2728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1" name="Freeform 446"/>
              <p:cNvSpPr>
                <a:spLocks/>
              </p:cNvSpPr>
              <p:nvPr>
                <p:custDataLst>
                  <p:tags r:id="rId284"/>
                </p:custDataLst>
              </p:nvPr>
            </p:nvSpPr>
            <p:spPr bwMode="auto">
              <a:xfrm>
                <a:off x="4522788" y="2263775"/>
                <a:ext cx="13335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2" name="Freeform 447"/>
              <p:cNvSpPr>
                <a:spLocks/>
              </p:cNvSpPr>
              <p:nvPr>
                <p:custDataLst>
                  <p:tags r:id="rId285"/>
                </p:custDataLst>
              </p:nvPr>
            </p:nvSpPr>
            <p:spPr bwMode="auto">
              <a:xfrm>
                <a:off x="3878263" y="3190875"/>
                <a:ext cx="177800"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cmpd="sng">
                <a:solidFill>
                  <a:srgbClr val="FFFFFF"/>
                </a:solidFill>
                <a:prstDash val="solid"/>
                <a:round/>
                <a:headEnd/>
                <a:tailEnd/>
              </a:ln>
            </p:spPr>
            <p:txBody>
              <a:bodyPr/>
              <a:lstStyle/>
              <a:p>
                <a:endParaRPr lang="de-DE"/>
              </a:p>
            </p:txBody>
          </p:sp>
          <p:sp>
            <p:nvSpPr>
              <p:cNvPr id="8573" name="Freeform 448"/>
              <p:cNvSpPr>
                <a:spLocks/>
              </p:cNvSpPr>
              <p:nvPr>
                <p:custDataLst>
                  <p:tags r:id="rId286"/>
                </p:custDataLst>
              </p:nvPr>
            </p:nvSpPr>
            <p:spPr bwMode="auto">
              <a:xfrm>
                <a:off x="4225925" y="3259138"/>
                <a:ext cx="193675" cy="349250"/>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mpd="sng">
                <a:solidFill>
                  <a:srgbClr val="FFFFFF"/>
                </a:solidFill>
                <a:prstDash val="solid"/>
                <a:round/>
                <a:headEnd/>
                <a:tailEnd/>
              </a:ln>
            </p:spPr>
            <p:txBody>
              <a:bodyPr/>
              <a:lstStyle/>
              <a:p>
                <a:endParaRPr lang="de-DE"/>
              </a:p>
            </p:txBody>
          </p:sp>
          <p:sp>
            <p:nvSpPr>
              <p:cNvPr id="8574" name="Freeform 449"/>
              <p:cNvSpPr>
                <a:spLocks/>
              </p:cNvSpPr>
              <p:nvPr>
                <p:custDataLst>
                  <p:tags r:id="rId287"/>
                </p:custDataLst>
              </p:nvPr>
            </p:nvSpPr>
            <p:spPr bwMode="auto">
              <a:xfrm>
                <a:off x="6677025" y="3017838"/>
                <a:ext cx="55563" cy="57150"/>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mpd="sng">
                <a:solidFill>
                  <a:srgbClr val="FFFFFF"/>
                </a:solidFill>
                <a:prstDash val="solid"/>
                <a:round/>
                <a:headEnd/>
                <a:tailEnd/>
              </a:ln>
            </p:spPr>
            <p:txBody>
              <a:bodyPr/>
              <a:lstStyle/>
              <a:p>
                <a:endParaRPr lang="de-DE"/>
              </a:p>
            </p:txBody>
          </p:sp>
          <p:sp>
            <p:nvSpPr>
              <p:cNvPr id="8575" name="Freeform 450"/>
              <p:cNvSpPr>
                <a:spLocks/>
              </p:cNvSpPr>
              <p:nvPr>
                <p:custDataLst>
                  <p:tags r:id="rId288"/>
                </p:custDataLst>
              </p:nvPr>
            </p:nvSpPr>
            <p:spPr bwMode="auto">
              <a:xfrm>
                <a:off x="2032000" y="3281363"/>
                <a:ext cx="298450"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6" name="Freeform 451"/>
              <p:cNvSpPr>
                <a:spLocks/>
              </p:cNvSpPr>
              <p:nvPr>
                <p:custDataLst>
                  <p:tags r:id="rId289"/>
                </p:custDataLst>
              </p:nvPr>
            </p:nvSpPr>
            <p:spPr bwMode="auto">
              <a:xfrm>
                <a:off x="4284663" y="3549650"/>
                <a:ext cx="187325"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mpd="sng">
                <a:solidFill>
                  <a:srgbClr val="FFFFFF"/>
                </a:solidFill>
                <a:prstDash val="solid"/>
                <a:round/>
                <a:headEnd/>
                <a:tailEnd/>
              </a:ln>
            </p:spPr>
            <p:txBody>
              <a:bodyPr/>
              <a:lstStyle/>
              <a:p>
                <a:endParaRPr lang="de-DE"/>
              </a:p>
            </p:txBody>
          </p:sp>
          <p:sp>
            <p:nvSpPr>
              <p:cNvPr id="8577" name="Freeform 452"/>
              <p:cNvSpPr>
                <a:spLocks/>
              </p:cNvSpPr>
              <p:nvPr>
                <p:custDataLst>
                  <p:tags r:id="rId290"/>
                </p:custDataLst>
              </p:nvPr>
            </p:nvSpPr>
            <p:spPr bwMode="auto">
              <a:xfrm>
                <a:off x="4316413" y="2192338"/>
                <a:ext cx="127000"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8" name="Freeform 453"/>
              <p:cNvSpPr>
                <a:spLocks/>
              </p:cNvSpPr>
              <p:nvPr>
                <p:custDataLst>
                  <p:tags r:id="rId291"/>
                </p:custDataLst>
              </p:nvPr>
            </p:nvSpPr>
            <p:spPr bwMode="auto">
              <a:xfrm>
                <a:off x="4267200" y="2051050"/>
                <a:ext cx="168275"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79" name="Freeform 454"/>
              <p:cNvSpPr>
                <a:spLocks/>
              </p:cNvSpPr>
              <p:nvPr>
                <p:custDataLst>
                  <p:tags r:id="rId292"/>
                </p:custDataLst>
              </p:nvPr>
            </p:nvSpPr>
            <p:spPr bwMode="auto">
              <a:xfrm>
                <a:off x="4230688" y="1906588"/>
                <a:ext cx="30162"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0" name="Freeform 455"/>
              <p:cNvSpPr>
                <a:spLocks/>
              </p:cNvSpPr>
              <p:nvPr>
                <p:custDataLst>
                  <p:tags r:id="rId293"/>
                </p:custDataLst>
              </p:nvPr>
            </p:nvSpPr>
            <p:spPr bwMode="auto">
              <a:xfrm>
                <a:off x="4202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p>
                <a:endParaRPr lang="de-DE"/>
              </a:p>
            </p:txBody>
          </p:sp>
          <p:sp>
            <p:nvSpPr>
              <p:cNvPr id="8581" name="Freeform 456"/>
              <p:cNvSpPr>
                <a:spLocks/>
              </p:cNvSpPr>
              <p:nvPr>
                <p:custDataLst>
                  <p:tags r:id="rId294"/>
                </p:custDataLst>
              </p:nvPr>
            </p:nvSpPr>
            <p:spPr bwMode="auto">
              <a:xfrm>
                <a:off x="4171950" y="1857375"/>
                <a:ext cx="52388"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2" name="Freeform 457"/>
              <p:cNvSpPr>
                <a:spLocks/>
              </p:cNvSpPr>
              <p:nvPr>
                <p:custDataLst>
                  <p:tags r:id="rId295"/>
                </p:custDataLst>
              </p:nvPr>
            </p:nvSpPr>
            <p:spPr bwMode="auto">
              <a:xfrm>
                <a:off x="4603750" y="2662238"/>
                <a:ext cx="273050"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3" name="Freeform 458"/>
              <p:cNvSpPr>
                <a:spLocks/>
              </p:cNvSpPr>
              <p:nvPr>
                <p:custDataLst>
                  <p:tags r:id="rId296"/>
                </p:custDataLst>
              </p:nvPr>
            </p:nvSpPr>
            <p:spPr bwMode="auto">
              <a:xfrm>
                <a:off x="4198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4" name="Freeform 459"/>
              <p:cNvSpPr>
                <a:spLocks/>
              </p:cNvSpPr>
              <p:nvPr>
                <p:custDataLst>
                  <p:tags r:id="rId297"/>
                </p:custDataLst>
              </p:nvPr>
            </p:nvSpPr>
            <p:spPr bwMode="auto">
              <a:xfrm>
                <a:off x="3923928" y="2057401"/>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5" name="Freeform 460"/>
              <p:cNvSpPr>
                <a:spLocks/>
              </p:cNvSpPr>
              <p:nvPr>
                <p:custDataLst>
                  <p:tags r:id="rId298"/>
                </p:custDataLst>
              </p:nvPr>
            </p:nvSpPr>
            <p:spPr bwMode="auto">
              <a:xfrm>
                <a:off x="4919663" y="2282825"/>
                <a:ext cx="150812"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9525" cmpd="sng">
                <a:solidFill>
                  <a:srgbClr val="FFFFFF"/>
                </a:solidFill>
                <a:prstDash val="solid"/>
                <a:round/>
                <a:headEnd/>
                <a:tailEnd/>
              </a:ln>
            </p:spPr>
            <p:txBody>
              <a:bodyPr/>
              <a:lstStyle/>
              <a:p>
                <a:endParaRPr lang="de-DE"/>
              </a:p>
            </p:txBody>
          </p:sp>
          <p:sp>
            <p:nvSpPr>
              <p:cNvPr id="8586" name="Freeform 461"/>
              <p:cNvSpPr>
                <a:spLocks/>
              </p:cNvSpPr>
              <p:nvPr>
                <p:custDataLst>
                  <p:tags r:id="rId299"/>
                </p:custDataLst>
              </p:nvPr>
            </p:nvSpPr>
            <p:spPr bwMode="auto">
              <a:xfrm>
                <a:off x="4468813" y="2343150"/>
                <a:ext cx="147637"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cmpd="sng">
                <a:solidFill>
                  <a:srgbClr val="FFFFFF"/>
                </a:solidFill>
                <a:prstDash val="solid"/>
                <a:round/>
                <a:headEnd/>
                <a:tailEnd/>
              </a:ln>
            </p:spPr>
            <p:txBody>
              <a:bodyPr/>
              <a:lstStyle/>
              <a:p>
                <a:endParaRPr lang="de-DE"/>
              </a:p>
            </p:txBody>
          </p:sp>
          <p:sp>
            <p:nvSpPr>
              <p:cNvPr id="8587" name="Freeform 462"/>
              <p:cNvSpPr>
                <a:spLocks/>
              </p:cNvSpPr>
              <p:nvPr>
                <p:custDataLst>
                  <p:tags r:id="rId300"/>
                </p:custDataLst>
              </p:nvPr>
            </p:nvSpPr>
            <p:spPr bwMode="auto">
              <a:xfrm>
                <a:off x="4552950" y="2535238"/>
                <a:ext cx="69850"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88" name="Freeform 463"/>
              <p:cNvSpPr>
                <a:spLocks/>
              </p:cNvSpPr>
              <p:nvPr>
                <p:custDataLst>
                  <p:tags r:id="rId301"/>
                </p:custDataLst>
              </p:nvPr>
            </p:nvSpPr>
            <p:spPr bwMode="auto">
              <a:xfrm>
                <a:off x="3632200" y="3267075"/>
                <a:ext cx="187325"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a:lstStyle/>
              <a:p>
                <a:endParaRPr lang="de-DE"/>
              </a:p>
            </p:txBody>
          </p:sp>
          <p:sp>
            <p:nvSpPr>
              <p:cNvPr id="8589" name="Freeform 464"/>
              <p:cNvSpPr>
                <a:spLocks/>
              </p:cNvSpPr>
              <p:nvPr>
                <p:custDataLst>
                  <p:tags r:id="rId302"/>
                </p:custDataLst>
              </p:nvPr>
            </p:nvSpPr>
            <p:spPr bwMode="auto">
              <a:xfrm>
                <a:off x="5676900" y="2530475"/>
                <a:ext cx="692150"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0C0C0"/>
              </a:solidFill>
              <a:ln w="9525" cmpd="sng">
                <a:solidFill>
                  <a:srgbClr val="FFFFFF"/>
                </a:solidFill>
                <a:prstDash val="solid"/>
                <a:round/>
                <a:headEnd/>
                <a:tailEnd/>
              </a:ln>
            </p:spPr>
            <p:txBody>
              <a:bodyPr/>
              <a:lstStyle/>
              <a:p>
                <a:endParaRPr lang="de-DE"/>
              </a:p>
            </p:txBody>
          </p:sp>
          <p:sp>
            <p:nvSpPr>
              <p:cNvPr id="8590" name="Freeform 465"/>
              <p:cNvSpPr>
                <a:spLocks/>
              </p:cNvSpPr>
              <p:nvPr>
                <p:custDataLst>
                  <p:tags r:id="rId303"/>
                </p:custDataLst>
              </p:nvPr>
            </p:nvSpPr>
            <p:spPr bwMode="auto">
              <a:xfrm>
                <a:off x="3798888" y="3325813"/>
                <a:ext cx="158750"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cmpd="sng">
                <a:solidFill>
                  <a:srgbClr val="FFFFFF"/>
                </a:solidFill>
                <a:prstDash val="solid"/>
                <a:round/>
                <a:headEnd/>
                <a:tailEnd/>
              </a:ln>
            </p:spPr>
            <p:txBody>
              <a:bodyPr/>
              <a:lstStyle/>
              <a:p>
                <a:endParaRPr lang="de-DE"/>
              </a:p>
            </p:txBody>
          </p:sp>
          <p:sp>
            <p:nvSpPr>
              <p:cNvPr id="8591" name="Freeform 466"/>
              <p:cNvSpPr>
                <a:spLocks/>
              </p:cNvSpPr>
              <p:nvPr>
                <p:custDataLst>
                  <p:tags r:id="rId304"/>
                </p:custDataLst>
              </p:nvPr>
            </p:nvSpPr>
            <p:spPr bwMode="auto">
              <a:xfrm>
                <a:off x="4867275" y="3521075"/>
                <a:ext cx="192088"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cmpd="sng">
                <a:solidFill>
                  <a:srgbClr val="FFFFFF"/>
                </a:solidFill>
                <a:prstDash val="solid"/>
                <a:round/>
                <a:headEnd/>
                <a:tailEnd/>
              </a:ln>
            </p:spPr>
            <p:txBody>
              <a:bodyPr/>
              <a:lstStyle/>
              <a:p>
                <a:endParaRPr lang="de-DE"/>
              </a:p>
            </p:txBody>
          </p:sp>
          <p:sp>
            <p:nvSpPr>
              <p:cNvPr id="8592" name="Freeform 467"/>
              <p:cNvSpPr>
                <a:spLocks/>
              </p:cNvSpPr>
              <p:nvPr>
                <p:custDataLst>
                  <p:tags r:id="rId305"/>
                </p:custDataLst>
              </p:nvPr>
            </p:nvSpPr>
            <p:spPr bwMode="auto">
              <a:xfrm>
                <a:off x="4849813" y="2606675"/>
                <a:ext cx="101600"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cmpd="sng">
                <a:solidFill>
                  <a:srgbClr val="FFFFFF"/>
                </a:solidFill>
                <a:prstDash val="solid"/>
                <a:round/>
                <a:headEnd/>
                <a:tailEnd/>
              </a:ln>
            </p:spPr>
            <p:txBody>
              <a:bodyPr/>
              <a:lstStyle/>
              <a:p>
                <a:endParaRPr lang="de-DE"/>
              </a:p>
            </p:txBody>
          </p:sp>
          <p:sp>
            <p:nvSpPr>
              <p:cNvPr id="8593" name="Freeform 468"/>
              <p:cNvSpPr>
                <a:spLocks/>
              </p:cNvSpPr>
              <p:nvPr>
                <p:custDataLst>
                  <p:tags r:id="rId306"/>
                </p:custDataLst>
              </p:nvPr>
            </p:nvSpPr>
            <p:spPr bwMode="auto">
              <a:xfrm>
                <a:off x="5148263"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p>
                <a:endParaRPr lang="de-DE"/>
              </a:p>
            </p:txBody>
          </p:sp>
          <p:sp>
            <p:nvSpPr>
              <p:cNvPr id="8594" name="Freeform 469"/>
              <p:cNvSpPr>
                <a:spLocks/>
              </p:cNvSpPr>
              <p:nvPr>
                <p:custDataLst>
                  <p:tags r:id="rId307"/>
                </p:custDataLst>
              </p:nvPr>
            </p:nvSpPr>
            <p:spPr bwMode="auto">
              <a:xfrm>
                <a:off x="4435475" y="1844675"/>
                <a:ext cx="161925"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95" name="Freeform 470"/>
              <p:cNvSpPr>
                <a:spLocks/>
              </p:cNvSpPr>
              <p:nvPr>
                <p:custDataLst>
                  <p:tags r:id="rId308"/>
                </p:custDataLst>
              </p:nvPr>
            </p:nvSpPr>
            <p:spPr bwMode="auto">
              <a:xfrm>
                <a:off x="4846638" y="2565400"/>
                <a:ext cx="30162" cy="57150"/>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a:lstStyle/>
              <a:p>
                <a:endParaRPr lang="de-DE"/>
              </a:p>
            </p:txBody>
          </p:sp>
          <p:sp>
            <p:nvSpPr>
              <p:cNvPr id="8596" name="Freeform 471"/>
              <p:cNvSpPr>
                <a:spLocks/>
              </p:cNvSpPr>
              <p:nvPr>
                <p:custDataLst>
                  <p:tags r:id="rId309"/>
                </p:custDataLst>
              </p:nvPr>
            </p:nvSpPr>
            <p:spPr bwMode="auto">
              <a:xfrm>
                <a:off x="4662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de-DE"/>
              </a:p>
            </p:txBody>
          </p:sp>
          <p:sp>
            <p:nvSpPr>
              <p:cNvPr id="8597" name="Freeform 472"/>
              <p:cNvSpPr>
                <a:spLocks/>
              </p:cNvSpPr>
              <p:nvPr>
                <p:custDataLst>
                  <p:tags r:id="rId310"/>
                </p:custDataLst>
              </p:nvPr>
            </p:nvSpPr>
            <p:spPr bwMode="auto">
              <a:xfrm>
                <a:off x="4433888" y="1892300"/>
                <a:ext cx="131762"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98" name="Freeform 473"/>
              <p:cNvSpPr>
                <a:spLocks/>
              </p:cNvSpPr>
              <p:nvPr>
                <p:custDataLst>
                  <p:tags r:id="rId311"/>
                </p:custDataLst>
              </p:nvPr>
            </p:nvSpPr>
            <p:spPr bwMode="auto">
              <a:xfrm>
                <a:off x="4140200" y="2078038"/>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99" name="Freeform 474"/>
              <p:cNvSpPr>
                <a:spLocks/>
              </p:cNvSpPr>
              <p:nvPr>
                <p:custDataLst>
                  <p:tags r:id="rId312"/>
                </p:custDataLst>
              </p:nvPr>
            </p:nvSpPr>
            <p:spPr bwMode="auto">
              <a:xfrm>
                <a:off x="4837113" y="3962400"/>
                <a:ext cx="69850"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cmpd="sng">
                <a:solidFill>
                  <a:srgbClr val="FFFFFF"/>
                </a:solidFill>
                <a:prstDash val="solid"/>
                <a:round/>
                <a:headEnd/>
                <a:tailEnd/>
              </a:ln>
            </p:spPr>
            <p:txBody>
              <a:bodyPr/>
              <a:lstStyle/>
              <a:p>
                <a:endParaRPr lang="de-DE"/>
              </a:p>
            </p:txBody>
          </p:sp>
          <p:sp>
            <p:nvSpPr>
              <p:cNvPr id="8600" name="Freeform 475"/>
              <p:cNvSpPr>
                <a:spLocks/>
              </p:cNvSpPr>
              <p:nvPr>
                <p:custDataLst>
                  <p:tags r:id="rId313"/>
                </p:custDataLst>
              </p:nvPr>
            </p:nvSpPr>
            <p:spPr bwMode="auto">
              <a:xfrm>
                <a:off x="4329113"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de-DE"/>
              </a:p>
            </p:txBody>
          </p:sp>
          <p:sp>
            <p:nvSpPr>
              <p:cNvPr id="8601" name="Freeform 476"/>
              <p:cNvSpPr>
                <a:spLocks/>
              </p:cNvSpPr>
              <p:nvPr>
                <p:custDataLst>
                  <p:tags r:id="rId314"/>
                </p:custDataLst>
              </p:nvPr>
            </p:nvSpPr>
            <p:spPr bwMode="auto">
              <a:xfrm>
                <a:off x="4648200" y="4154488"/>
                <a:ext cx="188913"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cmpd="sng">
                <a:solidFill>
                  <a:srgbClr val="FFFFFF"/>
                </a:solidFill>
                <a:prstDash val="solid"/>
                <a:round/>
                <a:headEnd/>
                <a:tailEnd/>
              </a:ln>
            </p:spPr>
            <p:txBody>
              <a:bodyPr/>
              <a:lstStyle/>
              <a:p>
                <a:endParaRPr lang="de-DE"/>
              </a:p>
            </p:txBody>
          </p:sp>
          <p:sp>
            <p:nvSpPr>
              <p:cNvPr id="8602" name="Freeform 477"/>
              <p:cNvSpPr>
                <a:spLocks/>
              </p:cNvSpPr>
              <p:nvPr>
                <p:custDataLst>
                  <p:tags r:id="rId315"/>
                </p:custDataLst>
              </p:nvPr>
            </p:nvSpPr>
            <p:spPr bwMode="auto">
              <a:xfrm>
                <a:off x="4560888" y="3930650"/>
                <a:ext cx="293687" cy="300038"/>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cmpd="sng">
                <a:solidFill>
                  <a:srgbClr val="FFFFFF"/>
                </a:solidFill>
                <a:prstDash val="solid"/>
                <a:round/>
                <a:headEnd/>
                <a:tailEnd/>
              </a:ln>
            </p:spPr>
            <p:txBody>
              <a:bodyPr/>
              <a:lstStyle/>
              <a:p>
                <a:endParaRPr lang="de-DE"/>
              </a:p>
            </p:txBody>
          </p:sp>
          <p:sp>
            <p:nvSpPr>
              <p:cNvPr id="8603" name="Freeform 478"/>
              <p:cNvSpPr>
                <a:spLocks/>
              </p:cNvSpPr>
              <p:nvPr>
                <p:custDataLst>
                  <p:tags r:id="rId316"/>
                </p:custDataLst>
              </p:nvPr>
            </p:nvSpPr>
            <p:spPr bwMode="auto">
              <a:xfrm>
                <a:off x="4297363" y="4203700"/>
                <a:ext cx="350837"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cmpd="sng">
                <a:solidFill>
                  <a:srgbClr val="FFFFFF"/>
                </a:solidFill>
                <a:prstDash val="solid"/>
                <a:round/>
                <a:headEnd/>
                <a:tailEnd/>
              </a:ln>
            </p:spPr>
            <p:txBody>
              <a:bodyPr/>
              <a:lstStyle/>
              <a:p>
                <a:endParaRPr lang="de-DE"/>
              </a:p>
            </p:txBody>
          </p:sp>
          <p:sp>
            <p:nvSpPr>
              <p:cNvPr id="8604" name="Freeform 479"/>
              <p:cNvSpPr>
                <a:spLocks/>
              </p:cNvSpPr>
              <p:nvPr>
                <p:custDataLst>
                  <p:tags r:id="rId317"/>
                </p:custDataLst>
              </p:nvPr>
            </p:nvSpPr>
            <p:spPr bwMode="auto">
              <a:xfrm>
                <a:off x="3576638" y="3133725"/>
                <a:ext cx="161925"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cmpd="sng">
                <a:solidFill>
                  <a:srgbClr val="FFFFFF"/>
                </a:solidFill>
                <a:prstDash val="solid"/>
                <a:round/>
                <a:headEnd/>
                <a:tailEnd/>
              </a:ln>
            </p:spPr>
            <p:txBody>
              <a:bodyPr/>
              <a:lstStyle/>
              <a:p>
                <a:endParaRPr lang="de-DE"/>
              </a:p>
            </p:txBody>
          </p:sp>
          <p:sp>
            <p:nvSpPr>
              <p:cNvPr id="8605" name="Freeform 480"/>
              <p:cNvSpPr>
                <a:spLocks/>
              </p:cNvSpPr>
              <p:nvPr>
                <p:custDataLst>
                  <p:tags r:id="rId318"/>
                </p:custDataLst>
              </p:nvPr>
            </p:nvSpPr>
            <p:spPr bwMode="auto">
              <a:xfrm>
                <a:off x="4749800" y="3695700"/>
                <a:ext cx="269875"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cmpd="sng">
                <a:solidFill>
                  <a:srgbClr val="FFFFFF"/>
                </a:solidFill>
                <a:prstDash val="solid"/>
                <a:round/>
                <a:headEnd/>
                <a:tailEnd/>
              </a:ln>
            </p:spPr>
            <p:txBody>
              <a:bodyPr/>
              <a:lstStyle/>
              <a:p>
                <a:endParaRPr lang="de-DE"/>
              </a:p>
            </p:txBody>
          </p:sp>
          <p:sp>
            <p:nvSpPr>
              <p:cNvPr id="8606" name="Freeform 481"/>
              <p:cNvSpPr>
                <a:spLocks/>
              </p:cNvSpPr>
              <p:nvPr>
                <p:custDataLst>
                  <p:tags r:id="rId319"/>
                </p:custDataLst>
              </p:nvPr>
            </p:nvSpPr>
            <p:spPr bwMode="auto">
              <a:xfrm>
                <a:off x="7313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07" name="Freeform 482"/>
              <p:cNvSpPr>
                <a:spLocks/>
              </p:cNvSpPr>
              <p:nvPr>
                <p:custDataLst>
                  <p:tags r:id="rId320"/>
                </p:custDataLst>
              </p:nvPr>
            </p:nvSpPr>
            <p:spPr bwMode="auto">
              <a:xfrm>
                <a:off x="7172325" y="2211388"/>
                <a:ext cx="141288"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08" name="Freeform 483"/>
              <p:cNvSpPr>
                <a:spLocks/>
              </p:cNvSpPr>
              <p:nvPr>
                <p:custDataLst>
                  <p:tags r:id="rId321"/>
                </p:custDataLst>
              </p:nvPr>
            </p:nvSpPr>
            <p:spPr bwMode="auto">
              <a:xfrm>
                <a:off x="7142163" y="2565400"/>
                <a:ext cx="52387"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09" name="Freeform 484"/>
              <p:cNvSpPr>
                <a:spLocks/>
              </p:cNvSpPr>
              <p:nvPr>
                <p:custDataLst>
                  <p:tags r:id="rId322"/>
                </p:custDataLst>
              </p:nvPr>
            </p:nvSpPr>
            <p:spPr bwMode="auto">
              <a:xfrm>
                <a:off x="7088188" y="2579688"/>
                <a:ext cx="60325"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0" name="Freeform 485"/>
              <p:cNvSpPr>
                <a:spLocks/>
              </p:cNvSpPr>
              <p:nvPr>
                <p:custDataLst>
                  <p:tags r:id="rId323"/>
                </p:custDataLst>
              </p:nvPr>
            </p:nvSpPr>
            <p:spPr bwMode="auto">
              <a:xfrm>
                <a:off x="7104063" y="2341563"/>
                <a:ext cx="20955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1" name="Freeform 486"/>
              <p:cNvSpPr>
                <a:spLocks/>
              </p:cNvSpPr>
              <p:nvPr>
                <p:custDataLst>
                  <p:tags r:id="rId324"/>
                </p:custDataLst>
              </p:nvPr>
            </p:nvSpPr>
            <p:spPr bwMode="auto">
              <a:xfrm>
                <a:off x="4687888" y="1231900"/>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2" name="Freeform 487"/>
              <p:cNvSpPr>
                <a:spLocks/>
              </p:cNvSpPr>
              <p:nvPr>
                <p:custDataLst>
                  <p:tags r:id="rId325"/>
                </p:custDataLst>
              </p:nvPr>
            </p:nvSpPr>
            <p:spPr bwMode="auto">
              <a:xfrm>
                <a:off x="4830763" y="12144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3" name="Freeform 488"/>
              <p:cNvSpPr>
                <a:spLocks/>
              </p:cNvSpPr>
              <p:nvPr>
                <p:custDataLst>
                  <p:tags r:id="rId326"/>
                </p:custDataLst>
              </p:nvPr>
            </p:nvSpPr>
            <p:spPr bwMode="auto">
              <a:xfrm>
                <a:off x="4867275" y="12223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4" name="Freeform 489"/>
              <p:cNvSpPr>
                <a:spLocks/>
              </p:cNvSpPr>
              <p:nvPr>
                <p:custDataLst>
                  <p:tags r:id="rId327"/>
                </p:custDataLst>
              </p:nvPr>
            </p:nvSpPr>
            <p:spPr bwMode="auto">
              <a:xfrm>
                <a:off x="5400675" y="1408113"/>
                <a:ext cx="41275"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5" name="Freeform 490"/>
              <p:cNvSpPr>
                <a:spLocks/>
              </p:cNvSpPr>
              <p:nvPr>
                <p:custDataLst>
                  <p:tags r:id="rId328"/>
                </p:custDataLst>
              </p:nvPr>
            </p:nvSpPr>
            <p:spPr bwMode="auto">
              <a:xfrm>
                <a:off x="5310188"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6" name="Freeform 491"/>
              <p:cNvSpPr>
                <a:spLocks/>
              </p:cNvSpPr>
              <p:nvPr>
                <p:custDataLst>
                  <p:tags r:id="rId329"/>
                </p:custDataLst>
              </p:nvPr>
            </p:nvSpPr>
            <p:spPr bwMode="auto">
              <a:xfrm>
                <a:off x="5332413" y="1225550"/>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7" name="Freeform 492"/>
              <p:cNvSpPr>
                <a:spLocks/>
              </p:cNvSpPr>
              <p:nvPr>
                <p:custDataLst>
                  <p:tags r:id="rId330"/>
                </p:custDataLst>
              </p:nvPr>
            </p:nvSpPr>
            <p:spPr bwMode="auto">
              <a:xfrm>
                <a:off x="5476875"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8" name="Freeform 493"/>
              <p:cNvSpPr>
                <a:spLocks/>
              </p:cNvSpPr>
              <p:nvPr>
                <p:custDataLst>
                  <p:tags r:id="rId331"/>
                </p:custDataLst>
              </p:nvPr>
            </p:nvSpPr>
            <p:spPr bwMode="auto">
              <a:xfrm>
                <a:off x="5530850" y="1225550"/>
                <a:ext cx="93663"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19" name="Freeform 494"/>
              <p:cNvSpPr>
                <a:spLocks/>
              </p:cNvSpPr>
              <p:nvPr>
                <p:custDataLst>
                  <p:tags r:id="rId332"/>
                </p:custDataLst>
              </p:nvPr>
            </p:nvSpPr>
            <p:spPr bwMode="auto">
              <a:xfrm>
                <a:off x="5591175" y="1250950"/>
                <a:ext cx="103188"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0" name="Freeform 495"/>
              <p:cNvSpPr>
                <a:spLocks/>
              </p:cNvSpPr>
              <p:nvPr>
                <p:custDataLst>
                  <p:tags r:id="rId333"/>
                </p:custDataLst>
              </p:nvPr>
            </p:nvSpPr>
            <p:spPr bwMode="auto">
              <a:xfrm>
                <a:off x="5708650" y="1265238"/>
                <a:ext cx="82550" cy="57150"/>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1" name="Freeform 496"/>
              <p:cNvSpPr>
                <a:spLocks/>
              </p:cNvSpPr>
              <p:nvPr>
                <p:custDataLst>
                  <p:tags r:id="rId334"/>
                </p:custDataLst>
              </p:nvPr>
            </p:nvSpPr>
            <p:spPr bwMode="auto">
              <a:xfrm>
                <a:off x="6235700" y="1390650"/>
                <a:ext cx="79375" cy="58738"/>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2" name="Freeform 497"/>
              <p:cNvSpPr>
                <a:spLocks/>
              </p:cNvSpPr>
              <p:nvPr>
                <p:custDataLst>
                  <p:tags r:id="rId335"/>
                </p:custDataLst>
              </p:nvPr>
            </p:nvSpPr>
            <p:spPr bwMode="auto">
              <a:xfrm>
                <a:off x="6302375" y="1408113"/>
                <a:ext cx="33338" cy="57150"/>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3" name="Freeform 498"/>
              <p:cNvSpPr>
                <a:spLocks/>
              </p:cNvSpPr>
              <p:nvPr>
                <p:custDataLst>
                  <p:tags r:id="rId336"/>
                </p:custDataLst>
              </p:nvPr>
            </p:nvSpPr>
            <p:spPr bwMode="auto">
              <a:xfrm>
                <a:off x="6332538" y="1419225"/>
                <a:ext cx="52387"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4" name="Freeform 499"/>
              <p:cNvSpPr>
                <a:spLocks/>
              </p:cNvSpPr>
              <p:nvPr>
                <p:custDataLst>
                  <p:tags r:id="rId337"/>
                </p:custDataLst>
              </p:nvPr>
            </p:nvSpPr>
            <p:spPr bwMode="auto">
              <a:xfrm>
                <a:off x="6103938" y="1392238"/>
                <a:ext cx="61912"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5" name="Freeform 500"/>
              <p:cNvSpPr>
                <a:spLocks/>
              </p:cNvSpPr>
              <p:nvPr>
                <p:custDataLst>
                  <p:tags r:id="rId338"/>
                </p:custDataLst>
              </p:nvPr>
            </p:nvSpPr>
            <p:spPr bwMode="auto">
              <a:xfrm>
                <a:off x="6403975" y="1333500"/>
                <a:ext cx="139700" cy="57150"/>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6" name="Freeform 501"/>
              <p:cNvSpPr>
                <a:spLocks/>
              </p:cNvSpPr>
              <p:nvPr>
                <p:custDataLst>
                  <p:tags r:id="rId339"/>
                </p:custDataLst>
              </p:nvPr>
            </p:nvSpPr>
            <p:spPr bwMode="auto">
              <a:xfrm>
                <a:off x="6564313" y="1341438"/>
                <a:ext cx="9525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7" name="Freeform 502"/>
              <p:cNvSpPr>
                <a:spLocks/>
              </p:cNvSpPr>
              <p:nvPr>
                <p:custDataLst>
                  <p:tags r:id="rId340"/>
                </p:custDataLst>
              </p:nvPr>
            </p:nvSpPr>
            <p:spPr bwMode="auto">
              <a:xfrm>
                <a:off x="6524625" y="1389063"/>
                <a:ext cx="63500"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8" name="Freeform 503"/>
              <p:cNvSpPr>
                <a:spLocks/>
              </p:cNvSpPr>
              <p:nvPr>
                <p:custDataLst>
                  <p:tags r:id="rId341"/>
                </p:custDataLst>
              </p:nvPr>
            </p:nvSpPr>
            <p:spPr bwMode="auto">
              <a:xfrm>
                <a:off x="6503988" y="1385888"/>
                <a:ext cx="20637"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29" name="Line 504"/>
              <p:cNvSpPr>
                <a:spLocks noChangeShapeType="1"/>
              </p:cNvSpPr>
              <p:nvPr>
                <p:custDataLst>
                  <p:tags r:id="rId342"/>
                </p:custDataLst>
              </p:nvPr>
            </p:nvSpPr>
            <p:spPr bwMode="auto">
              <a:xfrm flipV="1">
                <a:off x="6505575" y="1384300"/>
                <a:ext cx="0" cy="1588"/>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0" name="Freeform 505"/>
              <p:cNvSpPr>
                <a:spLocks/>
              </p:cNvSpPr>
              <p:nvPr>
                <p:custDataLst>
                  <p:tags r:id="rId343"/>
                </p:custDataLst>
              </p:nvPr>
            </p:nvSpPr>
            <p:spPr bwMode="auto">
              <a:xfrm>
                <a:off x="5675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1" name="Freeform 506"/>
              <p:cNvSpPr>
                <a:spLocks/>
              </p:cNvSpPr>
              <p:nvPr>
                <p:custDataLst>
                  <p:tags r:id="rId344"/>
                </p:custDataLst>
              </p:nvPr>
            </p:nvSpPr>
            <p:spPr bwMode="auto">
              <a:xfrm>
                <a:off x="6424613"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2" name="Freeform 507"/>
              <p:cNvSpPr>
                <a:spLocks/>
              </p:cNvSpPr>
              <p:nvPr>
                <p:custDataLst>
                  <p:tags r:id="rId345"/>
                </p:custDataLst>
              </p:nvPr>
            </p:nvSpPr>
            <p:spPr bwMode="auto">
              <a:xfrm>
                <a:off x="6378575"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3" name="Freeform 508"/>
              <p:cNvSpPr>
                <a:spLocks/>
              </p:cNvSpPr>
              <p:nvPr>
                <p:custDataLst>
                  <p:tags r:id="rId346"/>
                </p:custDataLst>
              </p:nvPr>
            </p:nvSpPr>
            <p:spPr bwMode="auto">
              <a:xfrm>
                <a:off x="6878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4" name="Freeform 509"/>
              <p:cNvSpPr>
                <a:spLocks/>
              </p:cNvSpPr>
              <p:nvPr>
                <p:custDataLst>
                  <p:tags r:id="rId347"/>
                </p:custDataLst>
              </p:nvPr>
            </p:nvSpPr>
            <p:spPr bwMode="auto">
              <a:xfrm>
                <a:off x="7172325" y="1439863"/>
                <a:ext cx="55563"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5" name="Freeform 510"/>
              <p:cNvSpPr>
                <a:spLocks/>
              </p:cNvSpPr>
              <p:nvPr>
                <p:custDataLst>
                  <p:tags r:id="rId348"/>
                </p:custDataLst>
              </p:nvPr>
            </p:nvSpPr>
            <p:spPr bwMode="auto">
              <a:xfrm>
                <a:off x="7308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6" name="Freeform 511"/>
              <p:cNvSpPr>
                <a:spLocks/>
              </p:cNvSpPr>
              <p:nvPr>
                <p:custDataLst>
                  <p:tags r:id="rId349"/>
                </p:custDataLst>
              </p:nvPr>
            </p:nvSpPr>
            <p:spPr bwMode="auto">
              <a:xfrm>
                <a:off x="7458075" y="1905000"/>
                <a:ext cx="42863"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7" name="Freeform 512"/>
              <p:cNvSpPr>
                <a:spLocks/>
              </p:cNvSpPr>
              <p:nvPr>
                <p:custDataLst>
                  <p:tags r:id="rId350"/>
                </p:custDataLst>
              </p:nvPr>
            </p:nvSpPr>
            <p:spPr bwMode="auto">
              <a:xfrm>
                <a:off x="7508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8" name="Freeform 513"/>
              <p:cNvSpPr>
                <a:spLocks/>
              </p:cNvSpPr>
              <p:nvPr>
                <p:custDataLst>
                  <p:tags r:id="rId351"/>
                </p:custDataLst>
              </p:nvPr>
            </p:nvSpPr>
            <p:spPr bwMode="auto">
              <a:xfrm>
                <a:off x="7373938"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39" name="Freeform 514"/>
              <p:cNvSpPr>
                <a:spLocks/>
              </p:cNvSpPr>
              <p:nvPr>
                <p:custDataLst>
                  <p:tags r:id="rId352"/>
                </p:custDataLst>
              </p:nvPr>
            </p:nvSpPr>
            <p:spPr bwMode="auto">
              <a:xfrm>
                <a:off x="7385050" y="2076450"/>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0" name="Freeform 515"/>
              <p:cNvSpPr>
                <a:spLocks/>
              </p:cNvSpPr>
              <p:nvPr>
                <p:custDataLst>
                  <p:tags r:id="rId353"/>
                </p:custDataLst>
              </p:nvPr>
            </p:nvSpPr>
            <p:spPr bwMode="auto">
              <a:xfrm>
                <a:off x="7372350" y="2159000"/>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1" name="Freeform 516"/>
              <p:cNvSpPr>
                <a:spLocks/>
              </p:cNvSpPr>
              <p:nvPr>
                <p:custDataLst>
                  <p:tags r:id="rId354"/>
                </p:custDataLst>
              </p:nvPr>
            </p:nvSpPr>
            <p:spPr bwMode="auto">
              <a:xfrm>
                <a:off x="7350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2" name="Freeform 517"/>
              <p:cNvSpPr>
                <a:spLocks/>
              </p:cNvSpPr>
              <p:nvPr>
                <p:custDataLst>
                  <p:tags r:id="rId355"/>
                </p:custDataLst>
              </p:nvPr>
            </p:nvSpPr>
            <p:spPr bwMode="auto">
              <a:xfrm>
                <a:off x="7350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Lst>
                <a:ahLst/>
                <a:cxnLst>
                  <a:cxn ang="T6">
                    <a:pos x="T0" y="T1"/>
                  </a:cxn>
                  <a:cxn ang="T7">
                    <a:pos x="T2" y="T3"/>
                  </a:cxn>
                  <a:cxn ang="T8">
                    <a:pos x="T4" y="T5"/>
                  </a:cxn>
                </a:cxnLst>
                <a:rect l="0" t="0" r="r" b="b"/>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3" name="Freeform 518"/>
              <p:cNvSpPr>
                <a:spLocks/>
              </p:cNvSpPr>
              <p:nvPr>
                <p:custDataLst>
                  <p:tags r:id="rId356"/>
                </p:custDataLst>
              </p:nvPr>
            </p:nvSpPr>
            <p:spPr bwMode="auto">
              <a:xfrm>
                <a:off x="7104063" y="1781175"/>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4" name="Freeform 519"/>
              <p:cNvSpPr>
                <a:spLocks/>
              </p:cNvSpPr>
              <p:nvPr>
                <p:custDataLst>
                  <p:tags r:id="rId357"/>
                </p:custDataLst>
              </p:nvPr>
            </p:nvSpPr>
            <p:spPr bwMode="auto">
              <a:xfrm>
                <a:off x="4419600" y="1920875"/>
                <a:ext cx="47625" cy="58738"/>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5" name="Freeform 520"/>
              <p:cNvSpPr>
                <a:spLocks/>
              </p:cNvSpPr>
              <p:nvPr>
                <p:custDataLst>
                  <p:tags r:id="rId358"/>
                </p:custDataLst>
              </p:nvPr>
            </p:nvSpPr>
            <p:spPr bwMode="auto">
              <a:xfrm>
                <a:off x="4868863" y="1512888"/>
                <a:ext cx="42862"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6" name="Freeform 521"/>
              <p:cNvSpPr>
                <a:spLocks/>
              </p:cNvSpPr>
              <p:nvPr>
                <p:custDataLst>
                  <p:tags r:id="rId359"/>
                </p:custDataLst>
              </p:nvPr>
            </p:nvSpPr>
            <p:spPr bwMode="auto">
              <a:xfrm>
                <a:off x="4903788" y="1325563"/>
                <a:ext cx="2286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7" name="Freeform 522"/>
              <p:cNvSpPr>
                <a:spLocks/>
              </p:cNvSpPr>
              <p:nvPr>
                <p:custDataLst>
                  <p:tags r:id="rId360"/>
                </p:custDataLst>
              </p:nvPr>
            </p:nvSpPr>
            <p:spPr bwMode="auto">
              <a:xfrm>
                <a:off x="4695825" y="1636713"/>
                <a:ext cx="31750"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48" name="Freeform 523"/>
              <p:cNvSpPr>
                <a:spLocks/>
              </p:cNvSpPr>
              <p:nvPr>
                <p:custDataLst>
                  <p:tags r:id="rId361"/>
                </p:custDataLst>
              </p:nvPr>
            </p:nvSpPr>
            <p:spPr bwMode="auto">
              <a:xfrm>
                <a:off x="7000875" y="1933575"/>
                <a:ext cx="196850"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8835" name="Group 524"/>
              <p:cNvGrpSpPr>
                <a:grpSpLocks/>
              </p:cNvGrpSpPr>
              <p:nvPr>
                <p:custDataLst>
                  <p:tags r:id="rId362"/>
                </p:custDataLst>
              </p:nvPr>
            </p:nvGrpSpPr>
            <p:grpSpPr bwMode="auto">
              <a:xfrm>
                <a:off x="5791200" y="1889125"/>
                <a:ext cx="671513" cy="384175"/>
                <a:chOff x="4115" y="1551"/>
                <a:chExt cx="504" cy="244"/>
              </a:xfrm>
            </p:grpSpPr>
            <p:sp>
              <p:nvSpPr>
                <p:cNvPr id="8674"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p>
                  <a:endParaRPr lang="de-DE"/>
                </a:p>
              </p:txBody>
            </p:sp>
            <p:sp>
              <p:nvSpPr>
                <p:cNvPr id="8675"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p>
                  <a:endParaRPr lang="de-DE"/>
                </a:p>
              </p:txBody>
            </p:sp>
          </p:grpSp>
          <p:sp>
            <p:nvSpPr>
              <p:cNvPr id="8650" name="Freeform 527"/>
              <p:cNvSpPr>
                <a:spLocks/>
              </p:cNvSpPr>
              <p:nvPr>
                <p:custDataLst>
                  <p:tags r:id="rId363"/>
                </p:custDataLst>
              </p:nvPr>
            </p:nvSpPr>
            <p:spPr bwMode="auto">
              <a:xfrm>
                <a:off x="4848225" y="2638425"/>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1" name="Freeform 528"/>
              <p:cNvSpPr>
                <a:spLocks/>
              </p:cNvSpPr>
              <p:nvPr>
                <p:custDataLst>
                  <p:tags r:id="rId364"/>
                </p:custDataLst>
              </p:nvPr>
            </p:nvSpPr>
            <p:spPr bwMode="auto">
              <a:xfrm>
                <a:off x="4322763" y="2182813"/>
                <a:ext cx="5715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2" name="Freeform 529"/>
              <p:cNvSpPr>
                <a:spLocks/>
              </p:cNvSpPr>
              <p:nvPr>
                <p:custDataLst>
                  <p:tags r:id="rId365"/>
                </p:custDataLst>
              </p:nvPr>
            </p:nvSpPr>
            <p:spPr bwMode="auto">
              <a:xfrm>
                <a:off x="4062413"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3" name="Freeform 530"/>
              <p:cNvSpPr>
                <a:spLocks/>
              </p:cNvSpPr>
              <p:nvPr>
                <p:custDataLst>
                  <p:tags r:id="rId366"/>
                </p:custDataLst>
              </p:nvPr>
            </p:nvSpPr>
            <p:spPr bwMode="auto">
              <a:xfrm>
                <a:off x="3654425"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4" name="Freeform 531"/>
              <p:cNvSpPr>
                <a:spLocks/>
              </p:cNvSpPr>
              <p:nvPr>
                <p:custDataLst>
                  <p:tags r:id="rId367"/>
                </p:custDataLst>
              </p:nvPr>
            </p:nvSpPr>
            <p:spPr bwMode="auto">
              <a:xfrm>
                <a:off x="3595688" y="2757488"/>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5" name="Freeform 532"/>
              <p:cNvSpPr>
                <a:spLocks/>
              </p:cNvSpPr>
              <p:nvPr>
                <p:custDataLst>
                  <p:tags r:id="rId368"/>
                </p:custDataLst>
              </p:nvPr>
            </p:nvSpPr>
            <p:spPr bwMode="auto">
              <a:xfrm>
                <a:off x="3570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56" name="Freeform 533"/>
              <p:cNvSpPr>
                <a:spLocks/>
              </p:cNvSpPr>
              <p:nvPr>
                <p:custDataLst>
                  <p:tags r:id="rId369"/>
                </p:custDataLst>
              </p:nvPr>
            </p:nvSpPr>
            <p:spPr bwMode="auto">
              <a:xfrm>
                <a:off x="4841875" y="2479675"/>
                <a:ext cx="174625" cy="158750"/>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mpd="sng">
                <a:solidFill>
                  <a:srgbClr val="FFFFFF"/>
                </a:solidFill>
                <a:prstDash val="solid"/>
                <a:round/>
                <a:headEnd/>
                <a:tailEnd/>
              </a:ln>
            </p:spPr>
            <p:txBody>
              <a:bodyPr/>
              <a:lstStyle/>
              <a:p>
                <a:endParaRPr lang="de-DE"/>
              </a:p>
            </p:txBody>
          </p:sp>
          <p:sp>
            <p:nvSpPr>
              <p:cNvPr id="8657" name="Freeform 534"/>
              <p:cNvSpPr>
                <a:spLocks/>
              </p:cNvSpPr>
              <p:nvPr>
                <p:custDataLst>
                  <p:tags r:id="rId370"/>
                </p:custDataLst>
              </p:nvPr>
            </p:nvSpPr>
            <p:spPr bwMode="auto">
              <a:xfrm>
                <a:off x="6935788" y="2860675"/>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8836" name="Group 535"/>
              <p:cNvGrpSpPr>
                <a:grpSpLocks/>
              </p:cNvGrpSpPr>
              <p:nvPr>
                <p:custDataLst>
                  <p:tags r:id="rId371"/>
                </p:custDataLst>
              </p:nvPr>
            </p:nvGrpSpPr>
            <p:grpSpPr bwMode="auto">
              <a:xfrm>
                <a:off x="4583113" y="2328863"/>
                <a:ext cx="482600" cy="201612"/>
                <a:chOff x="3289" y="1830"/>
                <a:chExt cx="363" cy="128"/>
              </a:xfrm>
            </p:grpSpPr>
            <p:sp>
              <p:nvSpPr>
                <p:cNvPr id="8669" name="Freeform 536"/>
                <p:cNvSpPr>
                  <a:spLocks/>
                </p:cNvSpPr>
                <p:nvPr/>
              </p:nvSpPr>
              <p:spPr bwMode="auto">
                <a:xfrm>
                  <a:off x="3289" y="1871"/>
                  <a:ext cx="4" cy="3"/>
                </a:xfrm>
                <a:custGeom>
                  <a:avLst/>
                  <a:gdLst>
                    <a:gd name="T0" fmla="*/ 0 w 13"/>
                    <a:gd name="T1" fmla="*/ 0 h 7"/>
                    <a:gd name="T2" fmla="*/ 0 w 13"/>
                    <a:gd name="T3" fmla="*/ 0 h 7"/>
                    <a:gd name="T4" fmla="*/ 0 w 13"/>
                    <a:gd name="T5" fmla="*/ 0 h 7"/>
                    <a:gd name="T6" fmla="*/ 0 w 13"/>
                    <a:gd name="T7" fmla="*/ 0 h 7"/>
                    <a:gd name="T8" fmla="*/ 0 w 13"/>
                    <a:gd name="T9" fmla="*/ 0 h 7"/>
                    <a:gd name="T10" fmla="*/ 0 w 13"/>
                    <a:gd name="T11" fmla="*/ 0 h 7"/>
                    <a:gd name="T12" fmla="*/ 0 w 13"/>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12" y="1"/>
                      </a:lnTo>
                      <a:lnTo>
                        <a:pt x="9" y="3"/>
                      </a:lnTo>
                      <a:lnTo>
                        <a:pt x="4" y="5"/>
                      </a:lnTo>
                      <a:lnTo>
                        <a:pt x="0" y="7"/>
                      </a:lnTo>
                      <a:lnTo>
                        <a:pt x="7" y="3"/>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0" name="Freeform 537"/>
                <p:cNvSpPr>
                  <a:spLocks/>
                </p:cNvSpPr>
                <p:nvPr/>
              </p:nvSpPr>
              <p:spPr bwMode="auto">
                <a:xfrm>
                  <a:off x="3324" y="1937"/>
                  <a:ext cx="10" cy="3"/>
                </a:xfrm>
                <a:custGeom>
                  <a:avLst/>
                  <a:gdLst>
                    <a:gd name="T0" fmla="*/ 0 w 34"/>
                    <a:gd name="T1" fmla="*/ 0 h 8"/>
                    <a:gd name="T2" fmla="*/ 0 w 34"/>
                    <a:gd name="T3" fmla="*/ 0 h 8"/>
                    <a:gd name="T4" fmla="*/ 0 w 34"/>
                    <a:gd name="T5" fmla="*/ 0 h 8"/>
                    <a:gd name="T6" fmla="*/ 0 w 34"/>
                    <a:gd name="T7" fmla="*/ 0 h 8"/>
                    <a:gd name="T8" fmla="*/ 0 w 34"/>
                    <a:gd name="T9" fmla="*/ 0 h 8"/>
                    <a:gd name="T10" fmla="*/ 0 w 34"/>
                    <a:gd name="T11" fmla="*/ 0 h 8"/>
                    <a:gd name="T12" fmla="*/ 0 w 34"/>
                    <a:gd name="T13" fmla="*/ 0 h 8"/>
                    <a:gd name="T14" fmla="*/ 0 w 34"/>
                    <a:gd name="T15" fmla="*/ 0 h 8"/>
                    <a:gd name="T16" fmla="*/ 0 w 34"/>
                    <a:gd name="T17" fmla="*/ 0 h 8"/>
                    <a:gd name="T18" fmla="*/ 0 w 34"/>
                    <a:gd name="T19" fmla="*/ 0 h 8"/>
                    <a:gd name="T20" fmla="*/ 0 w 34"/>
                    <a:gd name="T21" fmla="*/ 0 h 8"/>
                    <a:gd name="T22" fmla="*/ 0 w 34"/>
                    <a:gd name="T23" fmla="*/ 0 h 8"/>
                    <a:gd name="T24" fmla="*/ 0 w 34"/>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1" name="Freeform 538"/>
                <p:cNvSpPr>
                  <a:spLocks/>
                </p:cNvSpPr>
                <p:nvPr/>
              </p:nvSpPr>
              <p:spPr bwMode="auto">
                <a:xfrm>
                  <a:off x="3343" y="1948"/>
                  <a:ext cx="4" cy="8"/>
                </a:xfrm>
                <a:custGeom>
                  <a:avLst/>
                  <a:gdLst>
                    <a:gd name="T0" fmla="*/ 0 w 13"/>
                    <a:gd name="T1" fmla="*/ 0 h 24"/>
                    <a:gd name="T2" fmla="*/ 0 w 13"/>
                    <a:gd name="T3" fmla="*/ 0 h 24"/>
                    <a:gd name="T4" fmla="*/ 0 w 13"/>
                    <a:gd name="T5" fmla="*/ 0 h 24"/>
                    <a:gd name="T6" fmla="*/ 0 w 13"/>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4">
                      <a:moveTo>
                        <a:pt x="0" y="24"/>
                      </a:moveTo>
                      <a:lnTo>
                        <a:pt x="0" y="0"/>
                      </a:lnTo>
                      <a:lnTo>
                        <a:pt x="13" y="12"/>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2" name="Freeform 539"/>
                <p:cNvSpPr>
                  <a:spLocks/>
                </p:cNvSpPr>
                <p:nvPr/>
              </p:nvSpPr>
              <p:spPr bwMode="auto">
                <a:xfrm>
                  <a:off x="3313" y="1834"/>
                  <a:ext cx="34" cy="23"/>
                </a:xfrm>
                <a:custGeom>
                  <a:avLst/>
                  <a:gdLst>
                    <a:gd name="T0" fmla="*/ 0 w 107"/>
                    <a:gd name="T1" fmla="*/ 0 h 69"/>
                    <a:gd name="T2" fmla="*/ 0 w 107"/>
                    <a:gd name="T3" fmla="*/ 0 h 69"/>
                    <a:gd name="T4" fmla="*/ 0 w 107"/>
                    <a:gd name="T5" fmla="*/ 0 h 69"/>
                    <a:gd name="T6" fmla="*/ 0 w 107"/>
                    <a:gd name="T7" fmla="*/ 0 h 69"/>
                    <a:gd name="T8" fmla="*/ 0 w 107"/>
                    <a:gd name="T9" fmla="*/ 0 h 69"/>
                    <a:gd name="T10" fmla="*/ 0 w 107"/>
                    <a:gd name="T11" fmla="*/ 0 h 69"/>
                    <a:gd name="T12" fmla="*/ 0 w 107"/>
                    <a:gd name="T13" fmla="*/ 0 h 69"/>
                    <a:gd name="T14" fmla="*/ 0 w 107"/>
                    <a:gd name="T15" fmla="*/ 0 h 69"/>
                    <a:gd name="T16" fmla="*/ 0 w 107"/>
                    <a:gd name="T17" fmla="*/ 0 h 69"/>
                    <a:gd name="T18" fmla="*/ 0 w 107"/>
                    <a:gd name="T19" fmla="*/ 0 h 69"/>
                    <a:gd name="T20" fmla="*/ 0 w 107"/>
                    <a:gd name="T21" fmla="*/ 0 h 69"/>
                    <a:gd name="T22" fmla="*/ 0 w 107"/>
                    <a:gd name="T23" fmla="*/ 0 h 69"/>
                    <a:gd name="T24" fmla="*/ 0 w 107"/>
                    <a:gd name="T25" fmla="*/ 0 h 69"/>
                    <a:gd name="T26" fmla="*/ 0 w 107"/>
                    <a:gd name="T27" fmla="*/ 0 h 69"/>
                    <a:gd name="T28" fmla="*/ 0 w 107"/>
                    <a:gd name="T29" fmla="*/ 0 h 69"/>
                    <a:gd name="T30" fmla="*/ 0 w 107"/>
                    <a:gd name="T31" fmla="*/ 0 h 69"/>
                    <a:gd name="T32" fmla="*/ 0 w 107"/>
                    <a:gd name="T33" fmla="*/ 0 h 69"/>
                    <a:gd name="T34" fmla="*/ 0 w 107"/>
                    <a:gd name="T35" fmla="*/ 0 h 69"/>
                    <a:gd name="T36" fmla="*/ 0 w 107"/>
                    <a:gd name="T37" fmla="*/ 0 h 69"/>
                    <a:gd name="T38" fmla="*/ 0 w 107"/>
                    <a:gd name="T39" fmla="*/ 0 h 69"/>
                    <a:gd name="T40" fmla="*/ 0 w 107"/>
                    <a:gd name="T41" fmla="*/ 0 h 69"/>
                    <a:gd name="T42" fmla="*/ 0 w 107"/>
                    <a:gd name="T43" fmla="*/ 0 h 69"/>
                    <a:gd name="T44" fmla="*/ 0 w 107"/>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73" name="Freeform 540"/>
                <p:cNvSpPr>
                  <a:spLocks/>
                </p:cNvSpPr>
                <p:nvPr/>
              </p:nvSpPr>
              <p:spPr bwMode="auto">
                <a:xfrm>
                  <a:off x="3302" y="1830"/>
                  <a:ext cx="350" cy="128"/>
                </a:xfrm>
                <a:custGeom>
                  <a:avLst/>
                  <a:gdLst>
                    <a:gd name="T0" fmla="*/ 0 w 1070"/>
                    <a:gd name="T1" fmla="*/ 0 h 382"/>
                    <a:gd name="T2" fmla="*/ 0 w 1070"/>
                    <a:gd name="T3" fmla="*/ 0 h 382"/>
                    <a:gd name="T4" fmla="*/ 0 w 1070"/>
                    <a:gd name="T5" fmla="*/ 0 h 382"/>
                    <a:gd name="T6" fmla="*/ 0 w 1070"/>
                    <a:gd name="T7" fmla="*/ 0 h 382"/>
                    <a:gd name="T8" fmla="*/ 0 w 1070"/>
                    <a:gd name="T9" fmla="*/ 0 h 382"/>
                    <a:gd name="T10" fmla="*/ 0 w 1070"/>
                    <a:gd name="T11" fmla="*/ 0 h 382"/>
                    <a:gd name="T12" fmla="*/ 0 w 1070"/>
                    <a:gd name="T13" fmla="*/ 0 h 382"/>
                    <a:gd name="T14" fmla="*/ 0 w 1070"/>
                    <a:gd name="T15" fmla="*/ 0 h 382"/>
                    <a:gd name="T16" fmla="*/ 0 w 1070"/>
                    <a:gd name="T17" fmla="*/ 0 h 382"/>
                    <a:gd name="T18" fmla="*/ 0 w 1070"/>
                    <a:gd name="T19" fmla="*/ 0 h 382"/>
                    <a:gd name="T20" fmla="*/ 0 w 1070"/>
                    <a:gd name="T21" fmla="*/ 0 h 382"/>
                    <a:gd name="T22" fmla="*/ 0 w 1070"/>
                    <a:gd name="T23" fmla="*/ 0 h 382"/>
                    <a:gd name="T24" fmla="*/ 0 w 1070"/>
                    <a:gd name="T25" fmla="*/ 0 h 382"/>
                    <a:gd name="T26" fmla="*/ 0 w 1070"/>
                    <a:gd name="T27" fmla="*/ 0 h 382"/>
                    <a:gd name="T28" fmla="*/ 0 w 1070"/>
                    <a:gd name="T29" fmla="*/ 0 h 382"/>
                    <a:gd name="T30" fmla="*/ 0 w 1070"/>
                    <a:gd name="T31" fmla="*/ 0 h 382"/>
                    <a:gd name="T32" fmla="*/ 0 w 1070"/>
                    <a:gd name="T33" fmla="*/ 0 h 382"/>
                    <a:gd name="T34" fmla="*/ 0 w 1070"/>
                    <a:gd name="T35" fmla="*/ 0 h 382"/>
                    <a:gd name="T36" fmla="*/ 0 w 1070"/>
                    <a:gd name="T37" fmla="*/ 0 h 382"/>
                    <a:gd name="T38" fmla="*/ 0 w 1070"/>
                    <a:gd name="T39" fmla="*/ 0 h 382"/>
                    <a:gd name="T40" fmla="*/ 0 w 1070"/>
                    <a:gd name="T41" fmla="*/ 0 h 382"/>
                    <a:gd name="T42" fmla="*/ 0 w 1070"/>
                    <a:gd name="T43" fmla="*/ 0 h 382"/>
                    <a:gd name="T44" fmla="*/ 0 w 1070"/>
                    <a:gd name="T45" fmla="*/ 0 h 382"/>
                    <a:gd name="T46" fmla="*/ 0 w 1070"/>
                    <a:gd name="T47" fmla="*/ 0 h 382"/>
                    <a:gd name="T48" fmla="*/ 0 w 1070"/>
                    <a:gd name="T49" fmla="*/ 0 h 382"/>
                    <a:gd name="T50" fmla="*/ 0 w 1070"/>
                    <a:gd name="T51" fmla="*/ 0 h 382"/>
                    <a:gd name="T52" fmla="*/ 0 w 1070"/>
                    <a:gd name="T53" fmla="*/ 0 h 382"/>
                    <a:gd name="T54" fmla="*/ 0 w 1070"/>
                    <a:gd name="T55" fmla="*/ 0 h 382"/>
                    <a:gd name="T56" fmla="*/ 0 w 1070"/>
                    <a:gd name="T57" fmla="*/ 0 h 382"/>
                    <a:gd name="T58" fmla="*/ 0 w 1070"/>
                    <a:gd name="T59" fmla="*/ 0 h 382"/>
                    <a:gd name="T60" fmla="*/ 0 w 1070"/>
                    <a:gd name="T61" fmla="*/ 0 h 382"/>
                    <a:gd name="T62" fmla="*/ 0 w 1070"/>
                    <a:gd name="T63" fmla="*/ 0 h 382"/>
                    <a:gd name="T64" fmla="*/ 0 w 1070"/>
                    <a:gd name="T65" fmla="*/ 0 h 382"/>
                    <a:gd name="T66" fmla="*/ 0 w 1070"/>
                    <a:gd name="T67" fmla="*/ 0 h 382"/>
                    <a:gd name="T68" fmla="*/ 0 w 1070"/>
                    <a:gd name="T69" fmla="*/ 0 h 382"/>
                    <a:gd name="T70" fmla="*/ 0 w 1070"/>
                    <a:gd name="T71" fmla="*/ 0 h 382"/>
                    <a:gd name="T72" fmla="*/ 0 w 1070"/>
                    <a:gd name="T73" fmla="*/ 0 h 382"/>
                    <a:gd name="T74" fmla="*/ 0 w 1070"/>
                    <a:gd name="T75" fmla="*/ 0 h 382"/>
                    <a:gd name="T76" fmla="*/ 0 w 1070"/>
                    <a:gd name="T77" fmla="*/ 0 h 382"/>
                    <a:gd name="T78" fmla="*/ 0 w 1070"/>
                    <a:gd name="T79" fmla="*/ 0 h 382"/>
                    <a:gd name="T80" fmla="*/ 0 w 1070"/>
                    <a:gd name="T81" fmla="*/ 0 h 382"/>
                    <a:gd name="T82" fmla="*/ 0 w 1070"/>
                    <a:gd name="T83" fmla="*/ 0 h 382"/>
                    <a:gd name="T84" fmla="*/ 0 w 1070"/>
                    <a:gd name="T85" fmla="*/ 0 h 382"/>
                    <a:gd name="T86" fmla="*/ 0 w 1070"/>
                    <a:gd name="T87" fmla="*/ 0 h 382"/>
                    <a:gd name="T88" fmla="*/ 0 w 1070"/>
                    <a:gd name="T89" fmla="*/ 0 h 382"/>
                    <a:gd name="T90" fmla="*/ 0 w 1070"/>
                    <a:gd name="T91" fmla="*/ 0 h 382"/>
                    <a:gd name="T92" fmla="*/ 0 w 1070"/>
                    <a:gd name="T93" fmla="*/ 0 h 382"/>
                    <a:gd name="T94" fmla="*/ 0 w 1070"/>
                    <a:gd name="T95" fmla="*/ 0 h 382"/>
                    <a:gd name="T96" fmla="*/ 0 w 1070"/>
                    <a:gd name="T97" fmla="*/ 0 h 382"/>
                    <a:gd name="T98" fmla="*/ 0 w 1070"/>
                    <a:gd name="T99" fmla="*/ 0 h 382"/>
                    <a:gd name="T100" fmla="*/ 0 w 1070"/>
                    <a:gd name="T101" fmla="*/ 0 h 382"/>
                    <a:gd name="T102" fmla="*/ 0 w 1070"/>
                    <a:gd name="T103" fmla="*/ 0 h 382"/>
                    <a:gd name="T104" fmla="*/ 0 w 1070"/>
                    <a:gd name="T105" fmla="*/ 0 h 382"/>
                    <a:gd name="T106" fmla="*/ 0 w 1070"/>
                    <a:gd name="T107" fmla="*/ 0 h 382"/>
                    <a:gd name="T108" fmla="*/ 0 w 1070"/>
                    <a:gd name="T109" fmla="*/ 0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659" name="Freeform 541"/>
              <p:cNvSpPr>
                <a:spLocks/>
              </p:cNvSpPr>
              <p:nvPr>
                <p:custDataLst>
                  <p:tags r:id="rId372"/>
                </p:custDataLst>
              </p:nvPr>
            </p:nvSpPr>
            <p:spPr bwMode="auto">
              <a:xfrm>
                <a:off x="2571750" y="3481388"/>
                <a:ext cx="100013"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0" name="Freeform 542"/>
              <p:cNvSpPr>
                <a:spLocks/>
              </p:cNvSpPr>
              <p:nvPr>
                <p:custDataLst>
                  <p:tags r:id="rId373"/>
                </p:custDataLst>
              </p:nvPr>
            </p:nvSpPr>
            <p:spPr bwMode="auto">
              <a:xfrm>
                <a:off x="6516688" y="2917825"/>
                <a:ext cx="207962"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0C0C0"/>
              </a:solidFill>
              <a:ln w="9525" cmpd="sng">
                <a:solidFill>
                  <a:srgbClr val="FFFFFF"/>
                </a:solidFill>
                <a:prstDash val="solid"/>
                <a:round/>
                <a:headEnd/>
                <a:tailEnd/>
              </a:ln>
            </p:spPr>
            <p:txBody>
              <a:bodyPr/>
              <a:lstStyle/>
              <a:p>
                <a:endParaRPr lang="de-DE"/>
              </a:p>
            </p:txBody>
          </p:sp>
          <p:sp>
            <p:nvSpPr>
              <p:cNvPr id="8661" name="Freeform 543"/>
              <p:cNvSpPr>
                <a:spLocks/>
              </p:cNvSpPr>
              <p:nvPr>
                <p:custDataLst>
                  <p:tags r:id="rId374"/>
                </p:custDataLst>
              </p:nvPr>
            </p:nvSpPr>
            <p:spPr bwMode="auto">
              <a:xfrm>
                <a:off x="6604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endParaRPr lang="de-DE"/>
              </a:p>
            </p:txBody>
          </p:sp>
          <p:sp>
            <p:nvSpPr>
              <p:cNvPr id="8662" name="Freeform 544"/>
              <p:cNvSpPr>
                <a:spLocks/>
              </p:cNvSpPr>
              <p:nvPr>
                <p:custDataLst>
                  <p:tags r:id="rId375"/>
                </p:custDataLst>
              </p:nvPr>
            </p:nvSpPr>
            <p:spPr bwMode="auto">
              <a:xfrm>
                <a:off x="5295900" y="2862263"/>
                <a:ext cx="174625" cy="271462"/>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3" name="Freeform 545"/>
              <p:cNvSpPr>
                <a:spLocks/>
              </p:cNvSpPr>
              <p:nvPr>
                <p:custDataLst>
                  <p:tags r:id="rId376"/>
                </p:custDataLst>
              </p:nvPr>
            </p:nvSpPr>
            <p:spPr bwMode="auto">
              <a:xfrm>
                <a:off x="4022725" y="2916238"/>
                <a:ext cx="376238"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cmpd="sng">
                <a:solidFill>
                  <a:srgbClr val="FFFFFF"/>
                </a:solidFill>
                <a:prstDash val="solid"/>
                <a:round/>
                <a:headEnd/>
                <a:tailEnd/>
              </a:ln>
            </p:spPr>
            <p:txBody>
              <a:bodyPr/>
              <a:lstStyle/>
              <a:p>
                <a:endParaRPr lang="de-DE"/>
              </a:p>
            </p:txBody>
          </p:sp>
          <p:sp>
            <p:nvSpPr>
              <p:cNvPr id="8664" name="Freeform 546"/>
              <p:cNvSpPr>
                <a:spLocks/>
              </p:cNvSpPr>
              <p:nvPr>
                <p:custDataLst>
                  <p:tags r:id="rId377"/>
                </p:custDataLst>
              </p:nvPr>
            </p:nvSpPr>
            <p:spPr bwMode="auto">
              <a:xfrm>
                <a:off x="3692525" y="2533650"/>
                <a:ext cx="300038"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5" name="Freeform 547"/>
              <p:cNvSpPr>
                <a:spLocks/>
              </p:cNvSpPr>
              <p:nvPr>
                <p:custDataLst>
                  <p:tags r:id="rId378"/>
                </p:custDataLst>
              </p:nvPr>
            </p:nvSpPr>
            <p:spPr bwMode="auto">
              <a:xfrm>
                <a:off x="4392613" y="1463675"/>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6" name="Freeform 548"/>
              <p:cNvSpPr>
                <a:spLocks/>
              </p:cNvSpPr>
              <p:nvPr>
                <p:custDataLst>
                  <p:tags r:id="rId379"/>
                </p:custDataLst>
              </p:nvPr>
            </p:nvSpPr>
            <p:spPr bwMode="auto">
              <a:xfrm>
                <a:off x="4903788" y="1447800"/>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7" name="Freeform 549"/>
              <p:cNvSpPr>
                <a:spLocks/>
              </p:cNvSpPr>
              <p:nvPr>
                <p:custDataLst>
                  <p:tags r:id="rId380"/>
                </p:custDataLst>
              </p:nvPr>
            </p:nvSpPr>
            <p:spPr bwMode="auto">
              <a:xfrm>
                <a:off x="5046663" y="14303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68" name="Freeform 550"/>
              <p:cNvSpPr>
                <a:spLocks/>
              </p:cNvSpPr>
              <p:nvPr>
                <p:custDataLst>
                  <p:tags r:id="rId381"/>
                </p:custDataLst>
              </p:nvPr>
            </p:nvSpPr>
            <p:spPr bwMode="auto">
              <a:xfrm>
                <a:off x="5083175" y="14382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10" name="Gleichschenkliges Dreieck 9"/>
            <p:cNvSpPr/>
            <p:nvPr/>
          </p:nvSpPr>
          <p:spPr>
            <a:xfrm>
              <a:off x="889511" y="2921420"/>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11" name="Gleichschenkliges Dreieck 10"/>
            <p:cNvSpPr/>
            <p:nvPr/>
          </p:nvSpPr>
          <p:spPr>
            <a:xfrm>
              <a:off x="827584" y="2853759"/>
              <a:ext cx="9649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12" name="Gleichschenkliges Dreieck 11"/>
            <p:cNvSpPr/>
            <p:nvPr/>
          </p:nvSpPr>
          <p:spPr>
            <a:xfrm>
              <a:off x="801661" y="2761624"/>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13" name="Gleichschenkliges Dreieck 12"/>
            <p:cNvSpPr/>
            <p:nvPr/>
          </p:nvSpPr>
          <p:spPr>
            <a:xfrm>
              <a:off x="987442" y="2290876"/>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14" name="Textfeld 13"/>
            <p:cNvSpPr txBox="1">
              <a:spLocks noChangeArrowheads="1"/>
            </p:cNvSpPr>
            <p:nvPr/>
          </p:nvSpPr>
          <p:spPr bwMode="auto">
            <a:xfrm>
              <a:off x="523766" y="2721230"/>
              <a:ext cx="52294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LBL</a:t>
              </a:r>
            </a:p>
          </p:txBody>
        </p:sp>
        <p:sp>
          <p:nvSpPr>
            <p:cNvPr id="8215" name="Textfeld 14"/>
            <p:cNvSpPr txBox="1">
              <a:spLocks noChangeArrowheads="1"/>
            </p:cNvSpPr>
            <p:nvPr/>
          </p:nvSpPr>
          <p:spPr bwMode="auto">
            <a:xfrm>
              <a:off x="829663" y="2780190"/>
              <a:ext cx="6171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Stanford</a:t>
              </a:r>
            </a:p>
          </p:txBody>
        </p:sp>
        <p:sp>
          <p:nvSpPr>
            <p:cNvPr id="8216" name="Textfeld 15"/>
            <p:cNvSpPr txBox="1">
              <a:spLocks noChangeArrowheads="1"/>
            </p:cNvSpPr>
            <p:nvPr/>
          </p:nvSpPr>
          <p:spPr bwMode="auto">
            <a:xfrm>
              <a:off x="902767" y="2889772"/>
              <a:ext cx="61710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SLAC</a:t>
              </a:r>
            </a:p>
          </p:txBody>
        </p:sp>
        <p:sp>
          <p:nvSpPr>
            <p:cNvPr id="8217" name="Textfeld 16"/>
            <p:cNvSpPr txBox="1">
              <a:spLocks noChangeArrowheads="1"/>
            </p:cNvSpPr>
            <p:nvPr/>
          </p:nvSpPr>
          <p:spPr bwMode="auto">
            <a:xfrm>
              <a:off x="1022867" y="2243406"/>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TRIUMF</a:t>
              </a:r>
            </a:p>
          </p:txBody>
        </p:sp>
        <p:sp>
          <p:nvSpPr>
            <p:cNvPr id="18" name="Gleichschenkliges Dreieck 17"/>
            <p:cNvSpPr/>
            <p:nvPr/>
          </p:nvSpPr>
          <p:spPr>
            <a:xfrm>
              <a:off x="1945148" y="2822087"/>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19" name="Gleichschenkliges Dreieck 18"/>
            <p:cNvSpPr/>
            <p:nvPr/>
          </p:nvSpPr>
          <p:spPr>
            <a:xfrm>
              <a:off x="2077643" y="2692523"/>
              <a:ext cx="9649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0" name="Gleichschenkliges Dreieck 19"/>
            <p:cNvSpPr/>
            <p:nvPr/>
          </p:nvSpPr>
          <p:spPr>
            <a:xfrm>
              <a:off x="1966751" y="2656534"/>
              <a:ext cx="9937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1" name="Gleichschenkliges Dreieck 20"/>
            <p:cNvSpPr/>
            <p:nvPr/>
          </p:nvSpPr>
          <p:spPr>
            <a:xfrm>
              <a:off x="1717603" y="2624863"/>
              <a:ext cx="9937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2" name="Gleichschenkliges Dreieck 21"/>
            <p:cNvSpPr/>
            <p:nvPr/>
          </p:nvSpPr>
          <p:spPr>
            <a:xfrm>
              <a:off x="1708962" y="2505375"/>
              <a:ext cx="9649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3" name="Gleichschenkliges Dreieck 22"/>
            <p:cNvSpPr/>
            <p:nvPr/>
          </p:nvSpPr>
          <p:spPr>
            <a:xfrm>
              <a:off x="1870260" y="2456429"/>
              <a:ext cx="9937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4" name="Gleichschenkliges Dreieck 23"/>
            <p:cNvSpPr/>
            <p:nvPr/>
          </p:nvSpPr>
          <p:spPr>
            <a:xfrm>
              <a:off x="1834256" y="2564400"/>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5" name="Gleichschenkliges Dreieck 24"/>
            <p:cNvSpPr/>
            <p:nvPr/>
          </p:nvSpPr>
          <p:spPr>
            <a:xfrm>
              <a:off x="1707522" y="2878232"/>
              <a:ext cx="96490"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6" name="Gleichschenkliges Dreieck 25"/>
            <p:cNvSpPr/>
            <p:nvPr/>
          </p:nvSpPr>
          <p:spPr>
            <a:xfrm>
              <a:off x="1467015" y="2780339"/>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7" name="Gleichschenkliges Dreieck 26"/>
            <p:cNvSpPr/>
            <p:nvPr/>
          </p:nvSpPr>
          <p:spPr>
            <a:xfrm>
              <a:off x="1469895" y="2180026"/>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28" name="Textfeld 27"/>
            <p:cNvSpPr txBox="1">
              <a:spLocks noChangeArrowheads="1"/>
            </p:cNvSpPr>
            <p:nvPr/>
          </p:nvSpPr>
          <p:spPr bwMode="auto">
            <a:xfrm>
              <a:off x="1476236" y="2138850"/>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CLS</a:t>
              </a:r>
            </a:p>
          </p:txBody>
        </p:sp>
        <p:sp>
          <p:nvSpPr>
            <p:cNvPr id="8229" name="Textfeld 28"/>
            <p:cNvSpPr txBox="1">
              <a:spLocks noChangeArrowheads="1"/>
            </p:cNvSpPr>
            <p:nvPr/>
          </p:nvSpPr>
          <p:spPr bwMode="auto">
            <a:xfrm>
              <a:off x="2105244" y="2652881"/>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BNL</a:t>
              </a:r>
            </a:p>
          </p:txBody>
        </p:sp>
        <p:sp>
          <p:nvSpPr>
            <p:cNvPr id="8230" name="Textfeld 29"/>
            <p:cNvSpPr txBox="1">
              <a:spLocks noChangeArrowheads="1"/>
            </p:cNvSpPr>
            <p:nvPr/>
          </p:nvSpPr>
          <p:spPr bwMode="auto">
            <a:xfrm>
              <a:off x="1989148" y="2781022"/>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JLAB</a:t>
              </a:r>
            </a:p>
          </p:txBody>
        </p:sp>
        <p:sp>
          <p:nvSpPr>
            <p:cNvPr id="8231" name="Textfeld 30"/>
            <p:cNvSpPr txBox="1">
              <a:spLocks noChangeArrowheads="1"/>
            </p:cNvSpPr>
            <p:nvPr/>
          </p:nvSpPr>
          <p:spPr bwMode="auto">
            <a:xfrm>
              <a:off x="1722733" y="2294290"/>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WMU</a:t>
              </a:r>
            </a:p>
          </p:txBody>
        </p:sp>
        <p:sp>
          <p:nvSpPr>
            <p:cNvPr id="8232" name="Textfeld 31"/>
            <p:cNvSpPr txBox="1">
              <a:spLocks noChangeArrowheads="1"/>
            </p:cNvSpPr>
            <p:nvPr/>
          </p:nvSpPr>
          <p:spPr bwMode="auto">
            <a:xfrm>
              <a:off x="1836736" y="2496670"/>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MSU</a:t>
              </a:r>
            </a:p>
          </p:txBody>
        </p:sp>
        <p:sp>
          <p:nvSpPr>
            <p:cNvPr id="8233" name="Textfeld 32"/>
            <p:cNvSpPr txBox="1">
              <a:spLocks noChangeArrowheads="1"/>
            </p:cNvSpPr>
            <p:nvPr/>
          </p:nvSpPr>
          <p:spPr bwMode="auto">
            <a:xfrm>
              <a:off x="1182354" y="2459389"/>
              <a:ext cx="7588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Fermi Lab</a:t>
              </a:r>
            </a:p>
          </p:txBody>
        </p:sp>
        <p:sp>
          <p:nvSpPr>
            <p:cNvPr id="8234" name="Textfeld 33"/>
            <p:cNvSpPr txBox="1">
              <a:spLocks noChangeArrowheads="1"/>
            </p:cNvSpPr>
            <p:nvPr/>
          </p:nvSpPr>
          <p:spPr bwMode="auto">
            <a:xfrm>
              <a:off x="1436098" y="2582322"/>
              <a:ext cx="465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ANL</a:t>
              </a:r>
            </a:p>
          </p:txBody>
        </p:sp>
        <p:sp>
          <p:nvSpPr>
            <p:cNvPr id="8235" name="Textfeld 34"/>
            <p:cNvSpPr txBox="1">
              <a:spLocks noChangeArrowheads="1"/>
            </p:cNvSpPr>
            <p:nvPr/>
          </p:nvSpPr>
          <p:spPr bwMode="auto">
            <a:xfrm>
              <a:off x="1610962" y="2925524"/>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dirty="0">
                  <a:latin typeface="Arial" charset="0"/>
                </a:rPr>
                <a:t>ORNL</a:t>
              </a:r>
            </a:p>
          </p:txBody>
        </p:sp>
        <p:sp>
          <p:nvSpPr>
            <p:cNvPr id="8236" name="Textfeld 35"/>
            <p:cNvSpPr txBox="1">
              <a:spLocks noChangeArrowheads="1"/>
            </p:cNvSpPr>
            <p:nvPr/>
          </p:nvSpPr>
          <p:spPr bwMode="auto">
            <a:xfrm>
              <a:off x="1349058" y="2844227"/>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LANL</a:t>
              </a:r>
            </a:p>
          </p:txBody>
        </p:sp>
        <p:sp>
          <p:nvSpPr>
            <p:cNvPr id="8237" name="Textfeld 36"/>
            <p:cNvSpPr txBox="1">
              <a:spLocks noChangeArrowheads="1"/>
            </p:cNvSpPr>
            <p:nvPr/>
          </p:nvSpPr>
          <p:spPr bwMode="auto">
            <a:xfrm>
              <a:off x="1944172" y="2554652"/>
              <a:ext cx="624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Cornell</a:t>
              </a:r>
            </a:p>
          </p:txBody>
        </p:sp>
        <p:sp>
          <p:nvSpPr>
            <p:cNvPr id="38" name="Gleichschenkliges Dreieck 37"/>
            <p:cNvSpPr/>
            <p:nvPr/>
          </p:nvSpPr>
          <p:spPr>
            <a:xfrm>
              <a:off x="8013982" y="5650901"/>
              <a:ext cx="9649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39" name="Textfeld 38"/>
            <p:cNvSpPr txBox="1">
              <a:spLocks noChangeArrowheads="1"/>
            </p:cNvSpPr>
            <p:nvPr/>
          </p:nvSpPr>
          <p:spPr bwMode="auto">
            <a:xfrm>
              <a:off x="7940175" y="5488555"/>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ASP</a:t>
              </a:r>
            </a:p>
          </p:txBody>
        </p:sp>
        <p:sp>
          <p:nvSpPr>
            <p:cNvPr id="40" name="Gleichschenkliges Dreieck 39"/>
            <p:cNvSpPr/>
            <p:nvPr/>
          </p:nvSpPr>
          <p:spPr>
            <a:xfrm>
              <a:off x="7067798" y="4090375"/>
              <a:ext cx="96490"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41" name="Textfeld 40"/>
            <p:cNvSpPr txBox="1">
              <a:spLocks noChangeArrowheads="1"/>
            </p:cNvSpPr>
            <p:nvPr/>
          </p:nvSpPr>
          <p:spPr bwMode="auto">
            <a:xfrm>
              <a:off x="7043823" y="3983856"/>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NUS</a:t>
              </a:r>
            </a:p>
          </p:txBody>
        </p:sp>
        <p:sp>
          <p:nvSpPr>
            <p:cNvPr id="42" name="Gleichschenkliges Dreieck 41"/>
            <p:cNvSpPr/>
            <p:nvPr/>
          </p:nvSpPr>
          <p:spPr>
            <a:xfrm>
              <a:off x="7509926" y="3269803"/>
              <a:ext cx="9937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43" name="Textfeld 42"/>
            <p:cNvSpPr txBox="1">
              <a:spLocks noChangeArrowheads="1"/>
            </p:cNvSpPr>
            <p:nvPr/>
          </p:nvSpPr>
          <p:spPr bwMode="auto">
            <a:xfrm>
              <a:off x="7543295" y="3222595"/>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NSRRC</a:t>
              </a:r>
            </a:p>
          </p:txBody>
        </p:sp>
        <p:sp>
          <p:nvSpPr>
            <p:cNvPr id="44" name="Gleichschenkliges Dreieck 43"/>
            <p:cNvSpPr/>
            <p:nvPr/>
          </p:nvSpPr>
          <p:spPr>
            <a:xfrm>
              <a:off x="7524328" y="2799054"/>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45" name="Gleichschenkliges Dreieck 44"/>
            <p:cNvSpPr/>
            <p:nvPr/>
          </p:nvSpPr>
          <p:spPr>
            <a:xfrm>
              <a:off x="7872847" y="2678127"/>
              <a:ext cx="97931" cy="9501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46" name="Gleichschenkliges Dreieck 45"/>
            <p:cNvSpPr/>
            <p:nvPr/>
          </p:nvSpPr>
          <p:spPr>
            <a:xfrm>
              <a:off x="7841163" y="2812011"/>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47" name="Gleichschenkliges Dreieck 46"/>
            <p:cNvSpPr/>
            <p:nvPr/>
          </p:nvSpPr>
          <p:spPr>
            <a:xfrm>
              <a:off x="7705788" y="2914222"/>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48" name="Textfeld 47"/>
            <p:cNvSpPr txBox="1">
              <a:spLocks noChangeArrowheads="1"/>
            </p:cNvSpPr>
            <p:nvPr/>
          </p:nvSpPr>
          <p:spPr bwMode="auto">
            <a:xfrm>
              <a:off x="7897068" y="2631977"/>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JAERI</a:t>
              </a:r>
            </a:p>
          </p:txBody>
        </p:sp>
        <p:sp>
          <p:nvSpPr>
            <p:cNvPr id="8249" name="Textfeld 48"/>
            <p:cNvSpPr txBox="1">
              <a:spLocks noChangeArrowheads="1"/>
            </p:cNvSpPr>
            <p:nvPr/>
          </p:nvSpPr>
          <p:spPr bwMode="auto">
            <a:xfrm>
              <a:off x="7863160" y="2769339"/>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KEK</a:t>
              </a:r>
            </a:p>
          </p:txBody>
        </p:sp>
        <p:sp>
          <p:nvSpPr>
            <p:cNvPr id="8250" name="Textfeld 49"/>
            <p:cNvSpPr txBox="1">
              <a:spLocks noChangeArrowheads="1"/>
            </p:cNvSpPr>
            <p:nvPr/>
          </p:nvSpPr>
          <p:spPr bwMode="auto">
            <a:xfrm>
              <a:off x="7723822" y="2878336"/>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RIKEN</a:t>
              </a:r>
            </a:p>
          </p:txBody>
        </p:sp>
        <p:sp>
          <p:nvSpPr>
            <p:cNvPr id="8251" name="Textfeld 50"/>
            <p:cNvSpPr txBox="1">
              <a:spLocks noChangeArrowheads="1"/>
            </p:cNvSpPr>
            <p:nvPr/>
          </p:nvSpPr>
          <p:spPr bwMode="auto">
            <a:xfrm>
              <a:off x="7471370" y="2643664"/>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KAERI</a:t>
              </a:r>
            </a:p>
          </p:txBody>
        </p:sp>
        <p:sp>
          <p:nvSpPr>
            <p:cNvPr id="52" name="Gleichschenkliges Dreieck 51"/>
            <p:cNvSpPr/>
            <p:nvPr/>
          </p:nvSpPr>
          <p:spPr>
            <a:xfrm>
              <a:off x="7023152" y="2709799"/>
              <a:ext cx="9649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53" name="Gleichschenkliges Dreieck 52"/>
            <p:cNvSpPr/>
            <p:nvPr/>
          </p:nvSpPr>
          <p:spPr>
            <a:xfrm>
              <a:off x="6801368" y="2875353"/>
              <a:ext cx="9649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54" name="Textfeld 53"/>
            <p:cNvSpPr txBox="1">
              <a:spLocks noChangeArrowheads="1"/>
            </p:cNvSpPr>
            <p:nvPr/>
          </p:nvSpPr>
          <p:spPr bwMode="auto">
            <a:xfrm>
              <a:off x="6929176" y="2745282"/>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Beijing</a:t>
              </a:r>
            </a:p>
          </p:txBody>
        </p:sp>
        <p:sp>
          <p:nvSpPr>
            <p:cNvPr id="8255" name="Textfeld 54"/>
            <p:cNvSpPr txBox="1">
              <a:spLocks noChangeArrowheads="1"/>
            </p:cNvSpPr>
            <p:nvPr/>
          </p:nvSpPr>
          <p:spPr bwMode="auto">
            <a:xfrm>
              <a:off x="6704682" y="2910492"/>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IMP</a:t>
              </a:r>
            </a:p>
          </p:txBody>
        </p:sp>
        <p:sp>
          <p:nvSpPr>
            <p:cNvPr id="56" name="Gleichschenkliges Dreieck 55"/>
            <p:cNvSpPr/>
            <p:nvPr/>
          </p:nvSpPr>
          <p:spPr>
            <a:xfrm>
              <a:off x="6092809" y="2102288"/>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57" name="Textfeld 56"/>
            <p:cNvSpPr txBox="1">
              <a:spLocks noChangeArrowheads="1"/>
            </p:cNvSpPr>
            <p:nvPr/>
          </p:nvSpPr>
          <p:spPr bwMode="auto">
            <a:xfrm>
              <a:off x="6115918" y="2060499"/>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Budker</a:t>
              </a:r>
            </a:p>
          </p:txBody>
        </p:sp>
        <p:sp>
          <p:nvSpPr>
            <p:cNvPr id="8258" name="Textfeld 57"/>
            <p:cNvSpPr txBox="1">
              <a:spLocks noChangeArrowheads="1"/>
            </p:cNvSpPr>
            <p:nvPr/>
          </p:nvSpPr>
          <p:spPr bwMode="auto">
            <a:xfrm>
              <a:off x="5055203" y="2937644"/>
              <a:ext cx="5380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dirty="0">
                  <a:latin typeface="Arial" charset="0"/>
                </a:rPr>
                <a:t>SOREQ</a:t>
              </a:r>
            </a:p>
          </p:txBody>
        </p:sp>
        <p:sp>
          <p:nvSpPr>
            <p:cNvPr id="59" name="Gleichschenkliges Dreieck 58"/>
            <p:cNvSpPr/>
            <p:nvPr/>
          </p:nvSpPr>
          <p:spPr>
            <a:xfrm>
              <a:off x="5041492" y="2971806"/>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0" name="Gleichschenkliges Dreieck 59"/>
            <p:cNvSpPr/>
            <p:nvPr/>
          </p:nvSpPr>
          <p:spPr>
            <a:xfrm>
              <a:off x="4425104" y="1884909"/>
              <a:ext cx="9649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1" name="Gleichschenkliges Dreieck 60"/>
            <p:cNvSpPr/>
            <p:nvPr/>
          </p:nvSpPr>
          <p:spPr>
            <a:xfrm>
              <a:off x="4402061" y="1992878"/>
              <a:ext cx="9649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62" name="Textfeld 61"/>
            <p:cNvSpPr txBox="1">
              <a:spLocks noChangeArrowheads="1"/>
            </p:cNvSpPr>
            <p:nvPr/>
          </p:nvSpPr>
          <p:spPr bwMode="auto">
            <a:xfrm>
              <a:off x="4445308" y="1838750"/>
              <a:ext cx="6301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Chalmers</a:t>
              </a:r>
            </a:p>
          </p:txBody>
        </p:sp>
        <p:sp>
          <p:nvSpPr>
            <p:cNvPr id="8263" name="Textfeld 62"/>
            <p:cNvSpPr txBox="1">
              <a:spLocks noChangeArrowheads="1"/>
            </p:cNvSpPr>
            <p:nvPr/>
          </p:nvSpPr>
          <p:spPr bwMode="auto">
            <a:xfrm>
              <a:off x="4434333" y="1954932"/>
              <a:ext cx="788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MaxLab Lund</a:t>
              </a:r>
            </a:p>
          </p:txBody>
        </p:sp>
        <p:sp>
          <p:nvSpPr>
            <p:cNvPr id="64" name="Gleichschenkliges Dreieck 63"/>
            <p:cNvSpPr/>
            <p:nvPr/>
          </p:nvSpPr>
          <p:spPr>
            <a:xfrm>
              <a:off x="4059303" y="2653655"/>
              <a:ext cx="9649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5" name="Gleichschenkliges Dreieck 64"/>
            <p:cNvSpPr/>
            <p:nvPr/>
          </p:nvSpPr>
          <p:spPr>
            <a:xfrm>
              <a:off x="4420784" y="2609027"/>
              <a:ext cx="9793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6" name="Gleichschenkliges Dreieck 65"/>
            <p:cNvSpPr/>
            <p:nvPr/>
          </p:nvSpPr>
          <p:spPr>
            <a:xfrm>
              <a:off x="4145713" y="2565839"/>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7" name="Gleichschenkliges Dreieck 66"/>
            <p:cNvSpPr/>
            <p:nvPr/>
          </p:nvSpPr>
          <p:spPr>
            <a:xfrm>
              <a:off x="3970013" y="2038945"/>
              <a:ext cx="9937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8" name="Gleichschenkliges Dreieck 67"/>
            <p:cNvSpPr/>
            <p:nvPr/>
          </p:nvSpPr>
          <p:spPr>
            <a:xfrm>
              <a:off x="3990175" y="2106607"/>
              <a:ext cx="96491"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9" name="Gleichschenkliges Dreieck 68"/>
            <p:cNvSpPr/>
            <p:nvPr/>
          </p:nvSpPr>
          <p:spPr>
            <a:xfrm>
              <a:off x="4008898" y="2190104"/>
              <a:ext cx="96490" cy="9357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70" name="Textfeld 69"/>
            <p:cNvSpPr txBox="1">
              <a:spLocks noChangeArrowheads="1"/>
            </p:cNvSpPr>
            <p:nvPr/>
          </p:nvSpPr>
          <p:spPr bwMode="auto">
            <a:xfrm>
              <a:off x="3527192" y="2150971"/>
              <a:ext cx="6301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Diamond</a:t>
              </a:r>
            </a:p>
          </p:txBody>
        </p:sp>
        <p:sp>
          <p:nvSpPr>
            <p:cNvPr id="8271" name="Textfeld 70"/>
            <p:cNvSpPr txBox="1">
              <a:spLocks noChangeArrowheads="1"/>
            </p:cNvSpPr>
            <p:nvPr/>
          </p:nvSpPr>
          <p:spPr bwMode="auto">
            <a:xfrm>
              <a:off x="3714254" y="2076693"/>
              <a:ext cx="6301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RAL</a:t>
              </a:r>
            </a:p>
          </p:txBody>
        </p:sp>
        <p:sp>
          <p:nvSpPr>
            <p:cNvPr id="8272" name="Textfeld 71"/>
            <p:cNvSpPr txBox="1">
              <a:spLocks noChangeArrowheads="1"/>
            </p:cNvSpPr>
            <p:nvPr/>
          </p:nvSpPr>
          <p:spPr bwMode="auto">
            <a:xfrm>
              <a:off x="3438126" y="1986975"/>
              <a:ext cx="6301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Daresbury</a:t>
              </a:r>
            </a:p>
          </p:txBody>
        </p:sp>
        <p:sp>
          <p:nvSpPr>
            <p:cNvPr id="73" name="Gleichschenkliges Dreieck 72"/>
            <p:cNvSpPr/>
            <p:nvPr/>
          </p:nvSpPr>
          <p:spPr>
            <a:xfrm>
              <a:off x="4206199" y="2177147"/>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74" name="Textfeld 73"/>
            <p:cNvSpPr txBox="1">
              <a:spLocks noChangeArrowheads="1"/>
            </p:cNvSpPr>
            <p:nvPr/>
          </p:nvSpPr>
          <p:spPr bwMode="auto">
            <a:xfrm>
              <a:off x="4069263" y="2072235"/>
              <a:ext cx="788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RUN</a:t>
              </a:r>
            </a:p>
          </p:txBody>
        </p:sp>
        <p:sp>
          <p:nvSpPr>
            <p:cNvPr id="75" name="Gleichschenkliges Dreieck 74"/>
            <p:cNvSpPr/>
            <p:nvPr/>
          </p:nvSpPr>
          <p:spPr>
            <a:xfrm>
              <a:off x="4139952" y="2276480"/>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76" name="Textfeld 75"/>
            <p:cNvSpPr txBox="1">
              <a:spLocks noChangeArrowheads="1"/>
            </p:cNvSpPr>
            <p:nvPr/>
          </p:nvSpPr>
          <p:spPr bwMode="auto">
            <a:xfrm>
              <a:off x="3794770" y="2242964"/>
              <a:ext cx="788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Soleil</a:t>
              </a:r>
            </a:p>
          </p:txBody>
        </p:sp>
        <p:sp>
          <p:nvSpPr>
            <p:cNvPr id="8277" name="Textfeld 76"/>
            <p:cNvSpPr txBox="1">
              <a:spLocks noChangeArrowheads="1"/>
            </p:cNvSpPr>
            <p:nvPr/>
          </p:nvSpPr>
          <p:spPr bwMode="auto">
            <a:xfrm>
              <a:off x="4438854" y="2574583"/>
              <a:ext cx="788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ENEA</a:t>
              </a:r>
            </a:p>
          </p:txBody>
        </p:sp>
        <p:sp>
          <p:nvSpPr>
            <p:cNvPr id="8278" name="Textfeld 77"/>
            <p:cNvSpPr txBox="1">
              <a:spLocks noChangeArrowheads="1"/>
            </p:cNvSpPr>
            <p:nvPr/>
          </p:nvSpPr>
          <p:spPr bwMode="auto">
            <a:xfrm>
              <a:off x="3959116" y="2699489"/>
              <a:ext cx="7886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CELLS</a:t>
              </a:r>
            </a:p>
          </p:txBody>
        </p:sp>
        <p:sp>
          <p:nvSpPr>
            <p:cNvPr id="8279" name="Textfeld 78"/>
            <p:cNvSpPr txBox="1">
              <a:spLocks noChangeArrowheads="1"/>
            </p:cNvSpPr>
            <p:nvPr/>
          </p:nvSpPr>
          <p:spPr bwMode="auto">
            <a:xfrm>
              <a:off x="4082899" y="2599899"/>
              <a:ext cx="4867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ESRF</a:t>
              </a:r>
            </a:p>
          </p:txBody>
        </p:sp>
        <p:sp>
          <p:nvSpPr>
            <p:cNvPr id="80" name="Gleichschenkliges Dreieck 79"/>
            <p:cNvSpPr/>
            <p:nvPr/>
          </p:nvSpPr>
          <p:spPr>
            <a:xfrm>
              <a:off x="4317092" y="2420440"/>
              <a:ext cx="96490"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1" name="Gleichschenkliges Dreieck 80"/>
            <p:cNvSpPr/>
            <p:nvPr/>
          </p:nvSpPr>
          <p:spPr>
            <a:xfrm>
              <a:off x="4253725" y="2508255"/>
              <a:ext cx="97931"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 name="Gleichschenkliges Dreieck 81"/>
            <p:cNvSpPr/>
            <p:nvPr/>
          </p:nvSpPr>
          <p:spPr>
            <a:xfrm>
              <a:off x="4115470" y="2457869"/>
              <a:ext cx="96490" cy="9213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3" name="Gleichschenkliges Dreieck 82"/>
            <p:cNvSpPr/>
            <p:nvPr/>
          </p:nvSpPr>
          <p:spPr>
            <a:xfrm>
              <a:off x="4224922" y="2354218"/>
              <a:ext cx="96490" cy="95014"/>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8284" name="Textfeld 83"/>
            <p:cNvSpPr txBox="1">
              <a:spLocks noChangeArrowheads="1"/>
            </p:cNvSpPr>
            <p:nvPr/>
          </p:nvSpPr>
          <p:spPr bwMode="auto">
            <a:xfrm>
              <a:off x="4275894" y="2473846"/>
              <a:ext cx="4867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CERN</a:t>
              </a:r>
            </a:p>
          </p:txBody>
        </p:sp>
        <p:sp>
          <p:nvSpPr>
            <p:cNvPr id="8285" name="Textfeld 84"/>
            <p:cNvSpPr txBox="1">
              <a:spLocks noChangeArrowheads="1"/>
            </p:cNvSpPr>
            <p:nvPr/>
          </p:nvSpPr>
          <p:spPr bwMode="auto">
            <a:xfrm>
              <a:off x="4343276" y="2380630"/>
              <a:ext cx="4867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PSI</a:t>
              </a:r>
            </a:p>
          </p:txBody>
        </p:sp>
        <p:sp>
          <p:nvSpPr>
            <p:cNvPr id="8286" name="Textfeld 85"/>
            <p:cNvSpPr txBox="1">
              <a:spLocks noChangeArrowheads="1"/>
            </p:cNvSpPr>
            <p:nvPr/>
          </p:nvSpPr>
          <p:spPr bwMode="auto">
            <a:xfrm>
              <a:off x="3701924" y="2330805"/>
              <a:ext cx="788650" cy="41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GANIL</a:t>
              </a:r>
            </a:p>
            <a:p>
              <a:pPr eaLnBrk="1" hangingPunct="1"/>
              <a:r>
                <a:rPr lang="de-DE" sz="800" b="1">
                  <a:latin typeface="Arial" charset="0"/>
                </a:rPr>
                <a:t>CNRS</a:t>
              </a:r>
            </a:p>
            <a:p>
              <a:pPr eaLnBrk="1" hangingPunct="1"/>
              <a:r>
                <a:rPr lang="de-DE" sz="800" b="1">
                  <a:latin typeface="Arial" charset="0"/>
                </a:rPr>
                <a:t>CEA</a:t>
              </a:r>
            </a:p>
          </p:txBody>
        </p:sp>
        <p:pic>
          <p:nvPicPr>
            <p:cNvPr id="8287" name="Grafik 87"/>
            <p:cNvPicPr>
              <a:picLocks noChangeAspect="1"/>
            </p:cNvPicPr>
            <p:nvPr/>
          </p:nvPicPr>
          <p:blipFill>
            <a:blip r:embed="rId383" cstate="email">
              <a:extLst>
                <a:ext uri="{28A0092B-C50C-407E-A947-70E740481C1C}">
                  <a14:useLocalDpi xmlns:a14="http://schemas.microsoft.com/office/drawing/2010/main"/>
                </a:ext>
              </a:extLst>
            </a:blip>
            <a:srcRect b="-2027"/>
            <a:stretch>
              <a:fillRect/>
            </a:stretch>
          </p:blipFill>
          <p:spPr bwMode="auto">
            <a:xfrm>
              <a:off x="4314261" y="2224164"/>
              <a:ext cx="172960" cy="16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 name="Gleichschenkliges Dreieck 633"/>
          <p:cNvSpPr/>
          <p:nvPr/>
        </p:nvSpPr>
        <p:spPr bwMode="auto">
          <a:xfrm>
            <a:off x="8343900" y="3195638"/>
            <a:ext cx="106363" cy="101600"/>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8197" name="Textfeld 50"/>
          <p:cNvSpPr txBox="1">
            <a:spLocks noChangeArrowheads="1"/>
          </p:cNvSpPr>
          <p:nvPr/>
        </p:nvSpPr>
        <p:spPr bwMode="auto">
          <a:xfrm>
            <a:off x="8205788" y="3243263"/>
            <a:ext cx="5921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PAL</a:t>
            </a:r>
          </a:p>
        </p:txBody>
      </p:sp>
      <p:sp>
        <p:nvSpPr>
          <p:cNvPr id="1265" name="Gleichschenkliges Dreieck 1264"/>
          <p:cNvSpPr/>
          <p:nvPr/>
        </p:nvSpPr>
        <p:spPr bwMode="auto">
          <a:xfrm>
            <a:off x="8089900" y="3395663"/>
            <a:ext cx="106363" cy="103187"/>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8199" name="Textfeld 53"/>
          <p:cNvSpPr txBox="1">
            <a:spLocks noChangeArrowheads="1"/>
          </p:cNvSpPr>
          <p:nvPr/>
        </p:nvSpPr>
        <p:spPr bwMode="auto">
          <a:xfrm>
            <a:off x="7966075" y="3463925"/>
            <a:ext cx="5921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SSRF</a:t>
            </a:r>
          </a:p>
        </p:txBody>
      </p:sp>
      <p:sp>
        <p:nvSpPr>
          <p:cNvPr id="1267" name="Gleichschenkliges Dreieck 1266"/>
          <p:cNvSpPr/>
          <p:nvPr/>
        </p:nvSpPr>
        <p:spPr bwMode="auto">
          <a:xfrm>
            <a:off x="4535488" y="2671763"/>
            <a:ext cx="106362" cy="101600"/>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1268" name="Gleichschenkliges Dreieck 1267"/>
          <p:cNvSpPr/>
          <p:nvPr/>
        </p:nvSpPr>
        <p:spPr bwMode="auto">
          <a:xfrm>
            <a:off x="5053013" y="2570163"/>
            <a:ext cx="106362" cy="103187"/>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8202" name="Textfeld 57"/>
          <p:cNvSpPr txBox="1">
            <a:spLocks noChangeArrowheads="1"/>
          </p:cNvSpPr>
          <p:nvPr/>
        </p:nvSpPr>
        <p:spPr bwMode="auto">
          <a:xfrm>
            <a:off x="5068888" y="2530475"/>
            <a:ext cx="3524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JU</a:t>
            </a:r>
          </a:p>
        </p:txBody>
      </p:sp>
      <p:sp>
        <p:nvSpPr>
          <p:cNvPr id="1270" name="Gleichschenkliges Dreieck 1269"/>
          <p:cNvSpPr/>
          <p:nvPr/>
        </p:nvSpPr>
        <p:spPr bwMode="auto">
          <a:xfrm>
            <a:off x="4683125" y="2295525"/>
            <a:ext cx="109538" cy="103188"/>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8204" name="Textfeld 61"/>
          <p:cNvSpPr txBox="1">
            <a:spLocks noChangeArrowheads="1"/>
          </p:cNvSpPr>
          <p:nvPr/>
        </p:nvSpPr>
        <p:spPr bwMode="auto">
          <a:xfrm>
            <a:off x="4457700" y="2233613"/>
            <a:ext cx="344488"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AU</a:t>
            </a:r>
          </a:p>
        </p:txBody>
      </p:sp>
      <p:sp>
        <p:nvSpPr>
          <p:cNvPr id="8205" name="Textfeld 633"/>
          <p:cNvSpPr txBox="1">
            <a:spLocks noChangeArrowheads="1"/>
          </p:cNvSpPr>
          <p:nvPr/>
        </p:nvSpPr>
        <p:spPr bwMode="auto">
          <a:xfrm>
            <a:off x="3136900" y="2271713"/>
            <a:ext cx="10287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92075" algn="l"/>
              </a:tabLst>
              <a:defRPr>
                <a:solidFill>
                  <a:schemeClr val="tx1"/>
                </a:solidFill>
                <a:latin typeface="Calibri" pitchFamily="34" charset="0"/>
                <a:ea typeface="ＭＳ Ｐゴシック" pitchFamily="34" charset="-128"/>
              </a:defRPr>
            </a:lvl1pPr>
            <a:lvl2pPr marL="742950" indent="-285750" eaLnBrk="0" hangingPunct="0">
              <a:tabLst>
                <a:tab pos="92075" algn="l"/>
              </a:tabLst>
              <a:defRPr>
                <a:solidFill>
                  <a:schemeClr val="tx1"/>
                </a:solidFill>
                <a:latin typeface="Calibri" pitchFamily="34" charset="0"/>
                <a:ea typeface="ＭＳ Ｐゴシック" pitchFamily="34" charset="-128"/>
              </a:defRPr>
            </a:lvl2pPr>
            <a:lvl3pPr marL="1143000" indent="-228600" eaLnBrk="0" hangingPunct="0">
              <a:tabLst>
                <a:tab pos="92075" algn="l"/>
              </a:tabLst>
              <a:defRPr>
                <a:solidFill>
                  <a:schemeClr val="tx1"/>
                </a:solidFill>
                <a:latin typeface="Calibri" pitchFamily="34" charset="0"/>
                <a:ea typeface="ＭＳ Ｐゴシック" pitchFamily="34" charset="-128"/>
              </a:defRPr>
            </a:lvl3pPr>
            <a:lvl4pPr marL="1600200" indent="-228600" eaLnBrk="0" hangingPunct="0">
              <a:tabLst>
                <a:tab pos="92075" algn="l"/>
              </a:tabLst>
              <a:defRPr>
                <a:solidFill>
                  <a:schemeClr val="tx1"/>
                </a:solidFill>
                <a:latin typeface="Calibri" pitchFamily="34" charset="0"/>
                <a:ea typeface="ＭＳ Ｐゴシック" pitchFamily="34" charset="-128"/>
              </a:defRPr>
            </a:lvl4pPr>
            <a:lvl5pPr marL="2057400" indent="-228600" eaLnBrk="0" hangingPunct="0">
              <a:tabLst>
                <a:tab pos="92075" algn="l"/>
              </a:tabLst>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tabLst>
                <a:tab pos="92075" algn="l"/>
              </a:tabLs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tabLst>
                <a:tab pos="92075" algn="l"/>
              </a:tabLs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tabLst>
                <a:tab pos="92075" algn="l"/>
              </a:tabLs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tabLst>
                <a:tab pos="92075" algn="l"/>
              </a:tabLst>
              <a:defRPr>
                <a:solidFill>
                  <a:schemeClr val="tx1"/>
                </a:solidFill>
                <a:latin typeface="Calibri" pitchFamily="34" charset="0"/>
                <a:ea typeface="ＭＳ Ｐゴシック" pitchFamily="34" charset="-128"/>
              </a:defRPr>
            </a:lvl9pPr>
          </a:lstStyle>
          <a:p>
            <a:pPr eaLnBrk="1" hangingPunct="1"/>
            <a:r>
              <a:rPr lang="de-DE" sz="900" b="1">
                <a:latin typeface="Arial" charset="0"/>
              </a:rPr>
              <a:t>	</a:t>
            </a:r>
            <a:r>
              <a:rPr lang="de-DE" sz="900" b="1" u="sng">
                <a:latin typeface="Arial" charset="0"/>
              </a:rPr>
              <a:t>Germany:</a:t>
            </a:r>
          </a:p>
          <a:p>
            <a:pPr eaLnBrk="1" hangingPunct="1"/>
            <a:r>
              <a:rPr lang="de-DE" sz="900">
                <a:latin typeface="Arial" charset="0"/>
              </a:rPr>
              <a:t>	DESY</a:t>
            </a:r>
          </a:p>
          <a:p>
            <a:pPr eaLnBrk="1" hangingPunct="1"/>
            <a:r>
              <a:rPr lang="de-DE" sz="900">
                <a:latin typeface="Arial" charset="0"/>
              </a:rPr>
              <a:t>	FZ Jülich</a:t>
            </a:r>
          </a:p>
          <a:p>
            <a:pPr eaLnBrk="1" hangingPunct="1"/>
            <a:r>
              <a:rPr lang="de-DE" sz="900">
                <a:latin typeface="Arial" charset="0"/>
              </a:rPr>
              <a:t>	HZB (BESSY)</a:t>
            </a:r>
          </a:p>
          <a:p>
            <a:pPr eaLnBrk="1" hangingPunct="1"/>
            <a:r>
              <a:rPr lang="de-DE" sz="900">
                <a:latin typeface="Arial" charset="0"/>
              </a:rPr>
              <a:t>	HZDR</a:t>
            </a:r>
          </a:p>
          <a:p>
            <a:pPr eaLnBrk="1" hangingPunct="1"/>
            <a:r>
              <a:rPr lang="de-DE" sz="900">
                <a:latin typeface="Arial" charset="0"/>
              </a:rPr>
              <a:t>	Uni Frankfurt</a:t>
            </a:r>
          </a:p>
          <a:p>
            <a:pPr eaLnBrk="1" hangingPunct="1"/>
            <a:r>
              <a:rPr lang="de-DE" sz="900">
                <a:latin typeface="Arial" charset="0"/>
              </a:rPr>
              <a:t>	Uni Dortmund</a:t>
            </a:r>
          </a:p>
          <a:p>
            <a:pPr eaLnBrk="1" hangingPunct="1"/>
            <a:r>
              <a:rPr lang="de-DE" sz="900">
                <a:latin typeface="Arial" charset="0"/>
              </a:rPr>
              <a:t>	Uni Wuppertal</a:t>
            </a:r>
          </a:p>
          <a:p>
            <a:pPr eaLnBrk="1" hangingPunct="1"/>
            <a:r>
              <a:rPr lang="de-DE" sz="900">
                <a:latin typeface="Arial" charset="0"/>
              </a:rPr>
              <a:t>	Uni Mainz</a:t>
            </a:r>
          </a:p>
          <a:p>
            <a:pPr eaLnBrk="1" hangingPunct="1"/>
            <a:r>
              <a:rPr lang="de-DE" sz="900">
                <a:latin typeface="Arial" charset="0"/>
              </a:rPr>
              <a:t>	TU München</a:t>
            </a:r>
          </a:p>
          <a:p>
            <a:pPr eaLnBrk="1" hangingPunct="1"/>
            <a:r>
              <a:rPr lang="de-DE" sz="900">
                <a:latin typeface="Arial" charset="0"/>
              </a:rPr>
              <a:t>	TU Darmstadt</a:t>
            </a:r>
          </a:p>
          <a:p>
            <a:pPr eaLnBrk="1" hangingPunct="1"/>
            <a:r>
              <a:rPr lang="de-DE" sz="900">
                <a:latin typeface="Arial" charset="0"/>
              </a:rPr>
              <a:t>	HMI</a:t>
            </a:r>
          </a:p>
          <a:p>
            <a:pPr eaLnBrk="1" hangingPunct="1"/>
            <a:r>
              <a:rPr lang="de-DE" sz="900">
                <a:latin typeface="Arial" charset="0"/>
              </a:rPr>
              <a:t>	MPI</a:t>
            </a:r>
          </a:p>
          <a:p>
            <a:pPr eaLnBrk="1" hangingPunct="1"/>
            <a:r>
              <a:rPr lang="de-DE" sz="900">
                <a:latin typeface="Arial" charset="0"/>
              </a:rPr>
              <a:t>	GSI</a:t>
            </a:r>
          </a:p>
          <a:p>
            <a:pPr eaLnBrk="1" hangingPunct="1"/>
            <a:r>
              <a:rPr lang="de-DE" sz="900">
                <a:latin typeface="Arial" charset="0"/>
              </a:rPr>
              <a:t>	PTB</a:t>
            </a:r>
          </a:p>
          <a:p>
            <a:pPr eaLnBrk="1" hangingPunct="1"/>
            <a:r>
              <a:rPr lang="de-DE" sz="900">
                <a:latin typeface="Arial" charset="0"/>
              </a:rPr>
              <a:t>	Uni Bonn	KIT</a:t>
            </a:r>
          </a:p>
          <a:p>
            <a:pPr eaLnBrk="1" hangingPunct="1"/>
            <a:endParaRPr lang="de-DE" sz="900">
              <a:latin typeface="Arial" charset="0"/>
            </a:endParaRPr>
          </a:p>
          <a:p>
            <a:pPr eaLnBrk="1" hangingPunct="1"/>
            <a:r>
              <a:rPr lang="de-DE" sz="900">
                <a:latin typeface="Arial" charset="0"/>
              </a:rPr>
              <a:t>	</a:t>
            </a:r>
          </a:p>
        </p:txBody>
      </p:sp>
      <p:sp>
        <p:nvSpPr>
          <p:cNvPr id="645" name="Gleichschenkliges Dreieck 644"/>
          <p:cNvSpPr/>
          <p:nvPr/>
        </p:nvSpPr>
        <p:spPr bwMode="auto">
          <a:xfrm>
            <a:off x="5372100" y="5897563"/>
            <a:ext cx="107950" cy="93662"/>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de-DE" sz="800"/>
          </a:p>
        </p:txBody>
      </p:sp>
      <p:sp>
        <p:nvSpPr>
          <p:cNvPr id="8208" name="Textfeld 57"/>
          <p:cNvSpPr txBox="1">
            <a:spLocks noChangeArrowheads="1"/>
          </p:cNvSpPr>
          <p:nvPr/>
        </p:nvSpPr>
        <p:spPr bwMode="auto">
          <a:xfrm>
            <a:off x="5400675" y="5845175"/>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a:latin typeface="Arial" charset="0"/>
              </a:rPr>
              <a:t>NECSA</a:t>
            </a:r>
          </a:p>
        </p:txBody>
      </p:sp>
      <p:sp>
        <p:nvSpPr>
          <p:cNvPr id="643" name="Gleichschenkliges Dreieck 642"/>
          <p:cNvSpPr/>
          <p:nvPr/>
        </p:nvSpPr>
        <p:spPr bwMode="auto">
          <a:xfrm>
            <a:off x="3202583" y="5705093"/>
            <a:ext cx="107950" cy="103188"/>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44" name="Textfeld 34"/>
          <p:cNvSpPr txBox="1">
            <a:spLocks noChangeArrowheads="1"/>
          </p:cNvSpPr>
          <p:nvPr/>
        </p:nvSpPr>
        <p:spPr bwMode="auto">
          <a:xfrm>
            <a:off x="3221815" y="5737122"/>
            <a:ext cx="736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dirty="0" smtClean="0">
                <a:latin typeface="Arial" charset="0"/>
              </a:rPr>
              <a:t>SIRIUS</a:t>
            </a:r>
            <a:endParaRPr lang="de-DE" sz="800" b="1" dirty="0">
              <a:latin typeface="Arial" charset="0"/>
            </a:endParaRPr>
          </a:p>
        </p:txBody>
      </p:sp>
      <p:sp>
        <p:nvSpPr>
          <p:cNvPr id="646" name="Gleichschenkliges Dreieck 645"/>
          <p:cNvSpPr/>
          <p:nvPr/>
        </p:nvSpPr>
        <p:spPr bwMode="auto">
          <a:xfrm>
            <a:off x="5566445" y="3051021"/>
            <a:ext cx="107950" cy="103188"/>
          </a:xfrm>
          <a:prstGeom prst="triangle">
            <a:avLst>
              <a:gd name="adj" fmla="val 50001"/>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647" name="Textfeld 57"/>
          <p:cNvSpPr txBox="1">
            <a:spLocks noChangeArrowheads="1"/>
          </p:cNvSpPr>
          <p:nvPr/>
        </p:nvSpPr>
        <p:spPr bwMode="auto">
          <a:xfrm>
            <a:off x="5604109" y="3010423"/>
            <a:ext cx="593094" cy="22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de-DE" sz="800" b="1" dirty="0" smtClean="0">
                <a:latin typeface="Arial" charset="0"/>
              </a:rPr>
              <a:t>TAC</a:t>
            </a:r>
            <a:endParaRPr lang="de-DE" sz="800" b="1" dirty="0">
              <a:latin typeface="Arial" charset="0"/>
            </a:endParaRPr>
          </a:p>
        </p:txBody>
      </p:sp>
    </p:spTree>
    <p:extLst>
      <p:ext uri="{BB962C8B-B14F-4D97-AF65-F5344CB8AC3E}">
        <p14:creationId xmlns:p14="http://schemas.microsoft.com/office/powerpoint/2010/main" val="1546143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3" descr="Manufacturing Premises 8c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597" y="4906511"/>
            <a:ext cx="3078121" cy="22409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6"/>
          <p:cNvSpPr>
            <a:spLocks noGrp="1"/>
          </p:cNvSpPr>
          <p:nvPr>
            <p:ph type="title"/>
          </p:nvPr>
        </p:nvSpPr>
        <p:spPr>
          <a:xfrm>
            <a:off x="414001" y="413999"/>
            <a:ext cx="6962020" cy="1063169"/>
          </a:xfrm>
        </p:spPr>
        <p:txBody>
          <a:bodyPr/>
          <a:lstStyle/>
          <a:p>
            <a:pPr eaLnBrk="1" hangingPunct="1"/>
            <a:r>
              <a:rPr lang="en-US" sz="3200" b="1" dirty="0" smtClean="0"/>
              <a:t>RI‘s specialized manufacturing</a:t>
            </a:r>
            <a:br>
              <a:rPr lang="en-US" sz="3200" b="1" dirty="0" smtClean="0"/>
            </a:br>
            <a:r>
              <a:rPr lang="en-US" sz="3200" b="1" dirty="0" smtClean="0"/>
              <a:t>technologies</a:t>
            </a:r>
          </a:p>
        </p:txBody>
      </p:sp>
      <p:sp>
        <p:nvSpPr>
          <p:cNvPr id="11268" name="Textfeld 4"/>
          <p:cNvSpPr txBox="1">
            <a:spLocks noChangeArrowheads="1"/>
          </p:cNvSpPr>
          <p:nvPr/>
        </p:nvSpPr>
        <p:spPr bwMode="auto">
          <a:xfrm>
            <a:off x="358205" y="6446739"/>
            <a:ext cx="2194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r>
              <a:rPr lang="en-US" dirty="0" smtClean="0"/>
              <a:t>Brazing Furnace (1/2)</a:t>
            </a:r>
            <a:endParaRPr lang="en-US" dirty="0"/>
          </a:p>
        </p:txBody>
      </p:sp>
      <p:pic>
        <p:nvPicPr>
          <p:cNvPr id="1126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597" y="1767950"/>
            <a:ext cx="3537138" cy="26094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0" name="Grafik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000" y="1765201"/>
            <a:ext cx="3267075" cy="4681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1" name="Textfeld 4"/>
          <p:cNvSpPr txBox="1">
            <a:spLocks noChangeArrowheads="1"/>
          </p:cNvSpPr>
          <p:nvPr/>
        </p:nvSpPr>
        <p:spPr bwMode="auto">
          <a:xfrm>
            <a:off x="2385417" y="6661745"/>
            <a:ext cx="157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r>
              <a:rPr lang="en-US" dirty="0" smtClean="0"/>
              <a:t>Manufacturing</a:t>
            </a:r>
          </a:p>
          <a:p>
            <a:r>
              <a:rPr lang="en-US" dirty="0" smtClean="0"/>
              <a:t>Premises</a:t>
            </a:r>
            <a:endParaRPr lang="en-US" dirty="0"/>
          </a:p>
        </p:txBody>
      </p:sp>
      <p:sp>
        <p:nvSpPr>
          <p:cNvPr id="11272" name="Textfeld 4"/>
          <p:cNvSpPr txBox="1">
            <a:spLocks noChangeArrowheads="1"/>
          </p:cNvSpPr>
          <p:nvPr/>
        </p:nvSpPr>
        <p:spPr bwMode="auto">
          <a:xfrm>
            <a:off x="3814589" y="4501505"/>
            <a:ext cx="3135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032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r>
              <a:rPr lang="en-US" dirty="0" smtClean="0"/>
              <a:t>Electron Beam Welder (1/2)</a:t>
            </a:r>
            <a:endParaRPr lang="en-US" dirty="0"/>
          </a:p>
        </p:txBody>
      </p:sp>
      <p:sp>
        <p:nvSpPr>
          <p:cNvPr id="2" name="Rechteck 1"/>
          <p:cNvSpPr/>
          <p:nvPr/>
        </p:nvSpPr>
        <p:spPr>
          <a:xfrm>
            <a:off x="7631013" y="1792048"/>
            <a:ext cx="2446437" cy="5909310"/>
          </a:xfrm>
          <a:prstGeom prst="rect">
            <a:avLst/>
          </a:prstGeom>
        </p:spPr>
        <p:txBody>
          <a:bodyPr wrap="square">
            <a:spAutoFit/>
          </a:bodyPr>
          <a:lstStyle/>
          <a:p>
            <a:r>
              <a:rPr lang="en-US" dirty="0" smtClean="0"/>
              <a:t>Manufacturing technologies:</a:t>
            </a:r>
          </a:p>
          <a:p>
            <a:endParaRPr lang="en-US" dirty="0" smtClean="0"/>
          </a:p>
          <a:p>
            <a:pPr marL="285750" indent="-285750">
              <a:buFont typeface="Arial" pitchFamily="34" charset="0"/>
              <a:buChar char="•"/>
            </a:pPr>
            <a:r>
              <a:rPr lang="en-US" dirty="0" smtClean="0"/>
              <a:t>Turning (CNC)</a:t>
            </a:r>
          </a:p>
          <a:p>
            <a:pPr marL="285750" indent="-285750">
              <a:buFont typeface="Arial" pitchFamily="34" charset="0"/>
              <a:buChar char="•"/>
            </a:pPr>
            <a:r>
              <a:rPr lang="en-US" dirty="0" smtClean="0"/>
              <a:t>5 axis milling (CNC)</a:t>
            </a:r>
          </a:p>
          <a:p>
            <a:pPr marL="285750" indent="-285750">
              <a:buFont typeface="Arial" pitchFamily="34" charset="0"/>
              <a:buChar char="•"/>
            </a:pPr>
            <a:r>
              <a:rPr lang="en-US" dirty="0" smtClean="0"/>
              <a:t>Metal working</a:t>
            </a:r>
          </a:p>
          <a:p>
            <a:pPr marL="285750" indent="-285750">
              <a:buFont typeface="Arial" pitchFamily="34" charset="0"/>
              <a:buChar char="•"/>
            </a:pPr>
            <a:r>
              <a:rPr lang="en-US" dirty="0" smtClean="0"/>
              <a:t>Surface technology (cleaning, etching, coating) </a:t>
            </a:r>
          </a:p>
          <a:p>
            <a:pPr marL="285750" indent="-285750">
              <a:buFont typeface="Arial" pitchFamily="34" charset="0"/>
              <a:buChar char="•"/>
            </a:pPr>
            <a:r>
              <a:rPr lang="en-US" dirty="0" smtClean="0"/>
              <a:t>Joining technology (EB, TIG, vacuum brazing)</a:t>
            </a:r>
          </a:p>
          <a:p>
            <a:pPr marL="285750" indent="-285750">
              <a:buFont typeface="Arial" pitchFamily="34" charset="0"/>
              <a:buChar char="•"/>
            </a:pPr>
            <a:r>
              <a:rPr lang="en-US" dirty="0" smtClean="0"/>
              <a:t>Heat treatment</a:t>
            </a:r>
          </a:p>
          <a:p>
            <a:pPr marL="285750" indent="-285750">
              <a:buFont typeface="Arial" pitchFamily="34" charset="0"/>
              <a:buChar char="•"/>
            </a:pPr>
            <a:r>
              <a:rPr lang="en-US" dirty="0" smtClean="0"/>
              <a:t>Assembly (partly in cleanroom) and testing</a:t>
            </a:r>
          </a:p>
          <a:p>
            <a:pPr marL="285750" indent="-285750">
              <a:buFont typeface="Arial" pitchFamily="34" charset="0"/>
              <a:buChar char="•"/>
            </a:pPr>
            <a:r>
              <a:rPr lang="en-US" dirty="0" smtClean="0"/>
              <a:t>RF, vacuum, cryogenic</a:t>
            </a:r>
          </a:p>
          <a:p>
            <a:pPr marL="285750" indent="-285750">
              <a:buFont typeface="Arial" pitchFamily="34" charset="0"/>
              <a:buChar char="•"/>
            </a:pPr>
            <a:r>
              <a:rPr lang="en-US" dirty="0" smtClean="0"/>
              <a:t>Quality Control</a:t>
            </a:r>
          </a:p>
          <a:p>
            <a:endParaRPr lang="en-US" dirty="0" smtClean="0"/>
          </a:p>
          <a:p>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vogel\Documents\_RI_Photos und jpg\SNS\P10005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13" y="4429497"/>
            <a:ext cx="3312000" cy="2484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1188" name="Picture 4" descr="S-Band Cell"/>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70973" y="2701305"/>
            <a:ext cx="2339793" cy="1860392"/>
          </a:xfrm>
          <a:prstGeom prst="rect">
            <a:avLst/>
          </a:prstGeom>
          <a:noFill/>
          <a:extLst>
            <a:ext uri="{909E8E84-426E-40DD-AFC4-6F175D3DCCD1}">
              <a14:hiddenFill xmlns:a14="http://schemas.microsoft.com/office/drawing/2010/main">
                <a:solidFill>
                  <a:srgbClr val="FFFFFF"/>
                </a:solidFill>
              </a14:hiddenFill>
            </a:ext>
          </a:extLst>
        </p:spPr>
      </p:pic>
      <p:sp>
        <p:nvSpPr>
          <p:cNvPr id="221189" name="Text Box 5"/>
          <p:cNvSpPr txBox="1">
            <a:spLocks noChangeArrowheads="1"/>
          </p:cNvSpPr>
          <p:nvPr/>
        </p:nvSpPr>
        <p:spPr bwMode="auto">
          <a:xfrm>
            <a:off x="5038725" y="1477169"/>
            <a:ext cx="4608512" cy="44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marL="187325" indent="-187325">
              <a:defRPr>
                <a:solidFill>
                  <a:schemeClr val="tx1"/>
                </a:solidFill>
                <a:latin typeface="Arial" pitchFamily="34" charset="0"/>
              </a:defRPr>
            </a:lvl1pPr>
            <a:lvl2pPr marL="663575" indent="-20637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GB" sz="2200" dirty="0" smtClean="0"/>
              <a:t>800 MHz (SNS), CCL structures</a:t>
            </a:r>
            <a:endParaRPr lang="en-GB" sz="2200" dirty="0"/>
          </a:p>
        </p:txBody>
      </p:sp>
      <p:pic>
        <p:nvPicPr>
          <p:cNvPr id="221190" name="Picture 6" descr="Uni Mainz Zelle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10121" y="3923478"/>
            <a:ext cx="3660852" cy="2993458"/>
          </a:xfrm>
          <a:prstGeom prst="rect">
            <a:avLst/>
          </a:prstGeom>
          <a:noFill/>
          <a:extLst>
            <a:ext uri="{909E8E84-426E-40DD-AFC4-6F175D3DCCD1}">
              <a14:hiddenFill xmlns:a14="http://schemas.microsoft.com/office/drawing/2010/main">
                <a:solidFill>
                  <a:srgbClr val="FFFFFF"/>
                </a:solidFill>
              </a14:hiddenFill>
            </a:ext>
          </a:extLst>
        </p:spPr>
      </p:pic>
      <p:pic>
        <p:nvPicPr>
          <p:cNvPr id="221192" name="Picture 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7913" y="1295816"/>
            <a:ext cx="4176194" cy="31336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844982" y="4828077"/>
            <a:ext cx="1947291" cy="145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marL="187325" indent="-187325">
              <a:defRPr>
                <a:solidFill>
                  <a:schemeClr val="tx1"/>
                </a:solidFill>
                <a:latin typeface="Arial" pitchFamily="34" charset="0"/>
              </a:defRPr>
            </a:lvl1pPr>
            <a:lvl2pPr marL="663575" indent="-20637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GB" sz="2200" dirty="0" smtClean="0"/>
              <a:t>S-Band</a:t>
            </a:r>
          </a:p>
          <a:p>
            <a:pPr>
              <a:spcBef>
                <a:spcPct val="50000"/>
              </a:spcBef>
            </a:pPr>
            <a:r>
              <a:rPr lang="en-GB" sz="2200" dirty="0" smtClean="0"/>
              <a:t>2,998 GHz</a:t>
            </a:r>
          </a:p>
          <a:p>
            <a:pPr>
              <a:spcBef>
                <a:spcPct val="50000"/>
              </a:spcBef>
            </a:pPr>
            <a:r>
              <a:rPr lang="en-GB" sz="2200" dirty="0" smtClean="0"/>
              <a:t>2,856GHz </a:t>
            </a:r>
            <a:endParaRPr lang="en-GB" sz="2200" dirty="0"/>
          </a:p>
        </p:txBody>
      </p:sp>
      <p:sp>
        <p:nvSpPr>
          <p:cNvPr id="9" name="Text Box 5"/>
          <p:cNvSpPr txBox="1">
            <a:spLocks noChangeArrowheads="1"/>
          </p:cNvSpPr>
          <p:nvPr/>
        </p:nvSpPr>
        <p:spPr bwMode="auto">
          <a:xfrm>
            <a:off x="7297943" y="6517729"/>
            <a:ext cx="2637326" cy="44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marL="187325" indent="-187325">
              <a:defRPr>
                <a:solidFill>
                  <a:schemeClr val="tx1"/>
                </a:solidFill>
                <a:latin typeface="Arial" pitchFamily="34" charset="0"/>
              </a:defRPr>
            </a:lvl1pPr>
            <a:lvl2pPr marL="663575" indent="-20637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pPr>
            <a:r>
              <a:rPr lang="en-GB" sz="2200" dirty="0" smtClean="0"/>
              <a:t>C-Band (4,8 GHz)</a:t>
            </a:r>
            <a:endParaRPr lang="en-GB" sz="2200" dirty="0"/>
          </a:p>
        </p:txBody>
      </p:sp>
      <p:sp>
        <p:nvSpPr>
          <p:cNvPr id="10" name="Rectangle 2"/>
          <p:cNvSpPr txBox="1">
            <a:spLocks/>
          </p:cNvSpPr>
          <p:nvPr/>
        </p:nvSpPr>
        <p:spPr>
          <a:xfrm>
            <a:off x="430213" y="541065"/>
            <a:ext cx="7053262" cy="504056"/>
          </a:xfrm>
          <a:prstGeom prst="rect">
            <a:avLst/>
          </a:prstGeom>
        </p:spPr>
        <p:txBody>
          <a:bodyPr/>
          <a:lstStyle/>
          <a:p>
            <a:pPr marL="0" marR="0" lvl="0" indent="0" algn="l" defTabSz="503238" rtl="0" eaLnBrk="1" fontAlgn="base" latinLnBrk="0" hangingPunct="1">
              <a:lnSpc>
                <a:spcPct val="100000"/>
              </a:lnSpc>
              <a:spcBef>
                <a:spcPct val="0"/>
              </a:spcBef>
              <a:spcAft>
                <a:spcPct val="0"/>
              </a:spcAft>
              <a:buClrTx/>
              <a:buSzTx/>
              <a:buFontTx/>
              <a:buNone/>
              <a:tabLst/>
              <a:defRPr/>
            </a:pPr>
            <a:r>
              <a:rPr lang="en-US" sz="3200" b="1" dirty="0" smtClean="0">
                <a:solidFill>
                  <a:srgbClr val="002060"/>
                </a:solidFill>
                <a:latin typeface="+mj-lt"/>
                <a:cs typeface="+mj-cs"/>
              </a:rPr>
              <a:t>Normal conducting cavity production</a:t>
            </a:r>
            <a:endParaRPr kumimoji="0" lang="en-US" sz="3200" b="1" i="0" u="none" strike="noStrike" kern="1200" cap="none" spc="0" normalizeH="0" baseline="0" noProof="0" dirty="0" smtClean="0">
              <a:ln>
                <a:noFill/>
              </a:ln>
              <a:solidFill>
                <a:srgbClr val="002060"/>
              </a:solidFill>
              <a:effectLst/>
              <a:uLnTx/>
              <a:uFillTx/>
              <a:latin typeface="+mj-lt"/>
              <a:ea typeface="ＭＳ Ｐゴシック" pitchFamily="-65" charset="-128"/>
              <a:cs typeface="+mj-cs"/>
            </a:endParaRPr>
          </a:p>
        </p:txBody>
      </p:sp>
    </p:spTree>
    <p:extLst>
      <p:ext uri="{BB962C8B-B14F-4D97-AF65-F5344CB8AC3E}">
        <p14:creationId xmlns:p14="http://schemas.microsoft.com/office/powerpoint/2010/main" val="4033701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14000" y="1621185"/>
            <a:ext cx="7634287" cy="360040"/>
          </a:xfrm>
          <a:solidFill>
            <a:srgbClr val="FFFFFF"/>
          </a:solidFill>
          <a:extLst>
            <a:ext uri="{91240B29-F687-4F45-9708-019B960494DF}">
              <a14:hiddenLine xmlns:a14="http://schemas.microsoft.com/office/drawing/2010/main" w="57150" cmpd="sng">
                <a:solidFill>
                  <a:srgbClr val="FFCC00"/>
                </a:solidFill>
                <a:miter lim="800000"/>
                <a:headEnd/>
                <a:tailEnd/>
              </a14:hiddenLine>
            </a:ext>
          </a:extLst>
        </p:spPr>
        <p:txBody>
          <a:bodyPr/>
          <a:lstStyle/>
          <a:p>
            <a:pPr eaLnBrk="1" hangingPunct="1"/>
            <a:r>
              <a:rPr lang="en-US" sz="2000" smtClean="0">
                <a:solidFill>
                  <a:schemeClr val="tx1"/>
                </a:solidFill>
              </a:rPr>
              <a:t>CCL Modules for SNS in Oak Ridge/USA</a:t>
            </a:r>
          </a:p>
        </p:txBody>
      </p:sp>
      <p:pic>
        <p:nvPicPr>
          <p:cNvPr id="16387" name="Picture 3" descr="CCL-1 thru -4 2810 R 8-23-04"/>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a:xfrm>
            <a:off x="414000" y="2783067"/>
            <a:ext cx="4500000" cy="3378322"/>
          </a:xfrm>
          <a:ln>
            <a:solidFill>
              <a:srgbClr val="000000"/>
            </a:solid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5075229" y="2429013"/>
            <a:ext cx="4500000" cy="3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dirty="0" smtClean="0"/>
              <a:t>Complete CCL-Module during RF Test at RI</a:t>
            </a:r>
            <a:endParaRPr lang="en-US" sz="1600" dirty="0"/>
          </a:p>
        </p:txBody>
      </p:sp>
      <p:sp>
        <p:nvSpPr>
          <p:cNvPr id="16389" name="Text Box 5"/>
          <p:cNvSpPr txBox="1">
            <a:spLocks noChangeArrowheads="1"/>
          </p:cNvSpPr>
          <p:nvPr/>
        </p:nvSpPr>
        <p:spPr bwMode="auto">
          <a:xfrm>
            <a:off x="414000" y="2429013"/>
            <a:ext cx="3043238" cy="3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dirty="0" smtClean="0"/>
              <a:t>CCL Linac at SNS</a:t>
            </a:r>
            <a:endParaRPr lang="en-US" sz="1600" dirty="0"/>
          </a:p>
        </p:txBody>
      </p:sp>
      <p:sp>
        <p:nvSpPr>
          <p:cNvPr id="16390" name="Text Box 6"/>
          <p:cNvSpPr txBox="1">
            <a:spLocks noChangeArrowheads="1"/>
          </p:cNvSpPr>
          <p:nvPr/>
        </p:nvSpPr>
        <p:spPr bwMode="auto">
          <a:xfrm>
            <a:off x="5092745" y="6253351"/>
            <a:ext cx="4464968" cy="840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dirty="0" smtClean="0"/>
              <a:t>We manufactured, assembled, aligned and </a:t>
            </a:r>
            <a:r>
              <a:rPr lang="en-US" sz="1600" dirty="0" err="1" smtClean="0"/>
              <a:t>rf</a:t>
            </a:r>
            <a:r>
              <a:rPr lang="en-US" sz="1600" dirty="0" smtClean="0"/>
              <a:t> tuned 4 CCL Modules as a Special Equipment Supplier</a:t>
            </a:r>
            <a:br>
              <a:rPr lang="en-US" sz="1600" dirty="0" smtClean="0"/>
            </a:br>
            <a:r>
              <a:rPr lang="en-US" sz="1600" dirty="0" smtClean="0"/>
              <a:t>(Co-operation with LANL)</a:t>
            </a:r>
            <a:endParaRPr lang="en-US" sz="1600" dirty="0"/>
          </a:p>
        </p:txBody>
      </p:sp>
      <p:sp>
        <p:nvSpPr>
          <p:cNvPr id="16391" name="Rectangle 7"/>
          <p:cNvSpPr>
            <a:spLocks noChangeArrowheads="1"/>
          </p:cNvSpPr>
          <p:nvPr/>
        </p:nvSpPr>
        <p:spPr bwMode="auto">
          <a:xfrm>
            <a:off x="4800600" y="1001713"/>
            <a:ext cx="27559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defTabSz="554038"/>
            <a:r>
              <a:rPr lang="de-DE" sz="2000"/>
              <a:t> </a:t>
            </a:r>
          </a:p>
        </p:txBody>
      </p:sp>
      <p:sp>
        <p:nvSpPr>
          <p:cNvPr id="16392" name="Rectangle 9"/>
          <p:cNvSpPr>
            <a:spLocks noChangeArrowheads="1"/>
          </p:cNvSpPr>
          <p:nvPr/>
        </p:nvSpPr>
        <p:spPr bwMode="auto">
          <a:xfrm>
            <a:off x="4902200" y="3665046"/>
            <a:ext cx="2571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defTabSz="554038"/>
            <a:r>
              <a:rPr lang="de-DE" sz="2000"/>
              <a:t> </a:t>
            </a:r>
          </a:p>
        </p:txBody>
      </p:sp>
      <p:sp>
        <p:nvSpPr>
          <p:cNvPr id="16393" name="Rectangle 10"/>
          <p:cNvSpPr>
            <a:spLocks noChangeArrowheads="1"/>
          </p:cNvSpPr>
          <p:nvPr/>
        </p:nvSpPr>
        <p:spPr bwMode="auto">
          <a:xfrm>
            <a:off x="4902200" y="3665046"/>
            <a:ext cx="2571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defTabSz="554038"/>
            <a:r>
              <a:rPr lang="de-DE" sz="2000"/>
              <a:t> </a:t>
            </a:r>
          </a:p>
        </p:txBody>
      </p:sp>
      <p:sp>
        <p:nvSpPr>
          <p:cNvPr id="16394" name="Rectangle 11"/>
          <p:cNvSpPr>
            <a:spLocks noChangeArrowheads="1"/>
          </p:cNvSpPr>
          <p:nvPr/>
        </p:nvSpPr>
        <p:spPr bwMode="auto">
          <a:xfrm>
            <a:off x="4902200" y="3665046"/>
            <a:ext cx="2571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defTabSz="554038"/>
            <a:r>
              <a:rPr lang="de-DE" sz="2000"/>
              <a:t> </a:t>
            </a:r>
          </a:p>
        </p:txBody>
      </p:sp>
      <p:pic>
        <p:nvPicPr>
          <p:cNvPr id="16395" name="Picture 12" descr="SNS Modules Kopi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5147237" y="2783067"/>
            <a:ext cx="4500000" cy="2657401"/>
          </a:xfrm>
          <a:ln>
            <a:solidFill>
              <a:srgbClr val="000000"/>
            </a:solid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6" name="Rectangle 15"/>
          <p:cNvSpPr>
            <a:spLocks/>
          </p:cNvSpPr>
          <p:nvPr/>
        </p:nvSpPr>
        <p:spPr bwMode="auto">
          <a:xfrm>
            <a:off x="414000" y="414000"/>
            <a:ext cx="8493125" cy="1009650"/>
          </a:xfrm>
          <a:prstGeom prst="rect">
            <a:avLst/>
          </a:prstGeom>
          <a:extLst/>
        </p:spPr>
        <p:txBody>
          <a:bodyPr/>
          <a:lstStyle/>
          <a:p>
            <a:r>
              <a:rPr lang="en-US" sz="3200" b="1" dirty="0" smtClean="0">
                <a:solidFill>
                  <a:srgbClr val="12408B"/>
                </a:solidFill>
                <a:latin typeface="+mj-lt"/>
                <a:ea typeface="+mj-ea"/>
                <a:cs typeface="+mj-cs"/>
              </a:rPr>
              <a:t>Normal conducting RF sections</a:t>
            </a:r>
            <a:endParaRPr lang="en-US" sz="3200" b="1" dirty="0">
              <a:solidFill>
                <a:srgbClr val="12408B"/>
              </a:solidFill>
              <a:latin typeface="+mj-lt"/>
              <a:ea typeface="+mj-ea"/>
              <a:cs typeface="+mj-cs"/>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414000" y="414000"/>
            <a:ext cx="7056437" cy="1001713"/>
          </a:xfrm>
        </p:spPr>
        <p:txBody>
          <a:bodyPr/>
          <a:lstStyle/>
          <a:p>
            <a:pPr eaLnBrk="1" hangingPunct="1"/>
            <a:r>
              <a:rPr lang="en-US" sz="3200" b="1" dirty="0" smtClean="0"/>
              <a:t>Electron injection </a:t>
            </a:r>
            <a:r>
              <a:rPr lang="en-US" sz="3200" b="1" dirty="0" err="1"/>
              <a:t>l</a:t>
            </a:r>
            <a:r>
              <a:rPr lang="en-US" sz="3200" b="1" dirty="0" err="1" smtClean="0"/>
              <a:t>inacs</a:t>
            </a:r>
            <a:r>
              <a:rPr lang="en-US" sz="3200" b="1" dirty="0" smtClean="0"/>
              <a:t> for synchrotron </a:t>
            </a:r>
            <a:r>
              <a:rPr lang="en-US" sz="3200" b="1" dirty="0"/>
              <a:t>l</a:t>
            </a:r>
            <a:r>
              <a:rPr lang="en-US" sz="3200" b="1" dirty="0" smtClean="0"/>
              <a:t>ight </a:t>
            </a:r>
            <a:r>
              <a:rPr lang="en-US" sz="3200" b="1" dirty="0"/>
              <a:t>s</a:t>
            </a:r>
            <a:r>
              <a:rPr lang="en-US" sz="3200" b="1" dirty="0" smtClean="0"/>
              <a:t>ources </a:t>
            </a:r>
          </a:p>
        </p:txBody>
      </p:sp>
      <p:sp>
        <p:nvSpPr>
          <p:cNvPr id="17411" name="Text Box 5"/>
          <p:cNvSpPr txBox="1">
            <a:spLocks noChangeArrowheads="1"/>
          </p:cNvSpPr>
          <p:nvPr/>
        </p:nvSpPr>
        <p:spPr bwMode="auto">
          <a:xfrm>
            <a:off x="2958314" y="4919410"/>
            <a:ext cx="16976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914400" eaLnBrk="1" hangingPunct="1"/>
            <a:r>
              <a:rPr lang="en-US" sz="1600" dirty="0"/>
              <a:t>Swiss Light </a:t>
            </a:r>
            <a:r>
              <a:rPr lang="en-US" sz="1600" dirty="0" smtClean="0"/>
              <a:t>Source</a:t>
            </a:r>
          </a:p>
          <a:p>
            <a:pPr defTabSz="914400" eaLnBrk="1" hangingPunct="1"/>
            <a:r>
              <a:rPr lang="en-US" sz="1600" dirty="0" smtClean="0"/>
              <a:t>100 </a:t>
            </a:r>
            <a:r>
              <a:rPr lang="en-US" sz="1600" dirty="0"/>
              <a:t>MeV Linac</a:t>
            </a:r>
          </a:p>
        </p:txBody>
      </p:sp>
      <p:sp>
        <p:nvSpPr>
          <p:cNvPr id="17412" name="Text Box 6"/>
          <p:cNvSpPr txBox="1">
            <a:spLocks noChangeArrowheads="1"/>
          </p:cNvSpPr>
          <p:nvPr/>
        </p:nvSpPr>
        <p:spPr bwMode="auto">
          <a:xfrm>
            <a:off x="414000" y="4439771"/>
            <a:ext cx="3960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defTabSz="914400" eaLnBrk="1" hangingPunct="1"/>
            <a:r>
              <a:rPr lang="en-US" sz="1600" dirty="0"/>
              <a:t>New Taiwan </a:t>
            </a:r>
            <a:r>
              <a:rPr lang="en-US" sz="1600" dirty="0" smtClean="0"/>
              <a:t>Light Source </a:t>
            </a:r>
            <a:r>
              <a:rPr lang="en-US" sz="1600" dirty="0"/>
              <a:t>150 MeV Linac</a:t>
            </a:r>
          </a:p>
        </p:txBody>
      </p:sp>
      <p:pic>
        <p:nvPicPr>
          <p:cNvPr id="17413"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14000" y="1560513"/>
            <a:ext cx="3960000" cy="28779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3"/>
          <p:cNvSpPr txBox="1">
            <a:spLocks noChangeArrowheads="1"/>
          </p:cNvSpPr>
          <p:nvPr/>
        </p:nvSpPr>
        <p:spPr bwMode="auto">
          <a:xfrm>
            <a:off x="5257374" y="2557289"/>
            <a:ext cx="4426125" cy="385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lvl1pPr defTabSz="554038" eaLnBrk="0" hangingPunct="0">
              <a:defRPr>
                <a:solidFill>
                  <a:schemeClr val="tx1"/>
                </a:solidFill>
                <a:latin typeface="Calibri" pitchFamily="34" charset="0"/>
                <a:ea typeface="ＭＳ Ｐゴシック" pitchFamily="34" charset="-128"/>
              </a:defRPr>
            </a:lvl1pPr>
            <a:lvl2pPr marL="742950" indent="-285750" defTabSz="554038" eaLnBrk="0" hangingPunct="0">
              <a:defRPr>
                <a:solidFill>
                  <a:schemeClr val="tx1"/>
                </a:solidFill>
                <a:latin typeface="Calibri" pitchFamily="34" charset="0"/>
                <a:ea typeface="ＭＳ Ｐゴシック" pitchFamily="34" charset="-128"/>
              </a:defRPr>
            </a:lvl2pPr>
            <a:lvl3pPr marL="1143000" indent="-228600" defTabSz="554038" eaLnBrk="0" hangingPunct="0">
              <a:defRPr>
                <a:solidFill>
                  <a:schemeClr val="tx1"/>
                </a:solidFill>
                <a:latin typeface="Calibri" pitchFamily="34" charset="0"/>
                <a:ea typeface="ＭＳ Ｐゴシック" pitchFamily="34" charset="-128"/>
              </a:defRPr>
            </a:lvl3pPr>
            <a:lvl4pPr marL="1600200" indent="-228600" defTabSz="554038" eaLnBrk="0" hangingPunct="0">
              <a:defRPr>
                <a:solidFill>
                  <a:schemeClr val="tx1"/>
                </a:solidFill>
                <a:latin typeface="Calibri" pitchFamily="34" charset="0"/>
                <a:ea typeface="ＭＳ Ｐゴシック" pitchFamily="34" charset="-128"/>
              </a:defRPr>
            </a:lvl4pPr>
            <a:lvl5pPr marL="2057400" indent="-228600" defTabSz="554038" eaLnBrk="0" hangingPunct="0">
              <a:defRPr>
                <a:solidFill>
                  <a:schemeClr val="tx1"/>
                </a:solidFill>
                <a:latin typeface="Calibri" pitchFamily="34" charset="0"/>
                <a:ea typeface="ＭＳ Ｐゴシック" pitchFamily="34" charset="-128"/>
              </a:defRPr>
            </a:lvl5pPr>
            <a:lvl6pPr marL="25146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554038"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tabLst>
                <a:tab pos="2424113" algn="l"/>
                <a:tab pos="3051175" algn="l"/>
              </a:tabLst>
            </a:pPr>
            <a:r>
              <a:rPr lang="en-US" sz="2000" dirty="0" smtClean="0"/>
              <a:t>SLS/PSI, CH                      100	MeV</a:t>
            </a:r>
          </a:p>
          <a:p>
            <a:pPr eaLnBrk="1" hangingPunct="1">
              <a:spcBef>
                <a:spcPct val="50000"/>
              </a:spcBef>
              <a:tabLst>
                <a:tab pos="2424113" algn="l"/>
                <a:tab pos="3051175" algn="l"/>
              </a:tabLst>
            </a:pPr>
            <a:r>
              <a:rPr lang="en-US" sz="2000" dirty="0" smtClean="0"/>
              <a:t>DLS, UK       	100	MeV</a:t>
            </a:r>
          </a:p>
          <a:p>
            <a:pPr eaLnBrk="1" hangingPunct="1">
              <a:spcBef>
                <a:spcPct val="50000"/>
              </a:spcBef>
              <a:tabLst>
                <a:tab pos="2424113" algn="l"/>
                <a:tab pos="3051175" algn="l"/>
              </a:tabLst>
            </a:pPr>
            <a:r>
              <a:rPr lang="en-US" sz="2000" dirty="0" smtClean="0"/>
              <a:t>ASP, Australia</a:t>
            </a:r>
            <a:r>
              <a:rPr lang="en-US" sz="2000" dirty="0"/>
              <a:t>	</a:t>
            </a:r>
            <a:r>
              <a:rPr lang="en-US" sz="2000" dirty="0" smtClean="0"/>
              <a:t>100	MeV</a:t>
            </a:r>
            <a:endParaRPr lang="en-US" sz="2000" b="1" dirty="0" smtClean="0"/>
          </a:p>
          <a:p>
            <a:pPr eaLnBrk="1" hangingPunct="1">
              <a:spcBef>
                <a:spcPct val="50000"/>
              </a:spcBef>
              <a:tabLst>
                <a:tab pos="2424113" algn="l"/>
                <a:tab pos="3051175" algn="l"/>
              </a:tabLst>
            </a:pPr>
            <a:r>
              <a:rPr lang="en-US" sz="2000" dirty="0" smtClean="0"/>
              <a:t>PTB, Germany	0,5-50	MeV</a:t>
            </a:r>
          </a:p>
          <a:p>
            <a:pPr eaLnBrk="1" hangingPunct="1">
              <a:spcBef>
                <a:spcPct val="50000"/>
              </a:spcBef>
              <a:tabLst>
                <a:tab pos="2424113" algn="l"/>
                <a:tab pos="3051175" algn="l"/>
              </a:tabLst>
            </a:pPr>
            <a:r>
              <a:rPr lang="en-US" sz="2000" dirty="0" smtClean="0"/>
              <a:t>Taiwan Light Source       150  	MeV</a:t>
            </a:r>
          </a:p>
          <a:p>
            <a:pPr eaLnBrk="1" hangingPunct="1">
              <a:spcBef>
                <a:spcPct val="50000"/>
              </a:spcBef>
              <a:tabLst>
                <a:tab pos="2867025" algn="l"/>
                <a:tab pos="3492500" algn="l"/>
              </a:tabLst>
            </a:pPr>
            <a:r>
              <a:rPr lang="en-US" sz="2000" dirty="0" err="1"/>
              <a:t>Uni</a:t>
            </a:r>
            <a:r>
              <a:rPr lang="en-US" sz="2000" dirty="0"/>
              <a:t> </a:t>
            </a:r>
            <a:r>
              <a:rPr lang="en-US" sz="2000" dirty="0" smtClean="0"/>
              <a:t>Nijmegen                     15</a:t>
            </a:r>
            <a:r>
              <a:rPr lang="en-US" sz="2000" dirty="0"/>
              <a:t>	</a:t>
            </a:r>
            <a:r>
              <a:rPr lang="en-US" sz="2000" dirty="0" smtClean="0"/>
              <a:t>    MeV</a:t>
            </a:r>
            <a:endParaRPr lang="en-US" sz="2000" dirty="0"/>
          </a:p>
          <a:p>
            <a:pPr eaLnBrk="1" hangingPunct="1">
              <a:spcBef>
                <a:spcPct val="50000"/>
              </a:spcBef>
              <a:tabLst>
                <a:tab pos="2424113" algn="l"/>
                <a:tab pos="3051175" algn="l"/>
              </a:tabLst>
            </a:pPr>
            <a:r>
              <a:rPr lang="en-US" sz="2000" dirty="0" smtClean="0"/>
              <a:t>NSLS-II</a:t>
            </a:r>
            <a:br>
              <a:rPr lang="en-US" sz="2000" dirty="0" smtClean="0"/>
            </a:br>
            <a:r>
              <a:rPr lang="en-US" sz="2000" dirty="0" smtClean="0"/>
              <a:t>(Brookhaven </a:t>
            </a:r>
            <a:r>
              <a:rPr lang="en-US" sz="2000" dirty="0" err="1" smtClean="0"/>
              <a:t>Natl</a:t>
            </a:r>
            <a:r>
              <a:rPr lang="en-US" sz="2000" dirty="0" smtClean="0"/>
              <a:t> Lab)   200	MeV</a:t>
            </a:r>
          </a:p>
          <a:p>
            <a:pPr eaLnBrk="1" hangingPunct="1">
              <a:spcBef>
                <a:spcPct val="50000"/>
              </a:spcBef>
            </a:pPr>
            <a:endParaRPr lang="en-US" sz="1600" dirty="0" smtClean="0"/>
          </a:p>
        </p:txBody>
      </p:sp>
      <p:pic>
        <p:nvPicPr>
          <p:cNvPr id="17415" name="Picture 3" descr="100MeV Injector Linac for SLS_PS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000" y="4919410"/>
            <a:ext cx="2520000" cy="23904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414338" y="414338"/>
            <a:ext cx="8207375" cy="1001712"/>
          </a:xfrm>
        </p:spPr>
        <p:txBody>
          <a:bodyPr/>
          <a:lstStyle/>
          <a:p>
            <a:pPr eaLnBrk="1" hangingPunct="1"/>
            <a:r>
              <a:rPr lang="en-US" sz="3200" b="1" dirty="0" smtClean="0"/>
              <a:t>Electron injection </a:t>
            </a:r>
            <a:r>
              <a:rPr lang="en-US" sz="3200" b="1" dirty="0" err="1"/>
              <a:t>l</a:t>
            </a:r>
            <a:r>
              <a:rPr lang="en-US" sz="3200" b="1" dirty="0" err="1" smtClean="0"/>
              <a:t>inacs</a:t>
            </a:r>
            <a:r>
              <a:rPr lang="en-US" sz="3200" b="1" dirty="0" smtClean="0"/>
              <a:t> </a:t>
            </a:r>
            <a:br>
              <a:rPr lang="en-US" sz="3200" b="1" dirty="0" smtClean="0"/>
            </a:br>
            <a:r>
              <a:rPr lang="en-US" sz="3200" b="1" dirty="0" smtClean="0"/>
              <a:t>for special </a:t>
            </a:r>
            <a:r>
              <a:rPr lang="en-US" sz="3200" b="1" dirty="0"/>
              <a:t>a</a:t>
            </a:r>
            <a:r>
              <a:rPr lang="en-US" sz="3200" b="1" dirty="0" smtClean="0"/>
              <a:t>pplications (FEL driver)</a:t>
            </a:r>
          </a:p>
        </p:txBody>
      </p:sp>
      <p:graphicFrame>
        <p:nvGraphicFramePr>
          <p:cNvPr id="199683" name="Group 3"/>
          <p:cNvGraphicFramePr>
            <a:graphicFrameLocks noGrp="1"/>
          </p:cNvGraphicFramePr>
          <p:nvPr>
            <p:ph idx="1"/>
          </p:nvPr>
        </p:nvGraphicFramePr>
        <p:xfrm>
          <a:off x="414338" y="1909763"/>
          <a:ext cx="9072562" cy="1535114"/>
        </p:xfrm>
        <a:graphic>
          <a:graphicData uri="http://schemas.openxmlformats.org/drawingml/2006/table">
            <a:tbl>
              <a:tblPr/>
              <a:tblGrid>
                <a:gridCol w="1295400"/>
                <a:gridCol w="1079500"/>
                <a:gridCol w="2736850"/>
                <a:gridCol w="1871662"/>
                <a:gridCol w="2089150"/>
              </a:tblGrid>
              <a:tr h="603312">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mn-lt"/>
                          <a:ea typeface="ＭＳ Ｐゴシック" pitchFamily="-65" charset="-128"/>
                        </a:rPr>
                        <a:t>Project</a:t>
                      </a:r>
                    </a:p>
                  </a:txBody>
                  <a:tcPr marT="45625" marB="45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mn-lt"/>
                          <a:ea typeface="ＭＳ Ｐゴシック" pitchFamily="-65" charset="-128"/>
                        </a:rPr>
                        <a:t>Energy</a:t>
                      </a: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mn-lt"/>
                          <a:ea typeface="ＭＳ Ｐゴシック" pitchFamily="-65" charset="-128"/>
                        </a:rPr>
                        <a:t>Pulse structure / repetition rate</a:t>
                      </a: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mn-lt"/>
                          <a:ea typeface="ＭＳ Ｐゴシック" pitchFamily="-65" charset="-128"/>
                        </a:rPr>
                        <a:t>Charge</a:t>
                      </a: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mn-lt"/>
                          <a:ea typeface="ＭＳ Ｐゴシック" pitchFamily="-65" charset="-128"/>
                        </a:rPr>
                        <a:t>Emittance (1</a:t>
                      </a:r>
                      <a:r>
                        <a:rPr kumimoji="0" lang="el-GR" sz="1400" b="1" i="0" u="none" strike="noStrike" cap="none" normalizeH="0" baseline="0" smtClean="0">
                          <a:ln>
                            <a:noFill/>
                          </a:ln>
                          <a:solidFill>
                            <a:schemeClr val="tx1"/>
                          </a:solidFill>
                          <a:effectLst/>
                          <a:latin typeface="+mn-lt"/>
                          <a:ea typeface="ＭＳ Ｐゴシック" pitchFamily="-65" charset="-128"/>
                        </a:rPr>
                        <a:t>σ</a:t>
                      </a:r>
                      <a:r>
                        <a:rPr kumimoji="0" lang="en-US" sz="1400" b="1" i="0" u="none" strike="noStrike" cap="none" normalizeH="0" baseline="0" smtClean="0">
                          <a:ln>
                            <a:noFill/>
                          </a:ln>
                          <a:solidFill>
                            <a:schemeClr val="tx1"/>
                          </a:solidFill>
                          <a:effectLst/>
                          <a:latin typeface="+mn-lt"/>
                          <a:ea typeface="ＭＳ Ｐゴシック" pitchFamily="-65" charset="-128"/>
                        </a:rPr>
                        <a:t>) / </a:t>
                      </a:r>
                    </a:p>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mn-lt"/>
                          <a:ea typeface="ＭＳ Ｐゴシック" pitchFamily="-65" charset="-128"/>
                        </a:rPr>
                        <a:t>energy spread (rms)</a:t>
                      </a:r>
                    </a:p>
                  </a:txBody>
                  <a:tcPr marT="45625" marB="45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1800">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FLARE </a:t>
                      </a:r>
                      <a:br>
                        <a:rPr kumimoji="0" lang="en-US" sz="1400" b="0" i="0" u="none" strike="noStrike" cap="none" normalizeH="0" baseline="0" dirty="0" smtClean="0">
                          <a:ln>
                            <a:noFill/>
                          </a:ln>
                          <a:solidFill>
                            <a:schemeClr val="tx1"/>
                          </a:solidFill>
                          <a:effectLst/>
                          <a:latin typeface="+mn-lt"/>
                          <a:ea typeface="ＭＳ Ｐゴシック" pitchFamily="-65" charset="-128"/>
                        </a:rPr>
                      </a:br>
                      <a:r>
                        <a:rPr kumimoji="0" lang="en-US" sz="1400" b="0" i="0" u="none" strike="noStrike" cap="none" normalizeH="0" baseline="0" dirty="0" smtClean="0">
                          <a:ln>
                            <a:noFill/>
                          </a:ln>
                          <a:solidFill>
                            <a:schemeClr val="tx1"/>
                          </a:solidFill>
                          <a:effectLst/>
                          <a:latin typeface="+mn-lt"/>
                          <a:ea typeface="ＭＳ Ｐゴシック" pitchFamily="-65" charset="-128"/>
                        </a:rPr>
                        <a:t>IR-FEL driver</a:t>
                      </a:r>
                    </a:p>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Netherland</a:t>
                      </a:r>
                    </a:p>
                  </a:txBody>
                  <a:tcPr marT="45625" marB="45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Range </a:t>
                      </a:r>
                    </a:p>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10 </a:t>
                      </a:r>
                      <a:r>
                        <a:rPr kumimoji="0" lang="en-US" sz="1400" b="0" i="0" u="none" strike="noStrike" cap="none" normalizeH="0" baseline="0" dirty="0" err="1" smtClean="0">
                          <a:ln>
                            <a:noFill/>
                          </a:ln>
                          <a:solidFill>
                            <a:schemeClr val="tx1"/>
                          </a:solidFill>
                          <a:effectLst/>
                          <a:latin typeface="+mn-lt"/>
                          <a:ea typeface="ＭＳ Ｐゴシック" pitchFamily="-65" charset="-128"/>
                        </a:rPr>
                        <a:t>MeV</a:t>
                      </a:r>
                      <a:r>
                        <a:rPr kumimoji="0" lang="en-US" sz="1400" b="0" i="0" u="none" strike="noStrike" cap="none" normalizeH="0" baseline="0" dirty="0" smtClean="0">
                          <a:ln>
                            <a:noFill/>
                          </a:ln>
                          <a:solidFill>
                            <a:schemeClr val="tx1"/>
                          </a:solidFill>
                          <a:effectLst/>
                          <a:latin typeface="+mn-lt"/>
                          <a:ea typeface="ＭＳ Ｐゴシック" pitchFamily="-65" charset="-128"/>
                        </a:rPr>
                        <a:t> </a:t>
                      </a:r>
                      <a:br>
                        <a:rPr kumimoji="0" lang="en-US" sz="1400" b="0" i="0" u="none" strike="noStrike" cap="none" normalizeH="0" baseline="0" dirty="0" smtClean="0">
                          <a:ln>
                            <a:noFill/>
                          </a:ln>
                          <a:solidFill>
                            <a:schemeClr val="tx1"/>
                          </a:solidFill>
                          <a:effectLst/>
                          <a:latin typeface="+mn-lt"/>
                          <a:ea typeface="ＭＳ Ｐゴシック" pitchFamily="-65" charset="-128"/>
                        </a:rPr>
                      </a:br>
                      <a:r>
                        <a:rPr kumimoji="0" lang="en-US" sz="1400" b="0" i="0" u="none" strike="noStrike" cap="none" normalizeH="0" baseline="0" dirty="0" smtClean="0">
                          <a:ln>
                            <a:noFill/>
                          </a:ln>
                          <a:solidFill>
                            <a:schemeClr val="tx1"/>
                          </a:solidFill>
                          <a:effectLst/>
                          <a:latin typeface="+mn-lt"/>
                          <a:ea typeface="ＭＳ Ｐゴシック" pitchFamily="-65" charset="-128"/>
                        </a:rPr>
                        <a:t>– 15 </a:t>
                      </a:r>
                      <a:r>
                        <a:rPr kumimoji="0" lang="en-US" sz="1400" b="0" i="0" u="none" strike="noStrike" cap="none" normalizeH="0" baseline="0" dirty="0" err="1" smtClean="0">
                          <a:ln>
                            <a:noFill/>
                          </a:ln>
                          <a:solidFill>
                            <a:schemeClr val="tx1"/>
                          </a:solidFill>
                          <a:effectLst/>
                          <a:latin typeface="+mn-lt"/>
                          <a:ea typeface="ＭＳ Ｐゴシック" pitchFamily="-65" charset="-128"/>
                        </a:rPr>
                        <a:t>MeV</a:t>
                      </a:r>
                      <a:endParaRPr kumimoji="0" lang="en-US" sz="1400" b="0" i="0" u="none" strike="noStrike" cap="none" normalizeH="0" baseline="0" dirty="0" smtClean="0">
                        <a:ln>
                          <a:noFill/>
                        </a:ln>
                        <a:solidFill>
                          <a:schemeClr val="tx1"/>
                        </a:solidFill>
                        <a:effectLst/>
                        <a:latin typeface="+mn-lt"/>
                        <a:ea typeface="ＭＳ Ｐゴシック" pitchFamily="-65" charset="-128"/>
                      </a:endParaRP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Multi bunch 10 µs, </a:t>
                      </a:r>
                      <a:br>
                        <a:rPr kumimoji="0" lang="en-US" sz="1400" b="0" i="0" u="none" strike="noStrike" cap="none" normalizeH="0" baseline="0" dirty="0" smtClean="0">
                          <a:ln>
                            <a:noFill/>
                          </a:ln>
                          <a:solidFill>
                            <a:schemeClr val="tx1"/>
                          </a:solidFill>
                          <a:effectLst/>
                          <a:latin typeface="+mn-lt"/>
                          <a:ea typeface="ＭＳ Ｐゴシック" pitchFamily="-65" charset="-128"/>
                        </a:rPr>
                      </a:br>
                      <a:r>
                        <a:rPr kumimoji="0" lang="en-US" sz="1400" b="0" i="0" u="none" strike="noStrike" cap="none" normalizeH="0" baseline="0" dirty="0" smtClean="0">
                          <a:ln>
                            <a:noFill/>
                          </a:ln>
                          <a:solidFill>
                            <a:schemeClr val="tx1"/>
                          </a:solidFill>
                          <a:effectLst/>
                          <a:latin typeface="+mn-lt"/>
                          <a:ea typeface="ＭＳ Ｐゴシック" pitchFamily="-65" charset="-128"/>
                        </a:rPr>
                        <a:t>333 </a:t>
                      </a:r>
                      <a:r>
                        <a:rPr kumimoji="0" lang="en-US" sz="1400" b="0" i="0" u="none" strike="noStrike" cap="none" normalizeH="0" baseline="0" dirty="0" err="1" smtClean="0">
                          <a:ln>
                            <a:noFill/>
                          </a:ln>
                          <a:solidFill>
                            <a:schemeClr val="tx1"/>
                          </a:solidFill>
                          <a:effectLst/>
                          <a:latin typeface="+mn-lt"/>
                          <a:ea typeface="ＭＳ Ｐゴシック" pitchFamily="-65" charset="-128"/>
                        </a:rPr>
                        <a:t>ps</a:t>
                      </a:r>
                      <a:r>
                        <a:rPr kumimoji="0" lang="en-US" sz="1400" b="0" i="0" u="none" strike="noStrike" cap="none" normalizeH="0" baseline="0" dirty="0" smtClean="0">
                          <a:ln>
                            <a:noFill/>
                          </a:ln>
                          <a:solidFill>
                            <a:schemeClr val="tx1"/>
                          </a:solidFill>
                          <a:effectLst/>
                          <a:latin typeface="+mn-lt"/>
                          <a:ea typeface="ＭＳ Ｐゴシック" pitchFamily="-65" charset="-128"/>
                        </a:rPr>
                        <a:t> bunch spacing / 10 Hz</a:t>
                      </a: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3238" rtl="0" eaLnBrk="1" fontAlgn="base" latinLnBrk="0" hangingPunct="1">
                        <a:lnSpc>
                          <a:spcPct val="120000"/>
                        </a:lnSpc>
                        <a:spcBef>
                          <a:spcPts val="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&gt; 0.2 </a:t>
                      </a:r>
                      <a:r>
                        <a:rPr kumimoji="0" lang="en-US" sz="1400" b="0" i="0" u="none" strike="noStrike" cap="none" normalizeH="0" baseline="0" dirty="0" err="1" smtClean="0">
                          <a:ln>
                            <a:noFill/>
                          </a:ln>
                          <a:solidFill>
                            <a:schemeClr val="tx1"/>
                          </a:solidFill>
                          <a:effectLst/>
                          <a:latin typeface="+mn-lt"/>
                          <a:ea typeface="ＭＳ Ｐゴシック" pitchFamily="-65" charset="-128"/>
                        </a:rPr>
                        <a:t>nC</a:t>
                      </a:r>
                      <a:r>
                        <a:rPr kumimoji="0" lang="en-US" sz="1400" b="0" i="0" u="none" strike="noStrike" cap="none" normalizeH="0" baseline="0" dirty="0" smtClean="0">
                          <a:ln>
                            <a:noFill/>
                          </a:ln>
                          <a:solidFill>
                            <a:schemeClr val="tx1"/>
                          </a:solidFill>
                          <a:effectLst/>
                          <a:latin typeface="+mn-lt"/>
                          <a:ea typeface="ＭＳ Ｐゴシック" pitchFamily="-65" charset="-128"/>
                        </a:rPr>
                        <a:t> per bunch, </a:t>
                      </a:r>
                    </a:p>
                    <a:p>
                      <a:pPr marL="0" marR="0" lvl="0" indent="0" algn="l" defTabSz="503238" rtl="0" eaLnBrk="1" fontAlgn="base" latinLnBrk="0" hangingPunct="1">
                        <a:lnSpc>
                          <a:spcPct val="120000"/>
                        </a:lnSpc>
                        <a:spcBef>
                          <a:spcPts val="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ea typeface="ＭＳ Ｐゴシック" pitchFamily="-65" charset="-128"/>
                        </a:rPr>
                        <a:t>6000 </a:t>
                      </a:r>
                      <a:r>
                        <a:rPr kumimoji="0" lang="en-US" sz="1400" b="0" i="0" u="none" strike="noStrike" cap="none" normalizeH="0" baseline="0" dirty="0" err="1" smtClean="0">
                          <a:ln>
                            <a:noFill/>
                          </a:ln>
                          <a:solidFill>
                            <a:schemeClr val="tx1"/>
                          </a:solidFill>
                          <a:effectLst/>
                          <a:latin typeface="+mn-lt"/>
                          <a:ea typeface="ＭＳ Ｐゴシック" pitchFamily="-65" charset="-128"/>
                        </a:rPr>
                        <a:t>nC</a:t>
                      </a:r>
                      <a:r>
                        <a:rPr kumimoji="0" lang="en-US" sz="1400" b="0" i="0" u="none" strike="noStrike" cap="none" normalizeH="0" baseline="0" dirty="0" smtClean="0">
                          <a:ln>
                            <a:noFill/>
                          </a:ln>
                          <a:solidFill>
                            <a:schemeClr val="tx1"/>
                          </a:solidFill>
                          <a:effectLst/>
                          <a:latin typeface="+mn-lt"/>
                          <a:ea typeface="ＭＳ Ｐゴシック" pitchFamily="-65" charset="-128"/>
                        </a:rPr>
                        <a:t> per macro pulse</a:t>
                      </a:r>
                    </a:p>
                  </a:txBody>
                  <a:tcPr marT="45625" marB="45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81000" marR="0" lvl="0" indent="-381000" algn="l" defTabSz="503238" rtl="0" eaLnBrk="1" fontAlgn="base" latinLnBrk="0" hangingPunct="1">
                        <a:lnSpc>
                          <a:spcPct val="120000"/>
                        </a:lnSpc>
                        <a:spcBef>
                          <a:spcPts val="0"/>
                        </a:spcBef>
                        <a:spcAft>
                          <a:spcPct val="0"/>
                        </a:spcAft>
                        <a:buClrTx/>
                        <a:buSzTx/>
                        <a:buFont typeface="Arial" charset="0"/>
                        <a:buNone/>
                        <a:tabLst/>
                      </a:pPr>
                      <a:r>
                        <a:rPr kumimoji="0" lang="el-GR" sz="1400" b="0" i="0" u="none" strike="noStrike" cap="none" normalizeH="0" baseline="0" dirty="0" smtClean="0">
                          <a:ln>
                            <a:noFill/>
                          </a:ln>
                          <a:solidFill>
                            <a:schemeClr val="tx1"/>
                          </a:solidFill>
                          <a:effectLst/>
                          <a:latin typeface="+mn-lt"/>
                          <a:ea typeface="ＭＳ Ｐゴシック" pitchFamily="-65" charset="-128"/>
                        </a:rPr>
                        <a:t>ε</a:t>
                      </a:r>
                      <a:r>
                        <a:rPr kumimoji="0" lang="en-US" sz="1400" b="0" i="0" u="none" strike="noStrike" cap="none" normalizeH="0" baseline="-25000" dirty="0" smtClean="0">
                          <a:ln>
                            <a:noFill/>
                          </a:ln>
                          <a:solidFill>
                            <a:schemeClr val="tx1"/>
                          </a:solidFill>
                          <a:effectLst/>
                          <a:latin typeface="+mn-lt"/>
                          <a:ea typeface="ＭＳ Ｐゴシック" pitchFamily="-65" charset="-128"/>
                        </a:rPr>
                        <a:t>n </a:t>
                      </a:r>
                      <a:r>
                        <a:rPr kumimoji="0" lang="en-US" sz="1400" b="0" i="0" u="none" strike="noStrike" cap="none" normalizeH="0" baseline="0" dirty="0" smtClean="0">
                          <a:ln>
                            <a:noFill/>
                          </a:ln>
                          <a:solidFill>
                            <a:schemeClr val="tx1"/>
                          </a:solidFill>
                          <a:effectLst/>
                          <a:latin typeface="+mn-lt"/>
                          <a:ea typeface="ＭＳ Ｐゴシック" pitchFamily="-65" charset="-128"/>
                        </a:rPr>
                        <a:t>&lt; 50 </a:t>
                      </a:r>
                      <a:r>
                        <a:rPr kumimoji="0" lang="el-GR" sz="1400" b="0" i="0" u="none" strike="noStrike" cap="none" normalizeH="0" baseline="0" dirty="0" smtClean="0">
                          <a:ln>
                            <a:noFill/>
                          </a:ln>
                          <a:solidFill>
                            <a:schemeClr val="tx1"/>
                          </a:solidFill>
                          <a:effectLst/>
                          <a:latin typeface="+mn-lt"/>
                          <a:ea typeface="ＭＳ Ｐゴシック" pitchFamily="-65" charset="-128"/>
                          <a:cs typeface="Arial" charset="0"/>
                        </a:rPr>
                        <a:t>π</a:t>
                      </a:r>
                      <a:r>
                        <a:rPr kumimoji="0" lang="de-DE" sz="1400" b="0" i="0" u="none" strike="noStrike" cap="none" normalizeH="0" baseline="0" dirty="0" smtClean="0">
                          <a:ln>
                            <a:noFill/>
                          </a:ln>
                          <a:solidFill>
                            <a:schemeClr val="tx1"/>
                          </a:solidFill>
                          <a:effectLst/>
                          <a:latin typeface="+mn-lt"/>
                          <a:ea typeface="ＭＳ Ｐゴシック" pitchFamily="-65" charset="-128"/>
                          <a:cs typeface="Arial" charset="0"/>
                        </a:rPr>
                        <a:t>·</a:t>
                      </a:r>
                      <a:r>
                        <a:rPr kumimoji="0" lang="en-US" sz="1400" b="0" i="0" u="none" strike="noStrike" cap="none" normalizeH="0" baseline="0" dirty="0" smtClean="0">
                          <a:ln>
                            <a:noFill/>
                          </a:ln>
                          <a:solidFill>
                            <a:schemeClr val="tx1"/>
                          </a:solidFill>
                          <a:effectLst/>
                          <a:latin typeface="+mn-lt"/>
                          <a:ea typeface="ＭＳ Ｐゴシック" pitchFamily="-65" charset="-128"/>
                        </a:rPr>
                        <a:t>mm</a:t>
                      </a:r>
                      <a:r>
                        <a:rPr kumimoji="0" lang="de-DE" sz="1400" b="0" i="0" u="none" strike="noStrike" cap="none" normalizeH="0" baseline="0" dirty="0" smtClean="0">
                          <a:ln>
                            <a:noFill/>
                          </a:ln>
                          <a:solidFill>
                            <a:schemeClr val="tx1"/>
                          </a:solidFill>
                          <a:effectLst/>
                          <a:latin typeface="+mn-lt"/>
                          <a:ea typeface="ＭＳ Ｐゴシック" pitchFamily="-65" charset="-128"/>
                          <a:cs typeface="Arial" charset="0"/>
                        </a:rPr>
                        <a:t>·</a:t>
                      </a:r>
                      <a:r>
                        <a:rPr kumimoji="0" lang="en-US" sz="1400" b="0" i="0" u="none" strike="noStrike" cap="none" normalizeH="0" baseline="0" dirty="0" err="1" smtClean="0">
                          <a:ln>
                            <a:noFill/>
                          </a:ln>
                          <a:solidFill>
                            <a:schemeClr val="tx1"/>
                          </a:solidFill>
                          <a:effectLst/>
                          <a:latin typeface="+mn-lt"/>
                          <a:ea typeface="ＭＳ Ｐゴシック" pitchFamily="-65" charset="-128"/>
                        </a:rPr>
                        <a:t>mrad</a:t>
                      </a:r>
                      <a:r>
                        <a:rPr kumimoji="0" lang="en-US" sz="1400" b="0" i="0" u="none" strike="noStrike" cap="none" normalizeH="0" baseline="0" dirty="0" smtClean="0">
                          <a:ln>
                            <a:noFill/>
                          </a:ln>
                          <a:solidFill>
                            <a:schemeClr val="tx1"/>
                          </a:solidFill>
                          <a:effectLst/>
                          <a:latin typeface="+mn-lt"/>
                          <a:ea typeface="ＭＳ Ｐゴシック" pitchFamily="-65" charset="-128"/>
                        </a:rPr>
                        <a:t> / </a:t>
                      </a:r>
                    </a:p>
                    <a:p>
                      <a:pPr marL="381000" marR="0" lvl="0" indent="-381000" algn="l" defTabSz="503238" rtl="0" eaLnBrk="1" fontAlgn="base" latinLnBrk="0" hangingPunct="1">
                        <a:lnSpc>
                          <a:spcPct val="120000"/>
                        </a:lnSpc>
                        <a:spcBef>
                          <a:spcPts val="0"/>
                        </a:spcBef>
                        <a:spcAft>
                          <a:spcPct val="0"/>
                        </a:spcAft>
                        <a:buClrTx/>
                        <a:buSzTx/>
                        <a:buFont typeface="Arial" charset="0"/>
                        <a:buNone/>
                        <a:tabLst/>
                      </a:pPr>
                      <a:r>
                        <a:rPr kumimoji="0" lang="el-GR" sz="1400" b="1" i="0" u="none" strike="noStrike" cap="none" normalizeH="0" baseline="0" dirty="0" smtClean="0">
                          <a:ln>
                            <a:noFill/>
                          </a:ln>
                          <a:solidFill>
                            <a:schemeClr val="tx1"/>
                          </a:solidFill>
                          <a:effectLst/>
                          <a:latin typeface="+mn-lt"/>
                          <a:ea typeface="ＭＳ Ｐゴシック" pitchFamily="-65" charset="-128"/>
                        </a:rPr>
                        <a:t>σ</a:t>
                      </a:r>
                      <a:r>
                        <a:rPr kumimoji="0" lang="en-US" sz="1400" b="0" i="0" u="none" strike="noStrike" cap="none" normalizeH="0" baseline="-25000" dirty="0" smtClean="0">
                          <a:ln>
                            <a:noFill/>
                          </a:ln>
                          <a:solidFill>
                            <a:schemeClr val="tx1"/>
                          </a:solidFill>
                          <a:effectLst/>
                          <a:latin typeface="+mn-lt"/>
                          <a:ea typeface="ＭＳ Ｐゴシック" pitchFamily="-65" charset="-128"/>
                        </a:rPr>
                        <a:t>E</a:t>
                      </a:r>
                      <a:r>
                        <a:rPr kumimoji="0" lang="en-US" sz="1400" b="0" i="0" u="none" strike="noStrike" cap="none" normalizeH="0" baseline="0" dirty="0" smtClean="0">
                          <a:ln>
                            <a:noFill/>
                          </a:ln>
                          <a:solidFill>
                            <a:schemeClr val="tx1"/>
                          </a:solidFill>
                          <a:effectLst/>
                          <a:latin typeface="+mn-lt"/>
                          <a:ea typeface="ＭＳ Ｐゴシック" pitchFamily="-65" charset="-128"/>
                        </a:rPr>
                        <a:t>/E &lt; 0.3 %</a:t>
                      </a:r>
                    </a:p>
                    <a:p>
                      <a:pPr marL="381000" marR="0" lvl="0" indent="-381000" algn="l" defTabSz="503238" rtl="0" eaLnBrk="1" fontAlgn="base" latinLnBrk="0" hangingPunct="1">
                        <a:lnSpc>
                          <a:spcPct val="120000"/>
                        </a:lnSpc>
                        <a:spcBef>
                          <a:spcPts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mn-lt"/>
                        <a:ea typeface="ＭＳ Ｐゴシック" pitchFamily="-65" charset="-128"/>
                      </a:endParaRPr>
                    </a:p>
                  </a:txBody>
                  <a:tcPr marT="45625" marB="45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455" name="Picture 29" descr="FLARE_Linac_3D_wei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3325" y="3821113"/>
            <a:ext cx="62992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30"/>
          <p:cNvSpPr txBox="1">
            <a:spLocks noChangeArrowheads="1"/>
          </p:cNvSpPr>
          <p:nvPr/>
        </p:nvSpPr>
        <p:spPr bwMode="auto">
          <a:xfrm>
            <a:off x="1574800" y="6549727"/>
            <a:ext cx="6542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400" eaLnBrk="1" hangingPunct="1"/>
            <a:r>
              <a:rPr lang="en-US" sz="2000" b="1" dirty="0">
                <a:solidFill>
                  <a:srgbClr val="333333"/>
                </a:solidFill>
              </a:rPr>
              <a:t>The 10-15 MeV Electron Linac drives an infrared FEL (FLARE)</a:t>
            </a:r>
          </a:p>
        </p:txBody>
      </p:sp>
      <p:pic>
        <p:nvPicPr>
          <p:cNvPr id="1845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338" y="3821113"/>
            <a:ext cx="3240087" cy="2541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Office-Design">
  <a:themeElements>
    <a:clrScheme name="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Design">
      <a:majorFont>
        <a:latin typeface="Calibri"/>
        <a:ea typeface="ＭＳ Ｐゴシック"/>
        <a:cs typeface=""/>
      </a:majorFont>
      <a:minorFont>
        <a:latin typeface="Calibri"/>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alibri" pitchFamily="34" charset="0"/>
            <a:ea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alibri" pitchFamily="34" charset="0"/>
            <a:ea typeface="ＭＳ Ｐゴシック" pitchFamily="-65" charset="-128"/>
          </a:defRPr>
        </a:defPPr>
      </a:lstStyle>
    </a:lnDef>
  </a:objectDefaults>
  <a:extraClrSchemeLst>
    <a:extraClrScheme>
      <a:clrScheme name="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Design">
  <a:themeElements>
    <a:clrScheme name="1_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Design">
      <a:majorFont>
        <a:latin typeface="Calibri"/>
        <a:ea typeface="ＭＳ Ｐゴシック"/>
        <a:cs typeface=""/>
      </a:majorFont>
      <a:minorFont>
        <a:latin typeface="Calibri"/>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alibri" pitchFamily="34" charset="0"/>
            <a:ea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alibri" pitchFamily="34" charset="0"/>
            <a:ea typeface="ＭＳ Ｐゴシック" pitchFamily="-65" charset="-128"/>
          </a:defRPr>
        </a:defPPr>
      </a:lstStyle>
    </a:lnDef>
  </a:objectDefaults>
  <a:extraClrSchemeLst>
    <a:extraClrScheme>
      <a:clrScheme name="1_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1414</Words>
  <Application>Microsoft Office PowerPoint</Application>
  <PresentationFormat>Benutzerdefiniert</PresentationFormat>
  <Paragraphs>327</Paragraphs>
  <Slides>34</Slides>
  <Notes>7</Notes>
  <HiddenSlides>0</HiddenSlides>
  <MMClips>0</MMClips>
  <ScaleCrop>false</ScaleCrop>
  <HeadingPairs>
    <vt:vector size="4" baseType="variant">
      <vt:variant>
        <vt:lpstr>Design</vt:lpstr>
      </vt:variant>
      <vt:variant>
        <vt:i4>4</vt:i4>
      </vt:variant>
      <vt:variant>
        <vt:lpstr>Folientitel</vt:lpstr>
      </vt:variant>
      <vt:variant>
        <vt:i4>34</vt:i4>
      </vt:variant>
    </vt:vector>
  </HeadingPairs>
  <TitlesOfParts>
    <vt:vector size="38" baseType="lpstr">
      <vt:lpstr>Office-Design</vt:lpstr>
      <vt:lpstr>1_Office-Design</vt:lpstr>
      <vt:lpstr>Benutzerdefiniertes Design</vt:lpstr>
      <vt:lpstr>1_Benutzerdefiniertes Design</vt:lpstr>
      <vt:lpstr>PowerPoint-Präsentation</vt:lpstr>
      <vt:lpstr>PowerPoint-Präsentation</vt:lpstr>
      <vt:lpstr>Technologies, „Products“ and Markets </vt:lpstr>
      <vt:lpstr>World map of customers and partners</vt:lpstr>
      <vt:lpstr>RI‘s specialized manufacturing technologies</vt:lpstr>
      <vt:lpstr>PowerPoint-Präsentation</vt:lpstr>
      <vt:lpstr>CCL Modules for SNS in Oak Ridge/USA</vt:lpstr>
      <vt:lpstr>Electron injection linacs for synchrotron light sources </vt:lpstr>
      <vt:lpstr>Electron injection linacs  for special applications (FEL driver)</vt:lpstr>
      <vt:lpstr>Superconducting 250 MeV Cyclotron for Paul Scherrer Institute (PSI)  and RPTC, Munich</vt:lpstr>
      <vt:lpstr>Components and subsystems of a  250 MeV Cyclotron for Varian Medical Systems</vt:lpstr>
      <vt:lpstr>PowerPoint-Präsentation</vt:lpstr>
      <vt:lpstr>PowerPoint-Präsentation</vt:lpstr>
      <vt:lpstr>PowerPoint-Präsentation</vt:lpstr>
      <vt:lpstr>PowerPoint-Präsentation</vt:lpstr>
      <vt:lpstr>Vertical testing of a CEBAF cavity (1986)</vt:lpstr>
      <vt:lpstr>PowerPoint-Präsentation</vt:lpstr>
      <vt:lpstr>Cavity preparation and test</vt:lpstr>
      <vt:lpstr>PowerPoint-Präsentation</vt:lpstr>
      <vt:lpstr>Regional distribution of # cavities and modules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Accelerating field of XFEL cavities delivered in chronological order </vt:lpstr>
      <vt:lpstr>Estimated RI cavity and module business volume between 1985 and 2015 ca. 150 M€</vt:lpstr>
      <vt:lpstr>Dear Peter,  the story and success of RI‘s business in SRF technology over three decades goes in parallel to our extremely fruitful and trustful cooperation with you in person.  Thank you very much  Michael Pekeler, Stefan Bauer, Hanspeter Vogel,  Michael Peiniger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Jan Peiniger</dc:creator>
  <cp:lastModifiedBy>Peiniger, Dr. Michael</cp:lastModifiedBy>
  <cp:revision>263</cp:revision>
  <cp:lastPrinted>2012-02-03T10:17:52Z</cp:lastPrinted>
  <dcterms:created xsi:type="dcterms:W3CDTF">2009-04-14T07:51:51Z</dcterms:created>
  <dcterms:modified xsi:type="dcterms:W3CDTF">2014-05-19T11:20:59Z</dcterms:modified>
</cp:coreProperties>
</file>