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8" r:id="rId3"/>
    <p:sldId id="412" r:id="rId4"/>
    <p:sldId id="413" r:id="rId5"/>
    <p:sldId id="414" r:id="rId6"/>
    <p:sldId id="411" r:id="rId7"/>
    <p:sldId id="416" r:id="rId8"/>
    <p:sldId id="415" r:id="rId9"/>
    <p:sldId id="417" r:id="rId10"/>
    <p:sldId id="418" r:id="rId11"/>
    <p:sldId id="403" r:id="rId12"/>
    <p:sldId id="419" r:id="rId13"/>
    <p:sldId id="420" r:id="rId14"/>
    <p:sldId id="422" r:id="rId15"/>
    <p:sldId id="421" r:id="rId16"/>
    <p:sldId id="423" r:id="rId17"/>
    <p:sldId id="427" r:id="rId18"/>
    <p:sldId id="430" r:id="rId19"/>
    <p:sldId id="431" r:id="rId20"/>
    <p:sldId id="432" r:id="rId21"/>
    <p:sldId id="428" r:id="rId22"/>
    <p:sldId id="433" r:id="rId23"/>
    <p:sldId id="434" r:id="rId24"/>
    <p:sldId id="429" r:id="rId25"/>
    <p:sldId id="406" r:id="rId26"/>
    <p:sldId id="435" r:id="rId27"/>
    <p:sldId id="408" r:id="rId28"/>
    <p:sldId id="436" r:id="rId29"/>
    <p:sldId id="438" r:id="rId30"/>
    <p:sldId id="283" r:id="rId31"/>
    <p:sldId id="426" r:id="rId32"/>
    <p:sldId id="437" r:id="rId33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34F"/>
    <a:srgbClr val="14383C"/>
    <a:srgbClr val="66FFFF"/>
    <a:srgbClr val="FFFF00"/>
    <a:srgbClr val="FF3300"/>
    <a:srgbClr val="CCFFFF"/>
    <a:srgbClr val="969696"/>
    <a:srgbClr val="143850"/>
    <a:srgbClr val="FF6600"/>
    <a:srgbClr val="162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84" autoAdjust="0"/>
    <p:restoredTop sz="98646" autoAdjust="0"/>
  </p:normalViewPr>
  <p:slideViewPr>
    <p:cSldViewPr>
      <p:cViewPr varScale="1">
        <p:scale>
          <a:sx n="103" d="100"/>
          <a:sy n="103" d="100"/>
        </p:scale>
        <p:origin x="-90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%23WORK\%23Photo-Injectors\Photo_Injector_our_project\Pb_Nb_cathodes\Pb_Measurements%20_pictures_from_John\Summary_Lead_E-Plated_Vacum-Depos_magnetr-dep_Bulk_thermal_emittance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%23WORK\%23Photo-Injectors\Photo_Injector_our_project\Nb_half-cell\DESY_Gun_Cavity-I_TEST%2312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4300-to-E6320\Test-DESY-2014-02-24-Gun2\Gun2-DESY-TEST2-Kostin-24-Feb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eter\Gun2-DESY-TEST2+HZB+HZD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eter\Gun2-DESY-TEST2+HZB+HZD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siewiczt\Documents\Por&#243;wnanie%20prezentacji%20dla%20r&#243;&#380;nych%20p&#243;l%200%205%208%2010%2012%20deg%20T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kuto\Desktop\Copy%20of%20SVTA-pGaN-on-Nb-PC-QE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18525910914107E-2"/>
          <c:y val="8.894320872825065E-2"/>
          <c:w val="0.87682594654233825"/>
          <c:h val="0.704075927320186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Pb: arc-deposited</c:v>
                </c:pt>
              </c:strCache>
            </c:strRef>
          </c:tx>
          <c:spPr>
            <a:ln w="3175">
              <a:solidFill>
                <a:srgbClr val="FFFF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dLbls>
            <c:dLbl>
              <c:idx val="10"/>
              <c:layout>
                <c:manualLayout>
                  <c:x val="-0.17627841651345919"/>
                  <c:y val="-0.2877664011138768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rgbClr val="FFFF00"/>
                        </a:solidFill>
                        <a:latin typeface="Calibri" panose="020F0502020204030204" pitchFamily="34" charset="0"/>
                      </a:defRPr>
                    </a:pPr>
                    <a:r>
                      <a:rPr lang="en-US" sz="2400" dirty="0" smtClean="0">
                        <a:solidFill>
                          <a:srgbClr val="FFFF00"/>
                        </a:solidFill>
                        <a:latin typeface="Calibri" panose="020F0502020204030204" pitchFamily="34" charset="0"/>
                      </a:rPr>
                      <a:t>3.6E-04</a:t>
                    </a:r>
                    <a:endParaRPr lang="en-US" sz="2400" dirty="0">
                      <a:solidFill>
                        <a:srgbClr val="FFFF00"/>
                      </a:solidFill>
                      <a:latin typeface="Calibri" panose="020F0502020204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Sheet1!$B$3:$B$21</c:f>
              <c:numCache>
                <c:formatCode>0.00</c:formatCode>
                <c:ptCount val="19"/>
                <c:pt idx="0">
                  <c:v>6.5306524738813332</c:v>
                </c:pt>
                <c:pt idx="1">
                  <c:v>6.4291397411267006</c:v>
                </c:pt>
                <c:pt idx="2">
                  <c:v>6.2041198501872659</c:v>
                </c:pt>
                <c:pt idx="3">
                  <c:v>5.9086855716069193</c:v>
                </c:pt>
                <c:pt idx="4">
                  <c:v>5.8254646480631598</c:v>
                </c:pt>
                <c:pt idx="5">
                  <c:v>5.6401089547156973</c:v>
                </c:pt>
                <c:pt idx="6">
                  <c:v>5.3948868262497962</c:v>
                </c:pt>
                <c:pt idx="7">
                  <c:v>5.1700998751560547</c:v>
                </c:pt>
                <c:pt idx="8">
                  <c:v>5.0033224598284409</c:v>
                </c:pt>
                <c:pt idx="9">
                  <c:v>4.963295880149813</c:v>
                </c:pt>
                <c:pt idx="10">
                  <c:v>4.7723998847594347</c:v>
                </c:pt>
                <c:pt idx="11">
                  <c:v>4.6647517670580942</c:v>
                </c:pt>
                <c:pt idx="12">
                  <c:v>4.5956443334720483</c:v>
                </c:pt>
                <c:pt idx="13">
                  <c:v>4.4315141787051893</c:v>
                </c:pt>
                <c:pt idx="14">
                  <c:v>4.2787033449567353</c:v>
                </c:pt>
                <c:pt idx="15">
                  <c:v>4.1360799001248436</c:v>
                </c:pt>
                <c:pt idx="16">
                  <c:v>4.0682753115982067</c:v>
                </c:pt>
                <c:pt idx="17">
                  <c:v>4.0026579678627519</c:v>
                </c:pt>
                <c:pt idx="18">
                  <c:v>3.9391237144046132</c:v>
                </c:pt>
              </c:numCache>
            </c:numRef>
          </c:xVal>
          <c:yVal>
            <c:numRef>
              <c:f>Sheet1!$H$3:$H$21</c:f>
              <c:numCache>
                <c:formatCode>0.0E+00</c:formatCode>
                <c:ptCount val="19"/>
                <c:pt idx="0">
                  <c:v>5.527355924185651E-3</c:v>
                </c:pt>
                <c:pt idx="1">
                  <c:v>5.4223717815685812E-3</c:v>
                </c:pt>
                <c:pt idx="2">
                  <c:v>4.1305004205372774E-3</c:v>
                </c:pt>
                <c:pt idx="3">
                  <c:v>3.0281291248455684E-3</c:v>
                </c:pt>
                <c:pt idx="4">
                  <c:v>2.7287457638403927E-3</c:v>
                </c:pt>
                <c:pt idx="5">
                  <c:v>2.1292083162897618E-3</c:v>
                </c:pt>
                <c:pt idx="6">
                  <c:v>1.4078536719665136E-3</c:v>
                </c:pt>
                <c:pt idx="7">
                  <c:v>9.9366547364279569E-4</c:v>
                </c:pt>
                <c:pt idx="8">
                  <c:v>7.4277861036933183E-4</c:v>
                </c:pt>
                <c:pt idx="9">
                  <c:v>6.8756213781728066E-4</c:v>
                </c:pt>
                <c:pt idx="10">
                  <c:v>4.6280967691578038E-4</c:v>
                </c:pt>
                <c:pt idx="11">
                  <c:v>3.5595121285191916E-4</c:v>
                </c:pt>
                <c:pt idx="12">
                  <c:v>2.8995497271523104E-4</c:v>
                </c:pt>
                <c:pt idx="13">
                  <c:v>1.7421455631520683E-4</c:v>
                </c:pt>
                <c:pt idx="14">
                  <c:v>9.9924324342870962E-5</c:v>
                </c:pt>
                <c:pt idx="15">
                  <c:v>4.6133881339873837E-5</c:v>
                </c:pt>
                <c:pt idx="16">
                  <c:v>3.1105859151578712E-5</c:v>
                </c:pt>
                <c:pt idx="17">
                  <c:v>1.988846484097189E-5</c:v>
                </c:pt>
                <c:pt idx="18">
                  <c:v>1.3016819813746307E-5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85152"/>
        <c:axId val="73225344"/>
      </c:scatterChart>
      <c:valAx>
        <c:axId val="71585152"/>
        <c:scaling>
          <c:orientation val="minMax"/>
          <c:min val="4"/>
        </c:scaling>
        <c:delete val="0"/>
        <c:axPos val="b"/>
        <c:numFmt formatCode="0.0" sourceLinked="0"/>
        <c:majorTickMark val="in"/>
        <c:minorTickMark val="in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  <a:ea typeface="Times New Roman"/>
                <a:cs typeface="Times New Roman"/>
              </a:defRPr>
            </a:pPr>
            <a:endParaRPr lang="en-US"/>
          </a:p>
        </c:txPr>
        <c:crossAx val="73225344"/>
        <c:crosses val="autoZero"/>
        <c:crossBetween val="midCat"/>
      </c:valAx>
      <c:valAx>
        <c:axId val="73225344"/>
        <c:scaling>
          <c:orientation val="minMax"/>
          <c:max val="6.0000000000000001E-3"/>
        </c:scaling>
        <c:delete val="0"/>
        <c:axPos val="l"/>
        <c:minorGridlines/>
        <c:numFmt formatCode="0.000" sourceLinked="0"/>
        <c:majorTickMark val="in"/>
        <c:minorTickMark val="in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  <a:ea typeface="Times New Roman"/>
                <a:cs typeface="Times New Roman"/>
              </a:defRPr>
            </a:pPr>
            <a:endParaRPr lang="en-US"/>
          </a:p>
        </c:txPr>
        <c:crossAx val="71585152"/>
        <c:crosses val="autoZero"/>
        <c:crossBetween val="midCat"/>
        <c:majorUnit val="6.0000000000000001E-3"/>
        <c:minorUnit val="1.0000000000000002E-3"/>
      </c:valAx>
      <c:spPr>
        <a:solidFill>
          <a:srgbClr val="143850">
            <a:alpha val="60000"/>
          </a:srgbClr>
        </a:solidFill>
        <a:ln w="3175">
          <a:solidFill>
            <a:schemeClr val="bg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5896916626122001"/>
          <c:y val="0.10852729283540423"/>
          <c:w val="0.34683074924938639"/>
          <c:h val="0.1166293407637921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2000" b="0" i="0" u="none" strike="noStrike" baseline="0">
              <a:solidFill>
                <a:schemeClr val="bg1"/>
              </a:solidFill>
              <a:latin typeface="Calibri" panose="020F0502020204030204" pitchFamily="34" charset="0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Baseline test, 1.6-cell</a:t>
            </a:r>
            <a:endParaRPr lang="en-US" dirty="0"/>
          </a:p>
        </c:rich>
      </c:tx>
      <c:layout>
        <c:manualLayout>
          <c:xMode val="edge"/>
          <c:yMode val="edge"/>
          <c:x val="0.28617511205352419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097672790901137"/>
          <c:y val="8.4291528910241831E-2"/>
          <c:w val="0.85661592300962375"/>
          <c:h val="0.74522217657512291"/>
        </c:manualLayout>
      </c:layout>
      <c:scatterChart>
        <c:scatterStyle val="lineMarker"/>
        <c:varyColors val="0"/>
        <c:ser>
          <c:idx val="1"/>
          <c:order val="0"/>
          <c:tx>
            <c:v>"Baseline #1"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'C:\DOCUME~1\SEKUTO\LOCALS~1\TEMP\[DESY_Gun_Cavity_#7.xls]test#7'!$F$89:$F$115</c:f>
              <c:numCache>
                <c:formatCode>General</c:formatCode>
                <c:ptCount val="27"/>
                <c:pt idx="0">
                  <c:v>1.6069325582363434</c:v>
                </c:pt>
                <c:pt idx="1">
                  <c:v>2.5007137482246944</c:v>
                </c:pt>
                <c:pt idx="2">
                  <c:v>3.6054115246945106</c:v>
                </c:pt>
                <c:pt idx="3">
                  <c:v>5.0084470472672455</c:v>
                </c:pt>
                <c:pt idx="4">
                  <c:v>6.3562782544504763</c:v>
                </c:pt>
                <c:pt idx="5">
                  <c:v>8.340394163922948</c:v>
                </c:pt>
                <c:pt idx="6">
                  <c:v>9.8649267564640333</c:v>
                </c:pt>
                <c:pt idx="7">
                  <c:v>11.447440542304641</c:v>
                </c:pt>
                <c:pt idx="8">
                  <c:v>13.107154242351768</c:v>
                </c:pt>
                <c:pt idx="9">
                  <c:v>14.818150086971047</c:v>
                </c:pt>
                <c:pt idx="10">
                  <c:v>16.754341766980879</c:v>
                </c:pt>
                <c:pt idx="11">
                  <c:v>18.837127072672203</c:v>
                </c:pt>
                <c:pt idx="12">
                  <c:v>21.534805131786076</c:v>
                </c:pt>
                <c:pt idx="13">
                  <c:v>23.560392654113382</c:v>
                </c:pt>
                <c:pt idx="14">
                  <c:v>25.836327503730086</c:v>
                </c:pt>
                <c:pt idx="15">
                  <c:v>28.610927779713819</c:v>
                </c:pt>
                <c:pt idx="16">
                  <c:v>30.397079184948016</c:v>
                </c:pt>
                <c:pt idx="17">
                  <c:v>32.626861158499445</c:v>
                </c:pt>
                <c:pt idx="18">
                  <c:v>35.907652426523235</c:v>
                </c:pt>
                <c:pt idx="19">
                  <c:v>37.440395559448888</c:v>
                </c:pt>
                <c:pt idx="20">
                  <c:v>39.937594857577487</c:v>
                </c:pt>
                <c:pt idx="21">
                  <c:v>41.406058520173097</c:v>
                </c:pt>
                <c:pt idx="22">
                  <c:v>44.592538524197067</c:v>
                </c:pt>
                <c:pt idx="23">
                  <c:v>45.835774335075868</c:v>
                </c:pt>
                <c:pt idx="24">
                  <c:v>47.195284620054998</c:v>
                </c:pt>
                <c:pt idx="25">
                  <c:v>48.552907358797782</c:v>
                </c:pt>
                <c:pt idx="26">
                  <c:v>48.805506872237281</c:v>
                </c:pt>
              </c:numCache>
            </c:numRef>
          </c:xVal>
          <c:yVal>
            <c:numRef>
              <c:f>'C:\DOCUME~1\SEKUTO\LOCALS~1\TEMP\[DESY_Gun_Cavity_#7.xls]test#7'!$G$89:$G$115</c:f>
              <c:numCache>
                <c:formatCode>General</c:formatCode>
                <c:ptCount val="27"/>
                <c:pt idx="0">
                  <c:v>12063890276.644613</c:v>
                </c:pt>
                <c:pt idx="1">
                  <c:v>12150291724.588074</c:v>
                </c:pt>
                <c:pt idx="2">
                  <c:v>12246386965.534235</c:v>
                </c:pt>
                <c:pt idx="3">
                  <c:v>12371767711.580902</c:v>
                </c:pt>
                <c:pt idx="4">
                  <c:v>12495390069.515768</c:v>
                </c:pt>
                <c:pt idx="5">
                  <c:v>12456833210.874361</c:v>
                </c:pt>
                <c:pt idx="6">
                  <c:v>12134942841.154367</c:v>
                </c:pt>
                <c:pt idx="7">
                  <c:v>11919518003.718071</c:v>
                </c:pt>
                <c:pt idx="8">
                  <c:v>11879012910.467215</c:v>
                </c:pt>
                <c:pt idx="9">
                  <c:v>11624323583.156168</c:v>
                </c:pt>
                <c:pt idx="10">
                  <c:v>11437124184.372339</c:v>
                </c:pt>
                <c:pt idx="11">
                  <c:v>11259617301.581488</c:v>
                </c:pt>
                <c:pt idx="12">
                  <c:v>10994302222.935558</c:v>
                </c:pt>
                <c:pt idx="13">
                  <c:v>10759936015.015991</c:v>
                </c:pt>
                <c:pt idx="14">
                  <c:v>10620562355.308609</c:v>
                </c:pt>
                <c:pt idx="15">
                  <c:v>10460496477.885525</c:v>
                </c:pt>
                <c:pt idx="16">
                  <c:v>10422560471.157238</c:v>
                </c:pt>
                <c:pt idx="17">
                  <c:v>10264786029.742682</c:v>
                </c:pt>
                <c:pt idx="18">
                  <c:v>9888992474.9328346</c:v>
                </c:pt>
                <c:pt idx="19">
                  <c:v>9274142239.8216553</c:v>
                </c:pt>
                <c:pt idx="20">
                  <c:v>8761219510.8208771</c:v>
                </c:pt>
                <c:pt idx="21">
                  <c:v>8174554169.1375599</c:v>
                </c:pt>
                <c:pt idx="22">
                  <c:v>6434913943.3370399</c:v>
                </c:pt>
                <c:pt idx="23">
                  <c:v>5664723017.9588728</c:v>
                </c:pt>
                <c:pt idx="24">
                  <c:v>4711958239.1322336</c:v>
                </c:pt>
                <c:pt idx="25">
                  <c:v>3810042876.2970138</c:v>
                </c:pt>
                <c:pt idx="26">
                  <c:v>3648055311.1260667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815168"/>
        <c:axId val="73817472"/>
      </c:scatterChart>
      <c:valAx>
        <c:axId val="73815168"/>
        <c:scaling>
          <c:orientation val="minMax"/>
          <c:max val="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</a:t>
                </a:r>
                <a:r>
                  <a:rPr lang="en-US" baseline="-25000" dirty="0"/>
                  <a:t>cathode</a:t>
                </a:r>
                <a:r>
                  <a:rPr lang="en-US" dirty="0"/>
                  <a:t> [MV/m]</a:t>
                </a:r>
              </a:p>
            </c:rich>
          </c:tx>
          <c:layout>
            <c:manualLayout>
              <c:xMode val="edge"/>
              <c:yMode val="edge"/>
              <c:x val="0.45802776319626715"/>
              <c:y val="0.9298570977133029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in"/>
        <c:minorTickMark val="in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3817472"/>
        <c:crossesAt val="1000000000"/>
        <c:crossBetween val="midCat"/>
        <c:majorUnit val="10"/>
        <c:minorUnit val="2"/>
      </c:valAx>
      <c:valAx>
        <c:axId val="73817472"/>
        <c:scaling>
          <c:logBase val="10"/>
          <c:orientation val="minMax"/>
          <c:max val="100000000000"/>
          <c:min val="1000000000"/>
        </c:scaling>
        <c:delete val="0"/>
        <c:axPos val="l"/>
        <c:majorGridlines>
          <c:spPr>
            <a:ln w="3175">
              <a:solidFill>
                <a:schemeClr val="bg1"/>
              </a:solidFill>
              <a:prstDash val="solid"/>
            </a:ln>
          </c:spPr>
        </c:majorGridlines>
        <c:minorGridlines>
          <c:spPr>
            <a:ln w="3175">
              <a:noFill/>
              <a:prstDash val="solid"/>
            </a:ln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Qo</a:t>
                </a:r>
              </a:p>
            </c:rich>
          </c:tx>
          <c:layout>
            <c:manualLayout>
              <c:xMode val="edge"/>
              <c:yMode val="edge"/>
              <c:x val="3.4435812190142898E-2"/>
              <c:y val="0.26031717905251406"/>
            </c:manualLayout>
          </c:layout>
          <c:overlay val="0"/>
          <c:spPr>
            <a:noFill/>
            <a:ln w="25400">
              <a:noFill/>
            </a:ln>
          </c:spPr>
        </c:title>
        <c:numFmt formatCode="0E+00" sourceLinked="0"/>
        <c:majorTickMark val="in"/>
        <c:minorTickMark val="in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3815168"/>
        <c:crosses val="autoZero"/>
        <c:crossBetween val="midCat"/>
        <c:majorUnit val="10"/>
      </c:valAx>
      <c:spPr>
        <a:noFill/>
        <a:ln w="25400">
          <a:solidFill>
            <a:schemeClr val="bg1"/>
          </a:solidFill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2000" b="0" i="0" u="none" strike="noStrike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5138221247909"/>
          <c:y val="3.5265459389276443E-2"/>
          <c:w val="0.86390293991185141"/>
          <c:h val="0.81535741630930758"/>
        </c:manualLayout>
      </c:layout>
      <c:scatterChart>
        <c:scatterStyle val="lineMarker"/>
        <c:varyColors val="0"/>
        <c:ser>
          <c:idx val="0"/>
          <c:order val="0"/>
          <c:tx>
            <c:v>Jlab Baseline Test with Nb-plug, 2012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Peter!$E$2:$E$32</c:f>
              <c:numCache>
                <c:formatCode>0.00</c:formatCode>
                <c:ptCount val="31"/>
                <c:pt idx="0">
                  <c:v>11.358254552063638</c:v>
                </c:pt>
                <c:pt idx="1">
                  <c:v>6.2024618972504184</c:v>
                </c:pt>
                <c:pt idx="2">
                  <c:v>3.734571091831453</c:v>
                </c:pt>
                <c:pt idx="3">
                  <c:v>5.4440260960872733</c:v>
                </c:pt>
                <c:pt idx="4">
                  <c:v>7.6535932219945764</c:v>
                </c:pt>
                <c:pt idx="5">
                  <c:v>9.4907593044304406</c:v>
                </c:pt>
                <c:pt idx="6">
                  <c:v>8.488793185118034</c:v>
                </c:pt>
                <c:pt idx="7">
                  <c:v>10.780778125883421</c:v>
                </c:pt>
                <c:pt idx="8">
                  <c:v>13.291435928419478</c:v>
                </c:pt>
                <c:pt idx="9">
                  <c:v>14.703021091568873</c:v>
                </c:pt>
                <c:pt idx="10">
                  <c:v>16.420792022277769</c:v>
                </c:pt>
                <c:pt idx="11">
                  <c:v>18.672855459157265</c:v>
                </c:pt>
                <c:pt idx="12">
                  <c:v>20.737240773503302</c:v>
                </c:pt>
                <c:pt idx="13">
                  <c:v>23.071872716748221</c:v>
                </c:pt>
                <c:pt idx="14">
                  <c:v>25.51197740664859</c:v>
                </c:pt>
                <c:pt idx="15">
                  <c:v>28.257157783236909</c:v>
                </c:pt>
                <c:pt idx="16">
                  <c:v>30.682632444041758</c:v>
                </c:pt>
                <c:pt idx="17">
                  <c:v>31.835256296060667</c:v>
                </c:pt>
                <c:pt idx="18">
                  <c:v>30.701566498570703</c:v>
                </c:pt>
                <c:pt idx="19">
                  <c:v>34.091813826713071</c:v>
                </c:pt>
                <c:pt idx="20">
                  <c:v>34.599412178462252</c:v>
                </c:pt>
                <c:pt idx="21">
                  <c:v>35.917954628496645</c:v>
                </c:pt>
                <c:pt idx="22">
                  <c:v>38.115806596398826</c:v>
                </c:pt>
                <c:pt idx="23">
                  <c:v>41.19329537914011</c:v>
                </c:pt>
                <c:pt idx="24">
                  <c:v>41.474481547006604</c:v>
                </c:pt>
                <c:pt idx="25">
                  <c:v>44.450286939365753</c:v>
                </c:pt>
                <c:pt idx="26">
                  <c:v>47.115824100730258</c:v>
                </c:pt>
                <c:pt idx="27">
                  <c:v>49.521220044441634</c:v>
                </c:pt>
                <c:pt idx="28">
                  <c:v>51.590275762871769</c:v>
                </c:pt>
                <c:pt idx="29">
                  <c:v>52.814810877145376</c:v>
                </c:pt>
                <c:pt idx="30">
                  <c:v>53.903890629417099</c:v>
                </c:pt>
              </c:numCache>
            </c:numRef>
          </c:xVal>
          <c:yVal>
            <c:numRef>
              <c:f>Peter!$F$2:$F$32</c:f>
              <c:numCache>
                <c:formatCode>0.00E+00</c:formatCode>
                <c:ptCount val="31"/>
                <c:pt idx="0">
                  <c:v>19875432788.623608</c:v>
                </c:pt>
                <c:pt idx="1">
                  <c:v>20462161731.626133</c:v>
                </c:pt>
                <c:pt idx="2">
                  <c:v>19841619294.844414</c:v>
                </c:pt>
                <c:pt idx="3">
                  <c:v>20570549147.542831</c:v>
                </c:pt>
                <c:pt idx="4">
                  <c:v>20750198546.032131</c:v>
                </c:pt>
                <c:pt idx="5">
                  <c:v>20071110272.389229</c:v>
                </c:pt>
                <c:pt idx="6">
                  <c:v>20657179179.320576</c:v>
                </c:pt>
                <c:pt idx="7">
                  <c:v>20000794944.15517</c:v>
                </c:pt>
                <c:pt idx="8">
                  <c:v>20107927349.715809</c:v>
                </c:pt>
                <c:pt idx="9">
                  <c:v>19776224209.649998</c:v>
                </c:pt>
                <c:pt idx="10">
                  <c:v>19543841322.136963</c:v>
                </c:pt>
                <c:pt idx="11">
                  <c:v>19218332272.437935</c:v>
                </c:pt>
                <c:pt idx="12">
                  <c:v>18920305000.118561</c:v>
                </c:pt>
                <c:pt idx="13">
                  <c:v>18512472816.206226</c:v>
                </c:pt>
                <c:pt idx="14">
                  <c:v>17893676287.560009</c:v>
                </c:pt>
                <c:pt idx="15">
                  <c:v>17591471921.618103</c:v>
                </c:pt>
                <c:pt idx="16">
                  <c:v>16450661174.036293</c:v>
                </c:pt>
                <c:pt idx="17">
                  <c:v>16007611442.847055</c:v>
                </c:pt>
                <c:pt idx="18">
                  <c:v>10231899883.823151</c:v>
                </c:pt>
                <c:pt idx="19">
                  <c:v>16034669555.796318</c:v>
                </c:pt>
                <c:pt idx="20">
                  <c:v>16076727183.619789</c:v>
                </c:pt>
                <c:pt idx="21">
                  <c:v>15547161828.52117</c:v>
                </c:pt>
                <c:pt idx="22">
                  <c:v>14310144125.219448</c:v>
                </c:pt>
                <c:pt idx="23">
                  <c:v>13326545148.483484</c:v>
                </c:pt>
                <c:pt idx="24">
                  <c:v>13555672587.56975</c:v>
                </c:pt>
                <c:pt idx="25">
                  <c:v>12383861487.904802</c:v>
                </c:pt>
                <c:pt idx="26">
                  <c:v>11506653167.313103</c:v>
                </c:pt>
                <c:pt idx="27">
                  <c:v>9853026925.2148857</c:v>
                </c:pt>
                <c:pt idx="28">
                  <c:v>7662381963.4185514</c:v>
                </c:pt>
                <c:pt idx="29">
                  <c:v>6323527871.7366037</c:v>
                </c:pt>
                <c:pt idx="30">
                  <c:v>5225843972.4168491</c:v>
                </c:pt>
              </c:numCache>
            </c:numRef>
          </c:yVal>
          <c:smooth val="0"/>
        </c:ser>
        <c:ser>
          <c:idx val="2"/>
          <c:order val="1"/>
          <c:tx>
            <c:v>Jlab with Pb plug, 2012</c:v>
          </c:tx>
          <c:spPr>
            <a:ln w="28575">
              <a:noFill/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solidFill>
                  <a:srgbClr val="FFFF00"/>
                </a:solidFill>
              </a:ln>
            </c:spPr>
          </c:marker>
          <c:xVal>
            <c:numRef>
              <c:f>Peter!$A$43:$A$65</c:f>
              <c:numCache>
                <c:formatCode>General</c:formatCode>
                <c:ptCount val="23"/>
                <c:pt idx="0">
                  <c:v>37.587755003103389</c:v>
                </c:pt>
                <c:pt idx="1">
                  <c:v>36.739801803084141</c:v>
                </c:pt>
                <c:pt idx="2">
                  <c:v>36.380655333732136</c:v>
                </c:pt>
                <c:pt idx="3">
                  <c:v>35.798527289301532</c:v>
                </c:pt>
                <c:pt idx="4">
                  <c:v>35.20677533733982</c:v>
                </c:pt>
                <c:pt idx="5">
                  <c:v>34.300010787323373</c:v>
                </c:pt>
                <c:pt idx="6">
                  <c:v>33.447221725738281</c:v>
                </c:pt>
                <c:pt idx="7">
                  <c:v>32.32933605751969</c:v>
                </c:pt>
                <c:pt idx="8">
                  <c:v>31.506571725337867</c:v>
                </c:pt>
                <c:pt idx="9">
                  <c:v>29.968727490814988</c:v>
                </c:pt>
                <c:pt idx="10">
                  <c:v>28.532254985556911</c:v>
                </c:pt>
                <c:pt idx="11">
                  <c:v>27.116539464071789</c:v>
                </c:pt>
                <c:pt idx="12">
                  <c:v>25.105037272113272</c:v>
                </c:pt>
                <c:pt idx="13">
                  <c:v>22.606153259501298</c:v>
                </c:pt>
                <c:pt idx="14">
                  <c:v>20.214362332794575</c:v>
                </c:pt>
                <c:pt idx="15">
                  <c:v>17.692670004712429</c:v>
                </c:pt>
                <c:pt idx="16">
                  <c:v>17.60338766866991</c:v>
                </c:pt>
                <c:pt idx="17">
                  <c:v>15.694831910208485</c:v>
                </c:pt>
                <c:pt idx="18">
                  <c:v>13.996668066899451</c:v>
                </c:pt>
                <c:pt idx="19">
                  <c:v>11.389868868840066</c:v>
                </c:pt>
                <c:pt idx="20">
                  <c:v>8.8165993383816019</c:v>
                </c:pt>
                <c:pt idx="21">
                  <c:v>7.0226826530874851</c:v>
                </c:pt>
                <c:pt idx="22">
                  <c:v>5.5097788381126334</c:v>
                </c:pt>
              </c:numCache>
            </c:numRef>
          </c:xVal>
          <c:yVal>
            <c:numRef>
              <c:f>Peter!$B$43:$B$65</c:f>
              <c:numCache>
                <c:formatCode>General</c:formatCode>
                <c:ptCount val="23"/>
                <c:pt idx="0">
                  <c:v>1613479261.8877726</c:v>
                </c:pt>
                <c:pt idx="1">
                  <c:v>2090419193.1985431</c:v>
                </c:pt>
                <c:pt idx="2">
                  <c:v>2351616006.8812323</c:v>
                </c:pt>
                <c:pt idx="3">
                  <c:v>2694387879.6433411</c:v>
                </c:pt>
                <c:pt idx="4">
                  <c:v>3146139838.8400164</c:v>
                </c:pt>
                <c:pt idx="5">
                  <c:v>3886721282.579484</c:v>
                </c:pt>
                <c:pt idx="6">
                  <c:v>4678722649.9711494</c:v>
                </c:pt>
                <c:pt idx="7">
                  <c:v>5847525841.2708254</c:v>
                </c:pt>
                <c:pt idx="8">
                  <c:v>6905605125.0162687</c:v>
                </c:pt>
                <c:pt idx="9">
                  <c:v>8811259857.596653</c:v>
                </c:pt>
                <c:pt idx="10">
                  <c:v>10447350090.405195</c:v>
                </c:pt>
                <c:pt idx="11">
                  <c:v>11811047284.554453</c:v>
                </c:pt>
                <c:pt idx="12">
                  <c:v>13268155903.93569</c:v>
                </c:pt>
                <c:pt idx="13">
                  <c:v>14303046944.215584</c:v>
                </c:pt>
                <c:pt idx="14">
                  <c:v>14889984005.763645</c:v>
                </c:pt>
                <c:pt idx="15">
                  <c:v>15334984072.192982</c:v>
                </c:pt>
                <c:pt idx="16">
                  <c:v>15416196827.050503</c:v>
                </c:pt>
                <c:pt idx="17">
                  <c:v>15623679967.887796</c:v>
                </c:pt>
                <c:pt idx="18">
                  <c:v>15727350464.857832</c:v>
                </c:pt>
                <c:pt idx="19">
                  <c:v>15907625619.725866</c:v>
                </c:pt>
                <c:pt idx="20">
                  <c:v>16051883878.937613</c:v>
                </c:pt>
                <c:pt idx="21">
                  <c:v>15975335023.628002</c:v>
                </c:pt>
                <c:pt idx="22">
                  <c:v>15714075690.031301</c:v>
                </c:pt>
              </c:numCache>
            </c:numRef>
          </c:yVal>
          <c:smooth val="0"/>
        </c:ser>
        <c:ser>
          <c:idx val="3"/>
          <c:order val="2"/>
          <c:tx>
            <c:v>DESY baseline T1 with Nb-plug, 2013</c:v>
          </c:tx>
          <c:spPr>
            <a:ln w="28575">
              <a:noFill/>
            </a:ln>
          </c:spPr>
          <c:marker>
            <c:symbol val="triangle"/>
            <c:size val="9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xVal>
            <c:numRef>
              <c:f>'Dec 2013'!$F$31:$F$56</c:f>
              <c:numCache>
                <c:formatCode>General</c:formatCode>
                <c:ptCount val="26"/>
                <c:pt idx="0">
                  <c:v>4.1420000000000003</c:v>
                </c:pt>
                <c:pt idx="1">
                  <c:v>5.1869999999999994</c:v>
                </c:pt>
                <c:pt idx="2">
                  <c:v>6.5170000000000003</c:v>
                </c:pt>
                <c:pt idx="3">
                  <c:v>8.1889999999999983</c:v>
                </c:pt>
                <c:pt idx="4">
                  <c:v>9.1579999999999995</c:v>
                </c:pt>
                <c:pt idx="5">
                  <c:v>10.241</c:v>
                </c:pt>
                <c:pt idx="6">
                  <c:v>11.457000000000001</c:v>
                </c:pt>
                <c:pt idx="7">
                  <c:v>12.805999999999999</c:v>
                </c:pt>
                <c:pt idx="8">
                  <c:v>14.231</c:v>
                </c:pt>
                <c:pt idx="9">
                  <c:v>15.484999999999999</c:v>
                </c:pt>
                <c:pt idx="10">
                  <c:v>17.042999999999999</c:v>
                </c:pt>
                <c:pt idx="11">
                  <c:v>18.297000000000001</c:v>
                </c:pt>
                <c:pt idx="12">
                  <c:v>19.360999999999997</c:v>
                </c:pt>
                <c:pt idx="13">
                  <c:v>20.177999999999997</c:v>
                </c:pt>
                <c:pt idx="14">
                  <c:v>20.881</c:v>
                </c:pt>
                <c:pt idx="15">
                  <c:v>21.526999999999997</c:v>
                </c:pt>
                <c:pt idx="16">
                  <c:v>22.229999999999997</c:v>
                </c:pt>
                <c:pt idx="17">
                  <c:v>22.742999999999999</c:v>
                </c:pt>
                <c:pt idx="18">
                  <c:v>23.350999999999996</c:v>
                </c:pt>
                <c:pt idx="19">
                  <c:v>23.958999999999996</c:v>
                </c:pt>
                <c:pt idx="20">
                  <c:v>24.870999999999999</c:v>
                </c:pt>
                <c:pt idx="21">
                  <c:v>25.782999999999998</c:v>
                </c:pt>
                <c:pt idx="22">
                  <c:v>26.751999999999999</c:v>
                </c:pt>
                <c:pt idx="23">
                  <c:v>27.645</c:v>
                </c:pt>
                <c:pt idx="24">
                  <c:v>28.252999999999997</c:v>
                </c:pt>
                <c:pt idx="25">
                  <c:v>28.404999999999998</c:v>
                </c:pt>
              </c:numCache>
            </c:numRef>
          </c:xVal>
          <c:yVal>
            <c:numRef>
              <c:f>'Dec 2013'!$B$31:$B$56</c:f>
              <c:numCache>
                <c:formatCode>0.00E+00</c:formatCode>
                <c:ptCount val="26"/>
                <c:pt idx="0">
                  <c:v>16400000000</c:v>
                </c:pt>
                <c:pt idx="1">
                  <c:v>16200000000</c:v>
                </c:pt>
                <c:pt idx="2">
                  <c:v>16000000000</c:v>
                </c:pt>
                <c:pt idx="3">
                  <c:v>15700000000</c:v>
                </c:pt>
                <c:pt idx="4">
                  <c:v>15500000000</c:v>
                </c:pt>
                <c:pt idx="5">
                  <c:v>15200000000</c:v>
                </c:pt>
                <c:pt idx="6">
                  <c:v>14900000000</c:v>
                </c:pt>
                <c:pt idx="7">
                  <c:v>14600000000</c:v>
                </c:pt>
                <c:pt idx="8">
                  <c:v>14000000000</c:v>
                </c:pt>
                <c:pt idx="9">
                  <c:v>12900000000</c:v>
                </c:pt>
                <c:pt idx="10">
                  <c:v>12000000000</c:v>
                </c:pt>
                <c:pt idx="11">
                  <c:v>10500000000</c:v>
                </c:pt>
                <c:pt idx="12">
                  <c:v>8900000000</c:v>
                </c:pt>
                <c:pt idx="13">
                  <c:v>7220000000</c:v>
                </c:pt>
                <c:pt idx="14">
                  <c:v>5680000000</c:v>
                </c:pt>
                <c:pt idx="15">
                  <c:v>4400000000</c:v>
                </c:pt>
                <c:pt idx="16">
                  <c:v>3340000000</c:v>
                </c:pt>
                <c:pt idx="17">
                  <c:v>2440000000</c:v>
                </c:pt>
                <c:pt idx="18">
                  <c:v>1770000000</c:v>
                </c:pt>
                <c:pt idx="19">
                  <c:v>1260000000</c:v>
                </c:pt>
                <c:pt idx="20">
                  <c:v>913000000</c:v>
                </c:pt>
                <c:pt idx="21">
                  <c:v>658000000</c:v>
                </c:pt>
                <c:pt idx="22">
                  <c:v>477000000</c:v>
                </c:pt>
                <c:pt idx="23">
                  <c:v>351000000</c:v>
                </c:pt>
                <c:pt idx="24">
                  <c:v>306000000</c:v>
                </c:pt>
                <c:pt idx="25">
                  <c:v>310000000</c:v>
                </c:pt>
              </c:numCache>
            </c:numRef>
          </c:yVal>
          <c:smooth val="0"/>
        </c:ser>
        <c:ser>
          <c:idx val="4"/>
          <c:order val="3"/>
          <c:tx>
            <c:v>DESY baseline T2 with Nb-plug, 2014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'Dec 2013'!$F$58:$F$79</c:f>
              <c:numCache>
                <c:formatCode>General</c:formatCode>
                <c:ptCount val="22"/>
                <c:pt idx="0">
                  <c:v>4.5030000000000001</c:v>
                </c:pt>
                <c:pt idx="1">
                  <c:v>5.681</c:v>
                </c:pt>
                <c:pt idx="2">
                  <c:v>7.125</c:v>
                </c:pt>
                <c:pt idx="3">
                  <c:v>8.9109999999999996</c:v>
                </c:pt>
                <c:pt idx="4">
                  <c:v>11.114999999999998</c:v>
                </c:pt>
                <c:pt idx="5">
                  <c:v>13.927</c:v>
                </c:pt>
                <c:pt idx="6">
                  <c:v>17.042999999999999</c:v>
                </c:pt>
                <c:pt idx="7">
                  <c:v>18.164000000000001</c:v>
                </c:pt>
                <c:pt idx="8">
                  <c:v>19.056999999999999</c:v>
                </c:pt>
                <c:pt idx="9">
                  <c:v>19.797999999999998</c:v>
                </c:pt>
                <c:pt idx="10">
                  <c:v>20.443999999999999</c:v>
                </c:pt>
                <c:pt idx="11">
                  <c:v>21.070999999999998</c:v>
                </c:pt>
                <c:pt idx="12">
                  <c:v>21.698</c:v>
                </c:pt>
                <c:pt idx="13">
                  <c:v>22.286999999999999</c:v>
                </c:pt>
                <c:pt idx="14">
                  <c:v>22.856999999999999</c:v>
                </c:pt>
                <c:pt idx="15">
                  <c:v>23.388999999999999</c:v>
                </c:pt>
                <c:pt idx="16">
                  <c:v>24.053999999999998</c:v>
                </c:pt>
                <c:pt idx="17">
                  <c:v>24.738</c:v>
                </c:pt>
                <c:pt idx="18">
                  <c:v>25.611999999999998</c:v>
                </c:pt>
                <c:pt idx="19">
                  <c:v>26.448</c:v>
                </c:pt>
                <c:pt idx="20">
                  <c:v>27.207999999999998</c:v>
                </c:pt>
                <c:pt idx="21">
                  <c:v>27.74</c:v>
                </c:pt>
              </c:numCache>
            </c:numRef>
          </c:xVal>
          <c:yVal>
            <c:numRef>
              <c:f>'Dec 2013'!$B$58:$B$79</c:f>
              <c:numCache>
                <c:formatCode>0.00E+00</c:formatCode>
                <c:ptCount val="22"/>
                <c:pt idx="0">
                  <c:v>19900000000</c:v>
                </c:pt>
                <c:pt idx="1">
                  <c:v>19900000000</c:v>
                </c:pt>
                <c:pt idx="2">
                  <c:v>19600000000</c:v>
                </c:pt>
                <c:pt idx="3">
                  <c:v>19000000000</c:v>
                </c:pt>
                <c:pt idx="4">
                  <c:v>18300000000</c:v>
                </c:pt>
                <c:pt idx="5">
                  <c:v>17600000000</c:v>
                </c:pt>
                <c:pt idx="6">
                  <c:v>15800000000</c:v>
                </c:pt>
                <c:pt idx="7">
                  <c:v>13800000000</c:v>
                </c:pt>
                <c:pt idx="8">
                  <c:v>11600000000</c:v>
                </c:pt>
                <c:pt idx="9">
                  <c:v>9420000000</c:v>
                </c:pt>
                <c:pt idx="10">
                  <c:v>7500000000</c:v>
                </c:pt>
                <c:pt idx="11">
                  <c:v>5920000000</c:v>
                </c:pt>
                <c:pt idx="12">
                  <c:v>4500000000</c:v>
                </c:pt>
                <c:pt idx="13">
                  <c:v>3390000000</c:v>
                </c:pt>
                <c:pt idx="14">
                  <c:v>2490000000</c:v>
                </c:pt>
                <c:pt idx="15">
                  <c:v>1800000000</c:v>
                </c:pt>
                <c:pt idx="16">
                  <c:v>1290000000</c:v>
                </c:pt>
                <c:pt idx="17">
                  <c:v>917000000</c:v>
                </c:pt>
                <c:pt idx="18">
                  <c:v>659000000</c:v>
                </c:pt>
                <c:pt idx="19">
                  <c:v>474000000</c:v>
                </c:pt>
                <c:pt idx="20">
                  <c:v>346000000</c:v>
                </c:pt>
                <c:pt idx="21">
                  <c:v>292000000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00960"/>
        <c:axId val="74224000"/>
      </c:scatterChart>
      <c:valAx>
        <c:axId val="7420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Ecathode  [MV/m]</a:t>
                </a:r>
              </a:p>
            </c:rich>
          </c:tx>
          <c:layout>
            <c:manualLayout>
              <c:xMode val="edge"/>
              <c:yMode val="edge"/>
              <c:x val="0.46974457174943735"/>
              <c:y val="0.92327286591807045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224000"/>
        <c:crosses val="autoZero"/>
        <c:crossBetween val="midCat"/>
      </c:valAx>
      <c:valAx>
        <c:axId val="74224000"/>
        <c:scaling>
          <c:logBase val="10"/>
          <c:orientation val="minMax"/>
          <c:max val="100000000000"/>
          <c:min val="1000000000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Qo </a:t>
                </a:r>
              </a:p>
            </c:rich>
          </c:tx>
          <c:layout>
            <c:manualLayout>
              <c:xMode val="edge"/>
              <c:yMode val="edge"/>
              <c:x val="1.5010275108150268E-2"/>
              <c:y val="0.28507295598373555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200960"/>
        <c:crosses val="autoZero"/>
        <c:crossBetween val="midCat"/>
      </c:valAx>
      <c:spPr>
        <a:solidFill>
          <a:srgbClr val="15334F">
            <a:alpha val="58000"/>
          </a:srgbClr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43304339969588607"/>
          <c:y val="5.6980712628006344E-2"/>
          <c:w val="0.53098417675840182"/>
          <c:h val="0.2578044177872485"/>
        </c:manualLayout>
      </c:layout>
      <c:overlay val="0"/>
      <c:spPr>
        <a:noFill/>
      </c:spPr>
    </c:legend>
    <c:plotVisOnly val="1"/>
    <c:dispBlanksAs val="gap"/>
    <c:showDLblsOverMax val="0"/>
  </c:chart>
  <c:spPr>
    <a:noFill/>
  </c:spPr>
  <c:txPr>
    <a:bodyPr/>
    <a:lstStyle/>
    <a:p>
      <a:pPr>
        <a:defRPr sz="2000" b="0">
          <a:solidFill>
            <a:schemeClr val="bg1"/>
          </a:solidFill>
          <a:latin typeface="Calibri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8480388951228"/>
          <c:y val="4.0709504342797957E-2"/>
          <c:w val="0.82067046126405885"/>
          <c:h val="0.80296303056274165"/>
        </c:manualLayout>
      </c:layout>
      <c:scatterChart>
        <c:scatterStyle val="lineMarker"/>
        <c:varyColors val="0"/>
        <c:ser>
          <c:idx val="3"/>
          <c:order val="0"/>
          <c:tx>
            <c:v>HZDR, Gun 2, 3.5-cell, 2011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FFC000"/>
              </a:solidFill>
              <a:ln w="12700">
                <a:solidFill>
                  <a:srgbClr val="92D050"/>
                </a:solidFill>
              </a:ln>
            </c:spPr>
          </c:marker>
          <c:xVal>
            <c:numRef>
              <c:f>'HZDR-Gun2'!$F$3:$F$60</c:f>
              <c:numCache>
                <c:formatCode>0.00E+00</c:formatCode>
                <c:ptCount val="58"/>
                <c:pt idx="0">
                  <c:v>3.8016000000000001</c:v>
                </c:pt>
                <c:pt idx="1">
                  <c:v>4.0175999999999998</c:v>
                </c:pt>
                <c:pt idx="2">
                  <c:v>4.1256000000000004</c:v>
                </c:pt>
                <c:pt idx="3">
                  <c:v>2.6676000000000002</c:v>
                </c:pt>
                <c:pt idx="4">
                  <c:v>2.4407999999999999</c:v>
                </c:pt>
                <c:pt idx="5">
                  <c:v>2.052</c:v>
                </c:pt>
                <c:pt idx="6">
                  <c:v>1.5768</c:v>
                </c:pt>
                <c:pt idx="7">
                  <c:v>0.97199999999999998</c:v>
                </c:pt>
                <c:pt idx="8">
                  <c:v>3.1751999999999998</c:v>
                </c:pt>
                <c:pt idx="9">
                  <c:v>3.8555999999999999</c:v>
                </c:pt>
                <c:pt idx="10">
                  <c:v>4.2984</c:v>
                </c:pt>
                <c:pt idx="11">
                  <c:v>4.6656000000000004</c:v>
                </c:pt>
                <c:pt idx="12">
                  <c:v>5.2595999999999998</c:v>
                </c:pt>
                <c:pt idx="13">
                  <c:v>5.6592000000000002</c:v>
                </c:pt>
                <c:pt idx="14">
                  <c:v>6.3503999999999996</c:v>
                </c:pt>
                <c:pt idx="15">
                  <c:v>7.0956000000000001</c:v>
                </c:pt>
                <c:pt idx="16">
                  <c:v>6.7392000000000003</c:v>
                </c:pt>
                <c:pt idx="17">
                  <c:v>7.7220000000000004</c:v>
                </c:pt>
                <c:pt idx="18">
                  <c:v>7.4088000000000003</c:v>
                </c:pt>
                <c:pt idx="19">
                  <c:v>8.2943999999999996</c:v>
                </c:pt>
                <c:pt idx="20">
                  <c:v>7.9379999999999997</c:v>
                </c:pt>
                <c:pt idx="21">
                  <c:v>8.8884000000000007</c:v>
                </c:pt>
                <c:pt idx="22">
                  <c:v>8.5968</c:v>
                </c:pt>
                <c:pt idx="23">
                  <c:v>9.4391999999999996</c:v>
                </c:pt>
                <c:pt idx="24">
                  <c:v>9.1476000000000006</c:v>
                </c:pt>
                <c:pt idx="25">
                  <c:v>10.151999999999999</c:v>
                </c:pt>
                <c:pt idx="26">
                  <c:v>9.7956000000000003</c:v>
                </c:pt>
                <c:pt idx="27">
                  <c:v>11.9016</c:v>
                </c:pt>
                <c:pt idx="28">
                  <c:v>11.61</c:v>
                </c:pt>
                <c:pt idx="29">
                  <c:v>11.307600000000001</c:v>
                </c:pt>
                <c:pt idx="30">
                  <c:v>12.1608</c:v>
                </c:pt>
                <c:pt idx="31">
                  <c:v>12.9924</c:v>
                </c:pt>
                <c:pt idx="32">
                  <c:v>13.024800000000001</c:v>
                </c:pt>
                <c:pt idx="33">
                  <c:v>12.906000000000001</c:v>
                </c:pt>
                <c:pt idx="34">
                  <c:v>13.5756</c:v>
                </c:pt>
                <c:pt idx="35">
                  <c:v>13.608000000000001</c:v>
                </c:pt>
                <c:pt idx="36">
                  <c:v>13.456799999999999</c:v>
                </c:pt>
                <c:pt idx="37">
                  <c:v>14.245200000000001</c:v>
                </c:pt>
                <c:pt idx="38">
                  <c:v>14.104799999999999</c:v>
                </c:pt>
                <c:pt idx="39">
                  <c:v>13.3164</c:v>
                </c:pt>
                <c:pt idx="40">
                  <c:v>11.5128</c:v>
                </c:pt>
                <c:pt idx="41">
                  <c:v>14.3208</c:v>
                </c:pt>
                <c:pt idx="42">
                  <c:v>14.4072</c:v>
                </c:pt>
                <c:pt idx="43">
                  <c:v>14.5152</c:v>
                </c:pt>
                <c:pt idx="44">
                  <c:v>14.5692</c:v>
                </c:pt>
                <c:pt idx="45">
                  <c:v>14.7204</c:v>
                </c:pt>
                <c:pt idx="46">
                  <c:v>14.806800000000001</c:v>
                </c:pt>
                <c:pt idx="47">
                  <c:v>10.638</c:v>
                </c:pt>
                <c:pt idx="48">
                  <c:v>9.9144000000000005</c:v>
                </c:pt>
                <c:pt idx="49">
                  <c:v>8.8452000000000002</c:v>
                </c:pt>
                <c:pt idx="50">
                  <c:v>8.0676000000000005</c:v>
                </c:pt>
                <c:pt idx="51">
                  <c:v>7.1711999999999998</c:v>
                </c:pt>
                <c:pt idx="52">
                  <c:v>6.5232000000000001</c:v>
                </c:pt>
                <c:pt idx="53">
                  <c:v>5.1947999999999999</c:v>
                </c:pt>
                <c:pt idx="54">
                  <c:v>4.0284000000000004</c:v>
                </c:pt>
                <c:pt idx="55">
                  <c:v>3.3048000000000002</c:v>
                </c:pt>
                <c:pt idx="56">
                  <c:v>2.3435999999999999</c:v>
                </c:pt>
                <c:pt idx="57">
                  <c:v>1.4688000000000001</c:v>
                </c:pt>
              </c:numCache>
            </c:numRef>
          </c:xVal>
          <c:yVal>
            <c:numRef>
              <c:f>'HZDR-Gun2'!$E$3:$E$60</c:f>
              <c:numCache>
                <c:formatCode>0.00E+00</c:formatCode>
                <c:ptCount val="58"/>
                <c:pt idx="0">
                  <c:v>19600000000</c:v>
                </c:pt>
                <c:pt idx="1">
                  <c:v>19400000000</c:v>
                </c:pt>
                <c:pt idx="2">
                  <c:v>19300000000</c:v>
                </c:pt>
                <c:pt idx="3">
                  <c:v>19700000000</c:v>
                </c:pt>
                <c:pt idx="4">
                  <c:v>19800000000</c:v>
                </c:pt>
                <c:pt idx="5">
                  <c:v>19500000000</c:v>
                </c:pt>
                <c:pt idx="6">
                  <c:v>19200000000</c:v>
                </c:pt>
                <c:pt idx="7">
                  <c:v>19100000000</c:v>
                </c:pt>
                <c:pt idx="8">
                  <c:v>19900000000</c:v>
                </c:pt>
                <c:pt idx="9">
                  <c:v>19700000000</c:v>
                </c:pt>
                <c:pt idx="10">
                  <c:v>19600000000</c:v>
                </c:pt>
                <c:pt idx="11">
                  <c:v>19500000000</c:v>
                </c:pt>
                <c:pt idx="12">
                  <c:v>19300000000</c:v>
                </c:pt>
                <c:pt idx="13">
                  <c:v>19500000000</c:v>
                </c:pt>
                <c:pt idx="14">
                  <c:v>19300000000</c:v>
                </c:pt>
                <c:pt idx="15">
                  <c:v>19200000000</c:v>
                </c:pt>
                <c:pt idx="16">
                  <c:v>19300000000</c:v>
                </c:pt>
                <c:pt idx="17">
                  <c:v>19100000000</c:v>
                </c:pt>
                <c:pt idx="18">
                  <c:v>19000000000</c:v>
                </c:pt>
                <c:pt idx="19">
                  <c:v>19200000000</c:v>
                </c:pt>
                <c:pt idx="20">
                  <c:v>18900000000</c:v>
                </c:pt>
                <c:pt idx="21">
                  <c:v>18900000000</c:v>
                </c:pt>
                <c:pt idx="22">
                  <c:v>18900000000</c:v>
                </c:pt>
                <c:pt idx="23">
                  <c:v>18700000000</c:v>
                </c:pt>
                <c:pt idx="24">
                  <c:v>18700000000</c:v>
                </c:pt>
                <c:pt idx="25">
                  <c:v>18400000000</c:v>
                </c:pt>
                <c:pt idx="26">
                  <c:v>18600000000</c:v>
                </c:pt>
                <c:pt idx="27">
                  <c:v>17100000000</c:v>
                </c:pt>
                <c:pt idx="28">
                  <c:v>17400000000</c:v>
                </c:pt>
                <c:pt idx="29">
                  <c:v>17700000000</c:v>
                </c:pt>
                <c:pt idx="30">
                  <c:v>16700000000</c:v>
                </c:pt>
                <c:pt idx="31">
                  <c:v>14900000000</c:v>
                </c:pt>
                <c:pt idx="32">
                  <c:v>15000000000</c:v>
                </c:pt>
                <c:pt idx="33">
                  <c:v>15300000000</c:v>
                </c:pt>
                <c:pt idx="34">
                  <c:v>13400000000</c:v>
                </c:pt>
                <c:pt idx="35">
                  <c:v>13500000000</c:v>
                </c:pt>
                <c:pt idx="36">
                  <c:v>14000000000</c:v>
                </c:pt>
                <c:pt idx="37">
                  <c:v>11800000000</c:v>
                </c:pt>
                <c:pt idx="38">
                  <c:v>12200000000</c:v>
                </c:pt>
                <c:pt idx="39">
                  <c:v>14500000000</c:v>
                </c:pt>
                <c:pt idx="40">
                  <c:v>17600000000</c:v>
                </c:pt>
                <c:pt idx="41">
                  <c:v>10300000000</c:v>
                </c:pt>
                <c:pt idx="42">
                  <c:v>10400000000</c:v>
                </c:pt>
                <c:pt idx="43">
                  <c:v>10500000000</c:v>
                </c:pt>
                <c:pt idx="44">
                  <c:v>10500000000</c:v>
                </c:pt>
                <c:pt idx="45">
                  <c:v>8800000000</c:v>
                </c:pt>
                <c:pt idx="46">
                  <c:v>8880000000</c:v>
                </c:pt>
                <c:pt idx="47">
                  <c:v>17800000000</c:v>
                </c:pt>
                <c:pt idx="48">
                  <c:v>18300000000</c:v>
                </c:pt>
                <c:pt idx="49">
                  <c:v>19000000000</c:v>
                </c:pt>
                <c:pt idx="50">
                  <c:v>19100000000</c:v>
                </c:pt>
                <c:pt idx="51">
                  <c:v>19300000000</c:v>
                </c:pt>
                <c:pt idx="52">
                  <c:v>19400000000</c:v>
                </c:pt>
                <c:pt idx="53">
                  <c:v>19700000000</c:v>
                </c:pt>
                <c:pt idx="54">
                  <c:v>19900000000</c:v>
                </c:pt>
                <c:pt idx="55">
                  <c:v>20100000000</c:v>
                </c:pt>
                <c:pt idx="56">
                  <c:v>20000000000</c:v>
                </c:pt>
                <c:pt idx="57">
                  <c:v>20000000000</c:v>
                </c:pt>
              </c:numCache>
            </c:numRef>
          </c:yVal>
          <c:smooth val="0"/>
        </c:ser>
        <c:ser>
          <c:idx val="0"/>
          <c:order val="1"/>
          <c:tx>
            <c:v>HZDR, Gun 1, 3.5-cell, 2007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</c:marker>
          <c:xVal>
            <c:numRef>
              <c:f>'HZDR-Gun2'!$I$3:$I$12</c:f>
              <c:numCache>
                <c:formatCode>0.00E+00</c:formatCode>
                <c:ptCount val="10"/>
                <c:pt idx="0">
                  <c:v>1.449112</c:v>
                </c:pt>
                <c:pt idx="1">
                  <c:v>2.4124720000000002</c:v>
                </c:pt>
                <c:pt idx="2">
                  <c:v>3.365332</c:v>
                </c:pt>
                <c:pt idx="3">
                  <c:v>4.2531600000000003</c:v>
                </c:pt>
                <c:pt idx="4">
                  <c:v>4.7344400000000002</c:v>
                </c:pt>
                <c:pt idx="5">
                  <c:v>5.2090399999999999</c:v>
                </c:pt>
                <c:pt idx="6">
                  <c:v>5.7130799999999997</c:v>
                </c:pt>
                <c:pt idx="7">
                  <c:v>6.2078800000000003</c:v>
                </c:pt>
                <c:pt idx="8">
                  <c:v>6.4257999999999997</c:v>
                </c:pt>
                <c:pt idx="9">
                  <c:v>6.86944</c:v>
                </c:pt>
              </c:numCache>
            </c:numRef>
          </c:xVal>
          <c:yVal>
            <c:numRef>
              <c:f>'HZDR-Gun2'!$J$3:$J$12</c:f>
              <c:numCache>
                <c:formatCode>0.00E+00</c:formatCode>
                <c:ptCount val="10"/>
                <c:pt idx="0">
                  <c:v>2985810000</c:v>
                </c:pt>
                <c:pt idx="1">
                  <c:v>2758420000</c:v>
                </c:pt>
                <c:pt idx="2">
                  <c:v>2776420000</c:v>
                </c:pt>
                <c:pt idx="3">
                  <c:v>2736220000</c:v>
                </c:pt>
                <c:pt idx="4">
                  <c:v>2655910000</c:v>
                </c:pt>
                <c:pt idx="5">
                  <c:v>2352480000</c:v>
                </c:pt>
                <c:pt idx="6">
                  <c:v>1798780000</c:v>
                </c:pt>
                <c:pt idx="7">
                  <c:v>1268420000</c:v>
                </c:pt>
                <c:pt idx="8">
                  <c:v>1005300000</c:v>
                </c:pt>
                <c:pt idx="9">
                  <c:v>838710000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61632"/>
        <c:axId val="74263936"/>
      </c:scatterChart>
      <c:valAx>
        <c:axId val="74261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Ecathode [MV/m]</a:t>
                </a:r>
              </a:p>
            </c:rich>
          </c:tx>
          <c:layout>
            <c:manualLayout>
              <c:xMode val="edge"/>
              <c:yMode val="edge"/>
              <c:x val="0.41789480503727522"/>
              <c:y val="0.92327284032329837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263936"/>
        <c:crosses val="autoZero"/>
        <c:crossBetween val="midCat"/>
      </c:valAx>
      <c:valAx>
        <c:axId val="74263936"/>
        <c:scaling>
          <c:logBase val="10"/>
          <c:orientation val="minMax"/>
          <c:max val="100000000000"/>
          <c:min val="100000000"/>
        </c:scaling>
        <c:delete val="0"/>
        <c:axPos val="l"/>
        <c:majorGridlines>
          <c:spPr>
            <a:ln>
              <a:solidFill>
                <a:schemeClr val="bg1"/>
              </a:solidFill>
              <a:prstDash val="dash"/>
            </a:ln>
          </c:spPr>
        </c:majorGridlines>
        <c:minorGridlines>
          <c:spPr>
            <a:ln>
              <a:noFill/>
              <a:prstDash val="sysDash"/>
            </a:ln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Qo </a:t>
                </a:r>
              </a:p>
            </c:rich>
          </c:tx>
          <c:layout>
            <c:manualLayout>
              <c:xMode val="edge"/>
              <c:yMode val="edge"/>
              <c:x val="1.7739416036904862E-2"/>
              <c:y val="0.42079622454202237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261632"/>
        <c:crosses val="autoZero"/>
        <c:crossBetween val="midCat"/>
      </c:valAx>
      <c:spPr>
        <a:noFill/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42596162364088325"/>
          <c:y val="4.7654978371009925E-2"/>
          <c:w val="0.53979847351600185"/>
          <c:h val="0.14758997071632785"/>
        </c:manualLayout>
      </c:layout>
      <c:overlay val="0"/>
      <c:spPr>
        <a:noFill/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 b="0">
          <a:solidFill>
            <a:schemeClr val="bg1"/>
          </a:solidFill>
          <a:latin typeface="+mn-lt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5714094766518"/>
          <c:y val="2.5538661746779559E-2"/>
          <c:w val="0.87517630480616149"/>
          <c:h val="0.80155993687608262"/>
        </c:manualLayout>
      </c:layout>
      <c:scatterChart>
        <c:scatterStyle val="lineMarker"/>
        <c:varyColors val="0"/>
        <c:ser>
          <c:idx val="4"/>
          <c:order val="0"/>
          <c:tx>
            <c:v>HZB, 1.5-cell, Jan. 2014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FF00"/>
              </a:solidFill>
              <a:ln w="15875">
                <a:solidFill>
                  <a:srgbClr val="C00000"/>
                </a:solidFill>
              </a:ln>
            </c:spPr>
          </c:marker>
          <c:xVal>
            <c:numRef>
              <c:f>HZB!$B$2:$B$66</c:f>
              <c:numCache>
                <c:formatCode>General</c:formatCode>
                <c:ptCount val="65"/>
                <c:pt idx="0">
                  <c:v>6.1625430688114458</c:v>
                </c:pt>
                <c:pt idx="1">
                  <c:v>4.721438194289842</c:v>
                </c:pt>
                <c:pt idx="2">
                  <c:v>3.8364146611078338</c:v>
                </c:pt>
                <c:pt idx="3">
                  <c:v>3.0395863395914384</c:v>
                </c:pt>
                <c:pt idx="4">
                  <c:v>6.9025898820584199</c:v>
                </c:pt>
                <c:pt idx="5">
                  <c:v>7.7216791155675653</c:v>
                </c:pt>
                <c:pt idx="6">
                  <c:v>8.5471182949828304</c:v>
                </c:pt>
                <c:pt idx="7">
                  <c:v>9.8602868193972135</c:v>
                </c:pt>
                <c:pt idx="8">
                  <c:v>10.721539434078503</c:v>
                </c:pt>
                <c:pt idx="9">
                  <c:v>12.042929463967203</c:v>
                </c:pt>
                <c:pt idx="10">
                  <c:v>12.987186722883907</c:v>
                </c:pt>
                <c:pt idx="11">
                  <c:v>14.436639886676549</c:v>
                </c:pt>
                <c:pt idx="12">
                  <c:v>16.023751784219474</c:v>
                </c:pt>
                <c:pt idx="14">
                  <c:v>19.251953585441818</c:v>
                </c:pt>
                <c:pt idx="15">
                  <c:v>19.829227759400965</c:v>
                </c:pt>
                <c:pt idx="16">
                  <c:v>20.151675369741596</c:v>
                </c:pt>
                <c:pt idx="17">
                  <c:v>20.469044112530085</c:v>
                </c:pt>
                <c:pt idx="18">
                  <c:v>20.625897319082355</c:v>
                </c:pt>
                <c:pt idx="19">
                  <c:v>20.858965703559416</c:v>
                </c:pt>
                <c:pt idx="20">
                  <c:v>21.140337856163729</c:v>
                </c:pt>
                <c:pt idx="21">
                  <c:v>21.61771997471979</c:v>
                </c:pt>
                <c:pt idx="22">
                  <c:v>22.230241169962028</c:v>
                </c:pt>
                <c:pt idx="23">
                  <c:v>22.613549434774971</c:v>
                </c:pt>
                <c:pt idx="24">
                  <c:v>22.94369170726031</c:v>
                </c:pt>
                <c:pt idx="25">
                  <c:v>23.06045425119941</c:v>
                </c:pt>
                <c:pt idx="26">
                  <c:v>23.407247459135952</c:v>
                </c:pt>
                <c:pt idx="27">
                  <c:v>23.635616256847136</c:v>
                </c:pt>
                <c:pt idx="28">
                  <c:v>24.197110600445924</c:v>
                </c:pt>
                <c:pt idx="29">
                  <c:v>24.637094103518642</c:v>
                </c:pt>
                <c:pt idx="30">
                  <c:v>25.176262856804403</c:v>
                </c:pt>
                <c:pt idx="31">
                  <c:v>25.388724537924688</c:v>
                </c:pt>
                <c:pt idx="32">
                  <c:v>26.526863853743176</c:v>
                </c:pt>
                <c:pt idx="33">
                  <c:v>27.422956732265803</c:v>
                </c:pt>
                <c:pt idx="34">
                  <c:v>28.100168749256802</c:v>
                </c:pt>
                <c:pt idx="35">
                  <c:v>34.069811962340744</c:v>
                </c:pt>
                <c:pt idx="36">
                  <c:v>34.622032896591968</c:v>
                </c:pt>
                <c:pt idx="37">
                  <c:v>34.949177483007531</c:v>
                </c:pt>
                <c:pt idx="38">
                  <c:v>34.069811962340744</c:v>
                </c:pt>
                <c:pt idx="39">
                  <c:v>32.590276046948624</c:v>
                </c:pt>
                <c:pt idx="40">
                  <c:v>32.473673612137347</c:v>
                </c:pt>
                <c:pt idx="41">
                  <c:v>32.003015765281773</c:v>
                </c:pt>
                <c:pt idx="42">
                  <c:v>31.162264253934726</c:v>
                </c:pt>
                <c:pt idx="43">
                  <c:v>30.4231330362264</c:v>
                </c:pt>
                <c:pt idx="44">
                  <c:v>29.149629058584097</c:v>
                </c:pt>
                <c:pt idx="45">
                  <c:v>27.953914568712182</c:v>
                </c:pt>
                <c:pt idx="46">
                  <c:v>26.747294997088467</c:v>
                </c:pt>
                <c:pt idx="47">
                  <c:v>26.390362867712792</c:v>
                </c:pt>
                <c:pt idx="48">
                  <c:v>25.319339706321962</c:v>
                </c:pt>
                <c:pt idx="49">
                  <c:v>23.773994482990286</c:v>
                </c:pt>
                <c:pt idx="50">
                  <c:v>22.240667585629133</c:v>
                </c:pt>
                <c:pt idx="51">
                  <c:v>21.01287676672661</c:v>
                </c:pt>
                <c:pt idx="52">
                  <c:v>19.378788402788594</c:v>
                </c:pt>
                <c:pt idx="53">
                  <c:v>18.270496921054718</c:v>
                </c:pt>
                <c:pt idx="54">
                  <c:v>17.935229962963092</c:v>
                </c:pt>
                <c:pt idx="55">
                  <c:v>16.248513784784773</c:v>
                </c:pt>
                <c:pt idx="56">
                  <c:v>14.678551173148454</c:v>
                </c:pt>
                <c:pt idx="57">
                  <c:v>13.209547449470891</c:v>
                </c:pt>
                <c:pt idx="58">
                  <c:v>11.555276850725299</c:v>
                </c:pt>
                <c:pt idx="59">
                  <c:v>10.232071456547482</c:v>
                </c:pt>
                <c:pt idx="60">
                  <c:v>9.093629800068765</c:v>
                </c:pt>
                <c:pt idx="61">
                  <c:v>8.3453654940305277</c:v>
                </c:pt>
                <c:pt idx="62">
                  <c:v>6.6219811539611291</c:v>
                </c:pt>
                <c:pt idx="63">
                  <c:v>5.0262737469352858</c:v>
                </c:pt>
                <c:pt idx="64">
                  <c:v>30</c:v>
                </c:pt>
              </c:numCache>
            </c:numRef>
          </c:xVal>
          <c:yVal>
            <c:numRef>
              <c:f>HZB!$D$2:$D$66</c:f>
              <c:numCache>
                <c:formatCode>0.00E+00</c:formatCode>
                <c:ptCount val="65"/>
                <c:pt idx="0">
                  <c:v>12643479049.563732</c:v>
                </c:pt>
                <c:pt idx="1">
                  <c:v>12134904015.790758</c:v>
                </c:pt>
                <c:pt idx="2">
                  <c:v>11717475105.807865</c:v>
                </c:pt>
                <c:pt idx="3">
                  <c:v>10837473916.611771</c:v>
                </c:pt>
                <c:pt idx="4">
                  <c:v>12583060715.193003</c:v>
                </c:pt>
                <c:pt idx="5">
                  <c:v>12645768841.015726</c:v>
                </c:pt>
                <c:pt idx="6">
                  <c:v>12580629910.025028</c:v>
                </c:pt>
                <c:pt idx="7">
                  <c:v>12380209663.782671</c:v>
                </c:pt>
                <c:pt idx="8">
                  <c:v>12118388856.645023</c:v>
                </c:pt>
                <c:pt idx="9">
                  <c:v>11749483351.79187</c:v>
                </c:pt>
                <c:pt idx="10">
                  <c:v>11477014163.71904</c:v>
                </c:pt>
                <c:pt idx="11">
                  <c:v>11014040892.746975</c:v>
                </c:pt>
                <c:pt idx="12">
                  <c:v>10564054946.46641</c:v>
                </c:pt>
                <c:pt idx="14">
                  <c:v>3488971582.0818396</c:v>
                </c:pt>
                <c:pt idx="15">
                  <c:v>2577530548.7426019</c:v>
                </c:pt>
                <c:pt idx="16">
                  <c:v>2228166582.2294002</c:v>
                </c:pt>
                <c:pt idx="17">
                  <c:v>2327998575.5191813</c:v>
                </c:pt>
                <c:pt idx="18">
                  <c:v>2403729743.3522139</c:v>
                </c:pt>
                <c:pt idx="19">
                  <c:v>2484695152.2128849</c:v>
                </c:pt>
                <c:pt idx="20">
                  <c:v>2387745761.9424958</c:v>
                </c:pt>
                <c:pt idx="21">
                  <c:v>2570186801.8539519</c:v>
                </c:pt>
                <c:pt idx="22">
                  <c:v>2828840846.4168053</c:v>
                </c:pt>
                <c:pt idx="23">
                  <c:v>2979487117.5558066</c:v>
                </c:pt>
                <c:pt idx="24">
                  <c:v>3171106024.8536959</c:v>
                </c:pt>
                <c:pt idx="25">
                  <c:v>3181901623.643949</c:v>
                </c:pt>
                <c:pt idx="26">
                  <c:v>2813697917.6932945</c:v>
                </c:pt>
                <c:pt idx="27">
                  <c:v>2897431390.908083</c:v>
                </c:pt>
                <c:pt idx="28">
                  <c:v>2626645591.0325761</c:v>
                </c:pt>
                <c:pt idx="29">
                  <c:v>2798715578.6437883</c:v>
                </c:pt>
                <c:pt idx="30">
                  <c:v>2491413930.6477304</c:v>
                </c:pt>
                <c:pt idx="31">
                  <c:v>2534500031.011107</c:v>
                </c:pt>
                <c:pt idx="32">
                  <c:v>2190647955.6663742</c:v>
                </c:pt>
                <c:pt idx="33">
                  <c:v>2179611812.9413238</c:v>
                </c:pt>
                <c:pt idx="34">
                  <c:v>2036402878.7106857</c:v>
                </c:pt>
                <c:pt idx="35">
                  <c:v>2632616480.3135943</c:v>
                </c:pt>
                <c:pt idx="36">
                  <c:v>2470117603.7406764</c:v>
                </c:pt>
                <c:pt idx="37">
                  <c:v>2357090204.0761704</c:v>
                </c:pt>
                <c:pt idx="38">
                  <c:v>2598501177.629776</c:v>
                </c:pt>
                <c:pt idx="39">
                  <c:v>4825133379.2274313</c:v>
                </c:pt>
                <c:pt idx="40">
                  <c:v>3213230506.8653936</c:v>
                </c:pt>
                <c:pt idx="41">
                  <c:v>3350912609.3567948</c:v>
                </c:pt>
                <c:pt idx="42">
                  <c:v>3825687417.4181032</c:v>
                </c:pt>
                <c:pt idx="43">
                  <c:v>3860313275.8555965</c:v>
                </c:pt>
                <c:pt idx="44">
                  <c:v>4196545986.7980351</c:v>
                </c:pt>
                <c:pt idx="45">
                  <c:v>4438487164.3121634</c:v>
                </c:pt>
                <c:pt idx="46">
                  <c:v>4715438358.5025282</c:v>
                </c:pt>
                <c:pt idx="47">
                  <c:v>5095419203.07337</c:v>
                </c:pt>
                <c:pt idx="48">
                  <c:v>5401219669.4868917</c:v>
                </c:pt>
                <c:pt idx="49">
                  <c:v>5598500785.9192019</c:v>
                </c:pt>
                <c:pt idx="50">
                  <c:v>5804453280.5406895</c:v>
                </c:pt>
                <c:pt idx="51">
                  <c:v>5968765332.8322315</c:v>
                </c:pt>
                <c:pt idx="52">
                  <c:v>6276714377.3649282</c:v>
                </c:pt>
                <c:pt idx="53">
                  <c:v>6466361617.9237385</c:v>
                </c:pt>
                <c:pt idx="54">
                  <c:v>7054012699.5059881</c:v>
                </c:pt>
                <c:pt idx="55">
                  <c:v>7114041573.9970818</c:v>
                </c:pt>
                <c:pt idx="56">
                  <c:v>7267771595.649415</c:v>
                </c:pt>
                <c:pt idx="57">
                  <c:v>7431571294.4366102</c:v>
                </c:pt>
                <c:pt idx="58">
                  <c:v>7474976272.0966997</c:v>
                </c:pt>
                <c:pt idx="59">
                  <c:v>7496188902.3759556</c:v>
                </c:pt>
                <c:pt idx="60">
                  <c:v>7472884200.2479429</c:v>
                </c:pt>
                <c:pt idx="61">
                  <c:v>7369104140.8418665</c:v>
                </c:pt>
                <c:pt idx="62">
                  <c:v>7132589649.3029928</c:v>
                </c:pt>
                <c:pt idx="63">
                  <c:v>6914904397.1339331</c:v>
                </c:pt>
                <c:pt idx="64">
                  <c:v>4000000000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307840"/>
        <c:axId val="74396416"/>
      </c:scatterChart>
      <c:valAx>
        <c:axId val="74307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cathode</a:t>
                </a:r>
                <a:r>
                  <a:rPr lang="en-US" dirty="0" smtClean="0"/>
                  <a:t> </a:t>
                </a:r>
                <a:r>
                  <a:rPr lang="en-US" dirty="0"/>
                  <a:t>[MV/m]</a:t>
                </a:r>
              </a:p>
            </c:rich>
          </c:tx>
          <c:layout>
            <c:manualLayout>
              <c:xMode val="edge"/>
              <c:yMode val="edge"/>
              <c:x val="0.41789480503727522"/>
              <c:y val="0.92327284032329837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396416"/>
        <c:crosses val="autoZero"/>
        <c:crossBetween val="midCat"/>
      </c:valAx>
      <c:valAx>
        <c:axId val="74396416"/>
        <c:scaling>
          <c:logBase val="10"/>
          <c:orientation val="minMax"/>
          <c:max val="100000000000"/>
          <c:min val="1000000000"/>
        </c:scaling>
        <c:delete val="0"/>
        <c:axPos val="l"/>
        <c:majorGridlines>
          <c:spPr>
            <a:ln>
              <a:solidFill>
                <a:schemeClr val="bg1"/>
              </a:solidFill>
              <a:prstDash val="dash"/>
            </a:ln>
          </c:spPr>
        </c:majorGridlines>
        <c:minorGridlines>
          <c:spPr>
            <a:ln>
              <a:noFill/>
              <a:prstDash val="sysDash"/>
            </a:ln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Qo </a:t>
                </a:r>
              </a:p>
            </c:rich>
          </c:tx>
          <c:layout>
            <c:manualLayout>
              <c:xMode val="edge"/>
              <c:yMode val="edge"/>
              <c:x val="1.5010275108150268E-2"/>
              <c:y val="0.28507295598373555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307840"/>
        <c:crosses val="autoZero"/>
        <c:crossBetween val="midCat"/>
      </c:valAx>
      <c:spPr>
        <a:solidFill>
          <a:srgbClr val="15334F">
            <a:alpha val="60000"/>
          </a:srgbClr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3658588671553501"/>
          <c:y val="2.7578752539529908E-2"/>
          <c:w val="0.60549834032046324"/>
          <c:h val="0.11875436338682496"/>
        </c:manualLayout>
      </c:layout>
      <c:overlay val="0"/>
      <c:spPr>
        <a:noFill/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 b="0">
          <a:solidFill>
            <a:schemeClr val="bg1"/>
          </a:solidFill>
          <a:latin typeface="+mn-lt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15961432268945"/>
          <c:y val="0.14591521028290597"/>
          <c:w val="0.77217789189848718"/>
          <c:h val="0.65876294783772305"/>
        </c:manualLayout>
      </c:layout>
      <c:scatterChart>
        <c:scatterStyle val="smoothMarker"/>
        <c:varyColors val="0"/>
        <c:ser>
          <c:idx val="0"/>
          <c:order val="0"/>
          <c:tx>
            <c:v>0 deg</c:v>
          </c:tx>
          <c:marker>
            <c:symbol val="none"/>
          </c:marker>
          <c:yVal>
            <c:numRef>
              <c:f>'0 deg'!$E$6:$E$15</c:f>
              <c:numCache>
                <c:formatCode>General</c:formatCode>
                <c:ptCount val="10"/>
                <c:pt idx="0">
                  <c:v>2.2999999999999998</c:v>
                </c:pt>
                <c:pt idx="1">
                  <c:v>1.53</c:v>
                </c:pt>
                <c:pt idx="2">
                  <c:v>1.46</c:v>
                </c:pt>
                <c:pt idx="3">
                  <c:v>1.55</c:v>
                </c:pt>
                <c:pt idx="4">
                  <c:v>1.41</c:v>
                </c:pt>
                <c:pt idx="5">
                  <c:v>1.59</c:v>
                </c:pt>
                <c:pt idx="6">
                  <c:v>1.43</c:v>
                </c:pt>
                <c:pt idx="7">
                  <c:v>1.41</c:v>
                </c:pt>
                <c:pt idx="8">
                  <c:v>1.41</c:v>
                </c:pt>
                <c:pt idx="9">
                  <c:v>2.27</c:v>
                </c:pt>
              </c:numCache>
            </c:numRef>
          </c:yVal>
          <c:smooth val="1"/>
        </c:ser>
        <c:ser>
          <c:idx val="1"/>
          <c:order val="1"/>
          <c:tx>
            <c:v>5 deg</c:v>
          </c:tx>
          <c:spPr>
            <a:ln w="34925">
              <a:solidFill>
                <a:srgbClr val="FFFF00"/>
              </a:solidFill>
              <a:prstDash val="solid"/>
            </a:ln>
          </c:spPr>
          <c:marker>
            <c:symbol val="none"/>
          </c:marker>
          <c:yVal>
            <c:numRef>
              <c:f>'5 deg'!$E$6:$E$15</c:f>
              <c:numCache>
                <c:formatCode>General</c:formatCode>
                <c:ptCount val="10"/>
                <c:pt idx="0">
                  <c:v>2.06</c:v>
                </c:pt>
                <c:pt idx="1">
                  <c:v>1.25</c:v>
                </c:pt>
                <c:pt idx="2">
                  <c:v>1.1599999999999995</c:v>
                </c:pt>
                <c:pt idx="3">
                  <c:v>1.24</c:v>
                </c:pt>
                <c:pt idx="4">
                  <c:v>1.06</c:v>
                </c:pt>
                <c:pt idx="5">
                  <c:v>1.24</c:v>
                </c:pt>
                <c:pt idx="6">
                  <c:v>1.1200000000000001</c:v>
                </c:pt>
                <c:pt idx="7">
                  <c:v>1.1299999999999994</c:v>
                </c:pt>
                <c:pt idx="8">
                  <c:v>1.1800000000000004</c:v>
                </c:pt>
                <c:pt idx="9">
                  <c:v>2.15</c:v>
                </c:pt>
              </c:numCache>
            </c:numRef>
          </c:yVal>
          <c:smooth val="1"/>
        </c:ser>
        <c:ser>
          <c:idx val="2"/>
          <c:order val="2"/>
          <c:tx>
            <c:v>8 deg</c:v>
          </c:tx>
          <c:spPr>
            <a:ln w="31750">
              <a:prstDash val="solid"/>
            </a:ln>
          </c:spPr>
          <c:marker>
            <c:symbol val="none"/>
          </c:marker>
          <c:yVal>
            <c:numRef>
              <c:f>'8 deg'!$E$6:$E$15</c:f>
              <c:numCache>
                <c:formatCode>General</c:formatCode>
                <c:ptCount val="10"/>
                <c:pt idx="0">
                  <c:v>1.71</c:v>
                </c:pt>
                <c:pt idx="1">
                  <c:v>1.1399999999999995</c:v>
                </c:pt>
                <c:pt idx="2">
                  <c:v>1.07</c:v>
                </c:pt>
                <c:pt idx="3">
                  <c:v>1.1499999999999995</c:v>
                </c:pt>
                <c:pt idx="4">
                  <c:v>0.93200000000000005</c:v>
                </c:pt>
                <c:pt idx="5">
                  <c:v>1.1399999999999995</c:v>
                </c:pt>
                <c:pt idx="6">
                  <c:v>0.998</c:v>
                </c:pt>
                <c:pt idx="7">
                  <c:v>1.1200000000000001</c:v>
                </c:pt>
                <c:pt idx="8">
                  <c:v>1.08</c:v>
                </c:pt>
                <c:pt idx="9">
                  <c:v>2.0499999999999998</c:v>
                </c:pt>
              </c:numCache>
            </c:numRef>
          </c:yVal>
          <c:smooth val="1"/>
        </c:ser>
        <c:ser>
          <c:idx val="3"/>
          <c:order val="3"/>
          <c:tx>
            <c:v>10 deg</c:v>
          </c:tx>
          <c:spPr>
            <a:ln>
              <a:solidFill>
                <a:srgbClr val="FF3300"/>
              </a:solidFill>
              <a:prstDash val="solid"/>
            </a:ln>
          </c:spPr>
          <c:marker>
            <c:symbol val="none"/>
          </c:marker>
          <c:yVal>
            <c:numRef>
              <c:f>'10 deg'!$E$6:$E$15</c:f>
              <c:numCache>
                <c:formatCode>General</c:formatCode>
                <c:ptCount val="10"/>
                <c:pt idx="0">
                  <c:v>1.6</c:v>
                </c:pt>
                <c:pt idx="1">
                  <c:v>1.1299999999999994</c:v>
                </c:pt>
                <c:pt idx="2">
                  <c:v>1.07</c:v>
                </c:pt>
                <c:pt idx="3">
                  <c:v>1.0900000000000001</c:v>
                </c:pt>
                <c:pt idx="4">
                  <c:v>0.94699999999999995</c:v>
                </c:pt>
                <c:pt idx="5">
                  <c:v>1.1299999999999994</c:v>
                </c:pt>
                <c:pt idx="6">
                  <c:v>1.01</c:v>
                </c:pt>
                <c:pt idx="7">
                  <c:v>1.1399999999999995</c:v>
                </c:pt>
                <c:pt idx="8">
                  <c:v>1.05</c:v>
                </c:pt>
                <c:pt idx="9">
                  <c:v>1.9500000000000004</c:v>
                </c:pt>
              </c:numCache>
            </c:numRef>
          </c:yVal>
          <c:smooth val="1"/>
        </c:ser>
        <c:ser>
          <c:idx val="4"/>
          <c:order val="4"/>
          <c:tx>
            <c:v>12 deg</c:v>
          </c:tx>
          <c:spPr>
            <a:ln>
              <a:solidFill>
                <a:srgbClr val="66FFFF"/>
              </a:solidFill>
              <a:prstDash val="solid"/>
            </a:ln>
          </c:spPr>
          <c:marker>
            <c:symbol val="none"/>
          </c:marker>
          <c:yVal>
            <c:numRef>
              <c:f>'12 deg'!$E$6:$E$15</c:f>
              <c:numCache>
                <c:formatCode>General</c:formatCode>
                <c:ptCount val="10"/>
                <c:pt idx="0">
                  <c:v>1.5</c:v>
                </c:pt>
                <c:pt idx="1">
                  <c:v>1.1200000000000001</c:v>
                </c:pt>
                <c:pt idx="2">
                  <c:v>1.04</c:v>
                </c:pt>
                <c:pt idx="3">
                  <c:v>1.07</c:v>
                </c:pt>
                <c:pt idx="4">
                  <c:v>0.91400000000000003</c:v>
                </c:pt>
                <c:pt idx="5">
                  <c:v>1.1000000000000001</c:v>
                </c:pt>
                <c:pt idx="6">
                  <c:v>1.05</c:v>
                </c:pt>
                <c:pt idx="7">
                  <c:v>1.1200000000000001</c:v>
                </c:pt>
                <c:pt idx="8">
                  <c:v>1.05</c:v>
                </c:pt>
                <c:pt idx="9">
                  <c:v>1.8900000000000001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050944"/>
        <c:axId val="74053120"/>
      </c:scatterChart>
      <c:valAx>
        <c:axId val="74050944"/>
        <c:scaling>
          <c:orientation val="minMax"/>
          <c:max val="1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Slice number</a:t>
                </a:r>
              </a:p>
            </c:rich>
          </c:tx>
          <c:layout/>
          <c:overlay val="0"/>
        </c:title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053120"/>
        <c:crosses val="autoZero"/>
        <c:crossBetween val="midCat"/>
        <c:majorUnit val="2"/>
        <c:minorUnit val="1"/>
      </c:valAx>
      <c:valAx>
        <c:axId val="74053120"/>
        <c:scaling>
          <c:orientation val="minMax"/>
          <c:max val="2.5"/>
          <c:min val="0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 dirty="0" err="1"/>
                  <a:t>ɛ</a:t>
                </a:r>
                <a:r>
                  <a:rPr lang="pl-PL" baseline="-25000" dirty="0" err="1"/>
                  <a:t>x</a:t>
                </a:r>
                <a:r>
                  <a:rPr lang="pl-PL" dirty="0"/>
                  <a:t> [</a:t>
                </a:r>
                <a:r>
                  <a:rPr lang="de-DE" dirty="0"/>
                  <a:t>mm·</a:t>
                </a:r>
                <a:r>
                  <a:rPr lang="pl-PL" dirty="0" err="1"/>
                  <a:t>mrad</a:t>
                </a:r>
                <a:r>
                  <a:rPr lang="pl-PL" dirty="0"/>
                  <a:t>]</a:t>
                </a:r>
              </a:p>
            </c:rich>
          </c:tx>
          <c:layout>
            <c:manualLayout>
              <c:xMode val="edge"/>
              <c:yMode val="edge"/>
              <c:x val="0"/>
              <c:y val="0.2447259794739107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bg1"/>
            </a:solidFill>
          </a:ln>
        </c:spPr>
        <c:crossAx val="74050944"/>
        <c:crosses val="autoZero"/>
        <c:crossBetween val="midCat"/>
        <c:majorUnit val="1"/>
        <c:minorUnit val="0.5"/>
      </c:valAx>
      <c:spPr>
        <a:solidFill>
          <a:srgbClr val="15334F">
            <a:alpha val="58000"/>
          </a:srgbClr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13325519214054177"/>
          <c:y val="0"/>
          <c:w val="0.82985883851523623"/>
          <c:h val="0.12482139545302638"/>
        </c:manualLayout>
      </c:layout>
      <c:overlay val="0"/>
      <c:spPr>
        <a:solidFill>
          <a:srgbClr val="15334F">
            <a:alpha val="56000"/>
          </a:srgbClr>
        </a:solidFill>
      </c:spPr>
    </c:legend>
    <c:plotVisOnly val="1"/>
    <c:dispBlanksAs val="gap"/>
    <c:showDLblsOverMax val="0"/>
  </c:chart>
  <c:spPr>
    <a:ln w="0">
      <a:noFill/>
    </a:ln>
  </c:spPr>
  <c:txPr>
    <a:bodyPr/>
    <a:lstStyle/>
    <a:p>
      <a:pPr>
        <a:defRPr sz="20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53514073148962"/>
          <c:y val="3.1798509915634932E-2"/>
          <c:w val="0.85070564477510158"/>
          <c:h val="0.78643136747113973"/>
        </c:manualLayout>
      </c:layout>
      <c:scatterChart>
        <c:scatterStyle val="lineMarker"/>
        <c:varyColors val="0"/>
        <c:ser>
          <c:idx val="1"/>
          <c:order val="0"/>
          <c:tx>
            <c:strRef>
              <c:f>Data!$D$1</c:f>
              <c:strCache>
                <c:ptCount val="1"/>
                <c:pt idx="0">
                  <c:v>0.1um p-GaN on Nb disk [Cesiated]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Data!$A$2:$A$71</c:f>
              <c:numCache>
                <c:formatCode>General</c:formatCode>
                <c:ptCount val="70"/>
                <c:pt idx="0">
                  <c:v>230</c:v>
                </c:pt>
                <c:pt idx="1">
                  <c:v>233</c:v>
                </c:pt>
                <c:pt idx="2">
                  <c:v>236</c:v>
                </c:pt>
                <c:pt idx="3">
                  <c:v>239</c:v>
                </c:pt>
                <c:pt idx="4">
                  <c:v>242</c:v>
                </c:pt>
                <c:pt idx="5">
                  <c:v>245</c:v>
                </c:pt>
                <c:pt idx="6">
                  <c:v>248</c:v>
                </c:pt>
                <c:pt idx="7">
                  <c:v>251</c:v>
                </c:pt>
                <c:pt idx="8">
                  <c:v>254</c:v>
                </c:pt>
                <c:pt idx="9">
                  <c:v>257</c:v>
                </c:pt>
                <c:pt idx="10">
                  <c:v>260</c:v>
                </c:pt>
                <c:pt idx="11">
                  <c:v>263</c:v>
                </c:pt>
                <c:pt idx="12">
                  <c:v>266</c:v>
                </c:pt>
                <c:pt idx="13">
                  <c:v>269</c:v>
                </c:pt>
                <c:pt idx="14">
                  <c:v>272</c:v>
                </c:pt>
                <c:pt idx="15">
                  <c:v>275</c:v>
                </c:pt>
                <c:pt idx="16">
                  <c:v>278</c:v>
                </c:pt>
                <c:pt idx="17">
                  <c:v>281</c:v>
                </c:pt>
                <c:pt idx="18">
                  <c:v>284</c:v>
                </c:pt>
                <c:pt idx="19">
                  <c:v>287</c:v>
                </c:pt>
                <c:pt idx="20">
                  <c:v>290</c:v>
                </c:pt>
                <c:pt idx="21">
                  <c:v>293</c:v>
                </c:pt>
                <c:pt idx="22">
                  <c:v>296</c:v>
                </c:pt>
                <c:pt idx="23">
                  <c:v>299</c:v>
                </c:pt>
                <c:pt idx="24">
                  <c:v>302</c:v>
                </c:pt>
                <c:pt idx="25">
                  <c:v>305</c:v>
                </c:pt>
                <c:pt idx="26">
                  <c:v>308</c:v>
                </c:pt>
                <c:pt idx="27">
                  <c:v>311</c:v>
                </c:pt>
                <c:pt idx="28">
                  <c:v>314</c:v>
                </c:pt>
                <c:pt idx="29">
                  <c:v>317</c:v>
                </c:pt>
                <c:pt idx="30">
                  <c:v>320</c:v>
                </c:pt>
                <c:pt idx="31">
                  <c:v>323</c:v>
                </c:pt>
                <c:pt idx="32">
                  <c:v>326</c:v>
                </c:pt>
                <c:pt idx="33">
                  <c:v>329</c:v>
                </c:pt>
                <c:pt idx="34">
                  <c:v>332</c:v>
                </c:pt>
                <c:pt idx="35">
                  <c:v>335</c:v>
                </c:pt>
                <c:pt idx="36">
                  <c:v>338</c:v>
                </c:pt>
                <c:pt idx="37">
                  <c:v>341</c:v>
                </c:pt>
                <c:pt idx="38">
                  <c:v>344</c:v>
                </c:pt>
                <c:pt idx="39">
                  <c:v>347</c:v>
                </c:pt>
                <c:pt idx="40">
                  <c:v>350</c:v>
                </c:pt>
                <c:pt idx="41">
                  <c:v>353</c:v>
                </c:pt>
                <c:pt idx="42">
                  <c:v>356</c:v>
                </c:pt>
                <c:pt idx="43">
                  <c:v>359</c:v>
                </c:pt>
                <c:pt idx="44">
                  <c:v>362</c:v>
                </c:pt>
                <c:pt idx="45">
                  <c:v>365</c:v>
                </c:pt>
                <c:pt idx="46">
                  <c:v>368</c:v>
                </c:pt>
                <c:pt idx="47">
                  <c:v>371</c:v>
                </c:pt>
                <c:pt idx="48">
                  <c:v>374</c:v>
                </c:pt>
                <c:pt idx="49">
                  <c:v>377</c:v>
                </c:pt>
                <c:pt idx="50">
                  <c:v>380</c:v>
                </c:pt>
                <c:pt idx="51">
                  <c:v>383</c:v>
                </c:pt>
                <c:pt idx="52">
                  <c:v>386</c:v>
                </c:pt>
                <c:pt idx="53">
                  <c:v>389</c:v>
                </c:pt>
                <c:pt idx="54">
                  <c:v>392</c:v>
                </c:pt>
                <c:pt idx="55">
                  <c:v>395</c:v>
                </c:pt>
                <c:pt idx="56">
                  <c:v>398</c:v>
                </c:pt>
                <c:pt idx="57">
                  <c:v>401</c:v>
                </c:pt>
                <c:pt idx="59">
                  <c:v>400</c:v>
                </c:pt>
                <c:pt idx="60">
                  <c:v>410</c:v>
                </c:pt>
                <c:pt idx="61">
                  <c:v>420</c:v>
                </c:pt>
                <c:pt idx="62">
                  <c:v>430</c:v>
                </c:pt>
                <c:pt idx="63">
                  <c:v>440</c:v>
                </c:pt>
                <c:pt idx="64">
                  <c:v>450</c:v>
                </c:pt>
                <c:pt idx="65">
                  <c:v>460</c:v>
                </c:pt>
                <c:pt idx="66">
                  <c:v>470</c:v>
                </c:pt>
                <c:pt idx="67">
                  <c:v>480</c:v>
                </c:pt>
                <c:pt idx="68">
                  <c:v>490</c:v>
                </c:pt>
                <c:pt idx="69">
                  <c:v>500</c:v>
                </c:pt>
              </c:numCache>
            </c:numRef>
          </c:xVal>
          <c:yVal>
            <c:numRef>
              <c:f>Data!$D$2:$D$71</c:f>
              <c:numCache>
                <c:formatCode>General</c:formatCode>
                <c:ptCount val="70"/>
                <c:pt idx="0">
                  <c:v>5.1479702537364371</c:v>
                </c:pt>
                <c:pt idx="1">
                  <c:v>5.8095149074459549</c:v>
                </c:pt>
                <c:pt idx="2">
                  <c:v>6.3937581813900817</c:v>
                </c:pt>
                <c:pt idx="3">
                  <c:v>6.9140305643776045</c:v>
                </c:pt>
                <c:pt idx="4">
                  <c:v>7.1932624737141015</c:v>
                </c:pt>
                <c:pt idx="5">
                  <c:v>7.3160170903700275</c:v>
                </c:pt>
                <c:pt idx="6">
                  <c:v>7.3927740415404921</c:v>
                </c:pt>
                <c:pt idx="7">
                  <c:v>7.3667003116299297</c:v>
                </c:pt>
                <c:pt idx="8">
                  <c:v>7.2457671520060201</c:v>
                </c:pt>
                <c:pt idx="9">
                  <c:v>7.0863215038535614</c:v>
                </c:pt>
                <c:pt idx="10">
                  <c:v>6.9550000403108507</c:v>
                </c:pt>
                <c:pt idx="11">
                  <c:v>6.6784396244930324</c:v>
                </c:pt>
                <c:pt idx="12">
                  <c:v>6.3604782897461538</c:v>
                </c:pt>
                <c:pt idx="13">
                  <c:v>6.0255841653177278</c:v>
                </c:pt>
                <c:pt idx="14">
                  <c:v>5.7514110056024519</c:v>
                </c:pt>
                <c:pt idx="15">
                  <c:v>5.5026414916098849</c:v>
                </c:pt>
                <c:pt idx="16">
                  <c:v>5.2405327438950442</c:v>
                </c:pt>
                <c:pt idx="17">
                  <c:v>4.9802548177417618</c:v>
                </c:pt>
                <c:pt idx="18">
                  <c:v>4.7692049309060645</c:v>
                </c:pt>
                <c:pt idx="19">
                  <c:v>4.5513283231151371</c:v>
                </c:pt>
                <c:pt idx="20">
                  <c:v>4.3529963037066821</c:v>
                </c:pt>
                <c:pt idx="21">
                  <c:v>4.1919156669434114</c:v>
                </c:pt>
                <c:pt idx="22">
                  <c:v>4.0733237625164049</c:v>
                </c:pt>
                <c:pt idx="23">
                  <c:v>3.9424557069681487</c:v>
                </c:pt>
                <c:pt idx="24">
                  <c:v>3.7889290416263162</c:v>
                </c:pt>
                <c:pt idx="25">
                  <c:v>3.6297182884673611</c:v>
                </c:pt>
                <c:pt idx="26">
                  <c:v>3.5029760198050384</c:v>
                </c:pt>
                <c:pt idx="27">
                  <c:v>3.3891970628924337</c:v>
                </c:pt>
                <c:pt idx="28">
                  <c:v>3.2843725067788037</c:v>
                </c:pt>
                <c:pt idx="29">
                  <c:v>3.1802837450971344</c:v>
                </c:pt>
                <c:pt idx="30">
                  <c:v>3.0947656838288964</c:v>
                </c:pt>
                <c:pt idx="31">
                  <c:v>2.9803356353703405</c:v>
                </c:pt>
                <c:pt idx="32">
                  <c:v>2.8846391224965835</c:v>
                </c:pt>
                <c:pt idx="33">
                  <c:v>2.7901022337882142</c:v>
                </c:pt>
                <c:pt idx="34">
                  <c:v>2.7065354794505398</c:v>
                </c:pt>
                <c:pt idx="35">
                  <c:v>2.6260269043777664</c:v>
                </c:pt>
                <c:pt idx="36">
                  <c:v>2.5504987105146517</c:v>
                </c:pt>
                <c:pt idx="37">
                  <c:v>2.4868098000837833</c:v>
                </c:pt>
                <c:pt idx="38">
                  <c:v>2.4497486666923707</c:v>
                </c:pt>
                <c:pt idx="39">
                  <c:v>2.4028081505177061</c:v>
                </c:pt>
                <c:pt idx="40">
                  <c:v>2.3539985341668803</c:v>
                </c:pt>
                <c:pt idx="41">
                  <c:v>2.2332983851665675</c:v>
                </c:pt>
                <c:pt idx="42">
                  <c:v>2.1104553652006692</c:v>
                </c:pt>
                <c:pt idx="43">
                  <c:v>1.9742017947831016</c:v>
                </c:pt>
                <c:pt idx="44">
                  <c:v>1.8431915798420462</c:v>
                </c:pt>
                <c:pt idx="45">
                  <c:v>1.7120641308083366</c:v>
                </c:pt>
                <c:pt idx="46">
                  <c:v>1.5619231928249953</c:v>
                </c:pt>
                <c:pt idx="47">
                  <c:v>1.4175354353336147</c:v>
                </c:pt>
                <c:pt idx="48">
                  <c:v>1.3093214310349075</c:v>
                </c:pt>
                <c:pt idx="49">
                  <c:v>1.1982753704610338</c:v>
                </c:pt>
                <c:pt idx="50">
                  <c:v>1.0783779802309068</c:v>
                </c:pt>
                <c:pt idx="51">
                  <c:v>0.95214698526729002</c:v>
                </c:pt>
                <c:pt idx="52">
                  <c:v>0.83301634625487164</c:v>
                </c:pt>
                <c:pt idx="53">
                  <c:v>0.70572413329366179</c:v>
                </c:pt>
                <c:pt idx="54">
                  <c:v>0.59112320348627156</c:v>
                </c:pt>
                <c:pt idx="55">
                  <c:v>0.49323196882210513</c:v>
                </c:pt>
                <c:pt idx="56">
                  <c:v>0.40936358833792491</c:v>
                </c:pt>
                <c:pt idx="57">
                  <c:v>0.34523774311824879</c:v>
                </c:pt>
                <c:pt idx="59">
                  <c:v>0.36642818091888252</c:v>
                </c:pt>
                <c:pt idx="60">
                  <c:v>0.22076522008580499</c:v>
                </c:pt>
                <c:pt idx="61">
                  <c:v>0.15164270070318386</c:v>
                </c:pt>
                <c:pt idx="62">
                  <c:v>0.11055960318498567</c:v>
                </c:pt>
                <c:pt idx="63">
                  <c:v>8.3447385907616842E-2</c:v>
                </c:pt>
                <c:pt idx="64">
                  <c:v>6.6089233759123095E-2</c:v>
                </c:pt>
                <c:pt idx="65">
                  <c:v>5.5966235621365365E-2</c:v>
                </c:pt>
                <c:pt idx="66">
                  <c:v>5.105183452828161E-2</c:v>
                </c:pt>
                <c:pt idx="67">
                  <c:v>5.0968850491694542E-2</c:v>
                </c:pt>
                <c:pt idx="68">
                  <c:v>5.1573262044463344E-2</c:v>
                </c:pt>
                <c:pt idx="69">
                  <c:v>5.8981550992830881E-2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Data!$E$1</c:f>
              <c:strCache>
                <c:ptCount val="1"/>
                <c:pt idx="0">
                  <c:v>0.03um p-GaN on Nb disk [Cesiated]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Data!$A$2:$A$71</c:f>
              <c:numCache>
                <c:formatCode>General</c:formatCode>
                <c:ptCount val="70"/>
                <c:pt idx="0">
                  <c:v>230</c:v>
                </c:pt>
                <c:pt idx="1">
                  <c:v>233</c:v>
                </c:pt>
                <c:pt idx="2">
                  <c:v>236</c:v>
                </c:pt>
                <c:pt idx="3">
                  <c:v>239</c:v>
                </c:pt>
                <c:pt idx="4">
                  <c:v>242</c:v>
                </c:pt>
                <c:pt idx="5">
                  <c:v>245</c:v>
                </c:pt>
                <c:pt idx="6">
                  <c:v>248</c:v>
                </c:pt>
                <c:pt idx="7">
                  <c:v>251</c:v>
                </c:pt>
                <c:pt idx="8">
                  <c:v>254</c:v>
                </c:pt>
                <c:pt idx="9">
                  <c:v>257</c:v>
                </c:pt>
                <c:pt idx="10">
                  <c:v>260</c:v>
                </c:pt>
                <c:pt idx="11">
                  <c:v>263</c:v>
                </c:pt>
                <c:pt idx="12">
                  <c:v>266</c:v>
                </c:pt>
                <c:pt idx="13">
                  <c:v>269</c:v>
                </c:pt>
                <c:pt idx="14">
                  <c:v>272</c:v>
                </c:pt>
                <c:pt idx="15">
                  <c:v>275</c:v>
                </c:pt>
                <c:pt idx="16">
                  <c:v>278</c:v>
                </c:pt>
                <c:pt idx="17">
                  <c:v>281</c:v>
                </c:pt>
                <c:pt idx="18">
                  <c:v>284</c:v>
                </c:pt>
                <c:pt idx="19">
                  <c:v>287</c:v>
                </c:pt>
                <c:pt idx="20">
                  <c:v>290</c:v>
                </c:pt>
                <c:pt idx="21">
                  <c:v>293</c:v>
                </c:pt>
                <c:pt idx="22">
                  <c:v>296</c:v>
                </c:pt>
                <c:pt idx="23">
                  <c:v>299</c:v>
                </c:pt>
                <c:pt idx="24">
                  <c:v>302</c:v>
                </c:pt>
                <c:pt idx="25">
                  <c:v>305</c:v>
                </c:pt>
                <c:pt idx="26">
                  <c:v>308</c:v>
                </c:pt>
                <c:pt idx="27">
                  <c:v>311</c:v>
                </c:pt>
                <c:pt idx="28">
                  <c:v>314</c:v>
                </c:pt>
                <c:pt idx="29">
                  <c:v>317</c:v>
                </c:pt>
                <c:pt idx="30">
                  <c:v>320</c:v>
                </c:pt>
                <c:pt idx="31">
                  <c:v>323</c:v>
                </c:pt>
                <c:pt idx="32">
                  <c:v>326</c:v>
                </c:pt>
                <c:pt idx="33">
                  <c:v>329</c:v>
                </c:pt>
                <c:pt idx="34">
                  <c:v>332</c:v>
                </c:pt>
                <c:pt idx="35">
                  <c:v>335</c:v>
                </c:pt>
                <c:pt idx="36">
                  <c:v>338</c:v>
                </c:pt>
                <c:pt idx="37">
                  <c:v>341</c:v>
                </c:pt>
                <c:pt idx="38">
                  <c:v>344</c:v>
                </c:pt>
                <c:pt idx="39">
                  <c:v>347</c:v>
                </c:pt>
                <c:pt idx="40">
                  <c:v>350</c:v>
                </c:pt>
                <c:pt idx="41">
                  <c:v>353</c:v>
                </c:pt>
                <c:pt idx="42">
                  <c:v>356</c:v>
                </c:pt>
                <c:pt idx="43">
                  <c:v>359</c:v>
                </c:pt>
                <c:pt idx="44">
                  <c:v>362</c:v>
                </c:pt>
                <c:pt idx="45">
                  <c:v>365</c:v>
                </c:pt>
                <c:pt idx="46">
                  <c:v>368</c:v>
                </c:pt>
                <c:pt idx="47">
                  <c:v>371</c:v>
                </c:pt>
                <c:pt idx="48">
                  <c:v>374</c:v>
                </c:pt>
                <c:pt idx="49">
                  <c:v>377</c:v>
                </c:pt>
                <c:pt idx="50">
                  <c:v>380</c:v>
                </c:pt>
                <c:pt idx="51">
                  <c:v>383</c:v>
                </c:pt>
                <c:pt idx="52">
                  <c:v>386</c:v>
                </c:pt>
                <c:pt idx="53">
                  <c:v>389</c:v>
                </c:pt>
                <c:pt idx="54">
                  <c:v>392</c:v>
                </c:pt>
                <c:pt idx="55">
                  <c:v>395</c:v>
                </c:pt>
                <c:pt idx="56">
                  <c:v>398</c:v>
                </c:pt>
                <c:pt idx="57">
                  <c:v>401</c:v>
                </c:pt>
                <c:pt idx="59">
                  <c:v>400</c:v>
                </c:pt>
                <c:pt idx="60">
                  <c:v>410</c:v>
                </c:pt>
                <c:pt idx="61">
                  <c:v>420</c:v>
                </c:pt>
                <c:pt idx="62">
                  <c:v>430</c:v>
                </c:pt>
                <c:pt idx="63">
                  <c:v>440</c:v>
                </c:pt>
                <c:pt idx="64">
                  <c:v>450</c:v>
                </c:pt>
                <c:pt idx="65">
                  <c:v>460</c:v>
                </c:pt>
                <c:pt idx="66">
                  <c:v>470</c:v>
                </c:pt>
                <c:pt idx="67">
                  <c:v>480</c:v>
                </c:pt>
                <c:pt idx="68">
                  <c:v>490</c:v>
                </c:pt>
                <c:pt idx="69">
                  <c:v>500</c:v>
                </c:pt>
              </c:numCache>
            </c:numRef>
          </c:xVal>
          <c:yVal>
            <c:numRef>
              <c:f>Data!$E$2:$E$71</c:f>
              <c:numCache>
                <c:formatCode>General</c:formatCode>
                <c:ptCount val="70"/>
                <c:pt idx="0">
                  <c:v>2.3391122600736343</c:v>
                </c:pt>
                <c:pt idx="1">
                  <c:v>2.6490245327074362</c:v>
                </c:pt>
                <c:pt idx="2">
                  <c:v>2.9032362410934409</c:v>
                </c:pt>
                <c:pt idx="3">
                  <c:v>3.1252631601011398</c:v>
                </c:pt>
                <c:pt idx="4">
                  <c:v>3.2414394772021247</c:v>
                </c:pt>
                <c:pt idx="5">
                  <c:v>3.2860328081326271</c:v>
                </c:pt>
                <c:pt idx="6">
                  <c:v>3.2761614974060631</c:v>
                </c:pt>
                <c:pt idx="7">
                  <c:v>3.2489633909195135</c:v>
                </c:pt>
                <c:pt idx="8">
                  <c:v>3.1832577695334923</c:v>
                </c:pt>
                <c:pt idx="9">
                  <c:v>3.0921601297426227</c:v>
                </c:pt>
                <c:pt idx="10">
                  <c:v>3.0122550792946838</c:v>
                </c:pt>
                <c:pt idx="11">
                  <c:v>2.8856189411182198</c:v>
                </c:pt>
                <c:pt idx="12">
                  <c:v>2.7248737139949881</c:v>
                </c:pt>
                <c:pt idx="13">
                  <c:v>2.5742941826036891</c:v>
                </c:pt>
                <c:pt idx="14">
                  <c:v>2.4256643292895195</c:v>
                </c:pt>
                <c:pt idx="15">
                  <c:v>2.3059839822346744</c:v>
                </c:pt>
                <c:pt idx="16">
                  <c:v>2.1604710925107438</c:v>
                </c:pt>
                <c:pt idx="17">
                  <c:v>2.0278269165974985</c:v>
                </c:pt>
                <c:pt idx="18">
                  <c:v>1.91869567704431</c:v>
                </c:pt>
                <c:pt idx="19">
                  <c:v>1.7968441332687994</c:v>
                </c:pt>
                <c:pt idx="20">
                  <c:v>1.6878535808748116</c:v>
                </c:pt>
                <c:pt idx="21">
                  <c:v>1.5962019701107673</c:v>
                </c:pt>
                <c:pt idx="22">
                  <c:v>1.5245883797710305</c:v>
                </c:pt>
                <c:pt idx="23">
                  <c:v>1.4477140670853783</c:v>
                </c:pt>
                <c:pt idx="24">
                  <c:v>1.3610114258025199</c:v>
                </c:pt>
                <c:pt idx="25">
                  <c:v>1.2794467921851049</c:v>
                </c:pt>
                <c:pt idx="26">
                  <c:v>1.2113279119028979</c:v>
                </c:pt>
                <c:pt idx="27">
                  <c:v>1.1469596563007998</c:v>
                </c:pt>
                <c:pt idx="28">
                  <c:v>1.0871926877035534</c:v>
                </c:pt>
                <c:pt idx="29">
                  <c:v>1.0335256406192419</c:v>
                </c:pt>
                <c:pt idx="30">
                  <c:v>0.98311151768009619</c:v>
                </c:pt>
                <c:pt idx="31">
                  <c:v>0.92663312553628985</c:v>
                </c:pt>
                <c:pt idx="32">
                  <c:v>0.87661027933714042</c:v>
                </c:pt>
                <c:pt idx="33">
                  <c:v>0.82810191108907294</c:v>
                </c:pt>
                <c:pt idx="34">
                  <c:v>0.78239691955964796</c:v>
                </c:pt>
                <c:pt idx="35">
                  <c:v>0.73942699730589645</c:v>
                </c:pt>
                <c:pt idx="36">
                  <c:v>0.69954338158354556</c:v>
                </c:pt>
                <c:pt idx="37">
                  <c:v>0.66051037340188901</c:v>
                </c:pt>
                <c:pt idx="38">
                  <c:v>0.63012894349675819</c:v>
                </c:pt>
                <c:pt idx="39">
                  <c:v>0.59619779660647654</c:v>
                </c:pt>
                <c:pt idx="40">
                  <c:v>0.56252964139522943</c:v>
                </c:pt>
                <c:pt idx="41">
                  <c:v>0.51466920097770041</c:v>
                </c:pt>
                <c:pt idx="42">
                  <c:v>0.46898831006724079</c:v>
                </c:pt>
                <c:pt idx="43">
                  <c:v>0.42485528968649494</c:v>
                </c:pt>
                <c:pt idx="44">
                  <c:v>0.38627153366484562</c:v>
                </c:pt>
                <c:pt idx="45">
                  <c:v>0.35217624881573523</c:v>
                </c:pt>
                <c:pt idx="46">
                  <c:v>0.31623491089640082</c:v>
                </c:pt>
                <c:pt idx="47">
                  <c:v>0.28371165705404994</c:v>
                </c:pt>
                <c:pt idx="48">
                  <c:v>0.2604713594744647</c:v>
                </c:pt>
                <c:pt idx="49">
                  <c:v>0.23792975679049733</c:v>
                </c:pt>
                <c:pt idx="50">
                  <c:v>0.21656573228543752</c:v>
                </c:pt>
                <c:pt idx="51">
                  <c:v>0.19611333501970771</c:v>
                </c:pt>
                <c:pt idx="52">
                  <c:v>0.17981910167435153</c:v>
                </c:pt>
                <c:pt idx="53">
                  <c:v>0.16438656377477523</c:v>
                </c:pt>
                <c:pt idx="54">
                  <c:v>0.15144453885369058</c:v>
                </c:pt>
                <c:pt idx="55">
                  <c:v>0.14105933262238091</c:v>
                </c:pt>
                <c:pt idx="56">
                  <c:v>0.13166290730293229</c:v>
                </c:pt>
                <c:pt idx="57">
                  <c:v>0.12363627401972249</c:v>
                </c:pt>
                <c:pt idx="59">
                  <c:v>0.12517502556751464</c:v>
                </c:pt>
                <c:pt idx="60">
                  <c:v>0.10322743358228204</c:v>
                </c:pt>
                <c:pt idx="61">
                  <c:v>8.7918325810786402E-2</c:v>
                </c:pt>
                <c:pt idx="62">
                  <c:v>7.6599607345172668E-2</c:v>
                </c:pt>
                <c:pt idx="63">
                  <c:v>6.7769315333258043E-2</c:v>
                </c:pt>
                <c:pt idx="64">
                  <c:v>6.0893843080572545E-2</c:v>
                </c:pt>
                <c:pt idx="65">
                  <c:v>5.6347643565192368E-2</c:v>
                </c:pt>
                <c:pt idx="66">
                  <c:v>5.4188581414363779E-2</c:v>
                </c:pt>
                <c:pt idx="67">
                  <c:v>5.2305524916331801E-2</c:v>
                </c:pt>
                <c:pt idx="68">
                  <c:v>4.9697020147397131E-2</c:v>
                </c:pt>
                <c:pt idx="69">
                  <c:v>5.0458231349411894E-2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330496"/>
        <c:axId val="74332416"/>
      </c:scatterChart>
      <c:valAx>
        <c:axId val="74330496"/>
        <c:scaling>
          <c:orientation val="minMax"/>
          <c:max val="400"/>
          <c:min val="2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[nm]</a:t>
                </a:r>
              </a:p>
            </c:rich>
          </c:tx>
          <c:layout>
            <c:manualLayout>
              <c:xMode val="edge"/>
              <c:yMode val="edge"/>
              <c:x val="0.46090656044649603"/>
              <c:y val="0.93419353332470711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4332416"/>
        <c:crosses val="autoZero"/>
        <c:crossBetween val="midCat"/>
        <c:majorUnit val="50"/>
        <c:minorUnit val="10"/>
      </c:valAx>
      <c:valAx>
        <c:axId val="74332416"/>
        <c:scaling>
          <c:orientation val="minMax"/>
          <c:max val="8"/>
          <c:min val="0"/>
        </c:scaling>
        <c:delete val="0"/>
        <c:axPos val="l"/>
        <c:majorGridlines>
          <c:spPr>
            <a:ln w="635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QE</a:t>
                </a:r>
              </a:p>
              <a:p>
                <a:pPr>
                  <a:defRPr/>
                </a:pPr>
                <a:r>
                  <a:rPr lang="en-US"/>
                  <a:t>[%]</a:t>
                </a:r>
              </a:p>
            </c:rich>
          </c:tx>
          <c:layout>
            <c:manualLayout>
              <c:xMode val="edge"/>
              <c:yMode val="edge"/>
              <c:x val="1.0852481908140471E-3"/>
              <c:y val="0.2942535633534866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4330496"/>
        <c:crosses val="autoZero"/>
        <c:crossBetween val="midCat"/>
        <c:majorUnit val="2"/>
        <c:minorUnit val="0.5"/>
      </c:valAx>
      <c:spPr>
        <a:solidFill>
          <a:srgbClr val="15334F">
            <a:alpha val="54000"/>
          </a:srgbClr>
        </a:solidFill>
        <a:ln w="25400">
          <a:solidFill>
            <a:schemeClr val="bg1"/>
          </a:solidFill>
        </a:ln>
      </c:spPr>
    </c:plotArea>
    <c:legend>
      <c:legendPos val="r"/>
      <c:legendEntry>
        <c:idx val="0"/>
        <c:txPr>
          <a:bodyPr rot="0" vert="horz"/>
          <a:lstStyle/>
          <a:p>
            <a:pPr>
              <a:defRPr/>
            </a:pPr>
            <a:endParaRPr lang="en-US"/>
          </a:p>
        </c:txPr>
      </c:legendEntry>
      <c:layout>
        <c:manualLayout>
          <c:xMode val="edge"/>
          <c:yMode val="edge"/>
          <c:x val="0.43948481299012754"/>
          <c:y val="7.1898697310108589E-2"/>
          <c:w val="0.52734442055310637"/>
          <c:h val="0.1577808070034851"/>
        </c:manualLayout>
      </c:layout>
      <c:overlay val="1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0.29009</cdr:x>
      <cdr:y>0.55608</cdr:y>
    </cdr:from>
    <cdr:to>
      <cdr:x>0.33778</cdr:x>
      <cdr:y>0.72856</cdr:y>
    </cdr:to>
    <cdr:sp macro="" textlink="">
      <cdr:nvSpPr>
        <cdr:cNvPr id="2" name="Text Box 7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23125" y="2301852"/>
          <a:ext cx="398316" cy="71397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vert270" wrap="square" lIns="0" tIns="0" rIns="36576" bIns="36576" anchor="b" upright="1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600" b="0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  <a:cs typeface="Times New Roman"/>
            </a:rPr>
            <a:t>260 </a:t>
          </a:r>
          <a:r>
            <a:rPr lang="en-US" sz="16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  <a:cs typeface="Times New Roman"/>
            </a:rPr>
            <a:t>nm</a:t>
          </a:r>
        </a:p>
      </cdr:txBody>
    </cdr:sp>
  </cdr:relSizeAnchor>
  <cdr:relSizeAnchor xmlns:cdr="http://schemas.openxmlformats.org/drawingml/2006/chartDrawing">
    <cdr:from>
      <cdr:x>0.22021</cdr:x>
      <cdr:y>0.49442</cdr:y>
    </cdr:from>
    <cdr:to>
      <cdr:x>0.31596</cdr:x>
      <cdr:y>0.74697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 flipV="1">
          <a:off x="1656184" y="2258444"/>
          <a:ext cx="720112" cy="115357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FF00"/>
          </a:solidFill>
          <a:headEnd type="triangle" w="med" len="med"/>
          <a:tailEnd type="non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0.74372</cdr:x>
      <cdr:y>0.68627</cdr:y>
    </cdr:from>
    <cdr:to>
      <cdr:x>0.95439</cdr:x>
      <cdr:y>0.76308</cdr:y>
    </cdr:to>
    <cdr:sp macro="" textlink="">
      <cdr:nvSpPr>
        <cdr:cNvPr id="69643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83485" y="3287141"/>
          <a:ext cx="1524941" cy="3679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000" b="0" i="0" u="none" strike="noStrike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rPr>
            <a:t>no quench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769" cy="497126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12" y="0"/>
            <a:ext cx="2944768" cy="497126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r">
              <a:defRPr sz="1200"/>
            </a:lvl1pPr>
          </a:lstStyle>
          <a:p>
            <a:fld id="{A9BD8BF9-0AEB-401E-8C3B-DD38A1950743}" type="datetimeFigureOut">
              <a:rPr lang="en-US" smtClean="0"/>
              <a:t>5/19/2014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2687"/>
            <a:ext cx="2944769" cy="497125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12" y="9432687"/>
            <a:ext cx="2944768" cy="497125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r">
              <a:defRPr sz="1200"/>
            </a:lvl1pPr>
          </a:lstStyle>
          <a:p>
            <a:fld id="{C6AC0DBC-3566-490E-971F-BA9779B8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r">
              <a:defRPr sz="1200"/>
            </a:lvl1pPr>
          </a:lstStyle>
          <a:p>
            <a:fld id="{1509D48E-0D29-4DAB-A9C9-B2F84A805372}" type="datetimeFigureOut">
              <a:rPr lang="en-US" smtClean="0"/>
              <a:t>5/19/2014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7288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0" tIns="46095" rIns="92190" bIns="4609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2190" tIns="46095" rIns="92190" bIns="4609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r">
              <a:defRPr sz="1200"/>
            </a:lvl1pPr>
          </a:lstStyle>
          <a:p>
            <a:fld id="{064C88D9-27AA-4D9E-8081-5E685503E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72000"/>
                    </a14:imgEffect>
                    <a14:imgEffect>
                      <a14:brightnessContrast bright="-6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1" b="2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09550" y="476672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209550" y="6426200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2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saturation sat="72000"/>
                    </a14:imgEffect>
                    <a14:imgEffect>
                      <a14:brightnessContrast bright="-6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1" b="2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89888" y="6472238"/>
            <a:ext cx="935037" cy="34131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835696" y="6461672"/>
            <a:ext cx="6336704" cy="396328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9550" y="476672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 userDrawn="1"/>
        </p:nvSpPr>
        <p:spPr>
          <a:xfrm>
            <a:off x="209550" y="116632"/>
            <a:ext cx="8229600" cy="30612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de-DE" sz="2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9550" y="6426200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45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  <a14:imgEffect>
                      <a14:saturation sat="72000"/>
                    </a14:imgEffect>
                    <a14:imgEffect>
                      <a14:brightnessContrast bright="-6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1" b="2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6129338"/>
            <a:ext cx="914400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9888" y="6472238"/>
            <a:ext cx="93503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D29BD8-0EBA-44BC-953D-A61DC0C213F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50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jpe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27584" y="1196752"/>
            <a:ext cx="7488832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SRF photo-injectors 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03648" y="2996952"/>
            <a:ext cx="6400800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J. Sekutowicz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May 19th, 2014</a:t>
            </a:r>
          </a:p>
        </p:txBody>
      </p:sp>
      <p:pic>
        <p:nvPicPr>
          <p:cNvPr id="4" name="Picture 19" descr="DESY-Logo-cyan-RGB_Hintergrund weis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5">
                  <a:alpha val="40000"/>
                </a:srgbClr>
              </a:clrFrom>
              <a:clrTo>
                <a:srgbClr val="FFFF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3076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elmholtz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69160"/>
            <a:ext cx="3507700" cy="14361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" name="Rectangle 6"/>
          <p:cNvSpPr/>
          <p:nvPr/>
        </p:nvSpPr>
        <p:spPr>
          <a:xfrm>
            <a:off x="2084764" y="1974068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Cool </a:t>
            </a: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sources </a:t>
            </a:r>
            <a:r>
              <a:rPr lang="en-US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keeping </a:t>
            </a: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 </a:t>
            </a:r>
            <a:r>
              <a:rPr lang="en-US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busy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7602" y="692696"/>
            <a:ext cx="8724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result showed that for 1nC &amp; </a:t>
            </a:r>
            <a:r>
              <a:rPr lang="en-GB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en-GB" altLang="en-US" sz="2400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</a:t>
            </a:r>
            <a:r>
              <a:rPr lang="en-GB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of ~200 kHz, one will need  UV laser  with power of 93 W on the cathode. Quenching guaranteed!!! </a:t>
            </a:r>
          </a:p>
          <a:p>
            <a:pPr algn="just"/>
            <a:endParaRPr lang="en-GB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en-GB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2004 we began to look for a better </a:t>
            </a:r>
            <a:r>
              <a:rPr lang="en-GB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GB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-cathode:</a:t>
            </a:r>
            <a:endParaRPr lang="en-GB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12363" r="10845" b="1"/>
          <a:stretch/>
        </p:blipFill>
        <p:spPr>
          <a:xfrm>
            <a:off x="2483768" y="2276872"/>
            <a:ext cx="3960440" cy="39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11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4650" y="768453"/>
            <a:ext cx="6416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the first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choice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was Pb cathode (Tc=7.2K)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9592" y="1355576"/>
            <a:ext cx="7520847" cy="4567830"/>
            <a:chOff x="760422" y="1557208"/>
            <a:chExt cx="8024903" cy="4819620"/>
          </a:xfrm>
        </p:grpSpPr>
        <p:graphicFrame>
          <p:nvGraphicFramePr>
            <p:cNvPr id="24" name="Chart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4019841"/>
                </p:ext>
              </p:extLst>
            </p:nvPr>
          </p:nvGraphicFramePr>
          <p:xfrm>
            <a:off x="760422" y="1557208"/>
            <a:ext cx="8024903" cy="4819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Text Box 61"/>
            <p:cNvSpPr txBox="1">
              <a:spLocks noChangeArrowheads="1"/>
            </p:cNvSpPr>
            <p:nvPr/>
          </p:nvSpPr>
          <p:spPr bwMode="auto">
            <a:xfrm>
              <a:off x="7603537" y="1924502"/>
              <a:ext cx="180082" cy="716672"/>
            </a:xfrm>
            <a:prstGeom prst="rect">
              <a:avLst/>
            </a:prstGeom>
            <a:solidFill>
              <a:srgbClr val="143850">
                <a:alpha val="6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0" bIns="0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190 nm</a:t>
              </a:r>
            </a:p>
          </p:txBody>
        </p:sp>
        <p:sp>
          <p:nvSpPr>
            <p:cNvPr id="26" name="Text Box 62"/>
            <p:cNvSpPr txBox="1">
              <a:spLocks noChangeArrowheads="1"/>
            </p:cNvSpPr>
            <p:nvPr/>
          </p:nvSpPr>
          <p:spPr bwMode="auto">
            <a:xfrm>
              <a:off x="7191195" y="2453311"/>
              <a:ext cx="225102" cy="752506"/>
            </a:xfrm>
            <a:prstGeom prst="rect">
              <a:avLst/>
            </a:prstGeom>
            <a:solidFill>
              <a:srgbClr val="143850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0" bIns="0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193 nm</a:t>
              </a:r>
            </a:p>
          </p:txBody>
        </p:sp>
        <p:sp>
          <p:nvSpPr>
            <p:cNvPr id="27" name="Text Box 63"/>
            <p:cNvSpPr txBox="1">
              <a:spLocks noChangeArrowheads="1"/>
            </p:cNvSpPr>
            <p:nvPr/>
          </p:nvSpPr>
          <p:spPr bwMode="auto">
            <a:xfrm>
              <a:off x="6399239" y="2130546"/>
              <a:ext cx="393929" cy="797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200 nm</a:t>
              </a:r>
            </a:p>
          </p:txBody>
        </p:sp>
        <p:sp>
          <p:nvSpPr>
            <p:cNvPr id="28" name="Text Box 64"/>
            <p:cNvSpPr txBox="1">
              <a:spLocks noChangeArrowheads="1"/>
            </p:cNvSpPr>
            <p:nvPr/>
          </p:nvSpPr>
          <p:spPr bwMode="auto">
            <a:xfrm>
              <a:off x="5847738" y="2766592"/>
              <a:ext cx="360164" cy="78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210 nm</a:t>
              </a:r>
            </a:p>
          </p:txBody>
        </p:sp>
        <p:sp>
          <p:nvSpPr>
            <p:cNvPr id="29" name="Text Box 65"/>
            <p:cNvSpPr txBox="1">
              <a:spLocks noChangeArrowheads="1"/>
            </p:cNvSpPr>
            <p:nvPr/>
          </p:nvSpPr>
          <p:spPr bwMode="auto">
            <a:xfrm>
              <a:off x="5543849" y="3008469"/>
              <a:ext cx="360164" cy="78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213 nm</a:t>
              </a:r>
            </a:p>
          </p:txBody>
        </p:sp>
        <p:sp>
          <p:nvSpPr>
            <p:cNvPr id="30" name="Text Box 66"/>
            <p:cNvSpPr txBox="1">
              <a:spLocks noChangeArrowheads="1"/>
            </p:cNvSpPr>
            <p:nvPr/>
          </p:nvSpPr>
          <p:spPr bwMode="auto">
            <a:xfrm>
              <a:off x="5149920" y="3339930"/>
              <a:ext cx="326399" cy="85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220 nm</a:t>
              </a:r>
            </a:p>
          </p:txBody>
        </p:sp>
        <p:sp>
          <p:nvSpPr>
            <p:cNvPr id="31" name="Text Box 67"/>
            <p:cNvSpPr txBox="1">
              <a:spLocks noChangeArrowheads="1"/>
            </p:cNvSpPr>
            <p:nvPr/>
          </p:nvSpPr>
          <p:spPr bwMode="auto">
            <a:xfrm>
              <a:off x="4553399" y="3734100"/>
              <a:ext cx="405184" cy="78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230 nm</a:t>
              </a:r>
            </a:p>
          </p:txBody>
        </p:sp>
        <p:sp>
          <p:nvSpPr>
            <p:cNvPr id="32" name="Text Box 68"/>
            <p:cNvSpPr txBox="1">
              <a:spLocks noChangeArrowheads="1"/>
            </p:cNvSpPr>
            <p:nvPr/>
          </p:nvSpPr>
          <p:spPr bwMode="auto">
            <a:xfrm>
              <a:off x="4114449" y="3940143"/>
              <a:ext cx="382674" cy="82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240 nm</a:t>
              </a:r>
            </a:p>
          </p:txBody>
        </p:sp>
        <p:sp>
          <p:nvSpPr>
            <p:cNvPr id="33" name="Text Box 69"/>
            <p:cNvSpPr txBox="1">
              <a:spLocks noChangeArrowheads="1"/>
            </p:cNvSpPr>
            <p:nvPr/>
          </p:nvSpPr>
          <p:spPr bwMode="auto">
            <a:xfrm>
              <a:off x="4151363" y="5872287"/>
              <a:ext cx="1170533" cy="33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36576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en-US" sz="2400" b="0" i="0" u="none" strike="noStrike" baseline="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Eɣ</a:t>
              </a:r>
              <a:r>
                <a:rPr lang="en-US" sz="2400" b="0" i="0" u="none" strike="noStrike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 </a:t>
              </a:r>
              <a:r>
                <a:rPr lang="en-US" sz="24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[eV]</a:t>
              </a:r>
            </a:p>
          </p:txBody>
        </p:sp>
        <p:sp>
          <p:nvSpPr>
            <p:cNvPr id="34" name="Text Box 70"/>
            <p:cNvSpPr txBox="1">
              <a:spLocks noChangeArrowheads="1"/>
            </p:cNvSpPr>
            <p:nvPr/>
          </p:nvSpPr>
          <p:spPr bwMode="auto">
            <a:xfrm>
              <a:off x="805442" y="3447431"/>
              <a:ext cx="540246" cy="564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36576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en-US" sz="2800" b="0" i="0" u="none" strike="noStrike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QE</a:t>
              </a:r>
            </a:p>
            <a:p>
              <a:pPr algn="ctr" rtl="0">
                <a:defRPr sz="1000"/>
              </a:pPr>
              <a:endParaRPr lang="en-US" sz="2800" b="0" i="0" u="none" strike="noStrik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endParaRPr>
            </a:p>
            <a:p>
              <a:pPr algn="ctr" rtl="0">
                <a:defRPr sz="1000"/>
              </a:pPr>
              <a:r>
                <a:rPr lang="en-US" sz="2800" b="0" i="0" u="none" strike="noStrike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 </a:t>
              </a:r>
              <a:endParaRPr lang="en-US" sz="28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endParaRPr>
            </a:p>
          </p:txBody>
        </p:sp>
        <p:sp>
          <p:nvSpPr>
            <p:cNvPr id="35" name="Text Box 71"/>
            <p:cNvSpPr txBox="1">
              <a:spLocks noChangeArrowheads="1"/>
            </p:cNvSpPr>
            <p:nvPr/>
          </p:nvSpPr>
          <p:spPr bwMode="auto">
            <a:xfrm>
              <a:off x="3641734" y="4208895"/>
              <a:ext cx="382674" cy="797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a14" a14:legacySpreadsheetColorIndex="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36576" bIns="36576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6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/>
                </a:rPr>
                <a:t>248 nm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19" y="5923406"/>
            <a:ext cx="6674919" cy="4320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 this QE laser P will drop from 93 W to  2.6 W !!! 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7171526" y="3090209"/>
            <a:ext cx="3126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Courtesy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 Rao &amp; J. </a:t>
            </a:r>
            <a:r>
              <a:rPr lang="en-US" sz="2000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Smedley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12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201" y="5648790"/>
            <a:ext cx="3744416" cy="4320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Smooth back wall option (JS)</a:t>
            </a:r>
          </a:p>
        </p:txBody>
      </p:sp>
      <p:pic>
        <p:nvPicPr>
          <p:cNvPr id="36" name="Picture 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83" y="1176410"/>
            <a:ext cx="2607066" cy="42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1" y="1243926"/>
            <a:ext cx="2520281" cy="41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648057" y="5626184"/>
            <a:ext cx="2376264" cy="4320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Plug option (PK)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5501" y="998600"/>
            <a:ext cx="2088232" cy="114767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Back wall with stiffening slab,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 plug</a:t>
            </a:r>
          </a:p>
        </p:txBody>
      </p:sp>
      <p:cxnSp>
        <p:nvCxnSpPr>
          <p:cNvPr id="6" name="Straight Arrow Connector 5"/>
          <p:cNvCxnSpPr>
            <a:stCxn id="10" idx="1"/>
          </p:cNvCxnSpPr>
          <p:nvPr/>
        </p:nvCxnSpPr>
        <p:spPr>
          <a:xfrm flipH="1">
            <a:off x="1927369" y="1572436"/>
            <a:ext cx="1188132" cy="285804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03733" y="3601083"/>
            <a:ext cx="1569086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71585" y="3154384"/>
            <a:ext cx="1463298" cy="86409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Back wall with plug</a:t>
            </a:r>
          </a:p>
        </p:txBody>
      </p:sp>
    </p:spTree>
    <p:extLst>
      <p:ext uri="{BB962C8B-B14F-4D97-AF65-F5344CB8AC3E}">
        <p14:creationId xmlns:p14="http://schemas.microsoft.com/office/powerpoint/2010/main" val="34349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13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2847" y="548680"/>
            <a:ext cx="885698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After several tests we decided to proceed with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no-plug option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build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number of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cavities, both 0.5 and 1.6-cell.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All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cavities were tested before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coating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(baseline test).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11" y="2154573"/>
            <a:ext cx="5518442" cy="3807724"/>
          </a:xfrm>
          <a:prstGeom prst="rect">
            <a:avLst/>
          </a:prstGeom>
        </p:spPr>
      </p:pic>
      <p:graphicFrame>
        <p:nvGraphicFramePr>
          <p:cNvPr id="16" name="Char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22731"/>
              </p:ext>
            </p:extLst>
          </p:nvPr>
        </p:nvGraphicFramePr>
        <p:xfrm>
          <a:off x="1331655" y="2073865"/>
          <a:ext cx="6639367" cy="423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 rot="16200000">
            <a:off x="7676919" y="3248997"/>
            <a:ext cx="2091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Courtesy P. </a:t>
            </a:r>
            <a:r>
              <a:rPr lang="en-US" sz="2000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Kneisel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8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14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08003" y="598328"/>
            <a:ext cx="8856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Pb coating took place at NCBJ in Świerk: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18308" r="12664" b="5761"/>
          <a:stretch/>
        </p:blipFill>
        <p:spPr bwMode="auto">
          <a:xfrm>
            <a:off x="395536" y="1484784"/>
            <a:ext cx="3312368" cy="450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GUNMay2010 0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17433" r="22374" b="8624"/>
          <a:stretch/>
        </p:blipFill>
        <p:spPr bwMode="auto">
          <a:xfrm>
            <a:off x="4860032" y="1628413"/>
            <a:ext cx="3978360" cy="34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5536" y="5988843"/>
            <a:ext cx="2880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Arc-deposition setup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366855" y="5500795"/>
            <a:ext cx="3456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Pb spot on the back wall</a:t>
            </a:r>
          </a:p>
        </p:txBody>
      </p:sp>
      <p:cxnSp>
        <p:nvCxnSpPr>
          <p:cNvPr id="6" name="Elbow Connector 5"/>
          <p:cNvCxnSpPr>
            <a:endCxn id="16" idx="1"/>
          </p:cNvCxnSpPr>
          <p:nvPr/>
        </p:nvCxnSpPr>
        <p:spPr>
          <a:xfrm flipV="1">
            <a:off x="1909228" y="3329466"/>
            <a:ext cx="2950804" cy="2259774"/>
          </a:xfrm>
          <a:prstGeom prst="bentConnector3">
            <a:avLst>
              <a:gd name="adj1" fmla="val 75520"/>
            </a:avLst>
          </a:prstGeom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09228" y="5330370"/>
            <a:ext cx="0" cy="288032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948264" y="3861048"/>
            <a:ext cx="0" cy="1613338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860032" y="1610987"/>
            <a:ext cx="1368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FPC port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180995" y="1631226"/>
            <a:ext cx="1658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Pickup port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08104" y="2072652"/>
            <a:ext cx="36004" cy="420244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316416" y="2070218"/>
            <a:ext cx="144016" cy="782718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DSCN341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1422" y="1484784"/>
            <a:ext cx="5357082" cy="43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15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</a:t>
            </a:r>
            <a:r>
              <a:rPr lang="en-US" dirty="0" err="1" smtClean="0"/>
              <a:t>Sekutowicz</a:t>
            </a:r>
            <a:r>
              <a:rPr lang="en-US" dirty="0" smtClean="0"/>
              <a:t>,  SRF photo-injectors,  TJNAF, May 19th, 2014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9512" y="481350"/>
            <a:ext cx="8856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route to coat the back wall was  long:		            </a:t>
            </a:r>
          </a:p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JLab-&gt;DESY-&gt;Świerk-&gt;DESY-&gt;JLab = 11000 miles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513" y="5589240"/>
            <a:ext cx="8776473" cy="79208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it took a lot of time, especially when we wrote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down in the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shipment documents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“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gun cavity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”.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5564" r="8301" b="29894"/>
          <a:stretch/>
        </p:blipFill>
        <p:spPr bwMode="auto">
          <a:xfrm>
            <a:off x="53752" y="1841015"/>
            <a:ext cx="8902234" cy="36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3450" y="1805232"/>
            <a:ext cx="8580998" cy="2294459"/>
            <a:chOff x="23450" y="1805232"/>
            <a:chExt cx="8580998" cy="2294459"/>
          </a:xfrm>
        </p:grpSpPr>
        <p:sp>
          <p:nvSpPr>
            <p:cNvPr id="6" name="Curved Down Arrow 5"/>
            <p:cNvSpPr/>
            <p:nvPr/>
          </p:nvSpPr>
          <p:spPr>
            <a:xfrm rot="20669956">
              <a:off x="23450" y="1805232"/>
              <a:ext cx="7560302" cy="2294459"/>
            </a:xfrm>
            <a:prstGeom prst="curvedDownArrow">
              <a:avLst>
                <a:gd name="adj1" fmla="val 5962"/>
                <a:gd name="adj2" fmla="val 15693"/>
                <a:gd name="adj3" fmla="val 16206"/>
              </a:avLst>
            </a:prstGeom>
            <a:solidFill>
              <a:srgbClr val="FF33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596336" y="3068960"/>
              <a:ext cx="1008112" cy="1177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80109" y="1687347"/>
            <a:ext cx="8663643" cy="2499684"/>
            <a:chOff x="-80109" y="1687347"/>
            <a:chExt cx="8663643" cy="2499684"/>
          </a:xfrm>
        </p:grpSpPr>
        <p:sp>
          <p:nvSpPr>
            <p:cNvPr id="11" name="Curved Down Arrow 10"/>
            <p:cNvSpPr/>
            <p:nvPr/>
          </p:nvSpPr>
          <p:spPr>
            <a:xfrm rot="20699259" flipH="1">
              <a:off x="-80109" y="1687347"/>
              <a:ext cx="7539709" cy="2499684"/>
            </a:xfrm>
            <a:prstGeom prst="curvedDownArrow">
              <a:avLst>
                <a:gd name="adj1" fmla="val 5962"/>
                <a:gd name="adj2" fmla="val 15693"/>
                <a:gd name="adj3" fmla="val 16206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flipH="1">
              <a:off x="7575422" y="3186687"/>
              <a:ext cx="1008112" cy="11772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42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3022" y="505105"/>
            <a:ext cx="8694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Back at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JLab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 preparing for the vertical test we used mask to protect coating from the BCP acids. For HP rinsing (no jets directly on the Pb-spot)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mask had to be disassembled.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2983" y="1707120"/>
            <a:ext cx="8664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most cases, after the preparation  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8003" y="2219732"/>
            <a:ext cx="3988977" cy="2732502"/>
            <a:chOff x="208003" y="2492895"/>
            <a:chExt cx="3988977" cy="273250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0" r="7389"/>
            <a:stretch/>
          </p:blipFill>
          <p:spPr bwMode="auto">
            <a:xfrm>
              <a:off x="914400" y="2492895"/>
              <a:ext cx="2111188" cy="183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208003" y="4763732"/>
              <a:ext cx="39889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buSzPct val="80000"/>
                <a:tabLst>
                  <a:tab pos="361950" algn="l"/>
                  <a:tab pos="723900" algn="l"/>
                </a:tabLst>
              </a:pPr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Pb spot was partially damaged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950379" y="3634036"/>
              <a:ext cx="0" cy="10191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489621" y="2115009"/>
            <a:ext cx="2844401" cy="2818722"/>
            <a:chOff x="5489621" y="2388172"/>
            <a:chExt cx="2844401" cy="2818722"/>
          </a:xfrm>
        </p:grpSpPr>
        <p:pic>
          <p:nvPicPr>
            <p:cNvPr id="7" name="Picture 15" descr="Slajd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" t="3144" r="63235" b="65690"/>
            <a:stretch/>
          </p:blipFill>
          <p:spPr bwMode="auto">
            <a:xfrm>
              <a:off x="5724128" y="2388172"/>
              <a:ext cx="2375388" cy="183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5489621" y="4745229"/>
              <a:ext cx="28444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buSzPct val="80000"/>
                <a:tabLst>
                  <a:tab pos="361950" algn="l"/>
                  <a:tab pos="723900" algn="l"/>
                </a:tabLst>
              </a:pPr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…or totally removed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40171" y="3634036"/>
              <a:ext cx="0" cy="10191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08003" y="5229200"/>
            <a:ext cx="8709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February 2012, we decided to proceed with plug even though the first results for plug version were not very encouraging.</a:t>
            </a:r>
          </a:p>
        </p:txBody>
      </p:sp>
    </p:spTree>
    <p:extLst>
      <p:ext uri="{BB962C8B-B14F-4D97-AF65-F5344CB8AC3E}">
        <p14:creationId xmlns:p14="http://schemas.microsoft.com/office/powerpoint/2010/main" val="25879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0530" r="26507" b="17883"/>
          <a:stretch/>
        </p:blipFill>
        <p:spPr>
          <a:xfrm>
            <a:off x="555356" y="3943857"/>
            <a:ext cx="1408551" cy="1458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636" y="508594"/>
            <a:ext cx="8694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Present design of the  SRF-injector cavity with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-cathode.</a:t>
            </a:r>
          </a:p>
        </p:txBody>
      </p:sp>
      <p:pic>
        <p:nvPicPr>
          <p:cNvPr id="17" name="Picture 4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10138" r="18758" b="29062"/>
          <a:stretch>
            <a:fillRect/>
          </a:stretch>
        </p:blipFill>
        <p:spPr bwMode="auto">
          <a:xfrm>
            <a:off x="650576" y="1376087"/>
            <a:ext cx="3333176" cy="250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626344" y="959222"/>
            <a:ext cx="1318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sz="1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Cathode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79782" y="1261222"/>
            <a:ext cx="3348481" cy="2827575"/>
            <a:chOff x="5508104" y="1010922"/>
            <a:chExt cx="2949524" cy="2500635"/>
          </a:xfrm>
        </p:grpSpPr>
        <p:pic>
          <p:nvPicPr>
            <p:cNvPr id="21" name="Picture 268" descr="RF_Gun_full3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09" r="33025" b="11241"/>
            <a:stretch>
              <a:fillRect/>
            </a:stretch>
          </p:blipFill>
          <p:spPr bwMode="auto">
            <a:xfrm>
              <a:off x="6180593" y="1028114"/>
              <a:ext cx="2277035" cy="2046404"/>
            </a:xfrm>
            <a:prstGeom prst="rect">
              <a:avLst/>
            </a:prstGeom>
            <a:noFill/>
            <a:ln>
              <a:noFill/>
            </a:ln>
            <a:extLst/>
          </p:spPr>
        </p:pic>
        <p:grpSp>
          <p:nvGrpSpPr>
            <p:cNvPr id="22" name="Group 20"/>
            <p:cNvGrpSpPr>
              <a:grpSpLocks/>
            </p:cNvGrpSpPr>
            <p:nvPr/>
          </p:nvGrpSpPr>
          <p:grpSpPr bwMode="auto">
            <a:xfrm>
              <a:off x="6214071" y="2924181"/>
              <a:ext cx="1638996" cy="587376"/>
              <a:chOff x="3007" y="2135"/>
              <a:chExt cx="1486" cy="370"/>
            </a:xfrm>
          </p:grpSpPr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>
                <a:off x="3016" y="2135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Line 16"/>
              <p:cNvSpPr>
                <a:spLocks noChangeShapeType="1"/>
              </p:cNvSpPr>
              <p:nvPr/>
            </p:nvSpPr>
            <p:spPr bwMode="auto">
              <a:xfrm>
                <a:off x="3007" y="2300"/>
                <a:ext cx="1449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Text Box 17"/>
              <p:cNvSpPr txBox="1">
                <a:spLocks noChangeArrowheads="1"/>
              </p:cNvSpPr>
              <p:nvPr/>
            </p:nvSpPr>
            <p:spPr bwMode="auto">
              <a:xfrm>
                <a:off x="3075" y="2274"/>
                <a:ext cx="141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rPr>
                  <a:t>1.6 cells</a:t>
                </a:r>
              </a:p>
            </p:txBody>
          </p:sp>
        </p:grp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5508104" y="1892243"/>
              <a:ext cx="64611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sz="18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Plug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175852" y="1890713"/>
              <a:ext cx="68262" cy="3587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242528" y="1990725"/>
              <a:ext cx="46037" cy="14922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H="1">
              <a:off x="6288561" y="1010922"/>
              <a:ext cx="1834603" cy="102506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7812360" y="2852613"/>
              <a:ext cx="0" cy="431931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1" name="Grupa 7"/>
          <p:cNvGrpSpPr/>
          <p:nvPr/>
        </p:nvGrpSpPr>
        <p:grpSpPr>
          <a:xfrm>
            <a:off x="805273" y="2924945"/>
            <a:ext cx="1750503" cy="662957"/>
            <a:chOff x="2443880" y="4456727"/>
            <a:chExt cx="1750503" cy="662957"/>
          </a:xfrm>
        </p:grpSpPr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2443880" y="4690817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Plug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2754223" y="4456727"/>
              <a:ext cx="1440160" cy="6629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>
            <a:off x="1115616" y="3594619"/>
            <a:ext cx="144016" cy="6984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123728" y="3943857"/>
            <a:ext cx="6913814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Pros:  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268288" indent="-268288" algn="just">
              <a:buFont typeface="+mj-lt"/>
              <a:buAutoNum type="alphaL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Pb-coated plug is assembled after BCP and HP rinsing.</a:t>
            </a:r>
          </a:p>
          <a:p>
            <a:pPr marL="268288" indent="-268288" algn="just">
              <a:buFont typeface="+mj-lt"/>
              <a:buAutoNum type="alphaL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Preparation of the substrate and coating is technically simpler.</a:t>
            </a:r>
          </a:p>
          <a:p>
            <a:pPr marL="268288" indent="-268288" algn="just">
              <a:buFont typeface="+mj-lt"/>
              <a:buAutoNum type="alphaL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Shipment is easier.</a:t>
            </a:r>
          </a:p>
          <a:p>
            <a:pPr algn="just"/>
            <a:endParaRPr lang="en-US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Cons: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Cooling of the cathode requires more attention.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Plug, if improper installed, may cause leaks.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636" y="508594"/>
            <a:ext cx="8694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Present design of the  SRF-injector cavity with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-cathode, cont.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5" name="Char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463305"/>
              </p:ext>
            </p:extLst>
          </p:nvPr>
        </p:nvGraphicFramePr>
        <p:xfrm>
          <a:off x="310058" y="970258"/>
          <a:ext cx="8389621" cy="526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44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61665"/>
            <a:ext cx="888998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 indent="-806450"/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We could not reassemble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Jlab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good results neither at HZB nor at DESY </a:t>
            </a:r>
          </a:p>
          <a:p>
            <a:pPr marL="538163" indent="-269875">
              <a:lnSpc>
                <a:spcPts val="3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Maximum Eacc was 24 MV/m only and Qo was low.</a:t>
            </a:r>
          </a:p>
          <a:p>
            <a:pPr marL="538163" indent="-269875">
              <a:lnSpc>
                <a:spcPts val="3000"/>
              </a:lnSpc>
              <a:buFont typeface="+mj-lt"/>
              <a:buAutoNum type="alphaLcPeriod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QE (test at HZB) was by factor of 4 lower than for Pb-samples.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n-US" sz="11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improvements.</a:t>
            </a:r>
          </a:p>
          <a:p>
            <a:pPr marL="355600"/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Better cooling of the cathode plug with additional channels for LHe.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64860" y="2481797"/>
            <a:ext cx="6046858" cy="1861128"/>
            <a:chOff x="804562" y="2931369"/>
            <a:chExt cx="7131064" cy="232390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1438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762" y="3131424"/>
              <a:ext cx="3096344" cy="212384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upa 3"/>
            <p:cNvGrpSpPr/>
            <p:nvPr/>
          </p:nvGrpSpPr>
          <p:grpSpPr>
            <a:xfrm>
              <a:off x="4517995" y="3568667"/>
              <a:ext cx="3417631" cy="812755"/>
              <a:chOff x="4355977" y="2271499"/>
              <a:chExt cx="3417631" cy="812755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>
                <a:off x="4355977" y="2528900"/>
                <a:ext cx="1866333" cy="69974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6156176" y="2271499"/>
                <a:ext cx="1617432" cy="812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rPr>
                  <a:t>Helium channels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5004049" y="2528900"/>
                <a:ext cx="1218261" cy="468052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a 2"/>
            <p:cNvGrpSpPr/>
            <p:nvPr/>
          </p:nvGrpSpPr>
          <p:grpSpPr>
            <a:xfrm>
              <a:off x="804562" y="3631852"/>
              <a:ext cx="3024433" cy="707886"/>
              <a:chOff x="642544" y="2334684"/>
              <a:chExt cx="3024433" cy="707886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1596741" y="2526184"/>
                <a:ext cx="2070236" cy="12551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642544" y="2334684"/>
                <a:ext cx="94429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rPr>
                  <a:t>Sealing</a:t>
                </a:r>
                <a:endParaRPr lang="pl-PL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rPr>
                  <a:t>surface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2" name="Grupa 1"/>
            <p:cNvGrpSpPr/>
            <p:nvPr/>
          </p:nvGrpSpPr>
          <p:grpSpPr>
            <a:xfrm>
              <a:off x="4013941" y="2931369"/>
              <a:ext cx="3333676" cy="666915"/>
              <a:chOff x="3851923" y="1634201"/>
              <a:chExt cx="3333676" cy="66691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613181" y="1634201"/>
                <a:ext cx="1572418" cy="400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rPr>
                  <a:t>Cathode post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13" idx="1"/>
              </p:cNvCxnSpPr>
              <p:nvPr/>
            </p:nvCxnSpPr>
            <p:spPr>
              <a:xfrm flipH="1">
                <a:off x="3851923" y="1834256"/>
                <a:ext cx="1761257" cy="46686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t="26079" r="31756" b="16470"/>
          <a:stretch/>
        </p:blipFill>
        <p:spPr>
          <a:xfrm>
            <a:off x="353950" y="3933056"/>
            <a:ext cx="2421820" cy="2357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6732" r="13970" b="3725"/>
          <a:stretch/>
        </p:blipFill>
        <p:spPr>
          <a:xfrm>
            <a:off x="5815139" y="4030483"/>
            <a:ext cx="2221639" cy="22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2296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Outline</a:t>
            </a:r>
            <a:endParaRPr 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2670" y="980728"/>
            <a:ext cx="8103360" cy="43924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72000" indent="-45720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</a:t>
            </a:r>
          </a:p>
          <a:p>
            <a:pPr marL="1524000" lvl="1" indent="-449263" algn="l">
              <a:lnSpc>
                <a:spcPts val="38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istory and goals </a:t>
            </a:r>
          </a:p>
          <a:p>
            <a:pPr marL="1524000" lvl="1" indent="-449263" algn="l">
              <a:lnSpc>
                <a:spcPts val="38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Applications</a:t>
            </a:r>
          </a:p>
          <a:p>
            <a:pPr marL="1524000" lvl="1" indent="-449263" algn="l">
              <a:lnSpc>
                <a:spcPts val="38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Two approaches</a:t>
            </a:r>
          </a:p>
          <a:p>
            <a:pPr marL="449263" indent="-449263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R&amp;D programs</a:t>
            </a:r>
          </a:p>
          <a:p>
            <a:pPr marL="1524000" lvl="2" indent="-449263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Cavities for SRF injector</a:t>
            </a:r>
          </a:p>
          <a:p>
            <a:pPr marL="1524000" lvl="2" indent="-449263" algn="l">
              <a:lnSpc>
                <a:spcPts val="38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Cathodes</a:t>
            </a:r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49263" indent="-449263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Final remarks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2</a:t>
            </a:fld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620688"/>
            <a:ext cx="8818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improvements, cont.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7239" y="3469449"/>
            <a:ext cx="767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Present  Pb coating is better as compared to the coating on tested plug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21" y="4221521"/>
            <a:ext cx="1857140" cy="1583541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99" y="4221522"/>
            <a:ext cx="1909395" cy="1583541"/>
          </a:xfrm>
          <a:prstGeom prst="rect">
            <a:avLst/>
          </a:prstGeom>
          <a:ln>
            <a:solidFill>
              <a:srgbClr val="FF3300"/>
            </a:solidFill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2271497" y="4801677"/>
            <a:ext cx="259137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9700" y="4447734"/>
            <a:ext cx="222163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Before Pb coating</a:t>
            </a:r>
          </a:p>
          <a:p>
            <a:pPr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Roughness &lt; 0.5µm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603088" y="4801677"/>
            <a:ext cx="26381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772324" y="4469021"/>
            <a:ext cx="241078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After Pb coating</a:t>
            </a:r>
          </a:p>
          <a:p>
            <a:pPr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droplets ø &lt; 20µm</a:t>
            </a:r>
          </a:p>
          <a:p>
            <a:pPr algn="ctr"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nd height of few µm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D:\#WORK\#Photo-Injectors\Photo_Injector_our_project\DESY-SRF-Gun-2011-2014\DESY-Version\Final-Version\Plug\wkladka2_120312_x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/>
          <a:stretch/>
        </p:blipFill>
        <p:spPr bwMode="auto">
          <a:xfrm>
            <a:off x="3263583" y="1533366"/>
            <a:ext cx="1946512" cy="165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4854" y="1078488"/>
            <a:ext cx="767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Plug tested at HZB was rough and coating showed many large droplets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637" y="508594"/>
            <a:ext cx="3565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-cavity &amp;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nc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-cathode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206C53"/>
              </a:clrFrom>
              <a:clrTo>
                <a:srgbClr val="206C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003088" y="3377862"/>
            <a:ext cx="3753598" cy="140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168695" y="1041652"/>
            <a:ext cx="8893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HZDR 1.3GHz, 3.5-cell  is the most advanced SRF source, driving ELBE</a:t>
            </a:r>
            <a:endParaRPr lang="en-US" sz="2400" dirty="0"/>
          </a:p>
        </p:txBody>
      </p:sp>
      <p:graphicFrame>
        <p:nvGraphicFramePr>
          <p:cNvPr id="42" name="Chart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27920"/>
              </p:ext>
            </p:extLst>
          </p:nvPr>
        </p:nvGraphicFramePr>
        <p:xfrm>
          <a:off x="1577511" y="1503317"/>
          <a:ext cx="7324723" cy="480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055127" y="3428999"/>
            <a:ext cx="2270291" cy="792087"/>
            <a:chOff x="5055127" y="3428999"/>
            <a:chExt cx="2270291" cy="792087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 rot="19483192">
              <a:off x="5055127" y="3789040"/>
              <a:ext cx="22702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>
                <a:buSzPct val="80000"/>
                <a:tabLst>
                  <a:tab pos="361950" algn="l"/>
                  <a:tab pos="723900" algn="l"/>
                </a:tabLst>
              </a:pP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Significant progress</a:t>
              </a:r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  <a:endParaRPr lang="en-GB" sz="1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auto">
            <a:xfrm flipV="1">
              <a:off x="5220072" y="3428999"/>
              <a:ext cx="1080120" cy="792087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3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4488" y="578706"/>
            <a:ext cx="4320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HZDR lasing with Gun 1</a:t>
            </a:r>
            <a:endParaRPr lang="en-US" sz="2400" dirty="0"/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9" b="1492"/>
          <a:stretch>
            <a:fillRect/>
          </a:stretch>
        </p:blipFill>
        <p:spPr bwMode="auto">
          <a:xfrm>
            <a:off x="276684" y="1390453"/>
            <a:ext cx="8640763" cy="4464496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graphicFrame>
        <p:nvGraphicFramePr>
          <p:cNvPr id="13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729000"/>
              </p:ext>
            </p:extLst>
          </p:nvPr>
        </p:nvGraphicFramePr>
        <p:xfrm>
          <a:off x="275196" y="1390453"/>
          <a:ext cx="5330517" cy="2560320"/>
        </p:xfrm>
        <a:graphic>
          <a:graphicData uri="http://schemas.openxmlformats.org/drawingml/2006/table">
            <a:tbl>
              <a:tblPr/>
              <a:tblGrid>
                <a:gridCol w="3573384"/>
                <a:gridCol w="1757133"/>
              </a:tblGrid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r>
                        <a:rPr kumimoji="0" lang="en-US" altLang="en-US" sz="1800" b="0" i="0" u="none" strike="noStrike" cap="none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kin</a:t>
                      </a: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at gun exit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3.3 MeV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Micro pulse repetition rate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 MHz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Macro pulse repetition rate / length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1.25 Hz / 2 ms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Beam energy  at FEL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27.9 MeV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Bunch charge / beam current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 pC / 260 µA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RMS bunch length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1.6 </a:t>
                      </a:r>
                      <a:r>
                        <a:rPr kumimoji="0" lang="en-US" altLang="en-US" sz="18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ps</a:t>
                      </a:r>
                      <a:endParaRPr kumimoji="0" lang="en-US" altLang="en-US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Normal. RMS emittance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 mm </a:t>
                      </a:r>
                      <a:r>
                        <a:rPr kumimoji="0" lang="en-US" altLang="en-US" sz="18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mrad</a:t>
                      </a:r>
                      <a:endParaRPr kumimoji="0" lang="en-US" altLang="en-US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feld 20"/>
          <p:cNvSpPr txBox="1">
            <a:spLocks noChangeArrowheads="1"/>
          </p:cNvSpPr>
          <p:nvPr/>
        </p:nvSpPr>
        <p:spPr bwMode="auto">
          <a:xfrm>
            <a:off x="5402860" y="1472488"/>
            <a:ext cx="348749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ELBE infrared FEL (20 – 250 µm) </a:t>
            </a:r>
          </a:p>
        </p:txBody>
      </p:sp>
      <p:sp>
        <p:nvSpPr>
          <p:cNvPr id="15" name="Textfeld 21"/>
          <p:cNvSpPr txBox="1">
            <a:spLocks noChangeArrowheads="1"/>
          </p:cNvSpPr>
          <p:nvPr/>
        </p:nvSpPr>
        <p:spPr bwMode="auto">
          <a:xfrm>
            <a:off x="6502120" y="3130411"/>
            <a:ext cx="20217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April 11, </a:t>
            </a:r>
            <a:r>
              <a:rPr lang="de-DE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2013!</a:t>
            </a:r>
            <a:endParaRPr lang="de-DE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544" y="2015078"/>
            <a:ext cx="8210090" cy="2904526"/>
            <a:chOff x="467544" y="2031454"/>
            <a:chExt cx="8210090" cy="2904526"/>
          </a:xfrm>
        </p:grpSpPr>
        <p:sp>
          <p:nvSpPr>
            <p:cNvPr id="17" name="Line 51"/>
            <p:cNvSpPr>
              <a:spLocks noChangeShapeType="1"/>
            </p:cNvSpPr>
            <p:nvPr/>
          </p:nvSpPr>
          <p:spPr bwMode="auto">
            <a:xfrm>
              <a:off x="467544" y="4935980"/>
              <a:ext cx="9366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8" name="Line 52"/>
            <p:cNvSpPr>
              <a:spLocks noChangeShapeType="1"/>
            </p:cNvSpPr>
            <p:nvPr/>
          </p:nvSpPr>
          <p:spPr bwMode="auto">
            <a:xfrm flipV="1">
              <a:off x="1404169" y="4404767"/>
              <a:ext cx="431339" cy="5312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>
              <a:off x="1835508" y="4419054"/>
              <a:ext cx="35956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20" name="Line 54"/>
            <p:cNvSpPr>
              <a:spLocks noChangeShapeType="1"/>
            </p:cNvSpPr>
            <p:nvPr/>
          </p:nvSpPr>
          <p:spPr bwMode="auto">
            <a:xfrm flipV="1">
              <a:off x="5431196" y="4025354"/>
              <a:ext cx="365125" cy="3794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21" name="Line 55"/>
            <p:cNvSpPr>
              <a:spLocks noChangeShapeType="1"/>
            </p:cNvSpPr>
            <p:nvPr/>
          </p:nvSpPr>
          <p:spPr bwMode="auto">
            <a:xfrm flipV="1">
              <a:off x="5786796" y="2277517"/>
              <a:ext cx="0" cy="17478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22" name="Line 56"/>
            <p:cNvSpPr>
              <a:spLocks noChangeShapeType="1"/>
            </p:cNvSpPr>
            <p:nvPr/>
          </p:nvSpPr>
          <p:spPr bwMode="auto">
            <a:xfrm flipV="1">
              <a:off x="5796321" y="2045742"/>
              <a:ext cx="234950" cy="249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23" name="Line 57"/>
            <p:cNvSpPr>
              <a:spLocks noChangeShapeType="1"/>
            </p:cNvSpPr>
            <p:nvPr/>
          </p:nvSpPr>
          <p:spPr bwMode="auto">
            <a:xfrm flipV="1">
              <a:off x="6031271" y="2031454"/>
              <a:ext cx="2069121" cy="14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24" name="Line 58"/>
            <p:cNvSpPr>
              <a:spLocks noChangeShapeType="1"/>
            </p:cNvSpPr>
            <p:nvPr/>
          </p:nvSpPr>
          <p:spPr bwMode="auto">
            <a:xfrm>
              <a:off x="8100392" y="2031454"/>
              <a:ext cx="577242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</p:grpSp>
      <p:sp>
        <p:nvSpPr>
          <p:cNvPr id="30" name="Textfeld 16"/>
          <p:cNvSpPr txBox="1">
            <a:spLocks noChangeArrowheads="1"/>
          </p:cNvSpPr>
          <p:nvPr/>
        </p:nvSpPr>
        <p:spPr bwMode="auto">
          <a:xfrm>
            <a:off x="6153508" y="3567492"/>
            <a:ext cx="5572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000" b="1">
                <a:solidFill>
                  <a:schemeClr val="bg1"/>
                </a:solidFill>
                <a:latin typeface="Palatino Linotype" pitchFamily="18" charset="0"/>
              </a:rPr>
              <a:t>before</a:t>
            </a:r>
          </a:p>
        </p:txBody>
      </p:sp>
      <p:sp>
        <p:nvSpPr>
          <p:cNvPr id="31" name="Textfeld 17"/>
          <p:cNvSpPr txBox="1">
            <a:spLocks noChangeArrowheads="1"/>
          </p:cNvSpPr>
          <p:nvPr/>
        </p:nvSpPr>
        <p:spPr bwMode="auto">
          <a:xfrm>
            <a:off x="7120296" y="3567492"/>
            <a:ext cx="811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000" b="1">
                <a:solidFill>
                  <a:schemeClr val="bg1"/>
                </a:solidFill>
                <a:latin typeface="Palatino Linotype" pitchFamily="18" charset="0"/>
              </a:rPr>
              <a:t>first lasing</a:t>
            </a:r>
          </a:p>
        </p:txBody>
      </p:sp>
      <p:sp>
        <p:nvSpPr>
          <p:cNvPr id="32" name="Textfeld 18"/>
          <p:cNvSpPr txBox="1">
            <a:spLocks noChangeArrowheads="1"/>
          </p:cNvSpPr>
          <p:nvPr/>
        </p:nvSpPr>
        <p:spPr bwMode="auto">
          <a:xfrm>
            <a:off x="8034696" y="3567492"/>
            <a:ext cx="776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000" b="1">
                <a:solidFill>
                  <a:schemeClr val="bg1"/>
                </a:solidFill>
                <a:latin typeface="Palatino Linotype" pitchFamily="18" charset="0"/>
              </a:rPr>
              <a:t>optimized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1933" y="5111422"/>
            <a:ext cx="3358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Congratulations!!!!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7652152" y="4564720"/>
            <a:ext cx="2107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Courtesy A. Arnold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7121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7469" y="620688"/>
            <a:ext cx="8640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Gun 2 is now being assembled and prepared for testing. 	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7754643" y="3634463"/>
            <a:ext cx="2107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Courtesy A. Arnold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19141" r="10540"/>
          <a:stretch/>
        </p:blipFill>
        <p:spPr bwMode="auto">
          <a:xfrm>
            <a:off x="1691680" y="1429598"/>
            <a:ext cx="5546166" cy="408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61471" y="5805264"/>
            <a:ext cx="8640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We are waiting for good news from Rossendorf.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84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6" descr="D:\Profile\jgl\Eigene Dateien\Gun 1\Pictures from JLab\P10001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32368" y="2361980"/>
            <a:ext cx="2808312" cy="148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107504" y="59549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HZB: 1.5-cell, 1.3GHz</a:t>
            </a:r>
            <a:endParaRPr lang="en-US" sz="2400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971438"/>
              </p:ext>
            </p:extLst>
          </p:nvPr>
        </p:nvGraphicFramePr>
        <p:xfrm>
          <a:off x="1979712" y="1057155"/>
          <a:ext cx="6696744" cy="431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07504" y="5661248"/>
            <a:ext cx="892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Cavity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is still at JLab for testing and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further improvement of the  performance ( mainly to remove the multipacting barriers).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7637703" y="3005079"/>
            <a:ext cx="2432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Courtesy A. Neumann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25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 R&amp;D programs  	                    		                                     a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Cavities for SRF injector</a:t>
            </a:r>
          </a:p>
          <a:p>
            <a:pPr marL="0" lvl="1"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957" y="548680"/>
            <a:ext cx="8931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Shape of the back wall for all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injector (we follow studies of Rama Calaga at BNL):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5721" y="826388"/>
            <a:ext cx="3830215" cy="2643006"/>
            <a:chOff x="0" y="-1297"/>
            <a:chExt cx="28720" cy="18288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0" y="-1297"/>
              <a:ext cx="28720" cy="18288"/>
              <a:chOff x="7193" y="-1236"/>
              <a:chExt cx="55286" cy="33254"/>
            </a:xfrm>
          </p:grpSpPr>
          <p:sp>
            <p:nvSpPr>
              <p:cNvPr id="11" name="TextBox 46"/>
              <p:cNvSpPr txBox="1">
                <a:spLocks noChangeArrowheads="1"/>
              </p:cNvSpPr>
              <p:nvPr/>
            </p:nvSpPr>
            <p:spPr bwMode="auto">
              <a:xfrm>
                <a:off x="9131" y="-1236"/>
                <a:ext cx="7783" cy="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l-GR" sz="3200" i="1" kern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Times New Roman"/>
                    <a:cs typeface="Times New Roman"/>
                  </a:rPr>
                  <a:t>α</a:t>
                </a:r>
                <a:endParaRPr lang="de-DE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Times New Roman"/>
                </a:endParaRPr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7193" y="4476"/>
                <a:ext cx="55286" cy="27542"/>
                <a:chOff x="6805" y="4514"/>
                <a:chExt cx="52301" cy="27541"/>
              </a:xfrm>
            </p:grpSpPr>
            <p:grpSp>
              <p:nvGrpSpPr>
                <p:cNvPr id="13" name="Group 12"/>
                <p:cNvGrpSpPr>
                  <a:grpSpLocks/>
                </p:cNvGrpSpPr>
                <p:nvPr/>
              </p:nvGrpSpPr>
              <p:grpSpPr bwMode="auto">
                <a:xfrm>
                  <a:off x="8965" y="4514"/>
                  <a:ext cx="50141" cy="27541"/>
                  <a:chOff x="8965" y="4514"/>
                  <a:chExt cx="50141" cy="27541"/>
                </a:xfrm>
              </p:grpSpPr>
              <p:grpSp>
                <p:nvGrpSpPr>
                  <p:cNvPr id="18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8965" y="11040"/>
                    <a:ext cx="50141" cy="21015"/>
                    <a:chOff x="8965" y="11040"/>
                    <a:chExt cx="34242" cy="13694"/>
                  </a:xfrm>
                </p:grpSpPr>
                <p:pic>
                  <p:nvPicPr>
                    <p:cNvPr id="21" name="Picture 20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22" t="296" r="1170" b="-1627"/>
                    <a:stretch>
                      <a:fillRect/>
                    </a:stretch>
                  </p:blipFill>
                  <p:spPr bwMode="auto">
                    <a:xfrm>
                      <a:off x="9598" y="11040"/>
                      <a:ext cx="16320" cy="1067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22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79" y="11617"/>
                      <a:ext cx="2882" cy="9275"/>
                      <a:chOff x="29279" y="11617"/>
                      <a:chExt cx="2881" cy="9274"/>
                    </a:xfrm>
                  </p:grpSpPr>
                  <p:sp>
                    <p:nvSpPr>
                      <p:cNvPr id="27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279" y="11617"/>
                        <a:ext cx="2881" cy="9274"/>
                      </a:xfrm>
                      <a:prstGeom prst="rect">
                        <a:avLst/>
                      </a:prstGeom>
                      <a:pattFill prst="smGrid">
                        <a:fgClr>
                          <a:schemeClr val="accent1">
                            <a:lumMod val="100000"/>
                            <a:lumOff val="0"/>
                          </a:schemeClr>
                        </a:fgClr>
                        <a:bgClr>
                          <a:schemeClr val="bg1">
                            <a:lumMod val="100000"/>
                            <a:lumOff val="0"/>
                          </a:schemeClr>
                        </a:bgClr>
                      </a:pattFill>
                      <a:ln w="25400">
                        <a:solidFill>
                          <a:schemeClr val="accent1">
                            <a:lumMod val="5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 upright="1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pl-PL" sz="20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anose="020F0502020204030204" pitchFamily="34" charset="0"/>
                            <a:ea typeface="Times New Roman"/>
                            <a:cs typeface="Times New Roman"/>
                          </a:rPr>
                          <a:t> </a:t>
                        </a:r>
                        <a:endParaRPr lang="de-DE" sz="2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28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279" y="13968"/>
                        <a:ext cx="2881" cy="432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5000"/>
                        </a:schemeClr>
                      </a:solidFill>
                      <a:ln w="25400">
                        <a:solidFill>
                          <a:schemeClr val="accent1">
                            <a:lumMod val="5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 upright="1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pl-PL" sz="20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anose="020F0502020204030204" pitchFamily="34" charset="0"/>
                            <a:ea typeface="Times New Roman"/>
                            <a:cs typeface="Times New Roman"/>
                          </a:rPr>
                          <a:t> </a:t>
                        </a:r>
                        <a:endParaRPr lang="de-DE" sz="2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/>
                          <a:cs typeface="Times New Roman"/>
                        </a:endParaRPr>
                      </a:p>
                    </p:txBody>
                  </p: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 bwMode="auto">
                    <a:xfrm>
                      <a:off x="8965" y="16375"/>
                      <a:ext cx="3424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bg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4" name="Straight Connector 23"/>
                    <p:cNvCxnSpPr/>
                    <p:nvPr/>
                  </p:nvCxnSpPr>
                  <p:spPr bwMode="auto">
                    <a:xfrm>
                      <a:off x="42262" y="11491"/>
                      <a:ext cx="0" cy="94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" name="Straight Arrow Connector 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9756" y="24020"/>
                      <a:ext cx="32661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6" name="Text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571" y="21606"/>
                      <a:ext cx="7708" cy="31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 m</a:t>
                      </a:r>
                      <a:endParaRPr lang="de-DE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p:txBody>
                </p:sp>
              </p:grpSp>
              <p:cxnSp>
                <p:nvCxnSpPr>
                  <p:cNvPr id="19" name="Straight Connector 18"/>
                  <p:cNvCxnSpPr/>
                  <p:nvPr/>
                </p:nvCxnSpPr>
                <p:spPr bwMode="auto">
                  <a:xfrm>
                    <a:off x="9892" y="4514"/>
                    <a:ext cx="0" cy="1472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0" name="Straight Connector 19"/>
                  <p:cNvCxnSpPr/>
                  <p:nvPr/>
                </p:nvCxnSpPr>
                <p:spPr bwMode="auto">
                  <a:xfrm flipH="1">
                    <a:off x="9892" y="4514"/>
                    <a:ext cx="1234" cy="1472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4" name="Arc 31"/>
                <p:cNvSpPr>
                  <a:spLocks/>
                </p:cNvSpPr>
                <p:nvPr/>
              </p:nvSpPr>
              <p:spPr bwMode="auto">
                <a:xfrm>
                  <a:off x="6805" y="4590"/>
                  <a:ext cx="8641" cy="4336"/>
                </a:xfrm>
                <a:custGeom>
                  <a:avLst/>
                  <a:gdLst>
                    <a:gd name="T0" fmla="*/ 432048 w 864096"/>
                    <a:gd name="T1" fmla="*/ 0 h 433564"/>
                    <a:gd name="T2" fmla="*/ 864096 w 864096"/>
                    <a:gd name="T3" fmla="*/ 216782 h 433564"/>
                    <a:gd name="T4" fmla="*/ 0 60000 65536"/>
                    <a:gd name="T5" fmla="*/ 0 60000 65536"/>
                    <a:gd name="T6" fmla="*/ 0 w 864096"/>
                    <a:gd name="T7" fmla="*/ 0 h 433564"/>
                    <a:gd name="T8" fmla="*/ 864096 w 864096"/>
                    <a:gd name="T9" fmla="*/ 433564 h 43356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864096" h="433564" stroke="0">
                      <a:moveTo>
                        <a:pt x="432048" y="0"/>
                      </a:moveTo>
                      <a:cubicBezTo>
                        <a:pt x="670662" y="0"/>
                        <a:pt x="864096" y="97057"/>
                        <a:pt x="864096" y="216782"/>
                      </a:cubicBezTo>
                      <a:lnTo>
                        <a:pt x="432048" y="216782"/>
                      </a:lnTo>
                      <a:lnTo>
                        <a:pt x="432048" y="0"/>
                      </a:lnTo>
                      <a:close/>
                    </a:path>
                    <a:path w="864096" h="433564" fill="none">
                      <a:moveTo>
                        <a:pt x="432048" y="0"/>
                      </a:moveTo>
                      <a:cubicBezTo>
                        <a:pt x="670662" y="0"/>
                        <a:pt x="864096" y="97057"/>
                        <a:pt x="864096" y="216782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miter lim="800000"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pl-PL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Times New Roman"/>
                      <a:cs typeface="Times New Roman"/>
                    </a:rPr>
                    <a:t> </a:t>
                  </a:r>
                  <a:endParaRPr lang="de-DE" sz="28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5" name="Arc 32"/>
                <p:cNvSpPr>
                  <a:spLocks/>
                </p:cNvSpPr>
                <p:nvPr/>
              </p:nvSpPr>
              <p:spPr bwMode="auto">
                <a:xfrm flipH="1">
                  <a:off x="6805" y="4590"/>
                  <a:ext cx="7407" cy="4336"/>
                </a:xfrm>
                <a:custGeom>
                  <a:avLst/>
                  <a:gdLst>
                    <a:gd name="T0" fmla="*/ 370344 w 740689"/>
                    <a:gd name="T1" fmla="*/ 0 h 433564"/>
                    <a:gd name="T2" fmla="*/ 575466 w 740689"/>
                    <a:gd name="T3" fmla="*/ 36288 h 433564"/>
                    <a:gd name="T4" fmla="*/ 732107 w 740689"/>
                    <a:gd name="T5" fmla="*/ 263180 h 433564"/>
                    <a:gd name="T6" fmla="*/ 0 60000 65536"/>
                    <a:gd name="T7" fmla="*/ 0 60000 65536"/>
                    <a:gd name="T8" fmla="*/ 0 60000 65536"/>
                    <a:gd name="T9" fmla="*/ 0 w 740689"/>
                    <a:gd name="T10" fmla="*/ 0 h 433564"/>
                    <a:gd name="T11" fmla="*/ 740689 w 740689"/>
                    <a:gd name="T12" fmla="*/ 433564 h 4335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40689" h="433564" stroke="0">
                      <a:moveTo>
                        <a:pt x="370344" y="0"/>
                      </a:moveTo>
                      <a:cubicBezTo>
                        <a:pt x="443333" y="0"/>
                        <a:pt x="514695" y="12625"/>
                        <a:pt x="575466" y="36288"/>
                      </a:cubicBezTo>
                      <a:cubicBezTo>
                        <a:pt x="702588" y="85788"/>
                        <a:pt x="764786" y="175879"/>
                        <a:pt x="732107" y="263180"/>
                      </a:cubicBezTo>
                      <a:lnTo>
                        <a:pt x="370345" y="216782"/>
                      </a:lnTo>
                      <a:cubicBezTo>
                        <a:pt x="370345" y="144521"/>
                        <a:pt x="370344" y="72261"/>
                        <a:pt x="370344" y="0"/>
                      </a:cubicBezTo>
                      <a:close/>
                    </a:path>
                    <a:path w="740689" h="433564" fill="none">
                      <a:moveTo>
                        <a:pt x="370344" y="0"/>
                      </a:moveTo>
                      <a:cubicBezTo>
                        <a:pt x="443333" y="0"/>
                        <a:pt x="514695" y="12625"/>
                        <a:pt x="575466" y="36288"/>
                      </a:cubicBezTo>
                      <a:cubicBezTo>
                        <a:pt x="702588" y="85788"/>
                        <a:pt x="764786" y="175879"/>
                        <a:pt x="732107" y="263180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miter lim="800000"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pl-PL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Times New Roman"/>
                      <a:cs typeface="Times New Roman"/>
                    </a:rPr>
                    <a:t> </a:t>
                  </a:r>
                  <a:endParaRPr lang="de-DE" sz="28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6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33789" y="4514"/>
                  <a:ext cx="14949" cy="6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de-DE" sz="2000" i="1" kern="12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Times New Roman"/>
                      <a:cs typeface="Times New Roman"/>
                    </a:rPr>
                    <a:t>Solenoid</a:t>
                  </a:r>
                  <a:endParaRPr lang="de-DE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de-DE" sz="2000" i="1" kern="12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Times New Roman"/>
                      <a:cs typeface="Times New Roman"/>
                    </a:rPr>
                    <a:t>B</a:t>
                  </a:r>
                  <a:endParaRPr lang="de-DE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Times New Roman"/>
                  </a:endParaRPr>
                </a:p>
              </p:txBody>
            </p:sp>
            <p:sp>
              <p:nvSpPr>
                <p:cNvPr id="17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18400" y="5225"/>
                  <a:ext cx="10751" cy="5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90170" algn="l"/>
                    </a:tabLst>
                  </a:pPr>
                  <a:r>
                    <a:rPr lang="de-DE" sz="2000" i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Times New Roman"/>
                      <a:cs typeface="Times New Roman"/>
                    </a:rPr>
                    <a:t>E</a:t>
                  </a:r>
                  <a:r>
                    <a:rPr lang="de-DE" sz="2000" i="1" baseline="-25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Times New Roman"/>
                      <a:cs typeface="Times New Roman"/>
                    </a:rPr>
                    <a:t>cath</a:t>
                  </a:r>
                  <a:endParaRPr lang="de-DE" sz="3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Times New Roman"/>
                  </a:endParaRPr>
                </a:p>
              </p:txBody>
            </p:sp>
          </p:grpSp>
        </p:grp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1749" y="9939"/>
              <a:ext cx="16777" cy="8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14953" y="7301"/>
              <a:ext cx="3180" cy="2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i="1" kern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Times New Roman"/>
                  <a:cs typeface="Times New Roman"/>
                </a:rPr>
                <a:t>l</a:t>
              </a:r>
              <a:r>
                <a:rPr lang="en-US" sz="2000" i="1" kern="1200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Times New Roman"/>
                  <a:cs typeface="Times New Roman"/>
                </a:rPr>
                <a:t>cs</a:t>
              </a:r>
              <a:endParaRPr lang="de-D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</a:endParaRPr>
            </a:p>
          </p:txBody>
        </p:sp>
      </p:grpSp>
      <p:graphicFrame>
        <p:nvGraphicFramePr>
          <p:cNvPr id="30" name="Wykres 1"/>
          <p:cNvGraphicFramePr/>
          <p:nvPr>
            <p:extLst>
              <p:ext uri="{D42A27DB-BD31-4B8C-83A1-F6EECF244321}">
                <p14:modId xmlns:p14="http://schemas.microsoft.com/office/powerpoint/2010/main" val="2921712834"/>
              </p:ext>
            </p:extLst>
          </p:nvPr>
        </p:nvGraphicFramePr>
        <p:xfrm>
          <a:off x="4355976" y="1178658"/>
          <a:ext cx="4769998" cy="441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33587"/>
              </p:ext>
            </p:extLst>
          </p:nvPr>
        </p:nvGraphicFramePr>
        <p:xfrm>
          <a:off x="104957" y="4293096"/>
          <a:ext cx="4323027" cy="2016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6903"/>
                <a:gridCol w="917762"/>
                <a:gridCol w="1058362"/>
              </a:tblGrid>
              <a:tr h="331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Parameter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Unit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Value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Bunch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charge, Q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nC</a:t>
                      </a:r>
                      <a:endParaRPr lang="de-DE" sz="18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τ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ps</a:t>
                      </a:r>
                      <a:endParaRPr lang="de-DE" sz="18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800" b="0" baseline="-25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cath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MV/m</a:t>
                      </a:r>
                      <a:endParaRPr lang="de-DE" sz="18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60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1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B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</a:t>
                      </a:r>
                      <a:endParaRPr lang="de-DE" sz="18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0.25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3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Cath.-to-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solen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. dist., </a:t>
                      </a:r>
                      <a:r>
                        <a:rPr lang="en-US" sz="1800" b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</a:t>
                      </a:r>
                      <a:r>
                        <a:rPr lang="en-US" sz="1800" b="0" kern="1200" baseline="-250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cs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0.41</a:t>
                      </a:r>
                      <a:endParaRPr lang="de-DE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5148064" y="5661248"/>
            <a:ext cx="3624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8° seems to be optimal.</a:t>
            </a:r>
            <a:endParaRPr lang="en-US" sz="2800" dirty="0"/>
          </a:p>
        </p:txBody>
      </p:sp>
      <p:sp>
        <p:nvSpPr>
          <p:cNvPr id="4096" name="Rectangle 4095"/>
          <p:cNvSpPr/>
          <p:nvPr/>
        </p:nvSpPr>
        <p:spPr>
          <a:xfrm>
            <a:off x="17471" y="393305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Fixed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parameters for investigation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ɛ</a:t>
            </a:r>
            <a:r>
              <a:rPr lang="en-US" sz="2000" i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vs.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</a:t>
            </a:r>
            <a:endParaRPr lang="de-DE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26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 R&amp;D programs  	                    		                                                             b. Cathodes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lvl="1"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327" y="548680"/>
            <a:ext cx="881839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Alternative emitter to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 could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cesiated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p-GaN (support by BNL and NCBJ)</a:t>
            </a:r>
            <a:endParaRPr lang="en-US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Pros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High QE at 4-th harmonic for thin coatings of ≥ 30 nm.</a:t>
            </a:r>
          </a:p>
          <a:p>
            <a:pPr algn="just"/>
            <a:endParaRPr lang="en-US" sz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</a:t>
            </a: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Cons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GaN after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cesiation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must be transported  and assembled in an inert gas.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9632" y="126869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QE measured in April, 2014 at SVT company. Deposition on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Nb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QE at 300K.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44623"/>
              </p:ext>
            </p:extLst>
          </p:nvPr>
        </p:nvGraphicFramePr>
        <p:xfrm>
          <a:off x="323528" y="1430341"/>
          <a:ext cx="8352928" cy="401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87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27</a:t>
            </a:fld>
            <a:endParaRPr lang="en-GB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62525" y="422752"/>
            <a:ext cx="8818391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GaN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is </a:t>
            </a:r>
            <a:r>
              <a:rPr lang="en-US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not a superconductor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but if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coating is 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thinner than 40nm it should behave like a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superconductor (proximity effect).</a:t>
            </a:r>
          </a:p>
          <a:p>
            <a:pPr algn="just"/>
            <a:endParaRPr lang="en-US" sz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Next steps:</a:t>
            </a:r>
          </a:p>
          <a:p>
            <a:pPr algn="just"/>
            <a:endParaRPr lang="en-US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1076325" indent="-363538" algn="just">
              <a:buFont typeface="+mj-lt"/>
              <a:buAutoNum type="alphaL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Coating of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Nb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-plug with 30 nm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GaN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(no Cs) and vertical test to prove proximity effect in the sc gun cavity </a:t>
            </a:r>
          </a:p>
          <a:p>
            <a:pPr marL="1076325" indent="-363538" algn="just">
              <a:buFont typeface="+mj-lt"/>
              <a:buAutoNum type="alphaLcPeriod"/>
            </a:pPr>
            <a:endParaRPr lang="en-US" sz="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1076325" indent="-363538" algn="just">
              <a:buFont typeface="+mj-lt"/>
              <a:buAutoNum type="alphaLcPeriod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QE test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at 70K of 30nm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GaN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on Nb.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525" y="2852936"/>
            <a:ext cx="883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third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choice is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Nb</a:t>
            </a:r>
            <a:r>
              <a:rPr lang="en-US" sz="20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Sn multifilament (4µm) wires as emitters. We follow here PSI approach, in collaboration with BNL and NCBJ. Unlike PSI we want to take advantage of the fact that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Nb</a:t>
            </a:r>
            <a:r>
              <a:rPr lang="en-US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is an excellent superconductor and use it in sc cavity. This R&amp;D program is at very early stage.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71" y="4176375"/>
            <a:ext cx="3014161" cy="20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67311" y="5053082"/>
            <a:ext cx="1601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Anghel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et al.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3120" y="4860032"/>
            <a:ext cx="4361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Measured max. QE=1% @ 266nm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 R&amp;D programs  	                    		                                                             b. Cathodes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lvl="1"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3. Final Remarks	                    		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219" y="548680"/>
            <a:ext cx="8763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1.  Technical remark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LCLS  showed in 2009 that SASE process takes place with 20 pC !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The nominal charge of LCLS II bunches will be ≤ 300 pC. 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1821014"/>
            <a:ext cx="42545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Assuming: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QE = 2·10</a:t>
            </a:r>
            <a:r>
              <a:rPr lang="en-US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-4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@260nm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(half of QE measured for Pb)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462346" y="1928736"/>
            <a:ext cx="1587294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q/bunch</a:t>
            </a:r>
            <a:endParaRPr lang="en-US" sz="2400" baseline="-2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8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  <a:r>
              <a:rPr lang="en-US" sz="24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300 pc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354211" y="1933692"/>
            <a:ext cx="1540806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 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en-US" sz="2400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rept</a:t>
            </a:r>
            <a:r>
              <a:rPr lang="en-US" sz="24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en-US" sz="24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200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kHZ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44935" y="3210903"/>
            <a:ext cx="7750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required laser power will be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1.4 W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@260nm (7µJ/pulse)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63712" y="4149080"/>
            <a:ext cx="86664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AutoNum type="arabicPeriod" startAt="2"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Technical remark</a:t>
            </a:r>
          </a:p>
          <a:p>
            <a:pPr lvl="0" algn="just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list of type 2 superconductors is rather long, more than 140 </a:t>
            </a:r>
          </a:p>
          <a:p>
            <a:pPr lvl="0" algn="just"/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are listed. Is there really no good  photo-emitter among them?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3230" y="429521"/>
            <a:ext cx="88569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Dear Peter,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DESY SRF group thanks you for your contribution to our  SRF programs and projects based on the SRF technology.</a:t>
            </a:r>
            <a:endParaRPr kumimoji="0" lang="en-US" altLang="en-US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2131" r="21829" b="5056"/>
          <a:stretch/>
        </p:blipFill>
        <p:spPr>
          <a:xfrm>
            <a:off x="3086726" y="2420888"/>
            <a:ext cx="2986999" cy="31683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3. Final Remarks	                    		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3230" y="1772816"/>
            <a:ext cx="8856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We built for  you a “mini-gun”, just in case you will need one.</a:t>
            </a:r>
            <a:endParaRPr kumimoji="0" lang="en-US" altLang="en-US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51833" y="5784068"/>
            <a:ext cx="70567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Thanks and enjoy the family life in Denver.</a:t>
            </a:r>
            <a:endParaRPr kumimoji="0" lang="en-US" altLang="en-US" sz="2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4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04" y="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a. History and goals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04" y="548680"/>
            <a:ext cx="85966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Milestones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history of NC and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photoinjectors</a:t>
            </a:r>
          </a:p>
          <a:p>
            <a:pPr>
              <a:spcAft>
                <a:spcPts val="1200"/>
              </a:spcAft>
            </a:pPr>
            <a:endParaRPr lang="en-US" sz="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Date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Milestones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1985	First photoinjector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 Los Alamos , R.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Sheffield et al.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AutoNum type="arabicPlain" startAt="1988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	First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FEL driven by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photoinjector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Stanford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1988    	</a:t>
            </a:r>
            <a:r>
              <a:rPr lang="en-GB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First </a:t>
            </a: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</a:rPr>
              <a:t>proposal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for SRF photoinjector by </a:t>
            </a:r>
            <a:r>
              <a:rPr lang="en-GB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H</a:t>
            </a: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Piel</a:t>
            </a: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1991 	First photocathode in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cavity at Wuppertal, A.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Michalke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1993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UV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FEL driven by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photoinjector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 Los Alamos 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...............................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2013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	</a:t>
            </a:r>
            <a:r>
              <a:rPr lang="en-GB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First IR </a:t>
            </a: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</a:rPr>
              <a:t>FEL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driven by photoinjector </a:t>
            </a:r>
            <a:r>
              <a:rPr lang="de-DE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</a:t>
            </a:r>
            <a:r>
              <a:rPr lang="de-DE" sz="2400" dirty="0">
                <a:solidFill>
                  <a:srgbClr val="FFFF00"/>
                </a:solidFill>
                <a:latin typeface="Calibri" panose="020F0502020204030204" pitchFamily="34" charset="0"/>
              </a:rPr>
              <a:t>. Teichert, et </a:t>
            </a:r>
            <a:r>
              <a:rPr lang="de-DE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al., HZDR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486141" y="2051531"/>
            <a:ext cx="1333577" cy="713144"/>
            <a:chOff x="7457637" y="2564904"/>
            <a:chExt cx="1333577" cy="713144"/>
          </a:xfrm>
        </p:grpSpPr>
        <p:sp>
          <p:nvSpPr>
            <p:cNvPr id="10" name="Down Arrow 9"/>
            <p:cNvSpPr/>
            <p:nvPr/>
          </p:nvSpPr>
          <p:spPr>
            <a:xfrm>
              <a:off x="7457637" y="2701984"/>
              <a:ext cx="216024" cy="57606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11094" y="2564904"/>
              <a:ext cx="1080120" cy="576064"/>
            </a:xfrm>
            <a:prstGeom prst="rect">
              <a:avLst/>
            </a:prstGeom>
          </p:spPr>
          <p:txBody>
            <a:bodyPr wrap="square" lIns="36000" tIns="36000" rIns="36000" bIns="36000" rtlCol="0">
              <a:noAutofit/>
            </a:bodyPr>
            <a:lstStyle/>
            <a:p>
              <a:pPr algn="l"/>
              <a:r>
                <a:rPr lang="en-US" sz="24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 years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13686" y="4160287"/>
            <a:ext cx="1539271" cy="1212927"/>
            <a:chOff x="7596336" y="2144064"/>
            <a:chExt cx="1336774" cy="1212927"/>
          </a:xfrm>
        </p:grpSpPr>
        <p:sp>
          <p:nvSpPr>
            <p:cNvPr id="14" name="Down Arrow 13"/>
            <p:cNvSpPr/>
            <p:nvPr/>
          </p:nvSpPr>
          <p:spPr>
            <a:xfrm>
              <a:off x="7596336" y="2144064"/>
              <a:ext cx="216024" cy="121292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52990" y="2174463"/>
              <a:ext cx="1080120" cy="576064"/>
            </a:xfrm>
            <a:prstGeom prst="rect">
              <a:avLst/>
            </a:prstGeom>
          </p:spPr>
          <p:txBody>
            <a:bodyPr wrap="square" lIns="36000" tIns="36000" rIns="36000" bIns="36000" rtlCol="0">
              <a:noAutofit/>
            </a:bodyPr>
            <a:lstStyle/>
            <a:p>
              <a:pPr algn="l"/>
              <a:r>
                <a:rPr lang="en-US" sz="2400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22 years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66174" y="5866634"/>
            <a:ext cx="841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????	UV- or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X-FEL  driven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by SRF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photoinjector ?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2296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Acknowledgements</a:t>
            </a:r>
            <a:endParaRPr 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504" y="620688"/>
            <a:ext cx="8928992" cy="4680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 want to express my gratitude to all Colleagues contributing to the experiments and R&amp;D program on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-cathodes:</a:t>
            </a:r>
          </a:p>
          <a:p>
            <a:pPr algn="just">
              <a:lnSpc>
                <a:spcPct val="150000"/>
              </a:lnSpc>
            </a:pPr>
            <a:endParaRPr lang="en-US" sz="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>
              <a:tabLst>
                <a:tab pos="134302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DESY: 	R.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Bandelmann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D.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Klinke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D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Kostin, A.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Matheisen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W.-D.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Möller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            	D. Reschke,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Schmoekel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Singer, W. Singer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Steinhau-Kuehl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spcBef>
                <a:spcPts val="1200"/>
              </a:spcBef>
              <a:tabLst>
                <a:tab pos="134302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HZB:  	T.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Kamps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O.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Kugeler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Neuman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NCBJ:	        M.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Barlach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J.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Lorkiewicz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R. Nietubyc, </a:t>
            </a:r>
          </a:p>
          <a:p>
            <a:pPr algn="l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JLab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	       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Ciovati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P.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Kneisel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BNL:	        T. Rao, J.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Smedley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HZDR:             A. Arnold, J.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Teichert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b="0" smtClean="0"/>
              <a:pPr>
                <a:defRPr/>
              </a:pPr>
              <a:t>30</a:t>
            </a:fld>
            <a:endParaRPr lang="en-GB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92423" y="5508520"/>
            <a:ext cx="5076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Thank you for your attention</a:t>
            </a:r>
            <a:endParaRPr lang="de-DE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20688"/>
            <a:ext cx="5845898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8470" y="4077072"/>
            <a:ext cx="7067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Parameter </a:t>
            </a:r>
            <a:r>
              <a:rPr lang="en-US" b="1" dirty="0" smtClean="0">
                <a:solidFill>
                  <a:schemeClr val="bg1"/>
                </a:solidFill>
              </a:rPr>
              <a:t>			</a:t>
            </a:r>
            <a:r>
              <a:rPr lang="en-US" b="1" dirty="0" err="1" smtClean="0">
                <a:solidFill>
                  <a:schemeClr val="bg1"/>
                </a:solidFill>
              </a:rPr>
              <a:t>Calc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Value </a:t>
            </a:r>
            <a:r>
              <a:rPr lang="en-US" b="1" dirty="0" smtClean="0">
                <a:solidFill>
                  <a:schemeClr val="bg1"/>
                </a:solidFill>
              </a:rPr>
              <a:t>	Units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Temperature </a:t>
            </a:r>
            <a:r>
              <a:rPr lang="en-US" dirty="0" smtClean="0">
                <a:solidFill>
                  <a:schemeClr val="bg1"/>
                </a:solidFill>
              </a:rPr>
              <a:t>			4.2 		K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Cavity Frequency </a:t>
            </a:r>
            <a:r>
              <a:rPr lang="en-US" dirty="0" smtClean="0">
                <a:solidFill>
                  <a:schemeClr val="bg1"/>
                </a:solidFill>
              </a:rPr>
              <a:t>		199.6 		MHz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Unloaded </a:t>
            </a:r>
            <a:r>
              <a:rPr lang="en-US" dirty="0" smtClean="0">
                <a:solidFill>
                  <a:schemeClr val="bg1"/>
                </a:solidFill>
              </a:rPr>
              <a:t>Q </a:t>
            </a:r>
            <a:r>
              <a:rPr lang="en-US" dirty="0">
                <a:solidFill>
                  <a:schemeClr val="bg1"/>
                </a:solidFill>
              </a:rPr>
              <a:t>(Q0), Nominal </a:t>
            </a:r>
            <a:r>
              <a:rPr lang="en-US" dirty="0" smtClean="0">
                <a:solidFill>
                  <a:schemeClr val="bg1"/>
                </a:solidFill>
              </a:rPr>
              <a:t>	3 </a:t>
            </a:r>
            <a:r>
              <a:rPr lang="en-US" dirty="0">
                <a:solidFill>
                  <a:schemeClr val="bg1"/>
                </a:solidFill>
              </a:rPr>
              <a:t>x 10</a:t>
            </a:r>
            <a:r>
              <a:rPr lang="en-US" baseline="30000" dirty="0">
                <a:solidFill>
                  <a:schemeClr val="bg1"/>
                </a:solidFill>
              </a:rPr>
              <a:t>9</a:t>
            </a:r>
          </a:p>
          <a:p>
            <a:r>
              <a:rPr lang="en-US" dirty="0">
                <a:solidFill>
                  <a:schemeClr val="bg1"/>
                </a:solidFill>
              </a:rPr>
              <a:t>Surface electric field, </a:t>
            </a:r>
            <a:r>
              <a:rPr lang="en-US" dirty="0" err="1">
                <a:solidFill>
                  <a:schemeClr val="bg1"/>
                </a:solidFill>
              </a:rPr>
              <a:t>Pk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/Ec</a:t>
            </a:r>
            <a:r>
              <a:rPr lang="en-US" baseline="-25000" dirty="0" smtClean="0">
                <a:solidFill>
                  <a:schemeClr val="bg1"/>
                </a:solidFill>
              </a:rPr>
              <a:t>ath</a:t>
            </a:r>
            <a:r>
              <a:rPr lang="en-US" dirty="0" smtClean="0">
                <a:solidFill>
                  <a:schemeClr val="bg1"/>
                </a:solidFill>
              </a:rPr>
              <a:t>	53 /40		 </a:t>
            </a:r>
            <a:r>
              <a:rPr lang="en-US" dirty="0">
                <a:solidFill>
                  <a:schemeClr val="bg1"/>
                </a:solidFill>
              </a:rPr>
              <a:t>MV/m</a:t>
            </a:r>
          </a:p>
          <a:p>
            <a:r>
              <a:rPr lang="en-US" dirty="0">
                <a:solidFill>
                  <a:schemeClr val="bg1"/>
                </a:solidFill>
              </a:rPr>
              <a:t>Integrated Electric Field </a:t>
            </a:r>
            <a:r>
              <a:rPr lang="en-US" dirty="0" smtClean="0">
                <a:solidFill>
                  <a:schemeClr val="bg1"/>
                </a:solidFill>
              </a:rPr>
              <a:t>		3.96 		MeV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Dynamic heat loss at EPK </a:t>
            </a:r>
            <a:r>
              <a:rPr lang="en-US" dirty="0" smtClean="0">
                <a:solidFill>
                  <a:schemeClr val="bg1"/>
                </a:solidFill>
              </a:rPr>
              <a:t>		39.2 		Watts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Static Heat Loss at </a:t>
            </a:r>
            <a:r>
              <a:rPr lang="en-US" dirty="0" smtClean="0">
                <a:solidFill>
                  <a:schemeClr val="bg1"/>
                </a:solidFill>
              </a:rPr>
              <a:t>4.2K 		7.5 		Watts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49326" y="2080209"/>
            <a:ext cx="22551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Test 2012, fall</a:t>
            </a:r>
          </a:p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Ecath = 5 MV/m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76056" y="1844824"/>
            <a:ext cx="1656184" cy="160698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Backup                                                                                                                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WiFEL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Wisconsin	                    		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242" y="476672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25% duty factor, the </a:t>
            </a:r>
            <a:r>
              <a:rPr lang="en-US" dirty="0" smtClean="0">
                <a:solidFill>
                  <a:schemeClr val="bg1"/>
                </a:solidFill>
              </a:rPr>
              <a:t>Boeing gun </a:t>
            </a:r>
            <a:r>
              <a:rPr lang="en-US" dirty="0">
                <a:solidFill>
                  <a:schemeClr val="bg1"/>
                </a:solidFill>
              </a:rPr>
              <a:t>delivered 32 mA, the highest average current for </a:t>
            </a:r>
            <a:r>
              <a:rPr lang="en-US" dirty="0" smtClean="0">
                <a:solidFill>
                  <a:schemeClr val="bg1"/>
                </a:solidFill>
              </a:rPr>
              <a:t>any electron </a:t>
            </a:r>
            <a:r>
              <a:rPr lang="en-US" dirty="0">
                <a:solidFill>
                  <a:schemeClr val="bg1"/>
                </a:solidFill>
              </a:rPr>
              <a:t>injectors. The measured </a:t>
            </a:r>
            <a:r>
              <a:rPr lang="en-US" dirty="0" err="1">
                <a:solidFill>
                  <a:schemeClr val="bg1"/>
                </a:solidFill>
              </a:rPr>
              <a:t>rms</a:t>
            </a:r>
            <a:r>
              <a:rPr lang="en-US" dirty="0">
                <a:solidFill>
                  <a:schemeClr val="bg1"/>
                </a:solidFill>
              </a:rPr>
              <a:t> emittance </a:t>
            </a:r>
            <a:r>
              <a:rPr lang="en-US" dirty="0" smtClean="0">
                <a:solidFill>
                  <a:schemeClr val="bg1"/>
                </a:solidFill>
              </a:rPr>
              <a:t>was: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 5-10 microns </a:t>
            </a:r>
            <a:r>
              <a:rPr lang="en-US" dirty="0">
                <a:solidFill>
                  <a:schemeClr val="bg1"/>
                </a:solidFill>
              </a:rPr>
              <a:t>for bunch charge between 1 and 10 nC.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At duty factor </a:t>
            </a:r>
            <a:r>
              <a:rPr lang="en-US" dirty="0">
                <a:solidFill>
                  <a:schemeClr val="bg1"/>
                </a:solidFill>
              </a:rPr>
              <a:t>between 1% and 25%,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average </a:t>
            </a:r>
            <a:r>
              <a:rPr lang="en-US" dirty="0" smtClean="0">
                <a:solidFill>
                  <a:schemeClr val="bg1"/>
                </a:solidFill>
              </a:rPr>
              <a:t>photocathode lifetime </a:t>
            </a:r>
            <a:r>
              <a:rPr lang="en-US" dirty="0">
                <a:solidFill>
                  <a:schemeClr val="bg1"/>
                </a:solidFill>
              </a:rPr>
              <a:t>was 2.3 hours.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471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Backup                                                                                                                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Boeing (status 2008)	                    		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2751160" cy="34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43608" y="6073810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Boeing 433-MHz re-entrant RF </a:t>
            </a:r>
            <a:r>
              <a:rPr lang="en-US" dirty="0" smtClean="0">
                <a:solidFill>
                  <a:schemeClr val="bg1"/>
                </a:solidFill>
              </a:rPr>
              <a:t>injector cavity </a:t>
            </a:r>
            <a:r>
              <a:rPr lang="en-US" dirty="0">
                <a:solidFill>
                  <a:schemeClr val="bg1"/>
                </a:solidFill>
              </a:rPr>
              <a:t>design.</a:t>
            </a:r>
          </a:p>
        </p:txBody>
      </p:sp>
    </p:spTree>
    <p:extLst>
      <p:ext uri="{BB962C8B-B14F-4D97-AF65-F5344CB8AC3E}">
        <p14:creationId xmlns:p14="http://schemas.microsoft.com/office/powerpoint/2010/main" val="26623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 SRF photo-injectors,  TJNAF, May 19th, 2014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/>
          <a:stretch/>
        </p:blipFill>
        <p:spPr bwMode="auto">
          <a:xfrm>
            <a:off x="246615" y="1916832"/>
            <a:ext cx="8599494" cy="307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a. History and goals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455" y="683885"/>
            <a:ext cx="8712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 of the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first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photocathode in a sc cavity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experiment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was published in 1992 at EPAC by H.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Piel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A.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Michalke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5265732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Eacc = 1.5 MV/m, Qo 1.5E7 and electron current of 0.5µA.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mportant step but expectations nowadays are far from this result.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a. History and goals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04" y="548680"/>
            <a:ext cx="8836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SRF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photoinjectors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have unique potential to generate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brightness electron beams at high duty factor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0258" y="2091561"/>
            <a:ext cx="145103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q/bunch</a:t>
            </a:r>
          </a:p>
          <a:p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~ 1nC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530732" y="2091562"/>
            <a:ext cx="2663037" cy="1364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low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ɛ</a:t>
            </a:r>
            <a:r>
              <a:rPr lang="en-US" sz="2800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endParaRPr lang="en-US" sz="2800" baseline="-2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3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≤ 1mm·mrad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652120" y="2112080"/>
            <a:ext cx="19383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high DF</a:t>
            </a:r>
            <a:endParaRPr lang="en-US" sz="2800" baseline="-2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3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-&gt; 100%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73787" y="4473818"/>
            <a:ext cx="8774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SRF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photoinjectors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seem to be the best choice for this spec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5536" y="1451684"/>
            <a:ext cx="8629512" cy="4952859"/>
            <a:chOff x="-627077" y="258596"/>
            <a:chExt cx="8931566" cy="6122733"/>
          </a:xfrm>
          <a:solidFill>
            <a:srgbClr val="66FFFF"/>
          </a:solidFill>
        </p:grpSpPr>
        <p:sp>
          <p:nvSpPr>
            <p:cNvPr id="14" name="Rectangle 13"/>
            <p:cNvSpPr/>
            <p:nvPr/>
          </p:nvSpPr>
          <p:spPr>
            <a:xfrm>
              <a:off x="-627077" y="258596"/>
              <a:ext cx="8927898" cy="609505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1072062"/>
                </p:ext>
              </p:extLst>
            </p:nvPr>
          </p:nvGraphicFramePr>
          <p:xfrm>
            <a:off x="-568612" y="332657"/>
            <a:ext cx="8873101" cy="6048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6" name="Graph" r:id="rId3" imgW="4043880" imgH="2839320" progId="Origin50.Graph">
                    <p:embed/>
                  </p:oleObj>
                </mc:Choice>
                <mc:Fallback>
                  <p:oleObj name="Graph" r:id="rId3" imgW="4043880" imgH="28393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568612" y="332657"/>
                          <a:ext cx="8873101" cy="60486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Rectangle 11"/>
          <p:cNvSpPr/>
          <p:nvPr/>
        </p:nvSpPr>
        <p:spPr>
          <a:xfrm>
            <a:off x="1305845" y="2404467"/>
            <a:ext cx="2107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Courtesy A. Arnold</a:t>
            </a:r>
            <a:endParaRPr lang="en-US" sz="2000" i="1" dirty="0"/>
          </a:p>
        </p:txBody>
      </p:sp>
      <p:sp>
        <p:nvSpPr>
          <p:cNvPr id="7" name="Freeform 6"/>
          <p:cNvSpPr/>
          <p:nvPr/>
        </p:nvSpPr>
        <p:spPr>
          <a:xfrm>
            <a:off x="3680011" y="1656498"/>
            <a:ext cx="1971250" cy="3807061"/>
          </a:xfrm>
          <a:custGeom>
            <a:avLst/>
            <a:gdLst>
              <a:gd name="connsiteX0" fmla="*/ 555813 w 1971250"/>
              <a:gd name="connsiteY0" fmla="*/ 252984 h 3807061"/>
              <a:gd name="connsiteX1" fmla="*/ 4483 w 1971250"/>
              <a:gd name="connsiteY1" fmla="*/ 2189361 h 3807061"/>
              <a:gd name="connsiteX2" fmla="*/ 394448 w 1971250"/>
              <a:gd name="connsiteY2" fmla="*/ 3735773 h 3807061"/>
              <a:gd name="connsiteX3" fmla="*/ 1967754 w 1971250"/>
              <a:gd name="connsiteY3" fmla="*/ 3197890 h 3807061"/>
              <a:gd name="connsiteX4" fmla="*/ 811307 w 1971250"/>
              <a:gd name="connsiteY4" fmla="*/ 158855 h 3807061"/>
              <a:gd name="connsiteX5" fmla="*/ 528918 w 1971250"/>
              <a:gd name="connsiteY5" fmla="*/ 400902 h 3807061"/>
              <a:gd name="connsiteX6" fmla="*/ 528918 w 1971250"/>
              <a:gd name="connsiteY6" fmla="*/ 400902 h 38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250" h="3807061">
                <a:moveTo>
                  <a:pt x="555813" y="252984"/>
                </a:moveTo>
                <a:cubicBezTo>
                  <a:pt x="293595" y="930940"/>
                  <a:pt x="31377" y="1608896"/>
                  <a:pt x="4483" y="2189361"/>
                </a:cubicBezTo>
                <a:cubicBezTo>
                  <a:pt x="-22411" y="2769826"/>
                  <a:pt x="67236" y="3567685"/>
                  <a:pt x="394448" y="3735773"/>
                </a:cubicBezTo>
                <a:cubicBezTo>
                  <a:pt x="721660" y="3903861"/>
                  <a:pt x="1898277" y="3794043"/>
                  <a:pt x="1967754" y="3197890"/>
                </a:cubicBezTo>
                <a:cubicBezTo>
                  <a:pt x="2037231" y="2601737"/>
                  <a:pt x="1051113" y="625020"/>
                  <a:pt x="811307" y="158855"/>
                </a:cubicBezTo>
                <a:cubicBezTo>
                  <a:pt x="571501" y="-307310"/>
                  <a:pt x="528918" y="400902"/>
                  <a:pt x="528918" y="400902"/>
                </a:cubicBezTo>
                <a:lnTo>
                  <a:pt x="528918" y="400902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      b.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Applications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134" y="548680"/>
            <a:ext cx="880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Potential application of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SRF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injectors in accelerators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494943"/>
              </p:ext>
            </p:extLst>
          </p:nvPr>
        </p:nvGraphicFramePr>
        <p:xfrm>
          <a:off x="101134" y="1678426"/>
          <a:ext cx="8935363" cy="4344785"/>
        </p:xfrm>
        <a:graphic>
          <a:graphicData uri="http://schemas.openxmlformats.org/drawingml/2006/table">
            <a:tbl>
              <a:tblPr/>
              <a:tblGrid>
                <a:gridCol w="4470866"/>
                <a:gridCol w="792088"/>
                <a:gridCol w="864096"/>
                <a:gridCol w="720080"/>
                <a:gridCol w="936104"/>
                <a:gridCol w="1152129"/>
              </a:tblGrid>
              <a:tr h="852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Facility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I</a:t>
                      </a:r>
                      <a:r>
                        <a:rPr kumimoji="0" lang="en-US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beam</a:t>
                      </a:r>
                      <a:endParaRPr kumimoji="0" lang="en-US" sz="2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[mA]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q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[nC]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Ɛ</a:t>
                      </a:r>
                      <a:r>
                        <a:rPr kumimoji="0" lang="en-US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[µm]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rep</a:t>
                      </a:r>
                      <a:endParaRPr kumimoji="0" lang="en-US" sz="2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[MHz]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cath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[MV/m]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5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ELBE at HZDR (operation at low q)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0.5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≤ 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0.5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30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E- XFEL upgraded to cw/lp mode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0.2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≤ 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0.2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50+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5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FLASH upgraded to cw/lp mode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0.2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≤ 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0.2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50+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5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ERL  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BERLinPro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at HZB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100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0.077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≤ 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1300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≥ 10+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5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ERL at BNL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500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0.7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≤ 1.4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704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30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WiERL</a:t>
                      </a:r>
                      <a:endParaRPr lang="en-US" sz="24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2000" marR="72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0.2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≤ 0.9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5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45</a:t>
                      </a:r>
                    </a:p>
                  </a:txBody>
                  <a:tcPr marL="36000" marR="36000" marT="18000" marB="18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505" y="1196752"/>
            <a:ext cx="6775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arameters of SRF injectors* for future applications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07504" y="6055244"/>
            <a:ext cx="6610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*I will not discuss DC-SRF hybrids (like Cornell or PKU designs).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39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18166" r="32797" b="40917"/>
          <a:stretch/>
        </p:blipFill>
        <p:spPr bwMode="auto">
          <a:xfrm>
            <a:off x="5212054" y="2228946"/>
            <a:ext cx="3032354" cy="183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7" descr="cavity 3d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61885" y="2294566"/>
            <a:ext cx="3509649" cy="163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576" y="548680"/>
            <a:ext cx="7776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Two  approaches to SRF photo-injector design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1124744"/>
            <a:ext cx="3600400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sc-cavity &amp; nc-cathode</a:t>
            </a:r>
          </a:p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I</a:t>
            </a:r>
            <a:r>
              <a:rPr lang="en-US" sz="28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beam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up to 500 mA</a:t>
            </a:r>
            <a:endParaRPr lang="en-GB" sz="20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36096" y="1124744"/>
            <a:ext cx="3466138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sc-cavity &amp; sc-cathode</a:t>
            </a:r>
          </a:p>
          <a:p>
            <a:pPr lvl="0"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I</a:t>
            </a:r>
            <a:r>
              <a:rPr lang="en-US" sz="2800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beam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~ 1 mA</a:t>
            </a:r>
            <a:endParaRPr lang="en-GB" sz="2000" baseline="-25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9170" y="2342253"/>
            <a:ext cx="3680742" cy="4046626"/>
            <a:chOff x="99170" y="2342253"/>
            <a:chExt cx="3680742" cy="4046626"/>
          </a:xfrm>
        </p:grpSpPr>
        <p:sp>
          <p:nvSpPr>
            <p:cNvPr id="29" name="Rectangle 28"/>
            <p:cNvSpPr/>
            <p:nvPr/>
          </p:nvSpPr>
          <p:spPr>
            <a:xfrm>
              <a:off x="2627784" y="2342253"/>
              <a:ext cx="1152128" cy="173481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9170" y="4126722"/>
              <a:ext cx="3320702" cy="2262157"/>
              <a:chOff x="99170" y="4126722"/>
              <a:chExt cx="3320702" cy="2262157"/>
            </a:xfrm>
          </p:grpSpPr>
          <p:sp>
            <p:nvSpPr>
              <p:cNvPr id="30" name="Line 36"/>
              <p:cNvSpPr>
                <a:spLocks noChangeShapeType="1"/>
              </p:cNvSpPr>
              <p:nvPr/>
            </p:nvSpPr>
            <p:spPr bwMode="auto">
              <a:xfrm flipH="1" flipV="1">
                <a:off x="3419872" y="4126722"/>
                <a:ext cx="0" cy="136084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1" name="Rectangle 3"/>
              <p:cNvSpPr>
                <a:spLocks noChangeArrowheads="1"/>
              </p:cNvSpPr>
              <p:nvPr/>
            </p:nvSpPr>
            <p:spPr bwMode="auto">
              <a:xfrm>
                <a:off x="99170" y="5373216"/>
                <a:ext cx="3320702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buSzPct val="80000"/>
                  <a:tabLst>
                    <a:tab pos="361950" algn="l"/>
                    <a:tab pos="723900" algn="l"/>
                  </a:tabLst>
                </a:pPr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Cons: </a:t>
                </a:r>
                <a:r>
                  <a:rPr lang="en-US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Load lock system makes integration of nc-cathode with sc-cavity very challenging. </a:t>
                </a:r>
                <a:endParaRPr lang="en-GB" sz="16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07504" y="4485096"/>
            <a:ext cx="35640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SzPct val="80000"/>
              <a:tabLst>
                <a:tab pos="361950" algn="l"/>
                <a:tab pos="723900" algn="l"/>
              </a:tabLs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Pros: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QE of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nc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cathodes is high. </a:t>
            </a:r>
            <a:endParaRPr lang="en-GB" sz="16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4788024" y="4471899"/>
            <a:ext cx="42611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Pros: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There is no load lock system.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Integration of sc-cathode with sc-cavity is less challenging.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72278" y="2294566"/>
            <a:ext cx="716145" cy="1734817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8171875" y="4029382"/>
            <a:ext cx="526" cy="4797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4824028" y="5680992"/>
            <a:ext cx="4189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buSzPct val="80000"/>
              <a:tabLst>
                <a:tab pos="361950" algn="l"/>
                <a:tab pos="723900" algn="l"/>
              </a:tabLs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Cons: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QE of metallic sc-cathode is low. </a:t>
            </a:r>
            <a:endParaRPr lang="en-GB" sz="16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/>
      <p:bldP spid="41" grpId="0" animBg="1"/>
      <p:bldP spid="42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3568" y="546523"/>
            <a:ext cx="7920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Two  approaches to SRF photo-injector design, cont.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1124744"/>
            <a:ext cx="3744416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sc-cavity &amp; nc-cathode</a:t>
            </a:r>
          </a:p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I</a:t>
            </a:r>
            <a:r>
              <a:rPr lang="en-US" sz="28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beam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up to 500 mA</a:t>
            </a:r>
            <a:endParaRPr lang="en-GB" sz="20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36096" y="1124744"/>
            <a:ext cx="3466138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sc-cavity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&amp;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sc-cathode</a:t>
            </a:r>
          </a:p>
          <a:p>
            <a:pPr lvl="0"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I</a:t>
            </a:r>
            <a:r>
              <a:rPr lang="en-US" sz="2800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beam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~ 1 mA</a:t>
            </a:r>
            <a:endParaRPr lang="en-GB" sz="2000" baseline="-25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6" descr="D:\Profile\jgl\Eigene Dateien\Gun 1\Pictures from JLab\P10001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40" y="3384797"/>
            <a:ext cx="2089168" cy="110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206C53"/>
              </a:clrFrom>
              <a:clrTo>
                <a:srgbClr val="206C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2592288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wifel.wisc.edu/images/cavityclean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24545" r="42624" b="19977"/>
          <a:stretch/>
        </p:blipFill>
        <p:spPr bwMode="auto">
          <a:xfrm>
            <a:off x="207634" y="4725144"/>
            <a:ext cx="1844086" cy="16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wifel.wisc.edu/images/SRF_Gun_Labele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t="26780" r="45798" b="26796"/>
          <a:stretch/>
        </p:blipFill>
        <p:spPr bwMode="auto">
          <a:xfrm>
            <a:off x="207634" y="4754838"/>
            <a:ext cx="1844085" cy="15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4140" y="2317109"/>
            <a:ext cx="1080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HZDR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1.3GHz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483143" y="3465005"/>
            <a:ext cx="1080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HZB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1.3GHz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339752" y="5127489"/>
            <a:ext cx="2142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Univ. Wisconsin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200 MHz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8" t="14117" r="10441" b="5098"/>
          <a:stretch/>
        </p:blipFill>
        <p:spPr>
          <a:xfrm>
            <a:off x="5146648" y="2314571"/>
            <a:ext cx="1565666" cy="12584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32240" y="2488703"/>
            <a:ext cx="24699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JLab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/DESY, 1.3GHz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efore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Febr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. 2012</a:t>
            </a:r>
            <a:endParaRPr lang="en-US" sz="2400" dirty="0"/>
          </a:p>
        </p:txBody>
      </p:sp>
      <p:pic>
        <p:nvPicPr>
          <p:cNvPr id="18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10138" r="24588" b="29062"/>
          <a:stretch/>
        </p:blipFill>
        <p:spPr bwMode="auto">
          <a:xfrm>
            <a:off x="5063716" y="3926058"/>
            <a:ext cx="1648599" cy="137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732240" y="4163546"/>
            <a:ext cx="24699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JLab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/DESY, 1.3GHz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after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Febr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. 2012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</a:rPr>
              <a:t>Plug option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00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 SRF photo-injectors,  TJNAF, May 19th,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879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92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				            c. Two approaches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12" y="546523"/>
            <a:ext cx="8856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80000"/>
              <a:tabLst>
                <a:tab pos="361950" algn="l"/>
                <a:tab pos="723900" algn="l"/>
              </a:tabLst>
            </a:pP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-cavity &amp; sc-cathode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= all superconducting photo-injector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3" name="Picture 51" descr="Cavities_color_corrected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53" y="1883170"/>
            <a:ext cx="4446302" cy="31257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18952" y="1109935"/>
            <a:ext cx="6056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story began in 2002 with these two at BNL 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2168789" y="5229199"/>
            <a:ext cx="50287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Cathode was the back wall made of </a:t>
            </a:r>
            <a:r>
              <a:rPr lang="en-US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Nb</a:t>
            </a:r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QE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= 10</a:t>
            </a:r>
            <a:r>
              <a:rPr lang="en-US" altLang="en-US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-5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@  </a:t>
            </a:r>
            <a:r>
              <a:rPr lang="el-G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λ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=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260 nm and 48 MV/m</a:t>
            </a:r>
          </a:p>
          <a:p>
            <a:pPr algn="ctr"/>
            <a:r>
              <a:rPr lang="en-US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</a:t>
            </a:r>
            <a:r>
              <a:rPr lang="en-US" altLang="en-US" sz="2400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laser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= 0.5W, spot 6 mm</a:t>
            </a:r>
            <a:r>
              <a:rPr lang="en-US" altLang="en-US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no quench!</a:t>
            </a:r>
            <a:endParaRPr lang="en-GB" altLang="en-US" sz="24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12112" y="1772816"/>
            <a:ext cx="8915966" cy="3246964"/>
            <a:chOff x="107504" y="2162473"/>
            <a:chExt cx="8915966" cy="324297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38431" r="51051" b="14328"/>
            <a:stretch/>
          </p:blipFill>
          <p:spPr>
            <a:xfrm>
              <a:off x="7015057" y="2162473"/>
              <a:ext cx="2008413" cy="3239796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253358" y="4932964"/>
              <a:ext cx="17490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Triveni Rao</a:t>
              </a:r>
              <a:endPara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86" t="11429" r="9444" b="33444"/>
            <a:stretch/>
          </p:blipFill>
          <p:spPr>
            <a:xfrm flipH="1">
              <a:off x="178654" y="2178223"/>
              <a:ext cx="1990134" cy="3227227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07504" y="4940604"/>
              <a:ext cx="21371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John Smedley</a:t>
              </a:r>
              <a:endParaRPr lang="en-GB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rmAutofit fontScale="97500"/>
      </a:bodyPr>
      <a:lstStyle>
        <a:defPPr algn="l">
          <a:defRPr sz="1800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2063</Words>
  <Application>Microsoft Office PowerPoint</Application>
  <PresentationFormat>On-screen Show (4:3)</PresentationFormat>
  <Paragraphs>443</Paragraphs>
  <Slides>32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1_Default Design</vt:lpstr>
      <vt:lpstr>Graph</vt:lpstr>
      <vt:lpstr>SRF photo-injectors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sekuto</dc:creator>
  <cp:lastModifiedBy>JLab Conference Guest Account</cp:lastModifiedBy>
  <cp:revision>2347</cp:revision>
  <cp:lastPrinted>2013-10-30T11:56:07Z</cp:lastPrinted>
  <dcterms:created xsi:type="dcterms:W3CDTF">2012-05-02T12:20:01Z</dcterms:created>
  <dcterms:modified xsi:type="dcterms:W3CDTF">2014-05-19T12:37:50Z</dcterms:modified>
</cp:coreProperties>
</file>