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9" r:id="rId3"/>
    <p:sldId id="294" r:id="rId4"/>
    <p:sldId id="269" r:id="rId5"/>
    <p:sldId id="291" r:id="rId6"/>
    <p:sldId id="260" r:id="rId7"/>
    <p:sldId id="295" r:id="rId8"/>
    <p:sldId id="335" r:id="rId9"/>
    <p:sldId id="331" r:id="rId10"/>
    <p:sldId id="332" r:id="rId11"/>
    <p:sldId id="353" r:id="rId12"/>
    <p:sldId id="354" r:id="rId13"/>
    <p:sldId id="352" r:id="rId14"/>
    <p:sldId id="296" r:id="rId15"/>
    <p:sldId id="344" r:id="rId16"/>
    <p:sldId id="345" r:id="rId17"/>
    <p:sldId id="346" r:id="rId18"/>
    <p:sldId id="347" r:id="rId19"/>
    <p:sldId id="348" r:id="rId20"/>
    <p:sldId id="333" r:id="rId21"/>
    <p:sldId id="329" r:id="rId22"/>
    <p:sldId id="256" r:id="rId23"/>
    <p:sldId id="288" r:id="rId24"/>
    <p:sldId id="351" r:id="rId25"/>
    <p:sldId id="350" r:id="rId26"/>
    <p:sldId id="34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652" autoAdjust="0"/>
    <p:restoredTop sz="97002" autoAdjust="0"/>
  </p:normalViewPr>
  <p:slideViewPr>
    <p:cSldViewPr snapToGrid="0" snapToObjects="1">
      <p:cViewPr varScale="1">
        <p:scale>
          <a:sx n="133" d="100"/>
          <a:sy n="133" d="100"/>
        </p:scale>
        <p:origin x="-20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AFB6A-AD7F-DF44-999A-BE27690DE218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248D6-2B72-C44A-8717-FE4740D1D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92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37C65-A9F4-3F48-AF79-CA8873312F5D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40BB6-626D-874B-B281-1DB351B3C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29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C9221-997C-FA40-BF97-96F396D168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1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C9221-997C-FA40-BF97-96F396D168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3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0097-0065-4E4F-805A-BFB064204B13}" type="datetime1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8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5307-81EA-6E4D-89C7-D091F5DD2C41}" type="datetime1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F795-761D-B04D-B747-56755FF0703C}" type="datetime1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7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59DF-FB76-AA47-9E2D-1C29CEC93E45}" type="datetime1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8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848F5-84A9-D148-B7E0-244A8717E7EA}" type="datetime1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62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9B2FE-D67B-BD4F-8141-1E0799D543D8}" type="datetime1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5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16F8-C3AD-E24F-A03F-64ACBB097AB4}" type="datetime1">
              <a:rPr lang="en-US" smtClean="0"/>
              <a:t>12/1/15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2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0B706-F147-A24C-B100-CDEB8534A8C1}" type="datetime1">
              <a:rPr lang="en-US" smtClean="0"/>
              <a:t>12/1/15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9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F234-46F8-C74F-8AFE-6AD691546E95}" type="datetime1">
              <a:rPr lang="en-US" smtClean="0"/>
              <a:t>12/1/15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99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F10-71F7-244F-9FFB-92C21206C796}" type="datetime1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6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09C2-3A8B-094E-BA70-A2928C51EE42}" type="datetime1">
              <a:rPr lang="en-US" smtClean="0"/>
              <a:t>12/1/15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184E9-ACB1-3246-B5C0-6DC29DD97B32}" type="datetime1">
              <a:rPr lang="en-US" smtClean="0"/>
              <a:t>12/1/15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A4026-907A-D64A-81C3-78B78C13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3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microsoft.com/office/2007/relationships/hdphoto" Target="../media/hdphoto1.wdp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emf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2.wdp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6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7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08105" y="2232914"/>
            <a:ext cx="7821247" cy="114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0" dirty="0" smtClean="0">
                <a:solidFill>
                  <a:srgbClr val="0070D1"/>
                </a:solidFill>
                <a:cs typeface="Tahoma"/>
              </a:rPr>
              <a:t>Development of superconducting sensor arrays at NIST</a:t>
            </a:r>
            <a:endParaRPr lang="en-US" sz="3200" b="0" dirty="0">
              <a:solidFill>
                <a:srgbClr val="0070D1"/>
              </a:solidFill>
              <a:cs typeface="Tahoma"/>
            </a:endParaRP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16625" y="3688230"/>
            <a:ext cx="5276515" cy="728686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defTabSz="914400">
              <a:lnSpc>
                <a:spcPct val="90000"/>
              </a:lnSpc>
              <a:spcBef>
                <a:spcPts val="800"/>
              </a:spcBef>
            </a:pPr>
            <a:r>
              <a:rPr lang="en-US" sz="8000" dirty="0" smtClean="0">
                <a:solidFill>
                  <a:srgbClr val="0070D1"/>
                </a:solidFill>
                <a:latin typeface="+mj-lt"/>
              </a:rPr>
              <a:t>Joel Ullom</a:t>
            </a:r>
            <a:endParaRPr lang="en-US" sz="8000" dirty="0">
              <a:solidFill>
                <a:srgbClr val="0070D1"/>
              </a:solidFill>
              <a:latin typeface="+mj-lt"/>
            </a:endParaRPr>
          </a:p>
          <a:p>
            <a:pPr defTabSz="914400">
              <a:lnSpc>
                <a:spcPct val="90000"/>
              </a:lnSpc>
              <a:spcBef>
                <a:spcPts val="800"/>
              </a:spcBef>
            </a:pPr>
            <a:r>
              <a:rPr lang="en-US" sz="8000" dirty="0" smtClean="0">
                <a:solidFill>
                  <a:srgbClr val="0070D1"/>
                </a:solidFill>
                <a:latin typeface="+mj-lt"/>
              </a:rPr>
              <a:t>Group Leader, Quantum Sensors</a:t>
            </a:r>
          </a:p>
          <a:p>
            <a:pPr defTabSz="914400">
              <a:lnSpc>
                <a:spcPct val="90000"/>
              </a:lnSpc>
              <a:spcBef>
                <a:spcPts val="800"/>
              </a:spcBef>
            </a:pPr>
            <a:r>
              <a:rPr lang="en-US" sz="8000" dirty="0" smtClean="0">
                <a:solidFill>
                  <a:srgbClr val="0070D1"/>
                </a:solidFill>
                <a:latin typeface="+mj-lt"/>
              </a:rPr>
              <a:t>NIST</a:t>
            </a:r>
          </a:p>
          <a:p>
            <a:pPr defTabSz="914400">
              <a:lnSpc>
                <a:spcPct val="90000"/>
              </a:lnSpc>
              <a:spcBef>
                <a:spcPts val="800"/>
              </a:spcBef>
            </a:pPr>
            <a:endParaRPr lang="en-US" sz="8000" dirty="0">
              <a:solidFill>
                <a:srgbClr val="0070D1"/>
              </a:solidFill>
              <a:latin typeface="+mj-lt"/>
            </a:endParaRPr>
          </a:p>
          <a:p>
            <a:pPr defTabSz="914400">
              <a:lnSpc>
                <a:spcPct val="90000"/>
              </a:lnSpc>
              <a:spcBef>
                <a:spcPts val="800"/>
              </a:spcBef>
            </a:pPr>
            <a:r>
              <a:rPr lang="en-US" sz="8000" dirty="0" err="1" smtClean="0">
                <a:solidFill>
                  <a:srgbClr val="0070D1"/>
                </a:solidFill>
                <a:latin typeface="+mj-lt"/>
              </a:rPr>
              <a:t>joel.ullom@nist.gov</a:t>
            </a:r>
            <a:endParaRPr lang="en-US" sz="8000" dirty="0" smtClean="0">
              <a:solidFill>
                <a:srgbClr val="0070D1"/>
              </a:solidFill>
              <a:latin typeface="+mj-lt"/>
            </a:endParaRPr>
          </a:p>
          <a:p>
            <a:pPr defTabSz="914400">
              <a:lnSpc>
                <a:spcPct val="90000"/>
              </a:lnSpc>
              <a:spcBef>
                <a:spcPts val="800"/>
              </a:spcBef>
            </a:pPr>
            <a:endParaRPr lang="en-US" dirty="0">
              <a:latin typeface="Tahoma" pitchFamily="-65" charset="0"/>
            </a:endParaRPr>
          </a:p>
          <a:p>
            <a:pPr defTabSz="914400">
              <a:lnSpc>
                <a:spcPct val="90000"/>
              </a:lnSpc>
              <a:spcBef>
                <a:spcPts val="800"/>
              </a:spcBef>
            </a:pPr>
            <a:endParaRPr lang="en-US" dirty="0">
              <a:latin typeface="Tahoma" pitchFamily="-65" charset="0"/>
            </a:endParaRPr>
          </a:p>
          <a:p>
            <a:pPr defTabSz="914400">
              <a:lnSpc>
                <a:spcPct val="90000"/>
              </a:lnSpc>
              <a:spcBef>
                <a:spcPts val="2000"/>
              </a:spcBef>
            </a:pPr>
            <a:endParaRPr lang="en-US" dirty="0">
              <a:latin typeface="Tahoma" pitchFamily="-65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8"/>
          <p:cNvSpPr>
            <a:spLocks noChangeShapeType="1"/>
          </p:cNvSpPr>
          <p:nvPr/>
        </p:nvSpPr>
        <p:spPr bwMode="auto">
          <a:xfrm>
            <a:off x="204108" y="550860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31"/>
          <p:cNvSpPr>
            <a:spLocks noChangeArrowheads="1"/>
          </p:cNvSpPr>
          <p:nvPr/>
        </p:nvSpPr>
        <p:spPr bwMode="auto">
          <a:xfrm>
            <a:off x="470203" y="68260"/>
            <a:ext cx="74700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What makes up a superconducting spectrometer?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8409" y="44156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 descr="13147909354_d9ee233dc6_k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801" y="726642"/>
            <a:ext cx="2852999" cy="2453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snout_phot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5646" y="3379046"/>
            <a:ext cx="3184258" cy="281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625"/>
                    </a14:imgEffect>
                    <a14:imgEffect>
                      <a14:brightnessContrast bright="4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38" y="1060730"/>
            <a:ext cx="3755110" cy="540369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310175" y="1699172"/>
            <a:ext cx="0" cy="3818759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0175" y="3363728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95406" y="6190990"/>
            <a:ext cx="25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readout circuitry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61798" y="2190259"/>
            <a:ext cx="1365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cryogen-free 50 </a:t>
            </a:r>
            <a:r>
              <a:rPr lang="en-US" dirty="0" err="1" smtClean="0"/>
              <a:t>mK</a:t>
            </a:r>
            <a:r>
              <a:rPr lang="en-US" dirty="0" smtClean="0"/>
              <a:t> platform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286417" y="2190259"/>
            <a:ext cx="6653875" cy="36517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745" y="3113589"/>
            <a:ext cx="4340056" cy="1731242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286417" y="2775035"/>
            <a:ext cx="4707467" cy="338554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CLK</a:t>
            </a:r>
            <a:r>
              <a:rPr lang="en-US" sz="1600" dirty="0" smtClean="0"/>
              <a:t>   </a:t>
            </a:r>
            <a:r>
              <a:rPr lang="en-US" sz="1600" u="sng" dirty="0" smtClean="0"/>
              <a:t>            DFB              </a:t>
            </a:r>
            <a:r>
              <a:rPr lang="en-US" sz="1600" dirty="0" smtClean="0"/>
              <a:t>     </a:t>
            </a:r>
            <a:r>
              <a:rPr lang="en-US" sz="1600" u="sng" dirty="0" smtClean="0"/>
              <a:t>RA16</a:t>
            </a:r>
            <a:r>
              <a:rPr lang="en-US" sz="1600" dirty="0" smtClean="0"/>
              <a:t>      </a:t>
            </a:r>
            <a:r>
              <a:rPr lang="en-US" sz="1600" u="sng" dirty="0" smtClean="0"/>
              <a:t>QDC 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u="sng" dirty="0" smtClean="0"/>
              <a:t>power  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336800" y="2270667"/>
            <a:ext cx="276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feedback electronics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32951" y="3492357"/>
            <a:ext cx="1905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software, lots and lots of software …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36760" y="726641"/>
            <a:ext cx="1206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sensors and collimator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44029" y="5229435"/>
            <a:ext cx="53900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 smtClean="0"/>
              <a:t>Technology overview:</a:t>
            </a:r>
          </a:p>
          <a:p>
            <a:r>
              <a:rPr lang="en-US" sz="2400" baseline="30000" dirty="0" smtClean="0"/>
              <a:t>Bennett and Ullom, </a:t>
            </a:r>
            <a:r>
              <a:rPr lang="en-US" sz="2400" baseline="30000" dirty="0" err="1" smtClean="0"/>
              <a:t>Supercond</a:t>
            </a:r>
            <a:r>
              <a:rPr lang="en-US" sz="2400" baseline="30000" dirty="0"/>
              <a:t>. Sci. Technol. 28 (2015) 084003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2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90" y="849281"/>
            <a:ext cx="3862455" cy="514665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Simple, robust cryogenics enable dissemination of cryogenic sensors</a:t>
            </a:r>
          </a:p>
          <a:p>
            <a:endParaRPr lang="en-US" sz="1800" dirty="0"/>
          </a:p>
          <a:p>
            <a:r>
              <a:rPr lang="en-US" sz="1800" dirty="0" smtClean="0"/>
              <a:t>Designed &amp; commercialized pulse tube-cooled adiabatic demagnetization refrigerator compatible with up to 256 pixels</a:t>
            </a:r>
          </a:p>
          <a:p>
            <a:endParaRPr lang="en-US" sz="1800" dirty="0"/>
          </a:p>
          <a:p>
            <a:r>
              <a:rPr lang="en-US" sz="1800" dirty="0" smtClean="0"/>
              <a:t>Several 10’s of units sold worldwide</a:t>
            </a:r>
          </a:p>
          <a:p>
            <a:endParaRPr lang="en-US" sz="1800" dirty="0"/>
          </a:p>
          <a:p>
            <a:r>
              <a:rPr lang="en-US" sz="1800" dirty="0" smtClean="0"/>
              <a:t>Taking steps towards next-generation refrigerators compatible with </a:t>
            </a:r>
            <a:r>
              <a:rPr lang="en-US" sz="1800" dirty="0" err="1" smtClean="0"/>
              <a:t>kilopixel</a:t>
            </a:r>
            <a:r>
              <a:rPr lang="en-US" sz="1800" dirty="0" smtClean="0"/>
              <a:t> arrays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endParaRPr lang="en-US" sz="1000" dirty="0" smtClean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3336"/>
            <a:ext cx="5880830" cy="344664"/>
          </a:xfrm>
          <a:prstGeom prst="rect">
            <a:avLst/>
          </a:prstGeom>
        </p:spPr>
      </p:pic>
      <p:sp>
        <p:nvSpPr>
          <p:cNvPr id="9" name="Line 78"/>
          <p:cNvSpPr>
            <a:spLocks noChangeShapeType="1"/>
          </p:cNvSpPr>
          <p:nvPr/>
        </p:nvSpPr>
        <p:spPr bwMode="auto">
          <a:xfrm>
            <a:off x="302430" y="575797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31"/>
          <p:cNvSpPr>
            <a:spLocks noChangeArrowheads="1"/>
          </p:cNvSpPr>
          <p:nvPr/>
        </p:nvSpPr>
        <p:spPr bwMode="auto">
          <a:xfrm>
            <a:off x="470203" y="68260"/>
            <a:ext cx="65042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Recent: no liquid cryogens to reach 100 </a:t>
            </a:r>
            <a:r>
              <a:rPr lang="en-US" sz="2800" dirty="0" err="1" smtClean="0">
                <a:solidFill>
                  <a:srgbClr val="0070D1"/>
                </a:solidFill>
                <a:latin typeface="+mj-lt"/>
                <a:cs typeface="Tahoma"/>
              </a:rPr>
              <a:t>mK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pic>
        <p:nvPicPr>
          <p:cNvPr id="15" name="Picture 5" descr="Microcal Pictures 06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193" y="935034"/>
            <a:ext cx="3947533" cy="526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8664746" y="935034"/>
            <a:ext cx="0" cy="526120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6518" y="3432003"/>
            <a:ext cx="58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6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8"/>
          <p:cNvSpPr>
            <a:spLocks noChangeShapeType="1"/>
          </p:cNvSpPr>
          <p:nvPr/>
        </p:nvSpPr>
        <p:spPr bwMode="auto">
          <a:xfrm>
            <a:off x="204108" y="627063"/>
            <a:ext cx="8577374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Rectangle 131"/>
          <p:cNvSpPr>
            <a:spLocks noChangeArrowheads="1"/>
          </p:cNvSpPr>
          <p:nvPr/>
        </p:nvSpPr>
        <p:spPr bwMode="auto">
          <a:xfrm>
            <a:off x="210447" y="144463"/>
            <a:ext cx="49408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</a:rPr>
              <a:t>Core technology: SQUID readout</a:t>
            </a:r>
            <a:endParaRPr lang="en-US" sz="2800" dirty="0">
              <a:solidFill>
                <a:srgbClr val="0070D1"/>
              </a:solidFill>
              <a:latin typeface="+mj-lt"/>
            </a:endParaRPr>
          </a:p>
        </p:txBody>
      </p:sp>
      <p:sp>
        <p:nvSpPr>
          <p:cNvPr id="433" name="TextBox 432"/>
          <p:cNvSpPr txBox="1"/>
          <p:nvPr/>
        </p:nvSpPr>
        <p:spPr>
          <a:xfrm>
            <a:off x="556045" y="653642"/>
            <a:ext cx="8107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SQUIDS = versatile, low noise current amplifiers that provide useful signal gain between superconducting sensors and conventional electronics</a:t>
            </a:r>
            <a:endParaRPr lang="en-US" sz="1800" dirty="0"/>
          </a:p>
        </p:txBody>
      </p:sp>
      <p:pic>
        <p:nvPicPr>
          <p:cNvPr id="6" name="Picture 10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937" y="1739801"/>
            <a:ext cx="1712454" cy="159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08"/>
          <p:cNvSpPr>
            <a:spLocks noChangeShapeType="1"/>
          </p:cNvSpPr>
          <p:nvPr/>
        </p:nvSpPr>
        <p:spPr bwMode="auto">
          <a:xfrm>
            <a:off x="7356543" y="1830149"/>
            <a:ext cx="0" cy="13328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109"/>
          <p:cNvSpPr txBox="1">
            <a:spLocks noChangeArrowheads="1"/>
          </p:cNvSpPr>
          <p:nvPr/>
        </p:nvSpPr>
        <p:spPr bwMode="auto">
          <a:xfrm>
            <a:off x="7362902" y="2246355"/>
            <a:ext cx="78323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0.2 mm</a:t>
            </a:r>
          </a:p>
        </p:txBody>
      </p:sp>
      <p:sp>
        <p:nvSpPr>
          <p:cNvPr id="9" name="Text Box 111"/>
          <p:cNvSpPr txBox="1">
            <a:spLocks noChangeArrowheads="1"/>
          </p:cNvSpPr>
          <p:nvPr/>
        </p:nvSpPr>
        <p:spPr bwMode="auto">
          <a:xfrm>
            <a:off x="5182225" y="1401247"/>
            <a:ext cx="2362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dirty="0" smtClean="0">
                <a:latin typeface="Arial" charset="0"/>
              </a:rPr>
              <a:t>SQUID </a:t>
            </a:r>
            <a:r>
              <a:rPr lang="en-US" sz="1600" dirty="0">
                <a:latin typeface="Arial" charset="0"/>
              </a:rPr>
              <a:t>current amplifier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0" name="Group 129"/>
          <p:cNvGrpSpPr>
            <a:grpSpLocks/>
          </p:cNvGrpSpPr>
          <p:nvPr/>
        </p:nvGrpSpPr>
        <p:grpSpPr bwMode="auto">
          <a:xfrm>
            <a:off x="690370" y="1413264"/>
            <a:ext cx="3312525" cy="2061121"/>
            <a:chOff x="3688" y="475"/>
            <a:chExt cx="2616" cy="1627"/>
          </a:xfrm>
        </p:grpSpPr>
        <p:grpSp>
          <p:nvGrpSpPr>
            <p:cNvPr id="11" name="Group 78"/>
            <p:cNvGrpSpPr>
              <a:grpSpLocks/>
            </p:cNvGrpSpPr>
            <p:nvPr/>
          </p:nvGrpSpPr>
          <p:grpSpPr bwMode="auto">
            <a:xfrm>
              <a:off x="3798" y="790"/>
              <a:ext cx="1210" cy="1197"/>
              <a:chOff x="3312" y="1728"/>
              <a:chExt cx="1152" cy="1248"/>
            </a:xfrm>
          </p:grpSpPr>
          <p:sp>
            <p:nvSpPr>
              <p:cNvPr id="18" name="Rectangle 79"/>
              <p:cNvSpPr>
                <a:spLocks noChangeArrowheads="1"/>
              </p:cNvSpPr>
              <p:nvPr/>
            </p:nvSpPr>
            <p:spPr bwMode="auto">
              <a:xfrm>
                <a:off x="3312" y="1728"/>
                <a:ext cx="1152" cy="12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9" name="Group 80"/>
              <p:cNvGrpSpPr>
                <a:grpSpLocks/>
              </p:cNvGrpSpPr>
              <p:nvPr/>
            </p:nvGrpSpPr>
            <p:grpSpPr bwMode="auto">
              <a:xfrm>
                <a:off x="3327" y="1824"/>
                <a:ext cx="1058" cy="1081"/>
                <a:chOff x="3605" y="1703"/>
                <a:chExt cx="1405" cy="1369"/>
              </a:xfrm>
            </p:grpSpPr>
            <p:sp>
              <p:nvSpPr>
                <p:cNvPr id="20" name="Oval 81"/>
                <p:cNvSpPr>
                  <a:spLocks noChangeArrowheads="1"/>
                </p:cNvSpPr>
                <p:nvPr/>
              </p:nvSpPr>
              <p:spPr bwMode="auto">
                <a:xfrm>
                  <a:off x="4524" y="1811"/>
                  <a:ext cx="432" cy="432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Freeform 82"/>
                <p:cNvSpPr>
                  <a:spLocks/>
                </p:cNvSpPr>
                <p:nvPr/>
              </p:nvSpPr>
              <p:spPr bwMode="auto">
                <a:xfrm>
                  <a:off x="4740" y="1703"/>
                  <a:ext cx="1" cy="108"/>
                </a:xfrm>
                <a:custGeom>
                  <a:avLst/>
                  <a:gdLst>
                    <a:gd name="T0" fmla="*/ 0 w 1"/>
                    <a:gd name="T1" fmla="*/ 108 h 108"/>
                    <a:gd name="T2" fmla="*/ 0 w 1"/>
                    <a:gd name="T3" fmla="*/ 0 h 108"/>
                    <a:gd name="T4" fmla="*/ 0 w 1"/>
                    <a:gd name="T5" fmla="*/ 108 h 108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8"/>
                    <a:gd name="T11" fmla="*/ 1 w 1"/>
                    <a:gd name="T12" fmla="*/ 108 h 1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8">
                      <a:moveTo>
                        <a:pt x="0" y="108"/>
                      </a:moveTo>
                      <a:lnTo>
                        <a:pt x="0" y="0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Freeform 83"/>
                <p:cNvSpPr>
                  <a:spLocks/>
                </p:cNvSpPr>
                <p:nvPr/>
              </p:nvSpPr>
              <p:spPr bwMode="auto">
                <a:xfrm>
                  <a:off x="4740" y="2243"/>
                  <a:ext cx="1" cy="108"/>
                </a:xfrm>
                <a:custGeom>
                  <a:avLst/>
                  <a:gdLst>
                    <a:gd name="T0" fmla="*/ 0 w 1"/>
                    <a:gd name="T1" fmla="*/ 0 h 108"/>
                    <a:gd name="T2" fmla="*/ 0 w 1"/>
                    <a:gd name="T3" fmla="*/ 108 h 108"/>
                    <a:gd name="T4" fmla="*/ 0 w 1"/>
                    <a:gd name="T5" fmla="*/ 0 h 108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8"/>
                    <a:gd name="T11" fmla="*/ 1 w 1"/>
                    <a:gd name="T12" fmla="*/ 108 h 1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8">
                      <a:moveTo>
                        <a:pt x="0" y="0"/>
                      </a:moveTo>
                      <a:lnTo>
                        <a:pt x="0" y="1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84"/>
                <p:cNvSpPr>
                  <a:spLocks/>
                </p:cNvSpPr>
                <p:nvPr/>
              </p:nvSpPr>
              <p:spPr bwMode="auto">
                <a:xfrm>
                  <a:off x="4902" y="1973"/>
                  <a:ext cx="108" cy="108"/>
                </a:xfrm>
                <a:custGeom>
                  <a:avLst/>
                  <a:gdLst>
                    <a:gd name="T0" fmla="*/ 108 w 108"/>
                    <a:gd name="T1" fmla="*/ 108 h 108"/>
                    <a:gd name="T2" fmla="*/ 0 w 108"/>
                    <a:gd name="T3" fmla="*/ 0 h 108"/>
                    <a:gd name="T4" fmla="*/ 108 w 108"/>
                    <a:gd name="T5" fmla="*/ 108 h 108"/>
                    <a:gd name="T6" fmla="*/ 0 60000 65536"/>
                    <a:gd name="T7" fmla="*/ 0 60000 65536"/>
                    <a:gd name="T8" fmla="*/ 0 60000 65536"/>
                    <a:gd name="T9" fmla="*/ 0 w 108"/>
                    <a:gd name="T10" fmla="*/ 0 h 108"/>
                    <a:gd name="T11" fmla="*/ 108 w 108"/>
                    <a:gd name="T12" fmla="*/ 108 h 1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8" h="108">
                      <a:moveTo>
                        <a:pt x="108" y="108"/>
                      </a:moveTo>
                      <a:lnTo>
                        <a:pt x="0" y="0"/>
                      </a:lnTo>
                      <a:lnTo>
                        <a:pt x="108" y="108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85"/>
                <p:cNvSpPr>
                  <a:spLocks/>
                </p:cNvSpPr>
                <p:nvPr/>
              </p:nvSpPr>
              <p:spPr bwMode="auto">
                <a:xfrm>
                  <a:off x="4902" y="1973"/>
                  <a:ext cx="108" cy="108"/>
                </a:xfrm>
                <a:custGeom>
                  <a:avLst/>
                  <a:gdLst>
                    <a:gd name="T0" fmla="*/ 108 w 108"/>
                    <a:gd name="T1" fmla="*/ 0 h 108"/>
                    <a:gd name="T2" fmla="*/ 0 w 108"/>
                    <a:gd name="T3" fmla="*/ 108 h 108"/>
                    <a:gd name="T4" fmla="*/ 108 w 108"/>
                    <a:gd name="T5" fmla="*/ 0 h 108"/>
                    <a:gd name="T6" fmla="*/ 0 60000 65536"/>
                    <a:gd name="T7" fmla="*/ 0 60000 65536"/>
                    <a:gd name="T8" fmla="*/ 0 60000 65536"/>
                    <a:gd name="T9" fmla="*/ 0 w 108"/>
                    <a:gd name="T10" fmla="*/ 0 h 108"/>
                    <a:gd name="T11" fmla="*/ 108 w 108"/>
                    <a:gd name="T12" fmla="*/ 108 h 1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8" h="108">
                      <a:moveTo>
                        <a:pt x="108" y="0"/>
                      </a:moveTo>
                      <a:lnTo>
                        <a:pt x="0" y="108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86"/>
                <p:cNvSpPr>
                  <a:spLocks/>
                </p:cNvSpPr>
                <p:nvPr/>
              </p:nvSpPr>
              <p:spPr bwMode="auto">
                <a:xfrm>
                  <a:off x="4470" y="1973"/>
                  <a:ext cx="108" cy="108"/>
                </a:xfrm>
                <a:custGeom>
                  <a:avLst/>
                  <a:gdLst>
                    <a:gd name="T0" fmla="*/ 108 w 108"/>
                    <a:gd name="T1" fmla="*/ 108 h 108"/>
                    <a:gd name="T2" fmla="*/ 0 w 108"/>
                    <a:gd name="T3" fmla="*/ 0 h 108"/>
                    <a:gd name="T4" fmla="*/ 108 w 108"/>
                    <a:gd name="T5" fmla="*/ 108 h 108"/>
                    <a:gd name="T6" fmla="*/ 0 60000 65536"/>
                    <a:gd name="T7" fmla="*/ 0 60000 65536"/>
                    <a:gd name="T8" fmla="*/ 0 60000 65536"/>
                    <a:gd name="T9" fmla="*/ 0 w 108"/>
                    <a:gd name="T10" fmla="*/ 0 h 108"/>
                    <a:gd name="T11" fmla="*/ 108 w 108"/>
                    <a:gd name="T12" fmla="*/ 108 h 1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8" h="108">
                      <a:moveTo>
                        <a:pt x="108" y="108"/>
                      </a:moveTo>
                      <a:lnTo>
                        <a:pt x="0" y="0"/>
                      </a:lnTo>
                      <a:lnTo>
                        <a:pt x="108" y="108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87"/>
                <p:cNvSpPr>
                  <a:spLocks/>
                </p:cNvSpPr>
                <p:nvPr/>
              </p:nvSpPr>
              <p:spPr bwMode="auto">
                <a:xfrm>
                  <a:off x="4470" y="1973"/>
                  <a:ext cx="108" cy="108"/>
                </a:xfrm>
                <a:custGeom>
                  <a:avLst/>
                  <a:gdLst>
                    <a:gd name="T0" fmla="*/ 108 w 108"/>
                    <a:gd name="T1" fmla="*/ 0 h 108"/>
                    <a:gd name="T2" fmla="*/ 0 w 108"/>
                    <a:gd name="T3" fmla="*/ 108 h 108"/>
                    <a:gd name="T4" fmla="*/ 108 w 108"/>
                    <a:gd name="T5" fmla="*/ 0 h 108"/>
                    <a:gd name="T6" fmla="*/ 0 60000 65536"/>
                    <a:gd name="T7" fmla="*/ 0 60000 65536"/>
                    <a:gd name="T8" fmla="*/ 0 60000 65536"/>
                    <a:gd name="T9" fmla="*/ 0 w 108"/>
                    <a:gd name="T10" fmla="*/ 0 h 108"/>
                    <a:gd name="T11" fmla="*/ 108 w 108"/>
                    <a:gd name="T12" fmla="*/ 108 h 1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8" h="108">
                      <a:moveTo>
                        <a:pt x="108" y="0"/>
                      </a:moveTo>
                      <a:lnTo>
                        <a:pt x="0" y="108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Line 88"/>
                <p:cNvSpPr>
                  <a:spLocks noChangeShapeType="1"/>
                </p:cNvSpPr>
                <p:nvPr/>
              </p:nvSpPr>
              <p:spPr bwMode="auto">
                <a:xfrm>
                  <a:off x="4496" y="2531"/>
                  <a:ext cx="1" cy="1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89"/>
                <p:cNvSpPr>
                  <a:spLocks noChangeShapeType="1"/>
                </p:cNvSpPr>
                <p:nvPr/>
              </p:nvSpPr>
              <p:spPr bwMode="auto">
                <a:xfrm>
                  <a:off x="3758" y="2171"/>
                  <a:ext cx="1" cy="1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90"/>
                <p:cNvSpPr>
                  <a:spLocks/>
                </p:cNvSpPr>
                <p:nvPr/>
              </p:nvSpPr>
              <p:spPr bwMode="auto">
                <a:xfrm>
                  <a:off x="3758" y="1703"/>
                  <a:ext cx="630" cy="1152"/>
                </a:xfrm>
                <a:custGeom>
                  <a:avLst/>
                  <a:gdLst>
                    <a:gd name="T0" fmla="*/ 0 w 315"/>
                    <a:gd name="T1" fmla="*/ 234 h 576"/>
                    <a:gd name="T2" fmla="*/ 0 w 315"/>
                    <a:gd name="T3" fmla="*/ 0 h 576"/>
                    <a:gd name="T4" fmla="*/ 288 w 315"/>
                    <a:gd name="T5" fmla="*/ 0 h 576"/>
                    <a:gd name="T6" fmla="*/ 288 w 315"/>
                    <a:gd name="T7" fmla="*/ 81 h 576"/>
                    <a:gd name="T8" fmla="*/ 315 w 315"/>
                    <a:gd name="T9" fmla="*/ 108 h 576"/>
                    <a:gd name="T10" fmla="*/ 288 w 315"/>
                    <a:gd name="T11" fmla="*/ 135 h 576"/>
                    <a:gd name="T12" fmla="*/ 315 w 315"/>
                    <a:gd name="T13" fmla="*/ 162 h 576"/>
                    <a:gd name="T14" fmla="*/ 288 w 315"/>
                    <a:gd name="T15" fmla="*/ 189 h 576"/>
                    <a:gd name="T16" fmla="*/ 315 w 315"/>
                    <a:gd name="T17" fmla="*/ 216 h 576"/>
                    <a:gd name="T18" fmla="*/ 288 w 315"/>
                    <a:gd name="T19" fmla="*/ 243 h 576"/>
                    <a:gd name="T20" fmla="*/ 288 w 315"/>
                    <a:gd name="T21" fmla="*/ 414 h 576"/>
                    <a:gd name="T22" fmla="*/ 315 w 315"/>
                    <a:gd name="T23" fmla="*/ 427 h 576"/>
                    <a:gd name="T24" fmla="*/ 261 w 315"/>
                    <a:gd name="T25" fmla="*/ 454 h 576"/>
                    <a:gd name="T26" fmla="*/ 315 w 315"/>
                    <a:gd name="T27" fmla="*/ 481 h 576"/>
                    <a:gd name="T28" fmla="*/ 261 w 315"/>
                    <a:gd name="T29" fmla="*/ 508 h 576"/>
                    <a:gd name="T30" fmla="*/ 288 w 315"/>
                    <a:gd name="T31" fmla="*/ 522 h 576"/>
                    <a:gd name="T32" fmla="*/ 288 w 315"/>
                    <a:gd name="T33" fmla="*/ 576 h 576"/>
                    <a:gd name="T34" fmla="*/ 0 w 315"/>
                    <a:gd name="T35" fmla="*/ 576 h 576"/>
                    <a:gd name="T36" fmla="*/ 0 w 315"/>
                    <a:gd name="T37" fmla="*/ 342 h 57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15"/>
                    <a:gd name="T58" fmla="*/ 0 h 576"/>
                    <a:gd name="T59" fmla="*/ 315 w 315"/>
                    <a:gd name="T60" fmla="*/ 576 h 57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15" h="576">
                      <a:moveTo>
                        <a:pt x="0" y="23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88" y="81"/>
                        <a:pt x="288" y="81"/>
                        <a:pt x="288" y="81"/>
                      </a:cubicBezTo>
                      <a:cubicBezTo>
                        <a:pt x="288" y="81"/>
                        <a:pt x="315" y="81"/>
                        <a:pt x="315" y="108"/>
                      </a:cubicBezTo>
                      <a:cubicBezTo>
                        <a:pt x="315" y="135"/>
                        <a:pt x="288" y="135"/>
                        <a:pt x="288" y="135"/>
                      </a:cubicBezTo>
                      <a:cubicBezTo>
                        <a:pt x="288" y="135"/>
                        <a:pt x="315" y="135"/>
                        <a:pt x="315" y="162"/>
                      </a:cubicBezTo>
                      <a:cubicBezTo>
                        <a:pt x="315" y="189"/>
                        <a:pt x="288" y="189"/>
                        <a:pt x="288" y="189"/>
                      </a:cubicBezTo>
                      <a:cubicBezTo>
                        <a:pt x="288" y="189"/>
                        <a:pt x="315" y="189"/>
                        <a:pt x="315" y="216"/>
                      </a:cubicBezTo>
                      <a:cubicBezTo>
                        <a:pt x="315" y="243"/>
                        <a:pt x="288" y="243"/>
                        <a:pt x="288" y="243"/>
                      </a:cubicBezTo>
                      <a:cubicBezTo>
                        <a:pt x="288" y="414"/>
                        <a:pt x="288" y="414"/>
                        <a:pt x="288" y="414"/>
                      </a:cubicBezTo>
                      <a:cubicBezTo>
                        <a:pt x="315" y="427"/>
                        <a:pt x="315" y="427"/>
                        <a:pt x="315" y="427"/>
                      </a:cubicBezTo>
                      <a:cubicBezTo>
                        <a:pt x="261" y="454"/>
                        <a:pt x="261" y="454"/>
                        <a:pt x="261" y="454"/>
                      </a:cubicBezTo>
                      <a:cubicBezTo>
                        <a:pt x="315" y="481"/>
                        <a:pt x="315" y="481"/>
                        <a:pt x="315" y="481"/>
                      </a:cubicBezTo>
                      <a:cubicBezTo>
                        <a:pt x="261" y="508"/>
                        <a:pt x="261" y="508"/>
                        <a:pt x="261" y="508"/>
                      </a:cubicBezTo>
                      <a:cubicBezTo>
                        <a:pt x="288" y="522"/>
                        <a:pt x="288" y="522"/>
                        <a:pt x="288" y="522"/>
                      </a:cubicBezTo>
                      <a:cubicBezTo>
                        <a:pt x="288" y="576"/>
                        <a:pt x="288" y="576"/>
                        <a:pt x="288" y="576"/>
                      </a:cubicBezTo>
                      <a:cubicBezTo>
                        <a:pt x="0" y="576"/>
                        <a:pt x="0" y="576"/>
                        <a:pt x="0" y="576"/>
                      </a:cubicBezTo>
                      <a:cubicBezTo>
                        <a:pt x="0" y="342"/>
                        <a:pt x="0" y="342"/>
                        <a:pt x="0" y="342"/>
                      </a:cubicBezTo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91"/>
                <p:cNvSpPr>
                  <a:spLocks noChangeShapeType="1"/>
                </p:cNvSpPr>
                <p:nvPr/>
              </p:nvSpPr>
              <p:spPr bwMode="auto">
                <a:xfrm>
                  <a:off x="4046" y="2855"/>
                  <a:ext cx="1" cy="16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92"/>
                <p:cNvSpPr>
                  <a:spLocks/>
                </p:cNvSpPr>
                <p:nvPr/>
              </p:nvSpPr>
              <p:spPr bwMode="auto">
                <a:xfrm>
                  <a:off x="4020" y="3071"/>
                  <a:ext cx="54" cy="1"/>
                </a:xfrm>
                <a:custGeom>
                  <a:avLst/>
                  <a:gdLst>
                    <a:gd name="T0" fmla="*/ 54 w 54"/>
                    <a:gd name="T1" fmla="*/ 0 h 1"/>
                    <a:gd name="T2" fmla="*/ 0 w 54"/>
                    <a:gd name="T3" fmla="*/ 0 h 1"/>
                    <a:gd name="T4" fmla="*/ 54 w 54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54"/>
                    <a:gd name="T10" fmla="*/ 0 h 1"/>
                    <a:gd name="T11" fmla="*/ 54 w 54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4" h="1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93"/>
                <p:cNvSpPr>
                  <a:spLocks/>
                </p:cNvSpPr>
                <p:nvPr/>
              </p:nvSpPr>
              <p:spPr bwMode="auto">
                <a:xfrm>
                  <a:off x="3992" y="3043"/>
                  <a:ext cx="108" cy="1"/>
                </a:xfrm>
                <a:custGeom>
                  <a:avLst/>
                  <a:gdLst>
                    <a:gd name="T0" fmla="*/ 108 w 108"/>
                    <a:gd name="T1" fmla="*/ 0 h 1"/>
                    <a:gd name="T2" fmla="*/ 0 w 108"/>
                    <a:gd name="T3" fmla="*/ 0 h 1"/>
                    <a:gd name="T4" fmla="*/ 108 w 108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08"/>
                    <a:gd name="T10" fmla="*/ 0 h 1"/>
                    <a:gd name="T11" fmla="*/ 108 w 108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8" h="1">
                      <a:moveTo>
                        <a:pt x="108" y="0"/>
                      </a:moveTo>
                      <a:lnTo>
                        <a:pt x="0" y="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94"/>
                <p:cNvSpPr>
                  <a:spLocks/>
                </p:cNvSpPr>
                <p:nvPr/>
              </p:nvSpPr>
              <p:spPr bwMode="auto">
                <a:xfrm>
                  <a:off x="3966" y="3017"/>
                  <a:ext cx="162" cy="1"/>
                </a:xfrm>
                <a:custGeom>
                  <a:avLst/>
                  <a:gdLst>
                    <a:gd name="T0" fmla="*/ 162 w 162"/>
                    <a:gd name="T1" fmla="*/ 0 h 1"/>
                    <a:gd name="T2" fmla="*/ 0 w 162"/>
                    <a:gd name="T3" fmla="*/ 0 h 1"/>
                    <a:gd name="T4" fmla="*/ 162 w 16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62"/>
                    <a:gd name="T10" fmla="*/ 0 h 1"/>
                    <a:gd name="T11" fmla="*/ 162 w 16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2" h="1">
                      <a:moveTo>
                        <a:pt x="162" y="0"/>
                      </a:moveTo>
                      <a:lnTo>
                        <a:pt x="0" y="0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Line 95"/>
                <p:cNvSpPr>
                  <a:spLocks noChangeShapeType="1"/>
                </p:cNvSpPr>
                <p:nvPr/>
              </p:nvSpPr>
              <p:spPr bwMode="auto">
                <a:xfrm>
                  <a:off x="4046" y="3015"/>
                  <a:ext cx="1" cy="1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Oval 96"/>
                <p:cNvSpPr>
                  <a:spLocks noChangeArrowheads="1"/>
                </p:cNvSpPr>
                <p:nvPr/>
              </p:nvSpPr>
              <p:spPr bwMode="auto">
                <a:xfrm>
                  <a:off x="4020" y="2827"/>
                  <a:ext cx="54" cy="54"/>
                </a:xfrm>
                <a:prstGeom prst="ellipse">
                  <a:avLst/>
                </a:prstGeom>
                <a:solidFill>
                  <a:srgbClr val="CCCC00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Oval 97"/>
                <p:cNvSpPr>
                  <a:spLocks noChangeArrowheads="1"/>
                </p:cNvSpPr>
                <p:nvPr/>
              </p:nvSpPr>
              <p:spPr bwMode="auto">
                <a:xfrm>
                  <a:off x="3650" y="2171"/>
                  <a:ext cx="216" cy="216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4182" y="2507"/>
                  <a:ext cx="336" cy="234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3605" y="2085"/>
                  <a:ext cx="245" cy="2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>
                      <a:latin typeface="Arial" charset="0"/>
                      <a:ea typeface="Arial" charset="0"/>
                      <a:cs typeface="Arial" charset="0"/>
                    </a:rPr>
                    <a:t>V</a:t>
                  </a:r>
                </a:p>
              </p:txBody>
            </p:sp>
            <p:sp>
              <p:nvSpPr>
                <p:cNvPr id="39" name="Line 100"/>
                <p:cNvSpPr>
                  <a:spLocks noChangeShapeType="1"/>
                </p:cNvSpPr>
                <p:nvPr/>
              </p:nvSpPr>
              <p:spPr bwMode="auto">
                <a:xfrm>
                  <a:off x="4608" y="2423"/>
                  <a:ext cx="0" cy="384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Text Box 101"/>
                <p:cNvSpPr txBox="1">
                  <a:spLocks noChangeArrowheads="1"/>
                </p:cNvSpPr>
                <p:nvPr/>
              </p:nvSpPr>
              <p:spPr bwMode="auto">
                <a:xfrm>
                  <a:off x="4643" y="2441"/>
                  <a:ext cx="247" cy="3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solidFill>
                        <a:srgbClr val="CC3300"/>
                      </a:solidFill>
                      <a:latin typeface="Times New Roman" charset="0"/>
                      <a:ea typeface="Arial" charset="0"/>
                      <a:cs typeface="Arial" charset="0"/>
                    </a:rPr>
                    <a:t>I</a:t>
                  </a:r>
                  <a:endParaRPr lang="en-US" sz="1800">
                    <a:solidFill>
                      <a:srgbClr val="CCCC00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2" name="Text Box 110"/>
            <p:cNvSpPr txBox="1">
              <a:spLocks noChangeArrowheads="1"/>
            </p:cNvSpPr>
            <p:nvPr/>
          </p:nvSpPr>
          <p:spPr bwMode="auto">
            <a:xfrm>
              <a:off x="5159" y="1044"/>
              <a:ext cx="1145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 dirty="0">
                  <a:latin typeface="Arial" charset="0"/>
                </a:rPr>
                <a:t>T, R, and I change</a:t>
              </a:r>
              <a:endParaRPr lang="en-US" sz="16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" name="Rectangle 121"/>
            <p:cNvSpPr>
              <a:spLocks noChangeArrowheads="1"/>
            </p:cNvSpPr>
            <p:nvPr/>
          </p:nvSpPr>
          <p:spPr bwMode="auto">
            <a:xfrm>
              <a:off x="3731" y="742"/>
              <a:ext cx="1331" cy="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22"/>
            <p:cNvSpPr>
              <a:spLocks noChangeArrowheads="1"/>
            </p:cNvSpPr>
            <p:nvPr/>
          </p:nvSpPr>
          <p:spPr bwMode="auto">
            <a:xfrm>
              <a:off x="3744" y="1964"/>
              <a:ext cx="1331" cy="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23"/>
            <p:cNvSpPr>
              <a:spLocks noChangeArrowheads="1"/>
            </p:cNvSpPr>
            <p:nvPr/>
          </p:nvSpPr>
          <p:spPr bwMode="auto">
            <a:xfrm flipH="1">
              <a:off x="3688" y="802"/>
              <a:ext cx="128" cy="13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24"/>
            <p:cNvSpPr>
              <a:spLocks noChangeArrowheads="1"/>
            </p:cNvSpPr>
            <p:nvPr/>
          </p:nvSpPr>
          <p:spPr bwMode="auto">
            <a:xfrm flipH="1">
              <a:off x="4968" y="782"/>
              <a:ext cx="128" cy="13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7" name="Text Box 105"/>
            <p:cNvSpPr txBox="1">
              <a:spLocks noChangeArrowheads="1"/>
            </p:cNvSpPr>
            <p:nvPr/>
          </p:nvSpPr>
          <p:spPr bwMode="auto">
            <a:xfrm>
              <a:off x="4099" y="475"/>
              <a:ext cx="1271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 dirty="0" smtClean="0">
                  <a:latin typeface="Arial" charset="0"/>
                </a:rPr>
                <a:t>TES bias </a:t>
              </a:r>
              <a:r>
                <a:rPr lang="en-US" sz="1600" dirty="0">
                  <a:latin typeface="Arial" charset="0"/>
                </a:rPr>
                <a:t>circuit</a:t>
              </a:r>
              <a:endParaRPr lang="en-US" sz="16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34839" y="3369215"/>
            <a:ext cx="8107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NIST SQUIDS fabricated into superconducting integrated circuits for readout of sensor arrays</a:t>
            </a:r>
            <a:endParaRPr lang="en-US" sz="1600" dirty="0"/>
          </a:p>
        </p:txBody>
      </p:sp>
      <p:sp>
        <p:nvSpPr>
          <p:cNvPr id="42" name="Line 108"/>
          <p:cNvSpPr>
            <a:spLocks noChangeShapeType="1"/>
          </p:cNvSpPr>
          <p:nvPr/>
        </p:nvSpPr>
        <p:spPr bwMode="auto">
          <a:xfrm>
            <a:off x="286273" y="4442605"/>
            <a:ext cx="0" cy="22021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37103" y="3726758"/>
            <a:ext cx="247260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32:1 and 1,312:32 multiplexer circuits for TDM or Φ-CDM</a:t>
            </a:r>
            <a:endParaRPr lang="en-US" sz="1400" dirty="0"/>
          </a:p>
        </p:txBody>
      </p:sp>
      <p:pic>
        <p:nvPicPr>
          <p:cNvPr id="170" name="Picture 4" descr="mux wafer photo.jpg                                            0004BFF7Macintosh HD                   B8D71FE2: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891" y="4447351"/>
            <a:ext cx="1808500" cy="13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Text Box 42"/>
          <p:cNvSpPr txBox="1">
            <a:spLocks noChangeArrowheads="1"/>
          </p:cNvSpPr>
          <p:nvPr/>
        </p:nvSpPr>
        <p:spPr bwMode="auto">
          <a:xfrm>
            <a:off x="1034903" y="5829172"/>
            <a:ext cx="1785309" cy="40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188210" tIns="94107" rIns="188210" bIns="94107" anchor="ctr">
            <a:spAutoFit/>
          </a:bodyPr>
          <a:lstStyle/>
          <a:p>
            <a:pPr algn="ctr"/>
            <a:r>
              <a:rPr lang="en-US" sz="1400" dirty="0" smtClean="0"/>
              <a:t>75 mm</a:t>
            </a:r>
            <a:endParaRPr lang="en-US" sz="1400" dirty="0"/>
          </a:p>
        </p:txBody>
      </p:sp>
      <p:sp>
        <p:nvSpPr>
          <p:cNvPr id="172" name="Line 43"/>
          <p:cNvSpPr>
            <a:spLocks noChangeShapeType="1"/>
          </p:cNvSpPr>
          <p:nvPr/>
        </p:nvSpPr>
        <p:spPr bwMode="auto">
          <a:xfrm flipV="1">
            <a:off x="1003844" y="5923303"/>
            <a:ext cx="1735594" cy="73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109"/>
          <p:cNvSpPr txBox="1">
            <a:spLocks noChangeArrowheads="1"/>
          </p:cNvSpPr>
          <p:nvPr/>
        </p:nvSpPr>
        <p:spPr bwMode="auto">
          <a:xfrm>
            <a:off x="-4365" y="5479237"/>
            <a:ext cx="576588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20 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mm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39467" y="5384847"/>
            <a:ext cx="2218664" cy="337730"/>
          </a:xfrm>
          <a:prstGeom prst="rect">
            <a:avLst/>
          </a:prstGeom>
        </p:spPr>
      </p:pic>
      <p:sp>
        <p:nvSpPr>
          <p:cNvPr id="173" name="Text Box 42"/>
          <p:cNvSpPr txBox="1">
            <a:spLocks noChangeArrowheads="1"/>
          </p:cNvSpPr>
          <p:nvPr/>
        </p:nvSpPr>
        <p:spPr bwMode="auto">
          <a:xfrm>
            <a:off x="767723" y="6481066"/>
            <a:ext cx="1785309" cy="40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188210" tIns="94107" rIns="188210" bIns="94107" anchor="ctr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Stiehl</a:t>
            </a:r>
            <a:r>
              <a:rPr lang="en-US" sz="1400" dirty="0" smtClean="0"/>
              <a:t>, APL 2012)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495006" y="3847186"/>
            <a:ext cx="516868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SQUIDs enable multiplexed readout: combining the signals from multiple sensors into a smaller number of amplifier chains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time-division multiplexing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code-division multiplexing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frequency-division multiplexing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29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1"/>
          <p:cNvSpPr>
            <a:spLocks noChangeArrowheads="1"/>
          </p:cNvSpPr>
          <p:nvPr/>
        </p:nvSpPr>
        <p:spPr bwMode="auto">
          <a:xfrm>
            <a:off x="260000" y="49695"/>
            <a:ext cx="73312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Microwave Kinetic Inductance Detectors (MKIDs)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4" name="Line 78"/>
          <p:cNvSpPr>
            <a:spLocks noChangeShapeType="1"/>
          </p:cNvSpPr>
          <p:nvPr/>
        </p:nvSpPr>
        <p:spPr bwMode="auto">
          <a:xfrm>
            <a:off x="204108" y="550860"/>
            <a:ext cx="858613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BRUCE_DSC0399_02011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394" y="4431089"/>
            <a:ext cx="1914144" cy="11887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883" y="5619809"/>
            <a:ext cx="3189357" cy="343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UCSB 10,000 sensor optical array (R ~ 10)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84" y="1687070"/>
            <a:ext cx="2699973" cy="2540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166" y="1000615"/>
            <a:ext cx="3238500" cy="251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6833" y="1040739"/>
            <a:ext cx="47437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pair breaking in superconducting </a:t>
            </a:r>
            <a:r>
              <a:rPr lang="en-US" sz="1600" dirty="0" err="1" smtClean="0"/>
              <a:t>microresonator</a:t>
            </a:r>
            <a:r>
              <a:rPr lang="en-US" sz="1600" dirty="0" smtClean="0"/>
              <a:t> changes its microwave properties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133523" y="631283"/>
            <a:ext cx="2683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quarter-wave resonator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589125" y="2233832"/>
            <a:ext cx="20703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figs from P. Day, Nature, 2003 </a:t>
            </a:r>
            <a:endParaRPr lang="en-US" sz="1600" dirty="0"/>
          </a:p>
        </p:txBody>
      </p:sp>
      <p:sp>
        <p:nvSpPr>
          <p:cNvPr id="13" name="Left Arrow 12"/>
          <p:cNvSpPr/>
          <p:nvPr/>
        </p:nvSpPr>
        <p:spPr>
          <a:xfrm>
            <a:off x="3674713" y="2459017"/>
            <a:ext cx="153113" cy="20717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5376719" y="2468024"/>
            <a:ext cx="153113" cy="207170"/>
          </a:xfrm>
          <a:prstGeom prst="leftArrow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detectorMontage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78" y="4368381"/>
            <a:ext cx="4705159" cy="180967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061737" y="3515215"/>
            <a:ext cx="41790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naturally compatible with GHz frequency division multiplexing 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196833" y="6278400"/>
            <a:ext cx="5187400" cy="343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/>
              <a:t>NIST dual-polarization </a:t>
            </a:r>
            <a:r>
              <a:rPr lang="en-US" sz="1400" dirty="0" err="1" smtClean="0"/>
              <a:t>submm</a:t>
            </a:r>
            <a:r>
              <a:rPr lang="en-US" sz="1400" dirty="0" smtClean="0"/>
              <a:t> MKIDs for BLAST-TNG balloon mission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17906" y="665363"/>
            <a:ext cx="474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 alternative sensor with a distinctive readout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950524" y="4402445"/>
            <a:ext cx="1713809" cy="1746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Screen Shot 2015-08-25 at 9.51.26 A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379" y="4375937"/>
            <a:ext cx="1438738" cy="17925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1598" y="4659623"/>
            <a:ext cx="625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pixel layout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721361" y="5501828"/>
            <a:ext cx="625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test setup</a:t>
            </a:r>
            <a:endParaRPr lang="en-US" sz="1200" dirty="0"/>
          </a:p>
        </p:txBody>
      </p:sp>
      <p:sp>
        <p:nvSpPr>
          <p:cNvPr id="23" name="Left Arrow 22"/>
          <p:cNvSpPr/>
          <p:nvPr/>
        </p:nvSpPr>
        <p:spPr>
          <a:xfrm>
            <a:off x="3110114" y="4768770"/>
            <a:ext cx="153113" cy="207170"/>
          </a:xfrm>
          <a:prstGeom prst="leftArrow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>
            <a:off x="2721361" y="5573764"/>
            <a:ext cx="153113" cy="20717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4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8"/>
          <p:cNvSpPr>
            <a:spLocks noChangeShapeType="1"/>
          </p:cNvSpPr>
          <p:nvPr/>
        </p:nvSpPr>
        <p:spPr bwMode="auto">
          <a:xfrm>
            <a:off x="204108" y="550860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31"/>
          <p:cNvSpPr>
            <a:spLocks noChangeArrowheads="1"/>
          </p:cNvSpPr>
          <p:nvPr/>
        </p:nvSpPr>
        <p:spPr bwMode="auto">
          <a:xfrm>
            <a:off x="470203" y="68260"/>
            <a:ext cx="53365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Applications - too many to cover all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35" y="676973"/>
            <a:ext cx="2024142" cy="50680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Polarization in the CMB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err="1" smtClean="0">
                <a:latin typeface="Tahoma"/>
                <a:cs typeface="Tahoma"/>
              </a:rPr>
              <a:t>Submillimeter</a:t>
            </a:r>
            <a:r>
              <a:rPr lang="en-US" sz="1200" dirty="0" smtClean="0">
                <a:latin typeface="Tahoma"/>
                <a:cs typeface="Tahoma"/>
              </a:rPr>
              <a:t> astronomical imaging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>
                <a:latin typeface="Tahoma"/>
                <a:cs typeface="Tahoma"/>
              </a:rPr>
              <a:t>Dark matter </a:t>
            </a:r>
            <a:r>
              <a:rPr lang="en-US" sz="1200" dirty="0" smtClean="0">
                <a:latin typeface="Tahoma"/>
                <a:cs typeface="Tahoma"/>
              </a:rPr>
              <a:t>detection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err="1" smtClean="0">
                <a:latin typeface="Tahoma"/>
                <a:cs typeface="Tahoma"/>
              </a:rPr>
              <a:t>Submillimeter</a:t>
            </a:r>
            <a:r>
              <a:rPr lang="en-US" sz="1200" dirty="0" smtClean="0">
                <a:latin typeface="Tahoma"/>
                <a:cs typeface="Tahoma"/>
              </a:rPr>
              <a:t> terrestrial imaging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Single near-optical photon counting for quantum information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Synchrotron X-ray science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Industrial X-ray materials analysis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Time-resolved X-ray absorption spectroscopy</a:t>
            </a:r>
          </a:p>
          <a:p>
            <a:pPr marL="171450" indent="-17145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X-ray astronomy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Nuclear materials analysis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Neutrino mass measurement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28409" y="44156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28409" y="2326702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NIST is active in all these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80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12" y="1137063"/>
            <a:ext cx="6675120" cy="48554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EF94-D3D0-CE46-8EF2-AB419833D778}" type="slidenum">
              <a:rPr lang="en-US" smtClean="0"/>
              <a:t>15</a:t>
            </a:fld>
            <a:endParaRPr lang="en-US"/>
          </a:p>
        </p:txBody>
      </p:sp>
      <p:sp>
        <p:nvSpPr>
          <p:cNvPr id="6" name="Line 78"/>
          <p:cNvSpPr>
            <a:spLocks noChangeShapeType="1"/>
          </p:cNvSpPr>
          <p:nvPr/>
        </p:nvSpPr>
        <p:spPr bwMode="auto">
          <a:xfrm>
            <a:off x="215093" y="536102"/>
            <a:ext cx="8535801" cy="121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131"/>
          <p:cNvSpPr>
            <a:spLocks noChangeArrowheads="1"/>
          </p:cNvSpPr>
          <p:nvPr/>
        </p:nvSpPr>
        <p:spPr bwMode="auto">
          <a:xfrm>
            <a:off x="311360" y="84289"/>
            <a:ext cx="8392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70D1"/>
                </a:solidFill>
                <a:latin typeface="+mj-lt"/>
                <a:cs typeface="Tahoma"/>
              </a:rPr>
              <a:t>Application area: transforming cosmology into a precision science</a:t>
            </a:r>
            <a:endParaRPr lang="en-US" sz="24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1313" y="556672"/>
            <a:ext cx="526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angular power spectrum of Cosmic Microwave Background (CMB)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035" y="676973"/>
            <a:ext cx="2024142" cy="50680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Polarization in the CMB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err="1" smtClean="0">
                <a:latin typeface="Tahoma"/>
                <a:cs typeface="Tahoma"/>
              </a:rPr>
              <a:t>Submillimeter</a:t>
            </a:r>
            <a:r>
              <a:rPr lang="en-US" sz="1200" dirty="0" smtClean="0">
                <a:latin typeface="Tahoma"/>
                <a:cs typeface="Tahoma"/>
              </a:rPr>
              <a:t> astronomical imaging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>
                <a:latin typeface="Tahoma"/>
                <a:cs typeface="Tahoma"/>
              </a:rPr>
              <a:t>Dark matter </a:t>
            </a:r>
            <a:r>
              <a:rPr lang="en-US" sz="1200" dirty="0" smtClean="0">
                <a:latin typeface="Tahoma"/>
                <a:cs typeface="Tahoma"/>
              </a:rPr>
              <a:t>detection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err="1" smtClean="0">
                <a:latin typeface="Tahoma"/>
                <a:cs typeface="Tahoma"/>
              </a:rPr>
              <a:t>Submillimeter</a:t>
            </a:r>
            <a:r>
              <a:rPr lang="en-US" sz="1200" dirty="0" smtClean="0">
                <a:latin typeface="Tahoma"/>
                <a:cs typeface="Tahoma"/>
              </a:rPr>
              <a:t> terrestrial imaging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Single near-optical photon counting for quantum information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Synchrotron X-ray science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Industrial X-ray materials analysis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Time-resolved X-ray absorption spectroscopy</a:t>
            </a:r>
          </a:p>
          <a:p>
            <a:pPr marL="171450" indent="-17145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X-ray astronomy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Nuclear materials analysis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Neutrino mass measurement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810" y="676759"/>
            <a:ext cx="2035247" cy="27699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Polarization in the CMB</a:t>
            </a:r>
            <a:endParaRPr lang="en-US" sz="1200" dirty="0">
              <a:latin typeface="Tahoma"/>
              <a:cs typeface="Taho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138" y="6033184"/>
            <a:ext cx="789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detected, primordial B modes are a signature of gravity waves and an inflationary epoch in the early universe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67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676" y="639753"/>
            <a:ext cx="8880023" cy="589206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EF94-D3D0-CE46-8EF2-AB419833D778}" type="slidenum">
              <a:rPr lang="en-US" smtClean="0"/>
              <a:t>16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971760" y="639753"/>
            <a:ext cx="3700249" cy="5574057"/>
            <a:chOff x="4751618" y="639753"/>
            <a:chExt cx="3700249" cy="5574057"/>
          </a:xfrm>
        </p:grpSpPr>
        <p:sp>
          <p:nvSpPr>
            <p:cNvPr id="13" name="Rectangle 12"/>
            <p:cNvSpPr/>
            <p:nvPr/>
          </p:nvSpPr>
          <p:spPr>
            <a:xfrm>
              <a:off x="4751618" y="639753"/>
              <a:ext cx="3654680" cy="55740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Screen Shot 2015-03-15 at 1.31.36 PM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213" y="1629161"/>
              <a:ext cx="2510474" cy="18828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317541" y="639753"/>
              <a:ext cx="252129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Atacama Cosmology </a:t>
              </a:r>
            </a:p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Telescope </a:t>
              </a:r>
              <a:r>
                <a:rPr lang="en-US" sz="2000" dirty="0" err="1" smtClean="0">
                  <a:solidFill>
                    <a:srgbClr val="0000FF"/>
                  </a:solidFill>
                </a:rPr>
                <a:t>Polarimeter</a:t>
              </a:r>
              <a:endParaRPr lang="en-US" sz="2000" dirty="0" smtClean="0">
                <a:solidFill>
                  <a:srgbClr val="0000FF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(1of 3 arrays)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51866" y="3629235"/>
              <a:ext cx="37000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8000"/>
                  </a:solidFill>
                </a:rPr>
                <a:t>South Pole Telescope </a:t>
              </a:r>
              <a:r>
                <a:rPr lang="en-US" sz="2000" dirty="0" err="1" smtClean="0">
                  <a:solidFill>
                    <a:srgbClr val="008000"/>
                  </a:solidFill>
                </a:rPr>
                <a:t>Polarimeter</a:t>
              </a:r>
              <a:endParaRPr lang="en-US" sz="2000" dirty="0">
                <a:solidFill>
                  <a:srgbClr val="008000"/>
                </a:solidFill>
              </a:endParaRPr>
            </a:p>
          </p:txBody>
        </p:sp>
        <p:pic>
          <p:nvPicPr>
            <p:cNvPr id="10" name="Picture 9" descr="SPTpol_fp_annotated.pdf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16"/>
            <a:stretch/>
          </p:blipFill>
          <p:spPr>
            <a:xfrm>
              <a:off x="5035278" y="3977232"/>
              <a:ext cx="3097437" cy="2199591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664507" y="1750716"/>
            <a:ext cx="2774178" cy="83121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ine 78"/>
          <p:cNvSpPr>
            <a:spLocks noChangeShapeType="1"/>
          </p:cNvSpPr>
          <p:nvPr/>
        </p:nvSpPr>
        <p:spPr bwMode="auto">
          <a:xfrm>
            <a:off x="215093" y="536102"/>
            <a:ext cx="8535801" cy="121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31"/>
          <p:cNvSpPr>
            <a:spLocks noChangeArrowheads="1"/>
          </p:cNvSpPr>
          <p:nvPr/>
        </p:nvSpPr>
        <p:spPr bwMode="auto">
          <a:xfrm>
            <a:off x="311360" y="84289"/>
            <a:ext cx="37356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70D1"/>
                </a:solidFill>
                <a:latin typeface="+mj-lt"/>
                <a:cs typeface="Tahoma"/>
              </a:rPr>
              <a:t>NIST plays an important role</a:t>
            </a:r>
            <a:endParaRPr lang="en-US" sz="24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0142" y="4029345"/>
            <a:ext cx="4751866" cy="2184465"/>
            <a:chOff x="0" y="4029345"/>
            <a:chExt cx="4751866" cy="2184465"/>
          </a:xfrm>
        </p:grpSpPr>
        <p:sp>
          <p:nvSpPr>
            <p:cNvPr id="2" name="Rectangle 1"/>
            <p:cNvSpPr/>
            <p:nvPr/>
          </p:nvSpPr>
          <p:spPr>
            <a:xfrm>
              <a:off x="0" y="4029345"/>
              <a:ext cx="4751866" cy="21844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8"/>
            <a:stretch/>
          </p:blipFill>
          <p:spPr bwMode="auto">
            <a:xfrm>
              <a:off x="72943" y="4172737"/>
              <a:ext cx="2048933" cy="1820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Dale at Pole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0623" y="4172751"/>
              <a:ext cx="2433995" cy="1820926"/>
            </a:xfrm>
            <a:prstGeom prst="rect">
              <a:avLst/>
            </a:prstGeom>
            <a:scene3d>
              <a:camera prst="orthographicFront">
                <a:rot lat="0" lon="0" rev="10800000"/>
              </a:camera>
              <a:lightRig rig="threePt" dir="t"/>
            </a:scene3d>
          </p:spPr>
        </p:pic>
      </p:grpSp>
      <p:sp>
        <p:nvSpPr>
          <p:cNvPr id="7" name="Rectangle 6"/>
          <p:cNvSpPr/>
          <p:nvPr/>
        </p:nvSpPr>
        <p:spPr>
          <a:xfrm>
            <a:off x="3981130" y="6233970"/>
            <a:ext cx="1496225" cy="318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0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604806" y="3955237"/>
            <a:ext cx="4264967" cy="2520062"/>
            <a:chOff x="4243833" y="832077"/>
            <a:chExt cx="4264967" cy="2520062"/>
          </a:xfrm>
          <a:solidFill>
            <a:schemeClr val="bg1"/>
          </a:solidFill>
        </p:grpSpPr>
        <p:pic>
          <p:nvPicPr>
            <p:cNvPr id="19" name="Picture 18" descr="Screen Shot 2014-06-22 at 9.20.51 A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2745" b="-2703"/>
            <a:stretch/>
          </p:blipFill>
          <p:spPr>
            <a:xfrm>
              <a:off x="4243833" y="1199346"/>
              <a:ext cx="4264967" cy="2152793"/>
            </a:xfrm>
            <a:prstGeom prst="rect">
              <a:avLst/>
            </a:prstGeom>
            <a:grpFill/>
          </p:spPr>
        </p:pic>
        <p:sp>
          <p:nvSpPr>
            <p:cNvPr id="20" name="TextBox 19"/>
            <p:cNvSpPr txBox="1"/>
            <p:nvPr/>
          </p:nvSpPr>
          <p:spPr>
            <a:xfrm>
              <a:off x="4721142" y="832077"/>
              <a:ext cx="359361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Arial Black"/>
                  <a:cs typeface="Arial Black"/>
                </a:rPr>
                <a:t>corrugation profile</a:t>
              </a:r>
              <a:endParaRPr lang="en-US" dirty="0">
                <a:solidFill>
                  <a:schemeClr val="tx2"/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EF94-D3D0-CE46-8EF2-AB419833D778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SiFPconcept_solo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01" y="1212662"/>
            <a:ext cx="4189162" cy="4189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2683" y="5567642"/>
            <a:ext cx="254404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ubmayr</a:t>
            </a:r>
            <a:r>
              <a:rPr lang="en-US" dirty="0" smtClean="0"/>
              <a:t> et al. </a:t>
            </a:r>
            <a:r>
              <a:rPr lang="en-US" i="1" dirty="0" smtClean="0"/>
              <a:t>JLTP</a:t>
            </a:r>
            <a:r>
              <a:rPr lang="en-US" dirty="0" smtClean="0"/>
              <a:t> 2012</a:t>
            </a:r>
            <a:endParaRPr lang="en-US" dirty="0"/>
          </a:p>
        </p:txBody>
      </p:sp>
      <p:pic>
        <p:nvPicPr>
          <p:cNvPr id="8" name="Content Placeholder 2" descr="SiPlatelets2.jpg"/>
          <p:cNvPicPr>
            <a:picLocks noGrp="1" noChangeAspect="1"/>
          </p:cNvPicPr>
          <p:nvPr>
            <p:ph sz="half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8" b="-193"/>
          <a:stretch/>
        </p:blipFill>
        <p:spPr>
          <a:xfrm>
            <a:off x="5216827" y="759446"/>
            <a:ext cx="3726055" cy="2868360"/>
          </a:xfrm>
        </p:spPr>
      </p:pic>
      <p:cxnSp>
        <p:nvCxnSpPr>
          <p:cNvPr id="5" name="Straight Arrow Connector 4"/>
          <p:cNvCxnSpPr/>
          <p:nvPr/>
        </p:nvCxnSpPr>
        <p:spPr>
          <a:xfrm flipV="1">
            <a:off x="4130997" y="2616847"/>
            <a:ext cx="962189" cy="1411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Line 78"/>
          <p:cNvSpPr>
            <a:spLocks noChangeShapeType="1"/>
          </p:cNvSpPr>
          <p:nvPr/>
        </p:nvSpPr>
        <p:spPr bwMode="auto">
          <a:xfrm>
            <a:off x="215093" y="536102"/>
            <a:ext cx="8535801" cy="121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1"/>
          <p:cNvSpPr>
            <a:spLocks noChangeArrowheads="1"/>
          </p:cNvSpPr>
          <p:nvPr/>
        </p:nvSpPr>
        <p:spPr bwMode="auto">
          <a:xfrm>
            <a:off x="311360" y="84289"/>
            <a:ext cx="6374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70D1"/>
                </a:solidFill>
                <a:latin typeface="+mj-lt"/>
                <a:cs typeface="Tahoma"/>
              </a:rPr>
              <a:t>NIST technology: </a:t>
            </a:r>
            <a:r>
              <a:rPr lang="en-US" sz="2400" dirty="0" err="1" smtClean="0">
                <a:solidFill>
                  <a:srgbClr val="0070D1"/>
                </a:solidFill>
                <a:latin typeface="+mj-lt"/>
                <a:cs typeface="Tahoma"/>
              </a:rPr>
              <a:t>micromachined</a:t>
            </a:r>
            <a:r>
              <a:rPr lang="en-US" sz="2400" dirty="0" smtClean="0">
                <a:solidFill>
                  <a:srgbClr val="0070D1"/>
                </a:solidFill>
                <a:latin typeface="+mj-lt"/>
                <a:cs typeface="Tahoma"/>
              </a:rPr>
              <a:t> </a:t>
            </a:r>
            <a:r>
              <a:rPr lang="en-US" sz="2400" dirty="0" err="1" smtClean="0">
                <a:solidFill>
                  <a:srgbClr val="0070D1"/>
                </a:solidFill>
                <a:latin typeface="+mj-lt"/>
                <a:cs typeface="Tahoma"/>
              </a:rPr>
              <a:t>feedhorn</a:t>
            </a:r>
            <a:r>
              <a:rPr lang="en-US" sz="2400" dirty="0" smtClean="0">
                <a:solidFill>
                  <a:srgbClr val="0070D1"/>
                </a:solidFill>
                <a:latin typeface="+mj-lt"/>
                <a:cs typeface="Tahoma"/>
              </a:rPr>
              <a:t> arrays</a:t>
            </a:r>
            <a:endParaRPr lang="en-US" sz="24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1737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cpixel_ensomble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99" y="930517"/>
            <a:ext cx="7537075" cy="4672626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EF94-D3D0-CE46-8EF2-AB419833D778}" type="slidenum">
              <a:rPr lang="en-US" smtClean="0"/>
              <a:t>18</a:t>
            </a:fld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892634" y="5645500"/>
            <a:ext cx="2495996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McMahon et al. </a:t>
            </a:r>
            <a:r>
              <a:rPr lang="en-US" sz="1600" i="1" dirty="0" smtClean="0"/>
              <a:t>JLTP</a:t>
            </a:r>
            <a:r>
              <a:rPr lang="en-US" sz="1600" dirty="0" smtClean="0"/>
              <a:t> (2011)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32370" y="6003358"/>
            <a:ext cx="71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 TES per spatial pixel: two frequency bands, X/Y polarization per band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1008" y="3071692"/>
            <a:ext cx="67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7mm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46738" y="1328682"/>
            <a:ext cx="0" cy="1760433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646738" y="3494823"/>
            <a:ext cx="0" cy="1760433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ine 78"/>
          <p:cNvSpPr>
            <a:spLocks noChangeShapeType="1"/>
          </p:cNvSpPr>
          <p:nvPr/>
        </p:nvSpPr>
        <p:spPr bwMode="auto">
          <a:xfrm>
            <a:off x="215093" y="536102"/>
            <a:ext cx="8535801" cy="121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31"/>
          <p:cNvSpPr>
            <a:spLocks noChangeArrowheads="1"/>
          </p:cNvSpPr>
          <p:nvPr/>
        </p:nvSpPr>
        <p:spPr bwMode="auto">
          <a:xfrm>
            <a:off x="311360" y="84289"/>
            <a:ext cx="85720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70D1"/>
                </a:solidFill>
                <a:latin typeface="+mj-lt"/>
                <a:cs typeface="Tahoma"/>
              </a:rPr>
              <a:t>NIST technology: </a:t>
            </a:r>
            <a:r>
              <a:rPr lang="en-US" sz="2400" dirty="0" err="1" smtClean="0">
                <a:solidFill>
                  <a:srgbClr val="0070D1"/>
                </a:solidFill>
                <a:latin typeface="+mj-lt"/>
                <a:cs typeface="Tahoma"/>
              </a:rPr>
              <a:t>multichroic</a:t>
            </a:r>
            <a:r>
              <a:rPr lang="en-US" sz="2400" dirty="0" smtClean="0">
                <a:solidFill>
                  <a:srgbClr val="0070D1"/>
                </a:solidFill>
                <a:latin typeface="+mj-lt"/>
                <a:cs typeface="Tahoma"/>
              </a:rPr>
              <a:t>, polarization-sensitive detector arrays</a:t>
            </a:r>
            <a:endParaRPr lang="en-US" sz="24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92634" y="2792087"/>
            <a:ext cx="2794166" cy="702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15601045155_10d497db58_z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912" y="753022"/>
            <a:ext cx="4384893" cy="260353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4999090" y="3779901"/>
            <a:ext cx="1078432" cy="5241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99090" y="4596359"/>
            <a:ext cx="1078432" cy="8828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85525" y="1071649"/>
            <a:ext cx="3013565" cy="5140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462074" y="1690013"/>
            <a:ext cx="1695676" cy="35020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25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78"/>
          <p:cNvSpPr>
            <a:spLocks noChangeShapeType="1"/>
          </p:cNvSpPr>
          <p:nvPr/>
        </p:nvSpPr>
        <p:spPr bwMode="auto">
          <a:xfrm>
            <a:off x="442918" y="550860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31"/>
          <p:cNvSpPr>
            <a:spLocks noChangeArrowheads="1"/>
          </p:cNvSpPr>
          <p:nvPr/>
        </p:nvSpPr>
        <p:spPr bwMode="auto">
          <a:xfrm>
            <a:off x="470203" y="68260"/>
            <a:ext cx="75794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Millimeter-wave </a:t>
            </a:r>
            <a:r>
              <a:rPr lang="en-US" sz="2800" dirty="0" err="1" smtClean="0">
                <a:solidFill>
                  <a:srgbClr val="0070D1"/>
                </a:solidFill>
                <a:latin typeface="+mj-lt"/>
                <a:cs typeface="Tahoma"/>
              </a:rPr>
              <a:t>polarimetry</a:t>
            </a:r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: status and prospects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926" y="836526"/>
            <a:ext cx="4932885" cy="5098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dirty="0" smtClean="0"/>
              <a:t>NIST parts in almost all instruments in the field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dirty="0" smtClean="0"/>
              <a:t>high profile science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dirty="0" smtClean="0"/>
              <a:t>first deployed </a:t>
            </a:r>
            <a:r>
              <a:rPr lang="en-US" dirty="0" err="1" smtClean="0"/>
              <a:t>multichroic</a:t>
            </a:r>
            <a:r>
              <a:rPr lang="en-US" dirty="0" smtClean="0"/>
              <a:t> array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dirty="0" smtClean="0"/>
              <a:t>currently working on large new instrument: </a:t>
            </a:r>
            <a:r>
              <a:rPr lang="en-US" dirty="0" err="1" smtClean="0"/>
              <a:t>AdvancedACT</a:t>
            </a:r>
            <a:endParaRPr lang="en-US" dirty="0" smtClean="0"/>
          </a:p>
          <a:p>
            <a:pPr marL="800100" lvl="1" indent="-342900">
              <a:spcAft>
                <a:spcPts val="800"/>
              </a:spcAft>
              <a:buFont typeface="Lucida Grande"/>
              <a:buChar char="-"/>
            </a:pPr>
            <a:r>
              <a:rPr lang="en-US" dirty="0" smtClean="0"/>
              <a:t>migration to 150 mm wafers</a:t>
            </a:r>
          </a:p>
          <a:p>
            <a:pPr marL="800100" lvl="1" indent="-342900">
              <a:spcAft>
                <a:spcPts val="800"/>
              </a:spcAft>
              <a:buFont typeface="Lucida Grande"/>
              <a:buChar char="-"/>
            </a:pPr>
            <a:r>
              <a:rPr lang="en-US" dirty="0"/>
              <a:t>l</a:t>
            </a:r>
            <a:r>
              <a:rPr lang="en-US" dirty="0" smtClean="0"/>
              <a:t>ower loss dielectrics</a:t>
            </a:r>
          </a:p>
          <a:p>
            <a:pPr marL="800100" lvl="1" indent="-342900">
              <a:spcAft>
                <a:spcPts val="800"/>
              </a:spcAft>
              <a:buFont typeface="Lucida Grande"/>
              <a:buChar char="-"/>
            </a:pPr>
            <a:r>
              <a:rPr lang="en-US" dirty="0" smtClean="0"/>
              <a:t>more frequency bands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lso, starting work on SPIDER balloon payload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dirty="0" smtClean="0"/>
              <a:t>also, starting work on planning for </a:t>
            </a:r>
            <a:r>
              <a:rPr lang="en-US" dirty="0" err="1" smtClean="0"/>
              <a:t>LITEbird</a:t>
            </a:r>
            <a:r>
              <a:rPr lang="en-US" dirty="0" smtClean="0"/>
              <a:t> satellite 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dirty="0" smtClean="0"/>
              <a:t>future of field is bright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endParaRPr lang="en-US" dirty="0"/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endParaRPr lang="en-US" dirty="0" smtClean="0"/>
          </a:p>
        </p:txBody>
      </p:sp>
      <p:pic>
        <p:nvPicPr>
          <p:cNvPr id="3" name="Picture 2" descr="BICEP NYT 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464" y="1310365"/>
            <a:ext cx="4974336" cy="373075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cxnSp>
        <p:nvCxnSpPr>
          <p:cNvPr id="5" name="Straight Connector 4"/>
          <p:cNvCxnSpPr/>
          <p:nvPr/>
        </p:nvCxnSpPr>
        <p:spPr>
          <a:xfrm flipV="1">
            <a:off x="5573582" y="4314124"/>
            <a:ext cx="2227417" cy="2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CB1-FC88-3141-B046-4D4730C41547}" type="slidenum">
              <a:rPr lang="en-US" smtClean="0"/>
              <a:t>19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26861" y="5726089"/>
            <a:ext cx="3705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 after announcement of BICEP2 results, but since shown NOT to be primordial B modes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5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pectru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6" y="2165187"/>
            <a:ext cx="8045955" cy="2827867"/>
          </a:xfrm>
          <a:prstGeom prst="rect">
            <a:avLst/>
          </a:prstGeom>
        </p:spPr>
      </p:pic>
      <p:sp>
        <p:nvSpPr>
          <p:cNvPr id="5" name="Line 78"/>
          <p:cNvSpPr>
            <a:spLocks noChangeShapeType="1"/>
          </p:cNvSpPr>
          <p:nvPr/>
        </p:nvSpPr>
        <p:spPr bwMode="auto">
          <a:xfrm>
            <a:off x="204108" y="667683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31"/>
          <p:cNvSpPr>
            <a:spLocks noChangeArrowheads="1"/>
          </p:cNvSpPr>
          <p:nvPr/>
        </p:nvSpPr>
        <p:spPr bwMode="auto">
          <a:xfrm>
            <a:off x="470203" y="144463"/>
            <a:ext cx="73191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70D1"/>
                </a:solidFill>
                <a:latin typeface="+mj-lt"/>
                <a:cs typeface="Tahoma"/>
              </a:rPr>
              <a:t>Why care?   </a:t>
            </a:r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Diverse applications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15" name="Donut 14"/>
          <p:cNvSpPr/>
          <p:nvPr/>
        </p:nvSpPr>
        <p:spPr bwMode="auto">
          <a:xfrm>
            <a:off x="4111883" y="2249855"/>
            <a:ext cx="314476" cy="812802"/>
          </a:xfrm>
          <a:prstGeom prst="donut">
            <a:avLst>
              <a:gd name="adj" fmla="val 4487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65" charset="0"/>
            </a:endParaRPr>
          </a:p>
        </p:txBody>
      </p:sp>
      <p:sp>
        <p:nvSpPr>
          <p:cNvPr id="8" name="Donut 7"/>
          <p:cNvSpPr/>
          <p:nvPr/>
        </p:nvSpPr>
        <p:spPr bwMode="auto">
          <a:xfrm>
            <a:off x="2192713" y="2249852"/>
            <a:ext cx="717710" cy="812802"/>
          </a:xfrm>
          <a:prstGeom prst="donut">
            <a:avLst>
              <a:gd name="adj" fmla="val 3371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65" charset="0"/>
            </a:endParaRPr>
          </a:p>
        </p:txBody>
      </p:sp>
      <p:sp>
        <p:nvSpPr>
          <p:cNvPr id="9" name="Donut 8"/>
          <p:cNvSpPr/>
          <p:nvPr/>
        </p:nvSpPr>
        <p:spPr bwMode="auto">
          <a:xfrm>
            <a:off x="5232649" y="2241383"/>
            <a:ext cx="1201520" cy="812802"/>
          </a:xfrm>
          <a:prstGeom prst="donut">
            <a:avLst>
              <a:gd name="adj" fmla="val 3371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65" charset="0"/>
            </a:endParaRPr>
          </a:p>
        </p:txBody>
      </p:sp>
      <p:sp>
        <p:nvSpPr>
          <p:cNvPr id="10" name="Donut 9"/>
          <p:cNvSpPr/>
          <p:nvPr/>
        </p:nvSpPr>
        <p:spPr bwMode="auto">
          <a:xfrm>
            <a:off x="6514745" y="2241387"/>
            <a:ext cx="854789" cy="812802"/>
          </a:xfrm>
          <a:prstGeom prst="donut">
            <a:avLst>
              <a:gd name="adj" fmla="val 3371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65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2803" y="834231"/>
            <a:ext cx="1798159" cy="1209562"/>
          </a:xfrm>
          <a:prstGeom prst="rect">
            <a:avLst/>
          </a:prstGeom>
          <a:solidFill>
            <a:srgbClr val="3399FF"/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FF00"/>
                </a:solidFill>
              </a:rPr>
              <a:t>single optical and near-IR photon sensors for quantum information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4590" y="834231"/>
            <a:ext cx="1798159" cy="1209562"/>
          </a:xfrm>
          <a:prstGeom prst="rect">
            <a:avLst/>
          </a:prstGeom>
          <a:solidFill>
            <a:srgbClr val="3399FF"/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FF00"/>
                </a:solidFill>
              </a:rPr>
              <a:t>millimeter and </a:t>
            </a:r>
            <a:r>
              <a:rPr lang="en-US" dirty="0" err="1" smtClean="0">
                <a:solidFill>
                  <a:srgbClr val="FFFF00"/>
                </a:solidFill>
              </a:rPr>
              <a:t>submillimeter</a:t>
            </a:r>
            <a:r>
              <a:rPr lang="en-US" dirty="0" smtClean="0">
                <a:solidFill>
                  <a:srgbClr val="FFFF00"/>
                </a:solidFill>
              </a:rPr>
              <a:t> bolometers for astronomical imaging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2003" y="779997"/>
            <a:ext cx="1282094" cy="1269578"/>
          </a:xfrm>
          <a:prstGeom prst="rect">
            <a:avLst/>
          </a:prstGeom>
          <a:solidFill>
            <a:srgbClr val="3399FF"/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dirty="0" smtClean="0">
                <a:solidFill>
                  <a:srgbClr val="FFFF00"/>
                </a:solidFill>
              </a:rPr>
              <a:t>x-ray sensors for materials analysis and astronomy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8487" y="819021"/>
            <a:ext cx="1282094" cy="1209562"/>
          </a:xfrm>
          <a:prstGeom prst="rect">
            <a:avLst/>
          </a:prstGeom>
          <a:solidFill>
            <a:srgbClr val="3399FF"/>
          </a:solidFill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err="1" smtClean="0">
                <a:solidFill>
                  <a:srgbClr val="FFFF00"/>
                </a:solidFill>
              </a:rPr>
              <a:t>γ</a:t>
            </a:r>
            <a:r>
              <a:rPr lang="en-US" dirty="0" smtClean="0">
                <a:solidFill>
                  <a:srgbClr val="FFFF00"/>
                </a:solidFill>
              </a:rPr>
              <a:t>-ray sensors for nuclear materials analysis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265343" y="2080471"/>
            <a:ext cx="177397" cy="1354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6200000" flipH="1">
            <a:off x="4169134" y="2102645"/>
            <a:ext cx="135467" cy="4031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16200000" flipH="1">
            <a:off x="5741515" y="2102645"/>
            <a:ext cx="135467" cy="4031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0800000" flipV="1">
            <a:off x="6990551" y="2055069"/>
            <a:ext cx="153207" cy="1354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Rectangle 37"/>
          <p:cNvSpPr/>
          <p:nvPr/>
        </p:nvSpPr>
        <p:spPr bwMode="auto">
          <a:xfrm>
            <a:off x="136581" y="4137872"/>
            <a:ext cx="7910286" cy="43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6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677" y="4406940"/>
            <a:ext cx="6102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Tahoma"/>
              </a:rPr>
              <a:t>also: dark matter searches, electrons, alpha particles, neutrino mass, …</a:t>
            </a:r>
            <a:endParaRPr lang="en-US" sz="1600" dirty="0">
              <a:cs typeface="Tahom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38764" y="2468795"/>
            <a:ext cx="1232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Tahoma"/>
              </a:rPr>
              <a:t>calorimeters</a:t>
            </a:r>
            <a:endParaRPr lang="en-US" sz="1600" dirty="0">
              <a:cs typeface="Taho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7425" y="2487844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Tahoma"/>
              </a:rPr>
              <a:t>bolometers</a:t>
            </a:r>
            <a:endParaRPr lang="en-US" sz="1600" dirty="0">
              <a:cs typeface="Tahom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8"/>
          <p:cNvSpPr>
            <a:spLocks noChangeShapeType="1"/>
          </p:cNvSpPr>
          <p:nvPr/>
        </p:nvSpPr>
        <p:spPr bwMode="auto">
          <a:xfrm>
            <a:off x="204108" y="550860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31"/>
          <p:cNvSpPr>
            <a:spLocks noChangeArrowheads="1"/>
          </p:cNvSpPr>
          <p:nvPr/>
        </p:nvSpPr>
        <p:spPr bwMode="auto">
          <a:xfrm>
            <a:off x="470203" y="68260"/>
            <a:ext cx="64018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Application example: synchrotron science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35" y="676973"/>
            <a:ext cx="2024142" cy="50680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Polarization in the CMB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err="1" smtClean="0">
                <a:latin typeface="Tahoma"/>
                <a:cs typeface="Tahoma"/>
              </a:rPr>
              <a:t>Submillimeter</a:t>
            </a:r>
            <a:r>
              <a:rPr lang="en-US" sz="1200" dirty="0" smtClean="0">
                <a:latin typeface="Tahoma"/>
                <a:cs typeface="Tahoma"/>
              </a:rPr>
              <a:t> astronomical imaging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>
                <a:latin typeface="Tahoma"/>
                <a:cs typeface="Tahoma"/>
              </a:rPr>
              <a:t>Dark matter </a:t>
            </a:r>
            <a:r>
              <a:rPr lang="en-US" sz="1200" dirty="0" smtClean="0">
                <a:latin typeface="Tahoma"/>
                <a:cs typeface="Tahoma"/>
              </a:rPr>
              <a:t>detection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err="1" smtClean="0">
                <a:latin typeface="Tahoma"/>
                <a:cs typeface="Tahoma"/>
              </a:rPr>
              <a:t>Submillimeter</a:t>
            </a:r>
            <a:r>
              <a:rPr lang="en-US" sz="1200" dirty="0" smtClean="0">
                <a:latin typeface="Tahoma"/>
                <a:cs typeface="Tahoma"/>
              </a:rPr>
              <a:t> terrestrial imaging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Single near-optical photon counting for quantum information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Synchrotron X-ray science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Industrial X-ray materials analysis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Time-resolved X-ray absorption spectroscopy</a:t>
            </a:r>
          </a:p>
          <a:p>
            <a:pPr marL="171450" indent="-17145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X-ray astronomy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Nuclear materials analysis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Neutrino mass measurement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508747"/>
            <a:ext cx="2133600" cy="365125"/>
          </a:xfrm>
        </p:spPr>
        <p:txBody>
          <a:bodyPr/>
          <a:lstStyle/>
          <a:p>
            <a:fld id="{0B6A4026-907A-D64A-81C3-78B78C13D341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930" y="2953040"/>
            <a:ext cx="2035247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Synchrotron X-ray science</a:t>
            </a:r>
            <a:endParaRPr lang="en-US" sz="1200" dirty="0">
              <a:latin typeface="Tahoma"/>
              <a:cs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9067" y="727412"/>
            <a:ext cx="6553200" cy="578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there are many different synchrotron measurements.  Superconducting sensors are useless for most.</a:t>
            </a:r>
          </a:p>
          <a:p>
            <a:pPr marL="285750" indent="-285750">
              <a:buFont typeface="Arial"/>
              <a:buChar char="•"/>
            </a:pPr>
            <a:endParaRPr lang="en-US" sz="6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but, there are applications in photon-in, photon-out spectroscopy when outgoing photons are scarce</a:t>
            </a:r>
          </a:p>
          <a:p>
            <a:pPr marL="285750" indent="-285750">
              <a:buFont typeface="Arial"/>
              <a:buChar char="•"/>
            </a:pPr>
            <a:endParaRPr lang="en-US" sz="6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X-ray emission </a:t>
            </a:r>
            <a:r>
              <a:rPr lang="en-US" dirty="0" smtClean="0"/>
              <a:t>spectroscopy (XES): </a:t>
            </a:r>
            <a:r>
              <a:rPr lang="en-US" dirty="0"/>
              <a:t>energy of fluoresced photons provides elemental, structural, and electronic </a:t>
            </a:r>
            <a:r>
              <a:rPr lang="en-US" dirty="0" smtClean="0"/>
              <a:t>information.  The last two require very good (</a:t>
            </a:r>
            <a:r>
              <a:rPr lang="en-US" dirty="0" err="1" smtClean="0"/>
              <a:t>eV</a:t>
            </a:r>
            <a:r>
              <a:rPr lang="en-US" dirty="0" smtClean="0"/>
              <a:t>-scale) energy resolution.</a:t>
            </a:r>
          </a:p>
          <a:p>
            <a:pPr marL="285750" indent="-285750">
              <a:buFont typeface="Arial"/>
              <a:buChar char="•"/>
            </a:pPr>
            <a:endParaRPr lang="en-US" sz="6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collecting efficiency lets you look at trace samples, radiation-sensitive samples, and dynamic effects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also</a:t>
            </a:r>
            <a:r>
              <a:rPr lang="en-US" dirty="0"/>
              <a:t>, absorption spectroscopy and x-ray </a:t>
            </a:r>
            <a:r>
              <a:rPr lang="en-US" dirty="0" smtClean="0"/>
              <a:t>scattering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269317" y="3626405"/>
            <a:ext cx="6636074" cy="2399053"/>
            <a:chOff x="2186190" y="2799725"/>
            <a:chExt cx="6636074" cy="2399053"/>
          </a:xfrm>
        </p:grpSpPr>
        <p:sp>
          <p:nvSpPr>
            <p:cNvPr id="3" name="TextBox 2"/>
            <p:cNvSpPr txBox="1"/>
            <p:nvPr/>
          </p:nvSpPr>
          <p:spPr>
            <a:xfrm>
              <a:off x="3328409" y="4635816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2186190" y="3136844"/>
              <a:ext cx="3288224" cy="2061934"/>
              <a:chOff x="0" y="2480737"/>
              <a:chExt cx="4588574" cy="2875979"/>
            </a:xfrm>
          </p:grpSpPr>
          <p:pic>
            <p:nvPicPr>
              <p:cNvPr id="15" name="Picture 14" descr="C:\Documents and Settings\Owner\Desktop\WBD_talks_files\SRI_2012_Lyon_working_copy\SRI2012_Lyon_talk_v2012_07_07\data_and_plots\RDX_zoom.jpg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480737"/>
                <a:ext cx="4588574" cy="2875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5" descr="C:\Documents and Settings\Owner\Desktop\WBD_talks_files\SRI_2012_Lyon_working_copy\SRI2012_Lyon_talk_v2012_07_07\data_and_plots\RDX_3D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3268" y="2556938"/>
                <a:ext cx="1158240" cy="1095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6" descr="C:\Documents and Settings\Owner\Desktop\WBD_talks_files\SRI_2012_Lyon_working_copy\SRI2012_Lyon_talk_v2012_07_07\data_and_plots\RDX_formula.jp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5176" y="3632304"/>
                <a:ext cx="1125855" cy="1005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" name="Group 17"/>
            <p:cNvGrpSpPr>
              <a:grpSpLocks noChangeAspect="1"/>
            </p:cNvGrpSpPr>
            <p:nvPr/>
          </p:nvGrpSpPr>
          <p:grpSpPr bwMode="auto">
            <a:xfrm>
              <a:off x="5535282" y="3138885"/>
              <a:ext cx="3286982" cy="2059893"/>
              <a:chOff x="4555426" y="2488659"/>
              <a:chExt cx="4588574" cy="2875979"/>
            </a:xfrm>
          </p:grpSpPr>
          <p:pic>
            <p:nvPicPr>
              <p:cNvPr id="19" name="Picture 18" descr="C:\Documents and Settings\Owner\Desktop\WBD_talks_files\SRI_2012_Lyon_working_copy\SRI2012_Lyon_talk_v2012_07_07\data_and_plots\NH4NO3_zoom.jp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5426" y="2488659"/>
                <a:ext cx="4588574" cy="2875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9" descr="C:\Documents and Settings\Owner\Desktop\WBD_talks_files\SRI_2012_Lyon_working_copy\SRI2012_Lyon_talk_v2012_07_07\data_and_plots\NH4_NO3_3D.jp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2327" y="3186623"/>
                <a:ext cx="1256062" cy="1314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 descr="C:\Documents and Settings\Owner\Desktop\WBD_talks_files\SRI_2012_Lyon_working_copy\SRI2012_Lyon_talk_v2012_07_07\data_and_plots\NH4_NO3_formula.jp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7840" y="2609054"/>
                <a:ext cx="1340549" cy="578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TextBox 3"/>
            <p:cNvSpPr txBox="1">
              <a:spLocks noChangeArrowheads="1"/>
            </p:cNvSpPr>
            <p:nvPr/>
          </p:nvSpPr>
          <p:spPr bwMode="auto">
            <a:xfrm>
              <a:off x="2738589" y="2799725"/>
              <a:ext cx="57818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CCCC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rgbClr val="CCCC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rgbClr val="CCCC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rgbClr val="CCCC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rgbClr val="CCCC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rgbClr val="000000"/>
                  </a:solidFill>
                </a:rPr>
                <a:t>NIST x-ray </a:t>
              </a:r>
              <a:r>
                <a:rPr lang="en-US" sz="1400" b="1" dirty="0" err="1">
                  <a:solidFill>
                    <a:srgbClr val="000000"/>
                  </a:solidFill>
                </a:rPr>
                <a:t>microcalorimeter</a:t>
              </a:r>
              <a:r>
                <a:rPr lang="en-US" sz="1400" b="1" dirty="0">
                  <a:solidFill>
                    <a:srgbClr val="000000"/>
                  </a:solidFill>
                </a:rPr>
                <a:t> spectra of two explosive compounds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938560" y="3325458"/>
              <a:ext cx="1068920" cy="10433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rgbClr val="CCCC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604322" y="3289068"/>
              <a:ext cx="1019411" cy="10797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rgbClr val="CCCC00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03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8"/>
          <p:cNvSpPr>
            <a:spLocks noChangeShapeType="1"/>
          </p:cNvSpPr>
          <p:nvPr/>
        </p:nvSpPr>
        <p:spPr bwMode="auto">
          <a:xfrm>
            <a:off x="204108" y="550860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31"/>
          <p:cNvSpPr>
            <a:spLocks noChangeArrowheads="1"/>
          </p:cNvSpPr>
          <p:nvPr/>
        </p:nvSpPr>
        <p:spPr bwMode="auto">
          <a:xfrm>
            <a:off x="470203" y="68260"/>
            <a:ext cx="50410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Material science at large facilities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8409" y="3789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220886"/>
            <a:ext cx="2133600" cy="365125"/>
          </a:xfrm>
        </p:spPr>
        <p:txBody>
          <a:bodyPr/>
          <a:lstStyle/>
          <a:p>
            <a:fld id="{0B6A4026-907A-D64A-81C3-78B78C13D341}" type="slidenum">
              <a:rPr lang="en-US" smtClean="0"/>
              <a:t>21</a:t>
            </a:fld>
            <a:endParaRPr lang="en-US"/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680" y="1518929"/>
            <a:ext cx="2558831" cy="337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014995" y="924667"/>
            <a:ext cx="2049255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NIST spectrometer at the NSLS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37002" y="1114679"/>
            <a:ext cx="2586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tx1"/>
                </a:solidFill>
              </a:rPr>
              <a:t>NIST spectrometer at the APS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4" name="Picture 13" descr="APS system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435" y="1510992"/>
            <a:ext cx="3359778" cy="3374136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15" name="Picture 14" descr="SRN Cover august 2014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240" y="1521079"/>
            <a:ext cx="2516189" cy="3374136"/>
          </a:xfrm>
          <a:prstGeom prst="rect">
            <a:avLst/>
          </a:prstGeom>
        </p:spPr>
      </p:pic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6182330" y="938913"/>
            <a:ext cx="30619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Ullom et al cover article in </a:t>
            </a:r>
            <a:r>
              <a:rPr lang="en-US" sz="1400" dirty="0">
                <a:solidFill>
                  <a:srgbClr val="000000"/>
                </a:solidFill>
              </a:rPr>
              <a:t>Aug. 2014 Synchrotron </a:t>
            </a:r>
            <a:r>
              <a:rPr lang="en-US" sz="1400" dirty="0" smtClean="0">
                <a:solidFill>
                  <a:srgbClr val="000000"/>
                </a:solidFill>
              </a:rPr>
              <a:t>Radiation News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470203" y="5075590"/>
            <a:ext cx="56582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tx1"/>
                </a:solidFill>
              </a:rPr>
              <a:t>also, system under construction for SSRL, delivery in ~ January 2016</a:t>
            </a:r>
          </a:p>
        </p:txBody>
      </p:sp>
    </p:spTree>
    <p:extLst>
      <p:ext uri="{BB962C8B-B14F-4D97-AF65-F5344CB8AC3E}">
        <p14:creationId xmlns:p14="http://schemas.microsoft.com/office/powerpoint/2010/main" val="409086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0035" y="676973"/>
            <a:ext cx="2024142" cy="50680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Polarization in the CMB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err="1" smtClean="0">
                <a:latin typeface="Tahoma"/>
                <a:cs typeface="Tahoma"/>
              </a:rPr>
              <a:t>Submillimeter</a:t>
            </a:r>
            <a:r>
              <a:rPr lang="en-US" sz="1200" dirty="0" smtClean="0">
                <a:latin typeface="Tahoma"/>
                <a:cs typeface="Tahoma"/>
              </a:rPr>
              <a:t> astronomical imaging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>
                <a:latin typeface="Tahoma"/>
                <a:cs typeface="Tahoma"/>
              </a:rPr>
              <a:t>Dark matter </a:t>
            </a:r>
            <a:r>
              <a:rPr lang="en-US" sz="1200" dirty="0" smtClean="0">
                <a:latin typeface="Tahoma"/>
                <a:cs typeface="Tahoma"/>
              </a:rPr>
              <a:t>detection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err="1" smtClean="0">
                <a:latin typeface="Tahoma"/>
                <a:cs typeface="Tahoma"/>
              </a:rPr>
              <a:t>Submillimeter</a:t>
            </a:r>
            <a:r>
              <a:rPr lang="en-US" sz="1200" dirty="0" smtClean="0">
                <a:latin typeface="Tahoma"/>
                <a:cs typeface="Tahoma"/>
              </a:rPr>
              <a:t> terrestrial imaging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Single near-optical photon counting for quantum information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Synchrotron X-ray science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Industrial X-ray materials analysis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Time-resolved X-ray absorption spectroscopy</a:t>
            </a:r>
          </a:p>
          <a:p>
            <a:pPr marL="171450" indent="-17145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X-ray astronomy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Nuclear materials analysis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Neutrino mass measurement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10122" y="1060730"/>
            <a:ext cx="1248205" cy="571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337" y="3734799"/>
            <a:ext cx="1910793" cy="2926706"/>
          </a:xfrm>
          <a:prstGeom prst="rect">
            <a:avLst/>
          </a:prstGeom>
        </p:spPr>
      </p:pic>
      <p:pic>
        <p:nvPicPr>
          <p:cNvPr id="19" name="Picture 18" descr="IMG_105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9294" y="3423989"/>
            <a:ext cx="2918765" cy="3230001"/>
          </a:xfrm>
          <a:prstGeom prst="rect">
            <a:avLst/>
          </a:prstGeom>
        </p:spPr>
      </p:pic>
      <p:sp>
        <p:nvSpPr>
          <p:cNvPr id="4" name="Line 78"/>
          <p:cNvSpPr>
            <a:spLocks noChangeShapeType="1"/>
          </p:cNvSpPr>
          <p:nvPr/>
        </p:nvSpPr>
        <p:spPr bwMode="auto">
          <a:xfrm>
            <a:off x="204108" y="550860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31"/>
          <p:cNvSpPr>
            <a:spLocks noChangeArrowheads="1"/>
          </p:cNvSpPr>
          <p:nvPr/>
        </p:nvSpPr>
        <p:spPr bwMode="auto">
          <a:xfrm>
            <a:off x="470203" y="68260"/>
            <a:ext cx="69318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Application example – industrial X-ray analysis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0268" y="597307"/>
            <a:ext cx="656008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Electron beam-induced X-ray fluorescence is a ubiquitous tool for determining elemental composition on SEMs and TEMs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Silicon drift detectors (SDDs) provide high rates, large area, but ~ 120 </a:t>
            </a:r>
            <a:r>
              <a:rPr lang="en-US" sz="1600" dirty="0" err="1" smtClean="0"/>
              <a:t>eV</a:t>
            </a:r>
            <a:r>
              <a:rPr lang="en-US" sz="1600" dirty="0" smtClean="0"/>
              <a:t> FWHM resolution  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Wavelength dispersive detectors are evolving.  Modern units provide    high rates, medium effective area, but complicated efficiency curve and             ~ 10 </a:t>
            </a:r>
            <a:r>
              <a:rPr lang="en-US" sz="1600" dirty="0" err="1" smtClean="0"/>
              <a:t>eV</a:t>
            </a:r>
            <a:r>
              <a:rPr lang="en-US" sz="1600" dirty="0" smtClean="0"/>
              <a:t> resolution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TES arrays can provide medium rates, small effective area, but simple efficiency curve and &lt; 3 </a:t>
            </a:r>
            <a:r>
              <a:rPr lang="en-US" sz="1600" dirty="0" err="1" smtClean="0"/>
              <a:t>eV</a:t>
            </a:r>
            <a:r>
              <a:rPr lang="en-US" sz="1600" dirty="0" smtClean="0"/>
              <a:t> resolution</a:t>
            </a:r>
          </a:p>
          <a:p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341225" y="4240852"/>
            <a:ext cx="135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Cryogen-free</a:t>
            </a:r>
          </a:p>
          <a:p>
            <a:r>
              <a:rPr lang="en-US" sz="1400" dirty="0" smtClean="0"/>
              <a:t>spectrometer with 16 TES     X-ray array –</a:t>
            </a:r>
          </a:p>
          <a:p>
            <a:r>
              <a:rPr lang="en-US" sz="1400" dirty="0" smtClean="0"/>
              <a:t>STAR </a:t>
            </a:r>
            <a:r>
              <a:rPr lang="en-US" sz="1400" dirty="0" err="1" smtClean="0"/>
              <a:t>Cryoelectronics</a:t>
            </a:r>
            <a:endParaRPr lang="en-US" sz="1400" dirty="0"/>
          </a:p>
        </p:txBody>
      </p:sp>
      <p:pic>
        <p:nvPicPr>
          <p:cNvPr id="7" name="Picture 6" descr="STAR arra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298" y="5673499"/>
            <a:ext cx="1651204" cy="7249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000" y="3438258"/>
            <a:ext cx="2024141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>
                <a:latin typeface="Tahoma"/>
                <a:cs typeface="Tahoma"/>
              </a:rPr>
              <a:t>Industrial X-ray materials 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8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1"/>
          <p:cNvSpPr>
            <a:spLocks noChangeArrowheads="1"/>
          </p:cNvSpPr>
          <p:nvPr/>
        </p:nvSpPr>
        <p:spPr bwMode="auto">
          <a:xfrm>
            <a:off x="470203" y="68260"/>
            <a:ext cx="82929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Chemical shift detection with commercial spectrometer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4" name="Line 78"/>
          <p:cNvSpPr>
            <a:spLocks noChangeShapeType="1"/>
          </p:cNvSpPr>
          <p:nvPr/>
        </p:nvSpPr>
        <p:spPr bwMode="auto">
          <a:xfrm>
            <a:off x="204108" y="550860"/>
            <a:ext cx="8559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0035" y="676973"/>
            <a:ext cx="2024142" cy="50680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Polarization in the CMB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err="1" smtClean="0">
                <a:latin typeface="Tahoma"/>
                <a:cs typeface="Tahoma"/>
              </a:rPr>
              <a:t>Submillimeter</a:t>
            </a:r>
            <a:r>
              <a:rPr lang="en-US" sz="1200" dirty="0" smtClean="0">
                <a:latin typeface="Tahoma"/>
                <a:cs typeface="Tahoma"/>
              </a:rPr>
              <a:t> astronomical imaging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>
                <a:latin typeface="Tahoma"/>
                <a:cs typeface="Tahoma"/>
              </a:rPr>
              <a:t>Dark matter </a:t>
            </a:r>
            <a:r>
              <a:rPr lang="en-US" sz="1200" dirty="0" smtClean="0">
                <a:latin typeface="Tahoma"/>
                <a:cs typeface="Tahoma"/>
              </a:rPr>
              <a:t>detection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err="1" smtClean="0">
                <a:latin typeface="Tahoma"/>
                <a:cs typeface="Tahoma"/>
              </a:rPr>
              <a:t>Submillimeter</a:t>
            </a:r>
            <a:r>
              <a:rPr lang="en-US" sz="1200" dirty="0" smtClean="0">
                <a:latin typeface="Tahoma"/>
                <a:cs typeface="Tahoma"/>
              </a:rPr>
              <a:t> terrestrial imaging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Single near-optical photon counting for quantum information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Synchrotron X-ray science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Industrial X-ray materials analysis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Time-resolved X-ray absorption spectroscopy</a:t>
            </a:r>
          </a:p>
          <a:p>
            <a:pPr marL="171450" indent="-17145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X-ray astronomy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Nuclear materials analysis</a:t>
            </a:r>
          </a:p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 smtClean="0">
                <a:latin typeface="Tahoma"/>
                <a:cs typeface="Tahoma"/>
              </a:rPr>
              <a:t>Neutrino mass measurement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000" y="3438258"/>
            <a:ext cx="2024141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000"/>
              </a:spcAft>
              <a:buFont typeface="Arial"/>
              <a:buChar char="•"/>
            </a:pPr>
            <a:r>
              <a:rPr lang="en-US" sz="1200" dirty="0">
                <a:latin typeface="Tahoma"/>
                <a:cs typeface="Tahoma"/>
              </a:rPr>
              <a:t>Industrial X-ray materials analysis</a:t>
            </a:r>
          </a:p>
        </p:txBody>
      </p:sp>
      <p:pic>
        <p:nvPicPr>
          <p:cNvPr id="24" name="Picture 23" descr="overlay Uzero and Uplus6_150507.bmp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3300" y="2018401"/>
            <a:ext cx="4716908" cy="376304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92695" y="1273770"/>
            <a:ext cx="5925721" cy="5016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Los Alamos/STAR </a:t>
            </a:r>
            <a:r>
              <a:rPr lang="en-US" sz="1600" b="1" dirty="0" err="1" smtClean="0"/>
              <a:t>Cryo</a:t>
            </a:r>
            <a:endParaRPr lang="en-US" sz="1600" b="1" dirty="0" smtClean="0"/>
          </a:p>
          <a:p>
            <a:r>
              <a:rPr lang="en-US" sz="1600" dirty="0" smtClean="0"/>
              <a:t>uranium chemical shifts on commercial SEM-TES instrument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b="1" dirty="0"/>
          </a:p>
          <a:p>
            <a:r>
              <a:rPr lang="en-US" sz="1600" b="1" dirty="0" smtClean="0"/>
              <a:t>several STAR spectrometers sold and installed at customer facilities</a:t>
            </a:r>
            <a:endParaRPr lang="en-US" sz="1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6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8"/>
          <p:cNvSpPr>
            <a:spLocks noChangeShapeType="1"/>
          </p:cNvSpPr>
          <p:nvPr/>
        </p:nvSpPr>
        <p:spPr bwMode="auto">
          <a:xfrm>
            <a:off x="204108" y="627063"/>
            <a:ext cx="8577374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Rectangle 131"/>
          <p:cNvSpPr>
            <a:spLocks noChangeArrowheads="1"/>
          </p:cNvSpPr>
          <p:nvPr/>
        </p:nvSpPr>
        <p:spPr bwMode="auto">
          <a:xfrm>
            <a:off x="210447" y="144463"/>
            <a:ext cx="8957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</a:rPr>
              <a:t>Looking to the future: how to reach arrays of 10</a:t>
            </a:r>
            <a:r>
              <a:rPr lang="en-US" sz="2800" baseline="30000" dirty="0" smtClean="0">
                <a:solidFill>
                  <a:srgbClr val="0070D1"/>
                </a:solidFill>
                <a:latin typeface="+mj-lt"/>
              </a:rPr>
              <a:t>6</a:t>
            </a:r>
            <a:r>
              <a:rPr lang="en-US" sz="2800" dirty="0" smtClean="0">
                <a:solidFill>
                  <a:srgbClr val="0070D1"/>
                </a:solidFill>
                <a:latin typeface="+mj-lt"/>
              </a:rPr>
              <a:t> elements?</a:t>
            </a:r>
            <a:endParaRPr lang="en-US" sz="2800" dirty="0">
              <a:solidFill>
                <a:srgbClr val="0070D1"/>
              </a:solidFill>
              <a:latin typeface="+mj-lt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74314" y="4169000"/>
            <a:ext cx="3268133" cy="2376136"/>
            <a:chOff x="5150223" y="899438"/>
            <a:chExt cx="3631259" cy="2640151"/>
          </a:xfrm>
        </p:grpSpPr>
        <p:pic>
          <p:nvPicPr>
            <p:cNvPr id="107" name="Picture 106" descr="microwave mux chip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0223" y="899438"/>
              <a:ext cx="3631259" cy="26312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9" name="Straight Arrow Connector 108"/>
            <p:cNvCxnSpPr/>
            <p:nvPr/>
          </p:nvCxnSpPr>
          <p:spPr bwMode="auto">
            <a:xfrm>
              <a:off x="7827166" y="3241151"/>
              <a:ext cx="9151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" name="TextBox 109"/>
            <p:cNvSpPr txBox="1"/>
            <p:nvPr/>
          </p:nvSpPr>
          <p:spPr>
            <a:xfrm>
              <a:off x="7985906" y="3231812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1 mm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222480" y="1691128"/>
            <a:ext cx="8180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FF0000"/>
                </a:solidFill>
              </a:rPr>
              <a:t>1</a:t>
            </a:r>
            <a:r>
              <a:rPr lang="en-US" sz="1400" dirty="0" smtClean="0">
                <a:solidFill>
                  <a:schemeClr val="tx1"/>
                </a:solidFill>
              </a:rPr>
              <a:t>,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8000"/>
                </a:solidFill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,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FF"/>
                </a:solidFill>
              </a:rPr>
              <a:t>3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112" name="Picture 111" descr="resonators only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17"/>
          <a:stretch/>
        </p:blipFill>
        <p:spPr>
          <a:xfrm>
            <a:off x="932766" y="1444795"/>
            <a:ext cx="3810000" cy="23617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3" name="TextBox 112"/>
          <p:cNvSpPr txBox="1"/>
          <p:nvPr/>
        </p:nvSpPr>
        <p:spPr>
          <a:xfrm>
            <a:off x="352272" y="1011179"/>
            <a:ext cx="479205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1. superconducting resonators as detectors: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Microwave Kinetic Inductance Detectors (MKIDs)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5066732" y="1437194"/>
            <a:ext cx="3714750" cy="2674620"/>
            <a:chOff x="1232152" y="2707929"/>
            <a:chExt cx="5715000" cy="4114800"/>
          </a:xfrm>
        </p:grpSpPr>
        <p:pic>
          <p:nvPicPr>
            <p:cNvPr id="117" name="Picture 116" descr="umuxschematic.pdf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8000"/>
            <a:stretch/>
          </p:blipFill>
          <p:spPr>
            <a:xfrm>
              <a:off x="1232152" y="2707929"/>
              <a:ext cx="5715000" cy="411480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18" name="Group 117"/>
            <p:cNvGrpSpPr/>
            <p:nvPr/>
          </p:nvGrpSpPr>
          <p:grpSpPr>
            <a:xfrm>
              <a:off x="4464248" y="5740375"/>
              <a:ext cx="182033" cy="231140"/>
              <a:chOff x="4682066" y="5676901"/>
              <a:chExt cx="182033" cy="231140"/>
            </a:xfrm>
          </p:grpSpPr>
          <p:sp>
            <p:nvSpPr>
              <p:cNvPr id="127" name="Rectangle 126"/>
              <p:cNvSpPr/>
              <p:nvPr/>
            </p:nvSpPr>
            <p:spPr bwMode="auto">
              <a:xfrm>
                <a:off x="4698999" y="5702301"/>
                <a:ext cx="165100" cy="205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 smtClean="0">
                  <a:ln>
                    <a:noFill/>
                  </a:ln>
                  <a:solidFill>
                    <a:srgbClr val="CCCC0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8" name="Freeform 127"/>
              <p:cNvSpPr>
                <a:spLocks noChangeAspect="1"/>
              </p:cNvSpPr>
              <p:nvPr/>
            </p:nvSpPr>
            <p:spPr>
              <a:xfrm>
                <a:off x="4682066" y="5702196"/>
                <a:ext cx="167302" cy="205119"/>
              </a:xfrm>
              <a:custGeom>
                <a:avLst/>
                <a:gdLst>
                  <a:gd name="connsiteX0" fmla="*/ 50800 w 118534"/>
                  <a:gd name="connsiteY0" fmla="*/ 4234 h 156634"/>
                  <a:gd name="connsiteX1" fmla="*/ 118534 w 118534"/>
                  <a:gd name="connsiteY1" fmla="*/ 0 h 156634"/>
                  <a:gd name="connsiteX2" fmla="*/ 0 w 118534"/>
                  <a:gd name="connsiteY2" fmla="*/ 63500 h 156634"/>
                  <a:gd name="connsiteX3" fmla="*/ 114300 w 118534"/>
                  <a:gd name="connsiteY3" fmla="*/ 93134 h 156634"/>
                  <a:gd name="connsiteX4" fmla="*/ 0 w 118534"/>
                  <a:gd name="connsiteY4" fmla="*/ 131234 h 156634"/>
                  <a:gd name="connsiteX5" fmla="*/ 63500 w 118534"/>
                  <a:gd name="connsiteY5" fmla="*/ 156634 h 156634"/>
                  <a:gd name="connsiteX0" fmla="*/ 50800 w 118534"/>
                  <a:gd name="connsiteY0" fmla="*/ 4234 h 156982"/>
                  <a:gd name="connsiteX1" fmla="*/ 118534 w 118534"/>
                  <a:gd name="connsiteY1" fmla="*/ 0 h 156982"/>
                  <a:gd name="connsiteX2" fmla="*/ 0 w 118534"/>
                  <a:gd name="connsiteY2" fmla="*/ 63500 h 156982"/>
                  <a:gd name="connsiteX3" fmla="*/ 114300 w 118534"/>
                  <a:gd name="connsiteY3" fmla="*/ 93134 h 156982"/>
                  <a:gd name="connsiteX4" fmla="*/ 1560 w 118534"/>
                  <a:gd name="connsiteY4" fmla="*/ 156982 h 156982"/>
                  <a:gd name="connsiteX5" fmla="*/ 63500 w 118534"/>
                  <a:gd name="connsiteY5" fmla="*/ 156634 h 156982"/>
                  <a:gd name="connsiteX0" fmla="*/ 50800 w 118534"/>
                  <a:gd name="connsiteY0" fmla="*/ 4234 h 184527"/>
                  <a:gd name="connsiteX1" fmla="*/ 118534 w 118534"/>
                  <a:gd name="connsiteY1" fmla="*/ 0 h 184527"/>
                  <a:gd name="connsiteX2" fmla="*/ 0 w 118534"/>
                  <a:gd name="connsiteY2" fmla="*/ 63500 h 184527"/>
                  <a:gd name="connsiteX3" fmla="*/ 114300 w 118534"/>
                  <a:gd name="connsiteY3" fmla="*/ 93134 h 184527"/>
                  <a:gd name="connsiteX4" fmla="*/ 1560 w 118534"/>
                  <a:gd name="connsiteY4" fmla="*/ 156982 h 184527"/>
                  <a:gd name="connsiteX5" fmla="*/ 71298 w 118534"/>
                  <a:gd name="connsiteY5" fmla="*/ 184527 h 184527"/>
                  <a:gd name="connsiteX0" fmla="*/ 46121 w 118534"/>
                  <a:gd name="connsiteY0" fmla="*/ 0 h 208186"/>
                  <a:gd name="connsiteX1" fmla="*/ 118534 w 118534"/>
                  <a:gd name="connsiteY1" fmla="*/ 23659 h 208186"/>
                  <a:gd name="connsiteX2" fmla="*/ 0 w 118534"/>
                  <a:gd name="connsiteY2" fmla="*/ 87159 h 208186"/>
                  <a:gd name="connsiteX3" fmla="*/ 114300 w 118534"/>
                  <a:gd name="connsiteY3" fmla="*/ 116793 h 208186"/>
                  <a:gd name="connsiteX4" fmla="*/ 1560 w 118534"/>
                  <a:gd name="connsiteY4" fmla="*/ 180641 h 208186"/>
                  <a:gd name="connsiteX5" fmla="*/ 71298 w 118534"/>
                  <a:gd name="connsiteY5" fmla="*/ 208186 h 208186"/>
                  <a:gd name="connsiteX0" fmla="*/ 46121 w 118534"/>
                  <a:gd name="connsiteY0" fmla="*/ 0 h 199933"/>
                  <a:gd name="connsiteX1" fmla="*/ 118534 w 118534"/>
                  <a:gd name="connsiteY1" fmla="*/ 23659 h 199933"/>
                  <a:gd name="connsiteX2" fmla="*/ 0 w 118534"/>
                  <a:gd name="connsiteY2" fmla="*/ 87159 h 199933"/>
                  <a:gd name="connsiteX3" fmla="*/ 114300 w 118534"/>
                  <a:gd name="connsiteY3" fmla="*/ 116793 h 199933"/>
                  <a:gd name="connsiteX4" fmla="*/ 1560 w 118534"/>
                  <a:gd name="connsiteY4" fmla="*/ 180641 h 199933"/>
                  <a:gd name="connsiteX5" fmla="*/ 47304 w 118534"/>
                  <a:gd name="connsiteY5" fmla="*/ 199933 h 199933"/>
                  <a:gd name="connsiteX0" fmla="*/ 46121 w 118534"/>
                  <a:gd name="connsiteY0" fmla="*/ 0 h 212312"/>
                  <a:gd name="connsiteX1" fmla="*/ 118534 w 118534"/>
                  <a:gd name="connsiteY1" fmla="*/ 23659 h 212312"/>
                  <a:gd name="connsiteX2" fmla="*/ 0 w 118534"/>
                  <a:gd name="connsiteY2" fmla="*/ 87159 h 212312"/>
                  <a:gd name="connsiteX3" fmla="*/ 114300 w 118534"/>
                  <a:gd name="connsiteY3" fmla="*/ 116793 h 212312"/>
                  <a:gd name="connsiteX4" fmla="*/ 1560 w 118534"/>
                  <a:gd name="connsiteY4" fmla="*/ 180641 h 212312"/>
                  <a:gd name="connsiteX5" fmla="*/ 53303 w 118534"/>
                  <a:gd name="connsiteY5" fmla="*/ 212312 h 212312"/>
                  <a:gd name="connsiteX0" fmla="*/ 55119 w 118534"/>
                  <a:gd name="connsiteY0" fmla="*/ 0 h 208185"/>
                  <a:gd name="connsiteX1" fmla="*/ 118534 w 118534"/>
                  <a:gd name="connsiteY1" fmla="*/ 19532 h 208185"/>
                  <a:gd name="connsiteX2" fmla="*/ 0 w 118534"/>
                  <a:gd name="connsiteY2" fmla="*/ 83032 h 208185"/>
                  <a:gd name="connsiteX3" fmla="*/ 114300 w 118534"/>
                  <a:gd name="connsiteY3" fmla="*/ 112666 h 208185"/>
                  <a:gd name="connsiteX4" fmla="*/ 1560 w 118534"/>
                  <a:gd name="connsiteY4" fmla="*/ 176514 h 208185"/>
                  <a:gd name="connsiteX5" fmla="*/ 53303 w 118534"/>
                  <a:gd name="connsiteY5" fmla="*/ 208185 h 208185"/>
                  <a:gd name="connsiteX0" fmla="*/ 55119 w 118534"/>
                  <a:gd name="connsiteY0" fmla="*/ 0 h 208185"/>
                  <a:gd name="connsiteX1" fmla="*/ 118534 w 118534"/>
                  <a:gd name="connsiteY1" fmla="*/ 19532 h 208185"/>
                  <a:gd name="connsiteX2" fmla="*/ 0 w 118534"/>
                  <a:gd name="connsiteY2" fmla="*/ 83032 h 208185"/>
                  <a:gd name="connsiteX3" fmla="*/ 114300 w 118534"/>
                  <a:gd name="connsiteY3" fmla="*/ 133297 h 208185"/>
                  <a:gd name="connsiteX4" fmla="*/ 1560 w 118534"/>
                  <a:gd name="connsiteY4" fmla="*/ 176514 h 208185"/>
                  <a:gd name="connsiteX5" fmla="*/ 53303 w 118534"/>
                  <a:gd name="connsiteY5" fmla="*/ 208185 h 208185"/>
                  <a:gd name="connsiteX0" fmla="*/ 55119 w 118534"/>
                  <a:gd name="connsiteY0" fmla="*/ 0 h 208185"/>
                  <a:gd name="connsiteX1" fmla="*/ 118534 w 118534"/>
                  <a:gd name="connsiteY1" fmla="*/ 19532 h 208185"/>
                  <a:gd name="connsiteX2" fmla="*/ 0 w 118534"/>
                  <a:gd name="connsiteY2" fmla="*/ 83032 h 208185"/>
                  <a:gd name="connsiteX3" fmla="*/ 117299 w 118534"/>
                  <a:gd name="connsiteY3" fmla="*/ 116791 h 208185"/>
                  <a:gd name="connsiteX4" fmla="*/ 1560 w 118534"/>
                  <a:gd name="connsiteY4" fmla="*/ 176514 h 208185"/>
                  <a:gd name="connsiteX5" fmla="*/ 53303 w 118534"/>
                  <a:gd name="connsiteY5" fmla="*/ 208185 h 208185"/>
                  <a:gd name="connsiteX0" fmla="*/ 55119 w 118534"/>
                  <a:gd name="connsiteY0" fmla="*/ 0 h 199932"/>
                  <a:gd name="connsiteX1" fmla="*/ 118534 w 118534"/>
                  <a:gd name="connsiteY1" fmla="*/ 19532 h 199932"/>
                  <a:gd name="connsiteX2" fmla="*/ 0 w 118534"/>
                  <a:gd name="connsiteY2" fmla="*/ 83032 h 199932"/>
                  <a:gd name="connsiteX3" fmla="*/ 117299 w 118534"/>
                  <a:gd name="connsiteY3" fmla="*/ 116791 h 199932"/>
                  <a:gd name="connsiteX4" fmla="*/ 1560 w 118534"/>
                  <a:gd name="connsiteY4" fmla="*/ 176514 h 199932"/>
                  <a:gd name="connsiteX5" fmla="*/ 56303 w 118534"/>
                  <a:gd name="connsiteY5" fmla="*/ 199932 h 199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534" h="199932">
                    <a:moveTo>
                      <a:pt x="55119" y="0"/>
                    </a:moveTo>
                    <a:lnTo>
                      <a:pt x="118534" y="19532"/>
                    </a:lnTo>
                    <a:lnTo>
                      <a:pt x="0" y="83032"/>
                    </a:lnTo>
                    <a:lnTo>
                      <a:pt x="117299" y="116791"/>
                    </a:lnTo>
                    <a:lnTo>
                      <a:pt x="1560" y="176514"/>
                    </a:lnTo>
                    <a:lnTo>
                      <a:pt x="56303" y="199932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FF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 smtClean="0">
                  <a:ln>
                    <a:noFill/>
                  </a:ln>
                  <a:solidFill>
                    <a:srgbClr val="CCCC00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29" name="Straight Arrow Connector 128"/>
              <p:cNvCxnSpPr/>
              <p:nvPr/>
            </p:nvCxnSpPr>
            <p:spPr bwMode="auto">
              <a:xfrm flipH="1" flipV="1">
                <a:off x="4694764" y="5676901"/>
                <a:ext cx="124882" cy="22267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9" name="Group 118"/>
            <p:cNvGrpSpPr/>
            <p:nvPr/>
          </p:nvGrpSpPr>
          <p:grpSpPr>
            <a:xfrm>
              <a:off x="3206947" y="5888542"/>
              <a:ext cx="182033" cy="231140"/>
              <a:chOff x="4682066" y="5676901"/>
              <a:chExt cx="182033" cy="231140"/>
            </a:xfrm>
          </p:grpSpPr>
          <p:sp>
            <p:nvSpPr>
              <p:cNvPr id="124" name="Rectangle 123"/>
              <p:cNvSpPr/>
              <p:nvPr/>
            </p:nvSpPr>
            <p:spPr bwMode="auto">
              <a:xfrm>
                <a:off x="4698999" y="5702301"/>
                <a:ext cx="165100" cy="205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 smtClean="0">
                  <a:ln>
                    <a:noFill/>
                  </a:ln>
                  <a:solidFill>
                    <a:srgbClr val="CCCC0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5" name="Freeform 124"/>
              <p:cNvSpPr>
                <a:spLocks noChangeAspect="1"/>
              </p:cNvSpPr>
              <p:nvPr/>
            </p:nvSpPr>
            <p:spPr>
              <a:xfrm>
                <a:off x="4682066" y="5702196"/>
                <a:ext cx="167302" cy="205119"/>
              </a:xfrm>
              <a:custGeom>
                <a:avLst/>
                <a:gdLst>
                  <a:gd name="connsiteX0" fmla="*/ 50800 w 118534"/>
                  <a:gd name="connsiteY0" fmla="*/ 4234 h 156634"/>
                  <a:gd name="connsiteX1" fmla="*/ 118534 w 118534"/>
                  <a:gd name="connsiteY1" fmla="*/ 0 h 156634"/>
                  <a:gd name="connsiteX2" fmla="*/ 0 w 118534"/>
                  <a:gd name="connsiteY2" fmla="*/ 63500 h 156634"/>
                  <a:gd name="connsiteX3" fmla="*/ 114300 w 118534"/>
                  <a:gd name="connsiteY3" fmla="*/ 93134 h 156634"/>
                  <a:gd name="connsiteX4" fmla="*/ 0 w 118534"/>
                  <a:gd name="connsiteY4" fmla="*/ 131234 h 156634"/>
                  <a:gd name="connsiteX5" fmla="*/ 63500 w 118534"/>
                  <a:gd name="connsiteY5" fmla="*/ 156634 h 156634"/>
                  <a:gd name="connsiteX0" fmla="*/ 50800 w 118534"/>
                  <a:gd name="connsiteY0" fmla="*/ 4234 h 156982"/>
                  <a:gd name="connsiteX1" fmla="*/ 118534 w 118534"/>
                  <a:gd name="connsiteY1" fmla="*/ 0 h 156982"/>
                  <a:gd name="connsiteX2" fmla="*/ 0 w 118534"/>
                  <a:gd name="connsiteY2" fmla="*/ 63500 h 156982"/>
                  <a:gd name="connsiteX3" fmla="*/ 114300 w 118534"/>
                  <a:gd name="connsiteY3" fmla="*/ 93134 h 156982"/>
                  <a:gd name="connsiteX4" fmla="*/ 1560 w 118534"/>
                  <a:gd name="connsiteY4" fmla="*/ 156982 h 156982"/>
                  <a:gd name="connsiteX5" fmla="*/ 63500 w 118534"/>
                  <a:gd name="connsiteY5" fmla="*/ 156634 h 156982"/>
                  <a:gd name="connsiteX0" fmla="*/ 50800 w 118534"/>
                  <a:gd name="connsiteY0" fmla="*/ 4234 h 184527"/>
                  <a:gd name="connsiteX1" fmla="*/ 118534 w 118534"/>
                  <a:gd name="connsiteY1" fmla="*/ 0 h 184527"/>
                  <a:gd name="connsiteX2" fmla="*/ 0 w 118534"/>
                  <a:gd name="connsiteY2" fmla="*/ 63500 h 184527"/>
                  <a:gd name="connsiteX3" fmla="*/ 114300 w 118534"/>
                  <a:gd name="connsiteY3" fmla="*/ 93134 h 184527"/>
                  <a:gd name="connsiteX4" fmla="*/ 1560 w 118534"/>
                  <a:gd name="connsiteY4" fmla="*/ 156982 h 184527"/>
                  <a:gd name="connsiteX5" fmla="*/ 71298 w 118534"/>
                  <a:gd name="connsiteY5" fmla="*/ 184527 h 184527"/>
                  <a:gd name="connsiteX0" fmla="*/ 46121 w 118534"/>
                  <a:gd name="connsiteY0" fmla="*/ 0 h 208186"/>
                  <a:gd name="connsiteX1" fmla="*/ 118534 w 118534"/>
                  <a:gd name="connsiteY1" fmla="*/ 23659 h 208186"/>
                  <a:gd name="connsiteX2" fmla="*/ 0 w 118534"/>
                  <a:gd name="connsiteY2" fmla="*/ 87159 h 208186"/>
                  <a:gd name="connsiteX3" fmla="*/ 114300 w 118534"/>
                  <a:gd name="connsiteY3" fmla="*/ 116793 h 208186"/>
                  <a:gd name="connsiteX4" fmla="*/ 1560 w 118534"/>
                  <a:gd name="connsiteY4" fmla="*/ 180641 h 208186"/>
                  <a:gd name="connsiteX5" fmla="*/ 71298 w 118534"/>
                  <a:gd name="connsiteY5" fmla="*/ 208186 h 208186"/>
                  <a:gd name="connsiteX0" fmla="*/ 46121 w 118534"/>
                  <a:gd name="connsiteY0" fmla="*/ 0 h 199933"/>
                  <a:gd name="connsiteX1" fmla="*/ 118534 w 118534"/>
                  <a:gd name="connsiteY1" fmla="*/ 23659 h 199933"/>
                  <a:gd name="connsiteX2" fmla="*/ 0 w 118534"/>
                  <a:gd name="connsiteY2" fmla="*/ 87159 h 199933"/>
                  <a:gd name="connsiteX3" fmla="*/ 114300 w 118534"/>
                  <a:gd name="connsiteY3" fmla="*/ 116793 h 199933"/>
                  <a:gd name="connsiteX4" fmla="*/ 1560 w 118534"/>
                  <a:gd name="connsiteY4" fmla="*/ 180641 h 199933"/>
                  <a:gd name="connsiteX5" fmla="*/ 47304 w 118534"/>
                  <a:gd name="connsiteY5" fmla="*/ 199933 h 199933"/>
                  <a:gd name="connsiteX0" fmla="*/ 46121 w 118534"/>
                  <a:gd name="connsiteY0" fmla="*/ 0 h 212312"/>
                  <a:gd name="connsiteX1" fmla="*/ 118534 w 118534"/>
                  <a:gd name="connsiteY1" fmla="*/ 23659 h 212312"/>
                  <a:gd name="connsiteX2" fmla="*/ 0 w 118534"/>
                  <a:gd name="connsiteY2" fmla="*/ 87159 h 212312"/>
                  <a:gd name="connsiteX3" fmla="*/ 114300 w 118534"/>
                  <a:gd name="connsiteY3" fmla="*/ 116793 h 212312"/>
                  <a:gd name="connsiteX4" fmla="*/ 1560 w 118534"/>
                  <a:gd name="connsiteY4" fmla="*/ 180641 h 212312"/>
                  <a:gd name="connsiteX5" fmla="*/ 53303 w 118534"/>
                  <a:gd name="connsiteY5" fmla="*/ 212312 h 212312"/>
                  <a:gd name="connsiteX0" fmla="*/ 55119 w 118534"/>
                  <a:gd name="connsiteY0" fmla="*/ 0 h 208185"/>
                  <a:gd name="connsiteX1" fmla="*/ 118534 w 118534"/>
                  <a:gd name="connsiteY1" fmla="*/ 19532 h 208185"/>
                  <a:gd name="connsiteX2" fmla="*/ 0 w 118534"/>
                  <a:gd name="connsiteY2" fmla="*/ 83032 h 208185"/>
                  <a:gd name="connsiteX3" fmla="*/ 114300 w 118534"/>
                  <a:gd name="connsiteY3" fmla="*/ 112666 h 208185"/>
                  <a:gd name="connsiteX4" fmla="*/ 1560 w 118534"/>
                  <a:gd name="connsiteY4" fmla="*/ 176514 h 208185"/>
                  <a:gd name="connsiteX5" fmla="*/ 53303 w 118534"/>
                  <a:gd name="connsiteY5" fmla="*/ 208185 h 208185"/>
                  <a:gd name="connsiteX0" fmla="*/ 55119 w 118534"/>
                  <a:gd name="connsiteY0" fmla="*/ 0 h 208185"/>
                  <a:gd name="connsiteX1" fmla="*/ 118534 w 118534"/>
                  <a:gd name="connsiteY1" fmla="*/ 19532 h 208185"/>
                  <a:gd name="connsiteX2" fmla="*/ 0 w 118534"/>
                  <a:gd name="connsiteY2" fmla="*/ 83032 h 208185"/>
                  <a:gd name="connsiteX3" fmla="*/ 114300 w 118534"/>
                  <a:gd name="connsiteY3" fmla="*/ 133297 h 208185"/>
                  <a:gd name="connsiteX4" fmla="*/ 1560 w 118534"/>
                  <a:gd name="connsiteY4" fmla="*/ 176514 h 208185"/>
                  <a:gd name="connsiteX5" fmla="*/ 53303 w 118534"/>
                  <a:gd name="connsiteY5" fmla="*/ 208185 h 208185"/>
                  <a:gd name="connsiteX0" fmla="*/ 55119 w 118534"/>
                  <a:gd name="connsiteY0" fmla="*/ 0 h 208185"/>
                  <a:gd name="connsiteX1" fmla="*/ 118534 w 118534"/>
                  <a:gd name="connsiteY1" fmla="*/ 19532 h 208185"/>
                  <a:gd name="connsiteX2" fmla="*/ 0 w 118534"/>
                  <a:gd name="connsiteY2" fmla="*/ 83032 h 208185"/>
                  <a:gd name="connsiteX3" fmla="*/ 117299 w 118534"/>
                  <a:gd name="connsiteY3" fmla="*/ 116791 h 208185"/>
                  <a:gd name="connsiteX4" fmla="*/ 1560 w 118534"/>
                  <a:gd name="connsiteY4" fmla="*/ 176514 h 208185"/>
                  <a:gd name="connsiteX5" fmla="*/ 53303 w 118534"/>
                  <a:gd name="connsiteY5" fmla="*/ 208185 h 208185"/>
                  <a:gd name="connsiteX0" fmla="*/ 55119 w 118534"/>
                  <a:gd name="connsiteY0" fmla="*/ 0 h 199932"/>
                  <a:gd name="connsiteX1" fmla="*/ 118534 w 118534"/>
                  <a:gd name="connsiteY1" fmla="*/ 19532 h 199932"/>
                  <a:gd name="connsiteX2" fmla="*/ 0 w 118534"/>
                  <a:gd name="connsiteY2" fmla="*/ 83032 h 199932"/>
                  <a:gd name="connsiteX3" fmla="*/ 117299 w 118534"/>
                  <a:gd name="connsiteY3" fmla="*/ 116791 h 199932"/>
                  <a:gd name="connsiteX4" fmla="*/ 1560 w 118534"/>
                  <a:gd name="connsiteY4" fmla="*/ 176514 h 199932"/>
                  <a:gd name="connsiteX5" fmla="*/ 56303 w 118534"/>
                  <a:gd name="connsiteY5" fmla="*/ 199932 h 199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534" h="199932">
                    <a:moveTo>
                      <a:pt x="55119" y="0"/>
                    </a:moveTo>
                    <a:lnTo>
                      <a:pt x="118534" y="19532"/>
                    </a:lnTo>
                    <a:lnTo>
                      <a:pt x="0" y="83032"/>
                    </a:lnTo>
                    <a:lnTo>
                      <a:pt x="117299" y="116791"/>
                    </a:lnTo>
                    <a:lnTo>
                      <a:pt x="1560" y="176514"/>
                    </a:lnTo>
                    <a:lnTo>
                      <a:pt x="56303" y="199932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8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 smtClean="0">
                  <a:ln>
                    <a:noFill/>
                  </a:ln>
                  <a:solidFill>
                    <a:srgbClr val="CCCC00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26" name="Straight Arrow Connector 125"/>
              <p:cNvCxnSpPr/>
              <p:nvPr/>
            </p:nvCxnSpPr>
            <p:spPr bwMode="auto">
              <a:xfrm flipH="1" flipV="1">
                <a:off x="4694764" y="5676901"/>
                <a:ext cx="124882" cy="22267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0" name="Group 119"/>
            <p:cNvGrpSpPr/>
            <p:nvPr/>
          </p:nvGrpSpPr>
          <p:grpSpPr>
            <a:xfrm>
              <a:off x="1949648" y="6032475"/>
              <a:ext cx="182033" cy="231140"/>
              <a:chOff x="4682066" y="5676901"/>
              <a:chExt cx="182033" cy="231140"/>
            </a:xfrm>
          </p:grpSpPr>
          <p:sp>
            <p:nvSpPr>
              <p:cNvPr id="121" name="Rectangle 120"/>
              <p:cNvSpPr/>
              <p:nvPr/>
            </p:nvSpPr>
            <p:spPr bwMode="auto">
              <a:xfrm>
                <a:off x="4698999" y="5702301"/>
                <a:ext cx="165100" cy="205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 smtClean="0">
                  <a:ln>
                    <a:noFill/>
                  </a:ln>
                  <a:solidFill>
                    <a:srgbClr val="CCCC0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2" name="Freeform 121"/>
              <p:cNvSpPr>
                <a:spLocks noChangeAspect="1"/>
              </p:cNvSpPr>
              <p:nvPr/>
            </p:nvSpPr>
            <p:spPr>
              <a:xfrm>
                <a:off x="4682066" y="5702196"/>
                <a:ext cx="167302" cy="205119"/>
              </a:xfrm>
              <a:custGeom>
                <a:avLst/>
                <a:gdLst>
                  <a:gd name="connsiteX0" fmla="*/ 50800 w 118534"/>
                  <a:gd name="connsiteY0" fmla="*/ 4234 h 156634"/>
                  <a:gd name="connsiteX1" fmla="*/ 118534 w 118534"/>
                  <a:gd name="connsiteY1" fmla="*/ 0 h 156634"/>
                  <a:gd name="connsiteX2" fmla="*/ 0 w 118534"/>
                  <a:gd name="connsiteY2" fmla="*/ 63500 h 156634"/>
                  <a:gd name="connsiteX3" fmla="*/ 114300 w 118534"/>
                  <a:gd name="connsiteY3" fmla="*/ 93134 h 156634"/>
                  <a:gd name="connsiteX4" fmla="*/ 0 w 118534"/>
                  <a:gd name="connsiteY4" fmla="*/ 131234 h 156634"/>
                  <a:gd name="connsiteX5" fmla="*/ 63500 w 118534"/>
                  <a:gd name="connsiteY5" fmla="*/ 156634 h 156634"/>
                  <a:gd name="connsiteX0" fmla="*/ 50800 w 118534"/>
                  <a:gd name="connsiteY0" fmla="*/ 4234 h 156982"/>
                  <a:gd name="connsiteX1" fmla="*/ 118534 w 118534"/>
                  <a:gd name="connsiteY1" fmla="*/ 0 h 156982"/>
                  <a:gd name="connsiteX2" fmla="*/ 0 w 118534"/>
                  <a:gd name="connsiteY2" fmla="*/ 63500 h 156982"/>
                  <a:gd name="connsiteX3" fmla="*/ 114300 w 118534"/>
                  <a:gd name="connsiteY3" fmla="*/ 93134 h 156982"/>
                  <a:gd name="connsiteX4" fmla="*/ 1560 w 118534"/>
                  <a:gd name="connsiteY4" fmla="*/ 156982 h 156982"/>
                  <a:gd name="connsiteX5" fmla="*/ 63500 w 118534"/>
                  <a:gd name="connsiteY5" fmla="*/ 156634 h 156982"/>
                  <a:gd name="connsiteX0" fmla="*/ 50800 w 118534"/>
                  <a:gd name="connsiteY0" fmla="*/ 4234 h 184527"/>
                  <a:gd name="connsiteX1" fmla="*/ 118534 w 118534"/>
                  <a:gd name="connsiteY1" fmla="*/ 0 h 184527"/>
                  <a:gd name="connsiteX2" fmla="*/ 0 w 118534"/>
                  <a:gd name="connsiteY2" fmla="*/ 63500 h 184527"/>
                  <a:gd name="connsiteX3" fmla="*/ 114300 w 118534"/>
                  <a:gd name="connsiteY3" fmla="*/ 93134 h 184527"/>
                  <a:gd name="connsiteX4" fmla="*/ 1560 w 118534"/>
                  <a:gd name="connsiteY4" fmla="*/ 156982 h 184527"/>
                  <a:gd name="connsiteX5" fmla="*/ 71298 w 118534"/>
                  <a:gd name="connsiteY5" fmla="*/ 184527 h 184527"/>
                  <a:gd name="connsiteX0" fmla="*/ 46121 w 118534"/>
                  <a:gd name="connsiteY0" fmla="*/ 0 h 208186"/>
                  <a:gd name="connsiteX1" fmla="*/ 118534 w 118534"/>
                  <a:gd name="connsiteY1" fmla="*/ 23659 h 208186"/>
                  <a:gd name="connsiteX2" fmla="*/ 0 w 118534"/>
                  <a:gd name="connsiteY2" fmla="*/ 87159 h 208186"/>
                  <a:gd name="connsiteX3" fmla="*/ 114300 w 118534"/>
                  <a:gd name="connsiteY3" fmla="*/ 116793 h 208186"/>
                  <a:gd name="connsiteX4" fmla="*/ 1560 w 118534"/>
                  <a:gd name="connsiteY4" fmla="*/ 180641 h 208186"/>
                  <a:gd name="connsiteX5" fmla="*/ 71298 w 118534"/>
                  <a:gd name="connsiteY5" fmla="*/ 208186 h 208186"/>
                  <a:gd name="connsiteX0" fmla="*/ 46121 w 118534"/>
                  <a:gd name="connsiteY0" fmla="*/ 0 h 199933"/>
                  <a:gd name="connsiteX1" fmla="*/ 118534 w 118534"/>
                  <a:gd name="connsiteY1" fmla="*/ 23659 h 199933"/>
                  <a:gd name="connsiteX2" fmla="*/ 0 w 118534"/>
                  <a:gd name="connsiteY2" fmla="*/ 87159 h 199933"/>
                  <a:gd name="connsiteX3" fmla="*/ 114300 w 118534"/>
                  <a:gd name="connsiteY3" fmla="*/ 116793 h 199933"/>
                  <a:gd name="connsiteX4" fmla="*/ 1560 w 118534"/>
                  <a:gd name="connsiteY4" fmla="*/ 180641 h 199933"/>
                  <a:gd name="connsiteX5" fmla="*/ 47304 w 118534"/>
                  <a:gd name="connsiteY5" fmla="*/ 199933 h 199933"/>
                  <a:gd name="connsiteX0" fmla="*/ 46121 w 118534"/>
                  <a:gd name="connsiteY0" fmla="*/ 0 h 212312"/>
                  <a:gd name="connsiteX1" fmla="*/ 118534 w 118534"/>
                  <a:gd name="connsiteY1" fmla="*/ 23659 h 212312"/>
                  <a:gd name="connsiteX2" fmla="*/ 0 w 118534"/>
                  <a:gd name="connsiteY2" fmla="*/ 87159 h 212312"/>
                  <a:gd name="connsiteX3" fmla="*/ 114300 w 118534"/>
                  <a:gd name="connsiteY3" fmla="*/ 116793 h 212312"/>
                  <a:gd name="connsiteX4" fmla="*/ 1560 w 118534"/>
                  <a:gd name="connsiteY4" fmla="*/ 180641 h 212312"/>
                  <a:gd name="connsiteX5" fmla="*/ 53303 w 118534"/>
                  <a:gd name="connsiteY5" fmla="*/ 212312 h 212312"/>
                  <a:gd name="connsiteX0" fmla="*/ 55119 w 118534"/>
                  <a:gd name="connsiteY0" fmla="*/ 0 h 208185"/>
                  <a:gd name="connsiteX1" fmla="*/ 118534 w 118534"/>
                  <a:gd name="connsiteY1" fmla="*/ 19532 h 208185"/>
                  <a:gd name="connsiteX2" fmla="*/ 0 w 118534"/>
                  <a:gd name="connsiteY2" fmla="*/ 83032 h 208185"/>
                  <a:gd name="connsiteX3" fmla="*/ 114300 w 118534"/>
                  <a:gd name="connsiteY3" fmla="*/ 112666 h 208185"/>
                  <a:gd name="connsiteX4" fmla="*/ 1560 w 118534"/>
                  <a:gd name="connsiteY4" fmla="*/ 176514 h 208185"/>
                  <a:gd name="connsiteX5" fmla="*/ 53303 w 118534"/>
                  <a:gd name="connsiteY5" fmla="*/ 208185 h 208185"/>
                  <a:gd name="connsiteX0" fmla="*/ 55119 w 118534"/>
                  <a:gd name="connsiteY0" fmla="*/ 0 h 208185"/>
                  <a:gd name="connsiteX1" fmla="*/ 118534 w 118534"/>
                  <a:gd name="connsiteY1" fmla="*/ 19532 h 208185"/>
                  <a:gd name="connsiteX2" fmla="*/ 0 w 118534"/>
                  <a:gd name="connsiteY2" fmla="*/ 83032 h 208185"/>
                  <a:gd name="connsiteX3" fmla="*/ 114300 w 118534"/>
                  <a:gd name="connsiteY3" fmla="*/ 133297 h 208185"/>
                  <a:gd name="connsiteX4" fmla="*/ 1560 w 118534"/>
                  <a:gd name="connsiteY4" fmla="*/ 176514 h 208185"/>
                  <a:gd name="connsiteX5" fmla="*/ 53303 w 118534"/>
                  <a:gd name="connsiteY5" fmla="*/ 208185 h 208185"/>
                  <a:gd name="connsiteX0" fmla="*/ 55119 w 118534"/>
                  <a:gd name="connsiteY0" fmla="*/ 0 h 208185"/>
                  <a:gd name="connsiteX1" fmla="*/ 118534 w 118534"/>
                  <a:gd name="connsiteY1" fmla="*/ 19532 h 208185"/>
                  <a:gd name="connsiteX2" fmla="*/ 0 w 118534"/>
                  <a:gd name="connsiteY2" fmla="*/ 83032 h 208185"/>
                  <a:gd name="connsiteX3" fmla="*/ 117299 w 118534"/>
                  <a:gd name="connsiteY3" fmla="*/ 116791 h 208185"/>
                  <a:gd name="connsiteX4" fmla="*/ 1560 w 118534"/>
                  <a:gd name="connsiteY4" fmla="*/ 176514 h 208185"/>
                  <a:gd name="connsiteX5" fmla="*/ 53303 w 118534"/>
                  <a:gd name="connsiteY5" fmla="*/ 208185 h 208185"/>
                  <a:gd name="connsiteX0" fmla="*/ 55119 w 118534"/>
                  <a:gd name="connsiteY0" fmla="*/ 0 h 199932"/>
                  <a:gd name="connsiteX1" fmla="*/ 118534 w 118534"/>
                  <a:gd name="connsiteY1" fmla="*/ 19532 h 199932"/>
                  <a:gd name="connsiteX2" fmla="*/ 0 w 118534"/>
                  <a:gd name="connsiteY2" fmla="*/ 83032 h 199932"/>
                  <a:gd name="connsiteX3" fmla="*/ 117299 w 118534"/>
                  <a:gd name="connsiteY3" fmla="*/ 116791 h 199932"/>
                  <a:gd name="connsiteX4" fmla="*/ 1560 w 118534"/>
                  <a:gd name="connsiteY4" fmla="*/ 176514 h 199932"/>
                  <a:gd name="connsiteX5" fmla="*/ 56303 w 118534"/>
                  <a:gd name="connsiteY5" fmla="*/ 199932 h 199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534" h="199932">
                    <a:moveTo>
                      <a:pt x="55119" y="0"/>
                    </a:moveTo>
                    <a:lnTo>
                      <a:pt x="118534" y="19532"/>
                    </a:lnTo>
                    <a:lnTo>
                      <a:pt x="0" y="83032"/>
                    </a:lnTo>
                    <a:lnTo>
                      <a:pt x="117299" y="116791"/>
                    </a:lnTo>
                    <a:lnTo>
                      <a:pt x="1560" y="176514"/>
                    </a:lnTo>
                    <a:lnTo>
                      <a:pt x="56303" y="199932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 smtClean="0">
                  <a:ln>
                    <a:noFill/>
                  </a:ln>
                  <a:solidFill>
                    <a:srgbClr val="CCCC00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23" name="Straight Arrow Connector 122"/>
              <p:cNvCxnSpPr/>
              <p:nvPr/>
            </p:nvCxnSpPr>
            <p:spPr bwMode="auto">
              <a:xfrm flipH="1" flipV="1">
                <a:off x="4694764" y="5676901"/>
                <a:ext cx="124882" cy="222674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15" name="TextBox 114"/>
          <p:cNvSpPr txBox="1"/>
          <p:nvPr/>
        </p:nvSpPr>
        <p:spPr>
          <a:xfrm>
            <a:off x="5066732" y="1026026"/>
            <a:ext cx="371808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2. resonators with RF-SQUIDS and TESs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68830" y="2610278"/>
            <a:ext cx="1241392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stimulus changes power at </a:t>
            </a:r>
            <a:r>
              <a:rPr lang="en-US" sz="1400" dirty="0" smtClean="0">
                <a:solidFill>
                  <a:srgbClr val="FF33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FF3300"/>
                </a:solidFill>
                <a:latin typeface="Arial"/>
                <a:cs typeface="Arial"/>
              </a:rPr>
              <a:t>1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 that reaches amplifier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1" name="Lightning Bolt 130"/>
          <p:cNvSpPr/>
          <p:nvPr/>
        </p:nvSpPr>
        <p:spPr bwMode="auto">
          <a:xfrm>
            <a:off x="1308508" y="2882457"/>
            <a:ext cx="493450" cy="525827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rgbClr val="CCCC00"/>
              </a:solidFill>
              <a:effectLst/>
              <a:latin typeface="Arial" pitchFamily="34" charset="0"/>
            </a:endParaRPr>
          </a:p>
        </p:txBody>
      </p:sp>
      <p:pic>
        <p:nvPicPr>
          <p:cNvPr id="133" name="Picture 13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676" y="4165100"/>
            <a:ext cx="3231988" cy="194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TextBox 133"/>
          <p:cNvSpPr txBox="1"/>
          <p:nvPr/>
        </p:nvSpPr>
        <p:spPr>
          <a:xfrm>
            <a:off x="787876" y="4172276"/>
            <a:ext cx="184254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shared 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cs typeface="Arial"/>
              </a:rPr>
              <a:t>feedline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487149" y="4841314"/>
            <a:ext cx="184254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resonators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922291" y="5583324"/>
            <a:ext cx="184254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RF-SQUIDs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066732" y="3864999"/>
            <a:ext cx="371808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input flux shifts GHz resonance frequency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CB1-FC88-3141-B046-4D4730C41547}" type="slidenum">
              <a:rPr lang="en-US" smtClean="0"/>
              <a:t>24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6042" y="667683"/>
            <a:ext cx="649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microwave amplifiers can provide GHz of readout bandwidth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21847" y="6165785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Likely path for next-generation instruments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7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399" y="826400"/>
            <a:ext cx="5309355" cy="4516530"/>
            <a:chOff x="4648199" y="750200"/>
            <a:chExt cx="5309355" cy="4516530"/>
          </a:xfrm>
        </p:grpSpPr>
        <p:pic>
          <p:nvPicPr>
            <p:cNvPr id="4" name="Picture 3" descr="BMF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0" y="750200"/>
              <a:ext cx="4938525" cy="32964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648199" y="4343400"/>
              <a:ext cx="53093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18,900 sq. ft. state-of-the-art class 100 clean room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Opened in 2012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$20-$25M of tools, $30M of infrastructure</a:t>
              </a:r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969824" y="826399"/>
            <a:ext cx="2857793" cy="4022854"/>
          </a:xfrm>
          <a:prstGeom prst="rect">
            <a:avLst/>
          </a:prstGeom>
        </p:spPr>
        <p:txBody>
          <a:bodyPr wrap="square" lIns="67775" tIns="33888" rIns="67775" bIns="33888">
            <a:spAutoFit/>
          </a:bodyPr>
          <a:lstStyle/>
          <a:p>
            <a:r>
              <a:rPr lang="en-US" sz="1300" b="1" dirty="0">
                <a:cs typeface="Arial"/>
              </a:rPr>
              <a:t>Precision Imaging Facility:</a:t>
            </a:r>
          </a:p>
          <a:p>
            <a:pPr marL="254157" indent="-254157">
              <a:lnSpc>
                <a:spcPct val="120000"/>
              </a:lnSpc>
              <a:buFont typeface="Arial"/>
              <a:buChar char="•"/>
            </a:pPr>
            <a:r>
              <a:rPr lang="en-US" sz="1300" dirty="0">
                <a:cs typeface="Arial"/>
              </a:rPr>
              <a:t>Aberration corrected TEM</a:t>
            </a:r>
          </a:p>
          <a:p>
            <a:pPr marL="254157" indent="-254157">
              <a:lnSpc>
                <a:spcPct val="120000"/>
              </a:lnSpc>
              <a:buFont typeface="Arial"/>
              <a:buChar char="•"/>
            </a:pPr>
            <a:r>
              <a:rPr lang="en-US" sz="1300" dirty="0">
                <a:cs typeface="Arial"/>
              </a:rPr>
              <a:t>Dual beam focused ion beam mill/scanning electron microscope</a:t>
            </a:r>
          </a:p>
          <a:p>
            <a:pPr marL="254157" indent="-254157">
              <a:lnSpc>
                <a:spcPct val="120000"/>
              </a:lnSpc>
              <a:buFont typeface="Arial"/>
              <a:buChar char="•"/>
            </a:pPr>
            <a:r>
              <a:rPr lang="en-US" sz="1300" dirty="0">
                <a:cs typeface="Arial"/>
              </a:rPr>
              <a:t>Helium ion microscope</a:t>
            </a:r>
          </a:p>
          <a:p>
            <a:pPr marL="254157" indent="-254157">
              <a:lnSpc>
                <a:spcPct val="120000"/>
              </a:lnSpc>
              <a:buFont typeface="Arial"/>
              <a:buChar char="•"/>
            </a:pPr>
            <a:r>
              <a:rPr lang="en-US" sz="1300" dirty="0">
                <a:cs typeface="Arial"/>
              </a:rPr>
              <a:t>Local electrode atom probe</a:t>
            </a:r>
          </a:p>
          <a:p>
            <a:pPr marL="254157" indent="-254157">
              <a:buFont typeface="Arial"/>
              <a:buChar char="•"/>
            </a:pPr>
            <a:endParaRPr lang="en-US" sz="1300" dirty="0">
              <a:cs typeface="Arial"/>
            </a:endParaRPr>
          </a:p>
          <a:p>
            <a:r>
              <a:rPr lang="en-US" sz="1300" b="1" dirty="0">
                <a:cs typeface="Arial" panose="020B0604020202020204" pitchFamily="34" charset="0"/>
              </a:rPr>
              <a:t>Boulder Micro-fabrication Facility:</a:t>
            </a:r>
          </a:p>
          <a:p>
            <a:pPr marL="211798" indent="-211798">
              <a:lnSpc>
                <a:spcPct val="120000"/>
              </a:lnSpc>
              <a:buFont typeface="Arial"/>
              <a:buChar char="•"/>
            </a:pPr>
            <a:r>
              <a:rPr lang="en-US" sz="1300" dirty="0">
                <a:cs typeface="Arial" panose="020B0604020202020204" pitchFamily="34" charset="0"/>
              </a:rPr>
              <a:t>60% of site research passes through</a:t>
            </a:r>
          </a:p>
          <a:p>
            <a:pPr marL="211798" indent="-211798">
              <a:lnSpc>
                <a:spcPct val="120000"/>
              </a:lnSpc>
              <a:buFont typeface="Arial"/>
              <a:buChar char="•"/>
            </a:pPr>
            <a:r>
              <a:rPr lang="en-US" sz="1300" dirty="0">
                <a:cs typeface="Arial"/>
              </a:rPr>
              <a:t>18,900 </a:t>
            </a:r>
            <a:r>
              <a:rPr lang="en-US" sz="1300" dirty="0" err="1">
                <a:cs typeface="Arial"/>
              </a:rPr>
              <a:t>sqft</a:t>
            </a:r>
            <a:r>
              <a:rPr lang="en-US" sz="1300" dirty="0">
                <a:cs typeface="Arial"/>
              </a:rPr>
              <a:t> class 100 cleanroom</a:t>
            </a:r>
          </a:p>
          <a:p>
            <a:pPr marL="211798" indent="-211798">
              <a:lnSpc>
                <a:spcPct val="120000"/>
              </a:lnSpc>
              <a:buFont typeface="Arial"/>
              <a:buChar char="•"/>
            </a:pPr>
            <a:r>
              <a:rPr lang="en-US" sz="1300" dirty="0"/>
              <a:t>Full lithography suite (ASML 0.35 µm stepper, reticle pattern generator)</a:t>
            </a:r>
          </a:p>
          <a:p>
            <a:pPr marL="211798" indent="-211798">
              <a:lnSpc>
                <a:spcPct val="120000"/>
              </a:lnSpc>
              <a:buFont typeface="Arial"/>
              <a:buChar char="•"/>
            </a:pPr>
            <a:r>
              <a:rPr lang="en-US" sz="1300" dirty="0" err="1"/>
              <a:t>GaN</a:t>
            </a:r>
            <a:r>
              <a:rPr lang="en-US" sz="1300" dirty="0"/>
              <a:t> and </a:t>
            </a:r>
            <a:r>
              <a:rPr lang="en-US" sz="1300" dirty="0" err="1"/>
              <a:t>GaAs</a:t>
            </a:r>
            <a:r>
              <a:rPr lang="en-US" sz="1300" dirty="0"/>
              <a:t> two chamber MBE</a:t>
            </a:r>
          </a:p>
          <a:p>
            <a:pPr marL="211798" indent="-211798">
              <a:lnSpc>
                <a:spcPct val="120000"/>
              </a:lnSpc>
              <a:buFont typeface="Arial"/>
              <a:buChar char="•"/>
            </a:pPr>
            <a:r>
              <a:rPr lang="en-US" sz="1300" dirty="0"/>
              <a:t>15 deposition tools</a:t>
            </a:r>
          </a:p>
          <a:p>
            <a:pPr marL="211798" indent="-211798">
              <a:lnSpc>
                <a:spcPct val="120000"/>
              </a:lnSpc>
              <a:buFont typeface="Arial"/>
              <a:buChar char="•"/>
            </a:pPr>
            <a:r>
              <a:rPr lang="en-US" sz="1300" dirty="0"/>
              <a:t>13 dry etch tools</a:t>
            </a:r>
          </a:p>
          <a:p>
            <a:pPr marL="211798" indent="-211798">
              <a:lnSpc>
                <a:spcPct val="120000"/>
              </a:lnSpc>
              <a:buFont typeface="Arial"/>
              <a:buChar char="•"/>
            </a:pPr>
            <a:r>
              <a:rPr lang="en-US" sz="1300" dirty="0"/>
              <a:t>8 tube furnace bank</a:t>
            </a:r>
          </a:p>
          <a:p>
            <a:pPr marL="211798" indent="-211798">
              <a:lnSpc>
                <a:spcPct val="120000"/>
              </a:lnSpc>
              <a:buFont typeface="Arial"/>
              <a:buChar char="•"/>
            </a:pPr>
            <a:r>
              <a:rPr lang="en-US" sz="1300" dirty="0"/>
              <a:t>10 nm resolution EBL (future</a:t>
            </a:r>
            <a:r>
              <a:rPr lang="en-US" sz="1300" dirty="0" smtClean="0"/>
              <a:t>)</a:t>
            </a:r>
            <a:endParaRPr lang="en-US" sz="1300" dirty="0"/>
          </a:p>
        </p:txBody>
      </p:sp>
      <p:sp>
        <p:nvSpPr>
          <p:cNvPr id="14" name="Line 78"/>
          <p:cNvSpPr>
            <a:spLocks noChangeShapeType="1"/>
          </p:cNvSpPr>
          <p:nvPr/>
        </p:nvSpPr>
        <p:spPr bwMode="auto">
          <a:xfrm>
            <a:off x="204108" y="627063"/>
            <a:ext cx="8577374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31"/>
          <p:cNvSpPr>
            <a:spLocks noChangeArrowheads="1"/>
          </p:cNvSpPr>
          <p:nvPr/>
        </p:nvSpPr>
        <p:spPr bwMode="auto">
          <a:xfrm>
            <a:off x="210447" y="144463"/>
            <a:ext cx="5698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</a:rPr>
              <a:t>NIST Boulder </a:t>
            </a:r>
            <a:r>
              <a:rPr lang="en-US" sz="2800" dirty="0" err="1" smtClean="0">
                <a:solidFill>
                  <a:srgbClr val="0070D1"/>
                </a:solidFill>
                <a:latin typeface="+mj-lt"/>
              </a:rPr>
              <a:t>Microfabrication</a:t>
            </a:r>
            <a:r>
              <a:rPr lang="en-US" sz="2800" dirty="0" smtClean="0">
                <a:solidFill>
                  <a:srgbClr val="0070D1"/>
                </a:solidFill>
                <a:latin typeface="+mj-lt"/>
              </a:rPr>
              <a:t> Facility</a:t>
            </a:r>
            <a:endParaRPr lang="en-US" sz="2800" dirty="0">
              <a:solidFill>
                <a:srgbClr val="0070D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5514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1"/>
          <p:cNvSpPr>
            <a:spLocks noChangeArrowheads="1"/>
          </p:cNvSpPr>
          <p:nvPr/>
        </p:nvSpPr>
        <p:spPr bwMode="auto">
          <a:xfrm>
            <a:off x="260000" y="49695"/>
            <a:ext cx="19183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Conclusions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4" name="Line 78"/>
          <p:cNvSpPr>
            <a:spLocks noChangeShapeType="1"/>
          </p:cNvSpPr>
          <p:nvPr/>
        </p:nvSpPr>
        <p:spPr bwMode="auto">
          <a:xfrm>
            <a:off x="204108" y="550860"/>
            <a:ext cx="858613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>
                <a:solidFill>
                  <a:srgbClr val="000000"/>
                </a:solidFill>
              </a:r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108" y="623651"/>
            <a:ext cx="87616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Cryogenic detectors provide a unique combination of energy sensitivity and collecting ability.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There are already applications where cryogenic detectors are “required” and anticipated performance improvements will make new applications accessible in the future.</a:t>
            </a:r>
          </a:p>
          <a:p>
            <a:pPr marL="287338"/>
            <a:endParaRPr lang="en-US" sz="1600" dirty="0" smtClean="0"/>
          </a:p>
          <a:p>
            <a:pPr marL="284163" indent="-284163">
              <a:buFont typeface="Arial"/>
              <a:buChar char="•"/>
            </a:pPr>
            <a:r>
              <a:rPr lang="en-US" sz="1600" dirty="0" smtClean="0"/>
              <a:t>The tools to fabricate and cool cryogenic sensors are well established but their cost and complexity should be acknowledged.</a:t>
            </a:r>
          </a:p>
          <a:p>
            <a:pPr marL="284163" indent="-284163">
              <a:buFont typeface="Arial"/>
              <a:buChar char="•"/>
            </a:pPr>
            <a:endParaRPr lang="en-US" sz="1600" dirty="0"/>
          </a:p>
          <a:p>
            <a:pPr marL="284163" indent="-284163">
              <a:buFont typeface="Arial"/>
              <a:buChar char="•"/>
            </a:pPr>
            <a:r>
              <a:rPr lang="en-US" sz="1600" dirty="0" smtClean="0"/>
              <a:t>The development of microwave readout techniques is an active area of effort.  These techniques are a likely path to arrays of 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sensors.  Today’s arrays contain 10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-10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 sensors.</a:t>
            </a:r>
          </a:p>
          <a:p>
            <a:pPr marL="284163" indent="-284163">
              <a:buFont typeface="Arial"/>
              <a:buChar char="•"/>
            </a:pPr>
            <a:endParaRPr lang="en-US" sz="1600" dirty="0"/>
          </a:p>
          <a:p>
            <a:pPr marL="284163" indent="-284163">
              <a:buFont typeface="Arial"/>
              <a:buChar char="•"/>
            </a:pPr>
            <a:r>
              <a:rPr lang="en-US" sz="1600" dirty="0" smtClean="0"/>
              <a:t>NIST is active in most areas of cryogenic sensor technology.  But, we are also interested in new projects and new collaborators.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758113" y="6270675"/>
            <a:ext cx="1385887" cy="27699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5200" y="6587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3829" y="4626852"/>
            <a:ext cx="899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3928761" y="4303686"/>
            <a:ext cx="2062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Thanks!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joel.ullom@nist.gov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89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8"/>
          <p:cNvSpPr>
            <a:spLocks noChangeShapeType="1"/>
          </p:cNvSpPr>
          <p:nvPr/>
        </p:nvSpPr>
        <p:spPr bwMode="auto">
          <a:xfrm>
            <a:off x="204108" y="550860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31"/>
          <p:cNvSpPr>
            <a:spLocks noChangeArrowheads="1"/>
          </p:cNvSpPr>
          <p:nvPr/>
        </p:nvSpPr>
        <p:spPr bwMode="auto">
          <a:xfrm>
            <a:off x="470203" y="68260"/>
            <a:ext cx="12382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Review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360" y="713648"/>
            <a:ext cx="8471644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Low temperatures (typically sub-Kelvin) suppress thermal noise, allowing performance of thermal sensors to surpass more common semiconducting sensors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Not all low temperatures sensors use superconductivity, but most do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Superconductors are extremely useful in sensor circuits:</a:t>
            </a:r>
          </a:p>
          <a:p>
            <a:pPr marL="800100" lvl="1" indent="-342900">
              <a:lnSpc>
                <a:spcPct val="120000"/>
              </a:lnSpc>
              <a:buFont typeface="Lucida Grande"/>
              <a:buChar char="-"/>
            </a:pPr>
            <a:r>
              <a:rPr lang="en-US" sz="2000" dirty="0" smtClean="0"/>
              <a:t>as thermometers</a:t>
            </a:r>
          </a:p>
          <a:p>
            <a:pPr marL="800100" lvl="1" indent="-342900">
              <a:lnSpc>
                <a:spcPct val="120000"/>
              </a:lnSpc>
              <a:buFont typeface="Lucida Grande"/>
              <a:buChar char="-"/>
            </a:pPr>
            <a:r>
              <a:rPr lang="en-US" sz="2000" dirty="0" smtClean="0"/>
              <a:t>as small gap sensor materials (</a:t>
            </a:r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 ~ 1 </a:t>
            </a:r>
            <a:r>
              <a:rPr lang="en-US" sz="2000" dirty="0" err="1" smtClean="0"/>
              <a:t>meV</a:t>
            </a:r>
            <a:r>
              <a:rPr lang="en-US" sz="2000" dirty="0" smtClean="0"/>
              <a:t> </a:t>
            </a:r>
            <a:r>
              <a:rPr lang="en-US" sz="2000" dirty="0" err="1" smtClean="0"/>
              <a:t>vs</a:t>
            </a:r>
            <a:r>
              <a:rPr lang="en-US" sz="2000" dirty="0" smtClean="0"/>
              <a:t> 1 </a:t>
            </a:r>
            <a:r>
              <a:rPr lang="en-US" sz="2000" dirty="0" err="1" smtClean="0"/>
              <a:t>eV</a:t>
            </a:r>
            <a:r>
              <a:rPr lang="en-US" sz="2000" dirty="0" smtClean="0"/>
              <a:t> for Si)</a:t>
            </a:r>
          </a:p>
          <a:p>
            <a:pPr marL="800100" lvl="1" indent="-342900">
              <a:lnSpc>
                <a:spcPct val="120000"/>
              </a:lnSpc>
              <a:buFont typeface="Lucida Grande"/>
              <a:buChar char="-"/>
            </a:pPr>
            <a:r>
              <a:rPr lang="en-US" sz="2000" dirty="0" smtClean="0"/>
              <a:t>for SQUID ammeters</a:t>
            </a:r>
          </a:p>
          <a:p>
            <a:pPr marL="800100" lvl="1" indent="-342900">
              <a:lnSpc>
                <a:spcPct val="120000"/>
              </a:lnSpc>
              <a:buFont typeface="Lucida Grande"/>
              <a:buChar char="-"/>
            </a:pPr>
            <a:r>
              <a:rPr lang="en-US" sz="2000" dirty="0" smtClean="0"/>
              <a:t>to make interconnections with high </a:t>
            </a:r>
            <a:r>
              <a:rPr lang="en-US" sz="2000" dirty="0" err="1" smtClean="0">
                <a:latin typeface="Symbol" charset="2"/>
                <a:cs typeface="Symbol" charset="2"/>
              </a:rPr>
              <a:t>k</a:t>
            </a:r>
            <a:r>
              <a:rPr lang="en-US" sz="2000" baseline="-25000" dirty="0" err="1" smtClean="0"/>
              <a:t>electrical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charset="2"/>
                <a:cs typeface="Symbol" charset="2"/>
              </a:rPr>
              <a:t>k</a:t>
            </a:r>
            <a:r>
              <a:rPr lang="en-US" sz="2000" baseline="-25000" dirty="0" err="1" smtClean="0"/>
              <a:t>thermal</a:t>
            </a:r>
            <a:endParaRPr lang="en-US" sz="2000" baseline="-25000" dirty="0" smtClean="0"/>
          </a:p>
          <a:p>
            <a:pPr marL="800100" lvl="1" indent="-342900">
              <a:lnSpc>
                <a:spcPct val="120000"/>
              </a:lnSpc>
              <a:buFont typeface="Lucida Grande"/>
              <a:buChar char="-"/>
            </a:pPr>
            <a:r>
              <a:rPr lang="en-US" sz="2000" dirty="0" smtClean="0"/>
              <a:t>for low specific heats</a:t>
            </a:r>
          </a:p>
          <a:p>
            <a:pPr marL="800100" lvl="1" indent="-342900">
              <a:lnSpc>
                <a:spcPct val="120000"/>
              </a:lnSpc>
              <a:buFont typeface="Lucida Grande"/>
              <a:buChar char="-"/>
            </a:pPr>
            <a:r>
              <a:rPr lang="en-US" sz="2000" dirty="0" smtClean="0"/>
              <a:t>…</a:t>
            </a:r>
          </a:p>
          <a:p>
            <a:pPr marL="800100" lvl="1" indent="-342900">
              <a:lnSpc>
                <a:spcPct val="120000"/>
              </a:lnSpc>
              <a:buFont typeface="Lucida Grande"/>
              <a:buChar char="-"/>
            </a:pPr>
            <a:endParaRPr lang="en-US" sz="2000" dirty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High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superconductors are unlikely to be helpful</a:t>
            </a:r>
            <a:endParaRPr lang="en-US" sz="2000" dirty="0"/>
          </a:p>
          <a:p>
            <a:pPr marL="800100" lvl="1" indent="-342900">
              <a:buFont typeface="Arial"/>
              <a:buChar char="•"/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6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26" descr="bolome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2" y="697913"/>
            <a:ext cx="6261100" cy="3657600"/>
          </a:xfrm>
          <a:prstGeom prst="rect">
            <a:avLst/>
          </a:prstGeom>
        </p:spPr>
      </p:pic>
      <p:sp>
        <p:nvSpPr>
          <p:cNvPr id="5" name="Line 78"/>
          <p:cNvSpPr>
            <a:spLocks noChangeShapeType="1"/>
          </p:cNvSpPr>
          <p:nvPr/>
        </p:nvSpPr>
        <p:spPr bwMode="auto">
          <a:xfrm>
            <a:off x="204108" y="627063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Rectangle 131"/>
          <p:cNvSpPr>
            <a:spLocks noChangeArrowheads="1"/>
          </p:cNvSpPr>
          <p:nvPr/>
        </p:nvSpPr>
        <p:spPr bwMode="auto">
          <a:xfrm>
            <a:off x="470203" y="144463"/>
            <a:ext cx="59778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</a:rPr>
              <a:t>Transition-Edge Sensor (TES) bolometer</a:t>
            </a:r>
            <a:endParaRPr lang="en-US" sz="2800" dirty="0">
              <a:solidFill>
                <a:srgbClr val="0070D1"/>
              </a:solidFill>
              <a:latin typeface="+mj-lt"/>
            </a:endParaRPr>
          </a:p>
        </p:txBody>
      </p:sp>
      <p:grpSp>
        <p:nvGrpSpPr>
          <p:cNvPr id="12" name="Group 430"/>
          <p:cNvGrpSpPr/>
          <p:nvPr/>
        </p:nvGrpSpPr>
        <p:grpSpPr>
          <a:xfrm>
            <a:off x="893189" y="4589516"/>
            <a:ext cx="2797708" cy="2276856"/>
            <a:chOff x="1049398" y="1307571"/>
            <a:chExt cx="2937593" cy="2276856"/>
          </a:xfrm>
        </p:grpSpPr>
        <p:grpSp>
          <p:nvGrpSpPr>
            <p:cNvPr id="24" name="Group 5"/>
            <p:cNvGrpSpPr>
              <a:grpSpLocks/>
            </p:cNvGrpSpPr>
            <p:nvPr/>
          </p:nvGrpSpPr>
          <p:grpSpPr bwMode="auto">
            <a:xfrm>
              <a:off x="1496960" y="1423457"/>
              <a:ext cx="494781" cy="305342"/>
              <a:chOff x="3507" y="979"/>
              <a:chExt cx="357" cy="292"/>
            </a:xfrm>
          </p:grpSpPr>
          <p:sp>
            <p:nvSpPr>
              <p:cNvPr id="347" name="AutoShape 6"/>
              <p:cNvSpPr>
                <a:spLocks noChangeArrowheads="1"/>
              </p:cNvSpPr>
              <p:nvPr/>
            </p:nvSpPr>
            <p:spPr bwMode="auto">
              <a:xfrm>
                <a:off x="3507" y="979"/>
                <a:ext cx="294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AutoShape 7"/>
              <p:cNvSpPr>
                <a:spLocks noChangeArrowheads="1"/>
              </p:cNvSpPr>
              <p:nvPr/>
            </p:nvSpPr>
            <p:spPr bwMode="auto">
              <a:xfrm>
                <a:off x="3507" y="981"/>
                <a:ext cx="357" cy="2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>
                    <a:solidFill>
                      <a:srgbClr val="000000"/>
                    </a:solidFill>
                    <a:latin typeface="Times New Roman" pitchFamily="-65" charset="0"/>
                  </a:rPr>
                  <a:t>0.06</a:t>
                </a:r>
                <a:endParaRPr lang="en-US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  <p:grpSp>
          <p:nvGrpSpPr>
            <p:cNvPr id="32" name="Group 8"/>
            <p:cNvGrpSpPr>
              <a:grpSpLocks/>
            </p:cNvGrpSpPr>
            <p:nvPr/>
          </p:nvGrpSpPr>
          <p:grpSpPr bwMode="auto">
            <a:xfrm>
              <a:off x="2688775" y="2971273"/>
              <a:ext cx="333375" cy="303402"/>
              <a:chOff x="4315" y="2262"/>
              <a:chExt cx="241" cy="217"/>
            </a:xfrm>
          </p:grpSpPr>
          <p:sp>
            <p:nvSpPr>
              <p:cNvPr id="350" name="AutoShape 9"/>
              <p:cNvSpPr>
                <a:spLocks noChangeArrowheads="1"/>
              </p:cNvSpPr>
              <p:nvPr/>
            </p:nvSpPr>
            <p:spPr bwMode="auto">
              <a:xfrm>
                <a:off x="4315" y="2262"/>
                <a:ext cx="198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AutoShape 10"/>
              <p:cNvSpPr>
                <a:spLocks noChangeArrowheads="1"/>
              </p:cNvSpPr>
              <p:nvPr/>
            </p:nvSpPr>
            <p:spPr bwMode="auto">
              <a:xfrm>
                <a:off x="4315" y="2262"/>
                <a:ext cx="241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>
                    <a:solidFill>
                      <a:srgbClr val="000000"/>
                    </a:solidFill>
                    <a:latin typeface="Times New Roman" pitchFamily="-65" charset="0"/>
                  </a:rPr>
                  <a:t>96</a:t>
                </a:r>
                <a:endParaRPr lang="en-US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  <p:grpSp>
          <p:nvGrpSpPr>
            <p:cNvPr id="36" name="Group 11"/>
            <p:cNvGrpSpPr>
              <a:grpSpLocks/>
            </p:cNvGrpSpPr>
            <p:nvPr/>
          </p:nvGrpSpPr>
          <p:grpSpPr bwMode="auto">
            <a:xfrm>
              <a:off x="3492210" y="2960160"/>
              <a:ext cx="494781" cy="303402"/>
              <a:chOff x="4895" y="2254"/>
              <a:chExt cx="357" cy="217"/>
            </a:xfrm>
          </p:grpSpPr>
          <p:sp>
            <p:nvSpPr>
              <p:cNvPr id="353" name="AutoShape 12"/>
              <p:cNvSpPr>
                <a:spLocks noChangeArrowheads="1"/>
              </p:cNvSpPr>
              <p:nvPr/>
            </p:nvSpPr>
            <p:spPr bwMode="auto">
              <a:xfrm>
                <a:off x="4895" y="2254"/>
                <a:ext cx="294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AutoShape 13"/>
              <p:cNvSpPr>
                <a:spLocks noChangeArrowheads="1"/>
              </p:cNvSpPr>
              <p:nvPr/>
            </p:nvSpPr>
            <p:spPr bwMode="auto">
              <a:xfrm>
                <a:off x="4895" y="2254"/>
                <a:ext cx="357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>
                    <a:solidFill>
                      <a:srgbClr val="000000"/>
                    </a:solidFill>
                    <a:latin typeface="Times New Roman" pitchFamily="-65" charset="0"/>
                  </a:rPr>
                  <a:t>96.2</a:t>
                </a:r>
                <a:endParaRPr lang="en-US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  <p:grpSp>
          <p:nvGrpSpPr>
            <p:cNvPr id="39" name="Group 14"/>
            <p:cNvGrpSpPr>
              <a:grpSpLocks/>
            </p:cNvGrpSpPr>
            <p:nvPr/>
          </p:nvGrpSpPr>
          <p:grpSpPr bwMode="auto">
            <a:xfrm>
              <a:off x="1867007" y="3250670"/>
              <a:ext cx="1895828" cy="333757"/>
              <a:chOff x="3804" y="2392"/>
              <a:chExt cx="1368" cy="239"/>
            </a:xfrm>
          </p:grpSpPr>
          <p:sp>
            <p:nvSpPr>
              <p:cNvPr id="356" name="AutoShape 15"/>
              <p:cNvSpPr>
                <a:spLocks noChangeArrowheads="1"/>
              </p:cNvSpPr>
              <p:nvPr/>
            </p:nvSpPr>
            <p:spPr bwMode="auto">
              <a:xfrm>
                <a:off x="3804" y="2392"/>
                <a:ext cx="1154" cy="209"/>
              </a:xfrm>
              <a:prstGeom prst="roundRect">
                <a:avLst>
                  <a:gd name="adj" fmla="val 47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AutoShape 16"/>
              <p:cNvSpPr>
                <a:spLocks noChangeArrowheads="1"/>
              </p:cNvSpPr>
              <p:nvPr/>
            </p:nvSpPr>
            <p:spPr bwMode="auto">
              <a:xfrm>
                <a:off x="3804" y="2392"/>
                <a:ext cx="1368" cy="239"/>
              </a:xfrm>
              <a:prstGeom prst="roundRect">
                <a:avLst>
                  <a:gd name="adj" fmla="val 47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800" dirty="0">
                    <a:solidFill>
                      <a:srgbClr val="000000"/>
                    </a:solidFill>
                  </a:rPr>
                  <a:t>temperature (</a:t>
                </a:r>
                <a:r>
                  <a:rPr lang="en-GB" sz="1800" dirty="0" err="1">
                    <a:solidFill>
                      <a:srgbClr val="000000"/>
                    </a:solidFill>
                  </a:rPr>
                  <a:t>mK</a:t>
                </a:r>
                <a:r>
                  <a:rPr lang="en-GB" sz="1800" dirty="0">
                    <a:solidFill>
                      <a:srgbClr val="000000"/>
                    </a:solidFill>
                  </a:rPr>
                  <a:t>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Group 17"/>
            <p:cNvGrpSpPr>
              <a:grpSpLocks/>
            </p:cNvGrpSpPr>
            <p:nvPr/>
          </p:nvGrpSpPr>
          <p:grpSpPr bwMode="auto">
            <a:xfrm>
              <a:off x="1049398" y="1393787"/>
              <a:ext cx="361155" cy="1548910"/>
              <a:chOff x="3301" y="950"/>
              <a:chExt cx="260" cy="1105"/>
            </a:xfrm>
          </p:grpSpPr>
          <p:sp>
            <p:nvSpPr>
              <p:cNvPr id="359" name="AutoShape 18"/>
              <p:cNvSpPr>
                <a:spLocks noChangeArrowheads="1"/>
              </p:cNvSpPr>
              <p:nvPr/>
            </p:nvSpPr>
            <p:spPr bwMode="auto">
              <a:xfrm rot="16200000">
                <a:off x="2903" y="1430"/>
                <a:ext cx="1023" cy="228"/>
              </a:xfrm>
              <a:prstGeom prst="roundRect">
                <a:avLst>
                  <a:gd name="adj" fmla="val 435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AutoShape 19"/>
              <p:cNvSpPr>
                <a:spLocks noChangeArrowheads="1"/>
              </p:cNvSpPr>
              <p:nvPr/>
            </p:nvSpPr>
            <p:spPr bwMode="auto">
              <a:xfrm rot="16200000">
                <a:off x="2919" y="1339"/>
                <a:ext cx="1031" cy="253"/>
              </a:xfrm>
              <a:prstGeom prst="roundRect">
                <a:avLst>
                  <a:gd name="adj" fmla="val 435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</a:rPr>
                  <a:t>r</a:t>
                </a:r>
                <a:r>
                  <a:rPr lang="en-GB" sz="1800" dirty="0" smtClean="0">
                    <a:solidFill>
                      <a:srgbClr val="000000"/>
                    </a:solidFill>
                  </a:rPr>
                  <a:t>esistance</a:t>
                </a:r>
                <a:r>
                  <a:rPr lang="en-GB" sz="1800" dirty="0" smtClean="0">
                    <a:solidFill>
                      <a:srgbClr val="000000"/>
                    </a:solidFill>
                    <a:latin typeface="Times New Roman" pitchFamily="-65" charset="0"/>
                  </a:rPr>
                  <a:t> (</a:t>
                </a:r>
                <a:r>
                  <a:rPr lang="en-GB" sz="1800" dirty="0" err="1" smtClean="0">
                    <a:solidFill>
                      <a:srgbClr val="000000"/>
                    </a:solidFill>
                    <a:latin typeface="Times New Roman" pitchFamily="-65" charset="0"/>
                  </a:rPr>
                  <a:t>Ω</a:t>
                </a:r>
                <a:r>
                  <a:rPr lang="en-GB" sz="1800" dirty="0" smtClean="0">
                    <a:solidFill>
                      <a:srgbClr val="000000"/>
                    </a:solidFill>
                    <a:latin typeface="Times New Roman" pitchFamily="-65" charset="0"/>
                  </a:rPr>
                  <a:t>)</a:t>
                </a:r>
                <a:endParaRPr lang="en-US" sz="1800" dirty="0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  <p:grpSp>
          <p:nvGrpSpPr>
            <p:cNvPr id="41" name="Group 20"/>
            <p:cNvGrpSpPr>
              <a:grpSpLocks/>
            </p:cNvGrpSpPr>
            <p:nvPr/>
          </p:nvGrpSpPr>
          <p:grpSpPr bwMode="auto">
            <a:xfrm>
              <a:off x="2007023" y="1307571"/>
              <a:ext cx="1620203" cy="1636712"/>
              <a:chOff x="3823" y="1070"/>
              <a:chExt cx="1169" cy="1173"/>
            </a:xfrm>
          </p:grpSpPr>
          <p:grpSp>
            <p:nvGrpSpPr>
              <p:cNvPr id="96" name="Group 21"/>
              <p:cNvGrpSpPr>
                <a:grpSpLocks/>
              </p:cNvGrpSpPr>
              <p:nvPr/>
            </p:nvGrpSpPr>
            <p:grpSpPr bwMode="auto">
              <a:xfrm>
                <a:off x="3827" y="1074"/>
                <a:ext cx="35" cy="1167"/>
                <a:chOff x="3827" y="1074"/>
                <a:chExt cx="35" cy="1167"/>
              </a:xfrm>
            </p:grpSpPr>
            <p:sp>
              <p:nvSpPr>
                <p:cNvPr id="418" name="Line 22"/>
                <p:cNvSpPr>
                  <a:spLocks noChangeShapeType="1"/>
                </p:cNvSpPr>
                <p:nvPr/>
              </p:nvSpPr>
              <p:spPr bwMode="auto">
                <a:xfrm>
                  <a:off x="3827" y="2240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" name="Line 23"/>
                <p:cNvSpPr>
                  <a:spLocks noChangeShapeType="1"/>
                </p:cNvSpPr>
                <p:nvPr/>
              </p:nvSpPr>
              <p:spPr bwMode="auto">
                <a:xfrm>
                  <a:off x="3827" y="2048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" name="Line 24"/>
                <p:cNvSpPr>
                  <a:spLocks noChangeShapeType="1"/>
                </p:cNvSpPr>
                <p:nvPr/>
              </p:nvSpPr>
              <p:spPr bwMode="auto">
                <a:xfrm>
                  <a:off x="3827" y="1852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1" name="Line 25"/>
                <p:cNvSpPr>
                  <a:spLocks noChangeShapeType="1"/>
                </p:cNvSpPr>
                <p:nvPr/>
              </p:nvSpPr>
              <p:spPr bwMode="auto">
                <a:xfrm>
                  <a:off x="3827" y="1660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2" name="Line 26"/>
                <p:cNvSpPr>
                  <a:spLocks noChangeShapeType="1"/>
                </p:cNvSpPr>
                <p:nvPr/>
              </p:nvSpPr>
              <p:spPr bwMode="auto">
                <a:xfrm>
                  <a:off x="3827" y="1463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3" name="Line 27"/>
                <p:cNvSpPr>
                  <a:spLocks noChangeShapeType="1"/>
                </p:cNvSpPr>
                <p:nvPr/>
              </p:nvSpPr>
              <p:spPr bwMode="auto">
                <a:xfrm>
                  <a:off x="3827" y="1271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4" name="Line 28"/>
                <p:cNvSpPr>
                  <a:spLocks noChangeShapeType="1"/>
                </p:cNvSpPr>
                <p:nvPr/>
              </p:nvSpPr>
              <p:spPr bwMode="auto">
                <a:xfrm>
                  <a:off x="3827" y="1074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8" name="Group 29"/>
              <p:cNvGrpSpPr>
                <a:grpSpLocks/>
              </p:cNvGrpSpPr>
              <p:nvPr/>
            </p:nvGrpSpPr>
            <p:grpSpPr bwMode="auto">
              <a:xfrm>
                <a:off x="4941" y="1074"/>
                <a:ext cx="53" cy="1167"/>
                <a:chOff x="4941" y="1074"/>
                <a:chExt cx="53" cy="1167"/>
              </a:xfrm>
            </p:grpSpPr>
            <p:sp>
              <p:nvSpPr>
                <p:cNvPr id="411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4941" y="2240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4941" y="2048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3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4941" y="1852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4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4941" y="1660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4941" y="1463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6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4941" y="1271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7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4941" y="1074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6" name="Group 37"/>
              <p:cNvGrpSpPr>
                <a:grpSpLocks/>
              </p:cNvGrpSpPr>
              <p:nvPr/>
            </p:nvGrpSpPr>
            <p:grpSpPr bwMode="auto">
              <a:xfrm>
                <a:off x="3823" y="2192"/>
                <a:ext cx="1167" cy="53"/>
                <a:chOff x="3823" y="2192"/>
                <a:chExt cx="1167" cy="53"/>
              </a:xfrm>
            </p:grpSpPr>
            <p:sp>
              <p:nvSpPr>
                <p:cNvPr id="404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3823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5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4111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6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4404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7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4692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8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4989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404" y="2216"/>
                  <a:ext cx="1" cy="29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4989" y="2216"/>
                  <a:ext cx="1" cy="29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7" name="Group 45"/>
              <p:cNvGrpSpPr>
                <a:grpSpLocks/>
              </p:cNvGrpSpPr>
              <p:nvPr/>
            </p:nvGrpSpPr>
            <p:grpSpPr bwMode="auto">
              <a:xfrm>
                <a:off x="3825" y="1076"/>
                <a:ext cx="1167" cy="35"/>
                <a:chOff x="3825" y="1076"/>
                <a:chExt cx="1167" cy="35"/>
              </a:xfrm>
            </p:grpSpPr>
            <p:sp>
              <p:nvSpPr>
                <p:cNvPr id="397" name="Line 46"/>
                <p:cNvSpPr>
                  <a:spLocks noChangeShapeType="1"/>
                </p:cNvSpPr>
                <p:nvPr/>
              </p:nvSpPr>
              <p:spPr bwMode="auto">
                <a:xfrm>
                  <a:off x="3825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8" name="Line 47"/>
                <p:cNvSpPr>
                  <a:spLocks noChangeShapeType="1"/>
                </p:cNvSpPr>
                <p:nvPr/>
              </p:nvSpPr>
              <p:spPr bwMode="auto">
                <a:xfrm>
                  <a:off x="4113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" name="Line 48"/>
                <p:cNvSpPr>
                  <a:spLocks noChangeShapeType="1"/>
                </p:cNvSpPr>
                <p:nvPr/>
              </p:nvSpPr>
              <p:spPr bwMode="auto">
                <a:xfrm>
                  <a:off x="4406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" name="Line 49"/>
                <p:cNvSpPr>
                  <a:spLocks noChangeShapeType="1"/>
                </p:cNvSpPr>
                <p:nvPr/>
              </p:nvSpPr>
              <p:spPr bwMode="auto">
                <a:xfrm>
                  <a:off x="4694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1" name="Line 50"/>
                <p:cNvSpPr>
                  <a:spLocks noChangeShapeType="1"/>
                </p:cNvSpPr>
                <p:nvPr/>
              </p:nvSpPr>
              <p:spPr bwMode="auto">
                <a:xfrm>
                  <a:off x="4991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" name="Line 51"/>
                <p:cNvSpPr>
                  <a:spLocks noChangeShapeType="1"/>
                </p:cNvSpPr>
                <p:nvPr/>
              </p:nvSpPr>
              <p:spPr bwMode="auto">
                <a:xfrm>
                  <a:off x="4406" y="1076"/>
                  <a:ext cx="1" cy="16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3" name="Line 52"/>
                <p:cNvSpPr>
                  <a:spLocks noChangeShapeType="1"/>
                </p:cNvSpPr>
                <p:nvPr/>
              </p:nvSpPr>
              <p:spPr bwMode="auto">
                <a:xfrm>
                  <a:off x="4991" y="1076"/>
                  <a:ext cx="1" cy="16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66" name="Line 53"/>
              <p:cNvSpPr>
                <a:spLocks noChangeShapeType="1"/>
              </p:cNvSpPr>
              <p:nvPr/>
            </p:nvSpPr>
            <p:spPr bwMode="auto">
              <a:xfrm flipV="1">
                <a:off x="3823" y="1069"/>
                <a:ext cx="1" cy="1176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Line 54"/>
              <p:cNvSpPr>
                <a:spLocks noChangeShapeType="1"/>
              </p:cNvSpPr>
              <p:nvPr/>
            </p:nvSpPr>
            <p:spPr bwMode="auto">
              <a:xfrm flipV="1">
                <a:off x="4989" y="1069"/>
                <a:ext cx="1" cy="1176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Line 55"/>
              <p:cNvSpPr>
                <a:spLocks noChangeShapeType="1"/>
              </p:cNvSpPr>
              <p:nvPr/>
            </p:nvSpPr>
            <p:spPr bwMode="auto">
              <a:xfrm>
                <a:off x="3827" y="2240"/>
                <a:ext cx="1158" cy="1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Line 56"/>
              <p:cNvSpPr>
                <a:spLocks noChangeShapeType="1"/>
              </p:cNvSpPr>
              <p:nvPr/>
            </p:nvSpPr>
            <p:spPr bwMode="auto">
              <a:xfrm>
                <a:off x="3827" y="1074"/>
                <a:ext cx="1158" cy="1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Oval 57"/>
              <p:cNvSpPr>
                <a:spLocks noChangeArrowheads="1"/>
              </p:cNvSpPr>
              <p:nvPr/>
            </p:nvSpPr>
            <p:spPr bwMode="auto">
              <a:xfrm>
                <a:off x="3856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Oval 58"/>
              <p:cNvSpPr>
                <a:spLocks noChangeArrowheads="1"/>
              </p:cNvSpPr>
              <p:nvPr/>
            </p:nvSpPr>
            <p:spPr bwMode="auto">
              <a:xfrm>
                <a:off x="3899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Oval 59"/>
              <p:cNvSpPr>
                <a:spLocks noChangeArrowheads="1"/>
              </p:cNvSpPr>
              <p:nvPr/>
            </p:nvSpPr>
            <p:spPr bwMode="auto">
              <a:xfrm>
                <a:off x="3947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Oval 60"/>
              <p:cNvSpPr>
                <a:spLocks noChangeArrowheads="1"/>
              </p:cNvSpPr>
              <p:nvPr/>
            </p:nvSpPr>
            <p:spPr bwMode="auto">
              <a:xfrm>
                <a:off x="4014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Oval 61"/>
              <p:cNvSpPr>
                <a:spLocks noChangeArrowheads="1"/>
              </p:cNvSpPr>
              <p:nvPr/>
            </p:nvSpPr>
            <p:spPr bwMode="auto">
              <a:xfrm>
                <a:off x="4072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Oval 62"/>
              <p:cNvSpPr>
                <a:spLocks noChangeArrowheads="1"/>
              </p:cNvSpPr>
              <p:nvPr/>
            </p:nvSpPr>
            <p:spPr bwMode="auto">
              <a:xfrm>
                <a:off x="4115" y="2199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Oval 63"/>
              <p:cNvSpPr>
                <a:spLocks noChangeArrowheads="1"/>
              </p:cNvSpPr>
              <p:nvPr/>
            </p:nvSpPr>
            <p:spPr bwMode="auto">
              <a:xfrm>
                <a:off x="4134" y="2170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Oval 64"/>
              <p:cNvSpPr>
                <a:spLocks noChangeArrowheads="1"/>
              </p:cNvSpPr>
              <p:nvPr/>
            </p:nvSpPr>
            <p:spPr bwMode="auto">
              <a:xfrm>
                <a:off x="4192" y="2136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Oval 65"/>
              <p:cNvSpPr>
                <a:spLocks noChangeArrowheads="1"/>
              </p:cNvSpPr>
              <p:nvPr/>
            </p:nvSpPr>
            <p:spPr bwMode="auto">
              <a:xfrm>
                <a:off x="4216" y="209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Oval 66"/>
              <p:cNvSpPr>
                <a:spLocks noChangeArrowheads="1"/>
              </p:cNvSpPr>
              <p:nvPr/>
            </p:nvSpPr>
            <p:spPr bwMode="auto">
              <a:xfrm>
                <a:off x="4264" y="202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Oval 67"/>
              <p:cNvSpPr>
                <a:spLocks noChangeArrowheads="1"/>
              </p:cNvSpPr>
              <p:nvPr/>
            </p:nvSpPr>
            <p:spPr bwMode="auto">
              <a:xfrm>
                <a:off x="4292" y="1964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Oval 68"/>
              <p:cNvSpPr>
                <a:spLocks noChangeArrowheads="1"/>
              </p:cNvSpPr>
              <p:nvPr/>
            </p:nvSpPr>
            <p:spPr bwMode="auto">
              <a:xfrm>
                <a:off x="4316" y="1882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Oval 69"/>
              <p:cNvSpPr>
                <a:spLocks noChangeArrowheads="1"/>
              </p:cNvSpPr>
              <p:nvPr/>
            </p:nvSpPr>
            <p:spPr bwMode="auto">
              <a:xfrm>
                <a:off x="4316" y="1791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Oval 70"/>
              <p:cNvSpPr>
                <a:spLocks noChangeArrowheads="1"/>
              </p:cNvSpPr>
              <p:nvPr/>
            </p:nvSpPr>
            <p:spPr bwMode="auto">
              <a:xfrm>
                <a:off x="4350" y="1695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Oval 71"/>
              <p:cNvSpPr>
                <a:spLocks noChangeArrowheads="1"/>
              </p:cNvSpPr>
              <p:nvPr/>
            </p:nvSpPr>
            <p:spPr bwMode="auto">
              <a:xfrm>
                <a:off x="4350" y="1589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Oval 72"/>
              <p:cNvSpPr>
                <a:spLocks noChangeArrowheads="1"/>
              </p:cNvSpPr>
              <p:nvPr/>
            </p:nvSpPr>
            <p:spPr bwMode="auto">
              <a:xfrm>
                <a:off x="4360" y="1474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Oval 73"/>
              <p:cNvSpPr>
                <a:spLocks noChangeArrowheads="1"/>
              </p:cNvSpPr>
              <p:nvPr/>
            </p:nvSpPr>
            <p:spPr bwMode="auto">
              <a:xfrm>
                <a:off x="4393" y="1378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Oval 74"/>
              <p:cNvSpPr>
                <a:spLocks noChangeArrowheads="1"/>
              </p:cNvSpPr>
              <p:nvPr/>
            </p:nvSpPr>
            <p:spPr bwMode="auto">
              <a:xfrm>
                <a:off x="4451" y="130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Oval 75"/>
              <p:cNvSpPr>
                <a:spLocks noChangeArrowheads="1"/>
              </p:cNvSpPr>
              <p:nvPr/>
            </p:nvSpPr>
            <p:spPr bwMode="auto">
              <a:xfrm>
                <a:off x="4504" y="1277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Oval 76"/>
              <p:cNvSpPr>
                <a:spLocks noChangeArrowheads="1"/>
              </p:cNvSpPr>
              <p:nvPr/>
            </p:nvSpPr>
            <p:spPr bwMode="auto">
              <a:xfrm>
                <a:off x="4552" y="1244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Oval 77"/>
              <p:cNvSpPr>
                <a:spLocks noChangeArrowheads="1"/>
              </p:cNvSpPr>
              <p:nvPr/>
            </p:nvSpPr>
            <p:spPr bwMode="auto">
              <a:xfrm>
                <a:off x="4624" y="1229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Oval 78"/>
              <p:cNvSpPr>
                <a:spLocks noChangeArrowheads="1"/>
              </p:cNvSpPr>
              <p:nvPr/>
            </p:nvSpPr>
            <p:spPr bwMode="auto">
              <a:xfrm>
                <a:off x="4681" y="1201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Oval 79"/>
              <p:cNvSpPr>
                <a:spLocks noChangeArrowheads="1"/>
              </p:cNvSpPr>
              <p:nvPr/>
            </p:nvSpPr>
            <p:spPr bwMode="auto">
              <a:xfrm>
                <a:off x="4720" y="118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Oval 80"/>
              <p:cNvSpPr>
                <a:spLocks noChangeArrowheads="1"/>
              </p:cNvSpPr>
              <p:nvPr/>
            </p:nvSpPr>
            <p:spPr bwMode="auto">
              <a:xfrm>
                <a:off x="4768" y="1157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Oval 81"/>
              <p:cNvSpPr>
                <a:spLocks noChangeArrowheads="1"/>
              </p:cNvSpPr>
              <p:nvPr/>
            </p:nvSpPr>
            <p:spPr bwMode="auto">
              <a:xfrm>
                <a:off x="4806" y="114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Oval 82"/>
              <p:cNvSpPr>
                <a:spLocks noChangeArrowheads="1"/>
              </p:cNvSpPr>
              <p:nvPr/>
            </p:nvSpPr>
            <p:spPr bwMode="auto">
              <a:xfrm>
                <a:off x="4849" y="114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Oval 83"/>
              <p:cNvSpPr>
                <a:spLocks noChangeArrowheads="1"/>
              </p:cNvSpPr>
              <p:nvPr/>
            </p:nvSpPr>
            <p:spPr bwMode="auto">
              <a:xfrm>
                <a:off x="4911" y="1129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8" name="Group 84"/>
            <p:cNvGrpSpPr>
              <a:grpSpLocks/>
            </p:cNvGrpSpPr>
            <p:nvPr/>
          </p:nvGrpSpPr>
          <p:grpSpPr bwMode="auto">
            <a:xfrm>
              <a:off x="1471958" y="2745845"/>
              <a:ext cx="494781" cy="303291"/>
              <a:chOff x="3531" y="2136"/>
              <a:chExt cx="357" cy="201"/>
            </a:xfrm>
          </p:grpSpPr>
          <p:sp>
            <p:nvSpPr>
              <p:cNvPr id="426" name="AutoShape 85"/>
              <p:cNvSpPr>
                <a:spLocks noChangeArrowheads="1"/>
              </p:cNvSpPr>
              <p:nvPr/>
            </p:nvSpPr>
            <p:spPr bwMode="auto">
              <a:xfrm>
                <a:off x="3531" y="2136"/>
                <a:ext cx="294" cy="1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AutoShape 86"/>
              <p:cNvSpPr>
                <a:spLocks noChangeArrowheads="1"/>
              </p:cNvSpPr>
              <p:nvPr/>
            </p:nvSpPr>
            <p:spPr bwMode="auto">
              <a:xfrm>
                <a:off x="3531" y="2136"/>
                <a:ext cx="357" cy="201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>
                    <a:solidFill>
                      <a:srgbClr val="000000"/>
                    </a:solidFill>
                    <a:latin typeface="Times New Roman" pitchFamily="-65" charset="0"/>
                  </a:rPr>
                  <a:t>0.00</a:t>
                </a:r>
                <a:endParaRPr lang="en-US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  <p:grpSp>
          <p:nvGrpSpPr>
            <p:cNvPr id="139" name="Group 87"/>
            <p:cNvGrpSpPr>
              <a:grpSpLocks/>
            </p:cNvGrpSpPr>
            <p:nvPr/>
          </p:nvGrpSpPr>
          <p:grpSpPr bwMode="auto">
            <a:xfrm>
              <a:off x="1801999" y="2964923"/>
              <a:ext cx="494781" cy="303402"/>
              <a:chOff x="3675" y="2258"/>
              <a:chExt cx="357" cy="217"/>
            </a:xfrm>
          </p:grpSpPr>
          <p:sp>
            <p:nvSpPr>
              <p:cNvPr id="429" name="AutoShape 88"/>
              <p:cNvSpPr>
                <a:spLocks noChangeArrowheads="1"/>
              </p:cNvSpPr>
              <p:nvPr/>
            </p:nvSpPr>
            <p:spPr bwMode="auto">
              <a:xfrm>
                <a:off x="3675" y="2258"/>
                <a:ext cx="294" cy="1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AutoShape 89"/>
              <p:cNvSpPr>
                <a:spLocks noChangeArrowheads="1"/>
              </p:cNvSpPr>
              <p:nvPr/>
            </p:nvSpPr>
            <p:spPr bwMode="auto">
              <a:xfrm>
                <a:off x="3675" y="2258"/>
                <a:ext cx="357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>
                    <a:solidFill>
                      <a:srgbClr val="000000"/>
                    </a:solidFill>
                    <a:latin typeface="Times New Roman" pitchFamily="-65" charset="0"/>
                  </a:rPr>
                  <a:t>95.8</a:t>
                </a:r>
                <a:endParaRPr lang="en-US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</p:grpSp>
      <p:sp>
        <p:nvSpPr>
          <p:cNvPr id="433" name="TextBox 432"/>
          <p:cNvSpPr txBox="1"/>
          <p:nvPr/>
        </p:nvSpPr>
        <p:spPr>
          <a:xfrm>
            <a:off x="1337129" y="4127403"/>
            <a:ext cx="264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thin-film thermometer</a:t>
            </a:r>
            <a:endParaRPr lang="en-US" sz="1800" dirty="0"/>
          </a:p>
        </p:txBody>
      </p:sp>
      <p:sp>
        <p:nvSpPr>
          <p:cNvPr id="255" name="TextBox 254"/>
          <p:cNvSpPr txBox="1"/>
          <p:nvPr/>
        </p:nvSpPr>
        <p:spPr>
          <a:xfrm>
            <a:off x="5307449" y="4004992"/>
            <a:ext cx="191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TES micrograph</a:t>
            </a:r>
            <a:endParaRPr lang="en-US" sz="1800" dirty="0"/>
          </a:p>
        </p:txBody>
      </p:sp>
      <p:pic>
        <p:nvPicPr>
          <p:cNvPr id="218" name="Picture 4" descr="dense  partial perp.JPEG                                       0004BFF7Macintosh HD                   B8D71FE2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722" y="4422813"/>
            <a:ext cx="2127250" cy="2233613"/>
          </a:xfrm>
          <a:prstGeom prst="rect">
            <a:avLst/>
          </a:prstGeom>
          <a:noFill/>
        </p:spPr>
      </p:pic>
      <p:sp>
        <p:nvSpPr>
          <p:cNvPr id="220" name="AutoShape 16"/>
          <p:cNvSpPr>
            <a:spLocks noChangeArrowheads="1"/>
          </p:cNvSpPr>
          <p:nvPr/>
        </p:nvSpPr>
        <p:spPr bwMode="auto">
          <a:xfrm>
            <a:off x="7331240" y="6105818"/>
            <a:ext cx="420002" cy="334434"/>
          </a:xfrm>
          <a:prstGeom prst="roundRect">
            <a:avLst>
              <a:gd name="adj" fmla="val 47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55440" tIns="28440" rIns="55440" bIns="28440">
            <a:prstTxWarp prst="textNoShape">
              <a:avLst/>
            </a:prstTxWarp>
            <a:spAutoFit/>
          </a:bodyPr>
          <a:lstStyle/>
          <a:p>
            <a:r>
              <a:rPr lang="en-GB" sz="1800" dirty="0" err="1" smtClean="0">
                <a:solidFill>
                  <a:srgbClr val="000000"/>
                </a:solidFill>
              </a:rPr>
              <a:t>SiN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5" name="Straight Connector 224"/>
          <p:cNvCxnSpPr>
            <a:endCxn id="220" idx="1"/>
          </p:cNvCxnSpPr>
          <p:nvPr/>
        </p:nvCxnSpPr>
        <p:spPr>
          <a:xfrm>
            <a:off x="6954969" y="6205189"/>
            <a:ext cx="376271" cy="67846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2" name="AutoShape 16"/>
          <p:cNvSpPr>
            <a:spLocks noChangeArrowheads="1"/>
          </p:cNvSpPr>
          <p:nvPr/>
        </p:nvSpPr>
        <p:spPr bwMode="auto">
          <a:xfrm>
            <a:off x="5793123" y="5249112"/>
            <a:ext cx="805249" cy="334434"/>
          </a:xfrm>
          <a:prstGeom prst="roundRect">
            <a:avLst>
              <a:gd name="adj" fmla="val 47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55440" tIns="28440" rIns="55440" bIns="28440">
            <a:prstTxWarp prst="textNoShape">
              <a:avLst/>
            </a:prstTxWarp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</a:rPr>
              <a:t>current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9" name="Straight Arrow Connector 228"/>
          <p:cNvCxnSpPr/>
          <p:nvPr/>
        </p:nvCxnSpPr>
        <p:spPr>
          <a:xfrm>
            <a:off x="5641176" y="5568463"/>
            <a:ext cx="1042275" cy="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8" name="Rectangle 227"/>
          <p:cNvSpPr/>
          <p:nvPr/>
        </p:nvSpPr>
        <p:spPr>
          <a:xfrm>
            <a:off x="1707503" y="1175040"/>
            <a:ext cx="349825" cy="414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TextBox 229"/>
          <p:cNvSpPr txBox="1"/>
          <p:nvPr/>
        </p:nvSpPr>
        <p:spPr>
          <a:xfrm>
            <a:off x="2022680" y="714752"/>
            <a:ext cx="422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P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grpSp>
        <p:nvGrpSpPr>
          <p:cNvPr id="226" name="Group 225"/>
          <p:cNvGrpSpPr/>
          <p:nvPr/>
        </p:nvGrpSpPr>
        <p:grpSpPr>
          <a:xfrm rot="20825355">
            <a:off x="1999333" y="1335453"/>
            <a:ext cx="255512" cy="1080135"/>
            <a:chOff x="6539492" y="1677471"/>
            <a:chExt cx="255512" cy="1080135"/>
          </a:xfrm>
        </p:grpSpPr>
        <p:sp>
          <p:nvSpPr>
            <p:cNvPr id="17" name="Rectangle 85"/>
            <p:cNvSpPr>
              <a:spLocks noChangeArrowheads="1"/>
            </p:cNvSpPr>
            <p:nvPr/>
          </p:nvSpPr>
          <p:spPr bwMode="auto">
            <a:xfrm>
              <a:off x="6624157" y="2140068"/>
              <a:ext cx="86179" cy="427037"/>
            </a:xfrm>
            <a:prstGeom prst="rect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86"/>
            <p:cNvSpPr>
              <a:spLocks noChangeArrowheads="1"/>
            </p:cNvSpPr>
            <p:nvPr/>
          </p:nvSpPr>
          <p:spPr bwMode="auto">
            <a:xfrm>
              <a:off x="6625669" y="1700331"/>
              <a:ext cx="84667" cy="4206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6539492" y="2544881"/>
              <a:ext cx="255512" cy="212725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Oval 87"/>
            <p:cNvSpPr>
              <a:spLocks noChangeArrowheads="1"/>
            </p:cNvSpPr>
            <p:nvPr/>
          </p:nvSpPr>
          <p:spPr bwMode="auto">
            <a:xfrm>
              <a:off x="6625669" y="1677471"/>
              <a:ext cx="80937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Oval 91"/>
            <p:cNvSpPr>
              <a:spLocks noChangeArrowheads="1"/>
            </p:cNvSpPr>
            <p:nvPr/>
          </p:nvSpPr>
          <p:spPr bwMode="auto">
            <a:xfrm>
              <a:off x="6628693" y="2115605"/>
              <a:ext cx="81643" cy="44450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9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ond_pulse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018" y="699444"/>
            <a:ext cx="6261100" cy="3657600"/>
          </a:xfrm>
          <a:prstGeom prst="rect">
            <a:avLst/>
          </a:prstGeom>
        </p:spPr>
      </p:pic>
      <p:sp>
        <p:nvSpPr>
          <p:cNvPr id="5" name="Line 78"/>
          <p:cNvSpPr>
            <a:spLocks noChangeShapeType="1"/>
          </p:cNvSpPr>
          <p:nvPr/>
        </p:nvSpPr>
        <p:spPr bwMode="auto">
          <a:xfrm>
            <a:off x="204108" y="627063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Rectangle 131"/>
          <p:cNvSpPr>
            <a:spLocks noChangeArrowheads="1"/>
          </p:cNvSpPr>
          <p:nvPr/>
        </p:nvSpPr>
        <p:spPr bwMode="auto">
          <a:xfrm>
            <a:off x="470203" y="144463"/>
            <a:ext cx="61246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</a:rPr>
              <a:t>Transition-Edge Sensor (TES) calorimeter</a:t>
            </a:r>
            <a:endParaRPr lang="en-US" sz="2800" dirty="0">
              <a:solidFill>
                <a:srgbClr val="0070D1"/>
              </a:solidFill>
              <a:latin typeface="+mj-lt"/>
            </a:endParaRPr>
          </a:p>
        </p:txBody>
      </p:sp>
      <p:grpSp>
        <p:nvGrpSpPr>
          <p:cNvPr id="12" name="Group 430"/>
          <p:cNvGrpSpPr/>
          <p:nvPr/>
        </p:nvGrpSpPr>
        <p:grpSpPr>
          <a:xfrm>
            <a:off x="893189" y="4589516"/>
            <a:ext cx="2797708" cy="2276856"/>
            <a:chOff x="1049398" y="1307571"/>
            <a:chExt cx="2937593" cy="2276856"/>
          </a:xfrm>
        </p:grpSpPr>
        <p:grpSp>
          <p:nvGrpSpPr>
            <p:cNvPr id="24" name="Group 5"/>
            <p:cNvGrpSpPr>
              <a:grpSpLocks/>
            </p:cNvGrpSpPr>
            <p:nvPr/>
          </p:nvGrpSpPr>
          <p:grpSpPr bwMode="auto">
            <a:xfrm>
              <a:off x="1496960" y="1423457"/>
              <a:ext cx="494781" cy="305342"/>
              <a:chOff x="3507" y="979"/>
              <a:chExt cx="357" cy="292"/>
            </a:xfrm>
          </p:grpSpPr>
          <p:sp>
            <p:nvSpPr>
              <p:cNvPr id="347" name="AutoShape 6"/>
              <p:cNvSpPr>
                <a:spLocks noChangeArrowheads="1"/>
              </p:cNvSpPr>
              <p:nvPr/>
            </p:nvSpPr>
            <p:spPr bwMode="auto">
              <a:xfrm>
                <a:off x="3507" y="979"/>
                <a:ext cx="294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AutoShape 7"/>
              <p:cNvSpPr>
                <a:spLocks noChangeArrowheads="1"/>
              </p:cNvSpPr>
              <p:nvPr/>
            </p:nvSpPr>
            <p:spPr bwMode="auto">
              <a:xfrm>
                <a:off x="3507" y="981"/>
                <a:ext cx="357" cy="2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>
                    <a:solidFill>
                      <a:srgbClr val="000000"/>
                    </a:solidFill>
                    <a:latin typeface="Times New Roman" pitchFamily="-65" charset="0"/>
                  </a:rPr>
                  <a:t>0.06</a:t>
                </a:r>
                <a:endParaRPr lang="en-US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  <p:grpSp>
          <p:nvGrpSpPr>
            <p:cNvPr id="32" name="Group 8"/>
            <p:cNvGrpSpPr>
              <a:grpSpLocks/>
            </p:cNvGrpSpPr>
            <p:nvPr/>
          </p:nvGrpSpPr>
          <p:grpSpPr bwMode="auto">
            <a:xfrm>
              <a:off x="2688775" y="2971273"/>
              <a:ext cx="333375" cy="303402"/>
              <a:chOff x="4315" y="2262"/>
              <a:chExt cx="241" cy="217"/>
            </a:xfrm>
          </p:grpSpPr>
          <p:sp>
            <p:nvSpPr>
              <p:cNvPr id="350" name="AutoShape 9"/>
              <p:cNvSpPr>
                <a:spLocks noChangeArrowheads="1"/>
              </p:cNvSpPr>
              <p:nvPr/>
            </p:nvSpPr>
            <p:spPr bwMode="auto">
              <a:xfrm>
                <a:off x="4315" y="2262"/>
                <a:ext cx="198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AutoShape 10"/>
              <p:cNvSpPr>
                <a:spLocks noChangeArrowheads="1"/>
              </p:cNvSpPr>
              <p:nvPr/>
            </p:nvSpPr>
            <p:spPr bwMode="auto">
              <a:xfrm>
                <a:off x="4315" y="2262"/>
                <a:ext cx="241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>
                    <a:solidFill>
                      <a:srgbClr val="000000"/>
                    </a:solidFill>
                    <a:latin typeface="Times New Roman" pitchFamily="-65" charset="0"/>
                  </a:rPr>
                  <a:t>96</a:t>
                </a:r>
                <a:endParaRPr lang="en-US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  <p:grpSp>
          <p:nvGrpSpPr>
            <p:cNvPr id="36" name="Group 11"/>
            <p:cNvGrpSpPr>
              <a:grpSpLocks/>
            </p:cNvGrpSpPr>
            <p:nvPr/>
          </p:nvGrpSpPr>
          <p:grpSpPr bwMode="auto">
            <a:xfrm>
              <a:off x="3492210" y="2960160"/>
              <a:ext cx="494781" cy="303402"/>
              <a:chOff x="4895" y="2254"/>
              <a:chExt cx="357" cy="217"/>
            </a:xfrm>
          </p:grpSpPr>
          <p:sp>
            <p:nvSpPr>
              <p:cNvPr id="353" name="AutoShape 12"/>
              <p:cNvSpPr>
                <a:spLocks noChangeArrowheads="1"/>
              </p:cNvSpPr>
              <p:nvPr/>
            </p:nvSpPr>
            <p:spPr bwMode="auto">
              <a:xfrm>
                <a:off x="4895" y="2254"/>
                <a:ext cx="294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AutoShape 13"/>
              <p:cNvSpPr>
                <a:spLocks noChangeArrowheads="1"/>
              </p:cNvSpPr>
              <p:nvPr/>
            </p:nvSpPr>
            <p:spPr bwMode="auto">
              <a:xfrm>
                <a:off x="4895" y="2254"/>
                <a:ext cx="357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>
                    <a:solidFill>
                      <a:srgbClr val="000000"/>
                    </a:solidFill>
                    <a:latin typeface="Times New Roman" pitchFamily="-65" charset="0"/>
                  </a:rPr>
                  <a:t>96.2</a:t>
                </a:r>
                <a:endParaRPr lang="en-US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  <p:grpSp>
          <p:nvGrpSpPr>
            <p:cNvPr id="39" name="Group 14"/>
            <p:cNvGrpSpPr>
              <a:grpSpLocks/>
            </p:cNvGrpSpPr>
            <p:nvPr/>
          </p:nvGrpSpPr>
          <p:grpSpPr bwMode="auto">
            <a:xfrm>
              <a:off x="1867007" y="3250670"/>
              <a:ext cx="1895828" cy="333757"/>
              <a:chOff x="3804" y="2392"/>
              <a:chExt cx="1368" cy="239"/>
            </a:xfrm>
          </p:grpSpPr>
          <p:sp>
            <p:nvSpPr>
              <p:cNvPr id="356" name="AutoShape 15"/>
              <p:cNvSpPr>
                <a:spLocks noChangeArrowheads="1"/>
              </p:cNvSpPr>
              <p:nvPr/>
            </p:nvSpPr>
            <p:spPr bwMode="auto">
              <a:xfrm>
                <a:off x="3804" y="2392"/>
                <a:ext cx="1154" cy="209"/>
              </a:xfrm>
              <a:prstGeom prst="roundRect">
                <a:avLst>
                  <a:gd name="adj" fmla="val 47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AutoShape 16"/>
              <p:cNvSpPr>
                <a:spLocks noChangeArrowheads="1"/>
              </p:cNvSpPr>
              <p:nvPr/>
            </p:nvSpPr>
            <p:spPr bwMode="auto">
              <a:xfrm>
                <a:off x="3804" y="2392"/>
                <a:ext cx="1368" cy="239"/>
              </a:xfrm>
              <a:prstGeom prst="roundRect">
                <a:avLst>
                  <a:gd name="adj" fmla="val 47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800" dirty="0">
                    <a:solidFill>
                      <a:srgbClr val="000000"/>
                    </a:solidFill>
                  </a:rPr>
                  <a:t>temperature (</a:t>
                </a:r>
                <a:r>
                  <a:rPr lang="en-GB" sz="1800" dirty="0" err="1">
                    <a:solidFill>
                      <a:srgbClr val="000000"/>
                    </a:solidFill>
                  </a:rPr>
                  <a:t>mK</a:t>
                </a:r>
                <a:r>
                  <a:rPr lang="en-GB" sz="1800" dirty="0">
                    <a:solidFill>
                      <a:srgbClr val="000000"/>
                    </a:solidFill>
                  </a:rPr>
                  <a:t>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Group 17"/>
            <p:cNvGrpSpPr>
              <a:grpSpLocks/>
            </p:cNvGrpSpPr>
            <p:nvPr/>
          </p:nvGrpSpPr>
          <p:grpSpPr bwMode="auto">
            <a:xfrm>
              <a:off x="1049398" y="1393787"/>
              <a:ext cx="361155" cy="1548910"/>
              <a:chOff x="3301" y="950"/>
              <a:chExt cx="260" cy="1105"/>
            </a:xfrm>
          </p:grpSpPr>
          <p:sp>
            <p:nvSpPr>
              <p:cNvPr id="359" name="AutoShape 18"/>
              <p:cNvSpPr>
                <a:spLocks noChangeArrowheads="1"/>
              </p:cNvSpPr>
              <p:nvPr/>
            </p:nvSpPr>
            <p:spPr bwMode="auto">
              <a:xfrm rot="16200000">
                <a:off x="2903" y="1430"/>
                <a:ext cx="1023" cy="228"/>
              </a:xfrm>
              <a:prstGeom prst="roundRect">
                <a:avLst>
                  <a:gd name="adj" fmla="val 435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AutoShape 19"/>
              <p:cNvSpPr>
                <a:spLocks noChangeArrowheads="1"/>
              </p:cNvSpPr>
              <p:nvPr/>
            </p:nvSpPr>
            <p:spPr bwMode="auto">
              <a:xfrm rot="16200000">
                <a:off x="2919" y="1339"/>
                <a:ext cx="1031" cy="253"/>
              </a:xfrm>
              <a:prstGeom prst="roundRect">
                <a:avLst>
                  <a:gd name="adj" fmla="val 435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</a:rPr>
                  <a:t>r</a:t>
                </a:r>
                <a:r>
                  <a:rPr lang="en-GB" sz="1800" dirty="0" smtClean="0">
                    <a:solidFill>
                      <a:srgbClr val="000000"/>
                    </a:solidFill>
                  </a:rPr>
                  <a:t>esistance</a:t>
                </a:r>
                <a:r>
                  <a:rPr lang="en-GB" sz="1800" dirty="0" smtClean="0">
                    <a:solidFill>
                      <a:srgbClr val="000000"/>
                    </a:solidFill>
                    <a:latin typeface="Times New Roman" pitchFamily="-65" charset="0"/>
                  </a:rPr>
                  <a:t> (</a:t>
                </a:r>
                <a:r>
                  <a:rPr lang="en-GB" sz="1800" dirty="0" err="1" smtClean="0">
                    <a:solidFill>
                      <a:srgbClr val="000000"/>
                    </a:solidFill>
                    <a:latin typeface="Times New Roman" pitchFamily="-65" charset="0"/>
                  </a:rPr>
                  <a:t>Ω</a:t>
                </a:r>
                <a:r>
                  <a:rPr lang="en-GB" sz="1800" dirty="0" smtClean="0">
                    <a:solidFill>
                      <a:srgbClr val="000000"/>
                    </a:solidFill>
                    <a:latin typeface="Times New Roman" pitchFamily="-65" charset="0"/>
                  </a:rPr>
                  <a:t>)</a:t>
                </a:r>
                <a:endParaRPr lang="en-US" sz="1800" dirty="0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  <p:grpSp>
          <p:nvGrpSpPr>
            <p:cNvPr id="41" name="Group 20"/>
            <p:cNvGrpSpPr>
              <a:grpSpLocks/>
            </p:cNvGrpSpPr>
            <p:nvPr/>
          </p:nvGrpSpPr>
          <p:grpSpPr bwMode="auto">
            <a:xfrm>
              <a:off x="2007023" y="1307571"/>
              <a:ext cx="1620203" cy="1636712"/>
              <a:chOff x="3823" y="1070"/>
              <a:chExt cx="1169" cy="1173"/>
            </a:xfrm>
          </p:grpSpPr>
          <p:grpSp>
            <p:nvGrpSpPr>
              <p:cNvPr id="96" name="Group 21"/>
              <p:cNvGrpSpPr>
                <a:grpSpLocks/>
              </p:cNvGrpSpPr>
              <p:nvPr/>
            </p:nvGrpSpPr>
            <p:grpSpPr bwMode="auto">
              <a:xfrm>
                <a:off x="3827" y="1074"/>
                <a:ext cx="35" cy="1167"/>
                <a:chOff x="3827" y="1074"/>
                <a:chExt cx="35" cy="1167"/>
              </a:xfrm>
            </p:grpSpPr>
            <p:sp>
              <p:nvSpPr>
                <p:cNvPr id="418" name="Line 22"/>
                <p:cNvSpPr>
                  <a:spLocks noChangeShapeType="1"/>
                </p:cNvSpPr>
                <p:nvPr/>
              </p:nvSpPr>
              <p:spPr bwMode="auto">
                <a:xfrm>
                  <a:off x="3827" y="2240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" name="Line 23"/>
                <p:cNvSpPr>
                  <a:spLocks noChangeShapeType="1"/>
                </p:cNvSpPr>
                <p:nvPr/>
              </p:nvSpPr>
              <p:spPr bwMode="auto">
                <a:xfrm>
                  <a:off x="3827" y="2048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" name="Line 24"/>
                <p:cNvSpPr>
                  <a:spLocks noChangeShapeType="1"/>
                </p:cNvSpPr>
                <p:nvPr/>
              </p:nvSpPr>
              <p:spPr bwMode="auto">
                <a:xfrm>
                  <a:off x="3827" y="1852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1" name="Line 25"/>
                <p:cNvSpPr>
                  <a:spLocks noChangeShapeType="1"/>
                </p:cNvSpPr>
                <p:nvPr/>
              </p:nvSpPr>
              <p:spPr bwMode="auto">
                <a:xfrm>
                  <a:off x="3827" y="1660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2" name="Line 26"/>
                <p:cNvSpPr>
                  <a:spLocks noChangeShapeType="1"/>
                </p:cNvSpPr>
                <p:nvPr/>
              </p:nvSpPr>
              <p:spPr bwMode="auto">
                <a:xfrm>
                  <a:off x="3827" y="1463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3" name="Line 27"/>
                <p:cNvSpPr>
                  <a:spLocks noChangeShapeType="1"/>
                </p:cNvSpPr>
                <p:nvPr/>
              </p:nvSpPr>
              <p:spPr bwMode="auto">
                <a:xfrm>
                  <a:off x="3827" y="1271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4" name="Line 28"/>
                <p:cNvSpPr>
                  <a:spLocks noChangeShapeType="1"/>
                </p:cNvSpPr>
                <p:nvPr/>
              </p:nvSpPr>
              <p:spPr bwMode="auto">
                <a:xfrm>
                  <a:off x="3827" y="1074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8" name="Group 29"/>
              <p:cNvGrpSpPr>
                <a:grpSpLocks/>
              </p:cNvGrpSpPr>
              <p:nvPr/>
            </p:nvGrpSpPr>
            <p:grpSpPr bwMode="auto">
              <a:xfrm>
                <a:off x="4941" y="1074"/>
                <a:ext cx="53" cy="1167"/>
                <a:chOff x="4941" y="1074"/>
                <a:chExt cx="53" cy="1167"/>
              </a:xfrm>
            </p:grpSpPr>
            <p:sp>
              <p:nvSpPr>
                <p:cNvPr id="411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4941" y="2240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4941" y="2048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3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4941" y="1852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4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4941" y="1660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4941" y="1463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6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4941" y="1271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7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4941" y="1074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6" name="Group 37"/>
              <p:cNvGrpSpPr>
                <a:grpSpLocks/>
              </p:cNvGrpSpPr>
              <p:nvPr/>
            </p:nvGrpSpPr>
            <p:grpSpPr bwMode="auto">
              <a:xfrm>
                <a:off x="3823" y="2192"/>
                <a:ext cx="1167" cy="53"/>
                <a:chOff x="3823" y="2192"/>
                <a:chExt cx="1167" cy="53"/>
              </a:xfrm>
            </p:grpSpPr>
            <p:sp>
              <p:nvSpPr>
                <p:cNvPr id="404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3823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5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4111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6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4404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7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4692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8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4989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404" y="2216"/>
                  <a:ext cx="1" cy="29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4989" y="2216"/>
                  <a:ext cx="1" cy="29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7" name="Group 45"/>
              <p:cNvGrpSpPr>
                <a:grpSpLocks/>
              </p:cNvGrpSpPr>
              <p:nvPr/>
            </p:nvGrpSpPr>
            <p:grpSpPr bwMode="auto">
              <a:xfrm>
                <a:off x="3825" y="1076"/>
                <a:ext cx="1167" cy="35"/>
                <a:chOff x="3825" y="1076"/>
                <a:chExt cx="1167" cy="35"/>
              </a:xfrm>
            </p:grpSpPr>
            <p:sp>
              <p:nvSpPr>
                <p:cNvPr id="397" name="Line 46"/>
                <p:cNvSpPr>
                  <a:spLocks noChangeShapeType="1"/>
                </p:cNvSpPr>
                <p:nvPr/>
              </p:nvSpPr>
              <p:spPr bwMode="auto">
                <a:xfrm>
                  <a:off x="3825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8" name="Line 47"/>
                <p:cNvSpPr>
                  <a:spLocks noChangeShapeType="1"/>
                </p:cNvSpPr>
                <p:nvPr/>
              </p:nvSpPr>
              <p:spPr bwMode="auto">
                <a:xfrm>
                  <a:off x="4113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" name="Line 48"/>
                <p:cNvSpPr>
                  <a:spLocks noChangeShapeType="1"/>
                </p:cNvSpPr>
                <p:nvPr/>
              </p:nvSpPr>
              <p:spPr bwMode="auto">
                <a:xfrm>
                  <a:off x="4406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" name="Line 49"/>
                <p:cNvSpPr>
                  <a:spLocks noChangeShapeType="1"/>
                </p:cNvSpPr>
                <p:nvPr/>
              </p:nvSpPr>
              <p:spPr bwMode="auto">
                <a:xfrm>
                  <a:off x="4694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1" name="Line 50"/>
                <p:cNvSpPr>
                  <a:spLocks noChangeShapeType="1"/>
                </p:cNvSpPr>
                <p:nvPr/>
              </p:nvSpPr>
              <p:spPr bwMode="auto">
                <a:xfrm>
                  <a:off x="4991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" name="Line 51"/>
                <p:cNvSpPr>
                  <a:spLocks noChangeShapeType="1"/>
                </p:cNvSpPr>
                <p:nvPr/>
              </p:nvSpPr>
              <p:spPr bwMode="auto">
                <a:xfrm>
                  <a:off x="4406" y="1076"/>
                  <a:ext cx="1" cy="16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3" name="Line 52"/>
                <p:cNvSpPr>
                  <a:spLocks noChangeShapeType="1"/>
                </p:cNvSpPr>
                <p:nvPr/>
              </p:nvSpPr>
              <p:spPr bwMode="auto">
                <a:xfrm>
                  <a:off x="4991" y="1076"/>
                  <a:ext cx="1" cy="16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66" name="Line 53"/>
              <p:cNvSpPr>
                <a:spLocks noChangeShapeType="1"/>
              </p:cNvSpPr>
              <p:nvPr/>
            </p:nvSpPr>
            <p:spPr bwMode="auto">
              <a:xfrm flipV="1">
                <a:off x="3823" y="1069"/>
                <a:ext cx="1" cy="1176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Line 54"/>
              <p:cNvSpPr>
                <a:spLocks noChangeShapeType="1"/>
              </p:cNvSpPr>
              <p:nvPr/>
            </p:nvSpPr>
            <p:spPr bwMode="auto">
              <a:xfrm flipV="1">
                <a:off x="4989" y="1069"/>
                <a:ext cx="1" cy="1176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Line 55"/>
              <p:cNvSpPr>
                <a:spLocks noChangeShapeType="1"/>
              </p:cNvSpPr>
              <p:nvPr/>
            </p:nvSpPr>
            <p:spPr bwMode="auto">
              <a:xfrm>
                <a:off x="3827" y="2240"/>
                <a:ext cx="1158" cy="1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Line 56"/>
              <p:cNvSpPr>
                <a:spLocks noChangeShapeType="1"/>
              </p:cNvSpPr>
              <p:nvPr/>
            </p:nvSpPr>
            <p:spPr bwMode="auto">
              <a:xfrm>
                <a:off x="3827" y="1074"/>
                <a:ext cx="1158" cy="1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Oval 57"/>
              <p:cNvSpPr>
                <a:spLocks noChangeArrowheads="1"/>
              </p:cNvSpPr>
              <p:nvPr/>
            </p:nvSpPr>
            <p:spPr bwMode="auto">
              <a:xfrm>
                <a:off x="3856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Oval 58"/>
              <p:cNvSpPr>
                <a:spLocks noChangeArrowheads="1"/>
              </p:cNvSpPr>
              <p:nvPr/>
            </p:nvSpPr>
            <p:spPr bwMode="auto">
              <a:xfrm>
                <a:off x="3899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Oval 59"/>
              <p:cNvSpPr>
                <a:spLocks noChangeArrowheads="1"/>
              </p:cNvSpPr>
              <p:nvPr/>
            </p:nvSpPr>
            <p:spPr bwMode="auto">
              <a:xfrm>
                <a:off x="3947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Oval 60"/>
              <p:cNvSpPr>
                <a:spLocks noChangeArrowheads="1"/>
              </p:cNvSpPr>
              <p:nvPr/>
            </p:nvSpPr>
            <p:spPr bwMode="auto">
              <a:xfrm>
                <a:off x="4014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Oval 61"/>
              <p:cNvSpPr>
                <a:spLocks noChangeArrowheads="1"/>
              </p:cNvSpPr>
              <p:nvPr/>
            </p:nvSpPr>
            <p:spPr bwMode="auto">
              <a:xfrm>
                <a:off x="4072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Oval 62"/>
              <p:cNvSpPr>
                <a:spLocks noChangeArrowheads="1"/>
              </p:cNvSpPr>
              <p:nvPr/>
            </p:nvSpPr>
            <p:spPr bwMode="auto">
              <a:xfrm>
                <a:off x="4115" y="2199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Oval 63"/>
              <p:cNvSpPr>
                <a:spLocks noChangeArrowheads="1"/>
              </p:cNvSpPr>
              <p:nvPr/>
            </p:nvSpPr>
            <p:spPr bwMode="auto">
              <a:xfrm>
                <a:off x="4134" y="2170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Oval 64"/>
              <p:cNvSpPr>
                <a:spLocks noChangeArrowheads="1"/>
              </p:cNvSpPr>
              <p:nvPr/>
            </p:nvSpPr>
            <p:spPr bwMode="auto">
              <a:xfrm>
                <a:off x="4192" y="2136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Oval 65"/>
              <p:cNvSpPr>
                <a:spLocks noChangeArrowheads="1"/>
              </p:cNvSpPr>
              <p:nvPr/>
            </p:nvSpPr>
            <p:spPr bwMode="auto">
              <a:xfrm>
                <a:off x="4216" y="209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Oval 66"/>
              <p:cNvSpPr>
                <a:spLocks noChangeArrowheads="1"/>
              </p:cNvSpPr>
              <p:nvPr/>
            </p:nvSpPr>
            <p:spPr bwMode="auto">
              <a:xfrm>
                <a:off x="4264" y="202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Oval 67"/>
              <p:cNvSpPr>
                <a:spLocks noChangeArrowheads="1"/>
              </p:cNvSpPr>
              <p:nvPr/>
            </p:nvSpPr>
            <p:spPr bwMode="auto">
              <a:xfrm>
                <a:off x="4292" y="1964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Oval 68"/>
              <p:cNvSpPr>
                <a:spLocks noChangeArrowheads="1"/>
              </p:cNvSpPr>
              <p:nvPr/>
            </p:nvSpPr>
            <p:spPr bwMode="auto">
              <a:xfrm>
                <a:off x="4316" y="1882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Oval 69"/>
              <p:cNvSpPr>
                <a:spLocks noChangeArrowheads="1"/>
              </p:cNvSpPr>
              <p:nvPr/>
            </p:nvSpPr>
            <p:spPr bwMode="auto">
              <a:xfrm>
                <a:off x="4316" y="1791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Oval 70"/>
              <p:cNvSpPr>
                <a:spLocks noChangeArrowheads="1"/>
              </p:cNvSpPr>
              <p:nvPr/>
            </p:nvSpPr>
            <p:spPr bwMode="auto">
              <a:xfrm>
                <a:off x="4350" y="1695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Oval 71"/>
              <p:cNvSpPr>
                <a:spLocks noChangeArrowheads="1"/>
              </p:cNvSpPr>
              <p:nvPr/>
            </p:nvSpPr>
            <p:spPr bwMode="auto">
              <a:xfrm>
                <a:off x="4350" y="1589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Oval 72"/>
              <p:cNvSpPr>
                <a:spLocks noChangeArrowheads="1"/>
              </p:cNvSpPr>
              <p:nvPr/>
            </p:nvSpPr>
            <p:spPr bwMode="auto">
              <a:xfrm>
                <a:off x="4360" y="1474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Oval 73"/>
              <p:cNvSpPr>
                <a:spLocks noChangeArrowheads="1"/>
              </p:cNvSpPr>
              <p:nvPr/>
            </p:nvSpPr>
            <p:spPr bwMode="auto">
              <a:xfrm>
                <a:off x="4393" y="1378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Oval 74"/>
              <p:cNvSpPr>
                <a:spLocks noChangeArrowheads="1"/>
              </p:cNvSpPr>
              <p:nvPr/>
            </p:nvSpPr>
            <p:spPr bwMode="auto">
              <a:xfrm>
                <a:off x="4451" y="130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Oval 75"/>
              <p:cNvSpPr>
                <a:spLocks noChangeArrowheads="1"/>
              </p:cNvSpPr>
              <p:nvPr/>
            </p:nvSpPr>
            <p:spPr bwMode="auto">
              <a:xfrm>
                <a:off x="4504" y="1277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Oval 76"/>
              <p:cNvSpPr>
                <a:spLocks noChangeArrowheads="1"/>
              </p:cNvSpPr>
              <p:nvPr/>
            </p:nvSpPr>
            <p:spPr bwMode="auto">
              <a:xfrm>
                <a:off x="4552" y="1244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Oval 77"/>
              <p:cNvSpPr>
                <a:spLocks noChangeArrowheads="1"/>
              </p:cNvSpPr>
              <p:nvPr/>
            </p:nvSpPr>
            <p:spPr bwMode="auto">
              <a:xfrm>
                <a:off x="4624" y="1229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Oval 78"/>
              <p:cNvSpPr>
                <a:spLocks noChangeArrowheads="1"/>
              </p:cNvSpPr>
              <p:nvPr/>
            </p:nvSpPr>
            <p:spPr bwMode="auto">
              <a:xfrm>
                <a:off x="4681" y="1201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Oval 79"/>
              <p:cNvSpPr>
                <a:spLocks noChangeArrowheads="1"/>
              </p:cNvSpPr>
              <p:nvPr/>
            </p:nvSpPr>
            <p:spPr bwMode="auto">
              <a:xfrm>
                <a:off x="4720" y="118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Oval 80"/>
              <p:cNvSpPr>
                <a:spLocks noChangeArrowheads="1"/>
              </p:cNvSpPr>
              <p:nvPr/>
            </p:nvSpPr>
            <p:spPr bwMode="auto">
              <a:xfrm>
                <a:off x="4768" y="1157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Oval 81"/>
              <p:cNvSpPr>
                <a:spLocks noChangeArrowheads="1"/>
              </p:cNvSpPr>
              <p:nvPr/>
            </p:nvSpPr>
            <p:spPr bwMode="auto">
              <a:xfrm>
                <a:off x="4806" y="114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Oval 82"/>
              <p:cNvSpPr>
                <a:spLocks noChangeArrowheads="1"/>
              </p:cNvSpPr>
              <p:nvPr/>
            </p:nvSpPr>
            <p:spPr bwMode="auto">
              <a:xfrm>
                <a:off x="4849" y="114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Oval 83"/>
              <p:cNvSpPr>
                <a:spLocks noChangeArrowheads="1"/>
              </p:cNvSpPr>
              <p:nvPr/>
            </p:nvSpPr>
            <p:spPr bwMode="auto">
              <a:xfrm>
                <a:off x="4911" y="1129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8" name="Group 84"/>
            <p:cNvGrpSpPr>
              <a:grpSpLocks/>
            </p:cNvGrpSpPr>
            <p:nvPr/>
          </p:nvGrpSpPr>
          <p:grpSpPr bwMode="auto">
            <a:xfrm>
              <a:off x="1471958" y="2745845"/>
              <a:ext cx="494781" cy="303291"/>
              <a:chOff x="3531" y="2136"/>
              <a:chExt cx="357" cy="201"/>
            </a:xfrm>
          </p:grpSpPr>
          <p:sp>
            <p:nvSpPr>
              <p:cNvPr id="426" name="AutoShape 85"/>
              <p:cNvSpPr>
                <a:spLocks noChangeArrowheads="1"/>
              </p:cNvSpPr>
              <p:nvPr/>
            </p:nvSpPr>
            <p:spPr bwMode="auto">
              <a:xfrm>
                <a:off x="3531" y="2136"/>
                <a:ext cx="294" cy="1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AutoShape 86"/>
              <p:cNvSpPr>
                <a:spLocks noChangeArrowheads="1"/>
              </p:cNvSpPr>
              <p:nvPr/>
            </p:nvSpPr>
            <p:spPr bwMode="auto">
              <a:xfrm>
                <a:off x="3531" y="2136"/>
                <a:ext cx="357" cy="201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>
                    <a:solidFill>
                      <a:srgbClr val="000000"/>
                    </a:solidFill>
                    <a:latin typeface="Times New Roman" pitchFamily="-65" charset="0"/>
                  </a:rPr>
                  <a:t>0.00</a:t>
                </a:r>
                <a:endParaRPr lang="en-US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  <p:grpSp>
          <p:nvGrpSpPr>
            <p:cNvPr id="139" name="Group 87"/>
            <p:cNvGrpSpPr>
              <a:grpSpLocks/>
            </p:cNvGrpSpPr>
            <p:nvPr/>
          </p:nvGrpSpPr>
          <p:grpSpPr bwMode="auto">
            <a:xfrm>
              <a:off x="1801999" y="2964923"/>
              <a:ext cx="494781" cy="303402"/>
              <a:chOff x="3675" y="2258"/>
              <a:chExt cx="357" cy="217"/>
            </a:xfrm>
          </p:grpSpPr>
          <p:sp>
            <p:nvSpPr>
              <p:cNvPr id="429" name="AutoShape 88"/>
              <p:cNvSpPr>
                <a:spLocks noChangeArrowheads="1"/>
              </p:cNvSpPr>
              <p:nvPr/>
            </p:nvSpPr>
            <p:spPr bwMode="auto">
              <a:xfrm>
                <a:off x="3675" y="2258"/>
                <a:ext cx="294" cy="1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AutoShape 89"/>
              <p:cNvSpPr>
                <a:spLocks noChangeArrowheads="1"/>
              </p:cNvSpPr>
              <p:nvPr/>
            </p:nvSpPr>
            <p:spPr bwMode="auto">
              <a:xfrm>
                <a:off x="3675" y="2258"/>
                <a:ext cx="357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600">
                    <a:solidFill>
                      <a:srgbClr val="000000"/>
                    </a:solidFill>
                    <a:latin typeface="Times New Roman" pitchFamily="-65" charset="0"/>
                  </a:rPr>
                  <a:t>95.8</a:t>
                </a:r>
                <a:endParaRPr lang="en-US">
                  <a:solidFill>
                    <a:schemeClr val="bg1"/>
                  </a:solidFill>
                  <a:latin typeface="Times New Roman" pitchFamily="-65" charset="0"/>
                </a:endParaRPr>
              </a:p>
            </p:txBody>
          </p:sp>
        </p:grpSp>
      </p:grpSp>
      <p:sp>
        <p:nvSpPr>
          <p:cNvPr id="433" name="TextBox 432"/>
          <p:cNvSpPr txBox="1"/>
          <p:nvPr/>
        </p:nvSpPr>
        <p:spPr>
          <a:xfrm>
            <a:off x="1337129" y="4127403"/>
            <a:ext cx="264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thin-film thermometer</a:t>
            </a:r>
            <a:endParaRPr lang="en-US" sz="1800" dirty="0"/>
          </a:p>
        </p:txBody>
      </p:sp>
      <p:sp>
        <p:nvSpPr>
          <p:cNvPr id="255" name="TextBox 254"/>
          <p:cNvSpPr txBox="1"/>
          <p:nvPr/>
        </p:nvSpPr>
        <p:spPr>
          <a:xfrm>
            <a:off x="5307449" y="4004992"/>
            <a:ext cx="191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TES micrograph</a:t>
            </a:r>
            <a:endParaRPr lang="en-US" sz="1800" dirty="0"/>
          </a:p>
        </p:txBody>
      </p:sp>
      <p:pic>
        <p:nvPicPr>
          <p:cNvPr id="218" name="Picture 4" descr="dense  partial perp.JPEG                                       0004BFF7Macintosh HD                   B8D71FE2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722" y="4422813"/>
            <a:ext cx="2127250" cy="2233613"/>
          </a:xfrm>
          <a:prstGeom prst="rect">
            <a:avLst/>
          </a:prstGeom>
          <a:noFill/>
        </p:spPr>
      </p:pic>
      <p:sp>
        <p:nvSpPr>
          <p:cNvPr id="220" name="AutoShape 16"/>
          <p:cNvSpPr>
            <a:spLocks noChangeArrowheads="1"/>
          </p:cNvSpPr>
          <p:nvPr/>
        </p:nvSpPr>
        <p:spPr bwMode="auto">
          <a:xfrm>
            <a:off x="7331240" y="6105818"/>
            <a:ext cx="420002" cy="334434"/>
          </a:xfrm>
          <a:prstGeom prst="roundRect">
            <a:avLst>
              <a:gd name="adj" fmla="val 47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55440" tIns="28440" rIns="55440" bIns="28440">
            <a:prstTxWarp prst="textNoShape">
              <a:avLst/>
            </a:prstTxWarp>
            <a:spAutoFit/>
          </a:bodyPr>
          <a:lstStyle/>
          <a:p>
            <a:r>
              <a:rPr lang="en-GB" sz="1800" dirty="0" err="1" smtClean="0">
                <a:solidFill>
                  <a:srgbClr val="000000"/>
                </a:solidFill>
              </a:rPr>
              <a:t>SiN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5" name="Straight Connector 224"/>
          <p:cNvCxnSpPr>
            <a:endCxn id="220" idx="1"/>
          </p:cNvCxnSpPr>
          <p:nvPr/>
        </p:nvCxnSpPr>
        <p:spPr>
          <a:xfrm>
            <a:off x="6954969" y="6205189"/>
            <a:ext cx="376271" cy="67846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2" name="AutoShape 16"/>
          <p:cNvSpPr>
            <a:spLocks noChangeArrowheads="1"/>
          </p:cNvSpPr>
          <p:nvPr/>
        </p:nvSpPr>
        <p:spPr bwMode="auto">
          <a:xfrm>
            <a:off x="5793123" y="5249112"/>
            <a:ext cx="805249" cy="334434"/>
          </a:xfrm>
          <a:prstGeom prst="roundRect">
            <a:avLst>
              <a:gd name="adj" fmla="val 47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55440" tIns="28440" rIns="55440" bIns="28440">
            <a:prstTxWarp prst="textNoShape">
              <a:avLst/>
            </a:prstTxWarp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</a:rPr>
              <a:t>current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9" name="Straight Arrow Connector 228"/>
          <p:cNvCxnSpPr/>
          <p:nvPr/>
        </p:nvCxnSpPr>
        <p:spPr>
          <a:xfrm>
            <a:off x="5641176" y="5568463"/>
            <a:ext cx="1042275" cy="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6" name="Group 225"/>
          <p:cNvGrpSpPr/>
          <p:nvPr/>
        </p:nvGrpSpPr>
        <p:grpSpPr>
          <a:xfrm rot="20825355">
            <a:off x="2008517" y="1339982"/>
            <a:ext cx="255512" cy="1080135"/>
            <a:chOff x="6539492" y="1677471"/>
            <a:chExt cx="255512" cy="1080135"/>
          </a:xfrm>
        </p:grpSpPr>
        <p:sp>
          <p:nvSpPr>
            <p:cNvPr id="17" name="Rectangle 85"/>
            <p:cNvSpPr>
              <a:spLocks noChangeArrowheads="1"/>
            </p:cNvSpPr>
            <p:nvPr/>
          </p:nvSpPr>
          <p:spPr bwMode="auto">
            <a:xfrm>
              <a:off x="6624157" y="2140068"/>
              <a:ext cx="86179" cy="427037"/>
            </a:xfrm>
            <a:prstGeom prst="rect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86"/>
            <p:cNvSpPr>
              <a:spLocks noChangeArrowheads="1"/>
            </p:cNvSpPr>
            <p:nvPr/>
          </p:nvSpPr>
          <p:spPr bwMode="auto">
            <a:xfrm>
              <a:off x="6625669" y="1700331"/>
              <a:ext cx="84667" cy="4206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6539492" y="2544881"/>
              <a:ext cx="255512" cy="212725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Oval 87"/>
            <p:cNvSpPr>
              <a:spLocks noChangeArrowheads="1"/>
            </p:cNvSpPr>
            <p:nvPr/>
          </p:nvSpPr>
          <p:spPr bwMode="auto">
            <a:xfrm>
              <a:off x="6625669" y="1677471"/>
              <a:ext cx="80937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Oval 91"/>
            <p:cNvSpPr>
              <a:spLocks noChangeArrowheads="1"/>
            </p:cNvSpPr>
            <p:nvPr/>
          </p:nvSpPr>
          <p:spPr bwMode="auto">
            <a:xfrm>
              <a:off x="6628693" y="2115605"/>
              <a:ext cx="81643" cy="44450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35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H gamma plo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85" y="1236140"/>
            <a:ext cx="6831390" cy="5379720"/>
          </a:xfrm>
          <a:prstGeom prst="rect">
            <a:avLst/>
          </a:prstGeom>
        </p:spPr>
      </p:pic>
      <p:sp>
        <p:nvSpPr>
          <p:cNvPr id="5" name="Line 78"/>
          <p:cNvSpPr>
            <a:spLocks noChangeShapeType="1"/>
          </p:cNvSpPr>
          <p:nvPr/>
        </p:nvSpPr>
        <p:spPr bwMode="auto">
          <a:xfrm>
            <a:off x="204108" y="550860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31"/>
          <p:cNvSpPr>
            <a:spLocks noChangeArrowheads="1"/>
          </p:cNvSpPr>
          <p:nvPr/>
        </p:nvSpPr>
        <p:spPr bwMode="auto">
          <a:xfrm>
            <a:off x="470203" y="68260"/>
            <a:ext cx="1730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Why care?   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180" y="713648"/>
            <a:ext cx="76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Superconducting sensors can provide a unique combination of energy sensitivity and efficiency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57914" y="4753243"/>
            <a:ext cx="579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Tahoma"/>
                <a:cs typeface="Tahoma"/>
              </a:rPr>
              <a:t>240</a:t>
            </a:r>
            <a:r>
              <a:rPr lang="en-US" sz="1400" dirty="0" smtClean="0">
                <a:latin typeface="Tahoma"/>
                <a:cs typeface="Tahoma"/>
              </a:rPr>
              <a:t>Pu</a:t>
            </a:r>
            <a:endParaRPr lang="en-US" sz="1400" dirty="0">
              <a:latin typeface="Tahoma"/>
              <a:cs typeface="Taho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3351" y="4872670"/>
            <a:ext cx="579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Tahoma"/>
                <a:cs typeface="Tahoma"/>
              </a:rPr>
              <a:t>239</a:t>
            </a:r>
            <a:r>
              <a:rPr lang="en-US" sz="1400" dirty="0" smtClean="0">
                <a:latin typeface="Tahoma"/>
                <a:cs typeface="Tahoma"/>
              </a:rPr>
              <a:t>Pu</a:t>
            </a:r>
            <a:endParaRPr lang="en-US" sz="1400" dirty="0">
              <a:latin typeface="Tahoma"/>
              <a:cs typeface="Tahoma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281588" y="5139267"/>
            <a:ext cx="24190" cy="11006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16200000" flipV="1">
            <a:off x="6948312" y="5064277"/>
            <a:ext cx="101600" cy="483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16200000" flipH="1">
            <a:off x="4076576" y="5175828"/>
            <a:ext cx="720725" cy="2018"/>
          </a:xfrm>
          <a:prstGeom prst="line">
            <a:avLst/>
          </a:prstGeom>
          <a:solidFill>
            <a:srgbClr val="00B8FF"/>
          </a:solidFill>
          <a:ln w="1651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-244929" y="3581438"/>
            <a:ext cx="3429000" cy="151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ight Brace 24"/>
          <p:cNvSpPr/>
          <p:nvPr/>
        </p:nvSpPr>
        <p:spPr bwMode="auto">
          <a:xfrm>
            <a:off x="7740952" y="1931157"/>
            <a:ext cx="157238" cy="2292878"/>
          </a:xfrm>
          <a:prstGeom prst="rightBrace">
            <a:avLst>
              <a:gd name="adj1" fmla="val 27845"/>
              <a:gd name="adj2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65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99930" y="2606040"/>
            <a:ext cx="1088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/>
                <a:cs typeface="Tahoma"/>
              </a:rPr>
              <a:t>energy-dispersive</a:t>
            </a:r>
          </a:p>
          <a:p>
            <a:r>
              <a:rPr lang="en-US" sz="1400" dirty="0" smtClean="0">
                <a:latin typeface="Tahoma"/>
                <a:cs typeface="Tahoma"/>
              </a:rPr>
              <a:t>gamma-ray</a:t>
            </a:r>
          </a:p>
          <a:p>
            <a:r>
              <a:rPr lang="en-US" sz="1400" dirty="0" smtClean="0">
                <a:latin typeface="Tahoma"/>
                <a:cs typeface="Tahoma"/>
              </a:rPr>
              <a:t>detectors</a:t>
            </a:r>
            <a:endParaRPr lang="en-US" sz="1400" dirty="0">
              <a:latin typeface="Tahoma"/>
              <a:cs typeface="Taho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5613" y="3421856"/>
            <a:ext cx="51757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b="1" dirty="0" smtClean="0"/>
              <a:t> TES  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5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8"/>
          <p:cNvSpPr>
            <a:spLocks noChangeShapeType="1"/>
          </p:cNvSpPr>
          <p:nvPr/>
        </p:nvSpPr>
        <p:spPr bwMode="auto">
          <a:xfrm>
            <a:off x="204108" y="550860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31"/>
          <p:cNvSpPr>
            <a:spLocks noChangeArrowheads="1"/>
          </p:cNvSpPr>
          <p:nvPr/>
        </p:nvSpPr>
        <p:spPr bwMode="auto">
          <a:xfrm>
            <a:off x="470203" y="68260"/>
            <a:ext cx="56868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Compare to existing EDS technologies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319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Performance metrics for TES calorimeters are attractive</a:t>
            </a:r>
            <a:endParaRPr lang="en-US" sz="2000" dirty="0"/>
          </a:p>
        </p:txBody>
      </p:sp>
      <p:pic>
        <p:nvPicPr>
          <p:cNvPr id="15" name="Picture 14" descr="gammaboxwired-0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34"/>
          <a:stretch/>
        </p:blipFill>
        <p:spPr>
          <a:xfrm>
            <a:off x="157758" y="1876404"/>
            <a:ext cx="4967456" cy="3212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273" y="1479291"/>
            <a:ext cx="426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NIST-Los Alamos gamma-ray spectrometer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2133" y="5144086"/>
            <a:ext cx="4690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256 sensors, time-division SQUID multiplexing</a:t>
            </a:r>
            <a:endParaRPr lang="en-US" sz="800" dirty="0" smtClean="0"/>
          </a:p>
          <a:p>
            <a:endParaRPr lang="en-US" dirty="0" smtClean="0"/>
          </a:p>
          <a:p>
            <a:r>
              <a:rPr lang="en-US" dirty="0" smtClean="0"/>
              <a:t>5.76 cm</a:t>
            </a:r>
            <a:r>
              <a:rPr lang="en-US" baseline="30000" dirty="0" smtClean="0"/>
              <a:t>2</a:t>
            </a:r>
            <a:r>
              <a:rPr lang="en-US" dirty="0" smtClean="0"/>
              <a:t> active area, ~35% efficiency at 100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92704" y="151236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Performance limits</a:t>
            </a:r>
            <a:endParaRPr lang="en-US" b="1" dirty="0"/>
          </a:p>
        </p:txBody>
      </p:sp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318083"/>
              </p:ext>
            </p:extLst>
          </p:nvPr>
        </p:nvGraphicFramePr>
        <p:xfrm>
          <a:off x="5119202" y="2156587"/>
          <a:ext cx="1700892" cy="4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0" name="Equation" r:id="rId4" imgW="914400" imgH="254000" progId="Equation.3">
                  <p:embed/>
                </p:oleObj>
              </mc:Choice>
              <mc:Fallback>
                <p:oleObj name="Equation" r:id="rId4" imgW="914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9202" y="2156587"/>
                        <a:ext cx="1700892" cy="4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7099593" y="2282905"/>
            <a:ext cx="1655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from stat </a:t>
            </a:r>
            <a:r>
              <a:rPr lang="en-US" dirty="0" err="1" smtClean="0"/>
              <a:t>mech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81180"/>
              </p:ext>
            </p:extLst>
          </p:nvPr>
        </p:nvGraphicFramePr>
        <p:xfrm>
          <a:off x="5488008" y="4327917"/>
          <a:ext cx="3467094" cy="2040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492"/>
                <a:gridCol w="899220"/>
                <a:gridCol w="973382"/>
              </a:tblGrid>
              <a:tr h="5100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semi.</a:t>
                      </a:r>
                      <a:endParaRPr lang="en-US" dirty="0"/>
                    </a:p>
                  </a:txBody>
                  <a:tcPr/>
                </a:tc>
              </a:tr>
              <a:tr h="510061">
                <a:tc>
                  <a:txBody>
                    <a:bodyPr/>
                    <a:lstStyle/>
                    <a:p>
                      <a:r>
                        <a:rPr lang="en-US" dirty="0" smtClean="0"/>
                        <a:t>6 </a:t>
                      </a:r>
                      <a:r>
                        <a:rPr lang="en-US" dirty="0" err="1" smtClean="0"/>
                        <a:t>keV</a:t>
                      </a:r>
                      <a:r>
                        <a:rPr lang="en-US" dirty="0" smtClean="0"/>
                        <a:t> (x-ray)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1.1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eV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 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/>
                </a:tc>
              </a:tr>
              <a:tr h="510061">
                <a:tc>
                  <a:txBody>
                    <a:bodyPr/>
                    <a:lstStyle/>
                    <a:p>
                      <a:r>
                        <a:rPr lang="en-US" dirty="0" smtClean="0"/>
                        <a:t>100 </a:t>
                      </a:r>
                      <a:r>
                        <a:rPr lang="en-US" dirty="0" err="1" smtClean="0"/>
                        <a:t>keV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dirty="0" smtClean="0"/>
                        <a:t>-ray)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4.6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eV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 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/>
                </a:tc>
              </a:tr>
              <a:tr h="510061">
                <a:tc>
                  <a:txBody>
                    <a:bodyPr/>
                    <a:lstStyle/>
                    <a:p>
                      <a:r>
                        <a:rPr lang="en-US" dirty="0" smtClean="0"/>
                        <a:t>5 MeV (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eV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 </a:t>
                      </a:r>
                      <a:r>
                        <a:rPr lang="en-US" dirty="0" err="1" smtClean="0"/>
                        <a:t>keV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24629"/>
              </p:ext>
            </p:extLst>
          </p:nvPr>
        </p:nvGraphicFramePr>
        <p:xfrm>
          <a:off x="5164091" y="2721307"/>
          <a:ext cx="3288282" cy="478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1" name="Equation" r:id="rId6" imgW="2006600" imgH="292100" progId="Equation.3">
                  <p:embed/>
                </p:oleObj>
              </mc:Choice>
              <mc:Fallback>
                <p:oleObj name="Equation" r:id="rId6" imgW="20066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4091" y="2721307"/>
                        <a:ext cx="3288282" cy="478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254502"/>
              </p:ext>
            </p:extLst>
          </p:nvPr>
        </p:nvGraphicFramePr>
        <p:xfrm>
          <a:off x="5256794" y="3389090"/>
          <a:ext cx="1763703" cy="312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2" name="Equation" r:id="rId8" imgW="1003300" imgH="177800" progId="Equation.3">
                  <p:embed/>
                </p:oleObj>
              </mc:Choice>
              <mc:Fallback>
                <p:oleObj name="Equation" r:id="rId8" imgW="1003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56794" y="3389090"/>
                        <a:ext cx="1763703" cy="312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344635" y="3671935"/>
            <a:ext cx="157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types</a:t>
            </a:r>
            <a:endParaRPr lang="en-US" dirty="0"/>
          </a:p>
        </p:txBody>
      </p:sp>
      <p:sp>
        <p:nvSpPr>
          <p:cNvPr id="29" name="Right Brace 28"/>
          <p:cNvSpPr/>
          <p:nvPr/>
        </p:nvSpPr>
        <p:spPr>
          <a:xfrm>
            <a:off x="7879747" y="3586995"/>
            <a:ext cx="203946" cy="1132064"/>
          </a:xfrm>
          <a:prstGeom prst="righ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715476" y="5393979"/>
            <a:ext cx="56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E</a:t>
            </a:r>
            <a:r>
              <a:rPr lang="en-US" sz="2000" i="1" baseline="-25000" dirty="0" err="1" smtClean="0"/>
              <a:t>sat</a:t>
            </a:r>
            <a:endParaRPr lang="en-US" sz="2000" i="1" baseline="-25000" dirty="0"/>
          </a:p>
        </p:txBody>
      </p:sp>
      <p:sp>
        <p:nvSpPr>
          <p:cNvPr id="31" name="Left Brace 30"/>
          <p:cNvSpPr/>
          <p:nvPr/>
        </p:nvSpPr>
        <p:spPr>
          <a:xfrm>
            <a:off x="5173891" y="5042104"/>
            <a:ext cx="221958" cy="11567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558726" y="6425602"/>
            <a:ext cx="426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calculated limits are far better than Si or </a:t>
            </a:r>
            <a:r>
              <a:rPr lang="en-US" dirty="0" err="1" smtClean="0">
                <a:solidFill>
                  <a:srgbClr val="FF0000"/>
                </a:solidFill>
              </a:rPr>
              <a:t>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Bent-Up Arrow 32"/>
          <p:cNvSpPr/>
          <p:nvPr/>
        </p:nvSpPr>
        <p:spPr>
          <a:xfrm>
            <a:off x="6850760" y="6481372"/>
            <a:ext cx="760165" cy="201649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3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8"/>
          <p:cNvSpPr>
            <a:spLocks noChangeShapeType="1"/>
          </p:cNvSpPr>
          <p:nvPr/>
        </p:nvSpPr>
        <p:spPr bwMode="auto">
          <a:xfrm>
            <a:off x="204108" y="550860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gammaboxwired-0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34"/>
          <a:stretch/>
        </p:blipFill>
        <p:spPr>
          <a:xfrm>
            <a:off x="157758" y="1876404"/>
            <a:ext cx="4967456" cy="3212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273" y="1479291"/>
            <a:ext cx="426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NIST-Los Alamos gamma-ray spectrometer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2133" y="5144086"/>
            <a:ext cx="4690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256 sensors, time-division SQUID multiplexing</a:t>
            </a:r>
            <a:endParaRPr lang="en-US" sz="800" dirty="0" smtClean="0"/>
          </a:p>
          <a:p>
            <a:endParaRPr lang="en-US" dirty="0" smtClean="0"/>
          </a:p>
          <a:p>
            <a:r>
              <a:rPr lang="en-US" dirty="0" smtClean="0"/>
              <a:t>5.76 cm</a:t>
            </a:r>
            <a:r>
              <a:rPr lang="en-US" baseline="30000" dirty="0" smtClean="0"/>
              <a:t>2</a:t>
            </a:r>
            <a:r>
              <a:rPr lang="en-US" dirty="0" smtClean="0"/>
              <a:t> active area, ~35% efficiency at 100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92704" y="151236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Performance limits</a:t>
            </a:r>
            <a:endParaRPr lang="en-US" b="1" dirty="0"/>
          </a:p>
        </p:txBody>
      </p:sp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177350"/>
              </p:ext>
            </p:extLst>
          </p:nvPr>
        </p:nvGraphicFramePr>
        <p:xfrm>
          <a:off x="5119202" y="2156587"/>
          <a:ext cx="1700892" cy="4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" name="Equation" r:id="rId4" imgW="914400" imgH="254000" progId="Equation.3">
                  <p:embed/>
                </p:oleObj>
              </mc:Choice>
              <mc:Fallback>
                <p:oleObj name="Equation" r:id="rId4" imgW="914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9202" y="2156587"/>
                        <a:ext cx="1700892" cy="4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7099593" y="2282905"/>
            <a:ext cx="1655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from stat </a:t>
            </a:r>
            <a:r>
              <a:rPr lang="en-US" dirty="0" err="1" smtClean="0"/>
              <a:t>mech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405212"/>
              </p:ext>
            </p:extLst>
          </p:nvPr>
        </p:nvGraphicFramePr>
        <p:xfrm>
          <a:off x="5488008" y="4327917"/>
          <a:ext cx="3467094" cy="2040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492"/>
                <a:gridCol w="899220"/>
                <a:gridCol w="973382"/>
              </a:tblGrid>
              <a:tr h="5100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semi.</a:t>
                      </a:r>
                      <a:endParaRPr lang="en-US" dirty="0"/>
                    </a:p>
                  </a:txBody>
                  <a:tcPr/>
                </a:tc>
              </a:tr>
              <a:tr h="510061">
                <a:tc>
                  <a:txBody>
                    <a:bodyPr/>
                    <a:lstStyle/>
                    <a:p>
                      <a:r>
                        <a:rPr lang="en-US" dirty="0" smtClean="0"/>
                        <a:t>6 </a:t>
                      </a:r>
                      <a:r>
                        <a:rPr lang="en-US" dirty="0" err="1" smtClean="0"/>
                        <a:t>keV</a:t>
                      </a:r>
                      <a:r>
                        <a:rPr lang="en-US" dirty="0" smtClean="0"/>
                        <a:t> (x-ray)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1.6 </a:t>
                      </a:r>
                      <a:r>
                        <a:rPr lang="en-US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eV</a:t>
                      </a:r>
                      <a:endParaRPr lang="en-US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 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/>
                </a:tc>
              </a:tr>
              <a:tr h="510061">
                <a:tc>
                  <a:txBody>
                    <a:bodyPr/>
                    <a:lstStyle/>
                    <a:p>
                      <a:r>
                        <a:rPr lang="en-US" dirty="0" smtClean="0"/>
                        <a:t>100 </a:t>
                      </a:r>
                      <a:r>
                        <a:rPr lang="en-US" dirty="0" err="1" smtClean="0"/>
                        <a:t>keV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dirty="0" smtClean="0"/>
                        <a:t>-ray)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22</a:t>
                      </a:r>
                      <a:r>
                        <a:rPr lang="en-US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eV</a:t>
                      </a:r>
                      <a:endParaRPr lang="en-US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 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/>
                </a:tc>
              </a:tr>
              <a:tr h="510061">
                <a:tc>
                  <a:txBody>
                    <a:bodyPr/>
                    <a:lstStyle/>
                    <a:p>
                      <a:r>
                        <a:rPr lang="en-US" dirty="0" smtClean="0"/>
                        <a:t>5 MeV (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700 </a:t>
                      </a:r>
                      <a:r>
                        <a:rPr lang="en-US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eV</a:t>
                      </a:r>
                      <a:endParaRPr lang="en-US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 </a:t>
                      </a:r>
                      <a:r>
                        <a:rPr lang="en-US" dirty="0" err="1" smtClean="0"/>
                        <a:t>keV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290386"/>
              </p:ext>
            </p:extLst>
          </p:nvPr>
        </p:nvGraphicFramePr>
        <p:xfrm>
          <a:off x="5164091" y="2721307"/>
          <a:ext cx="3288282" cy="478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" name="Equation" r:id="rId6" imgW="2006600" imgH="292100" progId="Equation.3">
                  <p:embed/>
                </p:oleObj>
              </mc:Choice>
              <mc:Fallback>
                <p:oleObj name="Equation" r:id="rId6" imgW="20066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4091" y="2721307"/>
                        <a:ext cx="3288282" cy="478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762136"/>
              </p:ext>
            </p:extLst>
          </p:nvPr>
        </p:nvGraphicFramePr>
        <p:xfrm>
          <a:off x="5256794" y="3389090"/>
          <a:ext cx="1763703" cy="312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Equation" r:id="rId8" imgW="1003300" imgH="177800" progId="Equation.3">
                  <p:embed/>
                </p:oleObj>
              </mc:Choice>
              <mc:Fallback>
                <p:oleObj name="Equation" r:id="rId8" imgW="1003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56794" y="3389090"/>
                        <a:ext cx="1763703" cy="312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344635" y="3671935"/>
            <a:ext cx="157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types</a:t>
            </a:r>
            <a:endParaRPr lang="en-US" dirty="0"/>
          </a:p>
        </p:txBody>
      </p:sp>
      <p:sp>
        <p:nvSpPr>
          <p:cNvPr id="29" name="Right Brace 28"/>
          <p:cNvSpPr/>
          <p:nvPr/>
        </p:nvSpPr>
        <p:spPr>
          <a:xfrm>
            <a:off x="7879747" y="3586995"/>
            <a:ext cx="203946" cy="1132064"/>
          </a:xfrm>
          <a:prstGeom prst="righ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715476" y="5393979"/>
            <a:ext cx="56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E</a:t>
            </a:r>
            <a:r>
              <a:rPr lang="en-US" sz="2000" i="1" baseline="-25000" dirty="0" err="1" smtClean="0"/>
              <a:t>sat</a:t>
            </a:r>
            <a:endParaRPr lang="en-US" sz="2000" i="1" baseline="-25000" dirty="0"/>
          </a:p>
        </p:txBody>
      </p:sp>
      <p:sp>
        <p:nvSpPr>
          <p:cNvPr id="31" name="Left Brace 30"/>
          <p:cNvSpPr/>
          <p:nvPr/>
        </p:nvSpPr>
        <p:spPr>
          <a:xfrm>
            <a:off x="5173891" y="5042104"/>
            <a:ext cx="221958" cy="11567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324076" y="6426829"/>
            <a:ext cx="451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7933C"/>
                </a:solidFill>
              </a:rPr>
              <a:t>achieved values still much better than Si or </a:t>
            </a:r>
            <a:r>
              <a:rPr lang="en-US" dirty="0" err="1" smtClean="0">
                <a:solidFill>
                  <a:srgbClr val="77933C"/>
                </a:solidFill>
              </a:rPr>
              <a:t>Ge</a:t>
            </a:r>
            <a:endParaRPr lang="en-US" dirty="0">
              <a:solidFill>
                <a:srgbClr val="77933C"/>
              </a:solidFill>
            </a:endParaRPr>
          </a:p>
        </p:txBody>
      </p:sp>
      <p:sp>
        <p:nvSpPr>
          <p:cNvPr id="33" name="Bent-Up Arrow 32"/>
          <p:cNvSpPr/>
          <p:nvPr/>
        </p:nvSpPr>
        <p:spPr>
          <a:xfrm>
            <a:off x="6850760" y="6481372"/>
            <a:ext cx="760165" cy="201649"/>
          </a:xfrm>
          <a:prstGeom prst="bentUp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8</a:t>
            </a:fld>
            <a:endParaRPr lang="en-US" dirty="0"/>
          </a:p>
        </p:txBody>
      </p:sp>
      <p:sp>
        <p:nvSpPr>
          <p:cNvPr id="23" name="Rectangle 131"/>
          <p:cNvSpPr>
            <a:spLocks noChangeArrowheads="1"/>
          </p:cNvSpPr>
          <p:nvPr/>
        </p:nvSpPr>
        <p:spPr bwMode="auto">
          <a:xfrm>
            <a:off x="470203" y="68260"/>
            <a:ext cx="56868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Compare to existing EDS technologies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7319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Performance metrics for TES calorimeters are attractive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115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8"/>
          <p:cNvSpPr>
            <a:spLocks noChangeShapeType="1"/>
          </p:cNvSpPr>
          <p:nvPr/>
        </p:nvSpPr>
        <p:spPr bwMode="auto">
          <a:xfrm>
            <a:off x="204108" y="550860"/>
            <a:ext cx="822929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31"/>
          <p:cNvSpPr>
            <a:spLocks noChangeArrowheads="1"/>
          </p:cNvSpPr>
          <p:nvPr/>
        </p:nvSpPr>
        <p:spPr bwMode="auto">
          <a:xfrm>
            <a:off x="470203" y="68260"/>
            <a:ext cx="74700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70D1"/>
                </a:solidFill>
                <a:latin typeface="+mj-lt"/>
                <a:cs typeface="Tahoma"/>
              </a:rPr>
              <a:t>What makes up a superconducting spectrometer?</a:t>
            </a:r>
            <a:endParaRPr lang="en-US" sz="2800" dirty="0">
              <a:solidFill>
                <a:srgbClr val="0070D1"/>
              </a:solidFill>
              <a:latin typeface="+mj-lt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8409" y="44156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A4026-907A-D64A-81C3-78B78C13D341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 descr="13147909354_d9ee233dc6_k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801" y="726642"/>
            <a:ext cx="2852999" cy="2453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snout_phot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5646" y="3379046"/>
            <a:ext cx="3184258" cy="281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625"/>
                    </a14:imgEffect>
                    <a14:imgEffect>
                      <a14:brightnessContrast bright="4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38" y="1060730"/>
            <a:ext cx="3755110" cy="540369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310175" y="1699172"/>
            <a:ext cx="0" cy="3818759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0175" y="3363728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36760" y="726641"/>
            <a:ext cx="1206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sensors and collimator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95406" y="6190990"/>
            <a:ext cx="25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readout circuitry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61798" y="2190259"/>
            <a:ext cx="1365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cryogen-free 50 </a:t>
            </a:r>
            <a:r>
              <a:rPr lang="en-US" dirty="0" err="1" smtClean="0"/>
              <a:t>mK</a:t>
            </a:r>
            <a:r>
              <a:rPr lang="en-US" dirty="0" smtClean="0"/>
              <a:t>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7209</TotalTime>
  <Words>1839</Words>
  <Application>Microsoft Macintosh PowerPoint</Application>
  <PresentationFormat>On-screen Show (4:3)</PresentationFormat>
  <Paragraphs>375</Paragraphs>
  <Slides>26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Equation</vt:lpstr>
      <vt:lpstr>Development of superconducting sensor arrays at NIST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Principles and Applications of Transition-Edge Sensors</dc:title>
  <dc:creator>Joel Ullom</dc:creator>
  <cp:lastModifiedBy>Joel Ullom</cp:lastModifiedBy>
  <cp:revision>414</cp:revision>
  <cp:lastPrinted>2011-07-30T18:34:47Z</cp:lastPrinted>
  <dcterms:created xsi:type="dcterms:W3CDTF">2011-07-09T21:13:01Z</dcterms:created>
  <dcterms:modified xsi:type="dcterms:W3CDTF">2015-12-01T15:30:43Z</dcterms:modified>
</cp:coreProperties>
</file>