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9" r:id="rId2"/>
    <p:sldId id="573" r:id="rId3"/>
    <p:sldId id="571" r:id="rId4"/>
    <p:sldId id="575" r:id="rId5"/>
    <p:sldId id="559" r:id="rId6"/>
    <p:sldId id="590" r:id="rId7"/>
    <p:sldId id="592" r:id="rId8"/>
    <p:sldId id="589" r:id="rId9"/>
    <p:sldId id="588" r:id="rId10"/>
    <p:sldId id="581" r:id="rId11"/>
    <p:sldId id="591" r:id="rId12"/>
    <p:sldId id="593" r:id="rId13"/>
    <p:sldId id="598" r:id="rId14"/>
    <p:sldId id="594" r:id="rId15"/>
    <p:sldId id="595" r:id="rId16"/>
    <p:sldId id="582" r:id="rId17"/>
    <p:sldId id="596" r:id="rId18"/>
    <p:sldId id="584" r:id="rId19"/>
    <p:sldId id="572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 Narro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D2E9EE"/>
    <a:srgbClr val="9DBA3B"/>
    <a:srgbClr val="266782"/>
    <a:srgbClr val="2DB2CF"/>
    <a:srgbClr val="A7A9AB"/>
    <a:srgbClr val="58585B"/>
    <a:srgbClr val="9A9A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63" autoAdjust="0"/>
  </p:normalViewPr>
  <p:slideViewPr>
    <p:cSldViewPr snapToGrid="0" snapToObjects="1">
      <p:cViewPr varScale="1">
        <p:scale>
          <a:sx n="154" d="100"/>
          <a:sy n="154" d="100"/>
        </p:scale>
        <p:origin x="-1248" y="-104"/>
      </p:cViewPr>
      <p:guideLst>
        <p:guide orient="horz" pos="3272"/>
        <p:guide orient="horz" pos="2220"/>
        <p:guide orient="horz" pos="507"/>
        <p:guide pos="5466"/>
        <p:guide pos="2842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5" d="100"/>
          <a:sy n="125" d="100"/>
        </p:scale>
        <p:origin x="-392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image" Target="../media/image25.png"/><Relationship Id="rId2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13FEF6-483E-BA49-9E00-E9E76195C8C4}" type="doc">
      <dgm:prSet loTypeId="urn:microsoft.com/office/officeart/2005/8/layout/hierarchy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9B8E78-BC66-CD44-B519-3D229B0A3CD5}">
      <dgm:prSet phldrT="[Text]"/>
      <dgm:spPr/>
      <dgm:t>
        <a:bodyPr/>
        <a:lstStyle/>
        <a:p>
          <a:r>
            <a:rPr lang="en-US" dirty="0" smtClean="0"/>
            <a:t>Discovery is  unconstrained by geography.</a:t>
          </a:r>
          <a:endParaRPr lang="en-US" dirty="0"/>
        </a:p>
      </dgm:t>
    </dgm:pt>
    <dgm:pt modelId="{C9D58B7E-0692-814A-9367-9ACE521B4FC1}" type="parTrans" cxnId="{FC5C76FB-AC4E-DB4B-988F-BD64EC172E5E}">
      <dgm:prSet/>
      <dgm:spPr/>
      <dgm:t>
        <a:bodyPr/>
        <a:lstStyle/>
        <a:p>
          <a:endParaRPr lang="en-US"/>
        </a:p>
      </dgm:t>
    </dgm:pt>
    <dgm:pt modelId="{199B90DB-96FB-A64F-8375-FA97F7EC83F9}" type="sibTrans" cxnId="{FC5C76FB-AC4E-DB4B-988F-BD64EC172E5E}">
      <dgm:prSet/>
      <dgm:spPr/>
      <dgm:t>
        <a:bodyPr/>
        <a:lstStyle/>
        <a:p>
          <a:endParaRPr lang="en-US"/>
        </a:p>
      </dgm:t>
    </dgm:pt>
    <dgm:pt modelId="{560177C7-BD99-3541-BD4A-FA6883BB4D62}">
      <dgm:prSet phldrT="[Text]"/>
      <dgm:spPr/>
      <dgm:t>
        <a:bodyPr/>
        <a:lstStyle/>
        <a:p>
          <a:r>
            <a:rPr lang="en-US" dirty="0" smtClean="0"/>
            <a:t>2. Provide information and tools for optimal network use.</a:t>
          </a:r>
        </a:p>
      </dgm:t>
    </dgm:pt>
    <dgm:pt modelId="{4C75125C-FA3B-EE4F-BB86-21DABDC3E4DE}" type="parTrans" cxnId="{EE71D362-946B-5F44-9728-EB2058B50C29}">
      <dgm:prSet/>
      <dgm:spPr/>
      <dgm:t>
        <a:bodyPr/>
        <a:lstStyle/>
        <a:p>
          <a:endParaRPr lang="en-US"/>
        </a:p>
      </dgm:t>
    </dgm:pt>
    <dgm:pt modelId="{39795CAF-5107-354A-930E-80879DA24A89}" type="sibTrans" cxnId="{EE71D362-946B-5F44-9728-EB2058B50C29}">
      <dgm:prSet/>
      <dgm:spPr/>
      <dgm:t>
        <a:bodyPr/>
        <a:lstStyle/>
        <a:p>
          <a:endParaRPr lang="en-US"/>
        </a:p>
      </dgm:t>
    </dgm:pt>
    <dgm:pt modelId="{E17E9942-2287-544A-A590-9EEBEDBA0B2B}">
      <dgm:prSet phldrT="[Text]" custT="1"/>
      <dgm:spPr/>
      <dgm:t>
        <a:bodyPr/>
        <a:lstStyle/>
        <a:p>
          <a:r>
            <a:rPr lang="en-US" sz="3200" dirty="0" smtClean="0"/>
            <a:t>vision:</a:t>
          </a:r>
          <a:endParaRPr lang="en-US" sz="3200" dirty="0"/>
        </a:p>
      </dgm:t>
    </dgm:pt>
    <dgm:pt modelId="{7789F2B2-A958-D44F-95CC-B4E96A997B80}" type="parTrans" cxnId="{3ED7FB32-64CF-B447-A988-AC01B7249A13}">
      <dgm:prSet/>
      <dgm:spPr/>
      <dgm:t>
        <a:bodyPr/>
        <a:lstStyle/>
        <a:p>
          <a:endParaRPr lang="en-US"/>
        </a:p>
      </dgm:t>
    </dgm:pt>
    <dgm:pt modelId="{DAEF4727-16C7-5045-8965-901ABAC4A327}" type="sibTrans" cxnId="{3ED7FB32-64CF-B447-A988-AC01B7249A13}">
      <dgm:prSet/>
      <dgm:spPr/>
      <dgm:t>
        <a:bodyPr/>
        <a:lstStyle/>
        <a:p>
          <a:endParaRPr lang="en-US"/>
        </a:p>
      </dgm:t>
    </dgm:pt>
    <dgm:pt modelId="{276540A9-09A7-A444-A2F6-87D0A9C94F6B}">
      <dgm:prSet phldrT="[Text]" custT="1"/>
      <dgm:spPr/>
      <dgm:t>
        <a:bodyPr/>
        <a:lstStyle/>
        <a:p>
          <a:r>
            <a:rPr lang="en-US" sz="3200" dirty="0" smtClean="0"/>
            <a:t>goals:</a:t>
          </a:r>
          <a:endParaRPr lang="en-US" sz="3200" dirty="0"/>
        </a:p>
      </dgm:t>
    </dgm:pt>
    <dgm:pt modelId="{0D5CC7E8-531C-1147-AB02-945476AE91DE}" type="parTrans" cxnId="{4E5CDA89-F223-0A4E-BECC-EF5FE43354F8}">
      <dgm:prSet/>
      <dgm:spPr/>
      <dgm:t>
        <a:bodyPr/>
        <a:lstStyle/>
        <a:p>
          <a:endParaRPr lang="en-US"/>
        </a:p>
      </dgm:t>
    </dgm:pt>
    <dgm:pt modelId="{85AA5222-C82F-054F-9F1C-86C217FF1FEC}" type="sibTrans" cxnId="{4E5CDA89-F223-0A4E-BECC-EF5FE43354F8}">
      <dgm:prSet/>
      <dgm:spPr/>
      <dgm:t>
        <a:bodyPr/>
        <a:lstStyle/>
        <a:p>
          <a:endParaRPr lang="en-US"/>
        </a:p>
      </dgm:t>
    </dgm:pt>
    <dgm:pt modelId="{415B5EA5-780C-4B4A-B663-63E0A14F4875}">
      <dgm:prSet/>
      <dgm:spPr/>
      <dgm:t>
        <a:bodyPr/>
        <a:lstStyle/>
        <a:p>
          <a:r>
            <a:rPr lang="en-US" dirty="0" smtClean="0"/>
            <a:t>3. Pioneer architectures, protocols, applications.</a:t>
          </a:r>
          <a:endParaRPr lang="en-US" dirty="0"/>
        </a:p>
      </dgm:t>
    </dgm:pt>
    <dgm:pt modelId="{529FD281-CBF2-6648-AB37-CC0218984B1A}" type="parTrans" cxnId="{10D7B20B-DB33-3B45-84CF-97CFCFD8F0AE}">
      <dgm:prSet/>
      <dgm:spPr/>
      <dgm:t>
        <a:bodyPr/>
        <a:lstStyle/>
        <a:p>
          <a:endParaRPr lang="en-US"/>
        </a:p>
      </dgm:t>
    </dgm:pt>
    <dgm:pt modelId="{0625F39E-0072-1A4A-A360-FA6F0FC8AD60}" type="sibTrans" cxnId="{10D7B20B-DB33-3B45-84CF-97CFCFD8F0AE}">
      <dgm:prSet/>
      <dgm:spPr/>
      <dgm:t>
        <a:bodyPr/>
        <a:lstStyle/>
        <a:p>
          <a:endParaRPr lang="en-US"/>
        </a:p>
      </dgm:t>
    </dgm:pt>
    <dgm:pt modelId="{F4DB2D92-18FE-B44C-A7AA-834C2398A1AB}">
      <dgm:prSet/>
      <dgm:spPr/>
      <dgm:t>
        <a:bodyPr/>
        <a:lstStyle/>
        <a:p>
          <a:r>
            <a:rPr lang="en-US" dirty="0" smtClean="0"/>
            <a:t>1. Improve networking practices globally.</a:t>
          </a:r>
          <a:endParaRPr lang="en-US" dirty="0"/>
        </a:p>
      </dgm:t>
    </dgm:pt>
    <dgm:pt modelId="{9AB7C857-D8FC-2043-B96B-0624F8E16519}" type="parTrans" cxnId="{4D30CBA8-DF6A-D344-AE8F-4069A75D1762}">
      <dgm:prSet/>
      <dgm:spPr/>
      <dgm:t>
        <a:bodyPr/>
        <a:lstStyle/>
        <a:p>
          <a:endParaRPr lang="en-US"/>
        </a:p>
      </dgm:t>
    </dgm:pt>
    <dgm:pt modelId="{8BA997F4-F08D-6E41-9A12-373C44EF50F5}" type="sibTrans" cxnId="{4D30CBA8-DF6A-D344-AE8F-4069A75D1762}">
      <dgm:prSet/>
      <dgm:spPr/>
      <dgm:t>
        <a:bodyPr/>
        <a:lstStyle/>
        <a:p>
          <a:endParaRPr lang="en-US"/>
        </a:p>
      </dgm:t>
    </dgm:pt>
    <dgm:pt modelId="{52FFD2BD-48FD-E941-8F0F-8891290315FC}" type="pres">
      <dgm:prSet presAssocID="{2C13FEF6-483E-BA49-9E00-E9E76195C8C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EFF75C-83A6-5645-A45D-C26D3FE02EF6}" type="pres">
      <dgm:prSet presAssocID="{2C13FEF6-483E-BA49-9E00-E9E76195C8C4}" presName="hierFlow" presStyleCnt="0"/>
      <dgm:spPr/>
    </dgm:pt>
    <dgm:pt modelId="{52A65E47-8A1B-3747-9744-4F0B52E345BC}" type="pres">
      <dgm:prSet presAssocID="{2C13FEF6-483E-BA49-9E00-E9E76195C8C4}" presName="firstBuf" presStyleCnt="0"/>
      <dgm:spPr/>
    </dgm:pt>
    <dgm:pt modelId="{8748CFBC-D43F-BF4C-A05C-EAA434424CE4}" type="pres">
      <dgm:prSet presAssocID="{2C13FEF6-483E-BA49-9E00-E9E76195C8C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AFCF532-B0AB-9C48-BE10-802A0A04B640}" type="pres">
      <dgm:prSet presAssocID="{4B9B8E78-BC66-CD44-B519-3D229B0A3CD5}" presName="Name14" presStyleCnt="0"/>
      <dgm:spPr/>
    </dgm:pt>
    <dgm:pt modelId="{A3B3D4D3-B835-574B-BA2C-C0587DDB64C8}" type="pres">
      <dgm:prSet presAssocID="{4B9B8E78-BC66-CD44-B519-3D229B0A3CD5}" presName="level1Shape" presStyleLbl="node0" presStyleIdx="0" presStyleCnt="1" custLinFactNeighborX="6696" custLinFactNeighborY="-332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22912D-D3DD-F143-9E2C-29A7C8953979}" type="pres">
      <dgm:prSet presAssocID="{4B9B8E78-BC66-CD44-B519-3D229B0A3CD5}" presName="hierChild2" presStyleCnt="0"/>
      <dgm:spPr/>
    </dgm:pt>
    <dgm:pt modelId="{D9C6E965-A625-8443-BDAC-D99F535982CC}" type="pres">
      <dgm:prSet presAssocID="{9AB7C857-D8FC-2043-B96B-0624F8E16519}" presName="Name19" presStyleLbl="parChTrans1D2" presStyleIdx="0" presStyleCnt="3"/>
      <dgm:spPr/>
      <dgm:t>
        <a:bodyPr/>
        <a:lstStyle/>
        <a:p>
          <a:endParaRPr lang="en-US"/>
        </a:p>
      </dgm:t>
    </dgm:pt>
    <dgm:pt modelId="{07EBD661-8439-2342-AEA7-7B244B51C5A6}" type="pres">
      <dgm:prSet presAssocID="{F4DB2D92-18FE-B44C-A7AA-834C2398A1AB}" presName="Name21" presStyleCnt="0"/>
      <dgm:spPr/>
    </dgm:pt>
    <dgm:pt modelId="{EDC2E5E5-4A96-5144-9CB3-CDCE807ADCA5}" type="pres">
      <dgm:prSet presAssocID="{F4DB2D92-18FE-B44C-A7AA-834C2398A1AB}" presName="level2Shape" presStyleLbl="node2" presStyleIdx="0" presStyleCnt="3" custLinFactNeighborY="-33264"/>
      <dgm:spPr/>
      <dgm:t>
        <a:bodyPr/>
        <a:lstStyle/>
        <a:p>
          <a:endParaRPr lang="en-US"/>
        </a:p>
      </dgm:t>
    </dgm:pt>
    <dgm:pt modelId="{EB682D09-5EC3-E24B-B3BB-B973CBD55557}" type="pres">
      <dgm:prSet presAssocID="{F4DB2D92-18FE-B44C-A7AA-834C2398A1AB}" presName="hierChild3" presStyleCnt="0"/>
      <dgm:spPr/>
    </dgm:pt>
    <dgm:pt modelId="{138B3E19-3248-0E46-806E-380646CD9A44}" type="pres">
      <dgm:prSet presAssocID="{4C75125C-FA3B-EE4F-BB86-21DABDC3E4DE}" presName="Name19" presStyleLbl="parChTrans1D2" presStyleIdx="1" presStyleCnt="3"/>
      <dgm:spPr/>
      <dgm:t>
        <a:bodyPr/>
        <a:lstStyle/>
        <a:p>
          <a:endParaRPr lang="en-US"/>
        </a:p>
      </dgm:t>
    </dgm:pt>
    <dgm:pt modelId="{15665D83-1196-5144-8474-CE16A18361A7}" type="pres">
      <dgm:prSet presAssocID="{560177C7-BD99-3541-BD4A-FA6883BB4D62}" presName="Name21" presStyleCnt="0"/>
      <dgm:spPr/>
    </dgm:pt>
    <dgm:pt modelId="{DBF6CD4F-3CA7-824F-B819-E1FA4865CF71}" type="pres">
      <dgm:prSet presAssocID="{560177C7-BD99-3541-BD4A-FA6883BB4D62}" presName="level2Shape" presStyleLbl="node2" presStyleIdx="1" presStyleCnt="3" custLinFactNeighborX="7203" custLinFactNeighborY="-33264"/>
      <dgm:spPr/>
      <dgm:t>
        <a:bodyPr/>
        <a:lstStyle/>
        <a:p>
          <a:endParaRPr lang="en-US"/>
        </a:p>
      </dgm:t>
    </dgm:pt>
    <dgm:pt modelId="{42875F89-6EEA-D745-ACEB-1B87C08D135F}" type="pres">
      <dgm:prSet presAssocID="{560177C7-BD99-3541-BD4A-FA6883BB4D62}" presName="hierChild3" presStyleCnt="0"/>
      <dgm:spPr/>
    </dgm:pt>
    <dgm:pt modelId="{EA3B4309-050A-3E4F-9D95-E07CDC2A1365}" type="pres">
      <dgm:prSet presAssocID="{529FD281-CBF2-6648-AB37-CC0218984B1A}" presName="Name19" presStyleLbl="parChTrans1D2" presStyleIdx="2" presStyleCnt="3"/>
      <dgm:spPr/>
      <dgm:t>
        <a:bodyPr/>
        <a:lstStyle/>
        <a:p>
          <a:endParaRPr lang="en-US"/>
        </a:p>
      </dgm:t>
    </dgm:pt>
    <dgm:pt modelId="{7CC78571-13D6-BC4F-8490-70F6B1F7CDD6}" type="pres">
      <dgm:prSet presAssocID="{415B5EA5-780C-4B4A-B663-63E0A14F4875}" presName="Name21" presStyleCnt="0"/>
      <dgm:spPr/>
    </dgm:pt>
    <dgm:pt modelId="{811BF062-AD47-4A48-AD3F-8001B559C33A}" type="pres">
      <dgm:prSet presAssocID="{415B5EA5-780C-4B4A-B663-63E0A14F4875}" presName="level2Shape" presStyleLbl="node2" presStyleIdx="2" presStyleCnt="3" custLinFactNeighborY="-33264"/>
      <dgm:spPr/>
      <dgm:t>
        <a:bodyPr/>
        <a:lstStyle/>
        <a:p>
          <a:endParaRPr lang="en-US"/>
        </a:p>
      </dgm:t>
    </dgm:pt>
    <dgm:pt modelId="{60BEF35A-5929-9A43-B5A3-157FADF22A3A}" type="pres">
      <dgm:prSet presAssocID="{415B5EA5-780C-4B4A-B663-63E0A14F4875}" presName="hierChild3" presStyleCnt="0"/>
      <dgm:spPr/>
    </dgm:pt>
    <dgm:pt modelId="{B2C1A0F5-3C9C-BB4C-B91C-C3D0778A2D18}" type="pres">
      <dgm:prSet presAssocID="{2C13FEF6-483E-BA49-9E00-E9E76195C8C4}" presName="bgShapesFlow" presStyleCnt="0"/>
      <dgm:spPr/>
    </dgm:pt>
    <dgm:pt modelId="{C95C196E-8D39-8D41-AB4D-5F202660EA9F}" type="pres">
      <dgm:prSet presAssocID="{E17E9942-2287-544A-A590-9EEBEDBA0B2B}" presName="rectComp" presStyleCnt="0"/>
      <dgm:spPr/>
    </dgm:pt>
    <dgm:pt modelId="{912A044B-DD65-2448-AF9E-1EB1ABD50AA4}" type="pres">
      <dgm:prSet presAssocID="{E17E9942-2287-544A-A590-9EEBEDBA0B2B}" presName="bgRect" presStyleLbl="bgShp" presStyleIdx="0" presStyleCnt="2" custLinFactNeighborY="-27716"/>
      <dgm:spPr/>
      <dgm:t>
        <a:bodyPr/>
        <a:lstStyle/>
        <a:p>
          <a:endParaRPr lang="en-US"/>
        </a:p>
      </dgm:t>
    </dgm:pt>
    <dgm:pt modelId="{56DA2137-7DB4-F64E-807D-21182B661708}" type="pres">
      <dgm:prSet presAssocID="{E17E9942-2287-544A-A590-9EEBEDBA0B2B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3A097-0A31-BF48-9D8B-4A545768778E}" type="pres">
      <dgm:prSet presAssocID="{E17E9942-2287-544A-A590-9EEBEDBA0B2B}" presName="spComp" presStyleCnt="0"/>
      <dgm:spPr/>
    </dgm:pt>
    <dgm:pt modelId="{8731CE26-270A-F04F-9755-B23CDA329CE1}" type="pres">
      <dgm:prSet presAssocID="{E17E9942-2287-544A-A590-9EEBEDBA0B2B}" presName="vSp" presStyleCnt="0"/>
      <dgm:spPr/>
    </dgm:pt>
    <dgm:pt modelId="{18368EDF-90A4-AE4B-88C0-EFD20377BA9A}" type="pres">
      <dgm:prSet presAssocID="{276540A9-09A7-A444-A2F6-87D0A9C94F6B}" presName="rectComp" presStyleCnt="0"/>
      <dgm:spPr/>
    </dgm:pt>
    <dgm:pt modelId="{B016A014-14E5-E046-AEE6-00C0E84499F6}" type="pres">
      <dgm:prSet presAssocID="{276540A9-09A7-A444-A2F6-87D0A9C94F6B}" presName="bgRect" presStyleLbl="bgShp" presStyleIdx="1" presStyleCnt="2" custLinFactNeighborY="-25200"/>
      <dgm:spPr/>
      <dgm:t>
        <a:bodyPr/>
        <a:lstStyle/>
        <a:p>
          <a:endParaRPr lang="en-US"/>
        </a:p>
      </dgm:t>
    </dgm:pt>
    <dgm:pt modelId="{2373E54B-ACCC-B74C-A17E-81EDC051D6F1}" type="pres">
      <dgm:prSet presAssocID="{276540A9-09A7-A444-A2F6-87D0A9C94F6B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D7B20B-DB33-3B45-84CF-97CFCFD8F0AE}" srcId="{4B9B8E78-BC66-CD44-B519-3D229B0A3CD5}" destId="{415B5EA5-780C-4B4A-B663-63E0A14F4875}" srcOrd="2" destOrd="0" parTransId="{529FD281-CBF2-6648-AB37-CC0218984B1A}" sibTransId="{0625F39E-0072-1A4A-A360-FA6F0FC8AD60}"/>
    <dgm:cxn modelId="{1EF51929-ECBB-5D4B-B91E-7A6F43416EDB}" type="presOf" srcId="{E17E9942-2287-544A-A590-9EEBEDBA0B2B}" destId="{56DA2137-7DB4-F64E-807D-21182B661708}" srcOrd="1" destOrd="0" presId="urn:microsoft.com/office/officeart/2005/8/layout/hierarchy6"/>
    <dgm:cxn modelId="{FC5C76FB-AC4E-DB4B-988F-BD64EC172E5E}" srcId="{2C13FEF6-483E-BA49-9E00-E9E76195C8C4}" destId="{4B9B8E78-BC66-CD44-B519-3D229B0A3CD5}" srcOrd="0" destOrd="0" parTransId="{C9D58B7E-0692-814A-9367-9ACE521B4FC1}" sibTransId="{199B90DB-96FB-A64F-8375-FA97F7EC83F9}"/>
    <dgm:cxn modelId="{8C7CB0A2-B587-314E-9AC1-E1D3B48581BE}" type="presOf" srcId="{9AB7C857-D8FC-2043-B96B-0624F8E16519}" destId="{D9C6E965-A625-8443-BDAC-D99F535982CC}" srcOrd="0" destOrd="0" presId="urn:microsoft.com/office/officeart/2005/8/layout/hierarchy6"/>
    <dgm:cxn modelId="{4E5CDA89-F223-0A4E-BECC-EF5FE43354F8}" srcId="{2C13FEF6-483E-BA49-9E00-E9E76195C8C4}" destId="{276540A9-09A7-A444-A2F6-87D0A9C94F6B}" srcOrd="2" destOrd="0" parTransId="{0D5CC7E8-531C-1147-AB02-945476AE91DE}" sibTransId="{85AA5222-C82F-054F-9F1C-86C217FF1FEC}"/>
    <dgm:cxn modelId="{CCEC634C-E389-5240-8AF6-3A14D0EDDA97}" type="presOf" srcId="{276540A9-09A7-A444-A2F6-87D0A9C94F6B}" destId="{B016A014-14E5-E046-AEE6-00C0E84499F6}" srcOrd="0" destOrd="0" presId="urn:microsoft.com/office/officeart/2005/8/layout/hierarchy6"/>
    <dgm:cxn modelId="{1ECBADD7-7CCB-8A4D-9586-248BB57A697C}" type="presOf" srcId="{529FD281-CBF2-6648-AB37-CC0218984B1A}" destId="{EA3B4309-050A-3E4F-9D95-E07CDC2A1365}" srcOrd="0" destOrd="0" presId="urn:microsoft.com/office/officeart/2005/8/layout/hierarchy6"/>
    <dgm:cxn modelId="{E01CB29C-5604-CE4F-A4F6-1C0E6117550B}" type="presOf" srcId="{E17E9942-2287-544A-A590-9EEBEDBA0B2B}" destId="{912A044B-DD65-2448-AF9E-1EB1ABD50AA4}" srcOrd="0" destOrd="0" presId="urn:microsoft.com/office/officeart/2005/8/layout/hierarchy6"/>
    <dgm:cxn modelId="{8CF7CA7A-FAD3-CD4A-882D-B99652317800}" type="presOf" srcId="{4C75125C-FA3B-EE4F-BB86-21DABDC3E4DE}" destId="{138B3E19-3248-0E46-806E-380646CD9A44}" srcOrd="0" destOrd="0" presId="urn:microsoft.com/office/officeart/2005/8/layout/hierarchy6"/>
    <dgm:cxn modelId="{BDD771A7-0146-3042-ABFC-BE778E475EB4}" type="presOf" srcId="{F4DB2D92-18FE-B44C-A7AA-834C2398A1AB}" destId="{EDC2E5E5-4A96-5144-9CB3-CDCE807ADCA5}" srcOrd="0" destOrd="0" presId="urn:microsoft.com/office/officeart/2005/8/layout/hierarchy6"/>
    <dgm:cxn modelId="{4D30CBA8-DF6A-D344-AE8F-4069A75D1762}" srcId="{4B9B8E78-BC66-CD44-B519-3D229B0A3CD5}" destId="{F4DB2D92-18FE-B44C-A7AA-834C2398A1AB}" srcOrd="0" destOrd="0" parTransId="{9AB7C857-D8FC-2043-B96B-0624F8E16519}" sibTransId="{8BA997F4-F08D-6E41-9A12-373C44EF50F5}"/>
    <dgm:cxn modelId="{C1874508-8081-BB44-ABEF-2EB3D45B9677}" type="presOf" srcId="{4B9B8E78-BC66-CD44-B519-3D229B0A3CD5}" destId="{A3B3D4D3-B835-574B-BA2C-C0587DDB64C8}" srcOrd="0" destOrd="0" presId="urn:microsoft.com/office/officeart/2005/8/layout/hierarchy6"/>
    <dgm:cxn modelId="{FD9818F7-E98A-684F-BCB4-2A7005D29AA9}" type="presOf" srcId="{560177C7-BD99-3541-BD4A-FA6883BB4D62}" destId="{DBF6CD4F-3CA7-824F-B819-E1FA4865CF71}" srcOrd="0" destOrd="0" presId="urn:microsoft.com/office/officeart/2005/8/layout/hierarchy6"/>
    <dgm:cxn modelId="{EE71D362-946B-5F44-9728-EB2058B50C29}" srcId="{4B9B8E78-BC66-CD44-B519-3D229B0A3CD5}" destId="{560177C7-BD99-3541-BD4A-FA6883BB4D62}" srcOrd="1" destOrd="0" parTransId="{4C75125C-FA3B-EE4F-BB86-21DABDC3E4DE}" sibTransId="{39795CAF-5107-354A-930E-80879DA24A89}"/>
    <dgm:cxn modelId="{56FD5404-8B41-3A46-A97B-FB7F44915B6C}" type="presOf" srcId="{276540A9-09A7-A444-A2F6-87D0A9C94F6B}" destId="{2373E54B-ACCC-B74C-A17E-81EDC051D6F1}" srcOrd="1" destOrd="0" presId="urn:microsoft.com/office/officeart/2005/8/layout/hierarchy6"/>
    <dgm:cxn modelId="{123EE805-1F51-5C4A-B32C-258B851A1DA9}" type="presOf" srcId="{415B5EA5-780C-4B4A-B663-63E0A14F4875}" destId="{811BF062-AD47-4A48-AD3F-8001B559C33A}" srcOrd="0" destOrd="0" presId="urn:microsoft.com/office/officeart/2005/8/layout/hierarchy6"/>
    <dgm:cxn modelId="{128768E8-990A-8B45-A141-30DCF5F6F15B}" type="presOf" srcId="{2C13FEF6-483E-BA49-9E00-E9E76195C8C4}" destId="{52FFD2BD-48FD-E941-8F0F-8891290315FC}" srcOrd="0" destOrd="0" presId="urn:microsoft.com/office/officeart/2005/8/layout/hierarchy6"/>
    <dgm:cxn modelId="{3ED7FB32-64CF-B447-A988-AC01B7249A13}" srcId="{2C13FEF6-483E-BA49-9E00-E9E76195C8C4}" destId="{E17E9942-2287-544A-A590-9EEBEDBA0B2B}" srcOrd="1" destOrd="0" parTransId="{7789F2B2-A958-D44F-95CC-B4E96A997B80}" sibTransId="{DAEF4727-16C7-5045-8965-901ABAC4A327}"/>
    <dgm:cxn modelId="{C7600D6E-2055-E546-B1BA-9D6BE6591B87}" type="presParOf" srcId="{52FFD2BD-48FD-E941-8F0F-8891290315FC}" destId="{9CEFF75C-83A6-5645-A45D-C26D3FE02EF6}" srcOrd="0" destOrd="0" presId="urn:microsoft.com/office/officeart/2005/8/layout/hierarchy6"/>
    <dgm:cxn modelId="{1AC3D408-0DC2-904A-AE59-4F954AD7DB75}" type="presParOf" srcId="{9CEFF75C-83A6-5645-A45D-C26D3FE02EF6}" destId="{52A65E47-8A1B-3747-9744-4F0B52E345BC}" srcOrd="0" destOrd="0" presId="urn:microsoft.com/office/officeart/2005/8/layout/hierarchy6"/>
    <dgm:cxn modelId="{8AF31B4D-D556-664E-908B-D3EE95959B9A}" type="presParOf" srcId="{9CEFF75C-83A6-5645-A45D-C26D3FE02EF6}" destId="{8748CFBC-D43F-BF4C-A05C-EAA434424CE4}" srcOrd="1" destOrd="0" presId="urn:microsoft.com/office/officeart/2005/8/layout/hierarchy6"/>
    <dgm:cxn modelId="{45058A62-02B3-4E47-9E43-69CDC6C77060}" type="presParOf" srcId="{8748CFBC-D43F-BF4C-A05C-EAA434424CE4}" destId="{CAFCF532-B0AB-9C48-BE10-802A0A04B640}" srcOrd="0" destOrd="0" presId="urn:microsoft.com/office/officeart/2005/8/layout/hierarchy6"/>
    <dgm:cxn modelId="{1D13ADA3-DB73-B74A-B79D-8E1B550EB51D}" type="presParOf" srcId="{CAFCF532-B0AB-9C48-BE10-802A0A04B640}" destId="{A3B3D4D3-B835-574B-BA2C-C0587DDB64C8}" srcOrd="0" destOrd="0" presId="urn:microsoft.com/office/officeart/2005/8/layout/hierarchy6"/>
    <dgm:cxn modelId="{45953EC4-9663-D34D-B3A8-3C334769D0F4}" type="presParOf" srcId="{CAFCF532-B0AB-9C48-BE10-802A0A04B640}" destId="{B922912D-D3DD-F143-9E2C-29A7C8953979}" srcOrd="1" destOrd="0" presId="urn:microsoft.com/office/officeart/2005/8/layout/hierarchy6"/>
    <dgm:cxn modelId="{56A0EE80-25F2-3444-976F-2F0649321688}" type="presParOf" srcId="{B922912D-D3DD-F143-9E2C-29A7C8953979}" destId="{D9C6E965-A625-8443-BDAC-D99F535982CC}" srcOrd="0" destOrd="0" presId="urn:microsoft.com/office/officeart/2005/8/layout/hierarchy6"/>
    <dgm:cxn modelId="{B8A6EB1C-853E-F747-9D84-6477F1D2B78E}" type="presParOf" srcId="{B922912D-D3DD-F143-9E2C-29A7C8953979}" destId="{07EBD661-8439-2342-AEA7-7B244B51C5A6}" srcOrd="1" destOrd="0" presId="urn:microsoft.com/office/officeart/2005/8/layout/hierarchy6"/>
    <dgm:cxn modelId="{DDA7AC14-BEBC-0945-89E9-A75BD47857DD}" type="presParOf" srcId="{07EBD661-8439-2342-AEA7-7B244B51C5A6}" destId="{EDC2E5E5-4A96-5144-9CB3-CDCE807ADCA5}" srcOrd="0" destOrd="0" presId="urn:microsoft.com/office/officeart/2005/8/layout/hierarchy6"/>
    <dgm:cxn modelId="{81B46553-CCFE-E248-A873-6885BB0D2C91}" type="presParOf" srcId="{07EBD661-8439-2342-AEA7-7B244B51C5A6}" destId="{EB682D09-5EC3-E24B-B3BB-B973CBD55557}" srcOrd="1" destOrd="0" presId="urn:microsoft.com/office/officeart/2005/8/layout/hierarchy6"/>
    <dgm:cxn modelId="{A5F8A34F-058C-5546-B443-BC3BD7C84A2C}" type="presParOf" srcId="{B922912D-D3DD-F143-9E2C-29A7C8953979}" destId="{138B3E19-3248-0E46-806E-380646CD9A44}" srcOrd="2" destOrd="0" presId="urn:microsoft.com/office/officeart/2005/8/layout/hierarchy6"/>
    <dgm:cxn modelId="{4FD666CC-AA1D-DE47-94F8-E23A6C479750}" type="presParOf" srcId="{B922912D-D3DD-F143-9E2C-29A7C8953979}" destId="{15665D83-1196-5144-8474-CE16A18361A7}" srcOrd="3" destOrd="0" presId="urn:microsoft.com/office/officeart/2005/8/layout/hierarchy6"/>
    <dgm:cxn modelId="{69E4E3F8-188E-2E4A-970F-13ACF5292C96}" type="presParOf" srcId="{15665D83-1196-5144-8474-CE16A18361A7}" destId="{DBF6CD4F-3CA7-824F-B819-E1FA4865CF71}" srcOrd="0" destOrd="0" presId="urn:microsoft.com/office/officeart/2005/8/layout/hierarchy6"/>
    <dgm:cxn modelId="{AE290E9C-3D51-BE4C-A225-1ACA21F3D56D}" type="presParOf" srcId="{15665D83-1196-5144-8474-CE16A18361A7}" destId="{42875F89-6EEA-D745-ACEB-1B87C08D135F}" srcOrd="1" destOrd="0" presId="urn:microsoft.com/office/officeart/2005/8/layout/hierarchy6"/>
    <dgm:cxn modelId="{20DA7EF5-7F13-8143-9850-21C48937451F}" type="presParOf" srcId="{B922912D-D3DD-F143-9E2C-29A7C8953979}" destId="{EA3B4309-050A-3E4F-9D95-E07CDC2A1365}" srcOrd="4" destOrd="0" presId="urn:microsoft.com/office/officeart/2005/8/layout/hierarchy6"/>
    <dgm:cxn modelId="{D787FEA9-9DDF-EE4A-B49D-1A64752920DF}" type="presParOf" srcId="{B922912D-D3DD-F143-9E2C-29A7C8953979}" destId="{7CC78571-13D6-BC4F-8490-70F6B1F7CDD6}" srcOrd="5" destOrd="0" presId="urn:microsoft.com/office/officeart/2005/8/layout/hierarchy6"/>
    <dgm:cxn modelId="{CF3ED31A-68FD-834D-B5F7-9DE8945BE6BF}" type="presParOf" srcId="{7CC78571-13D6-BC4F-8490-70F6B1F7CDD6}" destId="{811BF062-AD47-4A48-AD3F-8001B559C33A}" srcOrd="0" destOrd="0" presId="urn:microsoft.com/office/officeart/2005/8/layout/hierarchy6"/>
    <dgm:cxn modelId="{85798F69-EB07-DC46-B7BD-D0E84215B5B0}" type="presParOf" srcId="{7CC78571-13D6-BC4F-8490-70F6B1F7CDD6}" destId="{60BEF35A-5929-9A43-B5A3-157FADF22A3A}" srcOrd="1" destOrd="0" presId="urn:microsoft.com/office/officeart/2005/8/layout/hierarchy6"/>
    <dgm:cxn modelId="{7E50E1D7-6520-8140-B92A-FBC78475391C}" type="presParOf" srcId="{52FFD2BD-48FD-E941-8F0F-8891290315FC}" destId="{B2C1A0F5-3C9C-BB4C-B91C-C3D0778A2D18}" srcOrd="1" destOrd="0" presId="urn:microsoft.com/office/officeart/2005/8/layout/hierarchy6"/>
    <dgm:cxn modelId="{54F86ADB-842E-6044-9089-2DCA6B0CD746}" type="presParOf" srcId="{B2C1A0F5-3C9C-BB4C-B91C-C3D0778A2D18}" destId="{C95C196E-8D39-8D41-AB4D-5F202660EA9F}" srcOrd="0" destOrd="0" presId="urn:microsoft.com/office/officeart/2005/8/layout/hierarchy6"/>
    <dgm:cxn modelId="{1FAABCF7-718F-5B46-84D0-EE1893F97386}" type="presParOf" srcId="{C95C196E-8D39-8D41-AB4D-5F202660EA9F}" destId="{912A044B-DD65-2448-AF9E-1EB1ABD50AA4}" srcOrd="0" destOrd="0" presId="urn:microsoft.com/office/officeart/2005/8/layout/hierarchy6"/>
    <dgm:cxn modelId="{34632BCE-9416-D24B-A872-A38C81DD63DE}" type="presParOf" srcId="{C95C196E-8D39-8D41-AB4D-5F202660EA9F}" destId="{56DA2137-7DB4-F64E-807D-21182B661708}" srcOrd="1" destOrd="0" presId="urn:microsoft.com/office/officeart/2005/8/layout/hierarchy6"/>
    <dgm:cxn modelId="{97D8305F-0746-1B4F-8774-7A849A2F8180}" type="presParOf" srcId="{B2C1A0F5-3C9C-BB4C-B91C-C3D0778A2D18}" destId="{6533A097-0A31-BF48-9D8B-4A545768778E}" srcOrd="1" destOrd="0" presId="urn:microsoft.com/office/officeart/2005/8/layout/hierarchy6"/>
    <dgm:cxn modelId="{05EB997B-3DD5-204C-9EDC-C07CAB12A265}" type="presParOf" srcId="{6533A097-0A31-BF48-9D8B-4A545768778E}" destId="{8731CE26-270A-F04F-9755-B23CDA329CE1}" srcOrd="0" destOrd="0" presId="urn:microsoft.com/office/officeart/2005/8/layout/hierarchy6"/>
    <dgm:cxn modelId="{4DE7393A-B6B1-CB4E-B128-757010BB0289}" type="presParOf" srcId="{B2C1A0F5-3C9C-BB4C-B91C-C3D0778A2D18}" destId="{18368EDF-90A4-AE4B-88C0-EFD20377BA9A}" srcOrd="2" destOrd="0" presId="urn:microsoft.com/office/officeart/2005/8/layout/hierarchy6"/>
    <dgm:cxn modelId="{31738AF7-F72B-4C4C-84D4-45EEECF4BD92}" type="presParOf" srcId="{18368EDF-90A4-AE4B-88C0-EFD20377BA9A}" destId="{B016A014-14E5-E046-AEE6-00C0E84499F6}" srcOrd="0" destOrd="0" presId="urn:microsoft.com/office/officeart/2005/8/layout/hierarchy6"/>
    <dgm:cxn modelId="{E50971F4-9AAF-C549-B6A0-6D43600EB973}" type="presParOf" srcId="{18368EDF-90A4-AE4B-88C0-EFD20377BA9A}" destId="{2373E54B-ACCC-B74C-A17E-81EDC051D6F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7F737-9332-CA4F-82A9-947CAD3F0CE6}" type="doc">
      <dgm:prSet loTypeId="urn:microsoft.com/office/officeart/2005/8/layout/radial6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8B9A6-1E04-DB42-ADBB-793BEAD292A9}">
      <dgm:prSet phldrT="[Text]" custT="1"/>
      <dgm:spPr/>
      <dgm:t>
        <a:bodyPr/>
        <a:lstStyle/>
        <a:p>
          <a:r>
            <a:rPr lang="en-US" sz="1400" b="1" dirty="0" smtClean="0"/>
            <a:t>ESnet</a:t>
          </a:r>
          <a:endParaRPr lang="en-US" sz="1400" b="1" dirty="0"/>
        </a:p>
      </dgm:t>
    </dgm:pt>
    <dgm:pt modelId="{F136F9CD-430E-2C49-8E53-5001C7019644}" type="parTrans" cxnId="{79C8495F-CD6C-2544-ADEB-E0998751DFCC}">
      <dgm:prSet/>
      <dgm:spPr/>
      <dgm:t>
        <a:bodyPr/>
        <a:lstStyle/>
        <a:p>
          <a:endParaRPr lang="en-US" sz="3200" b="1"/>
        </a:p>
      </dgm:t>
    </dgm:pt>
    <dgm:pt modelId="{EB6E946E-DDA9-2843-865E-559BB66510DA}" type="sibTrans" cxnId="{79C8495F-CD6C-2544-ADEB-E0998751DFCC}">
      <dgm:prSet/>
      <dgm:spPr/>
      <dgm:t>
        <a:bodyPr/>
        <a:lstStyle/>
        <a:p>
          <a:endParaRPr lang="en-US" sz="3200" b="1"/>
        </a:p>
      </dgm:t>
    </dgm:pt>
    <dgm:pt modelId="{EB7C9D0D-645B-4049-B458-E014C4C5E79C}">
      <dgm:prSet phldrT="[Text]" custT="1"/>
      <dgm:spPr/>
      <dgm:t>
        <a:bodyPr/>
        <a:lstStyle/>
        <a:p>
          <a:r>
            <a:rPr lang="en-US" sz="1200" b="1" dirty="0" smtClean="0"/>
            <a:t>New Math</a:t>
          </a:r>
          <a:endParaRPr lang="en-US" sz="1200" b="1" dirty="0"/>
        </a:p>
      </dgm:t>
    </dgm:pt>
    <dgm:pt modelId="{AAC9D2E1-0F58-C840-9904-C9CEC1762566}" type="parTrans" cxnId="{1E41DF90-5AD8-A54A-BBDC-94D657F6DF57}">
      <dgm:prSet/>
      <dgm:spPr/>
      <dgm:t>
        <a:bodyPr/>
        <a:lstStyle/>
        <a:p>
          <a:endParaRPr lang="en-US"/>
        </a:p>
      </dgm:t>
    </dgm:pt>
    <dgm:pt modelId="{CE8F7953-01DA-EE4A-A829-3BCE8C1C1525}" type="sibTrans" cxnId="{1E41DF90-5AD8-A54A-BBDC-94D657F6DF57}">
      <dgm:prSet/>
      <dgm:spPr/>
      <dgm:t>
        <a:bodyPr/>
        <a:lstStyle/>
        <a:p>
          <a:endParaRPr lang="en-US"/>
        </a:p>
      </dgm:t>
    </dgm:pt>
    <dgm:pt modelId="{DBC01212-462D-B34C-96B4-1D9AF76EEE64}">
      <dgm:prSet phldrT="[Text]" custT="1"/>
      <dgm:spPr/>
      <dgm:t>
        <a:bodyPr/>
        <a:lstStyle/>
        <a:p>
          <a:r>
            <a:rPr lang="en-US" sz="1200" b="1" dirty="0" smtClean="0"/>
            <a:t>High performance Software</a:t>
          </a:r>
          <a:endParaRPr lang="en-US" sz="1200" b="1" dirty="0"/>
        </a:p>
      </dgm:t>
    </dgm:pt>
    <dgm:pt modelId="{DE4B5348-3CA8-9649-B90B-B5DD2C774A9E}" type="parTrans" cxnId="{911D1C16-B366-864F-89FD-DEEAE0B615B4}">
      <dgm:prSet/>
      <dgm:spPr/>
      <dgm:t>
        <a:bodyPr/>
        <a:lstStyle/>
        <a:p>
          <a:endParaRPr lang="en-US"/>
        </a:p>
      </dgm:t>
    </dgm:pt>
    <dgm:pt modelId="{BD75B548-6C4C-4547-9F24-1D7D4759FBAC}" type="sibTrans" cxnId="{911D1C16-B366-864F-89FD-DEEAE0B615B4}">
      <dgm:prSet/>
      <dgm:spPr/>
      <dgm:t>
        <a:bodyPr/>
        <a:lstStyle/>
        <a:p>
          <a:endParaRPr lang="en-US"/>
        </a:p>
      </dgm:t>
    </dgm:pt>
    <dgm:pt modelId="{8D2A3D4D-F40E-8148-A2A2-04B31A3EB479}">
      <dgm:prSet phldrT="[Text]" custT="1"/>
      <dgm:spPr/>
      <dgm:t>
        <a:bodyPr/>
        <a:lstStyle/>
        <a:p>
          <a:endParaRPr lang="en-US" sz="1200" b="1" dirty="0"/>
        </a:p>
      </dgm:t>
    </dgm:pt>
    <dgm:pt modelId="{5C1A5FA0-1215-3242-AE8A-13345A6ED7BB}" type="parTrans" cxnId="{DED4188E-E150-0940-93F7-21480A98A690}">
      <dgm:prSet/>
      <dgm:spPr/>
      <dgm:t>
        <a:bodyPr/>
        <a:lstStyle/>
        <a:p>
          <a:endParaRPr lang="en-US"/>
        </a:p>
      </dgm:t>
    </dgm:pt>
    <dgm:pt modelId="{B51AFDC7-50DF-A347-90F8-397A28B6E446}" type="sibTrans" cxnId="{DED4188E-E150-0940-93F7-21480A98A690}">
      <dgm:prSet/>
      <dgm:spPr/>
      <dgm:t>
        <a:bodyPr/>
        <a:lstStyle/>
        <a:p>
          <a:endParaRPr lang="en-US"/>
        </a:p>
      </dgm:t>
    </dgm:pt>
    <dgm:pt modelId="{EA0E8EDC-7B74-F949-821D-339CE44AFACB}">
      <dgm:prSet phldrT="[Text]" custT="1"/>
      <dgm:spPr/>
      <dgm:t>
        <a:bodyPr/>
        <a:lstStyle/>
        <a:p>
          <a:r>
            <a:rPr lang="en-US" sz="1200" b="1" dirty="0" smtClean="0"/>
            <a:t>Novel compute/data platforms</a:t>
          </a:r>
          <a:endParaRPr lang="en-US" sz="1200" b="1" dirty="0"/>
        </a:p>
      </dgm:t>
    </dgm:pt>
    <dgm:pt modelId="{E7AB2C4A-72E1-A847-BF72-C790E8DC5AA4}" type="parTrans" cxnId="{5DA23B96-89DF-1146-8A48-B88879E01D58}">
      <dgm:prSet/>
      <dgm:spPr/>
      <dgm:t>
        <a:bodyPr/>
        <a:lstStyle/>
        <a:p>
          <a:endParaRPr lang="en-US"/>
        </a:p>
      </dgm:t>
    </dgm:pt>
    <dgm:pt modelId="{29F48FAF-4CFD-C643-80DF-DFCE526ABB1F}" type="sibTrans" cxnId="{5DA23B96-89DF-1146-8A48-B88879E01D58}">
      <dgm:prSet/>
      <dgm:spPr/>
      <dgm:t>
        <a:bodyPr/>
        <a:lstStyle/>
        <a:p>
          <a:endParaRPr lang="en-US"/>
        </a:p>
      </dgm:t>
    </dgm:pt>
    <dgm:pt modelId="{F5865405-6E46-5F48-9743-0E991B55BD6D}">
      <dgm:prSet phldrT="[Text]" custT="1"/>
      <dgm:spPr/>
      <dgm:t>
        <a:bodyPr/>
        <a:lstStyle/>
        <a:p>
          <a:r>
            <a:rPr lang="en-US" sz="1200" b="1" dirty="0" smtClean="0"/>
            <a:t>Program-</a:t>
          </a:r>
          <a:r>
            <a:rPr lang="en-US" sz="1200" b="1" dirty="0" err="1" smtClean="0"/>
            <a:t>mable</a:t>
          </a:r>
          <a:r>
            <a:rPr lang="en-US" sz="1200" b="1" dirty="0" smtClean="0"/>
            <a:t> network</a:t>
          </a:r>
          <a:endParaRPr lang="en-US" sz="1200" b="1" dirty="0"/>
        </a:p>
      </dgm:t>
    </dgm:pt>
    <dgm:pt modelId="{039E1A93-1741-FC41-9A1F-D6A797DB7970}" type="parTrans" cxnId="{415C26AF-7885-9144-8750-AB1680009111}">
      <dgm:prSet/>
      <dgm:spPr/>
      <dgm:t>
        <a:bodyPr/>
        <a:lstStyle/>
        <a:p>
          <a:endParaRPr lang="en-US"/>
        </a:p>
      </dgm:t>
    </dgm:pt>
    <dgm:pt modelId="{A3AC525E-D86F-D040-B49B-01C563BD9724}" type="sibTrans" cxnId="{415C26AF-7885-9144-8750-AB1680009111}">
      <dgm:prSet/>
      <dgm:spPr/>
      <dgm:t>
        <a:bodyPr/>
        <a:lstStyle/>
        <a:p>
          <a:endParaRPr lang="en-US"/>
        </a:p>
      </dgm:t>
    </dgm:pt>
    <dgm:pt modelId="{CE332BFA-4C90-8945-8780-DB3790CFA9F5}">
      <dgm:prSet phldrT="[Text]" custT="1"/>
      <dgm:spPr/>
      <dgm:t>
        <a:bodyPr/>
        <a:lstStyle/>
        <a:p>
          <a:r>
            <a:rPr lang="en-US" sz="1200" b="1" dirty="0" smtClean="0"/>
            <a:t>Data mgmt. and sharing</a:t>
          </a:r>
          <a:endParaRPr lang="en-US" sz="1200" b="1" dirty="0"/>
        </a:p>
      </dgm:t>
    </dgm:pt>
    <dgm:pt modelId="{FE26A5DB-E889-3C4B-A315-BDEC15FB9AD3}" type="parTrans" cxnId="{C3C0DBDE-97C6-3840-AB32-937B9E576658}">
      <dgm:prSet/>
      <dgm:spPr/>
      <dgm:t>
        <a:bodyPr/>
        <a:lstStyle/>
        <a:p>
          <a:endParaRPr lang="en-US"/>
        </a:p>
      </dgm:t>
    </dgm:pt>
    <dgm:pt modelId="{CC8D6663-F2A8-F947-A683-091FD16F74E9}" type="sibTrans" cxnId="{C3C0DBDE-97C6-3840-AB32-937B9E576658}">
      <dgm:prSet/>
      <dgm:spPr/>
      <dgm:t>
        <a:bodyPr/>
        <a:lstStyle/>
        <a:p>
          <a:endParaRPr lang="en-US"/>
        </a:p>
      </dgm:t>
    </dgm:pt>
    <dgm:pt modelId="{C2C5DA1E-6F42-DC45-9F96-95FB2DABF128}">
      <dgm:prSet phldrT="[Text]" custT="1"/>
      <dgm:spPr/>
      <dgm:t>
        <a:bodyPr/>
        <a:lstStyle/>
        <a:p>
          <a:r>
            <a:rPr lang="en-US" sz="1200" b="1" dirty="0" smtClean="0"/>
            <a:t>Real-time analysis</a:t>
          </a:r>
          <a:endParaRPr lang="en-US" sz="1200" b="1" dirty="0"/>
        </a:p>
      </dgm:t>
    </dgm:pt>
    <dgm:pt modelId="{33B1C147-D8D4-DF41-8927-E3814F2A9AAF}" type="parTrans" cxnId="{5FFB1171-AE70-344C-B9E3-443C5DE932E8}">
      <dgm:prSet/>
      <dgm:spPr/>
      <dgm:t>
        <a:bodyPr/>
        <a:lstStyle/>
        <a:p>
          <a:endParaRPr lang="en-US"/>
        </a:p>
      </dgm:t>
    </dgm:pt>
    <dgm:pt modelId="{AE4EC3AF-3B70-7145-A482-005266A2E5FE}" type="sibTrans" cxnId="{5FFB1171-AE70-344C-B9E3-443C5DE932E8}">
      <dgm:prSet/>
      <dgm:spPr/>
      <dgm:t>
        <a:bodyPr/>
        <a:lstStyle/>
        <a:p>
          <a:endParaRPr lang="en-US"/>
        </a:p>
      </dgm:t>
    </dgm:pt>
    <dgm:pt modelId="{20746D9F-CC92-314C-8877-C5A8E1336931}" type="pres">
      <dgm:prSet presAssocID="{8957F737-9332-CA4F-82A9-947CAD3F0C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2CD681-1C23-314C-A8F1-B80302F3C174}" type="pres">
      <dgm:prSet presAssocID="{17C8B9A6-1E04-DB42-ADBB-793BEAD292A9}" presName="centerShape" presStyleLbl="node0" presStyleIdx="0" presStyleCnt="1" custScaleX="67526" custScaleY="62019"/>
      <dgm:spPr/>
      <dgm:t>
        <a:bodyPr/>
        <a:lstStyle/>
        <a:p>
          <a:endParaRPr lang="en-US"/>
        </a:p>
      </dgm:t>
    </dgm:pt>
    <dgm:pt modelId="{2345913A-EE25-E64F-89EB-F64CD3402474}" type="pres">
      <dgm:prSet presAssocID="{EB7C9D0D-645B-4049-B458-E014C4C5E79C}" presName="node" presStyleLbl="node1" presStyleIdx="0" presStyleCnt="6" custScaleX="96218" custScaleY="88985" custRadScaleRad="186207" custRadScaleInc="284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4ED42-E593-7949-AD14-46351E212951}" type="pres">
      <dgm:prSet presAssocID="{EB7C9D0D-645B-4049-B458-E014C4C5E79C}" presName="dummy" presStyleCnt="0"/>
      <dgm:spPr/>
      <dgm:t>
        <a:bodyPr/>
        <a:lstStyle/>
        <a:p>
          <a:endParaRPr lang="en-US"/>
        </a:p>
      </dgm:t>
    </dgm:pt>
    <dgm:pt modelId="{35931E83-61E1-8642-BA71-C965EA0FAA75}" type="pres">
      <dgm:prSet presAssocID="{CE8F7953-01DA-EE4A-A829-3BCE8C1C1525}" presName="sibTrans" presStyleLbl="sibTrans2D1" presStyleIdx="0" presStyleCnt="6" custScaleX="99978"/>
      <dgm:spPr/>
      <dgm:t>
        <a:bodyPr/>
        <a:lstStyle/>
        <a:p>
          <a:endParaRPr lang="en-US"/>
        </a:p>
      </dgm:t>
    </dgm:pt>
    <dgm:pt modelId="{FE34B9B6-2ADF-7640-BD68-30D0A64F5AC2}" type="pres">
      <dgm:prSet presAssocID="{C2C5DA1E-6F42-DC45-9F96-95FB2DABF128}" presName="node" presStyleLbl="node1" presStyleIdx="1" presStyleCnt="6" custScaleX="97425" custScaleY="95013" custRadScaleRad="217744" custRadScaleInc="125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11933-0A69-EE48-A9D9-AB6E57816697}" type="pres">
      <dgm:prSet presAssocID="{C2C5DA1E-6F42-DC45-9F96-95FB2DABF128}" presName="dummy" presStyleCnt="0"/>
      <dgm:spPr/>
    </dgm:pt>
    <dgm:pt modelId="{309A55F9-BAAB-3E43-A60F-D9D82577C3D0}" type="pres">
      <dgm:prSet presAssocID="{AE4EC3AF-3B70-7145-A482-005266A2E5FE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87B44A1-ADA7-C543-96E8-915480980F8C}" type="pres">
      <dgm:prSet presAssocID="{DBC01212-462D-B34C-96B4-1D9AF76EEE64}" presName="node" presStyleLbl="node1" presStyleIdx="2" presStyleCnt="6" custScaleX="120938" custScaleY="117560" custRadScaleRad="187944" custRadScaleInc="-8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84CFD-CB58-2E49-ACC3-7BDCBB7DBF05}" type="pres">
      <dgm:prSet presAssocID="{DBC01212-462D-B34C-96B4-1D9AF76EEE64}" presName="dummy" presStyleCnt="0"/>
      <dgm:spPr/>
      <dgm:t>
        <a:bodyPr/>
        <a:lstStyle/>
        <a:p>
          <a:endParaRPr lang="en-US"/>
        </a:p>
      </dgm:t>
    </dgm:pt>
    <dgm:pt modelId="{380F2D90-83FC-5040-8618-1C931DA01364}" type="pres">
      <dgm:prSet presAssocID="{BD75B548-6C4C-4547-9F24-1D7D4759FBAC}" presName="sibTrans" presStyleLbl="sibTrans2D1" presStyleIdx="2" presStyleCnt="6" custFlipVert="1" custScaleX="101112" custScaleY="913"/>
      <dgm:spPr/>
      <dgm:t>
        <a:bodyPr/>
        <a:lstStyle/>
        <a:p>
          <a:endParaRPr lang="en-US"/>
        </a:p>
      </dgm:t>
    </dgm:pt>
    <dgm:pt modelId="{E1707568-92FE-9A4E-8B62-00796DBE3E4A}" type="pres">
      <dgm:prSet presAssocID="{EA0E8EDC-7B74-F949-821D-339CE44AFACB}" presName="node" presStyleLbl="node1" presStyleIdx="3" presStyleCnt="6" custRadScaleRad="176249" custRadScaleInc="297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0F6BF-DB1A-DA41-87F4-20C5FF783828}" type="pres">
      <dgm:prSet presAssocID="{EA0E8EDC-7B74-F949-821D-339CE44AFACB}" presName="dummy" presStyleCnt="0"/>
      <dgm:spPr/>
    </dgm:pt>
    <dgm:pt modelId="{17DF9D9E-C64A-FD44-86A2-CB057A46AF99}" type="pres">
      <dgm:prSet presAssocID="{29F48FAF-4CFD-C643-80DF-DFCE526ABB1F}" presName="sibTrans" presStyleLbl="sibTrans2D1" presStyleIdx="3" presStyleCnt="6"/>
      <dgm:spPr/>
      <dgm:t>
        <a:bodyPr/>
        <a:lstStyle/>
        <a:p>
          <a:endParaRPr lang="en-US"/>
        </a:p>
      </dgm:t>
    </dgm:pt>
    <dgm:pt modelId="{4474084B-390B-9041-B957-85D65AFA007E}" type="pres">
      <dgm:prSet presAssocID="{CE332BFA-4C90-8945-8780-DB3790CFA9F5}" presName="node" presStyleLbl="node1" presStyleIdx="4" presStyleCnt="6" custRadScaleRad="202571" custRadScaleInc="14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ADA71-5F18-5543-917A-602B7548DD2F}" type="pres">
      <dgm:prSet presAssocID="{CE332BFA-4C90-8945-8780-DB3790CFA9F5}" presName="dummy" presStyleCnt="0"/>
      <dgm:spPr/>
    </dgm:pt>
    <dgm:pt modelId="{F05943FB-CAE3-774A-B0FF-EF31E35FA949}" type="pres">
      <dgm:prSet presAssocID="{CC8D6663-F2A8-F947-A683-091FD16F74E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FB29B97C-3486-A947-B34A-C41A8CF84E7A}" type="pres">
      <dgm:prSet presAssocID="{F5865405-6E46-5F48-9743-0E991B55BD6D}" presName="node" presStyleLbl="node1" presStyleIdx="5" presStyleCnt="6" custRadScaleRad="207006" custRadScaleInc="-81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54AAB-43D8-0442-802C-6C65FD159C59}" type="pres">
      <dgm:prSet presAssocID="{F5865405-6E46-5F48-9743-0E991B55BD6D}" presName="dummy" presStyleCnt="0"/>
      <dgm:spPr/>
    </dgm:pt>
    <dgm:pt modelId="{04FED2AD-8D89-9642-93A6-4846A77C3258}" type="pres">
      <dgm:prSet presAssocID="{A3AC525E-D86F-D040-B49B-01C563BD9724}" presName="sibTrans" presStyleLbl="sibTrans2D1" presStyleIdx="5" presStyleCnt="6" custFlipVert="0" custScaleY="858" custLinFactNeighborY="-5787"/>
      <dgm:spPr/>
      <dgm:t>
        <a:bodyPr/>
        <a:lstStyle/>
        <a:p>
          <a:endParaRPr lang="en-US"/>
        </a:p>
      </dgm:t>
    </dgm:pt>
  </dgm:ptLst>
  <dgm:cxnLst>
    <dgm:cxn modelId="{61350AC6-BB5A-7F4D-8F49-BE1DE3E8ADDD}" type="presOf" srcId="{CE8F7953-01DA-EE4A-A829-3BCE8C1C1525}" destId="{35931E83-61E1-8642-BA71-C965EA0FAA75}" srcOrd="0" destOrd="0" presId="urn:microsoft.com/office/officeart/2005/8/layout/radial6"/>
    <dgm:cxn modelId="{06AB6688-8B43-A048-AED9-F5246E572D57}" type="presOf" srcId="{17C8B9A6-1E04-DB42-ADBB-793BEAD292A9}" destId="{202CD681-1C23-314C-A8F1-B80302F3C174}" srcOrd="0" destOrd="0" presId="urn:microsoft.com/office/officeart/2005/8/layout/radial6"/>
    <dgm:cxn modelId="{A8273F79-6886-C443-BA69-36AAD0B72303}" type="presOf" srcId="{F5865405-6E46-5F48-9743-0E991B55BD6D}" destId="{FB29B97C-3486-A947-B34A-C41A8CF84E7A}" srcOrd="0" destOrd="0" presId="urn:microsoft.com/office/officeart/2005/8/layout/radial6"/>
    <dgm:cxn modelId="{FCD7D65B-4AB5-9243-B31A-3C28B42C91DA}" type="presOf" srcId="{8957F737-9332-CA4F-82A9-947CAD3F0CE6}" destId="{20746D9F-CC92-314C-8877-C5A8E1336931}" srcOrd="0" destOrd="0" presId="urn:microsoft.com/office/officeart/2005/8/layout/radial6"/>
    <dgm:cxn modelId="{681E85DE-DF43-D546-9392-533455CA76D9}" type="presOf" srcId="{C2C5DA1E-6F42-DC45-9F96-95FB2DABF128}" destId="{FE34B9B6-2ADF-7640-BD68-30D0A64F5AC2}" srcOrd="0" destOrd="0" presId="urn:microsoft.com/office/officeart/2005/8/layout/radial6"/>
    <dgm:cxn modelId="{51160FB2-8153-7849-A668-79D08CE7871C}" type="presOf" srcId="{BD75B548-6C4C-4547-9F24-1D7D4759FBAC}" destId="{380F2D90-83FC-5040-8618-1C931DA01364}" srcOrd="0" destOrd="0" presId="urn:microsoft.com/office/officeart/2005/8/layout/radial6"/>
    <dgm:cxn modelId="{1E41DF90-5AD8-A54A-BBDC-94D657F6DF57}" srcId="{17C8B9A6-1E04-DB42-ADBB-793BEAD292A9}" destId="{EB7C9D0D-645B-4049-B458-E014C4C5E79C}" srcOrd="0" destOrd="0" parTransId="{AAC9D2E1-0F58-C840-9904-C9CEC1762566}" sibTransId="{CE8F7953-01DA-EE4A-A829-3BCE8C1C1525}"/>
    <dgm:cxn modelId="{5DA23B96-89DF-1146-8A48-B88879E01D58}" srcId="{17C8B9A6-1E04-DB42-ADBB-793BEAD292A9}" destId="{EA0E8EDC-7B74-F949-821D-339CE44AFACB}" srcOrd="3" destOrd="0" parTransId="{E7AB2C4A-72E1-A847-BF72-C790E8DC5AA4}" sibTransId="{29F48FAF-4CFD-C643-80DF-DFCE526ABB1F}"/>
    <dgm:cxn modelId="{6E57C0A4-4D51-4D4A-B8E3-28D4DCB69722}" type="presOf" srcId="{CC8D6663-F2A8-F947-A683-091FD16F74E9}" destId="{F05943FB-CAE3-774A-B0FF-EF31E35FA949}" srcOrd="0" destOrd="0" presId="urn:microsoft.com/office/officeart/2005/8/layout/radial6"/>
    <dgm:cxn modelId="{5FFB1171-AE70-344C-B9E3-443C5DE932E8}" srcId="{17C8B9A6-1E04-DB42-ADBB-793BEAD292A9}" destId="{C2C5DA1E-6F42-DC45-9F96-95FB2DABF128}" srcOrd="1" destOrd="0" parTransId="{33B1C147-D8D4-DF41-8927-E3814F2A9AAF}" sibTransId="{AE4EC3AF-3B70-7145-A482-005266A2E5FE}"/>
    <dgm:cxn modelId="{C8AC54C9-166C-124B-A11C-15E65F245D16}" type="presOf" srcId="{AE4EC3AF-3B70-7145-A482-005266A2E5FE}" destId="{309A55F9-BAAB-3E43-A60F-D9D82577C3D0}" srcOrd="0" destOrd="0" presId="urn:microsoft.com/office/officeart/2005/8/layout/radial6"/>
    <dgm:cxn modelId="{C3C0DBDE-97C6-3840-AB32-937B9E576658}" srcId="{17C8B9A6-1E04-DB42-ADBB-793BEAD292A9}" destId="{CE332BFA-4C90-8945-8780-DB3790CFA9F5}" srcOrd="4" destOrd="0" parTransId="{FE26A5DB-E889-3C4B-A315-BDEC15FB9AD3}" sibTransId="{CC8D6663-F2A8-F947-A683-091FD16F74E9}"/>
    <dgm:cxn modelId="{EF13FC56-3809-8043-96FC-0912AEB8FEDD}" type="presOf" srcId="{EA0E8EDC-7B74-F949-821D-339CE44AFACB}" destId="{E1707568-92FE-9A4E-8B62-00796DBE3E4A}" srcOrd="0" destOrd="0" presId="urn:microsoft.com/office/officeart/2005/8/layout/radial6"/>
    <dgm:cxn modelId="{DED4188E-E150-0940-93F7-21480A98A690}" srcId="{8957F737-9332-CA4F-82A9-947CAD3F0CE6}" destId="{8D2A3D4D-F40E-8148-A2A2-04B31A3EB479}" srcOrd="1" destOrd="0" parTransId="{5C1A5FA0-1215-3242-AE8A-13345A6ED7BB}" sibTransId="{B51AFDC7-50DF-A347-90F8-397A28B6E446}"/>
    <dgm:cxn modelId="{1D8FA40F-4220-CB42-9B68-CEFFB1528D1C}" type="presOf" srcId="{DBC01212-462D-B34C-96B4-1D9AF76EEE64}" destId="{287B44A1-ADA7-C543-96E8-915480980F8C}" srcOrd="0" destOrd="0" presId="urn:microsoft.com/office/officeart/2005/8/layout/radial6"/>
    <dgm:cxn modelId="{0F854CC9-9AD3-AB41-9D98-75C552EE91B3}" type="presOf" srcId="{EB7C9D0D-645B-4049-B458-E014C4C5E79C}" destId="{2345913A-EE25-E64F-89EB-F64CD3402474}" srcOrd="0" destOrd="0" presId="urn:microsoft.com/office/officeart/2005/8/layout/radial6"/>
    <dgm:cxn modelId="{415C26AF-7885-9144-8750-AB1680009111}" srcId="{17C8B9A6-1E04-DB42-ADBB-793BEAD292A9}" destId="{F5865405-6E46-5F48-9743-0E991B55BD6D}" srcOrd="5" destOrd="0" parTransId="{039E1A93-1741-FC41-9A1F-D6A797DB7970}" sibTransId="{A3AC525E-D86F-D040-B49B-01C563BD9724}"/>
    <dgm:cxn modelId="{0C89DDF1-5042-944B-94C2-C5DA9FA20399}" type="presOf" srcId="{A3AC525E-D86F-D040-B49B-01C563BD9724}" destId="{04FED2AD-8D89-9642-93A6-4846A77C3258}" srcOrd="0" destOrd="0" presId="urn:microsoft.com/office/officeart/2005/8/layout/radial6"/>
    <dgm:cxn modelId="{86F04C00-D314-7C43-842F-F522BA79097A}" type="presOf" srcId="{CE332BFA-4C90-8945-8780-DB3790CFA9F5}" destId="{4474084B-390B-9041-B957-85D65AFA007E}" srcOrd="0" destOrd="0" presId="urn:microsoft.com/office/officeart/2005/8/layout/radial6"/>
    <dgm:cxn modelId="{79C8495F-CD6C-2544-ADEB-E0998751DFCC}" srcId="{8957F737-9332-CA4F-82A9-947CAD3F0CE6}" destId="{17C8B9A6-1E04-DB42-ADBB-793BEAD292A9}" srcOrd="0" destOrd="0" parTransId="{F136F9CD-430E-2C49-8E53-5001C7019644}" sibTransId="{EB6E946E-DDA9-2843-865E-559BB66510DA}"/>
    <dgm:cxn modelId="{A2E76184-1849-8743-8329-AD7DC5AD9386}" type="presOf" srcId="{29F48FAF-4CFD-C643-80DF-DFCE526ABB1F}" destId="{17DF9D9E-C64A-FD44-86A2-CB057A46AF99}" srcOrd="0" destOrd="0" presId="urn:microsoft.com/office/officeart/2005/8/layout/radial6"/>
    <dgm:cxn modelId="{911D1C16-B366-864F-89FD-DEEAE0B615B4}" srcId="{17C8B9A6-1E04-DB42-ADBB-793BEAD292A9}" destId="{DBC01212-462D-B34C-96B4-1D9AF76EEE64}" srcOrd="2" destOrd="0" parTransId="{DE4B5348-3CA8-9649-B90B-B5DD2C774A9E}" sibTransId="{BD75B548-6C4C-4547-9F24-1D7D4759FBAC}"/>
    <dgm:cxn modelId="{4C05953E-BE06-7B4A-89E8-2674DD25243D}" type="presParOf" srcId="{20746D9F-CC92-314C-8877-C5A8E1336931}" destId="{202CD681-1C23-314C-A8F1-B80302F3C174}" srcOrd="0" destOrd="0" presId="urn:microsoft.com/office/officeart/2005/8/layout/radial6"/>
    <dgm:cxn modelId="{B923379E-B98F-774D-B89C-2601846E7846}" type="presParOf" srcId="{20746D9F-CC92-314C-8877-C5A8E1336931}" destId="{2345913A-EE25-E64F-89EB-F64CD3402474}" srcOrd="1" destOrd="0" presId="urn:microsoft.com/office/officeart/2005/8/layout/radial6"/>
    <dgm:cxn modelId="{691B74F2-D757-554E-BF2C-01831DEA2A1F}" type="presParOf" srcId="{20746D9F-CC92-314C-8877-C5A8E1336931}" destId="{6D24ED42-E593-7949-AD14-46351E212951}" srcOrd="2" destOrd="0" presId="urn:microsoft.com/office/officeart/2005/8/layout/radial6"/>
    <dgm:cxn modelId="{6C43F00C-F71E-9046-A334-747E4A72F85A}" type="presParOf" srcId="{20746D9F-CC92-314C-8877-C5A8E1336931}" destId="{35931E83-61E1-8642-BA71-C965EA0FAA75}" srcOrd="3" destOrd="0" presId="urn:microsoft.com/office/officeart/2005/8/layout/radial6"/>
    <dgm:cxn modelId="{AA3F9F7D-FFF3-9241-A4E9-F19F15342A2B}" type="presParOf" srcId="{20746D9F-CC92-314C-8877-C5A8E1336931}" destId="{FE34B9B6-2ADF-7640-BD68-30D0A64F5AC2}" srcOrd="4" destOrd="0" presId="urn:microsoft.com/office/officeart/2005/8/layout/radial6"/>
    <dgm:cxn modelId="{487CE25D-C23A-F944-9948-9CE279B375BD}" type="presParOf" srcId="{20746D9F-CC92-314C-8877-C5A8E1336931}" destId="{AA911933-0A69-EE48-A9D9-AB6E57816697}" srcOrd="5" destOrd="0" presId="urn:microsoft.com/office/officeart/2005/8/layout/radial6"/>
    <dgm:cxn modelId="{0DFE795B-A6BD-474F-929A-6ABE9F53AF58}" type="presParOf" srcId="{20746D9F-CC92-314C-8877-C5A8E1336931}" destId="{309A55F9-BAAB-3E43-A60F-D9D82577C3D0}" srcOrd="6" destOrd="0" presId="urn:microsoft.com/office/officeart/2005/8/layout/radial6"/>
    <dgm:cxn modelId="{031822F5-BADC-F74F-A877-B6931A2E09D2}" type="presParOf" srcId="{20746D9F-CC92-314C-8877-C5A8E1336931}" destId="{287B44A1-ADA7-C543-96E8-915480980F8C}" srcOrd="7" destOrd="0" presId="urn:microsoft.com/office/officeart/2005/8/layout/radial6"/>
    <dgm:cxn modelId="{C5E722BE-B20B-F343-9A3F-9E49758F2A13}" type="presParOf" srcId="{20746D9F-CC92-314C-8877-C5A8E1336931}" destId="{AEC84CFD-CB58-2E49-ACC3-7BDCBB7DBF05}" srcOrd="8" destOrd="0" presId="urn:microsoft.com/office/officeart/2005/8/layout/radial6"/>
    <dgm:cxn modelId="{59360CC6-8780-4949-AAA5-58D5CC73A1CC}" type="presParOf" srcId="{20746D9F-CC92-314C-8877-C5A8E1336931}" destId="{380F2D90-83FC-5040-8618-1C931DA01364}" srcOrd="9" destOrd="0" presId="urn:microsoft.com/office/officeart/2005/8/layout/radial6"/>
    <dgm:cxn modelId="{6517076D-FD4C-F24E-890F-8EC7816F6A45}" type="presParOf" srcId="{20746D9F-CC92-314C-8877-C5A8E1336931}" destId="{E1707568-92FE-9A4E-8B62-00796DBE3E4A}" srcOrd="10" destOrd="0" presId="urn:microsoft.com/office/officeart/2005/8/layout/radial6"/>
    <dgm:cxn modelId="{62D0DD7B-3C9E-184F-8802-FE81F534DBAF}" type="presParOf" srcId="{20746D9F-CC92-314C-8877-C5A8E1336931}" destId="{5B50F6BF-DB1A-DA41-87F4-20C5FF783828}" srcOrd="11" destOrd="0" presId="urn:microsoft.com/office/officeart/2005/8/layout/radial6"/>
    <dgm:cxn modelId="{B4057904-EE0B-3349-BF7A-E928F5021B98}" type="presParOf" srcId="{20746D9F-CC92-314C-8877-C5A8E1336931}" destId="{17DF9D9E-C64A-FD44-86A2-CB057A46AF99}" srcOrd="12" destOrd="0" presId="urn:microsoft.com/office/officeart/2005/8/layout/radial6"/>
    <dgm:cxn modelId="{0658FE6F-5AC8-E144-9EC6-9D332E18C9AC}" type="presParOf" srcId="{20746D9F-CC92-314C-8877-C5A8E1336931}" destId="{4474084B-390B-9041-B957-85D65AFA007E}" srcOrd="13" destOrd="0" presId="urn:microsoft.com/office/officeart/2005/8/layout/radial6"/>
    <dgm:cxn modelId="{D5DF2D05-7631-0A4D-ACFC-B7A8FE739D85}" type="presParOf" srcId="{20746D9F-CC92-314C-8877-C5A8E1336931}" destId="{C81ADA71-5F18-5543-917A-602B7548DD2F}" srcOrd="14" destOrd="0" presId="urn:microsoft.com/office/officeart/2005/8/layout/radial6"/>
    <dgm:cxn modelId="{367DEA6A-E08F-0645-A051-F494CAA1749F}" type="presParOf" srcId="{20746D9F-CC92-314C-8877-C5A8E1336931}" destId="{F05943FB-CAE3-774A-B0FF-EF31E35FA949}" srcOrd="15" destOrd="0" presId="urn:microsoft.com/office/officeart/2005/8/layout/radial6"/>
    <dgm:cxn modelId="{6E4D1E0C-AAC3-F340-A904-BBBD3079BBBD}" type="presParOf" srcId="{20746D9F-CC92-314C-8877-C5A8E1336931}" destId="{FB29B97C-3486-A947-B34A-C41A8CF84E7A}" srcOrd="16" destOrd="0" presId="urn:microsoft.com/office/officeart/2005/8/layout/radial6"/>
    <dgm:cxn modelId="{5E158827-1DE9-FB44-A8AE-6808EC41BD46}" type="presParOf" srcId="{20746D9F-CC92-314C-8877-C5A8E1336931}" destId="{03954AAB-43D8-0442-802C-6C65FD159C59}" srcOrd="17" destOrd="0" presId="urn:microsoft.com/office/officeart/2005/8/layout/radial6"/>
    <dgm:cxn modelId="{9063AFC3-C85B-8347-96E7-C9CF71BC5CD2}" type="presParOf" srcId="{20746D9F-CC92-314C-8877-C5A8E1336931}" destId="{04FED2AD-8D89-9642-93A6-4846A77C325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E5F74D-595D-FA45-837F-40B57B7C9F32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A3996B-8AC7-164B-9285-BFFDAE6D3AE2}">
      <dgm:prSet phldrT="[Text]" custT="1"/>
      <dgm:spPr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sz="1200" dirty="0" smtClean="0">
              <a:latin typeface="Arial"/>
              <a:cs typeface="Arial"/>
            </a:rPr>
            <a:t>Extreme Data Science Facility (XDSF)</a:t>
          </a:r>
          <a:endParaRPr lang="en-US" sz="1200" dirty="0">
            <a:latin typeface="Arial"/>
            <a:cs typeface="Arial"/>
          </a:endParaRPr>
        </a:p>
      </dgm:t>
    </dgm:pt>
    <dgm:pt modelId="{0EACCD44-2066-CC49-9FCF-8A6FC07C95DE}" type="parTrans" cxnId="{1D31F09A-1E24-A642-8FB3-117072250360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C76C45EA-5250-E94E-A401-767FB53162FC}" type="sibTrans" cxnId="{1D31F09A-1E24-A642-8FB3-117072250360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0BE00293-A21B-5E4E-99BD-F3C04C41C9F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/>
      </dgm:spPr>
      <dgm:t>
        <a:bodyPr/>
        <a:lstStyle/>
        <a:p>
          <a:endParaRPr lang="en-US" sz="1100" smtClean="0">
            <a:latin typeface=""/>
          </a:endParaRPr>
        </a:p>
        <a:p>
          <a:endParaRPr lang="en-US" sz="1100" smtClean="0">
            <a:latin typeface=""/>
          </a:endParaRPr>
        </a:p>
        <a:p>
          <a:r>
            <a:rPr lang="en-US" sz="1100" smtClean="0">
              <a:latin typeface=""/>
            </a:rPr>
            <a:t>MS</a:t>
          </a:r>
          <a:r>
            <a:rPr lang="en-US" sz="1100" dirty="0" smtClean="0">
              <a:latin typeface=""/>
            </a:rPr>
            <a:t>-</a:t>
          </a:r>
          <a:r>
            <a:rPr lang="en-US" sz="1200" dirty="0" smtClean="0">
              <a:latin typeface=""/>
            </a:rPr>
            <a:t>DESI</a:t>
          </a:r>
          <a:endParaRPr lang="en-US" sz="1200" dirty="0">
            <a:latin typeface=""/>
          </a:endParaRPr>
        </a:p>
      </dgm:t>
    </dgm:pt>
    <dgm:pt modelId="{633C12F1-9605-5E4A-A6AA-5AD77B5F687F}" type="parTrans" cxnId="{D1259254-4649-E349-8C7F-FB10B467D612}">
      <dgm:prSet custT="1"/>
      <dgm:spPr>
        <a:ln w="57150" cmpd="sng">
          <a:solidFill>
            <a:srgbClr val="3366FF"/>
          </a:solidFill>
          <a:headEnd type="triangle"/>
        </a:ln>
      </dgm:spPr>
      <dgm:t>
        <a:bodyPr/>
        <a:lstStyle/>
        <a:p>
          <a:endParaRPr lang="en-US" sz="1200">
            <a:latin typeface=""/>
          </a:endParaRPr>
        </a:p>
      </dgm:t>
    </dgm:pt>
    <dgm:pt modelId="{7E50B98A-FAB6-4240-9D3A-C41FBB9B47A2}" type="sibTrans" cxnId="{D1259254-4649-E349-8C7F-FB10B467D612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89243417-2F9D-1F49-B320-99506567AE04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effectLst/>
      </dgm:spPr>
      <dgm:t>
        <a:bodyPr/>
        <a:lstStyle/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r>
            <a:rPr lang="en-US" sz="1200" dirty="0" smtClean="0">
              <a:latin typeface=""/>
            </a:rPr>
            <a:t>ALS</a:t>
          </a:r>
          <a:endParaRPr lang="en-US" sz="1200" dirty="0">
            <a:latin typeface=""/>
          </a:endParaRPr>
        </a:p>
      </dgm:t>
    </dgm:pt>
    <dgm:pt modelId="{BF088E8C-C243-D241-BF32-25903FAAF485}" type="parTrans" cxnId="{6DE87ECA-CCBB-F24E-AFEA-E0451E772D68}">
      <dgm:prSet custT="1"/>
      <dgm:spPr>
        <a:ln w="57150" cmpd="sng">
          <a:solidFill>
            <a:srgbClr val="3366FF"/>
          </a:solidFill>
          <a:headEnd type="triangle"/>
        </a:ln>
      </dgm:spPr>
      <dgm:t>
        <a:bodyPr/>
        <a:lstStyle/>
        <a:p>
          <a:endParaRPr lang="en-US" sz="1200">
            <a:latin typeface=""/>
          </a:endParaRPr>
        </a:p>
      </dgm:t>
    </dgm:pt>
    <dgm:pt modelId="{2AFD80F7-A891-3B4D-8785-BF6DA04B6A2B}" type="sibTrans" cxnId="{6DE87ECA-CCBB-F24E-AFEA-E0451E772D68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92FB9B3C-5C17-4C47-81DA-C69C3FB0D3D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/>
      </dgm:spPr>
      <dgm:t>
        <a:bodyPr/>
        <a:lstStyle/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r>
            <a:rPr lang="en-US" sz="1200" dirty="0" smtClean="0">
              <a:latin typeface=""/>
            </a:rPr>
            <a:t>JGI</a:t>
          </a:r>
          <a:endParaRPr lang="en-US" sz="1200" dirty="0">
            <a:latin typeface=""/>
          </a:endParaRPr>
        </a:p>
      </dgm:t>
    </dgm:pt>
    <dgm:pt modelId="{C55BA35E-39A1-D24A-B1E4-2EBE78C8FAC2}" type="parTrans" cxnId="{CB5ED17C-1370-484F-A805-02F4A21C6132}">
      <dgm:prSet custT="1"/>
      <dgm:spPr>
        <a:ln w="57150" cmpd="sng">
          <a:solidFill>
            <a:srgbClr val="3366FF"/>
          </a:solidFill>
          <a:headEnd type="triangle"/>
        </a:ln>
      </dgm:spPr>
      <dgm:t>
        <a:bodyPr/>
        <a:lstStyle/>
        <a:p>
          <a:endParaRPr lang="en-US" sz="1200">
            <a:latin typeface=""/>
          </a:endParaRPr>
        </a:p>
      </dgm:t>
    </dgm:pt>
    <dgm:pt modelId="{D3EDAD2C-C910-C248-B184-F74DECBCC84D}" type="sibTrans" cxnId="{CB5ED17C-1370-484F-A805-02F4A21C6132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1ABABDD3-4D1D-ED4C-A5F2-13F1E93BF874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/>
      </dgm:spPr>
      <dgm:t>
        <a:bodyPr/>
        <a:lstStyle/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r>
            <a:rPr lang="en-US" sz="1200" dirty="0" smtClean="0">
              <a:latin typeface=""/>
            </a:rPr>
            <a:t>APS</a:t>
          </a:r>
        </a:p>
      </dgm:t>
    </dgm:pt>
    <dgm:pt modelId="{E16A3FD5-C757-7D44-B669-28E9261B8418}" type="parTrans" cxnId="{CA853F37-61F4-4C43-B59F-7A04E04821F0}">
      <dgm:prSet custT="1"/>
      <dgm:spPr>
        <a:ln w="57150" cmpd="sng">
          <a:solidFill>
            <a:srgbClr val="3366FF"/>
          </a:solidFill>
          <a:headEnd type="triangle"/>
        </a:ln>
      </dgm:spPr>
      <dgm:t>
        <a:bodyPr/>
        <a:lstStyle/>
        <a:p>
          <a:endParaRPr lang="en-US" sz="1200">
            <a:latin typeface=""/>
          </a:endParaRPr>
        </a:p>
      </dgm:t>
    </dgm:pt>
    <dgm:pt modelId="{8B1D26B8-F54B-1541-B4B2-1F0A0F9F3A52}" type="sibTrans" cxnId="{CA853F37-61F4-4C43-B59F-7A04E04821F0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A5A6A5DC-3964-4A47-8804-7CC9BFD41EF6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  <a:effectLst/>
      </dgm:spPr>
      <dgm:t>
        <a:bodyPr/>
        <a:lstStyle/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r>
            <a:rPr lang="en-US" sz="1200" dirty="0" smtClean="0">
              <a:latin typeface=""/>
            </a:rPr>
            <a:t>LCLS</a:t>
          </a:r>
          <a:endParaRPr lang="en-US" sz="1200" dirty="0">
            <a:latin typeface=""/>
          </a:endParaRPr>
        </a:p>
      </dgm:t>
    </dgm:pt>
    <dgm:pt modelId="{4D18D2A3-A40C-DB43-BBE9-B10B13917463}" type="parTrans" cxnId="{87F492EA-B131-8141-AEDF-5C365CF33DBF}">
      <dgm:prSet custT="1"/>
      <dgm:spPr>
        <a:ln w="57150" cmpd="sng">
          <a:solidFill>
            <a:srgbClr val="3366FF"/>
          </a:solidFill>
          <a:headEnd type="triangle"/>
        </a:ln>
      </dgm:spPr>
      <dgm:t>
        <a:bodyPr/>
        <a:lstStyle/>
        <a:p>
          <a:endParaRPr lang="en-US" sz="1200">
            <a:latin typeface=""/>
          </a:endParaRPr>
        </a:p>
      </dgm:t>
    </dgm:pt>
    <dgm:pt modelId="{B3F29B36-AE9F-C940-BE63-BD4BD9F99446}" type="sibTrans" cxnId="{87F492EA-B131-8141-AEDF-5C365CF33DBF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CAEEEA6C-4103-4D4C-9CBF-7C3933A36435}">
      <dgm:prSet phldrT="[Text]" custT="1"/>
      <dgm:spPr>
        <a:solidFill>
          <a:schemeClr val="tx1">
            <a:lumMod val="50000"/>
          </a:schemeClr>
        </a:solidFill>
        <a:effectLst/>
      </dgm:spPr>
      <dgm:t>
        <a:bodyPr/>
        <a:lstStyle/>
        <a:p>
          <a:r>
            <a:rPr lang="en-US" sz="1200" dirty="0" smtClean="0">
              <a:latin typeface=""/>
            </a:rPr>
            <a:t>Other data-producing sources</a:t>
          </a:r>
          <a:endParaRPr lang="en-US" sz="1200" dirty="0">
            <a:latin typeface=""/>
          </a:endParaRPr>
        </a:p>
      </dgm:t>
    </dgm:pt>
    <dgm:pt modelId="{1D30C667-F4C2-1B4C-AC18-261A8A0FE526}" type="parTrans" cxnId="{5D04B73E-B751-FA48-AC77-76FB80E1809E}">
      <dgm:prSet custT="1"/>
      <dgm:spPr>
        <a:ln w="57150" cmpd="sng">
          <a:solidFill>
            <a:srgbClr val="3366FF"/>
          </a:solidFill>
          <a:headEnd type="triangle"/>
        </a:ln>
      </dgm:spPr>
      <dgm:t>
        <a:bodyPr/>
        <a:lstStyle/>
        <a:p>
          <a:endParaRPr lang="en-US" sz="200"/>
        </a:p>
      </dgm:t>
    </dgm:pt>
    <dgm:pt modelId="{315D89B5-47A3-E549-91A6-BC3D74A0AFEA}" type="sibTrans" cxnId="{5D04B73E-B751-FA48-AC77-76FB80E1809E}">
      <dgm:prSet/>
      <dgm:spPr/>
      <dgm:t>
        <a:bodyPr/>
        <a:lstStyle/>
        <a:p>
          <a:endParaRPr lang="en-US" sz="1200"/>
        </a:p>
      </dgm:t>
    </dgm:pt>
    <dgm:pt modelId="{D4FE936C-4FC9-B84E-90EE-35B139B8C97E}">
      <dgm:prSet phldrT="[Text]" custT="1"/>
      <dgm:spPr>
        <a:blipFill dpi="0" rotWithShape="0">
          <a:blip xmlns:r="http://schemas.openxmlformats.org/officeDocument/2006/relationships" r:embed="rId6"/>
          <a:srcRect/>
          <a:stretch>
            <a:fillRect l="-10056" t="-701" r="-7348" b="-19481"/>
          </a:stretch>
        </a:blipFill>
        <a:effectLst/>
      </dgm:spPr>
      <dgm:t>
        <a:bodyPr/>
        <a:lstStyle/>
        <a:p>
          <a:endParaRPr lang="en-US" sz="1200" dirty="0" smtClean="0">
            <a:latin typeface=""/>
          </a:endParaRPr>
        </a:p>
        <a:p>
          <a:endParaRPr lang="en-US" sz="1200" dirty="0" smtClean="0">
            <a:latin typeface=""/>
          </a:endParaRPr>
        </a:p>
        <a:p>
          <a:r>
            <a:rPr lang="en-US" sz="1200" dirty="0" smtClean="0">
              <a:latin typeface=""/>
            </a:rPr>
            <a:t>LHC</a:t>
          </a:r>
          <a:endParaRPr lang="en-US" sz="1200" dirty="0">
            <a:latin typeface=""/>
          </a:endParaRPr>
        </a:p>
      </dgm:t>
    </dgm:pt>
    <dgm:pt modelId="{DE4B4EC8-1CE8-7B44-A01A-3FAC1D342440}" type="sibTrans" cxnId="{32EE06D4-3083-6244-865E-A879C89C8E8E}">
      <dgm:prSet/>
      <dgm:spPr/>
      <dgm:t>
        <a:bodyPr/>
        <a:lstStyle/>
        <a:p>
          <a:endParaRPr lang="en-US" sz="1200">
            <a:latin typeface=""/>
          </a:endParaRPr>
        </a:p>
      </dgm:t>
    </dgm:pt>
    <dgm:pt modelId="{22594FD7-212B-6240-ACA6-7F576E94B473}" type="parTrans" cxnId="{32EE06D4-3083-6244-865E-A879C89C8E8E}">
      <dgm:prSet custT="1"/>
      <dgm:spPr>
        <a:ln w="57150" cmpd="sng">
          <a:solidFill>
            <a:srgbClr val="3366FF"/>
          </a:solidFill>
          <a:headEnd type="triangle"/>
          <a:tailEnd type="none"/>
        </a:ln>
      </dgm:spPr>
      <dgm:t>
        <a:bodyPr/>
        <a:lstStyle/>
        <a:p>
          <a:endParaRPr lang="en-US" sz="1200">
            <a:latin typeface=""/>
          </a:endParaRPr>
        </a:p>
      </dgm:t>
    </dgm:pt>
    <dgm:pt modelId="{090C38DD-F434-F548-B1FB-A3E827A4EDD1}" type="pres">
      <dgm:prSet presAssocID="{8EE5F74D-595D-FA45-837F-40B57B7C9F3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7FC638-7318-ED4B-8AC9-63E19A3D9294}" type="pres">
      <dgm:prSet presAssocID="{0DA3996B-8AC7-164B-9285-BFFDAE6D3AE2}" presName="centerShape" presStyleLbl="node0" presStyleIdx="0" presStyleCnt="1" custScaleX="143171" custScaleY="139105"/>
      <dgm:spPr/>
      <dgm:t>
        <a:bodyPr/>
        <a:lstStyle/>
        <a:p>
          <a:endParaRPr lang="en-US"/>
        </a:p>
      </dgm:t>
    </dgm:pt>
    <dgm:pt modelId="{BA60F713-5DE4-A848-A595-A809C15828EC}" type="pres">
      <dgm:prSet presAssocID="{633C12F1-9605-5E4A-A6AA-5AD77B5F687F}" presName="Name9" presStyleLbl="parChTrans1D2" presStyleIdx="0" presStyleCnt="7"/>
      <dgm:spPr/>
      <dgm:t>
        <a:bodyPr/>
        <a:lstStyle/>
        <a:p>
          <a:endParaRPr lang="en-US"/>
        </a:p>
      </dgm:t>
    </dgm:pt>
    <dgm:pt modelId="{10615053-FF97-5E4A-8D26-CEAD7863F31C}" type="pres">
      <dgm:prSet presAssocID="{633C12F1-9605-5E4A-A6AA-5AD77B5F687F}" presName="connTx" presStyleLbl="parChTrans1D2" presStyleIdx="0" presStyleCnt="7"/>
      <dgm:spPr/>
      <dgm:t>
        <a:bodyPr/>
        <a:lstStyle/>
        <a:p>
          <a:endParaRPr lang="en-US"/>
        </a:p>
      </dgm:t>
    </dgm:pt>
    <dgm:pt modelId="{A0B5F671-FAAA-FB4E-87C9-444E13C583AD}" type="pres">
      <dgm:prSet presAssocID="{0BE00293-A21B-5E4E-99BD-F3C04C41C9F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EDF91-4583-6543-9ABB-385D0831BABF}" type="pres">
      <dgm:prSet presAssocID="{BF088E8C-C243-D241-BF32-25903FAAF485}" presName="Name9" presStyleLbl="parChTrans1D2" presStyleIdx="1" presStyleCnt="7"/>
      <dgm:spPr/>
      <dgm:t>
        <a:bodyPr/>
        <a:lstStyle/>
        <a:p>
          <a:endParaRPr lang="en-US"/>
        </a:p>
      </dgm:t>
    </dgm:pt>
    <dgm:pt modelId="{76A0A028-B2C5-B144-AC20-F42DC387291D}" type="pres">
      <dgm:prSet presAssocID="{BF088E8C-C243-D241-BF32-25903FAAF485}" presName="connTx" presStyleLbl="parChTrans1D2" presStyleIdx="1" presStyleCnt="7"/>
      <dgm:spPr/>
      <dgm:t>
        <a:bodyPr/>
        <a:lstStyle/>
        <a:p>
          <a:endParaRPr lang="en-US"/>
        </a:p>
      </dgm:t>
    </dgm:pt>
    <dgm:pt modelId="{64D513B3-9202-7245-A958-71E1FD51B278}" type="pres">
      <dgm:prSet presAssocID="{89243417-2F9D-1F49-B320-99506567AE0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648A3-26F7-9E41-9CD4-1B4FF023E0F5}" type="pres">
      <dgm:prSet presAssocID="{22594FD7-212B-6240-ACA6-7F576E94B473}" presName="Name9" presStyleLbl="parChTrans1D2" presStyleIdx="2" presStyleCnt="7"/>
      <dgm:spPr/>
      <dgm:t>
        <a:bodyPr/>
        <a:lstStyle/>
        <a:p>
          <a:endParaRPr lang="en-US"/>
        </a:p>
      </dgm:t>
    </dgm:pt>
    <dgm:pt modelId="{DF868DF8-3BA2-C941-9533-58391A584A26}" type="pres">
      <dgm:prSet presAssocID="{22594FD7-212B-6240-ACA6-7F576E94B473}" presName="connTx" presStyleLbl="parChTrans1D2" presStyleIdx="2" presStyleCnt="7"/>
      <dgm:spPr/>
      <dgm:t>
        <a:bodyPr/>
        <a:lstStyle/>
        <a:p>
          <a:endParaRPr lang="en-US"/>
        </a:p>
      </dgm:t>
    </dgm:pt>
    <dgm:pt modelId="{459AE759-7F4F-A64C-ACE0-B4A34C46279F}" type="pres">
      <dgm:prSet presAssocID="{D4FE936C-4FC9-B84E-90EE-35B139B8C97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985306-A17A-A24B-B9DC-CBC02F0AB4BF}" type="pres">
      <dgm:prSet presAssocID="{C55BA35E-39A1-D24A-B1E4-2EBE78C8FAC2}" presName="Name9" presStyleLbl="parChTrans1D2" presStyleIdx="3" presStyleCnt="7"/>
      <dgm:spPr/>
      <dgm:t>
        <a:bodyPr/>
        <a:lstStyle/>
        <a:p>
          <a:endParaRPr lang="en-US"/>
        </a:p>
      </dgm:t>
    </dgm:pt>
    <dgm:pt modelId="{9ACEBFF8-0F0B-384F-B467-80B2CC25A0F3}" type="pres">
      <dgm:prSet presAssocID="{C55BA35E-39A1-D24A-B1E4-2EBE78C8FAC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C741262D-AF7B-BB48-9AD8-AD95365E7557}" type="pres">
      <dgm:prSet presAssocID="{92FB9B3C-5C17-4C47-81DA-C69C3FB0D3D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80E2F-4667-DC46-9A8E-8CE7733836D4}" type="pres">
      <dgm:prSet presAssocID="{E16A3FD5-C757-7D44-B669-28E9261B8418}" presName="Name9" presStyleLbl="parChTrans1D2" presStyleIdx="4" presStyleCnt="7"/>
      <dgm:spPr/>
      <dgm:t>
        <a:bodyPr/>
        <a:lstStyle/>
        <a:p>
          <a:endParaRPr lang="en-US"/>
        </a:p>
      </dgm:t>
    </dgm:pt>
    <dgm:pt modelId="{AAFB7DD9-647A-7943-86C6-3DF13A01151E}" type="pres">
      <dgm:prSet presAssocID="{E16A3FD5-C757-7D44-B669-28E9261B8418}" presName="connTx" presStyleLbl="parChTrans1D2" presStyleIdx="4" presStyleCnt="7"/>
      <dgm:spPr/>
      <dgm:t>
        <a:bodyPr/>
        <a:lstStyle/>
        <a:p>
          <a:endParaRPr lang="en-US"/>
        </a:p>
      </dgm:t>
    </dgm:pt>
    <dgm:pt modelId="{77E7C595-0154-D34F-934D-0C532DD109F4}" type="pres">
      <dgm:prSet presAssocID="{1ABABDD3-4D1D-ED4C-A5F2-13F1E93BF87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49ED8D-3384-8249-8C2D-26777464AF9B}" type="pres">
      <dgm:prSet presAssocID="{4D18D2A3-A40C-DB43-BBE9-B10B13917463}" presName="Name9" presStyleLbl="parChTrans1D2" presStyleIdx="5" presStyleCnt="7"/>
      <dgm:spPr/>
      <dgm:t>
        <a:bodyPr/>
        <a:lstStyle/>
        <a:p>
          <a:endParaRPr lang="en-US"/>
        </a:p>
      </dgm:t>
    </dgm:pt>
    <dgm:pt modelId="{4A800DB3-0FDA-954E-89D4-E6CFDA7580E2}" type="pres">
      <dgm:prSet presAssocID="{4D18D2A3-A40C-DB43-BBE9-B10B13917463}" presName="connTx" presStyleLbl="parChTrans1D2" presStyleIdx="5" presStyleCnt="7"/>
      <dgm:spPr/>
      <dgm:t>
        <a:bodyPr/>
        <a:lstStyle/>
        <a:p>
          <a:endParaRPr lang="en-US"/>
        </a:p>
      </dgm:t>
    </dgm:pt>
    <dgm:pt modelId="{FF52B013-0F0E-744C-8B14-A38993F6E210}" type="pres">
      <dgm:prSet presAssocID="{A5A6A5DC-3964-4A47-8804-7CC9BFD41EF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49055-0BC9-0D40-86FC-EEC0BC636D7F}" type="pres">
      <dgm:prSet presAssocID="{1D30C667-F4C2-1B4C-AC18-261A8A0FE526}" presName="Name9" presStyleLbl="parChTrans1D2" presStyleIdx="6" presStyleCnt="7"/>
      <dgm:spPr/>
      <dgm:t>
        <a:bodyPr/>
        <a:lstStyle/>
        <a:p>
          <a:endParaRPr lang="en-US"/>
        </a:p>
      </dgm:t>
    </dgm:pt>
    <dgm:pt modelId="{0EEE4E06-06B4-6B41-BFC3-B66A84ED877C}" type="pres">
      <dgm:prSet presAssocID="{1D30C667-F4C2-1B4C-AC18-261A8A0FE526}" presName="connTx" presStyleLbl="parChTrans1D2" presStyleIdx="6" presStyleCnt="7"/>
      <dgm:spPr/>
      <dgm:t>
        <a:bodyPr/>
        <a:lstStyle/>
        <a:p>
          <a:endParaRPr lang="en-US"/>
        </a:p>
      </dgm:t>
    </dgm:pt>
    <dgm:pt modelId="{FDC287C4-748F-7B4B-904B-884708F917EC}" type="pres">
      <dgm:prSet presAssocID="{CAEEEA6C-4103-4D4C-9CBF-7C3933A3643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E87ECA-CCBB-F24E-AFEA-E0451E772D68}" srcId="{0DA3996B-8AC7-164B-9285-BFFDAE6D3AE2}" destId="{89243417-2F9D-1F49-B320-99506567AE04}" srcOrd="1" destOrd="0" parTransId="{BF088E8C-C243-D241-BF32-25903FAAF485}" sibTransId="{2AFD80F7-A891-3B4D-8785-BF6DA04B6A2B}"/>
    <dgm:cxn modelId="{A72FAF2C-864E-E44E-81EA-37820B242A01}" type="presOf" srcId="{22594FD7-212B-6240-ACA6-7F576E94B473}" destId="{DF868DF8-3BA2-C941-9533-58391A584A26}" srcOrd="1" destOrd="0" presId="urn:microsoft.com/office/officeart/2005/8/layout/radial1"/>
    <dgm:cxn modelId="{4A2C925E-E523-6443-A62E-32A488BD171F}" type="presOf" srcId="{8EE5F74D-595D-FA45-837F-40B57B7C9F32}" destId="{090C38DD-F434-F548-B1FB-A3E827A4EDD1}" srcOrd="0" destOrd="0" presId="urn:microsoft.com/office/officeart/2005/8/layout/radial1"/>
    <dgm:cxn modelId="{CB5ED17C-1370-484F-A805-02F4A21C6132}" srcId="{0DA3996B-8AC7-164B-9285-BFFDAE6D3AE2}" destId="{92FB9B3C-5C17-4C47-81DA-C69C3FB0D3D3}" srcOrd="3" destOrd="0" parTransId="{C55BA35E-39A1-D24A-B1E4-2EBE78C8FAC2}" sibTransId="{D3EDAD2C-C910-C248-B184-F74DECBCC84D}"/>
    <dgm:cxn modelId="{068C7CE5-2921-624A-86A0-9C0D68C0BC65}" type="presOf" srcId="{633C12F1-9605-5E4A-A6AA-5AD77B5F687F}" destId="{10615053-FF97-5E4A-8D26-CEAD7863F31C}" srcOrd="1" destOrd="0" presId="urn:microsoft.com/office/officeart/2005/8/layout/radial1"/>
    <dgm:cxn modelId="{03375616-F5FA-2D43-B3EA-D33299D00A74}" type="presOf" srcId="{CAEEEA6C-4103-4D4C-9CBF-7C3933A36435}" destId="{FDC287C4-748F-7B4B-904B-884708F917EC}" srcOrd="0" destOrd="0" presId="urn:microsoft.com/office/officeart/2005/8/layout/radial1"/>
    <dgm:cxn modelId="{9A243CF9-6FF0-4740-AAD6-F8A9037452A7}" type="presOf" srcId="{4D18D2A3-A40C-DB43-BBE9-B10B13917463}" destId="{0149ED8D-3384-8249-8C2D-26777464AF9B}" srcOrd="0" destOrd="0" presId="urn:microsoft.com/office/officeart/2005/8/layout/radial1"/>
    <dgm:cxn modelId="{7DB13D2E-9548-6041-961F-A37936A69D9A}" type="presOf" srcId="{D4FE936C-4FC9-B84E-90EE-35B139B8C97E}" destId="{459AE759-7F4F-A64C-ACE0-B4A34C46279F}" srcOrd="0" destOrd="0" presId="urn:microsoft.com/office/officeart/2005/8/layout/radial1"/>
    <dgm:cxn modelId="{35A7D15B-6447-0F42-B813-43D445E66431}" type="presOf" srcId="{1D30C667-F4C2-1B4C-AC18-261A8A0FE526}" destId="{2BF49055-0BC9-0D40-86FC-EEC0BC636D7F}" srcOrd="0" destOrd="0" presId="urn:microsoft.com/office/officeart/2005/8/layout/radial1"/>
    <dgm:cxn modelId="{E0B3B73D-8375-DD44-91C1-56D51BD7B331}" type="presOf" srcId="{BF088E8C-C243-D241-BF32-25903FAAF485}" destId="{CC4EDF91-4583-6543-9ABB-385D0831BABF}" srcOrd="0" destOrd="0" presId="urn:microsoft.com/office/officeart/2005/8/layout/radial1"/>
    <dgm:cxn modelId="{1D31F09A-1E24-A642-8FB3-117072250360}" srcId="{8EE5F74D-595D-FA45-837F-40B57B7C9F32}" destId="{0DA3996B-8AC7-164B-9285-BFFDAE6D3AE2}" srcOrd="0" destOrd="0" parTransId="{0EACCD44-2066-CC49-9FCF-8A6FC07C95DE}" sibTransId="{C76C45EA-5250-E94E-A401-767FB53162FC}"/>
    <dgm:cxn modelId="{87F492EA-B131-8141-AEDF-5C365CF33DBF}" srcId="{0DA3996B-8AC7-164B-9285-BFFDAE6D3AE2}" destId="{A5A6A5DC-3964-4A47-8804-7CC9BFD41EF6}" srcOrd="5" destOrd="0" parTransId="{4D18D2A3-A40C-DB43-BBE9-B10B13917463}" sibTransId="{B3F29B36-AE9F-C940-BE63-BD4BD9F99446}"/>
    <dgm:cxn modelId="{D825F65E-B8C3-1F4B-9AF4-38F0D1717F04}" type="presOf" srcId="{633C12F1-9605-5E4A-A6AA-5AD77B5F687F}" destId="{BA60F713-5DE4-A848-A595-A809C15828EC}" srcOrd="0" destOrd="0" presId="urn:microsoft.com/office/officeart/2005/8/layout/radial1"/>
    <dgm:cxn modelId="{B86F42EE-1B37-6247-941D-13F738E531E6}" type="presOf" srcId="{0BE00293-A21B-5E4E-99BD-F3C04C41C9F5}" destId="{A0B5F671-FAAA-FB4E-87C9-444E13C583AD}" srcOrd="0" destOrd="0" presId="urn:microsoft.com/office/officeart/2005/8/layout/radial1"/>
    <dgm:cxn modelId="{EC0F14C8-C6AE-CF4C-BC84-F430C318A4ED}" type="presOf" srcId="{A5A6A5DC-3964-4A47-8804-7CC9BFD41EF6}" destId="{FF52B013-0F0E-744C-8B14-A38993F6E210}" srcOrd="0" destOrd="0" presId="urn:microsoft.com/office/officeart/2005/8/layout/radial1"/>
    <dgm:cxn modelId="{EBEBBE1C-920C-2D4E-8A70-2CC6E4D2309A}" type="presOf" srcId="{92FB9B3C-5C17-4C47-81DA-C69C3FB0D3D3}" destId="{C741262D-AF7B-BB48-9AD8-AD95365E7557}" srcOrd="0" destOrd="0" presId="urn:microsoft.com/office/officeart/2005/8/layout/radial1"/>
    <dgm:cxn modelId="{1F29EEE2-52CE-9943-81D0-FF5B2CBB8897}" type="presOf" srcId="{89243417-2F9D-1F49-B320-99506567AE04}" destId="{64D513B3-9202-7245-A958-71E1FD51B278}" srcOrd="0" destOrd="0" presId="urn:microsoft.com/office/officeart/2005/8/layout/radial1"/>
    <dgm:cxn modelId="{11BF5546-F1C0-6847-8414-43B31F2F55BC}" type="presOf" srcId="{C55BA35E-39A1-D24A-B1E4-2EBE78C8FAC2}" destId="{9ACEBFF8-0F0B-384F-B467-80B2CC25A0F3}" srcOrd="1" destOrd="0" presId="urn:microsoft.com/office/officeart/2005/8/layout/radial1"/>
    <dgm:cxn modelId="{F8EF6E54-61B2-6744-915C-67762E1FF68A}" type="presOf" srcId="{BF088E8C-C243-D241-BF32-25903FAAF485}" destId="{76A0A028-B2C5-B144-AC20-F42DC387291D}" srcOrd="1" destOrd="0" presId="urn:microsoft.com/office/officeart/2005/8/layout/radial1"/>
    <dgm:cxn modelId="{A1CEE571-56D3-5D4E-947C-056CE20BA29B}" type="presOf" srcId="{E16A3FD5-C757-7D44-B669-28E9261B8418}" destId="{AAFB7DD9-647A-7943-86C6-3DF13A01151E}" srcOrd="1" destOrd="0" presId="urn:microsoft.com/office/officeart/2005/8/layout/radial1"/>
    <dgm:cxn modelId="{7CC26A3A-0F22-CE48-8482-E4810869D7A4}" type="presOf" srcId="{0DA3996B-8AC7-164B-9285-BFFDAE6D3AE2}" destId="{E47FC638-7318-ED4B-8AC9-63E19A3D9294}" srcOrd="0" destOrd="0" presId="urn:microsoft.com/office/officeart/2005/8/layout/radial1"/>
    <dgm:cxn modelId="{32EE06D4-3083-6244-865E-A879C89C8E8E}" srcId="{0DA3996B-8AC7-164B-9285-BFFDAE6D3AE2}" destId="{D4FE936C-4FC9-B84E-90EE-35B139B8C97E}" srcOrd="2" destOrd="0" parTransId="{22594FD7-212B-6240-ACA6-7F576E94B473}" sibTransId="{DE4B4EC8-1CE8-7B44-A01A-3FAC1D342440}"/>
    <dgm:cxn modelId="{CA853F37-61F4-4C43-B59F-7A04E04821F0}" srcId="{0DA3996B-8AC7-164B-9285-BFFDAE6D3AE2}" destId="{1ABABDD3-4D1D-ED4C-A5F2-13F1E93BF874}" srcOrd="4" destOrd="0" parTransId="{E16A3FD5-C757-7D44-B669-28E9261B8418}" sibTransId="{8B1D26B8-F54B-1541-B4B2-1F0A0F9F3A52}"/>
    <dgm:cxn modelId="{F2BF97F0-21FD-C546-A83A-7A106E24D2FD}" type="presOf" srcId="{1D30C667-F4C2-1B4C-AC18-261A8A0FE526}" destId="{0EEE4E06-06B4-6B41-BFC3-B66A84ED877C}" srcOrd="1" destOrd="0" presId="urn:microsoft.com/office/officeart/2005/8/layout/radial1"/>
    <dgm:cxn modelId="{AAF7ADB7-2136-B048-BAF6-9B18B6DC47D8}" type="presOf" srcId="{1ABABDD3-4D1D-ED4C-A5F2-13F1E93BF874}" destId="{77E7C595-0154-D34F-934D-0C532DD109F4}" srcOrd="0" destOrd="0" presId="urn:microsoft.com/office/officeart/2005/8/layout/radial1"/>
    <dgm:cxn modelId="{15D4967F-ABB4-8C45-BCDA-9E1A84FA46AA}" type="presOf" srcId="{22594FD7-212B-6240-ACA6-7F576E94B473}" destId="{121648A3-26F7-9E41-9CD4-1B4FF023E0F5}" srcOrd="0" destOrd="0" presId="urn:microsoft.com/office/officeart/2005/8/layout/radial1"/>
    <dgm:cxn modelId="{2D609CB4-52DA-CF4A-BCC4-676A5C2A8360}" type="presOf" srcId="{E16A3FD5-C757-7D44-B669-28E9261B8418}" destId="{C4580E2F-4667-DC46-9A8E-8CE7733836D4}" srcOrd="0" destOrd="0" presId="urn:microsoft.com/office/officeart/2005/8/layout/radial1"/>
    <dgm:cxn modelId="{5D04B73E-B751-FA48-AC77-76FB80E1809E}" srcId="{0DA3996B-8AC7-164B-9285-BFFDAE6D3AE2}" destId="{CAEEEA6C-4103-4D4C-9CBF-7C3933A36435}" srcOrd="6" destOrd="0" parTransId="{1D30C667-F4C2-1B4C-AC18-261A8A0FE526}" sibTransId="{315D89B5-47A3-E549-91A6-BC3D74A0AFEA}"/>
    <dgm:cxn modelId="{D1259254-4649-E349-8C7F-FB10B467D612}" srcId="{0DA3996B-8AC7-164B-9285-BFFDAE6D3AE2}" destId="{0BE00293-A21B-5E4E-99BD-F3C04C41C9F5}" srcOrd="0" destOrd="0" parTransId="{633C12F1-9605-5E4A-A6AA-5AD77B5F687F}" sibTransId="{7E50B98A-FAB6-4240-9D3A-C41FBB9B47A2}"/>
    <dgm:cxn modelId="{9F8599C3-DE00-AB40-94D2-4B6D8146EB58}" type="presOf" srcId="{4D18D2A3-A40C-DB43-BBE9-B10B13917463}" destId="{4A800DB3-0FDA-954E-89D4-E6CFDA7580E2}" srcOrd="1" destOrd="0" presId="urn:microsoft.com/office/officeart/2005/8/layout/radial1"/>
    <dgm:cxn modelId="{B8A20BE0-B232-4046-90C6-1A074B231F57}" type="presOf" srcId="{C55BA35E-39A1-D24A-B1E4-2EBE78C8FAC2}" destId="{B1985306-A17A-A24B-B9DC-CBC02F0AB4BF}" srcOrd="0" destOrd="0" presId="urn:microsoft.com/office/officeart/2005/8/layout/radial1"/>
    <dgm:cxn modelId="{0005ED4E-4B4C-374C-8909-AFC1E27298BD}" type="presParOf" srcId="{090C38DD-F434-F548-B1FB-A3E827A4EDD1}" destId="{E47FC638-7318-ED4B-8AC9-63E19A3D9294}" srcOrd="0" destOrd="0" presId="urn:microsoft.com/office/officeart/2005/8/layout/radial1"/>
    <dgm:cxn modelId="{67AA32B0-E28B-C747-B727-DB5756025D32}" type="presParOf" srcId="{090C38DD-F434-F548-B1FB-A3E827A4EDD1}" destId="{BA60F713-5DE4-A848-A595-A809C15828EC}" srcOrd="1" destOrd="0" presId="urn:microsoft.com/office/officeart/2005/8/layout/radial1"/>
    <dgm:cxn modelId="{903E1473-5F68-4C46-9EFD-DCAE608D9383}" type="presParOf" srcId="{BA60F713-5DE4-A848-A595-A809C15828EC}" destId="{10615053-FF97-5E4A-8D26-CEAD7863F31C}" srcOrd="0" destOrd="0" presId="urn:microsoft.com/office/officeart/2005/8/layout/radial1"/>
    <dgm:cxn modelId="{63256360-14F5-AA40-AD03-5D29DD9AE5B0}" type="presParOf" srcId="{090C38DD-F434-F548-B1FB-A3E827A4EDD1}" destId="{A0B5F671-FAAA-FB4E-87C9-444E13C583AD}" srcOrd="2" destOrd="0" presId="urn:microsoft.com/office/officeart/2005/8/layout/radial1"/>
    <dgm:cxn modelId="{2D865EB3-BA89-524F-9A7D-BE8DE1C3815E}" type="presParOf" srcId="{090C38DD-F434-F548-B1FB-A3E827A4EDD1}" destId="{CC4EDF91-4583-6543-9ABB-385D0831BABF}" srcOrd="3" destOrd="0" presId="urn:microsoft.com/office/officeart/2005/8/layout/radial1"/>
    <dgm:cxn modelId="{5D1633D9-6727-224C-AC64-E0AE14FCF478}" type="presParOf" srcId="{CC4EDF91-4583-6543-9ABB-385D0831BABF}" destId="{76A0A028-B2C5-B144-AC20-F42DC387291D}" srcOrd="0" destOrd="0" presId="urn:microsoft.com/office/officeart/2005/8/layout/radial1"/>
    <dgm:cxn modelId="{0F0C38AC-E302-9D44-B7B2-FC519C007F5E}" type="presParOf" srcId="{090C38DD-F434-F548-B1FB-A3E827A4EDD1}" destId="{64D513B3-9202-7245-A958-71E1FD51B278}" srcOrd="4" destOrd="0" presId="urn:microsoft.com/office/officeart/2005/8/layout/radial1"/>
    <dgm:cxn modelId="{28C36A92-2180-354D-BCBE-0F1642F88DC4}" type="presParOf" srcId="{090C38DD-F434-F548-B1FB-A3E827A4EDD1}" destId="{121648A3-26F7-9E41-9CD4-1B4FF023E0F5}" srcOrd="5" destOrd="0" presId="urn:microsoft.com/office/officeart/2005/8/layout/radial1"/>
    <dgm:cxn modelId="{C22558DC-AE1C-B848-B473-ED92BF9E0DBB}" type="presParOf" srcId="{121648A3-26F7-9E41-9CD4-1B4FF023E0F5}" destId="{DF868DF8-3BA2-C941-9533-58391A584A26}" srcOrd="0" destOrd="0" presId="urn:microsoft.com/office/officeart/2005/8/layout/radial1"/>
    <dgm:cxn modelId="{DDBE4F8A-2AFB-C143-A721-97CCC3C09258}" type="presParOf" srcId="{090C38DD-F434-F548-B1FB-A3E827A4EDD1}" destId="{459AE759-7F4F-A64C-ACE0-B4A34C46279F}" srcOrd="6" destOrd="0" presId="urn:microsoft.com/office/officeart/2005/8/layout/radial1"/>
    <dgm:cxn modelId="{0602B250-1513-B44A-A192-101E5C71C277}" type="presParOf" srcId="{090C38DD-F434-F548-B1FB-A3E827A4EDD1}" destId="{B1985306-A17A-A24B-B9DC-CBC02F0AB4BF}" srcOrd="7" destOrd="0" presId="urn:microsoft.com/office/officeart/2005/8/layout/radial1"/>
    <dgm:cxn modelId="{D68B175D-8FAD-5441-A506-0D1EEABDF7B7}" type="presParOf" srcId="{B1985306-A17A-A24B-B9DC-CBC02F0AB4BF}" destId="{9ACEBFF8-0F0B-384F-B467-80B2CC25A0F3}" srcOrd="0" destOrd="0" presId="urn:microsoft.com/office/officeart/2005/8/layout/radial1"/>
    <dgm:cxn modelId="{886B2146-557A-3545-981F-CD533A08B714}" type="presParOf" srcId="{090C38DD-F434-F548-B1FB-A3E827A4EDD1}" destId="{C741262D-AF7B-BB48-9AD8-AD95365E7557}" srcOrd="8" destOrd="0" presId="urn:microsoft.com/office/officeart/2005/8/layout/radial1"/>
    <dgm:cxn modelId="{59BD3D58-16CE-974B-9E7D-FE47D7A9616C}" type="presParOf" srcId="{090C38DD-F434-F548-B1FB-A3E827A4EDD1}" destId="{C4580E2F-4667-DC46-9A8E-8CE7733836D4}" srcOrd="9" destOrd="0" presId="urn:microsoft.com/office/officeart/2005/8/layout/radial1"/>
    <dgm:cxn modelId="{1403535E-7C3B-D84D-935E-0DA2D1066D25}" type="presParOf" srcId="{C4580E2F-4667-DC46-9A8E-8CE7733836D4}" destId="{AAFB7DD9-647A-7943-86C6-3DF13A01151E}" srcOrd="0" destOrd="0" presId="urn:microsoft.com/office/officeart/2005/8/layout/radial1"/>
    <dgm:cxn modelId="{49A85550-A785-F740-9B17-E84C9B138F00}" type="presParOf" srcId="{090C38DD-F434-F548-B1FB-A3E827A4EDD1}" destId="{77E7C595-0154-D34F-934D-0C532DD109F4}" srcOrd="10" destOrd="0" presId="urn:microsoft.com/office/officeart/2005/8/layout/radial1"/>
    <dgm:cxn modelId="{8F3AA462-3A89-C640-A39E-19871AE99B18}" type="presParOf" srcId="{090C38DD-F434-F548-B1FB-A3E827A4EDD1}" destId="{0149ED8D-3384-8249-8C2D-26777464AF9B}" srcOrd="11" destOrd="0" presId="urn:microsoft.com/office/officeart/2005/8/layout/radial1"/>
    <dgm:cxn modelId="{4E6DC426-2BE2-3B48-BAA8-46C47DC63407}" type="presParOf" srcId="{0149ED8D-3384-8249-8C2D-26777464AF9B}" destId="{4A800DB3-0FDA-954E-89D4-E6CFDA7580E2}" srcOrd="0" destOrd="0" presId="urn:microsoft.com/office/officeart/2005/8/layout/radial1"/>
    <dgm:cxn modelId="{3669EE46-C5FE-A146-88E9-33EAF1EE2AFB}" type="presParOf" srcId="{090C38DD-F434-F548-B1FB-A3E827A4EDD1}" destId="{FF52B013-0F0E-744C-8B14-A38993F6E210}" srcOrd="12" destOrd="0" presId="urn:microsoft.com/office/officeart/2005/8/layout/radial1"/>
    <dgm:cxn modelId="{E28AA79B-55BC-8044-BA7A-C285215237EA}" type="presParOf" srcId="{090C38DD-F434-F548-B1FB-A3E827A4EDD1}" destId="{2BF49055-0BC9-0D40-86FC-EEC0BC636D7F}" srcOrd="13" destOrd="0" presId="urn:microsoft.com/office/officeart/2005/8/layout/radial1"/>
    <dgm:cxn modelId="{BE96478E-2B85-794B-B4A6-C744D812350E}" type="presParOf" srcId="{2BF49055-0BC9-0D40-86FC-EEC0BC636D7F}" destId="{0EEE4E06-06B4-6B41-BFC3-B66A84ED877C}" srcOrd="0" destOrd="0" presId="urn:microsoft.com/office/officeart/2005/8/layout/radial1"/>
    <dgm:cxn modelId="{C9FE3CFC-AF7F-8642-9FB2-E50C808228DF}" type="presParOf" srcId="{090C38DD-F434-F548-B1FB-A3E827A4EDD1}" destId="{FDC287C4-748F-7B4B-904B-884708F917EC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6A014-14E5-E046-AEE6-00C0E84499F6}">
      <dsp:nvSpPr>
        <dsp:cNvPr id="0" name=""/>
        <dsp:cNvSpPr/>
      </dsp:nvSpPr>
      <dsp:spPr>
        <a:xfrm>
          <a:off x="0" y="2379176"/>
          <a:ext cx="8902700" cy="1344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goals:</a:t>
          </a:r>
          <a:endParaRPr lang="en-US" sz="3200" kern="1200" dirty="0"/>
        </a:p>
      </dsp:txBody>
      <dsp:txXfrm>
        <a:off x="0" y="2379176"/>
        <a:ext cx="2670810" cy="1344099"/>
      </dsp:txXfrm>
    </dsp:sp>
    <dsp:sp modelId="{912A044B-DD65-2448-AF9E-1EB1ABD50AA4}">
      <dsp:nvSpPr>
        <dsp:cNvPr id="0" name=""/>
        <dsp:cNvSpPr/>
      </dsp:nvSpPr>
      <dsp:spPr>
        <a:xfrm>
          <a:off x="0" y="777243"/>
          <a:ext cx="8902700" cy="13440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vision:</a:t>
          </a:r>
          <a:endParaRPr lang="en-US" sz="3200" kern="1200" dirty="0"/>
        </a:p>
      </dsp:txBody>
      <dsp:txXfrm>
        <a:off x="0" y="777243"/>
        <a:ext cx="2670810" cy="1344099"/>
      </dsp:txXfrm>
    </dsp:sp>
    <dsp:sp modelId="{A3B3D4D3-B835-574B-BA2C-C0587DDB64C8}">
      <dsp:nvSpPr>
        <dsp:cNvPr id="0" name=""/>
        <dsp:cNvSpPr/>
      </dsp:nvSpPr>
      <dsp:spPr>
        <a:xfrm>
          <a:off x="4970167" y="889198"/>
          <a:ext cx="1680123" cy="112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Discovery is  unconstrained by geography.</a:t>
          </a:r>
          <a:endParaRPr lang="en-US" sz="1600" kern="1200" dirty="0"/>
        </a:p>
      </dsp:txBody>
      <dsp:txXfrm>
        <a:off x="5002973" y="922004"/>
        <a:ext cx="1614511" cy="1054470"/>
      </dsp:txXfrm>
    </dsp:sp>
    <dsp:sp modelId="{D9C6E965-A625-8443-BDAC-D99F535982CC}">
      <dsp:nvSpPr>
        <dsp:cNvPr id="0" name=""/>
        <dsp:cNvSpPr/>
      </dsp:nvSpPr>
      <dsp:spPr>
        <a:xfrm>
          <a:off x="3513567" y="2009280"/>
          <a:ext cx="2296662" cy="448033"/>
        </a:xfrm>
        <a:custGeom>
          <a:avLst/>
          <a:gdLst/>
          <a:ahLst/>
          <a:cxnLst/>
          <a:rect l="0" t="0" r="0" b="0"/>
          <a:pathLst>
            <a:path>
              <a:moveTo>
                <a:pt x="2296662" y="0"/>
              </a:moveTo>
              <a:lnTo>
                <a:pt x="2296662" y="224016"/>
              </a:lnTo>
              <a:lnTo>
                <a:pt x="0" y="224016"/>
              </a:lnTo>
              <a:lnTo>
                <a:pt x="0" y="448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2E5E5-4A96-5144-9CB3-CDCE807ADCA5}">
      <dsp:nvSpPr>
        <dsp:cNvPr id="0" name=""/>
        <dsp:cNvSpPr/>
      </dsp:nvSpPr>
      <dsp:spPr>
        <a:xfrm>
          <a:off x="2673505" y="2457313"/>
          <a:ext cx="1680123" cy="112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1. Improve networking practices globally.</a:t>
          </a:r>
          <a:endParaRPr lang="en-US" sz="1600" kern="1200" dirty="0"/>
        </a:p>
      </dsp:txBody>
      <dsp:txXfrm>
        <a:off x="2706311" y="2490119"/>
        <a:ext cx="1614511" cy="1054470"/>
      </dsp:txXfrm>
    </dsp:sp>
    <dsp:sp modelId="{138B3E19-3248-0E46-806E-380646CD9A44}">
      <dsp:nvSpPr>
        <dsp:cNvPr id="0" name=""/>
        <dsp:cNvSpPr/>
      </dsp:nvSpPr>
      <dsp:spPr>
        <a:xfrm>
          <a:off x="5764509" y="2009280"/>
          <a:ext cx="91440" cy="448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4016"/>
              </a:lnTo>
              <a:lnTo>
                <a:pt x="54238" y="224016"/>
              </a:lnTo>
              <a:lnTo>
                <a:pt x="54238" y="448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6CD4F-3CA7-824F-B819-E1FA4865CF71}">
      <dsp:nvSpPr>
        <dsp:cNvPr id="0" name=""/>
        <dsp:cNvSpPr/>
      </dsp:nvSpPr>
      <dsp:spPr>
        <a:xfrm>
          <a:off x="4978685" y="2457313"/>
          <a:ext cx="1680123" cy="112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Provide information and tools for optimal network use.</a:t>
          </a:r>
        </a:p>
      </dsp:txBody>
      <dsp:txXfrm>
        <a:off x="5011491" y="2490119"/>
        <a:ext cx="1614511" cy="1054470"/>
      </dsp:txXfrm>
    </dsp:sp>
    <dsp:sp modelId="{EA3B4309-050A-3E4F-9D95-E07CDC2A1365}">
      <dsp:nvSpPr>
        <dsp:cNvPr id="0" name=""/>
        <dsp:cNvSpPr/>
      </dsp:nvSpPr>
      <dsp:spPr>
        <a:xfrm>
          <a:off x="5810229" y="2009280"/>
          <a:ext cx="2071659" cy="448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16"/>
              </a:lnTo>
              <a:lnTo>
                <a:pt x="2071659" y="224016"/>
              </a:lnTo>
              <a:lnTo>
                <a:pt x="2071659" y="4480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BF062-AD47-4A48-AD3F-8001B559C33A}">
      <dsp:nvSpPr>
        <dsp:cNvPr id="0" name=""/>
        <dsp:cNvSpPr/>
      </dsp:nvSpPr>
      <dsp:spPr>
        <a:xfrm>
          <a:off x="7041827" y="2457313"/>
          <a:ext cx="1680123" cy="1120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Pioneer architectures, protocols, applications.</a:t>
          </a:r>
          <a:endParaRPr lang="en-US" sz="1600" kern="1200" dirty="0"/>
        </a:p>
      </dsp:txBody>
      <dsp:txXfrm>
        <a:off x="7074633" y="2490119"/>
        <a:ext cx="1614511" cy="1054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ED2AD-8D89-9642-93A6-4846A77C3258}">
      <dsp:nvSpPr>
        <dsp:cNvPr id="0" name=""/>
        <dsp:cNvSpPr/>
      </dsp:nvSpPr>
      <dsp:spPr>
        <a:xfrm>
          <a:off x="618448" y="217056"/>
          <a:ext cx="6645566" cy="57018"/>
        </a:xfrm>
        <a:prstGeom prst="blockArc">
          <a:avLst>
            <a:gd name="adj1" fmla="val 10761486"/>
            <a:gd name="adj2" fmla="val 21561486"/>
            <a:gd name="adj3" fmla="val 28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5943FB-CAE3-774A-B0FF-EF31E35FA949}">
      <dsp:nvSpPr>
        <dsp:cNvPr id="0" name=""/>
        <dsp:cNvSpPr/>
      </dsp:nvSpPr>
      <dsp:spPr>
        <a:xfrm>
          <a:off x="349683" y="-432819"/>
          <a:ext cx="4241542" cy="4241542"/>
        </a:xfrm>
        <a:prstGeom prst="blockArc">
          <a:avLst>
            <a:gd name="adj1" fmla="val 9029165"/>
            <a:gd name="adj2" fmla="val 12570835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7DF9D9E-C64A-FD44-86A2-CB057A46AF99}">
      <dsp:nvSpPr>
        <dsp:cNvPr id="0" name=""/>
        <dsp:cNvSpPr/>
      </dsp:nvSpPr>
      <dsp:spPr>
        <a:xfrm>
          <a:off x="476316" y="1343157"/>
          <a:ext cx="4241542" cy="4241542"/>
        </a:xfrm>
        <a:prstGeom prst="blockArc">
          <a:avLst>
            <a:gd name="adj1" fmla="val 8888464"/>
            <a:gd name="adj2" fmla="val 12081418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0F2D90-83FC-5040-8618-1C931DA01364}">
      <dsp:nvSpPr>
        <dsp:cNvPr id="0" name=""/>
        <dsp:cNvSpPr/>
      </dsp:nvSpPr>
      <dsp:spPr>
        <a:xfrm flipV="1">
          <a:off x="752086" y="4525185"/>
          <a:ext cx="6636092" cy="59921"/>
        </a:xfrm>
        <a:prstGeom prst="blockArc">
          <a:avLst>
            <a:gd name="adj1" fmla="val 21596966"/>
            <a:gd name="adj2" fmla="val 10796966"/>
            <a:gd name="adj3" fmla="val 29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9A55F9-BAAB-3E43-A60F-D9D82577C3D0}">
      <dsp:nvSpPr>
        <dsp:cNvPr id="0" name=""/>
        <dsp:cNvSpPr/>
      </dsp:nvSpPr>
      <dsp:spPr>
        <a:xfrm>
          <a:off x="3522316" y="1191039"/>
          <a:ext cx="4241542" cy="4241542"/>
        </a:xfrm>
        <a:prstGeom prst="blockArc">
          <a:avLst>
            <a:gd name="adj1" fmla="val 19875327"/>
            <a:gd name="adj2" fmla="val 2205602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5931E83-61E1-8642-BA71-C965EA0FAA75}">
      <dsp:nvSpPr>
        <dsp:cNvPr id="0" name=""/>
        <dsp:cNvSpPr/>
      </dsp:nvSpPr>
      <dsp:spPr>
        <a:xfrm>
          <a:off x="3354913" y="-401826"/>
          <a:ext cx="4240609" cy="4241542"/>
        </a:xfrm>
        <a:prstGeom prst="blockArc">
          <a:avLst>
            <a:gd name="adj1" fmla="val 19626769"/>
            <a:gd name="adj2" fmla="val 1002738"/>
            <a:gd name="adj3" fmla="val 4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2CD681-1C23-314C-A8F1-B80302F3C174}">
      <dsp:nvSpPr>
        <dsp:cNvPr id="0" name=""/>
        <dsp:cNvSpPr/>
      </dsp:nvSpPr>
      <dsp:spPr>
        <a:xfrm>
          <a:off x="3342078" y="2114645"/>
          <a:ext cx="1286183" cy="11812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ESnet</a:t>
          </a:r>
          <a:endParaRPr lang="en-US" sz="1400" b="1" kern="1200" dirty="0"/>
        </a:p>
      </dsp:txBody>
      <dsp:txXfrm>
        <a:off x="3530435" y="2287641"/>
        <a:ext cx="909469" cy="835298"/>
      </dsp:txXfrm>
    </dsp:sp>
    <dsp:sp modelId="{2345913A-EE25-E64F-89EB-F64CD3402474}">
      <dsp:nvSpPr>
        <dsp:cNvPr id="0" name=""/>
        <dsp:cNvSpPr/>
      </dsp:nvSpPr>
      <dsp:spPr>
        <a:xfrm>
          <a:off x="6574370" y="235"/>
          <a:ext cx="1282880" cy="1186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New Math</a:t>
          </a:r>
          <a:endParaRPr lang="en-US" sz="1200" b="1" kern="1200" dirty="0"/>
        </a:p>
      </dsp:txBody>
      <dsp:txXfrm>
        <a:off x="6762243" y="173985"/>
        <a:ext cx="907134" cy="838942"/>
      </dsp:txXfrm>
    </dsp:sp>
    <dsp:sp modelId="{FE34B9B6-2ADF-7640-BD68-30D0A64F5AC2}">
      <dsp:nvSpPr>
        <dsp:cNvPr id="0" name=""/>
        <dsp:cNvSpPr/>
      </dsp:nvSpPr>
      <dsp:spPr>
        <a:xfrm>
          <a:off x="6810951" y="1681596"/>
          <a:ext cx="1298973" cy="12668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Real-time analysis</a:t>
          </a:r>
          <a:endParaRPr lang="en-US" sz="1200" b="1" kern="1200" dirty="0"/>
        </a:p>
      </dsp:txBody>
      <dsp:txXfrm>
        <a:off x="7001181" y="1867117"/>
        <a:ext cx="918513" cy="895772"/>
      </dsp:txXfrm>
    </dsp:sp>
    <dsp:sp modelId="{287B44A1-ADA7-C543-96E8-915480980F8C}">
      <dsp:nvSpPr>
        <dsp:cNvPr id="0" name=""/>
        <dsp:cNvSpPr/>
      </dsp:nvSpPr>
      <dsp:spPr>
        <a:xfrm>
          <a:off x="6497450" y="3768575"/>
          <a:ext cx="1612474" cy="15674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High performance Software</a:t>
          </a:r>
          <a:endParaRPr lang="en-US" sz="1200" b="1" kern="1200" dirty="0"/>
        </a:p>
      </dsp:txBody>
      <dsp:txXfrm>
        <a:off x="6733591" y="3998121"/>
        <a:ext cx="1140192" cy="1108343"/>
      </dsp:txXfrm>
    </dsp:sp>
    <dsp:sp modelId="{E1707568-92FE-9A4E-8B62-00796DBE3E4A}">
      <dsp:nvSpPr>
        <dsp:cNvPr id="0" name=""/>
        <dsp:cNvSpPr/>
      </dsp:nvSpPr>
      <dsp:spPr>
        <a:xfrm>
          <a:off x="169924" y="3891346"/>
          <a:ext cx="1333306" cy="1333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Novel compute/data platforms</a:t>
          </a:r>
          <a:endParaRPr lang="en-US" sz="1200" b="1" kern="1200" dirty="0"/>
        </a:p>
      </dsp:txBody>
      <dsp:txXfrm>
        <a:off x="365182" y="4086604"/>
        <a:ext cx="942790" cy="942790"/>
      </dsp:txXfrm>
    </dsp:sp>
    <dsp:sp modelId="{4474084B-390B-9041-B957-85D65AFA007E}">
      <dsp:nvSpPr>
        <dsp:cNvPr id="0" name=""/>
        <dsp:cNvSpPr/>
      </dsp:nvSpPr>
      <dsp:spPr>
        <a:xfrm>
          <a:off x="0" y="2042418"/>
          <a:ext cx="1333306" cy="1333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Data mgmt. and sharing</a:t>
          </a:r>
          <a:endParaRPr lang="en-US" sz="1200" b="1" kern="1200" dirty="0"/>
        </a:p>
      </dsp:txBody>
      <dsp:txXfrm>
        <a:off x="195258" y="2237676"/>
        <a:ext cx="942790" cy="942790"/>
      </dsp:txXfrm>
    </dsp:sp>
    <dsp:sp modelId="{FB29B97C-3486-A947-B34A-C41A8CF84E7A}">
      <dsp:nvSpPr>
        <dsp:cNvPr id="0" name=""/>
        <dsp:cNvSpPr/>
      </dsp:nvSpPr>
      <dsp:spPr>
        <a:xfrm>
          <a:off x="0" y="178"/>
          <a:ext cx="1333306" cy="1333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Program-</a:t>
          </a:r>
          <a:r>
            <a:rPr lang="en-US" sz="1200" b="1" kern="1200" dirty="0" err="1" smtClean="0"/>
            <a:t>mable</a:t>
          </a:r>
          <a:r>
            <a:rPr lang="en-US" sz="1200" b="1" kern="1200" dirty="0" smtClean="0"/>
            <a:t> network</a:t>
          </a:r>
          <a:endParaRPr lang="en-US" sz="1200" b="1" kern="1200" dirty="0"/>
        </a:p>
      </dsp:txBody>
      <dsp:txXfrm>
        <a:off x="195258" y="195436"/>
        <a:ext cx="942790" cy="942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FC638-7318-ED4B-8AC9-63E19A3D9294}">
      <dsp:nvSpPr>
        <dsp:cNvPr id="0" name=""/>
        <dsp:cNvSpPr/>
      </dsp:nvSpPr>
      <dsp:spPr>
        <a:xfrm>
          <a:off x="2026129" y="1749979"/>
          <a:ext cx="1898747" cy="1844823"/>
        </a:xfrm>
        <a:prstGeom prst="ellipse">
          <a:avLst/>
        </a:prstGeom>
        <a:solidFill>
          <a:schemeClr val="accent2">
            <a:lumMod val="5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/>
              <a:cs typeface="Arial"/>
            </a:rPr>
            <a:t>Extreme Data Science Facility (XDSF)</a:t>
          </a:r>
          <a:endParaRPr lang="en-US" sz="1200" kern="1200" dirty="0">
            <a:latin typeface="Arial"/>
            <a:cs typeface="Arial"/>
          </a:endParaRPr>
        </a:p>
      </dsp:txBody>
      <dsp:txXfrm>
        <a:off x="2304194" y="2020147"/>
        <a:ext cx="1342617" cy="1304487"/>
      </dsp:txXfrm>
    </dsp:sp>
    <dsp:sp modelId="{BA60F713-5DE4-A848-A595-A809C15828EC}">
      <dsp:nvSpPr>
        <dsp:cNvPr id="0" name=""/>
        <dsp:cNvSpPr/>
      </dsp:nvSpPr>
      <dsp:spPr>
        <a:xfrm rot="16200000">
          <a:off x="2773379" y="1527797"/>
          <a:ext cx="404248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404248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"/>
          </a:endParaRPr>
        </a:p>
      </dsp:txBody>
      <dsp:txXfrm>
        <a:off x="2965397" y="1537748"/>
        <a:ext cx="20212" cy="20212"/>
      </dsp:txXfrm>
    </dsp:sp>
    <dsp:sp modelId="{A0B5F671-FAAA-FB4E-87C9-444E13C583AD}">
      <dsp:nvSpPr>
        <dsp:cNvPr id="0" name=""/>
        <dsp:cNvSpPr/>
      </dsp:nvSpPr>
      <dsp:spPr>
        <a:xfrm>
          <a:off x="2312398" y="19521"/>
          <a:ext cx="1326209" cy="13262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smtClean="0">
            <a:latin typeface="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smtClean="0">
            <a:latin typeface="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>
              <a:latin typeface=""/>
            </a:rPr>
            <a:t>MS</a:t>
          </a:r>
          <a:r>
            <a:rPr lang="en-US" sz="1100" kern="1200" dirty="0" smtClean="0">
              <a:latin typeface=""/>
            </a:rPr>
            <a:t>-</a:t>
          </a:r>
          <a:r>
            <a:rPr lang="en-US" sz="1200" kern="1200" dirty="0" smtClean="0">
              <a:latin typeface=""/>
            </a:rPr>
            <a:t>DESI</a:t>
          </a:r>
          <a:endParaRPr lang="en-US" sz="1200" kern="1200" dirty="0">
            <a:latin typeface=""/>
          </a:endParaRPr>
        </a:p>
      </dsp:txBody>
      <dsp:txXfrm>
        <a:off x="2506617" y="213740"/>
        <a:ext cx="937771" cy="937771"/>
      </dsp:txXfrm>
    </dsp:sp>
    <dsp:sp modelId="{CC4EDF91-4583-6543-9ABB-385D0831BABF}">
      <dsp:nvSpPr>
        <dsp:cNvPr id="0" name=""/>
        <dsp:cNvSpPr/>
      </dsp:nvSpPr>
      <dsp:spPr>
        <a:xfrm rot="19285714">
          <a:off x="3667011" y="1946146"/>
          <a:ext cx="388046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88046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"/>
          </a:endParaRPr>
        </a:p>
      </dsp:txBody>
      <dsp:txXfrm>
        <a:off x="3851333" y="1956501"/>
        <a:ext cx="19402" cy="19402"/>
      </dsp:txXfrm>
    </dsp:sp>
    <dsp:sp modelId="{64D513B3-9202-7245-A958-71E1FD51B278}">
      <dsp:nvSpPr>
        <dsp:cNvPr id="0" name=""/>
        <dsp:cNvSpPr/>
      </dsp:nvSpPr>
      <dsp:spPr>
        <a:xfrm>
          <a:off x="3868059" y="768687"/>
          <a:ext cx="1326209" cy="132620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"/>
            </a:rPr>
            <a:t>ALS</a:t>
          </a:r>
          <a:endParaRPr lang="en-US" sz="1200" kern="1200" dirty="0">
            <a:latin typeface=""/>
          </a:endParaRPr>
        </a:p>
      </dsp:txBody>
      <dsp:txXfrm>
        <a:off x="4062278" y="962906"/>
        <a:ext cx="937771" cy="937771"/>
      </dsp:txXfrm>
    </dsp:sp>
    <dsp:sp modelId="{121648A3-26F7-9E41-9CD4-1B4FF023E0F5}">
      <dsp:nvSpPr>
        <dsp:cNvPr id="0" name=""/>
        <dsp:cNvSpPr/>
      </dsp:nvSpPr>
      <dsp:spPr>
        <a:xfrm rot="771429">
          <a:off x="3894971" y="2905411"/>
          <a:ext cx="378677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78677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  <a:tailEnd type="non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"/>
          </a:endParaRPr>
        </a:p>
      </dsp:txBody>
      <dsp:txXfrm>
        <a:off x="4074842" y="2916001"/>
        <a:ext cx="18933" cy="18933"/>
      </dsp:txXfrm>
    </dsp:sp>
    <dsp:sp modelId="{459AE759-7F4F-A64C-ACE0-B4A34C46279F}">
      <dsp:nvSpPr>
        <dsp:cNvPr id="0" name=""/>
        <dsp:cNvSpPr/>
      </dsp:nvSpPr>
      <dsp:spPr>
        <a:xfrm>
          <a:off x="4252276" y="2452050"/>
          <a:ext cx="1326209" cy="1326209"/>
        </a:xfrm>
        <a:prstGeom prst="ellipse">
          <a:avLst/>
        </a:prstGeom>
        <a:blipFill dpi="0" rotWithShape="0">
          <a:blip xmlns:r="http://schemas.openxmlformats.org/officeDocument/2006/relationships" r:embed="rId3"/>
          <a:srcRect/>
          <a:stretch>
            <a:fillRect l="-10056" t="-701" r="-7348" b="-19481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"/>
            </a:rPr>
            <a:t>LHC</a:t>
          </a:r>
          <a:endParaRPr lang="en-US" sz="1200" kern="1200" dirty="0">
            <a:latin typeface=""/>
          </a:endParaRPr>
        </a:p>
      </dsp:txBody>
      <dsp:txXfrm>
        <a:off x="4446495" y="2646269"/>
        <a:ext cx="937771" cy="937771"/>
      </dsp:txXfrm>
    </dsp:sp>
    <dsp:sp modelId="{B1985306-A17A-A24B-B9DC-CBC02F0AB4BF}">
      <dsp:nvSpPr>
        <dsp:cNvPr id="0" name=""/>
        <dsp:cNvSpPr/>
      </dsp:nvSpPr>
      <dsp:spPr>
        <a:xfrm rot="3857143">
          <a:off x="3264810" y="3667713"/>
          <a:ext cx="399348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99348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"/>
          </a:endParaRPr>
        </a:p>
      </dsp:txBody>
      <dsp:txXfrm>
        <a:off x="3454500" y="3677786"/>
        <a:ext cx="19967" cy="19967"/>
      </dsp:txXfrm>
    </dsp:sp>
    <dsp:sp modelId="{C741262D-AF7B-BB48-9AD8-AD95365E7557}">
      <dsp:nvSpPr>
        <dsp:cNvPr id="0" name=""/>
        <dsp:cNvSpPr/>
      </dsp:nvSpPr>
      <dsp:spPr>
        <a:xfrm>
          <a:off x="3175725" y="3802002"/>
          <a:ext cx="1326209" cy="132620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"/>
            </a:rPr>
            <a:t>JGI</a:t>
          </a:r>
          <a:endParaRPr lang="en-US" sz="1200" kern="1200" dirty="0">
            <a:latin typeface=""/>
          </a:endParaRPr>
        </a:p>
      </dsp:txBody>
      <dsp:txXfrm>
        <a:off x="3369944" y="3996221"/>
        <a:ext cx="937771" cy="937771"/>
      </dsp:txXfrm>
    </dsp:sp>
    <dsp:sp modelId="{C4580E2F-4667-DC46-9A8E-8CE7733836D4}">
      <dsp:nvSpPr>
        <dsp:cNvPr id="0" name=""/>
        <dsp:cNvSpPr/>
      </dsp:nvSpPr>
      <dsp:spPr>
        <a:xfrm rot="6942857">
          <a:off x="2286848" y="3667713"/>
          <a:ext cx="399348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99348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"/>
          </a:endParaRPr>
        </a:p>
      </dsp:txBody>
      <dsp:txXfrm rot="10800000">
        <a:off x="2476538" y="3677786"/>
        <a:ext cx="19967" cy="19967"/>
      </dsp:txXfrm>
    </dsp:sp>
    <dsp:sp modelId="{77E7C595-0154-D34F-934D-0C532DD109F4}">
      <dsp:nvSpPr>
        <dsp:cNvPr id="0" name=""/>
        <dsp:cNvSpPr/>
      </dsp:nvSpPr>
      <dsp:spPr>
        <a:xfrm>
          <a:off x="1449072" y="3802002"/>
          <a:ext cx="1326209" cy="132620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"/>
            </a:rPr>
            <a:t>APS</a:t>
          </a:r>
        </a:p>
      </dsp:txBody>
      <dsp:txXfrm>
        <a:off x="1643291" y="3996221"/>
        <a:ext cx="937771" cy="937771"/>
      </dsp:txXfrm>
    </dsp:sp>
    <dsp:sp modelId="{0149ED8D-3384-8249-8C2D-26777464AF9B}">
      <dsp:nvSpPr>
        <dsp:cNvPr id="0" name=""/>
        <dsp:cNvSpPr/>
      </dsp:nvSpPr>
      <dsp:spPr>
        <a:xfrm rot="10028571">
          <a:off x="1677358" y="2905411"/>
          <a:ext cx="378677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78677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>
            <a:latin typeface=""/>
          </a:endParaRPr>
        </a:p>
      </dsp:txBody>
      <dsp:txXfrm rot="10800000">
        <a:off x="1857230" y="2916001"/>
        <a:ext cx="18933" cy="18933"/>
      </dsp:txXfrm>
    </dsp:sp>
    <dsp:sp modelId="{FF52B013-0F0E-744C-8B14-A38993F6E210}">
      <dsp:nvSpPr>
        <dsp:cNvPr id="0" name=""/>
        <dsp:cNvSpPr/>
      </dsp:nvSpPr>
      <dsp:spPr>
        <a:xfrm>
          <a:off x="372521" y="2452050"/>
          <a:ext cx="1326209" cy="1326209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 smtClean="0">
            <a:latin typeface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"/>
            </a:rPr>
            <a:t>LCLS</a:t>
          </a:r>
          <a:endParaRPr lang="en-US" sz="1200" kern="1200" dirty="0">
            <a:latin typeface=""/>
          </a:endParaRPr>
        </a:p>
      </dsp:txBody>
      <dsp:txXfrm>
        <a:off x="566740" y="2646269"/>
        <a:ext cx="937771" cy="937771"/>
      </dsp:txXfrm>
    </dsp:sp>
    <dsp:sp modelId="{2BF49055-0BC9-0D40-86FC-EEC0BC636D7F}">
      <dsp:nvSpPr>
        <dsp:cNvPr id="0" name=""/>
        <dsp:cNvSpPr/>
      </dsp:nvSpPr>
      <dsp:spPr>
        <a:xfrm rot="13114286">
          <a:off x="1895949" y="1946146"/>
          <a:ext cx="388046" cy="40113"/>
        </a:xfrm>
        <a:custGeom>
          <a:avLst/>
          <a:gdLst/>
          <a:ahLst/>
          <a:cxnLst/>
          <a:rect l="0" t="0" r="0" b="0"/>
          <a:pathLst>
            <a:path>
              <a:moveTo>
                <a:pt x="0" y="20056"/>
              </a:moveTo>
              <a:lnTo>
                <a:pt x="388046" y="20056"/>
              </a:lnTo>
            </a:path>
          </a:pathLst>
        </a:custGeom>
        <a:noFill/>
        <a:ln w="57150" cap="flat" cmpd="sng" algn="ctr">
          <a:solidFill>
            <a:srgbClr val="3366FF"/>
          </a:solidFill>
          <a:prstDash val="solid"/>
          <a:head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" kern="1200"/>
        </a:p>
      </dsp:txBody>
      <dsp:txXfrm rot="10800000">
        <a:off x="2080270" y="1956501"/>
        <a:ext cx="19402" cy="19402"/>
      </dsp:txXfrm>
    </dsp:sp>
    <dsp:sp modelId="{FDC287C4-748F-7B4B-904B-884708F917EC}">
      <dsp:nvSpPr>
        <dsp:cNvPr id="0" name=""/>
        <dsp:cNvSpPr/>
      </dsp:nvSpPr>
      <dsp:spPr>
        <a:xfrm>
          <a:off x="756737" y="768687"/>
          <a:ext cx="1326209" cy="1326209"/>
        </a:xfrm>
        <a:prstGeom prst="ellipse">
          <a:avLst/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"/>
            </a:rPr>
            <a:t>Other data-producing sources</a:t>
          </a:r>
          <a:endParaRPr lang="en-US" sz="1200" kern="1200" dirty="0">
            <a:latin typeface=""/>
          </a:endParaRPr>
        </a:p>
      </dsp:txBody>
      <dsp:txXfrm>
        <a:off x="950956" y="962906"/>
        <a:ext cx="937771" cy="937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25CB42-5754-2E42-BC47-2D28AE325DAA}" type="datetimeFigureOut">
              <a:rPr lang="en-US"/>
              <a:pPr>
                <a:defRPr/>
              </a:pPr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CBF1686-D61C-4B4C-9CC0-EF2343D2A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76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FCDF4741-74F8-B841-8C30-66E3725D6096}" type="datetimeFigureOut">
              <a:rPr lang="en-US"/>
              <a:pPr>
                <a:defRPr/>
              </a:pPr>
              <a:t>3/15/16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5974A96-DFFB-C144-8087-15282382E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51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0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C2CCC-44D0-4B40-9343-1A28B1A2D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48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Single slide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9639-C0D2-A746-9AD6-FEE097F08E8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263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Shape 360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NERSC Presentation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4/11/15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</a:t>
            </a:r>
            <a:r>
              <a:rPr lang="en-US" baseline="0" dirty="0" smtClean="0"/>
              <a:t> should have a facility dedicated to …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NERSC Presentation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39FEAFF0-7375-1D4A-A389-D6238357B121}" type="datetime1">
              <a:rPr lang="en-US" smtClean="0"/>
              <a:pPr/>
              <a:t>3/15/16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8B511CB-48C6-1D49-AC56-5A39CE8EA9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565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38" y="5832475"/>
            <a:ext cx="1573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Lab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7375"/>
            <a:ext cx="9080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Snet_Logo_Header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652463"/>
            <a:ext cx="3287712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7762875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69267"/>
            <a:ext cx="3657600" cy="1390121"/>
          </a:xfrm>
        </p:spPr>
        <p:txBody>
          <a:bodyPr anchor="b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2A163-54C0-964C-B429-AD63EC90F2AC}" type="datetime1">
              <a:rPr lang="en-US"/>
              <a:pPr>
                <a:defRPr/>
              </a:pPr>
              <a:t>3/15/16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9DC5-0D50-244C-8B5F-77FE4BE7C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BA070-C317-9242-9F22-9571CC7F1A9D}" type="datetime1">
              <a:rPr lang="en-US"/>
              <a:pPr>
                <a:defRPr/>
              </a:pPr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752FB-DA03-D14D-B545-3889A43891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8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Snet_Logo_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116638"/>
            <a:ext cx="1209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136525" cy="6848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97313"/>
            <a:ext cx="7772400" cy="1362075"/>
          </a:xfrm>
        </p:spPr>
        <p:txBody>
          <a:bodyPr anchor="t"/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124076"/>
            <a:ext cx="7772400" cy="1500187"/>
          </a:xfrm>
        </p:spPr>
        <p:txBody>
          <a:bodyPr bIns="18288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2C7FC-7DA3-224A-B814-4609BDC3D521}" type="datetime1">
              <a:rPr lang="en-US"/>
              <a:pPr>
                <a:defRPr/>
              </a:pPr>
              <a:t>3/15/16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84A7-9F83-FA42-AD77-1B3731E4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8163"/>
          </a:xfrm>
        </p:spPr>
        <p:txBody>
          <a:bodyPr/>
          <a:lstStyle>
            <a:lvl1pPr marL="228600" indent="-228600">
              <a:defRPr sz="1800"/>
            </a:lvl1pPr>
            <a:lvl2pPr marL="457200" indent="-228600">
              <a:buClr>
                <a:schemeClr val="bg2"/>
              </a:buClr>
              <a:defRPr sz="1600"/>
            </a:lvl2pPr>
            <a:lvl3pPr marL="685800" indent="-228600">
              <a:buClr>
                <a:schemeClr val="bg2"/>
              </a:buClr>
              <a:defRPr sz="1400"/>
            </a:lvl3pPr>
            <a:lvl4pPr marL="914400" indent="-228600">
              <a:buClr>
                <a:schemeClr val="bg2"/>
              </a:buClr>
              <a:defRPr sz="1200"/>
            </a:lvl4pPr>
            <a:lvl5pPr marL="1143000" indent="-228600"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348163"/>
          </a:xfrm>
        </p:spPr>
        <p:txBody>
          <a:bodyPr/>
          <a:lstStyle>
            <a:lvl1pPr marL="228600" indent="-228600">
              <a:defRPr sz="1800"/>
            </a:lvl1pPr>
            <a:lvl2pPr marL="457200" indent="-228600">
              <a:buClr>
                <a:schemeClr val="bg2"/>
              </a:buClr>
              <a:defRPr sz="1600"/>
            </a:lvl2pPr>
            <a:lvl3pPr marL="685800" indent="-228600">
              <a:buClr>
                <a:schemeClr val="bg2"/>
              </a:buClr>
              <a:defRPr sz="1400"/>
            </a:lvl3pPr>
            <a:lvl4pPr marL="914400" indent="-228600">
              <a:buClr>
                <a:schemeClr val="bg2"/>
              </a:buClr>
              <a:defRPr sz="1200"/>
            </a:lvl4pPr>
            <a:lvl5pPr marL="1143000" indent="-228600"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E7F2A-3C18-BB48-AF7D-32042ACCA231}" type="datetime1">
              <a:rPr lang="en-US"/>
              <a:pPr>
                <a:defRPr/>
              </a:pPr>
              <a:t>3/15/16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34363-D55A-B746-AC0D-B8A5947084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67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3488"/>
          </a:xfrm>
        </p:spPr>
        <p:txBody>
          <a:bodyPr/>
          <a:lstStyle>
            <a:lvl1pPr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3488"/>
          </a:xfrm>
        </p:spPr>
        <p:txBody>
          <a:bodyPr/>
          <a:lstStyle>
            <a:lvl1pPr>
              <a:defRPr sz="1800"/>
            </a:lvl1pPr>
            <a:lvl2pPr marL="457200" indent="-228600">
              <a:defRPr sz="1600"/>
            </a:lvl2pPr>
            <a:lvl3pPr marL="685800" indent="-228600">
              <a:defRPr sz="1400"/>
            </a:lvl3pPr>
            <a:lvl4pPr marL="914400" indent="-228600">
              <a:defRPr sz="1200"/>
            </a:lvl4pPr>
            <a:lvl5pPr marL="1143000" indent="-228600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332F-941A-D544-AE18-71DAC3CE7C05}" type="datetime1">
              <a:rPr lang="en-US"/>
              <a:pPr>
                <a:defRPr/>
              </a:pPr>
              <a:t>3/15/16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9A81F-5D2E-8D44-9304-54F116FA6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3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67E15-86BD-334E-9327-A1EE05D6E02F}" type="datetime1">
              <a:rPr lang="en-US"/>
              <a:pPr>
                <a:defRPr/>
              </a:pPr>
              <a:t>3/15/16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935CD-73E4-9B4F-B9BA-14C4A43C8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8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523D-06F1-DA4C-83AE-FB7F9418C1E3}" type="datetime1">
              <a:rPr lang="en-US"/>
              <a:pPr>
                <a:defRPr/>
              </a:pPr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DBE8A-18E9-A24F-9905-C4136FE28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0275" y="6483350"/>
            <a:ext cx="16859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9A9A9B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BE6DDD53-107F-204B-B182-96542FE482CF}" type="datetime1">
              <a:rPr lang="en-US"/>
              <a:pPr>
                <a:defRPr/>
              </a:pPr>
              <a:t>3/15/16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483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83350"/>
            <a:ext cx="447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C521F92F-E6B6-DD45-95BF-163E01EE4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ESnet_Logo_Foot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5" y="6116638"/>
            <a:ext cx="12096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36525" cy="6848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4" r:id="rId3"/>
    <p:sldLayoutId id="2147483710" r:id="rId4"/>
    <p:sldLayoutId id="2147483711" r:id="rId5"/>
    <p:sldLayoutId id="2147483712" r:id="rId6"/>
    <p:sldLayoutId id="2147483715" r:id="rId7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 Narrow" charset="0"/>
          <a:ea typeface="ＭＳ Ｐゴシック" charset="0"/>
          <a:cs typeface="ＭＳ Ｐゴシック" charset="0"/>
        </a:defRPr>
      </a:lvl9pPr>
    </p:titleStyle>
    <p:bodyStyle>
      <a:lvl1pPr marL="228600" indent="-228600" algn="l" defTabSz="457200" rtl="0" eaLnBrk="0" fontAlgn="base" hangingPunct="0">
        <a:spcBef>
          <a:spcPts val="875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8788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5000"/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8975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–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230188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1.jpeg"/><Relationship Id="rId5" Type="http://schemas.openxmlformats.org/officeDocument/2006/relationships/image" Target="../media/image12.jp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asterdata.es.net/science-dmz/" TargetMode="External"/><Relationship Id="rId4" Type="http://schemas.openxmlformats.org/officeDocument/2006/relationships/image" Target="../media/image17.gi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G"/><Relationship Id="rId8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mailto:engage@es.n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3" Type="http://schemas.openxmlformats.org/officeDocument/2006/relationships/image" Target="../media/image31.png"/><Relationship Id="rId1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hyperlink" Target="http://www.es.net/news-and-publications/esnet-news/2015/esnet-paves-way-for-hpc-superfacility-real-time-beamline-experiments/" TargetMode="External"/><Relationship Id="rId8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gage@es.net" TargetMode="External"/><Relationship Id="rId3" Type="http://schemas.openxmlformats.org/officeDocument/2006/relationships/hyperlink" Target="mailto:zurawski@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ngage@es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62875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 Narrow" charset="0"/>
              </a:rPr>
              <a:t>ESnet Overview</a:t>
            </a:r>
            <a:endParaRPr lang="en-US" dirty="0">
              <a:latin typeface="Arial Narrow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3657600" cy="1390650"/>
          </a:xfr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Arial Narrow" charset="0"/>
              </a:rPr>
              <a:t>Jason Zurawski – </a:t>
            </a:r>
            <a:r>
              <a:rPr lang="en-US" sz="1800" b="1" dirty="0">
                <a:latin typeface="Arial Narrow" charset="0"/>
                <a:hlinkClick r:id="rId2"/>
              </a:rPr>
              <a:t>zurawski@es.net</a:t>
            </a:r>
            <a:r>
              <a:rPr lang="en-US" sz="1800" b="1" dirty="0">
                <a:latin typeface="Arial Narrow" charset="0"/>
              </a:rPr>
              <a:t> </a:t>
            </a:r>
            <a:endParaRPr lang="en-US" sz="1800" b="1" dirty="0" smtClean="0">
              <a:latin typeface="Arial Narrow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Arial Narrow" charset="0"/>
              </a:rPr>
              <a:t>Science Engagement Engineer, </a:t>
            </a:r>
            <a:r>
              <a:rPr lang="en-US" sz="1800" dirty="0">
                <a:latin typeface="Arial Narrow" charset="0"/>
              </a:rPr>
              <a:t>ESnet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 Narrow" charset="0"/>
              </a:rPr>
              <a:t>Lawrence Berkeley National Laboratory</a:t>
            </a:r>
          </a:p>
        </p:txBody>
      </p:sp>
      <p:sp>
        <p:nvSpPr>
          <p:cNvPr id="11" name="Text Placeholder 11"/>
          <p:cNvSpPr txBox="1">
            <a:spLocks/>
          </p:cNvSpPr>
          <p:nvPr/>
        </p:nvSpPr>
        <p:spPr bwMode="auto">
          <a:xfrm>
            <a:off x="4833938" y="3868738"/>
            <a:ext cx="38433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4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bg2"/>
                </a:solidFill>
              </a:rPr>
              <a:t>Future Trends in Nuclear Physics Computing</a:t>
            </a:r>
            <a:endParaRPr lang="en-US" sz="1400" dirty="0" smtClean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400" dirty="0">
                <a:solidFill>
                  <a:schemeClr val="accent5"/>
                </a:solidFill>
              </a:rPr>
              <a:t>March </a:t>
            </a:r>
            <a:r>
              <a:rPr lang="en-US" sz="1400" dirty="0" smtClean="0">
                <a:solidFill>
                  <a:schemeClr val="accent5"/>
                </a:solidFill>
              </a:rPr>
              <a:t>18</a:t>
            </a:r>
            <a:r>
              <a:rPr lang="en-US" sz="1400" baseline="30000" dirty="0" smtClean="0">
                <a:solidFill>
                  <a:schemeClr val="accent5"/>
                </a:solidFill>
              </a:rPr>
              <a:t>th</a:t>
            </a:r>
            <a:r>
              <a:rPr lang="en-US" sz="1400" dirty="0" smtClean="0">
                <a:solidFill>
                  <a:schemeClr val="accent5"/>
                </a:solidFill>
              </a:rPr>
              <a:t> </a:t>
            </a:r>
            <a:r>
              <a:rPr lang="en-US" sz="1400" dirty="0">
                <a:solidFill>
                  <a:schemeClr val="accent5"/>
                </a:solidFill>
              </a:rPr>
              <a:t>2016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91063" y="3975100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1571"/>
            <a:ext cx="7992533" cy="1143000"/>
          </a:xfrm>
        </p:spPr>
        <p:txBody>
          <a:bodyPr/>
          <a:lstStyle/>
          <a:p>
            <a:r>
              <a:rPr lang="en-US" dirty="0" smtClean="0"/>
              <a:t>ESnet Strategy </a:t>
            </a:r>
            <a:br>
              <a:rPr lang="en-US" dirty="0" smtClean="0"/>
            </a:br>
            <a:r>
              <a:rPr lang="en-US" dirty="0" smtClean="0"/>
              <a:t>(in addition to world-class operations…)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6493849"/>
              </p:ext>
            </p:extLst>
          </p:nvPr>
        </p:nvGraphicFramePr>
        <p:xfrm>
          <a:off x="127000" y="1333500"/>
          <a:ext cx="8902700" cy="52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8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2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2" y="192553"/>
            <a:ext cx="86867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3200" b="1" dirty="0">
                <a:solidFill>
                  <a:srgbClr val="58585B"/>
                </a:solidFill>
                <a:latin typeface="+mj-lt"/>
              </a:rPr>
              <a:t>Network as </a:t>
            </a:r>
            <a:r>
              <a:rPr lang="en-US" sz="3200" b="1" strike="sngStrike" dirty="0">
                <a:solidFill>
                  <a:srgbClr val="58585B"/>
                </a:solidFill>
                <a:latin typeface="+mj-lt"/>
              </a:rPr>
              <a:t>Infrastructure</a:t>
            </a:r>
            <a:r>
              <a:rPr lang="en-US" sz="3200" b="1" dirty="0">
                <a:solidFill>
                  <a:srgbClr val="58585B"/>
                </a:solidFill>
                <a:latin typeface="+mj-lt"/>
              </a:rPr>
              <a:t> </a:t>
            </a:r>
            <a:r>
              <a:rPr lang="en-US" sz="3200" b="1" i="1" dirty="0">
                <a:solidFill>
                  <a:srgbClr val="58585B"/>
                </a:solidFill>
                <a:latin typeface="+mj-lt"/>
              </a:rPr>
              <a:t>Instrument</a:t>
            </a:r>
            <a:endParaRPr lang="en-US" sz="3200" b="1" i="1" dirty="0" smtClean="0">
              <a:solidFill>
                <a:srgbClr val="58585B"/>
              </a:solidFill>
              <a:latin typeface="+mj-lt"/>
            </a:endParaRPr>
          </a:p>
        </p:txBody>
      </p:sp>
      <p:pic>
        <p:nvPicPr>
          <p:cNvPr id="14" name="Picture 13" descr="Map4Gre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38" y="1427521"/>
            <a:ext cx="9030262" cy="3431499"/>
          </a:xfrm>
          <a:prstGeom prst="rect">
            <a:avLst/>
          </a:prstGeom>
        </p:spPr>
      </p:pic>
      <p:pic>
        <p:nvPicPr>
          <p:cNvPr id="7" name="Picture 6" descr="Kstar-hyung_Kim_NFRI_Kore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65" y="872913"/>
            <a:ext cx="1533202" cy="1022773"/>
          </a:xfrm>
          <a:prstGeom prst="rect">
            <a:avLst/>
          </a:prstGeom>
        </p:spPr>
      </p:pic>
      <p:pic>
        <p:nvPicPr>
          <p:cNvPr id="11" name="Picture 10" descr="3365376865_53bc10afaa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969" y="1057746"/>
            <a:ext cx="1332871" cy="999654"/>
          </a:xfrm>
          <a:prstGeom prst="rect">
            <a:avLst/>
          </a:prstGeom>
        </p:spPr>
      </p:pic>
      <p:pic>
        <p:nvPicPr>
          <p:cNvPr id="13" name="Picture 12" descr="2182152599_5f6d0a26f7_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06" y="965733"/>
            <a:ext cx="1524864" cy="993595"/>
          </a:xfrm>
          <a:prstGeom prst="rect">
            <a:avLst/>
          </a:prstGeom>
        </p:spPr>
      </p:pic>
      <p:pic>
        <p:nvPicPr>
          <p:cNvPr id="9" name="Picture 4" descr="G:\Capital Projects\Project Management\Martinez\CRT\Drawings and Renderings\Renderings\2012\CRT Southwest View 1204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65" y="4319403"/>
            <a:ext cx="1618850" cy="107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3252736045_152f04dbb4_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666" y="4571606"/>
            <a:ext cx="1530369" cy="1223996"/>
          </a:xfrm>
          <a:prstGeom prst="rect">
            <a:avLst/>
          </a:prstGeom>
        </p:spPr>
      </p:pic>
      <p:pic>
        <p:nvPicPr>
          <p:cNvPr id="10" name="Picture 9" descr="sns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360" y="4247022"/>
            <a:ext cx="1715280" cy="12239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738" y="5944607"/>
            <a:ext cx="6655291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2400" b="1" i="1" dirty="0" smtClean="0">
                <a:solidFill>
                  <a:srgbClr val="58585B"/>
                </a:solidFill>
              </a:rPr>
              <a:t>Connectivity</a:t>
            </a:r>
            <a:r>
              <a:rPr lang="en-US" sz="2400" dirty="0" smtClean="0">
                <a:solidFill>
                  <a:srgbClr val="58585B"/>
                </a:solidFill>
              </a:rPr>
              <a:t> is the first step – </a:t>
            </a:r>
            <a:r>
              <a:rPr lang="en-US" sz="2400" b="1" i="1" dirty="0" smtClean="0">
                <a:solidFill>
                  <a:srgbClr val="58585B"/>
                </a:solidFill>
              </a:rPr>
              <a:t>usability</a:t>
            </a:r>
            <a:r>
              <a:rPr lang="en-US" sz="2400" dirty="0" smtClean="0">
                <a:solidFill>
                  <a:srgbClr val="58585B"/>
                </a:solidFill>
              </a:rPr>
              <a:t> must follow</a:t>
            </a:r>
            <a:endParaRPr lang="en-US" sz="2400" dirty="0">
              <a:solidFill>
                <a:srgbClr val="58585B"/>
              </a:solidFill>
            </a:endParaRPr>
          </a:p>
          <a:p>
            <a:pPr algn="r">
              <a:spcBef>
                <a:spcPts val="880"/>
              </a:spcBef>
              <a:buClr>
                <a:srgbClr val="2DB2CF"/>
              </a:buClr>
            </a:pPr>
            <a:endParaRPr lang="en-US" dirty="0">
              <a:solidFill>
                <a:srgbClr val="5858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9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Map4Gre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38" y="1427521"/>
            <a:ext cx="9030262" cy="3431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6858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endParaRPr lang="en-US" sz="2000" dirty="0" smtClean="0">
              <a:solidFill>
                <a:srgbClr val="58585B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62000" y="1599085"/>
            <a:ext cx="184666" cy="4826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051699" y="1497485"/>
            <a:ext cx="136267" cy="635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6401" y="1891185"/>
            <a:ext cx="540265" cy="241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06401" y="2204452"/>
            <a:ext cx="447933" cy="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21733" y="3016250"/>
            <a:ext cx="487233" cy="804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3365" y="3280831"/>
            <a:ext cx="355601" cy="16510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127383" y="1649885"/>
            <a:ext cx="355600" cy="431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52051" y="2284885"/>
            <a:ext cx="355600" cy="431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57317" y="2132485"/>
            <a:ext cx="83066" cy="584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292733" y="2132485"/>
            <a:ext cx="107434" cy="584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552051" y="2386485"/>
            <a:ext cx="508000" cy="4254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44018" y="2176988"/>
            <a:ext cx="508000" cy="4254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87384" y="2024589"/>
            <a:ext cx="273050" cy="52599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17018" y="1872189"/>
            <a:ext cx="70366" cy="5969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476234" y="1783288"/>
            <a:ext cx="139700" cy="767293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955534" y="3803650"/>
            <a:ext cx="247650" cy="6159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587234" y="3905250"/>
            <a:ext cx="209550" cy="622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92300" y="4171950"/>
            <a:ext cx="62876" cy="4889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549525" y="4254500"/>
            <a:ext cx="209550" cy="622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879725" y="4337050"/>
            <a:ext cx="0" cy="5397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298700" y="2677581"/>
            <a:ext cx="355600" cy="4318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2203450" y="2550581"/>
            <a:ext cx="0" cy="5461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870816" y="1758384"/>
            <a:ext cx="508000" cy="4254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950200" y="2885012"/>
            <a:ext cx="431800" cy="2667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070334" y="2751662"/>
            <a:ext cx="431800" cy="381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359134" y="2906181"/>
            <a:ext cx="419100" cy="3810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854434" y="3005662"/>
            <a:ext cx="95766" cy="3619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801482" y="1764734"/>
            <a:ext cx="0" cy="3873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7554348" y="1771084"/>
            <a:ext cx="132834" cy="4000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7217282" y="1910784"/>
            <a:ext cx="337066" cy="2667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8166100" y="2459563"/>
            <a:ext cx="431800" cy="133349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40268" y="150211"/>
            <a:ext cx="846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3200" b="1" dirty="0" smtClean="0">
                <a:solidFill>
                  <a:srgbClr val="58585B"/>
                </a:solidFill>
                <a:latin typeface="+mj-lt"/>
              </a:rPr>
              <a:t>80% of ESnet traffic originates or terminates outside the DOE complex.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4875" y="4859020"/>
            <a:ext cx="713740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880"/>
              </a:spcBef>
              <a:buClr>
                <a:srgbClr val="2DB2CF"/>
              </a:buClr>
            </a:pPr>
            <a:r>
              <a:rPr lang="en-US" sz="2400" dirty="0" err="1" smtClean="0">
                <a:solidFill>
                  <a:srgbClr val="58585B"/>
                </a:solidFill>
              </a:rPr>
              <a:t>ESnet’s</a:t>
            </a:r>
            <a:r>
              <a:rPr lang="en-US" sz="2400" dirty="0" smtClean="0">
                <a:solidFill>
                  <a:srgbClr val="58585B"/>
                </a:solidFill>
              </a:rPr>
              <a:t> success is </a:t>
            </a:r>
            <a:r>
              <a:rPr lang="en-US" sz="2400" b="1" dirty="0" smtClean="0">
                <a:solidFill>
                  <a:srgbClr val="58585B"/>
                </a:solidFill>
              </a:rPr>
              <a:t>necessary but not sufficie</a:t>
            </a:r>
            <a:r>
              <a:rPr lang="en-US" sz="2400" dirty="0" smtClean="0">
                <a:solidFill>
                  <a:srgbClr val="58585B"/>
                </a:solidFill>
              </a:rPr>
              <a:t>nt for DOE,  because networks </a:t>
            </a:r>
            <a:r>
              <a:rPr lang="en-US" sz="2400" dirty="0" smtClean="0"/>
              <a:t>share fate</a:t>
            </a:r>
            <a:r>
              <a:rPr lang="en-US" sz="2400" dirty="0" smtClean="0">
                <a:solidFill>
                  <a:srgbClr val="58585B"/>
                </a:solidFill>
              </a:rPr>
              <a:t>. SC invests nearly $1B/year in university research: </a:t>
            </a:r>
            <a:r>
              <a:rPr lang="en-US" sz="2400" b="1" dirty="0" smtClean="0">
                <a:solidFill>
                  <a:srgbClr val="58585B"/>
                </a:solidFill>
              </a:rPr>
              <a:t>campus networks </a:t>
            </a:r>
            <a:r>
              <a:rPr lang="en-US" sz="2400" b="1" dirty="0" smtClean="0"/>
              <a:t>matter</a:t>
            </a:r>
            <a:r>
              <a:rPr lang="en-US" sz="2400" dirty="0" smtClean="0">
                <a:solidFill>
                  <a:srgbClr val="58585B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1514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824" y="185084"/>
            <a:ext cx="6456037" cy="575876"/>
          </a:xfrm>
        </p:spPr>
        <p:txBody>
          <a:bodyPr/>
          <a:lstStyle/>
          <a:p>
            <a:r>
              <a:rPr lang="en-US" sz="3200" dirty="0" smtClean="0"/>
              <a:t>The Science DMZ in 1 Slide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268" y="850514"/>
            <a:ext cx="8493532" cy="567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Consists of </a:t>
            </a:r>
            <a:r>
              <a:rPr lang="en-US" b="1" dirty="0" smtClean="0"/>
              <a:t>four key components</a:t>
            </a:r>
            <a:r>
              <a:rPr lang="en-US" dirty="0" smtClean="0"/>
              <a:t>, all required:</a:t>
            </a:r>
          </a:p>
          <a:p>
            <a:r>
              <a:rPr lang="en-US" dirty="0" smtClean="0"/>
              <a:t>“Friction free” network path</a:t>
            </a:r>
          </a:p>
          <a:p>
            <a:pPr lvl="1"/>
            <a:r>
              <a:rPr lang="en-US" sz="1800" dirty="0" smtClean="0"/>
              <a:t>Highly capable network devices (wire-speed, deep queues)</a:t>
            </a:r>
          </a:p>
          <a:p>
            <a:pPr lvl="1"/>
            <a:r>
              <a:rPr lang="en-US" sz="1800" dirty="0" smtClean="0"/>
              <a:t>Virtual circuit connectivity option</a:t>
            </a:r>
          </a:p>
          <a:p>
            <a:pPr lvl="1"/>
            <a:r>
              <a:rPr lang="en-US" sz="1800" dirty="0" smtClean="0"/>
              <a:t>Security policy and enforcement specific to science workflows</a:t>
            </a:r>
          </a:p>
          <a:p>
            <a:pPr lvl="1"/>
            <a:r>
              <a:rPr lang="en-US" sz="1800" dirty="0" smtClean="0"/>
              <a:t>Located at or near site perimeter if possible</a:t>
            </a:r>
          </a:p>
          <a:p>
            <a:r>
              <a:rPr lang="en-US" dirty="0" smtClean="0"/>
              <a:t>Dedicated, high-performance Data Transfer Nodes (DTNs)</a:t>
            </a:r>
            <a:endParaRPr lang="en-US" dirty="0"/>
          </a:p>
          <a:p>
            <a:pPr lvl="1"/>
            <a:r>
              <a:rPr lang="en-US" sz="1800" dirty="0" smtClean="0"/>
              <a:t>Hardware, operating system, libraries all optimized for transfer</a:t>
            </a:r>
          </a:p>
          <a:p>
            <a:pPr lvl="1"/>
            <a:r>
              <a:rPr lang="en-US" sz="1800" dirty="0" smtClean="0"/>
              <a:t>Includes optimized data transfer tools such as Globus Online</a:t>
            </a:r>
            <a:r>
              <a:rPr lang="en-US" sz="1800" dirty="0"/>
              <a:t> </a:t>
            </a:r>
            <a:r>
              <a:rPr lang="en-US" sz="1800" dirty="0" smtClean="0"/>
              <a:t>and GridFTP</a:t>
            </a:r>
          </a:p>
          <a:p>
            <a:r>
              <a:rPr lang="en-US" dirty="0" smtClean="0"/>
              <a:t>Performance measurement/test node</a:t>
            </a:r>
          </a:p>
          <a:p>
            <a:pPr lvl="1"/>
            <a:r>
              <a:rPr lang="en-US" sz="1800" dirty="0" err="1" smtClean="0"/>
              <a:t>perfSONAR</a:t>
            </a:r>
            <a:endParaRPr lang="en-US" sz="1800" dirty="0" smtClean="0"/>
          </a:p>
          <a:p>
            <a:r>
              <a:rPr lang="en-US" dirty="0" smtClean="0"/>
              <a:t>Engagement with end users</a:t>
            </a:r>
            <a:endParaRPr lang="en-US" dirty="0"/>
          </a:p>
          <a:p>
            <a:pPr marL="0" lvl="1" indent="-57150">
              <a:buNone/>
            </a:pPr>
            <a:r>
              <a:rPr lang="en-US" dirty="0" smtClean="0"/>
              <a:t>						Details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://fasterdata.es.net/science-dmz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header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417" y="4865891"/>
            <a:ext cx="2143253" cy="474418"/>
          </a:xfrm>
          <a:prstGeom prst="rect">
            <a:avLst/>
          </a:prstGeom>
        </p:spPr>
      </p:pic>
      <p:pic>
        <p:nvPicPr>
          <p:cNvPr id="9" name="Picture 8" descr="300px-Free_body_frictionless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123" y="1739900"/>
            <a:ext cx="2278529" cy="1549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675926" y="317765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Wikipedia</a:t>
            </a:r>
            <a:endParaRPr lang="en-US" sz="600" dirty="0">
              <a:solidFill>
                <a:srgbClr val="FF0000"/>
              </a:solidFill>
            </a:endParaRPr>
          </a:p>
        </p:txBody>
      </p:sp>
      <p:pic>
        <p:nvPicPr>
          <p:cNvPr id="4" name="Picture 3" descr="globu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3736896"/>
            <a:ext cx="939800" cy="901700"/>
          </a:xfrm>
          <a:prstGeom prst="rect">
            <a:avLst/>
          </a:prstGeom>
        </p:spPr>
      </p:pic>
      <p:pic>
        <p:nvPicPr>
          <p:cNvPr id="13" name="Picture 12" descr="IMG_2206 cop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24" y="691525"/>
            <a:ext cx="8719295" cy="5829304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8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62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84" y="68801"/>
            <a:ext cx="8992616" cy="858838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Science DMZ now recognized as a global best practice. 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237669" y="1929295"/>
            <a:ext cx="1842912" cy="1073380"/>
          </a:xfrm>
          <a:custGeom>
            <a:avLst/>
            <a:gdLst>
              <a:gd name="connsiteX0" fmla="*/ 0 w 794312"/>
              <a:gd name="connsiteY0" fmla="*/ 41646 h 473446"/>
              <a:gd name="connsiteX1" fmla="*/ 533400 w 794312"/>
              <a:gd name="connsiteY1" fmla="*/ 16246 h 473446"/>
              <a:gd name="connsiteX2" fmla="*/ 762000 w 794312"/>
              <a:gd name="connsiteY2" fmla="*/ 257546 h 473446"/>
              <a:gd name="connsiteX3" fmla="*/ 787400 w 794312"/>
              <a:gd name="connsiteY3" fmla="*/ 473446 h 47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4312" h="473446">
                <a:moveTo>
                  <a:pt x="0" y="41646"/>
                </a:moveTo>
                <a:cubicBezTo>
                  <a:pt x="203200" y="10954"/>
                  <a:pt x="406400" y="-19737"/>
                  <a:pt x="533400" y="16246"/>
                </a:cubicBezTo>
                <a:cubicBezTo>
                  <a:pt x="660400" y="52229"/>
                  <a:pt x="719667" y="181346"/>
                  <a:pt x="762000" y="257546"/>
                </a:cubicBezTo>
                <a:cubicBezTo>
                  <a:pt x="804333" y="333746"/>
                  <a:pt x="795866" y="403596"/>
                  <a:pt x="787400" y="473446"/>
                </a:cubicBezTo>
              </a:path>
            </a:pathLst>
          </a:custGeom>
          <a:ln w="31750">
            <a:tailEnd type="stealth" w="lg" len="lg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8" descr="traffic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815" y="782623"/>
            <a:ext cx="3659418" cy="2438085"/>
          </a:xfrm>
          <a:prstGeom prst="rect">
            <a:avLst/>
          </a:prstGeom>
        </p:spPr>
      </p:pic>
      <p:pic>
        <p:nvPicPr>
          <p:cNvPr id="13" name="Picture 12" descr="rai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275" y="3101581"/>
            <a:ext cx="3927645" cy="22140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512" y="3257540"/>
            <a:ext cx="5072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NSF is investing $60M to promote adoption by US universities (among other CI goals). Fourth funding round underway. </a:t>
            </a:r>
          </a:p>
          <a:p>
            <a:endParaRPr lang="en-US" dirty="0">
              <a:solidFill>
                <a:srgbClr val="8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&gt;120 universities in the US have deployed this DOE architecture.</a:t>
            </a:r>
          </a:p>
          <a:p>
            <a:endParaRPr lang="en-US" dirty="0">
              <a:solidFill>
                <a:srgbClr val="8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In addition: USDA, NIH – with NASA,  NOAA investigating.</a:t>
            </a:r>
          </a:p>
          <a:p>
            <a:endParaRPr lang="en-US" dirty="0">
              <a:solidFill>
                <a:srgbClr val="800000"/>
              </a:solidFill>
              <a:latin typeface="Calibri"/>
            </a:endParaRPr>
          </a:p>
          <a:p>
            <a:r>
              <a:rPr lang="en-US" dirty="0" smtClean="0">
                <a:solidFill>
                  <a:srgbClr val="800000"/>
                </a:solidFill>
                <a:latin typeface="Calibri"/>
              </a:rPr>
              <a:t>Australian, Canadian universities following suit. </a:t>
            </a:r>
            <a:endParaRPr lang="en-US" dirty="0">
              <a:solidFill>
                <a:srgbClr val="800000"/>
              </a:solidFill>
              <a:latin typeface="Calibri"/>
            </a:endParaRPr>
          </a:p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59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What’s next? Evolution of Science DMZ as a  </a:t>
            </a:r>
            <a:r>
              <a:rPr lang="en-US" i="1" dirty="0" smtClean="0">
                <a:solidFill>
                  <a:srgbClr val="800000"/>
                </a:solidFill>
              </a:rPr>
              <a:t>regional </a:t>
            </a:r>
            <a:r>
              <a:rPr lang="en-US" dirty="0" smtClean="0">
                <a:solidFill>
                  <a:srgbClr val="800000"/>
                </a:solidFill>
              </a:rPr>
              <a:t>cyberinfrastructure platform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9" name="Picture 8" descr="Screen Shot 2015-03-20 at 7.2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080" y="1443038"/>
            <a:ext cx="5595020" cy="29257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6" y="4663496"/>
            <a:ext cx="8081964" cy="1896059"/>
          </a:xfrm>
          <a:solidFill>
            <a:schemeClr val="bg1"/>
          </a:solidFill>
          <a:ln w="38100" cmpd="sng"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Recent announcement of </a:t>
            </a:r>
            <a:r>
              <a:rPr lang="en-US" b="1" dirty="0" smtClean="0"/>
              <a:t>Pacific Research Platform initiative</a:t>
            </a:r>
            <a:r>
              <a:rPr lang="en-US" dirty="0" smtClean="0"/>
              <a:t>:</a:t>
            </a:r>
          </a:p>
          <a:p>
            <a:r>
              <a:rPr lang="en-US" dirty="0"/>
              <a:t>f</a:t>
            </a:r>
            <a:r>
              <a:rPr lang="en-US" dirty="0" smtClean="0"/>
              <a:t>irst large-scale effort to coordinate and integrate Science DMZs</a:t>
            </a:r>
          </a:p>
          <a:p>
            <a:r>
              <a:rPr lang="en-US" dirty="0"/>
              <a:t>p</a:t>
            </a:r>
            <a:r>
              <a:rPr lang="en-US" dirty="0" smtClean="0"/>
              <a:t>articipation by </a:t>
            </a:r>
            <a:r>
              <a:rPr lang="en-US" b="1" dirty="0" smtClean="0"/>
              <a:t>all major California R&amp;E institutions, CENIC, ESnet</a:t>
            </a:r>
          </a:p>
          <a:p>
            <a:r>
              <a:rPr lang="en-US" dirty="0" smtClean="0"/>
              <a:t>announced </a:t>
            </a:r>
            <a:r>
              <a:rPr lang="en-US" b="1" dirty="0" smtClean="0"/>
              <a:t>March 6</a:t>
            </a:r>
            <a:r>
              <a:rPr lang="en-US" dirty="0" smtClean="0"/>
              <a:t>: http</a:t>
            </a:r>
            <a:r>
              <a:rPr lang="en-US" dirty="0"/>
              <a:t>://</a:t>
            </a:r>
            <a:r>
              <a:rPr lang="en-US" dirty="0" err="1"/>
              <a:t>cenic.org</a:t>
            </a:r>
            <a:r>
              <a:rPr lang="en-US" dirty="0"/>
              <a:t>/news/item/high-performance-big-science-pacific-research-platform-debuts-at-cenic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195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470375" y="1334039"/>
            <a:ext cx="8011199" cy="670190"/>
          </a:xfrm>
          <a:prstGeom prst="rect">
            <a:avLst/>
          </a:prstGeom>
          <a:solidFill>
            <a:srgbClr val="BDE0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 dirty="0" smtClean="0">
                <a:latin typeface="Calibri"/>
                <a:ea typeface="Calibri"/>
                <a:cs typeface="Calibri"/>
                <a:sym typeface="Calibri"/>
              </a:rPr>
              <a:t>By 2025, DOE light sources will </a:t>
            </a:r>
            <a:r>
              <a:rPr lang="en-US" sz="1600" b="1" dirty="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1600" b="1" i="0" u="none" strike="noStrike" cap="none" baseline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transformed by high-resolution detectors, advanced mathematical analysis techniques, robotics, software automation, programmable networks. 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3307628" y="2237775"/>
            <a:ext cx="2336700" cy="738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latin typeface="Calibri"/>
                <a:ea typeface="Calibri"/>
                <a:cs typeface="Calibri"/>
                <a:sym typeface="Calibri"/>
              </a:rPr>
              <a:t>Detectors capable of generating terabit data streams.</a:t>
            </a:r>
          </a:p>
        </p:txBody>
      </p:sp>
      <p:sp>
        <p:nvSpPr>
          <p:cNvPr id="344" name="Shape 344"/>
          <p:cNvSpPr txBox="1"/>
          <p:nvPr/>
        </p:nvSpPr>
        <p:spPr>
          <a:xfrm>
            <a:off x="6428285" y="2736448"/>
            <a:ext cx="1983299" cy="138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Computational tools for analysis, data reduction</a:t>
            </a:r>
            <a:r>
              <a:rPr lang="en-US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400" b="0" i="0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feature extraction </a:t>
            </a:r>
            <a:r>
              <a:rPr lang="en-US" sz="1400" b="0" i="1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in situ</a:t>
            </a:r>
            <a:r>
              <a:rPr lang="en-US" sz="1400" b="0" i="0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, using advanced algorithms </a:t>
            </a:r>
            <a:r>
              <a:rPr lang="en-US" sz="1400" b="0" i="0" u="none" strike="noStrike" cap="none" baseline="0" dirty="0" smtClean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US" sz="1400" b="0" i="0" u="none" strike="noStrike" cap="none" dirty="0" smtClean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r>
              <a:rPr lang="en-US" sz="1400" dirty="0" smtClean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pecialized   </a:t>
            </a:r>
            <a:r>
              <a:rPr lang="en-US" dirty="0" smtClean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1400" b="0" i="0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hardware.</a:t>
            </a:r>
          </a:p>
        </p:txBody>
      </p:sp>
      <p:sp>
        <p:nvSpPr>
          <p:cNvPr id="345" name="Shape 345"/>
          <p:cNvSpPr txBox="1"/>
          <p:nvPr/>
        </p:nvSpPr>
        <p:spPr>
          <a:xfrm>
            <a:off x="6301282" y="5289594"/>
            <a:ext cx="1951499" cy="95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Increased scientific throughput from robotics and automation software.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864063" y="4836635"/>
            <a:ext cx="1993499" cy="1169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Data management and </a:t>
            </a:r>
            <a:r>
              <a:rPr lang="en-US" sz="1400" b="0" i="0" u="none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sharing, with federated identity management and flexible access control.</a:t>
            </a:r>
          </a:p>
        </p:txBody>
      </p:sp>
      <p:sp>
        <p:nvSpPr>
          <p:cNvPr id="347" name="Shape 347"/>
          <p:cNvSpPr txBox="1"/>
          <p:nvPr/>
        </p:nvSpPr>
        <p:spPr>
          <a:xfrm>
            <a:off x="3370417" y="5766832"/>
            <a:ext cx="2471400" cy="95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>
                <a:solidFill>
                  <a:srgbClr val="194963"/>
                </a:solidFill>
                <a:latin typeface="Calibri"/>
                <a:ea typeface="Calibri"/>
                <a:cs typeface="Calibri"/>
                <a:sym typeface="Calibri"/>
              </a:rPr>
              <a:t>Post-processing: reconstruction, inter-comparison, simulation, visualization.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638058" y="2372700"/>
            <a:ext cx="1968000" cy="138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0" i="0" u="none" strike="noStrike" cap="none" baseline="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Integration of experimental and computational facilities in real time, using programmable networks.</a:t>
            </a:r>
          </a:p>
        </p:txBody>
      </p:sp>
      <p:cxnSp>
        <p:nvCxnSpPr>
          <p:cNvPr id="349" name="Shape 349"/>
          <p:cNvCxnSpPr/>
          <p:nvPr/>
        </p:nvCxnSpPr>
        <p:spPr>
          <a:xfrm>
            <a:off x="4497362" y="3024062"/>
            <a:ext cx="20699" cy="5564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0" name="Shape 350"/>
          <p:cNvCxnSpPr/>
          <p:nvPr/>
        </p:nvCxnSpPr>
        <p:spPr>
          <a:xfrm flipH="1">
            <a:off x="5841875" y="3892675"/>
            <a:ext cx="843599" cy="437999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1" name="Shape 351"/>
          <p:cNvCxnSpPr>
            <a:stCxn id="345" idx="1"/>
          </p:cNvCxnSpPr>
          <p:nvPr/>
        </p:nvCxnSpPr>
        <p:spPr>
          <a:xfrm rot="10800000">
            <a:off x="5574682" y="5197494"/>
            <a:ext cx="726600" cy="5691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2" name="Shape 352"/>
          <p:cNvCxnSpPr>
            <a:stCxn id="347" idx="0"/>
          </p:cNvCxnSpPr>
          <p:nvPr/>
        </p:nvCxnSpPr>
        <p:spPr>
          <a:xfrm rot="10800000">
            <a:off x="4606117" y="5448232"/>
            <a:ext cx="0" cy="3186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050" y="3749462"/>
            <a:ext cx="2562225" cy="1447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Shape 354"/>
          <p:cNvCxnSpPr/>
          <p:nvPr/>
        </p:nvCxnSpPr>
        <p:spPr>
          <a:xfrm>
            <a:off x="2315150" y="3522700"/>
            <a:ext cx="982800" cy="6162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355" name="Shape 355"/>
          <p:cNvCxnSpPr/>
          <p:nvPr/>
        </p:nvCxnSpPr>
        <p:spPr>
          <a:xfrm rot="10800000" flipH="1">
            <a:off x="2914831" y="5143608"/>
            <a:ext cx="455699" cy="15870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11297" y="451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58585B"/>
                </a:solidFill>
                <a:latin typeface="Calibri"/>
              </a:rPr>
              <a:t>Superfacility instances </a:t>
            </a:r>
            <a:r>
              <a:rPr lang="en-US" noProof="0" dirty="0" smtClean="0">
                <a:solidFill>
                  <a:srgbClr val="58585B"/>
                </a:solidFill>
                <a:latin typeface="Calibri"/>
              </a:rPr>
              <a:t>multiply.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976521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053177942"/>
              </p:ext>
            </p:extLst>
          </p:nvPr>
        </p:nvGraphicFramePr>
        <p:xfrm>
          <a:off x="608065" y="993534"/>
          <a:ext cx="8109925" cy="5484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0667791"/>
              </p:ext>
            </p:extLst>
          </p:nvPr>
        </p:nvGraphicFramePr>
        <p:xfrm>
          <a:off x="1668994" y="931333"/>
          <a:ext cx="5951007" cy="51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Shape 288"/>
          <p:cNvSpPr txBox="1">
            <a:spLocks/>
          </p:cNvSpPr>
          <p:nvPr/>
        </p:nvSpPr>
        <p:spPr>
          <a:xfrm>
            <a:off x="10757494" y="1090179"/>
            <a:ext cx="2920409" cy="3673092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>
            <a:lvl1pPr marL="228600" indent="-228600" algn="l" defTabSz="457200" rtl="0" eaLnBrk="1" latinLnBrk="0" hangingPunct="1">
              <a:spcBef>
                <a:spcPct val="0"/>
              </a:spcBef>
              <a:buNone/>
              <a:defRPr sz="3200" b="0" i="0" u="none" kern="1200" cap="none">
                <a:solidFill>
                  <a:srgbClr val="FFFFFF"/>
                </a:solidFill>
                <a:latin typeface="Helvetica Neue Bold Condensed"/>
                <a:ea typeface="+mj-ea"/>
                <a:cs typeface="Helvetica Neue Bold Condensed"/>
              </a:defRPr>
            </a:lvl1pPr>
          </a:lstStyle>
          <a:p>
            <a:pPr algn="ctr">
              <a:spcBef>
                <a:spcPts val="0"/>
              </a:spcBef>
            </a:pPr>
            <a:endParaRPr lang="en" sz="2400" dirty="0">
              <a:solidFill>
                <a:srgbClr val="000000"/>
              </a:solidFill>
            </a:endParaRPr>
          </a:p>
        </p:txBody>
      </p:sp>
      <p:pic>
        <p:nvPicPr>
          <p:cNvPr id="18" name="Shape 20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870738" y="2840181"/>
            <a:ext cx="1567171" cy="154709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4206" y="0"/>
            <a:ext cx="9009794" cy="7504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58585B"/>
                </a:solidFill>
                <a:latin typeface="Calibri"/>
              </a:rPr>
              <a:t>Superfacility</a:t>
            </a:r>
            <a:r>
              <a:rPr lang="en-US" sz="2800" dirty="0">
                <a:solidFill>
                  <a:srgbClr val="58585B"/>
                </a:solidFill>
                <a:latin typeface="Calibri"/>
              </a:rPr>
              <a:t> Vision: : A network of connected facilities, software and expertise to enable new modes of discovery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1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429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576"/>
            <a:ext cx="8255000" cy="1143000"/>
          </a:xfrm>
        </p:spPr>
        <p:txBody>
          <a:bodyPr/>
          <a:lstStyle/>
          <a:p>
            <a:r>
              <a:rPr lang="en-US" dirty="0" err="1"/>
              <a:t>Superfacility</a:t>
            </a:r>
            <a:r>
              <a:rPr lang="en-US" dirty="0"/>
              <a:t> Prototype and Use Case :  </a:t>
            </a:r>
            <a:r>
              <a:rPr lang="en-US" dirty="0" smtClean="0"/>
              <a:t>Process </a:t>
            </a:r>
            <a:r>
              <a:rPr lang="en-US" dirty="0"/>
              <a:t>of science transformed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1" y="2506138"/>
            <a:ext cx="4343398" cy="4525963"/>
          </a:xfrm>
        </p:spPr>
        <p:txBody>
          <a:bodyPr>
            <a:normAutofit/>
          </a:bodyPr>
          <a:lstStyle/>
          <a:p>
            <a:pPr lvl="2"/>
            <a:endParaRPr lang="en-US" dirty="0" smtClean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7998" y="1700245"/>
            <a:ext cx="8011239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Real-time analysis of ‘slot-die’ technique for printing organic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photovoltaics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, using ALS + NERSC (SPOT Suite for reduction, 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remeshing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, analysis) +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OLCF (</a:t>
            </a:r>
            <a:r>
              <a:rPr lang="en-US" sz="2000" b="1" dirty="0" err="1" smtClean="0">
                <a:solidFill>
                  <a:prstClr val="black"/>
                </a:solidFill>
                <a:latin typeface="Calibri"/>
              </a:rPr>
              <a:t>HipGISAXS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 running on Titan w/ 8000 GPUs).  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 descr="ESnet_Blue_Circle_Stamp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5680" y="3467551"/>
            <a:ext cx="1877568" cy="1877568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773248" y="3805240"/>
            <a:ext cx="568286" cy="318027"/>
          </a:xfrm>
          <a:prstGeom prst="straightConnector1">
            <a:avLst/>
          </a:prstGeom>
          <a:ln w="34925"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326088" y="4440240"/>
            <a:ext cx="474133" cy="0"/>
          </a:xfrm>
          <a:prstGeom prst="straightConnector1">
            <a:avLst/>
          </a:prstGeom>
          <a:ln w="34925"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LS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745" y="3844243"/>
            <a:ext cx="1736722" cy="1191994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5773248" y="4758267"/>
            <a:ext cx="568286" cy="270933"/>
          </a:xfrm>
          <a:prstGeom prst="straightConnector1">
            <a:avLst/>
          </a:prstGeom>
          <a:ln w="34925">
            <a:headEnd type="triangle" w="lg" len="med"/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ERS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167" y="3232159"/>
            <a:ext cx="859366" cy="858409"/>
          </a:xfrm>
          <a:prstGeom prst="rect">
            <a:avLst/>
          </a:prstGeom>
        </p:spPr>
      </p:pic>
      <p:pic>
        <p:nvPicPr>
          <p:cNvPr id="15" name="Picture 14" descr="OLCF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761" y="4902200"/>
            <a:ext cx="2578105" cy="4005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49574" y="3661364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600" dirty="0" smtClean="0">
                <a:solidFill>
                  <a:srgbClr val="58585B"/>
                </a:solidFill>
                <a:latin typeface="Calibri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69001" y="4580581"/>
            <a:ext cx="288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1600" dirty="0" smtClean="0">
                <a:solidFill>
                  <a:srgbClr val="58585B"/>
                </a:solidFill>
                <a:latin typeface="Calibri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195" y="5494856"/>
            <a:ext cx="6799802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1400" dirty="0">
                <a:solidFill>
                  <a:srgbClr val="58585B"/>
                </a:solidFill>
                <a:latin typeface="Calibri"/>
                <a:hlinkClick r:id="rId7"/>
              </a:rPr>
              <a:t>http://www.es.net/news-and-publications/esnet-news/2015/esnet-paves-way-for-hpc-superfacility-real-time-beamline-experiments</a:t>
            </a:r>
            <a:r>
              <a:rPr lang="en-US" sz="1400" dirty="0" smtClean="0">
                <a:solidFill>
                  <a:srgbClr val="58585B"/>
                </a:solidFill>
                <a:latin typeface="Calibri"/>
                <a:hlinkClick r:id="rId7"/>
              </a:rPr>
              <a:t>/</a:t>
            </a:r>
            <a:endParaRPr lang="en-US" sz="1400" dirty="0" smtClean="0">
              <a:solidFill>
                <a:srgbClr val="58585B"/>
              </a:solidFill>
              <a:latin typeface="Calibri"/>
            </a:endParaRPr>
          </a:p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1400" dirty="0" smtClean="0">
                <a:solidFill>
                  <a:srgbClr val="58585B"/>
                </a:solidFill>
                <a:latin typeface="Calibri"/>
              </a:rPr>
              <a:t>Results presented at March 2015 meeting of American Physical Society by Alex Hexemer.  </a:t>
            </a:r>
          </a:p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1400" dirty="0" smtClean="0">
                <a:solidFill>
                  <a:srgbClr val="58585B"/>
                </a:solidFill>
                <a:latin typeface="Calibri"/>
              </a:rPr>
              <a:t>Additional DOE contributions: </a:t>
            </a:r>
            <a:r>
              <a:rPr lang="en-US" sz="1400" b="1" dirty="0" smtClean="0">
                <a:solidFill>
                  <a:srgbClr val="58585B"/>
                </a:solidFill>
                <a:latin typeface="Calibri"/>
              </a:rPr>
              <a:t>GLOBUS</a:t>
            </a:r>
            <a:r>
              <a:rPr lang="en-US" sz="1400" dirty="0" smtClean="0">
                <a:solidFill>
                  <a:srgbClr val="58585B"/>
                </a:solidFill>
                <a:latin typeface="Calibri"/>
              </a:rPr>
              <a:t> (ANL), </a:t>
            </a:r>
            <a:r>
              <a:rPr lang="en-US" sz="1400" b="1" dirty="0" smtClean="0">
                <a:solidFill>
                  <a:srgbClr val="58585B"/>
                </a:solidFill>
                <a:latin typeface="Calibri"/>
              </a:rPr>
              <a:t>CAMERA</a:t>
            </a:r>
            <a:r>
              <a:rPr lang="en-US" sz="1400" dirty="0" smtClean="0">
                <a:solidFill>
                  <a:srgbClr val="58585B"/>
                </a:solidFill>
                <a:latin typeface="Calibri"/>
              </a:rPr>
              <a:t> (Berkeley Lab)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8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949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762875" cy="1470025"/>
          </a:xfrm>
        </p:spPr>
        <p:txBody>
          <a:bodyPr/>
          <a:lstStyle/>
          <a:p>
            <a:pPr algn="r" eaLnBrk="1" hangingPunct="1"/>
            <a:r>
              <a:rPr lang="en-US" sz="7200" dirty="0" smtClean="0">
                <a:latin typeface="Arial Narrow" charset="0"/>
                <a:hlinkClick r:id="rId2"/>
              </a:rPr>
              <a:t>engage@es.net</a:t>
            </a:r>
            <a:r>
              <a:rPr lang="en-US" sz="7200" dirty="0" smtClean="0">
                <a:latin typeface="Arial Narrow" charset="0"/>
              </a:rPr>
              <a:t> </a:t>
            </a:r>
            <a:endParaRPr lang="en-US" sz="7200" dirty="0">
              <a:latin typeface="Arial Narrow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914400" y="3868738"/>
            <a:ext cx="3657600" cy="1390650"/>
          </a:xfrm>
        </p:spPr>
        <p:txBody>
          <a:bodyPr/>
          <a:lstStyle/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b="1" dirty="0">
                <a:latin typeface="Arial Narrow" charset="0"/>
              </a:rPr>
              <a:t>Jason Zurawski – </a:t>
            </a:r>
            <a:r>
              <a:rPr lang="en-US" sz="1800" b="1" dirty="0">
                <a:latin typeface="Arial Narrow" charset="0"/>
                <a:hlinkClick r:id="rId3"/>
              </a:rPr>
              <a:t>zurawski@es.net</a:t>
            </a:r>
            <a:r>
              <a:rPr lang="en-US" sz="1800" b="1" dirty="0">
                <a:latin typeface="Arial Narrow" charset="0"/>
              </a:rPr>
              <a:t> </a:t>
            </a:r>
            <a:endParaRPr lang="en-US" sz="1800" b="1" dirty="0" smtClean="0">
              <a:latin typeface="Arial Narrow" charset="0"/>
            </a:endParaRP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>
                <a:latin typeface="Arial Narrow" charset="0"/>
              </a:rPr>
              <a:t>Science Engagement Engineer, </a:t>
            </a:r>
            <a:r>
              <a:rPr lang="en-US" sz="1800" dirty="0">
                <a:latin typeface="Arial Narrow" charset="0"/>
              </a:rPr>
              <a:t>ESnet</a:t>
            </a:r>
          </a:p>
          <a:p>
            <a:pPr eaLnBrk="1" hangingPunct="1">
              <a:spcBef>
                <a:spcPts val="300"/>
              </a:spcBef>
              <a:spcAft>
                <a:spcPts val="300"/>
              </a:spcAft>
            </a:pPr>
            <a:r>
              <a:rPr lang="en-US" sz="1800" dirty="0">
                <a:latin typeface="Arial Narrow" charset="0"/>
              </a:rPr>
              <a:t>Lawrence Berkeley National Laboratory</a:t>
            </a:r>
          </a:p>
        </p:txBody>
      </p:sp>
      <p:sp>
        <p:nvSpPr>
          <p:cNvPr id="11" name="Text Placeholder 11"/>
          <p:cNvSpPr txBox="1">
            <a:spLocks/>
          </p:cNvSpPr>
          <p:nvPr/>
        </p:nvSpPr>
        <p:spPr bwMode="auto">
          <a:xfrm>
            <a:off x="4833938" y="3868738"/>
            <a:ext cx="384333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en-US" sz="1400" dirty="0" smtClean="0">
              <a:solidFill>
                <a:schemeClr val="bg2"/>
              </a:solidFill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1400" dirty="0">
                <a:solidFill>
                  <a:schemeClr val="bg2"/>
                </a:solidFill>
              </a:rPr>
              <a:t>Future Trends in Nuclear Physics Computing</a:t>
            </a:r>
            <a:endParaRPr lang="en-US" sz="1400" dirty="0" smtClean="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</a:pPr>
            <a:r>
              <a:rPr lang="en-US" sz="1400" dirty="0">
                <a:solidFill>
                  <a:schemeClr val="accent5"/>
                </a:solidFill>
              </a:rPr>
              <a:t>March </a:t>
            </a:r>
            <a:r>
              <a:rPr lang="en-US" sz="1400" dirty="0" smtClean="0">
                <a:solidFill>
                  <a:schemeClr val="accent5"/>
                </a:solidFill>
              </a:rPr>
              <a:t>18</a:t>
            </a:r>
            <a:r>
              <a:rPr lang="en-US" sz="1400" baseline="30000" dirty="0" smtClean="0">
                <a:solidFill>
                  <a:schemeClr val="accent5"/>
                </a:solidFill>
              </a:rPr>
              <a:t>th</a:t>
            </a:r>
            <a:r>
              <a:rPr lang="en-US" sz="1400" dirty="0" smtClean="0">
                <a:solidFill>
                  <a:schemeClr val="accent5"/>
                </a:solidFill>
              </a:rPr>
              <a:t> </a:t>
            </a:r>
            <a:r>
              <a:rPr lang="en-US" sz="1400" dirty="0">
                <a:solidFill>
                  <a:schemeClr val="accent5"/>
                </a:solidFill>
              </a:rPr>
              <a:t>2016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691063" y="3975100"/>
            <a:ext cx="0" cy="12842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1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 descr="1-DSC_03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8" y="568744"/>
            <a:ext cx="8965017" cy="519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6" name="Picture 5" descr="07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4" y="0"/>
            <a:ext cx="8122734" cy="608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5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81" name="TextShape 2"/>
          <p:cNvSpPr txBox="1"/>
          <p:nvPr/>
        </p:nvSpPr>
        <p:spPr>
          <a:xfrm>
            <a:off x="457200" y="1548717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ESnet is a special-purpose </a:t>
            </a:r>
            <a:r>
              <a:rPr lang="en-US" sz="3200" dirty="0" smtClean="0">
                <a:solidFill>
                  <a:schemeClr val="accent2"/>
                </a:solidFill>
                <a:latin typeface="Calibri"/>
              </a:rPr>
              <a:t>mission network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, funded by the US Congress to support scientific goals of the Department of Energy.  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We see networking as a means to an end:  </a:t>
            </a:r>
            <a:r>
              <a:rPr lang="en-US" sz="3200" dirty="0" smtClean="0">
                <a:solidFill>
                  <a:schemeClr val="accent2"/>
                </a:solidFill>
                <a:latin typeface="Calibri"/>
              </a:rPr>
              <a:t>scientific productivity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.</a:t>
            </a: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We aim to create a world in which </a:t>
            </a:r>
            <a:r>
              <a:rPr lang="en-US" sz="3200" dirty="0" smtClean="0">
                <a:solidFill>
                  <a:schemeClr val="accent2"/>
                </a:solidFill>
                <a:latin typeface="Calibri"/>
              </a:rPr>
              <a:t>discovery is unconstrained by geography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. </a:t>
            </a:r>
            <a:endParaRPr lang="en-US" sz="32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strike="noStrike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0000"/>
              </a:solidFill>
              <a:latin typeface="Calibri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Background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Map4Gre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38" y="1427521"/>
            <a:ext cx="9030262" cy="3431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0267" y="370353"/>
            <a:ext cx="3145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3200" b="1" dirty="0" smtClean="0">
                <a:solidFill>
                  <a:srgbClr val="58585B"/>
                </a:solidFill>
                <a:latin typeface="+mj-lt"/>
              </a:rPr>
              <a:t>This is not an ISP. </a:t>
            </a:r>
          </a:p>
        </p:txBody>
      </p:sp>
    </p:spTree>
    <p:extLst>
      <p:ext uri="{BB962C8B-B14F-4D97-AF65-F5344CB8AC3E}">
        <p14:creationId xmlns:p14="http://schemas.microsoft.com/office/powerpoint/2010/main" val="1281015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2" y="192553"/>
            <a:ext cx="8686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3200" b="1" dirty="0" smtClean="0">
                <a:solidFill>
                  <a:srgbClr val="58585B"/>
                </a:solidFill>
                <a:latin typeface="+mj-lt"/>
              </a:rPr>
              <a:t>It’s a DOE user facility designed to overcome the constraints of geography.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2" y="5020134"/>
            <a:ext cx="6246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880"/>
              </a:spcBef>
              <a:buClr>
                <a:srgbClr val="2DB2CF"/>
              </a:buClr>
            </a:pPr>
            <a:r>
              <a:rPr lang="en-US" sz="2800" dirty="0" smtClean="0">
                <a:solidFill>
                  <a:srgbClr val="58585B"/>
                </a:solidFill>
              </a:rPr>
              <a:t>We do this by offering unique capabilities and optimizing the facility for data acquisition, data placement, data sharing, data mobility.</a:t>
            </a:r>
          </a:p>
        </p:txBody>
      </p:sp>
      <p:pic>
        <p:nvPicPr>
          <p:cNvPr id="7" name="Picture 6" descr="Map4Gre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38" y="1427521"/>
            <a:ext cx="9030262" cy="34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5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8" name="Picture 7" descr="Map4Greg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738" y="1427521"/>
            <a:ext cx="9030262" cy="3431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6443" y="385285"/>
            <a:ext cx="55487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800" dirty="0" smtClean="0">
                <a:solidFill>
                  <a:srgbClr val="58585B"/>
                </a:solidFill>
                <a:latin typeface="Calibri"/>
              </a:rPr>
              <a:t>                                         </a:t>
            </a:r>
            <a:r>
              <a:rPr lang="en-US" sz="3200" b="1" dirty="0" smtClean="0">
                <a:solidFill>
                  <a:srgbClr val="58585B"/>
                </a:solidFill>
                <a:latin typeface="Calibri"/>
              </a:rPr>
              <a:t>           Why?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13713" y="1045973"/>
            <a:ext cx="241300" cy="106222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8641" y="4893094"/>
            <a:ext cx="786551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880"/>
              </a:spcBef>
              <a:buClr>
                <a:srgbClr val="2DB2CF"/>
              </a:buClr>
            </a:pPr>
            <a:r>
              <a:rPr lang="en-US" sz="2400" dirty="0" smtClean="0">
                <a:solidFill>
                  <a:srgbClr val="58585B"/>
                </a:solidFill>
                <a:latin typeface="Calibri"/>
              </a:rPr>
              <a:t>Immediate driver: more capacity for </a:t>
            </a:r>
            <a:r>
              <a:rPr lang="en-US" sz="2400" dirty="0" smtClean="0">
                <a:solidFill>
                  <a:srgbClr val="C0504D"/>
                </a:solidFill>
                <a:latin typeface="Calibri"/>
              </a:rPr>
              <a:t>LHC Run 2</a:t>
            </a:r>
            <a:r>
              <a:rPr lang="en-US" sz="2400" dirty="0" smtClean="0">
                <a:solidFill>
                  <a:srgbClr val="58585B"/>
                </a:solidFill>
                <a:latin typeface="Calibri"/>
              </a:rPr>
              <a:t>.  But the extension supports </a:t>
            </a:r>
            <a:r>
              <a:rPr lang="en-US" sz="2400" dirty="0" smtClean="0">
                <a:solidFill>
                  <a:srgbClr val="C0504D"/>
                </a:solidFill>
                <a:latin typeface="Calibri"/>
              </a:rPr>
              <a:t>all DOE missions</a:t>
            </a:r>
            <a:r>
              <a:rPr lang="en-US" sz="2400" dirty="0" smtClean="0">
                <a:solidFill>
                  <a:srgbClr val="58585B"/>
                </a:solidFill>
                <a:latin typeface="Calibri"/>
              </a:rPr>
              <a:t>, reducing barriers to European collaborators / instruments.  </a:t>
            </a:r>
            <a:r>
              <a:rPr lang="en-US" sz="2400" dirty="0" smtClean="0">
                <a:solidFill>
                  <a:srgbClr val="C0504D"/>
                </a:solidFill>
                <a:latin typeface="Calibri"/>
              </a:rPr>
              <a:t>Note AUP change</a:t>
            </a:r>
            <a:r>
              <a:rPr lang="en-US" sz="2400" dirty="0" smtClean="0">
                <a:solidFill>
                  <a:srgbClr val="58585B"/>
                </a:solidFill>
                <a:latin typeface="Calibri"/>
              </a:rPr>
              <a:t>.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217444" y="3263900"/>
            <a:ext cx="437356" cy="6858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16700" y="3860800"/>
            <a:ext cx="1689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80"/>
              </a:spcBef>
              <a:buClr>
                <a:srgbClr val="2DB2CF"/>
              </a:buClr>
            </a:pPr>
            <a:r>
              <a:rPr lang="en-US" sz="2000" dirty="0" smtClean="0">
                <a:solidFill>
                  <a:srgbClr val="C0504D"/>
                </a:solidFill>
                <a:latin typeface="Calibri"/>
              </a:rPr>
              <a:t>25% of ESnet traffic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-1125835" y="384997"/>
            <a:ext cx="78949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880"/>
              </a:spcBef>
              <a:buClr>
                <a:srgbClr val="2DB2CF"/>
              </a:buClr>
            </a:pPr>
            <a:r>
              <a:rPr lang="en-US" sz="2800" dirty="0" smtClean="0">
                <a:solidFill>
                  <a:srgbClr val="58585B"/>
                </a:solidFill>
                <a:latin typeface="Calibri"/>
              </a:rPr>
              <a:t>                                         </a:t>
            </a:r>
            <a:r>
              <a:rPr lang="en-US" sz="3200" b="1" dirty="0" smtClean="0">
                <a:solidFill>
                  <a:srgbClr val="58585B"/>
                </a:solidFill>
                <a:latin typeface="Calibri"/>
              </a:rPr>
              <a:t>           340Gbps extension. </a:t>
            </a:r>
          </a:p>
        </p:txBody>
      </p:sp>
    </p:spTree>
    <p:extLst>
      <p:ext uri="{BB962C8B-B14F-4D97-AF65-F5344CB8AC3E}">
        <p14:creationId xmlns:p14="http://schemas.microsoft.com/office/powerpoint/2010/main" val="265364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 descr="line_199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50" y="0"/>
            <a:ext cx="8653087" cy="60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069930" y="6613560"/>
            <a:ext cx="297971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3/15/16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2" name="Picture 1" descr="bar_stacked_20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3" y="0"/>
            <a:ext cx="8255427" cy="611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37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33335"/>
      </a:dk1>
      <a:lt1>
        <a:sysClr val="window" lastClr="FFFFFF"/>
      </a:lt1>
      <a:dk2>
        <a:srgbClr val="3B3A3C"/>
      </a:dk2>
      <a:lt2>
        <a:srgbClr val="707273"/>
      </a:lt2>
      <a:accent1>
        <a:srgbClr val="2DB2CF"/>
      </a:accent1>
      <a:accent2>
        <a:srgbClr val="266782"/>
      </a:accent2>
      <a:accent3>
        <a:srgbClr val="9DBA3B"/>
      </a:accent3>
      <a:accent4>
        <a:srgbClr val="767879"/>
      </a:accent4>
      <a:accent5>
        <a:srgbClr val="58585B"/>
      </a:accent5>
      <a:accent6>
        <a:srgbClr val="D2E9EE"/>
      </a:accent6>
      <a:hlink>
        <a:srgbClr val="266782"/>
      </a:hlink>
      <a:folHlink>
        <a:srgbClr val="504F81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880"/>
          </a:spcBef>
          <a:buClr>
            <a:schemeClr val="accent1"/>
          </a:buCl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35191</TotalTime>
  <Words>1054</Words>
  <Application>Microsoft Macintosh PowerPoint</Application>
  <PresentationFormat>On-screen Show (4:3)</PresentationFormat>
  <Paragraphs>144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ESnet Overview</vt:lpstr>
      <vt:lpstr>PowerPoint Presentation</vt:lpstr>
      <vt:lpstr>PowerPoint Presentation</vt:lpstr>
      <vt:lpstr>ESnet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ESnet Strategy  (in addition to world-class operations…)</vt:lpstr>
      <vt:lpstr>PowerPoint Presentation</vt:lpstr>
      <vt:lpstr>PowerPoint Presentation</vt:lpstr>
      <vt:lpstr>The Science DMZ in 1 Slide</vt:lpstr>
      <vt:lpstr>Science DMZ now recognized as a global best practice. </vt:lpstr>
      <vt:lpstr>What’s next? Evolution of Science DMZ as a  regional cyberinfrastructure platform. </vt:lpstr>
      <vt:lpstr>PowerPoint Presentation</vt:lpstr>
      <vt:lpstr>PowerPoint Presentation</vt:lpstr>
      <vt:lpstr>Superfacility Prototype and Use Case :  Process of science transformed</vt:lpstr>
      <vt:lpstr>engage@es.net </vt:lpstr>
    </vt:vector>
  </TitlesOfParts>
  <Company>Lawrence Berkekley Nationl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Jason Zurawski</cp:lastModifiedBy>
  <cp:revision>506</cp:revision>
  <cp:lastPrinted>2014-05-19T17:57:32Z</cp:lastPrinted>
  <dcterms:created xsi:type="dcterms:W3CDTF">2014-05-16T17:40:12Z</dcterms:created>
  <dcterms:modified xsi:type="dcterms:W3CDTF">2016-03-15T20:40:19Z</dcterms:modified>
</cp:coreProperties>
</file>