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82" r:id="rId1"/>
    <p:sldMasterId id="2147483798" r:id="rId2"/>
  </p:sldMasterIdLst>
  <p:notesMasterIdLst>
    <p:notesMasterId r:id="rId31"/>
  </p:notesMasterIdLst>
  <p:handoutMasterIdLst>
    <p:handoutMasterId r:id="rId32"/>
  </p:handoutMasterIdLst>
  <p:sldIdLst>
    <p:sldId id="943" r:id="rId3"/>
    <p:sldId id="977" r:id="rId4"/>
    <p:sldId id="993" r:id="rId5"/>
    <p:sldId id="996" r:id="rId6"/>
    <p:sldId id="978" r:id="rId7"/>
    <p:sldId id="979" r:id="rId8"/>
    <p:sldId id="945" r:id="rId9"/>
    <p:sldId id="981" r:id="rId10"/>
    <p:sldId id="982" r:id="rId11"/>
    <p:sldId id="983" r:id="rId12"/>
    <p:sldId id="984" r:id="rId13"/>
    <p:sldId id="985" r:id="rId14"/>
    <p:sldId id="986" r:id="rId15"/>
    <p:sldId id="980" r:id="rId16"/>
    <p:sldId id="987" r:id="rId17"/>
    <p:sldId id="988" r:id="rId18"/>
    <p:sldId id="997" r:id="rId19"/>
    <p:sldId id="964" r:id="rId20"/>
    <p:sldId id="962" r:id="rId21"/>
    <p:sldId id="990" r:id="rId22"/>
    <p:sldId id="991" r:id="rId23"/>
    <p:sldId id="992" r:id="rId24"/>
    <p:sldId id="989" r:id="rId25"/>
    <p:sldId id="995" r:id="rId26"/>
    <p:sldId id="999" r:id="rId27"/>
    <p:sldId id="998" r:id="rId28"/>
    <p:sldId id="994" r:id="rId29"/>
    <p:sldId id="870" r:id="rId30"/>
  </p:sldIdLst>
  <p:sldSz cx="9144000" cy="6858000" type="screen4x3"/>
  <p:notesSz cx="6946900" cy="9220200"/>
  <p:custDataLst>
    <p:tags r:id="rId33"/>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 S Cardman" initials="LSC" lastIdx="9" clrIdx="0"/>
  <p:cmAuthor id="1" name="foremast" initials="tf" lastIdx="31" clrIdx="1"/>
  <p:cmAuthor id="2" name="sprouse" initials="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FFCC"/>
    <a:srgbClr val="FF3300"/>
    <a:srgbClr val="69A02C"/>
    <a:srgbClr val="78B832"/>
    <a:srgbClr val="E7E200"/>
    <a:srgbClr val="FFCC99"/>
    <a:srgbClr val="FFCCCC"/>
    <a:srgbClr val="663300"/>
    <a:srgbClr val="F6FD99"/>
    <a:srgbClr val="BABAE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4" autoAdjust="0"/>
    <p:restoredTop sz="98808" autoAdjust="0"/>
  </p:normalViewPr>
  <p:slideViewPr>
    <p:cSldViewPr>
      <p:cViewPr varScale="1">
        <p:scale>
          <a:sx n="90" d="100"/>
          <a:sy n="90" d="100"/>
        </p:scale>
        <p:origin x="-1020" y="-114"/>
      </p:cViewPr>
      <p:guideLst>
        <p:guide orient="horz" pos="2160"/>
        <p:guide pos="2880"/>
      </p:guideLst>
    </p:cSldViewPr>
  </p:slideViewPr>
  <p:outlineViewPr>
    <p:cViewPr>
      <p:scale>
        <a:sx n="33" d="100"/>
        <a:sy n="33" d="100"/>
      </p:scale>
      <p:origin x="0" y="1590"/>
    </p:cViewPr>
  </p:outlineViewPr>
  <p:notesTextViewPr>
    <p:cViewPr>
      <p:scale>
        <a:sx n="100" d="100"/>
        <a:sy n="100" d="100"/>
      </p:scale>
      <p:origin x="0" y="0"/>
    </p:cViewPr>
  </p:notesTextViewPr>
  <p:sorterViewPr>
    <p:cViewPr>
      <p:scale>
        <a:sx n="100" d="100"/>
        <a:sy n="100" d="100"/>
      </p:scale>
      <p:origin x="0" y="10390"/>
    </p:cViewPr>
  </p:sorterViewPr>
  <p:notesViewPr>
    <p:cSldViewPr>
      <p:cViewPr varScale="1">
        <p:scale>
          <a:sx n="66" d="100"/>
          <a:sy n="66" d="100"/>
        </p:scale>
        <p:origin x="-3234" y="-102"/>
      </p:cViewPr>
      <p:guideLst>
        <p:guide orient="horz" pos="2904"/>
        <p:guide pos="218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2007_Workbook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9186144222090884"/>
          <c:y val="0.2583241781602435"/>
          <c:w val="0.69123293963254551"/>
          <c:h val="0.71661298277240149"/>
        </c:manualLayout>
      </c:layout>
      <c:pieChart>
        <c:varyColors val="1"/>
        <c:ser>
          <c:idx val="0"/>
          <c:order val="0"/>
          <c:explosion val="2"/>
          <c:dLbls>
            <c:dLbl>
              <c:idx val="0"/>
              <c:layout>
                <c:manualLayout>
                  <c:x val="-0.22212514659071889"/>
                  <c:y val="-0.20836143556256706"/>
                </c:manualLayout>
              </c:layout>
              <c:spPr/>
              <c:txPr>
                <a:bodyPr/>
                <a:lstStyle/>
                <a:p>
                  <a:pPr>
                    <a:defRPr sz="900">
                      <a:latin typeface="Arial" pitchFamily="34" charset="0"/>
                      <a:cs typeface="Arial" pitchFamily="34" charset="0"/>
                    </a:defRPr>
                  </a:pPr>
                  <a:endParaRPr lang="en-US"/>
                </a:p>
              </c:txPr>
              <c:dLblPos val="bestFit"/>
              <c:showVal val="1"/>
              <c:showCatName val="1"/>
            </c:dLbl>
            <c:dLbl>
              <c:idx val="1"/>
              <c:layout>
                <c:manualLayout>
                  <c:x val="-4.0746930455867851E-2"/>
                  <c:y val="6.7008915460321894E-2"/>
                </c:manualLayout>
              </c:layout>
              <c:dLblPos val="bestFit"/>
              <c:showVal val="1"/>
              <c:showCatName val="1"/>
            </c:dLbl>
            <c:dLbl>
              <c:idx val="2"/>
              <c:layout>
                <c:manualLayout>
                  <c:x val="-3.7242891327888002E-2"/>
                  <c:y val="5.3636472384651704E-2"/>
                </c:manualLayout>
              </c:layout>
              <c:dLblPos val="bestFit"/>
              <c:showVal val="1"/>
              <c:showCatName val="1"/>
            </c:dLbl>
            <c:dLbl>
              <c:idx val="3"/>
              <c:layout>
                <c:manualLayout>
                  <c:x val="-7.905636583203203E-2"/>
                  <c:y val="-7.7144807301232118E-2"/>
                </c:manualLayout>
              </c:layout>
              <c:dLblPos val="bestFit"/>
              <c:showVal val="1"/>
              <c:showCatName val="1"/>
            </c:dLbl>
            <c:dLbl>
              <c:idx val="5"/>
              <c:layout>
                <c:manualLayout>
                  <c:x val="0.17161415094760021"/>
                  <c:y val="-0.14662678793057837"/>
                </c:manualLayout>
              </c:layout>
              <c:dLblPos val="bestFit"/>
              <c:showVal val="1"/>
              <c:showCatName val="1"/>
            </c:dLbl>
            <c:dLbl>
              <c:idx val="8"/>
              <c:delete val="1"/>
            </c:dLbl>
            <c:txPr>
              <a:bodyPr/>
              <a:lstStyle/>
              <a:p>
                <a:pPr>
                  <a:defRPr sz="656">
                    <a:latin typeface="Arial" pitchFamily="34" charset="0"/>
                    <a:cs typeface="Arial" pitchFamily="34" charset="0"/>
                  </a:defRPr>
                </a:pPr>
                <a:endParaRPr lang="en-US"/>
              </a:p>
            </c:txPr>
            <c:dLblPos val="bestFit"/>
            <c:showVal val="1"/>
            <c:showCatName val="1"/>
            <c:showLeaderLines val="1"/>
          </c:dLbls>
          <c:cat>
            <c:strRef>
              <c:f>Sheet2!$A$5:$A$13</c:f>
              <c:strCache>
                <c:ptCount val="9"/>
                <c:pt idx="0">
                  <c:v>Nuclear Physics</c:v>
                </c:pt>
                <c:pt idx="1">
                  <c:v>Other Science</c:v>
                </c:pt>
                <c:pt idx="2">
                  <c:v>High Energy Physics</c:v>
                </c:pt>
                <c:pt idx="3">
                  <c:v>Basic Energy Sciences</c:v>
                </c:pt>
                <c:pt idx="4">
                  <c:v>Biological &amp; Environmental Research</c:v>
                </c:pt>
                <c:pt idx="5">
                  <c:v>Advanced Scientific Computing Research</c:v>
                </c:pt>
                <c:pt idx="6">
                  <c:v>Work For Others</c:v>
                </c:pt>
                <c:pt idx="7">
                  <c:v>Energy Efficiency and Renewable Energy</c:v>
                </c:pt>
                <c:pt idx="8">
                  <c:v>Other DOE</c:v>
                </c:pt>
              </c:strCache>
            </c:strRef>
          </c:cat>
          <c:val>
            <c:numRef>
              <c:f>Sheet2!$B$5:$B$13</c:f>
              <c:numCache>
                <c:formatCode>0.0</c:formatCode>
                <c:ptCount val="9"/>
                <c:pt idx="0">
                  <c:v>115.383</c:v>
                </c:pt>
                <c:pt idx="1">
                  <c:v>9.7360000000000024</c:v>
                </c:pt>
                <c:pt idx="2">
                  <c:v>1.8959999999999742</c:v>
                </c:pt>
                <c:pt idx="3">
                  <c:v>1.4889999999999737</c:v>
                </c:pt>
                <c:pt idx="4">
                  <c:v>0.51900000000000002</c:v>
                </c:pt>
                <c:pt idx="5">
                  <c:v>5.8000000000000114E-2</c:v>
                </c:pt>
                <c:pt idx="6">
                  <c:v>5.9560000000000004</c:v>
                </c:pt>
                <c:pt idx="7">
                  <c:v>8.0000000000000224E-2</c:v>
                </c:pt>
                <c:pt idx="8">
                  <c:v>2.300000000000001E-2</c:v>
                </c:pt>
              </c:numCache>
            </c:numRef>
          </c:val>
        </c:ser>
        <c:dLbls>
          <c:showVal val="1"/>
        </c:dLbls>
        <c:firstSliceAng val="0"/>
      </c:pieChart>
      <c:spPr>
        <a:noFill/>
        <a:ln w="20835">
          <a:noFill/>
        </a:ln>
      </c:spPr>
    </c:plotArea>
    <c:plotVisOnly val="1"/>
    <c:dispBlanksAs val="zero"/>
  </c:chart>
  <c:spPr>
    <a:noFill/>
    <a:ln>
      <a:noFill/>
    </a:ln>
  </c:spPr>
  <c:txPr>
    <a:bodyPr/>
    <a:lstStyle/>
    <a:p>
      <a:pPr>
        <a:defRPr sz="820" b="1" baseline="0">
          <a:latin typeface="Times New Roman" pitchFamily="18" charset="0"/>
          <a:cs typeface="Times New Roman" pitchFamily="18" charset="0"/>
        </a:defRPr>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hdr" sz="quarter"/>
          </p:nvPr>
        </p:nvSpPr>
        <p:spPr bwMode="auto">
          <a:xfrm>
            <a:off x="5" y="2"/>
            <a:ext cx="3012526" cy="457972"/>
          </a:xfrm>
          <a:prstGeom prst="rect">
            <a:avLst/>
          </a:prstGeom>
          <a:noFill/>
          <a:ln w="9525">
            <a:noFill/>
            <a:miter lim="800000"/>
            <a:headEnd/>
            <a:tailEnd/>
          </a:ln>
          <a:effectLst/>
        </p:spPr>
        <p:txBody>
          <a:bodyPr vert="horz" wrap="square" lIns="91473" tIns="45739" rIns="91473" bIns="45739" numCol="1" anchor="t" anchorCtr="0" compatLnSpc="1">
            <a:prstTxWarp prst="textNoShape">
              <a:avLst/>
            </a:prstTxWarp>
          </a:bodyPr>
          <a:lstStyle>
            <a:lvl1pPr defTabSz="916312" eaLnBrk="1" hangingPunct="1">
              <a:defRPr sz="1200" smtClean="0"/>
            </a:lvl1pPr>
          </a:lstStyle>
          <a:p>
            <a:pPr>
              <a:defRPr/>
            </a:pPr>
            <a:endParaRPr lang="en-US" dirty="0"/>
          </a:p>
        </p:txBody>
      </p:sp>
      <p:sp>
        <p:nvSpPr>
          <p:cNvPr id="297987" name="Rectangle 3"/>
          <p:cNvSpPr>
            <a:spLocks noGrp="1" noChangeArrowheads="1"/>
          </p:cNvSpPr>
          <p:nvPr>
            <p:ph type="dt" sz="quarter" idx="1"/>
          </p:nvPr>
        </p:nvSpPr>
        <p:spPr bwMode="auto">
          <a:xfrm>
            <a:off x="3932806" y="2"/>
            <a:ext cx="3012526" cy="457972"/>
          </a:xfrm>
          <a:prstGeom prst="rect">
            <a:avLst/>
          </a:prstGeom>
          <a:noFill/>
          <a:ln w="9525">
            <a:noFill/>
            <a:miter lim="800000"/>
            <a:headEnd/>
            <a:tailEnd/>
          </a:ln>
          <a:effectLst/>
        </p:spPr>
        <p:txBody>
          <a:bodyPr vert="horz" wrap="square" lIns="91473" tIns="45739" rIns="91473" bIns="45739" numCol="1" anchor="t" anchorCtr="0" compatLnSpc="1">
            <a:prstTxWarp prst="textNoShape">
              <a:avLst/>
            </a:prstTxWarp>
          </a:bodyPr>
          <a:lstStyle>
            <a:lvl1pPr algn="r" defTabSz="916312" eaLnBrk="1" hangingPunct="1">
              <a:defRPr sz="1200" smtClean="0"/>
            </a:lvl1pPr>
          </a:lstStyle>
          <a:p>
            <a:pPr>
              <a:defRPr/>
            </a:pPr>
            <a:endParaRPr lang="en-US" dirty="0"/>
          </a:p>
        </p:txBody>
      </p:sp>
      <p:sp>
        <p:nvSpPr>
          <p:cNvPr id="297988" name="Rectangle 4"/>
          <p:cNvSpPr>
            <a:spLocks noGrp="1" noChangeArrowheads="1"/>
          </p:cNvSpPr>
          <p:nvPr>
            <p:ph type="ftr" sz="quarter" idx="2"/>
          </p:nvPr>
        </p:nvSpPr>
        <p:spPr bwMode="auto">
          <a:xfrm>
            <a:off x="5" y="8760674"/>
            <a:ext cx="3012526" cy="457972"/>
          </a:xfrm>
          <a:prstGeom prst="rect">
            <a:avLst/>
          </a:prstGeom>
          <a:noFill/>
          <a:ln w="9525">
            <a:noFill/>
            <a:miter lim="800000"/>
            <a:headEnd/>
            <a:tailEnd/>
          </a:ln>
          <a:effectLst/>
        </p:spPr>
        <p:txBody>
          <a:bodyPr vert="horz" wrap="square" lIns="91473" tIns="45739" rIns="91473" bIns="45739" numCol="1" anchor="b" anchorCtr="0" compatLnSpc="1">
            <a:prstTxWarp prst="textNoShape">
              <a:avLst/>
            </a:prstTxWarp>
          </a:bodyPr>
          <a:lstStyle>
            <a:lvl1pPr defTabSz="916312" eaLnBrk="1" hangingPunct="1">
              <a:defRPr sz="1200" smtClean="0"/>
            </a:lvl1pPr>
          </a:lstStyle>
          <a:p>
            <a:pPr>
              <a:defRPr/>
            </a:pPr>
            <a:endParaRPr lang="en-US" dirty="0"/>
          </a:p>
        </p:txBody>
      </p:sp>
      <p:sp>
        <p:nvSpPr>
          <p:cNvPr id="297989" name="Rectangle 5"/>
          <p:cNvSpPr>
            <a:spLocks noGrp="1" noChangeArrowheads="1"/>
          </p:cNvSpPr>
          <p:nvPr>
            <p:ph type="sldNum" sz="quarter" idx="3"/>
          </p:nvPr>
        </p:nvSpPr>
        <p:spPr bwMode="auto">
          <a:xfrm>
            <a:off x="3932806" y="8760674"/>
            <a:ext cx="3012526" cy="457972"/>
          </a:xfrm>
          <a:prstGeom prst="rect">
            <a:avLst/>
          </a:prstGeom>
          <a:noFill/>
          <a:ln w="9525">
            <a:noFill/>
            <a:miter lim="800000"/>
            <a:headEnd/>
            <a:tailEnd/>
          </a:ln>
          <a:effectLst/>
        </p:spPr>
        <p:txBody>
          <a:bodyPr vert="horz" wrap="square" lIns="91473" tIns="45739" rIns="91473" bIns="45739" numCol="1" anchor="b" anchorCtr="0" compatLnSpc="1">
            <a:prstTxWarp prst="textNoShape">
              <a:avLst/>
            </a:prstTxWarp>
          </a:bodyPr>
          <a:lstStyle>
            <a:lvl1pPr algn="r" defTabSz="916312" eaLnBrk="1" hangingPunct="1">
              <a:defRPr sz="1200" smtClean="0"/>
            </a:lvl1pPr>
          </a:lstStyle>
          <a:p>
            <a:pPr>
              <a:defRPr/>
            </a:pPr>
            <a:fld id="{119F1AF9-1359-4B48-BE7F-28ECA207455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 y="1"/>
            <a:ext cx="3012526" cy="459531"/>
          </a:xfrm>
          <a:prstGeom prst="rect">
            <a:avLst/>
          </a:prstGeom>
          <a:noFill/>
          <a:ln w="9525">
            <a:noFill/>
            <a:miter lim="800000"/>
            <a:headEnd/>
            <a:tailEnd/>
          </a:ln>
          <a:effectLst/>
        </p:spPr>
        <p:txBody>
          <a:bodyPr vert="horz" wrap="square" lIns="92670" tIns="46336" rIns="92670" bIns="46336" numCol="1" anchor="t" anchorCtr="0" compatLnSpc="1">
            <a:prstTxWarp prst="textNoShape">
              <a:avLst/>
            </a:prstTxWarp>
          </a:bodyPr>
          <a:lstStyle>
            <a:lvl1pPr defTabSz="927259" eaLnBrk="1" hangingPunct="1">
              <a:defRPr sz="1200" smtClean="0"/>
            </a:lvl1pPr>
          </a:lstStyle>
          <a:p>
            <a:pPr>
              <a:defRPr/>
            </a:pPr>
            <a:endParaRPr lang="en-US" dirty="0"/>
          </a:p>
        </p:txBody>
      </p:sp>
      <p:sp>
        <p:nvSpPr>
          <p:cNvPr id="4099" name="Rectangle 3"/>
          <p:cNvSpPr>
            <a:spLocks noGrp="1" noChangeArrowheads="1"/>
          </p:cNvSpPr>
          <p:nvPr>
            <p:ph type="dt" idx="1"/>
          </p:nvPr>
        </p:nvSpPr>
        <p:spPr bwMode="auto">
          <a:xfrm>
            <a:off x="3932806" y="1"/>
            <a:ext cx="3012526" cy="459531"/>
          </a:xfrm>
          <a:prstGeom prst="rect">
            <a:avLst/>
          </a:prstGeom>
          <a:noFill/>
          <a:ln w="9525">
            <a:noFill/>
            <a:miter lim="800000"/>
            <a:headEnd/>
            <a:tailEnd/>
          </a:ln>
          <a:effectLst/>
        </p:spPr>
        <p:txBody>
          <a:bodyPr vert="horz" wrap="square" lIns="92670" tIns="46336" rIns="92670" bIns="46336" numCol="1" anchor="t" anchorCtr="0" compatLnSpc="1">
            <a:prstTxWarp prst="textNoShape">
              <a:avLst/>
            </a:prstTxWarp>
          </a:bodyPr>
          <a:lstStyle>
            <a:lvl1pPr algn="r" defTabSz="927259" eaLnBrk="1" hangingPunct="1">
              <a:defRPr sz="1200" smtClean="0"/>
            </a:lvl1pPr>
          </a:lstStyle>
          <a:p>
            <a:pPr>
              <a:defRPr/>
            </a:pPr>
            <a:endParaRPr lang="en-US" dirty="0"/>
          </a:p>
        </p:txBody>
      </p:sp>
      <p:sp>
        <p:nvSpPr>
          <p:cNvPr id="29700" name="Rectangle 4"/>
          <p:cNvSpPr>
            <a:spLocks noGrp="1" noRot="1" noChangeAspect="1" noChangeArrowheads="1" noTextEdit="1"/>
          </p:cNvSpPr>
          <p:nvPr>
            <p:ph type="sldImg" idx="2"/>
          </p:nvPr>
        </p:nvSpPr>
        <p:spPr bwMode="auto">
          <a:xfrm>
            <a:off x="1176338" y="693738"/>
            <a:ext cx="4605337" cy="34544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8466" y="4378779"/>
            <a:ext cx="5549969" cy="4148233"/>
          </a:xfrm>
          <a:prstGeom prst="rect">
            <a:avLst/>
          </a:prstGeom>
          <a:noFill/>
          <a:ln w="9525">
            <a:noFill/>
            <a:miter lim="800000"/>
            <a:headEnd/>
            <a:tailEnd/>
          </a:ln>
          <a:effectLst/>
        </p:spPr>
        <p:txBody>
          <a:bodyPr vert="horz" wrap="square" lIns="92670" tIns="46336" rIns="92670" bIns="463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5" y="8760674"/>
            <a:ext cx="3012526" cy="457972"/>
          </a:xfrm>
          <a:prstGeom prst="rect">
            <a:avLst/>
          </a:prstGeom>
          <a:noFill/>
          <a:ln w="9525">
            <a:noFill/>
            <a:miter lim="800000"/>
            <a:headEnd/>
            <a:tailEnd/>
          </a:ln>
          <a:effectLst/>
        </p:spPr>
        <p:txBody>
          <a:bodyPr vert="horz" wrap="square" lIns="92670" tIns="46336" rIns="92670" bIns="46336" numCol="1" anchor="b" anchorCtr="0" compatLnSpc="1">
            <a:prstTxWarp prst="textNoShape">
              <a:avLst/>
            </a:prstTxWarp>
          </a:bodyPr>
          <a:lstStyle>
            <a:lvl1pPr defTabSz="927259" eaLnBrk="1" hangingPunct="1">
              <a:defRPr sz="1200" smtClean="0"/>
            </a:lvl1pPr>
          </a:lstStyle>
          <a:p>
            <a:pPr>
              <a:defRPr/>
            </a:pPr>
            <a:endParaRPr lang="en-US" dirty="0"/>
          </a:p>
        </p:txBody>
      </p:sp>
      <p:sp>
        <p:nvSpPr>
          <p:cNvPr id="4103" name="Rectangle 7"/>
          <p:cNvSpPr>
            <a:spLocks noGrp="1" noChangeArrowheads="1"/>
          </p:cNvSpPr>
          <p:nvPr>
            <p:ph type="sldNum" sz="quarter" idx="5"/>
          </p:nvPr>
        </p:nvSpPr>
        <p:spPr bwMode="auto">
          <a:xfrm>
            <a:off x="3932806" y="8760674"/>
            <a:ext cx="3012526" cy="457972"/>
          </a:xfrm>
          <a:prstGeom prst="rect">
            <a:avLst/>
          </a:prstGeom>
          <a:noFill/>
          <a:ln w="9525">
            <a:noFill/>
            <a:miter lim="800000"/>
            <a:headEnd/>
            <a:tailEnd/>
          </a:ln>
          <a:effectLst/>
        </p:spPr>
        <p:txBody>
          <a:bodyPr vert="horz" wrap="square" lIns="92670" tIns="46336" rIns="92670" bIns="46336" numCol="1" anchor="b" anchorCtr="0" compatLnSpc="1">
            <a:prstTxWarp prst="textNoShape">
              <a:avLst/>
            </a:prstTxWarp>
          </a:bodyPr>
          <a:lstStyle>
            <a:lvl1pPr algn="r" defTabSz="927259" eaLnBrk="1" hangingPunct="1">
              <a:defRPr sz="1200" smtClean="0"/>
            </a:lvl1pPr>
          </a:lstStyle>
          <a:p>
            <a:pPr>
              <a:defRPr/>
            </a:pPr>
            <a:fld id="{7AF2D93B-BDD3-484D-93E4-32FA9F9F268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4CF154-6C52-4FB6-9C16-246F477173A9}" type="slidenum">
              <a:rPr lang="en-US">
                <a:solidFill>
                  <a:prstClr val="black"/>
                </a:solidFill>
              </a:rPr>
              <a:pPr>
                <a:def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F2D93B-BDD3-484D-93E4-32FA9F9F268A}" type="slidenum">
              <a:rPr lang="en-US" smtClean="0">
                <a:solidFill>
                  <a:prstClr val="black"/>
                </a:solidFill>
              </a:rPr>
              <a:pPr>
                <a:defRPr/>
              </a:pPr>
              <a:t>13</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F2D93B-BDD3-484D-93E4-32FA9F9F268A}"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BD5FC8-5514-4D5E-9FCE-248C23E1BE17}"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F2D93B-BDD3-484D-93E4-32FA9F9F268A}" type="slidenum">
              <a:rPr lang="en-US" smtClean="0">
                <a:solidFill>
                  <a:prstClr val="black"/>
                </a:solidFill>
              </a:rPr>
              <a:pPr>
                <a:defRPr/>
              </a:pPr>
              <a:t>18</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F2D93B-BDD3-484D-93E4-32FA9F9F268A}" type="slidenum">
              <a:rPr lang="en-US" smtClean="0">
                <a:solidFill>
                  <a:prstClr val="black"/>
                </a:solidFill>
              </a:rPr>
              <a:pPr>
                <a:defRPr/>
              </a:pPr>
              <a:t>19</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latin typeface="Times" pitchFamily="-107" charset="0"/>
            </a:endParaRPr>
          </a:p>
        </p:txBody>
      </p:sp>
      <p:sp>
        <p:nvSpPr>
          <p:cNvPr id="57348" name="Slide Number Placeholder 3"/>
          <p:cNvSpPr>
            <a:spLocks noGrp="1"/>
          </p:cNvSpPr>
          <p:nvPr>
            <p:ph type="sldNum" sz="quarter" idx="5"/>
          </p:nvPr>
        </p:nvSpPr>
        <p:spPr/>
        <p:txBody>
          <a:bodyPr/>
          <a:lstStyle/>
          <a:p>
            <a:pPr defTabSz="923817">
              <a:defRPr/>
            </a:pPr>
            <a:fld id="{DAB0ED10-BBB0-420E-9636-0FE28180EBB9}" type="slidenum">
              <a:rPr lang="en-US" smtClean="0">
                <a:solidFill>
                  <a:prstClr val="black"/>
                </a:solidFill>
                <a:latin typeface="Times" pitchFamily="-107" charset="0"/>
                <a:ea typeface="ＭＳ Ｐゴシック" pitchFamily="34" charset="-128"/>
              </a:rPr>
              <a:pPr defTabSz="923817">
                <a:defRPr/>
              </a:pPr>
              <a:t>20</a:t>
            </a:fld>
            <a:endParaRPr lang="en-US" dirty="0" smtClean="0">
              <a:solidFill>
                <a:prstClr val="black"/>
              </a:solidFill>
              <a:latin typeface="Times" pitchFamily="-107"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latin typeface="Times" pitchFamily="-107" charset="0"/>
            </a:endParaRPr>
          </a:p>
        </p:txBody>
      </p:sp>
      <p:sp>
        <p:nvSpPr>
          <p:cNvPr id="59396" name="Slide Number Placeholder 3"/>
          <p:cNvSpPr>
            <a:spLocks noGrp="1"/>
          </p:cNvSpPr>
          <p:nvPr>
            <p:ph type="sldNum" sz="quarter" idx="5"/>
          </p:nvPr>
        </p:nvSpPr>
        <p:spPr/>
        <p:txBody>
          <a:bodyPr/>
          <a:lstStyle/>
          <a:p>
            <a:pPr defTabSz="922300">
              <a:defRPr/>
            </a:pPr>
            <a:fld id="{EE41338E-F217-404D-91AF-66146B6CD9D0}" type="slidenum">
              <a:rPr lang="en-US" smtClean="0">
                <a:solidFill>
                  <a:prstClr val="black"/>
                </a:solidFill>
                <a:latin typeface="Times" pitchFamily="-107" charset="0"/>
                <a:ea typeface="ＭＳ Ｐゴシック" pitchFamily="34" charset="-128"/>
              </a:rPr>
              <a:pPr defTabSz="922300">
                <a:defRPr/>
              </a:pPr>
              <a:t>21</a:t>
            </a:fld>
            <a:endParaRPr lang="en-US" dirty="0" smtClean="0">
              <a:solidFill>
                <a:prstClr val="black"/>
              </a:solidFill>
              <a:latin typeface="Times" pitchFamily="-107"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28E05F-3702-426B-938B-02561750F955}"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F2D93B-BDD3-484D-93E4-32FA9F9F268A}" type="slidenum">
              <a:rPr lang="en-US" smtClean="0"/>
              <a:pPr>
                <a:defRPr/>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xfrm>
            <a:off x="3934907" y="8758095"/>
            <a:ext cx="3010428" cy="460539"/>
          </a:xfrm>
          <a:prstGeom prst="rect">
            <a:avLst/>
          </a:prstGeom>
          <a:noFill/>
        </p:spPr>
        <p:txBody>
          <a:bodyPr/>
          <a:lstStyle/>
          <a:p>
            <a:fld id="{1CDC4A68-826D-4496-92B1-237AAC02F963}" type="slidenum">
              <a:rPr lang="en-US"/>
              <a:pPr/>
              <a:t>3</a:t>
            </a:fld>
            <a:endParaRPr lang="en-US" dirty="0"/>
          </a:p>
        </p:txBody>
      </p:sp>
      <p:sp>
        <p:nvSpPr>
          <p:cNvPr id="31747" name="Rectangle 2"/>
          <p:cNvSpPr>
            <a:spLocks noGrp="1" noRot="1" noChangeAspect="1" noChangeArrowheads="1" noTextEdit="1"/>
          </p:cNvSpPr>
          <p:nvPr>
            <p:ph type="sldImg"/>
          </p:nvPr>
        </p:nvSpPr>
        <p:spPr>
          <a:xfrm>
            <a:off x="1179513" y="693738"/>
            <a:ext cx="4605337" cy="3454400"/>
          </a:xfrm>
          <a:ln/>
        </p:spPr>
      </p:sp>
      <p:sp>
        <p:nvSpPr>
          <p:cNvPr id="31748" name="Rectangle 3"/>
          <p:cNvSpPr>
            <a:spLocks noGrp="1" noChangeArrowheads="1"/>
          </p:cNvSpPr>
          <p:nvPr>
            <p:ph type="body" idx="1"/>
          </p:nvPr>
        </p:nvSpPr>
        <p:spPr>
          <a:noFill/>
          <a:ln/>
        </p:spPr>
        <p:txBody>
          <a:bodyPr/>
          <a:lstStyle/>
          <a:p>
            <a:pPr defTabSz="1197708"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FBE77AE-780D-4C03-AF55-926C1F8D3692}" type="slidenum">
              <a:rPr lang="en-US" smtClean="0">
                <a:solidFill>
                  <a:prstClr val="black"/>
                </a:solidFill>
              </a:rPr>
              <a:pPr>
                <a:defRPr/>
              </a:pPr>
              <a:t>6</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F2D93B-BDD3-484D-93E4-32FA9F9F268A}" type="slidenum">
              <a:rPr lang="en-US">
                <a:solidFill>
                  <a:prstClr val="black"/>
                </a:solidFill>
              </a:rPr>
              <a:pPr>
                <a:defRPr/>
              </a:pPr>
              <a:t>7</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298848-A027-430D-9443-EF53FB0D8F3A}" type="slidenum">
              <a:rPr lang="en-US">
                <a:solidFill>
                  <a:srgbClr val="000000"/>
                </a:solidFill>
                <a:cs typeface="Arial" charset="0"/>
              </a:rPr>
              <a:pPr/>
              <a:t>8</a:t>
            </a:fld>
            <a:endParaRPr lang="en-US" dirty="0">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F2D93B-BDD3-484D-93E4-32FA9F9F268A}"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F2D93B-BDD3-484D-93E4-32FA9F9F268A}" type="slidenum">
              <a:rPr lang="en-US" smtClean="0">
                <a:solidFill>
                  <a:prstClr val="black"/>
                </a:solidFill>
              </a:rPr>
              <a:pPr>
                <a:defRPr/>
              </a:pPr>
              <a:t>10</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F2D93B-BDD3-484D-93E4-32FA9F9F268A}"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AF2D93B-BDD3-484D-93E4-32FA9F9F268A}"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5"/>
          <p:cNvSpPr txBox="1">
            <a:spLocks noChangeArrowheads="1"/>
          </p:cNvSpPr>
          <p:nvPr userDrawn="1"/>
        </p:nvSpPr>
        <p:spPr bwMode="auto">
          <a:xfrm>
            <a:off x="1066800" y="6597134"/>
            <a:ext cx="4800600" cy="215444"/>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r>
              <a:rPr lang="en-US" sz="800" i="1" dirty="0" smtClean="0">
                <a:solidFill>
                  <a:srgbClr val="FFFFFF"/>
                </a:solidFill>
              </a:rPr>
              <a:t>Center for Innovative Technology April 27, 2011                   Page </a:t>
            </a:r>
            <a:fld id="{90D66C53-FD60-4B76-87AB-8CA91569D26A}" type="slidenum">
              <a:rPr lang="en-US" sz="800" i="1">
                <a:solidFill>
                  <a:srgbClr val="FFFFFF"/>
                </a:solidFill>
              </a:rPr>
              <a:pPr algn="r" fontAlgn="base">
                <a:spcBef>
                  <a:spcPct val="50000"/>
                </a:spcBef>
                <a:spcAft>
                  <a:spcPct val="0"/>
                </a:spcAft>
                <a:defRPr/>
              </a:pPr>
              <a:t>‹#›</a:t>
            </a:fld>
            <a:endParaRPr lang="en-US" sz="800" dirty="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5"/>
          <p:cNvSpPr txBox="1">
            <a:spLocks noChangeArrowheads="1"/>
          </p:cNvSpPr>
          <p:nvPr userDrawn="1"/>
        </p:nvSpPr>
        <p:spPr bwMode="auto">
          <a:xfrm>
            <a:off x="1066800" y="6597134"/>
            <a:ext cx="4800600" cy="215444"/>
          </a:xfrm>
          <a:prstGeom prst="rect">
            <a:avLst/>
          </a:prstGeom>
          <a:noFill/>
          <a:ln w="9525">
            <a:noFill/>
            <a:miter lim="800000"/>
            <a:headEnd/>
            <a:tailEnd/>
          </a:ln>
          <a:effectLst/>
        </p:spPr>
        <p:txBody>
          <a:bodyPr wrap="square">
            <a:spAutoFit/>
          </a:bodyPr>
          <a:lstStyle/>
          <a:p>
            <a:pPr algn="r" eaLnBrk="1" hangingPunct="1">
              <a:spcBef>
                <a:spcPct val="50000"/>
              </a:spcBef>
              <a:defRPr/>
            </a:pPr>
            <a:r>
              <a:rPr lang="en-US" sz="800" i="1" dirty="0" smtClean="0">
                <a:solidFill>
                  <a:srgbClr val="FFFFFF"/>
                </a:solidFill>
                <a:cs typeface="Arial" charset="0"/>
              </a:rPr>
              <a:t>Center for Innovative Technology April 27, 2011                   Page </a:t>
            </a:r>
            <a:fld id="{90D66C53-FD60-4B76-87AB-8CA91569D26A}" type="slidenum">
              <a:rPr lang="en-US" sz="800" i="1">
                <a:solidFill>
                  <a:srgbClr val="FFFFFF"/>
                </a:solidFill>
                <a:cs typeface="Arial" charset="0"/>
              </a:rPr>
              <a:pPr algn="r" eaLnBrk="1" hangingPunct="1">
                <a:spcBef>
                  <a:spcPct val="50000"/>
                </a:spcBef>
                <a:defRPr/>
              </a:pPr>
              <a:t>‹#›</a:t>
            </a:fld>
            <a:endParaRPr lang="en-US" sz="800" dirty="0">
              <a:solidFill>
                <a:srgbClr val="FFFFFF"/>
              </a:solidFill>
              <a:cs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lvl1pPr>
              <a:defRPr i="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914400"/>
            <a:ext cx="8305800" cy="5410200"/>
          </a:xfrm>
        </p:spPr>
        <p:txBody>
          <a:bodyPr/>
          <a:lstStyle>
            <a:lvl1pPr>
              <a:defRPr>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buFont typeface="Arial" pitchFamily="34" charset="0"/>
              <a:buChar char="•"/>
              <a:defRPr sz="1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5"/>
          <p:cNvSpPr txBox="1">
            <a:spLocks noChangeArrowheads="1"/>
          </p:cNvSpPr>
          <p:nvPr userDrawn="1"/>
        </p:nvSpPr>
        <p:spPr bwMode="auto">
          <a:xfrm>
            <a:off x="1066800" y="6597134"/>
            <a:ext cx="4800600" cy="215444"/>
          </a:xfrm>
          <a:prstGeom prst="rect">
            <a:avLst/>
          </a:prstGeom>
          <a:noFill/>
          <a:ln w="9525">
            <a:noFill/>
            <a:miter lim="800000"/>
            <a:headEnd/>
            <a:tailEnd/>
          </a:ln>
          <a:effectLst/>
        </p:spPr>
        <p:txBody>
          <a:bodyPr wrap="square">
            <a:spAutoFit/>
          </a:bodyPr>
          <a:lstStyle/>
          <a:p>
            <a:pPr algn="r" eaLnBrk="1" hangingPunct="1">
              <a:spcBef>
                <a:spcPct val="50000"/>
              </a:spcBef>
              <a:defRPr/>
            </a:pPr>
            <a:r>
              <a:rPr lang="en-US" sz="800" i="1" dirty="0" smtClean="0">
                <a:solidFill>
                  <a:srgbClr val="FFFFFF"/>
                </a:solidFill>
                <a:cs typeface="Arial" charset="0"/>
              </a:rPr>
              <a:t>Center for Innovative Technology April 27, 2011                   Page </a:t>
            </a:r>
            <a:fld id="{90D66C53-FD60-4B76-87AB-8CA91569D26A}" type="slidenum">
              <a:rPr lang="en-US" sz="800" i="1">
                <a:solidFill>
                  <a:srgbClr val="FFFFFF"/>
                </a:solidFill>
                <a:cs typeface="Arial" charset="0"/>
              </a:rPr>
              <a:pPr algn="r" eaLnBrk="1" hangingPunct="1">
                <a:spcBef>
                  <a:spcPct val="50000"/>
                </a:spcBef>
                <a:defRPr/>
              </a:pPr>
              <a:t>‹#›</a:t>
            </a:fld>
            <a:endParaRPr lang="en-US" sz="800" dirty="0">
              <a:solidFill>
                <a:srgbClr val="FFFFFF"/>
              </a:solidFill>
              <a:cs typeface="Arial"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5"/>
          <p:cNvSpPr txBox="1">
            <a:spLocks noChangeArrowheads="1"/>
          </p:cNvSpPr>
          <p:nvPr userDrawn="1"/>
        </p:nvSpPr>
        <p:spPr bwMode="auto">
          <a:xfrm>
            <a:off x="1066800" y="6597134"/>
            <a:ext cx="4800600" cy="215444"/>
          </a:xfrm>
          <a:prstGeom prst="rect">
            <a:avLst/>
          </a:prstGeom>
          <a:noFill/>
          <a:ln w="9525">
            <a:noFill/>
            <a:miter lim="800000"/>
            <a:headEnd/>
            <a:tailEnd/>
          </a:ln>
          <a:effectLst/>
        </p:spPr>
        <p:txBody>
          <a:bodyPr wrap="square">
            <a:spAutoFit/>
          </a:bodyPr>
          <a:lstStyle/>
          <a:p>
            <a:pPr algn="r" eaLnBrk="1" hangingPunct="1">
              <a:spcBef>
                <a:spcPct val="50000"/>
              </a:spcBef>
              <a:defRPr/>
            </a:pPr>
            <a:r>
              <a:rPr lang="en-US" sz="800" i="1" dirty="0" smtClean="0">
                <a:solidFill>
                  <a:srgbClr val="FFFFFF"/>
                </a:solidFill>
                <a:cs typeface="Arial" charset="0"/>
              </a:rPr>
              <a:t>Center for Innovative Technology April 27, 2011                   Page </a:t>
            </a:r>
            <a:fld id="{90D66C53-FD60-4B76-87AB-8CA91569D26A}" type="slidenum">
              <a:rPr lang="en-US" sz="800" i="1">
                <a:solidFill>
                  <a:srgbClr val="FFFFFF"/>
                </a:solidFill>
                <a:cs typeface="Arial" charset="0"/>
              </a:rPr>
              <a:pPr algn="r" eaLnBrk="1" hangingPunct="1">
                <a:spcBef>
                  <a:spcPct val="50000"/>
                </a:spcBef>
                <a:defRPr/>
              </a:pPr>
              <a:t>‹#›</a:t>
            </a:fld>
            <a:endParaRPr lang="en-US" sz="800" dirty="0">
              <a:solidFill>
                <a:srgbClr val="FFFFFF"/>
              </a:solidFill>
              <a:cs typeface="Arial"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5"/>
          <p:cNvSpPr txBox="1">
            <a:spLocks noChangeArrowheads="1"/>
          </p:cNvSpPr>
          <p:nvPr userDrawn="1"/>
        </p:nvSpPr>
        <p:spPr bwMode="auto">
          <a:xfrm>
            <a:off x="1066800" y="6597134"/>
            <a:ext cx="4800600" cy="215444"/>
          </a:xfrm>
          <a:prstGeom prst="rect">
            <a:avLst/>
          </a:prstGeom>
          <a:noFill/>
          <a:ln w="9525">
            <a:noFill/>
            <a:miter lim="800000"/>
            <a:headEnd/>
            <a:tailEnd/>
          </a:ln>
          <a:effectLst/>
        </p:spPr>
        <p:txBody>
          <a:bodyPr wrap="square">
            <a:spAutoFit/>
          </a:bodyPr>
          <a:lstStyle/>
          <a:p>
            <a:pPr algn="r" eaLnBrk="1" hangingPunct="1">
              <a:spcBef>
                <a:spcPct val="50000"/>
              </a:spcBef>
              <a:defRPr/>
            </a:pPr>
            <a:r>
              <a:rPr lang="en-US" sz="800" i="1" dirty="0" smtClean="0">
                <a:solidFill>
                  <a:srgbClr val="FFFFFF"/>
                </a:solidFill>
                <a:cs typeface="Arial" charset="0"/>
              </a:rPr>
              <a:t>Center for Innovative Technology April 27, 2011                   Page </a:t>
            </a:r>
            <a:fld id="{90D66C53-FD60-4B76-87AB-8CA91569D26A}" type="slidenum">
              <a:rPr lang="en-US" sz="800" i="1">
                <a:solidFill>
                  <a:srgbClr val="FFFFFF"/>
                </a:solidFill>
                <a:cs typeface="Arial" charset="0"/>
              </a:rPr>
              <a:pPr algn="r" eaLnBrk="1" hangingPunct="1">
                <a:spcBef>
                  <a:spcPct val="50000"/>
                </a:spcBef>
                <a:defRPr/>
              </a:pPr>
              <a:t>‹#›</a:t>
            </a:fld>
            <a:endParaRPr lang="en-US" sz="800" dirty="0">
              <a:solidFill>
                <a:srgbClr val="FFFFFF"/>
              </a:solidFill>
              <a:cs typeface="Arial"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76200"/>
            <a:ext cx="77724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Box 5"/>
          <p:cNvSpPr txBox="1">
            <a:spLocks noChangeArrowheads="1"/>
          </p:cNvSpPr>
          <p:nvPr userDrawn="1"/>
        </p:nvSpPr>
        <p:spPr bwMode="auto">
          <a:xfrm>
            <a:off x="1066800" y="6597134"/>
            <a:ext cx="4800600" cy="215444"/>
          </a:xfrm>
          <a:prstGeom prst="rect">
            <a:avLst/>
          </a:prstGeom>
          <a:noFill/>
          <a:ln w="9525">
            <a:noFill/>
            <a:miter lim="800000"/>
            <a:headEnd/>
            <a:tailEnd/>
          </a:ln>
          <a:effectLst/>
        </p:spPr>
        <p:txBody>
          <a:bodyPr wrap="square">
            <a:spAutoFit/>
          </a:bodyPr>
          <a:lstStyle/>
          <a:p>
            <a:pPr algn="r" eaLnBrk="1" hangingPunct="1">
              <a:spcBef>
                <a:spcPct val="50000"/>
              </a:spcBef>
              <a:defRPr/>
            </a:pPr>
            <a:r>
              <a:rPr lang="en-US" sz="800" i="1" dirty="0" smtClean="0">
                <a:solidFill>
                  <a:srgbClr val="FFFFFF"/>
                </a:solidFill>
                <a:cs typeface="Arial" charset="0"/>
              </a:rPr>
              <a:t>Center for Innovative Technology April 27, 2011                   Page </a:t>
            </a:r>
            <a:fld id="{90D66C53-FD60-4B76-87AB-8CA91569D26A}" type="slidenum">
              <a:rPr lang="en-US" sz="800" i="1">
                <a:solidFill>
                  <a:srgbClr val="FFFFFF"/>
                </a:solidFill>
                <a:cs typeface="Arial" charset="0"/>
              </a:rPr>
              <a:pPr algn="r" eaLnBrk="1" hangingPunct="1">
                <a:spcBef>
                  <a:spcPct val="50000"/>
                </a:spcBef>
                <a:defRPr/>
              </a:pPr>
              <a:t>‹#›</a:t>
            </a:fld>
            <a:endParaRPr lang="en-US" sz="800" dirty="0">
              <a:solidFill>
                <a:srgbClr val="FFFFFF"/>
              </a:solidFill>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C00000"/>
              </a:buClr>
            </a:pPr>
            <a:endParaRPr lang="en-US" dirty="0" smtClean="0">
              <a:solidFill>
                <a:srgbClr val="002060"/>
              </a:solidFill>
              <a:latin typeface="Times" pitchFamily="18" charset="0"/>
            </a:endParaRPr>
          </a:p>
          <a:p>
            <a:pPr>
              <a:buClr>
                <a:srgbClr val="C00000"/>
              </a:buClr>
              <a:buFont typeface="Arial" pitchFamily="34" charset="0"/>
              <a:buNone/>
            </a:pPr>
            <a:endParaRPr lang="en-US" sz="2800" dirty="0" smtClean="0">
              <a:solidFill>
                <a:srgbClr val="002060"/>
              </a:solidFill>
              <a:latin typeface="Arial" pitchFamily="34" charset="0"/>
              <a:cs typeface="Arial" pitchFamily="34" charset="0"/>
            </a:endParaRPr>
          </a:p>
        </p:txBody>
      </p:sp>
      <p:sp>
        <p:nvSpPr>
          <p:cNvPr id="5" name="Rectangle 4"/>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4000" b="1" dirty="0" smtClean="0">
              <a:solidFill>
                <a:srgbClr val="C00000"/>
              </a:solidFill>
              <a:latin typeface="Arial" pitchFamily="34" charset="0"/>
              <a:cs typeface="Arial" pitchFamily="34" charset="0"/>
            </a:endParaRPr>
          </a:p>
        </p:txBody>
      </p:sp>
      <p:sp>
        <p:nvSpPr>
          <p:cNvPr id="6" name="Text Box 14"/>
          <p:cNvSpPr txBox="1">
            <a:spLocks noChangeArrowheads="1"/>
          </p:cNvSpPr>
          <p:nvPr userDrawn="1"/>
        </p:nvSpPr>
        <p:spPr bwMode="auto">
          <a:xfrm>
            <a:off x="0" y="6581001"/>
            <a:ext cx="9144000" cy="276999"/>
          </a:xfrm>
          <a:prstGeom prst="rect">
            <a:avLst/>
          </a:prstGeom>
          <a:noFill/>
          <a:ln w="9525">
            <a:noFill/>
            <a:miter lim="800000"/>
            <a:headEnd/>
            <a:tailEnd/>
          </a:ln>
          <a:effectLst/>
        </p:spPr>
        <p:txBody>
          <a:bodyPr wrap="square">
            <a:spAutoFit/>
          </a:bodyPr>
          <a:lstStyle/>
          <a:p>
            <a:pPr algn="ctr" eaLnBrk="1" hangingPunct="1">
              <a:spcBef>
                <a:spcPct val="50000"/>
              </a:spcBef>
              <a:defRPr/>
            </a:pPr>
            <a:r>
              <a:rPr lang="en-US" sz="1200" b="0" i="1" dirty="0" smtClean="0">
                <a:solidFill>
                  <a:schemeClr val="bg1"/>
                </a:solidFill>
                <a:latin typeface="+mj-lt"/>
              </a:rPr>
              <a:t>June</a:t>
            </a:r>
            <a:r>
              <a:rPr lang="en-US" sz="1200" b="0" i="1" baseline="0" dirty="0" smtClean="0">
                <a:solidFill>
                  <a:schemeClr val="bg1"/>
                </a:solidFill>
                <a:latin typeface="+mj-lt"/>
              </a:rPr>
              <a:t> 8</a:t>
            </a:r>
            <a:r>
              <a:rPr lang="en-US" sz="1200" b="0" i="1" dirty="0" smtClean="0">
                <a:solidFill>
                  <a:schemeClr val="bg1"/>
                </a:solidFill>
                <a:latin typeface="+mj-lt"/>
              </a:rPr>
              <a:t>, </a:t>
            </a:r>
            <a:r>
              <a:rPr lang="en-US" sz="1200" b="0" i="1" dirty="0" smtClean="0">
                <a:solidFill>
                  <a:schemeClr val="bg1"/>
                </a:solidFill>
                <a:latin typeface="+mj-lt"/>
              </a:rPr>
              <a:t>2011 Presentation</a:t>
            </a:r>
            <a:r>
              <a:rPr lang="en-US" sz="1200" b="0" i="1" baseline="0" dirty="0" smtClean="0">
                <a:solidFill>
                  <a:schemeClr val="bg1"/>
                </a:solidFill>
                <a:latin typeface="+mj-lt"/>
              </a:rPr>
              <a:t> </a:t>
            </a:r>
            <a:r>
              <a:rPr lang="en-US" sz="1200" b="0" i="1" dirty="0" smtClean="0">
                <a:solidFill>
                  <a:schemeClr val="bg1"/>
                </a:solidFill>
                <a:latin typeface="+mj-lt"/>
              </a:rPr>
              <a:t>to </a:t>
            </a:r>
            <a:r>
              <a:rPr lang="en-US" sz="1200" b="0" i="1" dirty="0" smtClean="0">
                <a:solidFill>
                  <a:schemeClr val="bg1"/>
                </a:solidFill>
                <a:latin typeface="+mj-lt"/>
              </a:rPr>
              <a:t>User</a:t>
            </a:r>
            <a:r>
              <a:rPr lang="en-US" sz="1200" b="0" i="1" baseline="0" dirty="0" smtClean="0">
                <a:solidFill>
                  <a:schemeClr val="bg1"/>
                </a:solidFill>
                <a:latin typeface="+mj-lt"/>
              </a:rPr>
              <a:t> Meeting</a:t>
            </a:r>
            <a:r>
              <a:rPr lang="en-US" sz="1200" b="0" i="1" dirty="0" smtClean="0">
                <a:solidFill>
                  <a:schemeClr val="bg1"/>
                </a:solidFill>
                <a:latin typeface="+mj-lt"/>
              </a:rPr>
              <a:t>   </a:t>
            </a:r>
            <a:r>
              <a:rPr lang="en-US" sz="1200" b="0" i="0" dirty="0" smtClean="0">
                <a:solidFill>
                  <a:schemeClr val="bg1"/>
                </a:solidFill>
                <a:latin typeface="+mj-lt"/>
              </a:rPr>
              <a:t> </a:t>
            </a:r>
            <a:fld id="{6C6BAC29-805F-4EB1-A9A5-300A97D9EAAE}" type="slidenum">
              <a:rPr lang="en-US" sz="1200" b="0" i="0" smtClean="0">
                <a:solidFill>
                  <a:schemeClr val="bg1"/>
                </a:solidFill>
                <a:latin typeface="+mj-lt"/>
              </a:rPr>
              <a:pPr algn="ctr" eaLnBrk="1" hangingPunct="1">
                <a:spcBef>
                  <a:spcPct val="50000"/>
                </a:spcBef>
                <a:defRPr/>
              </a:pPr>
              <a:t>‹#›</a:t>
            </a:fld>
            <a:endParaRPr lang="en-US" sz="1200" b="0" i="0" dirty="0">
              <a:solidFill>
                <a:schemeClr val="bg1"/>
              </a:solidFill>
              <a:latin typeface="+mj-lt"/>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C00000"/>
              </a:buClr>
            </a:pPr>
            <a:endParaRPr lang="en-US" dirty="0" smtClean="0">
              <a:solidFill>
                <a:srgbClr val="002060"/>
              </a:solidFill>
              <a:latin typeface="Times" pitchFamily="18" charset="0"/>
            </a:endParaRPr>
          </a:p>
          <a:p>
            <a:pPr>
              <a:buClr>
                <a:srgbClr val="C00000"/>
              </a:buClr>
              <a:buFont typeface="Arial" pitchFamily="34" charset="0"/>
              <a:buNone/>
            </a:pPr>
            <a:endParaRPr lang="en-US" sz="2800" dirty="0" smtClean="0">
              <a:solidFill>
                <a:srgbClr val="002060"/>
              </a:solidFill>
              <a:latin typeface="Arial" pitchFamily="34" charset="0"/>
              <a:cs typeface="Arial" pitchFamily="34" charset="0"/>
            </a:endParaRPr>
          </a:p>
        </p:txBody>
      </p:sp>
      <p:sp>
        <p:nvSpPr>
          <p:cNvPr id="3" name="Rectangle 2"/>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4000" b="1" dirty="0" smtClean="0">
              <a:solidFill>
                <a:srgbClr val="C00000"/>
              </a:solidFill>
              <a:latin typeface="Arial" pitchFamily="34" charset="0"/>
              <a:cs typeface="Arial" pitchFamily="34" charset="0"/>
            </a:endParaRPr>
          </a:p>
        </p:txBody>
      </p:sp>
      <p:sp>
        <p:nvSpPr>
          <p:cNvPr id="4" name="Text Box 14"/>
          <p:cNvSpPr txBox="1">
            <a:spLocks noChangeArrowheads="1"/>
          </p:cNvSpPr>
          <p:nvPr userDrawn="1"/>
        </p:nvSpPr>
        <p:spPr bwMode="auto">
          <a:xfrm>
            <a:off x="0" y="6581001"/>
            <a:ext cx="9144000" cy="276999"/>
          </a:xfrm>
          <a:prstGeom prst="rect">
            <a:avLst/>
          </a:prstGeom>
          <a:noFill/>
          <a:ln w="9525">
            <a:noFill/>
            <a:miter lim="800000"/>
            <a:headEnd/>
            <a:tailEnd/>
          </a:ln>
          <a:effectLst/>
        </p:spPr>
        <p:txBody>
          <a:bodyPr wrap="square">
            <a:spAutoFit/>
          </a:bodyPr>
          <a:lstStyle/>
          <a:p>
            <a:pPr algn="ctr" eaLnBrk="1" hangingPunct="1">
              <a:spcBef>
                <a:spcPct val="50000"/>
              </a:spcBef>
              <a:defRPr/>
            </a:pPr>
            <a:r>
              <a:rPr lang="en-US" sz="1200" b="0" i="1" dirty="0" smtClean="0">
                <a:solidFill>
                  <a:schemeClr val="bg1"/>
                </a:solidFill>
                <a:latin typeface="+mj-lt"/>
              </a:rPr>
              <a:t>May 23, 2011 Presentation</a:t>
            </a:r>
            <a:r>
              <a:rPr lang="en-US" sz="1200" b="0" i="1" baseline="0" dirty="0" smtClean="0">
                <a:solidFill>
                  <a:schemeClr val="bg1"/>
                </a:solidFill>
                <a:latin typeface="+mj-lt"/>
              </a:rPr>
              <a:t> </a:t>
            </a:r>
            <a:r>
              <a:rPr lang="en-US" sz="1200" b="0" i="1" dirty="0" smtClean="0">
                <a:solidFill>
                  <a:schemeClr val="bg1"/>
                </a:solidFill>
                <a:latin typeface="+mj-lt"/>
              </a:rPr>
              <a:t>to Office of Science    </a:t>
            </a:r>
            <a:r>
              <a:rPr lang="en-US" sz="1200" b="0" i="0" dirty="0" smtClean="0">
                <a:solidFill>
                  <a:schemeClr val="bg1"/>
                </a:solidFill>
                <a:latin typeface="+mj-lt"/>
              </a:rPr>
              <a:t> </a:t>
            </a:r>
            <a:fld id="{6C6BAC29-805F-4EB1-A9A5-300A97D9EAAE}" type="slidenum">
              <a:rPr lang="en-US" sz="1200" b="0" i="0" smtClean="0">
                <a:solidFill>
                  <a:schemeClr val="bg1"/>
                </a:solidFill>
                <a:latin typeface="+mj-lt"/>
              </a:rPr>
              <a:pPr algn="ctr" eaLnBrk="1" hangingPunct="1">
                <a:spcBef>
                  <a:spcPct val="50000"/>
                </a:spcBef>
                <a:defRPr/>
              </a:pPr>
              <a:t>‹#›</a:t>
            </a:fld>
            <a:endParaRPr lang="en-US" sz="1200" b="0" i="0" dirty="0">
              <a:solidFill>
                <a:schemeClr val="bg1"/>
              </a:solidFill>
              <a:latin typeface="+mj-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C00000"/>
              </a:buClr>
            </a:pPr>
            <a:endParaRPr lang="en-US" dirty="0" smtClean="0">
              <a:solidFill>
                <a:srgbClr val="002060"/>
              </a:solidFill>
              <a:latin typeface="Times" pitchFamily="18" charset="0"/>
            </a:endParaRPr>
          </a:p>
          <a:p>
            <a:pPr>
              <a:buClr>
                <a:srgbClr val="C00000"/>
              </a:buClr>
              <a:buFont typeface="Arial" pitchFamily="34" charset="0"/>
              <a:buNone/>
            </a:pPr>
            <a:endParaRPr lang="en-US" sz="2800" dirty="0" smtClean="0">
              <a:solidFill>
                <a:srgbClr val="002060"/>
              </a:solidFill>
              <a:latin typeface="Arial" pitchFamily="34" charset="0"/>
              <a:cs typeface="Arial" pitchFamily="34" charset="0"/>
            </a:endParaRPr>
          </a:p>
        </p:txBody>
      </p:sp>
      <p:sp>
        <p:nvSpPr>
          <p:cNvPr id="6" name="Rectangle 5"/>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4000" b="1" dirty="0" smtClean="0">
              <a:solidFill>
                <a:srgbClr val="C00000"/>
              </a:solidFill>
              <a:latin typeface="Arial" pitchFamily="34" charset="0"/>
              <a:cs typeface="Arial" pitchFamily="34" charset="0"/>
            </a:endParaRPr>
          </a:p>
        </p:txBody>
      </p:sp>
      <p:sp>
        <p:nvSpPr>
          <p:cNvPr id="7" name="Text Box 14"/>
          <p:cNvSpPr txBox="1">
            <a:spLocks noChangeArrowheads="1"/>
          </p:cNvSpPr>
          <p:nvPr userDrawn="1"/>
        </p:nvSpPr>
        <p:spPr bwMode="auto">
          <a:xfrm>
            <a:off x="0" y="6629400"/>
            <a:ext cx="9144000" cy="276999"/>
          </a:xfrm>
          <a:prstGeom prst="rect">
            <a:avLst/>
          </a:prstGeom>
          <a:noFill/>
          <a:ln w="9525">
            <a:noFill/>
            <a:miter lim="800000"/>
            <a:headEnd/>
            <a:tailEnd/>
          </a:ln>
          <a:effectLst/>
        </p:spPr>
        <p:txBody>
          <a:bodyPr wrap="square">
            <a:spAutoFit/>
          </a:bodyPr>
          <a:lstStyle/>
          <a:p>
            <a:pPr algn="ctr" eaLnBrk="1" hangingPunct="1">
              <a:spcBef>
                <a:spcPct val="50000"/>
              </a:spcBef>
              <a:defRPr/>
            </a:pPr>
            <a:r>
              <a:rPr lang="en-US" sz="1200" b="0" i="1" dirty="0" smtClean="0">
                <a:solidFill>
                  <a:schemeClr val="bg1"/>
                </a:solidFill>
                <a:latin typeface="+mj-lt"/>
              </a:rPr>
              <a:t>May 23, 2011 Presentation</a:t>
            </a:r>
            <a:r>
              <a:rPr lang="en-US" sz="1200" b="0" i="1" baseline="0" dirty="0" smtClean="0">
                <a:solidFill>
                  <a:schemeClr val="bg1"/>
                </a:solidFill>
                <a:latin typeface="+mj-lt"/>
              </a:rPr>
              <a:t> </a:t>
            </a:r>
            <a:r>
              <a:rPr lang="en-US" sz="1200" b="0" i="1" dirty="0" smtClean="0">
                <a:solidFill>
                  <a:schemeClr val="bg1"/>
                </a:solidFill>
                <a:latin typeface="+mj-lt"/>
              </a:rPr>
              <a:t>to Office of Science    </a:t>
            </a:r>
            <a:r>
              <a:rPr lang="en-US" sz="1200" b="0" i="0" dirty="0" smtClean="0">
                <a:solidFill>
                  <a:schemeClr val="bg1"/>
                </a:solidFill>
                <a:latin typeface="+mj-lt"/>
              </a:rPr>
              <a:t> </a:t>
            </a:r>
            <a:fld id="{6C6BAC29-805F-4EB1-A9A5-300A97D9EAAE}" type="slidenum">
              <a:rPr lang="en-US" sz="1200" b="0" i="0" smtClean="0">
                <a:solidFill>
                  <a:schemeClr val="bg1"/>
                </a:solidFill>
                <a:latin typeface="+mj-lt"/>
              </a:rPr>
              <a:pPr algn="ctr" eaLnBrk="1" hangingPunct="1">
                <a:spcBef>
                  <a:spcPct val="50000"/>
                </a:spcBef>
                <a:defRPr/>
              </a:pPr>
              <a:t>‹#›</a:t>
            </a:fld>
            <a:endParaRPr lang="en-US" sz="1200" b="0" i="0" dirty="0">
              <a:solidFill>
                <a:schemeClr val="bg1"/>
              </a:solidFill>
              <a:latin typeface="+mj-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C00000"/>
              </a:buClr>
            </a:pPr>
            <a:endParaRPr lang="en-US" dirty="0" smtClean="0">
              <a:solidFill>
                <a:srgbClr val="002060"/>
              </a:solidFill>
              <a:latin typeface="Times" pitchFamily="18" charset="0"/>
            </a:endParaRPr>
          </a:p>
          <a:p>
            <a:pPr>
              <a:buClr>
                <a:srgbClr val="C00000"/>
              </a:buClr>
              <a:buFont typeface="Arial" pitchFamily="34" charset="0"/>
              <a:buNone/>
            </a:pPr>
            <a:endParaRPr lang="en-US" sz="2800" dirty="0" smtClean="0">
              <a:solidFill>
                <a:srgbClr val="002060"/>
              </a:solidFill>
              <a:latin typeface="Arial" pitchFamily="34" charset="0"/>
              <a:cs typeface="Arial" pitchFamily="34" charset="0"/>
            </a:endParaRPr>
          </a:p>
        </p:txBody>
      </p:sp>
      <p:sp>
        <p:nvSpPr>
          <p:cNvPr id="6" name="Rectangle 5"/>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4000" b="1" dirty="0" smtClean="0">
              <a:solidFill>
                <a:srgbClr val="C00000"/>
              </a:solidFill>
              <a:latin typeface="Arial" pitchFamily="34" charset="0"/>
              <a:cs typeface="Arial" pitchFamily="34" charset="0"/>
            </a:endParaRPr>
          </a:p>
        </p:txBody>
      </p:sp>
      <p:sp>
        <p:nvSpPr>
          <p:cNvPr id="7" name="Text Box 14"/>
          <p:cNvSpPr txBox="1">
            <a:spLocks noChangeArrowheads="1"/>
          </p:cNvSpPr>
          <p:nvPr userDrawn="1"/>
        </p:nvSpPr>
        <p:spPr bwMode="auto">
          <a:xfrm>
            <a:off x="0" y="6581001"/>
            <a:ext cx="9144000" cy="276999"/>
          </a:xfrm>
          <a:prstGeom prst="rect">
            <a:avLst/>
          </a:prstGeom>
          <a:noFill/>
          <a:ln w="9525">
            <a:noFill/>
            <a:miter lim="800000"/>
            <a:headEnd/>
            <a:tailEnd/>
          </a:ln>
          <a:effectLst/>
        </p:spPr>
        <p:txBody>
          <a:bodyPr wrap="square">
            <a:spAutoFit/>
          </a:bodyPr>
          <a:lstStyle/>
          <a:p>
            <a:pPr algn="ctr" eaLnBrk="1" hangingPunct="1">
              <a:spcBef>
                <a:spcPct val="50000"/>
              </a:spcBef>
              <a:defRPr/>
            </a:pPr>
            <a:r>
              <a:rPr lang="en-US" sz="1200" b="0" i="1" dirty="0" smtClean="0">
                <a:solidFill>
                  <a:schemeClr val="bg1"/>
                </a:solidFill>
                <a:latin typeface="+mj-lt"/>
              </a:rPr>
              <a:t>May 23, 2011 Presentation</a:t>
            </a:r>
            <a:r>
              <a:rPr lang="en-US" sz="1200" b="0" i="1" baseline="0" dirty="0" smtClean="0">
                <a:solidFill>
                  <a:schemeClr val="bg1"/>
                </a:solidFill>
                <a:latin typeface="+mj-lt"/>
              </a:rPr>
              <a:t> </a:t>
            </a:r>
            <a:r>
              <a:rPr lang="en-US" sz="1200" b="0" i="1" dirty="0" smtClean="0">
                <a:solidFill>
                  <a:schemeClr val="bg1"/>
                </a:solidFill>
                <a:latin typeface="+mj-lt"/>
              </a:rPr>
              <a:t>to Office of Science    </a:t>
            </a:r>
            <a:r>
              <a:rPr lang="en-US" sz="1200" b="0" i="0" dirty="0" smtClean="0">
                <a:solidFill>
                  <a:schemeClr val="bg1"/>
                </a:solidFill>
                <a:latin typeface="+mj-lt"/>
              </a:rPr>
              <a:t> </a:t>
            </a:r>
            <a:fld id="{6C6BAC29-805F-4EB1-A9A5-300A97D9EAAE}" type="slidenum">
              <a:rPr lang="en-US" sz="1200" b="0" i="0" smtClean="0">
                <a:solidFill>
                  <a:schemeClr val="bg1"/>
                </a:solidFill>
                <a:latin typeface="+mj-lt"/>
              </a:rPr>
              <a:pPr algn="ctr" eaLnBrk="1" hangingPunct="1">
                <a:spcBef>
                  <a:spcPct val="50000"/>
                </a:spcBef>
                <a:defRPr/>
              </a:pPr>
              <a:t>‹#›</a:t>
            </a:fld>
            <a:endParaRPr lang="en-US" sz="1200" b="0" i="0" dirty="0">
              <a:solidFill>
                <a:schemeClr val="bg1"/>
              </a:solidFill>
              <a:latin typeface="+mj-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C00000"/>
              </a:buClr>
            </a:pPr>
            <a:endParaRPr lang="en-US" dirty="0" smtClean="0">
              <a:solidFill>
                <a:srgbClr val="002060"/>
              </a:solidFill>
              <a:latin typeface="Times" pitchFamily="18" charset="0"/>
            </a:endParaRPr>
          </a:p>
          <a:p>
            <a:pPr>
              <a:buClr>
                <a:srgbClr val="C00000"/>
              </a:buClr>
              <a:buFont typeface="Arial" pitchFamily="34" charset="0"/>
              <a:buNone/>
            </a:pPr>
            <a:endParaRPr lang="en-US" sz="2800" dirty="0" smtClean="0">
              <a:solidFill>
                <a:srgbClr val="002060"/>
              </a:solidFill>
              <a:latin typeface="Arial" pitchFamily="34" charset="0"/>
              <a:cs typeface="Arial" pitchFamily="34" charset="0"/>
            </a:endParaRPr>
          </a:p>
        </p:txBody>
      </p:sp>
      <p:sp>
        <p:nvSpPr>
          <p:cNvPr id="5" name="Rectangle 4"/>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4000" b="1" dirty="0" smtClean="0">
              <a:solidFill>
                <a:srgbClr val="C00000"/>
              </a:solidFill>
              <a:latin typeface="Arial" pitchFamily="34" charset="0"/>
              <a:cs typeface="Arial" pitchFamily="34" charset="0"/>
            </a:endParaRPr>
          </a:p>
        </p:txBody>
      </p:sp>
      <p:sp>
        <p:nvSpPr>
          <p:cNvPr id="6" name="Text Box 14"/>
          <p:cNvSpPr txBox="1">
            <a:spLocks noChangeArrowheads="1"/>
          </p:cNvSpPr>
          <p:nvPr userDrawn="1"/>
        </p:nvSpPr>
        <p:spPr bwMode="auto">
          <a:xfrm>
            <a:off x="0" y="6581001"/>
            <a:ext cx="9144000" cy="276999"/>
          </a:xfrm>
          <a:prstGeom prst="rect">
            <a:avLst/>
          </a:prstGeom>
          <a:noFill/>
          <a:ln w="9525">
            <a:noFill/>
            <a:miter lim="800000"/>
            <a:headEnd/>
            <a:tailEnd/>
          </a:ln>
          <a:effectLst/>
        </p:spPr>
        <p:txBody>
          <a:bodyPr wrap="square">
            <a:spAutoFit/>
          </a:bodyPr>
          <a:lstStyle/>
          <a:p>
            <a:pPr algn="ctr" eaLnBrk="1" hangingPunct="1">
              <a:spcBef>
                <a:spcPct val="50000"/>
              </a:spcBef>
              <a:defRPr/>
            </a:pPr>
            <a:r>
              <a:rPr lang="en-US" sz="1200" b="0" i="1" dirty="0" smtClean="0">
                <a:solidFill>
                  <a:schemeClr val="bg1"/>
                </a:solidFill>
                <a:latin typeface="+mj-lt"/>
              </a:rPr>
              <a:t>May 23, 2011 Presentation</a:t>
            </a:r>
            <a:r>
              <a:rPr lang="en-US" sz="1200" b="0" i="1" baseline="0" dirty="0" smtClean="0">
                <a:solidFill>
                  <a:schemeClr val="bg1"/>
                </a:solidFill>
                <a:latin typeface="+mj-lt"/>
              </a:rPr>
              <a:t> </a:t>
            </a:r>
            <a:r>
              <a:rPr lang="en-US" sz="1200" b="0" i="1" dirty="0" smtClean="0">
                <a:solidFill>
                  <a:schemeClr val="bg1"/>
                </a:solidFill>
                <a:latin typeface="+mj-lt"/>
              </a:rPr>
              <a:t>to Office of Science    </a:t>
            </a:r>
            <a:r>
              <a:rPr lang="en-US" sz="1200" b="0" i="0" dirty="0" smtClean="0">
                <a:solidFill>
                  <a:schemeClr val="bg1"/>
                </a:solidFill>
                <a:latin typeface="+mj-lt"/>
              </a:rPr>
              <a:t> </a:t>
            </a:r>
            <a:fld id="{6C6BAC29-805F-4EB1-A9A5-300A97D9EAAE}" type="slidenum">
              <a:rPr lang="en-US" sz="1200" b="0" i="0" smtClean="0">
                <a:solidFill>
                  <a:schemeClr val="bg1"/>
                </a:solidFill>
                <a:latin typeface="+mj-lt"/>
              </a:rPr>
              <a:pPr algn="ctr" eaLnBrk="1" hangingPunct="1">
                <a:spcBef>
                  <a:spcPct val="50000"/>
                </a:spcBef>
                <a:defRPr/>
              </a:pPr>
              <a:t>‹#›</a:t>
            </a:fld>
            <a:endParaRPr lang="en-US" sz="1200" b="0" i="0" dirty="0">
              <a:solidFill>
                <a:schemeClr val="bg1"/>
              </a:solidFill>
              <a:latin typeface="+mj-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C00000"/>
              </a:buClr>
            </a:pPr>
            <a:endParaRPr lang="en-US" dirty="0" smtClean="0">
              <a:solidFill>
                <a:srgbClr val="002060"/>
              </a:solidFill>
              <a:latin typeface="Times" pitchFamily="18" charset="0"/>
            </a:endParaRPr>
          </a:p>
          <a:p>
            <a:pPr>
              <a:buClr>
                <a:srgbClr val="C00000"/>
              </a:buClr>
              <a:buFont typeface="Arial" pitchFamily="34" charset="0"/>
              <a:buNone/>
            </a:pPr>
            <a:endParaRPr lang="en-US" sz="2800" dirty="0" smtClean="0">
              <a:solidFill>
                <a:srgbClr val="002060"/>
              </a:solidFill>
              <a:latin typeface="Arial" pitchFamily="34" charset="0"/>
              <a:cs typeface="Arial" pitchFamily="34" charset="0"/>
            </a:endParaRPr>
          </a:p>
        </p:txBody>
      </p:sp>
      <p:sp>
        <p:nvSpPr>
          <p:cNvPr id="5" name="Rectangle 4"/>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4000" b="1" dirty="0" smtClean="0">
              <a:solidFill>
                <a:srgbClr val="C00000"/>
              </a:solidFill>
              <a:latin typeface="Arial" pitchFamily="34" charset="0"/>
              <a:cs typeface="Arial" pitchFamily="34" charset="0"/>
            </a:endParaRPr>
          </a:p>
        </p:txBody>
      </p:sp>
      <p:sp>
        <p:nvSpPr>
          <p:cNvPr id="6" name="Text Box 14"/>
          <p:cNvSpPr txBox="1">
            <a:spLocks noChangeArrowheads="1"/>
          </p:cNvSpPr>
          <p:nvPr userDrawn="1"/>
        </p:nvSpPr>
        <p:spPr bwMode="auto">
          <a:xfrm>
            <a:off x="0" y="6581001"/>
            <a:ext cx="9144000" cy="276999"/>
          </a:xfrm>
          <a:prstGeom prst="rect">
            <a:avLst/>
          </a:prstGeom>
          <a:noFill/>
          <a:ln w="9525">
            <a:noFill/>
            <a:miter lim="800000"/>
            <a:headEnd/>
            <a:tailEnd/>
          </a:ln>
          <a:effectLst/>
        </p:spPr>
        <p:txBody>
          <a:bodyPr wrap="square">
            <a:spAutoFit/>
          </a:bodyPr>
          <a:lstStyle/>
          <a:p>
            <a:pPr algn="ctr" eaLnBrk="1" hangingPunct="1">
              <a:spcBef>
                <a:spcPct val="50000"/>
              </a:spcBef>
              <a:defRPr/>
            </a:pPr>
            <a:r>
              <a:rPr lang="en-US" sz="1200" b="0" i="1" dirty="0" smtClean="0">
                <a:solidFill>
                  <a:schemeClr val="bg1"/>
                </a:solidFill>
                <a:latin typeface="+mj-lt"/>
              </a:rPr>
              <a:t>May 23, 2011 Presentation</a:t>
            </a:r>
            <a:r>
              <a:rPr lang="en-US" sz="1200" b="0" i="1" baseline="0" dirty="0" smtClean="0">
                <a:solidFill>
                  <a:schemeClr val="bg1"/>
                </a:solidFill>
                <a:latin typeface="+mj-lt"/>
              </a:rPr>
              <a:t> </a:t>
            </a:r>
            <a:r>
              <a:rPr lang="en-US" sz="1200" b="0" i="1" dirty="0" smtClean="0">
                <a:solidFill>
                  <a:schemeClr val="bg1"/>
                </a:solidFill>
                <a:latin typeface="+mj-lt"/>
              </a:rPr>
              <a:t>to Office of Science    </a:t>
            </a:r>
            <a:r>
              <a:rPr lang="en-US" sz="1200" b="0" i="0" dirty="0" smtClean="0">
                <a:solidFill>
                  <a:schemeClr val="bg1"/>
                </a:solidFill>
                <a:latin typeface="+mj-lt"/>
              </a:rPr>
              <a:t> </a:t>
            </a:r>
            <a:fld id="{6C6BAC29-805F-4EB1-A9A5-300A97D9EAAE}" type="slidenum">
              <a:rPr lang="en-US" sz="1200" b="0" i="0" smtClean="0">
                <a:solidFill>
                  <a:schemeClr val="bg1"/>
                </a:solidFill>
                <a:latin typeface="+mj-lt"/>
              </a:rPr>
              <a:pPr algn="ctr" eaLnBrk="1" hangingPunct="1">
                <a:spcBef>
                  <a:spcPct val="50000"/>
                </a:spcBef>
                <a:defRPr/>
              </a:pPr>
              <a:t>‹#›</a:t>
            </a:fld>
            <a:endParaRPr lang="en-US" sz="1200" b="0" i="0" dirty="0">
              <a:solidFill>
                <a:schemeClr val="bg1"/>
              </a:solidFill>
              <a:latin typeface="+mj-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0813" cy="1979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3213"/>
            <a:ext cx="7770813"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C00000"/>
              </a:buClr>
            </a:pPr>
            <a:endParaRPr lang="en-US" dirty="0" smtClean="0">
              <a:solidFill>
                <a:srgbClr val="002060"/>
              </a:solidFill>
              <a:latin typeface="Times" pitchFamily="18" charset="0"/>
            </a:endParaRPr>
          </a:p>
          <a:p>
            <a:pPr>
              <a:buClr>
                <a:srgbClr val="C00000"/>
              </a:buClr>
              <a:buFont typeface="Arial" pitchFamily="34" charset="0"/>
              <a:buNone/>
            </a:pPr>
            <a:endParaRPr lang="en-US" sz="2800" dirty="0" smtClean="0">
              <a:solidFill>
                <a:srgbClr val="002060"/>
              </a:solidFill>
              <a:latin typeface="Arial" pitchFamily="34" charset="0"/>
              <a:cs typeface="Arial" pitchFamily="34" charset="0"/>
            </a:endParaRPr>
          </a:p>
        </p:txBody>
      </p:sp>
      <p:sp>
        <p:nvSpPr>
          <p:cNvPr id="6" name="Rectangle 5"/>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4000" b="1" dirty="0" smtClean="0">
              <a:solidFill>
                <a:srgbClr val="C00000"/>
              </a:solidFill>
              <a:latin typeface="Arial" pitchFamily="34" charset="0"/>
              <a:cs typeface="Arial" pitchFamily="34" charset="0"/>
            </a:endParaRPr>
          </a:p>
        </p:txBody>
      </p:sp>
      <p:sp>
        <p:nvSpPr>
          <p:cNvPr id="7" name="Text Box 14"/>
          <p:cNvSpPr txBox="1">
            <a:spLocks noChangeArrowheads="1"/>
          </p:cNvSpPr>
          <p:nvPr userDrawn="1"/>
        </p:nvSpPr>
        <p:spPr bwMode="auto">
          <a:xfrm>
            <a:off x="0" y="6581001"/>
            <a:ext cx="9144000" cy="276999"/>
          </a:xfrm>
          <a:prstGeom prst="rect">
            <a:avLst/>
          </a:prstGeom>
          <a:noFill/>
          <a:ln w="9525">
            <a:noFill/>
            <a:miter lim="800000"/>
            <a:headEnd/>
            <a:tailEnd/>
          </a:ln>
          <a:effectLst/>
        </p:spPr>
        <p:txBody>
          <a:bodyPr wrap="square">
            <a:spAutoFit/>
          </a:bodyPr>
          <a:lstStyle/>
          <a:p>
            <a:pPr algn="ctr" eaLnBrk="1" hangingPunct="1">
              <a:spcBef>
                <a:spcPct val="50000"/>
              </a:spcBef>
              <a:defRPr/>
            </a:pPr>
            <a:r>
              <a:rPr lang="en-US" sz="1200" b="0" i="1" dirty="0" smtClean="0">
                <a:solidFill>
                  <a:schemeClr val="bg1"/>
                </a:solidFill>
                <a:latin typeface="+mj-lt"/>
              </a:rPr>
              <a:t>May 23, 2011 Presentation</a:t>
            </a:r>
            <a:r>
              <a:rPr lang="en-US" sz="1200" b="0" i="1" baseline="0" dirty="0" smtClean="0">
                <a:solidFill>
                  <a:schemeClr val="bg1"/>
                </a:solidFill>
                <a:latin typeface="+mj-lt"/>
              </a:rPr>
              <a:t> </a:t>
            </a:r>
            <a:r>
              <a:rPr lang="en-US" sz="1200" b="0" i="1" dirty="0" smtClean="0">
                <a:solidFill>
                  <a:schemeClr val="bg1"/>
                </a:solidFill>
                <a:latin typeface="+mj-lt"/>
              </a:rPr>
              <a:t>to Office of Science    </a:t>
            </a:r>
            <a:r>
              <a:rPr lang="en-US" sz="1200" b="0" i="0" dirty="0" smtClean="0">
                <a:solidFill>
                  <a:schemeClr val="bg1"/>
                </a:solidFill>
                <a:latin typeface="+mj-lt"/>
              </a:rPr>
              <a:t> </a:t>
            </a:r>
            <a:fld id="{6C6BAC29-805F-4EB1-A9A5-300A97D9EAAE}" type="slidenum">
              <a:rPr lang="en-US" sz="1200" b="0" i="0" smtClean="0">
                <a:solidFill>
                  <a:schemeClr val="bg1"/>
                </a:solidFill>
                <a:latin typeface="+mj-lt"/>
              </a:rPr>
              <a:pPr algn="ctr" eaLnBrk="1" hangingPunct="1">
                <a:spcBef>
                  <a:spcPct val="50000"/>
                </a:spcBef>
                <a:defRPr/>
              </a:pPr>
              <a:t>‹#›</a:t>
            </a:fld>
            <a:endParaRPr lang="en-US" sz="1200" b="0" i="0" dirty="0">
              <a:solidFill>
                <a:schemeClr val="bg1"/>
              </a:solidFill>
              <a:latin typeface="+mj-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71538" y="17463"/>
            <a:ext cx="7434262" cy="736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38250"/>
            <a:ext cx="4076700" cy="4933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238250"/>
            <a:ext cx="4076700" cy="239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781425"/>
            <a:ext cx="4076700" cy="239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C00000"/>
              </a:buClr>
            </a:pPr>
            <a:endParaRPr lang="en-US" dirty="0" smtClean="0">
              <a:solidFill>
                <a:srgbClr val="002060"/>
              </a:solidFill>
              <a:latin typeface="Times" pitchFamily="18" charset="0"/>
            </a:endParaRPr>
          </a:p>
          <a:p>
            <a:pPr>
              <a:buClr>
                <a:srgbClr val="C00000"/>
              </a:buClr>
              <a:buFont typeface="Arial" pitchFamily="34" charset="0"/>
              <a:buNone/>
            </a:pPr>
            <a:endParaRPr lang="en-US" sz="2800" dirty="0" smtClean="0">
              <a:solidFill>
                <a:srgbClr val="002060"/>
              </a:solidFill>
              <a:latin typeface="Arial" pitchFamily="34" charset="0"/>
              <a:cs typeface="Arial" pitchFamily="34" charset="0"/>
            </a:endParaRPr>
          </a:p>
        </p:txBody>
      </p:sp>
      <p:sp>
        <p:nvSpPr>
          <p:cNvPr id="7" name="Rectangle 6"/>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4000" b="1" dirty="0" smtClean="0">
              <a:solidFill>
                <a:srgbClr val="C00000"/>
              </a:solidFill>
              <a:latin typeface="Arial" pitchFamily="34" charset="0"/>
              <a:cs typeface="Arial" pitchFamily="34" charset="0"/>
            </a:endParaRPr>
          </a:p>
        </p:txBody>
      </p:sp>
      <p:sp>
        <p:nvSpPr>
          <p:cNvPr id="8" name="Text Box 14"/>
          <p:cNvSpPr txBox="1">
            <a:spLocks noChangeArrowheads="1"/>
          </p:cNvSpPr>
          <p:nvPr userDrawn="1"/>
        </p:nvSpPr>
        <p:spPr bwMode="auto">
          <a:xfrm>
            <a:off x="0" y="6581001"/>
            <a:ext cx="9144000" cy="276999"/>
          </a:xfrm>
          <a:prstGeom prst="rect">
            <a:avLst/>
          </a:prstGeom>
          <a:noFill/>
          <a:ln w="9525">
            <a:noFill/>
            <a:miter lim="800000"/>
            <a:headEnd/>
            <a:tailEnd/>
          </a:ln>
          <a:effectLst/>
        </p:spPr>
        <p:txBody>
          <a:bodyPr wrap="square">
            <a:spAutoFit/>
          </a:bodyPr>
          <a:lstStyle/>
          <a:p>
            <a:pPr algn="ctr" eaLnBrk="1" hangingPunct="1">
              <a:spcBef>
                <a:spcPct val="50000"/>
              </a:spcBef>
              <a:defRPr/>
            </a:pPr>
            <a:r>
              <a:rPr lang="en-US" sz="1200" b="0" i="1" dirty="0" smtClean="0">
                <a:solidFill>
                  <a:schemeClr val="bg1"/>
                </a:solidFill>
                <a:latin typeface="+mj-lt"/>
              </a:rPr>
              <a:t>May 23, 2011 Presentation</a:t>
            </a:r>
            <a:r>
              <a:rPr lang="en-US" sz="1200" b="0" i="1" baseline="0" dirty="0" smtClean="0">
                <a:solidFill>
                  <a:schemeClr val="bg1"/>
                </a:solidFill>
                <a:latin typeface="+mj-lt"/>
              </a:rPr>
              <a:t> </a:t>
            </a:r>
            <a:r>
              <a:rPr lang="en-US" sz="1200" b="0" i="1" dirty="0" smtClean="0">
                <a:solidFill>
                  <a:schemeClr val="bg1"/>
                </a:solidFill>
                <a:latin typeface="+mj-lt"/>
              </a:rPr>
              <a:t>to Office of Science    </a:t>
            </a:r>
            <a:r>
              <a:rPr lang="en-US" sz="1200" b="0" i="0" dirty="0" smtClean="0">
                <a:solidFill>
                  <a:schemeClr val="bg1"/>
                </a:solidFill>
                <a:latin typeface="+mj-lt"/>
              </a:rPr>
              <a:t> </a:t>
            </a:r>
            <a:fld id="{6C6BAC29-805F-4EB1-A9A5-300A97D9EAAE}" type="slidenum">
              <a:rPr lang="en-US" sz="1200" b="0" i="0" smtClean="0">
                <a:solidFill>
                  <a:schemeClr val="bg1"/>
                </a:solidFill>
                <a:latin typeface="+mj-lt"/>
              </a:rPr>
              <a:pPr algn="ctr" eaLnBrk="1" hangingPunct="1">
                <a:spcBef>
                  <a:spcPct val="50000"/>
                </a:spcBef>
                <a:defRPr/>
              </a:pPr>
              <a:t>‹#›</a:t>
            </a:fld>
            <a:endParaRPr lang="en-US" sz="1200" b="0" i="0" dirty="0">
              <a:solidFill>
                <a:schemeClr val="bg1"/>
              </a:solidFill>
              <a:latin typeface="+mj-lt"/>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7" r:id="rId10"/>
  </p:sldLayoutIdLst>
  <p:timing>
    <p:tnLst>
      <p:par>
        <p:cTn id="1" dur="indefinite" restart="never" nodeType="tmRoot"/>
      </p:par>
    </p:tnLst>
  </p:timing>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screen"/>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Lst>
  <p:txStyles>
    <p:titleStyle>
      <a:lvl1pPr algn="ctr" rtl="0" eaLnBrk="0" fontAlgn="base" hangingPunct="0">
        <a:spcBef>
          <a:spcPct val="0"/>
        </a:spcBef>
        <a:spcAft>
          <a:spcPct val="0"/>
        </a:spcAft>
        <a:defRPr sz="3600" b="1">
          <a:solidFill>
            <a:schemeClr val="tx2"/>
          </a:solidFill>
          <a:latin typeface="Arial" pitchFamily="34" charset="0"/>
          <a:ea typeface="ＭＳ Ｐゴシック" pitchFamily="63" charset="-128"/>
          <a:cs typeface="Arial" pitchFamily="34" charset="0"/>
        </a:defRPr>
      </a:lvl1pPr>
      <a:lvl2pPr algn="ctr" rtl="0" eaLnBrk="0" fontAlgn="base" hangingPunct="0">
        <a:spcBef>
          <a:spcPct val="0"/>
        </a:spcBef>
        <a:spcAft>
          <a:spcPct val="0"/>
        </a:spcAft>
        <a:defRPr sz="3600" b="1">
          <a:solidFill>
            <a:schemeClr val="tx2"/>
          </a:solidFill>
          <a:latin typeface="Times"/>
          <a:ea typeface="ＭＳ Ｐゴシック" pitchFamily="63" charset="-128"/>
          <a:cs typeface="ＭＳ Ｐゴシック" pitchFamily="63" charset="-128"/>
        </a:defRPr>
      </a:lvl2pPr>
      <a:lvl3pPr algn="ctr" rtl="0" eaLnBrk="0" fontAlgn="base" hangingPunct="0">
        <a:spcBef>
          <a:spcPct val="0"/>
        </a:spcBef>
        <a:spcAft>
          <a:spcPct val="0"/>
        </a:spcAft>
        <a:defRPr sz="3600" b="1">
          <a:solidFill>
            <a:schemeClr val="tx2"/>
          </a:solidFill>
          <a:latin typeface="Times"/>
          <a:ea typeface="ＭＳ Ｐゴシック" pitchFamily="63" charset="-128"/>
          <a:cs typeface="ＭＳ Ｐゴシック" pitchFamily="63" charset="-128"/>
        </a:defRPr>
      </a:lvl3pPr>
      <a:lvl4pPr algn="ctr" rtl="0" eaLnBrk="0" fontAlgn="base" hangingPunct="0">
        <a:spcBef>
          <a:spcPct val="0"/>
        </a:spcBef>
        <a:spcAft>
          <a:spcPct val="0"/>
        </a:spcAft>
        <a:defRPr sz="3600" b="1">
          <a:solidFill>
            <a:schemeClr val="tx2"/>
          </a:solidFill>
          <a:latin typeface="Times"/>
          <a:ea typeface="ＭＳ Ｐゴシック" pitchFamily="63" charset="-128"/>
          <a:cs typeface="ＭＳ Ｐゴシック" pitchFamily="63" charset="-128"/>
        </a:defRPr>
      </a:lvl4pPr>
      <a:lvl5pPr algn="ctr" rtl="0" eaLnBrk="0" fontAlgn="base" hangingPunct="0">
        <a:spcBef>
          <a:spcPct val="0"/>
        </a:spcBef>
        <a:spcAft>
          <a:spcPct val="0"/>
        </a:spcAft>
        <a:defRPr sz="3600" b="1">
          <a:solidFill>
            <a:schemeClr val="tx2"/>
          </a:solidFill>
          <a:latin typeface="Times"/>
          <a:ea typeface="ＭＳ Ｐゴシック" pitchFamily="63" charset="-128"/>
          <a:cs typeface="ＭＳ Ｐゴシック" pitchFamily="63" charset="-128"/>
        </a:defRPr>
      </a:lvl5pPr>
      <a:lvl6pPr marL="457200" algn="ctr" rtl="0" eaLnBrk="1" fontAlgn="base" hangingPunct="1">
        <a:spcBef>
          <a:spcPct val="0"/>
        </a:spcBef>
        <a:spcAft>
          <a:spcPct val="0"/>
        </a:spcAft>
        <a:defRPr sz="3600" b="1">
          <a:solidFill>
            <a:schemeClr val="tx2"/>
          </a:solidFill>
          <a:latin typeface="Times"/>
        </a:defRPr>
      </a:lvl6pPr>
      <a:lvl7pPr marL="914400" algn="ctr" rtl="0" eaLnBrk="1" fontAlgn="base" hangingPunct="1">
        <a:spcBef>
          <a:spcPct val="0"/>
        </a:spcBef>
        <a:spcAft>
          <a:spcPct val="0"/>
        </a:spcAft>
        <a:defRPr sz="3600" b="1">
          <a:solidFill>
            <a:schemeClr val="tx2"/>
          </a:solidFill>
          <a:latin typeface="Times"/>
        </a:defRPr>
      </a:lvl7pPr>
      <a:lvl8pPr marL="1371600" algn="ctr" rtl="0" eaLnBrk="1" fontAlgn="base" hangingPunct="1">
        <a:spcBef>
          <a:spcPct val="0"/>
        </a:spcBef>
        <a:spcAft>
          <a:spcPct val="0"/>
        </a:spcAft>
        <a:defRPr sz="3600" b="1">
          <a:solidFill>
            <a:schemeClr val="tx2"/>
          </a:solidFill>
          <a:latin typeface="Times"/>
        </a:defRPr>
      </a:lvl8pPr>
      <a:lvl9pPr marL="1828800" algn="ctr" rtl="0" eaLnBrk="1" fontAlgn="base" hangingPunct="1">
        <a:spcBef>
          <a:spcPct val="0"/>
        </a:spcBef>
        <a:spcAft>
          <a:spcPct val="0"/>
        </a:spcAft>
        <a:defRPr sz="3600" b="1">
          <a:solidFill>
            <a:schemeClr val="tx2"/>
          </a:solidFill>
          <a:latin typeface="Times"/>
        </a:defRPr>
      </a:lvl9pPr>
    </p:titleStyle>
    <p:bodyStyle>
      <a:lvl1pPr marL="342900" indent="-342900" algn="l" rtl="0" eaLnBrk="0" fontAlgn="base" hangingPunct="0">
        <a:spcBef>
          <a:spcPct val="20000"/>
        </a:spcBef>
        <a:spcAft>
          <a:spcPct val="0"/>
        </a:spcAft>
        <a:buChar char="•"/>
        <a:defRPr sz="2400">
          <a:solidFill>
            <a:schemeClr val="tx1"/>
          </a:solidFill>
          <a:latin typeface="Arial" pitchFamily="34" charset="0"/>
          <a:ea typeface="ＭＳ Ｐゴシック" pitchFamily="63" charset="-128"/>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ea typeface="ＭＳ Ｐゴシック" pitchFamily="68" charset="-128"/>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ＭＳ Ｐゴシック" pitchFamily="68" charset="-128"/>
          <a:cs typeface="Arial" pitchFamily="34" charset="0"/>
        </a:defRPr>
      </a:lvl3pPr>
      <a:lvl4pPr marL="1600200" indent="-228600" algn="l" rtl="0" eaLnBrk="0" fontAlgn="base" hangingPunct="0">
        <a:spcBef>
          <a:spcPct val="20000"/>
        </a:spcBef>
        <a:spcAft>
          <a:spcPct val="0"/>
        </a:spcAft>
        <a:buChar char="–"/>
        <a:defRPr sz="2400">
          <a:solidFill>
            <a:schemeClr val="tx1"/>
          </a:solidFill>
          <a:latin typeface="Arial" pitchFamily="34" charset="0"/>
          <a:ea typeface="ＭＳ Ｐゴシック" pitchFamily="68" charset="-128"/>
          <a:cs typeface="Arial" pitchFamily="34" charset="0"/>
        </a:defRPr>
      </a:lvl4pPr>
      <a:lvl5pPr marL="2057400" indent="-228600" algn="l" rtl="0" eaLnBrk="0" fontAlgn="base" hangingPunct="0">
        <a:spcBef>
          <a:spcPct val="20000"/>
        </a:spcBef>
        <a:spcAft>
          <a:spcPct val="0"/>
        </a:spcAft>
        <a:buChar char="»"/>
        <a:defRPr sz="2400">
          <a:solidFill>
            <a:schemeClr val="tx1"/>
          </a:solidFill>
          <a:latin typeface="Arial" pitchFamily="34" charset="0"/>
          <a:ea typeface="ＭＳ Ｐゴシック" pitchFamily="68" charset="-128"/>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0"/>
            <a:ext cx="9144000" cy="6019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FF0000"/>
              </a:solidFill>
              <a:latin typeface="Arial" pitchFamily="34" charset="0"/>
              <a:cs typeface="Arial" pitchFamily="34" charset="0"/>
            </a:endParaRPr>
          </a:p>
        </p:txBody>
      </p:sp>
      <p:sp>
        <p:nvSpPr>
          <p:cNvPr id="4" name="Rectangle 2"/>
          <p:cNvSpPr txBox="1">
            <a:spLocks noChangeArrowheads="1"/>
          </p:cNvSpPr>
          <p:nvPr/>
        </p:nvSpPr>
        <p:spPr bwMode="auto">
          <a:xfrm>
            <a:off x="0" y="0"/>
            <a:ext cx="9144000" cy="3810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1" hangingPunct="1">
              <a:defRPr/>
            </a:pPr>
            <a:endParaRPr lang="en-US" sz="3600" b="1" dirty="0">
              <a:solidFill>
                <a:srgbClr val="000000"/>
              </a:solidFill>
              <a:latin typeface="Arial" pitchFamily="34" charset="0"/>
              <a:cs typeface="Arial" pitchFamily="34" charset="0"/>
            </a:endParaRPr>
          </a:p>
          <a:p>
            <a:pPr algn="ctr" eaLnBrk="1" hangingPunct="1">
              <a:defRPr/>
            </a:pPr>
            <a:endParaRPr lang="en-US" sz="3600" b="1" dirty="0">
              <a:solidFill>
                <a:srgbClr val="000000"/>
              </a:solidFill>
              <a:latin typeface="Arial" pitchFamily="34" charset="0"/>
              <a:cs typeface="Arial" pitchFamily="34" charset="0"/>
            </a:endParaRPr>
          </a:p>
          <a:p>
            <a:pPr algn="ctr" eaLnBrk="1" hangingPunct="1">
              <a:defRPr/>
            </a:pPr>
            <a:endParaRPr lang="en-US" sz="3600" b="1" dirty="0">
              <a:solidFill>
                <a:srgbClr val="000000"/>
              </a:solidFill>
              <a:latin typeface="Arial" pitchFamily="34" charset="0"/>
              <a:cs typeface="Arial" pitchFamily="34" charset="0"/>
            </a:endParaRPr>
          </a:p>
          <a:p>
            <a:pPr algn="ctr" eaLnBrk="1" hangingPunct="1">
              <a:defRPr/>
            </a:pPr>
            <a:endParaRPr lang="en-US" sz="3600" b="1" dirty="0">
              <a:solidFill>
                <a:srgbClr val="000000"/>
              </a:solidFill>
              <a:latin typeface="Arial" pitchFamily="34" charset="0"/>
              <a:cs typeface="Arial" pitchFamily="34" charset="0"/>
            </a:endParaRPr>
          </a:p>
          <a:p>
            <a:pPr algn="ctr" eaLnBrk="1" hangingPunct="1">
              <a:defRPr/>
            </a:pPr>
            <a:endParaRPr lang="en-US" sz="3600" b="1" dirty="0">
              <a:solidFill>
                <a:srgbClr val="000000"/>
              </a:solidFill>
              <a:latin typeface="Arial" pitchFamily="34" charset="0"/>
              <a:cs typeface="Arial" pitchFamily="34" charset="0"/>
            </a:endParaRPr>
          </a:p>
          <a:p>
            <a:pPr algn="ctr" eaLnBrk="1" hangingPunct="1">
              <a:defRPr/>
            </a:pPr>
            <a:endParaRPr lang="en-US" sz="3600" b="1" dirty="0">
              <a:solidFill>
                <a:srgbClr val="000000"/>
              </a:solidFill>
              <a:latin typeface="Arial" pitchFamily="34" charset="0"/>
              <a:cs typeface="Arial" pitchFamily="34" charset="0"/>
            </a:endParaRPr>
          </a:p>
          <a:p>
            <a:pPr algn="ctr" eaLnBrk="1" hangingPunct="1">
              <a:defRPr/>
            </a:pPr>
            <a:r>
              <a:rPr lang="en-US" sz="3600" b="1" dirty="0">
                <a:solidFill>
                  <a:srgbClr val="000000"/>
                </a:solidFill>
                <a:latin typeface="Arial" pitchFamily="34" charset="0"/>
                <a:cs typeface="Arial" pitchFamily="34" charset="0"/>
              </a:rPr>
              <a:t> </a:t>
            </a:r>
          </a:p>
        </p:txBody>
      </p:sp>
      <p:sp>
        <p:nvSpPr>
          <p:cNvPr id="9" name="Rectangle 4"/>
          <p:cNvSpPr>
            <a:spLocks noChangeArrowheads="1"/>
          </p:cNvSpPr>
          <p:nvPr/>
        </p:nvSpPr>
        <p:spPr bwMode="auto">
          <a:xfrm>
            <a:off x="0" y="76200"/>
            <a:ext cx="8991600" cy="1936428"/>
          </a:xfrm>
          <a:prstGeom prst="rect">
            <a:avLst/>
          </a:prstGeom>
          <a:noFill/>
          <a:ln w="12700">
            <a:noFill/>
            <a:miter lim="800000"/>
            <a:headEnd/>
            <a:tailEnd/>
          </a:ln>
        </p:spPr>
        <p:txBody>
          <a:bodyPr wrap="square" lIns="90487" tIns="44450" rIns="90487" bIns="44450">
            <a:spAutoFit/>
          </a:bodyPr>
          <a:lstStyle/>
          <a:p>
            <a:pPr algn="ctr"/>
            <a:r>
              <a:rPr lang="en-US" sz="3200" b="1" dirty="0" smtClean="0">
                <a:solidFill>
                  <a:srgbClr val="C00000"/>
                </a:solidFill>
              </a:rPr>
              <a:t>Jefferson </a:t>
            </a:r>
            <a:r>
              <a:rPr lang="en-US" sz="3200" b="1" dirty="0" smtClean="0">
                <a:solidFill>
                  <a:srgbClr val="C00000"/>
                </a:solidFill>
              </a:rPr>
              <a:t>Lab </a:t>
            </a:r>
            <a:r>
              <a:rPr lang="en-US" sz="3200" b="1" dirty="0" smtClean="0">
                <a:solidFill>
                  <a:srgbClr val="C00000"/>
                </a:solidFill>
              </a:rPr>
              <a:t>Strategic</a:t>
            </a:r>
            <a:r>
              <a:rPr lang="en-US" sz="3200" b="1" dirty="0" smtClean="0">
                <a:solidFill>
                  <a:srgbClr val="C00000"/>
                </a:solidFill>
              </a:rPr>
              <a:t> Plan</a:t>
            </a:r>
          </a:p>
          <a:p>
            <a:pPr algn="ctr"/>
            <a:endParaRPr lang="en-US" sz="2800" b="1" dirty="0" smtClean="0">
              <a:solidFill>
                <a:srgbClr val="000000"/>
              </a:solidFill>
            </a:endParaRPr>
          </a:p>
          <a:p>
            <a:pPr algn="ctr"/>
            <a:r>
              <a:rPr lang="en-US" sz="2800" b="1" dirty="0" smtClean="0">
                <a:solidFill>
                  <a:srgbClr val="000000"/>
                </a:solidFill>
              </a:rPr>
              <a:t>Bob </a:t>
            </a:r>
            <a:r>
              <a:rPr lang="en-US" sz="2800" b="1" dirty="0" err="1" smtClean="0">
                <a:solidFill>
                  <a:srgbClr val="000000"/>
                </a:solidFill>
              </a:rPr>
              <a:t>McKeown</a:t>
            </a:r>
            <a:endParaRPr lang="en-US" sz="2800" b="1" dirty="0" smtClean="0">
              <a:solidFill>
                <a:srgbClr val="000000"/>
              </a:solidFill>
            </a:endParaRPr>
          </a:p>
          <a:p>
            <a:pPr algn="ctr"/>
            <a:endParaRPr lang="en-US" sz="3200" b="1" i="1" dirty="0" smtClean="0">
              <a:solidFill>
                <a:srgbClr val="000000"/>
              </a:solidFill>
            </a:endParaRPr>
          </a:p>
        </p:txBody>
      </p:sp>
      <p:sp>
        <p:nvSpPr>
          <p:cNvPr id="12" name="Rectangle 11"/>
          <p:cNvSpPr/>
          <p:nvPr/>
        </p:nvSpPr>
        <p:spPr>
          <a:xfrm>
            <a:off x="2971800" y="5486400"/>
            <a:ext cx="3249672" cy="369332"/>
          </a:xfrm>
          <a:prstGeom prst="rect">
            <a:avLst/>
          </a:prstGeom>
        </p:spPr>
        <p:txBody>
          <a:bodyPr wrap="none">
            <a:spAutoFit/>
          </a:bodyPr>
          <a:lstStyle/>
          <a:p>
            <a:r>
              <a:rPr lang="en-US" sz="1800" b="1" dirty="0" smtClean="0">
                <a:solidFill>
                  <a:srgbClr val="000000"/>
                </a:solidFill>
              </a:rPr>
              <a:t>User Meeting    June 8, </a:t>
            </a:r>
            <a:r>
              <a:rPr lang="en-US" sz="1800" b="1" dirty="0" smtClean="0">
                <a:solidFill>
                  <a:srgbClr val="000000"/>
                </a:solidFill>
              </a:rPr>
              <a:t>2011</a:t>
            </a:r>
            <a:endParaRPr lang="en-US" sz="1800" dirty="0">
              <a:solidFill>
                <a:srgbClr val="000000"/>
              </a:solidFill>
            </a:endParaRPr>
          </a:p>
        </p:txBody>
      </p:sp>
      <p:sp>
        <p:nvSpPr>
          <p:cNvPr id="266242" name="AutoShape 2" descr="imap://stewartm@mail.jlab.org:993/fetch%3EUID%3E/INBOX%3E56429?part=1.1.2&amp;filename=IMG_7817a.jpg"/>
          <p:cNvSpPr>
            <a:spLocks noChangeAspect="1" noChangeArrowheads="1"/>
          </p:cNvSpPr>
          <p:nvPr/>
        </p:nvSpPr>
        <p:spPr bwMode="auto">
          <a:xfrm>
            <a:off x="63500" y="138113"/>
            <a:ext cx="9915525" cy="66103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66244" name="AutoShape 4" descr="imap://stewartm@mail.jlab.org:993/fetch%3EUID%3E/INBOX%3E56429?part=1.1.2&amp;filename=IMG_7817a.jpg"/>
          <p:cNvSpPr>
            <a:spLocks noChangeAspect="1" noChangeArrowheads="1"/>
          </p:cNvSpPr>
          <p:nvPr/>
        </p:nvSpPr>
        <p:spPr bwMode="auto">
          <a:xfrm>
            <a:off x="63500" y="138113"/>
            <a:ext cx="9915525" cy="66103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 name="Picture 10" descr="IMG_7817a.jpg"/>
          <p:cNvPicPr>
            <a:picLocks noChangeAspect="1"/>
          </p:cNvPicPr>
          <p:nvPr/>
        </p:nvPicPr>
        <p:blipFill>
          <a:blip r:embed="rId4" cstate="print"/>
          <a:srcRect l="8333" t="31250" r="16667" b="23750"/>
          <a:stretch>
            <a:fillRect/>
          </a:stretch>
        </p:blipFill>
        <p:spPr>
          <a:xfrm>
            <a:off x="0" y="1676400"/>
            <a:ext cx="9144000" cy="3657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33400"/>
          </a:xfrm>
        </p:spPr>
        <p:txBody>
          <a:bodyPr>
            <a:normAutofit fontScale="90000"/>
          </a:bodyPr>
          <a:lstStyle/>
          <a:p>
            <a:r>
              <a:rPr lang="en-US" sz="2800" dirty="0" smtClean="0">
                <a:latin typeface="Arial" pitchFamily="34" charset="0"/>
                <a:cs typeface="Arial" pitchFamily="34" charset="0"/>
              </a:rPr>
              <a:t>Strategy for the Future </a:t>
            </a:r>
            <a:r>
              <a:rPr lang="en-US" sz="2800" dirty="0" smtClean="0">
                <a:latin typeface="Arial"/>
                <a:cs typeface="Arial"/>
              </a:rPr>
              <a:t>–</a:t>
            </a:r>
            <a:r>
              <a:rPr lang="en-US" sz="2800" dirty="0" smtClean="0">
                <a:latin typeface="Arial" pitchFamily="34" charset="0"/>
                <a:cs typeface="Arial" pitchFamily="34" charset="0"/>
              </a:rPr>
              <a:t> Major Initiative </a:t>
            </a:r>
            <a:r>
              <a:rPr lang="en-US" sz="2800" dirty="0" smtClean="0">
                <a:solidFill>
                  <a:schemeClr val="accent1">
                    <a:lumMod val="50000"/>
                  </a:schemeClr>
                </a:solidFill>
                <a:latin typeface="Arial" pitchFamily="34" charset="0"/>
                <a:cs typeface="Arial" pitchFamily="34" charset="0"/>
              </a:rPr>
              <a:t/>
            </a:r>
            <a:br>
              <a:rPr lang="en-US" sz="2800" dirty="0" smtClean="0">
                <a:solidFill>
                  <a:schemeClr val="accent1">
                    <a:lumMod val="50000"/>
                  </a:schemeClr>
                </a:solidFill>
                <a:latin typeface="Arial" pitchFamily="34" charset="0"/>
                <a:cs typeface="Arial" pitchFamily="34" charset="0"/>
              </a:rPr>
            </a:br>
            <a:r>
              <a:rPr lang="en-US" sz="2800" dirty="0" smtClean="0">
                <a:solidFill>
                  <a:schemeClr val="accent1">
                    <a:lumMod val="50000"/>
                  </a:schemeClr>
                </a:solidFill>
                <a:latin typeface="Arial" pitchFamily="34" charset="0"/>
                <a:cs typeface="Arial" pitchFamily="34" charset="0"/>
              </a:rPr>
              <a:t> </a:t>
            </a:r>
            <a:r>
              <a:rPr lang="en-US" sz="2900" dirty="0" smtClean="0">
                <a:latin typeface="Arial" pitchFamily="34" charset="0"/>
                <a:cs typeface="Arial" pitchFamily="34" charset="0"/>
              </a:rPr>
              <a:t>Nuclear Physics </a:t>
            </a:r>
            <a:r>
              <a:rPr lang="en-US" sz="2900" dirty="0" smtClean="0">
                <a:solidFill>
                  <a:srgbClr val="0070C0"/>
                </a:solidFill>
                <a:latin typeface="Arial" pitchFamily="34" charset="0"/>
                <a:cs typeface="Arial" pitchFamily="34" charset="0"/>
              </a:rPr>
              <a:t>- 12 GeV Upgrade Project</a:t>
            </a:r>
            <a:endParaRPr lang="en-US" sz="2900" dirty="0">
              <a:solidFill>
                <a:srgbClr val="0070C0"/>
              </a:solidFill>
              <a:latin typeface="Arial" pitchFamily="34" charset="0"/>
              <a:cs typeface="Arial" pitchFamily="34" charset="0"/>
            </a:endParaRPr>
          </a:p>
        </p:txBody>
      </p:sp>
      <p:graphicFrame>
        <p:nvGraphicFramePr>
          <p:cNvPr id="5" name="Table 4"/>
          <p:cNvGraphicFramePr>
            <a:graphicFrameLocks noGrp="1"/>
          </p:cNvGraphicFramePr>
          <p:nvPr/>
        </p:nvGraphicFramePr>
        <p:xfrm>
          <a:off x="133350" y="914400"/>
          <a:ext cx="8858250" cy="5275928"/>
        </p:xfrm>
        <a:graphic>
          <a:graphicData uri="http://schemas.openxmlformats.org/drawingml/2006/table">
            <a:tbl>
              <a:tblPr firstRow="1" bandRow="1">
                <a:tableStyleId>{2D5ABB26-0587-4C30-8999-92F81FD0307C}</a:tableStyleId>
              </a:tblPr>
              <a:tblGrid>
                <a:gridCol w="8858250"/>
              </a:tblGrid>
              <a:tr h="424528">
                <a:tc>
                  <a:txBody>
                    <a:bodyPr/>
                    <a:lstStyle/>
                    <a:p>
                      <a:r>
                        <a:rPr lang="en-US" sz="2000" b="1" i="1" dirty="0" smtClean="0">
                          <a:latin typeface="Arial" pitchFamily="34" charset="0"/>
                          <a:cs typeface="Arial" pitchFamily="34" charset="0"/>
                        </a:rPr>
                        <a:t>Exciting new scientific opportunities</a:t>
                      </a:r>
                      <a:r>
                        <a:rPr lang="en-US" sz="2000" b="1" i="1" baseline="0" dirty="0" smtClean="0">
                          <a:latin typeface="Arial" pitchFamily="34" charset="0"/>
                          <a:cs typeface="Arial" pitchFamily="34" charset="0"/>
                        </a:rPr>
                        <a:t> </a:t>
                      </a:r>
                      <a:r>
                        <a:rPr lang="en-US" sz="2000" b="1" i="1" kern="1200" dirty="0" smtClean="0">
                          <a:latin typeface="Arial" pitchFamily="34" charset="0"/>
                          <a:cs typeface="Arial" pitchFamily="34" charset="0"/>
                        </a:rPr>
                        <a:t>–</a:t>
                      </a:r>
                      <a:r>
                        <a:rPr lang="en-US" sz="2000" b="1" i="1" baseline="0" dirty="0" smtClean="0">
                          <a:latin typeface="Arial" pitchFamily="34" charset="0"/>
                          <a:cs typeface="Arial" pitchFamily="34" charset="0"/>
                        </a:rPr>
                        <a:t> continue world leadership</a:t>
                      </a:r>
                      <a:endParaRPr lang="en-US" sz="2000" b="1" i="1" dirty="0">
                        <a:solidFill>
                          <a:schemeClr val="bg1"/>
                        </a:solidFill>
                        <a:latin typeface="Arial" pitchFamily="34" charset="0"/>
                        <a:cs typeface="Arial" pitchFamily="34" charset="0"/>
                      </a:endParaRPr>
                    </a:p>
                  </a:txBody>
                  <a:tcPr anchor="ctr"/>
                </a:tc>
              </a:tr>
              <a:tr h="4851400">
                <a:tc>
                  <a:txBody>
                    <a:bodyPr/>
                    <a:lstStyle/>
                    <a:p>
                      <a:pPr marL="342900" marR="0" lvl="0" indent="-342900" algn="l" defTabSz="914400" rtl="0" eaLnBrk="1" fontAlgn="base" latinLnBrk="0" hangingPunct="1">
                        <a:lnSpc>
                          <a:spcPct val="80000"/>
                        </a:lnSpc>
                        <a:spcBef>
                          <a:spcPts val="600"/>
                        </a:spcBef>
                        <a:spcAft>
                          <a:spcPct val="0"/>
                        </a:spcAft>
                        <a:buClrTx/>
                        <a:buSzTx/>
                        <a:buFontTx/>
                        <a:buNone/>
                        <a:tabLst/>
                        <a:defRPr/>
                      </a:pPr>
                      <a:endParaRPr lang="en-US" sz="400" baseline="0" dirty="0" smtClean="0">
                        <a:latin typeface="Arial" pitchFamily="34" charset="0"/>
                        <a:cs typeface="Arial" pitchFamily="34" charset="0"/>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sz="1800" b="1" baseline="0" dirty="0" smtClean="0">
                          <a:solidFill>
                            <a:srgbClr val="0070C0"/>
                          </a:solidFill>
                          <a:latin typeface="Arial" pitchFamily="34" charset="0"/>
                          <a:cs typeface="Arial" pitchFamily="34" charset="0"/>
                        </a:rPr>
                        <a:t>CEBAF:</a:t>
                      </a:r>
                      <a:r>
                        <a:rPr lang="en-US" sz="1600" b="1" baseline="0" dirty="0" smtClean="0">
                          <a:latin typeface="Arial" pitchFamily="34" charset="0"/>
                          <a:cs typeface="Arial" pitchFamily="34" charset="0"/>
                        </a:rPr>
                        <a:t> </a:t>
                      </a:r>
                      <a:r>
                        <a:rPr lang="en-US" sz="1600" baseline="0" dirty="0" smtClean="0">
                          <a:latin typeface="Arial" pitchFamily="34" charset="0"/>
                          <a:cs typeface="Arial" pitchFamily="34" charset="0"/>
                        </a:rPr>
                        <a:t>premier facility for </a:t>
                      </a:r>
                      <a:r>
                        <a:rPr lang="en-US" sz="1600" kern="1200" dirty="0" smtClean="0">
                          <a:latin typeface="Arial" pitchFamily="34" charset="0"/>
                          <a:cs typeface="Arial" pitchFamily="34" charset="0"/>
                        </a:rPr>
                        <a:t>exploration</a:t>
                      </a:r>
                      <a:r>
                        <a:rPr lang="en-US" sz="1600" kern="1200" baseline="0" dirty="0" smtClean="0">
                          <a:latin typeface="Arial" pitchFamily="34" charset="0"/>
                          <a:cs typeface="Arial" pitchFamily="34" charset="0"/>
                        </a:rPr>
                        <a:t> of</a:t>
                      </a:r>
                      <a:r>
                        <a:rPr lang="en-US" sz="1600" kern="1200" dirty="0" smtClean="0">
                          <a:latin typeface="Arial" pitchFamily="34" charset="0"/>
                          <a:cs typeface="Arial" pitchFamily="34" charset="0"/>
                        </a:rPr>
                        <a:t> the fundamental nature of confined states of quarks and gluons</a:t>
                      </a:r>
                      <a:endParaRPr lang="en-US" sz="1600" baseline="0" dirty="0" smtClean="0">
                        <a:latin typeface="Arial" pitchFamily="34" charset="0"/>
                        <a:cs typeface="Arial" pitchFamily="34" charset="0"/>
                      </a:endParaRP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sz="1800" baseline="0" dirty="0" smtClean="0">
                        <a:solidFill>
                          <a:srgbClr val="0070C0"/>
                        </a:solidFill>
                        <a:latin typeface="Arial" pitchFamily="34" charset="0"/>
                        <a:cs typeface="Arial" pitchFamily="34" charset="0"/>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sz="1800" b="1" baseline="0" dirty="0" smtClean="0">
                          <a:solidFill>
                            <a:srgbClr val="0070C0"/>
                          </a:solidFill>
                          <a:latin typeface="Arial" pitchFamily="34" charset="0"/>
                          <a:cs typeface="Arial" pitchFamily="34" charset="0"/>
                        </a:rPr>
                        <a:t>12 GeV Upgrade: </a:t>
                      </a:r>
                    </a:p>
                    <a:p>
                      <a:pPr marL="342900" marR="0" lvl="1" indent="0" algn="l" defTabSz="914400" rtl="0" eaLnBrk="1" fontAlgn="base" latinLnBrk="0" hangingPunct="1">
                        <a:lnSpc>
                          <a:spcPct val="100000"/>
                        </a:lnSpc>
                        <a:spcBef>
                          <a:spcPts val="600"/>
                        </a:spcBef>
                        <a:spcAft>
                          <a:spcPct val="0"/>
                        </a:spcAft>
                        <a:buClrTx/>
                        <a:buSzTx/>
                        <a:buFont typeface="Arial" pitchFamily="34" charset="0"/>
                        <a:buChar char="–"/>
                        <a:tabLst/>
                        <a:defRPr/>
                      </a:pPr>
                      <a:r>
                        <a:rPr lang="en-US" sz="1600" baseline="0" dirty="0" smtClean="0">
                          <a:latin typeface="Arial" pitchFamily="34" charset="0"/>
                          <a:cs typeface="Arial" pitchFamily="34" charset="0"/>
                        </a:rPr>
                        <a:t>    Highest priority in the 2007 NSAC Long Range Plan</a:t>
                      </a:r>
                    </a:p>
                    <a:p>
                      <a:pPr marL="692150" marR="0" lvl="1" indent="-350838" algn="l" defTabSz="914400" rtl="0" eaLnBrk="1" fontAlgn="base" latinLnBrk="0" hangingPunct="1">
                        <a:lnSpc>
                          <a:spcPct val="100000"/>
                        </a:lnSpc>
                        <a:spcBef>
                          <a:spcPts val="600"/>
                        </a:spcBef>
                        <a:spcAft>
                          <a:spcPct val="0"/>
                        </a:spcAft>
                        <a:buClrTx/>
                        <a:buSzTx/>
                        <a:buFont typeface="Arial" pitchFamily="34" charset="0"/>
                        <a:buChar char="–"/>
                        <a:tabLst/>
                        <a:defRPr/>
                      </a:pPr>
                      <a:r>
                        <a:rPr lang="en-US" sz="1600" baseline="0" dirty="0" smtClean="0">
                          <a:latin typeface="Arial" pitchFamily="34" charset="0"/>
                          <a:cs typeface="Arial" pitchFamily="34" charset="0"/>
                        </a:rPr>
                        <a:t>Currently under construction (~50% complete); will be commissioned in 2013-2015</a:t>
                      </a: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sz="1600" baseline="0" dirty="0" smtClean="0">
                        <a:latin typeface="Arial" pitchFamily="34" charset="0"/>
                        <a:cs typeface="Arial" pitchFamily="34" charset="0"/>
                      </a:endParaRPr>
                    </a:p>
                    <a:p>
                      <a:pPr marL="342900" marR="0" lvl="0" indent="-342900" algn="l" defTabSz="914400" rtl="0" eaLnBrk="1" fontAlgn="base" latinLnBrk="0" hangingPunct="1">
                        <a:lnSpc>
                          <a:spcPct val="80000"/>
                        </a:lnSpc>
                        <a:spcBef>
                          <a:spcPts val="600"/>
                        </a:spcBef>
                        <a:spcAft>
                          <a:spcPct val="0"/>
                        </a:spcAft>
                        <a:buClrTx/>
                        <a:buSzTx/>
                        <a:buFontTx/>
                        <a:buNone/>
                        <a:tabLst/>
                        <a:defRPr/>
                      </a:pPr>
                      <a:endParaRPr kumimoji="0" lang="en-US" sz="800" u="none" strike="noStrike" kern="0" cap="none" spc="0" normalizeH="0" baseline="0" noProof="0" dirty="0" smtClean="0">
                        <a:ln>
                          <a:noFill/>
                        </a:ln>
                        <a:effectLst/>
                        <a:uLnTx/>
                        <a:uFillTx/>
                        <a:latin typeface="Arial" pitchFamily="34" charset="0"/>
                        <a:cs typeface="Arial" pitchFamily="34" charset="0"/>
                      </a:endParaRPr>
                    </a:p>
                    <a:p>
                      <a:pPr marL="342900" marR="0" lvl="0" indent="-342900" algn="l" defTabSz="914400" rtl="0" eaLnBrk="1" fontAlgn="base" latinLnBrk="0" hangingPunct="1">
                        <a:lnSpc>
                          <a:spcPct val="80000"/>
                        </a:lnSpc>
                        <a:spcBef>
                          <a:spcPts val="600"/>
                        </a:spcBef>
                        <a:spcAft>
                          <a:spcPct val="0"/>
                        </a:spcAft>
                        <a:buClrTx/>
                        <a:buSzTx/>
                        <a:buFontTx/>
                        <a:buChar char="•"/>
                        <a:tabLst/>
                        <a:defRPr/>
                      </a:pPr>
                      <a:r>
                        <a:rPr kumimoji="0" lang="en-US" sz="1600" u="none" strike="noStrike" kern="0" cap="none" spc="0" normalizeH="0" baseline="0" noProof="0" dirty="0" smtClean="0">
                          <a:ln>
                            <a:noFill/>
                          </a:ln>
                          <a:effectLst/>
                          <a:uLnTx/>
                          <a:uFillTx/>
                          <a:latin typeface="Arial" pitchFamily="34" charset="0"/>
                          <a:cs typeface="Arial" pitchFamily="34" charset="0"/>
                        </a:rPr>
                        <a:t>The </a:t>
                      </a:r>
                      <a:r>
                        <a:rPr kumimoji="0" lang="en-US" sz="1600" b="1" u="none" strike="noStrike" kern="0" cap="none" spc="0" normalizeH="0" baseline="0" noProof="0" dirty="0" smtClean="0">
                          <a:ln>
                            <a:noFill/>
                          </a:ln>
                          <a:effectLst/>
                          <a:uLnTx/>
                          <a:uFillTx/>
                          <a:latin typeface="Arial" pitchFamily="34" charset="0"/>
                          <a:cs typeface="Arial" pitchFamily="34" charset="0"/>
                        </a:rPr>
                        <a:t>Vision</a:t>
                      </a:r>
                      <a:r>
                        <a:rPr kumimoji="0" lang="en-US" sz="1600" u="none" strike="noStrike" kern="0" cap="none" spc="0" normalizeH="0" baseline="0" noProof="0" dirty="0" smtClean="0">
                          <a:ln>
                            <a:noFill/>
                          </a:ln>
                          <a:effectLst/>
                          <a:uLnTx/>
                          <a:uFillTx/>
                          <a:latin typeface="Arial" pitchFamily="34" charset="0"/>
                          <a:cs typeface="Arial" pitchFamily="34" charset="0"/>
                        </a:rPr>
                        <a:t> for the program:</a:t>
                      </a:r>
                    </a:p>
                    <a:p>
                      <a:pPr marL="342900" marR="0" lvl="0" indent="-3175" algn="l" defTabSz="914400" rtl="0" eaLnBrk="1" fontAlgn="base" latinLnBrk="0" hangingPunct="1">
                        <a:lnSpc>
                          <a:spcPct val="100000"/>
                        </a:lnSpc>
                        <a:spcBef>
                          <a:spcPts val="600"/>
                        </a:spcBef>
                        <a:spcAft>
                          <a:spcPct val="0"/>
                        </a:spcAft>
                        <a:buClrTx/>
                        <a:buSzTx/>
                        <a:buFontTx/>
                        <a:buNone/>
                        <a:tabLst/>
                        <a:defRPr/>
                      </a:pPr>
                      <a:r>
                        <a:rPr kumimoji="0" lang="en-US" sz="1600" u="none" strike="noStrike" kern="0" cap="none" spc="0" normalizeH="0" baseline="0" noProof="0" dirty="0" smtClean="0">
                          <a:ln>
                            <a:noFill/>
                          </a:ln>
                          <a:effectLst/>
                          <a:uLnTx/>
                          <a:uFillTx/>
                          <a:latin typeface="Arial" pitchFamily="34" charset="0"/>
                          <a:cs typeface="Arial" pitchFamily="34" charset="0"/>
                        </a:rPr>
                        <a:t>Upgrade to both the CEBAF accelerator and the associated experimental facilities, enable breakthrough programs to be launched in three key areas:</a:t>
                      </a:r>
                    </a:p>
                    <a:p>
                      <a:pPr marL="6858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600" u="none" strike="noStrike" kern="0" cap="none" spc="0" normalizeH="0" baseline="0" noProof="0" dirty="0" smtClean="0">
                          <a:ln>
                            <a:noFill/>
                          </a:ln>
                          <a:effectLst/>
                          <a:uLnTx/>
                          <a:uFillTx/>
                          <a:latin typeface="Arial" pitchFamily="34" charset="0"/>
                          <a:cs typeface="Arial" pitchFamily="34" charset="0"/>
                        </a:rPr>
                        <a:t>Mechanism of quark confinement is one of the major gaps in our understanding of QCD</a:t>
                      </a:r>
                    </a:p>
                    <a:p>
                      <a:pPr marL="6858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600" u="none" strike="noStrike" kern="0" cap="none" spc="0" normalizeH="0" baseline="0" noProof="0" dirty="0" smtClean="0">
                          <a:ln>
                            <a:noFill/>
                          </a:ln>
                          <a:effectLst/>
                          <a:uLnTx/>
                          <a:uFillTx/>
                          <a:latin typeface="Arial" pitchFamily="34" charset="0"/>
                          <a:cs typeface="Arial" pitchFamily="34" charset="0"/>
                        </a:rPr>
                        <a:t>3-D imaging of the quark structure of the proton, the neutron, and atomic nuclei</a:t>
                      </a:r>
                    </a:p>
                    <a:p>
                      <a:pPr marL="6858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600" u="none" strike="noStrike" kern="0" cap="none" spc="0" normalizeH="0" baseline="0" noProof="0" dirty="0" smtClean="0">
                          <a:ln>
                            <a:noFill/>
                          </a:ln>
                          <a:effectLst/>
                          <a:uLnTx/>
                          <a:uFillTx/>
                          <a:latin typeface="Arial" pitchFamily="34" charset="0"/>
                          <a:cs typeface="Arial" pitchFamily="34" charset="0"/>
                        </a:rPr>
                        <a:t>Search for new physics beyond the Standard Model of nuclear and particle physics</a:t>
                      </a:r>
                      <a:endPar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txBody>
                  <a:tcPr marL="27432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132"/>
            <a:ext cx="8991600" cy="609600"/>
          </a:xfrm>
        </p:spPr>
        <p:txBody>
          <a:bodyPr>
            <a:noAutofit/>
          </a:bodyPr>
          <a:lstStyle/>
          <a:p>
            <a:r>
              <a:rPr lang="en-US" sz="2400" dirty="0" smtClean="0">
                <a:latin typeface="Arial" pitchFamily="34" charset="0"/>
                <a:cs typeface="Arial" pitchFamily="34" charset="0"/>
              </a:rPr>
              <a:t>Strategy for the Future </a:t>
            </a:r>
            <a:r>
              <a:rPr lang="en-US" sz="2400" dirty="0" smtClean="0">
                <a:cs typeface="Arial"/>
              </a:rPr>
              <a:t>–</a:t>
            </a:r>
            <a:r>
              <a:rPr lang="en-US" sz="2400" dirty="0" smtClean="0">
                <a:latin typeface="Arial" pitchFamily="34" charset="0"/>
                <a:cs typeface="Arial" pitchFamily="34" charset="0"/>
              </a:rPr>
              <a:t> Major Initiative </a:t>
            </a:r>
            <a:r>
              <a:rPr lang="en-US" sz="2400" dirty="0" smtClean="0">
                <a:solidFill>
                  <a:schemeClr val="accent1">
                    <a:lumMod val="50000"/>
                  </a:schemeClr>
                </a:solidFill>
                <a:latin typeface="Arial" pitchFamily="34" charset="0"/>
                <a:cs typeface="Arial" pitchFamily="34" charset="0"/>
              </a:rPr>
              <a:t/>
            </a:r>
            <a:br>
              <a:rPr lang="en-US" sz="2400" dirty="0" smtClean="0">
                <a:solidFill>
                  <a:schemeClr val="accent1">
                    <a:lumMod val="50000"/>
                  </a:schemeClr>
                </a:solidFill>
                <a:latin typeface="Arial" pitchFamily="34" charset="0"/>
                <a:cs typeface="Arial" pitchFamily="34" charset="0"/>
              </a:rPr>
            </a:br>
            <a:r>
              <a:rPr lang="en-US" sz="2800" dirty="0" smtClean="0">
                <a:solidFill>
                  <a:schemeClr val="accent1">
                    <a:lumMod val="50000"/>
                  </a:schemeClr>
                </a:solidFill>
                <a:latin typeface="Arial" pitchFamily="34" charset="0"/>
                <a:cs typeface="Arial" pitchFamily="34" charset="0"/>
              </a:rPr>
              <a:t> </a:t>
            </a:r>
            <a:r>
              <a:rPr lang="en-US" sz="2600" dirty="0" smtClean="0">
                <a:solidFill>
                  <a:schemeClr val="tx1"/>
                </a:solidFill>
                <a:latin typeface="Arial" pitchFamily="34" charset="0"/>
                <a:cs typeface="Arial" pitchFamily="34" charset="0"/>
              </a:rPr>
              <a:t>Nuclear Physics </a:t>
            </a:r>
            <a:r>
              <a:rPr lang="en-US" sz="2600" dirty="0" smtClean="0">
                <a:solidFill>
                  <a:srgbClr val="0070C0"/>
                </a:solidFill>
                <a:latin typeface="Arial" pitchFamily="34" charset="0"/>
                <a:cs typeface="Arial" pitchFamily="34" charset="0"/>
              </a:rPr>
              <a:t>– Experimental Program </a:t>
            </a:r>
            <a:endParaRPr lang="en-US" sz="2600" strike="sngStrike" dirty="0">
              <a:solidFill>
                <a:srgbClr val="0070C0"/>
              </a:solidFill>
            </a:endParaRPr>
          </a:p>
        </p:txBody>
      </p:sp>
      <p:graphicFrame>
        <p:nvGraphicFramePr>
          <p:cNvPr id="4" name="Table 3"/>
          <p:cNvGraphicFramePr>
            <a:graphicFrameLocks noGrp="1"/>
          </p:cNvGraphicFramePr>
          <p:nvPr/>
        </p:nvGraphicFramePr>
        <p:xfrm>
          <a:off x="76200" y="1154036"/>
          <a:ext cx="8991600" cy="5094364"/>
        </p:xfrm>
        <a:graphic>
          <a:graphicData uri="http://schemas.openxmlformats.org/drawingml/2006/table">
            <a:tbl>
              <a:tblPr firstRow="1" bandRow="1">
                <a:tableStyleId>{073A0DAA-6AF3-43AB-8588-CEC1D06C72B9}</a:tableStyleId>
              </a:tblPr>
              <a:tblGrid>
                <a:gridCol w="8991600"/>
              </a:tblGrid>
              <a:tr h="377671">
                <a:tc>
                  <a:txBody>
                    <a:bodyPr/>
                    <a:lstStyle/>
                    <a:p>
                      <a:r>
                        <a:rPr lang="en-US" sz="2000" b="1" i="1" dirty="0" smtClean="0">
                          <a:solidFill>
                            <a:sysClr val="windowText" lastClr="000000"/>
                          </a:solidFill>
                          <a:latin typeface="Arial" pitchFamily="34" charset="0"/>
                          <a:cs typeface="Arial" pitchFamily="34" charset="0"/>
                        </a:rPr>
                        <a:t>CEBAF</a:t>
                      </a:r>
                      <a:r>
                        <a:rPr lang="en-US" sz="2000" b="1" i="1" baseline="0" dirty="0" smtClean="0">
                          <a:solidFill>
                            <a:sysClr val="windowText" lastClr="000000"/>
                          </a:solidFill>
                          <a:latin typeface="Arial" pitchFamily="34" charset="0"/>
                          <a:cs typeface="Arial" pitchFamily="34" charset="0"/>
                        </a:rPr>
                        <a:t> in the 21</a:t>
                      </a:r>
                      <a:r>
                        <a:rPr lang="en-US" sz="2000" b="1" i="1" baseline="30000" dirty="0" smtClean="0">
                          <a:solidFill>
                            <a:sysClr val="windowText" lastClr="000000"/>
                          </a:solidFill>
                          <a:latin typeface="Arial" pitchFamily="34" charset="0"/>
                          <a:cs typeface="Arial" pitchFamily="34" charset="0"/>
                        </a:rPr>
                        <a:t>st</a:t>
                      </a:r>
                      <a:r>
                        <a:rPr lang="en-US" sz="2000" b="1" i="1" baseline="0" dirty="0" smtClean="0">
                          <a:solidFill>
                            <a:sysClr val="windowText" lastClr="000000"/>
                          </a:solidFill>
                          <a:latin typeface="Arial" pitchFamily="34" charset="0"/>
                          <a:cs typeface="Arial" pitchFamily="34" charset="0"/>
                        </a:rPr>
                        <a:t> Century</a:t>
                      </a:r>
                      <a:endParaRPr lang="en-US" sz="2000" b="1" i="1" dirty="0">
                        <a:solidFill>
                          <a:sysClr val="windowText" lastClr="000000"/>
                        </a:solidFill>
                        <a:latin typeface="Arial" pitchFamily="34" charset="0"/>
                        <a:cs typeface="Arial"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698124">
                <a:tc>
                  <a:txBody>
                    <a:body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Outstanding physics utilizing the capabilities of the present CEBAF and experimental equipment during the year remaining before the final Upgrade shutdown.  Once the 12 GeV Upgrade Project is completed, we envisage a program of experimental measurements for in excess of ten years.</a:t>
                      </a:r>
                    </a:p>
                    <a:p>
                      <a:pPr marL="342900" marR="0" lvl="0" indent="-342900" algn="l" defTabSz="914400" rtl="0" eaLnBrk="1" fontAlgn="base" latinLnBrk="0" hangingPunct="1">
                        <a:lnSpc>
                          <a:spcPct val="80000"/>
                        </a:lnSpc>
                        <a:spcBef>
                          <a:spcPts val="600"/>
                        </a:spcBef>
                        <a:spcAft>
                          <a:spcPct val="0"/>
                        </a:spcAft>
                        <a:buClrTx/>
                        <a:buSzTx/>
                        <a:buFontTx/>
                        <a:buChar char="•"/>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50000"/>
                        </a:lnSpc>
                        <a:spcBef>
                          <a:spcPts val="600"/>
                        </a:spcBef>
                        <a:spcAft>
                          <a:spcPct val="0"/>
                        </a:spcAft>
                        <a:buClrTx/>
                        <a:buSzTx/>
                        <a:buFontTx/>
                        <a:buChar char="•"/>
                        <a:tabLst/>
                        <a:defRPr/>
                      </a:pPr>
                      <a:r>
                        <a:rPr kumimoji="0" lang="en-US"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The Vision </a:t>
                      </a: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for the program:</a:t>
                      </a:r>
                    </a:p>
                    <a:p>
                      <a:pPr marL="800100" marR="0" lvl="1" indent="-342900" algn="l" defTabSz="914400" rtl="0" eaLnBrk="1" fontAlgn="base" latinLnBrk="0" hangingPunct="1">
                        <a:lnSpc>
                          <a:spcPct val="150000"/>
                        </a:lnSpc>
                        <a:spcBef>
                          <a:spcPts val="60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Enables the national scientific strategy of understanding the structure of matter</a:t>
                      </a:r>
                    </a:p>
                    <a:p>
                      <a:pPr marL="800100" marR="0" lvl="1" indent="-342900" algn="l" defTabSz="914400" rtl="0" eaLnBrk="1" fontAlgn="base" latinLnBrk="0" hangingPunct="1">
                        <a:lnSpc>
                          <a:spcPct val="150000"/>
                        </a:lnSpc>
                        <a:spcBef>
                          <a:spcPts val="60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Enables completion of 8 of the13 Office of Science milestones for hadronic physics</a:t>
                      </a:r>
                    </a:p>
                    <a:p>
                      <a:pPr marL="800100" marR="0" lvl="1" indent="-342900" algn="l" defTabSz="914400" rtl="0" eaLnBrk="1" fontAlgn="base" latinLnBrk="0" hangingPunct="1">
                        <a:lnSpc>
                          <a:spcPct val="150000"/>
                        </a:lnSpc>
                        <a:spcBef>
                          <a:spcPts val="60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Aims for excellence and pre-eminence in a number of key areas of nuclear physics:</a:t>
                      </a:r>
                    </a:p>
                    <a:p>
                      <a:pPr marL="1257300" marR="0" lvl="2" indent="-342900" algn="l" defTabSz="914400" rtl="0" eaLnBrk="1" fontAlgn="base" latinLnBrk="0" hangingPunct="1">
                        <a:lnSpc>
                          <a:spcPct val="100000"/>
                        </a:lnSpc>
                        <a:spcBef>
                          <a:spcPts val="600"/>
                        </a:spcBef>
                        <a:spcAft>
                          <a:spcPct val="0"/>
                        </a:spcAft>
                        <a:buClrTx/>
                        <a:buSzTx/>
                        <a:buFontTx/>
                        <a:buChar char="•"/>
                        <a:tabLst/>
                        <a:defRPr/>
                      </a:pP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Confinement and its manifestation in hadronic states with exotic quantum numbers</a:t>
                      </a:r>
                    </a:p>
                    <a:p>
                      <a:pPr marL="1257300" marR="0" lvl="2" indent="-342900" algn="l" defTabSz="914400" rtl="0" eaLnBrk="1" fontAlgn="base" latinLnBrk="0" hangingPunct="1">
                        <a:lnSpc>
                          <a:spcPct val="100000"/>
                        </a:lnSpc>
                        <a:spcBef>
                          <a:spcPts val="600"/>
                        </a:spcBef>
                        <a:spcAft>
                          <a:spcPct val="0"/>
                        </a:spcAft>
                        <a:buClrTx/>
                        <a:buSzTx/>
                        <a:buFontTx/>
                        <a:buChar char="•"/>
                        <a:tabLst/>
                        <a:defRPr/>
                      </a:pP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Structure of hadrons</a:t>
                      </a:r>
                    </a:p>
                    <a:p>
                      <a:pPr marL="1257300" marR="0" lvl="2" indent="-342900" algn="l" defTabSz="914400" rtl="0" eaLnBrk="1" fontAlgn="base" latinLnBrk="0" hangingPunct="1">
                        <a:lnSpc>
                          <a:spcPct val="100000"/>
                        </a:lnSpc>
                        <a:spcBef>
                          <a:spcPts val="600"/>
                        </a:spcBef>
                        <a:spcAft>
                          <a:spcPct val="0"/>
                        </a:spcAft>
                        <a:buClrTx/>
                        <a:buSzTx/>
                        <a:buFontTx/>
                        <a:buChar char="•"/>
                        <a:tabLst/>
                        <a:defRPr/>
                      </a:pP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Structure of nuclei</a:t>
                      </a:r>
                    </a:p>
                    <a:p>
                      <a:pPr marL="1257300" marR="0" lvl="2" indent="-342900" algn="l" defTabSz="914400" rtl="0" eaLnBrk="1" fontAlgn="base" latinLnBrk="0" hangingPunct="1">
                        <a:lnSpc>
                          <a:spcPct val="100000"/>
                        </a:lnSpc>
                        <a:spcBef>
                          <a:spcPts val="600"/>
                        </a:spcBef>
                        <a:spcAft>
                          <a:spcPct val="0"/>
                        </a:spcAft>
                        <a:buClrTx/>
                        <a:buSzTx/>
                        <a:buFontTx/>
                        <a:buChar char="•"/>
                        <a:tabLst/>
                        <a:defRPr/>
                      </a:pP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Standard Model tests via high precision at low energy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76200" y="1165865"/>
          <a:ext cx="4876800" cy="5387335"/>
        </p:xfrm>
        <a:graphic>
          <a:graphicData uri="http://schemas.openxmlformats.org/drawingml/2006/table">
            <a:tbl>
              <a:tblPr firstRow="1" bandRow="1">
                <a:tableStyleId>{073A0DAA-6AF3-43AB-8588-CEC1D06C72B9}</a:tableStyleId>
              </a:tblPr>
              <a:tblGrid>
                <a:gridCol w="4876800"/>
              </a:tblGrid>
              <a:tr h="38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CEBAF in the 21</a:t>
                      </a:r>
                      <a:r>
                        <a:rPr kumimoji="0" lang="en-US" sz="2000" b="1" i="1"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st</a:t>
                      </a:r>
                      <a:r>
                        <a:rPr kumimoji="0" lang="en-US" sz="2000" b="1"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Century</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991095">
                <a:tc>
                  <a:txBody>
                    <a:bodyPr/>
                    <a:lstStyle/>
                    <a:p>
                      <a:pPr marL="228600" marR="0" lvl="0" indent="-228600" algn="l" defTabSz="914400" rtl="0" eaLnBrk="1" fontAlgn="base" latinLnBrk="0" hangingPunct="1">
                        <a:lnSpc>
                          <a:spcPct val="100000"/>
                        </a:lnSpc>
                        <a:spcBef>
                          <a:spcPts val="500"/>
                        </a:spcBef>
                        <a:spcAft>
                          <a:spcPct val="0"/>
                        </a:spcAft>
                        <a:buClrTx/>
                        <a:buSzTx/>
                        <a:buFontTx/>
                        <a:buChar char="•"/>
                        <a:tabLst/>
                        <a:defRPr/>
                      </a:pPr>
                      <a:endParaRPr kumimoji="0" lang="en-US"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228600" marR="0" lvl="0" indent="-228600" algn="l" defTabSz="914400" rtl="0" eaLnBrk="1" fontAlgn="base" latinLnBrk="0" hangingPunct="1">
                        <a:lnSpc>
                          <a:spcPct val="100000"/>
                        </a:lnSpc>
                        <a:spcBef>
                          <a:spcPts val="500"/>
                        </a:spcBef>
                        <a:spcAft>
                          <a:spcPct val="0"/>
                        </a:spcAft>
                        <a:buClrTx/>
                        <a:buSzTx/>
                        <a:buFontTx/>
                        <a:buChar char="•"/>
                        <a:tabLst/>
                        <a:defRPr/>
                      </a:pPr>
                      <a:r>
                        <a:rPr kumimoji="0" lang="en-US"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Required Resources</a:t>
                      </a: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a:t>
                      </a:r>
                    </a:p>
                    <a:p>
                      <a:pPr marL="228600" marR="0" lvl="0" indent="-228600" algn="l" defTabSz="914400" rtl="0" eaLnBrk="1" fontAlgn="base" latinLnBrk="0" hangingPunct="1">
                        <a:lnSpc>
                          <a:spcPct val="100000"/>
                        </a:lnSpc>
                        <a:spcBef>
                          <a:spcPts val="500"/>
                        </a:spcBef>
                        <a:spcAft>
                          <a:spcPct val="0"/>
                        </a:spcAft>
                        <a:buClrTx/>
                        <a:buSzTx/>
                        <a:buFontTx/>
                        <a:buChar char="•"/>
                        <a:tabLst/>
                        <a:defRPr/>
                      </a:pPr>
                      <a:endPar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457200" marR="0" lvl="1" indent="-228600" algn="l" defTabSz="914400" rtl="0" eaLnBrk="1" fontAlgn="base" latinLnBrk="0" hangingPunct="1">
                        <a:lnSpc>
                          <a:spcPct val="100000"/>
                        </a:lnSpc>
                        <a:spcBef>
                          <a:spcPts val="50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12 GeV operations:</a:t>
                      </a:r>
                    </a:p>
                    <a:p>
                      <a:pPr marL="914400" marR="0" lvl="2" indent="-228600" algn="l" defTabSz="914400" rtl="0" eaLnBrk="1" fontAlgn="base" latinLnBrk="0" hangingPunct="1">
                        <a:lnSpc>
                          <a:spcPct val="100000"/>
                        </a:lnSpc>
                        <a:spcBef>
                          <a:spcPts val="500"/>
                        </a:spcBef>
                        <a:spcAft>
                          <a:spcPct val="0"/>
                        </a:spcAft>
                        <a:buClrTx/>
                        <a:buSzTx/>
                        <a:buFont typeface="Arial" pitchFamily="34" charset="0"/>
                        <a:buChar char="•"/>
                        <a:tabLst/>
                        <a:defRPr/>
                      </a:pPr>
                      <a:r>
                        <a:rPr lang="en-US" sz="1600" dirty="0" smtClean="0">
                          <a:solidFill>
                            <a:schemeClr val="tx1"/>
                          </a:solidFill>
                          <a:latin typeface="Arial" pitchFamily="34" charset="0"/>
                          <a:ea typeface="Times New Roman"/>
                          <a:cs typeface="Arial" pitchFamily="34" charset="0"/>
                        </a:rPr>
                        <a:t>Operation</a:t>
                      </a:r>
                      <a:r>
                        <a:rPr lang="en-US" sz="1600" baseline="0" dirty="0" smtClean="0">
                          <a:solidFill>
                            <a:schemeClr val="tx1"/>
                          </a:solidFill>
                          <a:latin typeface="Arial" pitchFamily="34" charset="0"/>
                          <a:ea typeface="Times New Roman"/>
                          <a:cs typeface="Arial" pitchFamily="34" charset="0"/>
                        </a:rPr>
                        <a:t> of</a:t>
                      </a:r>
                      <a:r>
                        <a:rPr lang="en-US" sz="1600" dirty="0" smtClean="0">
                          <a:solidFill>
                            <a:schemeClr val="tx1"/>
                          </a:solidFill>
                          <a:latin typeface="Arial" pitchFamily="34" charset="0"/>
                          <a:ea typeface="Times New Roman"/>
                          <a:cs typeface="Arial" pitchFamily="34" charset="0"/>
                        </a:rPr>
                        <a:t> the facility for 35 weeks per year </a:t>
                      </a:r>
                    </a:p>
                    <a:p>
                      <a:pPr marL="914400" marR="0" lvl="2" indent="-228600" algn="l" defTabSz="914400" rtl="0" eaLnBrk="1" fontAlgn="base" latinLnBrk="0" hangingPunct="1">
                        <a:lnSpc>
                          <a:spcPct val="100000"/>
                        </a:lnSpc>
                        <a:spcBef>
                          <a:spcPts val="500"/>
                        </a:spcBef>
                        <a:spcAft>
                          <a:spcPct val="0"/>
                        </a:spcAft>
                        <a:buClrTx/>
                        <a:buSzTx/>
                        <a:buFont typeface="Arial" pitchFamily="34" charset="0"/>
                        <a:buChar char="•"/>
                        <a:tabLst/>
                        <a:defRPr/>
                      </a:pPr>
                      <a:r>
                        <a:rPr lang="en-US" sz="1600" dirty="0" smtClean="0">
                          <a:solidFill>
                            <a:schemeClr val="tx1"/>
                          </a:solidFill>
                          <a:latin typeface="Arial" pitchFamily="34" charset="0"/>
                          <a:ea typeface="Times New Roman"/>
                          <a:cs typeface="Arial" pitchFamily="34" charset="0"/>
                        </a:rPr>
                        <a:t>Simultaneous</a:t>
                      </a:r>
                      <a:r>
                        <a:rPr lang="en-US" sz="1600" baseline="0" dirty="0" smtClean="0">
                          <a:solidFill>
                            <a:schemeClr val="tx1"/>
                          </a:solidFill>
                          <a:latin typeface="Arial" pitchFamily="34" charset="0"/>
                          <a:ea typeface="Times New Roman"/>
                          <a:cs typeface="Arial" pitchFamily="34" charset="0"/>
                        </a:rPr>
                        <a:t> </a:t>
                      </a:r>
                      <a:r>
                        <a:rPr lang="en-US" sz="1600" dirty="0" smtClean="0">
                          <a:solidFill>
                            <a:schemeClr val="tx1"/>
                          </a:solidFill>
                          <a:latin typeface="Arial" pitchFamily="34" charset="0"/>
                          <a:ea typeface="Times New Roman"/>
                          <a:cs typeface="Arial" pitchFamily="34" charset="0"/>
                        </a:rPr>
                        <a:t>experiments in three of the four halls</a:t>
                      </a:r>
                      <a:r>
                        <a:rPr lang="en-US" sz="1600" baseline="0" dirty="0" smtClean="0">
                          <a:solidFill>
                            <a:schemeClr val="tx1"/>
                          </a:solidFill>
                          <a:latin typeface="Arial" pitchFamily="34" charset="0"/>
                          <a:ea typeface="Times New Roman"/>
                          <a:cs typeface="Arial" pitchFamily="34" charset="0"/>
                        </a:rPr>
                        <a:t> on average</a:t>
                      </a:r>
                      <a:endParaRPr lang="en-US" sz="1600" dirty="0" smtClean="0">
                        <a:solidFill>
                          <a:schemeClr val="tx1"/>
                        </a:solidFill>
                        <a:latin typeface="Arial" pitchFamily="34" charset="0"/>
                        <a:ea typeface="Times New Roman"/>
                        <a:cs typeface="Arial" pitchFamily="34" charset="0"/>
                      </a:endParaRPr>
                    </a:p>
                    <a:p>
                      <a:pPr marL="914400" marR="0" lvl="2" indent="-228600" algn="l" defTabSz="914400" rtl="0" eaLnBrk="1" fontAlgn="base" latinLnBrk="0" hangingPunct="1">
                        <a:lnSpc>
                          <a:spcPct val="100000"/>
                        </a:lnSpc>
                        <a:spcBef>
                          <a:spcPts val="50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30% increase in scientific through-put  </a:t>
                      </a:r>
                    </a:p>
                    <a:p>
                      <a:pPr marL="914400" marR="0" lvl="2" indent="-228600" algn="l" defTabSz="914400" rtl="0" eaLnBrk="1" fontAlgn="base" latinLnBrk="0" hangingPunct="1">
                        <a:lnSpc>
                          <a:spcPct val="100000"/>
                        </a:lnSpc>
                        <a:spcBef>
                          <a:spcPts val="500"/>
                        </a:spcBef>
                        <a:spcAft>
                          <a:spcPct val="0"/>
                        </a:spcAft>
                        <a:buClrTx/>
                        <a:buSzTx/>
                        <a:buFont typeface="Arial" pitchFamily="34" charset="0"/>
                        <a:buChar char="•"/>
                        <a:tabLst/>
                        <a:defRPr/>
                      </a:pPr>
                      <a:endPar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457200" marR="0" lvl="1" indent="-228600" algn="l" defTabSz="914400" rtl="0" eaLnBrk="1" fontAlgn="base" latinLnBrk="0" hangingPunct="1">
                        <a:lnSpc>
                          <a:spcPct val="100000"/>
                        </a:lnSpc>
                        <a:spcBef>
                          <a:spcPts val="500"/>
                        </a:spcBef>
                        <a:spcAft>
                          <a:spcPct val="0"/>
                        </a:spcAft>
                        <a:buClrTx/>
                        <a:buSzTx/>
                        <a:buFont typeface="Arial" pitchFamily="34" charset="0"/>
                        <a:buChar char="–"/>
                        <a:tabLst/>
                        <a:defRPr/>
                      </a:pPr>
                      <a:r>
                        <a:rPr lang="en-US" sz="1600" b="0" u="none" strike="noStrike" kern="1200" baseline="0" dirty="0" smtClean="0">
                          <a:solidFill>
                            <a:schemeClr val="tx1"/>
                          </a:solidFill>
                          <a:latin typeface="Arial" pitchFamily="34" charset="0"/>
                          <a:ea typeface="+mn-ea"/>
                          <a:cs typeface="Arial" pitchFamily="34" charset="0"/>
                        </a:rPr>
                        <a:t>MIE funding for SBS, MOLLER and SoLID to enable exceptional new opportunities</a:t>
                      </a:r>
                    </a:p>
                    <a:p>
                      <a:pPr marL="457200" marR="0" lvl="1" indent="-228600" algn="l" defTabSz="914400" rtl="0" eaLnBrk="1" fontAlgn="base" latinLnBrk="0" hangingPunct="1">
                        <a:lnSpc>
                          <a:spcPct val="100000"/>
                        </a:lnSpc>
                        <a:spcBef>
                          <a:spcPts val="500"/>
                        </a:spcBef>
                        <a:spcAft>
                          <a:spcPct val="0"/>
                        </a:spcAft>
                        <a:buClrTx/>
                        <a:buSzTx/>
                        <a:buFont typeface="Arial" pitchFamily="34" charset="0"/>
                        <a:buChar char="–"/>
                        <a:tabLst/>
                        <a:defRPr/>
                      </a:pPr>
                      <a:endParaRPr lang="en-US" sz="1600" b="1" u="words" kern="1200" dirty="0" smtClean="0">
                        <a:solidFill>
                          <a:schemeClr val="tx1"/>
                        </a:solidFill>
                        <a:latin typeface="Arial" pitchFamily="34" charset="0"/>
                        <a:ea typeface="+mn-ea"/>
                        <a:cs typeface="Arial" pitchFamily="34" charset="0"/>
                      </a:endParaRPr>
                    </a:p>
                    <a:p>
                      <a:pPr marL="457200" marR="0" lvl="1" indent="-228600" algn="l" defTabSz="914400" rtl="0" eaLnBrk="1" fontAlgn="base" latinLnBrk="0" hangingPunct="1">
                        <a:lnSpc>
                          <a:spcPct val="100000"/>
                        </a:lnSpc>
                        <a:spcBef>
                          <a:spcPts val="50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Need for significant increase in funding</a:t>
                      </a:r>
                      <a:endParaRPr kumimoji="0" lang="en-US" sz="14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txBody>
                  <a:tcPr marL="27432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pic>
        <p:nvPicPr>
          <p:cNvPr id="4" name="Picture 2"/>
          <p:cNvPicPr>
            <a:picLocks noChangeAspect="1" noChangeArrowheads="1"/>
          </p:cNvPicPr>
          <p:nvPr/>
        </p:nvPicPr>
        <p:blipFill>
          <a:blip r:embed="rId3" cstate="print"/>
          <a:srcRect/>
          <a:stretch>
            <a:fillRect/>
          </a:stretch>
        </p:blipFill>
        <p:spPr bwMode="auto">
          <a:xfrm>
            <a:off x="5105400" y="1676400"/>
            <a:ext cx="3810000" cy="206526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6" name="Picture 3"/>
          <p:cNvPicPr>
            <a:picLocks noChangeAspect="1" noChangeArrowheads="1"/>
          </p:cNvPicPr>
          <p:nvPr/>
        </p:nvPicPr>
        <p:blipFill>
          <a:blip r:embed="rId4" cstate="print"/>
          <a:srcRect l="1062"/>
          <a:stretch>
            <a:fillRect/>
          </a:stretch>
        </p:blipFill>
        <p:spPr bwMode="auto">
          <a:xfrm>
            <a:off x="6042825" y="4114800"/>
            <a:ext cx="2872575" cy="20574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7" name="Title 1"/>
          <p:cNvSpPr txBox="1">
            <a:spLocks/>
          </p:cNvSpPr>
          <p:nvPr/>
        </p:nvSpPr>
        <p:spPr bwMode="auto">
          <a:xfrm>
            <a:off x="85165" y="31376"/>
            <a:ext cx="8991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Strategy for the Future </a:t>
            </a:r>
            <a:r>
              <a:rPr kumimoji="0" lang="en-US" sz="2400" b="1" i="0" u="none" strike="noStrike" kern="0" cap="none" spc="0" normalizeH="0" baseline="0" noProof="0" dirty="0" smtClean="0">
                <a:ln>
                  <a:noFill/>
                </a:ln>
                <a:solidFill>
                  <a:schemeClr val="tx2"/>
                </a:solidFill>
                <a:effectLst/>
                <a:uLnTx/>
                <a:uFillTx/>
                <a:latin typeface="Arial" pitchFamily="34" charset="0"/>
                <a:ea typeface="+mj-ea"/>
                <a:cs typeface="Arial"/>
              </a:rPr>
              <a:t>–</a:t>
            </a:r>
            <a:r>
              <a:rPr kumimoji="0" lang="en-US"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 Major Initiative </a:t>
            </a:r>
            <a:r>
              <a:rPr kumimoji="0" lang="en-US" sz="2400" b="1" i="0" u="none" strike="noStrike" kern="0" cap="none" spc="0" normalizeH="0" baseline="0" noProof="0" dirty="0" smtClean="0">
                <a:ln>
                  <a:noFill/>
                </a:ln>
                <a:solidFill>
                  <a:schemeClr val="accent1">
                    <a:lumMod val="50000"/>
                  </a:schemeClr>
                </a:solidFill>
                <a:effectLst/>
                <a:uLnTx/>
                <a:uFillTx/>
                <a:latin typeface="Arial" pitchFamily="34" charset="0"/>
                <a:ea typeface="+mj-ea"/>
                <a:cs typeface="Arial" pitchFamily="34" charset="0"/>
              </a:rPr>
              <a:t/>
            </a:r>
            <a:br>
              <a:rPr kumimoji="0" lang="en-US" sz="2400" b="1" i="0" u="none" strike="noStrike" kern="0" cap="none" spc="0" normalizeH="0" baseline="0" noProof="0" dirty="0" smtClean="0">
                <a:ln>
                  <a:noFill/>
                </a:ln>
                <a:solidFill>
                  <a:schemeClr val="accent1">
                    <a:lumMod val="50000"/>
                  </a:schemeClr>
                </a:solidFill>
                <a:effectLst/>
                <a:uLnTx/>
                <a:uFillTx/>
                <a:latin typeface="Arial" pitchFamily="34" charset="0"/>
                <a:ea typeface="+mj-ea"/>
                <a:cs typeface="Arial" pitchFamily="34" charset="0"/>
              </a:rPr>
            </a:br>
            <a:r>
              <a:rPr kumimoji="0" lang="en-US" sz="2800" b="1" i="0" u="none" strike="noStrike" kern="0" cap="none" spc="0" normalizeH="0" baseline="0" noProof="0" dirty="0" smtClean="0">
                <a:ln>
                  <a:noFill/>
                </a:ln>
                <a:solidFill>
                  <a:srgbClr val="0070C0"/>
                </a:solidFill>
                <a:effectLst/>
                <a:uLnTx/>
                <a:uFillTx/>
                <a:latin typeface="Arial" pitchFamily="34" charset="0"/>
                <a:ea typeface="+mj-ea"/>
                <a:cs typeface="Arial" pitchFamily="34" charset="0"/>
              </a:rPr>
              <a:t> </a:t>
            </a:r>
            <a:r>
              <a:rPr kumimoji="0" lang="en-US" sz="2600" b="1" i="0" u="none" strike="noStrike" kern="0" cap="none" spc="0" normalizeH="0" baseline="0" noProof="0" dirty="0" smtClean="0">
                <a:ln>
                  <a:noFill/>
                </a:ln>
                <a:effectLst/>
                <a:uLnTx/>
                <a:uFillTx/>
                <a:latin typeface="Arial" pitchFamily="34" charset="0"/>
                <a:ea typeface="+mj-ea"/>
                <a:cs typeface="Arial" pitchFamily="34" charset="0"/>
              </a:rPr>
              <a:t>Nuclear Physics </a:t>
            </a:r>
            <a:r>
              <a:rPr kumimoji="0" lang="en-US" sz="2600" b="1" i="0" u="none" strike="noStrike" kern="0" cap="none" spc="0" normalizeH="0" baseline="0" noProof="0" dirty="0" smtClean="0">
                <a:ln>
                  <a:noFill/>
                </a:ln>
                <a:solidFill>
                  <a:srgbClr val="0070C0"/>
                </a:solidFill>
                <a:effectLst/>
                <a:uLnTx/>
                <a:uFillTx/>
                <a:latin typeface="Arial" pitchFamily="34" charset="0"/>
                <a:ea typeface="+mj-ea"/>
                <a:cs typeface="Arial" pitchFamily="34" charset="0"/>
              </a:rPr>
              <a:t>– Experimental Program </a:t>
            </a:r>
            <a:endParaRPr kumimoji="0" lang="en-US" sz="2600" b="1" i="0" u="none" strike="noStrike" kern="0" cap="none" spc="0" normalizeH="0" baseline="0" noProof="0" dirty="0">
              <a:ln>
                <a:noFill/>
              </a:ln>
              <a:solidFill>
                <a:srgbClr val="0070C0"/>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051"/>
            <a:ext cx="8991600" cy="762000"/>
          </a:xfrm>
        </p:spPr>
        <p:txBody>
          <a:bodyPr>
            <a:normAutofit fontScale="90000"/>
          </a:bodyPr>
          <a:lstStyle/>
          <a:p>
            <a:r>
              <a:rPr lang="en-US" sz="2800" dirty="0" smtClean="0">
                <a:latin typeface="Arial" pitchFamily="34" charset="0"/>
                <a:cs typeface="Arial" pitchFamily="34" charset="0"/>
              </a:rPr>
              <a:t>Strategy for the Future </a:t>
            </a:r>
            <a:r>
              <a:rPr lang="en-US" sz="2800" dirty="0" smtClean="0">
                <a:cs typeface="Arial"/>
              </a:rPr>
              <a:t>–</a:t>
            </a:r>
            <a:r>
              <a:rPr lang="en-US" sz="2800" dirty="0" smtClean="0">
                <a:latin typeface="Arial" pitchFamily="34" charset="0"/>
                <a:cs typeface="Arial" pitchFamily="34" charset="0"/>
              </a:rPr>
              <a:t> Major Initiative </a:t>
            </a:r>
            <a:r>
              <a:rPr lang="en-US" sz="2000" dirty="0" smtClean="0">
                <a:solidFill>
                  <a:schemeClr val="accent1">
                    <a:lumMod val="50000"/>
                  </a:schemeClr>
                </a:solidFill>
                <a:latin typeface="Arial" pitchFamily="34" charset="0"/>
                <a:cs typeface="Arial" pitchFamily="34" charset="0"/>
              </a:rPr>
              <a:t/>
            </a:r>
            <a:br>
              <a:rPr lang="en-US" sz="2000" dirty="0" smtClean="0">
                <a:solidFill>
                  <a:schemeClr val="accent1">
                    <a:lumMod val="50000"/>
                  </a:schemeClr>
                </a:solidFill>
                <a:latin typeface="Arial" pitchFamily="34" charset="0"/>
                <a:cs typeface="Arial" pitchFamily="34" charset="0"/>
              </a:rPr>
            </a:br>
            <a:r>
              <a:rPr lang="en-US" sz="2400" dirty="0" smtClean="0">
                <a:solidFill>
                  <a:schemeClr val="accent1">
                    <a:lumMod val="50000"/>
                  </a:schemeClr>
                </a:solidFill>
                <a:latin typeface="Arial" pitchFamily="34" charset="0"/>
                <a:cs typeface="Arial" pitchFamily="34" charset="0"/>
              </a:rPr>
              <a:t> </a:t>
            </a:r>
            <a:r>
              <a:rPr lang="en-US" sz="2700" dirty="0" smtClean="0">
                <a:solidFill>
                  <a:schemeClr val="tx1"/>
                </a:solidFill>
                <a:latin typeface="Arial" pitchFamily="34" charset="0"/>
                <a:cs typeface="Arial" pitchFamily="34" charset="0"/>
              </a:rPr>
              <a:t>Nuclear Physics </a:t>
            </a:r>
            <a:r>
              <a:rPr lang="en-US" sz="2700" dirty="0" smtClean="0">
                <a:solidFill>
                  <a:srgbClr val="0070C0"/>
                </a:solidFill>
                <a:latin typeface="Arial" pitchFamily="34" charset="0"/>
                <a:cs typeface="Arial" pitchFamily="34" charset="0"/>
              </a:rPr>
              <a:t>– Theoretical and Computational Program</a:t>
            </a:r>
            <a:endParaRPr lang="en-US" sz="2700" strike="sngStrike" dirty="0">
              <a:solidFill>
                <a:srgbClr val="0070C0"/>
              </a:solidFill>
            </a:endParaRPr>
          </a:p>
        </p:txBody>
      </p:sp>
      <p:graphicFrame>
        <p:nvGraphicFramePr>
          <p:cNvPr id="4" name="Table 3"/>
          <p:cNvGraphicFramePr>
            <a:graphicFrameLocks noGrp="1"/>
          </p:cNvGraphicFramePr>
          <p:nvPr/>
        </p:nvGraphicFramePr>
        <p:xfrm>
          <a:off x="76200" y="990600"/>
          <a:ext cx="8763000" cy="5318760"/>
        </p:xfrm>
        <a:graphic>
          <a:graphicData uri="http://schemas.openxmlformats.org/drawingml/2006/table">
            <a:tbl>
              <a:tblPr firstRow="1" bandRow="1">
                <a:tableStyleId>{073A0DAA-6AF3-43AB-8588-CEC1D06C72B9}</a:tableStyleId>
              </a:tblPr>
              <a:tblGrid>
                <a:gridCol w="8763000"/>
              </a:tblGrid>
              <a:tr h="390108">
                <a:tc>
                  <a:txBody>
                    <a:bodyPr/>
                    <a:lstStyle/>
                    <a:p>
                      <a:r>
                        <a:rPr lang="en-US" sz="2000" b="1" i="1" dirty="0" smtClean="0">
                          <a:solidFill>
                            <a:schemeClr val="tx1"/>
                          </a:solidFill>
                          <a:latin typeface="Arial" pitchFamily="34" charset="0"/>
                          <a:cs typeface="Arial" pitchFamily="34" charset="0"/>
                        </a:rPr>
                        <a:t>A Premier</a:t>
                      </a:r>
                      <a:r>
                        <a:rPr lang="en-US" sz="2000" b="1" i="1" baseline="0" dirty="0" smtClean="0">
                          <a:solidFill>
                            <a:schemeClr val="tx1"/>
                          </a:solidFill>
                          <a:latin typeface="Arial" pitchFamily="34" charset="0"/>
                          <a:cs typeface="Arial" pitchFamily="34" charset="0"/>
                        </a:rPr>
                        <a:t> Center for </a:t>
                      </a:r>
                      <a:r>
                        <a:rPr lang="en-US" sz="2000" b="1" i="1" dirty="0" smtClean="0">
                          <a:solidFill>
                            <a:schemeClr val="tx1"/>
                          </a:solidFill>
                          <a:latin typeface="Arial" pitchFamily="34" charset="0"/>
                          <a:cs typeface="Arial" pitchFamily="34" charset="0"/>
                        </a:rPr>
                        <a:t>Nuclear</a:t>
                      </a:r>
                      <a:r>
                        <a:rPr lang="en-US" sz="2000" b="1" i="1" baseline="0" dirty="0" smtClean="0">
                          <a:solidFill>
                            <a:schemeClr val="tx1"/>
                          </a:solidFill>
                          <a:latin typeface="Arial" pitchFamily="34" charset="0"/>
                          <a:cs typeface="Arial" pitchFamily="34" charset="0"/>
                        </a:rPr>
                        <a:t> Theory</a:t>
                      </a:r>
                      <a:endParaRPr lang="en-US" sz="2000" b="1" i="1" dirty="0">
                        <a:solidFill>
                          <a:schemeClr val="tx1"/>
                        </a:solidFill>
                        <a:latin typeface="Arial" pitchFamily="34" charset="0"/>
                        <a:cs typeface="Arial"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867691">
                <a:tc>
                  <a:txBody>
                    <a:body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Jefferson Lab will continue to provide world leadership in nuclear theory, including the continued engagement and collaboration between experimentalists and theorists at Jefferson Lab, US universities and the wider hadron physics community. </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7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ts val="600"/>
                        </a:spcBef>
                        <a:spcAft>
                          <a:spcPct val="0"/>
                        </a:spcAft>
                        <a:buClrTx/>
                        <a:buSzTx/>
                        <a:buFontTx/>
                        <a:buChar char="•"/>
                        <a:tabLst/>
                        <a:defRPr/>
                      </a:pPr>
                      <a:r>
                        <a:rPr kumimoji="0" lang="en-US" sz="14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The Vision </a:t>
                      </a:r>
                      <a:r>
                        <a:rPr kumimoji="0" lang="en-US" sz="14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for the program: World-class program in nuclear theory focused on hadronic physics</a:t>
                      </a:r>
                    </a:p>
                    <a:p>
                      <a:pPr marL="8001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4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Addresses 2 of the 13 Office of Science milestones for hadronic physics</a:t>
                      </a:r>
                    </a:p>
                    <a:p>
                      <a:pPr marL="8001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4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Creation of a Physics Analysis Center, to draw on world theoretical expertise in developing the appropriate theoretical tools and computational framework required for detailed analyses of quarks and gluons in nuclei: </a:t>
                      </a:r>
                    </a:p>
                    <a:p>
                      <a:pPr marL="1257300" marR="0" lvl="2"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lang="en-US" sz="1400" kern="1200" dirty="0" smtClean="0">
                          <a:solidFill>
                            <a:schemeClr val="tx1"/>
                          </a:solidFill>
                          <a:latin typeface="Arial" pitchFamily="34" charset="0"/>
                          <a:ea typeface="+mn-ea"/>
                          <a:cs typeface="Arial" pitchFamily="34" charset="0"/>
                        </a:rPr>
                        <a:t>The facilitation of pooling of world expertise in scattering and reaction theory, with well documented underpinning formalisms.</a:t>
                      </a:r>
                    </a:p>
                    <a:p>
                      <a:pPr marL="1257300" marR="0" lvl="2"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lang="en-US" sz="1400" kern="1200" dirty="0" smtClean="0">
                          <a:solidFill>
                            <a:schemeClr val="tx1"/>
                          </a:solidFill>
                          <a:latin typeface="Arial" pitchFamily="34" charset="0"/>
                          <a:ea typeface="+mn-ea"/>
                          <a:cs typeface="Arial" pitchFamily="34" charset="0"/>
                        </a:rPr>
                        <a:t>The training of a generation of theoretical and experimental graduate students and postdocs to carry out such analyses. </a:t>
                      </a:r>
                    </a:p>
                    <a:p>
                      <a:pPr marL="1257300" marR="0" lvl="2"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lang="en-US" sz="1400" kern="1200" dirty="0" smtClean="0">
                          <a:solidFill>
                            <a:schemeClr val="tx1"/>
                          </a:solidFill>
                          <a:latin typeface="Arial" pitchFamily="34" charset="0"/>
                          <a:ea typeface="+mn-ea"/>
                          <a:cs typeface="Arial" pitchFamily="34" charset="0"/>
                        </a:rPr>
                        <a:t>The promotion of a culture change within both experimental and theoretical communities of working together with common methodologies and the sharing of data, a forum for communicating this expertise with regular workshops/graduate schools and meetings in the US, Europe and Asia, focused in the short term on Jefferson Lab, on Jülich and GSI, and on Beijing, leadership of such an umbrella effort for both baryon and meson spectroscopy, and with extensions to eventually understanding the internal dynamics of hadrons.</a:t>
                      </a:r>
                    </a:p>
                  </a:txBody>
                  <a:tcPr marL="27432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33400"/>
          </a:xfrm>
        </p:spPr>
        <p:txBody>
          <a:bodyPr>
            <a:normAutofit fontScale="90000"/>
          </a:bodyPr>
          <a:lstStyle/>
          <a:p>
            <a:r>
              <a:rPr lang="en-US" sz="2800" dirty="0" smtClean="0">
                <a:latin typeface="Arial" pitchFamily="34" charset="0"/>
                <a:cs typeface="Arial" pitchFamily="34" charset="0"/>
              </a:rPr>
              <a:t>Strategy for the Future </a:t>
            </a:r>
            <a:r>
              <a:rPr lang="en-US" sz="2800" dirty="0" smtClean="0">
                <a:cs typeface="Arial"/>
              </a:rPr>
              <a:t>–</a:t>
            </a:r>
            <a:r>
              <a:rPr lang="en-US" sz="2800" dirty="0" smtClean="0">
                <a:latin typeface="Arial" pitchFamily="34" charset="0"/>
                <a:cs typeface="Arial" pitchFamily="34" charset="0"/>
              </a:rPr>
              <a:t> Major Initiative </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900" dirty="0" smtClean="0">
                <a:solidFill>
                  <a:srgbClr val="0070C0"/>
                </a:solidFill>
                <a:latin typeface="Arial" pitchFamily="34" charset="0"/>
                <a:cs typeface="Arial" pitchFamily="34" charset="0"/>
              </a:rPr>
              <a:t>Electron Ion Collider (EIC)</a:t>
            </a:r>
            <a:endParaRPr lang="en-US" sz="2900" dirty="0">
              <a:solidFill>
                <a:srgbClr val="0070C0"/>
              </a:solidFill>
              <a:latin typeface="Arial" pitchFamily="34" charset="0"/>
              <a:cs typeface="Arial" pitchFamily="34" charset="0"/>
            </a:endParaRPr>
          </a:p>
        </p:txBody>
      </p:sp>
      <p:graphicFrame>
        <p:nvGraphicFramePr>
          <p:cNvPr id="4" name="Table 3"/>
          <p:cNvGraphicFramePr>
            <a:graphicFrameLocks noGrp="1"/>
          </p:cNvGraphicFramePr>
          <p:nvPr/>
        </p:nvGraphicFramePr>
        <p:xfrm>
          <a:off x="76200" y="914401"/>
          <a:ext cx="8839200" cy="1667928"/>
        </p:xfrm>
        <a:graphic>
          <a:graphicData uri="http://schemas.openxmlformats.org/drawingml/2006/table">
            <a:tbl>
              <a:tblPr firstRow="1" bandRow="1">
                <a:tableStyleId>{073A0DAA-6AF3-43AB-8588-CEC1D06C72B9}</a:tableStyleId>
              </a:tblPr>
              <a:tblGrid>
                <a:gridCol w="8839200"/>
              </a:tblGrid>
              <a:tr h="0">
                <a:tc>
                  <a:txBody>
                    <a:bodyPr/>
                    <a:lstStyle/>
                    <a:p>
                      <a:r>
                        <a:rPr lang="en-US" sz="2000" b="1" i="1" dirty="0" smtClean="0">
                          <a:solidFill>
                            <a:schemeClr val="tx1"/>
                          </a:solidFill>
                          <a:latin typeface="Arial" pitchFamily="34" charset="0"/>
                          <a:cs typeface="Arial" pitchFamily="34" charset="0"/>
                        </a:rPr>
                        <a:t>Imaging the Quark/Gluon</a:t>
                      </a:r>
                      <a:r>
                        <a:rPr lang="en-US" sz="2000" b="1" i="1" baseline="0" dirty="0" smtClean="0">
                          <a:solidFill>
                            <a:schemeClr val="tx1"/>
                          </a:solidFill>
                          <a:latin typeface="Arial" pitchFamily="34" charset="0"/>
                          <a:cs typeface="Arial" pitchFamily="34" charset="0"/>
                        </a:rPr>
                        <a:t> Sea</a:t>
                      </a:r>
                      <a:endParaRPr lang="en-US" sz="2000" b="1" i="1" dirty="0">
                        <a:solidFill>
                          <a:schemeClr val="tx1"/>
                        </a:solidFill>
                        <a:latin typeface="Arial" pitchFamily="34" charset="0"/>
                        <a:cs typeface="Arial"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271688">
                <a:tc>
                  <a: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Developing the concept and the physics case and initial design of a future EIC is essential for the future evolution of experimental nuclear physics in the US and in the world. According to the 2007 NSAC Long Range Plan, “An Electron-Ion Collider (EIC) with polarized beams has been embraced by the U.S. nuclear science community as embodying the vision for reaching the next QCD frontier.”</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5" name="Rectangle 4"/>
          <p:cNvSpPr/>
          <p:nvPr/>
        </p:nvSpPr>
        <p:spPr>
          <a:xfrm>
            <a:off x="7772400" y="0"/>
            <a:ext cx="184731" cy="461665"/>
          </a:xfrm>
          <a:prstGeom prst="rect">
            <a:avLst/>
          </a:prstGeom>
        </p:spPr>
        <p:txBody>
          <a:bodyPr wrap="none">
            <a:spAutoFit/>
          </a:bodyPr>
          <a:lstStyle/>
          <a:p>
            <a:endParaRPr lang="en-US" b="1" dirty="0">
              <a:solidFill>
                <a:srgbClr val="000000"/>
              </a:solidFill>
            </a:endParaRPr>
          </a:p>
        </p:txBody>
      </p:sp>
      <p:grpSp>
        <p:nvGrpSpPr>
          <p:cNvPr id="3" name="Group 10"/>
          <p:cNvGrpSpPr/>
          <p:nvPr/>
        </p:nvGrpSpPr>
        <p:grpSpPr>
          <a:xfrm>
            <a:off x="5029200" y="2667000"/>
            <a:ext cx="3962400" cy="3200400"/>
            <a:chOff x="5029200" y="2514600"/>
            <a:chExt cx="3962400" cy="3200400"/>
          </a:xfrm>
        </p:grpSpPr>
        <p:sp>
          <p:nvSpPr>
            <p:cNvPr id="8" name="Rectangle 7"/>
            <p:cNvSpPr/>
            <p:nvPr/>
          </p:nvSpPr>
          <p:spPr bwMode="auto">
            <a:xfrm>
              <a:off x="5105400" y="2514600"/>
              <a:ext cx="3886200" cy="3200400"/>
            </a:xfrm>
            <a:prstGeom prst="rect">
              <a:avLst/>
            </a:prstGeom>
            <a:solidFill>
              <a:srgbClr val="FFFFCC"/>
            </a:solidFill>
            <a:ln w="9525" cap="flat" cmpd="sng" algn="ctr">
              <a:solidFill>
                <a:schemeClr val="tx1"/>
              </a:solidFill>
              <a:prstDash val="solid"/>
              <a:round/>
              <a:headEnd type="none" w="med" len="med"/>
              <a:tailEnd type="none" w="med" len="med"/>
            </a:ln>
            <a:effectLst>
              <a:outerShdw blurRad="292100" dist="139700" dir="2700000" algn="tl" rotWithShape="0">
                <a:prstClr val="black">
                  <a:alpha val="65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pic>
          <p:nvPicPr>
            <p:cNvPr id="6" name="Picture 10"/>
            <p:cNvPicPr>
              <a:picLocks noChangeAspect="1" noChangeArrowheads="1"/>
            </p:cNvPicPr>
            <p:nvPr/>
          </p:nvPicPr>
          <p:blipFill>
            <a:blip r:embed="rId3" cstate="print"/>
            <a:srcRect/>
            <a:stretch>
              <a:fillRect/>
            </a:stretch>
          </p:blipFill>
          <p:spPr bwMode="auto">
            <a:xfrm>
              <a:off x="5029200" y="2514600"/>
              <a:ext cx="3939209" cy="3124200"/>
            </a:xfrm>
            <a:prstGeom prst="rect">
              <a:avLst/>
            </a:prstGeom>
            <a:ln>
              <a:noFill/>
            </a:ln>
            <a:effectLst/>
          </p:spPr>
        </p:pic>
      </p:grpSp>
      <p:sp>
        <p:nvSpPr>
          <p:cNvPr id="7" name="Rectangle 6"/>
          <p:cNvSpPr/>
          <p:nvPr/>
        </p:nvSpPr>
        <p:spPr>
          <a:xfrm>
            <a:off x="76200" y="2286000"/>
            <a:ext cx="4953000" cy="3816429"/>
          </a:xfrm>
          <a:prstGeom prst="rect">
            <a:avLst/>
          </a:prstGeom>
        </p:spPr>
        <p:txBody>
          <a:bodyPr wrap="square">
            <a:spAutoFit/>
          </a:bodyPr>
          <a:lstStyle/>
          <a:p>
            <a:pPr marL="342900" lvl="0" indent="-342900" eaLnBrk="1" hangingPunct="1">
              <a:spcBef>
                <a:spcPts val="0"/>
              </a:spcBef>
              <a:buFontTx/>
              <a:buChar char="•"/>
              <a:defRPr/>
            </a:pPr>
            <a:r>
              <a:rPr lang="en-US" sz="1400" b="1" kern="0" dirty="0" smtClean="0">
                <a:latin typeface="Arial" pitchFamily="34" charset="0"/>
                <a:cs typeface="Arial" pitchFamily="34" charset="0"/>
              </a:rPr>
              <a:t>The Vision </a:t>
            </a:r>
            <a:r>
              <a:rPr lang="en-US" sz="1400" kern="0" dirty="0" smtClean="0">
                <a:latin typeface="Arial" pitchFamily="34" charset="0"/>
                <a:cs typeface="Arial" pitchFamily="34" charset="0"/>
              </a:rPr>
              <a:t>for the program:</a:t>
            </a:r>
          </a:p>
          <a:p>
            <a:pPr marL="800100" lvl="1" indent="-342900" eaLnBrk="1" hangingPunct="1">
              <a:spcBef>
                <a:spcPts val="0"/>
              </a:spcBef>
              <a:buFont typeface="Arial" pitchFamily="34" charset="0"/>
              <a:buChar char="–"/>
              <a:defRPr/>
            </a:pPr>
            <a:r>
              <a:rPr lang="en-US" sz="1200" kern="0" dirty="0" smtClean="0">
                <a:latin typeface="Arial" pitchFamily="34" charset="0"/>
                <a:cs typeface="Arial" pitchFamily="34" charset="0"/>
              </a:rPr>
              <a:t>Major physics goals</a:t>
            </a:r>
          </a:p>
          <a:p>
            <a:pPr marL="1257300" lvl="2" indent="-342900" eaLnBrk="1" hangingPunct="1">
              <a:spcBef>
                <a:spcPts val="0"/>
              </a:spcBef>
              <a:buFont typeface="Arial" pitchFamily="34" charset="0"/>
              <a:buChar char="•"/>
              <a:defRPr/>
            </a:pPr>
            <a:r>
              <a:rPr lang="en-US" sz="1200" kern="0" dirty="0" smtClean="0">
                <a:latin typeface="Arial" pitchFamily="34" charset="0"/>
                <a:cs typeface="Arial" pitchFamily="34" charset="0"/>
              </a:rPr>
              <a:t>Discover the collective effects of gluons in nuclei</a:t>
            </a:r>
          </a:p>
          <a:p>
            <a:pPr marL="1257300" lvl="2" indent="-342900" eaLnBrk="1" hangingPunct="1">
              <a:spcBef>
                <a:spcPts val="0"/>
              </a:spcBef>
              <a:buFont typeface="Arial" pitchFamily="34" charset="0"/>
              <a:buChar char="•"/>
              <a:defRPr/>
            </a:pPr>
            <a:r>
              <a:rPr lang="en-US" sz="1200" kern="0" dirty="0" smtClean="0">
                <a:latin typeface="Arial" pitchFamily="34" charset="0"/>
                <a:cs typeface="Arial" pitchFamily="34" charset="0"/>
              </a:rPr>
              <a:t>Map the spin and spatial structure of quarks and gluons in nucleons</a:t>
            </a:r>
          </a:p>
          <a:p>
            <a:pPr marL="1257300" lvl="2" indent="-342900" eaLnBrk="1" hangingPunct="1">
              <a:spcBef>
                <a:spcPts val="0"/>
              </a:spcBef>
              <a:buFont typeface="Arial" pitchFamily="34" charset="0"/>
              <a:buChar char="•"/>
              <a:defRPr/>
            </a:pPr>
            <a:endParaRPr lang="en-US" sz="1200" kern="0" dirty="0" smtClean="0">
              <a:latin typeface="Arial" pitchFamily="34" charset="0"/>
              <a:cs typeface="Arial" pitchFamily="34" charset="0"/>
            </a:endParaRPr>
          </a:p>
          <a:p>
            <a:pPr marL="800100" lvl="1" indent="-342900" eaLnBrk="1" hangingPunct="1">
              <a:spcBef>
                <a:spcPts val="0"/>
              </a:spcBef>
              <a:buFont typeface="Arial" pitchFamily="34" charset="0"/>
              <a:buChar char="–"/>
              <a:defRPr/>
            </a:pPr>
            <a:r>
              <a:rPr lang="en-US" sz="1200" kern="0" dirty="0" smtClean="0">
                <a:latin typeface="Arial" pitchFamily="34" charset="0"/>
                <a:cs typeface="Arial" pitchFamily="34" charset="0"/>
              </a:rPr>
              <a:t>Electroweak nuclear physics beyond CEBAF at 12 GeV</a:t>
            </a:r>
          </a:p>
          <a:p>
            <a:pPr marL="800100" lvl="1" indent="-342900" eaLnBrk="1" hangingPunct="1">
              <a:spcBef>
                <a:spcPts val="0"/>
              </a:spcBef>
              <a:defRPr/>
            </a:pPr>
            <a:r>
              <a:rPr lang="en-US" sz="1200" kern="0" dirty="0" smtClean="0">
                <a:latin typeface="Arial" pitchFamily="34" charset="0"/>
                <a:cs typeface="Arial" pitchFamily="34" charset="0"/>
              </a:rPr>
              <a:t> </a:t>
            </a:r>
          </a:p>
          <a:p>
            <a:pPr marL="800100" lvl="1" indent="-342900" eaLnBrk="1" hangingPunct="1">
              <a:spcBef>
                <a:spcPts val="0"/>
              </a:spcBef>
              <a:buFont typeface="Arial" pitchFamily="34" charset="0"/>
              <a:buChar char="–"/>
              <a:defRPr/>
            </a:pPr>
            <a:r>
              <a:rPr lang="en-US" sz="1200" kern="0" dirty="0" smtClean="0">
                <a:latin typeface="Arial" pitchFamily="34" charset="0"/>
                <a:cs typeface="Arial" pitchFamily="34" charset="0"/>
              </a:rPr>
              <a:t>Jefferson Lab and users: major role in the development of </a:t>
            </a:r>
          </a:p>
          <a:p>
            <a:pPr marL="800100" lvl="1" indent="-342900" eaLnBrk="1" hangingPunct="1">
              <a:spcBef>
                <a:spcPts val="0"/>
              </a:spcBef>
              <a:defRPr/>
            </a:pPr>
            <a:r>
              <a:rPr lang="en-US" sz="1200" kern="0" dirty="0" smtClean="0">
                <a:latin typeface="Arial" pitchFamily="34" charset="0"/>
                <a:cs typeface="Arial" pitchFamily="34" charset="0"/>
              </a:rPr>
              <a:t>         the physics case for the EIC </a:t>
            </a:r>
            <a:r>
              <a:rPr lang="en-US" sz="1200" kern="0" dirty="0" smtClean="0">
                <a:latin typeface="Arial" pitchFamily="34" charset="0"/>
                <a:cs typeface="Arial" pitchFamily="34" charset="0"/>
                <a:sym typeface="Wingdings 3"/>
              </a:rPr>
              <a:t> Luminosity &gt; 10</a:t>
            </a:r>
            <a:r>
              <a:rPr lang="en-US" sz="1200" kern="0" baseline="30000" dirty="0" smtClean="0">
                <a:latin typeface="Arial" pitchFamily="34" charset="0"/>
                <a:cs typeface="Arial" pitchFamily="34" charset="0"/>
                <a:sym typeface="Wingdings 3"/>
              </a:rPr>
              <a:t>34</a:t>
            </a:r>
            <a:r>
              <a:rPr lang="en-US" sz="1200" kern="0" dirty="0" smtClean="0">
                <a:latin typeface="Arial" pitchFamily="34" charset="0"/>
                <a:cs typeface="Arial" pitchFamily="34" charset="0"/>
                <a:sym typeface="Wingdings 3"/>
              </a:rPr>
              <a:t>(cm</a:t>
            </a:r>
            <a:r>
              <a:rPr lang="en-US" sz="1200" kern="0" baseline="30000" dirty="0" smtClean="0">
                <a:latin typeface="Arial" pitchFamily="34" charset="0"/>
                <a:cs typeface="Arial" pitchFamily="34" charset="0"/>
                <a:sym typeface="Wingdings 3"/>
              </a:rPr>
              <a:t>2</a:t>
            </a:r>
            <a:r>
              <a:rPr lang="en-US" sz="1200" kern="0" dirty="0" smtClean="0">
                <a:latin typeface="Arial" pitchFamily="34" charset="0"/>
                <a:cs typeface="Arial" pitchFamily="34" charset="0"/>
                <a:sym typeface="Wingdings 3"/>
              </a:rPr>
              <a:t>-s)</a:t>
            </a:r>
            <a:r>
              <a:rPr lang="en-US" sz="1200" kern="0" baseline="30000" dirty="0" smtClean="0">
                <a:latin typeface="Arial" pitchFamily="34" charset="0"/>
                <a:cs typeface="Arial" pitchFamily="34" charset="0"/>
                <a:sym typeface="Wingdings 3"/>
              </a:rPr>
              <a:t>-1</a:t>
            </a:r>
          </a:p>
          <a:p>
            <a:pPr marL="800100" lvl="1" indent="-342900" eaLnBrk="1" hangingPunct="1">
              <a:spcBef>
                <a:spcPts val="0"/>
              </a:spcBef>
              <a:defRPr/>
            </a:pPr>
            <a:endParaRPr lang="en-US" sz="1200" kern="0" dirty="0" smtClean="0">
              <a:latin typeface="Arial" pitchFamily="34" charset="0"/>
              <a:cs typeface="Arial" pitchFamily="34" charset="0"/>
            </a:endParaRPr>
          </a:p>
          <a:p>
            <a:pPr marL="800100" lvl="1" indent="-342900" eaLnBrk="1" hangingPunct="1">
              <a:spcBef>
                <a:spcPts val="0"/>
              </a:spcBef>
              <a:buFont typeface="Arial" pitchFamily="34" charset="0"/>
              <a:buChar char="–"/>
              <a:defRPr/>
            </a:pPr>
            <a:r>
              <a:rPr lang="en-US" sz="1200" kern="0" dirty="0" smtClean="0">
                <a:latin typeface="Arial" pitchFamily="34" charset="0"/>
                <a:cs typeface="Arial" pitchFamily="34" charset="0"/>
              </a:rPr>
              <a:t>Jefferson Lab developing “MEIC” design</a:t>
            </a:r>
          </a:p>
          <a:p>
            <a:pPr marL="1257300" lvl="2" indent="-342900" eaLnBrk="1" hangingPunct="1">
              <a:spcBef>
                <a:spcPts val="0"/>
              </a:spcBef>
              <a:buFont typeface="Arial" pitchFamily="34" charset="0"/>
              <a:buChar char="•"/>
              <a:defRPr/>
            </a:pPr>
            <a:r>
              <a:rPr lang="en-US" sz="1200" kern="0" dirty="0" smtClean="0">
                <a:latin typeface="Arial" pitchFamily="34" charset="0"/>
                <a:cs typeface="Arial" pitchFamily="34" charset="0"/>
              </a:rPr>
              <a:t>CEBAF as injector </a:t>
            </a:r>
          </a:p>
          <a:p>
            <a:pPr marL="1257300" lvl="2" indent="-342900" eaLnBrk="1" hangingPunct="1">
              <a:spcBef>
                <a:spcPts val="0"/>
              </a:spcBef>
              <a:buFont typeface="Arial" pitchFamily="34" charset="0"/>
              <a:buChar char="•"/>
              <a:defRPr/>
            </a:pPr>
            <a:r>
              <a:rPr lang="en-US" sz="1200" kern="0" dirty="0" smtClean="0">
                <a:latin typeface="Arial" pitchFamily="34" charset="0"/>
                <a:cs typeface="Arial" pitchFamily="34" charset="0"/>
              </a:rPr>
              <a:t>Center-of-mass energy of 20-65</a:t>
            </a:r>
            <a:r>
              <a:rPr lang="en-US" sz="1200" kern="0" dirty="0" smtClean="0">
                <a:solidFill>
                  <a:srgbClr val="FF0000"/>
                </a:solidFill>
                <a:latin typeface="Arial" pitchFamily="34" charset="0"/>
                <a:cs typeface="Arial" pitchFamily="34" charset="0"/>
              </a:rPr>
              <a:t> </a:t>
            </a:r>
            <a:r>
              <a:rPr lang="en-US" sz="1200" kern="0" dirty="0" smtClean="0">
                <a:latin typeface="Arial" pitchFamily="34" charset="0"/>
                <a:cs typeface="Arial" pitchFamily="34" charset="0"/>
              </a:rPr>
              <a:t>GeV </a:t>
            </a:r>
          </a:p>
          <a:p>
            <a:pPr marL="1257300" lvl="2" indent="-342900" eaLnBrk="1" hangingPunct="1">
              <a:spcBef>
                <a:spcPts val="0"/>
              </a:spcBef>
              <a:buFont typeface="Arial" pitchFamily="34" charset="0"/>
              <a:buChar char="•"/>
              <a:defRPr/>
            </a:pPr>
            <a:r>
              <a:rPr lang="en-US" sz="1200" kern="0" dirty="0" smtClean="0">
                <a:latin typeface="Arial" pitchFamily="34" charset="0"/>
                <a:cs typeface="Arial" pitchFamily="34" charset="0"/>
              </a:rPr>
              <a:t>L ~1x10</a:t>
            </a:r>
            <a:r>
              <a:rPr lang="en-US" sz="1200" kern="0" baseline="30000" dirty="0" smtClean="0">
                <a:latin typeface="Arial" pitchFamily="34" charset="0"/>
                <a:cs typeface="Arial" pitchFamily="34" charset="0"/>
              </a:rPr>
              <a:t>3</a:t>
            </a:r>
            <a:r>
              <a:rPr lang="en-US" sz="1200" strike="sngStrike" kern="0" baseline="30000" dirty="0" smtClean="0">
                <a:latin typeface="Arial" pitchFamily="34" charset="0"/>
                <a:cs typeface="Arial" pitchFamily="34" charset="0"/>
              </a:rPr>
              <a:t>4</a:t>
            </a:r>
            <a:r>
              <a:rPr lang="en-US" sz="1200" kern="0" dirty="0" smtClean="0">
                <a:latin typeface="Arial" pitchFamily="34" charset="0"/>
                <a:cs typeface="Arial" pitchFamily="34" charset="0"/>
              </a:rPr>
              <a:t> cm</a:t>
            </a:r>
            <a:r>
              <a:rPr lang="en-US" sz="1200" kern="0" baseline="30000" dirty="0" smtClean="0">
                <a:latin typeface="Arial" pitchFamily="34" charset="0"/>
                <a:cs typeface="Arial" pitchFamily="34" charset="0"/>
              </a:rPr>
              <a:t>-2</a:t>
            </a:r>
            <a:r>
              <a:rPr lang="en-US" sz="1200" kern="0" dirty="0" smtClean="0">
                <a:latin typeface="Arial" pitchFamily="34" charset="0"/>
                <a:cs typeface="Arial" pitchFamily="34" charset="0"/>
              </a:rPr>
              <a:t>s</a:t>
            </a:r>
            <a:r>
              <a:rPr lang="en-US" sz="1200" kern="0" baseline="30000" dirty="0" smtClean="0">
                <a:latin typeface="Arial" pitchFamily="34" charset="0"/>
                <a:cs typeface="Arial" pitchFamily="34" charset="0"/>
              </a:rPr>
              <a:t>-1</a:t>
            </a:r>
            <a:r>
              <a:rPr lang="en-US" sz="1200" kern="0" dirty="0" smtClean="0">
                <a:latin typeface="Arial" pitchFamily="34" charset="0"/>
                <a:cs typeface="Arial" pitchFamily="34" charset="0"/>
              </a:rPr>
              <a:t> </a:t>
            </a:r>
          </a:p>
          <a:p>
            <a:pPr marL="1257300" lvl="2" indent="-342900" eaLnBrk="1" hangingPunct="1">
              <a:spcBef>
                <a:spcPts val="0"/>
              </a:spcBef>
              <a:buFont typeface="Arial" pitchFamily="34" charset="0"/>
              <a:buChar char="•"/>
              <a:defRPr/>
            </a:pPr>
            <a:endParaRPr lang="en-US" sz="1200" kern="0" dirty="0" smtClean="0">
              <a:latin typeface="Arial" pitchFamily="34" charset="0"/>
              <a:cs typeface="Arial" pitchFamily="34" charset="0"/>
            </a:endParaRPr>
          </a:p>
          <a:p>
            <a:pPr marL="800100" lvl="1" indent="-342900" eaLnBrk="1" hangingPunct="1">
              <a:spcBef>
                <a:spcPts val="0"/>
              </a:spcBef>
              <a:buFont typeface="Arial" pitchFamily="34" charset="0"/>
              <a:buChar char="–"/>
              <a:defRPr/>
            </a:pPr>
            <a:r>
              <a:rPr lang="en-US" sz="1200" kern="0" dirty="0" smtClean="0">
                <a:latin typeface="Arial" pitchFamily="34" charset="0"/>
                <a:cs typeface="Arial" pitchFamily="34" charset="0"/>
              </a:rPr>
              <a:t>Novel “figure 8” design </a:t>
            </a:r>
            <a:r>
              <a:rPr lang="en-US" sz="1200" kern="0" dirty="0" smtClean="0">
                <a:latin typeface="Arial" pitchFamily="34" charset="0"/>
                <a:cs typeface="Arial" pitchFamily="34" charset="0"/>
                <a:sym typeface="Wingdings 3"/>
              </a:rPr>
              <a:t> </a:t>
            </a:r>
            <a:r>
              <a:rPr lang="en-US" sz="1200" kern="0" dirty="0" smtClean="0">
                <a:latin typeface="Arial" pitchFamily="34" charset="0"/>
                <a:cs typeface="Arial" pitchFamily="34" charset="0"/>
              </a:rPr>
              <a:t>optimize spin performance</a:t>
            </a:r>
          </a:p>
          <a:p>
            <a:pPr marL="800100" lvl="1" indent="-342900" eaLnBrk="1" hangingPunct="1">
              <a:spcBef>
                <a:spcPts val="0"/>
              </a:spcBef>
              <a:defRPr/>
            </a:pPr>
            <a:r>
              <a:rPr lang="en-US" sz="1200" kern="0" dirty="0" smtClean="0">
                <a:latin typeface="Arial" pitchFamily="34" charset="0"/>
                <a:cs typeface="Arial" pitchFamily="34" charset="0"/>
              </a:rPr>
              <a:t> </a:t>
            </a:r>
          </a:p>
          <a:p>
            <a:pPr marL="800100" lvl="1" indent="-342900" eaLnBrk="1" hangingPunct="1">
              <a:spcBef>
                <a:spcPts val="0"/>
              </a:spcBef>
              <a:buFont typeface="Arial" pitchFamily="34" charset="0"/>
              <a:buChar char="–"/>
              <a:defRPr/>
            </a:pPr>
            <a:r>
              <a:rPr lang="en-US" sz="1200" kern="0" dirty="0" smtClean="0">
                <a:latin typeface="Arial" pitchFamily="34" charset="0"/>
                <a:cs typeface="Arial" pitchFamily="34" charset="0"/>
              </a:rPr>
              <a:t>Light ions (</a:t>
            </a:r>
            <a:r>
              <a:rPr lang="en-US" sz="1200" kern="0" baseline="30000" dirty="0" smtClean="0">
                <a:latin typeface="Arial" pitchFamily="34" charset="0"/>
                <a:cs typeface="Arial" pitchFamily="34" charset="0"/>
              </a:rPr>
              <a:t>1</a:t>
            </a:r>
            <a:r>
              <a:rPr lang="en-US" sz="1200" kern="0" dirty="0" smtClean="0">
                <a:latin typeface="Arial" pitchFamily="34" charset="0"/>
                <a:cs typeface="Arial" pitchFamily="34" charset="0"/>
              </a:rPr>
              <a:t>H, </a:t>
            </a:r>
            <a:r>
              <a:rPr lang="en-US" sz="1200" kern="0" baseline="30000" dirty="0" smtClean="0">
                <a:latin typeface="Arial" pitchFamily="34" charset="0"/>
                <a:cs typeface="Arial" pitchFamily="34" charset="0"/>
              </a:rPr>
              <a:t>2</a:t>
            </a:r>
            <a:r>
              <a:rPr lang="en-US" sz="1200" kern="0" dirty="0" smtClean="0">
                <a:latin typeface="Arial" pitchFamily="34" charset="0"/>
                <a:cs typeface="Arial" pitchFamily="34" charset="0"/>
              </a:rPr>
              <a:t>H, and </a:t>
            </a:r>
            <a:r>
              <a:rPr lang="en-US" sz="1200" kern="0" baseline="30000" dirty="0" smtClean="0">
                <a:latin typeface="Arial" pitchFamily="34" charset="0"/>
                <a:cs typeface="Arial" pitchFamily="34" charset="0"/>
              </a:rPr>
              <a:t>3</a:t>
            </a:r>
            <a:r>
              <a:rPr lang="en-US" sz="1200" kern="0" dirty="0" smtClean="0">
                <a:latin typeface="Arial" pitchFamily="34" charset="0"/>
                <a:cs typeface="Arial" pitchFamily="34" charset="0"/>
              </a:rPr>
              <a:t>He) and heavier nuclei (such as </a:t>
            </a:r>
            <a:r>
              <a:rPr lang="en-US" sz="1200" kern="0" baseline="30000" dirty="0" smtClean="0">
                <a:latin typeface="Arial" pitchFamily="34" charset="0"/>
                <a:cs typeface="Arial" pitchFamily="34" charset="0"/>
              </a:rPr>
              <a:t>12</a:t>
            </a:r>
            <a:r>
              <a:rPr lang="en-US" sz="1200" kern="0" dirty="0" smtClean="0">
                <a:latin typeface="Arial" pitchFamily="34" charset="0"/>
                <a:cs typeface="Arial" pitchFamily="34" charset="0"/>
              </a:rPr>
              <a:t>C, </a:t>
            </a:r>
            <a:r>
              <a:rPr lang="en-US" sz="1200" kern="0" baseline="30000" dirty="0" smtClean="0">
                <a:latin typeface="Arial" pitchFamily="34" charset="0"/>
                <a:cs typeface="Arial" pitchFamily="34" charset="0"/>
              </a:rPr>
              <a:t>40</a:t>
            </a:r>
            <a:r>
              <a:rPr lang="en-US" sz="1200" kern="0" dirty="0" smtClean="0">
                <a:latin typeface="Arial" pitchFamily="34" charset="0"/>
                <a:cs typeface="Arial" pitchFamily="34" charset="0"/>
              </a:rPr>
              <a:t>Ca, and </a:t>
            </a:r>
            <a:r>
              <a:rPr lang="en-US" sz="1200" kern="0" baseline="30000" dirty="0" smtClean="0">
                <a:latin typeface="Arial" pitchFamily="34" charset="0"/>
                <a:cs typeface="Arial" pitchFamily="34" charset="0"/>
              </a:rPr>
              <a:t>197</a:t>
            </a:r>
            <a:r>
              <a:rPr lang="en-US" sz="1200" kern="0" dirty="0" smtClean="0">
                <a:latin typeface="Arial" pitchFamily="34" charset="0"/>
                <a:cs typeface="Arial" pitchFamily="34" charset="0"/>
              </a:rPr>
              <a:t>Au)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0"/>
            <a:ext cx="9144000" cy="701040"/>
          </a:xfrm>
          <a:prstGeom prst="rect">
            <a:avLst/>
          </a:prstGeom>
          <a:noFill/>
          <a:ln w="9525">
            <a:noFill/>
            <a:miter lim="800000"/>
            <a:headEnd/>
            <a:tailEnd/>
          </a:ln>
        </p:spPr>
        <p:txBody>
          <a:bodyPr anchor="ctr"/>
          <a:lstStyle/>
          <a:p>
            <a:pPr algn="ctr"/>
            <a:r>
              <a:rPr lang="en-US" sz="3200" b="1" dirty="0" smtClean="0">
                <a:latin typeface="Arial" pitchFamily="34" charset="0"/>
                <a:ea typeface="ＭＳ Ｐゴシック" charset="-128"/>
                <a:cs typeface="Arial" pitchFamily="34" charset="0"/>
              </a:rPr>
              <a:t>Electron Ion Collider on Jefferson Lab Site</a:t>
            </a:r>
            <a:endParaRPr lang="en-US" sz="3200" b="1" dirty="0">
              <a:latin typeface="Arial" pitchFamily="34" charset="0"/>
              <a:ea typeface="ＭＳ Ｐゴシック" charset="-128"/>
              <a:cs typeface="Arial"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rot="5400000">
            <a:off x="1888792" y="-155878"/>
            <a:ext cx="5595015" cy="754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0" dirty="0" smtClean="0"/>
              <a:t>EIC Realization Imagined</a:t>
            </a:r>
            <a:endParaRPr lang="en-US" sz="3200" i="0" dirty="0"/>
          </a:p>
        </p:txBody>
      </p:sp>
      <p:graphicFrame>
        <p:nvGraphicFramePr>
          <p:cNvPr id="4" name="Table 3"/>
          <p:cNvGraphicFramePr>
            <a:graphicFrameLocks noGrp="1"/>
          </p:cNvGraphicFramePr>
          <p:nvPr/>
        </p:nvGraphicFramePr>
        <p:xfrm>
          <a:off x="76200" y="1219200"/>
          <a:ext cx="8945893" cy="4532779"/>
        </p:xfrm>
        <a:graphic>
          <a:graphicData uri="http://schemas.openxmlformats.org/drawingml/2006/table">
            <a:tbl>
              <a:tblPr firstRow="1" bandRow="1">
                <a:effectLst>
                  <a:outerShdw blurRad="292100" dist="139700" dir="2700000" algn="tl" rotWithShape="0">
                    <a:prstClr val="black">
                      <a:alpha val="66000"/>
                    </a:prstClr>
                  </a:outerShdw>
                </a:effectLst>
                <a:tableStyleId>{91EBBBCC-DAD2-459C-BE2E-F6DE35CF9A28}</a:tableStyleId>
              </a:tblPr>
              <a:tblGrid>
                <a:gridCol w="1944757"/>
                <a:gridCol w="437571"/>
                <a:gridCol w="437571"/>
                <a:gridCol w="437571"/>
                <a:gridCol w="437571"/>
                <a:gridCol w="437571"/>
                <a:gridCol w="437571"/>
                <a:gridCol w="437571"/>
                <a:gridCol w="437571"/>
                <a:gridCol w="437571"/>
                <a:gridCol w="437571"/>
                <a:gridCol w="437571"/>
                <a:gridCol w="437571"/>
                <a:gridCol w="437571"/>
                <a:gridCol w="437571"/>
                <a:gridCol w="437571"/>
                <a:gridCol w="437571"/>
              </a:tblGrid>
              <a:tr h="271749">
                <a:tc>
                  <a:txBody>
                    <a:bodyPr/>
                    <a:lstStyle/>
                    <a:p>
                      <a:pPr algn="l" fontAlgn="b"/>
                      <a:r>
                        <a:rPr lang="en-US" sz="1400" u="none" strike="noStrike" dirty="0" smtClean="0">
                          <a:latin typeface="Arial" pitchFamily="34" charset="0"/>
                          <a:cs typeface="Arial" pitchFamily="34" charset="0"/>
                        </a:rPr>
                        <a:t>   Activity Name                                                              </a:t>
                      </a:r>
                      <a:endParaRPr lang="en-US" sz="14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2010</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2011</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2012</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2013</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2014</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2015</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2016</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2017</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2018</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2019</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2020</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2021</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2022</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2023</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2024</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200" u="none" strike="noStrike" dirty="0">
                          <a:latin typeface="Arial" pitchFamily="34" charset="0"/>
                          <a:cs typeface="Arial" pitchFamily="34" charset="0"/>
                        </a:rPr>
                        <a:t>2025</a:t>
                      </a:r>
                      <a:endParaRPr lang="en-US" sz="1200" b="0" i="0" u="none" strike="noStrike" dirty="0">
                        <a:solidFill>
                          <a:srgbClr val="000000"/>
                        </a:solidFill>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74320">
                <a:tc>
                  <a:txBody>
                    <a:bodyPr/>
                    <a:lstStyle/>
                    <a:p>
                      <a:endParaRPr lang="en-US" sz="1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sz="1600" b="1" dirty="0" smtClean="0">
                          <a:latin typeface="Arial" pitchFamily="34" charset="0"/>
                          <a:cs typeface="Arial" pitchFamily="34" charset="0"/>
                        </a:rPr>
                        <a:t>12 GeV Upgrade</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sz="1600" b="1" dirty="0" smtClean="0">
                          <a:latin typeface="Arial" pitchFamily="34" charset="0"/>
                          <a:cs typeface="Arial" pitchFamily="34" charset="0"/>
                        </a:rPr>
                        <a:t>FRIB</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tcPr>
                </a:tc>
              </a:tr>
              <a:tr h="412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itchFamily="34" charset="0"/>
                          <a:cs typeface="Arial" pitchFamily="34" charset="0"/>
                        </a:rPr>
                        <a:t>EIC Physics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tcPr>
                </a:tc>
              </a:tr>
              <a:tr h="412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itchFamily="34" charset="0"/>
                          <a:cs typeface="Arial" pitchFamily="34" charset="0"/>
                        </a:rPr>
                        <a:t>NSAC LRP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effectLst/>
                          <a:uLnTx/>
                          <a:uFillTx/>
                          <a:latin typeface="Arial" pitchFamily="34" charset="0"/>
                          <a:cs typeface="Arial" pitchFamily="34" charset="0"/>
                        </a:rPr>
                        <a:t> EIC CD0</a:t>
                      </a:r>
                      <a:endPar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53638">
                <a:tc>
                  <a:txBody>
                    <a:bodyPr/>
                    <a:lstStyle/>
                    <a:p>
                      <a:r>
                        <a:rPr lang="en-US" sz="1600" b="1" dirty="0" smtClean="0">
                          <a:latin typeface="Arial" pitchFamily="34" charset="0"/>
                          <a:cs typeface="Arial" pitchFamily="34" charset="0"/>
                        </a:rPr>
                        <a:t>EIC Machine Design/R&amp;D</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r>
                        <a:rPr lang="en-US" sz="1600" b="1" dirty="0" smtClean="0">
                          <a:latin typeface="Arial" pitchFamily="34" charset="0"/>
                          <a:cs typeface="Arial" pitchFamily="34" charset="0"/>
                        </a:rPr>
                        <a:t> EIC CD1/Downsel</a:t>
                      </a:r>
                      <a:endParaRPr lang="en-US" sz="16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EIC CD2/CD3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12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smtClean="0">
                          <a:ln>
                            <a:noFill/>
                          </a:ln>
                          <a:effectLst/>
                          <a:uLnTx/>
                          <a:uFillTx/>
                          <a:latin typeface="Arial" pitchFamily="34" charset="0"/>
                          <a:cs typeface="Arial" pitchFamily="34" charset="0"/>
                        </a:rPr>
                        <a:t>EIC Construction</a:t>
                      </a:r>
                      <a:endParaRPr kumimoji="0" lang="en-US" sz="16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cxnSp>
        <p:nvCxnSpPr>
          <p:cNvPr id="27" name="Straight Connector 26"/>
          <p:cNvCxnSpPr/>
          <p:nvPr/>
        </p:nvCxnSpPr>
        <p:spPr bwMode="auto">
          <a:xfrm>
            <a:off x="1993550" y="1995714"/>
            <a:ext cx="2362200" cy="0"/>
          </a:xfrm>
          <a:prstGeom prst="line">
            <a:avLst/>
          </a:prstGeom>
          <a:solidFill>
            <a:schemeClr val="accent1"/>
          </a:solidFill>
          <a:ln w="152400" cap="flat" cmpd="sng" algn="ctr">
            <a:solidFill>
              <a:srgbClr val="00B0F0"/>
            </a:solidFill>
            <a:prstDash val="solid"/>
            <a:round/>
            <a:headEnd type="none" w="med" len="med"/>
            <a:tailEnd type="none" w="med" len="med"/>
          </a:ln>
          <a:effectLst/>
        </p:spPr>
      </p:cxnSp>
      <p:cxnSp>
        <p:nvCxnSpPr>
          <p:cNvPr id="28" name="Straight Connector 27"/>
          <p:cNvCxnSpPr/>
          <p:nvPr/>
        </p:nvCxnSpPr>
        <p:spPr bwMode="auto">
          <a:xfrm>
            <a:off x="2899786" y="3225800"/>
            <a:ext cx="914400" cy="0"/>
          </a:xfrm>
          <a:prstGeom prst="line">
            <a:avLst/>
          </a:prstGeom>
          <a:solidFill>
            <a:schemeClr val="accent1"/>
          </a:solidFill>
          <a:ln w="152400" cap="flat" cmpd="sng" algn="ctr">
            <a:solidFill>
              <a:srgbClr val="FFC000"/>
            </a:solidFill>
            <a:prstDash val="solid"/>
            <a:round/>
            <a:headEnd type="none" w="med" len="med"/>
            <a:tailEnd type="none" w="med" len="med"/>
          </a:ln>
          <a:effectLst/>
        </p:spPr>
      </p:cxnSp>
      <p:cxnSp>
        <p:nvCxnSpPr>
          <p:cNvPr id="29" name="Straight Connector 28"/>
          <p:cNvCxnSpPr/>
          <p:nvPr/>
        </p:nvCxnSpPr>
        <p:spPr bwMode="auto">
          <a:xfrm>
            <a:off x="3898550" y="3598635"/>
            <a:ext cx="533400" cy="0"/>
          </a:xfrm>
          <a:prstGeom prst="line">
            <a:avLst/>
          </a:prstGeom>
          <a:solidFill>
            <a:schemeClr val="accent1"/>
          </a:solidFill>
          <a:ln w="152400" cap="flat" cmpd="sng" algn="ctr">
            <a:solidFill>
              <a:srgbClr val="C00000"/>
            </a:solidFill>
            <a:prstDash val="solid"/>
            <a:round/>
            <a:headEnd type="none" w="med" len="med"/>
            <a:tailEnd type="none" w="med" len="med"/>
          </a:ln>
          <a:effectLst/>
        </p:spPr>
      </p:cxnSp>
      <p:cxnSp>
        <p:nvCxnSpPr>
          <p:cNvPr id="30" name="Straight Connector 29"/>
          <p:cNvCxnSpPr/>
          <p:nvPr/>
        </p:nvCxnSpPr>
        <p:spPr bwMode="auto">
          <a:xfrm>
            <a:off x="6108350" y="5500914"/>
            <a:ext cx="2667000" cy="0"/>
          </a:xfrm>
          <a:prstGeom prst="line">
            <a:avLst/>
          </a:prstGeom>
          <a:solidFill>
            <a:schemeClr val="accent1"/>
          </a:solidFill>
          <a:ln w="152400" cap="flat" cmpd="sng" algn="ctr">
            <a:solidFill>
              <a:srgbClr val="00B050"/>
            </a:solidFill>
            <a:prstDash val="solid"/>
            <a:round/>
            <a:headEnd type="none" w="med" len="med"/>
            <a:tailEnd type="none" w="med" len="med"/>
          </a:ln>
          <a:effectLst/>
        </p:spPr>
      </p:cxnSp>
      <p:cxnSp>
        <p:nvCxnSpPr>
          <p:cNvPr id="20" name="Straight Connector 19"/>
          <p:cNvCxnSpPr/>
          <p:nvPr/>
        </p:nvCxnSpPr>
        <p:spPr bwMode="auto">
          <a:xfrm>
            <a:off x="3593750" y="2376714"/>
            <a:ext cx="2895600" cy="0"/>
          </a:xfrm>
          <a:prstGeom prst="line">
            <a:avLst/>
          </a:prstGeom>
          <a:solidFill>
            <a:schemeClr val="accent1"/>
          </a:solidFill>
          <a:ln w="152400" cap="flat" cmpd="sng" algn="ctr">
            <a:solidFill>
              <a:srgbClr val="0070C0"/>
            </a:solidFill>
            <a:prstDash val="solid"/>
            <a:round/>
            <a:headEnd type="none" w="med" len="med"/>
            <a:tailEnd type="none" w="med" len="med"/>
          </a:ln>
          <a:effectLst/>
        </p:spPr>
      </p:cxnSp>
      <p:cxnSp>
        <p:nvCxnSpPr>
          <p:cNvPr id="26" name="Straight Connector 25"/>
          <p:cNvCxnSpPr/>
          <p:nvPr/>
        </p:nvCxnSpPr>
        <p:spPr bwMode="auto">
          <a:xfrm>
            <a:off x="4526292" y="4662714"/>
            <a:ext cx="685800" cy="0"/>
          </a:xfrm>
          <a:prstGeom prst="line">
            <a:avLst/>
          </a:prstGeom>
          <a:solidFill>
            <a:schemeClr val="accent1"/>
          </a:solidFill>
          <a:ln w="152400" cap="flat" cmpd="sng" algn="ctr">
            <a:solidFill>
              <a:srgbClr val="C00000"/>
            </a:solidFill>
            <a:prstDash val="solid"/>
            <a:round/>
            <a:headEnd type="none" w="med" len="med"/>
            <a:tailEnd type="none" w="med" len="med"/>
          </a:ln>
          <a:effectLst/>
        </p:spPr>
      </p:cxnSp>
      <p:cxnSp>
        <p:nvCxnSpPr>
          <p:cNvPr id="40" name="Straight Connector 39"/>
          <p:cNvCxnSpPr/>
          <p:nvPr/>
        </p:nvCxnSpPr>
        <p:spPr bwMode="auto">
          <a:xfrm>
            <a:off x="5193950" y="5119914"/>
            <a:ext cx="838200" cy="0"/>
          </a:xfrm>
          <a:prstGeom prst="line">
            <a:avLst/>
          </a:prstGeom>
          <a:solidFill>
            <a:schemeClr val="accent1"/>
          </a:solidFill>
          <a:ln w="152400" cap="flat" cmpd="sng" algn="ctr">
            <a:solidFill>
              <a:srgbClr val="C00000"/>
            </a:solidFill>
            <a:prstDash val="solid"/>
            <a:round/>
            <a:headEnd type="none" w="med" len="med"/>
            <a:tailEnd type="none" w="med" len="med"/>
          </a:ln>
          <a:effectLst/>
        </p:spPr>
      </p:cxnSp>
      <p:cxnSp>
        <p:nvCxnSpPr>
          <p:cNvPr id="45" name="Straight Connector 44"/>
          <p:cNvCxnSpPr/>
          <p:nvPr/>
        </p:nvCxnSpPr>
        <p:spPr bwMode="auto">
          <a:xfrm>
            <a:off x="2011693" y="4191000"/>
            <a:ext cx="2648857" cy="14514"/>
          </a:xfrm>
          <a:prstGeom prst="line">
            <a:avLst/>
          </a:prstGeom>
          <a:solidFill>
            <a:schemeClr val="accent1"/>
          </a:solidFill>
          <a:ln w="152400" cap="flat" cmpd="sng" algn="ctr">
            <a:solidFill>
              <a:srgbClr val="7030A0"/>
            </a:solidFill>
            <a:prstDash val="solid"/>
            <a:round/>
            <a:headEnd type="none" w="med" len="med"/>
            <a:tailEnd type="none" w="med" len="med"/>
          </a:ln>
          <a:effectLst/>
        </p:spPr>
      </p:cxnSp>
      <p:cxnSp>
        <p:nvCxnSpPr>
          <p:cNvPr id="51" name="Straight Connector 50"/>
          <p:cNvCxnSpPr/>
          <p:nvPr/>
        </p:nvCxnSpPr>
        <p:spPr bwMode="auto">
          <a:xfrm>
            <a:off x="1982664" y="2797628"/>
            <a:ext cx="1001486" cy="19050"/>
          </a:xfrm>
          <a:prstGeom prst="line">
            <a:avLst/>
          </a:prstGeom>
          <a:solidFill>
            <a:schemeClr val="accent1"/>
          </a:solidFill>
          <a:ln w="152400" cap="flat" cmpd="sng" algn="ctr">
            <a:solidFill>
              <a:srgbClr val="7030A0"/>
            </a:solidFill>
            <a:prstDash val="solid"/>
            <a:round/>
            <a:headEnd type="none" w="med" len="med"/>
            <a:tailEnd type="none" w="med" len="med"/>
          </a:ln>
          <a:effectLst/>
        </p:spPr>
      </p:cxnSp>
      <p:cxnSp>
        <p:nvCxnSpPr>
          <p:cNvPr id="58" name="Straight Connector 57"/>
          <p:cNvCxnSpPr/>
          <p:nvPr/>
        </p:nvCxnSpPr>
        <p:spPr bwMode="auto">
          <a:xfrm>
            <a:off x="4355750" y="1995714"/>
            <a:ext cx="4637314" cy="32657"/>
          </a:xfrm>
          <a:prstGeom prst="line">
            <a:avLst/>
          </a:prstGeom>
          <a:solidFill>
            <a:schemeClr val="accent1"/>
          </a:solidFill>
          <a:ln w="15240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cxnSp>
      <p:cxnSp>
        <p:nvCxnSpPr>
          <p:cNvPr id="60" name="Straight Connector 59"/>
          <p:cNvCxnSpPr/>
          <p:nvPr/>
        </p:nvCxnSpPr>
        <p:spPr bwMode="auto">
          <a:xfrm flipV="1">
            <a:off x="6489350" y="2362200"/>
            <a:ext cx="2489200" cy="14514"/>
          </a:xfrm>
          <a:prstGeom prst="line">
            <a:avLst/>
          </a:prstGeom>
          <a:solidFill>
            <a:schemeClr val="accent1"/>
          </a:solidFill>
          <a:ln w="152400"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EIC Summary</a:t>
            </a:r>
            <a:endParaRPr lang="en-US" dirty="0"/>
          </a:p>
        </p:txBody>
      </p:sp>
      <p:sp>
        <p:nvSpPr>
          <p:cNvPr id="3" name="Content Placeholder 2"/>
          <p:cNvSpPr>
            <a:spLocks noGrp="1"/>
          </p:cNvSpPr>
          <p:nvPr>
            <p:ph idx="1"/>
          </p:nvPr>
        </p:nvSpPr>
        <p:spPr>
          <a:xfrm>
            <a:off x="762000" y="1447800"/>
            <a:ext cx="7772400" cy="3276600"/>
          </a:xfrm>
        </p:spPr>
        <p:txBody>
          <a:bodyPr/>
          <a:lstStyle/>
          <a:p>
            <a:r>
              <a:rPr lang="en-US" dirty="0" smtClean="0"/>
              <a:t> Logical next step beyond 12 </a:t>
            </a:r>
            <a:r>
              <a:rPr lang="en-US" dirty="0" err="1" smtClean="0"/>
              <a:t>GeV</a:t>
            </a:r>
            <a:endParaRPr lang="en-US" dirty="0" smtClean="0"/>
          </a:p>
          <a:p>
            <a:r>
              <a:rPr lang="en-US" dirty="0" smtClean="0"/>
              <a:t> </a:t>
            </a:r>
            <a:r>
              <a:rPr lang="en-US" dirty="0" smtClean="0"/>
              <a:t>High risk</a:t>
            </a:r>
          </a:p>
          <a:p>
            <a:pPr>
              <a:buNone/>
            </a:pPr>
            <a:r>
              <a:rPr lang="en-US" dirty="0" smtClean="0"/>
              <a:t>		- technically challenging</a:t>
            </a:r>
          </a:p>
          <a:p>
            <a:pPr>
              <a:buNone/>
            </a:pPr>
            <a:r>
              <a:rPr lang="en-US" dirty="0" smtClean="0"/>
              <a:t>	</a:t>
            </a:r>
            <a:r>
              <a:rPr lang="en-US" dirty="0" smtClean="0"/>
              <a:t>	- competition from BNL</a:t>
            </a:r>
          </a:p>
          <a:p>
            <a:pPr>
              <a:buNone/>
            </a:pPr>
            <a:r>
              <a:rPr lang="en-US" dirty="0" smtClean="0"/>
              <a:t>	</a:t>
            </a:r>
            <a:r>
              <a:rPr lang="en-US" dirty="0" smtClean="0"/>
              <a:t>	- NSAC approval</a:t>
            </a:r>
          </a:p>
          <a:p>
            <a:pPr>
              <a:buNone/>
            </a:pPr>
            <a:r>
              <a:rPr lang="en-US" dirty="0" smtClean="0"/>
              <a:t>	</a:t>
            </a:r>
            <a:r>
              <a:rPr lang="en-US" dirty="0" smtClean="0"/>
              <a:t>	- funding?</a:t>
            </a:r>
            <a:endParaRPr lang="en-US" dirty="0" smtClean="0"/>
          </a:p>
          <a:p>
            <a:r>
              <a:rPr lang="en-US" dirty="0" smtClean="0"/>
              <a:t>Contingency plan?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57200"/>
          </a:xfrm>
        </p:spPr>
        <p:txBody>
          <a:bodyPr>
            <a:normAutofit fontScale="90000"/>
          </a:bodyPr>
          <a:lstStyle/>
          <a:p>
            <a:r>
              <a:rPr lang="en-US" sz="2800" dirty="0" smtClean="0">
                <a:latin typeface="Arial" pitchFamily="34" charset="0"/>
                <a:cs typeface="Arial" pitchFamily="34" charset="0"/>
              </a:rPr>
              <a:t>Strategy for the Future </a:t>
            </a:r>
            <a:r>
              <a:rPr lang="en-US" sz="2800" dirty="0" smtClean="0">
                <a:cs typeface="Arial"/>
              </a:rPr>
              <a:t>–</a:t>
            </a:r>
            <a:r>
              <a:rPr lang="en-US" sz="2800" dirty="0" smtClean="0">
                <a:latin typeface="Arial" pitchFamily="34" charset="0"/>
                <a:cs typeface="Arial" pitchFamily="34" charset="0"/>
              </a:rPr>
              <a:t> Major Initiative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sz="2900" dirty="0" smtClean="0">
                <a:solidFill>
                  <a:srgbClr val="0070C0"/>
                </a:solidFill>
                <a:latin typeface="Arial" pitchFamily="34" charset="0"/>
                <a:cs typeface="Arial" pitchFamily="34" charset="0"/>
              </a:rPr>
              <a:t>Superconducting RF Technology</a:t>
            </a:r>
            <a:endParaRPr lang="en-US" sz="2900" dirty="0">
              <a:solidFill>
                <a:srgbClr val="0070C0"/>
              </a:solidFill>
            </a:endParaRPr>
          </a:p>
        </p:txBody>
      </p:sp>
      <p:graphicFrame>
        <p:nvGraphicFramePr>
          <p:cNvPr id="4" name="Table 3"/>
          <p:cNvGraphicFramePr>
            <a:graphicFrameLocks noGrp="1"/>
          </p:cNvGraphicFramePr>
          <p:nvPr/>
        </p:nvGraphicFramePr>
        <p:xfrm>
          <a:off x="152400" y="914400"/>
          <a:ext cx="8839200" cy="5181600"/>
        </p:xfrm>
        <a:graphic>
          <a:graphicData uri="http://schemas.openxmlformats.org/drawingml/2006/table">
            <a:tbl>
              <a:tblPr firstRow="1" bandRow="1">
                <a:tableStyleId>{073A0DAA-6AF3-43AB-8588-CEC1D06C72B9}</a:tableStyleId>
              </a:tblPr>
              <a:tblGrid>
                <a:gridCol w="8839200"/>
              </a:tblGrid>
              <a:tr h="400163">
                <a:tc>
                  <a:txBody>
                    <a:bodyPr/>
                    <a:lstStyle/>
                    <a:p>
                      <a:r>
                        <a:rPr lang="en-US" sz="2000" b="1" i="1" dirty="0" smtClean="0">
                          <a:solidFill>
                            <a:schemeClr val="tx1"/>
                          </a:solidFill>
                          <a:latin typeface="Arial" pitchFamily="34" charset="0"/>
                          <a:cs typeface="Arial" pitchFamily="34" charset="0"/>
                        </a:rPr>
                        <a:t>World leading center for accelerator</a:t>
                      </a:r>
                      <a:r>
                        <a:rPr lang="en-US" sz="2000" b="1" i="1" baseline="0" dirty="0" smtClean="0">
                          <a:solidFill>
                            <a:schemeClr val="tx1"/>
                          </a:solidFill>
                          <a:latin typeface="Arial" pitchFamily="34" charset="0"/>
                          <a:cs typeface="Arial" pitchFamily="34" charset="0"/>
                        </a:rPr>
                        <a:t> technology</a:t>
                      </a:r>
                      <a:endParaRPr lang="en-US" sz="2000" b="1" i="1" dirty="0">
                        <a:solidFill>
                          <a:schemeClr val="tx1"/>
                        </a:solidFill>
                        <a:latin typeface="Arial" pitchFamily="34" charset="0"/>
                        <a:cs typeface="Arial"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781437">
                <a:tc>
                  <a:txBody>
                    <a:body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1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Jefferson Lab’s Institute for Superconducting Radio Frequency Science and Technology has fabricated and/or processed a wider variety of multi-cell SRF cavities than anyone else, some 714</a:t>
                      </a:r>
                      <a:r>
                        <a:rPr kumimoji="0" lang="en-US" sz="1600" b="0" i="0" u="none" strike="noStrike" kern="0" cap="none" spc="0" normalizeH="0" baseline="0" noProof="0" dirty="0" smtClean="0">
                          <a:ln>
                            <a:noFill/>
                          </a:ln>
                          <a:solidFill>
                            <a:srgbClr val="FF0000"/>
                          </a:solidFill>
                          <a:effectLst/>
                          <a:uLnTx/>
                          <a:uFillTx/>
                          <a:latin typeface="Arial" pitchFamily="34" charset="0"/>
                          <a:ea typeface="+mn-ea"/>
                          <a:cs typeface="Arial" pitchFamily="34" charset="0"/>
                        </a:rPr>
                        <a:t> </a:t>
                      </a: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of them, comprising 27 distinct cavity types, both CW and pulsed, as well as countless single-cell test cavities.  The Lab’s Free-Electron Laser (FEL) Division is tightly coupled to the institute. The goal is world leadership in each Core Capability. The focus is high-current, CW, superconducting, multi-pass linacs, explicitly including ERLs.</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sz="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80000"/>
                        </a:lnSpc>
                        <a:spcBef>
                          <a:spcPts val="600"/>
                        </a:spcBef>
                        <a:spcAft>
                          <a:spcPct val="0"/>
                        </a:spcAft>
                        <a:buClrTx/>
                        <a:buSzTx/>
                        <a:buFontTx/>
                        <a:buChar char="•"/>
                        <a:tabLst/>
                        <a:defRPr/>
                      </a:pPr>
                      <a:r>
                        <a:rPr kumimoji="0" lang="en-US"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The Vision </a:t>
                      </a: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for the program:</a:t>
                      </a:r>
                    </a:p>
                    <a:p>
                      <a:pPr marL="685800" marR="0" lvl="0"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Jefferson Lab will continue to develop, improve upon and put its expertise and capabilities in world-leading SRF technology to the service of the whole Office of Science as a recognized center of expertise</a:t>
                      </a:r>
                      <a:endParaRPr kumimoji="0" lang="en-US" sz="14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685800" marR="0" lvl="0"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The continued development directed towards specific future applications will enable the Laboratory to position itself to make major contributions to new projects in the US and around the world (FRIB, ANL-APS, SNS-PUP, Project X, NGLS, ESS, MYRRHA)</a:t>
                      </a:r>
                    </a:p>
                    <a:p>
                      <a:pPr marL="685800" marR="0" lvl="0"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Jefferson Lab would develop and make its capability, expertise and capacity in SRF technology available to address societal needs beyond basic science</a:t>
                      </a:r>
                    </a:p>
                  </a:txBody>
                  <a:tcPr marL="27432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r>
              <a:rPr lang="en-US" sz="2500" dirty="0" smtClean="0">
                <a:latin typeface="Arial" pitchFamily="34" charset="0"/>
                <a:cs typeface="Arial" pitchFamily="34" charset="0"/>
              </a:rPr>
              <a:t>Strategy for the Future - Major Initiative </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2600" dirty="0" smtClean="0">
                <a:solidFill>
                  <a:srgbClr val="0070C0"/>
                </a:solidFill>
                <a:latin typeface="Arial" pitchFamily="34" charset="0"/>
                <a:cs typeface="Arial" pitchFamily="34" charset="0"/>
              </a:rPr>
              <a:t>Photon Science and Next Generation Light Sources</a:t>
            </a:r>
            <a:endParaRPr lang="en-US" sz="2600" dirty="0">
              <a:solidFill>
                <a:srgbClr val="0070C0"/>
              </a:solidFill>
            </a:endParaRPr>
          </a:p>
        </p:txBody>
      </p:sp>
      <p:graphicFrame>
        <p:nvGraphicFramePr>
          <p:cNvPr id="5" name="Table 4"/>
          <p:cNvGraphicFramePr>
            <a:graphicFrameLocks noGrp="1"/>
          </p:cNvGraphicFramePr>
          <p:nvPr/>
        </p:nvGraphicFramePr>
        <p:xfrm>
          <a:off x="76200" y="1081556"/>
          <a:ext cx="8991600" cy="5395444"/>
        </p:xfrm>
        <a:graphic>
          <a:graphicData uri="http://schemas.openxmlformats.org/drawingml/2006/table">
            <a:tbl>
              <a:tblPr firstRow="1" bandRow="1">
                <a:tableStyleId>{073A0DAA-6AF3-43AB-8588-CEC1D06C72B9}</a:tableStyleId>
              </a:tblPr>
              <a:tblGrid>
                <a:gridCol w="8991600"/>
              </a:tblGrid>
              <a:tr h="380516">
                <a:tc>
                  <a:txBody>
                    <a:bodyPr/>
                    <a:lstStyle/>
                    <a:p>
                      <a:pPr algn="l"/>
                      <a:r>
                        <a:rPr lang="en-US" sz="2000" b="1" i="1" dirty="0" smtClean="0">
                          <a:solidFill>
                            <a:schemeClr val="tx1"/>
                          </a:solidFill>
                          <a:latin typeface="Arial" pitchFamily="34" charset="0"/>
                          <a:cs typeface="Arial" pitchFamily="34" charset="0"/>
                        </a:rPr>
                        <a:t>Building on SRF and ERL Technology</a:t>
                      </a:r>
                      <a:endParaRPr lang="en-US" sz="2000" b="1" i="1" dirty="0">
                        <a:solidFill>
                          <a:schemeClr val="tx1"/>
                        </a:solidFill>
                        <a:latin typeface="Arial" pitchFamily="34" charset="0"/>
                        <a:cs typeface="Arial" pitchFamily="34"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999204">
                <a:tc>
                  <a:txBody>
                    <a:bodyPr/>
                    <a:lstStyle/>
                    <a:p>
                      <a:pPr marL="342900" marR="0" lvl="0" indent="-342900" algn="l" defTabSz="914400" rtl="0" eaLnBrk="1" fontAlgn="base" latinLnBrk="0" hangingPunct="1">
                        <a:lnSpc>
                          <a:spcPct val="100000"/>
                        </a:lnSpc>
                        <a:spcBef>
                          <a:spcPts val="600"/>
                        </a:spcBef>
                        <a:spcAft>
                          <a:spcPct val="0"/>
                        </a:spcAft>
                        <a:buClrTx/>
                        <a:buSzTx/>
                        <a:buFontTx/>
                        <a:buChar char="•"/>
                        <a:tabLst/>
                        <a:defRPr/>
                      </a:pPr>
                      <a:r>
                        <a:rPr kumimoji="0" lang="en-US" sz="13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The Vision </a:t>
                      </a:r>
                      <a:r>
                        <a:rPr kumimoji="0" lang="en-US" sz="13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for the program:</a:t>
                      </a:r>
                    </a:p>
                    <a:p>
                      <a:pPr marL="342900" marR="0" lvl="2" indent="-1588" algn="l" defTabSz="914400" rtl="0" eaLnBrk="1" fontAlgn="base" latinLnBrk="0" hangingPunct="1">
                        <a:lnSpc>
                          <a:spcPct val="100000"/>
                        </a:lnSpc>
                        <a:spcBef>
                          <a:spcPts val="600"/>
                        </a:spcBef>
                        <a:spcAft>
                          <a:spcPct val="0"/>
                        </a:spcAft>
                        <a:buClrTx/>
                        <a:buSzTx/>
                        <a:buFontTx/>
                        <a:buNone/>
                        <a:tabLst/>
                        <a:defRPr/>
                      </a:pPr>
                      <a:r>
                        <a:rPr kumimoji="0" lang="en-US" sz="13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Jefferson Lab has a strong program in FELs based on ERLs</a:t>
                      </a:r>
                    </a:p>
                    <a:p>
                      <a:pPr marL="688975" marR="0" lvl="2" indent="-34925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3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Science program with VUV photons in the 10 eV range and above, for chemical and molecular dynamics and condensed matter studies as supported by BES</a:t>
                      </a:r>
                    </a:p>
                    <a:p>
                      <a:pPr marL="342900" marR="0" lvl="2" indent="346075"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3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Photon science at Jefferson Lab is envisioned to proceed in several stages:</a:t>
                      </a:r>
                    </a:p>
                    <a:p>
                      <a:pPr marL="798513" marR="0" lvl="2" indent="347663" algn="l" defTabSz="914400" rtl="0" eaLnBrk="1" fontAlgn="base" latinLnBrk="0" hangingPunct="1">
                        <a:lnSpc>
                          <a:spcPct val="100000"/>
                        </a:lnSpc>
                        <a:spcBef>
                          <a:spcPts val="600"/>
                        </a:spcBef>
                        <a:spcAft>
                          <a:spcPct val="0"/>
                        </a:spcAft>
                        <a:buClrTx/>
                        <a:buSzTx/>
                        <a:buFont typeface="Wingdings" pitchFamily="2" charset="2"/>
                        <a:buChar char="§"/>
                        <a:tabLst/>
                        <a:defRPr/>
                      </a:pPr>
                      <a:r>
                        <a:rPr kumimoji="0" lang="en-US" sz="13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Establishing world-class user research program utilizing VUV photon system (already operating)</a:t>
                      </a:r>
                    </a:p>
                    <a:p>
                      <a:pPr marL="1144588" marR="0" lvl="4" indent="-346075" algn="l" defTabSz="914400" rtl="0" eaLnBrk="1" fontAlgn="base" latinLnBrk="0" hangingPunct="1">
                        <a:lnSpc>
                          <a:spcPct val="100000"/>
                        </a:lnSpc>
                        <a:spcBef>
                          <a:spcPts val="600"/>
                        </a:spcBef>
                        <a:spcAft>
                          <a:spcPct val="0"/>
                        </a:spcAft>
                        <a:buClrTx/>
                        <a:buSzTx/>
                        <a:buFont typeface="Wingdings" pitchFamily="2" charset="2"/>
                        <a:buChar char="§"/>
                        <a:tabLst/>
                        <a:defRPr/>
                      </a:pPr>
                      <a:r>
                        <a:rPr kumimoji="0" lang="en-US" sz="13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Upgrade present facility, expanding the photon energy into the soft x-ray region (JLAMP)</a:t>
                      </a:r>
                    </a:p>
                    <a:p>
                      <a:pPr marL="1144588" marR="0" lvl="4" indent="-346075" algn="l" defTabSz="914400" rtl="0" eaLnBrk="1" fontAlgn="base" latinLnBrk="0" hangingPunct="1">
                        <a:lnSpc>
                          <a:spcPct val="100000"/>
                        </a:lnSpc>
                        <a:spcBef>
                          <a:spcPts val="600"/>
                        </a:spcBef>
                        <a:spcAft>
                          <a:spcPct val="0"/>
                        </a:spcAft>
                        <a:buClrTx/>
                        <a:buSzTx/>
                        <a:buFont typeface="Wingdings" pitchFamily="2" charset="2"/>
                        <a:buChar char="§"/>
                        <a:tabLst/>
                        <a:defRPr/>
                      </a:pPr>
                      <a:r>
                        <a:rPr kumimoji="0" lang="en-US" sz="13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Next generation light source producing CW beams up to the hard x-ray regime</a:t>
                      </a:r>
                      <a:endParaRPr kumimoji="0" lang="en-US" sz="13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ts val="600"/>
                        </a:spcBef>
                        <a:spcAft>
                          <a:spcPct val="0"/>
                        </a:spcAft>
                        <a:buClrTx/>
                        <a:buSzTx/>
                        <a:buFontTx/>
                        <a:buChar char="•"/>
                        <a:tabLst/>
                        <a:defRPr/>
                      </a:pPr>
                      <a:r>
                        <a:rPr kumimoji="0" lang="en-US" sz="13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Required Resources</a:t>
                      </a:r>
                      <a:r>
                        <a:rPr kumimoji="0" lang="en-US" sz="13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a:t>
                      </a:r>
                    </a:p>
                    <a:p>
                      <a:pPr marL="6858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3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Operations costs of the existing VUV User facility less than $10M per year to support a substantial set of user experiments  </a:t>
                      </a:r>
                    </a:p>
                    <a:p>
                      <a:pPr marL="6858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3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JLAMP construction is estimated at ~$100M. Operations cost would be approximately $18M per year. Extensions to 550 eV photon energy would cost a total of around $250M and could be reached in a phased approach</a:t>
                      </a:r>
                    </a:p>
                    <a:p>
                      <a:pPr marL="6858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3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A next generation light source might be expected to cost $1B to $1.5B for a green field site.  It is anticipated that substantial savings would accrue from existing JLab infrastructure and the low costs in Virginia  </a:t>
                      </a:r>
                    </a:p>
                    <a:p>
                      <a:pPr marL="6858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3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Ongoing R&amp;D for BES is anticipated to be at the level of ~$3.5M/year and the work for others for the DOD – ONR is expected to continue at the current level of ~$4M/year</a:t>
                      </a: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a:t>
                      </a:r>
                    </a:p>
                    <a:p>
                      <a:pPr marL="6858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3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Local university involvement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from Lab Director</a:t>
            </a:r>
            <a:endParaRPr lang="en-US" dirty="0"/>
          </a:p>
        </p:txBody>
      </p:sp>
      <p:sp>
        <p:nvSpPr>
          <p:cNvPr id="3" name="Content Placeholder 2"/>
          <p:cNvSpPr>
            <a:spLocks noGrp="1"/>
          </p:cNvSpPr>
          <p:nvPr>
            <p:ph idx="1"/>
          </p:nvPr>
        </p:nvSpPr>
        <p:spPr>
          <a:xfrm>
            <a:off x="762000" y="990600"/>
            <a:ext cx="7772400" cy="5334000"/>
          </a:xfrm>
        </p:spPr>
        <p:txBody>
          <a:bodyPr/>
          <a:lstStyle/>
          <a:p>
            <a:pPr algn="ctr">
              <a:buNone/>
            </a:pPr>
            <a:r>
              <a:rPr lang="en-US" b="1" dirty="0" smtClean="0"/>
              <a:t>Jefferson Lab Strategic </a:t>
            </a:r>
            <a:r>
              <a:rPr lang="en-US" b="1" dirty="0" smtClean="0"/>
              <a:t>Plan </a:t>
            </a:r>
          </a:p>
          <a:p>
            <a:pPr>
              <a:buNone/>
            </a:pPr>
            <a:r>
              <a:rPr lang="en-US" dirty="0" smtClean="0"/>
              <a:t>	</a:t>
            </a:r>
            <a:endParaRPr lang="en-US" dirty="0" smtClean="0"/>
          </a:p>
          <a:p>
            <a:pPr algn="just">
              <a:buNone/>
            </a:pPr>
            <a:r>
              <a:rPr lang="en-US" dirty="0" smtClean="0"/>
              <a:t>	</a:t>
            </a:r>
            <a:r>
              <a:rPr lang="en-US" dirty="0" smtClean="0"/>
              <a:t>The </a:t>
            </a:r>
            <a:r>
              <a:rPr lang="en-US" dirty="0" smtClean="0"/>
              <a:t>goal is to produce a concise document, perhaps not more than 20 pages, which would start with a vision statement and a set of goals for the laboratory as a whole and would then delve deeper into what we do, developing visions, goals, and outcomes at multiple levels. The intent is that we engage our owners, both the science and operations components of the lab, the laboratory leadership more broadly, the  staff, and the user community, essentially all of our stakeholders, in the process.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4"/>
          <p:cNvSpPr>
            <a:spLocks noGrp="1" noChangeArrowheads="1"/>
          </p:cNvSpPr>
          <p:nvPr>
            <p:ph type="title"/>
          </p:nvPr>
        </p:nvSpPr>
        <p:spPr>
          <a:xfrm>
            <a:off x="0" y="30020"/>
            <a:ext cx="9144000" cy="671513"/>
          </a:xfrm>
        </p:spPr>
        <p:txBody>
          <a:bodyPr/>
          <a:lstStyle/>
          <a:p>
            <a:r>
              <a:rPr lang="en-US" sz="3200" i="0" dirty="0" smtClean="0">
                <a:solidFill>
                  <a:schemeClr val="tx1"/>
                </a:solidFill>
                <a:latin typeface="Arial" pitchFamily="34" charset="0"/>
              </a:rPr>
              <a:t>JLAMP Upgrade: 4</a:t>
            </a:r>
            <a:r>
              <a:rPr lang="en-US" sz="3200" i="0" baseline="30000" dirty="0" smtClean="0">
                <a:solidFill>
                  <a:schemeClr val="tx1"/>
                </a:solidFill>
                <a:latin typeface="Arial" pitchFamily="34" charset="0"/>
              </a:rPr>
              <a:t>th</a:t>
            </a:r>
            <a:r>
              <a:rPr lang="en-US" sz="3200" i="0" dirty="0" smtClean="0">
                <a:solidFill>
                  <a:schemeClr val="tx1"/>
                </a:solidFill>
                <a:latin typeface="Arial" pitchFamily="34" charset="0"/>
              </a:rPr>
              <a:t> Generation Light Source</a:t>
            </a:r>
          </a:p>
        </p:txBody>
      </p:sp>
      <p:sp>
        <p:nvSpPr>
          <p:cNvPr id="28676" name="Rectangle 6"/>
          <p:cNvSpPr>
            <a:spLocks noChangeArrowheads="1"/>
          </p:cNvSpPr>
          <p:nvPr/>
        </p:nvSpPr>
        <p:spPr bwMode="auto">
          <a:xfrm>
            <a:off x="6408738" y="3989388"/>
            <a:ext cx="1843087" cy="582612"/>
          </a:xfrm>
          <a:prstGeom prst="rect">
            <a:avLst/>
          </a:prstGeom>
          <a:solidFill>
            <a:srgbClr val="FFFFFF"/>
          </a:solidFill>
          <a:ln w="9525">
            <a:noFill/>
            <a:miter lim="800000"/>
            <a:headEnd/>
            <a:tailEnd/>
          </a:ln>
        </p:spPr>
        <p:txBody>
          <a:bodyPr wrap="none" anchor="ctr"/>
          <a:lstStyle/>
          <a:p>
            <a:endParaRPr lang="en-US" sz="1800">
              <a:solidFill>
                <a:srgbClr val="000000"/>
              </a:solidFill>
              <a:cs typeface="Arial" charset="0"/>
            </a:endParaRPr>
          </a:p>
        </p:txBody>
      </p:sp>
      <p:sp>
        <p:nvSpPr>
          <p:cNvPr id="28678" name="Rectangle 10"/>
          <p:cNvSpPr>
            <a:spLocks noChangeArrowheads="1"/>
          </p:cNvSpPr>
          <p:nvPr/>
        </p:nvSpPr>
        <p:spPr bwMode="auto">
          <a:xfrm>
            <a:off x="0" y="4267200"/>
            <a:ext cx="457200" cy="1524000"/>
          </a:xfrm>
          <a:prstGeom prst="rect">
            <a:avLst/>
          </a:prstGeom>
          <a:solidFill>
            <a:schemeClr val="bg1"/>
          </a:solidFill>
          <a:ln w="9525">
            <a:noFill/>
            <a:miter lim="800000"/>
            <a:headEnd/>
            <a:tailEnd/>
          </a:ln>
        </p:spPr>
        <p:txBody>
          <a:bodyPr wrap="none" anchor="ctr"/>
          <a:lstStyle/>
          <a:p>
            <a:endParaRPr lang="en-US" sz="1800">
              <a:solidFill>
                <a:srgbClr val="000000"/>
              </a:solidFill>
              <a:cs typeface="Arial" charset="0"/>
            </a:endParaRPr>
          </a:p>
        </p:txBody>
      </p:sp>
      <p:grpSp>
        <p:nvGrpSpPr>
          <p:cNvPr id="2" name="Group 9"/>
          <p:cNvGrpSpPr>
            <a:grpSpLocks/>
          </p:cNvGrpSpPr>
          <p:nvPr/>
        </p:nvGrpSpPr>
        <p:grpSpPr bwMode="auto">
          <a:xfrm>
            <a:off x="930275" y="1844675"/>
            <a:ext cx="7440613" cy="4097338"/>
            <a:chOff x="127000" y="3736975"/>
            <a:chExt cx="4135438" cy="2205038"/>
          </a:xfrm>
        </p:grpSpPr>
        <p:pic>
          <p:nvPicPr>
            <p:cNvPr id="28682" name="Picture 6" descr="Picture2crop.jpg"/>
            <p:cNvPicPr>
              <a:picLocks noChangeAspect="1"/>
            </p:cNvPicPr>
            <p:nvPr/>
          </p:nvPicPr>
          <p:blipFill>
            <a:blip r:embed="rId3" cstate="print"/>
            <a:srcRect/>
            <a:stretch>
              <a:fillRect/>
            </a:stretch>
          </p:blipFill>
          <p:spPr bwMode="auto">
            <a:xfrm>
              <a:off x="341204" y="3870325"/>
              <a:ext cx="3794125" cy="2071688"/>
            </a:xfrm>
            <a:prstGeom prst="rect">
              <a:avLst/>
            </a:prstGeom>
            <a:noFill/>
            <a:ln w="9525">
              <a:noFill/>
              <a:miter lim="800000"/>
              <a:headEnd/>
              <a:tailEnd/>
            </a:ln>
          </p:spPr>
        </p:pic>
        <p:sp>
          <p:nvSpPr>
            <p:cNvPr id="28683" name="Up Arrow 15"/>
            <p:cNvSpPr>
              <a:spLocks noChangeArrowheads="1"/>
            </p:cNvSpPr>
            <p:nvPr/>
          </p:nvSpPr>
          <p:spPr bwMode="auto">
            <a:xfrm rot="19292904" flipV="1">
              <a:off x="1257300" y="4343400"/>
              <a:ext cx="209550" cy="595313"/>
            </a:xfrm>
            <a:prstGeom prst="upArrow">
              <a:avLst>
                <a:gd name="adj1" fmla="val 50000"/>
                <a:gd name="adj2" fmla="val 50189"/>
              </a:avLst>
            </a:prstGeom>
            <a:solidFill>
              <a:schemeClr val="accent1"/>
            </a:solidFill>
            <a:ln w="9525" algn="ctr">
              <a:solidFill>
                <a:schemeClr val="tx1"/>
              </a:solidFill>
              <a:round/>
              <a:headEnd/>
              <a:tailEnd/>
            </a:ln>
          </p:spPr>
          <p:txBody>
            <a:bodyPr/>
            <a:lstStyle/>
            <a:p>
              <a:endParaRPr lang="en-US" sz="1800">
                <a:solidFill>
                  <a:srgbClr val="000000"/>
                </a:solidFill>
                <a:cs typeface="Arial" charset="0"/>
              </a:endParaRPr>
            </a:p>
          </p:txBody>
        </p:sp>
        <p:sp>
          <p:nvSpPr>
            <p:cNvPr id="28684" name="Up Arrow 16"/>
            <p:cNvSpPr>
              <a:spLocks noChangeArrowheads="1"/>
            </p:cNvSpPr>
            <p:nvPr/>
          </p:nvSpPr>
          <p:spPr bwMode="auto">
            <a:xfrm rot="19292904" flipV="1">
              <a:off x="1792288" y="4113213"/>
              <a:ext cx="209550" cy="595312"/>
            </a:xfrm>
            <a:prstGeom prst="upArrow">
              <a:avLst>
                <a:gd name="adj1" fmla="val 50000"/>
                <a:gd name="adj2" fmla="val 50189"/>
              </a:avLst>
            </a:prstGeom>
            <a:solidFill>
              <a:schemeClr val="accent1"/>
            </a:solidFill>
            <a:ln w="9525" algn="ctr">
              <a:solidFill>
                <a:schemeClr val="tx1"/>
              </a:solidFill>
              <a:round/>
              <a:headEnd/>
              <a:tailEnd/>
            </a:ln>
          </p:spPr>
          <p:txBody>
            <a:bodyPr/>
            <a:lstStyle/>
            <a:p>
              <a:endParaRPr lang="en-US" sz="1800">
                <a:solidFill>
                  <a:srgbClr val="000000"/>
                </a:solidFill>
                <a:cs typeface="Arial" charset="0"/>
              </a:endParaRPr>
            </a:p>
          </p:txBody>
        </p:sp>
        <p:sp>
          <p:nvSpPr>
            <p:cNvPr id="28685" name="Up Arrow 17"/>
            <p:cNvSpPr>
              <a:spLocks noChangeArrowheads="1"/>
            </p:cNvSpPr>
            <p:nvPr/>
          </p:nvSpPr>
          <p:spPr bwMode="auto">
            <a:xfrm rot="19292904" flipV="1">
              <a:off x="2338388" y="3871913"/>
              <a:ext cx="209550" cy="595312"/>
            </a:xfrm>
            <a:prstGeom prst="upArrow">
              <a:avLst>
                <a:gd name="adj1" fmla="val 50000"/>
                <a:gd name="adj2" fmla="val 50189"/>
              </a:avLst>
            </a:prstGeom>
            <a:solidFill>
              <a:schemeClr val="accent1"/>
            </a:solidFill>
            <a:ln w="9525" algn="ctr">
              <a:solidFill>
                <a:schemeClr val="tx1"/>
              </a:solidFill>
              <a:round/>
              <a:headEnd/>
              <a:tailEnd/>
            </a:ln>
          </p:spPr>
          <p:txBody>
            <a:bodyPr/>
            <a:lstStyle/>
            <a:p>
              <a:endParaRPr lang="en-US" sz="1800">
                <a:solidFill>
                  <a:srgbClr val="000000"/>
                </a:solidFill>
                <a:cs typeface="Arial" charset="0"/>
              </a:endParaRPr>
            </a:p>
          </p:txBody>
        </p:sp>
        <p:sp>
          <p:nvSpPr>
            <p:cNvPr id="28686" name="Curved Right Arrow 19"/>
            <p:cNvSpPr>
              <a:spLocks noChangeArrowheads="1"/>
            </p:cNvSpPr>
            <p:nvPr/>
          </p:nvSpPr>
          <p:spPr bwMode="auto">
            <a:xfrm>
              <a:off x="127000" y="5284788"/>
              <a:ext cx="415925" cy="638175"/>
            </a:xfrm>
            <a:prstGeom prst="curvedRightArrow">
              <a:avLst>
                <a:gd name="adj1" fmla="val 24933"/>
                <a:gd name="adj2" fmla="val 49866"/>
                <a:gd name="adj3" fmla="val 25000"/>
              </a:avLst>
            </a:prstGeom>
            <a:solidFill>
              <a:schemeClr val="accent1"/>
            </a:solidFill>
            <a:ln w="9525" algn="ctr">
              <a:solidFill>
                <a:schemeClr val="tx1"/>
              </a:solidFill>
              <a:round/>
              <a:headEnd/>
              <a:tailEnd/>
            </a:ln>
          </p:spPr>
          <p:txBody>
            <a:bodyPr/>
            <a:lstStyle/>
            <a:p>
              <a:endParaRPr lang="en-US" sz="1800">
                <a:solidFill>
                  <a:srgbClr val="000000"/>
                </a:solidFill>
                <a:cs typeface="Arial" charset="0"/>
              </a:endParaRPr>
            </a:p>
          </p:txBody>
        </p:sp>
        <p:sp>
          <p:nvSpPr>
            <p:cNvPr id="28687" name="Curved Right Arrow 20"/>
            <p:cNvSpPr>
              <a:spLocks noChangeArrowheads="1"/>
            </p:cNvSpPr>
            <p:nvPr/>
          </p:nvSpPr>
          <p:spPr bwMode="auto">
            <a:xfrm rot="9968085">
              <a:off x="3848100" y="3736975"/>
              <a:ext cx="414338" cy="852488"/>
            </a:xfrm>
            <a:prstGeom prst="curvedRightArrow">
              <a:avLst>
                <a:gd name="adj1" fmla="val 25014"/>
                <a:gd name="adj2" fmla="val 50008"/>
                <a:gd name="adj3" fmla="val 25000"/>
              </a:avLst>
            </a:prstGeom>
            <a:solidFill>
              <a:schemeClr val="accent1"/>
            </a:solidFill>
            <a:ln w="9525" algn="ctr">
              <a:solidFill>
                <a:schemeClr val="tx1"/>
              </a:solidFill>
              <a:round/>
              <a:headEnd/>
              <a:tailEnd/>
            </a:ln>
          </p:spPr>
          <p:txBody>
            <a:bodyPr/>
            <a:lstStyle/>
            <a:p>
              <a:endParaRPr lang="en-US" sz="1800">
                <a:solidFill>
                  <a:srgbClr val="000000"/>
                </a:solidFill>
                <a:cs typeface="Arial" charset="0"/>
              </a:endParaRPr>
            </a:p>
          </p:txBody>
        </p:sp>
      </p:grpSp>
      <p:sp>
        <p:nvSpPr>
          <p:cNvPr id="28680" name="TextBox 16"/>
          <p:cNvSpPr txBox="1">
            <a:spLocks noChangeArrowheads="1"/>
          </p:cNvSpPr>
          <p:nvPr/>
        </p:nvSpPr>
        <p:spPr bwMode="auto">
          <a:xfrm>
            <a:off x="243663" y="1198821"/>
            <a:ext cx="4362450" cy="1200150"/>
          </a:xfrm>
          <a:prstGeom prst="rect">
            <a:avLst/>
          </a:prstGeom>
          <a:noFill/>
          <a:ln w="9525">
            <a:noFill/>
            <a:miter lim="800000"/>
            <a:headEnd/>
            <a:tailEnd/>
          </a:ln>
        </p:spPr>
        <p:txBody>
          <a:bodyPr>
            <a:spAutoFit/>
          </a:bodyPr>
          <a:lstStyle/>
          <a:p>
            <a:pPr eaLnBrk="1" hangingPunct="1"/>
            <a:r>
              <a:rPr lang="en-US" sz="1800" b="1" dirty="0">
                <a:solidFill>
                  <a:srgbClr val="000000"/>
                </a:solidFill>
                <a:cs typeface="Arial" charset="0"/>
              </a:rPr>
              <a:t>Upgrade three cryomodules to new </a:t>
            </a:r>
            <a:r>
              <a:rPr lang="en-US" sz="1800" b="1" dirty="0" smtClean="0">
                <a:solidFill>
                  <a:srgbClr val="000000"/>
                </a:solidFill>
                <a:cs typeface="Arial" charset="0"/>
              </a:rPr>
              <a:t>C100 (12 </a:t>
            </a:r>
            <a:r>
              <a:rPr lang="en-US" sz="1800" b="1" dirty="0" err="1" smtClean="0">
                <a:solidFill>
                  <a:srgbClr val="000000"/>
                </a:solidFill>
                <a:cs typeface="Arial" charset="0"/>
              </a:rPr>
              <a:t>GeV</a:t>
            </a:r>
            <a:r>
              <a:rPr lang="en-US" sz="1800" b="1" dirty="0" smtClean="0">
                <a:solidFill>
                  <a:srgbClr val="000000"/>
                </a:solidFill>
                <a:cs typeface="Arial" charset="0"/>
              </a:rPr>
              <a:t> Project) </a:t>
            </a:r>
            <a:r>
              <a:rPr lang="en-US" sz="1800" b="1" dirty="0">
                <a:solidFill>
                  <a:srgbClr val="000000"/>
                </a:solidFill>
                <a:cs typeface="Arial" charset="0"/>
              </a:rPr>
              <a:t>design with &gt;100 </a:t>
            </a:r>
            <a:r>
              <a:rPr lang="en-US" sz="1800" b="1" dirty="0" err="1">
                <a:solidFill>
                  <a:srgbClr val="000000"/>
                </a:solidFill>
                <a:cs typeface="Arial" charset="0"/>
              </a:rPr>
              <a:t>MeV</a:t>
            </a:r>
            <a:r>
              <a:rPr lang="en-US" sz="1800" b="1" dirty="0">
                <a:solidFill>
                  <a:srgbClr val="000000"/>
                </a:solidFill>
                <a:cs typeface="Arial" charset="0"/>
              </a:rPr>
              <a:t>/module</a:t>
            </a:r>
          </a:p>
        </p:txBody>
      </p:sp>
      <p:sp>
        <p:nvSpPr>
          <p:cNvPr id="28681" name="TextBox 17"/>
          <p:cNvSpPr txBox="1">
            <a:spLocks noChangeArrowheads="1"/>
          </p:cNvSpPr>
          <p:nvPr/>
        </p:nvSpPr>
        <p:spPr bwMode="auto">
          <a:xfrm>
            <a:off x="5753100" y="4743450"/>
            <a:ext cx="3390900" cy="1200150"/>
          </a:xfrm>
          <a:prstGeom prst="rect">
            <a:avLst/>
          </a:prstGeom>
          <a:noFill/>
          <a:ln w="9525">
            <a:noFill/>
            <a:miter lim="800000"/>
            <a:headEnd/>
            <a:tailEnd/>
          </a:ln>
        </p:spPr>
        <p:txBody>
          <a:bodyPr>
            <a:spAutoFit/>
          </a:bodyPr>
          <a:lstStyle/>
          <a:p>
            <a:pPr eaLnBrk="1" hangingPunct="1"/>
            <a:r>
              <a:rPr lang="en-US" sz="1800" b="1">
                <a:solidFill>
                  <a:srgbClr val="000000"/>
                </a:solidFill>
                <a:cs typeface="Arial" charset="0"/>
              </a:rPr>
              <a:t>Add two recirculations up in energy and two down in energy recovery</a:t>
            </a:r>
          </a:p>
        </p:txBody>
      </p:sp>
      <p:sp>
        <p:nvSpPr>
          <p:cNvPr id="16" name="TextBox 15"/>
          <p:cNvSpPr txBox="1"/>
          <p:nvPr/>
        </p:nvSpPr>
        <p:spPr>
          <a:xfrm>
            <a:off x="6317672" y="5985164"/>
            <a:ext cx="1999265" cy="369332"/>
          </a:xfrm>
          <a:prstGeom prst="rect">
            <a:avLst/>
          </a:prstGeom>
          <a:noFill/>
        </p:spPr>
        <p:txBody>
          <a:bodyPr wrap="none" rtlCol="0">
            <a:spAutoFit/>
          </a:bodyPr>
          <a:lstStyle/>
          <a:p>
            <a:pPr eaLnBrk="1" hangingPunct="1"/>
            <a:r>
              <a:rPr lang="en-US" sz="1800" b="1" dirty="0" smtClean="0">
                <a:solidFill>
                  <a:srgbClr val="201A85"/>
                </a:solidFill>
                <a:cs typeface="Arial" charset="0"/>
              </a:rPr>
              <a:t>~$100M upgrade</a:t>
            </a:r>
            <a:endParaRPr lang="en-US" sz="1800" b="1" dirty="0">
              <a:solidFill>
                <a:srgbClr val="201A85"/>
              </a:solidFill>
              <a:cs typeface="Arial"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123233"/>
            <a:ext cx="9144000" cy="582211"/>
          </a:xfrm>
          <a:prstGeom prst="rect">
            <a:avLst/>
          </a:prstGeom>
          <a:solidFill>
            <a:schemeClr val="bg1"/>
          </a:solidFill>
          <a:ln w="12700">
            <a:noFill/>
            <a:miter lim="800000"/>
            <a:headEnd type="none" w="sm" len="sm"/>
            <a:tailEnd type="none" w="sm" len="sm"/>
          </a:ln>
        </p:spPr>
        <p:txBody>
          <a:bodyPr wrap="square" lIns="90488" tIns="44450" rIns="90488" bIns="44450" anchor="ctr">
            <a:spAutoFit/>
          </a:bodyPr>
          <a:lstStyle/>
          <a:p>
            <a:pPr algn="ctr" eaLnBrk="1" hangingPunct="1"/>
            <a:r>
              <a:rPr lang="en-US" sz="3200" b="1" dirty="0" smtClean="0">
                <a:solidFill>
                  <a:srgbClr val="000000"/>
                </a:solidFill>
                <a:latin typeface="Arial" pitchFamily="34" charset="0"/>
                <a:cs typeface="Arial" charset="0"/>
              </a:rPr>
              <a:t>Projected JLAMP Performance</a:t>
            </a:r>
            <a:endParaRPr lang="en-US" sz="3200" b="1" dirty="0">
              <a:solidFill>
                <a:srgbClr val="000000"/>
              </a:solidFill>
              <a:latin typeface="Arial" pitchFamily="34" charset="0"/>
              <a:cs typeface="Arial" charset="0"/>
            </a:endParaRPr>
          </a:p>
        </p:txBody>
      </p:sp>
      <p:grpSp>
        <p:nvGrpSpPr>
          <p:cNvPr id="2" name="Group 23"/>
          <p:cNvGrpSpPr/>
          <p:nvPr/>
        </p:nvGrpSpPr>
        <p:grpSpPr>
          <a:xfrm>
            <a:off x="1174043" y="914400"/>
            <a:ext cx="7037086" cy="5417705"/>
            <a:chOff x="1174043" y="914400"/>
            <a:chExt cx="7037086" cy="5417705"/>
          </a:xfrm>
        </p:grpSpPr>
        <p:grpSp>
          <p:nvGrpSpPr>
            <p:cNvPr id="3" name="Group 23"/>
            <p:cNvGrpSpPr>
              <a:grpSpLocks/>
            </p:cNvGrpSpPr>
            <p:nvPr/>
          </p:nvGrpSpPr>
          <p:grpSpPr bwMode="auto">
            <a:xfrm>
              <a:off x="1174043" y="914400"/>
              <a:ext cx="7037086" cy="5417705"/>
              <a:chOff x="1506538" y="830263"/>
              <a:chExt cx="7172325" cy="5538787"/>
            </a:xfrm>
          </p:grpSpPr>
          <p:pic>
            <p:nvPicPr>
              <p:cNvPr id="30726" name="Picture 12"/>
              <p:cNvPicPr>
                <a:picLocks noChangeAspect="1" noChangeArrowheads="1"/>
              </p:cNvPicPr>
              <p:nvPr/>
            </p:nvPicPr>
            <p:blipFill>
              <a:blip r:embed="rId3" cstate="print"/>
              <a:srcRect l="3931" t="16277" r="32967" b="18759"/>
              <a:stretch>
                <a:fillRect/>
              </a:stretch>
            </p:blipFill>
            <p:spPr bwMode="auto">
              <a:xfrm>
                <a:off x="1506538" y="830263"/>
                <a:ext cx="7172325" cy="5538787"/>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30727" name="TextBox 9"/>
              <p:cNvSpPr txBox="1">
                <a:spLocks noChangeArrowheads="1"/>
              </p:cNvSpPr>
              <p:nvPr/>
            </p:nvSpPr>
            <p:spPr bwMode="auto">
              <a:xfrm>
                <a:off x="3267075" y="2624138"/>
                <a:ext cx="858838" cy="338137"/>
              </a:xfrm>
              <a:prstGeom prst="rect">
                <a:avLst/>
              </a:prstGeom>
              <a:noFill/>
              <a:ln w="9525">
                <a:noFill/>
                <a:miter lim="800000"/>
                <a:headEnd/>
                <a:tailEnd/>
              </a:ln>
              <a:scene3d>
                <a:camera prst="orthographicFront"/>
                <a:lightRig rig="threePt" dir="t"/>
              </a:scene3d>
              <a:sp3d>
                <a:bevelT/>
              </a:sp3d>
            </p:spPr>
            <p:txBody>
              <a:bodyPr wrap="none">
                <a:spAutoFit/>
              </a:bodyPr>
              <a:lstStyle/>
              <a:p>
                <a:pPr eaLnBrk="1" hangingPunct="1"/>
                <a:r>
                  <a:rPr lang="en-US" sz="1600">
                    <a:solidFill>
                      <a:srgbClr val="3333FF"/>
                    </a:solidFill>
                    <a:latin typeface="Arial" pitchFamily="34" charset="0"/>
                    <a:cs typeface="Arial" charset="0"/>
                  </a:rPr>
                  <a:t>4</a:t>
                </a:r>
                <a:r>
                  <a:rPr lang="en-US" sz="1600" baseline="30000">
                    <a:solidFill>
                      <a:srgbClr val="3333FF"/>
                    </a:solidFill>
                    <a:latin typeface="Arial" pitchFamily="34" charset="0"/>
                    <a:cs typeface="Arial" charset="0"/>
                  </a:rPr>
                  <a:t>th</a:t>
                </a:r>
                <a:r>
                  <a:rPr lang="en-US" sz="1600">
                    <a:solidFill>
                      <a:srgbClr val="3333FF"/>
                    </a:solidFill>
                    <a:latin typeface="Arial" pitchFamily="34" charset="0"/>
                    <a:cs typeface="Arial" charset="0"/>
                  </a:rPr>
                  <a:t> Gen</a:t>
                </a:r>
              </a:p>
            </p:txBody>
          </p:sp>
          <p:sp>
            <p:nvSpPr>
              <p:cNvPr id="30728" name="TextBox 10"/>
              <p:cNvSpPr txBox="1">
                <a:spLocks noChangeArrowheads="1"/>
              </p:cNvSpPr>
              <p:nvPr/>
            </p:nvSpPr>
            <p:spPr bwMode="auto">
              <a:xfrm>
                <a:off x="3363913" y="4313238"/>
                <a:ext cx="893762" cy="338137"/>
              </a:xfrm>
              <a:prstGeom prst="rect">
                <a:avLst/>
              </a:prstGeom>
              <a:noFill/>
              <a:ln w="9525">
                <a:noFill/>
                <a:miter lim="800000"/>
                <a:headEnd/>
                <a:tailEnd/>
              </a:ln>
              <a:scene3d>
                <a:camera prst="orthographicFront"/>
                <a:lightRig rig="threePt" dir="t"/>
              </a:scene3d>
              <a:sp3d>
                <a:bevelT/>
              </a:sp3d>
            </p:spPr>
            <p:txBody>
              <a:bodyPr wrap="none">
                <a:spAutoFit/>
              </a:bodyPr>
              <a:lstStyle/>
              <a:p>
                <a:pPr eaLnBrk="1" hangingPunct="1"/>
                <a:r>
                  <a:rPr lang="en-US" sz="1600">
                    <a:solidFill>
                      <a:srgbClr val="FF0000"/>
                    </a:solidFill>
                    <a:latin typeface="Arial" pitchFamily="34" charset="0"/>
                    <a:cs typeface="Arial" charset="0"/>
                  </a:rPr>
                  <a:t>3</a:t>
                </a:r>
                <a:r>
                  <a:rPr lang="en-US" sz="1600" baseline="30000">
                    <a:solidFill>
                      <a:srgbClr val="FF0000"/>
                    </a:solidFill>
                    <a:latin typeface="Arial" pitchFamily="34" charset="0"/>
                    <a:cs typeface="Arial" charset="0"/>
                  </a:rPr>
                  <a:t>rd</a:t>
                </a:r>
                <a:r>
                  <a:rPr lang="en-US" sz="1600">
                    <a:solidFill>
                      <a:srgbClr val="FF0000"/>
                    </a:solidFill>
                    <a:latin typeface="Arial" pitchFamily="34" charset="0"/>
                    <a:cs typeface="Arial" charset="0"/>
                  </a:rPr>
                  <a:t> Gen</a:t>
                </a:r>
              </a:p>
            </p:txBody>
          </p:sp>
          <p:sp>
            <p:nvSpPr>
              <p:cNvPr id="30729" name="TextBox 12"/>
              <p:cNvSpPr txBox="1">
                <a:spLocks noChangeArrowheads="1"/>
              </p:cNvSpPr>
              <p:nvPr/>
            </p:nvSpPr>
            <p:spPr bwMode="auto">
              <a:xfrm>
                <a:off x="3352800" y="5026025"/>
                <a:ext cx="895350" cy="338138"/>
              </a:xfrm>
              <a:prstGeom prst="rect">
                <a:avLst/>
              </a:prstGeom>
              <a:noFill/>
              <a:ln w="9525">
                <a:noFill/>
                <a:miter lim="800000"/>
                <a:headEnd/>
                <a:tailEnd/>
              </a:ln>
              <a:scene3d>
                <a:camera prst="orthographicFront"/>
                <a:lightRig rig="threePt" dir="t"/>
              </a:scene3d>
              <a:sp3d>
                <a:bevelT/>
              </a:sp3d>
            </p:spPr>
            <p:txBody>
              <a:bodyPr wrap="none">
                <a:spAutoFit/>
              </a:bodyPr>
              <a:lstStyle/>
              <a:p>
                <a:pPr eaLnBrk="1" hangingPunct="1"/>
                <a:r>
                  <a:rPr lang="en-US" sz="1600">
                    <a:solidFill>
                      <a:srgbClr val="7030A0"/>
                    </a:solidFill>
                    <a:latin typeface="Arial" pitchFamily="34" charset="0"/>
                    <a:cs typeface="Arial" charset="0"/>
                  </a:rPr>
                  <a:t>2</a:t>
                </a:r>
                <a:r>
                  <a:rPr lang="en-US" sz="1600" baseline="30000">
                    <a:solidFill>
                      <a:srgbClr val="7030A0"/>
                    </a:solidFill>
                    <a:latin typeface="Arial" pitchFamily="34" charset="0"/>
                    <a:cs typeface="Arial" charset="0"/>
                  </a:rPr>
                  <a:t>nd</a:t>
                </a:r>
                <a:r>
                  <a:rPr lang="en-US" sz="1600">
                    <a:solidFill>
                      <a:srgbClr val="7030A0"/>
                    </a:solidFill>
                    <a:latin typeface="Arial" pitchFamily="34" charset="0"/>
                    <a:cs typeface="Arial" charset="0"/>
                  </a:rPr>
                  <a:t> Gen</a:t>
                </a:r>
              </a:p>
            </p:txBody>
          </p:sp>
          <p:sp>
            <p:nvSpPr>
              <p:cNvPr id="30730" name="Oval 7"/>
              <p:cNvSpPr>
                <a:spLocks noChangeArrowheads="1"/>
              </p:cNvSpPr>
              <p:nvPr/>
            </p:nvSpPr>
            <p:spPr bwMode="auto">
              <a:xfrm rot="-1377250">
                <a:off x="4749209" y="2436328"/>
                <a:ext cx="1096277" cy="334962"/>
              </a:xfrm>
              <a:prstGeom prst="ellipse">
                <a:avLst/>
              </a:prstGeom>
              <a:gradFill rotWithShape="1">
                <a:gsLst>
                  <a:gs pos="0">
                    <a:srgbClr val="9E9EFF"/>
                  </a:gs>
                  <a:gs pos="50000">
                    <a:srgbClr val="C3C3FF"/>
                  </a:gs>
                  <a:gs pos="100000">
                    <a:srgbClr val="E1E1FF"/>
                  </a:gs>
                </a:gsLst>
                <a:lin ang="5400000" scaled="1"/>
              </a:gradFill>
              <a:ln w="9525">
                <a:noFill/>
                <a:round/>
                <a:headEnd/>
                <a:tailEnd/>
              </a:ln>
              <a:scene3d>
                <a:camera prst="orthographicFront"/>
                <a:lightRig rig="threePt" dir="t"/>
              </a:scene3d>
              <a:sp3d>
                <a:bevelT/>
              </a:sp3d>
            </p:spPr>
            <p:txBody>
              <a:bodyPr wrap="none" anchor="ctr"/>
              <a:lstStyle/>
              <a:p>
                <a:pPr algn="ctr" eaLnBrk="1" hangingPunct="1"/>
                <a:r>
                  <a:rPr lang="en-US" sz="1400">
                    <a:solidFill>
                      <a:srgbClr val="000000"/>
                    </a:solidFill>
                    <a:latin typeface="Arial Unicode MS" pitchFamily="34" charset="-128"/>
                    <a:cs typeface="Arial" charset="0"/>
                  </a:rPr>
                  <a:t>  JLAB-UV FEL   </a:t>
                </a:r>
              </a:p>
            </p:txBody>
          </p:sp>
          <p:sp>
            <p:nvSpPr>
              <p:cNvPr id="30731" name="Oval 7"/>
              <p:cNvSpPr>
                <a:spLocks noChangeArrowheads="1"/>
              </p:cNvSpPr>
              <p:nvPr/>
            </p:nvSpPr>
            <p:spPr bwMode="auto">
              <a:xfrm rot="-1683108">
                <a:off x="2687638" y="3327400"/>
                <a:ext cx="1430337" cy="334963"/>
              </a:xfrm>
              <a:prstGeom prst="ellipse">
                <a:avLst/>
              </a:prstGeom>
              <a:gradFill rotWithShape="1">
                <a:gsLst>
                  <a:gs pos="0">
                    <a:srgbClr val="9E9EFF"/>
                  </a:gs>
                  <a:gs pos="50000">
                    <a:srgbClr val="C3C3FF"/>
                  </a:gs>
                  <a:gs pos="100000">
                    <a:srgbClr val="E1E1FF"/>
                  </a:gs>
                </a:gsLst>
                <a:lin ang="5400000" scaled="1"/>
              </a:gradFill>
              <a:ln w="9525">
                <a:noFill/>
                <a:round/>
                <a:headEnd/>
                <a:tailEnd/>
              </a:ln>
              <a:scene3d>
                <a:camera prst="orthographicFront"/>
                <a:lightRig rig="threePt" dir="t"/>
              </a:scene3d>
              <a:sp3d>
                <a:bevelT/>
              </a:sp3d>
            </p:spPr>
            <p:txBody>
              <a:bodyPr wrap="none" anchor="ctr"/>
              <a:lstStyle/>
              <a:p>
                <a:pPr algn="ctr" eaLnBrk="1" hangingPunct="1"/>
                <a:r>
                  <a:rPr lang="en-US" sz="1800">
                    <a:solidFill>
                      <a:srgbClr val="000000"/>
                    </a:solidFill>
                    <a:latin typeface="Arial Unicode MS" pitchFamily="34" charset="-128"/>
                    <a:cs typeface="Arial" charset="0"/>
                  </a:rPr>
                  <a:t>  JLAB-THz   </a:t>
                </a:r>
              </a:p>
            </p:txBody>
          </p:sp>
          <p:sp>
            <p:nvSpPr>
              <p:cNvPr id="30732" name="Oval 7"/>
              <p:cNvSpPr>
                <a:spLocks noChangeArrowheads="1"/>
              </p:cNvSpPr>
              <p:nvPr/>
            </p:nvSpPr>
            <p:spPr bwMode="auto">
              <a:xfrm rot="-1377250">
                <a:off x="5672463" y="2765698"/>
                <a:ext cx="689511" cy="312625"/>
              </a:xfrm>
              <a:prstGeom prst="ellipse">
                <a:avLst/>
              </a:prstGeom>
              <a:gradFill rotWithShape="1">
                <a:gsLst>
                  <a:gs pos="0">
                    <a:srgbClr val="9E9EFF"/>
                  </a:gs>
                  <a:gs pos="50000">
                    <a:srgbClr val="C3C3FF"/>
                  </a:gs>
                  <a:gs pos="100000">
                    <a:srgbClr val="E1E1FF"/>
                  </a:gs>
                </a:gsLst>
                <a:lin ang="5400000" scaled="1"/>
              </a:gradFill>
              <a:ln w="9525">
                <a:noFill/>
                <a:round/>
                <a:headEnd/>
                <a:tailEnd/>
              </a:ln>
              <a:scene3d>
                <a:camera prst="orthographicFront"/>
                <a:lightRig rig="threePt" dir="t"/>
              </a:scene3d>
              <a:sp3d>
                <a:bevelT/>
              </a:sp3d>
            </p:spPr>
            <p:txBody>
              <a:bodyPr wrap="none" anchor="ctr"/>
              <a:lstStyle/>
              <a:p>
                <a:pPr algn="ctr" eaLnBrk="1" hangingPunct="1"/>
                <a:r>
                  <a:rPr lang="en-US" sz="1400">
                    <a:solidFill>
                      <a:srgbClr val="000000"/>
                    </a:solidFill>
                    <a:latin typeface="Arial Unicode MS" pitchFamily="34" charset="-128"/>
                    <a:cs typeface="Arial" charset="0"/>
                  </a:rPr>
                  <a:t>  UV harm</a:t>
                </a:r>
              </a:p>
              <a:p>
                <a:pPr algn="ctr" eaLnBrk="1" hangingPunct="1"/>
                <a:endParaRPr lang="en-US" sz="1400">
                  <a:solidFill>
                    <a:srgbClr val="000000"/>
                  </a:solidFill>
                  <a:latin typeface="Arial Unicode MS" pitchFamily="34" charset="-128"/>
                  <a:cs typeface="Arial" charset="0"/>
                </a:endParaRPr>
              </a:p>
            </p:txBody>
          </p:sp>
          <p:sp>
            <p:nvSpPr>
              <p:cNvPr id="30733" name="Oval 7"/>
              <p:cNvSpPr>
                <a:spLocks noChangeArrowheads="1"/>
              </p:cNvSpPr>
              <p:nvPr/>
            </p:nvSpPr>
            <p:spPr bwMode="auto">
              <a:xfrm>
                <a:off x="7405688" y="1473200"/>
                <a:ext cx="1071562" cy="387350"/>
              </a:xfrm>
              <a:prstGeom prst="ellipse">
                <a:avLst/>
              </a:prstGeom>
              <a:gradFill rotWithShape="1">
                <a:gsLst>
                  <a:gs pos="0">
                    <a:srgbClr val="9E9EFF"/>
                  </a:gs>
                  <a:gs pos="50000">
                    <a:srgbClr val="C3C3FF"/>
                  </a:gs>
                  <a:gs pos="100000">
                    <a:srgbClr val="E1E1FF"/>
                  </a:gs>
                </a:gsLst>
                <a:lin ang="5400000" scaled="1"/>
              </a:gradFill>
              <a:ln w="9525">
                <a:noFill/>
                <a:round/>
                <a:headEnd/>
                <a:tailEnd/>
              </a:ln>
              <a:scene3d>
                <a:camera prst="orthographicFront"/>
                <a:lightRig rig="threePt" dir="t"/>
              </a:scene3d>
              <a:sp3d>
                <a:bevelT/>
              </a:sp3d>
            </p:spPr>
            <p:txBody>
              <a:bodyPr wrap="none" anchor="ctr"/>
              <a:lstStyle/>
              <a:p>
                <a:pPr algn="ctr" eaLnBrk="1" hangingPunct="1"/>
                <a:r>
                  <a:rPr lang="en-US" sz="1800" b="1" dirty="0">
                    <a:solidFill>
                      <a:srgbClr val="000000"/>
                    </a:solidFill>
                    <a:latin typeface="Arial Unicode MS" pitchFamily="34" charset="-128"/>
                    <a:cs typeface="Arial" charset="0"/>
                  </a:rPr>
                  <a:t>  </a:t>
                </a:r>
                <a:r>
                  <a:rPr lang="en-US" sz="1800" b="1" dirty="0" smtClean="0">
                    <a:solidFill>
                      <a:srgbClr val="000000"/>
                    </a:solidFill>
                    <a:latin typeface="Arial Unicode MS" pitchFamily="34" charset="-128"/>
                    <a:cs typeface="Arial" charset="0"/>
                  </a:rPr>
                  <a:t>NGLS  </a:t>
                </a:r>
                <a:endParaRPr lang="en-US" sz="1800" b="1" dirty="0">
                  <a:solidFill>
                    <a:srgbClr val="000000"/>
                  </a:solidFill>
                  <a:latin typeface="Arial Unicode MS" pitchFamily="34" charset="-128"/>
                  <a:cs typeface="Arial" charset="0"/>
                </a:endParaRPr>
              </a:p>
            </p:txBody>
          </p:sp>
          <p:sp>
            <p:nvSpPr>
              <p:cNvPr id="30734" name="Rounded Rectangle 20"/>
              <p:cNvSpPr>
                <a:spLocks noChangeArrowheads="1"/>
              </p:cNvSpPr>
              <p:nvPr/>
            </p:nvSpPr>
            <p:spPr bwMode="auto">
              <a:xfrm rot="-1431039">
                <a:off x="3154363" y="3529013"/>
                <a:ext cx="2366962" cy="317500"/>
              </a:xfrm>
              <a:prstGeom prst="roundRect">
                <a:avLst>
                  <a:gd name="adj" fmla="val 16667"/>
                </a:avLst>
              </a:prstGeom>
              <a:solidFill>
                <a:schemeClr val="accent1"/>
              </a:solidFill>
              <a:ln w="9525" algn="ctr">
                <a:solidFill>
                  <a:schemeClr val="tx1"/>
                </a:solidFill>
                <a:round/>
                <a:headEnd/>
                <a:tailEnd/>
              </a:ln>
              <a:scene3d>
                <a:camera prst="orthographicFront"/>
                <a:lightRig rig="threePt" dir="t"/>
              </a:scene3d>
              <a:sp3d>
                <a:bevelT/>
              </a:sp3d>
            </p:spPr>
            <p:txBody>
              <a:bodyPr/>
              <a:lstStyle/>
              <a:p>
                <a:pPr eaLnBrk="1" hangingPunct="1"/>
                <a:endParaRPr lang="en-US" sz="1800">
                  <a:solidFill>
                    <a:srgbClr val="000000"/>
                  </a:solidFill>
                  <a:cs typeface="Arial" charset="0"/>
                </a:endParaRPr>
              </a:p>
            </p:txBody>
          </p:sp>
          <p:sp>
            <p:nvSpPr>
              <p:cNvPr id="30735" name="TextBox 21"/>
              <p:cNvSpPr txBox="1">
                <a:spLocks noChangeArrowheads="1"/>
              </p:cNvSpPr>
              <p:nvPr/>
            </p:nvSpPr>
            <p:spPr bwMode="auto">
              <a:xfrm rot="-1456841">
                <a:off x="3579813" y="3400425"/>
                <a:ext cx="1736725" cy="401638"/>
              </a:xfrm>
              <a:prstGeom prst="rect">
                <a:avLst/>
              </a:prstGeom>
              <a:noFill/>
              <a:ln w="9525">
                <a:noFill/>
                <a:miter lim="800000"/>
                <a:headEnd/>
                <a:tailEnd/>
              </a:ln>
              <a:scene3d>
                <a:camera prst="orthographicFront"/>
                <a:lightRig rig="threePt" dir="t"/>
              </a:scene3d>
              <a:sp3d>
                <a:bevelT/>
              </a:sp3d>
            </p:spPr>
            <p:txBody>
              <a:bodyPr wrap="none">
                <a:spAutoFit/>
              </a:bodyPr>
              <a:lstStyle/>
              <a:p>
                <a:pPr eaLnBrk="1" hangingPunct="1"/>
                <a:r>
                  <a:rPr lang="en-US" sz="2000">
                    <a:solidFill>
                      <a:srgbClr val="000000"/>
                    </a:solidFill>
                    <a:latin typeface="Arial" pitchFamily="34" charset="0"/>
                    <a:cs typeface="Arial" charset="0"/>
                  </a:rPr>
                  <a:t>Infrared FELs</a:t>
                </a:r>
              </a:p>
            </p:txBody>
          </p:sp>
          <p:sp>
            <p:nvSpPr>
              <p:cNvPr id="30736" name="Rounded Rectangle 22"/>
              <p:cNvSpPr>
                <a:spLocks noChangeArrowheads="1"/>
              </p:cNvSpPr>
              <p:nvPr/>
            </p:nvSpPr>
            <p:spPr bwMode="auto">
              <a:xfrm rot="-876781">
                <a:off x="6048375" y="3171825"/>
                <a:ext cx="1087438" cy="263525"/>
              </a:xfrm>
              <a:prstGeom prst="roundRect">
                <a:avLst>
                  <a:gd name="adj" fmla="val 16667"/>
                </a:avLst>
              </a:prstGeom>
              <a:solidFill>
                <a:schemeClr val="accent1"/>
              </a:solidFill>
              <a:ln w="9525" algn="ctr">
                <a:solidFill>
                  <a:schemeClr val="tx1"/>
                </a:solidFill>
                <a:round/>
                <a:headEnd/>
                <a:tailEnd/>
              </a:ln>
              <a:scene3d>
                <a:camera prst="orthographicFront"/>
                <a:lightRig rig="threePt" dir="t"/>
              </a:scene3d>
              <a:sp3d>
                <a:bevelT/>
              </a:sp3d>
            </p:spPr>
            <p:txBody>
              <a:bodyPr/>
              <a:lstStyle/>
              <a:p>
                <a:pPr eaLnBrk="1" hangingPunct="1"/>
                <a:endParaRPr lang="en-US" sz="1800">
                  <a:solidFill>
                    <a:srgbClr val="000000"/>
                  </a:solidFill>
                  <a:cs typeface="Arial" charset="0"/>
                </a:endParaRPr>
              </a:p>
            </p:txBody>
          </p:sp>
          <p:sp>
            <p:nvSpPr>
              <p:cNvPr id="30737" name="TextBox 23"/>
              <p:cNvSpPr txBox="1">
                <a:spLocks noChangeArrowheads="1"/>
              </p:cNvSpPr>
              <p:nvPr/>
            </p:nvSpPr>
            <p:spPr bwMode="auto">
              <a:xfrm rot="-902583">
                <a:off x="6035675" y="3114675"/>
                <a:ext cx="1012825" cy="400050"/>
              </a:xfrm>
              <a:prstGeom prst="rect">
                <a:avLst/>
              </a:prstGeom>
              <a:noFill/>
              <a:ln w="9525">
                <a:noFill/>
                <a:miter lim="800000"/>
                <a:headEnd/>
                <a:tailEnd/>
              </a:ln>
              <a:scene3d>
                <a:camera prst="orthographicFront"/>
                <a:lightRig rig="threePt" dir="t"/>
              </a:scene3d>
              <a:sp3d>
                <a:bevelT/>
              </a:sp3d>
            </p:spPr>
            <p:txBody>
              <a:bodyPr wrap="none">
                <a:spAutoFit/>
              </a:bodyPr>
              <a:lstStyle/>
              <a:p>
                <a:pPr eaLnBrk="1" hangingPunct="1"/>
                <a:r>
                  <a:rPr lang="en-US" sz="2000">
                    <a:solidFill>
                      <a:srgbClr val="000000"/>
                    </a:solidFill>
                    <a:latin typeface="Arial" pitchFamily="34" charset="0"/>
                    <a:cs typeface="Arial" charset="0"/>
                  </a:rPr>
                  <a:t>FLASH</a:t>
                </a:r>
              </a:p>
            </p:txBody>
          </p:sp>
          <p:grpSp>
            <p:nvGrpSpPr>
              <p:cNvPr id="4" name="Group 26"/>
              <p:cNvGrpSpPr>
                <a:grpSpLocks/>
              </p:cNvGrpSpPr>
              <p:nvPr/>
            </p:nvGrpSpPr>
            <p:grpSpPr bwMode="auto">
              <a:xfrm>
                <a:off x="7348538" y="2451106"/>
                <a:ext cx="1087437" cy="400051"/>
                <a:chOff x="7348845" y="2451540"/>
                <a:chExt cx="1087411" cy="400110"/>
              </a:xfrm>
            </p:grpSpPr>
            <p:sp>
              <p:nvSpPr>
                <p:cNvPr id="30742" name="Rounded Rectangle 24"/>
                <p:cNvSpPr>
                  <a:spLocks noChangeArrowheads="1"/>
                </p:cNvSpPr>
                <p:nvPr/>
              </p:nvSpPr>
              <p:spPr bwMode="auto">
                <a:xfrm>
                  <a:off x="7348845" y="2508384"/>
                  <a:ext cx="1087411" cy="262419"/>
                </a:xfrm>
                <a:prstGeom prst="roundRect">
                  <a:avLst>
                    <a:gd name="adj" fmla="val 16667"/>
                  </a:avLst>
                </a:prstGeom>
                <a:solidFill>
                  <a:schemeClr val="accent1"/>
                </a:solidFill>
                <a:ln w="9525" algn="ctr">
                  <a:solidFill>
                    <a:schemeClr val="tx1"/>
                  </a:solidFill>
                  <a:round/>
                  <a:headEnd/>
                  <a:tailEnd/>
                </a:ln>
                <a:scene3d>
                  <a:camera prst="orthographicFront"/>
                  <a:lightRig rig="threePt" dir="t"/>
                </a:scene3d>
                <a:sp3d>
                  <a:bevelT/>
                </a:sp3d>
              </p:spPr>
              <p:txBody>
                <a:bodyPr/>
                <a:lstStyle/>
                <a:p>
                  <a:pPr eaLnBrk="1" hangingPunct="1"/>
                  <a:endParaRPr lang="en-US" sz="1800">
                    <a:solidFill>
                      <a:srgbClr val="000000"/>
                    </a:solidFill>
                    <a:cs typeface="Arial" charset="0"/>
                  </a:endParaRPr>
                </a:p>
              </p:txBody>
            </p:sp>
            <p:sp>
              <p:nvSpPr>
                <p:cNvPr id="30743" name="TextBox 25"/>
                <p:cNvSpPr txBox="1">
                  <a:spLocks noChangeArrowheads="1"/>
                </p:cNvSpPr>
                <p:nvPr/>
              </p:nvSpPr>
              <p:spPr bwMode="auto">
                <a:xfrm rot="-25802">
                  <a:off x="7429699" y="2451540"/>
                  <a:ext cx="827471" cy="400110"/>
                </a:xfrm>
                <a:prstGeom prst="rect">
                  <a:avLst/>
                </a:prstGeom>
                <a:noFill/>
                <a:ln w="9525">
                  <a:noFill/>
                  <a:miter lim="800000"/>
                  <a:headEnd/>
                  <a:tailEnd/>
                </a:ln>
                <a:scene3d>
                  <a:camera prst="orthographicFront"/>
                  <a:lightRig rig="threePt" dir="t"/>
                </a:scene3d>
                <a:sp3d>
                  <a:bevelT/>
                </a:sp3d>
              </p:spPr>
              <p:txBody>
                <a:bodyPr wrap="none">
                  <a:spAutoFit/>
                </a:bodyPr>
                <a:lstStyle/>
                <a:p>
                  <a:pPr eaLnBrk="1" hangingPunct="1"/>
                  <a:r>
                    <a:rPr lang="en-US" sz="2000">
                      <a:solidFill>
                        <a:srgbClr val="000000"/>
                      </a:solidFill>
                      <a:latin typeface="Arial" pitchFamily="34" charset="0"/>
                      <a:cs typeface="Arial" charset="0"/>
                    </a:rPr>
                    <a:t>LCLS</a:t>
                  </a:r>
                </a:p>
              </p:txBody>
            </p:sp>
          </p:grpSp>
          <p:grpSp>
            <p:nvGrpSpPr>
              <p:cNvPr id="5" name="Group 27"/>
              <p:cNvGrpSpPr>
                <a:grpSpLocks/>
              </p:cNvGrpSpPr>
              <p:nvPr/>
            </p:nvGrpSpPr>
            <p:grpSpPr bwMode="auto">
              <a:xfrm>
                <a:off x="7319963" y="1968506"/>
                <a:ext cx="1087437" cy="400051"/>
                <a:chOff x="7348845" y="2451540"/>
                <a:chExt cx="1087411" cy="400110"/>
              </a:xfrm>
            </p:grpSpPr>
            <p:sp>
              <p:nvSpPr>
                <p:cNvPr id="30740" name="Rounded Rectangle 28"/>
                <p:cNvSpPr>
                  <a:spLocks noChangeArrowheads="1"/>
                </p:cNvSpPr>
                <p:nvPr/>
              </p:nvSpPr>
              <p:spPr bwMode="auto">
                <a:xfrm>
                  <a:off x="7348845" y="2508384"/>
                  <a:ext cx="1087411" cy="262419"/>
                </a:xfrm>
                <a:prstGeom prst="roundRect">
                  <a:avLst>
                    <a:gd name="adj" fmla="val 16667"/>
                  </a:avLst>
                </a:prstGeom>
                <a:solidFill>
                  <a:schemeClr val="accent1"/>
                </a:solidFill>
                <a:ln w="9525" algn="ctr">
                  <a:solidFill>
                    <a:schemeClr val="tx1"/>
                  </a:solidFill>
                  <a:round/>
                  <a:headEnd/>
                  <a:tailEnd/>
                </a:ln>
                <a:scene3d>
                  <a:camera prst="orthographicFront"/>
                  <a:lightRig rig="threePt" dir="t"/>
                </a:scene3d>
                <a:sp3d>
                  <a:bevelT/>
                </a:sp3d>
              </p:spPr>
              <p:txBody>
                <a:bodyPr/>
                <a:lstStyle/>
                <a:p>
                  <a:pPr eaLnBrk="1" hangingPunct="1"/>
                  <a:endParaRPr lang="en-US" sz="1800">
                    <a:solidFill>
                      <a:srgbClr val="000000"/>
                    </a:solidFill>
                    <a:cs typeface="Arial" charset="0"/>
                  </a:endParaRPr>
                </a:p>
              </p:txBody>
            </p:sp>
            <p:sp>
              <p:nvSpPr>
                <p:cNvPr id="30741" name="TextBox 29"/>
                <p:cNvSpPr txBox="1">
                  <a:spLocks noChangeArrowheads="1"/>
                </p:cNvSpPr>
                <p:nvPr/>
              </p:nvSpPr>
              <p:spPr bwMode="auto">
                <a:xfrm rot="-25802">
                  <a:off x="7497712" y="2451540"/>
                  <a:ext cx="827471" cy="400110"/>
                </a:xfrm>
                <a:prstGeom prst="rect">
                  <a:avLst/>
                </a:prstGeom>
                <a:noFill/>
                <a:ln w="9525">
                  <a:noFill/>
                  <a:miter lim="800000"/>
                  <a:headEnd/>
                  <a:tailEnd/>
                </a:ln>
                <a:scene3d>
                  <a:camera prst="orthographicFront"/>
                  <a:lightRig rig="threePt" dir="t"/>
                </a:scene3d>
                <a:sp3d>
                  <a:bevelT/>
                </a:sp3d>
              </p:spPr>
              <p:txBody>
                <a:bodyPr wrap="none">
                  <a:spAutoFit/>
                </a:bodyPr>
                <a:lstStyle/>
                <a:p>
                  <a:pPr eaLnBrk="1" hangingPunct="1"/>
                  <a:r>
                    <a:rPr lang="en-US" sz="2000">
                      <a:solidFill>
                        <a:srgbClr val="000000"/>
                      </a:solidFill>
                      <a:latin typeface="Arial" pitchFamily="34" charset="0"/>
                      <a:cs typeface="Arial" charset="0"/>
                    </a:rPr>
                    <a:t>XFEL</a:t>
                  </a:r>
                </a:p>
              </p:txBody>
            </p:sp>
          </p:grpSp>
        </p:grpSp>
        <p:sp>
          <p:nvSpPr>
            <p:cNvPr id="30724" name="Oval 7"/>
            <p:cNvSpPr>
              <a:spLocks noChangeArrowheads="1"/>
            </p:cNvSpPr>
            <p:nvPr/>
          </p:nvSpPr>
          <p:spPr bwMode="auto">
            <a:xfrm rot="20269082">
              <a:off x="5853388" y="2434360"/>
              <a:ext cx="1143000" cy="334963"/>
            </a:xfrm>
            <a:prstGeom prst="ellipse">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a:gradFill>
            <a:ln w="9525">
              <a:noFill/>
              <a:round/>
              <a:headEnd/>
              <a:tailEnd/>
            </a:ln>
          </p:spPr>
          <p:txBody>
            <a:bodyPr wrap="none" anchor="ctr"/>
            <a:lstStyle/>
            <a:p>
              <a:pPr algn="ctr" eaLnBrk="1" hangingPunct="1"/>
              <a:r>
                <a:rPr lang="en-US" sz="1400" dirty="0">
                  <a:solidFill>
                    <a:srgbClr val="000000"/>
                  </a:solidFill>
                  <a:latin typeface="Arial Unicode MS" pitchFamily="34" charset="-128"/>
                  <a:cs typeface="Arial" charset="0"/>
                </a:rPr>
                <a:t>  JLAMP harm </a:t>
              </a:r>
            </a:p>
          </p:txBody>
        </p:sp>
        <p:sp>
          <p:nvSpPr>
            <p:cNvPr id="30725" name="Oval 7"/>
            <p:cNvSpPr>
              <a:spLocks noChangeArrowheads="1"/>
            </p:cNvSpPr>
            <p:nvPr/>
          </p:nvSpPr>
          <p:spPr bwMode="auto">
            <a:xfrm rot="-1330918">
              <a:off x="5309740" y="1966770"/>
              <a:ext cx="1354138" cy="334963"/>
            </a:xfrm>
            <a:prstGeom prst="ellipse">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a:gradFill>
            <a:ln w="9525">
              <a:noFill/>
              <a:round/>
              <a:headEnd/>
              <a:tailEnd/>
            </a:ln>
          </p:spPr>
          <p:txBody>
            <a:bodyPr wrap="none" anchor="ctr"/>
            <a:lstStyle/>
            <a:p>
              <a:pPr algn="ctr" eaLnBrk="1" hangingPunct="1"/>
              <a:r>
                <a:rPr lang="en-US" sz="1800" dirty="0">
                  <a:solidFill>
                    <a:srgbClr val="000000"/>
                  </a:solidFill>
                  <a:latin typeface="Arial Unicode MS" pitchFamily="34" charset="-128"/>
                  <a:cs typeface="Arial" charset="0"/>
                </a:rPr>
                <a:t>  JLAMP   </a:t>
              </a: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own Arrow 18"/>
          <p:cNvSpPr/>
          <p:nvPr/>
        </p:nvSpPr>
        <p:spPr>
          <a:xfrm rot="-2700000">
            <a:off x="5632618" y="1344614"/>
            <a:ext cx="802915" cy="1451659"/>
          </a:xfrm>
          <a:prstGeom prst="downArrow">
            <a:avLst>
              <a:gd name="adj1" fmla="val 55000"/>
              <a:gd name="adj2" fmla="val 45000"/>
            </a:avLst>
          </a:prstGeom>
          <a:solidFill>
            <a:srgbClr val="7E7E6C">
              <a:alpha val="89804"/>
            </a:srgb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4" name="Title 3"/>
          <p:cNvSpPr>
            <a:spLocks noGrp="1"/>
          </p:cNvSpPr>
          <p:nvPr>
            <p:ph type="title"/>
          </p:nvPr>
        </p:nvSpPr>
        <p:spPr>
          <a:xfrm>
            <a:off x="-76200" y="-76200"/>
            <a:ext cx="9144000" cy="762000"/>
          </a:xfrm>
        </p:spPr>
        <p:txBody>
          <a:bodyPr>
            <a:normAutofit fontScale="90000"/>
          </a:bodyPr>
          <a:lstStyle/>
          <a:p>
            <a:r>
              <a:rPr lang="en-US" sz="3600" b="1" dirty="0" smtClean="0">
                <a:solidFill>
                  <a:schemeClr val="tx1"/>
                </a:solidFill>
                <a:latin typeface="Arial" pitchFamily="34" charset="0"/>
                <a:cs typeface="Arial" pitchFamily="34" charset="0"/>
              </a:rPr>
              <a:t>A Vision for Photon Science at Jefferson Lab</a:t>
            </a:r>
            <a:endParaRPr lang="en-US" sz="3600" b="1" dirty="0">
              <a:solidFill>
                <a:schemeClr val="tx1"/>
              </a:solidFill>
              <a:latin typeface="Arial" pitchFamily="34" charset="0"/>
              <a:cs typeface="Arial" pitchFamily="34" charset="0"/>
            </a:endParaRPr>
          </a:p>
        </p:txBody>
      </p:sp>
      <p:grpSp>
        <p:nvGrpSpPr>
          <p:cNvPr id="2" name="Group 25"/>
          <p:cNvGrpSpPr/>
          <p:nvPr/>
        </p:nvGrpSpPr>
        <p:grpSpPr>
          <a:xfrm>
            <a:off x="188922" y="831277"/>
            <a:ext cx="6878938" cy="5472538"/>
            <a:chOff x="-160855" y="557401"/>
            <a:chExt cx="6371706" cy="4888161"/>
          </a:xfrm>
        </p:grpSpPr>
        <p:grpSp>
          <p:nvGrpSpPr>
            <p:cNvPr id="3" name="Group 19"/>
            <p:cNvGrpSpPr/>
            <p:nvPr/>
          </p:nvGrpSpPr>
          <p:grpSpPr>
            <a:xfrm rot="18789901">
              <a:off x="2941333" y="1043145"/>
              <a:ext cx="1750272" cy="4788764"/>
              <a:chOff x="5025290" y="-2054979"/>
              <a:chExt cx="1821496" cy="4032917"/>
            </a:xfrm>
            <a:scene3d>
              <a:camera prst="orthographicFront"/>
              <a:lightRig rig="threePt" dir="t">
                <a:rot lat="0" lon="0" rev="7500000"/>
              </a:lightRig>
            </a:scene3d>
          </p:grpSpPr>
          <p:sp>
            <p:nvSpPr>
              <p:cNvPr id="21" name="Down Arrow 20"/>
              <p:cNvSpPr/>
              <p:nvPr/>
            </p:nvSpPr>
            <p:spPr>
              <a:xfrm rot="2810099">
                <a:off x="3919579" y="-949268"/>
                <a:ext cx="4032917" cy="1821496"/>
              </a:xfrm>
              <a:prstGeom prst="downArrow">
                <a:avLst>
                  <a:gd name="adj1" fmla="val 55000"/>
                  <a:gd name="adj2" fmla="val 45000"/>
                </a:avLst>
              </a:prstGeom>
              <a:solidFill>
                <a:srgbClr val="7E7E6C">
                  <a:alpha val="90000"/>
                </a:srgbClr>
              </a:solidFill>
              <a:sp3d z="152400" extrusionH="63500" prstMaterial="dkEdge">
                <a:bevelT w="125400" h="36350" prst="relaxedInset"/>
                <a:contourClr>
                  <a:schemeClr val="bg1"/>
                </a:contourClr>
              </a:sp3d>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22" name="Down Arrow 4"/>
              <p:cNvSpPr/>
              <p:nvPr/>
            </p:nvSpPr>
            <p:spPr>
              <a:xfrm>
                <a:off x="6193384" y="1109472"/>
                <a:ext cx="523036" cy="715609"/>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algn="ctr" defTabSz="1600200" eaLnBrk="1" hangingPunct="1">
                  <a:lnSpc>
                    <a:spcPct val="90000"/>
                  </a:lnSpc>
                  <a:spcAft>
                    <a:spcPct val="35000"/>
                  </a:spcAft>
                </a:pPr>
                <a:endParaRPr lang="en-US" sz="3600">
                  <a:solidFill>
                    <a:srgbClr val="000000">
                      <a:hueOff val="0"/>
                      <a:satOff val="0"/>
                      <a:lumOff val="0"/>
                      <a:alphaOff val="0"/>
                    </a:srgbClr>
                  </a:solidFill>
                </a:endParaRPr>
              </a:p>
            </p:txBody>
          </p:sp>
        </p:grpSp>
        <p:grpSp>
          <p:nvGrpSpPr>
            <p:cNvPr id="5" name="Group 22"/>
            <p:cNvGrpSpPr/>
            <p:nvPr/>
          </p:nvGrpSpPr>
          <p:grpSpPr>
            <a:xfrm rot="18789901">
              <a:off x="2072586" y="1031884"/>
              <a:ext cx="1296646" cy="1765734"/>
              <a:chOff x="6004527" y="338046"/>
              <a:chExt cx="1349408" cy="1487035"/>
            </a:xfrm>
            <a:scene3d>
              <a:camera prst="orthographicFront"/>
              <a:lightRig rig="threePt" dir="t">
                <a:rot lat="0" lon="0" rev="7500000"/>
              </a:lightRig>
            </a:scene3d>
          </p:grpSpPr>
          <p:sp>
            <p:nvSpPr>
              <p:cNvPr id="24" name="Down Arrow 23"/>
              <p:cNvSpPr/>
              <p:nvPr/>
            </p:nvSpPr>
            <p:spPr>
              <a:xfrm rot="5510099">
                <a:off x="6366068" y="-23495"/>
                <a:ext cx="626325" cy="1349408"/>
              </a:xfrm>
              <a:prstGeom prst="downArrow">
                <a:avLst>
                  <a:gd name="adj1" fmla="val 55000"/>
                  <a:gd name="adj2" fmla="val 45000"/>
                </a:avLst>
              </a:prstGeom>
              <a:solidFill>
                <a:srgbClr val="7E7E6C">
                  <a:alpha val="89804"/>
                </a:srgbClr>
              </a:solidFill>
              <a:sp3d z="152400" extrusionH="63500" prstMaterial="dkEdge">
                <a:bevelT w="125400" h="36350" prst="relaxedInset"/>
                <a:contourClr>
                  <a:schemeClr val="bg1"/>
                </a:contourClr>
              </a:sp3d>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25" name="Down Arrow 4"/>
              <p:cNvSpPr/>
              <p:nvPr/>
            </p:nvSpPr>
            <p:spPr>
              <a:xfrm>
                <a:off x="6193379" y="1109472"/>
                <a:ext cx="523036" cy="715609"/>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algn="ctr" defTabSz="1600200" eaLnBrk="1" hangingPunct="1">
                  <a:lnSpc>
                    <a:spcPct val="90000"/>
                  </a:lnSpc>
                  <a:spcAft>
                    <a:spcPct val="35000"/>
                  </a:spcAft>
                </a:pPr>
                <a:endParaRPr lang="en-US" sz="3600">
                  <a:solidFill>
                    <a:srgbClr val="000000">
                      <a:hueOff val="0"/>
                      <a:satOff val="0"/>
                      <a:lumOff val="0"/>
                      <a:alphaOff val="0"/>
                    </a:srgbClr>
                  </a:solidFill>
                </a:endParaRPr>
              </a:p>
            </p:txBody>
          </p:sp>
        </p:grpSp>
        <p:sp>
          <p:nvSpPr>
            <p:cNvPr id="6" name="Oval 5"/>
            <p:cNvSpPr/>
            <p:nvPr/>
          </p:nvSpPr>
          <p:spPr>
            <a:xfrm>
              <a:off x="2513070" y="557401"/>
              <a:ext cx="2531824" cy="952881"/>
            </a:xfrm>
            <a:prstGeom prst="ellipse">
              <a:avLst/>
            </a:prstGeom>
            <a:gradFill flip="none" rotWithShape="1">
              <a:gsLst>
                <a:gs pos="0">
                  <a:srgbClr val="C89058">
                    <a:shade val="30000"/>
                    <a:satMod val="115000"/>
                  </a:srgbClr>
                </a:gs>
                <a:gs pos="50000">
                  <a:srgbClr val="C89058">
                    <a:shade val="67500"/>
                    <a:satMod val="115000"/>
                  </a:srgbClr>
                </a:gs>
                <a:gs pos="100000">
                  <a:srgbClr val="C89058">
                    <a:shade val="100000"/>
                    <a:satMod val="115000"/>
                  </a:srgbClr>
                </a:gs>
              </a:gsLst>
              <a:lin ang="16200000" scaled="1"/>
              <a:tileRect/>
            </a:gradFill>
            <a:ln>
              <a:no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2000" b="1" dirty="0" smtClean="0">
                  <a:solidFill>
                    <a:srgbClr val="000000"/>
                  </a:solidFill>
                  <a:latin typeface="Arial" pitchFamily="34" charset="0"/>
                  <a:cs typeface="Arial" pitchFamily="34" charset="0"/>
                </a:rPr>
                <a:t>Ultraviolet Laser</a:t>
              </a:r>
            </a:p>
            <a:p>
              <a:pPr algn="ctr" eaLnBrk="1" hangingPunct="1"/>
              <a:r>
                <a:rPr lang="en-US" sz="2000" b="1" dirty="0" smtClean="0">
                  <a:solidFill>
                    <a:srgbClr val="000000"/>
                  </a:solidFill>
                  <a:latin typeface="Arial" pitchFamily="34" charset="0"/>
                  <a:cs typeface="Arial" pitchFamily="34" charset="0"/>
                </a:rPr>
                <a:t>(10 </a:t>
              </a:r>
              <a:r>
                <a:rPr lang="en-US" sz="2000" b="1" dirty="0" err="1" smtClean="0">
                  <a:solidFill>
                    <a:srgbClr val="000000"/>
                  </a:solidFill>
                  <a:latin typeface="Arial" pitchFamily="34" charset="0"/>
                  <a:cs typeface="Arial" pitchFamily="34" charset="0"/>
                </a:rPr>
                <a:t>eV</a:t>
              </a:r>
              <a:r>
                <a:rPr lang="en-US" sz="2000" b="1" dirty="0" smtClean="0">
                  <a:solidFill>
                    <a:srgbClr val="000000"/>
                  </a:solidFill>
                  <a:latin typeface="Arial" pitchFamily="34" charset="0"/>
                  <a:cs typeface="Arial" pitchFamily="34" charset="0"/>
                </a:rPr>
                <a:t>*)</a:t>
              </a:r>
              <a:endParaRPr lang="en-US" sz="2000" b="1" dirty="0">
                <a:solidFill>
                  <a:srgbClr val="000000"/>
                </a:solidFill>
                <a:latin typeface="Arial" pitchFamily="34" charset="0"/>
                <a:cs typeface="Arial" pitchFamily="34" charset="0"/>
              </a:endParaRPr>
            </a:p>
          </p:txBody>
        </p:sp>
        <p:sp>
          <p:nvSpPr>
            <p:cNvPr id="9" name="Oval 8"/>
            <p:cNvSpPr/>
            <p:nvPr/>
          </p:nvSpPr>
          <p:spPr>
            <a:xfrm>
              <a:off x="-160855" y="1967204"/>
              <a:ext cx="2596928" cy="1065215"/>
            </a:xfrm>
            <a:prstGeom prst="ellipse">
              <a:avLst/>
            </a:prstGeom>
            <a:gradFill flip="none" rotWithShape="1">
              <a:gsLst>
                <a:gs pos="0">
                  <a:srgbClr val="C89058">
                    <a:shade val="30000"/>
                    <a:satMod val="115000"/>
                  </a:srgbClr>
                </a:gs>
                <a:gs pos="50000">
                  <a:srgbClr val="C89058">
                    <a:shade val="67500"/>
                    <a:satMod val="115000"/>
                  </a:srgbClr>
                </a:gs>
                <a:gs pos="100000">
                  <a:srgbClr val="C89058">
                    <a:shade val="100000"/>
                    <a:satMod val="115000"/>
                  </a:srgbClr>
                </a:gs>
              </a:gsLst>
              <a:lin ang="16200000" scaled="1"/>
              <a:tileRect/>
            </a:gradFill>
            <a:ln>
              <a:no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2000" b="1" dirty="0" smtClean="0">
                  <a:solidFill>
                    <a:srgbClr val="000000"/>
                  </a:solidFill>
                  <a:latin typeface="Arial" pitchFamily="34" charset="0"/>
                  <a:cs typeface="Arial" pitchFamily="34" charset="0"/>
                </a:rPr>
                <a:t>JLAMP</a:t>
              </a:r>
            </a:p>
            <a:p>
              <a:pPr algn="ctr" eaLnBrk="1" hangingPunct="1"/>
              <a:r>
                <a:rPr lang="en-US" sz="2000" b="1" dirty="0" smtClean="0">
                  <a:solidFill>
                    <a:srgbClr val="000000"/>
                  </a:solidFill>
                  <a:latin typeface="Arial" pitchFamily="34" charset="0"/>
                  <a:cs typeface="Arial" pitchFamily="34" charset="0"/>
                </a:rPr>
                <a:t>(500 </a:t>
              </a:r>
              <a:r>
                <a:rPr lang="en-US" sz="2000" b="1" dirty="0" err="1" smtClean="0">
                  <a:solidFill>
                    <a:srgbClr val="000000"/>
                  </a:solidFill>
                  <a:latin typeface="Arial" pitchFamily="34" charset="0"/>
                  <a:cs typeface="Arial" pitchFamily="34" charset="0"/>
                </a:rPr>
                <a:t>eV</a:t>
              </a:r>
              <a:r>
                <a:rPr lang="en-US" sz="2000" b="1" dirty="0" smtClean="0">
                  <a:solidFill>
                    <a:srgbClr val="000000"/>
                  </a:solidFill>
                  <a:latin typeface="Arial" pitchFamily="34" charset="0"/>
                  <a:cs typeface="Arial" pitchFamily="34" charset="0"/>
                </a:rPr>
                <a:t>*)</a:t>
              </a:r>
              <a:endParaRPr lang="en-US" sz="2000" b="1" dirty="0">
                <a:solidFill>
                  <a:srgbClr val="000000"/>
                </a:solidFill>
                <a:latin typeface="Arial" pitchFamily="34" charset="0"/>
                <a:cs typeface="Arial" pitchFamily="34" charset="0"/>
              </a:endParaRPr>
            </a:p>
          </p:txBody>
        </p:sp>
        <p:sp>
          <p:nvSpPr>
            <p:cNvPr id="11" name="Oval 10"/>
            <p:cNvSpPr/>
            <p:nvPr/>
          </p:nvSpPr>
          <p:spPr>
            <a:xfrm>
              <a:off x="1651126" y="4331803"/>
              <a:ext cx="4275350" cy="1113759"/>
            </a:xfrm>
            <a:prstGeom prst="ellipse">
              <a:avLst/>
            </a:prstGeom>
            <a:gradFill flip="none" rotWithShape="1">
              <a:gsLst>
                <a:gs pos="0">
                  <a:srgbClr val="C89058">
                    <a:shade val="30000"/>
                    <a:satMod val="115000"/>
                  </a:srgbClr>
                </a:gs>
                <a:gs pos="50000">
                  <a:srgbClr val="C89058">
                    <a:shade val="67500"/>
                    <a:satMod val="115000"/>
                  </a:srgbClr>
                </a:gs>
                <a:gs pos="100000">
                  <a:srgbClr val="C89058">
                    <a:shade val="100000"/>
                    <a:satMod val="115000"/>
                  </a:srgbClr>
                </a:gs>
              </a:gsLst>
              <a:lin ang="16200000" scaled="1"/>
              <a:tileRect/>
            </a:gradFill>
            <a:ln>
              <a:no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2000" b="1" dirty="0" smtClean="0">
                  <a:solidFill>
                    <a:srgbClr val="000000"/>
                  </a:solidFill>
                  <a:latin typeface="Arial" pitchFamily="34" charset="0"/>
                  <a:cs typeface="Arial" pitchFamily="34" charset="0"/>
                </a:rPr>
                <a:t>“Next Generation </a:t>
              </a:r>
            </a:p>
            <a:p>
              <a:pPr algn="ctr" eaLnBrk="1" hangingPunct="1"/>
              <a:r>
                <a:rPr lang="en-US" sz="2000" b="1" dirty="0" smtClean="0">
                  <a:solidFill>
                    <a:srgbClr val="000000"/>
                  </a:solidFill>
                  <a:latin typeface="Arial" pitchFamily="34" charset="0"/>
                  <a:cs typeface="Arial" pitchFamily="34" charset="0"/>
                </a:rPr>
                <a:t>Light Source”</a:t>
              </a:r>
            </a:p>
            <a:p>
              <a:pPr algn="ctr" eaLnBrk="1" hangingPunct="1"/>
              <a:r>
                <a:rPr lang="en-US" sz="2000" b="1" dirty="0" smtClean="0">
                  <a:solidFill>
                    <a:srgbClr val="000000"/>
                  </a:solidFill>
                  <a:latin typeface="Arial" pitchFamily="34" charset="0"/>
                  <a:cs typeface="Arial" pitchFamily="34" charset="0"/>
                </a:rPr>
                <a:t>(2000 </a:t>
              </a:r>
              <a:r>
                <a:rPr lang="en-US" sz="2000" b="1" dirty="0" err="1" smtClean="0">
                  <a:solidFill>
                    <a:srgbClr val="000000"/>
                  </a:solidFill>
                  <a:latin typeface="Arial" pitchFamily="34" charset="0"/>
                  <a:cs typeface="Arial" pitchFamily="34" charset="0"/>
                </a:rPr>
                <a:t>eV</a:t>
              </a:r>
              <a:r>
                <a:rPr lang="en-US" sz="2000" b="1" dirty="0" smtClean="0">
                  <a:solidFill>
                    <a:srgbClr val="000000"/>
                  </a:solidFill>
                  <a:latin typeface="Arial" pitchFamily="34" charset="0"/>
                  <a:cs typeface="Arial" pitchFamily="34" charset="0"/>
                </a:rPr>
                <a:t> X-rays)</a:t>
              </a:r>
              <a:endParaRPr lang="en-US" sz="2000" b="1" dirty="0">
                <a:solidFill>
                  <a:srgbClr val="000000"/>
                </a:solidFill>
                <a:latin typeface="Arial" pitchFamily="34" charset="0"/>
                <a:cs typeface="Arial" pitchFamily="34" charset="0"/>
              </a:endParaRPr>
            </a:p>
          </p:txBody>
        </p:sp>
      </p:grpSp>
      <p:sp>
        <p:nvSpPr>
          <p:cNvPr id="16" name="TextBox 15"/>
          <p:cNvSpPr txBox="1"/>
          <p:nvPr/>
        </p:nvSpPr>
        <p:spPr>
          <a:xfrm rot="-2700000">
            <a:off x="2327565" y="1842652"/>
            <a:ext cx="1069524" cy="369332"/>
          </a:xfrm>
          <a:prstGeom prst="rect">
            <a:avLst/>
          </a:prstGeom>
          <a:noFill/>
        </p:spPr>
        <p:txBody>
          <a:bodyPr wrap="none" rtlCol="0">
            <a:spAutoFit/>
          </a:bodyPr>
          <a:lstStyle/>
          <a:p>
            <a:pPr eaLnBrk="1" hangingPunct="1"/>
            <a:r>
              <a:rPr lang="en-US" sz="1800" dirty="0" smtClean="0">
                <a:solidFill>
                  <a:srgbClr val="000000"/>
                </a:solidFill>
                <a:cs typeface="Arial" charset="0"/>
              </a:rPr>
              <a:t>Upgrade</a:t>
            </a:r>
            <a:endParaRPr lang="en-US" sz="1800" dirty="0">
              <a:solidFill>
                <a:srgbClr val="000000"/>
              </a:solidFill>
              <a:cs typeface="Arial" charset="0"/>
            </a:endParaRPr>
          </a:p>
        </p:txBody>
      </p:sp>
      <p:sp>
        <p:nvSpPr>
          <p:cNvPr id="17" name="TextBox 16"/>
          <p:cNvSpPr txBox="1"/>
          <p:nvPr/>
        </p:nvSpPr>
        <p:spPr>
          <a:xfrm>
            <a:off x="3325092" y="3338944"/>
            <a:ext cx="2480166" cy="646331"/>
          </a:xfrm>
          <a:prstGeom prst="rect">
            <a:avLst/>
          </a:prstGeom>
          <a:noFill/>
        </p:spPr>
        <p:txBody>
          <a:bodyPr wrap="none" rtlCol="0">
            <a:spAutoFit/>
          </a:bodyPr>
          <a:lstStyle/>
          <a:p>
            <a:pPr eaLnBrk="1" hangingPunct="1"/>
            <a:r>
              <a:rPr lang="en-US" sz="1800" b="1" dirty="0" smtClean="0">
                <a:solidFill>
                  <a:srgbClr val="000000"/>
                </a:solidFill>
                <a:cs typeface="Arial" charset="0"/>
              </a:rPr>
              <a:t>Develop New Facility</a:t>
            </a:r>
          </a:p>
          <a:p>
            <a:pPr algn="ctr" eaLnBrk="1" hangingPunct="1"/>
            <a:r>
              <a:rPr lang="en-US" sz="1800" b="1" dirty="0" smtClean="0">
                <a:solidFill>
                  <a:srgbClr val="000000"/>
                </a:solidFill>
                <a:cs typeface="Arial" charset="0"/>
              </a:rPr>
              <a:t>Proposal</a:t>
            </a:r>
            <a:endParaRPr lang="en-US" sz="1800" b="1" dirty="0">
              <a:solidFill>
                <a:srgbClr val="000000"/>
              </a:solidFill>
              <a:cs typeface="Arial" charset="0"/>
            </a:endParaRPr>
          </a:p>
        </p:txBody>
      </p:sp>
      <p:sp>
        <p:nvSpPr>
          <p:cNvPr id="18" name="Oval 17"/>
          <p:cNvSpPr/>
          <p:nvPr/>
        </p:nvSpPr>
        <p:spPr>
          <a:xfrm>
            <a:off x="5993971" y="2478888"/>
            <a:ext cx="2803661" cy="1192561"/>
          </a:xfrm>
          <a:prstGeom prst="ellipse">
            <a:avLst/>
          </a:prstGeom>
          <a:gradFill flip="none" rotWithShape="1">
            <a:gsLst>
              <a:gs pos="0">
                <a:srgbClr val="C89058">
                  <a:shade val="30000"/>
                  <a:satMod val="115000"/>
                </a:srgbClr>
              </a:gs>
              <a:gs pos="50000">
                <a:srgbClr val="C89058">
                  <a:shade val="67500"/>
                  <a:satMod val="115000"/>
                </a:srgbClr>
              </a:gs>
              <a:gs pos="100000">
                <a:srgbClr val="C89058">
                  <a:shade val="100000"/>
                  <a:satMod val="115000"/>
                </a:srgbClr>
              </a:gs>
            </a:gsLst>
            <a:lin ang="16200000" scaled="1"/>
            <a:tileRect/>
          </a:gradFill>
          <a:ln>
            <a:no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2000" b="1" dirty="0" smtClean="0">
                <a:solidFill>
                  <a:srgbClr val="000000"/>
                </a:solidFill>
                <a:latin typeface="Arial" pitchFamily="34" charset="0"/>
                <a:cs typeface="Arial" pitchFamily="34" charset="0"/>
              </a:rPr>
              <a:t>VUV Science </a:t>
            </a:r>
          </a:p>
          <a:p>
            <a:pPr algn="ctr" eaLnBrk="1" hangingPunct="1"/>
            <a:r>
              <a:rPr lang="en-US" sz="2000" b="1" dirty="0" smtClean="0">
                <a:solidFill>
                  <a:srgbClr val="000000"/>
                </a:solidFill>
                <a:latin typeface="Arial" pitchFamily="34" charset="0"/>
                <a:cs typeface="Arial" pitchFamily="34" charset="0"/>
              </a:rPr>
              <a:t>Program</a:t>
            </a:r>
            <a:endParaRPr lang="en-US" sz="2000" b="1" dirty="0">
              <a:solidFill>
                <a:srgbClr val="000000"/>
              </a:solidFill>
              <a:latin typeface="Arial" pitchFamily="34" charset="0"/>
              <a:cs typeface="Arial" pitchFamily="34" charset="0"/>
            </a:endParaRPr>
          </a:p>
        </p:txBody>
      </p:sp>
      <p:sp>
        <p:nvSpPr>
          <p:cNvPr id="20" name="TextBox 19"/>
          <p:cNvSpPr txBox="1"/>
          <p:nvPr/>
        </p:nvSpPr>
        <p:spPr>
          <a:xfrm>
            <a:off x="6137563" y="1371600"/>
            <a:ext cx="2480166" cy="646331"/>
          </a:xfrm>
          <a:prstGeom prst="rect">
            <a:avLst/>
          </a:prstGeom>
          <a:noFill/>
        </p:spPr>
        <p:txBody>
          <a:bodyPr wrap="none" rtlCol="0">
            <a:spAutoFit/>
          </a:bodyPr>
          <a:lstStyle/>
          <a:p>
            <a:pPr eaLnBrk="1" hangingPunct="1"/>
            <a:r>
              <a:rPr lang="en-US" sz="1800" dirty="0" smtClean="0">
                <a:solidFill>
                  <a:srgbClr val="000000"/>
                </a:solidFill>
                <a:cs typeface="Arial" charset="0"/>
              </a:rPr>
              <a:t>Build User Community</a:t>
            </a:r>
          </a:p>
          <a:p>
            <a:pPr eaLnBrk="1" hangingPunct="1"/>
            <a:r>
              <a:rPr lang="en-US" sz="1800" dirty="0" smtClean="0">
                <a:solidFill>
                  <a:srgbClr val="000000"/>
                </a:solidFill>
                <a:cs typeface="Arial" charset="0"/>
              </a:rPr>
              <a:t>For Photon Science</a:t>
            </a:r>
            <a:endParaRPr lang="en-US" sz="1800" dirty="0">
              <a:solidFill>
                <a:srgbClr val="000000"/>
              </a:solidFill>
              <a:cs typeface="Arial" charset="0"/>
            </a:endParaRPr>
          </a:p>
        </p:txBody>
      </p:sp>
      <p:sp>
        <p:nvSpPr>
          <p:cNvPr id="23" name="TextBox 22"/>
          <p:cNvSpPr txBox="1"/>
          <p:nvPr/>
        </p:nvSpPr>
        <p:spPr>
          <a:xfrm>
            <a:off x="7138930" y="6092328"/>
            <a:ext cx="1883849" cy="369332"/>
          </a:xfrm>
          <a:prstGeom prst="rect">
            <a:avLst/>
          </a:prstGeom>
          <a:noFill/>
        </p:spPr>
        <p:txBody>
          <a:bodyPr wrap="none" rtlCol="0">
            <a:spAutoFit/>
          </a:bodyPr>
          <a:lstStyle/>
          <a:p>
            <a:pPr eaLnBrk="1" hangingPunct="1"/>
            <a:r>
              <a:rPr lang="en-US" sz="1800" b="1" dirty="0" smtClean="0">
                <a:solidFill>
                  <a:srgbClr val="000000"/>
                </a:solidFill>
                <a:cs typeface="Arial" charset="0"/>
              </a:rPr>
              <a:t>* =3</a:t>
            </a:r>
            <a:r>
              <a:rPr lang="en-US" sz="1800" b="1" baseline="30000" dirty="0" smtClean="0">
                <a:solidFill>
                  <a:srgbClr val="000000"/>
                </a:solidFill>
                <a:cs typeface="Arial" charset="0"/>
              </a:rPr>
              <a:t>rd</a:t>
            </a:r>
            <a:r>
              <a:rPr lang="en-US" sz="1800" b="1" dirty="0" smtClean="0">
                <a:solidFill>
                  <a:srgbClr val="000000"/>
                </a:solidFill>
                <a:cs typeface="Arial" charset="0"/>
              </a:rPr>
              <a:t> Harmonic</a:t>
            </a:r>
            <a:endParaRPr lang="en-US" sz="1800" b="1" dirty="0">
              <a:solidFill>
                <a:srgbClr val="000000"/>
              </a:solidFill>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2 for NGLS graphic.jpg"/>
          <p:cNvPicPr>
            <a:picLocks noChangeAspect="1"/>
          </p:cNvPicPr>
          <p:nvPr/>
        </p:nvPicPr>
        <p:blipFill>
          <a:blip r:embed="rId2" cstate="print"/>
          <a:srcRect l="11077" t="21279" r="12430" b="22155"/>
          <a:stretch>
            <a:fillRect/>
          </a:stretch>
        </p:blipFill>
        <p:spPr>
          <a:xfrm>
            <a:off x="110554" y="1194318"/>
            <a:ext cx="7897373" cy="4512785"/>
          </a:xfrm>
          <a:prstGeom prst="rect">
            <a:avLst/>
          </a:prstGeom>
        </p:spPr>
      </p:pic>
      <p:sp>
        <p:nvSpPr>
          <p:cNvPr id="7" name="Title 6"/>
          <p:cNvSpPr>
            <a:spLocks noGrp="1"/>
          </p:cNvSpPr>
          <p:nvPr>
            <p:ph type="title"/>
          </p:nvPr>
        </p:nvSpPr>
        <p:spPr/>
        <p:txBody>
          <a:bodyPr/>
          <a:lstStyle/>
          <a:p>
            <a:r>
              <a:rPr lang="en-US" dirty="0" smtClean="0"/>
              <a:t>US-DOE Light Sources</a:t>
            </a:r>
            <a:endParaRPr lang="en-US" dirty="0"/>
          </a:p>
        </p:txBody>
      </p:sp>
      <p:sp>
        <p:nvSpPr>
          <p:cNvPr id="10" name="TextBox 9"/>
          <p:cNvSpPr txBox="1"/>
          <p:nvPr/>
        </p:nvSpPr>
        <p:spPr>
          <a:xfrm>
            <a:off x="2625661" y="5872986"/>
            <a:ext cx="3692101" cy="369332"/>
          </a:xfrm>
          <a:prstGeom prst="rect">
            <a:avLst/>
          </a:prstGeom>
          <a:noFill/>
        </p:spPr>
        <p:txBody>
          <a:bodyPr wrap="none" rtlCol="0">
            <a:spAutoFit/>
          </a:bodyPr>
          <a:lstStyle/>
          <a:p>
            <a:r>
              <a:rPr lang="en-US" dirty="0" smtClean="0"/>
              <a:t>Typically  ~$100M/year operations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smtClean="0">
                <a:solidFill>
                  <a:srgbClr val="C00000"/>
                </a:solidFill>
              </a:rPr>
              <a:t>Light Source Summary</a:t>
            </a:r>
            <a:endParaRPr lang="en-US" i="0" dirty="0">
              <a:solidFill>
                <a:srgbClr val="C00000"/>
              </a:solidFill>
            </a:endParaRPr>
          </a:p>
        </p:txBody>
      </p:sp>
      <p:sp>
        <p:nvSpPr>
          <p:cNvPr id="3" name="Content Placeholder 2"/>
          <p:cNvSpPr>
            <a:spLocks noGrp="1"/>
          </p:cNvSpPr>
          <p:nvPr>
            <p:ph idx="1"/>
          </p:nvPr>
        </p:nvSpPr>
        <p:spPr>
          <a:xfrm>
            <a:off x="464127" y="762000"/>
            <a:ext cx="8305800" cy="5410200"/>
          </a:xfrm>
        </p:spPr>
        <p:txBody>
          <a:bodyPr/>
          <a:lstStyle/>
          <a:p>
            <a:pPr>
              <a:buClr>
                <a:srgbClr val="FF0000"/>
              </a:buClr>
              <a:buFont typeface="Arial" pitchFamily="34" charset="0"/>
              <a:buChar char="•"/>
            </a:pPr>
            <a:r>
              <a:rPr lang="en-US" sz="3200" dirty="0" smtClean="0">
                <a:solidFill>
                  <a:srgbClr val="002060"/>
                </a:solidFill>
              </a:rPr>
              <a:t> </a:t>
            </a:r>
            <a:r>
              <a:rPr lang="en-US" sz="3200" b="1" dirty="0" smtClean="0">
                <a:solidFill>
                  <a:srgbClr val="002060"/>
                </a:solidFill>
              </a:rPr>
              <a:t> UV Laser operational</a:t>
            </a:r>
          </a:p>
          <a:p>
            <a:pPr>
              <a:buClr>
                <a:srgbClr val="FF0000"/>
              </a:buClr>
              <a:buNone/>
              <a:tabLst>
                <a:tab pos="1200150" algn="l"/>
                <a:tab pos="1717675" algn="l"/>
              </a:tabLst>
            </a:pPr>
            <a:r>
              <a:rPr lang="en-US" sz="3200" b="1" dirty="0" smtClean="0">
                <a:solidFill>
                  <a:srgbClr val="002060"/>
                </a:solidFill>
              </a:rPr>
              <a:t>		</a:t>
            </a:r>
            <a:r>
              <a:rPr lang="en-US" b="1" dirty="0" smtClean="0"/>
              <a:t>- 	Build science community </a:t>
            </a:r>
          </a:p>
          <a:p>
            <a:pPr>
              <a:buClr>
                <a:srgbClr val="FF0000"/>
              </a:buClr>
              <a:buNone/>
              <a:tabLst>
                <a:tab pos="1200150" algn="l"/>
                <a:tab pos="1717675" algn="l"/>
              </a:tabLst>
            </a:pPr>
            <a:r>
              <a:rPr lang="en-US" b="1" dirty="0" smtClean="0"/>
              <a:t>		- 	Conduct scientific program </a:t>
            </a:r>
          </a:p>
          <a:p>
            <a:pPr defTabSz="858838">
              <a:buClr>
                <a:srgbClr val="FF0000"/>
              </a:buClr>
              <a:buNone/>
              <a:tabLst>
                <a:tab pos="1200150" algn="l"/>
                <a:tab pos="1717675" algn="l"/>
              </a:tabLst>
            </a:pPr>
            <a:r>
              <a:rPr lang="en-US" b="1" dirty="0" smtClean="0"/>
              <a:t>		-	Upgrade to JLAMP (~$100M)?</a:t>
            </a:r>
            <a:endParaRPr lang="en-US" sz="3200" b="1" dirty="0" smtClean="0">
              <a:solidFill>
                <a:srgbClr val="002060"/>
              </a:solidFill>
            </a:endParaRPr>
          </a:p>
          <a:p>
            <a:pPr>
              <a:buClr>
                <a:srgbClr val="FF0000"/>
              </a:buClr>
            </a:pPr>
            <a:endParaRPr lang="en-US" sz="3200" b="1" dirty="0" smtClean="0">
              <a:solidFill>
                <a:srgbClr val="002060"/>
              </a:solidFill>
            </a:endParaRPr>
          </a:p>
          <a:p>
            <a:pPr>
              <a:buClr>
                <a:srgbClr val="FF0000"/>
              </a:buClr>
            </a:pPr>
            <a:r>
              <a:rPr lang="en-US" sz="3200" b="1" dirty="0" smtClean="0">
                <a:solidFill>
                  <a:srgbClr val="002060"/>
                </a:solidFill>
              </a:rPr>
              <a:t> Next Generation Light Source Facility</a:t>
            </a:r>
          </a:p>
          <a:p>
            <a:pPr>
              <a:buClr>
                <a:srgbClr val="FF0000"/>
              </a:buClr>
              <a:buNone/>
              <a:tabLst>
                <a:tab pos="1200150" algn="l"/>
                <a:tab pos="1773238" algn="l"/>
              </a:tabLst>
            </a:pPr>
            <a:r>
              <a:rPr lang="en-US" sz="3200" b="1" dirty="0" smtClean="0">
                <a:solidFill>
                  <a:srgbClr val="002060"/>
                </a:solidFill>
              </a:rPr>
              <a:t>		</a:t>
            </a:r>
            <a:r>
              <a:rPr lang="en-US" b="1" dirty="0" smtClean="0"/>
              <a:t>- 	DOE to issue CD0 “Mission Need” soon </a:t>
            </a:r>
          </a:p>
          <a:p>
            <a:pPr>
              <a:buClr>
                <a:srgbClr val="FF0000"/>
              </a:buClr>
              <a:buNone/>
              <a:tabLst>
                <a:tab pos="1200150" algn="l"/>
                <a:tab pos="1773238" algn="l"/>
              </a:tabLst>
            </a:pPr>
            <a:r>
              <a:rPr lang="en-US" b="1" dirty="0" smtClean="0"/>
              <a:t>		- 	</a:t>
            </a:r>
            <a:r>
              <a:rPr lang="en-US" b="1" dirty="0" err="1" smtClean="0"/>
              <a:t>Jlab</a:t>
            </a:r>
            <a:r>
              <a:rPr lang="en-US" b="1" dirty="0" smtClean="0"/>
              <a:t> </a:t>
            </a:r>
            <a:r>
              <a:rPr lang="en-US" b="1" dirty="0" smtClean="0"/>
              <a:t>may</a:t>
            </a:r>
            <a:r>
              <a:rPr lang="en-US" b="1" dirty="0" smtClean="0"/>
              <a:t> </a:t>
            </a:r>
            <a:r>
              <a:rPr lang="en-US" b="1" dirty="0" smtClean="0"/>
              <a:t>develop a competitive </a:t>
            </a:r>
            <a:r>
              <a:rPr lang="en-US" b="1" dirty="0" smtClean="0"/>
              <a:t>proposal </a:t>
            </a:r>
            <a:r>
              <a:rPr lang="en-US" b="1" dirty="0" smtClean="0"/>
              <a:t>		</a:t>
            </a:r>
            <a:endParaRPr lang="en-US" b="1" dirty="0" smtClean="0">
              <a:solidFill>
                <a:srgbClr val="FF0000"/>
              </a:solidFill>
            </a:endParaRPr>
          </a:p>
          <a:p>
            <a:pPr>
              <a:buClr>
                <a:srgbClr val="FF0000"/>
              </a:buClr>
              <a:buNone/>
              <a:tabLst>
                <a:tab pos="1200150" algn="l"/>
                <a:tab pos="1773238" algn="l"/>
              </a:tabLst>
            </a:pPr>
            <a:r>
              <a:rPr lang="en-US" b="1" dirty="0" smtClean="0"/>
              <a:t>		</a:t>
            </a:r>
            <a:endParaRPr lang="en-US" sz="3200" b="1" dirty="0" smtClean="0">
              <a:solidFill>
                <a:srgbClr val="002060"/>
              </a:solidFill>
            </a:endParaRPr>
          </a:p>
          <a:p>
            <a:pPr>
              <a:buClr>
                <a:srgbClr val="FF0000"/>
              </a:buClr>
              <a:buNone/>
            </a:pPr>
            <a:endParaRPr lang="en-US" sz="3200" b="1" dirty="0" smtClean="0">
              <a:solidFill>
                <a:srgbClr val="002060"/>
              </a:solidFill>
            </a:endParaRPr>
          </a:p>
          <a:p>
            <a:pPr>
              <a:buClr>
                <a:srgbClr val="FF0000"/>
              </a:buClr>
            </a:pPr>
            <a:endParaRPr lang="en-US" dirty="0">
              <a:solidFill>
                <a:srgbClr val="002060"/>
              </a:solidFill>
            </a:endParaRPr>
          </a:p>
        </p:txBody>
      </p:sp>
      <p:sp>
        <p:nvSpPr>
          <p:cNvPr id="4" name="TextBox 3"/>
          <p:cNvSpPr txBox="1"/>
          <p:nvPr/>
        </p:nvSpPr>
        <p:spPr>
          <a:xfrm>
            <a:off x="6691746" y="1842654"/>
            <a:ext cx="1863011" cy="461665"/>
          </a:xfrm>
          <a:prstGeom prst="rect">
            <a:avLst/>
          </a:prstGeom>
          <a:noFill/>
        </p:spPr>
        <p:txBody>
          <a:bodyPr wrap="none" rtlCol="0">
            <a:spAutoFit/>
          </a:bodyPr>
          <a:lstStyle/>
          <a:p>
            <a:r>
              <a:rPr lang="en-US" sz="2400" b="1" i="1" dirty="0" smtClean="0">
                <a:solidFill>
                  <a:srgbClr val="FF0000"/>
                </a:solidFill>
                <a:sym typeface="Wingdings 3"/>
              </a:rPr>
              <a:t> $1M/year</a:t>
            </a:r>
            <a:endParaRPr lang="en-US" sz="2400" b="1" i="1" dirty="0">
              <a:solidFill>
                <a:srgbClr val="FF0000"/>
              </a:solidFill>
            </a:endParaRPr>
          </a:p>
        </p:txBody>
      </p:sp>
      <p:sp>
        <p:nvSpPr>
          <p:cNvPr id="5" name="TextBox 4"/>
          <p:cNvSpPr txBox="1"/>
          <p:nvPr/>
        </p:nvSpPr>
        <p:spPr>
          <a:xfrm>
            <a:off x="3657600" y="4724400"/>
            <a:ext cx="1952779" cy="1569660"/>
          </a:xfrm>
          <a:prstGeom prst="rect">
            <a:avLst/>
          </a:prstGeom>
          <a:noFill/>
        </p:spPr>
        <p:txBody>
          <a:bodyPr wrap="none" rtlCol="0">
            <a:spAutoFit/>
          </a:bodyPr>
          <a:lstStyle/>
          <a:p>
            <a:r>
              <a:rPr lang="en-US" sz="2400" b="1" i="1" dirty="0" smtClean="0">
                <a:solidFill>
                  <a:srgbClr val="FF0000"/>
                </a:solidFill>
                <a:sym typeface="Wingdings 3"/>
              </a:rPr>
              <a:t> </a:t>
            </a:r>
          </a:p>
          <a:p>
            <a:pPr>
              <a:buFont typeface="Courier New" pitchFamily="49" charset="0"/>
              <a:buChar char="o"/>
            </a:pPr>
            <a:r>
              <a:rPr lang="en-US" b="1" dirty="0" smtClean="0">
                <a:solidFill>
                  <a:srgbClr val="FF0000"/>
                </a:solidFill>
              </a:rPr>
              <a:t> &lt;</a:t>
            </a:r>
            <a:r>
              <a:rPr lang="en-US" b="1" dirty="0" smtClean="0">
                <a:solidFill>
                  <a:srgbClr val="FF0000"/>
                </a:solidFill>
              </a:rPr>
              <a:t>2 years</a:t>
            </a:r>
            <a:endParaRPr lang="en-US" sz="2400" b="1" i="1" dirty="0" smtClean="0">
              <a:solidFill>
                <a:srgbClr val="FF0000"/>
              </a:solidFill>
              <a:sym typeface="Wingdings 3"/>
            </a:endParaRPr>
          </a:p>
          <a:p>
            <a:pPr>
              <a:buFont typeface="Courier New" pitchFamily="49" charset="0"/>
              <a:buChar char="o"/>
            </a:pPr>
            <a:r>
              <a:rPr lang="en-US" sz="2400" b="1" i="1" dirty="0" smtClean="0">
                <a:solidFill>
                  <a:srgbClr val="FF0000"/>
                </a:solidFill>
                <a:sym typeface="Wingdings 3"/>
              </a:rPr>
              <a:t> &gt;$</a:t>
            </a:r>
            <a:r>
              <a:rPr lang="en-US" sz="2400" b="1" i="1" dirty="0" smtClean="0">
                <a:solidFill>
                  <a:srgbClr val="FF0000"/>
                </a:solidFill>
                <a:sym typeface="Wingdings 3"/>
              </a:rPr>
              <a:t>2M/year</a:t>
            </a:r>
            <a:endParaRPr lang="en-US" sz="2400" b="1" i="1" dirty="0" smtClean="0">
              <a:solidFill>
                <a:srgbClr val="FF0000"/>
              </a:solidFill>
            </a:endParaRPr>
          </a:p>
          <a:p>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LDRD?</a:t>
            </a:r>
            <a:endParaRPr lang="en-US" dirty="0"/>
          </a:p>
        </p:txBody>
      </p:sp>
      <p:sp>
        <p:nvSpPr>
          <p:cNvPr id="3" name="Content Placeholder 2"/>
          <p:cNvSpPr>
            <a:spLocks noGrp="1"/>
          </p:cNvSpPr>
          <p:nvPr>
            <p:ph idx="1"/>
          </p:nvPr>
        </p:nvSpPr>
        <p:spPr/>
        <p:txBody>
          <a:bodyPr/>
          <a:lstStyle/>
          <a:p>
            <a:pPr>
              <a:buNone/>
            </a:pPr>
            <a:r>
              <a:rPr lang="en-US" b="1" dirty="0" smtClean="0"/>
              <a:t>Lab Directed Research and Development</a:t>
            </a:r>
          </a:p>
          <a:p>
            <a:pPr>
              <a:buNone/>
            </a:pPr>
            <a:r>
              <a:rPr lang="en-US" dirty="0" smtClean="0"/>
              <a:t>Within </a:t>
            </a:r>
            <a:r>
              <a:rPr lang="en-US" dirty="0" smtClean="0"/>
              <a:t>the overall context of maintaining the vitality of the laboratories, the specific purpose </a:t>
            </a:r>
            <a:r>
              <a:rPr lang="en-US" dirty="0" smtClean="0"/>
              <a:t>of the </a:t>
            </a:r>
            <a:r>
              <a:rPr lang="en-US" dirty="0" smtClean="0"/>
              <a:t>LDRD program is to provide the DOE laboratories with the opportunity and flexibility </a:t>
            </a:r>
            <a:r>
              <a:rPr lang="en-US" dirty="0" smtClean="0"/>
              <a:t>to undertake </a:t>
            </a:r>
            <a:r>
              <a:rPr lang="en-US" dirty="0" smtClean="0"/>
              <a:t>overhead-funded research and development activities to:</a:t>
            </a:r>
          </a:p>
          <a:p>
            <a:pPr>
              <a:buNone/>
            </a:pPr>
            <a:r>
              <a:rPr lang="en-US" dirty="0" smtClean="0"/>
              <a:t>(1) pursue new and innovative scientific and technological ideas;</a:t>
            </a:r>
          </a:p>
          <a:p>
            <a:pPr>
              <a:buNone/>
            </a:pPr>
            <a:r>
              <a:rPr lang="en-US" dirty="0" smtClean="0"/>
              <a:t>(2) enhance the scientific and technological vitality of the institution;</a:t>
            </a:r>
          </a:p>
          <a:p>
            <a:pPr>
              <a:buNone/>
            </a:pPr>
            <a:r>
              <a:rPr lang="en-US" dirty="0" smtClean="0"/>
              <a:t>(3) manage strategic direction; and</a:t>
            </a:r>
          </a:p>
          <a:p>
            <a:pPr>
              <a:buNone/>
            </a:pPr>
            <a:r>
              <a:rPr lang="en-US" dirty="0" smtClean="0"/>
              <a:t>(4) develop and </a:t>
            </a:r>
            <a:r>
              <a:rPr lang="en-US" dirty="0" smtClean="0"/>
              <a:t>retain </a:t>
            </a:r>
            <a:r>
              <a:rPr lang="en-US" dirty="0" smtClean="0"/>
              <a:t>new workforce capabilities</a:t>
            </a:r>
            <a:r>
              <a:rPr lang="en-US" dirty="0" smtClean="0"/>
              <a:t>.</a:t>
            </a:r>
          </a:p>
          <a:p>
            <a:pPr>
              <a:buNone/>
            </a:pPr>
            <a:r>
              <a:rPr lang="en-US" dirty="0" smtClean="0"/>
              <a:t>(See </a:t>
            </a:r>
            <a:r>
              <a:rPr lang="en-US" b="1" dirty="0" smtClean="0"/>
              <a:t>http://</a:t>
            </a:r>
            <a:r>
              <a:rPr lang="en-US" b="1" dirty="0" smtClean="0"/>
              <a:t>www.mbe.doe.gov/cf1-2/ldrd.htm</a:t>
            </a:r>
            <a:r>
              <a:rPr lang="en-US" dirty="0" smtClean="0"/>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LDRD survey</a:t>
            </a:r>
            <a:endParaRPr lang="en-US" dirty="0"/>
          </a:p>
        </p:txBody>
      </p:sp>
      <p:pic>
        <p:nvPicPr>
          <p:cNvPr id="283650" name="Picture 2"/>
          <p:cNvPicPr>
            <a:picLocks noChangeAspect="1" noChangeArrowheads="1"/>
          </p:cNvPicPr>
          <p:nvPr/>
        </p:nvPicPr>
        <p:blipFill>
          <a:blip r:embed="rId2" cstate="print"/>
          <a:srcRect/>
          <a:stretch>
            <a:fillRect/>
          </a:stretch>
        </p:blipFill>
        <p:spPr bwMode="auto">
          <a:xfrm>
            <a:off x="1523999" y="838200"/>
            <a:ext cx="6483795"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762000" y="1524000"/>
            <a:ext cx="7772400" cy="3429000"/>
          </a:xfrm>
        </p:spPr>
        <p:txBody>
          <a:bodyPr/>
          <a:lstStyle/>
          <a:p>
            <a:r>
              <a:rPr lang="en-US" dirty="0" smtClean="0"/>
              <a:t> Strategic Plan development is getting started </a:t>
            </a:r>
          </a:p>
          <a:p>
            <a:r>
              <a:rPr lang="en-US" dirty="0" smtClean="0"/>
              <a:t> </a:t>
            </a:r>
            <a:r>
              <a:rPr lang="en-US" dirty="0" smtClean="0"/>
              <a:t>May need to initially address photon science</a:t>
            </a:r>
          </a:p>
          <a:p>
            <a:r>
              <a:rPr lang="en-US" dirty="0" smtClean="0"/>
              <a:t> A comprehensive plan is the goal: &lt; 1 year</a:t>
            </a:r>
          </a:p>
          <a:p>
            <a:r>
              <a:rPr lang="en-US" dirty="0" smtClean="0"/>
              <a:t> </a:t>
            </a:r>
            <a:r>
              <a:rPr lang="en-US" dirty="0" smtClean="0"/>
              <a:t>Need input from many stakeholders – including users</a:t>
            </a:r>
          </a:p>
          <a:p>
            <a:r>
              <a:rPr lang="en-US" dirty="0" smtClean="0"/>
              <a:t> </a:t>
            </a:r>
            <a:r>
              <a:rPr lang="en-US" dirty="0" smtClean="0"/>
              <a:t>I am interested in your views and ideas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dirty="0" smtClean="0">
              <a:solidFill>
                <a:srgbClr val="0070C0"/>
              </a:solidFill>
            </a:endParaRPr>
          </a:p>
          <a:p>
            <a:pPr algn="ctr"/>
            <a:endParaRPr lang="en-US" dirty="0" smtClean="0">
              <a:solidFill>
                <a:srgbClr val="0070C0"/>
              </a:solidFill>
            </a:endParaRPr>
          </a:p>
          <a:p>
            <a:pPr algn="ctr"/>
            <a:endParaRPr lang="en-US" dirty="0" smtClean="0">
              <a:solidFill>
                <a:srgbClr val="0070C0"/>
              </a:solidFill>
            </a:endParaRPr>
          </a:p>
          <a:p>
            <a:pPr algn="ctr">
              <a:buNone/>
            </a:pPr>
            <a:r>
              <a:rPr lang="en-US" sz="4000" b="1" dirty="0" smtClean="0">
                <a:solidFill>
                  <a:srgbClr val="0070C0"/>
                </a:solidFill>
              </a:rPr>
              <a:t>BACKUPS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01600"/>
            <a:ext cx="9144000" cy="508000"/>
          </a:xfrm>
        </p:spPr>
        <p:txBody>
          <a:bodyPr/>
          <a:lstStyle/>
          <a:p>
            <a:pPr eaLnBrk="1" hangingPunct="1"/>
            <a:r>
              <a:rPr lang="en-US" dirty="0" smtClean="0"/>
              <a:t>Jefferson Laboratory </a:t>
            </a:r>
            <a:r>
              <a:rPr lang="en-US" dirty="0" smtClean="0"/>
              <a:t>Strategic Plan</a:t>
            </a:r>
            <a:endParaRPr lang="en-US" dirty="0" smtClean="0"/>
          </a:p>
        </p:txBody>
      </p:sp>
      <p:sp>
        <p:nvSpPr>
          <p:cNvPr id="6" name="Oval 5"/>
          <p:cNvSpPr/>
          <p:nvPr/>
        </p:nvSpPr>
        <p:spPr>
          <a:xfrm>
            <a:off x="1676400" y="1066800"/>
            <a:ext cx="5580485" cy="1066797"/>
          </a:xfrm>
          <a:prstGeom prst="ellipse">
            <a:avLst/>
          </a:prstGeom>
          <a:gradFill flip="none" rotWithShape="1">
            <a:gsLst>
              <a:gs pos="0">
                <a:srgbClr val="C89058">
                  <a:shade val="30000"/>
                  <a:satMod val="115000"/>
                </a:srgbClr>
              </a:gs>
              <a:gs pos="50000">
                <a:srgbClr val="C89058">
                  <a:shade val="67500"/>
                  <a:satMod val="115000"/>
                </a:srgbClr>
              </a:gs>
              <a:gs pos="100000">
                <a:srgbClr val="C89058">
                  <a:shade val="100000"/>
                  <a:satMod val="115000"/>
                </a:srgbClr>
              </a:gs>
            </a:gsLst>
            <a:lin ang="16200000" scaled="1"/>
            <a:tileRect/>
          </a:gradFill>
          <a:ln>
            <a:no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3200" b="1" dirty="0" smtClean="0">
                <a:solidFill>
                  <a:srgbClr val="000000"/>
                </a:solidFill>
                <a:latin typeface="Arial" pitchFamily="34" charset="0"/>
                <a:cs typeface="Arial" pitchFamily="34" charset="0"/>
              </a:rPr>
              <a:t>Strategic Plan</a:t>
            </a:r>
            <a:endParaRPr lang="en-US" sz="3200" b="1" dirty="0" smtClean="0">
              <a:solidFill>
                <a:srgbClr val="000000"/>
              </a:solidFill>
              <a:latin typeface="Arial" pitchFamily="34" charset="0"/>
              <a:cs typeface="Arial" pitchFamily="34" charset="0"/>
            </a:endParaRPr>
          </a:p>
          <a:p>
            <a:pPr algn="ctr" eaLnBrk="1" hangingPunct="1"/>
            <a:endParaRPr lang="en-US" sz="2000" b="1" dirty="0">
              <a:solidFill>
                <a:srgbClr val="000000"/>
              </a:solidFill>
              <a:latin typeface="Arial" pitchFamily="34" charset="0"/>
              <a:cs typeface="Arial" pitchFamily="34" charset="0"/>
            </a:endParaRPr>
          </a:p>
        </p:txBody>
      </p:sp>
      <p:sp>
        <p:nvSpPr>
          <p:cNvPr id="7" name="Down Arrow 6"/>
          <p:cNvSpPr/>
          <p:nvPr/>
        </p:nvSpPr>
        <p:spPr>
          <a:xfrm rot="2700000">
            <a:off x="1995855" y="1900084"/>
            <a:ext cx="802915" cy="1451659"/>
          </a:xfrm>
          <a:prstGeom prst="downArrow">
            <a:avLst>
              <a:gd name="adj1" fmla="val 55000"/>
              <a:gd name="adj2" fmla="val 45000"/>
            </a:avLst>
          </a:prstGeom>
          <a:solidFill>
            <a:srgbClr val="7E7E6C">
              <a:alpha val="89804"/>
            </a:srgb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8" name="Down Arrow 7"/>
          <p:cNvSpPr/>
          <p:nvPr/>
        </p:nvSpPr>
        <p:spPr>
          <a:xfrm>
            <a:off x="4038600" y="2133600"/>
            <a:ext cx="802915" cy="1451659"/>
          </a:xfrm>
          <a:prstGeom prst="downArrow">
            <a:avLst>
              <a:gd name="adj1" fmla="val 55000"/>
              <a:gd name="adj2" fmla="val 45000"/>
            </a:avLst>
          </a:prstGeom>
          <a:solidFill>
            <a:srgbClr val="7E7E6C">
              <a:alpha val="89804"/>
            </a:srgb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9" name="Down Arrow 8"/>
          <p:cNvSpPr/>
          <p:nvPr/>
        </p:nvSpPr>
        <p:spPr>
          <a:xfrm rot="19074909">
            <a:off x="5945557" y="1910716"/>
            <a:ext cx="802915" cy="1451659"/>
          </a:xfrm>
          <a:prstGeom prst="downArrow">
            <a:avLst>
              <a:gd name="adj1" fmla="val 55000"/>
              <a:gd name="adj2" fmla="val 45000"/>
            </a:avLst>
          </a:prstGeom>
          <a:solidFill>
            <a:srgbClr val="7E7E6C">
              <a:alpha val="89804"/>
            </a:srgb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10" name="Oval 9"/>
          <p:cNvSpPr/>
          <p:nvPr/>
        </p:nvSpPr>
        <p:spPr>
          <a:xfrm>
            <a:off x="0" y="3124200"/>
            <a:ext cx="2803661" cy="1192561"/>
          </a:xfrm>
          <a:prstGeom prst="ellipse">
            <a:avLst/>
          </a:prstGeom>
          <a:gradFill flip="none" rotWithShape="1">
            <a:gsLst>
              <a:gs pos="0">
                <a:srgbClr val="C89058">
                  <a:shade val="30000"/>
                  <a:satMod val="115000"/>
                </a:srgbClr>
              </a:gs>
              <a:gs pos="50000">
                <a:srgbClr val="C89058">
                  <a:shade val="67500"/>
                  <a:satMod val="115000"/>
                </a:srgbClr>
              </a:gs>
              <a:gs pos="100000">
                <a:srgbClr val="C89058">
                  <a:shade val="100000"/>
                  <a:satMod val="115000"/>
                </a:srgbClr>
              </a:gs>
            </a:gsLst>
            <a:lin ang="16200000" scaled="1"/>
            <a:tileRect/>
          </a:gradFill>
          <a:ln>
            <a:no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2000" b="1" dirty="0" smtClean="0">
                <a:solidFill>
                  <a:srgbClr val="000000"/>
                </a:solidFill>
                <a:latin typeface="Arial" pitchFamily="34" charset="0"/>
                <a:cs typeface="Arial" pitchFamily="34" charset="0"/>
              </a:rPr>
              <a:t>Decisions, planning</a:t>
            </a:r>
          </a:p>
          <a:p>
            <a:pPr algn="ctr" eaLnBrk="1" hangingPunct="1"/>
            <a:r>
              <a:rPr lang="en-US" sz="2000" b="1" dirty="0" smtClean="0">
                <a:solidFill>
                  <a:srgbClr val="000000"/>
                </a:solidFill>
                <a:latin typeface="Arial" pitchFamily="34" charset="0"/>
                <a:cs typeface="Arial" pitchFamily="34" charset="0"/>
              </a:rPr>
              <a:t>LDRD</a:t>
            </a:r>
            <a:endParaRPr lang="en-US" sz="2000" b="1" dirty="0">
              <a:solidFill>
                <a:srgbClr val="000000"/>
              </a:solidFill>
              <a:latin typeface="Arial" pitchFamily="34" charset="0"/>
              <a:cs typeface="Arial" pitchFamily="34" charset="0"/>
            </a:endParaRPr>
          </a:p>
        </p:txBody>
      </p:sp>
      <p:sp>
        <p:nvSpPr>
          <p:cNvPr id="11" name="Oval 10"/>
          <p:cNvSpPr/>
          <p:nvPr/>
        </p:nvSpPr>
        <p:spPr>
          <a:xfrm>
            <a:off x="3048000" y="3581400"/>
            <a:ext cx="3124200" cy="1192561"/>
          </a:xfrm>
          <a:prstGeom prst="ellipse">
            <a:avLst/>
          </a:prstGeom>
          <a:gradFill flip="none" rotWithShape="1">
            <a:gsLst>
              <a:gs pos="0">
                <a:srgbClr val="C89058">
                  <a:shade val="30000"/>
                  <a:satMod val="115000"/>
                </a:srgbClr>
              </a:gs>
              <a:gs pos="50000">
                <a:srgbClr val="C89058">
                  <a:shade val="67500"/>
                  <a:satMod val="115000"/>
                </a:srgbClr>
              </a:gs>
              <a:gs pos="100000">
                <a:srgbClr val="C89058">
                  <a:shade val="100000"/>
                  <a:satMod val="115000"/>
                </a:srgbClr>
              </a:gs>
            </a:gsLst>
            <a:lin ang="16200000" scaled="1"/>
            <a:tileRect/>
          </a:gradFill>
          <a:ln>
            <a:no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2000" b="1" dirty="0" smtClean="0">
                <a:solidFill>
                  <a:srgbClr val="000000"/>
                </a:solidFill>
                <a:latin typeface="Arial" pitchFamily="34" charset="0"/>
                <a:cs typeface="Arial" pitchFamily="34" charset="0"/>
              </a:rPr>
              <a:t>JSA (contractor assurance, risk registry, …)</a:t>
            </a:r>
            <a:endParaRPr lang="en-US" sz="2000" b="1" dirty="0">
              <a:solidFill>
                <a:srgbClr val="000000"/>
              </a:solidFill>
              <a:latin typeface="Arial" pitchFamily="34" charset="0"/>
              <a:cs typeface="Arial" pitchFamily="34" charset="0"/>
            </a:endParaRPr>
          </a:p>
        </p:txBody>
      </p:sp>
      <p:sp>
        <p:nvSpPr>
          <p:cNvPr id="12" name="Oval 11"/>
          <p:cNvSpPr/>
          <p:nvPr/>
        </p:nvSpPr>
        <p:spPr>
          <a:xfrm>
            <a:off x="6172200" y="3124200"/>
            <a:ext cx="2803661" cy="1192561"/>
          </a:xfrm>
          <a:prstGeom prst="ellipse">
            <a:avLst/>
          </a:prstGeom>
          <a:gradFill flip="none" rotWithShape="1">
            <a:gsLst>
              <a:gs pos="0">
                <a:srgbClr val="C89058">
                  <a:shade val="30000"/>
                  <a:satMod val="115000"/>
                </a:srgbClr>
              </a:gs>
              <a:gs pos="50000">
                <a:srgbClr val="C89058">
                  <a:shade val="67500"/>
                  <a:satMod val="115000"/>
                </a:srgbClr>
              </a:gs>
              <a:gs pos="100000">
                <a:srgbClr val="C89058">
                  <a:shade val="100000"/>
                  <a:satMod val="115000"/>
                </a:srgbClr>
              </a:gs>
            </a:gsLst>
            <a:lin ang="16200000" scaled="1"/>
            <a:tileRect/>
          </a:gradFill>
          <a:ln>
            <a:no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2000" b="1" dirty="0" smtClean="0">
                <a:solidFill>
                  <a:srgbClr val="000000"/>
                </a:solidFill>
                <a:latin typeface="Arial" pitchFamily="34" charset="0"/>
                <a:cs typeface="Arial" pitchFamily="34" charset="0"/>
              </a:rPr>
              <a:t>DOE</a:t>
            </a:r>
          </a:p>
          <a:p>
            <a:pPr algn="ctr" eaLnBrk="1" hangingPunct="1"/>
            <a:r>
              <a:rPr lang="en-US" sz="2000" b="1" dirty="0" smtClean="0">
                <a:solidFill>
                  <a:srgbClr val="000000"/>
                </a:solidFill>
                <a:latin typeface="Arial" pitchFamily="34" charset="0"/>
                <a:cs typeface="Arial" pitchFamily="34" charset="0"/>
              </a:rPr>
              <a:t>SC Annual Lab Plan</a:t>
            </a:r>
            <a:endParaRPr lang="en-US" sz="2000" b="1"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28600"/>
            <a:ext cx="9144000" cy="533400"/>
          </a:xfrm>
          <a:prstGeom prst="rect">
            <a:avLst/>
          </a:prstGeom>
        </p:spPr>
        <p:txBody>
          <a:bodyPr>
            <a:normAutofit fontScale="85000" lnSpcReduction="10000"/>
          </a:bodyPr>
          <a:lstStyle/>
          <a:p>
            <a:pPr algn="ctr" eaLnBrk="0" fontAlgn="base" hangingPunct="0">
              <a:spcBef>
                <a:spcPct val="0"/>
              </a:spcBef>
              <a:spcAft>
                <a:spcPct val="0"/>
              </a:spcAft>
              <a:defRPr/>
            </a:pPr>
            <a:r>
              <a:rPr lang="en-US" sz="3000" b="1" kern="0" dirty="0" smtClean="0">
                <a:solidFill>
                  <a:srgbClr val="000000"/>
                </a:solidFill>
                <a:cs typeface="Arial" pitchFamily="34" charset="0"/>
              </a:rPr>
              <a:t>Mission Readiness: The Ten Year Modernization Plan</a:t>
            </a:r>
            <a:endParaRPr lang="en-US" sz="3000" b="1" kern="0" dirty="0">
              <a:solidFill>
                <a:srgbClr val="FF0000"/>
              </a:solidFill>
              <a:cs typeface="Arial" pitchFamily="34" charset="0"/>
            </a:endParaRPr>
          </a:p>
        </p:txBody>
      </p:sp>
      <p:sp>
        <p:nvSpPr>
          <p:cNvPr id="5" name="Rectangle 4"/>
          <p:cNvSpPr/>
          <p:nvPr/>
        </p:nvSpPr>
        <p:spPr>
          <a:xfrm>
            <a:off x="4419600" y="914400"/>
            <a:ext cx="4724400" cy="5509200"/>
          </a:xfrm>
          <a:prstGeom prst="rect">
            <a:avLst/>
          </a:prstGeom>
        </p:spPr>
        <p:txBody>
          <a:bodyPr wrap="square">
            <a:spAutoFit/>
          </a:bodyPr>
          <a:lstStyle/>
          <a:p>
            <a:pPr marL="227013" indent="-225425">
              <a:buFontTx/>
              <a:buChar char="•"/>
              <a:tabLst>
                <a:tab pos="571500" algn="l"/>
                <a:tab pos="1092200" algn="l"/>
                <a:tab pos="1371600" algn="l"/>
              </a:tabLst>
            </a:pPr>
            <a:r>
              <a:rPr lang="en-US" sz="1600" b="1" dirty="0" smtClean="0">
                <a:solidFill>
                  <a:srgbClr val="000000"/>
                </a:solidFill>
              </a:rPr>
              <a:t>Facilities – New and Renovated </a:t>
            </a:r>
            <a:endParaRPr lang="en-US" sz="1600" dirty="0" smtClean="0">
              <a:solidFill>
                <a:srgbClr val="000000"/>
              </a:solidFill>
            </a:endParaRPr>
          </a:p>
          <a:p>
            <a:pPr marL="573088" lvl="2" indent="-349250">
              <a:buFontTx/>
              <a:buChar char="-"/>
              <a:tabLst>
                <a:tab pos="1147763" algn="l"/>
              </a:tabLst>
            </a:pPr>
            <a:r>
              <a:rPr lang="en-US" sz="1600" dirty="0" smtClean="0">
                <a:solidFill>
                  <a:srgbClr val="000000"/>
                </a:solidFill>
              </a:rPr>
              <a:t>Research and Development</a:t>
            </a:r>
          </a:p>
          <a:p>
            <a:pPr marL="914400" lvl="4" indent="-349250">
              <a:buFont typeface="Arial" pitchFamily="34" charset="0"/>
              <a:buChar char="•"/>
              <a:tabLst>
                <a:tab pos="1147763" algn="l"/>
              </a:tabLst>
            </a:pPr>
            <a:r>
              <a:rPr lang="en-US" sz="1600" dirty="0" smtClean="0">
                <a:solidFill>
                  <a:srgbClr val="000000"/>
                </a:solidFill>
              </a:rPr>
              <a:t>TEDF (SLI)</a:t>
            </a:r>
          </a:p>
          <a:p>
            <a:pPr marL="573088" lvl="2" indent="-339725">
              <a:buFontTx/>
              <a:buChar char="-"/>
              <a:tabLst>
                <a:tab pos="1147763" algn="l"/>
              </a:tabLst>
            </a:pPr>
            <a:r>
              <a:rPr lang="en-US" sz="1600" dirty="0" smtClean="0">
                <a:solidFill>
                  <a:srgbClr val="000000"/>
                </a:solidFill>
              </a:rPr>
              <a:t>Staff &amp; User Support</a:t>
            </a:r>
          </a:p>
          <a:p>
            <a:pPr marL="914400" lvl="4" indent="-349250">
              <a:buFont typeface="Arial" pitchFamily="34" charset="0"/>
              <a:buChar char="•"/>
              <a:tabLst>
                <a:tab pos="1147763" algn="l"/>
              </a:tabLst>
            </a:pPr>
            <a:r>
              <a:rPr lang="en-US" sz="1600" dirty="0" smtClean="0">
                <a:solidFill>
                  <a:srgbClr val="000000"/>
                </a:solidFill>
              </a:rPr>
              <a:t>Research &amp; User Support Facility (SLI)</a:t>
            </a:r>
          </a:p>
          <a:p>
            <a:pPr marL="573088" lvl="2" indent="-339725">
              <a:buFontTx/>
              <a:buChar char="-"/>
              <a:tabLst>
                <a:tab pos="1147763" algn="l"/>
              </a:tabLst>
            </a:pPr>
            <a:r>
              <a:rPr lang="en-US" sz="1600" dirty="0" smtClean="0">
                <a:solidFill>
                  <a:srgbClr val="000000"/>
                </a:solidFill>
              </a:rPr>
              <a:t>Experimental Staging, Assembly and Operational Support</a:t>
            </a:r>
          </a:p>
          <a:p>
            <a:pPr marL="914400" lvl="4" indent="-341313">
              <a:buFont typeface="Arial" pitchFamily="34" charset="0"/>
              <a:buChar char="•"/>
              <a:tabLst>
                <a:tab pos="1147763" algn="l"/>
              </a:tabLst>
            </a:pPr>
            <a:r>
              <a:rPr lang="en-US" sz="1600" dirty="0" smtClean="0">
                <a:solidFill>
                  <a:srgbClr val="000000"/>
                </a:solidFill>
              </a:rPr>
              <a:t>Experimental Staging Facility (GPP-ARRA)</a:t>
            </a:r>
          </a:p>
          <a:p>
            <a:pPr marL="914400" lvl="4" indent="-341313">
              <a:buFont typeface="Arial" pitchFamily="34" charset="0"/>
              <a:buChar char="•"/>
              <a:tabLst>
                <a:tab pos="1147763" algn="l"/>
              </a:tabLst>
            </a:pPr>
            <a:r>
              <a:rPr lang="en-US" sz="1600" dirty="0" smtClean="0">
                <a:solidFill>
                  <a:srgbClr val="000000"/>
                </a:solidFill>
              </a:rPr>
              <a:t>End Station Refrigeration (GPP-ARRA)</a:t>
            </a:r>
          </a:p>
          <a:p>
            <a:pPr marL="914400" lvl="4" indent="-341313">
              <a:buFont typeface="Arial" pitchFamily="34" charset="0"/>
              <a:buChar char="•"/>
              <a:tabLst>
                <a:tab pos="1147763" algn="l"/>
              </a:tabLst>
            </a:pPr>
            <a:r>
              <a:rPr lang="en-US" sz="1600" dirty="0" smtClean="0">
                <a:solidFill>
                  <a:srgbClr val="000000"/>
                </a:solidFill>
              </a:rPr>
              <a:t>Magnet Test Facility (GPP-ARRA)</a:t>
            </a:r>
          </a:p>
          <a:p>
            <a:pPr marL="914400" lvl="4" indent="-341313">
              <a:buFont typeface="Arial" pitchFamily="34" charset="0"/>
              <a:buChar char="•"/>
              <a:tabLst>
                <a:tab pos="1147763" algn="l"/>
              </a:tabLst>
            </a:pPr>
            <a:r>
              <a:rPr lang="en-US" sz="1600" dirty="0" smtClean="0">
                <a:solidFill>
                  <a:srgbClr val="000000"/>
                </a:solidFill>
              </a:rPr>
              <a:t>Shipping &amp; Receiving (GPP)</a:t>
            </a:r>
          </a:p>
          <a:p>
            <a:pPr marL="914400" lvl="4" indent="-341313">
              <a:buFont typeface="Arial" pitchFamily="34" charset="0"/>
              <a:buChar char="•"/>
              <a:tabLst>
                <a:tab pos="1147763" algn="l"/>
              </a:tabLst>
            </a:pPr>
            <a:r>
              <a:rPr lang="en-US" sz="1600" dirty="0" smtClean="0">
                <a:solidFill>
                  <a:srgbClr val="000000"/>
                </a:solidFill>
              </a:rPr>
              <a:t>Parking and roads (GPP-ARRA)</a:t>
            </a:r>
          </a:p>
          <a:p>
            <a:pPr marL="233363" indent="-233363" eaLnBrk="0" fontAlgn="base" hangingPunct="0">
              <a:spcBef>
                <a:spcPct val="0"/>
              </a:spcBef>
              <a:spcAft>
                <a:spcPct val="0"/>
              </a:spcAft>
              <a:buFontTx/>
              <a:buChar char="•"/>
              <a:tabLst>
                <a:tab pos="571500" algn="l"/>
                <a:tab pos="1092200" algn="l"/>
                <a:tab pos="1371600" algn="l"/>
              </a:tabLst>
            </a:pPr>
            <a:endParaRPr lang="en-US" sz="1600" b="1" dirty="0" smtClean="0">
              <a:solidFill>
                <a:srgbClr val="000000"/>
              </a:solidFill>
            </a:endParaRPr>
          </a:p>
          <a:p>
            <a:pPr marL="233363" indent="-233363" eaLnBrk="0" fontAlgn="base" hangingPunct="0">
              <a:spcBef>
                <a:spcPct val="0"/>
              </a:spcBef>
              <a:spcAft>
                <a:spcPct val="0"/>
              </a:spcAft>
              <a:buFontTx/>
              <a:buChar char="•"/>
              <a:tabLst>
                <a:tab pos="571500" algn="l"/>
                <a:tab pos="1092200" algn="l"/>
                <a:tab pos="1371600" algn="l"/>
              </a:tabLst>
            </a:pPr>
            <a:r>
              <a:rPr lang="en-US" sz="1600" b="1" dirty="0" smtClean="0">
                <a:solidFill>
                  <a:srgbClr val="000000"/>
                </a:solidFill>
              </a:rPr>
              <a:t>Utilities </a:t>
            </a:r>
            <a:r>
              <a:rPr lang="en-US" sz="1600" dirty="0" smtClean="0">
                <a:solidFill>
                  <a:srgbClr val="000000"/>
                </a:solidFill>
              </a:rPr>
              <a:t>(SLI/GPP)</a:t>
            </a:r>
            <a:endParaRPr lang="en-US" sz="1600" dirty="0">
              <a:solidFill>
                <a:srgbClr val="000000"/>
              </a:solidFill>
            </a:endParaRPr>
          </a:p>
          <a:p>
            <a:pPr marL="573088" lvl="2" indent="-339725" eaLnBrk="0" fontAlgn="base" hangingPunct="0">
              <a:spcBef>
                <a:spcPct val="0"/>
              </a:spcBef>
              <a:spcAft>
                <a:spcPct val="0"/>
              </a:spcAft>
              <a:buFontTx/>
              <a:buChar char="-"/>
              <a:tabLst>
                <a:tab pos="1092200" algn="l"/>
                <a:tab pos="1371600" algn="l"/>
              </a:tabLst>
            </a:pPr>
            <a:r>
              <a:rPr lang="en-US" sz="1600" dirty="0">
                <a:solidFill>
                  <a:srgbClr val="000000"/>
                </a:solidFill>
              </a:rPr>
              <a:t>Electrical distribution and </a:t>
            </a:r>
            <a:r>
              <a:rPr lang="en-US" sz="1600" dirty="0" smtClean="0">
                <a:solidFill>
                  <a:srgbClr val="000000"/>
                </a:solidFill>
              </a:rPr>
              <a:t>reliability (SLI)</a:t>
            </a:r>
            <a:endParaRPr lang="en-US" sz="1600" dirty="0">
              <a:solidFill>
                <a:srgbClr val="000000"/>
              </a:solidFill>
            </a:endParaRPr>
          </a:p>
          <a:p>
            <a:pPr marL="573088" lvl="2" indent="-339725" eaLnBrk="0" fontAlgn="base" hangingPunct="0">
              <a:spcBef>
                <a:spcPct val="0"/>
              </a:spcBef>
              <a:spcAft>
                <a:spcPct val="0"/>
              </a:spcAft>
              <a:buFontTx/>
              <a:buChar char="-"/>
              <a:tabLst>
                <a:tab pos="1092200" algn="l"/>
                <a:tab pos="1371600" algn="l"/>
              </a:tabLst>
            </a:pPr>
            <a:r>
              <a:rPr lang="en-US" sz="1600" dirty="0" smtClean="0">
                <a:solidFill>
                  <a:srgbClr val="000000"/>
                </a:solidFill>
              </a:rPr>
              <a:t>Process </a:t>
            </a:r>
            <a:r>
              <a:rPr lang="en-US" sz="1600" dirty="0">
                <a:solidFill>
                  <a:srgbClr val="000000"/>
                </a:solidFill>
              </a:rPr>
              <a:t>cooling to support </a:t>
            </a:r>
            <a:r>
              <a:rPr lang="en-US" sz="1600" dirty="0" smtClean="0">
                <a:solidFill>
                  <a:srgbClr val="000000"/>
                </a:solidFill>
              </a:rPr>
              <a:t>accelerator operations and scientific computing (SLI)</a:t>
            </a:r>
            <a:endParaRPr lang="en-US" sz="1600" dirty="0">
              <a:solidFill>
                <a:srgbClr val="000000"/>
              </a:solidFill>
            </a:endParaRPr>
          </a:p>
          <a:p>
            <a:pPr marL="573088" lvl="2" indent="-339725" eaLnBrk="0" fontAlgn="base" hangingPunct="0">
              <a:spcBef>
                <a:spcPct val="0"/>
              </a:spcBef>
              <a:spcAft>
                <a:spcPct val="0"/>
              </a:spcAft>
              <a:buFontTx/>
              <a:buChar char="-"/>
              <a:tabLst>
                <a:tab pos="1092200" algn="l"/>
                <a:tab pos="1371600" algn="l"/>
              </a:tabLst>
            </a:pPr>
            <a:r>
              <a:rPr lang="en-US" sz="1600" dirty="0" smtClean="0">
                <a:solidFill>
                  <a:srgbClr val="000000"/>
                </a:solidFill>
              </a:rPr>
              <a:t>Cryogenics </a:t>
            </a:r>
            <a:r>
              <a:rPr lang="en-US" sz="1600" dirty="0">
                <a:solidFill>
                  <a:srgbClr val="000000"/>
                </a:solidFill>
              </a:rPr>
              <a:t>to support </a:t>
            </a:r>
            <a:r>
              <a:rPr lang="en-US" sz="1600" dirty="0" smtClean="0">
                <a:solidFill>
                  <a:srgbClr val="000000"/>
                </a:solidFill>
              </a:rPr>
              <a:t>SRF R&amp;D and Experimental Halls (GPP)</a:t>
            </a:r>
            <a:endParaRPr lang="en-US" sz="1600" dirty="0">
              <a:solidFill>
                <a:srgbClr val="000000"/>
              </a:solidFill>
            </a:endParaRPr>
          </a:p>
          <a:p>
            <a:pPr marL="573088" lvl="2" indent="-339725" eaLnBrk="0" fontAlgn="base" hangingPunct="0">
              <a:spcBef>
                <a:spcPct val="0"/>
              </a:spcBef>
              <a:spcAft>
                <a:spcPct val="0"/>
              </a:spcAft>
              <a:buFontTx/>
              <a:buChar char="-"/>
              <a:tabLst>
                <a:tab pos="1092200" algn="l"/>
                <a:tab pos="1371600" algn="l"/>
              </a:tabLst>
            </a:pPr>
            <a:r>
              <a:rPr lang="en-US" sz="1600" dirty="0" smtClean="0">
                <a:solidFill>
                  <a:srgbClr val="000000"/>
                </a:solidFill>
              </a:rPr>
              <a:t>Communications Upgrades to ensure current and future mission success (SLI)</a:t>
            </a:r>
          </a:p>
        </p:txBody>
      </p:sp>
      <p:pic>
        <p:nvPicPr>
          <p:cNvPr id="8" name="Picture 7" descr="Basic_Site_Plan TYSP (1).jpg"/>
          <p:cNvPicPr>
            <a:picLocks noChangeAspect="1"/>
          </p:cNvPicPr>
          <p:nvPr/>
        </p:nvPicPr>
        <p:blipFill>
          <a:blip r:embed="rId2" cstate="print"/>
          <a:srcRect l="4314" t="1111" r="3660" b="2404"/>
          <a:stretch>
            <a:fillRect/>
          </a:stretch>
        </p:blipFill>
        <p:spPr>
          <a:xfrm>
            <a:off x="76200" y="838200"/>
            <a:ext cx="4119282" cy="558911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a:t>
            </a:r>
            <a:endParaRPr lang="en-US" dirty="0"/>
          </a:p>
        </p:txBody>
      </p:sp>
      <p:sp>
        <p:nvSpPr>
          <p:cNvPr id="3" name="Content Placeholder 2"/>
          <p:cNvSpPr>
            <a:spLocks noGrp="1"/>
          </p:cNvSpPr>
          <p:nvPr>
            <p:ph idx="1"/>
          </p:nvPr>
        </p:nvSpPr>
        <p:spPr/>
        <p:txBody>
          <a:bodyPr/>
          <a:lstStyle/>
          <a:p>
            <a:pPr>
              <a:buNone/>
            </a:pPr>
            <a:r>
              <a:rPr lang="en-US" b="1" dirty="0" smtClean="0"/>
              <a:t>From </a:t>
            </a:r>
            <a:r>
              <a:rPr lang="en-US" b="1" dirty="0" err="1" smtClean="0"/>
              <a:t>Jlab</a:t>
            </a:r>
            <a:r>
              <a:rPr lang="en-US" b="1" dirty="0" smtClean="0"/>
              <a:t> website:</a:t>
            </a:r>
          </a:p>
          <a:p>
            <a:pPr>
              <a:buNone/>
            </a:pPr>
            <a:endParaRPr lang="en-US" b="1" dirty="0" smtClean="0"/>
          </a:p>
          <a:p>
            <a:pPr algn="just">
              <a:buNone/>
            </a:pPr>
            <a:r>
              <a:rPr lang="en-US" dirty="0" smtClean="0"/>
              <a:t>	“Jefferson </a:t>
            </a:r>
            <a:r>
              <a:rPr lang="en-US" dirty="0" smtClean="0"/>
              <a:t>Lab's mission is to provide forefront scientific facilities, opportunities, and leadership essential for discovering the fundamental nature of nuclear matter, to partner with industry to apply its advanced technology, and to serve the nation and its communities through education and public outreach, all with uncompromising excellence in environment, health and safety</a:t>
            </a:r>
            <a:r>
              <a:rPr lang="en-US" dirty="0" smtClean="0"/>
              <a: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76200" y="1066800"/>
          <a:ext cx="8915400" cy="4984430"/>
        </p:xfrm>
        <a:graphic>
          <a:graphicData uri="http://schemas.openxmlformats.org/drawingml/2006/table">
            <a:tbl>
              <a:tblPr firstRow="1" bandRow="1"/>
              <a:tblGrid>
                <a:gridCol w="8915400"/>
              </a:tblGrid>
              <a:tr h="4984430">
                <a:tc>
                  <a:txBody>
                    <a:bodyPr/>
                    <a:lstStyle>
                      <a:defPPr>
                        <a:defRPr lang="en-US"/>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Created to build and Operate the Continuous Electron Beam Accelerator Facility (CEBAF), world-unique user facility for Nuclear Physics: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Mission is to gain a deeper understanding of the structure of matter </a:t>
                      </a:r>
                    </a:p>
                    <a:p>
                      <a:pPr marL="1200150" marR="0" lvl="2"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Through advances in fundamental research in nuclear physics </a:t>
                      </a:r>
                    </a:p>
                    <a:p>
                      <a:pPr marL="1657350" marR="0" lvl="3"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Through advances in photon science and related research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cs typeface="Arial" pitchFamily="34" charset="0"/>
                        </a:rPr>
                        <a:t>In operation since 1995</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cs typeface="Arial" pitchFamily="34" charset="0"/>
                        </a:rPr>
                        <a:t>1,356 Active Users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cs typeface="Arial" pitchFamily="34" charset="0"/>
                        </a:rPr>
                        <a:t>172 Completed Experiments to date;  4 remaining in 6 GeV program</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cs typeface="Arial" pitchFamily="34" charset="0"/>
                        </a:rPr>
                        <a:t>Produces ~1/3 of US PhDs in Nuclear Physics (419 PhDs granted, 204 more in progress)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7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Managed for DOE by Jefferson Science Associates, LLC (JSA)</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7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Human Capital: </a:t>
                      </a:r>
                    </a:p>
                    <a:p>
                      <a:pPr marL="744538" marR="0" lvl="1" indent="-287338"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763 FTEs (at 3/15/11)</a:t>
                      </a:r>
                    </a:p>
                    <a:p>
                      <a:pPr marL="744538" marR="0" lvl="1" indent="-287338"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23 Joint faculty, 25 Post docs, 14 Undergraduate; 30 Graduate students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7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K-12 Science Education program serves as national model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1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4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Site is 169 Acres, and includes: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cs typeface="Arial" pitchFamily="34" charset="0"/>
                        </a:rPr>
                        <a:t>79 Buildings &amp; Trailers; 704K SF</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Arial" pitchFamily="34" charset="0"/>
                          <a:cs typeface="Arial" pitchFamily="34" charset="0"/>
                        </a:rPr>
                        <a:t>Replacement Plant Value: $317M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3" name="Rectangle 12"/>
          <p:cNvSpPr/>
          <p:nvPr/>
        </p:nvSpPr>
        <p:spPr>
          <a:xfrm>
            <a:off x="3886200" y="5638800"/>
            <a:ext cx="3200400" cy="707886"/>
          </a:xfrm>
          <a:prstGeom prst="rect">
            <a:avLst/>
          </a:prstGeom>
        </p:spPr>
        <p:txBody>
          <a:bodyPr wrap="square">
            <a:spAutoFit/>
          </a:bodyPr>
          <a:lstStyle/>
          <a:p>
            <a:r>
              <a:rPr lang="en-US" sz="1400" b="1" dirty="0" smtClean="0">
                <a:solidFill>
                  <a:srgbClr val="FF0000"/>
                </a:solidFill>
                <a:latin typeface="Arial"/>
              </a:rPr>
              <a:t>   </a:t>
            </a:r>
            <a:r>
              <a:rPr lang="en-US" sz="1400" b="1" dirty="0" smtClean="0">
                <a:solidFill>
                  <a:srgbClr val="000000"/>
                </a:solidFill>
                <a:latin typeface="Arial"/>
              </a:rPr>
              <a:t>FY 2010:</a:t>
            </a:r>
            <a:endParaRPr lang="en-US" sz="1400" b="1" dirty="0">
              <a:solidFill>
                <a:srgbClr val="000000"/>
              </a:solidFill>
              <a:latin typeface="Arial"/>
            </a:endParaRPr>
          </a:p>
          <a:p>
            <a:r>
              <a:rPr lang="en-US" sz="1400" b="1" dirty="0">
                <a:solidFill>
                  <a:srgbClr val="000000"/>
                </a:solidFill>
                <a:latin typeface="Arial"/>
              </a:rPr>
              <a:t>  </a:t>
            </a:r>
            <a:r>
              <a:rPr lang="en-US" sz="1200" b="1" dirty="0">
                <a:solidFill>
                  <a:srgbClr val="000000"/>
                </a:solidFill>
                <a:latin typeface="Arial"/>
              </a:rPr>
              <a:t> </a:t>
            </a:r>
            <a:r>
              <a:rPr lang="en-US" sz="1200" dirty="0" smtClean="0">
                <a:solidFill>
                  <a:srgbClr val="000000"/>
                </a:solidFill>
                <a:latin typeface="Arial"/>
              </a:rPr>
              <a:t>Total Lab Operating Costs: $135M</a:t>
            </a:r>
            <a:endParaRPr lang="en-US" sz="1200" dirty="0">
              <a:solidFill>
                <a:srgbClr val="000000"/>
              </a:solidFill>
              <a:latin typeface="Arial"/>
            </a:endParaRPr>
          </a:p>
          <a:p>
            <a:r>
              <a:rPr lang="en-US" sz="1200" dirty="0">
                <a:solidFill>
                  <a:srgbClr val="000000"/>
                </a:solidFill>
                <a:latin typeface="Arial"/>
              </a:rPr>
              <a:t>   </a:t>
            </a:r>
            <a:r>
              <a:rPr lang="en-US" sz="1200" dirty="0" smtClean="0">
                <a:solidFill>
                  <a:srgbClr val="000000"/>
                </a:solidFill>
                <a:latin typeface="Arial"/>
              </a:rPr>
              <a:t> Non-DOE Costs: $6M</a:t>
            </a:r>
            <a:endParaRPr lang="en-US" sz="1200" dirty="0">
              <a:solidFill>
                <a:srgbClr val="000000"/>
              </a:solidFill>
              <a:latin typeface="Arial"/>
            </a:endParaRPr>
          </a:p>
        </p:txBody>
      </p:sp>
      <p:sp>
        <p:nvSpPr>
          <p:cNvPr id="16" name="Title 1"/>
          <p:cNvSpPr txBox="1">
            <a:spLocks/>
          </p:cNvSpPr>
          <p:nvPr/>
        </p:nvSpPr>
        <p:spPr bwMode="auto">
          <a:xfrm>
            <a:off x="76200" y="76200"/>
            <a:ext cx="8991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1" hangingPunct="1">
              <a:defRPr/>
            </a:pPr>
            <a:r>
              <a:rPr lang="en-US" sz="3200" b="1" kern="0" dirty="0" smtClean="0">
                <a:solidFill>
                  <a:srgbClr val="000000"/>
                </a:solidFill>
                <a:latin typeface="Arial" pitchFamily="34" charset="0"/>
                <a:cs typeface="Arial" pitchFamily="34" charset="0"/>
              </a:rPr>
              <a:t>Jefferson Lab At-A-Glance  </a:t>
            </a:r>
            <a:endParaRPr lang="en-US" sz="3200" b="1" kern="0" dirty="0">
              <a:solidFill>
                <a:srgbClr val="000000"/>
              </a:solidFill>
              <a:latin typeface="Arial" pitchFamily="34" charset="0"/>
              <a:cs typeface="Arial" pitchFamily="34" charset="0"/>
            </a:endParaRPr>
          </a:p>
        </p:txBody>
      </p:sp>
      <p:graphicFrame>
        <p:nvGraphicFramePr>
          <p:cNvPr id="7" name="Object 19"/>
          <p:cNvGraphicFramePr/>
          <p:nvPr/>
        </p:nvGraphicFramePr>
        <p:xfrm>
          <a:off x="5715000" y="3200400"/>
          <a:ext cx="3581400" cy="32441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normAutofit/>
          </a:bodyPr>
          <a:lstStyle/>
          <a:p>
            <a:r>
              <a:rPr lang="en-US" dirty="0" smtClean="0">
                <a:solidFill>
                  <a:schemeClr val="tx1"/>
                </a:solidFill>
                <a:latin typeface="Arial" pitchFamily="34" charset="0"/>
                <a:cs typeface="Arial" pitchFamily="34" charset="0"/>
              </a:rPr>
              <a:t>Jefferson Lab Core Capabilities </a:t>
            </a:r>
            <a:endParaRPr lang="en-US" dirty="0">
              <a:solidFill>
                <a:schemeClr val="tx1"/>
              </a:solidFill>
              <a:latin typeface="Arial" pitchFamily="34" charset="0"/>
              <a:cs typeface="Arial" pitchFamily="34" charset="0"/>
            </a:endParaRPr>
          </a:p>
        </p:txBody>
      </p:sp>
      <p:graphicFrame>
        <p:nvGraphicFramePr>
          <p:cNvPr id="4" name="Table 3"/>
          <p:cNvGraphicFramePr>
            <a:graphicFrameLocks noGrp="1"/>
          </p:cNvGraphicFramePr>
          <p:nvPr/>
        </p:nvGraphicFramePr>
        <p:xfrm>
          <a:off x="41096" y="992242"/>
          <a:ext cx="9067800" cy="5408557"/>
        </p:xfrm>
        <a:graphic>
          <a:graphicData uri="http://schemas.openxmlformats.org/drawingml/2006/table">
            <a:tbl>
              <a:tblPr firstRow="1" bandRow="1">
                <a:tableStyleId>{2D5ABB26-0587-4C30-8999-92F81FD0307C}</a:tableStyleId>
              </a:tblPr>
              <a:tblGrid>
                <a:gridCol w="9067800"/>
              </a:tblGrid>
              <a:tr h="480816">
                <a:tc>
                  <a:txBody>
                    <a:bodyPr/>
                    <a:lstStyle/>
                    <a:p>
                      <a:endParaRPr lang="en-US" sz="1800" b="1" i="1" dirty="0">
                        <a:solidFill>
                          <a:schemeClr val="bg1"/>
                        </a:solidFill>
                        <a:latin typeface="Arial" pitchFamily="34" charset="0"/>
                        <a:cs typeface="Arial" pitchFamily="34" charset="0"/>
                      </a:endParaRPr>
                    </a:p>
                  </a:txBody>
                  <a:tcPr anchor="ctr"/>
                </a:tc>
              </a:tr>
              <a:tr h="4927741">
                <a:tc>
                  <a:txBody>
                    <a:bodyPr/>
                    <a:lstStyle/>
                    <a:p>
                      <a:pPr marL="344488" lvl="0" indent="-344488" eaLnBrk="1" fontAlgn="auto" hangingPunct="1">
                        <a:spcBef>
                          <a:spcPts val="100"/>
                        </a:spcBef>
                        <a:spcAft>
                          <a:spcPts val="100"/>
                        </a:spcAft>
                      </a:pPr>
                      <a:r>
                        <a:rPr lang="en-US" sz="1400" b="1" dirty="0" smtClean="0">
                          <a:latin typeface="Arial" pitchFamily="34" charset="0"/>
                          <a:cs typeface="Arial" pitchFamily="34" charset="0"/>
                        </a:rPr>
                        <a:t>Nuclear Physics</a:t>
                      </a:r>
                    </a:p>
                    <a:p>
                      <a:pPr marL="344488" marR="0" lvl="0" indent="1588" algn="l" defTabSz="914400" rtl="0" eaLnBrk="1" fontAlgn="auto" latinLnBrk="0" hangingPunct="1">
                        <a:lnSpc>
                          <a:spcPct val="100000"/>
                        </a:lnSpc>
                        <a:spcBef>
                          <a:spcPts val="100"/>
                        </a:spcBef>
                        <a:spcAft>
                          <a:spcPts val="500"/>
                        </a:spcAft>
                        <a:buClrTx/>
                        <a:buSzTx/>
                        <a:buFont typeface="Arial" pitchFamily="34" charset="0"/>
                        <a:buNone/>
                        <a:tabLst/>
                        <a:defRPr/>
                      </a:pPr>
                      <a:r>
                        <a:rPr lang="en-US" sz="1400" kern="1200" dirty="0" smtClean="0">
                          <a:latin typeface="Arial" pitchFamily="34" charset="0"/>
                          <a:cs typeface="Arial" pitchFamily="34" charset="0"/>
                        </a:rPr>
                        <a:t>Jefferson Lab is the world’s leading facility for exploring the fundamental nature of confined states of quarks and gluons, including the nucleons that comprise the mass of the visible universe,</a:t>
                      </a:r>
                      <a:r>
                        <a:rPr lang="en-US" sz="1400" kern="1200" baseline="0" dirty="0" smtClean="0">
                          <a:latin typeface="Arial" pitchFamily="34" charset="0"/>
                          <a:cs typeface="Arial" pitchFamily="34" charset="0"/>
                        </a:rPr>
                        <a:t> </a:t>
                      </a:r>
                      <a:r>
                        <a:rPr lang="en-US" sz="1400" baseline="0" dirty="0" smtClean="0">
                          <a:latin typeface="Arial" pitchFamily="34" charset="0"/>
                          <a:cs typeface="Arial" pitchFamily="34" charset="0"/>
                        </a:rPr>
                        <a:t>using continuous beams of high energy, polarized electrons. </a:t>
                      </a:r>
                      <a:r>
                        <a:rPr lang="en-US" sz="1400" kern="1200" dirty="0" smtClean="0">
                          <a:latin typeface="Arial" pitchFamily="34" charset="0"/>
                          <a:cs typeface="Arial" pitchFamily="34" charset="0"/>
                        </a:rPr>
                        <a:t> </a:t>
                      </a:r>
                    </a:p>
                    <a:p>
                      <a:pPr marL="344488" marR="0" lvl="0" indent="1588" algn="l" defTabSz="914400" rtl="0" eaLnBrk="1" fontAlgn="auto" latinLnBrk="0" hangingPunct="1">
                        <a:lnSpc>
                          <a:spcPct val="100000"/>
                        </a:lnSpc>
                        <a:spcBef>
                          <a:spcPts val="100"/>
                        </a:spcBef>
                        <a:spcAft>
                          <a:spcPts val="500"/>
                        </a:spcAft>
                        <a:buClrTx/>
                        <a:buSzTx/>
                        <a:buFont typeface="Arial" pitchFamily="34" charset="0"/>
                        <a:buNone/>
                        <a:tabLst/>
                        <a:defRPr/>
                      </a:pPr>
                      <a:endParaRPr lang="en-US" sz="800" dirty="0" smtClean="0">
                        <a:latin typeface="Arial" pitchFamily="34" charset="0"/>
                        <a:cs typeface="Arial" pitchFamily="34" charset="0"/>
                      </a:endParaRPr>
                    </a:p>
                    <a:p>
                      <a:pPr marL="344488" lvl="0" indent="-344488" eaLnBrk="1" fontAlgn="auto" hangingPunct="1">
                        <a:spcBef>
                          <a:spcPts val="100"/>
                        </a:spcBef>
                        <a:spcAft>
                          <a:spcPts val="500"/>
                        </a:spcAft>
                        <a:buFont typeface="Arial" pitchFamily="34" charset="0"/>
                        <a:buNone/>
                      </a:pPr>
                      <a:r>
                        <a:rPr lang="en-US" sz="1400" b="1" dirty="0" smtClean="0">
                          <a:latin typeface="Arial" pitchFamily="34" charset="0"/>
                          <a:cs typeface="Arial" pitchFamily="34" charset="0"/>
                        </a:rPr>
                        <a:t>Accelerator Science</a:t>
                      </a:r>
                    </a:p>
                    <a:p>
                      <a:pPr marL="344488" lvl="0" indent="1588" eaLnBrk="1" fontAlgn="auto" hangingPunct="1">
                        <a:spcBef>
                          <a:spcPts val="100"/>
                        </a:spcBef>
                        <a:spcAft>
                          <a:spcPts val="500"/>
                        </a:spcAft>
                        <a:buFont typeface="Arial" pitchFamily="34" charset="0"/>
                        <a:buNone/>
                      </a:pPr>
                      <a:r>
                        <a:rPr lang="en-US" sz="1400" dirty="0" smtClean="0">
                          <a:latin typeface="Arial" pitchFamily="34" charset="0"/>
                          <a:cs typeface="Arial" pitchFamily="34" charset="0"/>
                        </a:rPr>
                        <a:t>State-of-the-art superconducting,</a:t>
                      </a:r>
                      <a:r>
                        <a:rPr lang="en-US" sz="1400" baseline="0" dirty="0" smtClean="0">
                          <a:latin typeface="Arial" pitchFamily="34" charset="0"/>
                          <a:cs typeface="Arial" pitchFamily="34" charset="0"/>
                        </a:rPr>
                        <a:t> high current, continuous wave, multi pass linacs, including energy recovering linear accelerators.  Jefferson Lab leads the world in integrated operating experience of superconducting linear accelerators.  </a:t>
                      </a:r>
                      <a:endParaRPr lang="en-US" sz="1400" dirty="0" smtClean="0">
                        <a:latin typeface="Arial" pitchFamily="34" charset="0"/>
                        <a:cs typeface="Arial" pitchFamily="34" charset="0"/>
                      </a:endParaRPr>
                    </a:p>
                    <a:p>
                      <a:pPr marL="344488" lvl="0" indent="-344488" eaLnBrk="1" fontAlgn="auto" hangingPunct="1">
                        <a:spcBef>
                          <a:spcPts val="100"/>
                        </a:spcBef>
                        <a:spcAft>
                          <a:spcPts val="100"/>
                        </a:spcAft>
                      </a:pPr>
                      <a:endParaRPr lang="en-US" sz="1050" dirty="0" smtClean="0">
                        <a:latin typeface="Arial" pitchFamily="34" charset="0"/>
                        <a:cs typeface="Arial" pitchFamily="34" charset="0"/>
                      </a:endParaRPr>
                    </a:p>
                    <a:p>
                      <a:pPr marL="344488" lvl="0" indent="-344488" eaLnBrk="1" fontAlgn="auto" hangingPunct="1">
                        <a:spcBef>
                          <a:spcPts val="100"/>
                        </a:spcBef>
                        <a:spcAft>
                          <a:spcPts val="100"/>
                        </a:spcAft>
                      </a:pPr>
                      <a:r>
                        <a:rPr lang="en-US" sz="1400" b="1" dirty="0" smtClean="0">
                          <a:latin typeface="Arial" pitchFamily="34" charset="0"/>
                          <a:cs typeface="Arial" pitchFamily="34" charset="0"/>
                        </a:rPr>
                        <a:t>Applied Nuclear Science and Technology</a:t>
                      </a:r>
                    </a:p>
                    <a:p>
                      <a:pPr marL="344488" marR="0" lvl="0" indent="1588" algn="l" defTabSz="914400" rtl="0" eaLnBrk="1" fontAlgn="auto" latinLnBrk="0" hangingPunct="1">
                        <a:lnSpc>
                          <a:spcPct val="100000"/>
                        </a:lnSpc>
                        <a:spcBef>
                          <a:spcPts val="100"/>
                        </a:spcBef>
                        <a:spcAft>
                          <a:spcPts val="500"/>
                        </a:spcAft>
                        <a:buClrTx/>
                        <a:buSzTx/>
                        <a:buFont typeface="Arial" pitchFamily="34" charset="0"/>
                        <a:buNone/>
                        <a:tabLst/>
                        <a:defRPr/>
                      </a:pPr>
                      <a:r>
                        <a:rPr kumimoji="0" lang="en-US" sz="1400" u="none" strike="noStrike" kern="1200" cap="none" spc="0" normalizeH="0" baseline="0" noProof="0" dirty="0" smtClean="0">
                          <a:ln>
                            <a:noFill/>
                          </a:ln>
                          <a:effectLst/>
                          <a:uLnTx/>
                          <a:uFillTx/>
                          <a:latin typeface="Arial" pitchFamily="34" charset="0"/>
                          <a:cs typeface="Arial" pitchFamily="34" charset="0"/>
                        </a:rPr>
                        <a:t>The application of key technologies in accelerator, photon, and detector science enabled the development of advanced instruments and research tools, particularly, the high-power Free Electron Laser (FEL) using novel Energy Recovery Linac (ERL) technology.</a:t>
                      </a:r>
                    </a:p>
                    <a:p>
                      <a:pPr marL="344488" marR="0" lvl="0" indent="-344488" algn="l" defTabSz="914400" rtl="0" eaLnBrk="1" fontAlgn="auto" latinLnBrk="0" hangingPunct="1">
                        <a:lnSpc>
                          <a:spcPct val="100000"/>
                        </a:lnSpc>
                        <a:spcBef>
                          <a:spcPts val="100"/>
                        </a:spcBef>
                        <a:spcAft>
                          <a:spcPts val="100"/>
                        </a:spcAft>
                        <a:buClrTx/>
                        <a:buSzTx/>
                        <a:buFontTx/>
                        <a:buNone/>
                        <a:tabLst/>
                        <a:defRPr/>
                      </a:pPr>
                      <a:endParaRPr kumimoji="0" lang="en-US" sz="1050" u="none" strike="noStrike" kern="1200" cap="none" spc="0" normalizeH="0" baseline="0" noProof="0" dirty="0" smtClean="0">
                        <a:ln>
                          <a:noFill/>
                        </a:ln>
                        <a:effectLst/>
                        <a:uLnTx/>
                        <a:uFillTx/>
                        <a:latin typeface="Arial" pitchFamily="34" charset="0"/>
                        <a:cs typeface="Arial" pitchFamily="34" charset="0"/>
                      </a:endParaRPr>
                    </a:p>
                    <a:p>
                      <a:pPr marL="344488" marR="0" lvl="0" indent="-344488" algn="l" defTabSz="914400" rtl="0" eaLnBrk="1" fontAlgn="auto" latinLnBrk="0" hangingPunct="1">
                        <a:lnSpc>
                          <a:spcPct val="100000"/>
                        </a:lnSpc>
                        <a:spcBef>
                          <a:spcPts val="100"/>
                        </a:spcBef>
                        <a:spcAft>
                          <a:spcPts val="100"/>
                        </a:spcAft>
                        <a:buClrTx/>
                        <a:buSzTx/>
                        <a:buFontTx/>
                        <a:buNone/>
                        <a:tabLst/>
                        <a:defRPr/>
                      </a:pPr>
                      <a:r>
                        <a:rPr kumimoji="0" lang="en-US" sz="1400" b="1" u="none" strike="noStrike" kern="1200" cap="none" spc="0" normalizeH="0" baseline="0" noProof="0" dirty="0" smtClean="0">
                          <a:ln>
                            <a:noFill/>
                          </a:ln>
                          <a:effectLst/>
                          <a:uLnTx/>
                          <a:uFillTx/>
                          <a:latin typeface="Arial" pitchFamily="34" charset="0"/>
                          <a:cs typeface="Arial" pitchFamily="34" charset="0"/>
                        </a:rPr>
                        <a:t>Large-Scale User Facilities</a:t>
                      </a:r>
                    </a:p>
                    <a:p>
                      <a:pPr marL="344488" marR="0" lvl="0" indent="1588" algn="l" defTabSz="914400" rtl="0" eaLnBrk="1" fontAlgn="auto" latinLnBrk="0" hangingPunct="1">
                        <a:lnSpc>
                          <a:spcPct val="100000"/>
                        </a:lnSpc>
                        <a:spcBef>
                          <a:spcPts val="100"/>
                        </a:spcBef>
                        <a:spcAft>
                          <a:spcPts val="500"/>
                        </a:spcAft>
                        <a:buClrTx/>
                        <a:buSzTx/>
                        <a:buFont typeface="Arial" pitchFamily="34" charset="0"/>
                        <a:buNone/>
                        <a:tabLst/>
                        <a:defRPr/>
                      </a:pPr>
                      <a:r>
                        <a:rPr kumimoji="0" lang="en-US" sz="1400" u="none" strike="noStrike" kern="1200" cap="none" spc="0" normalizeH="0" baseline="0" noProof="0" dirty="0" smtClean="0">
                          <a:ln>
                            <a:noFill/>
                          </a:ln>
                          <a:effectLst/>
                          <a:uLnTx/>
                          <a:uFillTx/>
                          <a:latin typeface="Arial" pitchFamily="34" charset="0"/>
                          <a:cs typeface="Arial" pitchFamily="34" charset="0"/>
                        </a:rPr>
                        <a:t>The expertise in building CEBAF has led to the design of an upgrade that doubles the energy and will provide a unique facility that will enable continuing world leading nuclear physics research for several decades to come</a:t>
                      </a:r>
                      <a:r>
                        <a:rPr kumimoji="0" lang="en-US" sz="1300" u="none" strike="noStrike" kern="1200" cap="none" spc="0" normalizeH="0" baseline="0" noProof="0" dirty="0" smtClean="0">
                          <a:ln>
                            <a:noFill/>
                          </a:ln>
                          <a:effectLst/>
                          <a:uLnTx/>
                          <a:uFillTx/>
                          <a:latin typeface="Arial" pitchFamily="34" charset="0"/>
                          <a:cs typeface="Arial" pitchFamily="34" charset="0"/>
                        </a:rPr>
                        <a:t>.</a:t>
                      </a:r>
                      <a:endParaRPr kumimoji="0" lang="en-US" sz="13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txBody>
                  <a:tcPr marL="274320"/>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noAutofit/>
          </a:bodyPr>
          <a:lstStyle/>
          <a:p>
            <a:pPr>
              <a:defRPr/>
            </a:pPr>
            <a:r>
              <a:rPr lang="en-US" sz="2400" dirty="0" smtClean="0">
                <a:latin typeface="Arial" pitchFamily="34" charset="0"/>
                <a:cs typeface="Arial" pitchFamily="34" charset="0"/>
              </a:rPr>
              <a:t>Core Capability Proposal</a:t>
            </a:r>
            <a:r>
              <a:rPr lang="en-US" sz="2800" dirty="0" smtClean="0">
                <a:solidFill>
                  <a:schemeClr val="accent1">
                    <a:lumMod val="50000"/>
                  </a:schemeClr>
                </a:solidFill>
                <a:cs typeface="Arial" pitchFamily="34" charset="0"/>
              </a:rPr>
              <a:t/>
            </a:r>
            <a:br>
              <a:rPr lang="en-US" sz="2800" dirty="0" smtClean="0">
                <a:solidFill>
                  <a:schemeClr val="accent1">
                    <a:lumMod val="50000"/>
                  </a:schemeClr>
                </a:solidFill>
                <a:cs typeface="Arial" pitchFamily="34" charset="0"/>
              </a:rPr>
            </a:br>
            <a:r>
              <a:rPr lang="en-US" sz="2800" dirty="0" smtClean="0">
                <a:solidFill>
                  <a:srgbClr val="0070C0"/>
                </a:solidFill>
                <a:cs typeface="Arial" pitchFamily="34" charset="0"/>
              </a:rPr>
              <a:t>Photon Science</a:t>
            </a:r>
            <a:endParaRPr lang="en-US" sz="2800" dirty="0">
              <a:solidFill>
                <a:srgbClr val="0070C0"/>
              </a:solidFill>
            </a:endParaRPr>
          </a:p>
        </p:txBody>
      </p:sp>
      <p:cxnSp>
        <p:nvCxnSpPr>
          <p:cNvPr id="8" name="Straight Connector 7"/>
          <p:cNvCxnSpPr/>
          <p:nvPr/>
        </p:nvCxnSpPr>
        <p:spPr bwMode="auto">
          <a:xfrm>
            <a:off x="1524000" y="609600"/>
            <a:ext cx="1371600" cy="0"/>
          </a:xfrm>
          <a:prstGeom prst="line">
            <a:avLst/>
          </a:prstGeom>
          <a:noFill/>
          <a:ln w="12700" cap="flat" cmpd="sng" algn="ctr">
            <a:noFill/>
            <a:prstDash val="solid"/>
            <a:round/>
            <a:headEnd type="none" w="med" len="med"/>
            <a:tailEnd type="none" w="med" len="med"/>
          </a:ln>
          <a:effectLst/>
        </p:spPr>
      </p:cxnSp>
      <p:cxnSp>
        <p:nvCxnSpPr>
          <p:cNvPr id="10" name="Straight Connector 9"/>
          <p:cNvCxnSpPr/>
          <p:nvPr/>
        </p:nvCxnSpPr>
        <p:spPr bwMode="auto">
          <a:xfrm>
            <a:off x="6781800" y="1676400"/>
            <a:ext cx="1143000" cy="152400"/>
          </a:xfrm>
          <a:prstGeom prst="line">
            <a:avLst/>
          </a:prstGeom>
          <a:noFill/>
          <a:ln w="12700" cap="flat" cmpd="sng" algn="ctr">
            <a:noFill/>
            <a:prstDash val="solid"/>
            <a:round/>
            <a:headEnd type="none" w="med" len="med"/>
            <a:tailEnd type="none" w="med" len="med"/>
          </a:ln>
          <a:effectLst/>
        </p:spPr>
      </p:cxnSp>
      <p:graphicFrame>
        <p:nvGraphicFramePr>
          <p:cNvPr id="6" name="Table 5"/>
          <p:cNvGraphicFramePr>
            <a:graphicFrameLocks noGrp="1"/>
          </p:cNvGraphicFramePr>
          <p:nvPr/>
        </p:nvGraphicFramePr>
        <p:xfrm>
          <a:off x="-228600" y="914400"/>
          <a:ext cx="9067800" cy="5440680"/>
        </p:xfrm>
        <a:graphic>
          <a:graphicData uri="http://schemas.openxmlformats.org/drawingml/2006/table">
            <a:tbl>
              <a:tblPr firstRow="1" bandRow="1">
                <a:tableStyleId>{2D5ABB26-0587-4C30-8999-92F81FD0307C}</a:tableStyleId>
              </a:tblPr>
              <a:tblGrid>
                <a:gridCol w="9067800"/>
              </a:tblGrid>
              <a:tr h="4824567">
                <a:tc>
                  <a:txBody>
                    <a:bodyPr/>
                    <a:lstStyle/>
                    <a:p>
                      <a:pPr marL="342900" marR="0" lvl="0"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400" u="none" strike="noStrike" kern="0" cap="none" spc="0" normalizeH="0" baseline="0" noProof="0" dirty="0" smtClean="0">
                          <a:ln>
                            <a:noFill/>
                          </a:ln>
                          <a:effectLst/>
                          <a:uLnTx/>
                          <a:uFillTx/>
                          <a:latin typeface="Arial" pitchFamily="34" charset="0"/>
                          <a:cs typeface="Arial" pitchFamily="34" charset="0"/>
                        </a:rPr>
                        <a:t>New VUV FEL facility implemented</a:t>
                      </a:r>
                    </a:p>
                    <a:p>
                      <a:pPr marL="8001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400" u="none" strike="noStrike" kern="0" cap="none" spc="0" normalizeH="0" baseline="0" noProof="0" dirty="0" smtClean="0">
                          <a:ln>
                            <a:noFill/>
                          </a:ln>
                          <a:effectLst/>
                          <a:uLnTx/>
                          <a:uFillTx/>
                          <a:latin typeface="Arial" pitchFamily="34" charset="0"/>
                          <a:cs typeface="Arial" pitchFamily="34" charset="0"/>
                        </a:rPr>
                        <a:t>100W at 300nm in fundamental </a:t>
                      </a:r>
                    </a:p>
                    <a:p>
                      <a:pPr marL="800100" marR="0" lvl="1" indent="-342900" algn="l" defTabSz="914400" rtl="0" eaLnBrk="1" fontAlgn="base" latinLnBrk="0" hangingPunct="1">
                        <a:lnSpc>
                          <a:spcPct val="100000"/>
                        </a:lnSpc>
                        <a:spcBef>
                          <a:spcPts val="600"/>
                        </a:spcBef>
                        <a:spcAft>
                          <a:spcPct val="0"/>
                        </a:spcAft>
                        <a:buClrTx/>
                        <a:buSzTx/>
                        <a:buFont typeface="Arial" pitchFamily="34" charset="0"/>
                        <a:buNone/>
                        <a:tabLst/>
                        <a:defRPr/>
                      </a:pPr>
                      <a:r>
                        <a:rPr kumimoji="0" lang="en-US" sz="1400" u="none" strike="noStrike" kern="0" cap="none" spc="0" normalizeH="0" baseline="0" noProof="0" dirty="0" smtClean="0">
                          <a:ln>
                            <a:noFill/>
                          </a:ln>
                          <a:effectLst/>
                          <a:uLnTx/>
                          <a:uFillTx/>
                          <a:latin typeface="Arial" pitchFamily="34" charset="0"/>
                          <a:cs typeface="Arial" pitchFamily="34" charset="0"/>
                          <a:sym typeface="Wingdings 3"/>
                        </a:rPr>
                        <a:t>          100mW (3</a:t>
                      </a:r>
                      <a:r>
                        <a:rPr kumimoji="0" lang="en-US" sz="1400" u="none" strike="noStrike" kern="0" cap="none" spc="0" normalizeH="0" baseline="30000" noProof="0" dirty="0" smtClean="0">
                          <a:ln>
                            <a:noFill/>
                          </a:ln>
                          <a:effectLst/>
                          <a:uLnTx/>
                          <a:uFillTx/>
                          <a:latin typeface="Arial" pitchFamily="34" charset="0"/>
                          <a:cs typeface="Arial" pitchFamily="34" charset="0"/>
                          <a:sym typeface="Wingdings 3"/>
                        </a:rPr>
                        <a:t>rd</a:t>
                      </a:r>
                      <a:r>
                        <a:rPr kumimoji="0" lang="en-US" sz="1400" u="none" strike="noStrike" kern="0" cap="none" spc="0" normalizeH="0" baseline="0" noProof="0" dirty="0" smtClean="0">
                          <a:ln>
                            <a:noFill/>
                          </a:ln>
                          <a:effectLst/>
                          <a:uLnTx/>
                          <a:uFillTx/>
                          <a:latin typeface="Arial" pitchFamily="34" charset="0"/>
                          <a:cs typeface="Arial" pitchFamily="34" charset="0"/>
                          <a:sym typeface="Wingdings 3"/>
                        </a:rPr>
                        <a:t> harmonic)</a:t>
                      </a:r>
                      <a:r>
                        <a:rPr kumimoji="0" lang="en-US" sz="1400" u="none" strike="noStrike" kern="0" cap="none" spc="0" normalizeH="0" baseline="0" noProof="0" dirty="0" smtClean="0">
                          <a:ln>
                            <a:noFill/>
                          </a:ln>
                          <a:effectLst/>
                          <a:uLnTx/>
                          <a:uFillTx/>
                          <a:latin typeface="Arial" pitchFamily="34" charset="0"/>
                          <a:cs typeface="Arial" pitchFamily="34" charset="0"/>
                        </a:rPr>
                        <a:t> </a:t>
                      </a:r>
                      <a:r>
                        <a:rPr kumimoji="0" lang="en-US" sz="1400" u="none" strike="noStrike" kern="0" cap="none" spc="0" normalizeH="0" baseline="0" noProof="0" dirty="0" smtClean="0">
                          <a:ln>
                            <a:noFill/>
                          </a:ln>
                          <a:effectLst/>
                          <a:uLnTx/>
                          <a:uFillTx/>
                          <a:latin typeface="Arial" pitchFamily="34" charset="0"/>
                          <a:cs typeface="Arial" pitchFamily="34" charset="0"/>
                          <a:sym typeface="Wingdings 3"/>
                        </a:rPr>
                        <a:t> @ 10eV (100nm)</a:t>
                      </a:r>
                      <a:endParaRPr kumimoji="0" lang="en-US" sz="1400" u="none" strike="noStrike" kern="0" cap="none" spc="0" normalizeH="0" baseline="0" noProof="0" dirty="0" smtClean="0">
                        <a:ln>
                          <a:noFill/>
                        </a:ln>
                        <a:effectLst/>
                        <a:uLnTx/>
                        <a:uFillTx/>
                        <a:latin typeface="Arial" pitchFamily="34" charset="0"/>
                        <a:cs typeface="Arial" pitchFamily="34" charset="0"/>
                      </a:endParaRPr>
                    </a:p>
                    <a:p>
                      <a:pPr marL="800100" marR="0" lvl="1" indent="-342900" algn="l" defTabSz="914400" rtl="0" eaLnBrk="1" fontAlgn="base" latinLnBrk="0" hangingPunct="1">
                        <a:lnSpc>
                          <a:spcPct val="100000"/>
                        </a:lnSpc>
                        <a:spcBef>
                          <a:spcPts val="600"/>
                        </a:spcBef>
                        <a:spcAft>
                          <a:spcPts val="600"/>
                        </a:spcAft>
                        <a:buClrTx/>
                        <a:buSzTx/>
                        <a:buFont typeface="Arial" pitchFamily="34" charset="0"/>
                        <a:buChar char="–"/>
                        <a:tabLst/>
                        <a:defRPr/>
                      </a:pPr>
                      <a:r>
                        <a:rPr kumimoji="0" lang="en-US" sz="1400" u="none" strike="noStrike" kern="0" cap="none" spc="0" normalizeH="0" baseline="0" noProof="0" dirty="0" smtClean="0">
                          <a:ln>
                            <a:noFill/>
                          </a:ln>
                          <a:effectLst/>
                          <a:uLnTx/>
                          <a:uFillTx/>
                          <a:latin typeface="Arial" pitchFamily="34" charset="0"/>
                          <a:cs typeface="Arial" pitchFamily="34" charset="0"/>
                        </a:rPr>
                        <a:t> Photon beam transport lines completed</a:t>
                      </a:r>
                    </a:p>
                    <a:p>
                      <a:pPr marL="342900" marR="0" lvl="0" indent="-342900" algn="l" defTabSz="914400" rtl="0" eaLnBrk="1" fontAlgn="base" latinLnBrk="0" hangingPunct="1">
                        <a:lnSpc>
                          <a:spcPct val="100000"/>
                        </a:lnSpc>
                        <a:spcBef>
                          <a:spcPts val="0"/>
                        </a:spcBef>
                        <a:spcAft>
                          <a:spcPct val="0"/>
                        </a:spcAft>
                        <a:buClrTx/>
                        <a:buSzTx/>
                        <a:buFont typeface="Arial" pitchFamily="34" charset="0"/>
                        <a:buChar char="•"/>
                        <a:tabLst/>
                        <a:defRPr/>
                      </a:pPr>
                      <a:r>
                        <a:rPr kumimoji="0" lang="en-US" sz="1400" u="none" strike="noStrike" kern="0" cap="none" spc="0" normalizeH="0" baseline="0" noProof="0" dirty="0" smtClean="0">
                          <a:ln>
                            <a:noFill/>
                          </a:ln>
                          <a:effectLst/>
                          <a:uLnTx/>
                          <a:uFillTx/>
                          <a:latin typeface="Arial" pitchFamily="34" charset="0"/>
                          <a:cs typeface="Arial" pitchFamily="34" charset="0"/>
                        </a:rPr>
                        <a:t>Unique science capability in the </a:t>
                      </a:r>
                      <a:r>
                        <a:rPr kumimoji="0" lang="en-US" sz="1400" u="none" strike="noStrike" kern="0" cap="none" spc="0" normalizeH="0" baseline="0" noProof="0" dirty="0" smtClean="0">
                          <a:ln>
                            <a:noFill/>
                          </a:ln>
                          <a:effectLst/>
                          <a:uLnTx/>
                          <a:uFillTx/>
                          <a:latin typeface="Arial" pitchFamily="34" charset="0"/>
                          <a:cs typeface="Arial" pitchFamily="34" charset="0"/>
                        </a:rPr>
                        <a:t>world  - </a:t>
                      </a:r>
                      <a:r>
                        <a:rPr kumimoji="0" lang="en-US" sz="1400" u="none" strike="noStrike" kern="0" cap="none" spc="0" normalizeH="0" baseline="0" noProof="0" dirty="0" smtClean="0">
                          <a:ln>
                            <a:noFill/>
                          </a:ln>
                          <a:effectLst/>
                          <a:uLnTx/>
                          <a:uFillTx/>
                          <a:latin typeface="Arial" pitchFamily="34" charset="0"/>
                          <a:cs typeface="Arial" pitchFamily="34" charset="0"/>
                        </a:rPr>
                        <a:t>complements </a:t>
                      </a:r>
                    </a:p>
                    <a:p>
                      <a:pPr marL="342900" marR="0" lvl="0" indent="-342900" algn="l" defTabSz="914400" rtl="0" eaLnBrk="1" fontAlgn="base" latinLnBrk="0" hangingPunct="1">
                        <a:lnSpc>
                          <a:spcPct val="100000"/>
                        </a:lnSpc>
                        <a:spcBef>
                          <a:spcPts val="0"/>
                        </a:spcBef>
                        <a:spcAft>
                          <a:spcPct val="0"/>
                        </a:spcAft>
                        <a:buClrTx/>
                        <a:buSzTx/>
                        <a:buFont typeface="Arial" pitchFamily="34" charset="0"/>
                        <a:buNone/>
                        <a:tabLst/>
                        <a:defRPr/>
                      </a:pPr>
                      <a:r>
                        <a:rPr kumimoji="0" lang="en-US" sz="1400" u="none" strike="noStrike" kern="0" cap="none" spc="0" normalizeH="0" baseline="0" noProof="0" dirty="0" smtClean="0">
                          <a:ln>
                            <a:noFill/>
                          </a:ln>
                          <a:effectLst/>
                          <a:uLnTx/>
                          <a:uFillTx/>
                          <a:latin typeface="Arial" pitchFamily="34" charset="0"/>
                          <a:cs typeface="Arial" pitchFamily="34" charset="0"/>
                        </a:rPr>
                        <a:t>       and enhances present BES program</a:t>
                      </a:r>
                    </a:p>
                    <a:p>
                      <a:pPr marL="342900" marR="0" lvl="0"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400" u="none" strike="noStrike" kern="0" cap="none" spc="0" normalizeH="0" baseline="0" noProof="0" dirty="0" smtClean="0">
                          <a:ln>
                            <a:noFill/>
                          </a:ln>
                          <a:effectLst/>
                          <a:uLnTx/>
                          <a:uFillTx/>
                          <a:latin typeface="Arial" pitchFamily="34" charset="0"/>
                          <a:cs typeface="Arial" pitchFamily="34" charset="0"/>
                        </a:rPr>
                        <a:t>Pilot science program in FY11 </a:t>
                      </a:r>
                    </a:p>
                    <a:p>
                      <a:pPr marL="8001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400" u="none" strike="noStrike" kern="0" cap="none" spc="0" normalizeH="0" baseline="0" noProof="0" dirty="0" smtClean="0">
                          <a:ln>
                            <a:noFill/>
                          </a:ln>
                          <a:effectLst/>
                          <a:uLnTx/>
                          <a:uFillTx/>
                          <a:latin typeface="Arial" pitchFamily="34" charset="0"/>
                          <a:cs typeface="Arial" pitchFamily="34" charset="0"/>
                        </a:rPr>
                        <a:t>Commonwealth of Virginia funds</a:t>
                      </a:r>
                    </a:p>
                    <a:p>
                      <a:pPr marL="8001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400" u="none" strike="noStrike" kern="0" cap="none" spc="0" normalizeH="0" baseline="0" noProof="0" dirty="0" smtClean="0">
                          <a:ln>
                            <a:noFill/>
                          </a:ln>
                          <a:effectLst/>
                          <a:uLnTx/>
                          <a:uFillTx/>
                          <a:latin typeface="Arial" pitchFamily="34" charset="0"/>
                          <a:cs typeface="Arial" pitchFamily="34" charset="0"/>
                        </a:rPr>
                        <a:t>Director’s review</a:t>
                      </a:r>
                    </a:p>
                    <a:p>
                      <a:pPr marL="8001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400" u="none" strike="noStrike" kern="0" cap="none" spc="0" normalizeH="0" baseline="0" noProof="0" dirty="0" smtClean="0">
                          <a:ln>
                            <a:noFill/>
                          </a:ln>
                          <a:effectLst/>
                          <a:uLnTx/>
                          <a:uFillTx/>
                          <a:latin typeface="Arial" pitchFamily="34" charset="0"/>
                          <a:cs typeface="Arial" pitchFamily="34" charset="0"/>
                        </a:rPr>
                        <a:t>Three experiments:</a:t>
                      </a:r>
                    </a:p>
                    <a:p>
                      <a:pPr marL="1143000" marR="0" lvl="2"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400" u="none" strike="noStrike" kern="0" cap="none" spc="0" normalizeH="0" baseline="0" noProof="0" dirty="0" smtClean="0">
                          <a:ln>
                            <a:noFill/>
                          </a:ln>
                          <a:effectLst/>
                          <a:uLnTx/>
                          <a:uFillTx/>
                          <a:latin typeface="Arial" pitchFamily="34" charset="0"/>
                          <a:cs typeface="Arial" pitchFamily="34" charset="0"/>
                        </a:rPr>
                        <a:t>Trace Kr detection (Argonne)</a:t>
                      </a:r>
                    </a:p>
                    <a:p>
                      <a:pPr marL="1143000" marR="0" lvl="2"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400" u="none" strike="noStrike" kern="0" cap="none" spc="0" normalizeH="0" baseline="0" noProof="0" dirty="0" smtClean="0">
                          <a:ln>
                            <a:noFill/>
                          </a:ln>
                          <a:effectLst/>
                          <a:uLnTx/>
                          <a:uFillTx/>
                          <a:latin typeface="Arial" pitchFamily="34" charset="0"/>
                          <a:cs typeface="Arial" pitchFamily="34" charset="0"/>
                        </a:rPr>
                        <a:t>Photoemission spectroscopy  (Brookhaven)</a:t>
                      </a:r>
                    </a:p>
                    <a:p>
                      <a:pPr marL="1143000" marR="0" lvl="2"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400" u="none" strike="noStrike" kern="0" cap="none" spc="0" normalizeH="0" baseline="0" noProof="0" dirty="0" smtClean="0">
                          <a:ln>
                            <a:noFill/>
                          </a:ln>
                          <a:effectLst/>
                          <a:uLnTx/>
                          <a:uFillTx/>
                          <a:latin typeface="Arial" pitchFamily="34" charset="0"/>
                          <a:cs typeface="Arial" pitchFamily="34" charset="0"/>
                        </a:rPr>
                        <a:t>Combustion dynamics (Sandia)</a:t>
                      </a:r>
                    </a:p>
                    <a:p>
                      <a:pPr marL="342900" marR="0" lvl="0"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400" u="none" strike="noStrike" kern="0" cap="none" spc="0" normalizeH="0" baseline="0" noProof="0" dirty="0" smtClean="0">
                          <a:ln>
                            <a:noFill/>
                          </a:ln>
                          <a:effectLst/>
                          <a:uLnTx/>
                          <a:uFillTx/>
                          <a:latin typeface="Arial" pitchFamily="34" charset="0"/>
                          <a:cs typeface="Arial" pitchFamily="34" charset="0"/>
                        </a:rPr>
                        <a:t>New core capabilities associated with VUV FEL facility (request denied)</a:t>
                      </a:r>
                    </a:p>
                    <a:p>
                      <a:pPr marL="8001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400" u="none" strike="noStrike" kern="0" cap="none" spc="0" normalizeH="0" baseline="0" noProof="0" dirty="0" smtClean="0">
                          <a:ln>
                            <a:noFill/>
                          </a:ln>
                          <a:effectLst/>
                          <a:uLnTx/>
                          <a:uFillTx/>
                          <a:latin typeface="Arial" pitchFamily="34" charset="0"/>
                          <a:cs typeface="Arial" pitchFamily="34" charset="0"/>
                        </a:rPr>
                        <a:t>Chemical and Molecular Science</a:t>
                      </a:r>
                    </a:p>
                    <a:p>
                      <a:pPr marL="8001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400" u="none" strike="noStrike" kern="0" cap="none" spc="0" normalizeH="0" baseline="0" noProof="0" dirty="0" smtClean="0">
                          <a:ln>
                            <a:noFill/>
                          </a:ln>
                          <a:effectLst/>
                          <a:uLnTx/>
                          <a:uFillTx/>
                          <a:latin typeface="Arial" pitchFamily="34" charset="0"/>
                          <a:cs typeface="Arial" pitchFamily="34" charset="0"/>
                        </a:rPr>
                        <a:t>Condensed Matter Physics and Materials Science</a:t>
                      </a:r>
                    </a:p>
                    <a:p>
                      <a:pPr marL="342900" marR="0" lvl="0"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400" u="none" strike="noStrike" kern="0" cap="none" spc="0" normalizeH="0" baseline="0" noProof="0" dirty="0" smtClean="0">
                          <a:ln>
                            <a:noFill/>
                          </a:ln>
                          <a:effectLst/>
                          <a:uLnTx/>
                          <a:uFillTx/>
                          <a:latin typeface="Arial" pitchFamily="34" charset="0"/>
                          <a:cs typeface="Arial" pitchFamily="34" charset="0"/>
                        </a:rPr>
                        <a:t>Organize photon science user community in the Southeast</a:t>
                      </a:r>
                    </a:p>
                    <a:p>
                      <a:pPr marL="8001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400" u="none" strike="noStrike" kern="0" cap="none" spc="0" normalizeH="0" baseline="0" noProof="0" dirty="0" smtClean="0">
                          <a:ln>
                            <a:noFill/>
                          </a:ln>
                          <a:effectLst/>
                          <a:uLnTx/>
                          <a:uFillTx/>
                          <a:latin typeface="Arial" pitchFamily="34" charset="0"/>
                          <a:cs typeface="Arial" pitchFamily="34" charset="0"/>
                        </a:rPr>
                        <a:t>Establish extended scientific team with demonstrated expertise</a:t>
                      </a:r>
                    </a:p>
                    <a:p>
                      <a:pPr marL="8001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1400" u="none" strike="noStrike" kern="0" cap="none" spc="0" normalizeH="0" baseline="0" noProof="0" dirty="0" smtClean="0">
                          <a:ln>
                            <a:noFill/>
                          </a:ln>
                          <a:effectLst/>
                          <a:uLnTx/>
                          <a:uFillTx/>
                          <a:latin typeface="Arial" pitchFamily="34" charset="0"/>
                          <a:cs typeface="Arial" pitchFamily="34" charset="0"/>
                        </a:rPr>
                        <a:t>Reconsider assignment of core capability?        </a:t>
                      </a:r>
                      <a:endParaRPr kumimoji="0" lang="en-US" sz="14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txBody>
                  <a:tcPr marL="457200"/>
                </a:tc>
              </a:tr>
            </a:tbl>
          </a:graphicData>
        </a:graphic>
      </p:graphicFrame>
      <p:pic>
        <p:nvPicPr>
          <p:cNvPr id="9" name="Picture 1"/>
          <p:cNvPicPr>
            <a:picLocks noChangeAspect="1" noChangeArrowheads="1"/>
          </p:cNvPicPr>
          <p:nvPr/>
        </p:nvPicPr>
        <p:blipFill>
          <a:blip r:embed="rId3" cstate="print"/>
          <a:srcRect/>
          <a:stretch>
            <a:fillRect/>
          </a:stretch>
        </p:blipFill>
        <p:spPr bwMode="auto">
          <a:xfrm>
            <a:off x="4876800" y="1261055"/>
            <a:ext cx="3962400" cy="2874171"/>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11" name="TextBox 10"/>
          <p:cNvSpPr txBox="1"/>
          <p:nvPr/>
        </p:nvSpPr>
        <p:spPr>
          <a:xfrm>
            <a:off x="6019800" y="838200"/>
            <a:ext cx="2225289" cy="338554"/>
          </a:xfrm>
          <a:prstGeom prst="rect">
            <a:avLst/>
          </a:prstGeom>
          <a:noFill/>
        </p:spPr>
        <p:txBody>
          <a:bodyPr wrap="none" rtlCol="0">
            <a:spAutoFit/>
          </a:bodyPr>
          <a:lstStyle/>
          <a:p>
            <a:r>
              <a:rPr lang="en-US" sz="1600" b="1" dirty="0" err="1" smtClean="0">
                <a:latin typeface="Arial" pitchFamily="34" charset="0"/>
                <a:cs typeface="Arial" pitchFamily="34" charset="0"/>
              </a:rPr>
              <a:t>Beamline</a:t>
            </a:r>
            <a:r>
              <a:rPr lang="en-US" sz="1600" b="1" dirty="0" smtClean="0">
                <a:latin typeface="Arial" pitchFamily="34" charset="0"/>
                <a:cs typeface="Arial" pitchFamily="34" charset="0"/>
              </a:rPr>
              <a:t> Brightness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33400"/>
          </a:xfrm>
        </p:spPr>
        <p:txBody>
          <a:bodyPr>
            <a:normAutofit fontScale="90000"/>
          </a:bodyPr>
          <a:lstStyle/>
          <a:p>
            <a:r>
              <a:rPr lang="en-US" sz="2800" dirty="0" smtClean="0">
                <a:latin typeface="Arial" pitchFamily="34" charset="0"/>
                <a:cs typeface="Arial" pitchFamily="34" charset="0"/>
              </a:rPr>
              <a:t>Strategy for the Future:</a:t>
            </a:r>
            <a:br>
              <a:rPr lang="en-US" sz="2800" dirty="0" smtClean="0">
                <a:latin typeface="Arial" pitchFamily="34" charset="0"/>
                <a:cs typeface="Arial" pitchFamily="34" charset="0"/>
              </a:rPr>
            </a:br>
            <a:r>
              <a:rPr lang="en-US" sz="2900" dirty="0" smtClean="0">
                <a:solidFill>
                  <a:srgbClr val="0070C0"/>
                </a:solidFill>
                <a:latin typeface="Arial" pitchFamily="34" charset="0"/>
                <a:cs typeface="Arial" pitchFamily="34" charset="0"/>
              </a:rPr>
              <a:t>Major Scientific Initiatives</a:t>
            </a:r>
            <a:endParaRPr lang="en-US" sz="2900" dirty="0">
              <a:solidFill>
                <a:srgbClr val="0070C0"/>
              </a:solidFill>
              <a:latin typeface="Arial" pitchFamily="34" charset="0"/>
              <a:cs typeface="Arial" pitchFamily="34" charset="0"/>
            </a:endParaRPr>
          </a:p>
        </p:txBody>
      </p:sp>
      <p:graphicFrame>
        <p:nvGraphicFramePr>
          <p:cNvPr id="5" name="Table 4"/>
          <p:cNvGraphicFramePr>
            <a:graphicFrameLocks noGrp="1"/>
          </p:cNvGraphicFramePr>
          <p:nvPr/>
        </p:nvGraphicFramePr>
        <p:xfrm>
          <a:off x="0" y="914400"/>
          <a:ext cx="9144000" cy="5486400"/>
        </p:xfrm>
        <a:graphic>
          <a:graphicData uri="http://schemas.openxmlformats.org/drawingml/2006/table">
            <a:tbl>
              <a:tblPr firstRow="1" bandRow="1">
                <a:tableStyleId>{2D5ABB26-0587-4C30-8999-92F81FD0307C}</a:tableStyleId>
              </a:tblPr>
              <a:tblGrid>
                <a:gridCol w="9144000"/>
              </a:tblGrid>
              <a:tr h="619365">
                <a:tc>
                  <a:txBody>
                    <a:bodyPr/>
                    <a:lstStyle/>
                    <a:p>
                      <a:r>
                        <a:rPr lang="en-US" sz="2000" b="1" dirty="0" smtClean="0">
                          <a:solidFill>
                            <a:schemeClr val="tx1"/>
                          </a:solidFill>
                          <a:latin typeface="Arial" pitchFamily="34" charset="0"/>
                          <a:cs typeface="Arial" pitchFamily="34" charset="0"/>
                        </a:rPr>
                        <a:t>  Overview</a:t>
                      </a:r>
                      <a:endParaRPr lang="en-US" sz="2000" b="1" dirty="0">
                        <a:solidFill>
                          <a:schemeClr val="tx1"/>
                        </a:solidFill>
                        <a:latin typeface="Arial" pitchFamily="34" charset="0"/>
                        <a:cs typeface="Arial" pitchFamily="34" charset="0"/>
                      </a:endParaRPr>
                    </a:p>
                  </a:txBody>
                  <a:tcPr anchor="ctr"/>
                </a:tc>
              </a:tr>
              <a:tr h="4867035">
                <a:tc>
                  <a:txBody>
                    <a:bodyPr/>
                    <a:lstStyle/>
                    <a:p>
                      <a:pPr marL="342900" marR="0" lvl="0" indent="-342900" algn="l" defTabSz="914400" rtl="0" eaLnBrk="1" fontAlgn="base" latinLnBrk="0" hangingPunct="1">
                        <a:lnSpc>
                          <a:spcPct val="80000"/>
                        </a:lnSpc>
                        <a:spcBef>
                          <a:spcPts val="600"/>
                        </a:spcBef>
                        <a:spcAft>
                          <a:spcPct val="0"/>
                        </a:spcAft>
                        <a:buClrTx/>
                        <a:buSzTx/>
                        <a:buFontTx/>
                        <a:buChar char="•"/>
                        <a:tabLst/>
                        <a:defRPr/>
                      </a:pPr>
                      <a:r>
                        <a:rPr kumimoji="0" lang="en-US" sz="2000" u="none" strike="noStrike" kern="0" cap="none" spc="0" normalizeH="0" baseline="0" noProof="0" dirty="0" smtClean="0">
                          <a:ln>
                            <a:noFill/>
                          </a:ln>
                          <a:effectLst/>
                          <a:uLnTx/>
                          <a:uFillTx/>
                          <a:latin typeface="Arial" pitchFamily="34" charset="0"/>
                          <a:cs typeface="Arial" pitchFamily="34" charset="0"/>
                        </a:rPr>
                        <a:t>Nuclear Physics:</a:t>
                      </a:r>
                    </a:p>
                    <a:p>
                      <a:pPr marL="1143000" marR="0" lvl="2" indent="-561975"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2000" u="none" strike="noStrike" kern="0" cap="none" spc="0" normalizeH="0" baseline="0" noProof="0" dirty="0" smtClean="0">
                          <a:ln>
                            <a:noFill/>
                          </a:ln>
                          <a:effectLst/>
                          <a:uLnTx/>
                          <a:uFillTx/>
                          <a:latin typeface="Arial" pitchFamily="34" charset="0"/>
                          <a:cs typeface="Arial" pitchFamily="34" charset="0"/>
                        </a:rPr>
                        <a:t>12 GeV Upgrade Project </a:t>
                      </a:r>
                    </a:p>
                    <a:p>
                      <a:pPr marL="1143000" marR="0" lvl="2" indent="-561975"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2000" u="none" strike="noStrike" kern="0" cap="none" spc="0" normalizeH="0" baseline="0" noProof="0" dirty="0" smtClean="0">
                          <a:ln>
                            <a:noFill/>
                          </a:ln>
                          <a:effectLst/>
                          <a:uLnTx/>
                          <a:uFillTx/>
                          <a:latin typeface="Arial" pitchFamily="34" charset="0"/>
                          <a:cs typeface="Arial" pitchFamily="34" charset="0"/>
                        </a:rPr>
                        <a:t>Experimental Nuclear Physics Program</a:t>
                      </a:r>
                    </a:p>
                    <a:p>
                      <a:pPr marL="1143000" marR="0" lvl="2" indent="-561975" algn="l" defTabSz="914400" rtl="0" eaLnBrk="1" fontAlgn="base" latinLnBrk="0" hangingPunct="1">
                        <a:lnSpc>
                          <a:spcPct val="100000"/>
                        </a:lnSpc>
                        <a:spcBef>
                          <a:spcPts val="600"/>
                        </a:spcBef>
                        <a:spcAft>
                          <a:spcPct val="0"/>
                        </a:spcAft>
                        <a:buClrTx/>
                        <a:buSzTx/>
                        <a:buFont typeface="Arial" pitchFamily="34" charset="0"/>
                        <a:buChar char="–"/>
                        <a:tabLst/>
                        <a:defRPr/>
                      </a:pPr>
                      <a:r>
                        <a:rPr kumimoji="0" lang="en-US" sz="2000" u="none" strike="noStrike" kern="0" cap="none" spc="0" normalizeH="0" baseline="0" noProof="0" dirty="0" smtClean="0">
                          <a:ln>
                            <a:noFill/>
                          </a:ln>
                          <a:effectLst/>
                          <a:uLnTx/>
                          <a:uFillTx/>
                          <a:latin typeface="Arial" pitchFamily="34" charset="0"/>
                          <a:cs typeface="Arial" pitchFamily="34" charset="0"/>
                        </a:rPr>
                        <a:t>Theoretical and Computational Nuclear Physics Program</a:t>
                      </a:r>
                    </a:p>
                    <a:p>
                      <a:pPr marL="685800" marR="0" lvl="1" indent="-342900" algn="l" defTabSz="914400" rtl="0" eaLnBrk="1" fontAlgn="base" latinLnBrk="0" hangingPunct="1">
                        <a:lnSpc>
                          <a:spcPct val="100000"/>
                        </a:lnSpc>
                        <a:spcBef>
                          <a:spcPts val="600"/>
                        </a:spcBef>
                        <a:spcAft>
                          <a:spcPct val="0"/>
                        </a:spcAft>
                        <a:buClrTx/>
                        <a:buSzTx/>
                        <a:buFont typeface="Arial" pitchFamily="34" charset="0"/>
                        <a:buChar char="–"/>
                        <a:tabLst/>
                        <a:defRPr/>
                      </a:pPr>
                      <a:endParaRPr kumimoji="0" lang="en-US" sz="1600" u="none" strike="noStrike" kern="0" cap="none" spc="0" normalizeH="0" baseline="0" noProof="0" dirty="0" smtClean="0">
                        <a:ln>
                          <a:noFill/>
                        </a:ln>
                        <a:effectLst/>
                        <a:uLnTx/>
                        <a:uFillTx/>
                        <a:latin typeface="Arial" pitchFamily="34" charset="0"/>
                        <a:cs typeface="Arial" pitchFamily="34" charset="0"/>
                      </a:endParaRPr>
                    </a:p>
                    <a:p>
                      <a:pPr marL="342900" marR="0" lvl="0" indent="-342900" algn="l" defTabSz="914400" rtl="0" eaLnBrk="1" fontAlgn="base" latinLnBrk="0" hangingPunct="1">
                        <a:lnSpc>
                          <a:spcPct val="80000"/>
                        </a:lnSpc>
                        <a:spcBef>
                          <a:spcPts val="600"/>
                        </a:spcBef>
                        <a:spcAft>
                          <a:spcPct val="0"/>
                        </a:spcAft>
                        <a:buClrTx/>
                        <a:buSzTx/>
                        <a:buFontTx/>
                        <a:buChar char="•"/>
                        <a:tabLst/>
                        <a:defRPr/>
                      </a:pPr>
                      <a:r>
                        <a:rPr kumimoji="0" lang="en-US" sz="2000" u="none" strike="noStrike" kern="0" cap="none" spc="0" normalizeH="0" baseline="0" noProof="0" dirty="0" smtClean="0">
                          <a:ln>
                            <a:noFill/>
                          </a:ln>
                          <a:effectLst/>
                          <a:uLnTx/>
                          <a:uFillTx/>
                          <a:latin typeface="Arial" pitchFamily="34" charset="0"/>
                          <a:cs typeface="Arial" pitchFamily="34" charset="0"/>
                        </a:rPr>
                        <a:t>Electron Ion Collider</a:t>
                      </a:r>
                    </a:p>
                    <a:p>
                      <a:pPr marL="342900" marR="0" lvl="0" indent="-342900" algn="l" defTabSz="914400" rtl="0" eaLnBrk="1" fontAlgn="base" latinLnBrk="0" hangingPunct="1">
                        <a:lnSpc>
                          <a:spcPct val="80000"/>
                        </a:lnSpc>
                        <a:spcBef>
                          <a:spcPts val="600"/>
                        </a:spcBef>
                        <a:spcAft>
                          <a:spcPct val="0"/>
                        </a:spcAft>
                        <a:buClrTx/>
                        <a:buSzTx/>
                        <a:buFontTx/>
                        <a:buChar char="•"/>
                        <a:tabLst/>
                        <a:defRPr/>
                      </a:pPr>
                      <a:endParaRPr kumimoji="0" lang="en-US" sz="1000" u="none" strike="noStrike" kern="0" cap="none" spc="0" normalizeH="0" baseline="0" noProof="0" dirty="0" smtClean="0">
                        <a:ln>
                          <a:noFill/>
                        </a:ln>
                        <a:effectLst/>
                        <a:uLnTx/>
                        <a:uFillTx/>
                        <a:latin typeface="Arial" pitchFamily="34" charset="0"/>
                        <a:cs typeface="Arial" pitchFamily="34" charset="0"/>
                      </a:endParaRPr>
                    </a:p>
                    <a:p>
                      <a:pPr marL="342900" marR="0" lvl="0" indent="-342900" algn="l" defTabSz="914400" rtl="0" eaLnBrk="1" fontAlgn="base" latinLnBrk="0" hangingPunct="1">
                        <a:lnSpc>
                          <a:spcPct val="80000"/>
                        </a:lnSpc>
                        <a:spcBef>
                          <a:spcPts val="600"/>
                        </a:spcBef>
                        <a:spcAft>
                          <a:spcPct val="0"/>
                        </a:spcAft>
                        <a:buClrTx/>
                        <a:buSzTx/>
                        <a:buFontTx/>
                        <a:buChar char="•"/>
                        <a:tabLst/>
                        <a:defRPr/>
                      </a:pPr>
                      <a:endParaRPr kumimoji="0" lang="en-US" sz="500" u="none" strike="noStrike" kern="0" cap="none" spc="0" normalizeH="0" baseline="0" noProof="0" dirty="0" smtClean="0">
                        <a:ln>
                          <a:noFill/>
                        </a:ln>
                        <a:effectLst/>
                        <a:uLnTx/>
                        <a:uFillTx/>
                        <a:latin typeface="Arial" pitchFamily="34" charset="0"/>
                        <a:cs typeface="Arial" pitchFamily="34" charset="0"/>
                      </a:endParaRPr>
                    </a:p>
                    <a:p>
                      <a:pPr marL="342900" marR="0" lvl="0" indent="-342900" algn="l" defTabSz="914400" rtl="0" eaLnBrk="1" fontAlgn="base" latinLnBrk="0" hangingPunct="1">
                        <a:lnSpc>
                          <a:spcPct val="80000"/>
                        </a:lnSpc>
                        <a:spcBef>
                          <a:spcPts val="600"/>
                        </a:spcBef>
                        <a:spcAft>
                          <a:spcPct val="0"/>
                        </a:spcAft>
                        <a:buClrTx/>
                        <a:buSzTx/>
                        <a:buFontTx/>
                        <a:buChar char="•"/>
                        <a:tabLst/>
                        <a:defRPr/>
                      </a:pPr>
                      <a:r>
                        <a:rPr kumimoji="0" lang="en-US" sz="2000" u="none" strike="noStrike" kern="0" cap="none" spc="0" normalizeH="0" baseline="0" noProof="0" dirty="0" smtClean="0">
                          <a:ln>
                            <a:noFill/>
                          </a:ln>
                          <a:effectLst/>
                          <a:uLnTx/>
                          <a:uFillTx/>
                          <a:latin typeface="Arial" pitchFamily="34" charset="0"/>
                          <a:cs typeface="Arial" pitchFamily="34" charset="0"/>
                        </a:rPr>
                        <a:t>Photon Science and Next Generation Light Sources</a:t>
                      </a:r>
                    </a:p>
                    <a:p>
                      <a:pPr marL="342900" marR="0" lvl="0" indent="-342900" algn="l" defTabSz="914400" rtl="0" eaLnBrk="1" fontAlgn="base" latinLnBrk="0" hangingPunct="1">
                        <a:lnSpc>
                          <a:spcPct val="80000"/>
                        </a:lnSpc>
                        <a:spcBef>
                          <a:spcPts val="600"/>
                        </a:spcBef>
                        <a:spcAft>
                          <a:spcPct val="0"/>
                        </a:spcAft>
                        <a:buClrTx/>
                        <a:buSzTx/>
                        <a:buFontTx/>
                        <a:buChar char="•"/>
                        <a:tabLst/>
                        <a:defRPr/>
                      </a:pPr>
                      <a:endParaRPr kumimoji="0" lang="en-US" sz="1000" u="none" strike="noStrike" kern="0" cap="none" spc="0" normalizeH="0" baseline="0" noProof="0" dirty="0" smtClean="0">
                        <a:ln>
                          <a:noFill/>
                        </a:ln>
                        <a:effectLst/>
                        <a:uLnTx/>
                        <a:uFillTx/>
                        <a:latin typeface="Arial" pitchFamily="34" charset="0"/>
                        <a:cs typeface="Arial" pitchFamily="34" charset="0"/>
                      </a:endParaRPr>
                    </a:p>
                    <a:p>
                      <a:pPr marL="342900" marR="0" lvl="0" indent="-342900" algn="l" defTabSz="914400" rtl="0" eaLnBrk="1" fontAlgn="base" latinLnBrk="0" hangingPunct="1">
                        <a:lnSpc>
                          <a:spcPct val="80000"/>
                        </a:lnSpc>
                        <a:spcBef>
                          <a:spcPts val="600"/>
                        </a:spcBef>
                        <a:spcAft>
                          <a:spcPct val="0"/>
                        </a:spcAft>
                        <a:buClrTx/>
                        <a:buSzTx/>
                        <a:buFontTx/>
                        <a:buChar char="•"/>
                        <a:tabLst/>
                        <a:defRPr/>
                      </a:pPr>
                      <a:endParaRPr kumimoji="0" lang="en-US" sz="1100" u="none" strike="noStrike" kern="0" cap="none" spc="0" normalizeH="0" baseline="0" noProof="0" dirty="0" smtClean="0">
                        <a:ln>
                          <a:noFill/>
                        </a:ln>
                        <a:effectLst/>
                        <a:uLnTx/>
                        <a:uFillTx/>
                        <a:latin typeface="Arial" pitchFamily="34" charset="0"/>
                        <a:cs typeface="Arial" pitchFamily="34" charset="0"/>
                      </a:endParaRPr>
                    </a:p>
                    <a:p>
                      <a:pPr marL="342900" marR="0" lvl="0" indent="-342900" algn="l" defTabSz="914400" rtl="0" eaLnBrk="1" fontAlgn="base" latinLnBrk="0" hangingPunct="1">
                        <a:lnSpc>
                          <a:spcPct val="80000"/>
                        </a:lnSpc>
                        <a:spcBef>
                          <a:spcPts val="600"/>
                        </a:spcBef>
                        <a:spcAft>
                          <a:spcPct val="0"/>
                        </a:spcAft>
                        <a:buClrTx/>
                        <a:buSzTx/>
                        <a:buFontTx/>
                        <a:buChar char="•"/>
                        <a:tabLst/>
                        <a:defRPr/>
                      </a:pPr>
                      <a:r>
                        <a:rPr kumimoji="0" lang="en-US" sz="2000" u="none" strike="noStrike" kern="0" cap="none" spc="0" normalizeH="0" baseline="0" noProof="0" dirty="0" smtClean="0">
                          <a:ln>
                            <a:noFill/>
                          </a:ln>
                          <a:effectLst/>
                          <a:uLnTx/>
                          <a:uFillTx/>
                          <a:latin typeface="Arial" pitchFamily="34" charset="0"/>
                          <a:cs typeface="Arial" pitchFamily="34" charset="0"/>
                        </a:rPr>
                        <a:t>Superconducting RF Technology</a:t>
                      </a:r>
                    </a:p>
                    <a:p>
                      <a:pPr marL="342900" marR="0" lvl="0" indent="-342900" algn="l" defTabSz="914400" rtl="0" eaLnBrk="1" fontAlgn="base" latinLnBrk="0" hangingPunct="1">
                        <a:lnSpc>
                          <a:spcPct val="80000"/>
                        </a:lnSpc>
                        <a:spcBef>
                          <a:spcPts val="600"/>
                        </a:spcBef>
                        <a:spcAft>
                          <a:spcPct val="0"/>
                        </a:spcAft>
                        <a:buClrTx/>
                        <a:buSzTx/>
                        <a:buFontTx/>
                        <a:buChar char="•"/>
                        <a:tabLst/>
                        <a:defRPr/>
                      </a:pPr>
                      <a:endParaRPr kumimoji="0" lang="en-US" sz="1050" u="none" strike="noStrike" kern="0" cap="none" spc="0" normalizeH="0" baseline="0" noProof="0" dirty="0" smtClean="0">
                        <a:ln>
                          <a:noFill/>
                        </a:ln>
                        <a:effectLst/>
                        <a:uLnTx/>
                        <a:uFillTx/>
                        <a:latin typeface="Arial" pitchFamily="34" charset="0"/>
                        <a:cs typeface="Arial" pitchFamily="34" charset="0"/>
                      </a:endParaRPr>
                    </a:p>
                    <a:p>
                      <a:pPr marL="342900" marR="0" lvl="0" indent="-342900" algn="l" defTabSz="914400" rtl="0" eaLnBrk="1" fontAlgn="base" latinLnBrk="0" hangingPunct="1">
                        <a:lnSpc>
                          <a:spcPct val="80000"/>
                        </a:lnSpc>
                        <a:spcBef>
                          <a:spcPts val="600"/>
                        </a:spcBef>
                        <a:spcAft>
                          <a:spcPct val="0"/>
                        </a:spcAft>
                        <a:buClrTx/>
                        <a:buSzTx/>
                        <a:buFontTx/>
                        <a:buChar char="•"/>
                        <a:tabLst/>
                        <a:defRPr/>
                      </a:pPr>
                      <a:endParaRPr kumimoji="0" lang="en-US" sz="1800" u="none" strike="noStrike" kern="0" cap="none" spc="0" normalizeH="0" baseline="0" noProof="0" dirty="0" smtClean="0">
                        <a:ln>
                          <a:noFill/>
                        </a:ln>
                        <a:effectLst/>
                        <a:uLnTx/>
                        <a:uFillTx/>
                        <a:latin typeface="Arial" pitchFamily="34" charset="0"/>
                        <a:cs typeface="Arial" pitchFamily="34" charset="0"/>
                      </a:endParaRPr>
                    </a:p>
                    <a:p>
                      <a:pPr marL="342900" marR="0" lvl="0" indent="-342900" algn="l" defTabSz="914400" rtl="0" eaLnBrk="1" fontAlgn="base" latinLnBrk="0" hangingPunct="1">
                        <a:lnSpc>
                          <a:spcPct val="80000"/>
                        </a:lnSpc>
                        <a:spcBef>
                          <a:spcPts val="600"/>
                        </a:spcBef>
                        <a:spcAft>
                          <a:spcPct val="0"/>
                        </a:spcAft>
                        <a:buClrTx/>
                        <a:buSzTx/>
                        <a:buFontTx/>
                        <a:buChar char="•"/>
                        <a:tabLst/>
                        <a:defRPr/>
                      </a:pPr>
                      <a:endParaRPr kumimoji="0" lang="en-US" sz="100" u="none" strike="noStrike" kern="0" cap="none" spc="0" normalizeH="0" baseline="0" noProof="0" dirty="0" smtClean="0">
                        <a:ln>
                          <a:noFill/>
                        </a:ln>
                        <a:effectLst/>
                        <a:uLnTx/>
                        <a:uFillTx/>
                        <a:latin typeface="Arial" pitchFamily="34" charset="0"/>
                        <a:cs typeface="Arial" pitchFamily="34" charset="0"/>
                      </a:endParaRPr>
                    </a:p>
                    <a:p>
                      <a:pPr marL="579438" marR="0" lvl="0" indent="-579438" algn="l" defTabSz="914400" rtl="0" eaLnBrk="1" fontAlgn="base" latinLnBrk="0" hangingPunct="1">
                        <a:lnSpc>
                          <a:spcPct val="80000"/>
                        </a:lnSpc>
                        <a:spcBef>
                          <a:spcPts val="600"/>
                        </a:spcBef>
                        <a:spcAft>
                          <a:spcPct val="0"/>
                        </a:spcAft>
                        <a:buClrTx/>
                        <a:buSzTx/>
                        <a:buFontTx/>
                        <a:buNone/>
                        <a:tabLst/>
                        <a:defRPr/>
                      </a:pPr>
                      <a:r>
                        <a:rPr kumimoji="0" lang="en-US" sz="1700" u="none" strike="noStrike" kern="0" cap="none" spc="0" normalizeH="0" baseline="0" noProof="0" dirty="0" smtClean="0">
                          <a:ln>
                            <a:noFill/>
                          </a:ln>
                          <a:effectLst/>
                          <a:uLnTx/>
                          <a:uFillTx/>
                          <a:latin typeface="Arial" pitchFamily="34" charset="0"/>
                          <a:cs typeface="Arial" pitchFamily="34" charset="0"/>
                        </a:rPr>
                        <a:t>Note: Laboratory Directed Research and Development (LDRD) program is in preparation</a:t>
                      </a:r>
                      <a:endParaRPr kumimoji="0" lang="en-US" sz="17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txBody>
                  <a:tcPr marL="457200"/>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Jefferson Lab At-A-Glance  &amp;quot;&quot;/&gt;&lt;property id=&quot;20307&quot; value=&quot;722&quot;/&gt;&lt;/object&gt;&lt;object type=&quot;3&quot; unique_id=&quot;10006&quot;&gt;&lt;property id=&quot;20148&quot; value=&quot;5&quot;/&gt;&lt;property id=&quot;20300&quot; value=&quot;Slide 3 - &amp;quot;Core Capability – Nuclear Physics&amp;#x0D;&amp;#x0A; Experimental, Theoretical and Computational&amp;quot;&quot;/&gt;&lt;property id=&quot;20307&quot; value=&quot;724&quot;/&gt;&lt;/object&gt;&lt;object type=&quot;3&quot; unique_id=&quot;10007&quot;&gt;&lt;property id=&quot;20148&quot; value=&quot;5&quot;/&gt;&lt;property id=&quot;20300&quot; value=&quot;Slide 4 - &amp;quot;Core Capability&amp;#x0D;&amp;#x0A;Accelerator Science and Technology&amp;quot;&quot;/&gt;&lt;property id=&quot;20307&quot; value=&quot;749&quot;/&gt;&lt;/object&gt;&lt;object type=&quot;3&quot; unique_id=&quot;10008&quot;&gt;&lt;property id=&quot;20148&quot; value=&quot;5&quot;/&gt;&lt;property id=&quot;20300&quot; value=&quot;Slide 5 - &amp;quot;Core Capability &amp;#x0D;&amp;#x0A;Applied Science and Technology&amp;quot;&quot;/&gt;&lt;property id=&quot;20307&quot; value=&quot;750&quot;/&gt;&lt;/object&gt;&lt;object type=&quot;3&quot; unique_id=&quot;10009&quot;&gt;&lt;property id=&quot;20148&quot; value=&quot;5&quot;/&gt;&lt;property id=&quot;20300&quot; value=&quot;Slide 6 - &amp;quot;Core Capability   &amp;#x0D;&amp;#x0A;Large-Scale User Facilities&amp;quot;&quot;/&gt;&lt;property id=&quot;20307&quot; value=&quot;725&quot;/&gt;&lt;/object&gt;&lt;object type=&quot;3&quot; unique_id=&quot;10010&quot;&gt;&lt;property id=&quot;20148&quot; value=&quot;5&quot;/&gt;&lt;property id=&quot;20300&quot; value=&quot;Slide 7 - &amp;quot;Major Activity  &amp;#x0D;&amp;#x0A; 6 GeV Program&amp;quot;&quot;/&gt;&lt;property id=&quot;20307&quot; value=&quot;726&quot;/&gt;&lt;/object&gt;&lt;object type=&quot;3&quot; unique_id=&quot;10011&quot;&gt;&lt;property id=&quot;20148&quot; value=&quot;5&quot;/&gt;&lt;property id=&quot;20300&quot; value=&quot;Slide 8 - &amp;quot;Major Activity &amp;#x0D;&amp;#x0A; 12 GeV Upgrade&amp;quot;&quot;/&gt;&lt;property id=&quot;20307&quot; value=&quot;648&quot;/&gt;&lt;/object&gt;&lt;object type=&quot;3&quot; unique_id=&quot;10012&quot;&gt;&lt;property id=&quot;20148&quot; value=&quot;5&quot;/&gt;&lt;property id=&quot;20300&quot; value=&quot;Slide 9 - &amp;quot;Major Activity    &amp;#x0D;&amp;#x0A; 12 GeV Upgrade &amp;quot;&quot;/&gt;&lt;property id=&quot;20307&quot; value=&quot;727&quot;/&gt;&lt;/object&gt;&lt;object type=&quot;3&quot; unique_id=&quot;10013&quot;&gt;&lt;property id=&quot;20148&quot; value=&quot;5&quot;/&gt;&lt;property id=&quot;20300&quot; value=&quot;Slide 10 - &amp;quot;Major Activity:&amp;#x0D;&amp;#x0A;ELectron Ion Collider Physics (ELIC)&amp;quot;&quot;/&gt;&lt;property id=&quot;20307&quot; value=&quot;666&quot;/&gt;&lt;/object&gt;&lt;object type=&quot;3&quot; unique_id=&quot;10014&quot;&gt;&lt;property id=&quot;20148&quot; value=&quot;5&quot;/&gt;&lt;property id=&quot;20300&quot; value=&quot;Slide 11 - &amp;quot;Major Activity&amp;#x0D;&amp;#x0A;Superconducting RF Technology&amp;quot;&quot;/&gt;&lt;property id=&quot;20307&quot; value=&quot;751&quot;/&gt;&lt;/object&gt;&lt;object type=&quot;3&quot; unique_id=&quot;10015&quot;&gt;&lt;property id=&quot;20148&quot; value=&quot;5&quot;/&gt;&lt;property id=&quot;20300&quot; value=&quot;Slide 12 - &amp;quot;Major Activity &amp;#x0D;&amp;#x0A;Light Source&amp;quot;&quot;/&gt;&lt;property id=&quot;20307&quot; value=&quot;748&quot;/&gt;&lt;/object&gt;&lt;object type=&quot;3&quot; unique_id=&quot;10016&quot;&gt;&lt;property id=&quot;20148&quot; value=&quot;5&quot;/&gt;&lt;property id=&quot;20300&quot; value=&quot;Slide 13 - &amp;quot;Laboratory Program&amp;#x0D;&amp;#x0A;Core Capabilities and Activities Summary&amp;quot;&quot;/&gt;&lt;property id=&quot;20307&quot; value=&quot;730&quot;/&gt;&lt;/object&gt;&lt;object type=&quot;3&quot; unique_id=&quot;10017&quot;&gt;&lt;property id=&quot;20148&quot; value=&quot;5&quot;/&gt;&lt;property id=&quot;20300&quot; value=&quot;Slide 14 - &amp;quot;Facilities and Infrastructure Investments&amp;quot;&quot;/&gt;&lt;property id=&quot;20307&quot; value=&quot;732&quot;/&gt;&lt;/object&gt;&lt;object type=&quot;3&quot; unique_id=&quot;10018&quot;&gt;&lt;property id=&quot;20148&quot; value=&quot;5&quot;/&gt;&lt;property id=&quot;20300&quot; value=&quot;Slide 15 - &amp;quot;Facilities and Infrastructure to Support Core Capabilities&amp;quot;&quot;/&gt;&lt;property id=&quot;20307&quot; value=&quot;747&quot;/&gt;&lt;/object&gt;&lt;object type=&quot;3&quot; unique_id=&quot;10019&quot;&gt;&lt;property id=&quot;20148&quot; value=&quot;5&quot;/&gt;&lt;property id=&quot;20300&quot; value=&quot;Slide 16&quot;/&gt;&lt;property id=&quot;20307&quot; value=&quot;752&quot;/&gt;&lt;/object&gt;&lt;object type=&quot;3&quot; unique_id=&quot;10020&quot;&gt;&lt;property id=&quot;20148&quot; value=&quot;5&quot;/&gt;&lt;property id=&quot;20300&quot; value=&quot;Slide 17 - &amp;quot;Cost of Doing Business&amp;quot;&quot;/&gt;&lt;property id=&quot;20307&quot; value=&quot;753&quot;/&gt;&lt;/object&gt;&lt;object type=&quot;3&quot; unique_id=&quot;10021&quot;&gt;&lt;property id=&quot;20148&quot; value=&quot;5&quot;/&gt;&lt;property id=&quot;20300&quot; value=&quot;Slide 18&quot;/&gt;&lt;property id=&quot;20307&quot; value=&quot;754&quot;/&gt;&lt;/object&gt;&lt;object type=&quot;3&quot; unique_id=&quot;10022&quot;&gt;&lt;property id=&quot;20148&quot; value=&quot;5&quot;/&gt;&lt;property id=&quot;20300&quot; value=&quot;Slide 20 - &amp;quot;Performance Evaluation Management Plan&amp;quot;&quot;/&gt;&lt;property id=&quot;20307&quot; value=&quot;733&quot;/&gt;&lt;/object&gt;&lt;object type=&quot;3&quot; unique_id=&quot;10023&quot;&gt;&lt;property id=&quot;20148&quot; value=&quot;5&quot;/&gt;&lt;property id=&quot;20300&quot; value=&quot;Slide 21 - &amp;quot;Jefferson Laboratory&amp;quot;&quot;/&gt;&lt;property id=&quot;20307&quot; value=&quot;714&quot;/&gt;&lt;/object&gt;&lt;object type=&quot;3&quot; unique_id=&quot;10024&quot;&gt;&lt;property id=&quot;20148&quot; value=&quot;5&quot;/&gt;&lt;property id=&quot;20300&quot; value=&quot;Slide 22 - &amp;quot;BACKUP SLIDES&amp;quot;&quot;/&gt;&lt;property id=&quot;20307&quot; value=&quot;736&quot;/&gt;&lt;/object&gt;&lt;object type=&quot;3&quot; unique_id=&quot;10025&quot;&gt;&lt;property id=&quot;20148&quot; value=&quot;5&quot;/&gt;&lt;property id=&quot;20300&quot; value=&quot;Slide 23&quot;/&gt;&lt;property id=&quot;20307&quot; value=&quot;717&quot;/&gt;&lt;/object&gt;&lt;object type=&quot;3&quot; unique_id=&quot;10026&quot;&gt;&lt;property id=&quot;20148&quot; value=&quot;5&quot;/&gt;&lt;property id=&quot;20300&quot; value=&quot;Slide 24 - &amp;quot;TEDF Project&amp;quot;&quot;/&gt;&lt;property id=&quot;20307&quot; value=&quot;737&quot;/&gt;&lt;/object&gt;&lt;object type=&quot;3&quot; unique_id=&quot;10027&quot;&gt;&lt;property id=&quot;20148&quot; value=&quot;5&quot;/&gt;&lt;property id=&quot;20300&quot; value=&quot;Slide 25 - &amp;quot;TEDF Project Status&amp;quot;&quot;/&gt;&lt;property id=&quot;20307&quot; value=&quot;738&quot;/&gt;&lt;/object&gt;&lt;object type=&quot;3&quot; unique_id=&quot;10028&quot;&gt;&lt;property id=&quot;20148&quot; value=&quot;5&quot;/&gt;&lt;property id=&quot;20300&quot; value=&quot;Slide 26 - &amp;quot;Scope: &amp;#x0D;&amp;#x0A;Utilities Infrastructure Modernization&amp;quot;&quot;/&gt;&lt;property id=&quot;20307&quot; value=&quot;739&quot;/&gt;&lt;/object&gt;&lt;object type=&quot;3&quot; unique_id=&quot;10029&quot;&gt;&lt;property id=&quot;20148&quot; value=&quot;5&quot;/&gt;&lt;property id=&quot;20300&quot; value=&quot;Slide 27 - &amp;quot;Estimated Cost &amp;amp; Schedule:&amp;#x0D;&amp;#x0A;&amp;amp;#x09;Utilities Infrastructure Modernization&amp;quot;&quot;/&gt;&lt;property id=&quot;20307&quot; value=&quot;740&quot;/&gt;&lt;/object&gt;&lt;object type=&quot;3&quot; unique_id=&quot;10030&quot;&gt;&lt;property id=&quot;20148&quot; value=&quot;5&quot;/&gt;&lt;property id=&quot;20300&quot; value=&quot;Slide 28 - &amp;quot;CEBAF Center Addition/Rehab&amp;#x0D;&amp;#x0A;&amp;amp;#x09;(FY 2013)&amp;quot;&quot;/&gt;&lt;property id=&quot;20307&quot; value=&quot;741&quot;/&gt;&lt;/object&gt;&lt;object type=&quot;3&quot; unique_id=&quot;10031&quot;&gt;&lt;property id=&quot;20148&quot; value=&quot;5&quot;/&gt;&lt;property id=&quot;20300&quot; value=&quot;Slide 29&quot;/&gt;&lt;property id=&quot;20307&quot; value=&quot;742&quot;/&gt;&lt;/object&gt;&lt;object type=&quot;3&quot; unique_id=&quot;10032&quot;&gt;&lt;property id=&quot;20148&quot; value=&quot;5&quot;/&gt;&lt;property id=&quot;20300&quot; value=&quot;Slide 30&quot;/&gt;&lt;property id=&quot;20307&quot; value=&quot;746&quot;/&gt;&lt;/object&gt;&lt;object type=&quot;3&quot; unique_id=&quot;10312&quot;&gt;&lt;property id=&quot;20148&quot; value=&quot;5&quot;/&gt;&lt;property id=&quot;20300&quot; value=&quot;Slide 19 - &amp;quot;Performance Evaluation Management Plan&amp;quot;&quot;/&gt;&lt;property id=&quot;20307&quot; value=&quot;755&quot;/&gt;&lt;/object&gt;&lt;/object&gt;&lt;/object&gt;&lt;/database&gt;"/>
  <p:tag name="SECTOMILLISECCONVERTED" val="1"/>
</p:tagLst>
</file>

<file path=ppt/theme/theme1.xml><?xml version="1.0" encoding="utf-8"?>
<a:theme xmlns:a="http://schemas.openxmlformats.org/drawingml/2006/main" name="2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txDef>
      <a:spPr>
        <a:noFill/>
      </a:spPr>
      <a:bodyPr wrap="none" rtlCol="0">
        <a:spAutoFit/>
      </a:bodyPr>
      <a:lstStyle>
        <a:defPPr>
          <a:defRPr sz="2000" b="1" dirty="0" smtClean="0">
            <a:solidFill>
              <a:srgbClr val="FFFF00"/>
            </a:solidFill>
            <a:latin typeface="Arial" pitchFamily="34" charset="0"/>
            <a:cs typeface="Arial" pitchFamily="34" charset="0"/>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32365</TotalTime>
  <Words>2290</Words>
  <Application>Microsoft Office PowerPoint</Application>
  <PresentationFormat>On-screen Show (4:3)</PresentationFormat>
  <Paragraphs>345</Paragraphs>
  <Slides>28</Slides>
  <Notes>18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2_JLab_PowerPoint1</vt:lpstr>
      <vt:lpstr>JLab_PowerPoint1</vt:lpstr>
      <vt:lpstr>Slide 1</vt:lpstr>
      <vt:lpstr>Charge from Lab Director</vt:lpstr>
      <vt:lpstr>Jefferson Laboratory Strategic Plan</vt:lpstr>
      <vt:lpstr>Slide 4</vt:lpstr>
      <vt:lpstr>Mission Statement</vt:lpstr>
      <vt:lpstr>Slide 6</vt:lpstr>
      <vt:lpstr>Jefferson Lab Core Capabilities </vt:lpstr>
      <vt:lpstr>Core Capability Proposal Photon Science</vt:lpstr>
      <vt:lpstr>Strategy for the Future: Major Scientific Initiatives</vt:lpstr>
      <vt:lpstr>Strategy for the Future – Major Initiative   Nuclear Physics - 12 GeV Upgrade Project</vt:lpstr>
      <vt:lpstr>Strategy for the Future – Major Initiative   Nuclear Physics – Experimental Program </vt:lpstr>
      <vt:lpstr>Slide 12</vt:lpstr>
      <vt:lpstr>Strategy for the Future – Major Initiative   Nuclear Physics – Theoretical and Computational Program</vt:lpstr>
      <vt:lpstr>Strategy for the Future – Major Initiative  Electron Ion Collider (EIC)</vt:lpstr>
      <vt:lpstr>Slide 15</vt:lpstr>
      <vt:lpstr>EIC Realization Imagined</vt:lpstr>
      <vt:lpstr>EIC Summary</vt:lpstr>
      <vt:lpstr>Strategy for the Future – Major Initiative  Superconducting RF Technology</vt:lpstr>
      <vt:lpstr>Strategy for the Future - Major Initiative  Photon Science and Next Generation Light Sources</vt:lpstr>
      <vt:lpstr>JLAMP Upgrade: 4th Generation Light Source</vt:lpstr>
      <vt:lpstr>Slide 21</vt:lpstr>
      <vt:lpstr>A Vision for Photon Science at Jefferson Lab</vt:lpstr>
      <vt:lpstr>US-DOE Light Sources</vt:lpstr>
      <vt:lpstr>Light Source Summary</vt:lpstr>
      <vt:lpstr>What is LDRD?</vt:lpstr>
      <vt:lpstr>LDRD survey</vt:lpstr>
      <vt:lpstr>Summary</vt:lpstr>
      <vt:lpstr>Slide 28</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foremaster</dc:creator>
  <cp:lastModifiedBy>Bob McKeown</cp:lastModifiedBy>
  <cp:revision>2701</cp:revision>
  <cp:lastPrinted>2010-04-23T12:10:49Z</cp:lastPrinted>
  <dcterms:created xsi:type="dcterms:W3CDTF">2010-04-23T12:06:41Z</dcterms:created>
  <dcterms:modified xsi:type="dcterms:W3CDTF">2011-06-08T12:49:58Z</dcterms:modified>
</cp:coreProperties>
</file>