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6" r:id="rId1"/>
  </p:sldMasterIdLst>
  <p:notesMasterIdLst>
    <p:notesMasterId r:id="rId41"/>
  </p:notesMasterIdLst>
  <p:handoutMasterIdLst>
    <p:handoutMasterId r:id="rId42"/>
  </p:handoutMasterIdLst>
  <p:sldIdLst>
    <p:sldId id="508" r:id="rId2"/>
    <p:sldId id="542" r:id="rId3"/>
    <p:sldId id="593" r:id="rId4"/>
    <p:sldId id="645" r:id="rId5"/>
    <p:sldId id="668" r:id="rId6"/>
    <p:sldId id="666" r:id="rId7"/>
    <p:sldId id="568" r:id="rId8"/>
    <p:sldId id="595" r:id="rId9"/>
    <p:sldId id="596" r:id="rId10"/>
    <p:sldId id="634" r:id="rId11"/>
    <p:sldId id="664" r:id="rId12"/>
    <p:sldId id="575" r:id="rId13"/>
    <p:sldId id="574" r:id="rId14"/>
    <p:sldId id="641" r:id="rId15"/>
    <p:sldId id="642" r:id="rId16"/>
    <p:sldId id="600" r:id="rId17"/>
    <p:sldId id="599" r:id="rId18"/>
    <p:sldId id="626" r:id="rId19"/>
    <p:sldId id="629" r:id="rId20"/>
    <p:sldId id="623" r:id="rId21"/>
    <p:sldId id="631" r:id="rId22"/>
    <p:sldId id="632" r:id="rId23"/>
    <p:sldId id="648" r:id="rId24"/>
    <p:sldId id="646" r:id="rId25"/>
    <p:sldId id="647" r:id="rId26"/>
    <p:sldId id="651" r:id="rId27"/>
    <p:sldId id="653" r:id="rId28"/>
    <p:sldId id="649" r:id="rId29"/>
    <p:sldId id="650" r:id="rId30"/>
    <p:sldId id="665" r:id="rId31"/>
    <p:sldId id="658" r:id="rId32"/>
    <p:sldId id="661" r:id="rId33"/>
    <p:sldId id="662" r:id="rId34"/>
    <p:sldId id="663" r:id="rId35"/>
    <p:sldId id="667" r:id="rId36"/>
    <p:sldId id="657" r:id="rId37"/>
    <p:sldId id="630" r:id="rId38"/>
    <p:sldId id="628" r:id="rId39"/>
    <p:sldId id="643" r:id="rId40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0080FF"/>
    <a:srgbClr val="5F5F5F"/>
    <a:srgbClr val="000099"/>
    <a:srgbClr val="0000FF"/>
    <a:srgbClr val="CCFFCC"/>
    <a:srgbClr val="666699"/>
    <a:srgbClr val="F8FEDA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>
        <p:scale>
          <a:sx n="72" d="100"/>
          <a:sy n="72" d="100"/>
        </p:scale>
        <p:origin x="-664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5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68" y="-90"/>
      </p:cViewPr>
      <p:guideLst>
        <p:guide orient="horz" pos="3121"/>
        <p:guide pos="2141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75F0877-7D6F-4DC0-8A22-8BF2FF684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63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96D6E3-20A2-4507-905E-1464496E0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02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6D6E3-20A2-4507-905E-1464496E04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9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DBA70-8786-4A21-9C6F-E74CA560F64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6D6E3-20A2-4507-905E-1464496E04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1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6D6E3-20A2-4507-905E-1464496E045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5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mpass-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7075" y="1127125"/>
            <a:ext cx="63658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ern Logo Smal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7075" y="1955800"/>
            <a:ext cx="63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5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34998" y="620682"/>
            <a:ext cx="7274004" cy="1012835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05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25568" y="2600316"/>
            <a:ext cx="5892864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4763"/>
            <a:ext cx="2133600" cy="366712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4763"/>
            <a:ext cx="2895600" cy="366712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4763"/>
            <a:ext cx="2133600" cy="366712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S. </a:t>
            </a:r>
            <a:r>
              <a:rPr lang="en-GB" err="1"/>
              <a:t>Platchkov</a:t>
            </a:r>
            <a:r>
              <a:rPr lang="en-US"/>
              <a:t> </a:t>
            </a:r>
            <a:fld id="{9AE9A1DB-00A4-4696-8621-26F7F8A4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274638"/>
            <a:ext cx="2147887" cy="6065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675" y="274638"/>
            <a:ext cx="6294438" cy="6065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08A4-2F7E-4258-9E85-6F483CE30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74638"/>
            <a:ext cx="7681913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675" y="1235075"/>
            <a:ext cx="4221163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4238" y="1235075"/>
            <a:ext cx="4221162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4238" y="3863975"/>
            <a:ext cx="4221162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400800"/>
            <a:ext cx="1905000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C4EE-2DE3-4930-B3DB-6490CEDF9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74638"/>
            <a:ext cx="7681913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675" y="1235075"/>
            <a:ext cx="4221163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235075"/>
            <a:ext cx="4221162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400800"/>
            <a:ext cx="1905000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3595-02BB-44B5-8654-B465949FD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74638"/>
            <a:ext cx="7681913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235075"/>
            <a:ext cx="4221163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4238" y="1235075"/>
            <a:ext cx="4221162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400800"/>
            <a:ext cx="1905000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8A9B8-4421-43AF-A976-3639397D9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66" y="160302"/>
            <a:ext cx="7964574" cy="609600"/>
          </a:xfrm>
          <a:noFill/>
          <a:ln>
            <a:noFill/>
          </a:ln>
          <a:effectLst/>
        </p:spPr>
        <p:txBody>
          <a:bodyPr/>
          <a:lstStyle>
            <a:lvl1pPr>
              <a:defRPr sz="2800" baseline="0">
                <a:solidFill>
                  <a:schemeClr val="bg2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04" y="1081062"/>
            <a:ext cx="8594725" cy="5294370"/>
          </a:xfrm>
        </p:spPr>
        <p:txBody>
          <a:bodyPr/>
          <a:lstStyle>
            <a:lvl1pPr marL="342900" indent="-34290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Pct val="65000"/>
              <a:buFont typeface="Wingdings" charset="2"/>
              <a:buChar char="u"/>
              <a:defRPr sz="2200" baseline="0">
                <a:solidFill>
                  <a:schemeClr val="bg2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648000">
              <a:spcBef>
                <a:spcPts val="300"/>
              </a:spcBef>
              <a:buClr>
                <a:srgbClr val="666699"/>
              </a:buClr>
              <a:buSzPct val="70000"/>
              <a:defRPr sz="2000" baseline="0">
                <a:solidFill>
                  <a:srgbClr val="666699"/>
                </a:solidFill>
                <a:latin typeface="Tahoma" pitchFamily="34" charset="0"/>
                <a:cs typeface="Tahoma" pitchFamily="34" charset="0"/>
              </a:defRPr>
            </a:lvl2pPr>
            <a:lvl3pPr marL="900000">
              <a:spcBef>
                <a:spcPts val="0"/>
              </a:spcBef>
              <a:defRPr sz="2000" baseline="0">
                <a:solidFill>
                  <a:schemeClr val="accent5">
                    <a:lumMod val="25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 marL="1260000" indent="-324000">
              <a:spcBef>
                <a:spcPts val="600"/>
              </a:spcBef>
              <a:buClr>
                <a:srgbClr val="5F5F5F"/>
              </a:buClr>
              <a:defRPr sz="2000" baseline="0">
                <a:solidFill>
                  <a:schemeClr val="accent4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 marL="1476000">
              <a:spcBef>
                <a:spcPts val="600"/>
              </a:spcBef>
              <a:buClr>
                <a:srgbClr val="000099"/>
              </a:buClr>
              <a:defRPr sz="2000" baseline="0">
                <a:solidFill>
                  <a:schemeClr val="accent4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F29DE5DE-F4D4-4A46-82F3-FD6E74D25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235075"/>
            <a:ext cx="422116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235075"/>
            <a:ext cx="422116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7D2F7-FE68-4138-84ED-CD6E32087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3A8A-3E60-4784-9B79-FC02E1158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F85B-DE9B-424A-8F26-BC2743380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35A6-AA3E-4DB7-8830-AD9F0AC22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2CE1-0AB6-47AC-808B-1CBE3196E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2FD3-A6B2-4559-B6C0-425877B9C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8D19-9F7A-4B1E-986A-F9C94261C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160338"/>
            <a:ext cx="7681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1035050"/>
            <a:ext cx="859472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80175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4838" y="648017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5575" y="6480175"/>
            <a:ext cx="1905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A75E4A28-20FA-4134-ACBF-F00684C62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5" name="Picture 32" descr="compass-0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6300" y="6227763"/>
            <a:ext cx="566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6" name="Group 10"/>
          <p:cNvGrpSpPr>
            <a:grpSpLocks/>
          </p:cNvGrpSpPr>
          <p:nvPr userDrawn="1"/>
        </p:nvGrpSpPr>
        <p:grpSpPr bwMode="auto">
          <a:xfrm>
            <a:off x="8162925" y="193675"/>
            <a:ext cx="792163" cy="828675"/>
            <a:chOff x="3197" y="1742"/>
            <a:chExt cx="662" cy="631"/>
          </a:xfrm>
        </p:grpSpPr>
        <p:sp>
          <p:nvSpPr>
            <p:cNvPr id="10" name="Text Box 11"/>
            <p:cNvSpPr txBox="1">
              <a:spLocks noChangeArrowheads="1"/>
            </p:cNvSpPr>
            <p:nvPr userDrawn="1"/>
          </p:nvSpPr>
          <p:spPr bwMode="auto">
            <a:xfrm>
              <a:off x="3197" y="2189"/>
              <a:ext cx="66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fr-FR" sz="1200" dirty="0">
                  <a:solidFill>
                    <a:srgbClr val="4D4D4D"/>
                  </a:solidFill>
                  <a:latin typeface="Arial" charset="0"/>
                </a:rPr>
                <a:t>I R F U</a:t>
              </a:r>
              <a:endParaRPr lang="fr-FR" sz="1200" dirty="0">
                <a:solidFill>
                  <a:srgbClr val="4D4D4D"/>
                </a:solidFill>
                <a:latin typeface="Times New Roman" pitchFamily="18" charset="0"/>
              </a:endParaRPr>
            </a:p>
          </p:txBody>
        </p:sp>
        <p:pic>
          <p:nvPicPr>
            <p:cNvPr id="12299" name="Picture 12" descr="logo_cea_couleur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55" y="1742"/>
              <a:ext cx="54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Straight Connector 11"/>
          <p:cNvCxnSpPr/>
          <p:nvPr userDrawn="1"/>
        </p:nvCxnSpPr>
        <p:spPr bwMode="auto">
          <a:xfrm>
            <a:off x="474663" y="804863"/>
            <a:ext cx="7550150" cy="0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635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5555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55555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55555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55555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55555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n"/>
        <a:defRPr sz="2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647700" indent="-285750" algn="l" rtl="0" eaLnBrk="0" fontAlgn="base" hangingPunct="0">
        <a:lnSpc>
          <a:spcPct val="110000"/>
        </a:lnSpc>
        <a:spcBef>
          <a:spcPts val="3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defRPr sz="2000">
          <a:solidFill>
            <a:srgbClr val="666699"/>
          </a:solidFill>
          <a:latin typeface="Tahoma" pitchFamily="34" charset="0"/>
          <a:cs typeface="Tahoma" pitchFamily="34" charset="0"/>
        </a:defRPr>
      </a:lvl2pPr>
      <a:lvl3pPr marL="898525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4D4D4D"/>
        </a:buClr>
        <a:buSzPct val="50000"/>
        <a:buFont typeface="Wingdings" pitchFamily="2" charset="2"/>
        <a:buChar char="n"/>
        <a:defRPr sz="2000">
          <a:solidFill>
            <a:srgbClr val="008000"/>
          </a:solidFill>
          <a:latin typeface="Tahoma" pitchFamily="34" charset="0"/>
          <a:cs typeface="Tahoma" pitchFamily="34" charset="0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Times New Roman" pitchFamily="18" charset="0"/>
        <a:buChar char="►"/>
        <a:defRPr sz="2000">
          <a:solidFill>
            <a:srgbClr val="666699"/>
          </a:solidFill>
          <a:latin typeface="Tahoma" pitchFamily="34" charset="0"/>
          <a:cs typeface="Tahoma" pitchFamily="34" charset="0"/>
        </a:defRPr>
      </a:lvl4pPr>
      <a:lvl5pPr marL="15113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2000">
          <a:solidFill>
            <a:srgbClr val="666699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2000">
          <a:solidFill>
            <a:srgbClr val="CC0000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2000">
          <a:solidFill>
            <a:srgbClr val="CC0000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2000">
          <a:solidFill>
            <a:srgbClr val="CC0000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2000">
          <a:solidFill>
            <a:srgbClr val="CC0000"/>
          </a:solidFill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6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3.wmf"/><Relationship Id="rId7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38.emf"/><Relationship Id="rId6" Type="http://schemas.openxmlformats.org/officeDocument/2006/relationships/image" Target="../media/image4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2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44.emf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4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53.emf"/><Relationship Id="rId11" Type="http://schemas.openxmlformats.org/officeDocument/2006/relationships/image" Target="../media/image5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5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6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gif"/><Relationship Id="rId3" Type="http://schemas.openxmlformats.org/officeDocument/2006/relationships/image" Target="../media/image6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5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818" y="758825"/>
            <a:ext cx="7858125" cy="1012825"/>
          </a:xfrm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lang="en-US" sz="4000" dirty="0" smtClean="0">
                <a:latin typeface="Tahoma" pitchFamily="34" charset="0"/>
                <a:cs typeface="Tahoma" pitchFamily="34" charset="0"/>
              </a:rPr>
              <a:t>COMPASS</a:t>
            </a:r>
            <a:br>
              <a:rPr lang="en-US" sz="4000" dirty="0" smtClean="0">
                <a:latin typeface="Tahoma" pitchFamily="34" charset="0"/>
                <a:cs typeface="Tahoma" pitchFamily="34" charset="0"/>
              </a:rPr>
            </a:br>
            <a:r>
              <a:rPr lang="en-US" sz="3200" dirty="0" smtClean="0">
                <a:latin typeface="Tahoma" pitchFamily="34" charset="0"/>
                <a:cs typeface="Tahoma" pitchFamily="34" charset="0"/>
              </a:rPr>
              <a:t>1/ R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ecent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results.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2/ Near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future.</a:t>
            </a:r>
            <a:br>
              <a:rPr lang="en-US" sz="3200" dirty="0" smtClean="0">
                <a:latin typeface="Tahoma" pitchFamily="34" charset="0"/>
                <a:cs typeface="Tahoma" pitchFamily="34" charset="0"/>
              </a:rPr>
            </a:br>
            <a:endParaRPr lang="en-US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99260" y="3749040"/>
            <a:ext cx="5349240" cy="10259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71061"/>
                </a:solidFill>
              </a:rPr>
              <a:t>Stephane </a:t>
            </a:r>
            <a:r>
              <a:rPr lang="en-US" sz="2000" dirty="0" err="1">
                <a:solidFill>
                  <a:srgbClr val="071061"/>
                </a:solidFill>
              </a:rPr>
              <a:t>Platchkov</a:t>
            </a:r>
            <a:endParaRPr lang="en-US" sz="2000" dirty="0">
              <a:solidFill>
                <a:srgbClr val="071061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dirty="0" err="1">
                <a:solidFill>
                  <a:srgbClr val="071061"/>
                </a:solidFill>
              </a:rPr>
              <a:t>I</a:t>
            </a:r>
            <a:r>
              <a:rPr lang="en-US" sz="1400" dirty="0" err="1">
                <a:solidFill>
                  <a:srgbClr val="071061"/>
                </a:solidFill>
              </a:rPr>
              <a:t>nstitut</a:t>
            </a:r>
            <a:r>
              <a:rPr lang="en-US" sz="1400" dirty="0">
                <a:solidFill>
                  <a:srgbClr val="071061"/>
                </a:solidFill>
              </a:rPr>
              <a:t> de </a:t>
            </a:r>
            <a:r>
              <a:rPr lang="en-US" sz="2000" dirty="0" err="1">
                <a:solidFill>
                  <a:srgbClr val="071061"/>
                </a:solidFill>
              </a:rPr>
              <a:t>R</a:t>
            </a:r>
            <a:r>
              <a:rPr lang="en-US" sz="1400" dirty="0" err="1">
                <a:solidFill>
                  <a:srgbClr val="071061"/>
                </a:solidFill>
              </a:rPr>
              <a:t>echerche</a:t>
            </a:r>
            <a:r>
              <a:rPr lang="en-US" sz="1400" dirty="0">
                <a:solidFill>
                  <a:srgbClr val="071061"/>
                </a:solidFill>
              </a:rPr>
              <a:t> </a:t>
            </a:r>
            <a:r>
              <a:rPr lang="en-US" sz="1400" dirty="0" err="1">
                <a:solidFill>
                  <a:srgbClr val="071061"/>
                </a:solidFill>
              </a:rPr>
              <a:t>sur</a:t>
            </a:r>
            <a:r>
              <a:rPr lang="en-US" sz="1400" dirty="0">
                <a:solidFill>
                  <a:srgbClr val="071061"/>
                </a:solidFill>
              </a:rPr>
              <a:t> les </a:t>
            </a:r>
            <a:r>
              <a:rPr lang="en-US" sz="1400" dirty="0" err="1">
                <a:solidFill>
                  <a:srgbClr val="071061"/>
                </a:solidFill>
              </a:rPr>
              <a:t>lois</a:t>
            </a:r>
            <a:r>
              <a:rPr lang="en-US" sz="1400" dirty="0">
                <a:solidFill>
                  <a:srgbClr val="071061"/>
                </a:solidFill>
              </a:rPr>
              <a:t> </a:t>
            </a:r>
            <a:r>
              <a:rPr lang="en-US" sz="2000" dirty="0" err="1">
                <a:solidFill>
                  <a:srgbClr val="071061"/>
                </a:solidFill>
              </a:rPr>
              <a:t>F</a:t>
            </a:r>
            <a:r>
              <a:rPr lang="en-US" sz="1400" dirty="0" err="1">
                <a:solidFill>
                  <a:srgbClr val="071061"/>
                </a:solidFill>
              </a:rPr>
              <a:t>ondamentales</a:t>
            </a:r>
            <a:r>
              <a:rPr lang="en-US" sz="1400" dirty="0">
                <a:solidFill>
                  <a:srgbClr val="071061"/>
                </a:solidFill>
              </a:rPr>
              <a:t> de </a:t>
            </a:r>
            <a:r>
              <a:rPr lang="en-US" sz="1400" dirty="0" err="1">
                <a:solidFill>
                  <a:srgbClr val="071061"/>
                </a:solidFill>
              </a:rPr>
              <a:t>l’</a:t>
            </a:r>
            <a:r>
              <a:rPr lang="en-US" sz="2000" dirty="0" err="1">
                <a:solidFill>
                  <a:srgbClr val="071061"/>
                </a:solidFill>
              </a:rPr>
              <a:t>U</a:t>
            </a:r>
            <a:r>
              <a:rPr lang="en-US" sz="1400" dirty="0" err="1">
                <a:solidFill>
                  <a:srgbClr val="071061"/>
                </a:solidFill>
              </a:rPr>
              <a:t>nivers</a:t>
            </a:r>
            <a:r>
              <a:rPr lang="en-US" sz="1400" dirty="0">
                <a:solidFill>
                  <a:srgbClr val="071061"/>
                </a:solidFill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71061"/>
                </a:solidFill>
              </a:rPr>
              <a:t>CEA/IRFU, </a:t>
            </a:r>
            <a:r>
              <a:rPr lang="en-US" sz="1400" dirty="0" err="1" smtClean="0">
                <a:solidFill>
                  <a:srgbClr val="071061"/>
                </a:solidFill>
              </a:rPr>
              <a:t>Saclay</a:t>
            </a:r>
            <a:r>
              <a:rPr lang="en-US" sz="1400" dirty="0">
                <a:solidFill>
                  <a:srgbClr val="071061"/>
                </a:solidFill>
              </a:rPr>
              <a:t>, France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5440680"/>
            <a:ext cx="7909560" cy="646331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F5F5F"/>
                </a:solidFill>
              </a:rPr>
              <a:t>2011 JLAB Users Group Meeting</a:t>
            </a:r>
          </a:p>
          <a:p>
            <a:pPr algn="ctr"/>
            <a:r>
              <a:rPr lang="en-US" sz="1600" dirty="0" smtClean="0">
                <a:solidFill>
                  <a:srgbClr val="5F5F5F"/>
                </a:solidFill>
              </a:rPr>
              <a:t>Newport News, June 6 – 8, 2011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960120"/>
            <a:ext cx="699516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assumption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s =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s  (a 6 flavors fit)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983480" y="288000"/>
            <a:ext cx="228600" cy="0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19050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14400" y="5303520"/>
            <a:ext cx="7635240" cy="400110"/>
          </a:xfrm>
          <a:prstGeom prst="rect">
            <a:avLst/>
          </a:prstGeom>
          <a:ln>
            <a:solidFill>
              <a:srgbClr val="5F5F5F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666699"/>
                </a:solidFill>
              </a:rPr>
              <a:t>Both strange and anti-strange distributions are compatible with 0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32320" y="1508760"/>
            <a:ext cx="1691640" cy="461665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+mn-lt"/>
                <a:cs typeface="Symbol" charset="2"/>
              </a:rPr>
              <a:t>x</a:t>
            </a:r>
            <a:r>
              <a:rPr lang="en-US" sz="2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Symbol" charset="2"/>
              </a:rPr>
              <a:t>and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cs typeface="Symbol" charset="2"/>
              </a:rPr>
              <a:t>x</a:t>
            </a:r>
            <a:r>
              <a:rPr lang="en-US" sz="2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2400" dirty="0" err="1" smtClean="0">
                <a:solidFill>
                  <a:srgbClr val="FF0000"/>
                </a:solidFill>
                <a:latin typeface="Times New Roman Antimatter"/>
                <a:cs typeface="Times New Roman Antimatter"/>
              </a:rPr>
              <a:t>s</a:t>
            </a:r>
            <a:endParaRPr lang="en-US" sz="2400" dirty="0" smtClean="0">
              <a:solidFill>
                <a:srgbClr val="FF0000"/>
              </a:solidFill>
              <a:latin typeface="Times New Roman Antimatter"/>
              <a:cs typeface="Times New Roman Antimatt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903720" y="2057400"/>
            <a:ext cx="822960" cy="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6903720" y="3749040"/>
            <a:ext cx="640080" cy="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95160" y="3886200"/>
            <a:ext cx="1691640" cy="461665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  <a:cs typeface="Symbol" charset="2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(D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– D</a:t>
            </a:r>
            <a:r>
              <a:rPr lang="en-US" sz="2400" dirty="0" smtClean="0">
                <a:solidFill>
                  <a:srgbClr val="FF0000"/>
                </a:solidFill>
                <a:latin typeface="Times New Roman Antimatter"/>
                <a:cs typeface="Times New Roman Antimatter"/>
              </a:rPr>
              <a:t>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</a:t>
            </a:r>
            <a:r>
              <a:rPr lang="en-US" sz="2400" dirty="0" smtClean="0"/>
              <a:t>its to inclusive data (ONLY) : find negative </a:t>
            </a:r>
            <a:r>
              <a:rPr lang="en-US" sz="2400" dirty="0" smtClean="0">
                <a:latin typeface="Symbol" charset="2"/>
                <a:cs typeface="Symbol" charset="2"/>
              </a:rPr>
              <a:t>D</a:t>
            </a:r>
            <a:r>
              <a:rPr lang="en-US" sz="2400" dirty="0" smtClean="0"/>
              <a:t>s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8584" r="-8584"/>
          <a:stretch>
            <a:fillRect/>
          </a:stretch>
        </p:blipFill>
        <p:spPr>
          <a:xfrm>
            <a:off x="777240" y="1234440"/>
            <a:ext cx="7452360" cy="459067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" y="1508760"/>
            <a:ext cx="1051560" cy="400110"/>
          </a:xfrm>
          <a:prstGeom prst="rect">
            <a:avLst/>
          </a:prstGeom>
          <a:noFill/>
          <a:ln>
            <a:solidFill>
              <a:srgbClr val="FF8000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99"/>
                </a:solidFill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solidFill>
                  <a:srgbClr val="000099"/>
                </a:solidFill>
              </a:rPr>
              <a:t>s&lt;0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0160" y="5760720"/>
            <a:ext cx="7178040" cy="461665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666699"/>
                </a:solidFill>
                <a:cs typeface="Tahoma" pitchFamily="34" charset="0"/>
              </a:rPr>
              <a:t>First </a:t>
            </a:r>
            <a:r>
              <a:rPr lang="en-US" sz="2400" dirty="0" smtClean="0">
                <a:solidFill>
                  <a:srgbClr val="666699"/>
                </a:solidFill>
                <a:cs typeface="Tahoma" pitchFamily="34" charset="0"/>
              </a:rPr>
              <a:t>moment of </a:t>
            </a:r>
            <a:r>
              <a:rPr lang="en-US" sz="2400" dirty="0" smtClean="0">
                <a:solidFill>
                  <a:srgbClr val="666699"/>
                </a:solidFill>
                <a:latin typeface="Symbol" charset="2"/>
                <a:cs typeface="Symbol" charset="2"/>
              </a:rPr>
              <a:t>D</a:t>
            </a:r>
            <a:r>
              <a:rPr lang="en-US" sz="2400" dirty="0" smtClean="0">
                <a:solidFill>
                  <a:srgbClr val="666699"/>
                </a:solidFill>
                <a:cs typeface="Tahoma" pitchFamily="34" charset="0"/>
              </a:rPr>
              <a:t>s: ≈ </a:t>
            </a:r>
            <a:r>
              <a:rPr lang="en-US" sz="2400" dirty="0">
                <a:solidFill>
                  <a:srgbClr val="666699"/>
                </a:solidFill>
                <a:cs typeface="Tahoma" pitchFamily="34" charset="0"/>
              </a:rPr>
              <a:t>-</a:t>
            </a:r>
            <a:r>
              <a:rPr lang="en-US" sz="2400" dirty="0" smtClean="0">
                <a:solidFill>
                  <a:srgbClr val="666699"/>
                </a:solidFill>
                <a:cs typeface="Tahoma" pitchFamily="34" charset="0"/>
              </a:rPr>
              <a:t>0.08±0.01</a:t>
            </a:r>
            <a:endParaRPr lang="en-US" sz="2400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18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0975" y="1280160"/>
            <a:ext cx="40330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Placeholder 1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lvl="3" eaLnBrk="1" hangingPunct="1">
              <a:buClr>
                <a:srgbClr val="666699"/>
              </a:buClr>
            </a:pPr>
            <a:endParaRPr lang="en-US" dirty="0" smtClean="0">
              <a:solidFill>
                <a:srgbClr val="666699"/>
              </a:solidFill>
            </a:endParaRPr>
          </a:p>
          <a:p>
            <a:pPr lvl="3" eaLnBrk="1" hangingPunct="1">
              <a:buClr>
                <a:srgbClr val="666699"/>
              </a:buClr>
            </a:pPr>
            <a:r>
              <a:rPr lang="en-US" dirty="0" smtClean="0">
                <a:solidFill>
                  <a:srgbClr val="666699"/>
                </a:solidFill>
              </a:rPr>
              <a:t>Global fits are compatible with both DIS and SIDIS</a:t>
            </a:r>
          </a:p>
          <a:p>
            <a:pPr lvl="3" eaLnBrk="1" hangingPunct="1">
              <a:buClr>
                <a:srgbClr val="666699"/>
              </a:buClr>
            </a:pPr>
            <a:r>
              <a:rPr lang="en-US" dirty="0" smtClean="0">
                <a:solidFill>
                  <a:srgbClr val="666699"/>
                </a:solidFill>
              </a:rPr>
              <a:t>The shape of </a:t>
            </a:r>
            <a:r>
              <a:rPr lang="en-US" dirty="0" smtClean="0">
                <a:solidFill>
                  <a:srgbClr val="666699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666699"/>
                </a:solidFill>
              </a:rPr>
              <a:t>s(x) at low x remains unknown</a:t>
            </a: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7964488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55555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555555"/>
                </a:solidFill>
              </a:rPr>
              <a:t>S and Global analysis of DIS, SIDIS, </a:t>
            </a:r>
            <a:r>
              <a:rPr lang="en-US" dirty="0" err="1" smtClean="0">
                <a:solidFill>
                  <a:srgbClr val="555555"/>
                </a:solidFill>
              </a:rPr>
              <a:t>pp</a:t>
            </a:r>
            <a:r>
              <a:rPr lang="en-US" dirty="0" smtClean="0">
                <a:solidFill>
                  <a:srgbClr val="555555"/>
                </a:solidFill>
              </a:rPr>
              <a:t> data</a:t>
            </a: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Jlab users group meeting, Jun 3-6 2011</a:t>
            </a:r>
            <a:endParaRPr lang="en-US" dirty="0" smtClean="0"/>
          </a:p>
        </p:txBody>
      </p:sp>
      <p:pic>
        <p:nvPicPr>
          <p:cNvPr id="4301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0080" y="1371600"/>
            <a:ext cx="3361482" cy="3169285"/>
          </a:xfrm>
        </p:spPr>
      </p:pic>
      <p:sp>
        <p:nvSpPr>
          <p:cNvPr id="43016" name="TextBox 8"/>
          <p:cNvSpPr txBox="1">
            <a:spLocks noChangeArrowheads="1"/>
          </p:cNvSpPr>
          <p:nvPr/>
        </p:nvSpPr>
        <p:spPr bwMode="auto">
          <a:xfrm>
            <a:off x="182880" y="4480560"/>
            <a:ext cx="1887538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</a:rPr>
              <a:t>constrained by SU(3): 3F-D </a:t>
            </a:r>
          </a:p>
        </p:txBody>
      </p:sp>
      <p:sp>
        <p:nvSpPr>
          <p:cNvPr id="43017" name="TextBox 9"/>
          <p:cNvSpPr txBox="1">
            <a:spLocks noChangeArrowheads="1"/>
          </p:cNvSpPr>
          <p:nvPr/>
        </p:nvSpPr>
        <p:spPr bwMode="auto">
          <a:xfrm>
            <a:off x="3657600" y="1508760"/>
            <a:ext cx="146304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</a:rPr>
              <a:t>constrained by SIDIS</a:t>
            </a:r>
          </a:p>
        </p:txBody>
      </p:sp>
      <p:sp>
        <p:nvSpPr>
          <p:cNvPr id="43018" name="TextBox 10"/>
          <p:cNvSpPr txBox="1">
            <a:spLocks noChangeArrowheads="1"/>
          </p:cNvSpPr>
          <p:nvPr/>
        </p:nvSpPr>
        <p:spPr bwMode="auto">
          <a:xfrm>
            <a:off x="228600" y="1005840"/>
            <a:ext cx="4465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99"/>
                </a:solidFill>
              </a:rPr>
              <a:t>From De </a:t>
            </a:r>
            <a:r>
              <a:rPr lang="en-US" sz="1200" dirty="0" err="1">
                <a:solidFill>
                  <a:srgbClr val="000099"/>
                </a:solidFill>
              </a:rPr>
              <a:t>Florian</a:t>
            </a:r>
            <a:r>
              <a:rPr lang="en-US" sz="1200" dirty="0">
                <a:solidFill>
                  <a:srgbClr val="000099"/>
                </a:solidFill>
              </a:rPr>
              <a:t>, </a:t>
            </a:r>
            <a:r>
              <a:rPr lang="en-US" sz="1200" dirty="0" err="1">
                <a:solidFill>
                  <a:srgbClr val="000099"/>
                </a:solidFill>
              </a:rPr>
              <a:t>Sassot</a:t>
            </a:r>
            <a:r>
              <a:rPr lang="en-US" sz="1200" dirty="0">
                <a:solidFill>
                  <a:srgbClr val="000099"/>
                </a:solidFill>
              </a:rPr>
              <a:t>, </a:t>
            </a:r>
            <a:r>
              <a:rPr lang="en-US" sz="1200" dirty="0" err="1">
                <a:solidFill>
                  <a:srgbClr val="000099"/>
                </a:solidFill>
              </a:rPr>
              <a:t>Stratman</a:t>
            </a:r>
            <a:r>
              <a:rPr lang="en-US" sz="1200" dirty="0">
                <a:solidFill>
                  <a:srgbClr val="000099"/>
                </a:solidFill>
              </a:rPr>
              <a:t>, </a:t>
            </a:r>
            <a:r>
              <a:rPr lang="en-US" sz="1200" dirty="0" err="1">
                <a:solidFill>
                  <a:srgbClr val="000099"/>
                </a:solidFill>
              </a:rPr>
              <a:t>Vogelsang</a:t>
            </a:r>
            <a:r>
              <a:rPr lang="en-US" sz="1200" dirty="0">
                <a:solidFill>
                  <a:srgbClr val="000099"/>
                </a:solidFill>
              </a:rPr>
              <a:t>, PRL 101, 2008 </a:t>
            </a:r>
          </a:p>
        </p:txBody>
      </p:sp>
      <p:cxnSp>
        <p:nvCxnSpPr>
          <p:cNvPr id="43019" name="Straight Arrow Connector 12"/>
          <p:cNvCxnSpPr>
            <a:cxnSpLocks noChangeShapeType="1"/>
            <a:stCxn id="43016" idx="0"/>
          </p:cNvCxnSpPr>
          <p:nvPr/>
        </p:nvCxnSpPr>
        <p:spPr bwMode="auto">
          <a:xfrm rot="5400000" flipH="1" flipV="1">
            <a:off x="841456" y="3439877"/>
            <a:ext cx="1325877" cy="755491"/>
          </a:xfrm>
          <a:prstGeom prst="straightConnector1">
            <a:avLst/>
          </a:prstGeom>
          <a:noFill/>
          <a:ln w="19050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43020" name="Straight Arrow Connector 13"/>
          <p:cNvCxnSpPr>
            <a:cxnSpLocks noChangeShapeType="1"/>
            <a:stCxn id="43017" idx="2"/>
          </p:cNvCxnSpPr>
          <p:nvPr/>
        </p:nvCxnSpPr>
        <p:spPr bwMode="auto">
          <a:xfrm rot="5400000">
            <a:off x="3706446" y="1740485"/>
            <a:ext cx="268069" cy="1097280"/>
          </a:xfrm>
          <a:prstGeom prst="straightConnector1">
            <a:avLst/>
          </a:prstGeom>
          <a:noFill/>
          <a:ln w="19050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43021" name="TextBox 23"/>
          <p:cNvSpPr txBox="1">
            <a:spLocks noChangeArrowheads="1"/>
          </p:cNvSpPr>
          <p:nvPr/>
        </p:nvSpPr>
        <p:spPr bwMode="auto">
          <a:xfrm>
            <a:off x="3566160" y="4526280"/>
            <a:ext cx="1012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DNS</a:t>
            </a:r>
          </a:p>
        </p:txBody>
      </p:sp>
      <p:sp>
        <p:nvSpPr>
          <p:cNvPr id="43022" name="TextBox 27"/>
          <p:cNvSpPr txBox="1">
            <a:spLocks noChangeArrowheads="1"/>
          </p:cNvSpPr>
          <p:nvPr/>
        </p:nvSpPr>
        <p:spPr bwMode="auto">
          <a:xfrm>
            <a:off x="2286000" y="4526280"/>
            <a:ext cx="682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GRSV</a:t>
            </a:r>
          </a:p>
        </p:txBody>
      </p:sp>
      <p:cxnSp>
        <p:nvCxnSpPr>
          <p:cNvPr id="43023" name="Straight Arrow Connector 31"/>
          <p:cNvCxnSpPr>
            <a:cxnSpLocks noChangeShapeType="1"/>
          </p:cNvCxnSpPr>
          <p:nvPr/>
        </p:nvCxnSpPr>
        <p:spPr bwMode="auto">
          <a:xfrm rot="16200000" flipV="1">
            <a:off x="2787494" y="3519013"/>
            <a:ext cx="1552574" cy="37051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024" name="Straight Arrow Connector 32"/>
          <p:cNvCxnSpPr>
            <a:cxnSpLocks noChangeShapeType="1"/>
            <a:stCxn id="43022" idx="0"/>
          </p:cNvCxnSpPr>
          <p:nvPr/>
        </p:nvCxnSpPr>
        <p:spPr bwMode="auto">
          <a:xfrm rot="5400000" flipH="1" flipV="1">
            <a:off x="2228058" y="3691097"/>
            <a:ext cx="1234438" cy="43592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5120640" y="4754880"/>
            <a:ext cx="3840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99"/>
                </a:solidFill>
              </a:rPr>
              <a:t>Leader, </a:t>
            </a:r>
            <a:r>
              <a:rPr lang="en-US" sz="1200" dirty="0" err="1" smtClean="0">
                <a:solidFill>
                  <a:srgbClr val="000099"/>
                </a:solidFill>
              </a:rPr>
              <a:t>Sidorov</a:t>
            </a:r>
            <a:r>
              <a:rPr lang="en-US" sz="1200" dirty="0" smtClean="0">
                <a:solidFill>
                  <a:srgbClr val="000099"/>
                </a:solidFill>
              </a:rPr>
              <a:t>, </a:t>
            </a:r>
            <a:r>
              <a:rPr lang="en-US" sz="1200" dirty="0" err="1" smtClean="0">
                <a:solidFill>
                  <a:srgbClr val="000099"/>
                </a:solidFill>
              </a:rPr>
              <a:t>Stamenov</a:t>
            </a:r>
            <a:r>
              <a:rPr lang="en-US" sz="1200" dirty="0" smtClean="0">
                <a:solidFill>
                  <a:srgbClr val="000099"/>
                </a:solidFill>
              </a:rPr>
              <a:t> 2010</a:t>
            </a:r>
            <a:endParaRPr lang="en-US" sz="1200" dirty="0">
              <a:solidFill>
                <a:srgbClr val="000099"/>
              </a:solidFill>
            </a:endParaRP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5120640" y="4343400"/>
            <a:ext cx="384048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99"/>
                </a:solidFill>
              </a:rPr>
              <a:t>DIS+SIDIS combined fit, 2010</a:t>
            </a:r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7964488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55555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555555"/>
                </a:solidFill>
              </a:rPr>
              <a:t>s: dependence on the Fragmentation Functions</a:t>
            </a:r>
          </a:p>
        </p:txBody>
      </p:sp>
      <p:sp>
        <p:nvSpPr>
          <p:cNvPr id="51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Jlab users group meeting, Jun 3-6 2011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5989320" y="3337560"/>
          <a:ext cx="1933575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4" imgW="1117440" imgH="558720" progId="Equation.DSMT4">
                  <p:embed/>
                </p:oleObj>
              </mc:Choice>
              <mc:Fallback>
                <p:oleObj name="Equation" r:id="rId4" imgW="1117440" imgH="55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320" y="3337560"/>
                        <a:ext cx="1933575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5486400" y="1508760"/>
            <a:ext cx="3383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</a:rPr>
              <a:t>DSS</a:t>
            </a:r>
            <a:r>
              <a:rPr lang="en-US" sz="1400" dirty="0">
                <a:solidFill>
                  <a:srgbClr val="000099"/>
                </a:solidFill>
              </a:rPr>
              <a:t>: De </a:t>
            </a:r>
            <a:r>
              <a:rPr lang="en-US" sz="1400" dirty="0" err="1">
                <a:solidFill>
                  <a:srgbClr val="000099"/>
                </a:solidFill>
              </a:rPr>
              <a:t>Florian</a:t>
            </a:r>
            <a:r>
              <a:rPr lang="en-US" sz="1400" dirty="0">
                <a:solidFill>
                  <a:srgbClr val="000099"/>
                </a:solidFill>
              </a:rPr>
              <a:t>, </a:t>
            </a:r>
            <a:r>
              <a:rPr lang="en-US" sz="1400" dirty="0" err="1">
                <a:solidFill>
                  <a:srgbClr val="000099"/>
                </a:solidFill>
              </a:rPr>
              <a:t>Sassot</a:t>
            </a:r>
            <a:r>
              <a:rPr lang="en-US" sz="1400" dirty="0">
                <a:solidFill>
                  <a:srgbClr val="000099"/>
                </a:solidFill>
              </a:rPr>
              <a:t>, </a:t>
            </a:r>
            <a:r>
              <a:rPr lang="en-US" sz="1400" dirty="0" err="1">
                <a:solidFill>
                  <a:srgbClr val="000099"/>
                </a:solidFill>
              </a:rPr>
              <a:t>Stratman</a:t>
            </a:r>
            <a:r>
              <a:rPr lang="en-US" sz="1400" dirty="0">
                <a:solidFill>
                  <a:srgbClr val="000099"/>
                </a:solidFill>
              </a:rPr>
              <a:t>, Phys. Rev. D75, 2007</a:t>
            </a:r>
          </a:p>
          <a:p>
            <a:endParaRPr lang="en-US" sz="1400" dirty="0">
              <a:solidFill>
                <a:srgbClr val="000099"/>
              </a:solidFill>
            </a:endParaRPr>
          </a:p>
          <a:p>
            <a:r>
              <a:rPr lang="en-US" sz="1400" b="1" dirty="0">
                <a:solidFill>
                  <a:srgbClr val="000099"/>
                </a:solidFill>
              </a:rPr>
              <a:t>EMC</a:t>
            </a:r>
            <a:r>
              <a:rPr lang="en-US" sz="1400" dirty="0">
                <a:solidFill>
                  <a:srgbClr val="000099"/>
                </a:solidFill>
              </a:rPr>
              <a:t>: EMC collaboration, </a:t>
            </a:r>
            <a:r>
              <a:rPr lang="en-US" sz="1400" dirty="0" err="1">
                <a:solidFill>
                  <a:srgbClr val="000099"/>
                </a:solidFill>
              </a:rPr>
              <a:t>Arneodo</a:t>
            </a:r>
            <a:r>
              <a:rPr lang="en-US" sz="1400" dirty="0">
                <a:solidFill>
                  <a:srgbClr val="000099"/>
                </a:solidFill>
              </a:rPr>
              <a:t> et al, </a:t>
            </a:r>
            <a:r>
              <a:rPr lang="en-US" sz="1400" dirty="0" err="1">
                <a:solidFill>
                  <a:srgbClr val="000099"/>
                </a:solidFill>
              </a:rPr>
              <a:t>Nucl</a:t>
            </a:r>
            <a:r>
              <a:rPr lang="en-US" sz="1400" dirty="0">
                <a:solidFill>
                  <a:srgbClr val="000099"/>
                </a:solidFill>
              </a:rPr>
              <a:t>. Phys. B321, 1989</a:t>
            </a:r>
          </a:p>
          <a:p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640080" y="4297680"/>
            <a:ext cx="8320088" cy="2113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lvl="1" indent="-323850">
              <a:spcBef>
                <a:spcPts val="600"/>
              </a:spcBef>
              <a:buClr>
                <a:srgbClr val="C00000"/>
              </a:buClr>
              <a:buSzPct val="80000"/>
            </a:pPr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First moments:   FF from DSS  = -0.01±0.01±0.01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	  	  </a:t>
            </a:r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FF from EMC = -</a:t>
            </a:r>
            <a:r>
              <a:rPr lang="en-US" sz="2000" dirty="0" smtClean="0">
                <a:solidFill>
                  <a:schemeClr val="tx1"/>
                </a:solidFill>
                <a:cs typeface="Tahoma" pitchFamily="34" charset="0"/>
              </a:rPr>
              <a:t>0.04±0.03±0.01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000" dirty="0" smtClean="0">
              <a:solidFill>
                <a:schemeClr val="tx1"/>
              </a:solidFill>
              <a:cs typeface="Tahoma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666699"/>
                </a:solidFill>
                <a:cs typeface="Tahoma" pitchFamily="34" charset="0"/>
              </a:rPr>
              <a:t>The </a:t>
            </a:r>
            <a:r>
              <a:rPr lang="en-US" sz="2000" dirty="0">
                <a:solidFill>
                  <a:srgbClr val="666699"/>
                </a:solidFill>
                <a:cs typeface="Tahoma" pitchFamily="34" charset="0"/>
              </a:rPr>
              <a:t>value of the </a:t>
            </a:r>
            <a:r>
              <a:rPr lang="en-US" sz="2000" dirty="0">
                <a:solidFill>
                  <a:srgbClr val="666699"/>
                </a:solidFill>
                <a:latin typeface="Symbol" pitchFamily="18" charset="2"/>
                <a:cs typeface="Tahoma" pitchFamily="34" charset="0"/>
              </a:rPr>
              <a:t>D</a:t>
            </a:r>
            <a:r>
              <a:rPr lang="en-US" sz="2000" dirty="0">
                <a:solidFill>
                  <a:srgbClr val="666699"/>
                </a:solidFill>
                <a:cs typeface="Tahoma" pitchFamily="34" charset="0"/>
              </a:rPr>
              <a:t>s first moment depends on the FF </a:t>
            </a:r>
            <a:r>
              <a:rPr lang="en-US" sz="2000" dirty="0" smtClean="0">
                <a:solidFill>
                  <a:srgbClr val="666699"/>
                </a:solidFill>
                <a:cs typeface="Tahoma" pitchFamily="34" charset="0"/>
              </a:rPr>
              <a:t>used</a:t>
            </a:r>
          </a:p>
          <a:p>
            <a:pPr marL="800100" lvl="1" indent="-342900">
              <a:lnSpc>
                <a:spcPct val="60000"/>
              </a:lnSpc>
              <a:spcBef>
                <a:spcPct val="50000"/>
              </a:spcBef>
              <a:buFont typeface="Wingdings" charset="0"/>
              <a:buChar char="à"/>
            </a:pPr>
            <a:r>
              <a:rPr lang="en-US" sz="2000" dirty="0" smtClean="0">
                <a:solidFill>
                  <a:srgbClr val="666699"/>
                </a:solidFill>
                <a:cs typeface="Tahoma" pitchFamily="34" charset="0"/>
              </a:rPr>
              <a:t>Measurements of </a:t>
            </a:r>
            <a:r>
              <a:rPr lang="en-US" sz="2000" dirty="0" err="1" smtClean="0">
                <a:solidFill>
                  <a:srgbClr val="666699"/>
                </a:solidFill>
                <a:cs typeface="Tahoma" pitchFamily="34" charset="0"/>
              </a:rPr>
              <a:t>kaon</a:t>
            </a:r>
            <a:r>
              <a:rPr lang="en-US" sz="2000" dirty="0" smtClean="0">
                <a:solidFill>
                  <a:srgbClr val="666699"/>
                </a:solidFill>
                <a:cs typeface="Tahoma" pitchFamily="34" charset="0"/>
              </a:rPr>
              <a:t> and pion multiplicities are mandatory</a:t>
            </a:r>
          </a:p>
          <a:p>
            <a:pPr marL="800100" lvl="1" indent="-342900">
              <a:lnSpc>
                <a:spcPct val="60000"/>
              </a:lnSpc>
              <a:spcBef>
                <a:spcPct val="50000"/>
              </a:spcBef>
              <a:buFont typeface="Wingdings" charset="0"/>
              <a:buChar char="à"/>
            </a:pPr>
            <a:r>
              <a:rPr lang="en-US" sz="2000" dirty="0" smtClean="0">
                <a:solidFill>
                  <a:srgbClr val="666699"/>
                </a:solidFill>
                <a:cs typeface="Tahoma" pitchFamily="34" charset="0"/>
              </a:rPr>
              <a:t>New COMPASS results will be shown next week in Munich</a:t>
            </a:r>
            <a:endParaRPr lang="en-US" sz="2000" dirty="0">
              <a:solidFill>
                <a:srgbClr val="666699"/>
              </a:solidFill>
              <a:cs typeface="Tahoma" pitchFamily="34" charset="0"/>
            </a:endParaRPr>
          </a:p>
        </p:txBody>
      </p:sp>
      <p:pic>
        <p:nvPicPr>
          <p:cNvPr id="5132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b="1524"/>
          <a:stretch>
            <a:fillRect/>
          </a:stretch>
        </p:blipFill>
        <p:spPr bwMode="auto">
          <a:xfrm>
            <a:off x="0" y="1234440"/>
            <a:ext cx="5280573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34440" y="868680"/>
            <a:ext cx="3429000" cy="320040"/>
          </a:xfrm>
          <a:prstGeom prst="rect">
            <a:avLst/>
          </a:prstGeom>
          <a:solidFill>
            <a:schemeClr val="bg1"/>
          </a:solidFill>
          <a:ln>
            <a:solidFill>
              <a:srgbClr val="5F5F5F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</a:rPr>
              <a:t>COMPASS preliminary, </a:t>
            </a:r>
            <a:r>
              <a:rPr lang="en-US" sz="1400" dirty="0" err="1" smtClean="0">
                <a:solidFill>
                  <a:srgbClr val="000099"/>
                </a:solidFill>
              </a:rPr>
              <a:t>hep</a:t>
            </a:r>
            <a:r>
              <a:rPr lang="en-US" sz="1400" dirty="0" smtClean="0">
                <a:solidFill>
                  <a:srgbClr val="000099"/>
                </a:solidFill>
              </a:rPr>
              <a:t>-ex/1007.4061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4846320" y="1783080"/>
            <a:ext cx="594360" cy="1588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2880360" y="2331720"/>
            <a:ext cx="2606040" cy="4572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66" y="160302"/>
            <a:ext cx="8076294" cy="609600"/>
          </a:xfrm>
        </p:spPr>
        <p:txBody>
          <a:bodyPr/>
          <a:lstStyle/>
          <a:p>
            <a:r>
              <a:rPr lang="en-US" dirty="0" smtClean="0"/>
              <a:t>Collins asymmetry: COMPASS (d) </a:t>
            </a:r>
            <a:r>
              <a:rPr lang="en-US" dirty="0" err="1" smtClean="0"/>
              <a:t>vs</a:t>
            </a:r>
            <a:r>
              <a:rPr lang="en-US" dirty="0" smtClean="0"/>
              <a:t> HERMES (p)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731520"/>
            <a:ext cx="3931920" cy="376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14800"/>
            <a:ext cx="5964082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54880" y="1143000"/>
            <a:ext cx="310896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99"/>
                </a:solidFill>
              </a:rPr>
              <a:t>Clear signal in the proton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680" y="5532120"/>
            <a:ext cx="7178040" cy="400110"/>
          </a:xfrm>
          <a:prstGeom prst="rect">
            <a:avLst/>
          </a:prstGeom>
          <a:solidFill>
            <a:schemeClr val="bg1"/>
          </a:solidFill>
          <a:ln>
            <a:solidFill>
              <a:srgbClr val="5F5F5F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6699"/>
                </a:solidFill>
              </a:rPr>
              <a:t>Interpreted as a cancellation between u and d contributions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1737360"/>
            <a:ext cx="155448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0880" y="4434840"/>
            <a:ext cx="155448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DEUTERON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3474720"/>
            <a:ext cx="310896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99"/>
                </a:solidFill>
              </a:rPr>
              <a:t>No signal in the deutero</a:t>
            </a:r>
            <a:r>
              <a:rPr lang="en-US" sz="2000" dirty="0">
                <a:solidFill>
                  <a:srgbClr val="000099"/>
                </a:solidFill>
              </a:rPr>
              <a:t>n</a:t>
            </a:r>
            <a:endParaRPr lang="en-US" sz="20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Collins asymmetry: COMPASS (p), identified hadrons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7560"/>
            <a:ext cx="5632133" cy="257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9" y="1005840"/>
            <a:ext cx="5713401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666378"/>
              </p:ext>
            </p:extLst>
          </p:nvPr>
        </p:nvGraphicFramePr>
        <p:xfrm>
          <a:off x="6400800" y="1051560"/>
          <a:ext cx="2560320" cy="725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5" imgW="2463480" imgH="698400" progId="Equation.DSMT4">
                  <p:embed/>
                </p:oleObj>
              </mc:Choice>
              <mc:Fallback>
                <p:oleObj name="Equation" r:id="rId5" imgW="24634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051560"/>
                        <a:ext cx="2560320" cy="725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46520" y="1965960"/>
            <a:ext cx="2541769" cy="707886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99"/>
                </a:solidFill>
              </a:rPr>
              <a:t>Collins FF -&gt; measured at </a:t>
            </a:r>
          </a:p>
        </p:txBody>
      </p:sp>
      <p:pic>
        <p:nvPicPr>
          <p:cNvPr id="11" name="Picture 15" descr="B-logo-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8160" y="2011680"/>
            <a:ext cx="640080" cy="56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960120" y="4709160"/>
            <a:ext cx="698078" cy="46166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0000FF"/>
                </a:solidFill>
                <a:effectLst/>
              </a:rPr>
              <a:t>K</a:t>
            </a:r>
            <a:r>
              <a:rPr lang="de-DE" b="1" baseline="30000" dirty="0">
                <a:solidFill>
                  <a:srgbClr val="0000FF"/>
                </a:solidFill>
                <a:effectLst/>
              </a:rPr>
              <a:t>+-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005840" y="2240280"/>
            <a:ext cx="709774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de-DE" b="1" baseline="30000" dirty="0" smtClean="0">
                <a:solidFill>
                  <a:srgbClr val="0000FF"/>
                </a:solidFill>
                <a:effectLst/>
              </a:rPr>
              <a:t>+</a:t>
            </a:r>
            <a:r>
              <a:rPr lang="de-DE" b="1" baseline="30000" dirty="0">
                <a:solidFill>
                  <a:srgbClr val="0000FF"/>
                </a:solidFill>
                <a:effectLst/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" y="5532120"/>
            <a:ext cx="8046720" cy="784830"/>
          </a:xfrm>
          <a:prstGeom prst="rect">
            <a:avLst/>
          </a:prstGeom>
          <a:ln>
            <a:solidFill>
              <a:srgbClr val="666699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6699"/>
                </a:solidFill>
              </a:rPr>
              <a:t>Dependence on x for both positive and negative hadrons</a:t>
            </a:r>
          </a:p>
          <a:p>
            <a:pPr algn="ctr">
              <a:spcBef>
                <a:spcPts val="600"/>
              </a:spcBef>
            </a:pPr>
            <a:r>
              <a:rPr lang="en-US" sz="2000" dirty="0" smtClean="0">
                <a:solidFill>
                  <a:srgbClr val="666699"/>
                </a:solidFill>
              </a:rPr>
              <a:t>Opposite sign for positive and negative hadrons</a:t>
            </a:r>
          </a:p>
        </p:txBody>
      </p:sp>
    </p:spTree>
    <p:extLst>
      <p:ext uri="{BB962C8B-B14F-4D97-AF65-F5344CB8AC3E}">
        <p14:creationId xmlns:p14="http://schemas.microsoft.com/office/powerpoint/2010/main" val="350087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itle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7964488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55555"/>
                </a:solidFill>
              </a:rPr>
              <a:t>Collins asymmetry: Compass </a:t>
            </a:r>
            <a:r>
              <a:rPr lang="en-US" dirty="0" err="1" smtClean="0">
                <a:solidFill>
                  <a:srgbClr val="555555"/>
                </a:solidFill>
              </a:rPr>
              <a:t>vs</a:t>
            </a:r>
            <a:r>
              <a:rPr lang="en-US" dirty="0" smtClean="0">
                <a:solidFill>
                  <a:srgbClr val="555555"/>
                </a:solidFill>
              </a:rPr>
              <a:t> Hermes</a:t>
            </a:r>
          </a:p>
        </p:txBody>
      </p:sp>
      <p:sp>
        <p:nvSpPr>
          <p:cNvPr id="501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Jlab users group meeting, Jun 3-6 2011</a:t>
            </a:r>
          </a:p>
        </p:txBody>
      </p:sp>
      <p:pic>
        <p:nvPicPr>
          <p:cNvPr id="13588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3480" y="4160520"/>
            <a:ext cx="3994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46320" y="3886200"/>
            <a:ext cx="4005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99"/>
                </a:solidFill>
              </a:rPr>
              <a:t>Q</a:t>
            </a:r>
            <a:r>
              <a:rPr lang="en-US" sz="2000" baseline="30000" dirty="0">
                <a:solidFill>
                  <a:srgbClr val="000099"/>
                </a:solidFill>
              </a:rPr>
              <a:t>2</a:t>
            </a:r>
            <a:r>
              <a:rPr lang="en-US" sz="2000" dirty="0">
                <a:solidFill>
                  <a:srgbClr val="000099"/>
                </a:solidFill>
              </a:rPr>
              <a:t> dependence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" y="4434840"/>
            <a:ext cx="4754880" cy="1554272"/>
          </a:xfrm>
          <a:prstGeom prst="rect">
            <a:avLst/>
          </a:prstGeom>
          <a:ln>
            <a:solidFill>
              <a:srgbClr val="666699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666699"/>
                </a:solidFill>
              </a:rPr>
              <a:t>Compass and Hermes:  nice agreement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666699"/>
                </a:solidFill>
              </a:rPr>
              <a:t>Collins effect sizeable for large x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rgbClr val="666699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666699"/>
                </a:solidFill>
              </a:rPr>
              <a:t>Very </a:t>
            </a:r>
            <a:r>
              <a:rPr lang="en-US" sz="2000" dirty="0">
                <a:solidFill>
                  <a:srgbClr val="666699"/>
                </a:solidFill>
              </a:rPr>
              <a:t>weak </a:t>
            </a:r>
            <a:r>
              <a:rPr lang="en-US" sz="2000" dirty="0" smtClean="0">
                <a:solidFill>
                  <a:srgbClr val="666699"/>
                </a:solidFill>
              </a:rPr>
              <a:t>or null Q</a:t>
            </a:r>
            <a:r>
              <a:rPr lang="en-US" sz="2000" baseline="30000" dirty="0" smtClean="0">
                <a:solidFill>
                  <a:srgbClr val="666699"/>
                </a:solidFill>
              </a:rPr>
              <a:t>2</a:t>
            </a:r>
            <a:r>
              <a:rPr lang="en-US" sz="2000" dirty="0">
                <a:solidFill>
                  <a:srgbClr val="666699"/>
                </a:solidFill>
              </a:rPr>
              <a:t>-</a:t>
            </a:r>
            <a:r>
              <a:rPr lang="en-US" sz="2000" dirty="0" smtClean="0">
                <a:solidFill>
                  <a:srgbClr val="666699"/>
                </a:solidFill>
              </a:rPr>
              <a:t>dependence</a:t>
            </a:r>
            <a:endParaRPr lang="en-US" sz="2000" dirty="0">
              <a:solidFill>
                <a:srgbClr val="666699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Picture 3" descr="collins_pi_hermes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899"/>
          <a:stretch/>
        </p:blipFill>
        <p:spPr>
          <a:xfrm>
            <a:off x="274320" y="914400"/>
            <a:ext cx="7333956" cy="301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0320" y="2606040"/>
            <a:ext cx="731520" cy="52322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2606040"/>
            <a:ext cx="731520" cy="52322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7964488" cy="6096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555555"/>
                </a:solidFill>
              </a:rPr>
              <a:t>Transversity: global fit (without COMPASS proton</a:t>
            </a:r>
            <a:r>
              <a:rPr lang="en-US" dirty="0" smtClean="0">
                <a:solidFill>
                  <a:srgbClr val="555555"/>
                </a:solidFill>
              </a:rPr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081088"/>
            <a:ext cx="8594725" cy="5294312"/>
          </a:xfrm>
        </p:spPr>
        <p:txBody>
          <a:bodyPr/>
          <a:lstStyle/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Fit includes: </a:t>
            </a:r>
          </a:p>
          <a:p>
            <a:pPr lvl="1" eaLnBrk="1" hangingPunct="1">
              <a:defRPr/>
            </a:pPr>
            <a:r>
              <a:rPr lang="en-US" dirty="0" smtClean="0"/>
              <a:t>COMPASS (</a:t>
            </a:r>
            <a:r>
              <a:rPr lang="en-US" dirty="0" smtClean="0">
                <a:solidFill>
                  <a:srgbClr val="C00000"/>
                </a:solidFill>
              </a:rPr>
              <a:t>deuteron</a:t>
            </a:r>
            <a:r>
              <a:rPr lang="en-US" dirty="0" smtClean="0"/>
              <a:t>) </a:t>
            </a:r>
          </a:p>
          <a:p>
            <a:pPr lvl="1" eaLnBrk="1" hangingPunct="1">
              <a:defRPr/>
            </a:pPr>
            <a:r>
              <a:rPr lang="en-US" dirty="0" smtClean="0"/>
              <a:t>HERMES (</a:t>
            </a:r>
            <a:r>
              <a:rPr lang="en-US" dirty="0" smtClean="0">
                <a:solidFill>
                  <a:srgbClr val="C00000"/>
                </a:solidFill>
              </a:rPr>
              <a:t>proton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BELLE  (</a:t>
            </a:r>
            <a:r>
              <a:rPr lang="en-US" dirty="0" smtClean="0">
                <a:solidFill>
                  <a:srgbClr val="C00000"/>
                </a:solidFill>
              </a:rPr>
              <a:t>Collins FF</a:t>
            </a:r>
            <a:r>
              <a:rPr lang="en-US" dirty="0" smtClean="0"/>
              <a:t>)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    (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err="1" smtClean="0">
                <a:sym typeface="Wingdings" pitchFamily="2" charset="2"/>
              </a:rPr>
              <a:t>+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X)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Jlab users group meeting, Jun 3-6 2011</a:t>
            </a:r>
          </a:p>
        </p:txBody>
      </p:sp>
      <p:sp>
        <p:nvSpPr>
          <p:cNvPr id="49159" name="TextBox 8"/>
          <p:cNvSpPr txBox="1">
            <a:spLocks noChangeArrowheads="1"/>
          </p:cNvSpPr>
          <p:nvPr/>
        </p:nvSpPr>
        <p:spPr bwMode="auto">
          <a:xfrm>
            <a:off x="4892040" y="5989320"/>
            <a:ext cx="33375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</a:rPr>
              <a:t>Anselmino et al., Phys. Rev. D75, 2007 </a:t>
            </a:r>
          </a:p>
        </p:txBody>
      </p:sp>
      <p:pic>
        <p:nvPicPr>
          <p:cNvPr id="49161" name="Picture 15" descr="B-logo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978" y="2926080"/>
            <a:ext cx="6191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0440" y="2286000"/>
            <a:ext cx="838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9" descr="compass-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4746" y="1783080"/>
            <a:ext cx="5095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02920" y="4572000"/>
            <a:ext cx="3520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Calculations also from: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err="1" smtClean="0">
                <a:solidFill>
                  <a:schemeClr val="tx1"/>
                </a:solidFill>
              </a:rPr>
              <a:t>Cloet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Bentz</a:t>
            </a:r>
            <a:r>
              <a:rPr lang="en-US" sz="1400" dirty="0">
                <a:solidFill>
                  <a:schemeClr val="tx1"/>
                </a:solidFill>
              </a:rPr>
              <a:t> and Thomas PLB659 </a:t>
            </a:r>
            <a:r>
              <a:rPr lang="en-US" sz="1400" dirty="0" smtClean="0">
                <a:solidFill>
                  <a:schemeClr val="tx1"/>
                </a:solidFill>
              </a:rPr>
              <a:t>(2008</a:t>
            </a:r>
            <a:r>
              <a:rPr lang="en-US" sz="1400" dirty="0">
                <a:solidFill>
                  <a:schemeClr val="tx1"/>
                </a:solidFill>
              </a:rPr>
              <a:t>) </a:t>
            </a:r>
          </a:p>
          <a:p>
            <a:r>
              <a:rPr lang="en-US" sz="1400" dirty="0" err="1">
                <a:solidFill>
                  <a:schemeClr val="tx1"/>
                </a:solidFill>
              </a:rPr>
              <a:t>Bacchetta</a:t>
            </a:r>
            <a:r>
              <a:rPr lang="en-US" sz="1400" dirty="0">
                <a:solidFill>
                  <a:schemeClr val="tx1"/>
                </a:solidFill>
              </a:rPr>
              <a:t>, Conti, </a:t>
            </a:r>
            <a:r>
              <a:rPr lang="en-US" sz="1400" dirty="0" err="1">
                <a:solidFill>
                  <a:schemeClr val="tx1"/>
                </a:solidFill>
              </a:rPr>
              <a:t>Radici</a:t>
            </a:r>
            <a:r>
              <a:rPr lang="en-US" sz="1400" dirty="0" smtClean="0">
                <a:solidFill>
                  <a:schemeClr val="tx1"/>
                </a:solidFill>
              </a:rPr>
              <a:t>, PRD78 (2008) 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Anselmino</a:t>
            </a:r>
            <a:r>
              <a:rPr lang="en-US" sz="1400" dirty="0" smtClean="0">
                <a:solidFill>
                  <a:schemeClr val="tx1"/>
                </a:solidFill>
              </a:rPr>
              <a:t> et al., (2009)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914400"/>
            <a:ext cx="3848100" cy="476755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66" y="182880"/>
            <a:ext cx="7964574" cy="587022"/>
          </a:xfrm>
        </p:spPr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 asymmetry: identified hadrons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806440"/>
            <a:ext cx="8046720" cy="78483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rgbClr val="666699"/>
                </a:solidFill>
              </a:rPr>
              <a:t>Positive hadrons: slightly positive signal</a:t>
            </a:r>
            <a:endParaRPr lang="en-US" sz="2000" dirty="0">
              <a:solidFill>
                <a:srgbClr val="666699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rgbClr val="666699"/>
                </a:solidFill>
              </a:rPr>
              <a:t>Negative hadrons: the asymmetry is compatible with zero </a:t>
            </a:r>
            <a:endParaRPr lang="en-US" sz="2000" dirty="0">
              <a:solidFill>
                <a:srgbClr val="666699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60120"/>
            <a:ext cx="7543800" cy="46177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Sivers: COMPASS data </a:t>
            </a:r>
            <a:r>
              <a:rPr lang="en-US" dirty="0" err="1" smtClean="0"/>
              <a:t>vs</a:t>
            </a:r>
            <a:r>
              <a:rPr lang="en-US" dirty="0" smtClean="0"/>
              <a:t> fit (Anselmino et al.)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" y="5394960"/>
            <a:ext cx="8046720" cy="78483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rgbClr val="666699"/>
                </a:solidFill>
              </a:rPr>
              <a:t>Updated fit with the latest HERMES and COMPASS data (</a:t>
            </a:r>
            <a:r>
              <a:rPr lang="en-US" sz="2000" dirty="0" err="1" smtClean="0">
                <a:solidFill>
                  <a:srgbClr val="666699"/>
                </a:solidFill>
              </a:rPr>
              <a:t>Mellis</a:t>
            </a:r>
            <a:r>
              <a:rPr lang="en-US" sz="2000" dirty="0" smtClean="0">
                <a:solidFill>
                  <a:srgbClr val="666699"/>
                </a:solidFill>
              </a:rPr>
              <a:t>, 2011)</a:t>
            </a:r>
          </a:p>
          <a:p>
            <a:pPr algn="l">
              <a:spcBef>
                <a:spcPts val="600"/>
              </a:spcBef>
            </a:pPr>
            <a:r>
              <a:rPr lang="en-US" sz="2000" dirty="0">
                <a:solidFill>
                  <a:srgbClr val="666699"/>
                </a:solidFill>
              </a:rPr>
              <a:t>O</a:t>
            </a:r>
            <a:r>
              <a:rPr lang="en-US" sz="2000" dirty="0" smtClean="0">
                <a:solidFill>
                  <a:srgbClr val="666699"/>
                </a:solidFill>
              </a:rPr>
              <a:t>pposite transverse momentum for u and d quarks</a:t>
            </a:r>
            <a:endParaRPr lang="en-US" sz="2000" dirty="0">
              <a:solidFill>
                <a:srgbClr val="6666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8880" y="6217920"/>
            <a:ext cx="521208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Additional results in Arnold et al., </a:t>
            </a:r>
            <a:r>
              <a:rPr lang="en-US" sz="1400" dirty="0" err="1" smtClean="0">
                <a:solidFill>
                  <a:schemeClr val="tx1"/>
                </a:solidFill>
              </a:rPr>
              <a:t>arXiv</a:t>
            </a:r>
            <a:r>
              <a:rPr lang="en-US" sz="1400" dirty="0" smtClean="0">
                <a:solidFill>
                  <a:schemeClr val="tx1"/>
                </a:solidFill>
              </a:rPr>
              <a:t>: 0805.2137 (2008).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22960"/>
            <a:ext cx="6492240" cy="46373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57800" y="1097280"/>
            <a:ext cx="361188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Anselmino et al., Eur.Phys.J.A39 (2009)89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Update in S. </a:t>
            </a:r>
            <a:r>
              <a:rPr lang="en-US" sz="1400" dirty="0" err="1" smtClean="0">
                <a:solidFill>
                  <a:schemeClr val="tx1"/>
                </a:solidFill>
              </a:rPr>
              <a:t>Mellis</a:t>
            </a:r>
            <a:r>
              <a:rPr lang="en-US" sz="1400" dirty="0" smtClean="0">
                <a:solidFill>
                  <a:schemeClr val="tx1"/>
                </a:solidFill>
              </a:rPr>
              <a:t>, DIS 2011.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562" y="1645920"/>
            <a:ext cx="4599438" cy="37287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74638"/>
            <a:ext cx="7964488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55555"/>
                </a:solidFill>
              </a:rPr>
              <a:t>The COMPASS experiment at CERN 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Jlab users group meeting, Jun 3-6 2011</a:t>
            </a: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96012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Line 5"/>
          <p:cNvSpPr>
            <a:spLocks noChangeShapeType="1"/>
          </p:cNvSpPr>
          <p:nvPr/>
        </p:nvSpPr>
        <p:spPr bwMode="auto">
          <a:xfrm flipH="1">
            <a:off x="608013" y="4114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AutoShape 6"/>
          <p:cNvSpPr>
            <a:spLocks noChangeArrowheads="1"/>
          </p:cNvSpPr>
          <p:nvPr/>
        </p:nvSpPr>
        <p:spPr bwMode="auto">
          <a:xfrm>
            <a:off x="517525" y="4125913"/>
            <a:ext cx="368300" cy="396875"/>
          </a:xfrm>
          <a:prstGeom prst="roundRect">
            <a:avLst>
              <a:gd name="adj" fmla="val 38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ctr"/>
            <a:r>
              <a:rPr lang="en-GB" sz="1800" b="1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3886200" y="2590800"/>
            <a:ext cx="820738" cy="792163"/>
          </a:xfrm>
          <a:prstGeom prst="line">
            <a:avLst/>
          </a:prstGeom>
          <a:noFill/>
          <a:ln w="3816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0316" name="Text Box 12"/>
          <p:cNvSpPr txBox="1">
            <a:spLocks noChangeArrowheads="1"/>
          </p:cNvSpPr>
          <p:nvPr/>
        </p:nvSpPr>
        <p:spPr bwMode="auto">
          <a:xfrm>
            <a:off x="6446520" y="3657600"/>
            <a:ext cx="1023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0" rIns="96661" bIns="48330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  <a:latin typeface="+mj-lt"/>
                <a:cs typeface="Tahoma" pitchFamily="34" charset="0"/>
              </a:rPr>
              <a:t>SPS</a:t>
            </a:r>
          </a:p>
        </p:txBody>
      </p:sp>
      <p:sp>
        <p:nvSpPr>
          <p:cNvPr id="1250317" name="Text Box 13"/>
          <p:cNvSpPr txBox="1">
            <a:spLocks noChangeArrowheads="1"/>
          </p:cNvSpPr>
          <p:nvPr/>
        </p:nvSpPr>
        <p:spPr bwMode="auto">
          <a:xfrm>
            <a:off x="2776538" y="3705225"/>
            <a:ext cx="1150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0" rIns="96661" bIns="48330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  <a:latin typeface="+mj-lt"/>
                <a:cs typeface="Tahoma" pitchFamily="34" charset="0"/>
              </a:rPr>
              <a:t>LHC</a:t>
            </a:r>
            <a:endParaRPr lang="en-GB" sz="2400" b="1" dirty="0">
              <a:solidFill>
                <a:schemeClr val="tx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 flipH="1">
            <a:off x="2103119" y="4119563"/>
            <a:ext cx="1133793" cy="681037"/>
          </a:xfrm>
          <a:prstGeom prst="line">
            <a:avLst/>
          </a:prstGeom>
          <a:noFill/>
          <a:ln w="3816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 flipH="1">
            <a:off x="6080760" y="4160520"/>
            <a:ext cx="644525" cy="368300"/>
          </a:xfrm>
          <a:prstGeom prst="line">
            <a:avLst/>
          </a:prstGeom>
          <a:noFill/>
          <a:ln w="3816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 flipV="1">
            <a:off x="4427538" y="3429000"/>
            <a:ext cx="288925" cy="7921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TextBox 23"/>
          <p:cNvSpPr txBox="1">
            <a:spLocks noChangeArrowheads="1"/>
          </p:cNvSpPr>
          <p:nvPr/>
        </p:nvSpPr>
        <p:spPr bwMode="auto">
          <a:xfrm rot="18993429">
            <a:off x="478699" y="1667926"/>
            <a:ext cx="2571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Jura mountains</a:t>
            </a:r>
          </a:p>
        </p:txBody>
      </p:sp>
      <p:sp>
        <p:nvSpPr>
          <p:cNvPr id="31761" name="TextBox 24"/>
          <p:cNvSpPr txBox="1">
            <a:spLocks noChangeArrowheads="1"/>
          </p:cNvSpPr>
          <p:nvPr/>
        </p:nvSpPr>
        <p:spPr bwMode="auto">
          <a:xfrm rot="2278906">
            <a:off x="5786252" y="1833313"/>
            <a:ext cx="2571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Geneva lake</a:t>
            </a:r>
          </a:p>
        </p:txBody>
      </p:sp>
      <p:sp>
        <p:nvSpPr>
          <p:cNvPr id="31762" name="Rectangle 25"/>
          <p:cNvSpPr>
            <a:spLocks noChangeArrowheads="1"/>
          </p:cNvSpPr>
          <p:nvPr/>
        </p:nvSpPr>
        <p:spPr bwMode="auto">
          <a:xfrm rot="-3873470">
            <a:off x="4656138" y="3355975"/>
            <a:ext cx="158750" cy="730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65960"/>
            <a:ext cx="1232592" cy="5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297680" y="5669280"/>
            <a:ext cx="1371600" cy="4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61" tIns="48330" rIns="96661" bIns="48330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solidFill>
                  <a:srgbClr val="FFFFFF"/>
                </a:solidFill>
                <a:latin typeface="+mj-lt"/>
                <a:cs typeface="Tahoma" pitchFamily="34" charset="0"/>
              </a:rPr>
              <a:t>CERN</a:t>
            </a:r>
            <a:endParaRPr lang="en-GB" sz="2400" b="1" dirty="0">
              <a:solidFill>
                <a:srgbClr val="FFFFFF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1" name="Right Triangle 10"/>
          <p:cNvSpPr/>
          <p:nvPr/>
        </p:nvSpPr>
        <p:spPr bwMode="auto">
          <a:xfrm rot="9793896">
            <a:off x="4431175" y="5289554"/>
            <a:ext cx="1612624" cy="846155"/>
          </a:xfrm>
          <a:prstGeom prst="rtTriangle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14400"/>
            <a:ext cx="7388526" cy="5020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49275" y="1143000"/>
            <a:ext cx="8594725" cy="5202237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lvl="3" eaLnBrk="1" hangingPunct="1">
              <a:buNone/>
            </a:pPr>
            <a:r>
              <a:rPr lang="en-US" dirty="0" smtClean="0"/>
              <a:t> </a:t>
            </a:r>
          </a:p>
          <a:p>
            <a:pPr lvl="3" eaLnBrk="1" hangingPunct="1">
              <a:buClr>
                <a:srgbClr val="5F5F5F"/>
              </a:buClr>
            </a:pPr>
            <a:r>
              <a:rPr lang="en-US" dirty="0" smtClean="0"/>
              <a:t> Shape of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G(x)?</a:t>
            </a:r>
          </a:p>
          <a:p>
            <a:pPr lvl="3" eaLnBrk="1" hangingPunct="1">
              <a:buClr>
                <a:srgbClr val="5F5F5F"/>
              </a:buClr>
            </a:pPr>
            <a:r>
              <a:rPr lang="en-US" dirty="0" smtClean="0"/>
              <a:t> Needed are dedicated measurements of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G(x)</a:t>
            </a:r>
          </a:p>
          <a:p>
            <a:pPr lvl="4" eaLnBrk="1" hangingPunct="1"/>
            <a:r>
              <a:rPr lang="en-US" dirty="0" smtClean="0"/>
              <a:t>				      	</a:t>
            </a:r>
            <a:endParaRPr lang="en-US" sz="1600" dirty="0" smtClean="0">
              <a:solidFill>
                <a:srgbClr val="000099"/>
              </a:solidFill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7964488" cy="6096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ahoma"/>
                <a:cs typeface="Tahoma"/>
              </a:rPr>
              <a:t>Accessing</a:t>
            </a:r>
            <a:r>
              <a:rPr lang="en-US" sz="2600" dirty="0">
                <a:latin typeface="Symbol" charset="2"/>
                <a:cs typeface="Symbol" charset="2"/>
              </a:rPr>
              <a:t> D</a:t>
            </a:r>
            <a:r>
              <a:rPr lang="en-US" sz="2600" dirty="0"/>
              <a:t>G:  QCD </a:t>
            </a:r>
            <a:r>
              <a:rPr lang="en-US" sz="2600" dirty="0" smtClean="0"/>
              <a:t>fits </a:t>
            </a:r>
            <a:r>
              <a:rPr lang="en-US" sz="2600" dirty="0"/>
              <a:t>to world </a:t>
            </a:r>
            <a:r>
              <a:rPr lang="en-US" sz="2600" dirty="0" smtClean="0"/>
              <a:t>data (DIS, SIDI</a:t>
            </a:r>
            <a:r>
              <a:rPr lang="en-US" dirty="0" smtClean="0"/>
              <a:t>S)</a:t>
            </a:r>
            <a:endParaRPr lang="en-US" dirty="0" smtClean="0">
              <a:solidFill>
                <a:srgbClr val="555555"/>
              </a:solidFill>
            </a:endParaRPr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48" y="1234440"/>
            <a:ext cx="4023360" cy="2983135"/>
          </a:xfrm>
        </p:spPr>
      </p:pic>
      <p:sp>
        <p:nvSpPr>
          <p:cNvPr id="378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Jlab users group meeting, Jun 3-6 2011</a:t>
            </a: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420628" y="1005840"/>
            <a:ext cx="2606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cs typeface="Tahoma" pitchFamily="34" charset="0"/>
              </a:rPr>
              <a:t>From </a:t>
            </a:r>
            <a:r>
              <a:rPr lang="en-US" sz="1400" dirty="0" smtClean="0">
                <a:solidFill>
                  <a:srgbClr val="000099"/>
                </a:solidFill>
                <a:cs typeface="Tahoma" pitchFamily="34" charset="0"/>
              </a:rPr>
              <a:t>Leader</a:t>
            </a:r>
            <a:r>
              <a:rPr lang="en-US" sz="1400" dirty="0">
                <a:solidFill>
                  <a:srgbClr val="000099"/>
                </a:solidFill>
                <a:cs typeface="Tahoma" pitchFamily="34" charset="0"/>
              </a:rPr>
              <a:t>, </a:t>
            </a:r>
            <a:r>
              <a:rPr lang="en-US" sz="1400" dirty="0" smtClean="0">
                <a:solidFill>
                  <a:srgbClr val="000099"/>
                </a:solidFill>
                <a:cs typeface="Tahoma" pitchFamily="34" charset="0"/>
              </a:rPr>
              <a:t>Spin-2008</a:t>
            </a:r>
            <a:endParaRPr lang="en-US" sz="1400" dirty="0">
              <a:solidFill>
                <a:srgbClr val="000099"/>
              </a:solidFill>
              <a:cs typeface="Tahoma" pitchFamily="34" charset="0"/>
            </a:endParaRPr>
          </a:p>
        </p:txBody>
      </p:sp>
      <p:sp>
        <p:nvSpPr>
          <p:cNvPr id="37897" name="TextBox 8"/>
          <p:cNvSpPr txBox="1">
            <a:spLocks noChangeArrowheads="1"/>
          </p:cNvSpPr>
          <p:nvPr/>
        </p:nvSpPr>
        <p:spPr bwMode="auto">
          <a:xfrm>
            <a:off x="457200" y="4114800"/>
            <a:ext cx="32842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cs typeface="Tahoma" pitchFamily="34" charset="0"/>
              </a:rPr>
              <a:t>LSS-06 : Phys. Rev. D73, 2006</a:t>
            </a:r>
          </a:p>
          <a:p>
            <a:r>
              <a:rPr lang="en-US" sz="1400" dirty="0">
                <a:solidFill>
                  <a:srgbClr val="000099"/>
                </a:solidFill>
                <a:cs typeface="Tahoma" pitchFamily="34" charset="0"/>
              </a:rPr>
              <a:t>AAC’06 : Phys. Rev. D74, 2006</a:t>
            </a:r>
          </a:p>
          <a:p>
            <a:r>
              <a:rPr lang="en-US" sz="1400" dirty="0">
                <a:solidFill>
                  <a:srgbClr val="000099"/>
                </a:solidFill>
                <a:cs typeface="Tahoma" pitchFamily="34" charset="0"/>
              </a:rPr>
              <a:t>DSSV-08: Phys. Rev. </a:t>
            </a:r>
            <a:r>
              <a:rPr lang="en-US" sz="1400" dirty="0" err="1">
                <a:solidFill>
                  <a:srgbClr val="000099"/>
                </a:solidFill>
                <a:cs typeface="Tahoma" pitchFamily="34" charset="0"/>
              </a:rPr>
              <a:t>Lett</a:t>
            </a:r>
            <a:r>
              <a:rPr lang="en-US" sz="1400" dirty="0">
                <a:solidFill>
                  <a:srgbClr val="000099"/>
                </a:solidFill>
                <a:cs typeface="Tahoma" pitchFamily="34" charset="0"/>
              </a:rPr>
              <a:t>. 101, 2008</a:t>
            </a:r>
          </a:p>
        </p:txBody>
      </p:sp>
      <p:sp>
        <p:nvSpPr>
          <p:cNvPr id="37898" name="TextBox 10"/>
          <p:cNvSpPr txBox="1">
            <a:spLocks noChangeArrowheads="1"/>
          </p:cNvSpPr>
          <p:nvPr/>
        </p:nvSpPr>
        <p:spPr bwMode="auto">
          <a:xfrm>
            <a:off x="914400" y="4937760"/>
            <a:ext cx="7543800" cy="40011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66699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rgbClr val="666699"/>
                </a:solidFill>
              </a:rPr>
              <a:t>G(x) </a:t>
            </a:r>
            <a:r>
              <a:rPr lang="en-US" sz="2000" dirty="0" smtClean="0">
                <a:solidFill>
                  <a:srgbClr val="666699"/>
                </a:solidFill>
              </a:rPr>
              <a:t>may be: positive, negative, or sign-changing!</a:t>
            </a:r>
            <a:endParaRPr lang="en-US" sz="2000" dirty="0">
              <a:solidFill>
                <a:srgbClr val="666699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S. </a:t>
            </a:r>
            <a:r>
              <a:rPr lang="fr-FR" dirty="0" err="1" smtClean="0"/>
              <a:t>Platchkov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855468" y="1051560"/>
            <a:ext cx="2606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cs typeface="Tahoma" pitchFamily="34" charset="0"/>
              </a:rPr>
              <a:t>From </a:t>
            </a:r>
            <a:r>
              <a:rPr lang="en-US" sz="1400" dirty="0" smtClean="0">
                <a:solidFill>
                  <a:srgbClr val="000099"/>
                </a:solidFill>
                <a:cs typeface="Tahoma" pitchFamily="34" charset="0"/>
              </a:rPr>
              <a:t>DSSV, PRL 101, 2008</a:t>
            </a:r>
            <a:endParaRPr lang="en-US" sz="1400" dirty="0">
              <a:solidFill>
                <a:srgbClr val="000099"/>
              </a:solidFill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28" y="1371600"/>
            <a:ext cx="3611880" cy="286497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cs typeface="Tahoma"/>
              </a:rPr>
              <a:t>Accessing</a:t>
            </a:r>
            <a:r>
              <a:rPr lang="en-US" dirty="0">
                <a:latin typeface="Symbol" charset="2"/>
                <a:cs typeface="Symbol" charset="2"/>
              </a:rPr>
              <a:t> D</a:t>
            </a:r>
            <a:r>
              <a:rPr lang="en-US" dirty="0"/>
              <a:t>G: </a:t>
            </a:r>
            <a:r>
              <a:rPr lang="en-US" dirty="0" smtClean="0"/>
              <a:t>Photon-Gluon Fusion (2 methods)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0040" y="1051560"/>
            <a:ext cx="5715000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0" latinLnBrk="0" hangingPunct="0">
              <a:lnSpc>
                <a:spcPct val="120000"/>
              </a:lnSpc>
              <a:spcBef>
                <a:spcPts val="900"/>
              </a:spcBef>
              <a:buClr>
                <a:schemeClr val="bg2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ahoma" pitchFamily="34" charset="0"/>
                <a:sym typeface="Wingdings" pitchFamily="2" charset="2"/>
              </a:rPr>
              <a:t>High</a:t>
            </a:r>
            <a:r>
              <a:rPr lang="en-US" sz="2000" kern="0" dirty="0">
                <a:solidFill>
                  <a:schemeClr val="bg2">
                    <a:lumMod val="75000"/>
                    <a:lumOff val="25000"/>
                  </a:schemeClr>
                </a:solidFill>
                <a:cs typeface="Tahoma" pitchFamily="34" charset="0"/>
                <a:sym typeface="Wingdings" pitchFamily="2" charset="2"/>
              </a:rPr>
              <a:t>-</a:t>
            </a:r>
            <a:r>
              <a:rPr lang="en-US" sz="2000" kern="0" dirty="0" err="1" smtClean="0">
                <a:solidFill>
                  <a:schemeClr val="bg2">
                    <a:lumMod val="75000"/>
                    <a:lumOff val="25000"/>
                  </a:schemeClr>
                </a:solidFill>
                <a:cs typeface="Tahoma" pitchFamily="34" charset="0"/>
                <a:sym typeface="Wingdings" pitchFamily="2" charset="2"/>
              </a:rPr>
              <a:t>p</a:t>
            </a:r>
            <a:r>
              <a:rPr lang="en-US" sz="2000" kern="0" baseline="-25000" dirty="0" err="1" smtClean="0">
                <a:solidFill>
                  <a:schemeClr val="bg2">
                    <a:lumMod val="75000"/>
                    <a:lumOff val="25000"/>
                  </a:schemeClr>
                </a:solidFill>
                <a:cs typeface="Tahoma" pitchFamily="34" charset="0"/>
                <a:sym typeface="Wingdings" pitchFamily="2" charset="2"/>
              </a:rPr>
              <a:t>T</a:t>
            </a: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ahoma" pitchFamily="34" charset="0"/>
                <a:sym typeface="Wingdings" pitchFamily="2" charset="2"/>
              </a:rPr>
              <a:t> </a:t>
            </a:r>
            <a:r>
              <a:rPr lang="en-US" sz="2000" kern="0" dirty="0">
                <a:solidFill>
                  <a:schemeClr val="bg2">
                    <a:lumMod val="75000"/>
                    <a:lumOff val="25000"/>
                  </a:schemeClr>
                </a:solidFill>
                <a:cs typeface="Tahoma" pitchFamily="34" charset="0"/>
                <a:sym typeface="Wingdings" pitchFamily="2" charset="2"/>
              </a:rPr>
              <a:t>hadron pairs (q=u, d, s)</a:t>
            </a:r>
          </a:p>
          <a:p>
            <a:pPr marL="648000" marR="0" lvl="1" indent="-28575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  <a:sym typeface="Wingdings" pitchFamily="2" charset="2"/>
              </a:rPr>
              <a:t>Physical background</a:t>
            </a:r>
          </a:p>
          <a:p>
            <a:pPr marL="648000" lvl="1" indent="-285750" eaLnBrk="0" hangingPunct="0">
              <a:lnSpc>
                <a:spcPct val="110000"/>
              </a:lnSpc>
              <a:spcBef>
                <a:spcPts val="300"/>
              </a:spcBef>
              <a:buClr>
                <a:srgbClr val="3333CC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kern="0" dirty="0">
                <a:solidFill>
                  <a:srgbClr val="666699"/>
                </a:solidFill>
                <a:cs typeface="Tahoma" pitchFamily="34" charset="0"/>
              </a:rPr>
              <a:t>Rely on MC estimates</a:t>
            </a:r>
          </a:p>
          <a:p>
            <a:pPr marL="648000" marR="0" lvl="1" indent="-28575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2 cases: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	Q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&gt;1 (GeV/c)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2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 </a:t>
            </a:r>
            <a:r>
              <a:rPr lang="en-US" sz="1800" kern="0" baseline="0" dirty="0">
                <a:solidFill>
                  <a:srgbClr val="666699"/>
                </a:solidFill>
                <a:cs typeface="Tahoma" pitchFamily="34" charset="0"/>
              </a:rPr>
              <a:t>	</a:t>
            </a:r>
            <a:r>
              <a:rPr lang="en-US" sz="1800" kern="0" baseline="0" dirty="0" smtClean="0">
                <a:solidFill>
                  <a:srgbClr val="666699"/>
                </a:solidFill>
                <a:cs typeface="Tahoma" pitchFamily="34" charset="0"/>
              </a:rPr>
              <a:t>		</a:t>
            </a:r>
            <a:r>
              <a:rPr lang="en-US" sz="1800" kern="0" dirty="0" smtClean="0">
                <a:solidFill>
                  <a:srgbClr val="666699"/>
                </a:solidFill>
                <a:cs typeface="Tahoma" pitchFamily="34" charset="0"/>
              </a:rPr>
              <a:t>    	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&lt;1 (GeV/c)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2 </a:t>
            </a:r>
            <a:endParaRPr lang="en-US" sz="2000" kern="0" dirty="0" smtClean="0">
              <a:solidFill>
                <a:schemeClr val="bg2">
                  <a:lumMod val="75000"/>
                  <a:lumOff val="25000"/>
                </a:schemeClr>
              </a:solidFill>
              <a:cs typeface="Tahoma" pitchFamily="34" charset="0"/>
              <a:sym typeface="Wingdings" pitchFamily="2" charset="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ts val="900"/>
              </a:spcBef>
              <a:buClr>
                <a:schemeClr val="bg2"/>
              </a:buClr>
              <a:buSzPct val="60000"/>
              <a:buFont typeface="Wingdings" pitchFamily="2" charset="2"/>
              <a:buChar char="n"/>
            </a:pP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ahoma" pitchFamily="34" charset="0"/>
                <a:sym typeface="Wingdings" pitchFamily="2" charset="2"/>
              </a:rPr>
              <a:t>Open Charm production (q=c)</a:t>
            </a:r>
          </a:p>
          <a:p>
            <a:pPr marL="648000" lvl="1" indent="-285750" eaLnBrk="0" hangingPunct="0">
              <a:lnSpc>
                <a:spcPct val="110000"/>
              </a:lnSpc>
              <a:spcBef>
                <a:spcPts val="300"/>
              </a:spcBef>
              <a:buClr>
                <a:srgbClr val="3333CC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kern="0" dirty="0">
                <a:solidFill>
                  <a:srgbClr val="666699"/>
                </a:solidFill>
                <a:cs typeface="Tahoma" pitchFamily="34" charset="0"/>
              </a:rPr>
              <a:t>Detect D° </a:t>
            </a:r>
            <a:r>
              <a:rPr lang="en-US" sz="1800" kern="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 K</a:t>
            </a:r>
            <a:r>
              <a:rPr lang="en-US" sz="1800" kern="0" baseline="3000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-</a:t>
            </a:r>
            <a:r>
              <a:rPr lang="en-US" sz="1800" kern="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p</a:t>
            </a:r>
            <a:r>
              <a:rPr lang="en-US" sz="1800" kern="0" baseline="3000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+ </a:t>
            </a:r>
            <a:r>
              <a:rPr lang="en-US" sz="1800" kern="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and D</a:t>
            </a:r>
            <a:r>
              <a:rPr lang="en-US" sz="1800" kern="0" baseline="3000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*</a:t>
            </a:r>
            <a:r>
              <a:rPr lang="en-US" sz="1800" kern="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</a:t>
            </a:r>
            <a:r>
              <a:rPr lang="en-US" sz="1800" kern="0" dirty="0" err="1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D°</a:t>
            </a:r>
            <a:r>
              <a:rPr lang="en-US" sz="1800" kern="0" dirty="0" err="1">
                <a:solidFill>
                  <a:srgbClr val="666699"/>
                </a:solidFill>
                <a:latin typeface="Symbol" pitchFamily="18" charset="2"/>
                <a:cs typeface="Tahoma" pitchFamily="34" charset="0"/>
                <a:sym typeface="Wingdings" pitchFamily="2" charset="2"/>
              </a:rPr>
              <a:t>p</a:t>
            </a:r>
            <a:r>
              <a:rPr lang="en-US" sz="1800" kern="0" baseline="3000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+</a:t>
            </a:r>
          </a:p>
          <a:p>
            <a:pPr marL="648000" lvl="1" indent="-285750" eaLnBrk="0" hangingPunct="0">
              <a:lnSpc>
                <a:spcPct val="110000"/>
              </a:lnSpc>
              <a:spcBef>
                <a:spcPts val="300"/>
              </a:spcBef>
              <a:buClr>
                <a:srgbClr val="3333CC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kern="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Clean channels (no u, d, s quarks</a:t>
            </a:r>
            <a:r>
              <a:rPr lang="en-US" sz="1800" kern="0" dirty="0" smtClean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)</a:t>
            </a:r>
          </a:p>
          <a:p>
            <a:pPr marL="648000" lvl="1" indent="-285750" eaLnBrk="0" hangingPunct="0">
              <a:lnSpc>
                <a:spcPct val="110000"/>
              </a:lnSpc>
              <a:spcBef>
                <a:spcPts val="300"/>
              </a:spcBef>
              <a:buClr>
                <a:srgbClr val="3333CC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kern="0" dirty="0" smtClean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Low statistics</a:t>
            </a:r>
            <a:endParaRPr lang="en-US" sz="1800" kern="0" dirty="0">
              <a:solidFill>
                <a:srgbClr val="666699"/>
              </a:solidFill>
              <a:cs typeface="Tahoma" pitchFamily="34" charset="0"/>
              <a:sym typeface="Wingdings" pitchFamily="2" charset="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ts val="900"/>
              </a:spcBef>
              <a:buClr>
                <a:schemeClr val="bg2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ahoma" pitchFamily="34" charset="0"/>
                <a:sym typeface="Wingdings" pitchFamily="2" charset="2"/>
              </a:rPr>
              <a:t>COMPASS </a:t>
            </a:r>
            <a:r>
              <a:rPr lang="en-US" sz="2000" kern="0" dirty="0">
                <a:solidFill>
                  <a:schemeClr val="bg2">
                    <a:lumMod val="75000"/>
                    <a:lumOff val="25000"/>
                  </a:schemeClr>
                </a:solidFill>
                <a:cs typeface="Tahoma" pitchFamily="34" charset="0"/>
                <a:sym typeface="Wingdings" pitchFamily="2" charset="2"/>
              </a:rPr>
              <a:t>data</a:t>
            </a:r>
            <a:r>
              <a:rPr lang="en-US" sz="2000" kern="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ahoma" pitchFamily="34" charset="0"/>
                <a:sym typeface="Wingdings" pitchFamily="2" charset="2"/>
              </a:rPr>
              <a:t>:</a:t>
            </a:r>
            <a:endParaRPr lang="en-US" sz="2000" kern="0" dirty="0" smtClean="0">
              <a:solidFill>
                <a:srgbClr val="FF0000"/>
              </a:solidFill>
              <a:cs typeface="Tahoma" pitchFamily="34" charset="0"/>
              <a:sym typeface="Wingdings" pitchFamily="2" charset="2"/>
            </a:endParaRPr>
          </a:p>
          <a:p>
            <a:pPr marL="648000" lvl="1" indent="-285750" eaLnBrk="0" hangingPunct="0">
              <a:lnSpc>
                <a:spcPct val="110000"/>
              </a:lnSpc>
              <a:spcBef>
                <a:spcPts val="300"/>
              </a:spcBef>
              <a:buClr>
                <a:srgbClr val="3333CC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kern="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h</a:t>
            </a:r>
            <a:r>
              <a:rPr lang="en-US" sz="1800" kern="0" dirty="0" smtClean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i</a:t>
            </a:r>
            <a:r>
              <a:rPr lang="en-US" sz="1800" kern="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-</a:t>
            </a:r>
            <a:r>
              <a:rPr lang="en-US" sz="1800" kern="0" dirty="0" err="1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p</a:t>
            </a:r>
            <a:r>
              <a:rPr lang="en-US" sz="1800" kern="0" baseline="-25000" dirty="0" err="1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T</a:t>
            </a:r>
            <a:r>
              <a:rPr lang="en-US" sz="1800" kern="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, Q</a:t>
            </a:r>
            <a:r>
              <a:rPr lang="en-US" sz="1800" kern="0" baseline="3000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2</a:t>
            </a:r>
            <a:r>
              <a:rPr lang="en-US" sz="1800" kern="0" dirty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&gt;1 : 3 </a:t>
            </a:r>
            <a:r>
              <a:rPr lang="en-US" sz="1800" kern="0" dirty="0" smtClean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points, data from 2002-2007</a:t>
            </a:r>
          </a:p>
          <a:p>
            <a:pPr marL="648000" lvl="1" indent="-285750" eaLnBrk="0" hangingPunct="0">
              <a:lnSpc>
                <a:spcPct val="110000"/>
              </a:lnSpc>
              <a:spcBef>
                <a:spcPts val="300"/>
              </a:spcBef>
              <a:buClr>
                <a:srgbClr val="3333CC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kern="0" dirty="0" smtClean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Hi-</a:t>
            </a:r>
            <a:r>
              <a:rPr lang="en-US" sz="1800" kern="0" dirty="0" err="1" smtClean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p</a:t>
            </a:r>
            <a:r>
              <a:rPr lang="en-US" sz="1800" kern="0" baseline="-25000" dirty="0" err="1" smtClean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T</a:t>
            </a:r>
            <a:r>
              <a:rPr lang="en-US" sz="1800" kern="0" dirty="0" smtClean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, Q</a:t>
            </a:r>
            <a:r>
              <a:rPr lang="en-US" sz="1800" kern="0" baseline="30000" dirty="0" smtClean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2</a:t>
            </a:r>
            <a:r>
              <a:rPr lang="en-US" sz="1800" kern="0" dirty="0" smtClean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&lt;1 : 1 point, data from 2002-2004</a:t>
            </a:r>
          </a:p>
          <a:p>
            <a:pPr marL="648000" lvl="1" indent="-285750" eaLnBrk="0" hangingPunct="0">
              <a:lnSpc>
                <a:spcPct val="110000"/>
              </a:lnSpc>
              <a:spcBef>
                <a:spcPts val="300"/>
              </a:spcBef>
              <a:buClr>
                <a:srgbClr val="3333CC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kern="0" dirty="0" smtClean="0">
                <a:solidFill>
                  <a:srgbClr val="666699"/>
                </a:solidFill>
                <a:cs typeface="Tahoma" pitchFamily="34" charset="0"/>
                <a:sym typeface="Wingdings" pitchFamily="2" charset="2"/>
              </a:rPr>
              <a:t>Open charm: 1 point, data from 2002-2007</a:t>
            </a:r>
            <a:endParaRPr lang="en-US" sz="1800" kern="0" dirty="0">
              <a:solidFill>
                <a:srgbClr val="666699"/>
              </a:solidFill>
              <a:cs typeface="Tahoma" pitchFamily="34" charset="0"/>
              <a:sym typeface="Wingdings" pitchFamily="2" charset="2"/>
            </a:endParaRPr>
          </a:p>
          <a:p>
            <a:pPr marL="648000" lvl="1" indent="-285750" eaLnBrk="0" hangingPunct="0">
              <a:lnSpc>
                <a:spcPct val="110000"/>
              </a:lnSpc>
              <a:spcBef>
                <a:spcPts val="300"/>
              </a:spcBef>
              <a:buClr>
                <a:srgbClr val="3333CC"/>
              </a:buClr>
              <a:buSzPct val="55000"/>
              <a:buFont typeface="Wingdings" pitchFamily="2" charset="2"/>
              <a:buChar char="n"/>
              <a:defRPr/>
            </a:pPr>
            <a:endParaRPr lang="en-US" sz="1800" kern="0" dirty="0">
              <a:solidFill>
                <a:srgbClr val="666699"/>
              </a:solidFill>
              <a:cs typeface="Tahoma" pitchFamily="34" charset="0"/>
              <a:sym typeface="Wingdings" pitchFamily="2" charset="2"/>
            </a:endParaRPr>
          </a:p>
          <a:p>
            <a:pPr marL="362250" lvl="1" eaLnBrk="0" hangingPunct="0">
              <a:lnSpc>
                <a:spcPct val="110000"/>
              </a:lnSpc>
              <a:spcBef>
                <a:spcPts val="300"/>
              </a:spcBef>
              <a:buClr>
                <a:srgbClr val="3333CC"/>
              </a:buClr>
              <a:buSzPct val="55000"/>
              <a:defRPr/>
            </a:pPr>
            <a:endParaRPr lang="en-US" sz="1800" kern="0" dirty="0">
              <a:solidFill>
                <a:srgbClr val="666699"/>
              </a:solidFill>
              <a:cs typeface="Tahoma" pitchFamily="34" charset="0"/>
              <a:sym typeface="Wingdings" pitchFamily="2" charset="2"/>
            </a:endParaRPr>
          </a:p>
          <a:p>
            <a:pPr marL="648000" marR="0" lvl="1" indent="-28575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648000" marR="0" lvl="1" indent="-28575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4" descr="pgf-bl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097281"/>
            <a:ext cx="2560002" cy="18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40680" y="3108960"/>
            <a:ext cx="352044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F5F5F"/>
                </a:solidFill>
              </a:rPr>
              <a:t>Photon-Gluon Fusion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Right Brace 2"/>
          <p:cNvSpPr/>
          <p:nvPr/>
        </p:nvSpPr>
        <p:spPr bwMode="auto">
          <a:xfrm>
            <a:off x="5760720" y="4892040"/>
            <a:ext cx="502920" cy="914400"/>
          </a:xfrm>
          <a:prstGeom prst="rightBrace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5080" y="5029200"/>
            <a:ext cx="239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  <a:cs typeface="Tahoma" pitchFamily="34" charset="0"/>
                <a:sym typeface="Wingdings" pitchFamily="2" charset="2"/>
              </a:rPr>
              <a:t>5 </a:t>
            </a:r>
            <a:r>
              <a:rPr lang="en-US" kern="0" dirty="0">
                <a:solidFill>
                  <a:srgbClr val="FF0000"/>
                </a:solidFill>
                <a:latin typeface="Symbol" charset="2"/>
                <a:cs typeface="Symbol" charset="2"/>
                <a:sym typeface="Wingdings" pitchFamily="2" charset="2"/>
              </a:rPr>
              <a:t>D</a:t>
            </a:r>
            <a:r>
              <a:rPr lang="en-US" kern="0" dirty="0">
                <a:solidFill>
                  <a:srgbClr val="FF0000"/>
                </a:solidFill>
                <a:cs typeface="Tahoma" pitchFamily="34" charset="0"/>
                <a:sym typeface="Wingdings" pitchFamily="2" charset="2"/>
              </a:rPr>
              <a:t>G/G points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cs typeface="Tahoma"/>
              </a:rPr>
              <a:t>Accessing</a:t>
            </a:r>
            <a:r>
              <a:rPr lang="en-US" dirty="0">
                <a:latin typeface="Symbol" charset="2"/>
                <a:cs typeface="Symbol" charset="2"/>
              </a:rPr>
              <a:t> D</a:t>
            </a:r>
            <a:r>
              <a:rPr lang="en-US" dirty="0"/>
              <a:t>G</a:t>
            </a:r>
            <a:r>
              <a:rPr lang="en-US" dirty="0" smtClean="0"/>
              <a:t>: summary of measurements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" y="4480560"/>
            <a:ext cx="8823960" cy="1938992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dirty="0">
                <a:solidFill>
                  <a:srgbClr val="5F5F5F"/>
                </a:solidFill>
              </a:rPr>
              <a:t>M</a:t>
            </a:r>
            <a:r>
              <a:rPr lang="en-US" sz="2000" dirty="0" smtClean="0">
                <a:solidFill>
                  <a:srgbClr val="5F5F5F"/>
                </a:solidFill>
              </a:rPr>
              <a:t>easurements are compatible with 0 – large values of </a:t>
            </a:r>
            <a:r>
              <a:rPr lang="en-US" sz="2000" dirty="0" smtClean="0">
                <a:solidFill>
                  <a:srgbClr val="5F5F5F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5F5F5F"/>
                </a:solidFill>
              </a:rPr>
              <a:t>G seem excluded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5F5F5F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But:</a:t>
            </a:r>
            <a:r>
              <a:rPr lang="en-US" sz="2000" dirty="0" smtClean="0">
                <a:solidFill>
                  <a:srgbClr val="5F5F5F"/>
                </a:solidFill>
              </a:rPr>
              <a:t> </a:t>
            </a:r>
            <a:r>
              <a:rPr lang="en-US" sz="2000" dirty="0" smtClean="0">
                <a:solidFill>
                  <a:srgbClr val="666699"/>
                </a:solidFill>
              </a:rPr>
              <a:t>Sign of </a:t>
            </a:r>
            <a:r>
              <a:rPr lang="en-US" sz="2000" dirty="0" smtClean="0">
                <a:solidFill>
                  <a:srgbClr val="666699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666699"/>
                </a:solidFill>
              </a:rPr>
              <a:t>G is yet ambiguous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666699"/>
                </a:solidFill>
              </a:rPr>
              <a:t> </a:t>
            </a:r>
            <a:r>
              <a:rPr lang="en-US" sz="2000" dirty="0" smtClean="0">
                <a:solidFill>
                  <a:srgbClr val="666699"/>
                </a:solidFill>
              </a:rPr>
              <a:t>       The shape of </a:t>
            </a:r>
            <a:r>
              <a:rPr lang="en-US" sz="2000" dirty="0" smtClean="0">
                <a:solidFill>
                  <a:srgbClr val="666699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666699"/>
                </a:solidFill>
              </a:rPr>
              <a:t>G(x) is still unknown, data constrain a limited region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666699"/>
                </a:solidFill>
              </a:rPr>
              <a:t>        The contribution of </a:t>
            </a:r>
            <a:r>
              <a:rPr lang="en-US" sz="2000" dirty="0" smtClean="0">
                <a:solidFill>
                  <a:srgbClr val="666699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666699"/>
                </a:solidFill>
              </a:rPr>
              <a:t>G </a:t>
            </a:r>
            <a:r>
              <a:rPr lang="en-US" sz="2000" dirty="0">
                <a:solidFill>
                  <a:srgbClr val="666699"/>
                </a:solidFill>
              </a:rPr>
              <a:t>to </a:t>
            </a:r>
            <a:r>
              <a:rPr lang="en-US" sz="2000" dirty="0" smtClean="0">
                <a:solidFill>
                  <a:srgbClr val="666699"/>
                </a:solidFill>
              </a:rPr>
              <a:t>the nucleon spin is not determined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666699"/>
                </a:solidFill>
                <a:latin typeface="Symbol" pitchFamily="18" charset="2"/>
              </a:rPr>
              <a:t>         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S. </a:t>
            </a:r>
            <a:r>
              <a:rPr lang="fr-FR" dirty="0" err="1" smtClean="0"/>
              <a:t>Platchkov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8" t="39" r="1348" b="954"/>
          <a:stretch/>
        </p:blipFill>
        <p:spPr>
          <a:xfrm>
            <a:off x="619200" y="824400"/>
            <a:ext cx="5461560" cy="3765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0760" y="1828800"/>
            <a:ext cx="1371600" cy="707886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99"/>
                </a:solidFill>
              </a:rPr>
              <a:t>LSS </a:t>
            </a:r>
            <a:r>
              <a:rPr lang="fr-FR" sz="2000" dirty="0" smtClean="0">
                <a:solidFill>
                  <a:srgbClr val="000099"/>
                </a:solidFill>
              </a:rPr>
              <a:t>’</a:t>
            </a:r>
            <a:r>
              <a:rPr lang="en-US" sz="2000" dirty="0" smtClean="0">
                <a:solidFill>
                  <a:srgbClr val="000099"/>
                </a:solidFill>
              </a:rPr>
              <a:t>10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DSSV ‘08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3600" dirty="0" smtClean="0"/>
              <a:t>COMPASS – 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552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COMPASS-2: the near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COMPASS-2 is a new experiment</a:t>
            </a:r>
          </a:p>
          <a:p>
            <a:pPr lvl="1">
              <a:spcBef>
                <a:spcPts val="600"/>
              </a:spcBef>
              <a:buSzPct val="100000"/>
            </a:pPr>
            <a:r>
              <a:rPr lang="en-US" dirty="0"/>
              <a:t>Recommended by the CERN SPSC: 	Sept. 29, 2010.</a:t>
            </a:r>
          </a:p>
          <a:p>
            <a:pPr lvl="1">
              <a:spcBef>
                <a:spcPts val="600"/>
              </a:spcBef>
              <a:buSzPct val="100000"/>
            </a:pPr>
            <a:r>
              <a:rPr lang="en-US" dirty="0"/>
              <a:t>Approved by the CERN Research Board:	Dec. 1, 2010.</a:t>
            </a:r>
          </a:p>
          <a:p>
            <a:pPr marL="362250" lvl="1" indent="0">
              <a:buNone/>
            </a:pPr>
            <a:endParaRPr lang="en-US" dirty="0"/>
          </a:p>
          <a:p>
            <a:r>
              <a:rPr lang="en-US" dirty="0" smtClean="0"/>
              <a:t>COMPASS-2 physics – 4 main topics</a:t>
            </a:r>
          </a:p>
          <a:p>
            <a:pPr marL="819450" lvl="1" indent="-457200">
              <a:spcBef>
                <a:spcPts val="600"/>
              </a:spcBef>
              <a:buClr>
                <a:srgbClr val="666699"/>
              </a:buClr>
              <a:buSzPct val="100000"/>
              <a:buFont typeface="+mj-lt"/>
              <a:buAutoNum type="arabicPeriod"/>
            </a:pPr>
            <a:r>
              <a:rPr lang="en-US" dirty="0" smtClean="0"/>
              <a:t>DVCS and DVMP : 	Study GPDs, “nucleon tomography”</a:t>
            </a:r>
          </a:p>
          <a:p>
            <a:pPr marL="819450" lvl="1" indent="-457200">
              <a:spcBef>
                <a:spcPts val="600"/>
              </a:spcBef>
              <a:buClr>
                <a:srgbClr val="666699"/>
              </a:buClr>
              <a:buSzPct val="100000"/>
              <a:buFont typeface="+mj-lt"/>
              <a:buAutoNum type="arabicPeriod"/>
            </a:pPr>
            <a:r>
              <a:rPr lang="en-US" dirty="0" err="1" smtClean="0">
                <a:solidFill>
                  <a:srgbClr val="666699"/>
                </a:solidFill>
              </a:rPr>
              <a:t>Unpolarized</a:t>
            </a:r>
            <a:r>
              <a:rPr lang="en-US" dirty="0" smtClean="0">
                <a:solidFill>
                  <a:srgbClr val="666699"/>
                </a:solidFill>
              </a:rPr>
              <a:t> </a:t>
            </a:r>
            <a:r>
              <a:rPr lang="en-US" dirty="0">
                <a:solidFill>
                  <a:srgbClr val="666699"/>
                </a:solidFill>
              </a:rPr>
              <a:t>SIDIS :	Fragmentation Functions, s-PDFs, TMDs </a:t>
            </a:r>
          </a:p>
          <a:p>
            <a:pPr marL="819450" lvl="1" indent="-457200">
              <a:spcBef>
                <a:spcPts val="600"/>
              </a:spcBef>
              <a:buSzPct val="100000"/>
              <a:buFont typeface="+mj-lt"/>
              <a:buAutoNum type="arabicPeriod" startAt="3"/>
            </a:pPr>
            <a:r>
              <a:rPr lang="en-US" dirty="0" err="1" smtClean="0"/>
              <a:t>Drell</a:t>
            </a:r>
            <a:r>
              <a:rPr lang="en-US" dirty="0"/>
              <a:t>-Yan : 		Universality of </a:t>
            </a:r>
            <a:r>
              <a:rPr lang="en-US" dirty="0" smtClean="0"/>
              <a:t>TMDs</a:t>
            </a:r>
            <a:endParaRPr lang="en-US" dirty="0"/>
          </a:p>
          <a:p>
            <a:pPr marL="819450" lvl="1" indent="-457200">
              <a:spcBef>
                <a:spcPts val="600"/>
              </a:spcBef>
              <a:buClr>
                <a:srgbClr val="666699"/>
              </a:buClr>
              <a:buSzPct val="100000"/>
              <a:buFont typeface="+mj-lt"/>
              <a:buAutoNum type="arabicPeriod" startAt="3"/>
            </a:pPr>
            <a:r>
              <a:rPr lang="en-US" dirty="0" err="1" smtClean="0"/>
              <a:t>Primakoff</a:t>
            </a:r>
            <a:r>
              <a:rPr lang="en-US" dirty="0" smtClean="0"/>
              <a:t> scattering :	</a:t>
            </a:r>
            <a:r>
              <a:rPr lang="en-US" dirty="0" err="1" smtClean="0"/>
              <a:t>Polarizabilities</a:t>
            </a:r>
            <a:r>
              <a:rPr lang="en-US" dirty="0" smtClean="0"/>
              <a:t> of 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and K</a:t>
            </a:r>
          </a:p>
          <a:p>
            <a:pPr marL="819450" lvl="1" indent="-457200">
              <a:spcBef>
                <a:spcPts val="600"/>
              </a:spcBef>
              <a:buClr>
                <a:srgbClr val="666699"/>
              </a:buClr>
              <a:buSzPct val="100000"/>
              <a:buFont typeface="+mj-lt"/>
              <a:buAutoNum type="arabicPeriod" startAt="3"/>
            </a:pP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taking</a:t>
            </a:r>
          </a:p>
          <a:p>
            <a:pPr marL="819450" lvl="1" indent="-457200">
              <a:spcBef>
                <a:spcPts val="600"/>
              </a:spcBef>
              <a:buSzPct val="100000"/>
            </a:pPr>
            <a:r>
              <a:rPr lang="en-US" dirty="0" smtClean="0"/>
              <a:t>2012, SPS/LHC shutdown, 2014, 2015,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87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89" r="-904"/>
          <a:stretch/>
        </p:blipFill>
        <p:spPr>
          <a:xfrm>
            <a:off x="182880" y="960120"/>
            <a:ext cx="4582800" cy="49834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– COMPASS kinematical coverage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4709160" y="1035050"/>
            <a:ext cx="4343400" cy="5340350"/>
          </a:xfrm>
        </p:spPr>
        <p:txBody>
          <a:bodyPr/>
          <a:lstStyle/>
          <a:p>
            <a:r>
              <a:rPr lang="en-US" dirty="0" smtClean="0"/>
              <a:t>Beams</a:t>
            </a:r>
          </a:p>
          <a:p>
            <a:pPr lvl="1"/>
            <a:r>
              <a:rPr lang="en-US" dirty="0" smtClean="0"/>
              <a:t>100 – 190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/>
              <a:t>Polarization: ~80%</a:t>
            </a:r>
          </a:p>
          <a:p>
            <a:pPr lvl="1"/>
            <a:r>
              <a:rPr lang="en-US" dirty="0" smtClean="0"/>
              <a:t>Both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- </a:t>
            </a:r>
            <a:r>
              <a:rPr lang="en-US" dirty="0" smtClean="0"/>
              <a:t>beams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61950" lvl="1" indent="0">
              <a:buNone/>
            </a:pPr>
            <a:endParaRPr lang="en-US" dirty="0"/>
          </a:p>
          <a:p>
            <a:r>
              <a:rPr lang="en-US" dirty="0"/>
              <a:t>x</a:t>
            </a:r>
            <a:r>
              <a:rPr lang="en-US" dirty="0" smtClean="0"/>
              <a:t>-Q</a:t>
            </a:r>
            <a:r>
              <a:rPr lang="en-US" baseline="30000" dirty="0" smtClean="0"/>
              <a:t>2</a:t>
            </a:r>
            <a:r>
              <a:rPr lang="en-US" dirty="0" smtClean="0"/>
              <a:t> region: ≈ 0.01 </a:t>
            </a:r>
            <a:r>
              <a:rPr lang="en-US" dirty="0"/>
              <a:t>– 0.1 </a:t>
            </a:r>
            <a:endParaRPr lang="en-US" dirty="0" smtClean="0"/>
          </a:p>
          <a:p>
            <a:pPr lvl="1"/>
            <a:r>
              <a:rPr lang="en-US" dirty="0" smtClean="0"/>
              <a:t>Between HERA – </a:t>
            </a:r>
            <a:r>
              <a:rPr lang="en-US" dirty="0" err="1" smtClean="0"/>
              <a:t>Jlab</a:t>
            </a:r>
            <a:r>
              <a:rPr lang="en-US" dirty="0" smtClean="0"/>
              <a:t>/Hermes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555596"/>
              </p:ext>
            </p:extLst>
          </p:nvPr>
        </p:nvGraphicFramePr>
        <p:xfrm>
          <a:off x="5577840" y="2788920"/>
          <a:ext cx="3042666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9" name="Equation" r:id="rId4" imgW="1536700" imgH="508000" progId="Equation.3">
                  <p:embed/>
                </p:oleObj>
              </mc:Choice>
              <mc:Fallback>
                <p:oleObj name="Equation" r:id="rId4" imgW="15367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7840" y="2788920"/>
                        <a:ext cx="3042666" cy="100584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ent Arrow 13"/>
          <p:cNvSpPr/>
          <p:nvPr/>
        </p:nvSpPr>
        <p:spPr bwMode="auto">
          <a:xfrm rot="5400000">
            <a:off x="8069580" y="2217420"/>
            <a:ext cx="457200" cy="594360"/>
          </a:xfrm>
          <a:prstGeom prst="bentArrow">
            <a:avLst/>
          </a:prstGeom>
          <a:solidFill>
            <a:srgbClr val="FF0000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640" y="5074920"/>
            <a:ext cx="2489200" cy="147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" y="5897880"/>
            <a:ext cx="6126480" cy="411480"/>
          </a:xfrm>
          <a:prstGeom prst="rect">
            <a:avLst/>
          </a:prstGeom>
          <a:ln>
            <a:solidFill>
              <a:schemeClr val="bg2">
                <a:lumMod val="90000"/>
                <a:lumOff val="1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6699"/>
                </a:solidFill>
              </a:rPr>
              <a:t>Detect both outgoing photon and recoiling proton</a:t>
            </a:r>
          </a:p>
        </p:txBody>
      </p:sp>
    </p:spTree>
    <p:extLst>
      <p:ext uri="{BB962C8B-B14F-4D97-AF65-F5344CB8AC3E}">
        <p14:creationId xmlns:p14="http://schemas.microsoft.com/office/powerpoint/2010/main" val="210676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– the COMPASS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r>
              <a:rPr lang="en-US" dirty="0" smtClean="0"/>
              <a:t> regions - </a:t>
            </a:r>
            <a:r>
              <a:rPr lang="en-US" dirty="0" err="1" smtClean="0"/>
              <a:t>similation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rcRect l="3347" r="3347"/>
          <a:stretch>
            <a:fillRect/>
          </a:stretch>
        </p:blipFill>
        <p:spPr>
          <a:xfrm>
            <a:off x="1097280" y="960120"/>
            <a:ext cx="6841535" cy="39776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553200"/>
            <a:ext cx="1905000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group meeting, Jun 3-6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991401"/>
              </p:ext>
            </p:extLst>
          </p:nvPr>
        </p:nvGraphicFramePr>
        <p:xfrm>
          <a:off x="457200" y="4892040"/>
          <a:ext cx="7543800" cy="83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9" name="Equation" r:id="rId5" imgW="2743200" imgH="304800" progId="Equation.3">
                  <p:embed/>
                </p:oleObj>
              </mc:Choice>
              <mc:Fallback>
                <p:oleObj name="Equation" r:id="rId5" imgW="2743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892040"/>
                        <a:ext cx="7543800" cy="838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5760720"/>
            <a:ext cx="7269480" cy="400110"/>
          </a:xfrm>
          <a:prstGeom prst="rect">
            <a:avLst/>
          </a:prstGeom>
          <a:ln>
            <a:solidFill>
              <a:schemeClr val="bg2">
                <a:lumMod val="90000"/>
                <a:lumOff val="1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6699"/>
                </a:solidFill>
              </a:rPr>
              <a:t>Relative amplitude dramatically changes as a function of x</a:t>
            </a:r>
          </a:p>
        </p:txBody>
      </p:sp>
    </p:spTree>
    <p:extLst>
      <p:ext uri="{BB962C8B-B14F-4D97-AF65-F5344CB8AC3E}">
        <p14:creationId xmlns:p14="http://schemas.microsoft.com/office/powerpoint/2010/main" val="1973788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DVCS – the COMPASS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dirty="0" smtClean="0"/>
              <a:t>regions – </a:t>
            </a:r>
            <a:r>
              <a:rPr lang="en-US" dirty="0" smtClean="0">
                <a:solidFill>
                  <a:srgbClr val="FF0000"/>
                </a:solidFill>
              </a:rPr>
              <a:t>REAL DATA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3931" b="-3931"/>
          <a:stretch>
            <a:fillRect/>
          </a:stretch>
        </p:blipFill>
        <p:spPr>
          <a:xfrm>
            <a:off x="548640" y="1448775"/>
            <a:ext cx="7223760" cy="444985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users group meeting, Jun 3-6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r>
              <a:rPr lang="en-US" baseline="0" dirty="0" smtClean="0"/>
              <a:t> runs in 2008/2009 – 40 cm long H</a:t>
            </a:r>
            <a:r>
              <a:rPr lang="en-US" baseline="-25000" dirty="0" smtClean="0"/>
              <a:t>2</a:t>
            </a:r>
            <a:r>
              <a:rPr lang="en-US" baseline="0" dirty="0" smtClean="0"/>
              <a:t> target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434840"/>
            <a:ext cx="509024" cy="400110"/>
          </a:xfrm>
          <a:prstGeom prst="rect">
            <a:avLst/>
          </a:prstGeom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99"/>
                </a:solidFill>
              </a:rPr>
              <a:t>BH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960" y="3337560"/>
            <a:ext cx="808585" cy="400110"/>
          </a:xfrm>
          <a:prstGeom prst="rect">
            <a:avLst/>
          </a:prstGeom>
          <a:effectLst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99"/>
                </a:solidFill>
              </a:rPr>
              <a:t>DVCS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6903720" y="4617720"/>
            <a:ext cx="822960" cy="22860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903720" y="3566160"/>
            <a:ext cx="822960" cy="22860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057400" y="5806440"/>
            <a:ext cx="5440680" cy="400110"/>
          </a:xfrm>
          <a:prstGeom prst="rect">
            <a:avLst/>
          </a:prstGeom>
          <a:ln>
            <a:solidFill>
              <a:srgbClr val="5F5F5F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6699"/>
                </a:solidFill>
              </a:rPr>
              <a:t>Clear sign for a DVCS signal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2057400"/>
            <a:ext cx="594360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278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0440" y="2057400"/>
            <a:ext cx="594360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134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06440" y="2057400"/>
            <a:ext cx="594360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54 </a:t>
            </a:r>
          </a:p>
        </p:txBody>
      </p:sp>
    </p:spTree>
    <p:extLst>
      <p:ext uri="{BB962C8B-B14F-4D97-AF65-F5344CB8AC3E}">
        <p14:creationId xmlns:p14="http://schemas.microsoft.com/office/powerpoint/2010/main" val="1029682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– SUM of </a:t>
            </a:r>
            <a:r>
              <a:rPr lang="en-US" sz="3200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sz="3200" dirty="0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-</a:t>
            </a:r>
            <a:r>
              <a:rPr lang="en-US" dirty="0" smtClean="0"/>
              <a:t> cross sections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6" t="11112" r="364" b="14812"/>
          <a:stretch/>
        </p:blipFill>
        <p:spPr>
          <a:xfrm>
            <a:off x="365760" y="1051560"/>
            <a:ext cx="6035040" cy="5185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912345"/>
              </p:ext>
            </p:extLst>
          </p:nvPr>
        </p:nvGraphicFramePr>
        <p:xfrm>
          <a:off x="6446521" y="1554481"/>
          <a:ext cx="2057400" cy="698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1" name="Equation" r:id="rId4" imgW="1270000" imgH="419100" progId="Equation.3">
                  <p:embed/>
                </p:oleObj>
              </mc:Choice>
              <mc:Fallback>
                <p:oleObj name="Equation" r:id="rId4" imgW="1270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6521" y="1554481"/>
                        <a:ext cx="2057400" cy="698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7" y="2011680"/>
            <a:ext cx="5727768" cy="3627120"/>
          </a:xfrm>
          <a:prstGeom prst="rect">
            <a:avLst/>
          </a:prstGeom>
        </p:spPr>
      </p:pic>
      <p:cxnSp>
        <p:nvCxnSpPr>
          <p:cNvPr id="13" name="Elbow Connector 12"/>
          <p:cNvCxnSpPr/>
          <p:nvPr/>
        </p:nvCxnSpPr>
        <p:spPr bwMode="auto">
          <a:xfrm>
            <a:off x="4251960" y="1508760"/>
            <a:ext cx="1965960" cy="457200"/>
          </a:xfrm>
          <a:prstGeom prst="bentConnector3">
            <a:avLst>
              <a:gd name="adj1" fmla="val 558"/>
            </a:avLst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0720" y="2834640"/>
            <a:ext cx="3195728" cy="2880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0040" y="5897880"/>
            <a:ext cx="8503920" cy="461665"/>
          </a:xfrm>
          <a:prstGeom prst="rect">
            <a:avLst/>
          </a:prstGeom>
          <a:ln>
            <a:solidFill>
              <a:srgbClr val="5F5F5F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666699"/>
                </a:solidFill>
              </a:rPr>
              <a:t>Extract the transverse size of the nucleon as a function of </a:t>
            </a:r>
            <a:r>
              <a:rPr lang="en-US" sz="2400" dirty="0" err="1" smtClean="0">
                <a:solidFill>
                  <a:srgbClr val="666699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666699"/>
                </a:solidFill>
              </a:rPr>
              <a:t>B</a:t>
            </a:r>
            <a:endParaRPr lang="en-US" sz="2400" baseline="-25000" dirty="0" smtClean="0">
              <a:solidFill>
                <a:srgbClr val="6666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" y="1874520"/>
            <a:ext cx="388620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5F5F5F"/>
                </a:solidFill>
              </a:rPr>
              <a:t>2 x 5 months of </a:t>
            </a:r>
            <a:r>
              <a:rPr lang="en-US" sz="2000" dirty="0">
                <a:solidFill>
                  <a:srgbClr val="5F5F5F"/>
                </a:solidFill>
              </a:rPr>
              <a:t>data, LH</a:t>
            </a:r>
            <a:r>
              <a:rPr lang="en-US" sz="2000" baseline="-25000" dirty="0">
                <a:solidFill>
                  <a:srgbClr val="5F5F5F"/>
                </a:solidFill>
              </a:rPr>
              <a:t>2</a:t>
            </a:r>
            <a:r>
              <a:rPr lang="en-US" sz="2000" dirty="0">
                <a:solidFill>
                  <a:srgbClr val="5F5F5F"/>
                </a:solidFill>
              </a:rPr>
              <a:t> target </a:t>
            </a:r>
          </a:p>
        </p:txBody>
      </p:sp>
    </p:spTree>
    <p:extLst>
      <p:ext uri="{BB962C8B-B14F-4D97-AF65-F5344CB8AC3E}">
        <p14:creationId xmlns:p14="http://schemas.microsoft.com/office/powerpoint/2010/main" val="1244254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– main new equipment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Picture 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606" t="-434" b="-1535"/>
          <a:stretch/>
        </p:blipFill>
        <p:spPr bwMode="auto">
          <a:xfrm>
            <a:off x="822960" y="914400"/>
            <a:ext cx="8048317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554480" y="2560320"/>
            <a:ext cx="777240" cy="822960"/>
          </a:xfrm>
          <a:prstGeom prst="rect">
            <a:avLst/>
          </a:prstGeom>
          <a:solidFill>
            <a:srgbClr val="0080FF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84000" lon="3378000" rev="21511557"/>
            </a:camera>
            <a:lightRig rig="threePt" dir="t"/>
          </a:scene3d>
          <a:sp3d>
            <a:bevelT w="114300" h="152400"/>
            <a:bevelB w="139700" h="146050" prst="rible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" t="1856" r="4951" b="5570"/>
          <a:stretch/>
        </p:blipFill>
        <p:spPr>
          <a:xfrm rot="20665548">
            <a:off x="745808" y="2660160"/>
            <a:ext cx="1338097" cy="868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4480560"/>
            <a:ext cx="512064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99"/>
                </a:solidFill>
              </a:rPr>
              <a:t>New electromagnetic calorimeter, ECAL0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983480"/>
            <a:ext cx="512064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99"/>
                </a:solidFill>
              </a:rPr>
              <a:t>Liquid hydrogen target, 2.5 m long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5486400"/>
            <a:ext cx="512064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99"/>
                </a:solidFill>
              </a:rPr>
              <a:t>Proton Time-</a:t>
            </a:r>
            <a:r>
              <a:rPr lang="en-US" sz="2000" dirty="0">
                <a:solidFill>
                  <a:srgbClr val="000099"/>
                </a:solidFill>
              </a:rPr>
              <a:t>O</a:t>
            </a:r>
            <a:r>
              <a:rPr lang="en-US" sz="2000" dirty="0" smtClean="0">
                <a:solidFill>
                  <a:srgbClr val="000099"/>
                </a:solidFill>
              </a:rPr>
              <a:t>f-</a:t>
            </a:r>
            <a:r>
              <a:rPr lang="en-US" sz="2000" dirty="0">
                <a:solidFill>
                  <a:srgbClr val="000099"/>
                </a:solidFill>
              </a:rPr>
              <a:t>F</a:t>
            </a:r>
            <a:r>
              <a:rPr lang="en-US" sz="2000" dirty="0" smtClean="0">
                <a:solidFill>
                  <a:srgbClr val="000099"/>
                </a:solidFill>
              </a:rPr>
              <a:t>light detector, 4.0 m long</a:t>
            </a:r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 bwMode="auto">
          <a:xfrm flipH="1" flipV="1">
            <a:off x="2423160" y="3566160"/>
            <a:ext cx="1005840" cy="1114455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1" idx="1"/>
          </p:cNvCxnSpPr>
          <p:nvPr/>
        </p:nvCxnSpPr>
        <p:spPr bwMode="auto">
          <a:xfrm flipH="1" flipV="1">
            <a:off x="1645920" y="3154680"/>
            <a:ext cx="1783080" cy="2028855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2" idx="1"/>
          </p:cNvCxnSpPr>
          <p:nvPr/>
        </p:nvCxnSpPr>
        <p:spPr bwMode="auto">
          <a:xfrm flipH="1" flipV="1">
            <a:off x="1463040" y="3474720"/>
            <a:ext cx="1965960" cy="2211735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1005840" y="960120"/>
            <a:ext cx="2286000" cy="7315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280160" y="2331720"/>
            <a:ext cx="7498080" cy="228600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 rot="20584130">
            <a:off x="5024224" y="3163891"/>
            <a:ext cx="924352" cy="40011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50 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4720" y="960120"/>
            <a:ext cx="1097280" cy="41148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99"/>
                </a:solidFill>
              </a:rPr>
              <a:t>ECAL1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5040" y="914400"/>
            <a:ext cx="1097280" cy="41148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99"/>
                </a:solidFill>
              </a:rPr>
              <a:t>ECAL2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4251960" y="1371600"/>
            <a:ext cx="0" cy="64008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812280" y="1280160"/>
            <a:ext cx="0" cy="27432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75925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7964488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55555"/>
                </a:solidFill>
              </a:rPr>
              <a:t>COMPASS experimental set-up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Jlab users group meeting, Jun 3-6 2011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320040" y="4251960"/>
            <a:ext cx="857853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sz="2000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  <a:buClr>
                <a:srgbClr val="5F5F5F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  </a:t>
            </a: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Various beams: polarized µ</a:t>
            </a:r>
            <a:r>
              <a:rPr lang="en-US" sz="2000" baseline="30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/µ</a:t>
            </a:r>
            <a:r>
              <a:rPr lang="en-US" sz="2000" baseline="30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(P</a:t>
            </a:r>
            <a:r>
              <a:rPr lang="en-US" sz="2000" baseline="-25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µ</a:t>
            </a: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=80%), p, </a:t>
            </a: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2000" baseline="30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2000" baseline="30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, e</a:t>
            </a:r>
            <a:r>
              <a:rPr lang="en-US" sz="2000" baseline="30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-</a:t>
            </a:r>
          </a:p>
          <a:p>
            <a:pPr>
              <a:spcBef>
                <a:spcPts val="600"/>
              </a:spcBef>
              <a:buClr>
                <a:srgbClr val="5F5F5F"/>
              </a:buClr>
              <a:buFont typeface="Arial" charset="0"/>
              <a:buChar char="•"/>
            </a:pPr>
            <a: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High beam </a:t>
            </a: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energy: 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100-200 </a:t>
            </a:r>
            <a:r>
              <a:rPr lang="en-U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GeV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rgbClr val="5F5F5F"/>
              </a:buClr>
              <a:buFont typeface="Arial" charset="0"/>
              <a:buChar char="•"/>
            </a:pPr>
            <a: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Large acceptance, Particle identification detectors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Low intensity beam – good luminosity thanks to a large polarized target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 High amount of collected data - &gt; 1000 TB/y</a:t>
            </a:r>
            <a:endParaRPr lang="en-US" sz="2000" baseline="30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77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22960"/>
            <a:ext cx="8628156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-182880" y="3383280"/>
            <a:ext cx="1234440" cy="27432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0040" y="3703320"/>
            <a:ext cx="1325880" cy="41148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FF00"/>
                </a:solidFill>
              </a:rPr>
              <a:t>beam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600200" y="2468880"/>
            <a:ext cx="7360920" cy="246888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sp>
        <p:nvSpPr>
          <p:cNvPr id="18" name="TextBox 17"/>
          <p:cNvSpPr txBox="1"/>
          <p:nvPr/>
        </p:nvSpPr>
        <p:spPr>
          <a:xfrm rot="20411628">
            <a:off x="5066576" y="3439557"/>
            <a:ext cx="1005840" cy="40011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50 m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Semi-inclusive DIS  (in parallel with DVCS)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Pure hydrogen target</a:t>
            </a:r>
          </a:p>
          <a:p>
            <a:pPr lvl="1"/>
            <a:r>
              <a:rPr lang="en-US" dirty="0" smtClean="0"/>
              <a:t>High-performance particle identification for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,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-</a:t>
            </a:r>
            <a:r>
              <a:rPr lang="en-US" dirty="0" smtClean="0"/>
              <a:t>,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,K</a:t>
            </a:r>
            <a:r>
              <a:rPr lang="en-US" baseline="30000" dirty="0" smtClean="0"/>
              <a:t>+</a:t>
            </a:r>
            <a:r>
              <a:rPr lang="en-US" dirty="0" smtClean="0"/>
              <a:t>,K</a:t>
            </a:r>
            <a:r>
              <a:rPr lang="en-US" baseline="30000" dirty="0" smtClean="0"/>
              <a:t>-</a:t>
            </a:r>
            <a:r>
              <a:rPr lang="en-US" dirty="0" smtClean="0"/>
              <a:t>,K</a:t>
            </a:r>
            <a:r>
              <a:rPr lang="en-US" baseline="30000" dirty="0" smtClean="0"/>
              <a:t>0</a:t>
            </a:r>
            <a:r>
              <a:rPr lang="en-US" dirty="0" smtClean="0"/>
              <a:t> etc…</a:t>
            </a:r>
          </a:p>
          <a:p>
            <a:pPr lvl="1"/>
            <a:endParaRPr lang="en-US" dirty="0"/>
          </a:p>
          <a:p>
            <a:r>
              <a:rPr lang="en-US" dirty="0" smtClean="0"/>
              <a:t>Measurements of:</a:t>
            </a:r>
          </a:p>
          <a:p>
            <a:pPr lvl="1"/>
            <a:r>
              <a:rPr lang="en-US" dirty="0" smtClean="0"/>
              <a:t>Multiplicities</a:t>
            </a:r>
          </a:p>
          <a:p>
            <a:pPr marL="671400" lvl="2" indent="0">
              <a:buNone/>
            </a:pPr>
            <a:r>
              <a:rPr lang="en-US" dirty="0" smtClean="0"/>
              <a:t> Input to global FF analysis</a:t>
            </a:r>
          </a:p>
          <a:p>
            <a:pPr marL="3622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Strange quark PDF</a:t>
            </a:r>
          </a:p>
          <a:p>
            <a:pPr marL="67140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own to x=0.004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2423160"/>
            <a:ext cx="53467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0" y="3749040"/>
            <a:ext cx="4846320" cy="27613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7240" y="5440680"/>
            <a:ext cx="3017520" cy="707886"/>
          </a:xfrm>
          <a:prstGeom prst="rect">
            <a:avLst/>
          </a:prstGeom>
          <a:ln>
            <a:solidFill>
              <a:srgbClr val="666699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666699"/>
                </a:solidFill>
              </a:rPr>
              <a:t>1 week of beam</a:t>
            </a:r>
          </a:p>
          <a:p>
            <a:pPr algn="l"/>
            <a:r>
              <a:rPr lang="en-US" sz="2000" dirty="0" smtClean="0">
                <a:solidFill>
                  <a:srgbClr val="666699"/>
                </a:solidFill>
              </a:rPr>
              <a:t>2.5 m liquid H</a:t>
            </a:r>
            <a:r>
              <a:rPr lang="en-US" sz="2000" baseline="-25000" dirty="0" smtClean="0">
                <a:solidFill>
                  <a:srgbClr val="666699"/>
                </a:solidFill>
              </a:rPr>
              <a:t>2</a:t>
            </a:r>
            <a:r>
              <a:rPr lang="en-US" sz="2000" dirty="0" smtClean="0">
                <a:solidFill>
                  <a:srgbClr val="666699"/>
                </a:solidFill>
              </a:rPr>
              <a:t> target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063240" y="4800600"/>
            <a:ext cx="1463040" cy="91440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46928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rcRect t="-37035" b="-37035"/>
          <a:stretch>
            <a:fillRect/>
          </a:stretch>
        </p:blipFill>
        <p:spPr>
          <a:xfrm>
            <a:off x="5440680" y="822960"/>
            <a:ext cx="3412536" cy="2102130"/>
          </a:xfr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COMPASS</a:t>
            </a:r>
          </a:p>
          <a:p>
            <a:pPr lvl="1"/>
            <a:r>
              <a:rPr lang="en-US" dirty="0" smtClean="0"/>
              <a:t>190 </a:t>
            </a:r>
            <a:r>
              <a:rPr lang="en-US" dirty="0" err="1" smtClean="0"/>
              <a:t>GeV</a:t>
            </a:r>
            <a:r>
              <a:rPr lang="en-US" dirty="0" smtClean="0"/>
              <a:t> pion beam</a:t>
            </a:r>
          </a:p>
          <a:p>
            <a:pPr lvl="1"/>
            <a:r>
              <a:rPr lang="en-US" dirty="0" smtClean="0"/>
              <a:t>Transversely polarized NH</a:t>
            </a:r>
            <a:r>
              <a:rPr lang="en-US" baseline="-25000" dirty="0" smtClean="0"/>
              <a:t>3</a:t>
            </a:r>
            <a:r>
              <a:rPr lang="en-US" dirty="0" smtClean="0"/>
              <a:t> target</a:t>
            </a:r>
          </a:p>
          <a:p>
            <a:pPr lvl="1"/>
            <a:r>
              <a:rPr lang="en-US" dirty="0" smtClean="0"/>
              <a:t>Spectrometer ready for </a:t>
            </a:r>
            <a:r>
              <a:rPr lang="en-US" dirty="0" err="1" smtClean="0"/>
              <a:t>muon</a:t>
            </a:r>
            <a:r>
              <a:rPr lang="en-US" dirty="0" smtClean="0"/>
              <a:t> detection</a:t>
            </a:r>
          </a:p>
          <a:p>
            <a:pPr marL="361950" lvl="1" indent="0">
              <a:buNone/>
            </a:pPr>
            <a:endParaRPr lang="en-US" dirty="0"/>
          </a:p>
          <a:p>
            <a:pPr lvl="1"/>
            <a:r>
              <a:rPr lang="en-US" dirty="0" smtClean="0"/>
              <a:t>SIDIS :</a:t>
            </a:r>
            <a:endParaRPr lang="en-US" dirty="0">
              <a:latin typeface="+mn-lt"/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+mn-lt"/>
              </a:rPr>
              <a:t>DY: </a:t>
            </a:r>
          </a:p>
          <a:p>
            <a:pPr lvl="2"/>
            <a:r>
              <a:rPr lang="en-US" sz="2400" dirty="0" smtClean="0">
                <a:latin typeface="+mj-lt"/>
              </a:rPr>
              <a:t>Dominated by </a:t>
            </a:r>
            <a:r>
              <a:rPr lang="en-US" sz="2400" dirty="0" smtClean="0">
                <a:latin typeface="Times New Roman Antimatter"/>
                <a:cs typeface="Times New Roman Antimatter"/>
              </a:rPr>
              <a:t>u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>
                <a:latin typeface="+mj-lt"/>
              </a:rPr>
              <a:t>u </a:t>
            </a:r>
            <a:r>
              <a:rPr lang="en-US" sz="2400" dirty="0" smtClean="0">
                <a:latin typeface="+mj-lt"/>
              </a:rPr>
              <a:t>annihilation</a:t>
            </a:r>
          </a:p>
          <a:p>
            <a:endParaRPr lang="en-US" dirty="0"/>
          </a:p>
          <a:p>
            <a:r>
              <a:rPr lang="en-US" dirty="0" smtClean="0"/>
              <a:t>Access </a:t>
            </a:r>
            <a:r>
              <a:rPr lang="en-US" dirty="0"/>
              <a:t>to TMDs, complementary to SIDIS</a:t>
            </a:r>
          </a:p>
          <a:p>
            <a:pPr lvl="1"/>
            <a:r>
              <a:rPr lang="en-US" dirty="0"/>
              <a:t>Universality of TMDs</a:t>
            </a:r>
          </a:p>
          <a:p>
            <a:pPr lvl="1"/>
            <a:r>
              <a:rPr lang="en-US" dirty="0"/>
              <a:t>Test of </a:t>
            </a:r>
            <a:r>
              <a:rPr lang="en-US" dirty="0" smtClean="0"/>
              <a:t>factorization: opposite sign expected:</a:t>
            </a:r>
            <a:endParaRPr lang="en-US" dirty="0"/>
          </a:p>
          <a:p>
            <a:pPr lvl="2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64574" cy="609600"/>
          </a:xfrm>
        </p:spPr>
        <p:txBody>
          <a:bodyPr/>
          <a:lstStyle/>
          <a:p>
            <a:r>
              <a:rPr lang="en-US" dirty="0" smtClean="0"/>
              <a:t>Polarized </a:t>
            </a:r>
            <a:r>
              <a:rPr lang="en-US" dirty="0" err="1" smtClean="0"/>
              <a:t>Drell</a:t>
            </a:r>
            <a:r>
              <a:rPr lang="en-US" dirty="0" smtClean="0"/>
              <a:t>-Yan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68143"/>
              </p:ext>
            </p:extLst>
          </p:nvPr>
        </p:nvGraphicFramePr>
        <p:xfrm>
          <a:off x="5852160" y="914400"/>
          <a:ext cx="219456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7" name="Equation" r:id="rId5" imgW="914400" imgH="228600" progId="Equation.3">
                  <p:embed/>
                </p:oleObj>
              </mc:Choice>
              <mc:Fallback>
                <p:oleObj name="Equation" r:id="rId5" imgW="91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2160" y="914400"/>
                        <a:ext cx="219456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50317"/>
              </p:ext>
            </p:extLst>
          </p:nvPr>
        </p:nvGraphicFramePr>
        <p:xfrm>
          <a:off x="1965960" y="2788920"/>
          <a:ext cx="39973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8" name="Equation" r:id="rId7" imgW="2019300" imgH="520700" progId="Equation.3">
                  <p:embed/>
                </p:oleObj>
              </mc:Choice>
              <mc:Fallback>
                <p:oleObj name="Equation" r:id="rId7" imgW="20193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65960" y="2788920"/>
                        <a:ext cx="3997325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02243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9" name="Equation" r:id="rId9" imgW="114300" imgH="165100" progId="Equation.3">
                  <p:embed/>
                </p:oleObj>
              </mc:Choice>
              <mc:Fallback>
                <p:oleObj name="Equation" r:id="rId9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760720"/>
            <a:ext cx="713232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34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718" y="3794760"/>
            <a:ext cx="4058067" cy="173736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74320" y="1051560"/>
            <a:ext cx="8594725" cy="5294370"/>
          </a:xfrm>
        </p:spPr>
        <p:txBody>
          <a:bodyPr/>
          <a:lstStyle/>
          <a:p>
            <a:r>
              <a:rPr lang="en-US" dirty="0" smtClean="0"/>
              <a:t>Expansion in LO quark </a:t>
            </a:r>
            <a:r>
              <a:rPr lang="en-US" dirty="0" err="1" smtClean="0"/>
              <a:t>parton</a:t>
            </a:r>
            <a:r>
              <a:rPr lang="en-US" dirty="0" smtClean="0"/>
              <a:t> model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olarized target nucleon</a:t>
            </a:r>
          </a:p>
          <a:p>
            <a:pPr lvl="1"/>
            <a:r>
              <a:rPr lang="en-US" dirty="0" smtClean="0"/>
              <a:t>Access 4 TMDs:</a:t>
            </a:r>
            <a:r>
              <a:rPr lang="ru-RU" dirty="0"/>
              <a:t> </a:t>
            </a:r>
            <a:endParaRPr lang="fr-FR" dirty="0" smtClean="0"/>
          </a:p>
          <a:p>
            <a:pPr lvl="2"/>
            <a:r>
              <a:rPr lang="fr-FR" dirty="0" err="1" smtClean="0"/>
              <a:t>Sivers</a:t>
            </a:r>
            <a:r>
              <a:rPr lang="fr-FR" dirty="0" smtClean="0"/>
              <a:t>, Boer-</a:t>
            </a:r>
            <a:r>
              <a:rPr lang="fr-FR" dirty="0" err="1" smtClean="0"/>
              <a:t>Mulders</a:t>
            </a:r>
            <a:r>
              <a:rPr lang="fr-FR" dirty="0" smtClean="0"/>
              <a:t>, </a:t>
            </a:r>
            <a:r>
              <a:rPr lang="fr-FR" dirty="0" err="1" smtClean="0"/>
              <a:t>Pretzelosity</a:t>
            </a:r>
            <a:r>
              <a:rPr lang="fr-FR" dirty="0" smtClean="0"/>
              <a:t>, </a:t>
            </a:r>
            <a:r>
              <a:rPr lang="fr-FR" dirty="0" err="1" smtClean="0"/>
              <a:t>Transversity</a:t>
            </a:r>
            <a:endParaRPr lang="fr-FR" dirty="0" smtClean="0"/>
          </a:p>
          <a:p>
            <a:pPr lvl="1"/>
            <a:r>
              <a:rPr lang="en-US" dirty="0" smtClean="0"/>
              <a:t>Convolution with the pion f</a:t>
            </a:r>
            <a:r>
              <a:rPr lang="en-US" baseline="-25000" dirty="0" smtClean="0"/>
              <a:t>1</a:t>
            </a:r>
            <a:r>
              <a:rPr lang="en-US" dirty="0" smtClean="0"/>
              <a:t> or BM distributions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Access 4 TMDs – asymmetry modulation: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 cross section expansion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7840" y="1417320"/>
            <a:ext cx="2971800" cy="584776"/>
          </a:xfrm>
          <a:prstGeom prst="rect">
            <a:avLst/>
          </a:prstGeom>
          <a:ln>
            <a:solidFill>
              <a:schemeClr val="bg2">
                <a:lumMod val="75000"/>
                <a:lumOff val="2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99"/>
                </a:solidFill>
              </a:rPr>
              <a:t>Arnold, Metz and Schlegel,   Phys. Rev. D79:034005, 2009.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61181"/>
              </p:ext>
            </p:extLst>
          </p:nvPr>
        </p:nvGraphicFramePr>
        <p:xfrm>
          <a:off x="1005840" y="3977640"/>
          <a:ext cx="4389120" cy="224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6" name="Equation" r:id="rId4" imgW="2209800" imgH="1130300" progId="Equation.3">
                  <p:embed/>
                </p:oleObj>
              </mc:Choice>
              <mc:Fallback>
                <p:oleObj name="Equation" r:id="rId4" imgW="2209800" imgH="1130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5840" y="3977640"/>
                        <a:ext cx="4389120" cy="2245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2880" y="4069080"/>
            <a:ext cx="731520" cy="2323713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>
              <a:spcBef>
                <a:spcPts val="1800"/>
              </a:spcBef>
            </a:pPr>
            <a:r>
              <a:rPr lang="en-US" sz="2000" dirty="0" err="1" smtClean="0">
                <a:solidFill>
                  <a:srgbClr val="FF0000"/>
                </a:solidFill>
              </a:rPr>
              <a:t>Siv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l">
              <a:spcBef>
                <a:spcPts val="18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BM</a:t>
            </a:r>
          </a:p>
          <a:p>
            <a:pPr algn="l">
              <a:spcBef>
                <a:spcPts val="1800"/>
              </a:spcBef>
            </a:pPr>
            <a:r>
              <a:rPr lang="en-US" sz="2000" dirty="0" err="1" smtClean="0">
                <a:solidFill>
                  <a:srgbClr val="FF0000"/>
                </a:solidFill>
              </a:rPr>
              <a:t>Pr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l">
              <a:spcBef>
                <a:spcPts val="1800"/>
              </a:spcBef>
            </a:pPr>
            <a:r>
              <a:rPr lang="en-US" sz="2000" dirty="0" err="1" smtClean="0">
                <a:solidFill>
                  <a:srgbClr val="FF0000"/>
                </a:solidFill>
              </a:rPr>
              <a:t>Tr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l"/>
            <a:endParaRPr lang="en-US" sz="20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49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Polarized </a:t>
            </a:r>
            <a:r>
              <a:rPr lang="en-US" dirty="0" err="1" smtClean="0"/>
              <a:t>Drell</a:t>
            </a:r>
            <a:r>
              <a:rPr lang="en-US" dirty="0" smtClean="0"/>
              <a:t>-Yan – expected results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5" r="4638" b="2051"/>
          <a:stretch/>
        </p:blipFill>
        <p:spPr>
          <a:xfrm>
            <a:off x="182880" y="914400"/>
            <a:ext cx="5660090" cy="53720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22960"/>
            <a:ext cx="3063240" cy="2606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234440"/>
            <a:ext cx="118872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000099"/>
                </a:solidFill>
              </a:rPr>
              <a:t>Sivers</a:t>
            </a:r>
            <a:endParaRPr lang="en-US" sz="2000" dirty="0" smtClean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3320" y="1325880"/>
            <a:ext cx="169164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99"/>
                </a:solidFill>
              </a:rPr>
              <a:t>Boer-Mulders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4023360"/>
            <a:ext cx="150876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000099"/>
                </a:solidFill>
              </a:rPr>
              <a:t>Pretzelosity</a:t>
            </a:r>
            <a:endParaRPr lang="en-US" sz="2000" dirty="0" smtClean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3977640"/>
            <a:ext cx="150876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000099"/>
                </a:solidFill>
              </a:rPr>
              <a:t>Transversity</a:t>
            </a:r>
            <a:endParaRPr lang="en-US" sz="2000" dirty="0" smtClean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7920" y="1051560"/>
            <a:ext cx="2788920" cy="2092881"/>
          </a:xfrm>
          <a:prstGeom prst="rect">
            <a:avLst/>
          </a:prstGeom>
          <a:ln>
            <a:solidFill>
              <a:schemeClr val="bg2">
                <a:lumMod val="75000"/>
                <a:lumOff val="2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2 x 5 months of data taking</a:t>
            </a:r>
          </a:p>
          <a:p>
            <a:pPr algn="l">
              <a:spcBef>
                <a:spcPts val="120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6.10</a:t>
            </a:r>
            <a:r>
              <a:rPr lang="en-US" sz="2000" baseline="30000" dirty="0" smtClean="0">
                <a:solidFill>
                  <a:srgbClr val="000099"/>
                </a:solidFill>
              </a:rPr>
              <a:t>8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pions</a:t>
            </a:r>
            <a:r>
              <a:rPr lang="en-US" sz="2000" dirty="0" smtClean="0">
                <a:solidFill>
                  <a:srgbClr val="000099"/>
                </a:solidFill>
              </a:rPr>
              <a:t>/spill</a:t>
            </a:r>
            <a:endParaRPr lang="en-US" sz="2000" dirty="0">
              <a:solidFill>
                <a:srgbClr val="000099"/>
              </a:solidFill>
            </a:endParaRPr>
          </a:p>
          <a:p>
            <a:pPr algn="l">
              <a:spcBef>
                <a:spcPts val="120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1.1 m NH</a:t>
            </a:r>
            <a:r>
              <a:rPr lang="en-US" sz="2000" baseline="-25000" dirty="0" smtClean="0">
                <a:solidFill>
                  <a:srgbClr val="000099"/>
                </a:solidFill>
              </a:rPr>
              <a:t>3</a:t>
            </a:r>
            <a:r>
              <a:rPr lang="en-US" sz="2000" dirty="0" smtClean="0">
                <a:solidFill>
                  <a:srgbClr val="000099"/>
                </a:solidFill>
              </a:rPr>
              <a:t> target</a:t>
            </a:r>
            <a:endParaRPr lang="en-US" sz="2000" dirty="0">
              <a:solidFill>
                <a:srgbClr val="000099"/>
              </a:solidFill>
            </a:endParaRPr>
          </a:p>
          <a:p>
            <a:pPr algn="l">
              <a:spcBef>
                <a:spcPts val="120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Mass: 4&lt;</a:t>
            </a:r>
            <a:r>
              <a:rPr lang="en-US" sz="2000" dirty="0" err="1" smtClean="0">
                <a:solidFill>
                  <a:srgbClr val="000099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00099"/>
                </a:solidFill>
                <a:latin typeface="Symbol" charset="2"/>
                <a:cs typeface="Symbol" charset="2"/>
              </a:rPr>
              <a:t>mm</a:t>
            </a:r>
            <a:r>
              <a:rPr lang="en-US" sz="2000" dirty="0" smtClean="0">
                <a:solidFill>
                  <a:srgbClr val="000099"/>
                </a:solidFill>
              </a:rPr>
              <a:t>&lt;9 </a:t>
            </a:r>
            <a:r>
              <a:rPr lang="en-US" sz="2000" dirty="0" err="1" smtClean="0">
                <a:solidFill>
                  <a:srgbClr val="000099"/>
                </a:solidFill>
              </a:rPr>
              <a:t>GeV</a:t>
            </a:r>
            <a:endParaRPr lang="en-US" sz="2000" dirty="0" smtClean="0">
              <a:solidFill>
                <a:srgbClr val="000099"/>
              </a:solidFill>
            </a:endParaRPr>
          </a:p>
        </p:txBody>
      </p:sp>
      <p:pic>
        <p:nvPicPr>
          <p:cNvPr id="14" name="Immagine 10" descr="1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0" t="-43" r="7693" b="-13"/>
          <a:stretch/>
        </p:blipFill>
        <p:spPr bwMode="auto">
          <a:xfrm>
            <a:off x="5577840" y="3886200"/>
            <a:ext cx="3438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3474720"/>
            <a:ext cx="292608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DY beam test in 2008</a:t>
            </a:r>
          </a:p>
        </p:txBody>
      </p:sp>
    </p:spTree>
    <p:extLst>
      <p:ext uri="{BB962C8B-B14F-4D97-AF65-F5344CB8AC3E}">
        <p14:creationId xmlns:p14="http://schemas.microsoft.com/office/powerpoint/2010/main" val="679497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Drell</a:t>
            </a:r>
            <a:r>
              <a:rPr lang="en-US" dirty="0" smtClean="0"/>
              <a:t>-Yan preparation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" name="Picture 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-4121" b="-3064"/>
          <a:stretch/>
        </p:blipFill>
        <p:spPr bwMode="auto">
          <a:xfrm>
            <a:off x="320040" y="868680"/>
            <a:ext cx="8594725" cy="37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" y="4526280"/>
            <a:ext cx="3657600" cy="400110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endParaRPr lang="en-US" sz="2000" dirty="0" smtClean="0">
              <a:solidFill>
                <a:srgbClr val="000099"/>
              </a:solidFill>
            </a:endParaRPr>
          </a:p>
        </p:txBody>
      </p:sp>
      <p:pic>
        <p:nvPicPr>
          <p:cNvPr id="11" name="Immagin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3840480"/>
            <a:ext cx="3280410" cy="203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480" y="4434840"/>
            <a:ext cx="6172200" cy="1938992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5F5F5F"/>
                </a:solidFill>
              </a:rPr>
              <a:t>Upgrade of the spectrometer</a:t>
            </a:r>
            <a:endParaRPr lang="en-US" sz="2400" dirty="0">
              <a:solidFill>
                <a:srgbClr val="5F5F5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66699"/>
                </a:solidFill>
              </a:rPr>
              <a:t>New beam telescope (Sci-Fi)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</a:rPr>
              <a:t>Thick hadron absorber/beam dump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</a:rPr>
              <a:t>Vertex detector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666699"/>
                </a:solidFill>
              </a:rPr>
              <a:t>Displacement of the target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3200400" y="4800600"/>
            <a:ext cx="3611880" cy="100584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754880" y="4846320"/>
            <a:ext cx="868680" cy="18288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182880" y="2606040"/>
            <a:ext cx="2194560" cy="13716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31720" y="3794760"/>
            <a:ext cx="3200400" cy="54864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ADB4F9"/>
              </a:gs>
            </a:gsLst>
            <a:lin ang="0" scaled="1"/>
          </a:gra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78666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err="1"/>
              <a:t>Primakoff</a:t>
            </a:r>
            <a:r>
              <a:rPr lang="en-US" dirty="0"/>
              <a:t>, PR 81 (1951) : use the Coulomb field of a nucleus as a photon </a:t>
            </a:r>
            <a:r>
              <a:rPr lang="en-US" dirty="0" smtClean="0"/>
              <a:t>target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Electromagnetic </a:t>
            </a:r>
            <a:r>
              <a:rPr lang="en-US" dirty="0" err="1" smtClean="0"/>
              <a:t>polarizability</a:t>
            </a:r>
            <a:endParaRPr lang="en-US" dirty="0" smtClean="0"/>
          </a:p>
          <a:p>
            <a:pPr lvl="1"/>
            <a:r>
              <a:rPr lang="en-US" dirty="0" smtClean="0"/>
              <a:t>from the deviation from point-like particle</a:t>
            </a:r>
          </a:p>
          <a:p>
            <a:pPr lvl="1"/>
            <a:endParaRPr lang="en-US" dirty="0"/>
          </a:p>
          <a:p>
            <a:r>
              <a:rPr lang="en-US" dirty="0" smtClean="0"/>
              <a:t>Present status</a:t>
            </a:r>
            <a:endParaRPr lang="en-US" dirty="0" smtClean="0"/>
          </a:p>
          <a:p>
            <a:pPr lvl="1"/>
            <a:r>
              <a:rPr lang="en-US" dirty="0" smtClean="0"/>
              <a:t>Theory :         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err="1" smtClean="0">
                <a:latin typeface="Symbol" charset="2"/>
                <a:cs typeface="Symbol" charset="2"/>
              </a:rPr>
              <a:t>-b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= 5.7±1  (10</a:t>
            </a:r>
            <a:r>
              <a:rPr lang="en-US" baseline="30000" dirty="0" smtClean="0"/>
              <a:t>-4</a:t>
            </a:r>
            <a:r>
              <a:rPr lang="en-US" dirty="0" smtClean="0"/>
              <a:t>fm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baseline="30000" dirty="0" smtClean="0"/>
          </a:p>
          <a:p>
            <a:pPr lvl="1"/>
            <a:r>
              <a:rPr lang="en-US" dirty="0" smtClean="0"/>
              <a:t>Available data: between 4 and 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Primakoff</a:t>
            </a:r>
            <a:r>
              <a:rPr lang="en-US" dirty="0"/>
              <a:t> scattering – test of </a:t>
            </a:r>
            <a:r>
              <a:rPr lang="en-US" dirty="0" err="1"/>
              <a:t>ChPT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12" b="-518"/>
          <a:stretch/>
        </p:blipFill>
        <p:spPr>
          <a:xfrm>
            <a:off x="228600" y="1874520"/>
            <a:ext cx="5225274" cy="12801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426" t="12367" r="1692" b="1770"/>
          <a:stretch/>
        </p:blipFill>
        <p:spPr>
          <a:xfrm>
            <a:off x="5943600" y="1691640"/>
            <a:ext cx="2880000" cy="17496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35695"/>
              </p:ext>
            </p:extLst>
          </p:nvPr>
        </p:nvGraphicFramePr>
        <p:xfrm>
          <a:off x="6446520" y="3429000"/>
          <a:ext cx="1844039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" name="Equation" r:id="rId5" imgW="838200" imgH="228600" progId="Equation.3">
                  <p:embed/>
                </p:oleObj>
              </mc:Choice>
              <mc:Fallback>
                <p:oleObj name="Equation" r:id="rId5" imgW="83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6520" y="3429000"/>
                        <a:ext cx="1844039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95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Primakoff</a:t>
            </a:r>
            <a:r>
              <a:rPr lang="en-US" dirty="0"/>
              <a:t> </a:t>
            </a:r>
            <a:r>
              <a:rPr lang="en-US" dirty="0" smtClean="0"/>
              <a:t>scattering – test of </a:t>
            </a:r>
            <a:r>
              <a:rPr lang="en-US" dirty="0" err="1" smtClean="0"/>
              <a:t>ChPT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0" y="1188720"/>
            <a:ext cx="5852160" cy="4175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" r="20533" b="-38"/>
          <a:stretch/>
        </p:blipFill>
        <p:spPr>
          <a:xfrm>
            <a:off x="1965960" y="5166360"/>
            <a:ext cx="5158800" cy="149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76" y="1463040"/>
            <a:ext cx="3729950" cy="3026469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pPr algn="l"/>
            <a:endParaRPr lang="en-US" sz="2200" dirty="0" smtClean="0">
              <a:solidFill>
                <a:schemeClr val="bg2">
                  <a:lumMod val="75000"/>
                  <a:lumOff val="25000"/>
                </a:schemeClr>
              </a:solidFill>
              <a:cs typeface="Tahoma" pitchFamily="34" charset="0"/>
            </a:endParaRPr>
          </a:p>
          <a:p>
            <a:pPr algn="l"/>
            <a:r>
              <a:rPr lang="en-US" sz="22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Tahoma" pitchFamily="34" charset="0"/>
              </a:rPr>
              <a:t>COMPASS features</a:t>
            </a:r>
            <a:endParaRPr lang="en-US" sz="2200" dirty="0">
              <a:solidFill>
                <a:schemeClr val="bg2">
                  <a:lumMod val="75000"/>
                  <a:lumOff val="25000"/>
                </a:schemeClr>
              </a:solidFill>
              <a:cs typeface="Tahoma" pitchFamily="34" charset="0"/>
            </a:endParaRPr>
          </a:p>
          <a:p>
            <a:pPr marL="648000" lvl="1" indent="-285750" eaLnBrk="0" hangingPunct="0">
              <a:lnSpc>
                <a:spcPct val="110000"/>
              </a:lnSpc>
              <a:spcBef>
                <a:spcPts val="3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666699"/>
                </a:solidFill>
                <a:cs typeface="Tahoma" pitchFamily="34" charset="0"/>
              </a:rPr>
              <a:t>Energy: 190 </a:t>
            </a:r>
            <a:r>
              <a:rPr lang="en-US" sz="2000" dirty="0" err="1" smtClean="0">
                <a:solidFill>
                  <a:srgbClr val="666699"/>
                </a:solidFill>
                <a:cs typeface="Tahoma" pitchFamily="34" charset="0"/>
              </a:rPr>
              <a:t>GeV</a:t>
            </a:r>
            <a:endParaRPr lang="en-US" sz="2000" dirty="0" smtClean="0">
              <a:solidFill>
                <a:srgbClr val="666699"/>
              </a:solidFill>
              <a:cs typeface="Tahoma" pitchFamily="34" charset="0"/>
            </a:endParaRPr>
          </a:p>
          <a:p>
            <a:pPr marL="648000" lvl="1" indent="-285750" eaLnBrk="0" hangingPunct="0">
              <a:lnSpc>
                <a:spcPct val="110000"/>
              </a:lnSpc>
              <a:spcBef>
                <a:spcPts val="3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666699"/>
                </a:solidFill>
                <a:cs typeface="Tahoma" pitchFamily="34" charset="0"/>
              </a:rPr>
              <a:t>High-</a:t>
            </a:r>
            <a:r>
              <a:rPr lang="en-US" sz="2000" dirty="0">
                <a:solidFill>
                  <a:srgbClr val="666699"/>
                </a:solidFill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666699"/>
                </a:solidFill>
                <a:cs typeface="Tahoma" pitchFamily="34" charset="0"/>
              </a:rPr>
              <a:t> </a:t>
            </a:r>
            <a:r>
              <a:rPr lang="en-US" sz="2000" dirty="0">
                <a:solidFill>
                  <a:srgbClr val="666699"/>
                </a:solidFill>
                <a:cs typeface="Tahoma" pitchFamily="34" charset="0"/>
              </a:rPr>
              <a:t>pion </a:t>
            </a:r>
            <a:r>
              <a:rPr lang="en-US" sz="2000" dirty="0" smtClean="0">
                <a:solidFill>
                  <a:srgbClr val="666699"/>
                </a:solidFill>
                <a:cs typeface="Tahoma" pitchFamily="34" charset="0"/>
              </a:rPr>
              <a:t>beam</a:t>
            </a:r>
          </a:p>
          <a:p>
            <a:pPr marL="648000" lvl="1" indent="-285750" eaLnBrk="0" hangingPunct="0">
              <a:lnSpc>
                <a:spcPct val="110000"/>
              </a:lnSpc>
              <a:spcBef>
                <a:spcPts val="3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</a:pPr>
            <a:r>
              <a:rPr lang="en-US" sz="2000" dirty="0" err="1" smtClean="0">
                <a:solidFill>
                  <a:srgbClr val="666699"/>
                </a:solidFill>
                <a:cs typeface="Tahoma" pitchFamily="34" charset="0"/>
              </a:rPr>
              <a:t>Muon</a:t>
            </a:r>
            <a:r>
              <a:rPr lang="en-US" sz="2000" dirty="0" smtClean="0">
                <a:solidFill>
                  <a:srgbClr val="666699"/>
                </a:solidFill>
                <a:cs typeface="Tahoma" pitchFamily="34" charset="0"/>
              </a:rPr>
              <a:t> beam = ref. </a:t>
            </a:r>
          </a:p>
          <a:p>
            <a:pPr marL="648000" lvl="1" indent="-285750" eaLnBrk="0" hangingPunct="0">
              <a:lnSpc>
                <a:spcPct val="110000"/>
              </a:lnSpc>
              <a:spcBef>
                <a:spcPts val="3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</a:pPr>
            <a:r>
              <a:rPr lang="en-US" sz="2000" dirty="0" err="1" smtClean="0">
                <a:solidFill>
                  <a:srgbClr val="666699"/>
                </a:solidFill>
                <a:cs typeface="Tahoma" pitchFamily="34" charset="0"/>
              </a:rPr>
              <a:t>For’d</a:t>
            </a:r>
            <a:r>
              <a:rPr lang="en-US" sz="2000" dirty="0" smtClean="0">
                <a:solidFill>
                  <a:srgbClr val="666699"/>
                </a:solidFill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666699"/>
                </a:solidFill>
                <a:cs typeface="Tahoma" pitchFamily="34" charset="0"/>
              </a:rPr>
              <a:t>anlgles</a:t>
            </a:r>
            <a:r>
              <a:rPr lang="en-US" sz="2000" dirty="0" smtClean="0">
                <a:solidFill>
                  <a:srgbClr val="666699"/>
                </a:solidFill>
                <a:cs typeface="Tahoma" pitchFamily="34" charset="0"/>
              </a:rPr>
              <a:t>: (</a:t>
            </a:r>
            <a:r>
              <a:rPr lang="en-US" sz="2000" dirty="0" err="1" smtClean="0">
                <a:solidFill>
                  <a:srgbClr val="666699"/>
                </a:solidFill>
                <a:latin typeface="Symbol" charset="2"/>
                <a:cs typeface="Symbol" charset="2"/>
              </a:rPr>
              <a:t>a</a:t>
            </a:r>
            <a:r>
              <a:rPr lang="en-US" sz="2000" baseline="-25000" dirty="0" err="1" smtClean="0">
                <a:solidFill>
                  <a:srgbClr val="666699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 err="1" smtClean="0">
                <a:solidFill>
                  <a:srgbClr val="666699"/>
                </a:solidFill>
                <a:latin typeface="Symbol" charset="2"/>
                <a:cs typeface="Symbol" charset="2"/>
              </a:rPr>
              <a:t>+b</a:t>
            </a:r>
            <a:r>
              <a:rPr lang="en-US" sz="2000" baseline="-25000" dirty="0" err="1" smtClean="0">
                <a:solidFill>
                  <a:srgbClr val="666699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 smtClean="0">
                <a:solidFill>
                  <a:srgbClr val="666699"/>
                </a:solidFill>
                <a:latin typeface="Symbol" charset="2"/>
                <a:cs typeface="Symbol" charset="2"/>
              </a:rPr>
              <a:t>) </a:t>
            </a:r>
          </a:p>
          <a:p>
            <a:pPr marL="648000" lvl="1" indent="-285750" eaLnBrk="0" hangingPunct="0">
              <a:lnSpc>
                <a:spcPct val="110000"/>
              </a:lnSpc>
              <a:spcBef>
                <a:spcPts val="3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</a:pPr>
            <a:r>
              <a:rPr lang="en-US" sz="2000" dirty="0">
                <a:solidFill>
                  <a:srgbClr val="666699"/>
                </a:solidFill>
                <a:cs typeface="Tahoma" pitchFamily="34" charset="0"/>
              </a:rPr>
              <a:t>B</a:t>
            </a:r>
            <a:r>
              <a:rPr lang="en-US" sz="2000" dirty="0" smtClean="0">
                <a:solidFill>
                  <a:srgbClr val="666699"/>
                </a:solidFill>
                <a:cs typeface="Tahoma" pitchFamily="34" charset="0"/>
              </a:rPr>
              <a:t>ackward </a:t>
            </a:r>
            <a:r>
              <a:rPr lang="en-US" sz="2000" dirty="0">
                <a:solidFill>
                  <a:srgbClr val="666699"/>
                </a:solidFill>
                <a:cs typeface="Tahoma" pitchFamily="34" charset="0"/>
              </a:rPr>
              <a:t>angle</a:t>
            </a:r>
            <a:r>
              <a:rPr lang="en-US" sz="2000" dirty="0" smtClean="0">
                <a:solidFill>
                  <a:srgbClr val="666699"/>
                </a:solidFill>
                <a:latin typeface="+mn-lt"/>
                <a:cs typeface="Symbol" charset="2"/>
              </a:rPr>
              <a:t>s</a:t>
            </a:r>
            <a:r>
              <a:rPr lang="en-US" sz="2000" dirty="0" smtClean="0">
                <a:solidFill>
                  <a:srgbClr val="666699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666699"/>
                </a:solidFill>
                <a:cs typeface="Tahoma" pitchFamily="34" charset="0"/>
              </a:rPr>
              <a:t>(</a:t>
            </a:r>
            <a:r>
              <a:rPr lang="en-US" sz="2000" dirty="0" err="1" smtClean="0">
                <a:solidFill>
                  <a:srgbClr val="666699"/>
                </a:solidFill>
                <a:latin typeface="Symbol" charset="2"/>
                <a:cs typeface="Symbol" charset="2"/>
              </a:rPr>
              <a:t>a</a:t>
            </a:r>
            <a:r>
              <a:rPr lang="en-US" sz="2000" baseline="-25000" dirty="0" err="1" smtClean="0">
                <a:solidFill>
                  <a:srgbClr val="666699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 err="1" smtClean="0">
                <a:solidFill>
                  <a:srgbClr val="666699"/>
                </a:solidFill>
                <a:latin typeface="Symbol" charset="2"/>
                <a:cs typeface="Symbol" charset="2"/>
              </a:rPr>
              <a:t>-b</a:t>
            </a:r>
            <a:r>
              <a:rPr lang="en-US" sz="2000" baseline="-25000" dirty="0" err="1" smtClean="0">
                <a:solidFill>
                  <a:srgbClr val="666699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 smtClean="0">
                <a:solidFill>
                  <a:srgbClr val="666699"/>
                </a:solidFill>
                <a:latin typeface="Symbol" charset="2"/>
                <a:cs typeface="Symbol" charset="2"/>
              </a:rPr>
              <a:t>)</a:t>
            </a:r>
            <a:endParaRPr lang="en-US" sz="2000" dirty="0" smtClean="0">
              <a:solidFill>
                <a:srgbClr val="666699"/>
              </a:solidFill>
              <a:cs typeface="Tahoma" pitchFamily="34" charset="0"/>
            </a:endParaRPr>
          </a:p>
          <a:p>
            <a:pPr marL="362250" lvl="1" eaLnBrk="0" hangingPunct="0">
              <a:lnSpc>
                <a:spcPct val="110000"/>
              </a:lnSpc>
              <a:spcBef>
                <a:spcPts val="300"/>
              </a:spcBef>
              <a:buClr>
                <a:srgbClr val="666699"/>
              </a:buClr>
              <a:buSzPct val="70000"/>
            </a:pPr>
            <a:endParaRPr lang="en-US" sz="2000" dirty="0">
              <a:solidFill>
                <a:srgbClr val="666699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73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is a major </a:t>
            </a:r>
            <a:r>
              <a:rPr lang="en-US" smtClean="0"/>
              <a:t>QCD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04" y="960120"/>
            <a:ext cx="8594725" cy="5415312"/>
          </a:xfrm>
        </p:spPr>
        <p:txBody>
          <a:bodyPr/>
          <a:lstStyle/>
          <a:p>
            <a:r>
              <a:rPr lang="en-US" dirty="0" smtClean="0"/>
              <a:t>Recent achievements </a:t>
            </a:r>
          </a:p>
          <a:p>
            <a:pPr lvl="1"/>
            <a:r>
              <a:rPr lang="en-US" dirty="0" smtClean="0"/>
              <a:t>New proton data with both L and T polarized target</a:t>
            </a:r>
          </a:p>
          <a:p>
            <a:pPr lvl="1"/>
            <a:r>
              <a:rPr lang="en-US" dirty="0" smtClean="0"/>
              <a:t>New results on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G/G, g</a:t>
            </a:r>
            <a:r>
              <a:rPr lang="en-US" baseline="-25000" dirty="0" smtClean="0"/>
              <a:t>1</a:t>
            </a:r>
            <a:r>
              <a:rPr lang="en-US" dirty="0" smtClean="0"/>
              <a:t>(x), flavor-sep. PDFs, Collins, Sivers, TMDs</a:t>
            </a:r>
          </a:p>
          <a:p>
            <a:pPr lvl="1"/>
            <a:r>
              <a:rPr lang="en-US" dirty="0" smtClean="0"/>
              <a:t>New hadron spectroscopy results </a:t>
            </a:r>
            <a:r>
              <a:rPr lang="en-US" dirty="0" smtClean="0">
                <a:solidFill>
                  <a:srgbClr val="FF0000"/>
                </a:solidFill>
              </a:rPr>
              <a:t>-&gt; next week in Munich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resent times – improve statistics on p by x2 to x3</a:t>
            </a:r>
          </a:p>
          <a:p>
            <a:pPr lvl="1"/>
            <a:r>
              <a:rPr lang="en-US" dirty="0" smtClean="0"/>
              <a:t>2010 run : transversely polarized NH</a:t>
            </a:r>
            <a:r>
              <a:rPr lang="en-US" baseline="-25000" dirty="0" smtClean="0"/>
              <a:t>3</a:t>
            </a:r>
            <a:r>
              <a:rPr lang="en-US" dirty="0" smtClean="0"/>
              <a:t> target</a:t>
            </a:r>
          </a:p>
          <a:p>
            <a:pPr lvl="1"/>
            <a:r>
              <a:rPr lang="en-US" dirty="0" smtClean="0"/>
              <a:t>2011 run : longitudinally polarized NH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target </a:t>
            </a:r>
            <a:r>
              <a:rPr lang="en-US" dirty="0" smtClean="0">
                <a:solidFill>
                  <a:srgbClr val="FF0000"/>
                </a:solidFill>
              </a:rPr>
              <a:t>-&gt; improved statistics on the proton to come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COMPASS near future 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COMPASS 2</a:t>
            </a:r>
            <a:r>
              <a:rPr lang="en-US" dirty="0" smtClean="0"/>
              <a:t> proposal was accepted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hysics programs (DVCS, </a:t>
            </a:r>
            <a:r>
              <a:rPr lang="en-US" dirty="0" err="1" smtClean="0"/>
              <a:t>Drell</a:t>
            </a:r>
            <a:r>
              <a:rPr lang="en-US" dirty="0" smtClean="0"/>
              <a:t>-Yan, </a:t>
            </a:r>
            <a:r>
              <a:rPr lang="en-US" dirty="0" err="1" smtClean="0"/>
              <a:t>Primakoff</a:t>
            </a:r>
            <a:r>
              <a:rPr lang="en-US" dirty="0" smtClean="0"/>
              <a:t>): in preparation,       </a:t>
            </a:r>
            <a:r>
              <a:rPr lang="en-US" dirty="0" smtClean="0">
                <a:solidFill>
                  <a:srgbClr val="FF0000"/>
                </a:solidFill>
              </a:rPr>
              <a:t>data taking in 2012, 2014-2016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Sivers: COMPASS </a:t>
            </a:r>
            <a:r>
              <a:rPr lang="en-US" dirty="0" err="1" smtClean="0"/>
              <a:t>vs</a:t>
            </a:r>
            <a:r>
              <a:rPr lang="en-US" dirty="0" smtClean="0"/>
              <a:t> Hermes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" y="5440680"/>
            <a:ext cx="7909560" cy="1169551"/>
          </a:xfrm>
          <a:prstGeom prst="rect">
            <a:avLst/>
          </a:prstGeom>
          <a:ln>
            <a:solidFill>
              <a:srgbClr val="666699"/>
            </a:solidFill>
          </a:ln>
          <a:effectLst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rgbClr val="666699"/>
                </a:solidFill>
              </a:rPr>
              <a:t>Overall good agreement, differences for </a:t>
            </a:r>
            <a:r>
              <a:rPr lang="en-US" sz="2000" dirty="0" smtClean="0">
                <a:solidFill>
                  <a:srgbClr val="666699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>
                <a:solidFill>
                  <a:srgbClr val="666699"/>
                </a:solidFill>
              </a:rPr>
              <a:t>+</a:t>
            </a:r>
            <a:endParaRPr lang="en-US" sz="2000" dirty="0" smtClean="0">
              <a:solidFill>
                <a:srgbClr val="666699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rgbClr val="666699"/>
                </a:solidFill>
              </a:rPr>
              <a:t>Additional COMPASS data (x3) from our 2010 run: to come</a:t>
            </a: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rgbClr val="666699"/>
                </a:solidFill>
              </a:rPr>
              <a:t>Non-zero asymmetries: could indicate a non-zero orbital momentum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" name="Picture 3" descr="sivers_k_herme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" b="12972"/>
          <a:stretch/>
        </p:blipFill>
        <p:spPr>
          <a:xfrm>
            <a:off x="679612" y="868680"/>
            <a:ext cx="5675468" cy="2203498"/>
          </a:xfrm>
          <a:prstGeom prst="rect">
            <a:avLst/>
          </a:prstGeom>
        </p:spPr>
      </p:pic>
      <p:pic>
        <p:nvPicPr>
          <p:cNvPr id="6" name="Picture 5" descr="sivers_pi_hermes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" b="12640"/>
          <a:stretch/>
        </p:blipFill>
        <p:spPr>
          <a:xfrm>
            <a:off x="594360" y="3171600"/>
            <a:ext cx="5806440" cy="22653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Accessing</a:t>
            </a:r>
            <a:r>
              <a:rPr lang="en-US" dirty="0" smtClean="0">
                <a:latin typeface="Symbol" charset="2"/>
                <a:cs typeface="Symbol" charset="2"/>
              </a:rPr>
              <a:t> D</a:t>
            </a:r>
            <a:r>
              <a:rPr lang="en-US" dirty="0" smtClean="0"/>
              <a:t>G:  QCD fits to world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04" y="1081062"/>
            <a:ext cx="5104175" cy="5294370"/>
          </a:xfrm>
        </p:spPr>
        <p:txBody>
          <a:bodyPr/>
          <a:lstStyle/>
          <a:p>
            <a:r>
              <a:rPr lang="en-US" dirty="0" smtClean="0"/>
              <a:t>NLO QCD fit to world DIS data </a:t>
            </a:r>
          </a:p>
          <a:p>
            <a:pPr lvl="1"/>
            <a:r>
              <a:rPr lang="en-US" dirty="0" smtClean="0"/>
              <a:t>From: DIS: Many groups …. since about 15 years</a:t>
            </a:r>
          </a:p>
          <a:p>
            <a:pPr lvl="1"/>
            <a:r>
              <a:rPr lang="en-US" dirty="0" smtClean="0"/>
              <a:t>(access all </a:t>
            </a:r>
            <a:r>
              <a:rPr lang="en-US" dirty="0" err="1" smtClean="0"/>
              <a:t>parton</a:t>
            </a:r>
            <a:r>
              <a:rPr lang="en-US" dirty="0" smtClean="0"/>
              <a:t> distributions)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Recent achievements: global fits -  include SIDIS and </a:t>
            </a:r>
            <a:r>
              <a:rPr lang="en-US" dirty="0" err="1" smtClean="0"/>
              <a:t>pp</a:t>
            </a:r>
            <a:r>
              <a:rPr lang="en-US" dirty="0" smtClean="0"/>
              <a:t> data:</a:t>
            </a:r>
          </a:p>
          <a:p>
            <a:pPr lvl="1"/>
            <a:r>
              <a:rPr lang="en-US" dirty="0" smtClean="0"/>
              <a:t>DIS+SIDIS+pp: DSSV, </a:t>
            </a:r>
            <a:r>
              <a:rPr lang="en-US" sz="1600" dirty="0" smtClean="0"/>
              <a:t>PRL101, 2008</a:t>
            </a:r>
            <a:r>
              <a:rPr lang="en-US" dirty="0" smtClean="0"/>
              <a:t>. DIS+SIDIS: LSS, </a:t>
            </a:r>
            <a:r>
              <a:rPr lang="en-US" sz="1600" dirty="0" err="1"/>
              <a:t>arXiv</a:t>
            </a:r>
            <a:r>
              <a:rPr lang="en-US" sz="1600" dirty="0"/>
              <a:t> 10125033.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1051560"/>
            <a:ext cx="3520440" cy="34951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669280" y="4480560"/>
            <a:ext cx="2286000" cy="1828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52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</a:t>
            </a:r>
            <a:r>
              <a:rPr lang="ru-RU" dirty="0"/>
              <a:t> </a:t>
            </a:r>
            <a:r>
              <a:rPr lang="ru-RU" dirty="0" smtClean="0"/>
              <a:t>: </a:t>
            </a:r>
            <a:r>
              <a:rPr lang="en-US" dirty="0" smtClean="0"/>
              <a:t>An experiment to study 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04" y="1081062"/>
            <a:ext cx="8670336" cy="5294370"/>
          </a:xfrm>
          <a:ln>
            <a:noFill/>
          </a:ln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ucleon spin structure studies – </a:t>
            </a:r>
            <a:r>
              <a:rPr lang="en-US" dirty="0" err="1" smtClean="0"/>
              <a:t>muon</a:t>
            </a:r>
            <a:r>
              <a:rPr lang="en-US" dirty="0" smtClean="0"/>
              <a:t> beam</a:t>
            </a:r>
          </a:p>
          <a:p>
            <a:pPr lvl="1"/>
            <a:r>
              <a:rPr lang="en-US" dirty="0" smtClean="0"/>
              <a:t>Parton distributions, </a:t>
            </a:r>
            <a:r>
              <a:rPr lang="en-US" dirty="0" err="1" smtClean="0"/>
              <a:t>Transversity</a:t>
            </a:r>
            <a:r>
              <a:rPr lang="en-US" dirty="0" smtClean="0"/>
              <a:t>, Momentum-dependent distributions </a:t>
            </a:r>
          </a:p>
          <a:p>
            <a:pPr lvl="1"/>
            <a:r>
              <a:rPr lang="en-US" dirty="0" smtClean="0"/>
              <a:t>Data taking:</a:t>
            </a:r>
          </a:p>
          <a:p>
            <a:pPr lvl="2"/>
            <a:r>
              <a:rPr lang="en-US" dirty="0" smtClean="0"/>
              <a:t>2002 – 2004, 2006 : Polarized deuteron target (</a:t>
            </a:r>
            <a:r>
              <a:rPr lang="en-US" baseline="30000" dirty="0" smtClean="0"/>
              <a:t>6</a:t>
            </a:r>
            <a:r>
              <a:rPr lang="en-US" dirty="0" smtClean="0"/>
              <a:t>LiD)</a:t>
            </a:r>
          </a:p>
          <a:p>
            <a:pPr lvl="2"/>
            <a:r>
              <a:rPr lang="en-US" dirty="0" smtClean="0"/>
              <a:t>2007, 2010</a:t>
            </a:r>
            <a:r>
              <a:rPr lang="en-US" dirty="0"/>
              <a:t>, 2011 </a:t>
            </a:r>
            <a:r>
              <a:rPr lang="en-US" dirty="0" smtClean="0"/>
              <a:t>  : Polarized proton target (NH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Selected results in this talk</a:t>
            </a:r>
          </a:p>
          <a:p>
            <a:pPr lvl="1"/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tructure and spectroscopy studies – hadron beams (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, (K), p)</a:t>
            </a:r>
          </a:p>
          <a:p>
            <a:pPr lvl="1"/>
            <a:r>
              <a:rPr lang="en-US" dirty="0" smtClean="0"/>
              <a:t>Hybrid mesons, </a:t>
            </a:r>
            <a:r>
              <a:rPr lang="en-US" dirty="0" err="1" smtClean="0"/>
              <a:t>Gluonic</a:t>
            </a:r>
            <a:r>
              <a:rPr lang="en-US" dirty="0" smtClean="0"/>
              <a:t> excitations, </a:t>
            </a:r>
            <a:r>
              <a:rPr lang="en-US" dirty="0" err="1" smtClean="0"/>
              <a:t>Polarizabilities</a:t>
            </a:r>
            <a:endParaRPr lang="en-US" dirty="0" smtClean="0"/>
          </a:p>
          <a:p>
            <a:pPr lvl="1"/>
            <a:r>
              <a:rPr lang="en-US" dirty="0" smtClean="0"/>
              <a:t>Data taking:</a:t>
            </a:r>
          </a:p>
          <a:p>
            <a:pPr lvl="2"/>
            <a:r>
              <a:rPr lang="en-US" dirty="0" smtClean="0"/>
              <a:t>2004 : </a:t>
            </a:r>
            <a:r>
              <a:rPr lang="en-US" dirty="0"/>
              <a:t>Test </a:t>
            </a:r>
            <a:r>
              <a:rPr lang="en-US" dirty="0" smtClean="0"/>
              <a:t>run : 2 weeks  </a:t>
            </a:r>
            <a:r>
              <a:rPr lang="en-US" dirty="0"/>
              <a:t>pion beam with a </a:t>
            </a:r>
            <a:r>
              <a:rPr lang="en-US" baseline="30000" dirty="0"/>
              <a:t>208</a:t>
            </a:r>
            <a:r>
              <a:rPr lang="en-US" dirty="0"/>
              <a:t>Pb </a:t>
            </a:r>
            <a:r>
              <a:rPr lang="en-US" dirty="0" smtClean="0"/>
              <a:t>target</a:t>
            </a:r>
          </a:p>
          <a:p>
            <a:pPr lvl="2"/>
            <a:r>
              <a:rPr lang="en-US" dirty="0" smtClean="0"/>
              <a:t>2008, 2009 : Various solid and liquid targets, from H</a:t>
            </a:r>
            <a:r>
              <a:rPr lang="en-US" baseline="-25000" dirty="0" smtClean="0"/>
              <a:t>2</a:t>
            </a:r>
            <a:r>
              <a:rPr lang="en-US" dirty="0" smtClean="0"/>
              <a:t> to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One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43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800" dirty="0" smtClean="0"/>
              <a:t>Recent results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07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of a 1</a:t>
            </a:r>
            <a:r>
              <a:rPr lang="en-US" baseline="30000" dirty="0" smtClean="0"/>
              <a:t>-+ </a:t>
            </a:r>
            <a:r>
              <a:rPr lang="en-US" dirty="0" smtClean="0"/>
              <a:t>exotic wave (4 days of data)</a:t>
            </a:r>
            <a:endParaRPr lang="en-US" baseline="300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t="2752" b="2752"/>
          <a:stretch>
            <a:fillRect/>
          </a:stretch>
        </p:blipFill>
        <p:spPr>
          <a:xfrm>
            <a:off x="274320" y="1463040"/>
            <a:ext cx="6605625" cy="40690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users group meeting, Jun 3-6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19" y="914400"/>
            <a:ext cx="3337560" cy="23223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8640" y="5760720"/>
            <a:ext cx="7635240" cy="707886"/>
          </a:xfrm>
          <a:prstGeom prst="rect">
            <a:avLst/>
          </a:prstGeom>
          <a:ln>
            <a:solidFill>
              <a:srgbClr val="666699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FF0000"/>
                </a:solidFill>
              </a:rPr>
              <a:t>A number of new </a:t>
            </a:r>
            <a:r>
              <a:rPr lang="en-US" sz="2000" dirty="0" smtClean="0">
                <a:solidFill>
                  <a:srgbClr val="FF0000"/>
                </a:solidFill>
              </a:rPr>
              <a:t>results (data from 2008, 2009)  </a:t>
            </a:r>
            <a:r>
              <a:rPr lang="en-US" sz="2000" dirty="0">
                <a:solidFill>
                  <a:srgbClr val="FF0000"/>
                </a:solidFill>
              </a:rPr>
              <a:t>to be presented at Hadron 2011, June 13-17 in Munich, Germany.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4720" y="1005840"/>
            <a:ext cx="5486400" cy="224676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2000" dirty="0" smtClean="0">
                <a:solidFill>
                  <a:srgbClr val="000099"/>
                </a:solidFill>
                <a:latin typeface="+mj-lt"/>
              </a:rPr>
              <a:t>New data is coming:</a:t>
            </a:r>
          </a:p>
          <a:p>
            <a:pPr marL="342900" indent="-342900" algn="l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solidFill>
                  <a:srgbClr val="000099"/>
                </a:solidFill>
                <a:latin typeface="+mj-lt"/>
              </a:rPr>
              <a:t>M</a:t>
            </a:r>
            <a:r>
              <a:rPr lang="en-US" sz="2000" dirty="0" smtClean="0">
                <a:solidFill>
                  <a:srgbClr val="000099"/>
                </a:solidFill>
                <a:latin typeface="+mj-lt"/>
              </a:rPr>
              <a:t>any channels</a:t>
            </a:r>
            <a:r>
              <a:rPr lang="en-US" sz="2000" dirty="0" smtClean="0">
                <a:solidFill>
                  <a:srgbClr val="000099"/>
                </a:solidFill>
              </a:rPr>
              <a:t>: </a:t>
            </a:r>
            <a:r>
              <a:rPr lang="en-US" sz="2000" dirty="0" err="1" smtClean="0">
                <a:solidFill>
                  <a:srgbClr val="000099"/>
                </a:solidFill>
                <a:latin typeface="Symbol" charset="2"/>
                <a:cs typeface="Symbol" charset="2"/>
              </a:rPr>
              <a:t>rp</a:t>
            </a:r>
            <a:r>
              <a:rPr lang="en-US" sz="2000" dirty="0" smtClean="0">
                <a:solidFill>
                  <a:srgbClr val="000099"/>
                </a:solidFill>
                <a:latin typeface="Symbol" charset="2"/>
                <a:cs typeface="Symbol" charset="2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Symbol" charset="2"/>
                <a:cs typeface="Symbol" charset="2"/>
              </a:rPr>
              <a:t>hp</a:t>
            </a:r>
            <a:r>
              <a:rPr lang="en-US" sz="2000" dirty="0" smtClean="0">
                <a:solidFill>
                  <a:srgbClr val="000099"/>
                </a:solidFill>
                <a:latin typeface="Symbol" charset="2"/>
                <a:cs typeface="Symbol" charset="2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Symbol" charset="2"/>
                <a:cs typeface="Symbol" charset="2"/>
              </a:rPr>
              <a:t>h’p</a:t>
            </a:r>
            <a:r>
              <a:rPr lang="en-US" sz="2000" dirty="0" smtClean="0">
                <a:solidFill>
                  <a:srgbClr val="000099"/>
                </a:solidFill>
                <a:latin typeface="Symbol" charset="2"/>
                <a:cs typeface="Symbol" charset="2"/>
              </a:rPr>
              <a:t>, </a:t>
            </a:r>
            <a:r>
              <a:rPr lang="en-US" sz="2000" dirty="0" smtClean="0">
                <a:solidFill>
                  <a:srgbClr val="000099"/>
                </a:solidFill>
                <a:latin typeface="+mn-lt"/>
                <a:cs typeface="Symbol" charset="2"/>
              </a:rPr>
              <a:t>f</a:t>
            </a:r>
            <a:r>
              <a:rPr lang="en-US" sz="2000" baseline="-25000" dirty="0" smtClean="0">
                <a:solidFill>
                  <a:srgbClr val="000099"/>
                </a:solidFill>
                <a:latin typeface="Symbol" charset="2"/>
                <a:cs typeface="Symbol" charset="2"/>
              </a:rPr>
              <a:t>1</a:t>
            </a:r>
            <a:r>
              <a:rPr lang="en-US" sz="2000" dirty="0" smtClean="0">
                <a:solidFill>
                  <a:srgbClr val="000099"/>
                </a:solidFill>
                <a:latin typeface="Symbol" charset="2"/>
                <a:cs typeface="Symbol" charset="2"/>
              </a:rPr>
              <a:t>p…</a:t>
            </a:r>
          </a:p>
          <a:p>
            <a:pPr marL="342900" indent="-342900" algn="l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+mn-lt"/>
                <a:cs typeface="Symbol" charset="2"/>
              </a:rPr>
              <a:t>Detection of both charged and neutral modes</a:t>
            </a:r>
          </a:p>
          <a:p>
            <a:pPr marL="342900" indent="-342900" algn="l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+mn-lt"/>
                <a:cs typeface="Symbol" charset="2"/>
              </a:rPr>
              <a:t>Different A targets: </a:t>
            </a:r>
            <a:r>
              <a:rPr lang="en-US" sz="2000" baseline="30000" dirty="0" smtClean="0">
                <a:solidFill>
                  <a:srgbClr val="000099"/>
                </a:solidFill>
                <a:latin typeface="+mn-lt"/>
                <a:cs typeface="Symbol" charset="2"/>
              </a:rPr>
              <a:t>208</a:t>
            </a:r>
            <a:r>
              <a:rPr lang="en-US" sz="2000" dirty="0" smtClean="0">
                <a:solidFill>
                  <a:srgbClr val="000099"/>
                </a:solidFill>
                <a:latin typeface="+mn-lt"/>
                <a:cs typeface="Symbol" charset="2"/>
              </a:rPr>
              <a:t>Pb, </a:t>
            </a:r>
            <a:r>
              <a:rPr lang="en-US" sz="2000" baseline="30000" dirty="0" smtClean="0">
                <a:solidFill>
                  <a:srgbClr val="000099"/>
                </a:solidFill>
                <a:latin typeface="+mn-lt"/>
                <a:cs typeface="Symbol" charset="2"/>
              </a:rPr>
              <a:t>58</a:t>
            </a:r>
            <a:r>
              <a:rPr lang="en-US" sz="2000" dirty="0" smtClean="0">
                <a:solidFill>
                  <a:srgbClr val="000099"/>
                </a:solidFill>
                <a:latin typeface="+mn-lt"/>
                <a:cs typeface="Symbol" charset="2"/>
              </a:rPr>
              <a:t>Ni, p</a:t>
            </a:r>
          </a:p>
          <a:p>
            <a:pPr marL="342900" indent="-342900" algn="l">
              <a:spcBef>
                <a:spcPts val="1200"/>
              </a:spcBef>
              <a:buFont typeface="Arial"/>
              <a:buChar char="•"/>
            </a:pPr>
            <a:endParaRPr lang="en-US" sz="2000" dirty="0" smtClean="0">
              <a:solidFill>
                <a:srgbClr val="000099"/>
              </a:solidFill>
              <a:latin typeface="+mn-lt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7914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7964488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55555"/>
                </a:solidFill>
              </a:rPr>
              <a:t>COMPASS: SIDIS asymmetries - deuteron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Jlab users group meeting, Jun 3-6 2011</a:t>
            </a:r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2454275" y="5362575"/>
            <a:ext cx="4952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5F5F5F"/>
              </a:buClr>
              <a:buSzPct val="80000"/>
              <a:buFont typeface="Times New Roman" pitchFamily="18" charset="0"/>
              <a:buChar char="►"/>
            </a:pPr>
            <a:r>
              <a:rPr lang="en-US" sz="2000" dirty="0">
                <a:solidFill>
                  <a:srgbClr val="C00000"/>
                </a:solidFill>
                <a:cs typeface="Tahoma" pitchFamily="34" charset="0"/>
              </a:rPr>
              <a:t>  </a:t>
            </a:r>
            <a:r>
              <a:rPr lang="en-US" sz="2000" dirty="0">
                <a:solidFill>
                  <a:srgbClr val="5F5F5F"/>
                </a:solidFill>
                <a:cs typeface="Tahoma" pitchFamily="34" charset="0"/>
              </a:rPr>
              <a:t>B</a:t>
            </a:r>
            <a:r>
              <a:rPr lang="en-US" sz="2000" dirty="0" smtClean="0">
                <a:solidFill>
                  <a:srgbClr val="5F5F5F"/>
                </a:solidFill>
                <a:cs typeface="Tahoma" pitchFamily="34" charset="0"/>
              </a:rPr>
              <a:t>oth </a:t>
            </a:r>
            <a:r>
              <a:rPr lang="en-US" sz="2000" dirty="0" err="1" smtClean="0">
                <a:solidFill>
                  <a:srgbClr val="5F5F5F"/>
                </a:solidFill>
                <a:cs typeface="Tahoma" pitchFamily="34" charset="0"/>
              </a:rPr>
              <a:t>pions</a:t>
            </a:r>
            <a:r>
              <a:rPr lang="en-US" sz="2000" dirty="0" smtClean="0">
                <a:solidFill>
                  <a:srgbClr val="5F5F5F"/>
                </a:solidFill>
                <a:cs typeface="Tahoma" pitchFamily="34" charset="0"/>
              </a:rPr>
              <a:t>  </a:t>
            </a:r>
            <a:r>
              <a:rPr lang="en-US" sz="2000" dirty="0">
                <a:solidFill>
                  <a:srgbClr val="5F5F5F"/>
                </a:solidFill>
                <a:cs typeface="Tahoma" pitchFamily="34" charset="0"/>
              </a:rPr>
              <a:t>and </a:t>
            </a:r>
            <a:r>
              <a:rPr lang="en-US" sz="2000" dirty="0" err="1">
                <a:solidFill>
                  <a:srgbClr val="5F5F5F"/>
                </a:solidFill>
                <a:cs typeface="Tahoma" pitchFamily="34" charset="0"/>
              </a:rPr>
              <a:t>kaons</a:t>
            </a:r>
            <a:r>
              <a:rPr lang="en-US" sz="2000" dirty="0">
                <a:solidFill>
                  <a:srgbClr val="5F5F5F"/>
                </a:solidFill>
                <a:cs typeface="Tahoma" pitchFamily="34" charset="0"/>
              </a:rPr>
              <a:t> are </a:t>
            </a:r>
            <a:r>
              <a:rPr lang="en-US" sz="2000" dirty="0" smtClean="0">
                <a:solidFill>
                  <a:srgbClr val="5F5F5F"/>
                </a:solidFill>
                <a:cs typeface="Tahoma" pitchFamily="34" charset="0"/>
              </a:rPr>
              <a:t>identified</a:t>
            </a:r>
            <a:endParaRPr lang="en-US" sz="2000" dirty="0">
              <a:solidFill>
                <a:srgbClr val="5F5F5F"/>
              </a:solidFill>
              <a:cs typeface="Tahoma" pitchFamily="34" charset="0"/>
            </a:endParaRPr>
          </a:p>
        </p:txBody>
      </p:sp>
      <p:sp>
        <p:nvSpPr>
          <p:cNvPr id="40967" name="TextBox 7"/>
          <p:cNvSpPr txBox="1">
            <a:spLocks noChangeArrowheads="1"/>
          </p:cNvSpPr>
          <p:nvPr/>
        </p:nvSpPr>
        <p:spPr bwMode="auto">
          <a:xfrm>
            <a:off x="395288" y="1081088"/>
            <a:ext cx="483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Deuteron data: 2002 – 2004, 2006 </a:t>
            </a:r>
          </a:p>
        </p:txBody>
      </p:sp>
      <p:pic>
        <p:nvPicPr>
          <p:cNvPr id="4096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75" y="1541463"/>
            <a:ext cx="7024688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7964488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55555"/>
                </a:solidFill>
              </a:rPr>
              <a:t>COMPASS: SIDIS asymmetries - proton</a:t>
            </a: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Jlab users group meeting, Jun 3-6 2011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165225" y="5132388"/>
            <a:ext cx="722788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SzPct val="80000"/>
            </a:pPr>
            <a:endParaRPr lang="en-US" sz="2000" dirty="0">
              <a:solidFill>
                <a:srgbClr val="5F5F5F"/>
              </a:solidFill>
              <a:cs typeface="Tahoma" pitchFamily="34" charset="0"/>
            </a:endParaRPr>
          </a:p>
          <a:p>
            <a:pPr>
              <a:spcBef>
                <a:spcPts val="600"/>
              </a:spcBef>
              <a:buSzPct val="80000"/>
              <a:buFont typeface="Times New Roman" pitchFamily="18" charset="0"/>
              <a:buChar char="►"/>
            </a:pPr>
            <a:r>
              <a:rPr lang="en-US" sz="2000" dirty="0">
                <a:solidFill>
                  <a:srgbClr val="5F5F5F"/>
                </a:solidFill>
                <a:cs typeface="Tahoma" pitchFamily="34" charset="0"/>
              </a:rPr>
              <a:t>  Leading Order (LO) fit of the 10 asymmetries (2x5) </a:t>
            </a:r>
          </a:p>
          <a:p>
            <a:pPr>
              <a:spcBef>
                <a:spcPts val="600"/>
              </a:spcBef>
              <a:buSzPct val="80000"/>
              <a:buFont typeface="Times New Roman" pitchFamily="18" charset="0"/>
              <a:buChar char="►"/>
            </a:pPr>
            <a:r>
              <a:rPr lang="en-US" sz="2000" dirty="0">
                <a:solidFill>
                  <a:srgbClr val="5F5F5F"/>
                </a:solidFill>
                <a:cs typeface="Tahoma" pitchFamily="34" charset="0"/>
              </a:rPr>
              <a:t>  Determine </a:t>
            </a:r>
            <a:r>
              <a:rPr lang="en-US" sz="2000" dirty="0" smtClean="0">
                <a:solidFill>
                  <a:srgbClr val="5F5F5F"/>
                </a:solidFill>
                <a:cs typeface="Tahoma" pitchFamily="34" charset="0"/>
              </a:rPr>
              <a:t>6 flavor </a:t>
            </a:r>
            <a:r>
              <a:rPr lang="en-US" sz="2000" dirty="0">
                <a:solidFill>
                  <a:srgbClr val="5F5F5F"/>
                </a:solidFill>
                <a:cs typeface="Tahoma" pitchFamily="34" charset="0"/>
              </a:rPr>
              <a:t>separated PDFs :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669280" y="5897880"/>
          <a:ext cx="2717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3" imgW="2717640" imgH="393480" progId="Equation.DSMT4">
                  <p:embed/>
                </p:oleObj>
              </mc:Choice>
              <mc:Fallback>
                <p:oleObj name="Equation" r:id="rId3" imgW="2717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280" y="5897880"/>
                        <a:ext cx="2717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457200" y="100584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</a:rPr>
              <a:t>Proton data: </a:t>
            </a:r>
            <a:r>
              <a:rPr lang="en-US" sz="2000" dirty="0" smtClean="0">
                <a:solidFill>
                  <a:srgbClr val="000099"/>
                </a:solidFill>
              </a:rPr>
              <a:t>2007 </a:t>
            </a:r>
            <a:r>
              <a:rPr lang="en-US" sz="1400" dirty="0" smtClean="0">
                <a:solidFill>
                  <a:srgbClr val="000099"/>
                </a:solidFill>
              </a:rPr>
              <a:t>(Phys. </a:t>
            </a:r>
            <a:r>
              <a:rPr lang="en-US" sz="1400" dirty="0" err="1" smtClean="0">
                <a:solidFill>
                  <a:srgbClr val="000099"/>
                </a:solidFill>
              </a:rPr>
              <a:t>Lett</a:t>
            </a:r>
            <a:r>
              <a:rPr lang="en-US" sz="1400" dirty="0" smtClean="0">
                <a:solidFill>
                  <a:srgbClr val="000099"/>
                </a:solidFill>
              </a:rPr>
              <a:t>. B693, 2010.)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99178" y="1633518"/>
            <a:ext cx="2209824" cy="3360774"/>
          </a:xfrm>
          <a:prstGeom prst="rect">
            <a:avLst/>
          </a:prstGeom>
          <a:noFill/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34440" y="1508760"/>
            <a:ext cx="7132320" cy="3782184"/>
            <a:chOff x="1325880" y="1463040"/>
            <a:chExt cx="7132320" cy="3782184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5880" y="1463040"/>
              <a:ext cx="7132320" cy="3782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331720" y="1463040"/>
              <a:ext cx="173736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F5F5F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accent3">
                      <a:lumMod val="50000"/>
                    </a:schemeClr>
                  </a:solidFill>
                </a:rPr>
                <a:t>COMPASS preliminary</a:t>
              </a: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336550" y="274638"/>
            <a:ext cx="7964488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555555"/>
                </a:solidFill>
              </a:rPr>
              <a:t>Compass results for </a:t>
            </a:r>
            <a:r>
              <a:rPr lang="en-US" dirty="0" smtClean="0">
                <a:solidFill>
                  <a:srgbClr val="555555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555555"/>
                </a:solidFill>
              </a:rPr>
              <a:t>u(x), </a:t>
            </a:r>
            <a:r>
              <a:rPr lang="en-US" dirty="0" err="1" smtClean="0">
                <a:solidFill>
                  <a:srgbClr val="555555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555555"/>
                </a:solidFill>
              </a:rPr>
              <a:t>d</a:t>
            </a:r>
            <a:r>
              <a:rPr lang="en-US" dirty="0" smtClean="0">
                <a:solidFill>
                  <a:srgbClr val="555555"/>
                </a:solidFill>
              </a:rPr>
              <a:t>(x), </a:t>
            </a:r>
            <a:r>
              <a:rPr lang="en-US" dirty="0" smtClean="0">
                <a:solidFill>
                  <a:srgbClr val="555555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555555"/>
                </a:solidFill>
              </a:rPr>
              <a:t>s(x)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Jlab users group meeting, Jun 3-6 2011</a:t>
            </a:r>
          </a:p>
        </p:txBody>
      </p:sp>
      <p:pic>
        <p:nvPicPr>
          <p:cNvPr id="41999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68"/>
          <a:stretch>
            <a:fillRect/>
          </a:stretch>
        </p:blipFill>
        <p:spPr bwMode="auto">
          <a:xfrm>
            <a:off x="502920" y="1097280"/>
            <a:ext cx="6537960" cy="456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85800" y="3657600"/>
            <a:ext cx="3566160" cy="2057400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43400" y="5303520"/>
            <a:ext cx="340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rgbClr val="000099"/>
                </a:solidFill>
              </a:rPr>
              <a:t>s: </a:t>
            </a:r>
            <a:r>
              <a:rPr lang="en-US" sz="2000" dirty="0" smtClean="0">
                <a:solidFill>
                  <a:srgbClr val="000099"/>
                </a:solidFill>
              </a:rPr>
              <a:t>Truncated first moment: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22" name="Picture 21" descr="Eqn1-d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362" y="5809932"/>
            <a:ext cx="39512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TextBox 18"/>
          <p:cNvSpPr txBox="1">
            <a:spLocks noChangeArrowheads="1"/>
          </p:cNvSpPr>
          <p:nvPr/>
        </p:nvSpPr>
        <p:spPr bwMode="auto">
          <a:xfrm>
            <a:off x="6583680" y="1234440"/>
            <a:ext cx="242316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</a:rPr>
              <a:t>DSSV, Phys. Rev. D80, 2009  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0240" y="914400"/>
            <a:ext cx="2834640" cy="307777"/>
          </a:xfrm>
          <a:prstGeom prst="rect">
            <a:avLst/>
          </a:prstGeom>
          <a:solidFill>
            <a:schemeClr val="bg1"/>
          </a:solidFill>
          <a:ln>
            <a:solidFill>
              <a:srgbClr val="5F5F5F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</a:rPr>
              <a:t>COMPASS Phys. </a:t>
            </a:r>
            <a:r>
              <a:rPr lang="en-US" sz="1400" dirty="0" err="1" smtClean="0">
                <a:solidFill>
                  <a:srgbClr val="000099"/>
                </a:solidFill>
              </a:rPr>
              <a:t>Lett</a:t>
            </a:r>
            <a:r>
              <a:rPr lang="en-US" sz="1400" dirty="0" smtClean="0">
                <a:solidFill>
                  <a:srgbClr val="000099"/>
                </a:solidFill>
              </a:rPr>
              <a:t>. B693, 2010.</a:t>
            </a:r>
            <a:endParaRPr lang="en-US" sz="1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Platchkov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DE5DE-F4D4-4A46-82F3-FD6E74D2565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theme/theme1.xml><?xml version="1.0" encoding="utf-8"?>
<a:theme xmlns:a="http://schemas.openxmlformats.org/drawingml/2006/main" name="Blends-Paris">
  <a:themeElements>
    <a:clrScheme name="Blends-Pari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-Pari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gradFill rotWithShape="1">
          <a:gsLst>
            <a:gs pos="0">
              <a:srgbClr val="FFFFFF"/>
            </a:gs>
            <a:gs pos="100000">
              <a:srgbClr val="ADB4F9"/>
            </a:gs>
          </a:gsLst>
          <a:lin ang="0" scaled="1"/>
        </a:gra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effectLst/>
      </a:spPr>
      <a:bodyPr wrap="square" rtlCol="0">
        <a:spAutoFit/>
      </a:bodyPr>
      <a:lstStyle>
        <a:defPPr algn="l">
          <a:defRPr sz="2000" dirty="0" smtClean="0">
            <a:solidFill>
              <a:srgbClr val="000099"/>
            </a:solidFill>
          </a:defRPr>
        </a:defPPr>
      </a:lstStyle>
    </a:txDef>
  </a:objectDefaults>
  <a:extraClrSchemeLst>
    <a:extraClrScheme>
      <a:clrScheme name="Blends-Pari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-Pari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-Pari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-Pari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-Pari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-Pari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89796</TotalTime>
  <Words>2350</Words>
  <Application>Microsoft Macintosh PowerPoint</Application>
  <PresentationFormat>On-screen Show (4:3)</PresentationFormat>
  <Paragraphs>461</Paragraphs>
  <Slides>39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Blends-Paris</vt:lpstr>
      <vt:lpstr>Equation</vt:lpstr>
      <vt:lpstr>COMPASS 1/ Recent results. 2/ Near future. </vt:lpstr>
      <vt:lpstr>The COMPASS experiment at CERN </vt:lpstr>
      <vt:lpstr>COMPASS experimental set-up</vt:lpstr>
      <vt:lpstr>COMPASS : An experiment to study QCD</vt:lpstr>
      <vt:lpstr>PowerPoint Presentation</vt:lpstr>
      <vt:lpstr>Observation of a 1-+ exotic wave (4 days of data)</vt:lpstr>
      <vt:lpstr>COMPASS: SIDIS asymmetries - deuteron</vt:lpstr>
      <vt:lpstr>COMPASS: SIDIS asymmetries - proton</vt:lpstr>
      <vt:lpstr>Compass results for Du(x), Dd(x), Ds(x)</vt:lpstr>
      <vt:lpstr>Check the assumption Ds = Ds  (a 6 flavors fit)</vt:lpstr>
      <vt:lpstr>Fits to inclusive data (ONLY) : find negative Ds</vt:lpstr>
      <vt:lpstr>DS and Global analysis of DIS, SIDIS, pp data</vt:lpstr>
      <vt:lpstr>Ds: dependence on the Fragmentation Functions</vt:lpstr>
      <vt:lpstr>Collins asymmetry: COMPASS (d) vs HERMES (p)</vt:lpstr>
      <vt:lpstr>Collins asymmetry: COMPASS (p), identified hadrons</vt:lpstr>
      <vt:lpstr>Collins asymmetry: Compass vs Hermes</vt:lpstr>
      <vt:lpstr>Transversity: global fit (without COMPASS proton) </vt:lpstr>
      <vt:lpstr>Sivers asymmetry: identified hadrons</vt:lpstr>
      <vt:lpstr>Sivers: COMPASS data vs fit (Anselmino et al.)</vt:lpstr>
      <vt:lpstr>Accessing DG:  QCD fits to world data (DIS, SIDIS)</vt:lpstr>
      <vt:lpstr>Accessing DG: Photon-Gluon Fusion (2 methods)</vt:lpstr>
      <vt:lpstr>Accessing DG: summary of measurements </vt:lpstr>
      <vt:lpstr>PowerPoint Presentation</vt:lpstr>
      <vt:lpstr>COMPASS-2: the near future</vt:lpstr>
      <vt:lpstr>DVCS – COMPASS kinematical coverage</vt:lpstr>
      <vt:lpstr>DVCS – the COMPASS xB regions - similation</vt:lpstr>
      <vt:lpstr>DVCS – the COMPASS xB regions – REAL DATA</vt:lpstr>
      <vt:lpstr>DVCS – SUM of m+ and m- cross sections</vt:lpstr>
      <vt:lpstr>DVCS – main new equipment</vt:lpstr>
      <vt:lpstr>Semi-inclusive DIS  (in parallel with DVCS)</vt:lpstr>
      <vt:lpstr>Polarized Drell-Yan measurements</vt:lpstr>
      <vt:lpstr>DY cross section expansion</vt:lpstr>
      <vt:lpstr>Polarized Drell-Yan – expected results</vt:lpstr>
      <vt:lpstr>Drell-Yan preparation</vt:lpstr>
      <vt:lpstr>Primakoff scattering – test of ChPT</vt:lpstr>
      <vt:lpstr>Primakoff scattering – test of ChPT</vt:lpstr>
      <vt:lpstr>COMPASS is a major QCD laboratory</vt:lpstr>
      <vt:lpstr>Sivers: COMPASS vs Hermes</vt:lpstr>
      <vt:lpstr>Accessing DG:  QCD fits to world data</vt:lpstr>
    </vt:vector>
  </TitlesOfParts>
  <Company>Saclay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report</dc:title>
  <dc:creator>S.Platchkov</dc:creator>
  <cp:lastModifiedBy>Stephane PLATCHKOV</cp:lastModifiedBy>
  <cp:revision>1086</cp:revision>
  <cp:lastPrinted>2011-05-28T13:44:55Z</cp:lastPrinted>
  <dcterms:created xsi:type="dcterms:W3CDTF">2003-09-25T15:44:27Z</dcterms:created>
  <dcterms:modified xsi:type="dcterms:W3CDTF">2011-06-08T12:02:37Z</dcterms:modified>
</cp:coreProperties>
</file>