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embeddings/oleObject1.bin" ContentType="application/vnd.openxmlformats-officedocument.oleObject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73" r:id="rId2"/>
    <p:sldMasterId id="2147483660" r:id="rId3"/>
  </p:sldMasterIdLst>
  <p:notesMasterIdLst>
    <p:notesMasterId r:id="rId20"/>
  </p:notesMasterIdLst>
  <p:handoutMasterIdLst>
    <p:handoutMasterId r:id="rId21"/>
  </p:handoutMasterIdLst>
  <p:sldIdLst>
    <p:sldId id="357" r:id="rId4"/>
    <p:sldId id="358" r:id="rId5"/>
    <p:sldId id="340" r:id="rId6"/>
    <p:sldId id="364" r:id="rId7"/>
    <p:sldId id="341" r:id="rId8"/>
    <p:sldId id="342" r:id="rId9"/>
    <p:sldId id="344" r:id="rId10"/>
    <p:sldId id="363" r:id="rId11"/>
    <p:sldId id="346" r:id="rId12"/>
    <p:sldId id="355" r:id="rId13"/>
    <p:sldId id="356" r:id="rId14"/>
    <p:sldId id="362" r:id="rId15"/>
    <p:sldId id="359" r:id="rId16"/>
    <p:sldId id="360" r:id="rId17"/>
    <p:sldId id="361" r:id="rId18"/>
    <p:sldId id="351" r:id="rId19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A50021"/>
        </a:solidFill>
        <a:latin typeface="Times New Roman" pitchFamily="1" charset="0"/>
        <a:ea typeface="ＭＳ Ｐゴシック" pitchFamily="1" charset="-128"/>
        <a:cs typeface="ＭＳ Ｐゴシック" pitchFamily="1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A50021"/>
        </a:solidFill>
        <a:latin typeface="Times New Roman" pitchFamily="1" charset="0"/>
        <a:ea typeface="ＭＳ Ｐゴシック" pitchFamily="1" charset="-128"/>
        <a:cs typeface="ＭＳ Ｐゴシック" pitchFamily="1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A50021"/>
        </a:solidFill>
        <a:latin typeface="Times New Roman" pitchFamily="1" charset="0"/>
        <a:ea typeface="ＭＳ Ｐゴシック" pitchFamily="1" charset="-128"/>
        <a:cs typeface="ＭＳ Ｐゴシック" pitchFamily="1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A50021"/>
        </a:solidFill>
        <a:latin typeface="Times New Roman" pitchFamily="1" charset="0"/>
        <a:ea typeface="ＭＳ Ｐゴシック" pitchFamily="1" charset="-128"/>
        <a:cs typeface="ＭＳ Ｐゴシック" pitchFamily="1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A50021"/>
        </a:solidFill>
        <a:latin typeface="Times New Roman" pitchFamily="1" charset="0"/>
        <a:ea typeface="ＭＳ Ｐゴシック" pitchFamily="1" charset="-128"/>
        <a:cs typeface="ＭＳ Ｐゴシック" pitchFamily="1" charset="-128"/>
      </a:defRPr>
    </a:lvl5pPr>
    <a:lvl6pPr marL="2286000" algn="l" defTabSz="457200" rtl="0" eaLnBrk="1" latinLnBrk="0" hangingPunct="1">
      <a:defRPr sz="2400" kern="1200">
        <a:solidFill>
          <a:srgbClr val="A50021"/>
        </a:solidFill>
        <a:latin typeface="Times New Roman" pitchFamily="1" charset="0"/>
        <a:ea typeface="ＭＳ Ｐゴシック" pitchFamily="1" charset="-128"/>
        <a:cs typeface="ＭＳ Ｐゴシック" pitchFamily="1" charset="-128"/>
      </a:defRPr>
    </a:lvl6pPr>
    <a:lvl7pPr marL="2743200" algn="l" defTabSz="457200" rtl="0" eaLnBrk="1" latinLnBrk="0" hangingPunct="1">
      <a:defRPr sz="2400" kern="1200">
        <a:solidFill>
          <a:srgbClr val="A50021"/>
        </a:solidFill>
        <a:latin typeface="Times New Roman" pitchFamily="1" charset="0"/>
        <a:ea typeface="ＭＳ Ｐゴシック" pitchFamily="1" charset="-128"/>
        <a:cs typeface="ＭＳ Ｐゴシック" pitchFamily="1" charset="-128"/>
      </a:defRPr>
    </a:lvl7pPr>
    <a:lvl8pPr marL="3200400" algn="l" defTabSz="457200" rtl="0" eaLnBrk="1" latinLnBrk="0" hangingPunct="1">
      <a:defRPr sz="2400" kern="1200">
        <a:solidFill>
          <a:srgbClr val="A50021"/>
        </a:solidFill>
        <a:latin typeface="Times New Roman" pitchFamily="1" charset="0"/>
        <a:ea typeface="ＭＳ Ｐゴシック" pitchFamily="1" charset="-128"/>
        <a:cs typeface="ＭＳ Ｐゴシック" pitchFamily="1" charset="-128"/>
      </a:defRPr>
    </a:lvl8pPr>
    <a:lvl9pPr marL="3657600" algn="l" defTabSz="457200" rtl="0" eaLnBrk="1" latinLnBrk="0" hangingPunct="1">
      <a:defRPr sz="2400" kern="1200">
        <a:solidFill>
          <a:srgbClr val="A50021"/>
        </a:solidFill>
        <a:latin typeface="Times New Roman" pitchFamily="1" charset="0"/>
        <a:ea typeface="ＭＳ Ｐゴシック" pitchFamily="1" charset="-128"/>
        <a:cs typeface="ＭＳ Ｐゴシック" pitchFamily="1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8000"/>
    <a:srgbClr val="333399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8" autoAdjust="0"/>
    <p:restoredTop sz="95946" autoAdjust="0"/>
  </p:normalViewPr>
  <p:slideViewPr>
    <p:cSldViewPr>
      <p:cViewPr>
        <p:scale>
          <a:sx n="75" d="100"/>
          <a:sy n="75" d="100"/>
        </p:scale>
        <p:origin x="-1728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1920" y="-108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keister:Documents:NP%20Program:FY%202008:FY2008%20NP%20Allocation%20Total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layout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4"/>
              <c:layout/>
              <c:showLegendKey val="0"/>
              <c:showVal val="0"/>
              <c:showCatName val="1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Sheet1!$A$8:$A$12</c:f>
              <c:strCache>
                <c:ptCount val="5"/>
                <c:pt idx="0">
                  <c:v>Experiment</c:v>
                </c:pt>
                <c:pt idx="1">
                  <c:v>Theory</c:v>
                </c:pt>
                <c:pt idx="2">
                  <c:v>PNA</c:v>
                </c:pt>
                <c:pt idx="3">
                  <c:v>JINA</c:v>
                </c:pt>
                <c:pt idx="4">
                  <c:v>NSCL</c:v>
                </c:pt>
              </c:strCache>
            </c:strRef>
          </c:cat>
          <c:val>
            <c:numRef>
              <c:f>Sheet1!$B$8:$B$12</c:f>
              <c:numCache>
                <c:formatCode>General</c:formatCode>
                <c:ptCount val="5"/>
                <c:pt idx="0">
                  <c:v>19150.0</c:v>
                </c:pt>
                <c:pt idx="1">
                  <c:v>3735.0</c:v>
                </c:pt>
                <c:pt idx="2">
                  <c:v>2000.0</c:v>
                </c:pt>
                <c:pt idx="3">
                  <c:v>2000.0</c:v>
                </c:pt>
                <c:pt idx="4">
                  <c:v>21500.0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9" tIns="45674" rIns="91349" bIns="4567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13188" y="0"/>
            <a:ext cx="29337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9" tIns="45674" rIns="91349" bIns="4567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3325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13188" y="8823325"/>
            <a:ext cx="29337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fld id="{3E189207-F5DB-FF4F-9FED-1C1138D6F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7248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9" tIns="45674" rIns="91349" bIns="4567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13188" y="0"/>
            <a:ext cx="29337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9" tIns="45674" rIns="91349" bIns="4567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73150" y="690563"/>
            <a:ext cx="4705350" cy="35290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3288" y="4449763"/>
            <a:ext cx="5040312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9" tIns="45674" rIns="91349" bIns="456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3325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13188" y="8823325"/>
            <a:ext cx="29337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fld id="{B41E291D-D20B-0246-9FD4-8AAF76E50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4574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8E9B3-0AC6-4E8B-89C7-15988890CECA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8CB332-4F39-DE4A-9572-73065E477174}" type="slidenum"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pPr/>
              <a:t>16</a:t>
            </a:fld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1563" y="690563"/>
            <a:ext cx="4705350" cy="3529012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51350"/>
            <a:ext cx="5041900" cy="4141788"/>
          </a:xfrm>
          <a:noFill/>
          <a:ln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1E291D-D20B-0246-9FD4-8AAF76E5039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1E291D-D20B-0246-9FD4-8AAF76E5039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38173F-342D-5A42-9381-EEAFF38D819C}" type="slidenum"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pPr/>
              <a:t>9</a:t>
            </a:fld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38173F-342D-5A42-9381-EEAFF38D819C}" type="slidenum"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pPr/>
              <a:t>10</a:t>
            </a:fld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38173F-342D-5A42-9381-EEAFF38D819C}" type="slidenum"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pPr/>
              <a:t>11</a:t>
            </a:fld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38173F-342D-5A42-9381-EEAFF38D819C}" type="slidenum"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pPr/>
              <a:t>12</a:t>
            </a:fld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7B7251-AD9C-4247-82E0-0FC271FCE5F0}" type="slidenum"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pPr/>
              <a:t>13</a:t>
            </a:fld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5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069975" y="690563"/>
            <a:ext cx="4705350" cy="3529012"/>
          </a:xfrm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51350"/>
            <a:ext cx="5041900" cy="41417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CF3D4B-FB26-D243-9C00-9551D0B3AA90}" type="slidenum"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pPr/>
              <a:t>14</a:t>
            </a:fld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56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069975" y="690563"/>
            <a:ext cx="4705350" cy="3529012"/>
          </a:xfrm>
          <a:solidFill>
            <a:srgbClr val="FFFFFF"/>
          </a:solidFill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51350"/>
            <a:ext cx="5041900" cy="41417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June 4 – June 6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JLab</a:t>
            </a:r>
            <a:r>
              <a:rPr lang="en-US" dirty="0" smtClean="0"/>
              <a:t> Users Meeting 2012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F1723-602B-0144-B159-A30CE4DD0A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June 4 – June 6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JLab</a:t>
            </a:r>
            <a:r>
              <a:rPr lang="en-US" dirty="0" smtClean="0"/>
              <a:t> Users Meeting 2012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94E51-59FB-ED49-A672-C772BCD6E6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June 4 – June 6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JLab</a:t>
            </a:r>
            <a:r>
              <a:rPr lang="en-US" dirty="0" smtClean="0"/>
              <a:t> Users Meeting 2012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655D7-AEBD-2944-B8A7-4D33487FB8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June 4 – June 6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JLab</a:t>
            </a:r>
            <a:r>
              <a:rPr lang="en-US" dirty="0" smtClean="0"/>
              <a:t> Users Meeting 2012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6381A-0C76-F849-9D77-A309DB2237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2DAEF-ACEF-44C8-955B-4195B3C1F2EF}" type="datetimeFigureOut">
              <a:rPr lang="en-US" smtClean="0"/>
              <a:pPr/>
              <a:t>6/5/12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2AC35-94C4-4692-BAE5-8E9D0043C6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2DAEF-ACEF-44C8-955B-4195B3C1F2EF}" type="datetimeFigureOut">
              <a:rPr lang="en-US" smtClean="0"/>
              <a:pPr/>
              <a:t>6/5/12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2AC35-94C4-4692-BAE5-8E9D0043C6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2DAEF-ACEF-44C8-955B-4195B3C1F2EF}" type="datetimeFigureOut">
              <a:rPr lang="en-US" smtClean="0"/>
              <a:pPr/>
              <a:t>6/5/12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2AC35-94C4-4692-BAE5-8E9D0043C6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2DAEF-ACEF-44C8-955B-4195B3C1F2EF}" type="datetimeFigureOut">
              <a:rPr lang="en-US" smtClean="0"/>
              <a:pPr/>
              <a:t>6/5/12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2AC35-94C4-4692-BAE5-8E9D0043C6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2DAEF-ACEF-44C8-955B-4195B3C1F2EF}" type="datetimeFigureOut">
              <a:rPr lang="en-US" smtClean="0"/>
              <a:pPr/>
              <a:t>6/5/12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2AC35-94C4-4692-BAE5-8E9D0043C6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2DAEF-ACEF-44C8-955B-4195B3C1F2EF}" type="datetimeFigureOut">
              <a:rPr lang="en-US" smtClean="0"/>
              <a:pPr/>
              <a:t>6/5/12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2AC35-94C4-4692-BAE5-8E9D0043C6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2DAEF-ACEF-44C8-955B-4195B3C1F2EF}" type="datetimeFigureOut">
              <a:rPr lang="en-US" smtClean="0"/>
              <a:pPr/>
              <a:t>6/5/12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2AC35-94C4-4692-BAE5-8E9D0043C6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June 4  - June 6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JLab</a:t>
            </a:r>
            <a:r>
              <a:rPr lang="en-US" dirty="0" smtClean="0"/>
              <a:t> Users Meeting 2012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88EDD-9A42-164A-87F9-7A533F4576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2DAEF-ACEF-44C8-955B-4195B3C1F2EF}" type="datetimeFigureOut">
              <a:rPr lang="en-US" smtClean="0"/>
              <a:pPr/>
              <a:t>6/5/12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2AC35-94C4-4692-BAE5-8E9D0043C6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2DAEF-ACEF-44C8-955B-4195B3C1F2EF}" type="datetimeFigureOut">
              <a:rPr lang="en-US" smtClean="0"/>
              <a:pPr/>
              <a:t>6/5/12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2AC35-94C4-4692-BAE5-8E9D0043C6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2DAEF-ACEF-44C8-955B-4195B3C1F2EF}" type="datetimeFigureOut">
              <a:rPr lang="en-US" smtClean="0"/>
              <a:pPr/>
              <a:t>6/5/12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2AC35-94C4-4692-BAE5-8E9D0043C6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2DAEF-ACEF-44C8-955B-4195B3C1F2EF}" type="datetimeFigureOut">
              <a:rPr lang="en-US" smtClean="0"/>
              <a:pPr/>
              <a:t>6/5/12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2AC35-94C4-4692-BAE5-8E9D0043C6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CBE21-0F2D-4005-ABEA-70D818D963FA}" type="datetimeFigureOut">
              <a:rPr lang="en-US" smtClean="0"/>
              <a:pPr/>
              <a:t>6/5/12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A40BE-CE33-4711-9443-46757D63C6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CBE21-0F2D-4005-ABEA-70D818D963FA}" type="datetimeFigureOut">
              <a:rPr lang="en-US" smtClean="0"/>
              <a:pPr/>
              <a:t>6/5/12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A40BE-CE33-4711-9443-46757D63C6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CBE21-0F2D-4005-ABEA-70D818D963FA}" type="datetimeFigureOut">
              <a:rPr lang="en-US" smtClean="0"/>
              <a:pPr/>
              <a:t>6/5/12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A40BE-CE33-4711-9443-46757D63C6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CBE21-0F2D-4005-ABEA-70D818D963FA}" type="datetimeFigureOut">
              <a:rPr lang="en-US" smtClean="0"/>
              <a:pPr/>
              <a:t>6/5/12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A40BE-CE33-4711-9443-46757D63C6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CBE21-0F2D-4005-ABEA-70D818D963FA}" type="datetimeFigureOut">
              <a:rPr lang="en-US" smtClean="0"/>
              <a:pPr/>
              <a:t>6/5/12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A40BE-CE33-4711-9443-46757D63C6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CBE21-0F2D-4005-ABEA-70D818D963FA}" type="datetimeFigureOut">
              <a:rPr lang="en-US" smtClean="0"/>
              <a:pPr/>
              <a:t>6/5/12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A40BE-CE33-4711-9443-46757D63C6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4 – June 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JLab Users Meeting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2499E6-5457-0F46-A83D-FE29C469F1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CBE21-0F2D-4005-ABEA-70D818D963FA}" type="datetimeFigureOut">
              <a:rPr lang="en-US" smtClean="0"/>
              <a:pPr/>
              <a:t>6/5/12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A40BE-CE33-4711-9443-46757D63C6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CBE21-0F2D-4005-ABEA-70D818D963FA}" type="datetimeFigureOut">
              <a:rPr lang="en-US" smtClean="0"/>
              <a:pPr/>
              <a:t>6/5/12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A40BE-CE33-4711-9443-46757D63C6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CBE21-0F2D-4005-ABEA-70D818D963FA}" type="datetimeFigureOut">
              <a:rPr lang="en-US" smtClean="0"/>
              <a:pPr/>
              <a:t>6/5/12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A40BE-CE33-4711-9443-46757D63C6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CBE21-0F2D-4005-ABEA-70D818D963FA}" type="datetimeFigureOut">
              <a:rPr lang="en-US" smtClean="0"/>
              <a:pPr/>
              <a:t>6/5/12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A40BE-CE33-4711-9443-46757D63C6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CBE21-0F2D-4005-ABEA-70D818D963FA}" type="datetimeFigureOut">
              <a:rPr lang="en-US" smtClean="0"/>
              <a:pPr/>
              <a:t>6/5/12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A40BE-CE33-4711-9443-46757D63C6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June 4 – June 6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JLab</a:t>
            </a:r>
            <a:r>
              <a:rPr lang="en-US" dirty="0" smtClean="0"/>
              <a:t> Users Meeting 2012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5EE79-4707-2B4D-8E42-0E0E6DACE9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June 4 – June 6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JLab</a:t>
            </a:r>
            <a:r>
              <a:rPr lang="en-US" dirty="0" smtClean="0"/>
              <a:t> Users </a:t>
            </a:r>
            <a:r>
              <a:rPr lang="en-US" dirty="0" err="1" smtClean="0"/>
              <a:t>Metting</a:t>
            </a:r>
            <a:r>
              <a:rPr lang="en-US" dirty="0" smtClean="0"/>
              <a:t> 2012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5BE9B-96E4-2E4A-A441-AB312A0E54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June 4 – June 6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JLab</a:t>
            </a:r>
            <a:r>
              <a:rPr lang="en-US" dirty="0" smtClean="0"/>
              <a:t> Users Meeting 2012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55677-5621-714E-8B6C-10408A6E5C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June 4 – June 6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JLab</a:t>
            </a:r>
            <a:r>
              <a:rPr lang="en-US" dirty="0" smtClean="0"/>
              <a:t> Users Meeting 2012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73945-BC40-364D-8C2A-5D365D24F3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June 4 – June 6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JLab</a:t>
            </a:r>
            <a:r>
              <a:rPr lang="en-US" dirty="0" smtClean="0"/>
              <a:t> Users Meeting 2012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14908-8185-7E42-B8DF-15AB500B42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June 4 – June 6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JLab</a:t>
            </a:r>
            <a:r>
              <a:rPr lang="en-US" dirty="0" smtClean="0"/>
              <a:t> Users Meeting 2012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B24A8-8C49-D74A-92EE-C035418459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vmlDrawing" Target="../drawings/vmlDrawing1.vml"/><Relationship Id="rId15" Type="http://schemas.openxmlformats.org/officeDocument/2006/relationships/oleObject" Target="../embeddings/oleObject1.bin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304800"/>
            <a:ext cx="502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-108" charset="0"/>
                <a:ea typeface="Arial" pitchFamily="-108" charset="0"/>
                <a:cs typeface="Arial" pitchFamily="-108" charset="0"/>
              </a:defRPr>
            </a:lvl1pPr>
          </a:lstStyle>
          <a:p>
            <a:pPr>
              <a:defRPr/>
            </a:pPr>
            <a:r>
              <a:rPr lang="en-US" dirty="0" smtClean="0"/>
              <a:t>June 4 – June 6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2484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chemeClr val="tx1"/>
                </a:solidFill>
                <a:latin typeface="Arial" pitchFamily="-108" charset="0"/>
                <a:ea typeface="Arial" pitchFamily="-108" charset="0"/>
                <a:cs typeface="Arial" pitchFamily="-108" charset="0"/>
              </a:defRPr>
            </a:lvl1pPr>
          </a:lstStyle>
          <a:p>
            <a:pPr>
              <a:defRPr/>
            </a:pPr>
            <a:r>
              <a:rPr lang="en-US" dirty="0" err="1" smtClean="0"/>
              <a:t>JLab</a:t>
            </a:r>
            <a:r>
              <a:rPr lang="en-US" dirty="0" smtClean="0"/>
              <a:t> Users Meeting 2012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1"/>
                </a:solidFill>
                <a:latin typeface="Arial" pitchFamily="-108" charset="0"/>
                <a:ea typeface="Arial" pitchFamily="-108" charset="0"/>
                <a:cs typeface="Arial" pitchFamily="-108" charset="0"/>
              </a:defRPr>
            </a:lvl1pPr>
          </a:lstStyle>
          <a:p>
            <a:pPr>
              <a:defRPr/>
            </a:pPr>
            <a:fld id="{BA2499E6-5457-0F46-A83D-FE29C469F1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04800" y="304800"/>
          <a:ext cx="1189038" cy="118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Picture" r:id="rId15" imgW="2212848" imgH="2212848" progId="Word.Picture.8">
                  <p:embed/>
                </p:oleObj>
              </mc:Choice>
              <mc:Fallback>
                <p:oleObj name="Picture" r:id="rId15" imgW="2212848" imgH="2212848" progId="Word.Picture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04800"/>
                        <a:ext cx="1189038" cy="1189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2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50021"/>
          </a:solidFill>
          <a:latin typeface="Arial"/>
          <a:ea typeface="ＭＳ Ｐゴシック" pitchFamily="-107" charset="-128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50021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50021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50021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50021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A50021"/>
          </a:solidFill>
          <a:latin typeface="Times New Roman" pitchFamily="-11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A50021"/>
          </a:solidFill>
          <a:latin typeface="Times New Roman" pitchFamily="-11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A50021"/>
          </a:solidFill>
          <a:latin typeface="Times New Roman" pitchFamily="-11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A50021"/>
          </a:solidFill>
          <a:latin typeface="Times New Roman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333399"/>
          </a:solidFill>
          <a:latin typeface="Arial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333399"/>
          </a:solidFill>
          <a:latin typeface="Arial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99"/>
          </a:solidFill>
          <a:latin typeface="Arial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33399"/>
          </a:solidFill>
          <a:latin typeface="Arial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Arial"/>
          <a:ea typeface="ＭＳ Ｐゴシック" pitchFamily="-111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  <a:ea typeface="ＭＳ Ｐゴシック" pitchFamily="-111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  <a:ea typeface="ＭＳ Ｐゴシック" pitchFamily="-111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  <a:ea typeface="ＭＳ Ｐゴシック" pitchFamily="-111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2DAEF-ACEF-44C8-955B-4195B3C1F2EF}" type="datetimeFigureOut">
              <a:rPr lang="en-US" smtClean="0"/>
              <a:pPr/>
              <a:t>6/5/12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2AC35-94C4-4692-BAE5-8E9D0043C6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CBE21-0F2D-4005-ABEA-70D818D963FA}" type="datetimeFigureOut">
              <a:rPr lang="en-US" smtClean="0"/>
              <a:pPr/>
              <a:t>6/5/12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A40BE-CE33-4711-9443-46757D63C6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ea typeface="+mn-ea"/>
            </a:endParaRPr>
          </a:p>
        </p:txBody>
      </p:sp>
      <p:pic>
        <p:nvPicPr>
          <p:cNvPr id="2052" name="Picture 13" descr="BlueGradientBackground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02302" y="533400"/>
            <a:ext cx="721864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b="1" dirty="0" smtClean="0">
                <a:ln w="3175">
                  <a:noFill/>
                </a:ln>
                <a:gradFill>
                  <a:gsLst>
                    <a:gs pos="0">
                      <a:srgbClr val="E6DCAC"/>
                    </a:gs>
                    <a:gs pos="12000">
                      <a:srgbClr val="E6D78A"/>
                    </a:gs>
                    <a:gs pos="30000">
                      <a:srgbClr val="C7AC4C"/>
                    </a:gs>
                    <a:gs pos="45000">
                      <a:srgbClr val="E6D78A"/>
                    </a:gs>
                    <a:gs pos="77000">
                      <a:srgbClr val="C7AC4C"/>
                    </a:gs>
                    <a:gs pos="100000">
                      <a:srgbClr val="E6DCAC"/>
                    </a:gs>
                  </a:gsLst>
                  <a:lin ang="5400000" scaled="0"/>
                </a:gradFill>
              </a:rPr>
              <a:t>National Science Foundation</a:t>
            </a:r>
            <a:endParaRPr lang="en-US" sz="4000" b="1" dirty="0" smtClean="0">
              <a:ln w="3175">
                <a:noFill/>
              </a:ln>
              <a:gradFill>
                <a:gsLst>
                  <a:gs pos="0">
                    <a:srgbClr val="E6DCAC"/>
                  </a:gs>
                  <a:gs pos="12000">
                    <a:srgbClr val="E6D78A"/>
                  </a:gs>
                  <a:gs pos="30000">
                    <a:srgbClr val="C7AC4C"/>
                  </a:gs>
                  <a:gs pos="45000">
                    <a:srgbClr val="E6D78A"/>
                  </a:gs>
                  <a:gs pos="77000">
                    <a:srgbClr val="C7AC4C"/>
                  </a:gs>
                  <a:gs pos="100000">
                    <a:srgbClr val="E6DCAC"/>
                  </a:gs>
                </a:gsLst>
                <a:lin ang="5400000" scaled="0"/>
              </a:gradFill>
            </a:endParaRPr>
          </a:p>
          <a:p>
            <a:pPr algn="ctr"/>
            <a:r>
              <a:rPr lang="en-US" sz="4000" b="1" dirty="0" smtClean="0">
                <a:ln w="3175">
                  <a:noFill/>
                </a:ln>
                <a:gradFill>
                  <a:gsLst>
                    <a:gs pos="0">
                      <a:srgbClr val="E6DCAC"/>
                    </a:gs>
                    <a:gs pos="12000">
                      <a:srgbClr val="E6D78A"/>
                    </a:gs>
                    <a:gs pos="30000">
                      <a:srgbClr val="C7AC4C"/>
                    </a:gs>
                    <a:gs pos="45000">
                      <a:srgbClr val="E6D78A"/>
                    </a:gs>
                    <a:gs pos="77000">
                      <a:srgbClr val="C7AC4C"/>
                    </a:gs>
                    <a:gs pos="100000">
                      <a:srgbClr val="E6DCAC"/>
                    </a:gs>
                  </a:gsLst>
                  <a:lin ang="5400000" scaled="0"/>
                </a:gradFill>
              </a:rPr>
              <a:t>NP Program</a:t>
            </a:r>
            <a:endParaRPr lang="en-GB" sz="4000" b="1" dirty="0" smtClean="0">
              <a:ln w="3175">
                <a:noFill/>
              </a:ln>
              <a:gradFill>
                <a:gsLst>
                  <a:gs pos="0">
                    <a:srgbClr val="E6DCAC"/>
                  </a:gs>
                  <a:gs pos="12000">
                    <a:srgbClr val="E6D78A"/>
                  </a:gs>
                  <a:gs pos="30000">
                    <a:srgbClr val="C7AC4C"/>
                  </a:gs>
                  <a:gs pos="45000">
                    <a:srgbClr val="E6D78A"/>
                  </a:gs>
                  <a:gs pos="77000">
                    <a:srgbClr val="C7AC4C"/>
                  </a:gs>
                  <a:gs pos="100000">
                    <a:srgbClr val="E6DCAC"/>
                  </a:gs>
                </a:gsLst>
                <a:lin ang="5400000" scaled="0"/>
              </a:gradFill>
            </a:endParaRPr>
          </a:p>
        </p:txBody>
      </p:sp>
      <p:pic>
        <p:nvPicPr>
          <p:cNvPr id="10" name="Picture 9" descr="nsf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10400" y="4419600"/>
            <a:ext cx="1828800" cy="1839371"/>
          </a:xfrm>
          <a:prstGeom prst="rect">
            <a:avLst/>
          </a:prstGeom>
        </p:spPr>
      </p:pic>
      <p:pic>
        <p:nvPicPr>
          <p:cNvPr id="13" name="Picture 12" descr="Untitled-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160744"/>
            <a:ext cx="9144000" cy="6972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721" y="2971800"/>
            <a:ext cx="3323897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err="1" smtClean="0">
                <a:ln w="3175">
                  <a:noFill/>
                </a:ln>
                <a:solidFill>
                  <a:schemeClr val="bg1"/>
                </a:solidFill>
              </a:rPr>
              <a:t>Kyungseon</a:t>
            </a:r>
            <a:r>
              <a:rPr lang="en-GB" sz="3600" b="1" dirty="0" smtClean="0">
                <a:ln w="3175">
                  <a:noFill/>
                </a:ln>
                <a:solidFill>
                  <a:schemeClr val="bg1"/>
                </a:solidFill>
              </a:rPr>
              <a:t> </a:t>
            </a:r>
            <a:r>
              <a:rPr lang="en-GB" sz="3600" b="1" dirty="0" err="1" smtClean="0">
                <a:ln w="3175">
                  <a:noFill/>
                </a:ln>
                <a:solidFill>
                  <a:schemeClr val="bg1"/>
                </a:solidFill>
              </a:rPr>
              <a:t>Joo</a:t>
            </a:r>
            <a:endParaRPr lang="en-GB" sz="3600" b="1" dirty="0" smtClean="0">
              <a:ln w="3175">
                <a:noFill/>
              </a:ln>
              <a:solidFill>
                <a:schemeClr val="bg1"/>
              </a:solidFill>
            </a:endParaRPr>
          </a:p>
          <a:p>
            <a:r>
              <a:rPr lang="en-GB" sz="2400" b="1" smtClean="0">
                <a:ln w="3175">
                  <a:noFill/>
                </a:ln>
                <a:solidFill>
                  <a:schemeClr val="bg1"/>
                </a:solidFill>
              </a:rPr>
              <a:t>Program Director (IPA) </a:t>
            </a:r>
            <a:endParaRPr lang="en-GB" sz="2400" b="1" dirty="0" smtClean="0">
              <a:ln w="3175">
                <a:noFill/>
              </a:ln>
              <a:solidFill>
                <a:schemeClr val="bg1"/>
              </a:solidFill>
            </a:endParaRPr>
          </a:p>
          <a:p>
            <a:r>
              <a:rPr lang="en-GB" sz="2400" b="1" dirty="0" smtClean="0">
                <a:ln w="3175">
                  <a:noFill/>
                </a:ln>
                <a:solidFill>
                  <a:schemeClr val="bg1"/>
                </a:solidFill>
              </a:rPr>
              <a:t>for Nuclear Physics</a:t>
            </a:r>
          </a:p>
          <a:p>
            <a:endParaRPr lang="en-GB" b="1" dirty="0" smtClean="0">
              <a:ln w="3175">
                <a:noFill/>
              </a:ln>
              <a:solidFill>
                <a:schemeClr val="bg1"/>
              </a:solidFill>
            </a:endParaRPr>
          </a:p>
          <a:p>
            <a:endParaRPr lang="en-GB" sz="2400" b="1" dirty="0" smtClean="0">
              <a:ln w="3175">
                <a:noFill/>
              </a:ln>
              <a:solidFill>
                <a:schemeClr val="bg1"/>
              </a:solidFill>
            </a:endParaRPr>
          </a:p>
          <a:p>
            <a:r>
              <a:rPr lang="en-GB" sz="2400" b="1" dirty="0" err="1" smtClean="0">
                <a:ln w="3175">
                  <a:noFill/>
                </a:ln>
                <a:solidFill>
                  <a:schemeClr val="bg1"/>
                </a:solidFill>
              </a:rPr>
              <a:t>JLab</a:t>
            </a:r>
            <a:r>
              <a:rPr lang="en-GB" sz="2400" b="1" dirty="0" smtClean="0">
                <a:ln w="3175">
                  <a:noFill/>
                </a:ln>
                <a:solidFill>
                  <a:schemeClr val="bg1"/>
                </a:solidFill>
              </a:rPr>
              <a:t> Users Meeting</a:t>
            </a:r>
          </a:p>
          <a:p>
            <a:r>
              <a:rPr lang="en-GB" b="1" dirty="0" smtClean="0">
                <a:ln w="3175">
                  <a:noFill/>
                </a:ln>
                <a:solidFill>
                  <a:schemeClr val="bg1"/>
                </a:solidFill>
              </a:rPr>
              <a:t>June 4 - 6</a:t>
            </a:r>
            <a:r>
              <a:rPr lang="en-GB" sz="2400" b="1" dirty="0" smtClean="0">
                <a:ln w="3175">
                  <a:noFill/>
                </a:ln>
                <a:solidFill>
                  <a:schemeClr val="bg1"/>
                </a:solidFill>
              </a:rPr>
              <a:t>, 2012</a:t>
            </a:r>
          </a:p>
          <a:p>
            <a:endParaRPr lang="en-GB" sz="2400" b="1" dirty="0" smtClean="0">
              <a:ln w="3175">
                <a:noFill/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04800"/>
            <a:ext cx="6096000" cy="1143000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-128"/>
                <a:cs typeface="ＭＳ Ｐゴシック" charset="-128"/>
              </a:rPr>
              <a:t>Decision Process: Path to NP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3886200"/>
          </a:xfrm>
        </p:spPr>
        <p:txBody>
          <a:bodyPr/>
          <a:lstStyle/>
          <a:p>
            <a:r>
              <a:rPr lang="en-US" sz="2800" dirty="0" smtClean="0">
                <a:latin typeface="Arial" charset="0"/>
                <a:ea typeface="ＭＳ Ｐゴシック" charset="-128"/>
                <a:cs typeface="ＭＳ Ｐゴシック" charset="-128"/>
              </a:rPr>
              <a:t>Research &amp; Related Activities: NSF Director allocates to directorates (base + initiatives)</a:t>
            </a:r>
          </a:p>
          <a:p>
            <a:r>
              <a:rPr lang="en-US" sz="2800" dirty="0" smtClean="0">
                <a:latin typeface="Arial" charset="0"/>
                <a:ea typeface="ＭＳ Ｐゴシック" charset="-128"/>
                <a:cs typeface="ＭＳ Ｐゴシック" charset="-128"/>
              </a:rPr>
              <a:t>MPS Directorate: MPS AD allocates to divisions (base + initiatives)</a:t>
            </a:r>
          </a:p>
          <a:p>
            <a:r>
              <a:rPr lang="en-US" sz="2800" dirty="0" smtClean="0">
                <a:latin typeface="Arial" charset="0"/>
                <a:ea typeface="ＭＳ Ｐゴシック" charset="-128"/>
                <a:cs typeface="ＭＳ Ｐゴシック" charset="-128"/>
              </a:rPr>
              <a:t>Physics Division: Division Director allocates to</a:t>
            </a:r>
          </a:p>
          <a:p>
            <a:pPr lvl="1"/>
            <a:r>
              <a:rPr lang="en-US" sz="2400" dirty="0" smtClean="0">
                <a:latin typeface="Arial" charset="0"/>
                <a:ea typeface="ＭＳ Ｐゴシック" charset="-128"/>
                <a:cs typeface="ＭＳ Ｐゴシック" charset="-128"/>
              </a:rPr>
              <a:t>facilities</a:t>
            </a:r>
          </a:p>
          <a:p>
            <a:pPr lvl="1"/>
            <a:r>
              <a:rPr lang="en-US" sz="2400" dirty="0" smtClean="0">
                <a:latin typeface="Arial" charset="0"/>
                <a:ea typeface="ＭＳ Ｐゴシック" charset="-128"/>
                <a:cs typeface="ＭＳ Ｐゴシック" charset="-128"/>
              </a:rPr>
              <a:t>programs</a:t>
            </a:r>
          </a:p>
        </p:txBody>
      </p:sp>
      <p:sp>
        <p:nvSpPr>
          <p:cNvPr id="18438" name="Rectangle 4"/>
          <p:cNvSpPr>
            <a:spLocks noChangeArrowheads="1"/>
          </p:cNvSpPr>
          <p:nvPr/>
        </p:nvSpPr>
        <p:spPr bwMode="auto">
          <a:xfrm>
            <a:off x="1517650" y="60086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04800"/>
            <a:ext cx="6096000" cy="1143000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-128"/>
                <a:cs typeface="ＭＳ Ｐゴシック" charset="-128"/>
              </a:rPr>
              <a:t>Decision Process: Inside NP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772400" cy="4724400"/>
          </a:xfrm>
        </p:spPr>
        <p:txBody>
          <a:bodyPr/>
          <a:lstStyle/>
          <a:p>
            <a:r>
              <a:rPr lang="en-US" sz="2400" dirty="0" smtClean="0">
                <a:latin typeface="Arial" charset="0"/>
                <a:ea typeface="ＭＳ Ｐゴシック" charset="-128"/>
                <a:cs typeface="ＭＳ Ｐゴシック" charset="-128"/>
              </a:rPr>
              <a:t>Program has several account numbers, but funds are commingled (freedom to move funds between accounts.</a:t>
            </a:r>
          </a:p>
          <a:p>
            <a:r>
              <a:rPr lang="en-US" sz="2400" dirty="0" smtClean="0">
                <a:latin typeface="Arial" charset="0"/>
                <a:ea typeface="ＭＳ Ｐゴシック" charset="-128"/>
                <a:cs typeface="ＭＳ Ｐゴシック" charset="-128"/>
              </a:rPr>
              <a:t>Most decisions are proposal driven via merit review:</a:t>
            </a:r>
          </a:p>
          <a:p>
            <a:pPr lvl="1"/>
            <a:r>
              <a:rPr lang="en-US" sz="2000" dirty="0" smtClean="0">
                <a:latin typeface="Arial" charset="0"/>
                <a:ea typeface="ＭＳ Ｐゴシック" charset="-128"/>
                <a:cs typeface="ＭＳ Ｐゴシック" charset="-128"/>
              </a:rPr>
              <a:t>intellectual merit</a:t>
            </a:r>
          </a:p>
          <a:p>
            <a:pPr lvl="1"/>
            <a:r>
              <a:rPr lang="en-US" sz="2000" dirty="0" smtClean="0">
                <a:latin typeface="Arial" charset="0"/>
                <a:ea typeface="ＭＳ Ｐゴシック" charset="-128"/>
                <a:cs typeface="ＭＳ Ｐゴシック" charset="-128"/>
              </a:rPr>
              <a:t>broader impacts</a:t>
            </a:r>
          </a:p>
          <a:p>
            <a:r>
              <a:rPr lang="en-US" sz="2400" dirty="0" smtClean="0">
                <a:latin typeface="Arial" charset="0"/>
                <a:ea typeface="ＭＳ Ｐゴシック" charset="-128"/>
                <a:cs typeface="ＭＳ Ｐゴシック" charset="-128"/>
              </a:rPr>
              <a:t>Strong weight given to advice from individual reviewers plus panel prioritization.</a:t>
            </a:r>
          </a:p>
          <a:p>
            <a:r>
              <a:rPr lang="en-US" sz="2400" dirty="0" smtClean="0">
                <a:latin typeface="Arial" charset="0"/>
                <a:ea typeface="ＭＳ Ｐゴシック" charset="-128"/>
                <a:cs typeface="ＭＳ Ｐゴシック" charset="-128"/>
              </a:rPr>
              <a:t>Mitigating factors:</a:t>
            </a:r>
          </a:p>
          <a:p>
            <a:pPr lvl="1"/>
            <a:r>
              <a:rPr lang="en-US" sz="2000" dirty="0" smtClean="0">
                <a:latin typeface="Arial" charset="0"/>
                <a:ea typeface="ＭＳ Ｐゴシック" charset="-128"/>
                <a:cs typeface="ＭＳ Ｐゴシック" charset="-128"/>
              </a:rPr>
              <a:t>new/seasoned investigators</a:t>
            </a:r>
          </a:p>
          <a:p>
            <a:pPr lvl="1"/>
            <a:r>
              <a:rPr lang="en-US" sz="2000" smtClean="0">
                <a:latin typeface="Arial" charset="0"/>
                <a:ea typeface="ＭＳ Ｐゴシック" charset="-128"/>
                <a:cs typeface="ＭＳ Ｐゴシック" charset="-128"/>
              </a:rPr>
              <a:t>program </a:t>
            </a:r>
            <a:r>
              <a:rPr lang="en-US" sz="2000" smtClean="0">
                <a:latin typeface="Arial" charset="0"/>
                <a:ea typeface="ＭＳ Ｐゴシック" charset="-128"/>
                <a:cs typeface="ＭＳ Ｐゴシック" charset="-128"/>
              </a:rPr>
              <a:t>balance</a:t>
            </a:r>
            <a:endParaRPr lang="en-US" sz="2000" dirty="0" smtClean="0">
              <a:latin typeface="Arial" charset="0"/>
              <a:ea typeface="ＭＳ Ｐゴシック" charset="-128"/>
              <a:cs typeface="ＭＳ Ｐゴシック" charset="-128"/>
            </a:endParaRPr>
          </a:p>
          <a:p>
            <a:pPr lvl="1"/>
            <a:endParaRPr lang="en-US" sz="2400" i="1" dirty="0" smtClean="0">
              <a:solidFill>
                <a:srgbClr val="A5002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pPr>
              <a:buNone/>
            </a:pPr>
            <a:endParaRPr lang="en-US" sz="2800" dirty="0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438" name="Rectangle 4"/>
          <p:cNvSpPr>
            <a:spLocks noChangeArrowheads="1"/>
          </p:cNvSpPr>
          <p:nvPr/>
        </p:nvSpPr>
        <p:spPr bwMode="auto">
          <a:xfrm>
            <a:off x="1517650" y="60086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5334000" cy="1143000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-128"/>
                <a:cs typeface="ＭＳ Ｐゴシック" charset="-128"/>
              </a:rPr>
              <a:t>NP Program Breakdowns: Funding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200400"/>
            <a:ext cx="4876800" cy="2362200"/>
          </a:xfrm>
        </p:spPr>
        <p:txBody>
          <a:bodyPr/>
          <a:lstStyle/>
          <a:p>
            <a:pPr>
              <a:buNone/>
            </a:pPr>
            <a:endParaRPr lang="en-US" sz="2000" dirty="0" smtClean="0"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2000" dirty="0" smtClean="0">
                <a:latin typeface="Arial" charset="0"/>
                <a:ea typeface="ＭＳ Ｐゴシック" charset="-128"/>
                <a:cs typeface="ＭＳ Ｐゴシック" charset="-128"/>
              </a:rPr>
              <a:t>FY2009 includes ARRA funds</a:t>
            </a:r>
          </a:p>
          <a:p>
            <a:r>
              <a:rPr lang="en-US" sz="2000" dirty="0" smtClean="0">
                <a:latin typeface="Arial" charset="0"/>
                <a:ea typeface="ＭＳ Ｐゴシック" charset="-128"/>
                <a:cs typeface="ＭＳ Ｐゴシック" charset="-128"/>
              </a:rPr>
              <a:t>nuclear structure 2/3, heavy ions 1/3</a:t>
            </a:r>
          </a:p>
          <a:p>
            <a:r>
              <a:rPr lang="en-US" sz="2000" dirty="0" smtClean="0">
                <a:latin typeface="Arial" charset="0"/>
                <a:ea typeface="ＭＳ Ｐゴシック" charset="-128"/>
                <a:cs typeface="ＭＳ Ｐゴシック" charset="-128"/>
              </a:rPr>
              <a:t>Nuclear astrophysics: $2M</a:t>
            </a:r>
          </a:p>
        </p:txBody>
      </p:sp>
      <p:sp>
        <p:nvSpPr>
          <p:cNvPr id="18438" name="Rectangle 4"/>
          <p:cNvSpPr>
            <a:spLocks noChangeArrowheads="1"/>
          </p:cNvSpPr>
          <p:nvPr/>
        </p:nvSpPr>
        <p:spPr bwMode="auto">
          <a:xfrm>
            <a:off x="1517650" y="60086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endParaRPr lang="en-US"/>
          </a:p>
        </p:txBody>
      </p:sp>
      <p:graphicFrame>
        <p:nvGraphicFramePr>
          <p:cNvPr id="11" name="Table 10"/>
          <p:cNvGraphicFramePr>
            <a:graphicFrameLocks noGrp="1" noChangeAspect="1"/>
          </p:cNvGraphicFramePr>
          <p:nvPr/>
        </p:nvGraphicFramePr>
        <p:xfrm>
          <a:off x="762000" y="1752600"/>
          <a:ext cx="7619893" cy="917120"/>
        </p:xfrm>
        <a:graphic>
          <a:graphicData uri="http://schemas.openxmlformats.org/drawingml/2006/table">
            <a:tbl>
              <a:tblPr/>
              <a:tblGrid>
                <a:gridCol w="843631"/>
                <a:gridCol w="1129377"/>
                <a:gridCol w="1129377"/>
                <a:gridCol w="1129377"/>
                <a:gridCol w="1129377"/>
                <a:gridCol w="1129377"/>
                <a:gridCol w="1129377"/>
              </a:tblGrid>
              <a:tr h="6994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FY</a:t>
                      </a:r>
                    </a:p>
                  </a:txBody>
                  <a:tcPr marL="13611" marR="13611" marT="13611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hadrons &amp; light nuclei</a:t>
                      </a:r>
                    </a:p>
                  </a:txBody>
                  <a:tcPr marL="13611" marR="13611" marT="13611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nuclear structure &amp; heavy ion physics</a:t>
                      </a:r>
                    </a:p>
                  </a:txBody>
                  <a:tcPr marL="13611" marR="13611" marT="13611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precision measurements</a:t>
                      </a:r>
                    </a:p>
                  </a:txBody>
                  <a:tcPr marL="13611" marR="13611" marT="13611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theory</a:t>
                      </a:r>
                    </a:p>
                  </a:txBody>
                  <a:tcPr marL="13611" marR="13611" marT="13611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total investigator program</a:t>
                      </a:r>
                    </a:p>
                  </a:txBody>
                  <a:tcPr marL="13611" marR="13611" marT="13611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NSCL</a:t>
                      </a:r>
                    </a:p>
                  </a:txBody>
                  <a:tcPr marL="13611" marR="13611" marT="13611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7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2011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3611" marR="13611" marT="13611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$5,348,862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3611" marR="13611" marT="13611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$6,485,244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3611" marR="13611" marT="13611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$5,335,879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3611" marR="13611" marT="13611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$3,719,188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3611" marR="13611" marT="13611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$20,889,173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3611" marR="13611" marT="13611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$21,500,000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3611" marR="13611" marT="13611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4724400" y="3200400"/>
          <a:ext cx="3733799" cy="2235835"/>
        </p:xfrm>
        <a:graphic>
          <a:graphicData uri="http://schemas.openxmlformats.org/drawingml/2006/table">
            <a:tbl>
              <a:tblPr/>
              <a:tblGrid>
                <a:gridCol w="1015331"/>
                <a:gridCol w="1359234"/>
                <a:gridCol w="1359234"/>
              </a:tblGrid>
              <a:tr h="4572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FY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 investigator program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NSCL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72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3.5%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down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$21,500,000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72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$20,899,173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$21,500,500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72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2010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$22,670,993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$21,000,000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72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2009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$33,168,833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$22,500,000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72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2008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$21,101,151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$19,250,000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2918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457200"/>
            <a:ext cx="5867400" cy="914400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-128"/>
                <a:cs typeface="ＭＳ Ｐゴシック" charset="-128"/>
              </a:rPr>
              <a:t>FY2013 R&amp;RA Budget Request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09600" y="1752600"/>
          <a:ext cx="7696199" cy="4075387"/>
        </p:xfrm>
        <a:graphic>
          <a:graphicData uri="http://schemas.openxmlformats.org/drawingml/2006/table">
            <a:tbl>
              <a:tblPr/>
              <a:tblGrid>
                <a:gridCol w="3508996"/>
                <a:gridCol w="855133"/>
                <a:gridCol w="855133"/>
                <a:gridCol w="855133"/>
                <a:gridCol w="855133"/>
                <a:gridCol w="766671"/>
              </a:tblGrid>
              <a:tr h="239927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R&amp;RA Funding</a:t>
                      </a:r>
                    </a:p>
                  </a:txBody>
                  <a:tcPr marL="11678" marR="11678" marT="116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6548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(Dollars in Millions)</a:t>
                      </a:r>
                    </a:p>
                  </a:txBody>
                  <a:tcPr marL="11678" marR="11678" marT="116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0341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1678" marR="11678" marT="1167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11678" marR="11678" marT="1167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11678" marR="11678" marT="1167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1678" marR="11678" marT="1167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Change over</a:t>
                      </a:r>
                    </a:p>
                  </a:txBody>
                  <a:tcPr marL="11678" marR="11678" marT="1167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9652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1678" marR="11678" marT="116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FY 2011</a:t>
                      </a:r>
                    </a:p>
                  </a:txBody>
                  <a:tcPr marL="11678" marR="11678" marT="116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FY 2012</a:t>
                      </a:r>
                    </a:p>
                  </a:txBody>
                  <a:tcPr marL="11678" marR="11678" marT="116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FY 2013</a:t>
                      </a:r>
                    </a:p>
                  </a:txBody>
                  <a:tcPr marL="11678" marR="11678" marT="116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FY 2012 Estimate</a:t>
                      </a:r>
                    </a:p>
                  </a:txBody>
                  <a:tcPr marL="11678" marR="11678" marT="116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344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1678" marR="11678" marT="116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Actual</a:t>
                      </a:r>
                    </a:p>
                  </a:txBody>
                  <a:tcPr marL="11678" marR="11678" marT="116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Estimate</a:t>
                      </a:r>
                    </a:p>
                  </a:txBody>
                  <a:tcPr marL="11678" marR="11678" marT="116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Request</a:t>
                      </a:r>
                    </a:p>
                  </a:txBody>
                  <a:tcPr marL="11678" marR="11678" marT="116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Amount</a:t>
                      </a:r>
                    </a:p>
                  </a:txBody>
                  <a:tcPr marL="11678" marR="11678" marT="116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Percent</a:t>
                      </a:r>
                    </a:p>
                  </a:txBody>
                  <a:tcPr marL="11678" marR="11678" marT="116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6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Biological Sciences</a:t>
                      </a:r>
                    </a:p>
                  </a:txBody>
                  <a:tcPr marL="11678" marR="11678" marT="116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$712.27</a:t>
                      </a:r>
                    </a:p>
                  </a:txBody>
                  <a:tcPr marL="11678" marR="11678" marT="116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$712.38</a:t>
                      </a:r>
                    </a:p>
                  </a:txBody>
                  <a:tcPr marL="11678" marR="11678" marT="116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$733.86</a:t>
                      </a:r>
                    </a:p>
                  </a:txBody>
                  <a:tcPr marL="11678" marR="11678" marT="116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$21.48</a:t>
                      </a:r>
                    </a:p>
                  </a:txBody>
                  <a:tcPr marL="11678" marR="11678" marT="116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3.0%</a:t>
                      </a:r>
                    </a:p>
                  </a:txBody>
                  <a:tcPr marL="11678" marR="11678" marT="116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96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Computer &amp; Information Science &amp; Engineering</a:t>
                      </a:r>
                    </a:p>
                  </a:txBody>
                  <a:tcPr marL="11678" marR="11678" marT="116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636.06</a:t>
                      </a:r>
                    </a:p>
                  </a:txBody>
                  <a:tcPr marL="11678" marR="11678" marT="116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653.59</a:t>
                      </a:r>
                    </a:p>
                  </a:txBody>
                  <a:tcPr marL="11678" marR="11678" marT="116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709.72</a:t>
                      </a:r>
                    </a:p>
                  </a:txBody>
                  <a:tcPr marL="11678" marR="11678" marT="116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56.13</a:t>
                      </a:r>
                    </a:p>
                  </a:txBody>
                  <a:tcPr marL="11678" marR="11678" marT="116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8.6%</a:t>
                      </a:r>
                    </a:p>
                  </a:txBody>
                  <a:tcPr marL="11678" marR="11678" marT="116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6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Engineering</a:t>
                      </a:r>
                    </a:p>
                  </a:txBody>
                  <a:tcPr marL="11678" marR="11678" marT="116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763.33</a:t>
                      </a:r>
                    </a:p>
                  </a:txBody>
                  <a:tcPr marL="11678" marR="11678" marT="116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826.17</a:t>
                      </a:r>
                    </a:p>
                  </a:txBody>
                  <a:tcPr marL="11678" marR="11678" marT="116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876.33</a:t>
                      </a:r>
                    </a:p>
                  </a:txBody>
                  <a:tcPr marL="11678" marR="11678" marT="116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50.16</a:t>
                      </a:r>
                    </a:p>
                  </a:txBody>
                  <a:tcPr marL="11678" marR="11678" marT="116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6.1%</a:t>
                      </a:r>
                    </a:p>
                  </a:txBody>
                  <a:tcPr marL="11678" marR="11678" marT="116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6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Geosciences</a:t>
                      </a:r>
                    </a:p>
                  </a:txBody>
                  <a:tcPr marL="11678" marR="11678" marT="116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885.32</a:t>
                      </a:r>
                    </a:p>
                  </a:txBody>
                  <a:tcPr marL="11678" marR="11678" marT="116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885.27</a:t>
                      </a:r>
                    </a:p>
                  </a:txBody>
                  <a:tcPr marL="11678" marR="11678" marT="116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906.44</a:t>
                      </a:r>
                    </a:p>
                  </a:txBody>
                  <a:tcPr marL="11678" marR="11678" marT="116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21.17</a:t>
                      </a:r>
                    </a:p>
                  </a:txBody>
                  <a:tcPr marL="11678" marR="11678" marT="116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2.4%</a:t>
                      </a:r>
                    </a:p>
                  </a:txBody>
                  <a:tcPr marL="11678" marR="11678" marT="116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6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Mathematical &amp; Physical Sciences</a:t>
                      </a:r>
                    </a:p>
                  </a:txBody>
                  <a:tcPr marL="11678" marR="11678" marT="116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1,312.42</a:t>
                      </a:r>
                    </a:p>
                  </a:txBody>
                  <a:tcPr marL="11678" marR="11678" marT="116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1,308.94</a:t>
                      </a:r>
                    </a:p>
                  </a:txBody>
                  <a:tcPr marL="11678" marR="11678" marT="116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1,345.18</a:t>
                      </a:r>
                    </a:p>
                  </a:txBody>
                  <a:tcPr marL="11678" marR="11678" marT="116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36.24</a:t>
                      </a:r>
                    </a:p>
                  </a:txBody>
                  <a:tcPr marL="11678" marR="11678" marT="116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2.8%</a:t>
                      </a:r>
                    </a:p>
                  </a:txBody>
                  <a:tcPr marL="11678" marR="11678" marT="116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305"/>
                    </a:solidFill>
                  </a:tcPr>
                </a:tc>
              </a:tr>
              <a:tr h="2196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Social, Behavioral &amp; Economic Sciences</a:t>
                      </a:r>
                    </a:p>
                  </a:txBody>
                  <a:tcPr marL="11678" marR="11678" marT="116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247.33</a:t>
                      </a:r>
                    </a:p>
                  </a:txBody>
                  <a:tcPr marL="11678" marR="11678" marT="116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254.25</a:t>
                      </a:r>
                    </a:p>
                  </a:txBody>
                  <a:tcPr marL="11678" marR="11678" marT="116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259.55</a:t>
                      </a:r>
                    </a:p>
                  </a:txBody>
                  <a:tcPr marL="11678" marR="11678" marT="116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5.30</a:t>
                      </a:r>
                    </a:p>
                  </a:txBody>
                  <a:tcPr marL="11678" marR="11678" marT="116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2.1%</a:t>
                      </a:r>
                    </a:p>
                  </a:txBody>
                  <a:tcPr marL="11678" marR="11678" marT="116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6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Office of Cyberinfrastructure</a:t>
                      </a:r>
                    </a:p>
                  </a:txBody>
                  <a:tcPr marL="11678" marR="11678" marT="116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300.75</a:t>
                      </a:r>
                    </a:p>
                  </a:txBody>
                  <a:tcPr marL="11678" marR="11678" marT="116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211.64</a:t>
                      </a:r>
                    </a:p>
                  </a:txBody>
                  <a:tcPr marL="11678" marR="11678" marT="116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218.27</a:t>
                      </a:r>
                    </a:p>
                  </a:txBody>
                  <a:tcPr marL="11678" marR="11678" marT="116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6.63</a:t>
                      </a:r>
                    </a:p>
                  </a:txBody>
                  <a:tcPr marL="11678" marR="11678" marT="116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3.1%</a:t>
                      </a:r>
                    </a:p>
                  </a:txBody>
                  <a:tcPr marL="11678" marR="11678" marT="116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6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Office of International Science &amp; Engineering</a:t>
                      </a:r>
                    </a:p>
                  </a:txBody>
                  <a:tcPr marL="11678" marR="11678" marT="116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49.03</a:t>
                      </a:r>
                    </a:p>
                  </a:txBody>
                  <a:tcPr marL="11678" marR="11678" marT="116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49.85</a:t>
                      </a:r>
                    </a:p>
                  </a:txBody>
                  <a:tcPr marL="11678" marR="11678" marT="116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51.28</a:t>
                      </a:r>
                    </a:p>
                  </a:txBody>
                  <a:tcPr marL="11678" marR="11678" marT="116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1.43</a:t>
                      </a:r>
                    </a:p>
                  </a:txBody>
                  <a:tcPr marL="11678" marR="11678" marT="116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2.9%</a:t>
                      </a:r>
                    </a:p>
                  </a:txBody>
                  <a:tcPr marL="11678" marR="11678" marT="116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6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Office of Polar Programs</a:t>
                      </a:r>
                      <a:r>
                        <a:rPr lang="en-US" sz="900" b="0" i="0" u="none" strike="noStrike" baseline="3000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1678" marR="11678" marT="116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440.70</a:t>
                      </a:r>
                    </a:p>
                  </a:txBody>
                  <a:tcPr marL="11678" marR="11678" marT="116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435.87</a:t>
                      </a:r>
                    </a:p>
                  </a:txBody>
                  <a:tcPr marL="11678" marR="11678" marT="116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449.74</a:t>
                      </a:r>
                    </a:p>
                  </a:txBody>
                  <a:tcPr marL="11678" marR="11678" marT="116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13.87</a:t>
                      </a:r>
                    </a:p>
                  </a:txBody>
                  <a:tcPr marL="11678" marR="11678" marT="116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3.2%</a:t>
                      </a:r>
                    </a:p>
                  </a:txBody>
                  <a:tcPr marL="11678" marR="11678" marT="116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6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Integrative Activities</a:t>
                      </a:r>
                    </a:p>
                  </a:txBody>
                  <a:tcPr marL="11678" marR="11678" marT="116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259.60</a:t>
                      </a:r>
                    </a:p>
                  </a:txBody>
                  <a:tcPr marL="11678" marR="11678" marT="116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349.59</a:t>
                      </a:r>
                    </a:p>
                  </a:txBody>
                  <a:tcPr marL="11678" marR="11678" marT="116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431.52</a:t>
                      </a:r>
                    </a:p>
                  </a:txBody>
                  <a:tcPr marL="11678" marR="11678" marT="116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81.93</a:t>
                      </a:r>
                    </a:p>
                  </a:txBody>
                  <a:tcPr marL="11678" marR="11678" marT="116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23.4%</a:t>
                      </a:r>
                    </a:p>
                  </a:txBody>
                  <a:tcPr marL="11678" marR="11678" marT="116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6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U.S. Arctic Research Commission</a:t>
                      </a:r>
                    </a:p>
                  </a:txBody>
                  <a:tcPr marL="11678" marR="11678" marT="116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1.58</a:t>
                      </a:r>
                    </a:p>
                  </a:txBody>
                  <a:tcPr marL="11678" marR="11678" marT="116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1.45</a:t>
                      </a:r>
                    </a:p>
                  </a:txBody>
                  <a:tcPr marL="11678" marR="11678" marT="116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1.39</a:t>
                      </a:r>
                    </a:p>
                  </a:txBody>
                  <a:tcPr marL="11678" marR="11678" marT="116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-0.06</a:t>
                      </a:r>
                    </a:p>
                  </a:txBody>
                  <a:tcPr marL="11678" marR="11678" marT="116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-4.1%</a:t>
                      </a:r>
                    </a:p>
                  </a:txBody>
                  <a:tcPr marL="11678" marR="11678" marT="116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5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Total, R&amp;RA</a:t>
                      </a:r>
                    </a:p>
                  </a:txBody>
                  <a:tcPr marL="11678" marR="11678" marT="116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$5,608.38</a:t>
                      </a:r>
                    </a:p>
                  </a:txBody>
                  <a:tcPr marL="11678" marR="11678" marT="116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$5,689.00</a:t>
                      </a:r>
                    </a:p>
                  </a:txBody>
                  <a:tcPr marL="11678" marR="11678" marT="116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$5,983.28</a:t>
                      </a:r>
                    </a:p>
                  </a:txBody>
                  <a:tcPr marL="11678" marR="11678" marT="116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$294.28</a:t>
                      </a:r>
                    </a:p>
                  </a:txBody>
                  <a:tcPr marL="11678" marR="11678" marT="116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5.2%</a:t>
                      </a:r>
                    </a:p>
                  </a:txBody>
                  <a:tcPr marL="11678" marR="11678" marT="116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75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Totals may not add due to rounding.</a:t>
                      </a:r>
                    </a:p>
                  </a:txBody>
                  <a:tcPr marL="11678" marR="11678" marT="1167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1678" marR="11678" marT="1167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1678" marR="11678" marT="1167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1678" marR="11678" marT="1167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1678" marR="11678" marT="1167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1678" marR="11678" marT="1167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6681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762000"/>
            <a:ext cx="5486400" cy="914400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-128"/>
                <a:cs typeface="ＭＳ Ｐゴシック" charset="-128"/>
              </a:rPr>
              <a:t>FY2013 MPS Budget Request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38199" y="2425548"/>
          <a:ext cx="7391402" cy="3289452"/>
        </p:xfrm>
        <a:graphic>
          <a:graphicData uri="http://schemas.openxmlformats.org/drawingml/2006/table">
            <a:tbl>
              <a:tblPr/>
              <a:tblGrid>
                <a:gridCol w="3130312"/>
                <a:gridCol w="910136"/>
                <a:gridCol w="910136"/>
                <a:gridCol w="910136"/>
                <a:gridCol w="910136"/>
                <a:gridCol w="620546"/>
              </a:tblGrid>
              <a:tr h="268435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MPS Funding</a:t>
                      </a:r>
                    </a:p>
                  </a:txBody>
                  <a:tcPr marL="11373" marR="11373" marT="113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6903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(Dollars in Millions)</a:t>
                      </a:r>
                    </a:p>
                  </a:txBody>
                  <a:tcPr marL="11373" marR="11373" marT="113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3318"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1373" marR="11373" marT="1137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FY 2011 Actual</a:t>
                      </a:r>
                    </a:p>
                  </a:txBody>
                  <a:tcPr marL="11373" marR="11373" marT="1137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FY 2012 Estimate</a:t>
                      </a:r>
                    </a:p>
                  </a:txBody>
                  <a:tcPr marL="11373" marR="11373" marT="1137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FY 2013 Request</a:t>
                      </a:r>
                    </a:p>
                  </a:txBody>
                  <a:tcPr marL="11373" marR="11373" marT="1137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Change Over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FY 2012 Estimate</a:t>
                      </a:r>
                    </a:p>
                  </a:txBody>
                  <a:tcPr marL="11373" marR="11373" marT="1137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3456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1373" marR="11373" marT="11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Amount</a:t>
                      </a:r>
                    </a:p>
                  </a:txBody>
                  <a:tcPr marL="11373" marR="11373" marT="11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Percent</a:t>
                      </a:r>
                    </a:p>
                  </a:txBody>
                  <a:tcPr marL="11373" marR="11373" marT="11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62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Division of Astronomical Sciences (AST)</a:t>
                      </a:r>
                    </a:p>
                  </a:txBody>
                  <a:tcPr marL="11373" marR="11373" marT="113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$236.78</a:t>
                      </a:r>
                    </a:p>
                  </a:txBody>
                  <a:tcPr marL="11373" marR="11373" marT="113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$234.55</a:t>
                      </a:r>
                    </a:p>
                  </a:txBody>
                  <a:tcPr marL="11373" marR="11373" marT="113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$244.55</a:t>
                      </a:r>
                    </a:p>
                  </a:txBody>
                  <a:tcPr marL="11373" marR="11373" marT="113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$10.00</a:t>
                      </a:r>
                    </a:p>
                  </a:txBody>
                  <a:tcPr marL="11373" marR="11373" marT="113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4.3%</a:t>
                      </a:r>
                    </a:p>
                  </a:txBody>
                  <a:tcPr marL="11373" marR="11373" marT="113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962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Division of Chemistry (CHE)</a:t>
                      </a:r>
                    </a:p>
                  </a:txBody>
                  <a:tcPr marL="11373" marR="11373" marT="11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233.55</a:t>
                      </a:r>
                    </a:p>
                  </a:txBody>
                  <a:tcPr marL="11373" marR="11373" marT="11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234.06</a:t>
                      </a:r>
                    </a:p>
                  </a:txBody>
                  <a:tcPr marL="11373" marR="11373" marT="11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243.85</a:t>
                      </a:r>
                    </a:p>
                  </a:txBody>
                  <a:tcPr marL="11373" marR="11373" marT="11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9.79</a:t>
                      </a:r>
                    </a:p>
                  </a:txBody>
                  <a:tcPr marL="11373" marR="11373" marT="11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4.2%</a:t>
                      </a:r>
                    </a:p>
                  </a:txBody>
                  <a:tcPr marL="11373" marR="11373" marT="11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62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Division of Materials Research (DMR)</a:t>
                      </a:r>
                    </a:p>
                  </a:txBody>
                  <a:tcPr marL="11373" marR="11373" marT="11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294.91</a:t>
                      </a:r>
                    </a:p>
                  </a:txBody>
                  <a:tcPr marL="11373" marR="11373" marT="11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294.55</a:t>
                      </a:r>
                    </a:p>
                  </a:txBody>
                  <a:tcPr marL="11373" marR="11373" marT="11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302.63</a:t>
                      </a:r>
                    </a:p>
                  </a:txBody>
                  <a:tcPr marL="11373" marR="11373" marT="11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8.08</a:t>
                      </a:r>
                    </a:p>
                  </a:txBody>
                  <a:tcPr marL="11373" marR="11373" marT="11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2.7%</a:t>
                      </a:r>
                    </a:p>
                  </a:txBody>
                  <a:tcPr marL="11373" marR="11373" marT="11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62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Division of Mathematical Sciences (DMS)</a:t>
                      </a:r>
                    </a:p>
                  </a:txBody>
                  <a:tcPr marL="11373" marR="11373" marT="11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239.79</a:t>
                      </a:r>
                    </a:p>
                  </a:txBody>
                  <a:tcPr marL="11373" marR="11373" marT="11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237.77</a:t>
                      </a:r>
                    </a:p>
                  </a:txBody>
                  <a:tcPr marL="11373" marR="11373" marT="11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245.00</a:t>
                      </a:r>
                    </a:p>
                  </a:txBody>
                  <a:tcPr marL="11373" marR="11373" marT="11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7.23</a:t>
                      </a:r>
                    </a:p>
                  </a:txBody>
                  <a:tcPr marL="11373" marR="11373" marT="11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3.0%</a:t>
                      </a:r>
                    </a:p>
                  </a:txBody>
                  <a:tcPr marL="11373" marR="11373" marT="11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62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Division of Physics (PHY)</a:t>
                      </a:r>
                    </a:p>
                  </a:txBody>
                  <a:tcPr marL="11373" marR="11373" marT="11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280.34</a:t>
                      </a:r>
                    </a:p>
                  </a:txBody>
                  <a:tcPr marL="11373" marR="11373" marT="11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277.37</a:t>
                      </a:r>
                    </a:p>
                  </a:txBody>
                  <a:tcPr marL="11373" marR="11373" marT="11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280.08</a:t>
                      </a:r>
                    </a:p>
                  </a:txBody>
                  <a:tcPr marL="11373" marR="11373" marT="11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2.71</a:t>
                      </a:r>
                    </a:p>
                  </a:txBody>
                  <a:tcPr marL="11373" marR="11373" marT="11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1.0%</a:t>
                      </a:r>
                    </a:p>
                  </a:txBody>
                  <a:tcPr marL="11373" marR="11373" marT="11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305"/>
                    </a:solidFill>
                  </a:tcPr>
                </a:tc>
              </a:tr>
              <a:tr h="27962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Office of Multidisciplinary Activities (OMA)</a:t>
                      </a:r>
                    </a:p>
                  </a:txBody>
                  <a:tcPr marL="11373" marR="11373" marT="11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27.06</a:t>
                      </a:r>
                    </a:p>
                  </a:txBody>
                  <a:tcPr marL="11373" marR="11373" marT="11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30.64</a:t>
                      </a:r>
                    </a:p>
                  </a:txBody>
                  <a:tcPr marL="11373" marR="11373" marT="11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29.07</a:t>
                      </a:r>
                    </a:p>
                  </a:txBody>
                  <a:tcPr marL="11373" marR="11373" marT="11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-1.57</a:t>
                      </a:r>
                    </a:p>
                  </a:txBody>
                  <a:tcPr marL="11373" marR="11373" marT="11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-5.1%</a:t>
                      </a:r>
                    </a:p>
                  </a:txBody>
                  <a:tcPr marL="11373" marR="11373" marT="11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62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Total, MPS</a:t>
                      </a:r>
                    </a:p>
                  </a:txBody>
                  <a:tcPr marL="11373" marR="11373" marT="113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$1,312.42</a:t>
                      </a:r>
                    </a:p>
                  </a:txBody>
                  <a:tcPr marL="11373" marR="11373" marT="113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$1,308.94</a:t>
                      </a:r>
                    </a:p>
                  </a:txBody>
                  <a:tcPr marL="11373" marR="11373" marT="113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$1,345.18</a:t>
                      </a:r>
                    </a:p>
                  </a:txBody>
                  <a:tcPr marL="11373" marR="11373" marT="113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$36.24</a:t>
                      </a:r>
                    </a:p>
                  </a:txBody>
                  <a:tcPr marL="11373" marR="11373" marT="113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2.8%</a:t>
                      </a:r>
                    </a:p>
                  </a:txBody>
                  <a:tcPr marL="11373" marR="11373" marT="113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311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1905000" y="304800"/>
            <a:ext cx="53340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0800" tIns="50800" bIns="50800" anchor="ctr">
            <a:prstTxWarp prst="textNoShape">
              <a:avLst/>
            </a:prstTxWarp>
          </a:bodyPr>
          <a:lstStyle/>
          <a:p>
            <a:pPr marL="39688" algn="ctr" defTabSz="914400">
              <a:defRPr/>
            </a:pPr>
            <a:r>
              <a:rPr lang="en-US" sz="3200" b="1" kern="0" dirty="0">
                <a:solidFill>
                  <a:srgbClr val="A50021"/>
                </a:solidFill>
                <a:latin typeface="+mj-lt"/>
                <a:ea typeface="+mj-ea"/>
                <a:cs typeface="+mj-cs"/>
                <a:sym typeface="Arial" charset="0"/>
              </a:rPr>
              <a:t>Additional Funding</a:t>
            </a:r>
          </a:p>
        </p:txBody>
      </p:sp>
      <p:sp>
        <p:nvSpPr>
          <p:cNvPr id="22533" name="Content Placeholder 2"/>
          <p:cNvSpPr txBox="1">
            <a:spLocks/>
          </p:cNvSpPr>
          <p:nvPr/>
        </p:nvSpPr>
        <p:spPr bwMode="auto">
          <a:xfrm>
            <a:off x="685800" y="1676400"/>
            <a:ext cx="7772400" cy="434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0800" tIns="50800" bIns="50800">
            <a:prstTxWarp prst="textNoShape">
              <a:avLst/>
            </a:prstTxWarp>
          </a:bodyPr>
          <a:lstStyle/>
          <a:p>
            <a:pPr marL="382588" indent="-342900" defTabSz="914400">
              <a:spcBef>
                <a:spcPts val="700"/>
              </a:spcBef>
              <a:buSzPct val="100000"/>
              <a:buFont typeface="Arial" charset="0"/>
              <a:buChar char="•"/>
            </a:pPr>
            <a:r>
              <a:rPr lang="en-US" sz="2400" dirty="0" smtClean="0">
                <a:solidFill>
                  <a:srgbClr val="333399"/>
                </a:solidFill>
                <a:latin typeface="Arial"/>
                <a:cs typeface="Arial"/>
                <a:sym typeface="Arial" charset="0"/>
              </a:rPr>
              <a:t>Domestic Nuclear Detection Office (DNDO)</a:t>
            </a:r>
          </a:p>
          <a:p>
            <a:pPr marL="731838" lvl="1" indent="-285750" defTabSz="914400">
              <a:spcBef>
                <a:spcPts val="600"/>
              </a:spcBef>
              <a:buSzPct val="100000"/>
              <a:buFont typeface="Arial" charset="0"/>
              <a:buChar char="–"/>
            </a:pPr>
            <a:r>
              <a:rPr lang="en-US" sz="2000" dirty="0" smtClean="0">
                <a:solidFill>
                  <a:srgbClr val="A50021"/>
                </a:solidFill>
                <a:latin typeface="Arial"/>
                <a:cs typeface="Arial"/>
                <a:sym typeface="Arial" charset="0"/>
              </a:rPr>
              <a:t>FY2012 process canceled (no DHS </a:t>
            </a:r>
            <a:r>
              <a:rPr lang="en-US" sz="2000" dirty="0" smtClean="0">
                <a:latin typeface="Arial"/>
                <a:cs typeface="Arial"/>
                <a:sym typeface="Arial" charset="0"/>
              </a:rPr>
              <a:t>funds)</a:t>
            </a:r>
            <a:endParaRPr lang="en-US" sz="2000" dirty="0" smtClean="0">
              <a:solidFill>
                <a:srgbClr val="A50021"/>
              </a:solidFill>
              <a:latin typeface="Arial"/>
              <a:cs typeface="Arial"/>
              <a:sym typeface="Arial" charset="0"/>
            </a:endParaRPr>
          </a:p>
          <a:p>
            <a:pPr marL="382588" indent="-342900" defTabSz="914400">
              <a:spcBef>
                <a:spcPts val="700"/>
              </a:spcBef>
              <a:buSzPct val="100000"/>
              <a:buFont typeface="Arial" charset="0"/>
              <a:buChar char="•"/>
            </a:pPr>
            <a:r>
              <a:rPr lang="en-US" sz="2400" dirty="0">
                <a:solidFill>
                  <a:srgbClr val="333399"/>
                </a:solidFill>
                <a:latin typeface="Arial"/>
                <a:cs typeface="Arial"/>
                <a:sym typeface="Arial" charset="0"/>
              </a:rPr>
              <a:t>Major Research Instrumentation (MRI</a:t>
            </a:r>
            <a:r>
              <a:rPr lang="en-US" sz="2400" dirty="0" smtClean="0">
                <a:solidFill>
                  <a:srgbClr val="333399"/>
                </a:solidFill>
                <a:latin typeface="Arial"/>
                <a:cs typeface="Arial"/>
                <a:sym typeface="Arial" charset="0"/>
              </a:rPr>
              <a:t>)</a:t>
            </a:r>
          </a:p>
          <a:p>
            <a:pPr marL="731838" lvl="1" indent="-285750" defTabSz="914400">
              <a:spcBef>
                <a:spcPts val="600"/>
              </a:spcBef>
              <a:buSzPct val="100000"/>
              <a:buFont typeface="Arial" charset="0"/>
              <a:buChar char="–"/>
            </a:pPr>
            <a:r>
              <a:rPr lang="en-US" sz="2000" dirty="0" smtClean="0">
                <a:solidFill>
                  <a:srgbClr val="A50021"/>
                </a:solidFill>
                <a:latin typeface="Arial"/>
                <a:cs typeface="Arial"/>
                <a:sym typeface="Arial" charset="0"/>
              </a:rPr>
              <a:t>deadline passed</a:t>
            </a:r>
          </a:p>
          <a:p>
            <a:pPr marL="731838" lvl="1" indent="-285750" defTabSz="914400">
              <a:spcBef>
                <a:spcPts val="600"/>
              </a:spcBef>
              <a:buSzPct val="100000"/>
              <a:buFont typeface="Arial" charset="0"/>
              <a:buChar char="–"/>
            </a:pPr>
            <a:r>
              <a:rPr lang="en-US" sz="2000" dirty="0" smtClean="0">
                <a:solidFill>
                  <a:srgbClr val="A50021"/>
                </a:solidFill>
                <a:latin typeface="Arial"/>
                <a:cs typeface="Arial"/>
                <a:sym typeface="Arial" charset="0"/>
              </a:rPr>
              <a:t>proposals under review</a:t>
            </a:r>
          </a:p>
          <a:p>
            <a:pPr marL="382588" indent="-342900" defTabSz="914400">
              <a:spcBef>
                <a:spcPts val="700"/>
              </a:spcBef>
              <a:buSzPct val="100000"/>
              <a:buFont typeface="Arial" charset="0"/>
              <a:buChar char="•"/>
            </a:pPr>
            <a:r>
              <a:rPr lang="en-US" dirty="0" err="1" smtClean="0">
                <a:solidFill>
                  <a:srgbClr val="333399"/>
                </a:solidFill>
                <a:latin typeface="Arial"/>
                <a:cs typeface="Arial"/>
                <a:sym typeface="Arial" charset="0"/>
              </a:rPr>
              <a:t>Petascale</a:t>
            </a:r>
            <a:r>
              <a:rPr lang="en-US" dirty="0" smtClean="0">
                <a:solidFill>
                  <a:srgbClr val="333399"/>
                </a:solidFill>
                <a:latin typeface="Arial"/>
                <a:cs typeface="Arial"/>
                <a:sym typeface="Arial" charset="0"/>
              </a:rPr>
              <a:t> Computing Resource Allocations (PRA)</a:t>
            </a:r>
          </a:p>
          <a:p>
            <a:pPr marL="731838" lvl="1" indent="-285750" defTabSz="914400">
              <a:spcBef>
                <a:spcPts val="600"/>
              </a:spcBef>
              <a:buSzPct val="100000"/>
              <a:buFont typeface="Arial" charset="0"/>
              <a:buChar char="–"/>
            </a:pPr>
            <a:r>
              <a:rPr lang="en-US" sz="2000" dirty="0" err="1" smtClean="0">
                <a:latin typeface="Arial"/>
                <a:cs typeface="Arial"/>
                <a:sym typeface="Arial" charset="0"/>
              </a:rPr>
              <a:t>testbed</a:t>
            </a:r>
            <a:r>
              <a:rPr lang="en-US" sz="2000" dirty="0" smtClean="0">
                <a:latin typeface="Arial"/>
                <a:cs typeface="Arial"/>
                <a:sym typeface="Arial" charset="0"/>
              </a:rPr>
              <a:t> access to </a:t>
            </a:r>
            <a:r>
              <a:rPr lang="en-US" sz="2000" dirty="0" err="1" smtClean="0">
                <a:latin typeface="Arial"/>
                <a:cs typeface="Arial"/>
                <a:sym typeface="Arial" charset="0"/>
              </a:rPr>
              <a:t>petascale</a:t>
            </a:r>
            <a:r>
              <a:rPr lang="en-US" sz="2000" dirty="0" smtClean="0">
                <a:latin typeface="Arial"/>
                <a:cs typeface="Arial"/>
                <a:sym typeface="Arial" charset="0"/>
              </a:rPr>
              <a:t> code development</a:t>
            </a:r>
          </a:p>
          <a:p>
            <a:pPr marL="731838" lvl="1" indent="-285750">
              <a:spcBef>
                <a:spcPts val="600"/>
              </a:spcBef>
              <a:buSzPct val="100000"/>
              <a:buFont typeface="Arial" charset="0"/>
              <a:buChar char="–"/>
            </a:pPr>
            <a:r>
              <a:rPr lang="en-US" sz="2000" i="1" dirty="0" smtClean="0">
                <a:latin typeface="Arial" charset="0"/>
                <a:ea typeface="Lucida Grande" charset="0"/>
                <a:cs typeface="Lucida Grande" charset="0"/>
              </a:rPr>
              <a:t>FY2012 deadline: June 30, 2012</a:t>
            </a:r>
            <a:endParaRPr lang="en-US" sz="2000" b="1" i="1" dirty="0" smtClean="0">
              <a:solidFill>
                <a:srgbClr val="000090"/>
              </a:solidFill>
              <a:latin typeface="Arial"/>
              <a:cs typeface="Arial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125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People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3429000"/>
          </a:xfrm>
        </p:spPr>
        <p:txBody>
          <a:bodyPr/>
          <a:lstStyle/>
          <a:p>
            <a:r>
              <a:rPr lang="en-US" sz="2400" dirty="0">
                <a:latin typeface="Arial" charset="0"/>
                <a:ea typeface="ＭＳ Ｐゴシック" charset="-128"/>
                <a:cs typeface="ＭＳ Ｐゴシック" charset="-128"/>
              </a:rPr>
              <a:t>NSF Director: </a:t>
            </a:r>
            <a:r>
              <a:rPr lang="en-US" sz="2400" dirty="0" err="1">
                <a:latin typeface="Arial" charset="0"/>
                <a:ea typeface="ＭＳ Ｐゴシック" charset="-128"/>
                <a:cs typeface="ＭＳ Ｐゴシック" charset="-128"/>
              </a:rPr>
              <a:t>Subra</a:t>
            </a:r>
            <a:r>
              <a:rPr lang="en-US" sz="2400" dirty="0">
                <a:latin typeface="Arial" charset="0"/>
                <a:ea typeface="ＭＳ Ｐゴシック" charset="-128"/>
                <a:cs typeface="ＭＳ Ｐゴシック" charset="-128"/>
              </a:rPr>
              <a:t> Suresh</a:t>
            </a:r>
          </a:p>
          <a:p>
            <a:r>
              <a:rPr lang="en-US" sz="2400" dirty="0">
                <a:latin typeface="Arial" charset="0"/>
                <a:ea typeface="ＭＳ Ｐゴシック" charset="-128"/>
                <a:cs typeface="ＭＳ Ｐゴシック" charset="-128"/>
              </a:rPr>
              <a:t>NSF Deputy Director: Cora </a:t>
            </a:r>
            <a:r>
              <a:rPr lang="en-US" sz="2400" dirty="0" err="1">
                <a:latin typeface="Arial" charset="0"/>
                <a:ea typeface="ＭＳ Ｐゴシック" charset="-128"/>
                <a:cs typeface="ＭＳ Ｐゴシック" charset="-128"/>
              </a:rPr>
              <a:t>Marrett</a:t>
            </a:r>
            <a:endParaRPr lang="en-US" sz="2400" dirty="0"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2400" dirty="0">
                <a:latin typeface="Arial" charset="0"/>
                <a:ea typeface="ＭＳ Ｐゴシック" charset="-128"/>
                <a:cs typeface="ＭＳ Ｐゴシック" charset="-128"/>
              </a:rPr>
              <a:t>MPS</a:t>
            </a:r>
            <a:r>
              <a:rPr lang="en-US" sz="2400" dirty="0" smtClean="0">
                <a:latin typeface="Arial" charset="0"/>
                <a:ea typeface="ＭＳ Ｐゴシック" charset="-128"/>
                <a:cs typeface="ＭＳ Ｐゴシック" charset="-128"/>
              </a:rPr>
              <a:t> Assistant </a:t>
            </a:r>
            <a:r>
              <a:rPr lang="en-US" sz="2400" dirty="0">
                <a:latin typeface="Arial" charset="0"/>
                <a:ea typeface="ＭＳ Ｐゴシック" charset="-128"/>
                <a:cs typeface="ＭＳ Ｐゴシック" charset="-128"/>
              </a:rPr>
              <a:t>Director: Ed Seidel</a:t>
            </a:r>
          </a:p>
          <a:p>
            <a:r>
              <a:rPr lang="en-US" sz="2400" dirty="0">
                <a:latin typeface="Arial" charset="0"/>
                <a:ea typeface="ＭＳ Ｐゴシック" charset="-128"/>
                <a:cs typeface="ＭＳ Ｐゴシック" charset="-128"/>
              </a:rPr>
              <a:t>Physics Division Director: Joe </a:t>
            </a:r>
            <a:r>
              <a:rPr lang="en-US" sz="2400" dirty="0" err="1">
                <a:latin typeface="Arial" charset="0"/>
                <a:ea typeface="ＭＳ Ｐゴシック" charset="-128"/>
                <a:cs typeface="ＭＳ Ｐゴシック" charset="-128"/>
              </a:rPr>
              <a:t>Dehmer</a:t>
            </a:r>
            <a:endParaRPr lang="en-US" sz="2400" dirty="0"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2400" dirty="0">
                <a:latin typeface="Arial" charset="0"/>
                <a:ea typeface="ＭＳ Ｐゴシック" charset="-128"/>
                <a:cs typeface="ＭＳ Ｐゴシック" charset="-128"/>
              </a:rPr>
              <a:t>Nuclear Physics:</a:t>
            </a:r>
          </a:p>
          <a:p>
            <a:pPr lvl="1"/>
            <a:r>
              <a:rPr lang="en-US" sz="2000" dirty="0" smtClean="0">
                <a:latin typeface="Arial" charset="0"/>
              </a:rPr>
              <a:t>Brad </a:t>
            </a:r>
            <a:r>
              <a:rPr lang="en-US" sz="2000" dirty="0" err="1" smtClean="0">
                <a:latin typeface="Arial" charset="0"/>
              </a:rPr>
              <a:t>Keister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(</a:t>
            </a:r>
            <a:r>
              <a:rPr lang="en-US" sz="2000" dirty="0" err="1">
                <a:latin typeface="Arial" charset="0"/>
              </a:rPr>
              <a:t>expt</a:t>
            </a:r>
            <a:r>
              <a:rPr lang="en-US" sz="2000" dirty="0">
                <a:latin typeface="Arial" charset="0"/>
              </a:rPr>
              <a:t> and theory)</a:t>
            </a:r>
          </a:p>
          <a:p>
            <a:pPr lvl="1"/>
            <a:r>
              <a:rPr lang="en-US" sz="2000" dirty="0">
                <a:latin typeface="Arial" charset="0"/>
              </a:rPr>
              <a:t>Kyungseon Joo (and </a:t>
            </a:r>
            <a:r>
              <a:rPr lang="en-US" sz="2000" dirty="0" err="1">
                <a:latin typeface="Arial" charset="0"/>
              </a:rPr>
              <a:t>astro</a:t>
            </a:r>
            <a:r>
              <a:rPr lang="en-US" sz="2000" dirty="0">
                <a:latin typeface="Arial" charset="0"/>
              </a:rPr>
              <a:t>, </a:t>
            </a:r>
            <a:r>
              <a:rPr lang="en-US" sz="2000" dirty="0" smtClean="0">
                <a:latin typeface="Arial" charset="0"/>
              </a:rPr>
              <a:t>underground)</a:t>
            </a:r>
            <a:endParaRPr lang="en-US" sz="20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/>
        </p:nvGraphicFramePr>
        <p:xfrm>
          <a:off x="4343400" y="12192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5334000" cy="1143000"/>
          </a:xfrm>
        </p:spPr>
        <p:txBody>
          <a:bodyPr/>
          <a:lstStyle/>
          <a:p>
            <a:r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t>Nuclear Physics at NSF</a:t>
            </a:r>
          </a:p>
        </p:txBody>
      </p:sp>
      <p:sp>
        <p:nvSpPr>
          <p:cNvPr id="15364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4114800"/>
          </a:xfrm>
        </p:spPr>
        <p:txBody>
          <a:bodyPr/>
          <a:lstStyle/>
          <a:p>
            <a:r>
              <a:rPr lang="en-US" sz="2000" dirty="0" smtClean="0">
                <a:latin typeface="Arial" charset="0"/>
                <a:ea typeface="ＭＳ Ｐゴシック" charset="-128"/>
                <a:cs typeface="ＭＳ Ｐゴシック" charset="-128"/>
              </a:rPr>
              <a:t>NP Experiment</a:t>
            </a:r>
          </a:p>
          <a:p>
            <a:pPr lvl="1"/>
            <a:r>
              <a:rPr lang="en-US" sz="1800" dirty="0" smtClean="0">
                <a:solidFill>
                  <a:srgbClr val="A50021"/>
                </a:solidFill>
                <a:latin typeface="Arial" charset="0"/>
              </a:rPr>
              <a:t>Structure</a:t>
            </a:r>
          </a:p>
          <a:p>
            <a:pPr lvl="1"/>
            <a:r>
              <a:rPr lang="en-US" sz="1800" dirty="0" smtClean="0">
                <a:solidFill>
                  <a:srgbClr val="A50021"/>
                </a:solidFill>
                <a:latin typeface="Arial" charset="0"/>
              </a:rPr>
              <a:t>Heavy Ions</a:t>
            </a:r>
          </a:p>
          <a:p>
            <a:pPr lvl="1"/>
            <a:r>
              <a:rPr lang="en-US" sz="1800" dirty="0" smtClean="0">
                <a:solidFill>
                  <a:srgbClr val="A50021"/>
                </a:solidFill>
                <a:latin typeface="Arial" charset="0"/>
              </a:rPr>
              <a:t>Symmetries</a:t>
            </a:r>
          </a:p>
          <a:p>
            <a:pPr lvl="1"/>
            <a:r>
              <a:rPr lang="en-US" sz="1800" dirty="0" smtClean="0">
                <a:solidFill>
                  <a:srgbClr val="A50021"/>
                </a:solidFill>
                <a:latin typeface="Arial" charset="0"/>
              </a:rPr>
              <a:t>Hadrons and QCD</a:t>
            </a:r>
          </a:p>
          <a:p>
            <a:pPr lvl="1"/>
            <a:r>
              <a:rPr lang="en-US" sz="1800" dirty="0" smtClean="0">
                <a:solidFill>
                  <a:srgbClr val="A50021"/>
                </a:solidFill>
                <a:latin typeface="Arial" charset="0"/>
              </a:rPr>
              <a:t>Astrophysics (Notre Dame, FSU)</a:t>
            </a:r>
          </a:p>
          <a:p>
            <a:r>
              <a:rPr lang="en-US" sz="2000" dirty="0" smtClean="0">
                <a:latin typeface="Arial" charset="0"/>
                <a:ea typeface="ＭＳ Ｐゴシック" charset="-128"/>
                <a:cs typeface="ＭＳ Ｐゴシック" charset="-128"/>
              </a:rPr>
              <a:t>NP Theory</a:t>
            </a:r>
          </a:p>
          <a:p>
            <a:r>
              <a:rPr lang="en-US" sz="2000" dirty="0" smtClean="0">
                <a:latin typeface="Arial" charset="0"/>
                <a:ea typeface="Lucida Grande" charset="0"/>
                <a:cs typeface="Lucida Grande" charset="0"/>
              </a:rPr>
              <a:t>Frontier Center (Joint Institute for Nuclear Astrophysics)</a:t>
            </a:r>
          </a:p>
          <a:p>
            <a:r>
              <a:rPr lang="en-US" sz="2000" dirty="0" smtClean="0">
                <a:latin typeface="Arial" charset="0"/>
                <a:ea typeface="Lucida Grande" charset="0"/>
                <a:cs typeface="Lucida Grande" charset="0"/>
              </a:rPr>
              <a:t>NSCL</a:t>
            </a:r>
          </a:p>
          <a:p>
            <a:r>
              <a:rPr lang="en-US" sz="2000" dirty="0" smtClean="0">
                <a:latin typeface="Arial" charset="0"/>
                <a:ea typeface="Lucida Grande" charset="0"/>
                <a:cs typeface="Lucida Grande" charset="0"/>
              </a:rPr>
              <a:t>FY2011 total: $48.5M</a:t>
            </a:r>
            <a:endParaRPr lang="en-US" sz="2000" dirty="0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060700"/>
            <a:ext cx="4114800" cy="24003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04800"/>
            <a:ext cx="6934200" cy="1143000"/>
          </a:xfrm>
        </p:spPr>
        <p:txBody>
          <a:bodyPr/>
          <a:lstStyle/>
          <a:p>
            <a:r>
              <a:rPr lang="en-US" dirty="0" smtClean="0"/>
              <a:t>Cold QCD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3581400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333399"/>
                </a:solidFill>
                <a:latin typeface="+mn-lt"/>
              </a:rPr>
              <a:t>confinement, hadron structure (JLAB)</a:t>
            </a:r>
          </a:p>
          <a:p>
            <a:pPr lvl="1">
              <a:buFont typeface="Arial"/>
              <a:buChar char="•"/>
            </a:pPr>
            <a:r>
              <a:rPr lang="en-US" sz="2000" dirty="0" smtClean="0">
                <a:solidFill>
                  <a:srgbClr val="333399"/>
                </a:solidFill>
                <a:latin typeface="+mn-lt"/>
              </a:rPr>
              <a:t>MRI and investigator awards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1" y="1600200"/>
            <a:ext cx="5181600" cy="1963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4724400" y="533400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333399"/>
                </a:solidFill>
                <a:latin typeface="+mn-lt"/>
              </a:rPr>
              <a:t>spin (RHIC)</a:t>
            </a:r>
          </a:p>
          <a:p>
            <a:pPr lvl="1">
              <a:buFont typeface="Arial"/>
              <a:buChar char="•"/>
            </a:pPr>
            <a:r>
              <a:rPr lang="en-US" sz="2000" dirty="0" smtClean="0">
                <a:solidFill>
                  <a:srgbClr val="333399"/>
                </a:solidFill>
                <a:latin typeface="+mn-lt"/>
              </a:rPr>
              <a:t>MRI and investigator awards</a:t>
            </a:r>
            <a:endParaRPr lang="en-US" sz="2000" dirty="0">
              <a:solidFill>
                <a:srgbClr val="333399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04800"/>
            <a:ext cx="6934200" cy="1143000"/>
          </a:xfrm>
        </p:spPr>
        <p:txBody>
          <a:bodyPr/>
          <a:lstStyle/>
          <a:p>
            <a:r>
              <a:rPr lang="en-US" dirty="0" smtClean="0"/>
              <a:t>Hot QCD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724400" y="487680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dirty="0" smtClean="0">
                <a:solidFill>
                  <a:srgbClr val="333399"/>
                </a:solidFill>
                <a:latin typeface="+mn-lt"/>
              </a:rPr>
              <a:t>investigator awards at RHIC, LHC</a:t>
            </a:r>
          </a:p>
          <a:p>
            <a:pPr>
              <a:buFont typeface="Arial"/>
              <a:buChar char="•"/>
            </a:pPr>
            <a:r>
              <a:rPr lang="en-US" sz="2000" dirty="0" smtClean="0">
                <a:solidFill>
                  <a:srgbClr val="333399"/>
                </a:solidFill>
                <a:latin typeface="+mn-lt"/>
              </a:rPr>
              <a:t>summer student experience</a:t>
            </a:r>
            <a:endParaRPr lang="en-US" sz="2000" dirty="0">
              <a:solidFill>
                <a:srgbClr val="333399"/>
              </a:solidFill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4114800" cy="41148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</p:pic>
      <p:pic>
        <p:nvPicPr>
          <p:cNvPr id="15" name="Picture 14" descr="Figure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2133600"/>
            <a:ext cx="3870208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71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04800"/>
            <a:ext cx="6934200" cy="1143000"/>
          </a:xfrm>
        </p:spPr>
        <p:txBody>
          <a:bodyPr/>
          <a:lstStyle/>
          <a:p>
            <a:r>
              <a:rPr lang="en-US" dirty="0" smtClean="0"/>
              <a:t>Nuclear Structure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648200" y="1371600"/>
            <a:ext cx="403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dirty="0" smtClean="0">
                <a:solidFill>
                  <a:srgbClr val="333399"/>
                </a:solidFill>
                <a:latin typeface="+mn-lt"/>
              </a:rPr>
              <a:t>understanding structure (theory)</a:t>
            </a:r>
          </a:p>
          <a:p>
            <a:pPr>
              <a:buFont typeface="Arial"/>
              <a:buChar char="•"/>
            </a:pPr>
            <a:r>
              <a:rPr lang="en-US" sz="2000" dirty="0" smtClean="0">
                <a:solidFill>
                  <a:srgbClr val="333399"/>
                </a:solidFill>
                <a:latin typeface="+mn-lt"/>
              </a:rPr>
              <a:t>nuclei far from stability</a:t>
            </a:r>
          </a:p>
          <a:p>
            <a:pPr>
              <a:buFont typeface="Arial"/>
              <a:buChar char="•"/>
            </a:pPr>
            <a:r>
              <a:rPr lang="en-US" sz="2000" dirty="0" smtClean="0">
                <a:solidFill>
                  <a:srgbClr val="333399"/>
                </a:solidFill>
                <a:latin typeface="+mn-lt"/>
              </a:rPr>
              <a:t>nuclei in extreme states</a:t>
            </a:r>
            <a:endParaRPr lang="en-US" sz="2000" dirty="0">
              <a:solidFill>
                <a:srgbClr val="333399"/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00200"/>
            <a:ext cx="2590800" cy="2018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438400"/>
            <a:ext cx="3371958" cy="2546350"/>
          </a:xfrm>
          <a:prstGeom prst="rect">
            <a:avLst/>
          </a:prstGeom>
        </p:spPr>
      </p:pic>
      <p:pic>
        <p:nvPicPr>
          <p:cNvPr id="14" name="Picture 13" descr="Onion.psd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3886200"/>
            <a:ext cx="1981200" cy="155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5400000" rotWithShape="0">
              <a:srgbClr val="808080">
                <a:alpha val="42998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4191000" y="51054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333399"/>
                </a:solidFill>
                <a:latin typeface="+mn-lt"/>
              </a:rPr>
              <a:t>NSF MRI: </a:t>
            </a:r>
          </a:p>
          <a:p>
            <a:pPr algn="ctr"/>
            <a:r>
              <a:rPr lang="en-US" sz="2000" dirty="0" smtClean="0">
                <a:solidFill>
                  <a:srgbClr val="333399"/>
                </a:solidFill>
                <a:latin typeface="+mn-lt"/>
              </a:rPr>
              <a:t>new accelerator at Notre Dame</a:t>
            </a:r>
            <a:endParaRPr lang="en-US" sz="2000" dirty="0">
              <a:solidFill>
                <a:srgbClr val="333399"/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19200" y="5638800"/>
            <a:ext cx="22802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333399"/>
                </a:solidFill>
                <a:latin typeface="+mn-lt"/>
              </a:rPr>
              <a:t>Rutgers, UT: </a:t>
            </a:r>
            <a:r>
              <a:rPr lang="en-US" sz="2000" baseline="30000" dirty="0" smtClean="0">
                <a:solidFill>
                  <a:srgbClr val="333399"/>
                </a:solidFill>
                <a:latin typeface="+mn-lt"/>
              </a:rPr>
              <a:t>132</a:t>
            </a:r>
            <a:r>
              <a:rPr lang="en-US" sz="2000" dirty="0" smtClean="0">
                <a:solidFill>
                  <a:srgbClr val="333399"/>
                </a:solidFill>
                <a:latin typeface="+mn-lt"/>
              </a:rPr>
              <a:t>Sn</a:t>
            </a:r>
            <a:endParaRPr lang="en-US" sz="2000" dirty="0">
              <a:solidFill>
                <a:srgbClr val="333399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04800"/>
            <a:ext cx="6934200" cy="1143000"/>
          </a:xfrm>
        </p:spPr>
        <p:txBody>
          <a:bodyPr/>
          <a:lstStyle/>
          <a:p>
            <a:r>
              <a:rPr lang="en-US" dirty="0" smtClean="0"/>
              <a:t>Nuclear Astrophysics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426720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333399"/>
                </a:solidFill>
                <a:latin typeface="+mn-lt"/>
              </a:rPr>
              <a:t>nuclear processes in stellar formation, energy generation, novae, supernovae</a:t>
            </a:r>
            <a:endParaRPr lang="en-US" sz="2000" dirty="0">
              <a:solidFill>
                <a:srgbClr val="333399"/>
              </a:solidFill>
              <a:latin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524000"/>
            <a:ext cx="3810000" cy="2311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524000"/>
            <a:ext cx="3733800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04800"/>
            <a:ext cx="6934200" cy="1143000"/>
          </a:xfrm>
        </p:spPr>
        <p:txBody>
          <a:bodyPr/>
          <a:lstStyle/>
          <a:p>
            <a:r>
              <a:rPr lang="en-US" dirty="0" smtClean="0"/>
              <a:t>Nuclear Precision Measurements</a:t>
            </a:r>
            <a:endParaRPr lang="en-US" dirty="0"/>
          </a:p>
        </p:txBody>
      </p:sp>
      <p:pic>
        <p:nvPicPr>
          <p:cNvPr id="7" name="Picture 23" descr="IMG_2781"/>
          <p:cNvPicPr>
            <a:picLocks noChangeAspect="1" noChangeArrowheads="1"/>
          </p:cNvPicPr>
          <p:nvPr/>
        </p:nvPicPr>
        <p:blipFill>
          <a:blip r:embed="rId2" cstate="print"/>
          <a:srcRect l="14180" t="1846" r="14180"/>
          <a:stretch>
            <a:fillRect/>
          </a:stretch>
        </p:blipFill>
        <p:spPr bwMode="auto">
          <a:xfrm>
            <a:off x="381000" y="3200400"/>
            <a:ext cx="3276600" cy="2992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1905000"/>
            <a:ext cx="1809322" cy="34012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5334000"/>
            <a:ext cx="4470400" cy="80129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96000" y="3962400"/>
            <a:ext cx="28007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dirty="0" smtClean="0">
                <a:solidFill>
                  <a:srgbClr val="333399"/>
                </a:solidFill>
                <a:latin typeface="+mn-lt"/>
              </a:rPr>
              <a:t>neutron </a:t>
            </a:r>
            <a:r>
              <a:rPr lang="en-US" sz="2000" dirty="0" err="1" smtClean="0">
                <a:solidFill>
                  <a:srgbClr val="333399"/>
                </a:solidFill>
                <a:latin typeface="+mn-lt"/>
              </a:rPr>
              <a:t>interferometry</a:t>
            </a:r>
            <a:endParaRPr lang="en-US" sz="2000" dirty="0" smtClean="0">
              <a:solidFill>
                <a:srgbClr val="333399"/>
              </a:solidFill>
              <a:latin typeface="+mn-lt"/>
            </a:endParaRPr>
          </a:p>
          <a:p>
            <a:pPr>
              <a:buFont typeface="Arial"/>
              <a:buChar char="•"/>
            </a:pPr>
            <a:r>
              <a:rPr lang="en-US" sz="2000" dirty="0" err="1" smtClean="0">
                <a:solidFill>
                  <a:srgbClr val="333399"/>
                </a:solidFill>
                <a:latin typeface="+mn-lt"/>
              </a:rPr>
              <a:t>n</a:t>
            </a:r>
            <a:r>
              <a:rPr lang="en-US" sz="2000" dirty="0" smtClean="0">
                <a:solidFill>
                  <a:srgbClr val="333399"/>
                </a:solidFill>
                <a:latin typeface="+mn-lt"/>
              </a:rPr>
              <a:t>-A scattering lengths</a:t>
            </a:r>
          </a:p>
          <a:p>
            <a:pPr>
              <a:buFont typeface="Arial"/>
              <a:buChar char="•"/>
            </a:pPr>
            <a:r>
              <a:rPr lang="en-US" sz="2000" dirty="0" smtClean="0">
                <a:solidFill>
                  <a:srgbClr val="333399"/>
                </a:solidFill>
                <a:latin typeface="+mn-lt"/>
              </a:rPr>
              <a:t>tests of EFT</a:t>
            </a:r>
            <a:endParaRPr lang="en-US" sz="2000" dirty="0">
              <a:solidFill>
                <a:srgbClr val="333399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2057400"/>
            <a:ext cx="396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333399"/>
                </a:solidFill>
                <a:latin typeface="+mn-lt"/>
              </a:rPr>
              <a:t>Qweak</a:t>
            </a:r>
            <a:r>
              <a:rPr lang="en-US" sz="2000" dirty="0" smtClean="0">
                <a:solidFill>
                  <a:srgbClr val="333399"/>
                </a:solidFill>
                <a:latin typeface="+mn-lt"/>
              </a:rPr>
              <a:t> at JLAB</a:t>
            </a:r>
          </a:p>
          <a:p>
            <a:pPr>
              <a:buFont typeface="Arial"/>
              <a:buChar char="•"/>
            </a:pPr>
            <a:r>
              <a:rPr lang="en-US" sz="2000" dirty="0" smtClean="0">
                <a:solidFill>
                  <a:srgbClr val="333399"/>
                </a:solidFill>
                <a:latin typeface="+mn-lt"/>
              </a:rPr>
              <a:t>proton weak charge</a:t>
            </a:r>
          </a:p>
          <a:p>
            <a:pPr>
              <a:buFont typeface="Arial"/>
              <a:buChar char="•"/>
            </a:pPr>
            <a:r>
              <a:rPr lang="en-US" sz="2000" dirty="0" smtClean="0">
                <a:solidFill>
                  <a:srgbClr val="333399"/>
                </a:solidFill>
                <a:latin typeface="+mn-lt"/>
              </a:rPr>
              <a:t>NSF (MRI), DOE, NSERC, VA</a:t>
            </a:r>
            <a:endParaRPr lang="en-US" sz="2000" dirty="0">
              <a:solidFill>
                <a:srgbClr val="333399"/>
              </a:solidFill>
              <a:latin typeface="+mn-lt"/>
            </a:endParaRPr>
          </a:p>
        </p:txBody>
      </p:sp>
      <p:pic>
        <p:nvPicPr>
          <p:cNvPr id="14" name="Picture 16" descr="symbo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1295400"/>
            <a:ext cx="1676400" cy="738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04800"/>
            <a:ext cx="6934200" cy="1143000"/>
          </a:xfrm>
        </p:spPr>
        <p:txBody>
          <a:bodyPr/>
          <a:lstStyle/>
          <a:p>
            <a:r>
              <a:rPr lang="en-US" dirty="0" smtClean="0"/>
              <a:t>Operation of the NSCL</a:t>
            </a:r>
            <a:endParaRPr lang="en-US" dirty="0"/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304800" y="1676400"/>
            <a:ext cx="5257800" cy="32439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0761" tIns="40380" rIns="80761" bIns="40380">
            <a:spAutoFit/>
          </a:bodyPr>
          <a:lstStyle/>
          <a:p>
            <a:pPr marL="303213" indent="-303213" defTabSz="806450">
              <a:spcAft>
                <a:spcPct val="25000"/>
              </a:spcAft>
              <a:buFont typeface="Arial"/>
              <a:buChar char="•"/>
            </a:pPr>
            <a:r>
              <a:rPr lang="en-US" sz="2200" dirty="0" smtClean="0">
                <a:solidFill>
                  <a:srgbClr val="333399"/>
                </a:solidFill>
                <a:latin typeface="+mn-lt"/>
                <a:ea typeface="MS Mincho"/>
                <a:cs typeface="MS Mincho"/>
              </a:rPr>
              <a:t>Flagship facility for rare isotope research and education at Michigan State U.</a:t>
            </a:r>
          </a:p>
          <a:p>
            <a:pPr marL="760413" lvl="1" indent="-303213" defTabSz="806450">
              <a:spcAft>
                <a:spcPct val="25000"/>
              </a:spcAft>
              <a:buFont typeface="Courier New"/>
              <a:buChar char="o"/>
            </a:pPr>
            <a:r>
              <a:rPr lang="en-US" sz="2000" dirty="0" smtClean="0">
                <a:solidFill>
                  <a:srgbClr val="333399"/>
                </a:solidFill>
                <a:latin typeface="+mn-lt"/>
                <a:ea typeface="MS Mincho"/>
                <a:cs typeface="MS Mincho"/>
              </a:rPr>
              <a:t>310 employees, incl. 120 students, 30 faculty</a:t>
            </a:r>
          </a:p>
          <a:p>
            <a:pPr marL="760413" lvl="1" indent="-303213" defTabSz="806450">
              <a:spcAft>
                <a:spcPct val="25000"/>
              </a:spcAft>
              <a:buFont typeface="Courier New"/>
              <a:buChar char="o"/>
            </a:pPr>
            <a:r>
              <a:rPr lang="en-US" sz="2000" dirty="0" smtClean="0">
                <a:solidFill>
                  <a:srgbClr val="333399"/>
                </a:solidFill>
                <a:latin typeface="+mn-lt"/>
                <a:ea typeface="MS Mincho"/>
                <a:cs typeface="MS Mincho"/>
              </a:rPr>
              <a:t>700 users, 10% US PhDs in nuclear physics</a:t>
            </a:r>
          </a:p>
          <a:p>
            <a:pPr marL="303213" indent="-303213" defTabSz="806450">
              <a:spcAft>
                <a:spcPct val="25000"/>
              </a:spcAft>
              <a:buFont typeface="Arial"/>
              <a:buChar char="•"/>
            </a:pPr>
            <a:r>
              <a:rPr lang="en-US" sz="2200" dirty="0" smtClean="0">
                <a:solidFill>
                  <a:srgbClr val="333399"/>
                </a:solidFill>
                <a:latin typeface="+mn-lt"/>
                <a:ea typeface="MS Mincho"/>
                <a:cs typeface="MS Mincho"/>
              </a:rPr>
              <a:t>Experiments in nuclear physics and nuclear astrophysics</a:t>
            </a:r>
            <a:endParaRPr lang="en-US" dirty="0">
              <a:solidFill>
                <a:srgbClr val="333399"/>
              </a:solidFill>
              <a:latin typeface="+mn-lt"/>
              <a:ea typeface="MS Mincho"/>
              <a:cs typeface="MS Mincho"/>
            </a:endParaRPr>
          </a:p>
        </p:txBody>
      </p:sp>
      <p:pic>
        <p:nvPicPr>
          <p:cNvPr id="21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447800"/>
            <a:ext cx="3009900" cy="200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5105400"/>
            <a:ext cx="2514600" cy="50573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</p:pic>
      <p:sp>
        <p:nvSpPr>
          <p:cNvPr id="25" name="Rectangle 24"/>
          <p:cNvSpPr/>
          <p:nvPr/>
        </p:nvSpPr>
        <p:spPr>
          <a:xfrm>
            <a:off x="609600" y="5715000"/>
            <a:ext cx="426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latin typeface="+mj-lt"/>
              </a:rPr>
              <a:t>Focus: Nuclei Emit Paired-up Neutrons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4343400"/>
            <a:ext cx="3670949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793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04800"/>
            <a:ext cx="5334000" cy="1143000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-128"/>
                <a:cs typeface="ＭＳ Ｐゴシック" charset="-128"/>
              </a:rPr>
              <a:t>FY2012 Status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648200"/>
          </a:xfrm>
        </p:spPr>
        <p:txBody>
          <a:bodyPr/>
          <a:lstStyle/>
          <a:p>
            <a:r>
              <a:rPr lang="en-US" sz="2800" dirty="0" smtClean="0">
                <a:latin typeface="Arial" charset="0"/>
                <a:ea typeface="ＭＳ Ｐゴシック" charset="-128"/>
                <a:cs typeface="ＭＳ Ｐゴシック" charset="-128"/>
              </a:rPr>
              <a:t>NSF appropriation: R&amp;RA up 2.8%</a:t>
            </a:r>
          </a:p>
          <a:p>
            <a:r>
              <a:rPr lang="en-US" sz="2800" dirty="0" smtClean="0">
                <a:latin typeface="Arial" charset="0"/>
                <a:ea typeface="ＭＳ Ｐゴシック" charset="-128"/>
                <a:cs typeface="ＭＳ Ｐゴシック" charset="-128"/>
              </a:rPr>
              <a:t>NP and most other division programs down 3.5% from FY2011 (down 3% from FY2010)</a:t>
            </a:r>
          </a:p>
          <a:p>
            <a:r>
              <a:rPr lang="en-US" sz="2800" dirty="0" smtClean="0">
                <a:latin typeface="Arial" charset="0"/>
                <a:ea typeface="ＭＳ Ｐゴシック" charset="-128"/>
                <a:cs typeface="ＭＳ Ｐゴシック" charset="-128"/>
              </a:rPr>
              <a:t>NSCL flat from FY2011 level</a:t>
            </a:r>
          </a:p>
          <a:p>
            <a:pPr marL="342900" lvl="1" indent="-342900">
              <a:buFontTx/>
              <a:buChar char="•"/>
            </a:pPr>
            <a:r>
              <a:rPr lang="en-US" dirty="0" smtClean="0">
                <a:latin typeface="Arial" charset="0"/>
                <a:ea typeface="ＭＳ Ｐゴシック" charset="-128"/>
                <a:cs typeface="ＭＳ Ｐゴシック" charset="-128"/>
              </a:rPr>
              <a:t>continue managing ARRA funding impact from FY2009</a:t>
            </a:r>
          </a:p>
          <a:p>
            <a:pPr>
              <a:buNone/>
            </a:pPr>
            <a:endParaRPr lang="en-US" sz="2800" dirty="0" smtClean="0">
              <a:solidFill>
                <a:srgbClr val="A5002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438" name="Rectangle 4"/>
          <p:cNvSpPr>
            <a:spLocks noChangeArrowheads="1"/>
          </p:cNvSpPr>
          <p:nvPr/>
        </p:nvSpPr>
        <p:spPr bwMode="auto">
          <a:xfrm>
            <a:off x="1517650" y="60086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A5002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A5002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N:\PPT97\Template\Designs\NOTEBOOK.POT</Template>
  <TotalTime>24459</TotalTime>
  <Words>836</Words>
  <Application>Microsoft Macintosh PowerPoint</Application>
  <PresentationFormat>On-screen Show (4:3)</PresentationFormat>
  <Paragraphs>280</Paragraphs>
  <Slides>16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Default Design</vt:lpstr>
      <vt:lpstr>1_Custom Design</vt:lpstr>
      <vt:lpstr>Custom Design</vt:lpstr>
      <vt:lpstr>Picture</vt:lpstr>
      <vt:lpstr>PowerPoint Presentation</vt:lpstr>
      <vt:lpstr>Nuclear Physics at NSF</vt:lpstr>
      <vt:lpstr>Cold QCD</vt:lpstr>
      <vt:lpstr>Hot QCD</vt:lpstr>
      <vt:lpstr>Nuclear Structure</vt:lpstr>
      <vt:lpstr>Nuclear Astrophysics</vt:lpstr>
      <vt:lpstr>Nuclear Precision Measurements</vt:lpstr>
      <vt:lpstr>Operation of the NSCL</vt:lpstr>
      <vt:lpstr>FY2012 Status</vt:lpstr>
      <vt:lpstr>Decision Process: Path to NP</vt:lpstr>
      <vt:lpstr>Decision Process: Inside NP</vt:lpstr>
      <vt:lpstr>NP Program Breakdowns: Funding</vt:lpstr>
      <vt:lpstr>FY2013 R&amp;RA Budget Request</vt:lpstr>
      <vt:lpstr>FY2013 MPS Budget Request</vt:lpstr>
      <vt:lpstr>PowerPoint Presentation</vt:lpstr>
      <vt:lpstr>People</vt:lpstr>
    </vt:vector>
  </TitlesOfParts>
  <Company>National Science Foundation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NSAC Meeting November 7-8, 2003</dc:title>
  <dc:creator>Bradley D. Keister</dc:creator>
  <cp:lastModifiedBy>Kyungseon Joo</cp:lastModifiedBy>
  <cp:revision>140</cp:revision>
  <cp:lastPrinted>2012-03-31T22:01:08Z</cp:lastPrinted>
  <dcterms:created xsi:type="dcterms:W3CDTF">2012-03-29T21:02:42Z</dcterms:created>
  <dcterms:modified xsi:type="dcterms:W3CDTF">2012-06-05T16:17:34Z</dcterms:modified>
</cp:coreProperties>
</file>