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93" r:id="rId3"/>
    <p:sldId id="257" r:id="rId4"/>
    <p:sldId id="261" r:id="rId5"/>
    <p:sldId id="260" r:id="rId6"/>
    <p:sldId id="262" r:id="rId7"/>
    <p:sldId id="263" r:id="rId8"/>
    <p:sldId id="290" r:id="rId9"/>
    <p:sldId id="297" r:id="rId10"/>
    <p:sldId id="269" r:id="rId11"/>
    <p:sldId id="303" r:id="rId12"/>
    <p:sldId id="295" r:id="rId13"/>
    <p:sldId id="280" r:id="rId14"/>
    <p:sldId id="291" r:id="rId15"/>
    <p:sldId id="301" r:id="rId16"/>
    <p:sldId id="300" r:id="rId17"/>
    <p:sldId id="276" r:id="rId18"/>
    <p:sldId id="268" r:id="rId19"/>
    <p:sldId id="264" r:id="rId20"/>
    <p:sldId id="275" r:id="rId21"/>
    <p:sldId id="279" r:id="rId22"/>
    <p:sldId id="281" r:id="rId23"/>
    <p:sldId id="287" r:id="rId24"/>
    <p:sldId id="294" r:id="rId25"/>
    <p:sldId id="296" r:id="rId26"/>
    <p:sldId id="289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D900"/>
    <a:srgbClr val="FFFF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143" d="100"/>
          <a:sy n="143" d="100"/>
        </p:scale>
        <p:origin x="-368" y="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E65ACD-B840-0C45-90A5-ED8E7655C155}" type="datetimeFigureOut">
              <a:rPr lang="en-US" smtClean="0"/>
              <a:pPr/>
              <a:t>6/2/14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6A5B5A-4967-A84B-AA22-86C5180756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955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A5B5A-4967-A84B-AA22-86C51807566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A5B5A-4967-A84B-AA22-86C518075669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4850" y="1157296"/>
            <a:ext cx="877783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8/1/10	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DCDB-3EBE-2F4B-94B2-985E4B7D8C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B86DC-82E5-1B49-9AC9-5370BC0900C2}" type="datetimeFigureOut">
              <a:rPr lang="en-US" smtClean="0"/>
              <a:pPr/>
              <a:t>6/2/14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DCDB-3EBE-2F4B-94B2-985E4B7D8C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B86DC-82E5-1B49-9AC9-5370BC0900C2}" type="datetimeFigureOut">
              <a:rPr lang="en-US" smtClean="0"/>
              <a:pPr/>
              <a:t>6/2/14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DCDB-3EBE-2F4B-94B2-985E4B7D8C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B86DC-82E5-1B49-9AC9-5370BC0900C2}" type="datetimeFigureOut">
              <a:rPr lang="en-US" smtClean="0"/>
              <a:pPr/>
              <a:t>6/2/14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DCDB-3EBE-2F4B-94B2-985E4B7D8C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B86DC-82E5-1B49-9AC9-5370BC0900C2}" type="datetimeFigureOut">
              <a:rPr lang="en-US" smtClean="0"/>
              <a:pPr/>
              <a:t>6/2/14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DCDB-3EBE-2F4B-94B2-985E4B7D8C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B86DC-82E5-1B49-9AC9-5370BC0900C2}" type="datetimeFigureOut">
              <a:rPr lang="en-US" smtClean="0"/>
              <a:pPr/>
              <a:t>6/2/14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DCDB-3EBE-2F4B-94B2-985E4B7D8C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B86DC-82E5-1B49-9AC9-5370BC0900C2}" type="datetimeFigureOut">
              <a:rPr lang="en-US" smtClean="0"/>
              <a:pPr/>
              <a:t>6/2/14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DCDB-3EBE-2F4B-94B2-985E4B7D8C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B86DC-82E5-1B49-9AC9-5370BC0900C2}" type="datetimeFigureOut">
              <a:rPr lang="en-US" smtClean="0"/>
              <a:pPr/>
              <a:t>6/2/14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DCDB-3EBE-2F4B-94B2-985E4B7D8C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B86DC-82E5-1B49-9AC9-5370BC0900C2}" type="datetimeFigureOut">
              <a:rPr lang="en-US" smtClean="0"/>
              <a:pPr/>
              <a:t>6/2/14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DCDB-3EBE-2F4B-94B2-985E4B7D8C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B86DC-82E5-1B49-9AC9-5370BC0900C2}" type="datetimeFigureOut">
              <a:rPr lang="en-US" smtClean="0"/>
              <a:pPr/>
              <a:t>6/2/14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DCDB-3EBE-2F4B-94B2-985E4B7D8C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B86DC-82E5-1B49-9AC9-5370BC0900C2}" type="datetimeFigureOut">
              <a:rPr lang="en-US" smtClean="0"/>
              <a:pPr/>
              <a:t>6/2/14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DCDB-3EBE-2F4B-94B2-985E4B7D8C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85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70036"/>
            <a:ext cx="8229600" cy="5056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B86DC-82E5-1B49-9AC9-5370BC0900C2}" type="datetimeFigureOut">
              <a:rPr lang="en-US" smtClean="0"/>
              <a:pPr/>
              <a:t>6/2/14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BDCDB-3EBE-2F4B-94B2-985E4B7D8C6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lang="en-US" sz="3600" kern="1200" dirty="0" smtClean="0">
          <a:solidFill>
            <a:srgbClr val="008000"/>
          </a:solidFill>
          <a:latin typeface="+mj-lt"/>
          <a:ea typeface="+mj-ea"/>
          <a:cs typeface="Comic Sans M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Comic Sans M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Comic Sans M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Comic Sans M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Comic Sans M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Comic Sans M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jpg"/><Relationship Id="rId5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4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4" Type="http://schemas.openxmlformats.org/officeDocument/2006/relationships/image" Target="../media/image38.tiff"/><Relationship Id="rId5" Type="http://schemas.openxmlformats.org/officeDocument/2006/relationships/image" Target="../media/image39.tiff"/><Relationship Id="rId6" Type="http://schemas.openxmlformats.org/officeDocument/2006/relationships/image" Target="../media/image40.tiff"/><Relationship Id="rId7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tiff"/><Relationship Id="rId3" Type="http://schemas.openxmlformats.org/officeDocument/2006/relationships/image" Target="../media/image4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tiff"/><Relationship Id="rId5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tiff"/><Relationship Id="rId3" Type="http://schemas.openxmlformats.org/officeDocument/2006/relationships/image" Target="../media/image4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image" Target="../media/image50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4" Type="http://schemas.openxmlformats.org/officeDocument/2006/relationships/image" Target="../media/image53.tiff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2.tiff"/><Relationship Id="rId5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5" Type="http://schemas.openxmlformats.org/officeDocument/2006/relationships/image" Target="../media/image11.tiff"/><Relationship Id="rId6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tiff"/><Relationship Id="rId5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oleObject" Target="../embeddings/oleObject1.bin"/><Relationship Id="rId5" Type="http://schemas.openxmlformats.org/officeDocument/2006/relationships/image" Target="../media/image26.emf"/><Relationship Id="rId6" Type="http://schemas.openxmlformats.org/officeDocument/2006/relationships/image" Target="../media/image28.tif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Relationship Id="rId3" Type="http://schemas.openxmlformats.org/officeDocument/2006/relationships/image" Target="../media/image3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98" y="-133846"/>
            <a:ext cx="9144000" cy="14700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DVCS in Hall A: early 12 </a:t>
            </a:r>
            <a:r>
              <a:rPr lang="en-US" sz="3600" dirty="0" err="1" smtClean="0"/>
              <a:t>GeV</a:t>
            </a:r>
            <a:r>
              <a:rPr lang="en-US" sz="3600" dirty="0" smtClean="0"/>
              <a:t> experiment</a:t>
            </a:r>
            <a:endParaRPr lang="en-US" sz="3600" b="1" spc="-15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032528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J. Roche (Ohio University)</a:t>
            </a:r>
          </a:p>
          <a:p>
            <a:endParaRPr lang="en-US" dirty="0" smtClean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512120" y="1844869"/>
            <a:ext cx="8269594" cy="41718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/>
          <a:p>
            <a:pPr algn="just">
              <a:spcBef>
                <a:spcPct val="20000"/>
              </a:spcBef>
              <a:buFont typeface="Arial"/>
              <a:buChar char="•"/>
              <a:defRPr/>
            </a:pPr>
            <a:r>
              <a:rPr lang="en-US" sz="2800" dirty="0">
                <a:cs typeface="Comic Sans MS"/>
              </a:rPr>
              <a:t>Our collaboration is ready (and eager) to start taking data this </a:t>
            </a:r>
            <a:r>
              <a:rPr lang="en-US" sz="2800" dirty="0" smtClean="0">
                <a:cs typeface="Comic Sans MS"/>
              </a:rPr>
              <a:t>fall.</a:t>
            </a:r>
          </a:p>
          <a:p>
            <a:pPr algn="just">
              <a:spcBef>
                <a:spcPct val="20000"/>
              </a:spcBef>
              <a:buFont typeface="Arial"/>
              <a:buChar char="•"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ea typeface="+mn-ea"/>
              <a:cs typeface="Comic Sans M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omic Sans MS"/>
              </a:rPr>
              <a:t>The DVCS reaction is a c</a:t>
            </a:r>
            <a:r>
              <a:rPr lang="en-US" sz="2800" dirty="0" smtClean="0">
                <a:cs typeface="Comic Sans MS"/>
              </a:rPr>
              <a:t>lean probe of the Generalized Parton Distributions. This reaction is studied with a simple, well understood </a:t>
            </a:r>
            <a:r>
              <a:rPr lang="en-US" sz="2800" dirty="0" smtClean="0">
                <a:solidFill>
                  <a:schemeClr val="tx1"/>
                </a:solidFill>
                <a:cs typeface="Comic Sans MS"/>
              </a:rPr>
              <a:t>apparatus in Hall A.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800" dirty="0" smtClean="0">
              <a:solidFill>
                <a:schemeClr val="tx1"/>
              </a:solidFill>
              <a:cs typeface="Comic Sans MS"/>
            </a:endParaRPr>
          </a:p>
          <a:p>
            <a:pPr lvl="0" algn="just">
              <a:spcBef>
                <a:spcPct val="20000"/>
              </a:spcBef>
              <a:buFont typeface="Arial"/>
              <a:buChar char="•"/>
              <a:defRPr/>
            </a:pP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Comic Sans MS"/>
              </a:rPr>
              <a:t>The Hall A DVCS experiments are an essential part of the comprehensive GPD program with the 12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Comic Sans MS"/>
              </a:rPr>
              <a:t>GeV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Comic Sans MS"/>
              </a:rPr>
              <a:t> CEBAF beam </a:t>
            </a:r>
            <a:r>
              <a:rPr lang="en-US" sz="2800" dirty="0" smtClean="0">
                <a:cs typeface="Comic Sans MS"/>
              </a:rPr>
              <a:t>.</a:t>
            </a: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96582" y="6487807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UG meeting, June 14 </a:t>
            </a:r>
            <a:endParaRPr lang="en-US" dirty="0"/>
          </a:p>
        </p:txBody>
      </p:sp>
      <p:pic>
        <p:nvPicPr>
          <p:cNvPr id="4" name="Picture 3" descr="nsf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" y="6314440"/>
            <a:ext cx="545487" cy="548640"/>
          </a:xfrm>
          <a:prstGeom prst="rect">
            <a:avLst/>
          </a:prstGeom>
        </p:spPr>
      </p:pic>
      <p:pic>
        <p:nvPicPr>
          <p:cNvPr id="7" name="Picture 6" descr="JLab_logo_white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70" y="6314440"/>
            <a:ext cx="1755648" cy="548640"/>
          </a:xfrm>
          <a:prstGeom prst="rect">
            <a:avLst/>
          </a:prstGeom>
        </p:spPr>
      </p:pic>
      <p:pic>
        <p:nvPicPr>
          <p:cNvPr id="9" name="Picture 8" descr="jsa_logo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31" y="6314440"/>
            <a:ext cx="792240" cy="548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u7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82" y="1058118"/>
            <a:ext cx="4645362" cy="2866033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68205" y="7146"/>
            <a:ext cx="9018589" cy="7022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j-ea"/>
                <a:cs typeface="Comic Sans MS"/>
              </a:rPr>
              <a:t/>
            </a:r>
            <a:b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j-ea"/>
                <a:cs typeface="Comic Sans MS"/>
              </a:rPr>
            </a:br>
            <a:r>
              <a:rPr lang="en-US" sz="3200" dirty="0" smtClean="0">
                <a:solidFill>
                  <a:srgbClr val="008000"/>
                </a:solidFill>
                <a:latin typeface="+mj-lt"/>
                <a:ea typeface="+mj-ea"/>
                <a:cs typeface="Comic Sans MS"/>
              </a:rPr>
              <a:t>Third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j-ea"/>
                <a:cs typeface="Comic Sans MS"/>
              </a:rPr>
              <a:t> generation experiment   (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j-ea"/>
                <a:cs typeface="Comic Sans MS"/>
              </a:rPr>
              <a:t>JLab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j-ea"/>
                <a:cs typeface="Comic Sans MS"/>
              </a:rPr>
              <a:t> 12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j-ea"/>
                <a:cs typeface="Comic Sans MS"/>
              </a:rPr>
              <a:t>GeV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j-ea"/>
                <a:cs typeface="Comic Sans MS"/>
              </a:rPr>
              <a:t> era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j-ea"/>
                <a:cs typeface="Comic Sans MS"/>
              </a:rPr>
              <a:t>)     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j-ea"/>
                <a:cs typeface="Comic Sans MS"/>
              </a:rPr>
              <a:t/>
            </a:r>
            <a:b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j-ea"/>
                <a:cs typeface="Comic Sans MS"/>
              </a:rPr>
            </a:b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j-lt"/>
              <a:ea typeface="+mj-ea"/>
              <a:cs typeface="Comic Sans M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7437" y="4216976"/>
            <a:ext cx="8610558" cy="2246769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/>
              <a:t>Goals for E12-06-114 (100 PAC days):</a:t>
            </a:r>
          </a:p>
          <a:p>
            <a:pPr algn="just">
              <a:buFont typeface="Arial"/>
              <a:buChar char="•"/>
            </a:pPr>
            <a:r>
              <a:rPr lang="en-US" sz="2000" dirty="0" smtClean="0"/>
              <a:t>To measure precise absolute cross-sections (3-5% stat and 4% sys uncertainties),</a:t>
            </a:r>
          </a:p>
          <a:p>
            <a:pPr algn="just">
              <a:buFont typeface="Arial"/>
              <a:buChar char="•"/>
            </a:pPr>
            <a:r>
              <a:rPr lang="en-US" sz="2000" dirty="0" smtClean="0"/>
              <a:t>To test the scaling of the DVCS amplitudes, and</a:t>
            </a:r>
          </a:p>
          <a:p>
            <a:pPr algn="just">
              <a:buFont typeface="Arial"/>
              <a:buChar char="•"/>
            </a:pPr>
            <a:r>
              <a:rPr lang="en-US" sz="2000" dirty="0" smtClean="0"/>
              <a:t>To separate the </a:t>
            </a:r>
            <a:r>
              <a:rPr lang="en-US" sz="2000" i="1" dirty="0" smtClean="0"/>
              <a:t>Re</a:t>
            </a:r>
            <a:r>
              <a:rPr lang="en-US" sz="2000" dirty="0" smtClean="0"/>
              <a:t> and </a:t>
            </a:r>
            <a:r>
              <a:rPr lang="en-US" sz="2000" i="1" dirty="0" err="1" smtClean="0"/>
              <a:t>Im</a:t>
            </a:r>
            <a:r>
              <a:rPr lang="en-US" sz="2000" dirty="0" smtClean="0"/>
              <a:t> part of the DVCS amplitudes.</a:t>
            </a:r>
          </a:p>
          <a:p>
            <a:pPr algn="just"/>
            <a:endParaRPr lang="en-US" sz="2000" dirty="0" smtClean="0">
              <a:solidFill>
                <a:srgbClr val="00800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008000"/>
                </a:solidFill>
              </a:rPr>
              <a:t>Our equipment is ready to take data at the highest energy possible, </a:t>
            </a:r>
          </a:p>
          <a:p>
            <a:pPr algn="ctr"/>
            <a:r>
              <a:rPr lang="en-US" sz="2000" b="1" dirty="0" smtClean="0">
                <a:solidFill>
                  <a:srgbClr val="008000"/>
                </a:solidFill>
              </a:rPr>
              <a:t> we will be able to run as soon as the CEBAF beam is available.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759331" y="1115328"/>
            <a:ext cx="4293131" cy="249299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/>
              <a:t>The strengths of our method</a:t>
            </a:r>
          </a:p>
          <a:p>
            <a:pPr algn="just"/>
            <a:endParaRPr lang="en-US" dirty="0" smtClean="0"/>
          </a:p>
          <a:p>
            <a:pPr algn="just">
              <a:buFont typeface="Arial"/>
              <a:buChar char="•"/>
            </a:pPr>
            <a:r>
              <a:rPr lang="en-US" dirty="0" smtClean="0"/>
              <a:t> Accurate cross-sections</a:t>
            </a:r>
          </a:p>
          <a:p>
            <a:pPr lvl="1" algn="just"/>
            <a:r>
              <a:rPr lang="en-US" dirty="0" smtClean="0"/>
              <a:t>-</a:t>
            </a:r>
            <a:r>
              <a:rPr lang="en-US" sz="1600" dirty="0" smtClean="0"/>
              <a:t>High luminosity 10</a:t>
            </a:r>
            <a:r>
              <a:rPr lang="en-US" sz="1600" baseline="30000" dirty="0" smtClean="0"/>
              <a:t>38</a:t>
            </a:r>
            <a:r>
              <a:rPr lang="en-US" sz="1600" dirty="0" smtClean="0"/>
              <a:t> cm</a:t>
            </a:r>
            <a:r>
              <a:rPr lang="en-US" sz="1600" baseline="30000" dirty="0" smtClean="0"/>
              <a:t>-2</a:t>
            </a:r>
            <a:r>
              <a:rPr lang="en-US" sz="1600" dirty="0" smtClean="0"/>
              <a:t>s</a:t>
            </a:r>
            <a:r>
              <a:rPr lang="en-US" sz="1600" baseline="30000" dirty="0" smtClean="0"/>
              <a:t>-1</a:t>
            </a:r>
          </a:p>
          <a:p>
            <a:pPr lvl="1" algn="just"/>
            <a:r>
              <a:rPr lang="en-US" sz="1600" dirty="0" smtClean="0"/>
              <a:t>-Well understood acceptance</a:t>
            </a:r>
            <a:endParaRPr lang="en-US" dirty="0" smtClean="0"/>
          </a:p>
          <a:p>
            <a:pPr algn="just">
              <a:buFont typeface="Arial"/>
              <a:buChar char="•"/>
            </a:pPr>
            <a:r>
              <a:rPr lang="en-US" dirty="0" smtClean="0"/>
              <a:t>High angular resolution </a:t>
            </a:r>
          </a:p>
          <a:p>
            <a:pPr lvl="1" algn="just"/>
            <a:r>
              <a:rPr lang="en-US" sz="1600" dirty="0" smtClean="0"/>
              <a:t>Small bins necessary to capture the rapidly varying Bethe-</a:t>
            </a:r>
            <a:r>
              <a:rPr lang="en-US" sz="1600" dirty="0" err="1" smtClean="0"/>
              <a:t>Heitler</a:t>
            </a:r>
            <a:r>
              <a:rPr lang="en-US" sz="1600" dirty="0" smtClean="0"/>
              <a:t> cross-section</a:t>
            </a:r>
          </a:p>
          <a:p>
            <a:pPr algn="just">
              <a:buFont typeface="Arial"/>
              <a:buChar char="•"/>
            </a:pPr>
            <a:r>
              <a:rPr lang="en-US" dirty="0" smtClean="0"/>
              <a:t>Equal statistic in each bin (even at high Q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973" y="-7878"/>
            <a:ext cx="9123272" cy="6858000"/>
            <a:chOff x="256957" y="78425"/>
            <a:chExt cx="9123272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256957" y="78425"/>
              <a:ext cx="9123272" cy="6858000"/>
              <a:chOff x="10364" y="0"/>
              <a:chExt cx="9123272" cy="6858000"/>
            </a:xfrm>
          </p:grpSpPr>
          <p:pic>
            <p:nvPicPr>
              <p:cNvPr id="6" name="Picture 5" descr="un.tiff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364" y="0"/>
                <a:ext cx="9123272" cy="6858000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4061457" y="6581001"/>
                <a:ext cx="96693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August 2011</a:t>
                </a:r>
                <a:endPara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6004558" y="924674"/>
              <a:ext cx="2766766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Beam time approved (days)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745632" y="4960704"/>
              <a:ext cx="342302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Total: 88+12 (curing)=100 days  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92001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6850224"/>
            <a:chOff x="0" y="0"/>
            <a:chExt cx="9144000" cy="6850224"/>
          </a:xfrm>
        </p:grpSpPr>
        <p:pic>
          <p:nvPicPr>
            <p:cNvPr id="6" name="Picture 5" descr="Untitled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0224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64117" y="5772357"/>
              <a:ext cx="8481263" cy="92333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0775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319" y="511010"/>
            <a:ext cx="8229600" cy="6150347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endParaRPr lang="en-US" sz="2400" b="1" dirty="0" smtClean="0">
              <a:solidFill>
                <a:srgbClr val="FF0000"/>
              </a:solidFill>
            </a:endParaRPr>
          </a:p>
          <a:p>
            <a:pPr algn="just">
              <a:buNone/>
            </a:pPr>
            <a:r>
              <a:rPr lang="en-US" sz="1900" b="1" dirty="0" smtClean="0"/>
              <a:t>E00-110</a:t>
            </a:r>
            <a:r>
              <a:rPr lang="en-US" sz="1900" dirty="0" smtClean="0"/>
              <a:t>: Deeply Virtual </a:t>
            </a:r>
            <a:r>
              <a:rPr lang="en-US" sz="1900" dirty="0"/>
              <a:t>C</a:t>
            </a:r>
            <a:r>
              <a:rPr lang="en-US" sz="1900" dirty="0" smtClean="0"/>
              <a:t>ompton </a:t>
            </a:r>
            <a:r>
              <a:rPr lang="en-US" sz="1900" dirty="0"/>
              <a:t>S</a:t>
            </a:r>
            <a:r>
              <a:rPr lang="en-US" sz="1900" dirty="0" smtClean="0"/>
              <a:t>cattering at 6 </a:t>
            </a:r>
            <a:r>
              <a:rPr lang="en-US" sz="1900" dirty="0" err="1" smtClean="0"/>
              <a:t>GeV</a:t>
            </a:r>
            <a:r>
              <a:rPr lang="en-US" sz="1900" dirty="0" smtClean="0"/>
              <a:t>. </a:t>
            </a:r>
          </a:p>
          <a:p>
            <a:pPr algn="just">
              <a:buNone/>
            </a:pPr>
            <a:r>
              <a:rPr lang="en-US" sz="1900" b="1" dirty="0" smtClean="0"/>
              <a:t>E03-106: </a:t>
            </a:r>
            <a:r>
              <a:rPr lang="en-US" sz="1900" dirty="0"/>
              <a:t>Deeply Virtual Compton Scattering </a:t>
            </a:r>
            <a:r>
              <a:rPr lang="en-US" sz="1900" dirty="0" smtClean="0"/>
              <a:t>on the neutron.</a:t>
            </a:r>
          </a:p>
          <a:p>
            <a:pPr algn="r">
              <a:buNone/>
            </a:pPr>
            <a:r>
              <a:rPr lang="en-US" sz="1600" dirty="0" err="1"/>
              <a:t>Spokepersons</a:t>
            </a:r>
            <a:r>
              <a:rPr lang="en-US" sz="1600" dirty="0"/>
              <a:t>: P. </a:t>
            </a:r>
            <a:r>
              <a:rPr lang="en-US" sz="1600" dirty="0" err="1"/>
              <a:t>Bertin</a:t>
            </a:r>
            <a:r>
              <a:rPr lang="en-US" sz="1600" baseline="30000" dirty="0" err="1"/>
              <a:t>a</a:t>
            </a:r>
            <a:r>
              <a:rPr lang="en-US" sz="1600" dirty="0"/>
              <a:t>, C. </a:t>
            </a:r>
            <a:r>
              <a:rPr lang="en-US" sz="1600" dirty="0" err="1"/>
              <a:t>Hyde</a:t>
            </a:r>
            <a:r>
              <a:rPr lang="en-US" sz="1600" baseline="30000" dirty="0" err="1"/>
              <a:t>b</a:t>
            </a:r>
            <a:r>
              <a:rPr lang="en-US" sz="1600" dirty="0"/>
              <a:t>, R. </a:t>
            </a:r>
            <a:r>
              <a:rPr lang="en-US" sz="1600" dirty="0" err="1"/>
              <a:t>Ransome</a:t>
            </a:r>
            <a:r>
              <a:rPr lang="en-US" sz="1600" baseline="30000" dirty="0" err="1"/>
              <a:t>c</a:t>
            </a:r>
            <a:r>
              <a:rPr lang="en-US" sz="1600" dirty="0"/>
              <a:t> ,</a:t>
            </a:r>
            <a:r>
              <a:rPr lang="en-US" sz="1600" dirty="0" smtClean="0"/>
              <a:t> </a:t>
            </a:r>
            <a:r>
              <a:rPr lang="en-US" sz="1600" dirty="0"/>
              <a:t>F. </a:t>
            </a:r>
            <a:r>
              <a:rPr lang="en-US" sz="1600" dirty="0" err="1" smtClean="0"/>
              <a:t>Sabatié</a:t>
            </a:r>
            <a:r>
              <a:rPr lang="en-US" sz="1600" baseline="30000" dirty="0" err="1" smtClean="0"/>
              <a:t>d</a:t>
            </a:r>
            <a:r>
              <a:rPr lang="en-US" sz="1600" baseline="30000" dirty="0" smtClean="0"/>
              <a:t> </a:t>
            </a:r>
            <a:r>
              <a:rPr lang="en-US" sz="1600" dirty="0" smtClean="0"/>
              <a:t>and E. </a:t>
            </a:r>
            <a:r>
              <a:rPr lang="en-US" sz="1600" dirty="0" err="1" smtClean="0"/>
              <a:t>Voutier</a:t>
            </a:r>
            <a:r>
              <a:rPr lang="en-US" sz="1600" baseline="30000" dirty="0" err="1"/>
              <a:t>a</a:t>
            </a:r>
            <a:endParaRPr lang="en-US" sz="1600" baseline="30000" dirty="0" smtClean="0"/>
          </a:p>
          <a:p>
            <a:pPr algn="just">
              <a:buNone/>
            </a:pPr>
            <a:endParaRPr lang="en-US" sz="1900" dirty="0" smtClean="0"/>
          </a:p>
          <a:p>
            <a:pPr algn="just">
              <a:buNone/>
            </a:pPr>
            <a:r>
              <a:rPr lang="en-US" sz="1900" b="1" dirty="0" smtClean="0"/>
              <a:t>E07-007: </a:t>
            </a:r>
            <a:r>
              <a:rPr lang="en-US" sz="1900" dirty="0" smtClean="0"/>
              <a:t>Complete separation of Deeply Virtual Photon and </a:t>
            </a:r>
            <a:r>
              <a:rPr lang="en-US" sz="1900" dirty="0" smtClean="0">
                <a:latin typeface="Symbol" charset="2"/>
                <a:cs typeface="Symbol" charset="2"/>
              </a:rPr>
              <a:t>p</a:t>
            </a:r>
            <a:r>
              <a:rPr lang="en-US" sz="1900" baseline="30000" dirty="0" smtClean="0"/>
              <a:t>0</a:t>
            </a:r>
            <a:r>
              <a:rPr lang="en-US" sz="1900" dirty="0" smtClean="0"/>
              <a:t> </a:t>
            </a:r>
            <a:r>
              <a:rPr lang="en-US" sz="1900" dirty="0" err="1" smtClean="0"/>
              <a:t>electroproduction</a:t>
            </a:r>
            <a:r>
              <a:rPr lang="en-US" sz="1900" dirty="0" smtClean="0"/>
              <a:t> observable of </a:t>
            </a:r>
            <a:r>
              <a:rPr lang="en-US" sz="1900" dirty="0" err="1" smtClean="0"/>
              <a:t>unpolarized</a:t>
            </a:r>
            <a:r>
              <a:rPr lang="en-US" sz="1900" dirty="0" smtClean="0"/>
              <a:t> proton. </a:t>
            </a:r>
          </a:p>
          <a:p>
            <a:pPr algn="just">
              <a:buNone/>
            </a:pPr>
            <a:r>
              <a:rPr lang="en-US" sz="1900" b="1" dirty="0"/>
              <a:t>E08-025: </a:t>
            </a:r>
            <a:r>
              <a:rPr lang="en-US" sz="1900" dirty="0"/>
              <a:t>Measurement of the </a:t>
            </a:r>
            <a:r>
              <a:rPr lang="en-US" sz="1900" dirty="0" smtClean="0"/>
              <a:t>DVCS cross</a:t>
            </a:r>
            <a:r>
              <a:rPr lang="en-US" sz="1900" dirty="0"/>
              <a:t>-section off the neutron</a:t>
            </a:r>
            <a:r>
              <a:rPr lang="en-US" sz="1900" dirty="0" smtClean="0"/>
              <a:t>.</a:t>
            </a:r>
          </a:p>
          <a:p>
            <a:pPr algn="r">
              <a:buNone/>
            </a:pPr>
            <a:r>
              <a:rPr lang="en-US" sz="1600" dirty="0"/>
              <a:t>Spokespersons:  A. </a:t>
            </a:r>
            <a:r>
              <a:rPr lang="en-US" sz="1600" dirty="0" err="1" smtClean="0"/>
              <a:t>Camsonne</a:t>
            </a:r>
            <a:r>
              <a:rPr lang="en-US" sz="1600" baseline="30000" dirty="0" err="1" smtClean="0"/>
              <a:t>e</a:t>
            </a:r>
            <a:r>
              <a:rPr lang="en-US" sz="1600" baseline="30000" dirty="0" smtClean="0"/>
              <a:t>, </a:t>
            </a:r>
            <a:r>
              <a:rPr lang="en-US" sz="1600" dirty="0" smtClean="0"/>
              <a:t>C</a:t>
            </a:r>
            <a:r>
              <a:rPr lang="en-US" sz="1600" dirty="0"/>
              <a:t>. </a:t>
            </a:r>
            <a:r>
              <a:rPr lang="en-US" sz="1600" dirty="0" err="1"/>
              <a:t>Hyde</a:t>
            </a:r>
            <a:r>
              <a:rPr lang="en-US" sz="1600" baseline="30000" dirty="0" err="1"/>
              <a:t>b</a:t>
            </a:r>
            <a:r>
              <a:rPr lang="en-US" sz="1600" dirty="0"/>
              <a:t>, </a:t>
            </a:r>
            <a:r>
              <a:rPr lang="en-US" sz="1600" dirty="0" smtClean="0"/>
              <a:t>M. </a:t>
            </a:r>
            <a:r>
              <a:rPr lang="en-US" sz="1600" dirty="0" err="1" smtClean="0"/>
              <a:t>Mazouz</a:t>
            </a:r>
            <a:r>
              <a:rPr lang="en-US" sz="1600" baseline="30000" dirty="0" err="1" smtClean="0"/>
              <a:t>g</a:t>
            </a:r>
            <a:r>
              <a:rPr lang="en-US" sz="1600" dirty="0" smtClean="0"/>
              <a:t>, C</a:t>
            </a:r>
            <a:r>
              <a:rPr lang="en-US" sz="1600" dirty="0"/>
              <a:t>. Munoz-</a:t>
            </a:r>
            <a:r>
              <a:rPr lang="en-US" sz="1600" dirty="0" err="1"/>
              <a:t>Camacho</a:t>
            </a:r>
            <a:r>
              <a:rPr lang="en-US" sz="1600" baseline="30000" dirty="0" err="1"/>
              <a:t>a</a:t>
            </a:r>
            <a:r>
              <a:rPr lang="en-US" sz="1600" dirty="0" smtClean="0"/>
              <a:t>, </a:t>
            </a:r>
            <a:r>
              <a:rPr lang="en-US" sz="1600" dirty="0"/>
              <a:t>J. </a:t>
            </a:r>
            <a:r>
              <a:rPr lang="en-US" sz="1600" dirty="0" err="1"/>
              <a:t>Roche</a:t>
            </a:r>
            <a:r>
              <a:rPr lang="en-US" sz="1600" baseline="30000" dirty="0" err="1"/>
              <a:t>f</a:t>
            </a:r>
            <a:r>
              <a:rPr lang="en-US" sz="1600" baseline="30000" dirty="0"/>
              <a:t> </a:t>
            </a:r>
            <a:r>
              <a:rPr lang="en-US" sz="1600" dirty="0"/>
              <a:t>.</a:t>
            </a:r>
          </a:p>
          <a:p>
            <a:pPr algn="just">
              <a:buNone/>
            </a:pPr>
            <a:endParaRPr lang="en-US" sz="1900" dirty="0" smtClean="0">
              <a:solidFill>
                <a:srgbClr val="008000"/>
              </a:solidFill>
            </a:endParaRPr>
          </a:p>
          <a:p>
            <a:pPr algn="just">
              <a:buNone/>
            </a:pPr>
            <a:r>
              <a:rPr lang="en-US" sz="1900" b="1" dirty="0" smtClean="0">
                <a:solidFill>
                  <a:srgbClr val="008000"/>
                </a:solidFill>
              </a:rPr>
              <a:t>E12-06-114: </a:t>
            </a:r>
            <a:r>
              <a:rPr lang="en-US" sz="1900" b="1" dirty="0" smtClean="0">
                <a:solidFill>
                  <a:srgbClr val="008000"/>
                </a:solidFill>
                <a:ea typeface="Lucida Grande"/>
                <a:cs typeface="Lucida Grande"/>
              </a:rPr>
              <a:t>Measurements of the Electron-</a:t>
            </a:r>
            <a:r>
              <a:rPr lang="en-US" sz="1900" b="1" dirty="0" err="1" smtClean="0">
                <a:solidFill>
                  <a:srgbClr val="008000"/>
                </a:solidFill>
                <a:ea typeface="Lucida Grande"/>
                <a:cs typeface="Lucida Grande"/>
              </a:rPr>
              <a:t>helicity</a:t>
            </a:r>
            <a:r>
              <a:rPr lang="en-US" sz="1900" b="1" dirty="0" smtClean="0">
                <a:solidFill>
                  <a:srgbClr val="008000"/>
                </a:solidFill>
                <a:ea typeface="Lucida Grande"/>
                <a:cs typeface="Lucida Grande"/>
              </a:rPr>
              <a:t> Dependent Cross sections of the DVCS with CEBAF at 12 </a:t>
            </a:r>
            <a:r>
              <a:rPr lang="en-US" sz="1900" b="1" dirty="0" err="1" smtClean="0">
                <a:solidFill>
                  <a:srgbClr val="008000"/>
                </a:solidFill>
                <a:ea typeface="Lucida Grande"/>
                <a:cs typeface="Lucida Grande"/>
              </a:rPr>
              <a:t>GeV</a:t>
            </a:r>
            <a:r>
              <a:rPr lang="en-US" sz="1900" b="1" dirty="0" smtClean="0">
                <a:solidFill>
                  <a:srgbClr val="008000"/>
                </a:solidFill>
                <a:ea typeface="Lucida Grande"/>
                <a:cs typeface="Lucida Grande"/>
              </a:rPr>
              <a:t>.</a:t>
            </a:r>
          </a:p>
          <a:p>
            <a:pPr lvl="0" algn="r">
              <a:buNone/>
            </a:pPr>
            <a:r>
              <a:rPr lang="en-US" sz="1600" dirty="0">
                <a:solidFill>
                  <a:srgbClr val="008000"/>
                </a:solidFill>
              </a:rPr>
              <a:t>Spokespersons:  A. </a:t>
            </a:r>
            <a:r>
              <a:rPr lang="en-US" sz="1600" dirty="0" err="1">
                <a:solidFill>
                  <a:srgbClr val="008000"/>
                </a:solidFill>
              </a:rPr>
              <a:t>Camsonne</a:t>
            </a:r>
            <a:r>
              <a:rPr lang="en-US" sz="1600" baseline="30000" dirty="0" err="1">
                <a:solidFill>
                  <a:srgbClr val="008000"/>
                </a:solidFill>
              </a:rPr>
              <a:t>e</a:t>
            </a:r>
            <a:r>
              <a:rPr lang="en-US" sz="1600" baseline="30000" dirty="0">
                <a:solidFill>
                  <a:srgbClr val="008000"/>
                </a:solidFill>
              </a:rPr>
              <a:t>, </a:t>
            </a:r>
            <a:r>
              <a:rPr lang="en-US" sz="1600" dirty="0">
                <a:solidFill>
                  <a:srgbClr val="008000"/>
                </a:solidFill>
              </a:rPr>
              <a:t>C. </a:t>
            </a:r>
            <a:r>
              <a:rPr lang="en-US" sz="1600" dirty="0" err="1">
                <a:solidFill>
                  <a:srgbClr val="008000"/>
                </a:solidFill>
              </a:rPr>
              <a:t>Hyde</a:t>
            </a:r>
            <a:r>
              <a:rPr lang="en-US" sz="1600" baseline="30000" dirty="0" err="1">
                <a:solidFill>
                  <a:srgbClr val="008000"/>
                </a:solidFill>
              </a:rPr>
              <a:t>b</a:t>
            </a:r>
            <a:r>
              <a:rPr lang="en-US" sz="1600" dirty="0">
                <a:solidFill>
                  <a:srgbClr val="008000"/>
                </a:solidFill>
              </a:rPr>
              <a:t>, </a:t>
            </a:r>
            <a:r>
              <a:rPr lang="en-US" sz="1600" dirty="0" smtClean="0">
                <a:solidFill>
                  <a:srgbClr val="008000"/>
                </a:solidFill>
              </a:rPr>
              <a:t> </a:t>
            </a:r>
            <a:r>
              <a:rPr lang="en-US" sz="1600" dirty="0">
                <a:solidFill>
                  <a:srgbClr val="008000"/>
                </a:solidFill>
              </a:rPr>
              <a:t>C. Munoz-</a:t>
            </a:r>
            <a:r>
              <a:rPr lang="en-US" sz="1600" dirty="0" err="1">
                <a:solidFill>
                  <a:srgbClr val="008000"/>
                </a:solidFill>
              </a:rPr>
              <a:t>Camacho</a:t>
            </a:r>
            <a:r>
              <a:rPr lang="en-US" sz="1600" baseline="30000" dirty="0" err="1">
                <a:solidFill>
                  <a:srgbClr val="008000"/>
                </a:solidFill>
              </a:rPr>
              <a:t>a</a:t>
            </a:r>
            <a:r>
              <a:rPr lang="en-US" sz="1600" dirty="0">
                <a:solidFill>
                  <a:srgbClr val="008000"/>
                </a:solidFill>
              </a:rPr>
              <a:t>, J. </a:t>
            </a:r>
            <a:r>
              <a:rPr lang="en-US" sz="1600" dirty="0" err="1">
                <a:solidFill>
                  <a:srgbClr val="008000"/>
                </a:solidFill>
              </a:rPr>
              <a:t>Roche</a:t>
            </a:r>
            <a:r>
              <a:rPr lang="en-US" sz="1600" baseline="30000" dirty="0" err="1">
                <a:solidFill>
                  <a:srgbClr val="008000"/>
                </a:solidFill>
              </a:rPr>
              <a:t>f</a:t>
            </a:r>
            <a:r>
              <a:rPr lang="en-US" sz="1600" baseline="30000" dirty="0">
                <a:solidFill>
                  <a:srgbClr val="008000"/>
                </a:solidFill>
              </a:rPr>
              <a:t> </a:t>
            </a:r>
            <a:r>
              <a:rPr lang="en-US" sz="1600" dirty="0">
                <a:solidFill>
                  <a:srgbClr val="008000"/>
                </a:solidFill>
              </a:rPr>
              <a:t>.</a:t>
            </a:r>
          </a:p>
          <a:p>
            <a:pPr algn="just">
              <a:buNone/>
            </a:pPr>
            <a:endParaRPr lang="en-US" sz="1900" b="1" dirty="0" smtClean="0">
              <a:solidFill>
                <a:srgbClr val="FF0000"/>
              </a:solidFill>
            </a:endParaRPr>
          </a:p>
          <a:p>
            <a:pPr algn="just">
              <a:buNone/>
            </a:pPr>
            <a:r>
              <a:rPr lang="en-US" sz="1900" b="1" dirty="0" smtClean="0"/>
              <a:t>E12-13-010: </a:t>
            </a:r>
            <a:r>
              <a:rPr lang="en-US" sz="1900" dirty="0" smtClean="0"/>
              <a:t>Exclusive Deeply Virtual Compton and Neutral Pion Cross-section measurements in Hall C.</a:t>
            </a:r>
          </a:p>
          <a:p>
            <a:pPr lvl="0" algn="r">
              <a:buNone/>
            </a:pPr>
            <a:r>
              <a:rPr lang="en-US" sz="1600" dirty="0"/>
              <a:t>Spokespersons:  </a:t>
            </a:r>
            <a:r>
              <a:rPr lang="en-US" sz="1600" dirty="0" smtClean="0"/>
              <a:t>T. </a:t>
            </a:r>
            <a:r>
              <a:rPr lang="en-US" sz="1600" dirty="0" err="1" smtClean="0"/>
              <a:t>Horn</a:t>
            </a:r>
            <a:r>
              <a:rPr lang="en-US" sz="1600" baseline="30000" dirty="0" err="1" smtClean="0"/>
              <a:t>h</a:t>
            </a:r>
            <a:r>
              <a:rPr lang="en-US" sz="1600" dirty="0" smtClean="0"/>
              <a:t>, </a:t>
            </a:r>
            <a:r>
              <a:rPr lang="en-US" sz="1600" baseline="30000" dirty="0" smtClean="0"/>
              <a:t> </a:t>
            </a:r>
            <a:r>
              <a:rPr lang="en-US" sz="1600" dirty="0"/>
              <a:t>C. </a:t>
            </a:r>
            <a:r>
              <a:rPr lang="en-US" sz="1600" dirty="0" err="1"/>
              <a:t>Hyde</a:t>
            </a:r>
            <a:r>
              <a:rPr lang="en-US" sz="1600" baseline="30000" dirty="0" err="1"/>
              <a:t>b</a:t>
            </a:r>
            <a:r>
              <a:rPr lang="en-US" sz="1600" dirty="0"/>
              <a:t>,  C. Munoz-</a:t>
            </a:r>
            <a:r>
              <a:rPr lang="en-US" sz="1600" dirty="0" err="1"/>
              <a:t>Camacho</a:t>
            </a:r>
            <a:r>
              <a:rPr lang="en-US" sz="1600" baseline="30000" dirty="0" err="1"/>
              <a:t>a</a:t>
            </a:r>
            <a:r>
              <a:rPr lang="en-US" sz="1600" dirty="0" smtClean="0"/>
              <a:t>, R. </a:t>
            </a:r>
            <a:r>
              <a:rPr lang="en-US" sz="1600" dirty="0" err="1" smtClean="0"/>
              <a:t>Paremuzyan</a:t>
            </a:r>
            <a:r>
              <a:rPr lang="en-US" sz="1600" baseline="30000" dirty="0" err="1"/>
              <a:t>a</a:t>
            </a:r>
            <a:r>
              <a:rPr lang="en-US" sz="1600" dirty="0" smtClean="0"/>
              <a:t>,  </a:t>
            </a:r>
            <a:r>
              <a:rPr lang="en-US" sz="1600" dirty="0"/>
              <a:t>J. </a:t>
            </a:r>
            <a:r>
              <a:rPr lang="en-US" sz="1600" dirty="0" err="1"/>
              <a:t>Roche</a:t>
            </a:r>
            <a:r>
              <a:rPr lang="en-US" sz="1600" baseline="30000" dirty="0" err="1"/>
              <a:t>f</a:t>
            </a:r>
            <a:r>
              <a:rPr lang="en-US" sz="1600" baseline="30000" dirty="0"/>
              <a:t> </a:t>
            </a:r>
            <a:r>
              <a:rPr lang="en-US" sz="1600" dirty="0"/>
              <a:t>.</a:t>
            </a:r>
          </a:p>
          <a:p>
            <a:pPr algn="just">
              <a:buNone/>
            </a:pPr>
            <a:endParaRPr lang="en-US" sz="1900" dirty="0" smtClean="0"/>
          </a:p>
          <a:p>
            <a:pPr algn="just">
              <a:buNone/>
            </a:pPr>
            <a:endParaRPr lang="en-US" sz="1900" dirty="0" smtClean="0"/>
          </a:p>
          <a:p>
            <a:pPr algn="just">
              <a:buNone/>
            </a:pPr>
            <a:endParaRPr lang="en-US" sz="1900" dirty="0" smtClean="0"/>
          </a:p>
          <a:p>
            <a:pPr algn="just">
              <a:buNone/>
            </a:pPr>
            <a:r>
              <a:rPr lang="en-US" sz="1800" baseline="30000" dirty="0" err="1"/>
              <a:t>a</a:t>
            </a:r>
            <a:r>
              <a:rPr lang="en-US" sz="1800" dirty="0" err="1"/>
              <a:t>CNRS</a:t>
            </a:r>
            <a:r>
              <a:rPr lang="en-US" sz="1800" dirty="0"/>
              <a:t>      </a:t>
            </a:r>
            <a:r>
              <a:rPr lang="en-US" sz="1800" baseline="30000" dirty="0" err="1" smtClean="0"/>
              <a:t>b</a:t>
            </a:r>
            <a:r>
              <a:rPr lang="en-US" sz="1800" dirty="0" err="1" smtClean="0"/>
              <a:t>ODU</a:t>
            </a:r>
            <a:r>
              <a:rPr lang="en-US" sz="1800" dirty="0" smtClean="0"/>
              <a:t>      </a:t>
            </a:r>
            <a:r>
              <a:rPr lang="en-US" sz="1800" baseline="30000" dirty="0" err="1"/>
              <a:t>c</a:t>
            </a:r>
            <a:r>
              <a:rPr lang="en-US" sz="1800" dirty="0" err="1"/>
              <a:t>Rutgers</a:t>
            </a:r>
            <a:r>
              <a:rPr lang="en-US" sz="1800" dirty="0"/>
              <a:t> </a:t>
            </a:r>
            <a:r>
              <a:rPr lang="en-US" sz="1800" dirty="0" smtClean="0"/>
              <a:t>     </a:t>
            </a:r>
            <a:r>
              <a:rPr lang="en-US" sz="1800" baseline="30000" dirty="0" err="1"/>
              <a:t>d</a:t>
            </a:r>
            <a:r>
              <a:rPr lang="en-US" sz="1800" dirty="0" err="1"/>
              <a:t>CEA</a:t>
            </a:r>
            <a:r>
              <a:rPr lang="en-US" sz="1800" dirty="0"/>
              <a:t>      </a:t>
            </a:r>
            <a:r>
              <a:rPr lang="en-US" sz="1800" baseline="30000" dirty="0" err="1"/>
              <a:t>e</a:t>
            </a:r>
            <a:r>
              <a:rPr lang="en-US" sz="1800" dirty="0" err="1"/>
              <a:t>Jlab</a:t>
            </a:r>
            <a:r>
              <a:rPr lang="en-US" sz="1800" dirty="0"/>
              <a:t>      </a:t>
            </a:r>
            <a:r>
              <a:rPr lang="en-US" sz="1800" baseline="30000" dirty="0" err="1"/>
              <a:t>f</a:t>
            </a:r>
            <a:r>
              <a:rPr lang="en-US" sz="1800" dirty="0" err="1"/>
              <a:t>Ohio</a:t>
            </a:r>
            <a:r>
              <a:rPr lang="en-US" sz="1800" dirty="0"/>
              <a:t> U      </a:t>
            </a:r>
            <a:r>
              <a:rPr lang="en-US" sz="1800" baseline="30000" dirty="0" err="1"/>
              <a:t>g</a:t>
            </a:r>
            <a:r>
              <a:rPr lang="en-US" sz="1800" dirty="0" err="1"/>
              <a:t>U</a:t>
            </a:r>
            <a:r>
              <a:rPr lang="en-US" sz="1800" dirty="0"/>
              <a:t> of </a:t>
            </a:r>
            <a:r>
              <a:rPr lang="en-US" sz="1800" dirty="0" err="1" smtClean="0"/>
              <a:t>Monastir</a:t>
            </a:r>
            <a:r>
              <a:rPr lang="en-US" sz="1800" dirty="0" smtClean="0"/>
              <a:t>	  </a:t>
            </a:r>
            <a:r>
              <a:rPr lang="en-US" sz="1800" baseline="30000" dirty="0" smtClean="0"/>
              <a:t>h</a:t>
            </a:r>
            <a:r>
              <a:rPr lang="en-US" sz="1800" dirty="0" smtClean="0"/>
              <a:t> Catholic U. of A.</a:t>
            </a:r>
            <a:endParaRPr lang="en-US" sz="1900" dirty="0" smtClean="0"/>
          </a:p>
          <a:p>
            <a:pPr algn="just">
              <a:buNone/>
            </a:pPr>
            <a:endParaRPr lang="en-US" sz="19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83428" y="30917"/>
            <a:ext cx="8845176" cy="833059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DVCS with High Resolution Spectrometers: Hall A and C</a:t>
            </a:r>
            <a:endParaRPr lang="en-US" sz="32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83428" y="4612906"/>
            <a:ext cx="8693943" cy="1218706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/>
              <a:buNone/>
            </a:pPr>
            <a:r>
              <a:rPr lang="en-US" sz="2000" dirty="0" smtClean="0">
                <a:solidFill>
                  <a:srgbClr val="3366FF"/>
                </a:solidFill>
              </a:rPr>
              <a:t>Complementary to the Hall B program:</a:t>
            </a:r>
          </a:p>
          <a:p>
            <a:pPr algn="ctr">
              <a:buFont typeface="Arial"/>
              <a:buNone/>
            </a:pPr>
            <a:r>
              <a:rPr lang="en-US" sz="2000" dirty="0" smtClean="0">
                <a:solidFill>
                  <a:srgbClr val="3366FF"/>
                </a:solidFill>
              </a:rPr>
              <a:t>	H, D </a:t>
            </a:r>
            <a:r>
              <a:rPr lang="en-US" sz="2000" dirty="0" err="1" smtClean="0">
                <a:solidFill>
                  <a:srgbClr val="3366FF"/>
                </a:solidFill>
              </a:rPr>
              <a:t>unpolarized</a:t>
            </a:r>
            <a:r>
              <a:rPr lang="en-US" sz="2000" dirty="0" smtClean="0">
                <a:solidFill>
                  <a:srgbClr val="3366FF"/>
                </a:solidFill>
              </a:rPr>
              <a:t>, and </a:t>
            </a:r>
          </a:p>
          <a:p>
            <a:pPr algn="ctr">
              <a:buFont typeface="Arial"/>
              <a:buNone/>
            </a:pPr>
            <a:r>
              <a:rPr lang="en-US" sz="2000" dirty="0" smtClean="0">
                <a:solidFill>
                  <a:srgbClr val="3366FF"/>
                </a:solidFill>
              </a:rPr>
              <a:t>	H longitudinally and transversely polarized.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18" y="18588"/>
            <a:ext cx="8845176" cy="83305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Moving to Hall C and joining the NPS collaboration</a:t>
            </a:r>
            <a:endParaRPr lang="en-US" sz="3200" dirty="0"/>
          </a:p>
        </p:txBody>
      </p:sp>
      <p:pic>
        <p:nvPicPr>
          <p:cNvPr id="4" name="Picture 3" descr="u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30" y="851647"/>
            <a:ext cx="3047170" cy="28785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2799" y="2850004"/>
            <a:ext cx="121226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D900"/>
                </a:solidFill>
              </a:rPr>
              <a:t>Hall A settings</a:t>
            </a:r>
          </a:p>
        </p:txBody>
      </p:sp>
      <p:pic>
        <p:nvPicPr>
          <p:cNvPr id="6" name="Picture 5" descr="u8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353" y="851647"/>
            <a:ext cx="4572000" cy="3254524"/>
          </a:xfrm>
          <a:prstGeom prst="rect">
            <a:avLst/>
          </a:prstGeom>
        </p:spPr>
      </p:pic>
      <p:pic>
        <p:nvPicPr>
          <p:cNvPr id="7" name="Picture 6" descr="u9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11" y="3755402"/>
            <a:ext cx="3164789" cy="31025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21955" y="4295033"/>
            <a:ext cx="493239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Goals: Extend the kinematic coverage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To test scaling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To separate the DVCS</a:t>
            </a:r>
            <a:r>
              <a:rPr lang="en-US" baseline="30000" dirty="0" smtClean="0"/>
              <a:t>2</a:t>
            </a:r>
            <a:r>
              <a:rPr lang="en-US" dirty="0" smtClean="0"/>
              <a:t> from the interference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 smtClean="0"/>
              <a:t>PAC40 approved us for  53 PAC days with A rating.</a:t>
            </a:r>
          </a:p>
          <a:p>
            <a:endParaRPr lang="en-US" dirty="0"/>
          </a:p>
          <a:p>
            <a:r>
              <a:rPr lang="en-US" dirty="0" smtClean="0"/>
              <a:t>We have submitted a NSF/MRI proposal in January</a:t>
            </a:r>
          </a:p>
          <a:p>
            <a:r>
              <a:rPr lang="en-US" dirty="0" smtClean="0"/>
              <a:t>to build the NPS calorimeter.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98" y="-133846"/>
            <a:ext cx="9144000" cy="14700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DVCS in Hall A: early 12 </a:t>
            </a:r>
            <a:r>
              <a:rPr lang="en-US" sz="3600" dirty="0" err="1" smtClean="0"/>
              <a:t>GeV</a:t>
            </a:r>
            <a:r>
              <a:rPr lang="en-US" sz="3600" dirty="0" smtClean="0"/>
              <a:t> experiment</a:t>
            </a:r>
            <a:endParaRPr lang="en-US" sz="3600" b="1" spc="-150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50474" y="923577"/>
            <a:ext cx="8269594" cy="30217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algn="just">
              <a:spcBef>
                <a:spcPct val="20000"/>
              </a:spcBef>
              <a:buFont typeface="Arial"/>
              <a:buChar char="•"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cs typeface="Comic Sans MS"/>
            </a:endParaRPr>
          </a:p>
          <a:p>
            <a:pPr algn="just">
              <a:spcBef>
                <a:spcPct val="20000"/>
              </a:spcBef>
              <a:buFont typeface="Arial"/>
              <a:buChar char="•"/>
              <a:defRPr/>
            </a:pPr>
            <a:r>
              <a:rPr lang="en-US" sz="2000" dirty="0">
                <a:cs typeface="Comic Sans MS"/>
              </a:rPr>
              <a:t>Our collaboration is ready (and eager) to start taking data this fall.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cs typeface="Comic Sans M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cs typeface="Comic Sans MS"/>
              </a:rPr>
              <a:t>The DVCS reaction is a c</a:t>
            </a:r>
            <a:r>
              <a:rPr lang="en-US" sz="2000" dirty="0" smtClean="0">
                <a:cs typeface="Comic Sans MS"/>
              </a:rPr>
              <a:t>lean probe of the Generalized Parton Distributions. This reaction is studied with a simple, well understood </a:t>
            </a:r>
            <a:r>
              <a:rPr lang="en-US" sz="2000" dirty="0" smtClean="0">
                <a:solidFill>
                  <a:schemeClr val="tx1"/>
                </a:solidFill>
                <a:cs typeface="Comic Sans MS"/>
              </a:rPr>
              <a:t>apparatus in Hall A.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000" dirty="0" smtClean="0">
              <a:solidFill>
                <a:schemeClr val="tx1"/>
              </a:solidFill>
              <a:cs typeface="Comic Sans MS"/>
            </a:endParaRPr>
          </a:p>
          <a:p>
            <a:pPr lvl="0" algn="just">
              <a:spcBef>
                <a:spcPct val="20000"/>
              </a:spcBef>
              <a:buFont typeface="Arial"/>
              <a:buChar char="•"/>
              <a:defRPr/>
            </a:pP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Comic Sans MS"/>
              </a:rPr>
              <a:t>The Hall A DVCS experiments are an essential part of the comprehensive GPD program with the 12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Comic Sans MS"/>
              </a:rPr>
              <a:t>GeV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Comic Sans MS"/>
              </a:rPr>
              <a:t> CEBAF beam </a:t>
            </a:r>
            <a:r>
              <a:rPr lang="en-US" sz="2000" dirty="0" smtClean="0">
                <a:cs typeface="Comic Sans MS"/>
              </a:rPr>
              <a:t>.</a:t>
            </a:r>
            <a:endParaRPr kumimoji="0" lang="en-US" sz="2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Comic Sans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0474" y="4142540"/>
            <a:ext cx="826959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CNRS/France: </a:t>
            </a:r>
            <a:r>
              <a:rPr lang="en-US" dirty="0" smtClean="0">
                <a:solidFill>
                  <a:srgbClr val="3366FF"/>
                </a:solidFill>
              </a:rPr>
              <a:t>C. </a:t>
            </a:r>
            <a:r>
              <a:rPr lang="en-US" dirty="0" err="1" smtClean="0">
                <a:solidFill>
                  <a:srgbClr val="3366FF"/>
                </a:solidFill>
              </a:rPr>
              <a:t>Desnault</a:t>
            </a:r>
            <a:r>
              <a:rPr lang="en-US" dirty="0" smtClean="0"/>
              <a:t>, M. </a:t>
            </a:r>
            <a:r>
              <a:rPr lang="en-US" dirty="0" err="1" smtClean="0"/>
              <a:t>Magne</a:t>
            </a:r>
            <a:r>
              <a:rPr lang="en-US" dirty="0" smtClean="0"/>
              <a:t>, C</a:t>
            </a:r>
            <a:r>
              <a:rPr lang="en-US" dirty="0"/>
              <a:t>. Munoz-</a:t>
            </a:r>
            <a:r>
              <a:rPr lang="en-US" dirty="0" smtClean="0"/>
              <a:t>Camacho</a:t>
            </a:r>
            <a:r>
              <a:rPr lang="en-US" dirty="0" smtClean="0"/>
              <a:t>, </a:t>
            </a:r>
            <a:endParaRPr lang="en-US" dirty="0"/>
          </a:p>
          <a:p>
            <a:r>
              <a:rPr lang="en-US" dirty="0" smtClean="0"/>
              <a:t>ODU:  </a:t>
            </a:r>
            <a:r>
              <a:rPr lang="en-US" dirty="0" smtClean="0">
                <a:solidFill>
                  <a:srgbClr val="3366FF"/>
                </a:solidFill>
              </a:rPr>
              <a:t>S.L. Allison</a:t>
            </a:r>
            <a:r>
              <a:rPr lang="en-US" dirty="0" smtClean="0"/>
              <a:t>, C. Hyde,  </a:t>
            </a:r>
            <a:r>
              <a:rPr lang="en-US" dirty="0" smtClean="0">
                <a:solidFill>
                  <a:srgbClr val="FF6600"/>
                </a:solidFill>
              </a:rPr>
              <a:t>K. Park</a:t>
            </a:r>
            <a:r>
              <a:rPr lang="en-US" dirty="0" smtClean="0"/>
              <a:t>,  </a:t>
            </a:r>
          </a:p>
          <a:p>
            <a:r>
              <a:rPr lang="en-US" dirty="0" smtClean="0"/>
              <a:t>Ohio U.: </a:t>
            </a:r>
            <a:r>
              <a:rPr lang="en-US" dirty="0" smtClean="0">
                <a:solidFill>
                  <a:srgbClr val="3366FF"/>
                </a:solidFill>
              </a:rPr>
              <a:t>M. </a:t>
            </a:r>
            <a:r>
              <a:rPr lang="en-US" dirty="0" err="1" smtClean="0">
                <a:solidFill>
                  <a:srgbClr val="3366FF"/>
                </a:solidFill>
              </a:rPr>
              <a:t>Dlamini</a:t>
            </a:r>
            <a:r>
              <a:rPr lang="en-US" dirty="0" smtClean="0">
                <a:solidFill>
                  <a:srgbClr val="3366FF"/>
                </a:solidFill>
              </a:rPr>
              <a:t>, N. Israel</a:t>
            </a:r>
            <a:r>
              <a:rPr lang="en-US" dirty="0" smtClean="0"/>
              <a:t>, P. King, J. Roche,</a:t>
            </a:r>
          </a:p>
          <a:p>
            <a:r>
              <a:rPr lang="en-US" dirty="0" smtClean="0"/>
              <a:t>Catholic U of A. : </a:t>
            </a:r>
            <a:r>
              <a:rPr lang="en-US" dirty="0" smtClean="0">
                <a:solidFill>
                  <a:srgbClr val="3366FF"/>
                </a:solidFill>
              </a:rPr>
              <a:t>M. </a:t>
            </a:r>
            <a:r>
              <a:rPr lang="en-US" dirty="0" err="1" smtClean="0">
                <a:solidFill>
                  <a:srgbClr val="3366FF"/>
                </a:solidFill>
              </a:rPr>
              <a:t>Carmignotto</a:t>
            </a:r>
            <a:r>
              <a:rPr lang="en-US" dirty="0" smtClean="0">
                <a:solidFill>
                  <a:srgbClr val="3366FF"/>
                </a:solidFill>
              </a:rPr>
              <a:t>,  I. </a:t>
            </a:r>
            <a:r>
              <a:rPr lang="en-US" dirty="0" err="1" smtClean="0">
                <a:solidFill>
                  <a:srgbClr val="3366FF"/>
                </a:solidFill>
              </a:rPr>
              <a:t>Sapkota</a:t>
            </a:r>
            <a:r>
              <a:rPr lang="en-US" dirty="0" smtClean="0"/>
              <a:t>, T. Horn,</a:t>
            </a:r>
          </a:p>
          <a:p>
            <a:r>
              <a:rPr lang="en-US" dirty="0" smtClean="0"/>
              <a:t>CEA/France: </a:t>
            </a:r>
            <a:r>
              <a:rPr lang="en-US" dirty="0" smtClean="0">
                <a:solidFill>
                  <a:srgbClr val="3366FF"/>
                </a:solidFill>
              </a:rPr>
              <a:t>M. </a:t>
            </a:r>
            <a:r>
              <a:rPr lang="en-US" dirty="0" err="1" smtClean="0">
                <a:solidFill>
                  <a:srgbClr val="3366FF"/>
                </a:solidFill>
              </a:rPr>
              <a:t>Defurne</a:t>
            </a:r>
            <a:r>
              <a:rPr lang="en-US" dirty="0" smtClean="0"/>
              <a:t>, F. </a:t>
            </a:r>
            <a:r>
              <a:rPr lang="en-US" dirty="0" err="1" smtClean="0"/>
              <a:t>Sabatié</a:t>
            </a:r>
            <a:r>
              <a:rPr lang="en-US" dirty="0" smtClean="0"/>
              <a:t>,</a:t>
            </a:r>
          </a:p>
          <a:p>
            <a:r>
              <a:rPr lang="en-US" dirty="0" err="1" smtClean="0"/>
              <a:t>JLab</a:t>
            </a:r>
            <a:r>
              <a:rPr lang="en-US" dirty="0" smtClean="0"/>
              <a:t>: A. </a:t>
            </a:r>
            <a:r>
              <a:rPr lang="en-US" dirty="0" err="1" smtClean="0"/>
              <a:t>Camsonne</a:t>
            </a:r>
            <a:r>
              <a:rPr lang="en-US" dirty="0" smtClean="0"/>
              <a:t>,</a:t>
            </a:r>
          </a:p>
          <a:p>
            <a:pPr algn="r"/>
            <a:r>
              <a:rPr lang="en-US" dirty="0" smtClean="0"/>
              <a:t>the Hall A collaboration and the Hall A/C physics staff.</a:t>
            </a:r>
          </a:p>
          <a:p>
            <a:pPr algn="r"/>
            <a:endParaRPr lang="en-US" dirty="0"/>
          </a:p>
          <a:p>
            <a:r>
              <a:rPr lang="en-US" dirty="0" smtClean="0">
                <a:solidFill>
                  <a:srgbClr val="3366FF"/>
                </a:solidFill>
              </a:rPr>
              <a:t>grad. </a:t>
            </a:r>
            <a:r>
              <a:rPr lang="en-US" dirty="0">
                <a:solidFill>
                  <a:srgbClr val="3366FF"/>
                </a:solidFill>
              </a:rPr>
              <a:t>s</a:t>
            </a:r>
            <a:r>
              <a:rPr lang="en-US" dirty="0" smtClean="0">
                <a:solidFill>
                  <a:srgbClr val="3366FF"/>
                </a:solidFill>
              </a:rPr>
              <a:t>tudent</a:t>
            </a:r>
            <a:r>
              <a:rPr lang="en-US" dirty="0" smtClean="0"/>
              <a:t>			</a:t>
            </a:r>
            <a:r>
              <a:rPr lang="en-US" dirty="0" smtClean="0">
                <a:solidFill>
                  <a:srgbClr val="FF6600"/>
                </a:solidFill>
              </a:rPr>
              <a:t>postdoc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9107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</a:t>
            </a:r>
            <a:r>
              <a:rPr lang="en-US" smtClean="0"/>
              <a:t>up slides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10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5" y="18588"/>
            <a:ext cx="8229600" cy="919979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From </a:t>
            </a:r>
            <a:r>
              <a:rPr lang="en-US" dirty="0" err="1" smtClean="0"/>
              <a:t>GPDs</a:t>
            </a:r>
            <a:r>
              <a:rPr lang="en-US" dirty="0" smtClean="0"/>
              <a:t> to observables</a:t>
            </a:r>
            <a:endParaRPr lang="en-US" sz="1800" dirty="0"/>
          </a:p>
        </p:txBody>
      </p:sp>
      <p:pic>
        <p:nvPicPr>
          <p:cNvPr id="4" name="Picture 3" descr="y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99" y="1161588"/>
            <a:ext cx="2722578" cy="2374209"/>
          </a:xfrm>
          <a:prstGeom prst="rect">
            <a:avLst/>
          </a:prstGeom>
        </p:spPr>
      </p:pic>
      <p:pic>
        <p:nvPicPr>
          <p:cNvPr id="5" name="Picture 4" descr="y9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883" y="1307899"/>
            <a:ext cx="3314700" cy="502920"/>
          </a:xfrm>
          <a:prstGeom prst="rect">
            <a:avLst/>
          </a:prstGeom>
        </p:spPr>
      </p:pic>
      <p:pic>
        <p:nvPicPr>
          <p:cNvPr id="6" name="Picture 5" descr="y10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738" y="2454117"/>
            <a:ext cx="5840730" cy="857250"/>
          </a:xfrm>
          <a:prstGeom prst="rect">
            <a:avLst/>
          </a:prstGeom>
        </p:spPr>
      </p:pic>
      <p:pic>
        <p:nvPicPr>
          <p:cNvPr id="8" name="Picture 7" descr="y8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3556" y="4096076"/>
            <a:ext cx="5234940" cy="1028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90616" y="3683320"/>
            <a:ext cx="7842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Compton form factors (CFF) are defined by the integration over the quark loop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63390" y="938567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full DVCS amplitude (</a:t>
            </a:r>
            <a:r>
              <a:rPr lang="en-US" dirty="0" err="1" smtClean="0"/>
              <a:t>ep</a:t>
            </a:r>
            <a:r>
              <a:rPr lang="en-US" dirty="0" smtClean="0"/>
              <a:t>-&gt;</a:t>
            </a:r>
            <a:r>
              <a:rPr lang="en-US" dirty="0" err="1" smtClean="0"/>
              <a:t>ep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) is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875425" y="2084785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hadronic</a:t>
            </a:r>
            <a:r>
              <a:rPr lang="en-US" dirty="0" smtClean="0"/>
              <a:t> tensor is</a:t>
            </a:r>
            <a:endParaRPr lang="en-US" dirty="0"/>
          </a:p>
        </p:txBody>
      </p:sp>
      <p:pic>
        <p:nvPicPr>
          <p:cNvPr id="14" name="Picture 13" descr="y11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7123" y="6086842"/>
            <a:ext cx="5726430" cy="67437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02377" y="5459970"/>
            <a:ext cx="6060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practice, one exploits the </a:t>
            </a:r>
            <a:r>
              <a:rPr lang="en-US" dirty="0" err="1" smtClean="0"/>
              <a:t>azimuthal</a:t>
            </a:r>
            <a:r>
              <a:rPr lang="en-US" dirty="0" smtClean="0"/>
              <a:t> modulation of the DVCS</a:t>
            </a:r>
          </a:p>
          <a:p>
            <a:r>
              <a:rPr lang="en-US" dirty="0" smtClean="0"/>
              <a:t> (and its interference) </a:t>
            </a:r>
            <a:endParaRPr lang="en-US" dirty="0"/>
          </a:p>
        </p:txBody>
      </p:sp>
      <p:pic>
        <p:nvPicPr>
          <p:cNvPr id="16" name="Picture 15" descr="y12.tif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5459970"/>
            <a:ext cx="2583539" cy="13980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662"/>
            <a:ext cx="8229600" cy="1143000"/>
          </a:xfrm>
        </p:spPr>
        <p:txBody>
          <a:bodyPr>
            <a:normAutofit/>
          </a:bodyPr>
          <a:lstStyle/>
          <a:p>
            <a:r>
              <a:rPr lang="en-US" spc="-150" dirty="0" smtClean="0"/>
              <a:t>Sensitivities to </a:t>
            </a:r>
            <a:r>
              <a:rPr lang="en-US" spc="-150" dirty="0" err="1" smtClean="0"/>
              <a:t>GPDs</a:t>
            </a:r>
            <a:endParaRPr lang="en-US" spc="-150" dirty="0"/>
          </a:p>
        </p:txBody>
      </p:sp>
      <p:sp>
        <p:nvSpPr>
          <p:cNvPr id="12" name="Rectangle 11"/>
          <p:cNvSpPr/>
          <p:nvPr/>
        </p:nvSpPr>
        <p:spPr>
          <a:xfrm>
            <a:off x="4919512" y="5789612"/>
            <a:ext cx="4156654" cy="9136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FFFFFF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278" y="1064099"/>
            <a:ext cx="9144000" cy="5701655"/>
            <a:chOff x="4278" y="995447"/>
            <a:chExt cx="9144000" cy="5701655"/>
          </a:xfrm>
        </p:grpSpPr>
        <p:pic>
          <p:nvPicPr>
            <p:cNvPr id="10" name="Picture 9" descr="y15.tif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78" y="1212546"/>
              <a:ext cx="9144000" cy="5484556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57200" y="995447"/>
              <a:ext cx="8466566" cy="3546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40000" dist="23000" dir="5400000" rotWithShape="0">
                <a:srgbClr val="FFFFFF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57200" y="1502546"/>
              <a:ext cx="2723322" cy="5112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40000" dist="23000" dir="5400000" rotWithShape="0">
                <a:srgbClr val="FFFFFF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u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11" y="1502546"/>
            <a:ext cx="2048319" cy="23969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78" y="11440"/>
            <a:ext cx="2046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Slide from M. </a:t>
            </a:r>
            <a:r>
              <a:rPr lang="en-US" sz="1200" dirty="0" err="1" smtClean="0"/>
              <a:t>Vanderhaeghen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087" y="75798"/>
            <a:ext cx="9018589" cy="702253"/>
          </a:xfrm>
        </p:spPr>
        <p:txBody>
          <a:bodyPr>
            <a:no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Neutron experiment         </a:t>
            </a:r>
            <a:r>
              <a:rPr lang="en-US" sz="3200" dirty="0"/>
              <a:t>PRL 99: 242501 (2007</a:t>
            </a:r>
            <a:r>
              <a:rPr lang="en-US" sz="3200" dirty="0" smtClean="0"/>
              <a:t>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1342" y="2607424"/>
            <a:ext cx="2119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</a:t>
            </a:r>
            <a:r>
              <a:rPr lang="en-US" baseline="30000" dirty="0" smtClean="0"/>
              <a:t>2</a:t>
            </a:r>
            <a:r>
              <a:rPr lang="en-US" dirty="0" smtClean="0"/>
              <a:t>=1.9 GeV</a:t>
            </a:r>
            <a:r>
              <a:rPr lang="en-US" baseline="30000" dirty="0" smtClean="0"/>
              <a:t>2</a:t>
            </a:r>
            <a:r>
              <a:rPr lang="en-US" dirty="0" smtClean="0"/>
              <a:t>, </a:t>
            </a:r>
            <a:r>
              <a:rPr lang="en-US" dirty="0" err="1" smtClean="0"/>
              <a:t>x</a:t>
            </a:r>
            <a:r>
              <a:rPr lang="en-US" dirty="0" smtClean="0"/>
              <a:t>=0.36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9734" y="4651695"/>
            <a:ext cx="4388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VGG model with various parameters defining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the GPD E (-&gt; different values of </a:t>
            </a:r>
            <a:r>
              <a:rPr lang="en-US" dirty="0" err="1" smtClean="0">
                <a:solidFill>
                  <a:srgbClr val="FF0000"/>
                </a:solidFill>
              </a:rPr>
              <a:t>J</a:t>
            </a:r>
            <a:r>
              <a:rPr lang="en-US" baseline="-25000" dirty="0" err="1" smtClean="0">
                <a:solidFill>
                  <a:srgbClr val="FF0000"/>
                </a:solidFill>
              </a:rPr>
              <a:t>u</a:t>
            </a:r>
            <a:r>
              <a:rPr lang="en-US" dirty="0" smtClean="0">
                <a:solidFill>
                  <a:srgbClr val="FF0000"/>
                </a:solidFill>
              </a:rPr>
              <a:t> and </a:t>
            </a:r>
            <a:r>
              <a:rPr lang="en-US" dirty="0" err="1" smtClean="0">
                <a:solidFill>
                  <a:srgbClr val="FF0000"/>
                </a:solidFill>
              </a:rPr>
              <a:t>J</a:t>
            </a:r>
            <a:r>
              <a:rPr lang="en-US" baseline="-25000" dirty="0" err="1" smtClean="0">
                <a:solidFill>
                  <a:srgbClr val="FF0000"/>
                </a:solidFill>
              </a:rPr>
              <a:t>d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baseline="-25000" dirty="0" smtClean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323" y="645324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F79646"/>
                </a:solidFill>
              </a:rPr>
              <a:t>Ji</a:t>
            </a:r>
            <a:r>
              <a:rPr lang="en-US" sz="1400" dirty="0" smtClean="0">
                <a:solidFill>
                  <a:srgbClr val="F79646"/>
                </a:solidFill>
              </a:rPr>
              <a:t>, PRL 78:610 (97) 	VGG, Phys Rev D 60: 094017 (99)    Lattice, PRL 92:042002 (04) 	Hermes, </a:t>
            </a:r>
            <a:r>
              <a:rPr lang="en-US" sz="1400" dirty="0" err="1" smtClean="0">
                <a:solidFill>
                  <a:srgbClr val="F79646"/>
                </a:solidFill>
              </a:rPr>
              <a:t>Eur</a:t>
            </a:r>
            <a:r>
              <a:rPr lang="en-US" sz="1400" dirty="0" smtClean="0">
                <a:solidFill>
                  <a:srgbClr val="F79646"/>
                </a:solidFill>
              </a:rPr>
              <a:t> Phys J C46:729 (06)</a:t>
            </a:r>
            <a:r>
              <a:rPr lang="en-US" sz="1600" dirty="0" smtClean="0">
                <a:solidFill>
                  <a:srgbClr val="F79646"/>
                </a:solidFill>
              </a:rPr>
              <a:t>	</a:t>
            </a:r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535184" y="5570568"/>
            <a:ext cx="5238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Hermes:</a:t>
            </a:r>
          </a:p>
          <a:p>
            <a:r>
              <a:rPr lang="en-US" dirty="0" err="1" smtClean="0"/>
              <a:t>Unpolarized</a:t>
            </a:r>
            <a:r>
              <a:rPr lang="en-US" dirty="0" smtClean="0"/>
              <a:t> beam, </a:t>
            </a:r>
            <a:r>
              <a:rPr lang="en-US" dirty="0" err="1" smtClean="0"/>
              <a:t>transversly</a:t>
            </a:r>
            <a:r>
              <a:rPr lang="en-US" dirty="0" smtClean="0"/>
              <a:t> polarized proton target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4198746" y="2207314"/>
            <a:ext cx="4575072" cy="3673832"/>
            <a:chOff x="4198746" y="2207314"/>
            <a:chExt cx="4575072" cy="3673832"/>
          </a:xfrm>
        </p:grpSpPr>
        <p:grpSp>
          <p:nvGrpSpPr>
            <p:cNvPr id="13" name="Group 12"/>
            <p:cNvGrpSpPr/>
            <p:nvPr/>
          </p:nvGrpSpPr>
          <p:grpSpPr>
            <a:xfrm>
              <a:off x="5108156" y="2207314"/>
              <a:ext cx="3665662" cy="3363254"/>
              <a:chOff x="5868943" y="3260599"/>
              <a:chExt cx="3153339" cy="2921980"/>
            </a:xfrm>
          </p:grpSpPr>
          <p:pic>
            <p:nvPicPr>
              <p:cNvPr id="7" name="Picture 6" descr="y27.tiff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868943" y="3260599"/>
                <a:ext cx="3153339" cy="2921980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6267540" y="3338853"/>
                <a:ext cx="2342424" cy="294134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0000"/>
                    </a:solidFill>
                  </a:rPr>
                  <a:t>!! Model dependent result !!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7" name="Right Arrow 16"/>
            <p:cNvSpPr/>
            <p:nvPr/>
          </p:nvSpPr>
          <p:spPr>
            <a:xfrm>
              <a:off x="4198746" y="2976756"/>
              <a:ext cx="1350792" cy="321707"/>
            </a:xfrm>
            <a:prstGeom prst="rightArrow">
              <a:avLst>
                <a:gd name="adj1" fmla="val 49792"/>
                <a:gd name="adj2" fmla="val 500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ight Arrow 17"/>
            <p:cNvSpPr/>
            <p:nvPr/>
          </p:nvSpPr>
          <p:spPr>
            <a:xfrm rot="16200000">
              <a:off x="7637913" y="5224549"/>
              <a:ext cx="991486" cy="32170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 descr="u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191" y="1418799"/>
            <a:ext cx="7513320" cy="685800"/>
          </a:xfrm>
          <a:prstGeom prst="rect">
            <a:avLst/>
          </a:prstGeom>
        </p:spPr>
      </p:pic>
      <p:pic>
        <p:nvPicPr>
          <p:cNvPr id="22" name="Content Placeholder 3" descr="y25.tiff"/>
          <p:cNvPicPr>
            <a:picLocks noGrp="1" noChangeAspect="1"/>
          </p:cNvPicPr>
          <p:nvPr>
            <p:ph idx="1"/>
          </p:nvPr>
        </p:nvPicPr>
        <p:blipFill>
          <a:blip r:embed="rId4"/>
          <a:srcRect t="-8956" b="-8956"/>
          <a:stretch>
            <a:fillRect/>
          </a:stretch>
        </p:blipFill>
        <p:spPr>
          <a:xfrm>
            <a:off x="204582" y="2329631"/>
            <a:ext cx="4166251" cy="2560029"/>
          </a:xfrm>
        </p:spPr>
      </p:pic>
      <p:sp>
        <p:nvSpPr>
          <p:cNvPr id="21" name="TextBox 20"/>
          <p:cNvSpPr txBox="1"/>
          <p:nvPr/>
        </p:nvSpPr>
        <p:spPr>
          <a:xfrm>
            <a:off x="781191" y="995449"/>
            <a:ext cx="6220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Ji’s</a:t>
            </a:r>
            <a:r>
              <a:rPr lang="en-US" dirty="0" smtClean="0"/>
              <a:t> sum rule on the fraction of the proton spin carried by quarks: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6097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Why us first??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658" y="882644"/>
            <a:ext cx="8229600" cy="58140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E12-06-114 is a </a:t>
            </a:r>
            <a:r>
              <a:rPr lang="en-US" sz="2400" dirty="0" smtClean="0">
                <a:solidFill>
                  <a:srgbClr val="008000"/>
                </a:solidFill>
              </a:rPr>
              <a:t>high impact experiment </a:t>
            </a:r>
            <a:r>
              <a:rPr lang="en-US" sz="2400" dirty="0" smtClean="0"/>
              <a:t>(as rated by PAC41)</a:t>
            </a:r>
          </a:p>
          <a:p>
            <a:endParaRPr lang="en-US" sz="2400" dirty="0" smtClean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95658" y="771239"/>
            <a:ext cx="8229600" cy="5056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We are ready to go</a:t>
            </a:r>
          </a:p>
          <a:p>
            <a:pPr lvl="1"/>
            <a:r>
              <a:rPr lang="en-US" sz="2000" dirty="0" smtClean="0"/>
              <a:t>Running in </a:t>
            </a:r>
            <a:r>
              <a:rPr lang="en-US" sz="2000" dirty="0" smtClean="0">
                <a:solidFill>
                  <a:srgbClr val="008000"/>
                </a:solidFill>
              </a:rPr>
              <a:t>12 </a:t>
            </a:r>
            <a:r>
              <a:rPr lang="en-US" sz="2000" dirty="0" err="1" smtClean="0">
                <a:solidFill>
                  <a:srgbClr val="008000"/>
                </a:solidFill>
              </a:rPr>
              <a:t>GeV</a:t>
            </a:r>
            <a:r>
              <a:rPr lang="en-US" sz="2000" dirty="0" smtClean="0">
                <a:solidFill>
                  <a:srgbClr val="008000"/>
                </a:solidFill>
              </a:rPr>
              <a:t>-commissioned Hall A</a:t>
            </a:r>
          </a:p>
          <a:p>
            <a:pPr lvl="1"/>
            <a:endParaRPr lang="en-US" sz="2000" dirty="0" smtClean="0">
              <a:solidFill>
                <a:srgbClr val="008000"/>
              </a:solidFill>
            </a:endParaRPr>
          </a:p>
          <a:p>
            <a:pPr lvl="1"/>
            <a:r>
              <a:rPr lang="en-US" sz="2000" dirty="0" smtClean="0"/>
              <a:t>Using the </a:t>
            </a:r>
            <a:r>
              <a:rPr lang="en-US" sz="2000" dirty="0" smtClean="0">
                <a:solidFill>
                  <a:srgbClr val="008000"/>
                </a:solidFill>
              </a:rPr>
              <a:t>same dedicated apparatus </a:t>
            </a:r>
            <a:r>
              <a:rPr lang="en-US" sz="2000" dirty="0" smtClean="0"/>
              <a:t>as</a:t>
            </a:r>
          </a:p>
          <a:p>
            <a:pPr marL="457200" lvl="1" indent="0">
              <a:buFont typeface="Arial"/>
              <a:buNone/>
            </a:pPr>
            <a:r>
              <a:rPr lang="en-US" sz="2000" dirty="0" smtClean="0"/>
              <a:t>	during our last experiment (2010) </a:t>
            </a:r>
          </a:p>
          <a:p>
            <a:pPr marL="457200" lvl="1" indent="0">
              <a:buFont typeface="Arial"/>
              <a:buNone/>
            </a:pPr>
            <a:r>
              <a:rPr lang="en-US" sz="2000" dirty="0" smtClean="0"/>
              <a:t>	but for a new trigger module.</a:t>
            </a:r>
          </a:p>
          <a:p>
            <a:pPr marL="457200" lvl="1" indent="0">
              <a:buFont typeface="Arial"/>
              <a:buNone/>
            </a:pPr>
            <a:endParaRPr lang="en-US" sz="20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5295165" y="1464045"/>
            <a:ext cx="3848835" cy="4812325"/>
            <a:chOff x="5295165" y="1464045"/>
            <a:chExt cx="3848835" cy="4812325"/>
          </a:xfrm>
        </p:grpSpPr>
        <p:grpSp>
          <p:nvGrpSpPr>
            <p:cNvPr id="7" name="Group 6"/>
            <p:cNvGrpSpPr/>
            <p:nvPr/>
          </p:nvGrpSpPr>
          <p:grpSpPr>
            <a:xfrm>
              <a:off x="5857557" y="1464045"/>
              <a:ext cx="3286443" cy="4812325"/>
              <a:chOff x="6273182" y="1464045"/>
              <a:chExt cx="2558294" cy="4017639"/>
            </a:xfrm>
          </p:grpSpPr>
          <p:pic>
            <p:nvPicPr>
              <p:cNvPr id="4" name="Picture 3" descr="RHRS_electron-5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73182" y="1464045"/>
                <a:ext cx="2558294" cy="1847088"/>
              </a:xfrm>
              <a:prstGeom prst="rect">
                <a:avLst/>
              </a:prstGeom>
            </p:spPr>
          </p:pic>
          <p:pic>
            <p:nvPicPr>
              <p:cNvPr id="5" name="Picture 4" descr="DSC_0013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06390" y="3311133"/>
                <a:ext cx="2280410" cy="1509631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6467510" y="4839305"/>
                <a:ext cx="2297858" cy="6423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 smtClean="0"/>
                  <a:t>Grad students </a:t>
                </a:r>
                <a:r>
                  <a:rPr lang="en-US" sz="1100" dirty="0" err="1" smtClean="0"/>
                  <a:t>Longwu</a:t>
                </a:r>
                <a:r>
                  <a:rPr lang="en-US" sz="1100" dirty="0" smtClean="0"/>
                  <a:t> </a:t>
                </a:r>
                <a:r>
                  <a:rPr lang="en-US" sz="1100" dirty="0" err="1" smtClean="0"/>
                  <a:t>Ou</a:t>
                </a:r>
                <a:r>
                  <a:rPr lang="en-US" sz="1100" dirty="0"/>
                  <a:t> </a:t>
                </a:r>
                <a:r>
                  <a:rPr lang="en-US" sz="1100" dirty="0" smtClean="0"/>
                  <a:t>&amp;  </a:t>
                </a:r>
                <a:r>
                  <a:rPr lang="en-US" sz="1100" dirty="0" err="1" smtClean="0"/>
                  <a:t>Mongi</a:t>
                </a:r>
                <a:r>
                  <a:rPr lang="en-US" sz="1100" dirty="0" smtClean="0"/>
                  <a:t> </a:t>
                </a:r>
                <a:r>
                  <a:rPr lang="en-US" sz="1100" dirty="0" err="1" smtClean="0"/>
                  <a:t>Dlamini</a:t>
                </a:r>
                <a:r>
                  <a:rPr lang="en-US" sz="1100" dirty="0"/>
                  <a:t> </a:t>
                </a:r>
                <a:r>
                  <a:rPr lang="en-US" sz="1100" dirty="0" smtClean="0"/>
                  <a:t>and</a:t>
                </a:r>
              </a:p>
              <a:p>
                <a:pPr algn="ctr"/>
                <a:r>
                  <a:rPr lang="en-US" sz="1100" dirty="0" smtClean="0"/>
                  <a:t>30+ other scientists </a:t>
                </a:r>
              </a:p>
              <a:p>
                <a:pPr algn="ctr"/>
                <a:r>
                  <a:rPr lang="en-US" sz="1100" dirty="0" smtClean="0"/>
                  <a:t>and </a:t>
                </a:r>
                <a:endParaRPr lang="en-US" sz="1100" dirty="0"/>
              </a:p>
              <a:p>
                <a:pPr algn="ctr"/>
                <a:r>
                  <a:rPr lang="en-US" sz="1100" dirty="0"/>
                  <a:t>o</a:t>
                </a:r>
                <a:r>
                  <a:rPr lang="en-US" sz="1100" dirty="0" smtClean="0"/>
                  <a:t>n the other side, many MCC scientists </a:t>
                </a:r>
                <a:endParaRPr lang="en-US" sz="1100" dirty="0"/>
              </a:p>
            </p:txBody>
          </p:sp>
        </p:grpSp>
        <p:cxnSp>
          <p:nvCxnSpPr>
            <p:cNvPr id="16" name="Straight Arrow Connector 15"/>
            <p:cNvCxnSpPr/>
            <p:nvPr/>
          </p:nvCxnSpPr>
          <p:spPr>
            <a:xfrm flipV="1">
              <a:off x="5295165" y="2287547"/>
              <a:ext cx="423316" cy="1485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5295165" y="2298834"/>
              <a:ext cx="733514" cy="137765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2330" y="4043908"/>
            <a:ext cx="6016349" cy="2814092"/>
            <a:chOff x="12330" y="4043908"/>
            <a:chExt cx="6016349" cy="2814092"/>
          </a:xfrm>
        </p:grpSpPr>
        <p:grpSp>
          <p:nvGrpSpPr>
            <p:cNvPr id="13" name="Group 12"/>
            <p:cNvGrpSpPr/>
            <p:nvPr/>
          </p:nvGrpSpPr>
          <p:grpSpPr>
            <a:xfrm>
              <a:off x="12330" y="4043908"/>
              <a:ext cx="6016349" cy="2814092"/>
              <a:chOff x="0" y="4296370"/>
              <a:chExt cx="5625353" cy="2439672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0" y="4296370"/>
                <a:ext cx="5625353" cy="2439672"/>
                <a:chOff x="0" y="4296370"/>
                <a:chExt cx="5625353" cy="2439672"/>
              </a:xfrm>
            </p:grpSpPr>
            <p:pic>
              <p:nvPicPr>
                <p:cNvPr id="9" name="Picture 8" descr="trigger.tiff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4296370"/>
                  <a:ext cx="2736537" cy="2012427"/>
                </a:xfrm>
                <a:prstGeom prst="rect">
                  <a:avLst/>
                </a:prstGeom>
              </p:spPr>
            </p:pic>
            <p:sp>
              <p:nvSpPr>
                <p:cNvPr id="10" name="TextBox 9"/>
                <p:cNvSpPr txBox="1"/>
                <p:nvPr/>
              </p:nvSpPr>
              <p:spPr>
                <a:xfrm>
                  <a:off x="0" y="6305155"/>
                  <a:ext cx="5625353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 smtClean="0"/>
                    <a:t> 3 graduate students and two senior scientists have relocated  from France and Ohio </a:t>
                  </a:r>
                </a:p>
                <a:p>
                  <a:pPr algn="ctr"/>
                  <a:r>
                    <a:rPr lang="en-US" sz="1100" dirty="0" smtClean="0"/>
                    <a:t> to take these data.</a:t>
                  </a:r>
                </a:p>
              </p:txBody>
            </p:sp>
          </p:grpSp>
          <p:pic>
            <p:nvPicPr>
              <p:cNvPr id="18" name="Picture 17" descr="u2.tiff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8361" y="4314058"/>
                <a:ext cx="2651760" cy="1980173"/>
              </a:xfrm>
              <a:prstGeom prst="rect">
                <a:avLst/>
              </a:prstGeom>
            </p:spPr>
          </p:pic>
        </p:grpSp>
        <p:sp>
          <p:nvSpPr>
            <p:cNvPr id="8" name="TextBox 7"/>
            <p:cNvSpPr txBox="1"/>
            <p:nvPr/>
          </p:nvSpPr>
          <p:spPr>
            <a:xfrm>
              <a:off x="2589241" y="5993341"/>
              <a:ext cx="1005403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CNRS/France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44843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379" y="45768"/>
            <a:ext cx="8857975" cy="5649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GPD fitters, </a:t>
            </a:r>
            <a:r>
              <a:rPr lang="en-US" dirty="0" err="1" smtClean="0"/>
              <a:t>eg</a:t>
            </a:r>
            <a:r>
              <a:rPr lang="en-US" dirty="0" smtClean="0"/>
              <a:t>: </a:t>
            </a:r>
            <a:r>
              <a:rPr lang="en-US" dirty="0" err="1" smtClean="0"/>
              <a:t>Moutarde</a:t>
            </a:r>
            <a:r>
              <a:rPr lang="en-US" dirty="0" smtClean="0"/>
              <a:t>, </a:t>
            </a:r>
            <a:r>
              <a:rPr lang="en-US" sz="2667" dirty="0" smtClean="0"/>
              <a:t>Phys Rev D 79:094021(2009)</a:t>
            </a:r>
            <a:endParaRPr lang="en-US" dirty="0"/>
          </a:p>
        </p:txBody>
      </p:sp>
      <p:pic>
        <p:nvPicPr>
          <p:cNvPr id="4" name="Content Placeholder 3" descr="y24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3003" r="-3003"/>
          <a:stretch>
            <a:fillRect/>
          </a:stretch>
        </p:blipFill>
        <p:spPr>
          <a:xfrm>
            <a:off x="1589859" y="2594344"/>
            <a:ext cx="6178389" cy="3796423"/>
          </a:xfrm>
        </p:spPr>
      </p:pic>
      <p:sp>
        <p:nvSpPr>
          <p:cNvPr id="5" name="TextBox 4"/>
          <p:cNvSpPr txBox="1"/>
          <p:nvPr/>
        </p:nvSpPr>
        <p:spPr>
          <a:xfrm>
            <a:off x="286025" y="522035"/>
            <a:ext cx="84436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Goal:  extract each CFF from the data. </a:t>
            </a:r>
          </a:p>
          <a:p>
            <a:r>
              <a:rPr lang="en-US" dirty="0" smtClean="0"/>
              <a:t>  </a:t>
            </a:r>
          </a:p>
          <a:p>
            <a:pPr>
              <a:buFont typeface="Arial"/>
              <a:buChar char="•"/>
            </a:pPr>
            <a:r>
              <a:rPr lang="en-US" dirty="0" smtClean="0"/>
              <a:t> Uses a more complete </a:t>
            </a:r>
            <a:r>
              <a:rPr lang="en-US" dirty="0" err="1" smtClean="0"/>
              <a:t>parametrization</a:t>
            </a:r>
            <a:r>
              <a:rPr lang="en-US" dirty="0" smtClean="0"/>
              <a:t> of the BH-DVCS interference </a:t>
            </a:r>
          </a:p>
          <a:p>
            <a:pPr>
              <a:buFont typeface="Arial"/>
              <a:buChar char="•"/>
            </a:pPr>
            <a:r>
              <a:rPr lang="en-US" dirty="0" smtClean="0"/>
              <a:t> Assumes a functional form for the </a:t>
            </a:r>
            <a:r>
              <a:rPr lang="en-US" dirty="0" err="1" smtClean="0"/>
              <a:t>x</a:t>
            </a:r>
            <a:r>
              <a:rPr lang="en-US" dirty="0" smtClean="0"/>
              <a:t>, Q</a:t>
            </a:r>
            <a:r>
              <a:rPr lang="en-US" baseline="30000" dirty="0" smtClean="0"/>
              <a:t>2</a:t>
            </a:r>
            <a:r>
              <a:rPr lang="en-US" dirty="0" smtClean="0"/>
              <a:t>, </a:t>
            </a:r>
            <a:r>
              <a:rPr lang="en-US" dirty="0" err="1" smtClean="0">
                <a:latin typeface="Symbol" charset="2"/>
                <a:cs typeface="Symbol" charset="2"/>
              </a:rPr>
              <a:t>x</a:t>
            </a:r>
            <a:r>
              <a:rPr lang="en-US" dirty="0" smtClean="0"/>
              <a:t> and </a:t>
            </a:r>
            <a:r>
              <a:rPr lang="en-US" dirty="0" err="1" smtClean="0"/>
              <a:t>t</a:t>
            </a:r>
            <a:r>
              <a:rPr lang="en-US" dirty="0" smtClean="0"/>
              <a:t> variation of the GPD (dual model)</a:t>
            </a:r>
          </a:p>
          <a:p>
            <a:pPr>
              <a:buFont typeface="Arial"/>
              <a:buChar char="•"/>
            </a:pPr>
            <a:r>
              <a:rPr lang="en-US" dirty="0" smtClean="0"/>
              <a:t> Assumes only H contributes</a:t>
            </a:r>
          </a:p>
          <a:p>
            <a:pPr>
              <a:buFont typeface="Arial"/>
              <a:buChar char="•"/>
            </a:pPr>
            <a:r>
              <a:rPr lang="en-US" dirty="0" smtClean="0"/>
              <a:t> Uses Hall A cross-sections and Hall B beam spin asymmetries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5533" y="6453240"/>
            <a:ext cx="89445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Other fits: </a:t>
            </a:r>
            <a:r>
              <a:rPr lang="en-US" sz="1600" dirty="0" err="1" smtClean="0"/>
              <a:t>Guidal</a:t>
            </a:r>
            <a:r>
              <a:rPr lang="en-US" sz="1600" dirty="0" smtClean="0"/>
              <a:t> (arXiv:1003.0307, arXiv:0807.2355),  </a:t>
            </a:r>
            <a:r>
              <a:rPr lang="en-US" sz="1600" dirty="0" err="1" smtClean="0"/>
              <a:t>Kumericki+Mueller</a:t>
            </a:r>
            <a:r>
              <a:rPr lang="en-US" sz="1600" dirty="0" smtClean="0"/>
              <a:t> (Hermes data, arXiv:0904.0458)</a:t>
            </a:r>
            <a:endParaRPr lang="en-US" sz="1600" dirty="0"/>
          </a:p>
        </p:txBody>
      </p:sp>
      <p:pic>
        <p:nvPicPr>
          <p:cNvPr id="6" name="Picture 5" descr="Untitl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345" y="843520"/>
            <a:ext cx="3286760" cy="335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u4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10824" r="-10824"/>
          <a:stretch>
            <a:fillRect/>
          </a:stretch>
        </p:blipFill>
        <p:spPr>
          <a:xfrm>
            <a:off x="-993251" y="24527"/>
            <a:ext cx="11120955" cy="6833473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u5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10739" r="-10739"/>
          <a:stretch>
            <a:fillRect/>
          </a:stretch>
        </p:blipFill>
        <p:spPr>
          <a:xfrm>
            <a:off x="-972597" y="2908"/>
            <a:ext cx="11098731" cy="6819818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8000"/>
                </a:solidFill>
              </a:rPr>
              <a:t>Improved dedicated equipment: </a:t>
            </a:r>
            <a:br>
              <a:rPr lang="en-US" sz="3200" dirty="0" smtClean="0">
                <a:solidFill>
                  <a:srgbClr val="008000"/>
                </a:solidFill>
              </a:rPr>
            </a:br>
            <a:r>
              <a:rPr lang="en-US" sz="3200" dirty="0" smtClean="0">
                <a:solidFill>
                  <a:srgbClr val="008000"/>
                </a:solidFill>
              </a:rPr>
              <a:t>expanded calorimeter and ancillary electronics</a:t>
            </a:r>
            <a:endParaRPr lang="en-US" sz="3200" dirty="0"/>
          </a:p>
        </p:txBody>
      </p:sp>
      <p:pic>
        <p:nvPicPr>
          <p:cNvPr id="4" name="Picture 3" descr="u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08" y="1143572"/>
            <a:ext cx="4323080" cy="3228213"/>
          </a:xfrm>
          <a:prstGeom prst="rect">
            <a:avLst/>
          </a:prstGeom>
        </p:spPr>
      </p:pic>
      <p:pic>
        <p:nvPicPr>
          <p:cNvPr id="5" name="Picture 4" descr="u3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426" y="1150620"/>
            <a:ext cx="4182110" cy="32141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2445" y="4430575"/>
            <a:ext cx="814996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Expanded calorimeter (from 132  to 208 blocks)</a:t>
            </a:r>
          </a:p>
          <a:p>
            <a:r>
              <a:rPr lang="en-US" dirty="0" smtClean="0"/>
              <a:t>	- less radiation damage than previously (selection of blocks and better shielding)</a:t>
            </a:r>
          </a:p>
          <a:p>
            <a:r>
              <a:rPr lang="en-US" sz="2400" dirty="0" smtClean="0"/>
              <a:t>1 GHz sampling electronic (ARS) with better transfer speed</a:t>
            </a:r>
            <a:endParaRPr lang="en-US" sz="2000" dirty="0" smtClean="0"/>
          </a:p>
          <a:p>
            <a:r>
              <a:rPr lang="en-US" dirty="0" smtClean="0"/>
              <a:t>	- used VME320 protocol (16 times faster) and buffering of the FIFO</a:t>
            </a:r>
          </a:p>
          <a:p>
            <a:r>
              <a:rPr lang="en-US" sz="2400" dirty="0" smtClean="0"/>
              <a:t>New coincidence trigger module</a:t>
            </a:r>
          </a:p>
          <a:p>
            <a:r>
              <a:rPr lang="en-US" dirty="0" smtClean="0"/>
              <a:t>	- reduces data rate by selecting clusters above a threshold in the calorimeter</a:t>
            </a:r>
          </a:p>
          <a:p>
            <a:r>
              <a:rPr lang="en-US" dirty="0" smtClean="0"/>
              <a:t>	- ran successfully during the last 8 days of the experiment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Dedicated apparatus for cross-section measurement </a:t>
            </a:r>
            <a:br>
              <a:rPr lang="en-US" sz="2800" dirty="0" smtClean="0"/>
            </a:br>
            <a:r>
              <a:rPr lang="en-US" sz="2800" dirty="0" smtClean="0"/>
              <a:t>in  Hall A/</a:t>
            </a:r>
            <a:r>
              <a:rPr lang="en-US" sz="2800" dirty="0" err="1" smtClean="0"/>
              <a:t>Jlab</a:t>
            </a:r>
            <a:r>
              <a:rPr lang="en-US" sz="2800" dirty="0" smtClean="0"/>
              <a:t> (2005 experiment)</a:t>
            </a:r>
            <a:endParaRPr lang="en-US" sz="2800" dirty="0"/>
          </a:p>
        </p:txBody>
      </p:sp>
      <p:pic>
        <p:nvPicPr>
          <p:cNvPr id="4" name="Picture 3" descr="youp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28" y="1257420"/>
            <a:ext cx="4439920" cy="2260600"/>
          </a:xfrm>
          <a:prstGeom prst="rect">
            <a:avLst/>
          </a:prstGeom>
        </p:spPr>
      </p:pic>
      <p:pic>
        <p:nvPicPr>
          <p:cNvPr id="6" name="Picture 5" descr="y17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117" y="1188952"/>
            <a:ext cx="3282741" cy="2457445"/>
          </a:xfrm>
          <a:prstGeom prst="rect">
            <a:avLst/>
          </a:prstGeom>
        </p:spPr>
      </p:pic>
      <p:pic>
        <p:nvPicPr>
          <p:cNvPr id="7" name="Picture 6" descr="y18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36" y="4024846"/>
            <a:ext cx="3489958" cy="25870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6246" y="6195101"/>
            <a:ext cx="273689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132 block PbF2 calorimeter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23070" y="3148688"/>
            <a:ext cx="290833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100-channel </a:t>
            </a:r>
            <a:r>
              <a:rPr lang="en-US" dirty="0" err="1" smtClean="0"/>
              <a:t>scintillator</a:t>
            </a:r>
            <a:r>
              <a:rPr lang="en-US" dirty="0" smtClean="0"/>
              <a:t> array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4792126" y="4021737"/>
            <a:ext cx="3443329" cy="2754312"/>
            <a:chOff x="4895095" y="4056063"/>
            <a:chExt cx="3443329" cy="2754312"/>
          </a:xfrm>
        </p:grpSpPr>
        <p:pic>
          <p:nvPicPr>
            <p:cNvPr id="10" name="Picture 15" descr="wf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895095" y="4056063"/>
              <a:ext cx="3433763" cy="2393950"/>
            </a:xfrm>
            <a:prstGeom prst="rect">
              <a:avLst/>
            </a:prstGeom>
            <a:noFill/>
          </p:spPr>
        </p:pic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7533562" y="6556375"/>
              <a:ext cx="8048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7654212" y="6505575"/>
              <a:ext cx="630237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1400" dirty="0"/>
                <a:t>t (ns)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331098" y="5434913"/>
            <a:ext cx="2800767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 GHz digitizer</a:t>
            </a:r>
          </a:p>
          <a:p>
            <a:r>
              <a:rPr lang="en-US" dirty="0" smtClean="0"/>
              <a:t>Luminosity of 4 10</a:t>
            </a:r>
            <a:r>
              <a:rPr lang="en-US" baseline="30000" dirty="0" smtClean="0"/>
              <a:t>37</a:t>
            </a:r>
            <a:r>
              <a:rPr lang="en-US" dirty="0" smtClean="0"/>
              <a:t> Hz/cm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382646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y1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825" y="5448528"/>
            <a:ext cx="2583539" cy="13980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588"/>
            <a:ext cx="8229600" cy="691118"/>
          </a:xfrm>
        </p:spPr>
        <p:txBody>
          <a:bodyPr>
            <a:normAutofit/>
          </a:bodyPr>
          <a:lstStyle/>
          <a:p>
            <a:r>
              <a:rPr lang="en-US" sz="3200" spc="-150" dirty="0" smtClean="0"/>
              <a:t>Proton experiment          PRL 97: 262002 (2006) </a:t>
            </a:r>
            <a:endParaRPr lang="en-US" sz="3200" spc="-150" dirty="0"/>
          </a:p>
        </p:txBody>
      </p:sp>
      <p:pic>
        <p:nvPicPr>
          <p:cNvPr id="4" name="Picture 3" descr="y19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3" y="1578982"/>
            <a:ext cx="4434335" cy="41305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5450" y="1232534"/>
            <a:ext cx="3483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x=0.36, Q</a:t>
            </a:r>
            <a:r>
              <a:rPr lang="en-US" baseline="30000" dirty="0" smtClean="0"/>
              <a:t>2</a:t>
            </a:r>
            <a:r>
              <a:rPr lang="en-US" dirty="0" smtClean="0"/>
              <a:t>=2.3 GeV</a:t>
            </a:r>
            <a:r>
              <a:rPr lang="en-US" baseline="30000" dirty="0" smtClean="0"/>
              <a:t>2</a:t>
            </a:r>
            <a:r>
              <a:rPr lang="en-US" dirty="0" smtClean="0"/>
              <a:t>  </a:t>
            </a:r>
            <a:r>
              <a:rPr lang="en-US" dirty="0" err="1" smtClean="0"/>
              <a:t>t</a:t>
            </a:r>
            <a:r>
              <a:rPr lang="en-US" dirty="0" smtClean="0"/>
              <a:t>=-0.28 GeV</a:t>
            </a:r>
            <a:r>
              <a:rPr lang="en-US" baseline="30000" dirty="0" smtClean="0"/>
              <a:t>2</a:t>
            </a:r>
            <a:endParaRPr lang="en-US" dirty="0"/>
          </a:p>
        </p:txBody>
      </p:sp>
      <p:pic>
        <p:nvPicPr>
          <p:cNvPr id="8" name="Picture 7" descr="y20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8423" y="1530025"/>
            <a:ext cx="4676932" cy="2335927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4187305" y="3133157"/>
            <a:ext cx="731008" cy="22298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u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1775" y="1271606"/>
            <a:ext cx="3429000" cy="2730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33230" y="3047203"/>
            <a:ext cx="3184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Twist-2: dominant contribution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4198746" y="4462346"/>
            <a:ext cx="4597722" cy="646331"/>
            <a:chOff x="4198746" y="4405136"/>
            <a:chExt cx="4597722" cy="646331"/>
          </a:xfrm>
        </p:grpSpPr>
        <p:sp>
          <p:nvSpPr>
            <p:cNvPr id="10" name="TextBox 9"/>
            <p:cNvSpPr txBox="1"/>
            <p:nvPr/>
          </p:nvSpPr>
          <p:spPr>
            <a:xfrm>
              <a:off x="4929754" y="4405136"/>
              <a:ext cx="38667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BH</a:t>
              </a:r>
              <a:r>
                <a:rPr lang="en-US" baseline="30000" dirty="0" smtClean="0"/>
                <a:t>2</a:t>
              </a:r>
              <a:r>
                <a:rPr lang="en-US" dirty="0" smtClean="0"/>
                <a:t>, DVCS</a:t>
              </a:r>
              <a:r>
                <a:rPr lang="en-US" baseline="30000" dirty="0" smtClean="0"/>
                <a:t>2</a:t>
              </a:r>
              <a:r>
                <a:rPr lang="en-US" dirty="0" smtClean="0"/>
                <a:t> and  BH-DVCS interference</a:t>
              </a:r>
            </a:p>
            <a:p>
              <a:r>
                <a:rPr lang="en-US" dirty="0" smtClean="0"/>
                <a:t>all contribute to the total cross-section.</a:t>
              </a:r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4198746" y="4605507"/>
              <a:ext cx="731008" cy="22298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682352" y="5709515"/>
            <a:ext cx="44422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Also results on: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008000"/>
                </a:solidFill>
              </a:rPr>
              <a:t>Neutron:  PRL 99: 242501 (2007)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solidFill>
                  <a:srgbClr val="008000"/>
                </a:solidFill>
              </a:rPr>
              <a:t>0</a:t>
            </a:r>
            <a:r>
              <a:rPr lang="en-US" dirty="0" smtClean="0">
                <a:solidFill>
                  <a:srgbClr val="008000"/>
                </a:solidFill>
              </a:rPr>
              <a:t> electro-production: PRC 83 (2011) 025201 </a:t>
            </a:r>
          </a:p>
        </p:txBody>
      </p:sp>
    </p:spTree>
    <p:extLst>
      <p:ext uri="{BB962C8B-B14F-4D97-AF65-F5344CB8AC3E}">
        <p14:creationId xmlns:p14="http://schemas.microsoft.com/office/powerpoint/2010/main" val="1538664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558"/>
            <a:ext cx="8229600" cy="606390"/>
          </a:xfrm>
        </p:spPr>
        <p:txBody>
          <a:bodyPr>
            <a:noAutofit/>
          </a:bodyPr>
          <a:lstStyle/>
          <a:p>
            <a:r>
              <a:rPr lang="en-US" dirty="0" smtClean="0"/>
              <a:t>Second generation: </a:t>
            </a:r>
            <a:r>
              <a:rPr lang="en-US" sz="3600" dirty="0" smtClean="0">
                <a:solidFill>
                  <a:srgbClr val="008000"/>
                </a:solidFill>
              </a:rPr>
              <a:t>Online Data quality</a:t>
            </a:r>
            <a:endParaRPr lang="en-US" sz="3600" dirty="0">
              <a:solidFill>
                <a:srgbClr val="008000"/>
              </a:solidFill>
            </a:endParaRPr>
          </a:p>
        </p:txBody>
      </p:sp>
      <p:pic>
        <p:nvPicPr>
          <p:cNvPr id="4" name="Content Placeholder 3" descr="u4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11707" r="-11707"/>
          <a:stretch>
            <a:fillRect/>
          </a:stretch>
        </p:blipFill>
        <p:spPr>
          <a:xfrm>
            <a:off x="-808187" y="653733"/>
            <a:ext cx="10867983" cy="5976972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2926" y="159185"/>
            <a:ext cx="4015187" cy="3643320"/>
            <a:chOff x="102926" y="159185"/>
            <a:chExt cx="4015187" cy="3643320"/>
          </a:xfrm>
        </p:grpSpPr>
        <p:pic>
          <p:nvPicPr>
            <p:cNvPr id="4" name="Picture 3" descr="y2.tif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926" y="159185"/>
              <a:ext cx="4015187" cy="3457757"/>
            </a:xfrm>
            <a:prstGeom prst="rect">
              <a:avLst/>
            </a:prstGeom>
          </p:spPr>
        </p:pic>
        <p:pic>
          <p:nvPicPr>
            <p:cNvPr id="6" name="Picture 5" descr="Untitled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208" y="3554775"/>
              <a:ext cx="1600200" cy="24773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02927" y="5628077"/>
            <a:ext cx="9014795" cy="1012774"/>
            <a:chOff x="672378" y="5776574"/>
            <a:chExt cx="9014795" cy="1012774"/>
          </a:xfrm>
        </p:grpSpPr>
        <p:sp>
          <p:nvSpPr>
            <p:cNvPr id="13" name="TextBox 12"/>
            <p:cNvSpPr txBox="1"/>
            <p:nvPr/>
          </p:nvSpPr>
          <p:spPr>
            <a:xfrm>
              <a:off x="672378" y="5776574"/>
              <a:ext cx="90147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3">
                      <a:lumMod val="50000"/>
                    </a:schemeClr>
                  </a:solidFill>
                </a:rPr>
                <a:t>Experimentally, one measures  Compton form factors (CFF: integration over the quark loop)</a:t>
              </a:r>
              <a:endParaRPr lang="en-US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pic>
          <p:nvPicPr>
            <p:cNvPr id="14" name="Picture 13" descr="u3.tif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43716" y="6217848"/>
              <a:ext cx="5695950" cy="571500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5189588" y="841266"/>
            <a:ext cx="3960549" cy="3298318"/>
            <a:chOff x="5189588" y="841266"/>
            <a:chExt cx="3960549" cy="3298318"/>
          </a:xfrm>
        </p:grpSpPr>
        <p:pic>
          <p:nvPicPr>
            <p:cNvPr id="17" name="Picture 16" descr="u1.tif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52731" y="841266"/>
              <a:ext cx="3468956" cy="1579838"/>
            </a:xfrm>
            <a:prstGeom prst="rect">
              <a:avLst/>
            </a:prstGeom>
          </p:spPr>
        </p:pic>
        <p:pic>
          <p:nvPicPr>
            <p:cNvPr id="18" name="Picture 17" descr="u3.tif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49542" y="2496255"/>
              <a:ext cx="3700595" cy="164332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189588" y="1178518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65000"/>
                    </a:schemeClr>
                  </a:solidFill>
                </a:rPr>
                <a:t>DIS</a:t>
              </a:r>
              <a:endParaRPr lang="en-US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189588" y="2769137"/>
              <a:ext cx="7748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65000"/>
                    </a:schemeClr>
                  </a:solidFill>
                </a:rPr>
                <a:t>Elastic</a:t>
              </a:r>
              <a:endParaRPr lang="en-US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5110" y="0"/>
            <a:ext cx="5677889" cy="8810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Generalized Parton Distributions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22709" y="4027639"/>
            <a:ext cx="8635697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/>
              <a:t>In the </a:t>
            </a:r>
            <a:r>
              <a:rPr lang="en-US" sz="2000" dirty="0" err="1" smtClean="0"/>
              <a:t>Bjorken</a:t>
            </a:r>
            <a:r>
              <a:rPr lang="en-US" sz="2000" dirty="0" smtClean="0"/>
              <a:t> regime: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Factorization theorems separate the hard from the soft reaction,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GPDs correlate longitudinal momentum with transverse position of the </a:t>
            </a:r>
            <a:r>
              <a:rPr lang="en-US" sz="2000" dirty="0" err="1" smtClean="0"/>
              <a:t>partons</a:t>
            </a:r>
            <a:r>
              <a:rPr lang="en-US" sz="2000" dirty="0" smtClean="0"/>
              <a:t>,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DVCS or Deep Meson production give access to the </a:t>
            </a:r>
            <a:r>
              <a:rPr lang="en-US" sz="2000" dirty="0" err="1" smtClean="0"/>
              <a:t>GPDs</a:t>
            </a:r>
            <a:r>
              <a:rPr lang="en-US" sz="2000" dirty="0" smtClean="0"/>
              <a:t>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Measuring Deeply Virtual Compton Scattering</a:t>
            </a:r>
            <a:endParaRPr lang="en-US" dirty="0"/>
          </a:p>
        </p:txBody>
      </p:sp>
      <p:pic>
        <p:nvPicPr>
          <p:cNvPr id="5" name="Picture 4" descr="y6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42" y="3627091"/>
            <a:ext cx="8458200" cy="14732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05230" y="5369440"/>
            <a:ext cx="8381570" cy="1307932"/>
            <a:chOff x="305230" y="5094832"/>
            <a:chExt cx="8381570" cy="1307932"/>
          </a:xfrm>
        </p:grpSpPr>
        <p:sp>
          <p:nvSpPr>
            <p:cNvPr id="8" name="TextBox 7"/>
            <p:cNvSpPr txBox="1"/>
            <p:nvPr/>
          </p:nvSpPr>
          <p:spPr>
            <a:xfrm>
              <a:off x="305230" y="5094832"/>
              <a:ext cx="647094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6"/>
                  </a:solidFill>
                </a:rPr>
                <a:t>W</a:t>
              </a:r>
              <a:r>
                <a:rPr lang="en-US" sz="2400" dirty="0" smtClean="0">
                  <a:solidFill>
                    <a:schemeClr val="accent6"/>
                  </a:solidFill>
                </a:rPr>
                <a:t>hen absolute cross sections cannot be measured  </a:t>
              </a:r>
            </a:p>
            <a:p>
              <a:endParaRPr lang="en-US" dirty="0" smtClean="0"/>
            </a:p>
            <a:p>
              <a:endParaRPr lang="en-US" dirty="0"/>
            </a:p>
          </p:txBody>
        </p:sp>
        <p:pic>
          <p:nvPicPr>
            <p:cNvPr id="9" name="Picture 8" descr="u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3500" y="5602664"/>
              <a:ext cx="3543300" cy="80010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442522" y="1005928"/>
            <a:ext cx="8143117" cy="2369437"/>
            <a:chOff x="637138" y="937277"/>
            <a:chExt cx="7811209" cy="1901662"/>
          </a:xfrm>
        </p:grpSpPr>
        <p:pic>
          <p:nvPicPr>
            <p:cNvPr id="4" name="Picture 3" descr="y5.tif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7138" y="937277"/>
              <a:ext cx="7811209" cy="190166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424687" y="2347293"/>
              <a:ext cx="928171" cy="37052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i="1" dirty="0" smtClean="0">
                  <a:noFill/>
                </a:rPr>
                <a:t>DVCS </a:t>
              </a:r>
              <a:endParaRPr lang="en-US" sz="2400" b="1" i="1" dirty="0">
                <a:noFill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549599" y="2013421"/>
            <a:ext cx="823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GPD</a:t>
            </a:r>
            <a:endParaRPr lang="en-US" sz="1600" b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Dedicated apparatus for cross-section measurement </a:t>
            </a:r>
            <a:br>
              <a:rPr lang="en-US" sz="2800" dirty="0" smtClean="0"/>
            </a:br>
            <a:endParaRPr lang="en-US" sz="2800" dirty="0"/>
          </a:p>
        </p:txBody>
      </p:sp>
      <p:grpSp>
        <p:nvGrpSpPr>
          <p:cNvPr id="5" name="Group 4"/>
          <p:cNvGrpSpPr/>
          <p:nvPr/>
        </p:nvGrpSpPr>
        <p:grpSpPr>
          <a:xfrm>
            <a:off x="326132" y="3981103"/>
            <a:ext cx="4512675" cy="2754312"/>
            <a:chOff x="4792126" y="4021737"/>
            <a:chExt cx="4512675" cy="2754312"/>
          </a:xfrm>
        </p:grpSpPr>
        <p:grpSp>
          <p:nvGrpSpPr>
            <p:cNvPr id="13" name="Group 12"/>
            <p:cNvGrpSpPr/>
            <p:nvPr/>
          </p:nvGrpSpPr>
          <p:grpSpPr>
            <a:xfrm>
              <a:off x="4792126" y="4021737"/>
              <a:ext cx="3443329" cy="2754312"/>
              <a:chOff x="4895095" y="4056063"/>
              <a:chExt cx="3443329" cy="2754312"/>
            </a:xfrm>
          </p:grpSpPr>
          <p:pic>
            <p:nvPicPr>
              <p:cNvPr id="10" name="Picture 15" descr="wf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895095" y="4056063"/>
                <a:ext cx="3433763" cy="2393950"/>
              </a:xfrm>
              <a:prstGeom prst="rect">
                <a:avLst/>
              </a:prstGeom>
              <a:noFill/>
            </p:spPr>
          </p:pic>
          <p:sp>
            <p:nvSpPr>
              <p:cNvPr id="11" name="Line 9"/>
              <p:cNvSpPr>
                <a:spLocks noChangeShapeType="1"/>
              </p:cNvSpPr>
              <p:nvPr/>
            </p:nvSpPr>
            <p:spPr bwMode="auto">
              <a:xfrm>
                <a:off x="7533562" y="6556375"/>
                <a:ext cx="80486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Text Box 10"/>
              <p:cNvSpPr txBox="1">
                <a:spLocks noChangeArrowheads="1"/>
              </p:cNvSpPr>
              <p:nvPr/>
            </p:nvSpPr>
            <p:spPr bwMode="auto">
              <a:xfrm>
                <a:off x="7654212" y="6505575"/>
                <a:ext cx="630237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1400" dirty="0"/>
                  <a:t>t (ns)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6331098" y="5434913"/>
              <a:ext cx="2973703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Luminosity of ~5. 10</a:t>
              </a:r>
              <a:r>
                <a:rPr lang="en-US" baseline="30000" dirty="0" smtClean="0"/>
                <a:t>37</a:t>
              </a:r>
              <a:r>
                <a:rPr lang="en-US" dirty="0" smtClean="0"/>
                <a:t> Hz/cm</a:t>
              </a:r>
              <a:r>
                <a:rPr lang="en-US" baseline="30000" dirty="0" smtClean="0"/>
                <a:t>2</a:t>
              </a:r>
              <a:endParaRPr lang="en-US" baseline="30000" dirty="0"/>
            </a:p>
          </p:txBody>
        </p:sp>
      </p:grpSp>
      <p:pic>
        <p:nvPicPr>
          <p:cNvPr id="3" name="Picture 2" descr="dvcs2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69" y="683293"/>
            <a:ext cx="3906237" cy="2819593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968395" y="683293"/>
            <a:ext cx="3811950" cy="2743200"/>
            <a:chOff x="4968395" y="683293"/>
            <a:chExt cx="3811950" cy="2743200"/>
          </a:xfrm>
        </p:grpSpPr>
        <p:pic>
          <p:nvPicPr>
            <p:cNvPr id="16" name="Picture 15" descr="calo_dvcs2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8395" y="683293"/>
              <a:ext cx="3657600" cy="27432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082444" y="683293"/>
              <a:ext cx="1697901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208 PbF2 blocks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968395" y="3793840"/>
            <a:ext cx="3657600" cy="2839774"/>
            <a:chOff x="4968395" y="3793840"/>
            <a:chExt cx="3657600" cy="2839774"/>
          </a:xfrm>
        </p:grpSpPr>
        <p:pic>
          <p:nvPicPr>
            <p:cNvPr id="18" name="Picture 17" descr="Untitled.tif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377308" y="3384927"/>
              <a:ext cx="2839774" cy="36576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005587" y="6245949"/>
              <a:ext cx="1537651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 GHz digitizer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100833" y="95498"/>
            <a:ext cx="4383244" cy="1918280"/>
            <a:chOff x="0" y="579"/>
            <a:chExt cx="4656" cy="2556"/>
          </a:xfrm>
        </p:grpSpPr>
        <p:pic>
          <p:nvPicPr>
            <p:cNvPr id="5" name="Picture 7" descr="setup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579"/>
              <a:ext cx="4656" cy="2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1344" y="1392"/>
              <a:ext cx="720" cy="2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" name="Group 12"/>
          <p:cNvGrpSpPr>
            <a:grpSpLocks/>
          </p:cNvGrpSpPr>
          <p:nvPr/>
        </p:nvGrpSpPr>
        <p:grpSpPr bwMode="auto">
          <a:xfrm>
            <a:off x="3429000" y="2235200"/>
            <a:ext cx="5715000" cy="3598863"/>
            <a:chOff x="48" y="2256"/>
            <a:chExt cx="3120" cy="1827"/>
          </a:xfrm>
        </p:grpSpPr>
        <p:pic>
          <p:nvPicPr>
            <p:cNvPr id="16" name="Picture 13" descr="fig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" y="2256"/>
              <a:ext cx="3120" cy="1827"/>
            </a:xfrm>
            <a:prstGeom prst="rect">
              <a:avLst/>
            </a:prstGeom>
            <a:noFill/>
          </p:spPr>
        </p:pic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624" y="2304"/>
              <a:ext cx="467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 b="1" dirty="0" err="1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rPr>
                <a:t>H(e,e’</a:t>
              </a:r>
              <a:r>
                <a:rPr lang="en-US" sz="1400" b="1" dirty="0" err="1">
                  <a:solidFill>
                    <a:srgbClr val="008000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</a:t>
              </a:r>
              <a:r>
                <a:rPr lang="en-US" sz="1400" b="1" dirty="0" err="1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rPr>
                <a:t>)X</a:t>
              </a:r>
              <a:endParaRPr lang="en-US" sz="2000" b="1" dirty="0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14094"/>
            <a:ext cx="4114800" cy="947027"/>
          </a:xfrm>
        </p:spPr>
        <p:txBody>
          <a:bodyPr>
            <a:normAutofit/>
          </a:bodyPr>
          <a:lstStyle/>
          <a:p>
            <a:r>
              <a:rPr lang="en-US" dirty="0" smtClean="0"/>
              <a:t>Exclusivity </a:t>
            </a:r>
            <a:endParaRPr lang="en-US" dirty="0"/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4132263" y="3937000"/>
            <a:ext cx="9728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b="1" dirty="0" err="1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H(e,e’</a:t>
            </a:r>
            <a:r>
              <a:rPr lang="en-US" sz="1400" b="1" dirty="0" err="1">
                <a:solidFill>
                  <a:srgbClr val="FF0000"/>
                </a:solidFill>
                <a:latin typeface="Symbol" charset="2"/>
                <a:ea typeface="ＭＳ Ｐゴシック" charset="-128"/>
                <a:cs typeface="ＭＳ Ｐゴシック" charset="-128"/>
                <a:sym typeface="Symbol" charset="2"/>
              </a:rPr>
              <a:t></a:t>
            </a:r>
            <a:r>
              <a:rPr lang="en-US" sz="1400" b="1" dirty="0" err="1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p</a:t>
            </a:r>
            <a:r>
              <a:rPr lang="en-US" sz="1400" b="1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)</a:t>
            </a:r>
            <a:endParaRPr lang="en-US" sz="2000" b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6530975" y="3559175"/>
            <a:ext cx="1826141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b="1" dirty="0" err="1">
                <a:ea typeface="ＭＳ Ｐゴシック" charset="-128"/>
                <a:cs typeface="ＭＳ Ｐゴシック" charset="-128"/>
              </a:rPr>
              <a:t>H(e,e’</a:t>
            </a:r>
            <a:r>
              <a:rPr lang="en-US" sz="1400" b="1" dirty="0" err="1">
                <a:latin typeface="Symbol" charset="2"/>
                <a:ea typeface="ＭＳ Ｐゴシック" charset="-128"/>
                <a:cs typeface="ＭＳ Ｐゴシック" charset="-128"/>
                <a:sym typeface="Symbol" charset="2"/>
              </a:rPr>
              <a:t></a:t>
            </a:r>
            <a:r>
              <a:rPr lang="en-US" sz="1400" b="1" dirty="0" err="1">
                <a:ea typeface="ＭＳ Ｐゴシック" charset="-128"/>
                <a:cs typeface="ＭＳ Ｐゴシック" charset="-128"/>
              </a:rPr>
              <a:t>)X</a:t>
            </a:r>
            <a:r>
              <a:rPr lang="en-US" sz="1400" b="1" dirty="0">
                <a:ea typeface="ＭＳ Ｐゴシック" charset="-128"/>
                <a:cs typeface="ＭＳ Ｐゴシック" charset="-128"/>
              </a:rPr>
              <a:t> - </a:t>
            </a:r>
            <a:r>
              <a:rPr lang="en-US" sz="1400" b="1" dirty="0" err="1">
                <a:ea typeface="ＭＳ Ｐゴシック" charset="-128"/>
                <a:cs typeface="ＭＳ Ｐゴシック" charset="-128"/>
              </a:rPr>
              <a:t>H(e,e’</a:t>
            </a:r>
            <a:r>
              <a:rPr lang="en-US" sz="1400" b="1" dirty="0" err="1">
                <a:latin typeface="Symbol" charset="2"/>
                <a:ea typeface="ＭＳ Ｐゴシック" charset="-128"/>
                <a:cs typeface="ＭＳ Ｐゴシック" charset="-128"/>
                <a:sym typeface="Symbol" charset="2"/>
              </a:rPr>
              <a:t></a:t>
            </a:r>
            <a:r>
              <a:rPr lang="en-US" sz="1400" b="1" dirty="0" err="1">
                <a:ea typeface="ＭＳ Ｐゴシック" charset="-128"/>
                <a:cs typeface="ＭＳ Ｐゴシック" charset="-128"/>
              </a:rPr>
              <a:t>’)X</a:t>
            </a:r>
            <a:r>
              <a:rPr lang="en-US" sz="1400" b="1" dirty="0">
                <a:ea typeface="ＭＳ Ｐゴシック" charset="-128"/>
                <a:cs typeface="ＭＳ Ｐゴシック" charset="-128"/>
              </a:rPr>
              <a:t>'</a:t>
            </a:r>
            <a:endParaRPr lang="en-US" sz="1400" b="1" dirty="0"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7210425" y="4410075"/>
            <a:ext cx="973732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b="1" dirty="0" err="1">
                <a:solidFill>
                  <a:schemeClr val="accent1"/>
                </a:solidFill>
                <a:ea typeface="ＭＳ Ｐゴシック" charset="-128"/>
                <a:cs typeface="ＭＳ Ｐゴシック" charset="-128"/>
              </a:rPr>
              <a:t>H(e,e’</a:t>
            </a:r>
            <a:r>
              <a:rPr lang="en-US" sz="1400" b="1" dirty="0" err="1">
                <a:solidFill>
                  <a:schemeClr val="accent1"/>
                </a:solidFill>
                <a:latin typeface="Symbol" charset="2"/>
                <a:ea typeface="ＭＳ Ｐゴシック" charset="-128"/>
                <a:cs typeface="ＭＳ Ｐゴシック" charset="-128"/>
                <a:sym typeface="Symbol" charset="2"/>
              </a:rPr>
              <a:t></a:t>
            </a:r>
            <a:r>
              <a:rPr lang="en-US" sz="1400" b="1" dirty="0" err="1">
                <a:solidFill>
                  <a:schemeClr val="accent1"/>
                </a:solidFill>
                <a:ea typeface="ＭＳ Ｐゴシック" charset="-128"/>
                <a:cs typeface="ＭＳ Ｐゴシック" charset="-128"/>
              </a:rPr>
              <a:t>)N</a:t>
            </a:r>
            <a:r>
              <a:rPr lang="en-US" sz="1400" b="1" dirty="0" err="1">
                <a:solidFill>
                  <a:schemeClr val="accent1"/>
                </a:solidFill>
                <a:latin typeface="Symbol" charset="2"/>
                <a:ea typeface="ＭＳ Ｐゴシック" charset="-128"/>
                <a:cs typeface="ＭＳ Ｐゴシック" charset="-128"/>
                <a:sym typeface="Symbol" charset="2"/>
              </a:rPr>
              <a:t></a:t>
            </a:r>
            <a:endParaRPr lang="en-US" sz="1400" b="1" dirty="0">
              <a:solidFill>
                <a:schemeClr val="accent1"/>
              </a:solidFill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431522" y="5939885"/>
            <a:ext cx="840486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2000" dirty="0"/>
              <a:t>Good resolution : </a:t>
            </a:r>
            <a:r>
              <a:rPr lang="en-US" sz="2000" dirty="0">
                <a:solidFill>
                  <a:srgbClr val="008000"/>
                </a:solidFill>
              </a:rPr>
              <a:t>no need for the proton </a:t>
            </a:r>
            <a:r>
              <a:rPr lang="en-US" sz="2000" dirty="0" smtClean="0">
                <a:solidFill>
                  <a:srgbClr val="008000"/>
                </a:solidFill>
              </a:rPr>
              <a:t>array </a:t>
            </a:r>
            <a:r>
              <a:rPr lang="en-US" sz="2000" dirty="0" smtClean="0"/>
              <a:t>=&gt; solid angle easy to compute</a:t>
            </a:r>
          </a:p>
          <a:p>
            <a:pPr>
              <a:buFontTx/>
              <a:buChar char="•"/>
            </a:pPr>
            <a:r>
              <a:rPr lang="en-US" sz="2000" dirty="0" smtClean="0"/>
              <a:t>Remaining </a:t>
            </a:r>
            <a:r>
              <a:rPr lang="en-US" sz="2000" dirty="0" err="1" smtClean="0">
                <a:latin typeface="Symbol" charset="2"/>
                <a:sym typeface="Symbol" charset="2"/>
              </a:rPr>
              <a:t></a:t>
            </a:r>
            <a:r>
              <a:rPr lang="en-US" sz="2000" dirty="0" err="1" smtClean="0"/>
              <a:t>contamination</a:t>
            </a:r>
            <a:r>
              <a:rPr lang="en-US" sz="2000" dirty="0" smtClean="0"/>
              <a:t> 1.7%</a:t>
            </a:r>
            <a:endParaRPr lang="en-US" sz="20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238125" y="2438400"/>
            <a:ext cx="4333875" cy="1794015"/>
            <a:chOff x="238125" y="2438400"/>
            <a:chExt cx="4333875" cy="1794015"/>
          </a:xfrm>
        </p:grpSpPr>
        <p:sp>
          <p:nvSpPr>
            <p:cNvPr id="11" name="Text Box 23"/>
            <p:cNvSpPr txBox="1">
              <a:spLocks noChangeArrowheads="1"/>
            </p:cNvSpPr>
            <p:nvPr/>
          </p:nvSpPr>
          <p:spPr bwMode="auto">
            <a:xfrm>
              <a:off x="238125" y="2478088"/>
              <a:ext cx="2403475" cy="1754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dirty="0" err="1">
                  <a:solidFill>
                    <a:srgbClr val="408000"/>
                  </a:solidFill>
                </a:rPr>
                <a:t>HRS+calorimeter</a:t>
              </a:r>
              <a:endParaRPr lang="en-US" dirty="0" smtClean="0">
                <a:solidFill>
                  <a:srgbClr val="408000"/>
                </a:solidFill>
              </a:endParaRPr>
            </a:p>
            <a:p>
              <a:r>
                <a:rPr lang="en-US" dirty="0" smtClean="0">
                  <a:solidFill>
                    <a:srgbClr val="408000"/>
                  </a:solidFill>
                </a:rPr>
                <a:t>X can be</a:t>
              </a:r>
            </a:p>
            <a:p>
              <a:pPr>
                <a:buFont typeface="Arial"/>
                <a:buChar char="•"/>
              </a:pPr>
              <a:r>
                <a:rPr lang="en-US" dirty="0" smtClean="0">
                  <a:solidFill>
                    <a:srgbClr val="408000"/>
                  </a:solidFill>
                  <a:sym typeface="Symbol" charset="2"/>
                </a:rPr>
                <a:t> </a:t>
              </a:r>
              <a:r>
                <a:rPr lang="en-US" dirty="0" err="1" smtClean="0">
                  <a:solidFill>
                    <a:srgbClr val="408000"/>
                  </a:solidFill>
                  <a:sym typeface="Symbol" charset="2"/>
                </a:rPr>
                <a:t>p</a:t>
              </a:r>
              <a:r>
                <a:rPr lang="en-US" dirty="0" smtClean="0">
                  <a:solidFill>
                    <a:srgbClr val="408000"/>
                  </a:solidFill>
                  <a:sym typeface="Symbol" charset="2"/>
                </a:rPr>
                <a:t> : </a:t>
              </a:r>
              <a:r>
                <a:rPr lang="en-US" dirty="0" err="1" smtClean="0">
                  <a:solidFill>
                    <a:srgbClr val="408000"/>
                  </a:solidFill>
                </a:rPr>
                <a:t>ep</a:t>
              </a:r>
              <a:r>
                <a:rPr lang="en-US" dirty="0" smtClean="0">
                  <a:solidFill>
                    <a:srgbClr val="408000"/>
                  </a:solidFill>
                </a:rPr>
                <a:t> -&gt; </a:t>
              </a:r>
              <a:r>
                <a:rPr lang="en-US" dirty="0" err="1" smtClean="0">
                  <a:solidFill>
                    <a:srgbClr val="408000"/>
                  </a:solidFill>
                </a:rPr>
                <a:t>ep</a:t>
              </a:r>
              <a:r>
                <a:rPr lang="en-US" dirty="0" err="1" smtClean="0">
                  <a:solidFill>
                    <a:srgbClr val="408000"/>
                  </a:solidFill>
                  <a:latin typeface="Symbol" charset="2"/>
                  <a:sym typeface="Symbol" charset="2"/>
                </a:rPr>
                <a:t></a:t>
              </a:r>
              <a:endParaRPr lang="en-US" dirty="0" smtClean="0">
                <a:solidFill>
                  <a:srgbClr val="408000"/>
                </a:solidFill>
                <a:latin typeface="Symbol" charset="2"/>
                <a:sym typeface="Symbol" charset="2"/>
              </a:endParaRPr>
            </a:p>
            <a:p>
              <a:pPr>
                <a:buFont typeface="Arial"/>
                <a:buChar char="•"/>
              </a:pPr>
              <a:r>
                <a:rPr lang="en-US" dirty="0" smtClean="0">
                  <a:solidFill>
                    <a:srgbClr val="408000"/>
                  </a:solidFill>
                  <a:latin typeface="Symbol" charset="2"/>
                  <a:sym typeface="Symbol" charset="2"/>
                </a:rPr>
                <a:t> </a:t>
              </a:r>
              <a:r>
                <a:rPr lang="en-US" dirty="0" err="1" smtClean="0">
                  <a:solidFill>
                    <a:srgbClr val="408000"/>
                  </a:solidFill>
                  <a:latin typeface="Symbol" charset="2"/>
                  <a:sym typeface="Symbol" charset="2"/>
                </a:rPr>
                <a:t>g</a:t>
              </a:r>
              <a:r>
                <a:rPr lang="en-US" dirty="0" err="1" smtClean="0">
                  <a:solidFill>
                    <a:srgbClr val="408000"/>
                  </a:solidFill>
                  <a:sym typeface="Symbol" charset="2"/>
                </a:rPr>
                <a:t>p</a:t>
              </a:r>
              <a:r>
                <a:rPr lang="en-US" dirty="0" smtClean="0">
                  <a:solidFill>
                    <a:srgbClr val="408000"/>
                  </a:solidFill>
                  <a:sym typeface="Symbol" charset="2"/>
                </a:rPr>
                <a:t> : </a:t>
              </a:r>
              <a:r>
                <a:rPr lang="en-US" dirty="0" err="1" smtClean="0">
                  <a:solidFill>
                    <a:srgbClr val="408000"/>
                  </a:solidFill>
                </a:rPr>
                <a:t>ep</a:t>
              </a:r>
              <a:r>
                <a:rPr lang="en-US" dirty="0" smtClean="0">
                  <a:solidFill>
                    <a:srgbClr val="408000"/>
                  </a:solidFill>
                </a:rPr>
                <a:t> -&gt; ep</a:t>
              </a:r>
              <a:r>
                <a:rPr lang="en-US" dirty="0" smtClean="0">
                  <a:solidFill>
                    <a:srgbClr val="408000"/>
                  </a:solidFill>
                  <a:latin typeface="Symbol" charset="2"/>
                  <a:sym typeface="Symbol" charset="2"/>
                </a:rPr>
                <a:t>p</a:t>
              </a:r>
              <a:r>
                <a:rPr lang="en-US" baseline="30000" dirty="0" smtClean="0">
                  <a:solidFill>
                    <a:srgbClr val="408000"/>
                  </a:solidFill>
                  <a:latin typeface="Symbol" charset="2"/>
                  <a:sym typeface="Symbol" charset="2"/>
                </a:rPr>
                <a:t>0</a:t>
              </a:r>
              <a:r>
                <a:rPr lang="en-US" dirty="0" smtClean="0">
                  <a:solidFill>
                    <a:srgbClr val="408000"/>
                  </a:solidFill>
                  <a:latin typeface="Symbol" charset="2"/>
                  <a:sym typeface="Symbol" charset="2"/>
                </a:rPr>
                <a:t>, </a:t>
              </a:r>
              <a:r>
                <a:rPr lang="en-US" baseline="30000" dirty="0">
                  <a:solidFill>
                    <a:srgbClr val="408000"/>
                  </a:solidFill>
                </a:rPr>
                <a:t>0</a:t>
              </a:r>
              <a:r>
                <a:rPr lang="en-US" dirty="0">
                  <a:solidFill>
                    <a:srgbClr val="408000"/>
                  </a:solidFill>
                </a:rPr>
                <a:t>-&gt;</a:t>
              </a:r>
              <a:r>
                <a:rPr lang="en-US" dirty="0" err="1">
                  <a:solidFill>
                    <a:srgbClr val="408000"/>
                  </a:solidFill>
                  <a:latin typeface="Symbol" charset="2"/>
                  <a:sym typeface="Symbol" charset="2"/>
                </a:rPr>
                <a:t></a:t>
              </a:r>
              <a:r>
                <a:rPr lang="en-US" dirty="0" err="1" smtClean="0">
                  <a:solidFill>
                    <a:srgbClr val="408000"/>
                  </a:solidFill>
                  <a:latin typeface="Symbol" charset="2"/>
                  <a:sym typeface="Symbol" charset="2"/>
                </a:rPr>
                <a:t></a:t>
              </a:r>
              <a:endParaRPr lang="en-US" dirty="0" smtClean="0">
                <a:solidFill>
                  <a:srgbClr val="408000"/>
                </a:solidFill>
                <a:latin typeface="Symbol" charset="2"/>
                <a:sym typeface="Symbol" charset="2"/>
              </a:endParaRPr>
            </a:p>
            <a:p>
              <a:pPr>
                <a:buFont typeface="Arial"/>
                <a:buChar char="•"/>
              </a:pPr>
              <a:r>
                <a:rPr lang="en-US" dirty="0" smtClean="0">
                  <a:solidFill>
                    <a:srgbClr val="408000"/>
                  </a:solidFill>
                  <a:latin typeface="Symbol" charset="2"/>
                  <a:sym typeface="Symbol" charset="2"/>
                </a:rPr>
                <a:t> N:</a:t>
              </a:r>
              <a:r>
                <a:rPr lang="en-US" dirty="0" smtClean="0">
                  <a:solidFill>
                    <a:srgbClr val="408000"/>
                  </a:solidFill>
                  <a:sym typeface="Symbol" charset="2"/>
                </a:rPr>
                <a:t> </a:t>
              </a:r>
              <a:r>
                <a:rPr lang="en-US" dirty="0" err="1" smtClean="0">
                  <a:solidFill>
                    <a:srgbClr val="408000"/>
                  </a:solidFill>
                </a:rPr>
                <a:t>ep</a:t>
              </a:r>
              <a:r>
                <a:rPr lang="en-US" dirty="0" smtClean="0">
                  <a:solidFill>
                    <a:srgbClr val="408000"/>
                  </a:solidFill>
                </a:rPr>
                <a:t> </a:t>
              </a:r>
              <a:r>
                <a:rPr lang="en-US" dirty="0">
                  <a:solidFill>
                    <a:srgbClr val="408000"/>
                  </a:solidFill>
                </a:rPr>
                <a:t>-&gt; </a:t>
              </a:r>
              <a:r>
                <a:rPr lang="en-US" dirty="0" err="1" smtClean="0">
                  <a:solidFill>
                    <a:srgbClr val="408000"/>
                  </a:solidFill>
                </a:rPr>
                <a:t>eN</a:t>
              </a:r>
              <a:r>
                <a:rPr lang="en-US" dirty="0" err="1" smtClean="0">
                  <a:solidFill>
                    <a:srgbClr val="408000"/>
                  </a:solidFill>
                  <a:latin typeface="Symbol" charset="2"/>
                  <a:sym typeface="Symbol" charset="2"/>
                </a:rPr>
                <a:t>gp</a:t>
              </a:r>
              <a:endParaRPr lang="en-US" dirty="0" smtClean="0">
                <a:solidFill>
                  <a:srgbClr val="408000"/>
                </a:solidFill>
              </a:endParaRPr>
            </a:p>
            <a:p>
              <a:r>
                <a:rPr lang="en-US" dirty="0">
                  <a:solidFill>
                    <a:srgbClr val="408000"/>
                  </a:solidFill>
                </a:rPr>
                <a:t>…</a:t>
              </a:r>
            </a:p>
          </p:txBody>
        </p:sp>
        <p:sp>
          <p:nvSpPr>
            <p:cNvPr id="13" name="Line 26"/>
            <p:cNvSpPr>
              <a:spLocks noChangeShapeType="1"/>
            </p:cNvSpPr>
            <p:nvPr/>
          </p:nvSpPr>
          <p:spPr bwMode="auto">
            <a:xfrm flipV="1">
              <a:off x="2019300" y="2438400"/>
              <a:ext cx="2552700" cy="177800"/>
            </a:xfrm>
            <a:prstGeom prst="line">
              <a:avLst/>
            </a:prstGeom>
            <a:noFill/>
            <a:ln w="9525">
              <a:solidFill>
                <a:srgbClr val="408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38125" y="4232415"/>
            <a:ext cx="3952875" cy="559692"/>
            <a:chOff x="238125" y="4232415"/>
            <a:chExt cx="3952875" cy="559692"/>
          </a:xfrm>
        </p:grpSpPr>
        <p:sp>
          <p:nvSpPr>
            <p:cNvPr id="12" name="Text Box 24"/>
            <p:cNvSpPr txBox="1">
              <a:spLocks noChangeArrowheads="1"/>
            </p:cNvSpPr>
            <p:nvPr/>
          </p:nvSpPr>
          <p:spPr bwMode="auto">
            <a:xfrm>
              <a:off x="238125" y="4422775"/>
              <a:ext cx="321627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HRS+calorimeter</a:t>
              </a:r>
              <a:r>
                <a:rPr lang="en-US" dirty="0">
                  <a:solidFill>
                    <a:srgbClr val="FF0000"/>
                  </a:solidFill>
                </a:rPr>
                <a:t> + proton array</a:t>
              </a:r>
            </a:p>
          </p:txBody>
        </p:sp>
        <p:sp>
          <p:nvSpPr>
            <p:cNvPr id="14" name="Line 27"/>
            <p:cNvSpPr>
              <a:spLocks noChangeShapeType="1"/>
            </p:cNvSpPr>
            <p:nvPr/>
          </p:nvSpPr>
          <p:spPr bwMode="auto">
            <a:xfrm flipV="1">
              <a:off x="3352800" y="4232415"/>
              <a:ext cx="838200" cy="39356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6530975" y="3536291"/>
            <a:ext cx="1826141" cy="37782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727320" y="1865868"/>
            <a:ext cx="1264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(2005 data)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42616" y="110352"/>
            <a:ext cx="1160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2005 apparatus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 animBg="1"/>
      <p:bldP spid="2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588"/>
            <a:ext cx="8229600" cy="691118"/>
          </a:xfrm>
        </p:spPr>
        <p:txBody>
          <a:bodyPr>
            <a:normAutofit/>
          </a:bodyPr>
          <a:lstStyle/>
          <a:p>
            <a:r>
              <a:rPr lang="en-US" sz="3200" spc="-150" dirty="0" smtClean="0"/>
              <a:t>Proton experiment          PRL 97: 262002 (2006) </a:t>
            </a:r>
            <a:endParaRPr lang="en-US" sz="3200" spc="-150" dirty="0"/>
          </a:p>
        </p:txBody>
      </p:sp>
      <p:sp>
        <p:nvSpPr>
          <p:cNvPr id="6" name="TextBox 5"/>
          <p:cNvSpPr txBox="1"/>
          <p:nvPr/>
        </p:nvSpPr>
        <p:spPr>
          <a:xfrm>
            <a:off x="1053098" y="1025014"/>
            <a:ext cx="2672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x=0.36, Q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=2.3 GeV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 </a:t>
            </a:r>
            <a:r>
              <a:rPr lang="en-US" sz="1400" dirty="0" err="1" smtClean="0"/>
              <a:t>t</a:t>
            </a:r>
            <a:r>
              <a:rPr lang="en-US" sz="1400" dirty="0" smtClean="0"/>
              <a:t>=-0.28 GeV</a:t>
            </a:r>
            <a:r>
              <a:rPr lang="en-US" sz="1400" baseline="30000" dirty="0" smtClean="0"/>
              <a:t>2</a:t>
            </a:r>
            <a:endParaRPr lang="en-US" sz="14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4564250" y="1025014"/>
            <a:ext cx="4460220" cy="2668520"/>
            <a:chOff x="4564250" y="1025014"/>
            <a:chExt cx="4460220" cy="2668520"/>
          </a:xfrm>
        </p:grpSpPr>
        <p:pic>
          <p:nvPicPr>
            <p:cNvPr id="8" name="Picture 7" descr="y20.tif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78952" y="1253614"/>
              <a:ext cx="3845518" cy="1920671"/>
            </a:xfrm>
            <a:prstGeom prst="rect">
              <a:avLst/>
            </a:prstGeom>
          </p:spPr>
        </p:pic>
        <p:sp>
          <p:nvSpPr>
            <p:cNvPr id="12" name="Right Arrow 11"/>
            <p:cNvSpPr/>
            <p:nvPr/>
          </p:nvSpPr>
          <p:spPr>
            <a:xfrm>
              <a:off x="4564250" y="2020039"/>
              <a:ext cx="731008" cy="22298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u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16009" y="1025014"/>
              <a:ext cx="2870791" cy="2286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178709" y="3047203"/>
              <a:ext cx="20954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</a:t>
              </a:r>
              <a:r>
                <a:rPr lang="en-US" baseline="30000" dirty="0" smtClean="0"/>
                <a:t>2</a:t>
              </a:r>
              <a:r>
                <a:rPr lang="en-US" dirty="0" smtClean="0"/>
                <a:t> independence =&gt;</a:t>
              </a:r>
            </a:p>
            <a:p>
              <a:r>
                <a:rPr lang="en-US" dirty="0" smtClean="0"/>
                <a:t>Twist-2 dominance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11498" y="3770366"/>
            <a:ext cx="4613096" cy="906221"/>
            <a:chOff x="4183372" y="4654450"/>
            <a:chExt cx="4613096" cy="906221"/>
          </a:xfrm>
        </p:grpSpPr>
        <p:sp>
          <p:nvSpPr>
            <p:cNvPr id="10" name="TextBox 9"/>
            <p:cNvSpPr txBox="1"/>
            <p:nvPr/>
          </p:nvSpPr>
          <p:spPr>
            <a:xfrm>
              <a:off x="4929754" y="4914340"/>
              <a:ext cx="38667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BH</a:t>
              </a:r>
              <a:r>
                <a:rPr lang="en-US" baseline="30000" dirty="0" smtClean="0"/>
                <a:t>2</a:t>
              </a:r>
              <a:r>
                <a:rPr lang="en-US" dirty="0" smtClean="0"/>
                <a:t>, DVCS</a:t>
              </a:r>
              <a:r>
                <a:rPr lang="en-US" baseline="30000" dirty="0" smtClean="0"/>
                <a:t>2</a:t>
              </a:r>
              <a:r>
                <a:rPr lang="en-US" dirty="0" smtClean="0"/>
                <a:t> and  BH-DVCS interference</a:t>
              </a:r>
            </a:p>
            <a:p>
              <a:r>
                <a:rPr lang="en-US" dirty="0" smtClean="0"/>
                <a:t>all contribute to the total cross-section.</a:t>
              </a:r>
            </a:p>
          </p:txBody>
        </p:sp>
        <p:sp>
          <p:nvSpPr>
            <p:cNvPr id="11" name="Right Arrow 10"/>
            <p:cNvSpPr/>
            <p:nvPr/>
          </p:nvSpPr>
          <p:spPr>
            <a:xfrm rot="2092650">
              <a:off x="4183372" y="4654450"/>
              <a:ext cx="902192" cy="22298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018245" y="5239091"/>
            <a:ext cx="40062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Also results on:</a:t>
            </a:r>
          </a:p>
          <a:p>
            <a:pPr>
              <a:buFontTx/>
              <a:buChar char="-"/>
            </a:pPr>
            <a:r>
              <a:rPr lang="en-US" sz="1600" dirty="0" smtClean="0">
                <a:solidFill>
                  <a:srgbClr val="008000"/>
                </a:solidFill>
              </a:rPr>
              <a:t>Neutron:  PRL 99: 242501 (2007)</a:t>
            </a:r>
          </a:p>
          <a:p>
            <a:pPr>
              <a:buFontTx/>
              <a:buChar char="-"/>
            </a:pPr>
            <a:r>
              <a:rPr lang="en-US" sz="16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sz="1600" baseline="30000" dirty="0" smtClean="0">
                <a:solidFill>
                  <a:srgbClr val="008000"/>
                </a:solidFill>
              </a:rPr>
              <a:t>0</a:t>
            </a:r>
            <a:r>
              <a:rPr lang="en-US" sz="1600" dirty="0" smtClean="0">
                <a:solidFill>
                  <a:srgbClr val="008000"/>
                </a:solidFill>
              </a:rPr>
              <a:t> electro-production: PRC 83 (2011) 025201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1312591"/>
            <a:ext cx="4727914" cy="5106722"/>
            <a:chOff x="0" y="1312591"/>
            <a:chExt cx="4727914" cy="5106722"/>
          </a:xfrm>
        </p:grpSpPr>
        <p:pic>
          <p:nvPicPr>
            <p:cNvPr id="3" name="Picture 2" descr="Untitled.tif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12591"/>
              <a:ext cx="4727914" cy="510672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0" y="4840941"/>
              <a:ext cx="224118" cy="15783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77101" y="4676587"/>
            <a:ext cx="4503796" cy="1823981"/>
            <a:chOff x="1695241" y="3393390"/>
            <a:chExt cx="4213411" cy="1871028"/>
          </a:xfrm>
        </p:grpSpPr>
        <p:sp>
          <p:nvSpPr>
            <p:cNvPr id="19" name="Rectangle 18"/>
            <p:cNvSpPr/>
            <p:nvPr/>
          </p:nvSpPr>
          <p:spPr>
            <a:xfrm>
              <a:off x="1695241" y="3393390"/>
              <a:ext cx="4213411" cy="187102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y12.tif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16859" y="3635017"/>
              <a:ext cx="2583539" cy="139802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47350" y="1256282"/>
            <a:ext cx="4060859" cy="3730066"/>
            <a:chOff x="247350" y="240282"/>
            <a:chExt cx="4534099" cy="4224332"/>
          </a:xfrm>
        </p:grpSpPr>
        <p:grpSp>
          <p:nvGrpSpPr>
            <p:cNvPr id="27" name="Group 26"/>
            <p:cNvGrpSpPr/>
            <p:nvPr/>
          </p:nvGrpSpPr>
          <p:grpSpPr>
            <a:xfrm>
              <a:off x="247350" y="240282"/>
              <a:ext cx="4434335" cy="4130533"/>
              <a:chOff x="68646" y="-543492"/>
              <a:chExt cx="4434335" cy="4130533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68646" y="-543492"/>
                <a:ext cx="4434335" cy="4130533"/>
                <a:chOff x="4576290" y="1521775"/>
                <a:chExt cx="4434335" cy="4130533"/>
              </a:xfrm>
            </p:grpSpPr>
            <p:pic>
              <p:nvPicPr>
                <p:cNvPr id="13" name="Picture 12" descr="y19.tiff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576290" y="1521775"/>
                  <a:ext cx="4434335" cy="4130533"/>
                </a:xfrm>
                <a:prstGeom prst="rect">
                  <a:avLst/>
                </a:prstGeom>
              </p:spPr>
            </p:pic>
            <p:sp>
              <p:nvSpPr>
                <p:cNvPr id="17" name="Rectangle 16"/>
                <p:cNvSpPr/>
                <p:nvPr/>
              </p:nvSpPr>
              <p:spPr>
                <a:xfrm>
                  <a:off x="4576290" y="1521775"/>
                  <a:ext cx="4434335" cy="186503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4669428" y="3386808"/>
                  <a:ext cx="400426" cy="186503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5" name="TextBox 24"/>
              <p:cNvSpPr txBox="1"/>
              <p:nvPr/>
            </p:nvSpPr>
            <p:spPr>
              <a:xfrm rot="16200000">
                <a:off x="-75581" y="1579883"/>
                <a:ext cx="895009" cy="307777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(nb/Gev</a:t>
                </a:r>
                <a:r>
                  <a:rPr lang="en-US" sz="1400" baseline="30000" dirty="0" smtClean="0"/>
                  <a:t>4</a:t>
                </a:r>
                <a:r>
                  <a:rPr lang="en-US" sz="1400" dirty="0" smtClean="0"/>
                  <a:t>)</a:t>
                </a:r>
                <a:endParaRPr lang="en-US" sz="1400" dirty="0"/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319907" y="1164290"/>
              <a:ext cx="4461542" cy="3300324"/>
              <a:chOff x="319907" y="1164290"/>
              <a:chExt cx="4461542" cy="3300324"/>
            </a:xfrm>
          </p:grpSpPr>
          <p:graphicFrame>
            <p:nvGraphicFramePr>
              <p:cNvPr id="10" name="Object 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80388855"/>
                  </p:ext>
                </p:extLst>
              </p:nvPr>
            </p:nvGraphicFramePr>
            <p:xfrm>
              <a:off x="1259676" y="1789884"/>
              <a:ext cx="3048533" cy="28015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175" name="Equation" r:id="rId4" imgW="2413000" imgH="203200" progId="Equation.3">
                      <p:embed/>
                    </p:oleObj>
                  </mc:Choice>
                  <mc:Fallback>
                    <p:oleObj name="Equation" r:id="rId4" imgW="2413000" imgH="203200" progId="Equation.3">
                      <p:embed/>
                      <p:pic>
                        <p:nvPicPr>
                          <p:cNvPr id="0" name="Picture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59676" y="1789884"/>
                            <a:ext cx="3048533" cy="28015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8" name="Rectangle 27"/>
              <p:cNvSpPr/>
              <p:nvPr/>
            </p:nvSpPr>
            <p:spPr>
              <a:xfrm>
                <a:off x="319907" y="1164290"/>
                <a:ext cx="4461542" cy="330032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19907" y="1164290"/>
                <a:ext cx="4388293" cy="418272"/>
              </a:xfrm>
              <a:prstGeom prst="rect">
                <a:avLst/>
              </a:prstGeom>
              <a:noFill/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Motivated by the first generation result</a:t>
                </a:r>
                <a:endParaRPr lang="en-US" dirty="0"/>
              </a:p>
            </p:txBody>
          </p:sp>
        </p:grpSp>
      </p:grpSp>
      <p:sp>
        <p:nvSpPr>
          <p:cNvPr id="18" name="TextBox 17"/>
          <p:cNvSpPr txBox="1"/>
          <p:nvPr/>
        </p:nvSpPr>
        <p:spPr>
          <a:xfrm>
            <a:off x="4576290" y="56523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30767" y="728023"/>
            <a:ext cx="8610558" cy="1200329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rgbClr val="000000"/>
                </a:solidFill>
              </a:rPr>
              <a:t>Goal:</a:t>
            </a:r>
          </a:p>
          <a:p>
            <a:pPr algn="just"/>
            <a:r>
              <a:rPr lang="en-US" b="1" dirty="0" smtClean="0">
                <a:solidFill>
                  <a:srgbClr val="000000"/>
                </a:solidFill>
              </a:rPr>
              <a:t>To separate the BH.DVCS interference contribution from the DVCS</a:t>
            </a:r>
            <a:r>
              <a:rPr lang="en-US" b="1" baseline="30000" dirty="0" smtClean="0">
                <a:solidFill>
                  <a:srgbClr val="000000"/>
                </a:solidFill>
              </a:rPr>
              <a:t>2</a:t>
            </a:r>
            <a:r>
              <a:rPr lang="en-US" b="1" dirty="0" smtClean="0">
                <a:solidFill>
                  <a:srgbClr val="000000"/>
                </a:solidFill>
              </a:rPr>
              <a:t> contribution,</a:t>
            </a:r>
          </a:p>
          <a:p>
            <a:pPr marL="0" lvl="1" algn="just"/>
            <a:r>
              <a:rPr lang="en-US" dirty="0" smtClean="0">
                <a:solidFill>
                  <a:srgbClr val="000000"/>
                </a:solidFill>
              </a:rPr>
              <a:t>And L/T separation of the deeply virtual </a:t>
            </a:r>
            <a:r>
              <a:rPr lang="en-US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0</a:t>
            </a:r>
            <a:r>
              <a:rPr lang="en-US" dirty="0" smtClean="0">
                <a:solidFill>
                  <a:srgbClr val="000000"/>
                </a:solidFill>
              </a:rPr>
              <a:t> production,</a:t>
            </a:r>
          </a:p>
          <a:p>
            <a:pPr marL="0" lvl="1" algn="just"/>
            <a:r>
              <a:rPr lang="en-US" dirty="0" smtClean="0">
                <a:solidFill>
                  <a:srgbClr val="000000"/>
                </a:solidFill>
              </a:rPr>
              <a:t>Also DVCS</a:t>
            </a:r>
            <a:r>
              <a:rPr lang="en-US" baseline="30000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 on the neutron.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370" y="13441"/>
            <a:ext cx="9018589" cy="702253"/>
          </a:xfrm>
        </p:spPr>
        <p:txBody>
          <a:bodyPr>
            <a:no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Second generation experiments  (data taken in 2010)     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214555"/>
              </p:ext>
            </p:extLst>
          </p:nvPr>
        </p:nvGraphicFramePr>
        <p:xfrm>
          <a:off x="4840941" y="3568072"/>
          <a:ext cx="3907120" cy="1351037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976780"/>
                <a:gridCol w="488390"/>
                <a:gridCol w="488390"/>
                <a:gridCol w="488390"/>
                <a:gridCol w="488390"/>
                <a:gridCol w="488390"/>
                <a:gridCol w="488390"/>
              </a:tblGrid>
              <a:tr h="42506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Kin 1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Kin 2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Kin3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636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Q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baseline="0" dirty="0" smtClean="0"/>
                        <a:t> (GeV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baseline="0" dirty="0" smtClean="0"/>
                        <a:t>)</a:t>
                      </a:r>
                      <a:endParaRPr lang="en-US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1.5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1.75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2.0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309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X </a:t>
                      </a:r>
                      <a:r>
                        <a:rPr lang="en-US" sz="1400" baseline="-25000" dirty="0" smtClean="0"/>
                        <a:t>b</a:t>
                      </a:r>
                      <a:endParaRPr lang="en-US" sz="1400" baseline="-25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0.36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0.36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0.36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177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E</a:t>
                      </a:r>
                      <a:r>
                        <a:rPr lang="en-US" sz="1400" baseline="-25000" dirty="0" err="1" smtClean="0"/>
                        <a:t>beam</a:t>
                      </a:r>
                      <a:r>
                        <a:rPr lang="en-US" sz="1400" baseline="-25000" dirty="0" smtClean="0"/>
                        <a:t> </a:t>
                      </a:r>
                      <a:r>
                        <a:rPr lang="en-US" sz="1400" baseline="0" dirty="0" smtClean="0"/>
                        <a:t>(</a:t>
                      </a:r>
                      <a:r>
                        <a:rPr lang="en-US" sz="1400" baseline="0" dirty="0" err="1" smtClean="0"/>
                        <a:t>GeV</a:t>
                      </a:r>
                      <a:r>
                        <a:rPr lang="en-US" sz="1400" baseline="0" dirty="0" smtClean="0"/>
                        <a:t>)</a:t>
                      </a:r>
                      <a:endParaRPr lang="en-US" sz="14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3.36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5.55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4.45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5.55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4.45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5.55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247350" y="5187359"/>
            <a:ext cx="8610558" cy="1477328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just"/>
            <a:r>
              <a:rPr lang="en-US" u="sng" dirty="0" smtClean="0">
                <a:solidFill>
                  <a:srgbClr val="000000"/>
                </a:solidFill>
              </a:rPr>
              <a:t>Status of the analysis</a:t>
            </a:r>
            <a:r>
              <a:rPr lang="en-US" u="sng" dirty="0">
                <a:solidFill>
                  <a:srgbClr val="000000"/>
                </a:solidFill>
              </a:rPr>
              <a:t> </a:t>
            </a:r>
            <a:r>
              <a:rPr lang="en-US" u="sng" dirty="0" smtClean="0">
                <a:solidFill>
                  <a:srgbClr val="000000"/>
                </a:solidFill>
              </a:rPr>
              <a:t>(close to publication)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en-US" dirty="0" err="1" smtClean="0">
                <a:solidFill>
                  <a:srgbClr val="000000"/>
                </a:solidFill>
              </a:rPr>
              <a:t>Beamline</a:t>
            </a:r>
            <a:r>
              <a:rPr lang="en-US" dirty="0" smtClean="0">
                <a:solidFill>
                  <a:srgbClr val="000000"/>
                </a:solidFill>
              </a:rPr>
              <a:t>, HRS, Calorimeter calibrations completed</a:t>
            </a:r>
            <a:endParaRPr lang="en-US" dirty="0">
              <a:solidFill>
                <a:srgbClr val="000000"/>
              </a:solidFill>
            </a:endParaRPr>
          </a:p>
          <a:p>
            <a:pPr marL="285750" indent="-285750" algn="just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In depth effort to reproduce DIS cross-sections based on HRS data only (+/- 4%)</a:t>
            </a:r>
          </a:p>
          <a:p>
            <a:pPr marL="285750" indent="-285750" algn="just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New GEANT4 code for acceptance estimation</a:t>
            </a:r>
          </a:p>
          <a:p>
            <a:pPr marL="285750" indent="-285750" algn="just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D</a:t>
            </a:r>
            <a:r>
              <a:rPr lang="en-US" dirty="0" smtClean="0">
                <a:solidFill>
                  <a:srgbClr val="000000"/>
                </a:solidFill>
              </a:rPr>
              <a:t>etailed analysis of systematic effect on </a:t>
            </a:r>
            <a:r>
              <a:rPr lang="en-US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0</a:t>
            </a:r>
            <a:r>
              <a:rPr lang="en-US" dirty="0" smtClean="0">
                <a:solidFill>
                  <a:srgbClr val="000000"/>
                </a:solidFill>
              </a:rPr>
              <a:t> subtraction, missing mass cuts, …</a:t>
            </a:r>
          </a:p>
        </p:txBody>
      </p:sp>
      <p:pic>
        <p:nvPicPr>
          <p:cNvPr id="7" name="Picture 6" descr="u1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941" y="2582822"/>
            <a:ext cx="3721608" cy="6405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40941" y="2072177"/>
            <a:ext cx="2774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Rosenbluth</a:t>
            </a:r>
            <a:r>
              <a:rPr lang="en-US" dirty="0" smtClean="0"/>
              <a:t> type separation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28368" y="1732539"/>
            <a:ext cx="8686800" cy="4556470"/>
            <a:chOff x="128368" y="1732539"/>
            <a:chExt cx="8686800" cy="4556470"/>
          </a:xfrm>
        </p:grpSpPr>
        <p:grpSp>
          <p:nvGrpSpPr>
            <p:cNvPr id="9" name="Group 8"/>
            <p:cNvGrpSpPr/>
            <p:nvPr/>
          </p:nvGrpSpPr>
          <p:grpSpPr>
            <a:xfrm>
              <a:off x="128368" y="1732539"/>
              <a:ext cx="8686800" cy="4519483"/>
              <a:chOff x="128368" y="1732539"/>
              <a:chExt cx="8686800" cy="4519483"/>
            </a:xfrm>
          </p:grpSpPr>
          <p:pic>
            <p:nvPicPr>
              <p:cNvPr id="5" name="Picture 4" descr="u3.tif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368" y="1732539"/>
                <a:ext cx="8686800" cy="4519483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4292474" y="5537593"/>
                <a:ext cx="732117" cy="2764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457200" y="5919677"/>
              <a:ext cx="390390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Black dot: data / </a:t>
              </a:r>
              <a:r>
                <a:rPr lang="en-US" dirty="0" smtClean="0">
                  <a:solidFill>
                    <a:srgbClr val="FF0000"/>
                  </a:solidFill>
                </a:rPr>
                <a:t>Red histogram: MC fit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588"/>
            <a:ext cx="8229600" cy="7882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Extracting Compton form factor from the data</a:t>
            </a:r>
            <a:endParaRPr lang="en-US" dirty="0"/>
          </a:p>
        </p:txBody>
      </p:sp>
      <p:pic>
        <p:nvPicPr>
          <p:cNvPr id="4" name="Picture 3" descr="u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235" y="806825"/>
            <a:ext cx="6400800" cy="5710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24591" y="3922059"/>
            <a:ext cx="38651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Status: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Independent cross-check completed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Rosenbluth</a:t>
            </a:r>
            <a:r>
              <a:rPr lang="en-US" dirty="0" smtClean="0"/>
              <a:t>-type fits in progress</a:t>
            </a:r>
          </a:p>
          <a:p>
            <a:pPr lvl="1"/>
            <a:r>
              <a:rPr lang="en-US" dirty="0" smtClean="0"/>
              <a:t>(add a C</a:t>
            </a:r>
            <a:r>
              <a:rPr lang="en-US" baseline="30000" dirty="0" smtClean="0"/>
              <a:t>DVCS</a:t>
            </a:r>
            <a:r>
              <a:rPr lang="en-US" dirty="0" smtClean="0"/>
              <a:t> term)</a:t>
            </a:r>
          </a:p>
          <a:p>
            <a:pPr lvl="1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8368" y="6548550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Slide from C. </a:t>
            </a:r>
            <a:r>
              <a:rPr lang="en-US" sz="1200" dirty="0" err="1" smtClean="0"/>
              <a:t>Desnault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10122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3731</TotalTime>
  <Words>1591</Words>
  <Application>Microsoft Macintosh PowerPoint</Application>
  <PresentationFormat>On-screen Show (4:3)</PresentationFormat>
  <Paragraphs>226</Paragraphs>
  <Slides>26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Equation</vt:lpstr>
      <vt:lpstr>DVCS in Hall A: early 12 GeV experiment</vt:lpstr>
      <vt:lpstr>Why us first?? </vt:lpstr>
      <vt:lpstr>Generalized Parton Distributions</vt:lpstr>
      <vt:lpstr>Measuring Deeply Virtual Compton Scattering</vt:lpstr>
      <vt:lpstr>Dedicated apparatus for cross-section measurement  </vt:lpstr>
      <vt:lpstr>Exclusivity </vt:lpstr>
      <vt:lpstr>Proton experiment          PRL 97: 262002 (2006) </vt:lpstr>
      <vt:lpstr> Second generation experiments  (data taken in 2010)       </vt:lpstr>
      <vt:lpstr>Extracting Compton form factor from the data</vt:lpstr>
      <vt:lpstr>PowerPoint Presentation</vt:lpstr>
      <vt:lpstr>PowerPoint Presentation</vt:lpstr>
      <vt:lpstr>PowerPoint Presentation</vt:lpstr>
      <vt:lpstr>DVCS with High Resolution Spectrometers: Hall A and C</vt:lpstr>
      <vt:lpstr>Moving to Hall C and joining the NPS collaboration</vt:lpstr>
      <vt:lpstr>DVCS in Hall A: early 12 GeV experiment</vt:lpstr>
      <vt:lpstr>Back up slides</vt:lpstr>
      <vt:lpstr>From GPDs to observables</vt:lpstr>
      <vt:lpstr>Sensitivities to GPDs</vt:lpstr>
      <vt:lpstr> Neutron experiment         PRL 99: 242501 (2007) </vt:lpstr>
      <vt:lpstr>GPD fitters, eg: Moutarde, Phys Rev D 79:094021(2009)</vt:lpstr>
      <vt:lpstr>PowerPoint Presentation</vt:lpstr>
      <vt:lpstr>PowerPoint Presentation</vt:lpstr>
      <vt:lpstr>Improved dedicated equipment:  expanded calorimeter and ancillary electronics</vt:lpstr>
      <vt:lpstr>Dedicated apparatus for cross-section measurement  in  Hall A/Jlab (2005 experiment)</vt:lpstr>
      <vt:lpstr>Proton experiment          PRL 97: 262002 (2006) </vt:lpstr>
      <vt:lpstr>Second generation: Online Data quality</vt:lpstr>
    </vt:vector>
  </TitlesOfParts>
  <Company>Ohio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Deeply Virtual Compton Scattering</dc:title>
  <dc:creator>Julie Roche</dc:creator>
  <cp:lastModifiedBy>Julie  Roche</cp:lastModifiedBy>
  <cp:revision>341</cp:revision>
  <cp:lastPrinted>2014-06-02T14:47:39Z</cp:lastPrinted>
  <dcterms:created xsi:type="dcterms:W3CDTF">2012-04-10T14:46:19Z</dcterms:created>
  <dcterms:modified xsi:type="dcterms:W3CDTF">2014-06-02T16:39:20Z</dcterms:modified>
</cp:coreProperties>
</file>