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61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83" r:id="rId11"/>
    <p:sldId id="266" r:id="rId12"/>
    <p:sldId id="267" r:id="rId13"/>
    <p:sldId id="268" r:id="rId14"/>
    <p:sldId id="270" r:id="rId15"/>
    <p:sldId id="284" r:id="rId16"/>
    <p:sldId id="272" r:id="rId17"/>
    <p:sldId id="278" r:id="rId18"/>
    <p:sldId id="276" r:id="rId19"/>
    <p:sldId id="273" r:id="rId20"/>
    <p:sldId id="271" r:id="rId21"/>
    <p:sldId id="274" r:id="rId22"/>
    <p:sldId id="275" r:id="rId23"/>
    <p:sldId id="280" r:id="rId24"/>
    <p:sldId id="285" r:id="rId25"/>
    <p:sldId id="269" r:id="rId26"/>
    <p:sldId id="282" r:id="rId27"/>
    <p:sldId id="281" r:id="rId28"/>
    <p:sldId id="286" r:id="rId29"/>
    <p:sldId id="287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7C80"/>
    <a:srgbClr val="FF9900"/>
    <a:srgbClr val="8080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96" autoAdjust="0"/>
  </p:normalViewPr>
  <p:slideViewPr>
    <p:cSldViewPr>
      <p:cViewPr>
        <p:scale>
          <a:sx n="70" d="100"/>
          <a:sy n="70" d="100"/>
        </p:scale>
        <p:origin x="-59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78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FCD7-C713-4D7E-84D8-D8FE62D5551E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FDA0-00A9-4718-B521-5A317CA369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78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FDA0-00A9-4718-B521-5A317CA3699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50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FDA0-00A9-4718-B521-5A317CA36999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14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FDA0-00A9-4718-B521-5A317CA3699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34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28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05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8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09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54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2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7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04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44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1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FDBB-9E26-4C18-BBEF-C168E0F88189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1C0FB-BF73-44B2-BC56-C33DC8A61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4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0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4145" y="1340768"/>
            <a:ext cx="7772400" cy="1470025"/>
          </a:xfr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 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ark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photon »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searches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at Jefferson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Lab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Georgia" panose="02040502050405020303" pitchFamily="18" charset="0"/>
              </a:rPr>
              <a:t>APEX (Hall A)</a:t>
            </a:r>
          </a:p>
          <a:p>
            <a:r>
              <a:rPr lang="fr-FR" b="1" dirty="0" smtClean="0">
                <a:latin typeface="Georgia" panose="02040502050405020303" pitchFamily="18" charset="0"/>
              </a:rPr>
              <a:t>HPS (Hall B)</a:t>
            </a:r>
          </a:p>
          <a:p>
            <a:r>
              <a:rPr lang="fr-FR" b="1" dirty="0" err="1" smtClean="0">
                <a:latin typeface="Georgia" panose="02040502050405020303" pitchFamily="18" charset="0"/>
              </a:rPr>
              <a:t>DarkLight</a:t>
            </a:r>
            <a:r>
              <a:rPr lang="fr-FR" b="1" dirty="0" smtClean="0">
                <a:latin typeface="Georgia" panose="02040502050405020303" pitchFamily="18" charset="0"/>
              </a:rPr>
              <a:t> (FEL)</a:t>
            </a:r>
            <a:endParaRPr lang="fr-FR" b="1" dirty="0">
              <a:latin typeface="Georgia" panose="02040502050405020303" pitchFamily="18" charset="0"/>
            </a:endParaRPr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-151830" y="6399213"/>
            <a:ext cx="9404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r-FR" sz="1600" dirty="0">
                <a:solidFill>
                  <a:srgbClr val="FF00FF"/>
                </a:solidFill>
                <a:latin typeface="Book Antiqua" pitchFamily="18" charset="0"/>
              </a:rPr>
              <a:t>Michel </a:t>
            </a:r>
            <a:r>
              <a:rPr lang="en-GB" altLang="fr-FR" sz="1600" dirty="0" smtClean="0">
                <a:solidFill>
                  <a:srgbClr val="FF00FF"/>
                </a:solidFill>
                <a:latin typeface="Book Antiqua" pitchFamily="18" charset="0"/>
              </a:rPr>
              <a:t>Garçon                                 </a:t>
            </a:r>
            <a:r>
              <a:rPr lang="en-GB" altLang="fr-FR" sz="1600" b="0" dirty="0" smtClean="0">
                <a:solidFill>
                  <a:srgbClr val="FF00FF"/>
                </a:solidFill>
                <a:latin typeface="Book Antiqua" pitchFamily="18" charset="0"/>
              </a:rPr>
              <a:t>                                </a:t>
            </a:r>
            <a:r>
              <a:rPr lang="en-GB" altLang="fr-FR" sz="1600" b="0" dirty="0" err="1">
                <a:solidFill>
                  <a:srgbClr val="FF00FF"/>
                </a:solidFill>
                <a:latin typeface="Book Antiqua" pitchFamily="18" charset="0"/>
              </a:rPr>
              <a:t>JLab</a:t>
            </a:r>
            <a:r>
              <a:rPr lang="en-GB" altLang="fr-FR" sz="1600" b="0" dirty="0">
                <a:solidFill>
                  <a:srgbClr val="FF00FF"/>
                </a:solidFill>
                <a:latin typeface="Book Antiqua" pitchFamily="18" charset="0"/>
              </a:rPr>
              <a:t> Users Group Annual Workshop, June </a:t>
            </a:r>
            <a:r>
              <a:rPr lang="en-GB" altLang="fr-FR" sz="1600" b="0" dirty="0" smtClean="0">
                <a:solidFill>
                  <a:srgbClr val="FF00FF"/>
                </a:solidFill>
                <a:latin typeface="Book Antiqua" pitchFamily="18" charset="0"/>
              </a:rPr>
              <a:t>2014</a:t>
            </a:r>
            <a:endParaRPr lang="en-GB" altLang="fr-FR" sz="1600" b="0" dirty="0">
              <a:solidFill>
                <a:srgbClr val="FF00FF"/>
              </a:solidFill>
              <a:latin typeface="Book Antiqua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21386"/>
            <a:ext cx="1740539" cy="5439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02259"/>
            <a:ext cx="710086" cy="8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7524328" y="836712"/>
            <a:ext cx="1628972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4000" b="1" dirty="0">
                <a:solidFill>
                  <a:srgbClr val="DA0B00"/>
                </a:solidFill>
                <a:latin typeface="Apple Chancery" charset="0"/>
              </a:rPr>
              <a:t>APEX</a:t>
            </a:r>
            <a:endParaRPr lang="en-US" altLang="fr-FR" sz="4000" b="1" dirty="0">
              <a:latin typeface="Apple Chancery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A’ </a:t>
            </a:r>
            <a:r>
              <a:rPr lang="fr-FR" sz="3600" dirty="0" err="1" smtClean="0">
                <a:solidFill>
                  <a:schemeClr val="bg1"/>
                </a:solidFill>
              </a:rPr>
              <a:t>experiment</a:t>
            </a:r>
            <a:r>
              <a:rPr lang="fr-FR" sz="3600" dirty="0" smtClean="0">
                <a:solidFill>
                  <a:schemeClr val="bg1"/>
                </a:solidFill>
              </a:rPr>
              <a:t> (APEX)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71600" y="170080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After</a:t>
            </a:r>
            <a:r>
              <a:rPr lang="fr-FR" sz="2000" dirty="0" smtClean="0"/>
              <a:t> </a:t>
            </a:r>
            <a:r>
              <a:rPr lang="fr-FR" sz="2000" dirty="0" err="1" smtClean="0"/>
              <a:t>successfull</a:t>
            </a:r>
            <a:r>
              <a:rPr lang="fr-FR" sz="2000" dirty="0" smtClean="0"/>
              <a:t> test </a:t>
            </a:r>
            <a:r>
              <a:rPr lang="fr-FR" sz="2000" dirty="0" err="1" smtClean="0"/>
              <a:t>run</a:t>
            </a:r>
            <a:r>
              <a:rPr lang="fr-FR" sz="2000" dirty="0" smtClean="0"/>
              <a:t> and first publication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4796" y="6516051"/>
            <a:ext cx="910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 smtClean="0">
                <a:solidFill>
                  <a:srgbClr val="CC00CC"/>
                </a:solidFill>
              </a:rPr>
              <a:t>Abrahamyan</a:t>
            </a:r>
            <a:r>
              <a:rPr lang="fr-FR" sz="1400" dirty="0" smtClean="0">
                <a:solidFill>
                  <a:srgbClr val="CC00CC"/>
                </a:solidFill>
              </a:rPr>
              <a:t> et al., PRL 107 (2011) 191804</a:t>
            </a:r>
            <a:endParaRPr lang="fr-FR" sz="1400" dirty="0">
              <a:solidFill>
                <a:srgbClr val="CC00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365970"/>
            <a:ext cx="43148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35222"/>
            <a:ext cx="5400600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5157192"/>
            <a:ext cx="37444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Multi-foil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minimizes</a:t>
            </a:r>
            <a:r>
              <a:rPr lang="fr-FR" dirty="0" smtClean="0"/>
              <a:t> multiple </a:t>
            </a:r>
            <a:r>
              <a:rPr lang="fr-FR" dirty="0" err="1" smtClean="0"/>
              <a:t>scattering</a:t>
            </a:r>
            <a:r>
              <a:rPr lang="fr-FR" dirty="0" smtClean="0"/>
              <a:t> and </a:t>
            </a:r>
            <a:r>
              <a:rPr lang="fr-FR" dirty="0" err="1" smtClean="0"/>
              <a:t>increases</a:t>
            </a:r>
            <a:r>
              <a:rPr lang="fr-FR" dirty="0" smtClean="0"/>
              <a:t> mass </a:t>
            </a:r>
            <a:r>
              <a:rPr lang="fr-FR" dirty="0" err="1" smtClean="0"/>
              <a:t>coverage</a:t>
            </a:r>
            <a:r>
              <a:rPr lang="fr-FR" dirty="0" smtClean="0"/>
              <a:t> per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628800"/>
            <a:ext cx="4176464" cy="923330"/>
          </a:xfrm>
          <a:prstGeom prst="rect">
            <a:avLst/>
          </a:prstGeom>
          <a:solidFill>
            <a:schemeClr val="bg1"/>
          </a:solidFill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Spectrometer</a:t>
            </a:r>
            <a:r>
              <a:rPr lang="fr-FR" dirty="0" smtClean="0"/>
              <a:t> central </a:t>
            </a:r>
            <a:r>
              <a:rPr lang="fr-FR" dirty="0" err="1" smtClean="0"/>
              <a:t>momentum</a:t>
            </a:r>
            <a:r>
              <a:rPr lang="fr-FR" dirty="0" smtClean="0"/>
              <a:t> at E</a:t>
            </a:r>
            <a:r>
              <a:rPr lang="fr-FR" baseline="-25000" dirty="0" smtClean="0"/>
              <a:t>0</a:t>
            </a:r>
            <a:r>
              <a:rPr lang="fr-FR" dirty="0" smtClean="0"/>
              <a:t>/2 + septum </a:t>
            </a:r>
            <a:r>
              <a:rPr lang="fr-FR" dirty="0" err="1" smtClean="0"/>
              <a:t>magnet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angle </a:t>
            </a:r>
            <a:r>
              <a:rPr lang="fr-FR" dirty="0" err="1" smtClean="0"/>
              <a:t>coverage</a:t>
            </a:r>
            <a:r>
              <a:rPr lang="fr-FR" dirty="0" smtClean="0"/>
              <a:t> </a:t>
            </a:r>
            <a:r>
              <a:rPr lang="fr-FR" dirty="0" err="1" smtClean="0"/>
              <a:t>maximizes</a:t>
            </a:r>
            <a:r>
              <a:rPr lang="fr-FR" dirty="0" smtClean="0"/>
              <a:t> signal </a:t>
            </a:r>
            <a:r>
              <a:rPr lang="fr-FR" dirty="0" err="1" smtClean="0"/>
              <a:t>acceptance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948264" y="3356992"/>
            <a:ext cx="201622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SciFi</a:t>
            </a:r>
            <a:r>
              <a:rPr lang="fr-FR" dirty="0" smtClean="0"/>
              <a:t> detectors for </a:t>
            </a:r>
            <a:r>
              <a:rPr lang="fr-FR" dirty="0" err="1" smtClean="0"/>
              <a:t>optimized</a:t>
            </a:r>
            <a:r>
              <a:rPr lang="fr-FR" dirty="0" smtClean="0"/>
              <a:t> </a:t>
            </a:r>
            <a:r>
              <a:rPr lang="fr-FR" dirty="0" err="1" smtClean="0"/>
              <a:t>optics</a:t>
            </a:r>
            <a:r>
              <a:rPr lang="fr-FR" dirty="0" smtClean="0"/>
              <a:t> calibration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984776" y="4725144"/>
            <a:ext cx="21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Selective</a:t>
            </a:r>
            <a:r>
              <a:rPr lang="fr-FR" dirty="0" smtClean="0"/>
              <a:t> </a:t>
            </a:r>
            <a:r>
              <a:rPr lang="fr-FR" dirty="0" err="1" smtClean="0"/>
              <a:t>coincidence</a:t>
            </a:r>
            <a:r>
              <a:rPr lang="fr-FR" dirty="0" smtClean="0"/>
              <a:t> trigger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el-GR" dirty="0" smtClean="0"/>
              <a:t>π</a:t>
            </a:r>
            <a:r>
              <a:rPr lang="fr-FR" baseline="30000" dirty="0" smtClean="0"/>
              <a:t>+</a:t>
            </a:r>
            <a:r>
              <a:rPr lang="fr-FR" dirty="0" smtClean="0"/>
              <a:t> rejection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020272" y="1628800"/>
            <a:ext cx="194421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VDC </a:t>
            </a:r>
            <a:r>
              <a:rPr lang="fr-FR" dirty="0" err="1" smtClean="0"/>
              <a:t>operation</a:t>
            </a:r>
            <a:r>
              <a:rPr lang="fr-FR" dirty="0" smtClean="0"/>
              <a:t> and </a:t>
            </a:r>
            <a:r>
              <a:rPr lang="fr-FR" dirty="0" err="1" smtClean="0"/>
              <a:t>track</a:t>
            </a:r>
            <a:r>
              <a:rPr lang="fr-FR" dirty="0" smtClean="0"/>
              <a:t> reconstruction at 5 MHz </a:t>
            </a:r>
          </a:p>
          <a:p>
            <a:pPr algn="ctr"/>
            <a:r>
              <a:rPr lang="fr-FR" dirty="0" smtClean="0"/>
              <a:t>(75 kHz/</a:t>
            </a:r>
            <a:r>
              <a:rPr lang="fr-FR" dirty="0" err="1" smtClean="0"/>
              <a:t>wire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6516052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Hall A, </a:t>
            </a:r>
            <a:r>
              <a:rPr lang="fr-FR" dirty="0" smtClean="0">
                <a:solidFill>
                  <a:srgbClr val="CC00CC"/>
                </a:solidFill>
              </a:rPr>
              <a:t>E12-10-009, R. Essig, P. Schuster, N. </a:t>
            </a:r>
            <a:r>
              <a:rPr lang="fr-FR" dirty="0" err="1" smtClean="0">
                <a:solidFill>
                  <a:srgbClr val="CC00CC"/>
                </a:solidFill>
              </a:rPr>
              <a:t>Toro</a:t>
            </a:r>
            <a:r>
              <a:rPr lang="fr-FR" dirty="0">
                <a:solidFill>
                  <a:srgbClr val="CC00CC"/>
                </a:solidFill>
              </a:rPr>
              <a:t> </a:t>
            </a:r>
            <a:r>
              <a:rPr lang="fr-FR" dirty="0" smtClean="0">
                <a:solidFill>
                  <a:srgbClr val="CC00CC"/>
                </a:solidFill>
              </a:rPr>
              <a:t>&amp; B. </a:t>
            </a:r>
            <a:r>
              <a:rPr lang="fr-FR" dirty="0" err="1" smtClean="0">
                <a:solidFill>
                  <a:srgbClr val="CC00CC"/>
                </a:solidFill>
              </a:rPr>
              <a:t>Wojtsekhowski</a:t>
            </a:r>
            <a:r>
              <a:rPr lang="fr-FR" dirty="0" smtClean="0">
                <a:solidFill>
                  <a:srgbClr val="CC00CC"/>
                </a:solidFill>
              </a:rPr>
              <a:t> </a:t>
            </a:r>
            <a:r>
              <a:rPr lang="fr-FR" dirty="0" err="1" smtClean="0">
                <a:solidFill>
                  <a:srgbClr val="CC00CC"/>
                </a:solidFill>
              </a:rPr>
              <a:t>spokespersons</a:t>
            </a:r>
            <a:endParaRPr lang="fr-FR" dirty="0">
              <a:solidFill>
                <a:srgbClr val="CC00CC"/>
              </a:solidFill>
            </a:endParaRPr>
          </a:p>
        </p:txBody>
      </p:sp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7524328" y="836712"/>
            <a:ext cx="1628972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4000" b="1" dirty="0">
                <a:solidFill>
                  <a:srgbClr val="DA0B00"/>
                </a:solidFill>
                <a:latin typeface="Apple Chancery" charset="0"/>
              </a:rPr>
              <a:t>APEX</a:t>
            </a:r>
            <a:endParaRPr lang="en-US" altLang="fr-FR" sz="4000" b="1" dirty="0">
              <a:latin typeface="Apple Chancery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A’ </a:t>
            </a:r>
            <a:r>
              <a:rPr lang="fr-FR" sz="3600" dirty="0" err="1" smtClean="0">
                <a:solidFill>
                  <a:schemeClr val="bg1"/>
                </a:solidFill>
              </a:rPr>
              <a:t>experiment</a:t>
            </a:r>
            <a:r>
              <a:rPr lang="fr-FR" sz="3600" dirty="0" smtClean="0">
                <a:solidFill>
                  <a:schemeClr val="bg1"/>
                </a:solidFill>
              </a:rPr>
              <a:t> (APEX)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PEX iso w tracks 1.emf"/>
          <p:cNvPicPr>
            <a:picLocks noChangeAspect="1"/>
          </p:cNvPicPr>
          <p:nvPr/>
        </p:nvPicPr>
        <p:blipFill>
          <a:blip r:embed="rId2" cstate="print"/>
          <a:srcRect l="19159" t="20000" r="19159" b="20000"/>
          <a:stretch>
            <a:fillRect/>
          </a:stretch>
        </p:blipFill>
        <p:spPr>
          <a:xfrm>
            <a:off x="377521" y="4114800"/>
            <a:ext cx="2448000" cy="183600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736304" cy="21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1529199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6412"/>
            <a:ext cx="2147146" cy="15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With Carbon foils from Philip Schuster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4113786"/>
            <a:ext cx="1376621" cy="1835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98930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43" y="4780824"/>
            <a:ext cx="2094537" cy="161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60983"/>
            <a:ext cx="2016224" cy="15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766857" y="6309319"/>
            <a:ext cx="226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>
                <a:solidFill>
                  <a:srgbClr val="FF0000"/>
                </a:solidFill>
              </a:rPr>
              <a:t>Concidence</a:t>
            </a:r>
            <a:r>
              <a:rPr lang="fr-FR" sz="1400" i="1" dirty="0" smtClean="0">
                <a:solidFill>
                  <a:srgbClr val="FF0000"/>
                </a:solidFill>
              </a:rPr>
              <a:t> </a:t>
            </a:r>
            <a:r>
              <a:rPr lang="fr-FR" sz="1400" i="1" dirty="0" err="1" smtClean="0">
                <a:solidFill>
                  <a:srgbClr val="FF0000"/>
                </a:solidFill>
              </a:rPr>
              <a:t>window</a:t>
            </a:r>
            <a:r>
              <a:rPr lang="fr-FR" sz="1400" i="1" dirty="0" smtClean="0">
                <a:solidFill>
                  <a:srgbClr val="FF0000"/>
                </a:solidFill>
              </a:rPr>
              <a:t> 10 ns</a:t>
            </a:r>
          </a:p>
          <a:p>
            <a:pPr algn="r"/>
            <a:r>
              <a:rPr lang="fr-FR" sz="1400" i="1" dirty="0" smtClean="0">
                <a:solidFill>
                  <a:srgbClr val="0070C0"/>
                </a:solidFill>
              </a:rPr>
              <a:t>(20 ns online)</a:t>
            </a:r>
            <a:endParaRPr lang="fr-FR" sz="1400" i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24228" y="2473151"/>
            <a:ext cx="255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>
                <a:solidFill>
                  <a:srgbClr val="FF0000"/>
                </a:solidFill>
              </a:rPr>
              <a:t>Track</a:t>
            </a:r>
            <a:r>
              <a:rPr lang="fr-FR" sz="1400" i="1" dirty="0" smtClean="0">
                <a:solidFill>
                  <a:srgbClr val="FF0000"/>
                </a:solidFill>
              </a:rPr>
              <a:t> </a:t>
            </a:r>
            <a:r>
              <a:rPr lang="fr-FR" sz="1400" i="1" dirty="0" err="1" smtClean="0">
                <a:solidFill>
                  <a:srgbClr val="FF0000"/>
                </a:solidFill>
              </a:rPr>
              <a:t>losses</a:t>
            </a:r>
            <a:r>
              <a:rPr lang="fr-FR" sz="1400" i="1" dirty="0" smtClean="0">
                <a:solidFill>
                  <a:srgbClr val="FF0000"/>
                </a:solidFill>
              </a:rPr>
              <a:t> vs rate (MHz)</a:t>
            </a:r>
            <a:endParaRPr lang="fr-FR" sz="1400" i="1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2466206" cy="161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508104" y="455160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>
                <a:solidFill>
                  <a:srgbClr val="FF0000"/>
                </a:solidFill>
              </a:rPr>
              <a:t>Scintillating</a:t>
            </a:r>
            <a:r>
              <a:rPr lang="fr-FR" sz="1400" i="1" dirty="0" smtClean="0">
                <a:solidFill>
                  <a:srgbClr val="FF0000"/>
                </a:solidFill>
              </a:rPr>
              <a:t> </a:t>
            </a:r>
            <a:r>
              <a:rPr lang="fr-FR" sz="1400" i="1" dirty="0" err="1" smtClean="0">
                <a:solidFill>
                  <a:srgbClr val="FF0000"/>
                </a:solidFill>
              </a:rPr>
              <a:t>Fiber</a:t>
            </a:r>
            <a:r>
              <a:rPr lang="fr-FR" sz="1400" i="1" dirty="0" smtClean="0">
                <a:solidFill>
                  <a:srgbClr val="FF0000"/>
                </a:solidFill>
              </a:rPr>
              <a:t> Detector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1580" y="3140968"/>
            <a:ext cx="22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HRS quads </a:t>
            </a:r>
            <a:r>
              <a:rPr lang="fr-FR" sz="1400" i="1" dirty="0" smtClean="0">
                <a:solidFill>
                  <a:srgbClr val="FF0000"/>
                </a:solidFill>
                <a:latin typeface="Calibri"/>
              </a:rPr>
              <a:t>→ +/- 12.5°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55576" y="3140968"/>
            <a:ext cx="22682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+ septum     </a:t>
            </a:r>
            <a:r>
              <a:rPr lang="fr-FR" sz="1400" i="1" dirty="0" smtClean="0">
                <a:solidFill>
                  <a:srgbClr val="FF0000"/>
                </a:solidFill>
                <a:latin typeface="Calibri"/>
              </a:rPr>
              <a:t>→ +/- 5°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67744" y="5877272"/>
            <a:ext cx="22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>
                <a:solidFill>
                  <a:srgbClr val="FF0000"/>
                </a:solidFill>
              </a:rPr>
              <a:t>Targets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APEX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908720"/>
            <a:ext cx="2745305" cy="227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1304452"/>
            <a:ext cx="4014758" cy="401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79712" y="5373216"/>
            <a:ext cx="62646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A/B/C/D : 2.2/4.4/1.1/3.3 </a:t>
            </a:r>
            <a:r>
              <a:rPr lang="fr-FR" dirty="0" err="1" smtClean="0"/>
              <a:t>GeV</a:t>
            </a:r>
            <a:endParaRPr lang="fr-FR" dirty="0" smtClean="0"/>
          </a:p>
          <a:p>
            <a:pPr algn="r"/>
            <a:r>
              <a:rPr lang="fr-FR" dirty="0" smtClean="0"/>
              <a:t>                                       </a:t>
            </a:r>
            <a:r>
              <a:rPr lang="fr-FR" sz="2000" dirty="0" smtClean="0"/>
              <a:t>41 </a:t>
            </a:r>
            <a:r>
              <a:rPr lang="fr-FR" sz="2000" dirty="0" err="1" smtClean="0"/>
              <a:t>days</a:t>
            </a:r>
            <a:endParaRPr lang="fr-FR" sz="2000" dirty="0" smtClean="0"/>
          </a:p>
          <a:p>
            <a:endParaRPr lang="fr-FR" sz="2000" dirty="0"/>
          </a:p>
          <a:p>
            <a:pPr algn="r"/>
            <a:r>
              <a:rPr lang="fr-FR" sz="2000" dirty="0" err="1" smtClean="0"/>
              <a:t>Ready</a:t>
            </a:r>
            <a:r>
              <a:rPr lang="fr-FR" sz="2000" dirty="0" smtClean="0"/>
              <a:t> </a:t>
            </a:r>
            <a:r>
              <a:rPr lang="fr-FR" sz="2000" dirty="0" err="1" smtClean="0"/>
              <a:t>early</a:t>
            </a:r>
            <a:r>
              <a:rPr lang="fr-FR" sz="2000" dirty="0" smtClean="0"/>
              <a:t> 2015, </a:t>
            </a:r>
            <a:r>
              <a:rPr lang="fr-FR" sz="2000" dirty="0" err="1" smtClean="0"/>
              <a:t>awaiting</a:t>
            </a:r>
            <a:r>
              <a:rPr lang="fr-FR" sz="2000" dirty="0" smtClean="0"/>
              <a:t> </a:t>
            </a:r>
            <a:r>
              <a:rPr lang="fr-FR" sz="2000" dirty="0" err="1" smtClean="0"/>
              <a:t>scheduling</a:t>
            </a:r>
            <a:r>
              <a:rPr lang="fr-FR" sz="2000" dirty="0" smtClean="0"/>
              <a:t> </a:t>
            </a: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7524328" y="836712"/>
            <a:ext cx="1628972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4000" b="1" dirty="0">
                <a:solidFill>
                  <a:srgbClr val="DA0B00"/>
                </a:solidFill>
                <a:latin typeface="Apple Chancery" charset="0"/>
              </a:rPr>
              <a:t>APEX</a:t>
            </a:r>
            <a:endParaRPr lang="en-US" altLang="fr-FR" sz="4000" b="1" dirty="0">
              <a:latin typeface="Apple Chancery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APEX </a:t>
            </a:r>
            <a:r>
              <a:rPr lang="fr-FR" sz="3600" dirty="0" err="1" smtClean="0">
                <a:solidFill>
                  <a:schemeClr val="bg1"/>
                </a:solidFill>
              </a:rPr>
              <a:t>run</a:t>
            </a:r>
            <a:r>
              <a:rPr lang="fr-FR" sz="3600" dirty="0" smtClean="0">
                <a:solidFill>
                  <a:schemeClr val="bg1"/>
                </a:solidFill>
              </a:rPr>
              <a:t> plan and </a:t>
            </a:r>
            <a:r>
              <a:rPr lang="fr-FR" sz="3600" dirty="0" err="1" smtClean="0">
                <a:solidFill>
                  <a:schemeClr val="bg1"/>
                </a:solidFill>
              </a:rPr>
              <a:t>expected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sensitivity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60232" y="3139120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7C80"/>
                </a:solidFill>
              </a:rPr>
              <a:t>(</a:t>
            </a:r>
            <a:r>
              <a:rPr lang="el-GR" i="1" dirty="0" smtClean="0">
                <a:solidFill>
                  <a:srgbClr val="FF7C80"/>
                </a:solidFill>
              </a:rPr>
              <a:t>α</a:t>
            </a:r>
            <a:r>
              <a:rPr lang="fr-FR" i="1" dirty="0" smtClean="0">
                <a:solidFill>
                  <a:srgbClr val="FF7C80"/>
                </a:solidFill>
              </a:rPr>
              <a:t>’/</a:t>
            </a:r>
            <a:r>
              <a:rPr lang="el-GR" i="1" dirty="0" smtClean="0">
                <a:solidFill>
                  <a:srgbClr val="FF7C80"/>
                </a:solidFill>
              </a:rPr>
              <a:t>α</a:t>
            </a:r>
            <a:r>
              <a:rPr lang="fr-FR" i="1" dirty="0" smtClean="0">
                <a:solidFill>
                  <a:srgbClr val="FF7C80"/>
                </a:solidFill>
              </a:rPr>
              <a:t> = </a:t>
            </a:r>
            <a:r>
              <a:rPr lang="el-GR" i="1" dirty="0" smtClean="0">
                <a:solidFill>
                  <a:srgbClr val="FF7C80"/>
                </a:solidFill>
              </a:rPr>
              <a:t>ε</a:t>
            </a:r>
            <a:r>
              <a:rPr lang="fr-FR" i="1" baseline="30000" dirty="0" smtClean="0">
                <a:solidFill>
                  <a:srgbClr val="FF7C80"/>
                </a:solidFill>
              </a:rPr>
              <a:t>2</a:t>
            </a:r>
            <a:r>
              <a:rPr lang="fr-FR" i="1" dirty="0" smtClean="0">
                <a:solidFill>
                  <a:srgbClr val="FF7C80"/>
                </a:solidFill>
              </a:rPr>
              <a:t>)</a:t>
            </a:r>
            <a:endParaRPr lang="fr-FR" i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1371575" cy="6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Heavy Photon </a:t>
            </a:r>
            <a:r>
              <a:rPr lang="fr-FR" sz="3600" dirty="0" err="1" smtClean="0">
                <a:solidFill>
                  <a:schemeClr val="bg1"/>
                </a:solidFill>
              </a:rPr>
              <a:t>Search</a:t>
            </a:r>
            <a:r>
              <a:rPr lang="fr-FR" sz="3600" dirty="0" smtClean="0">
                <a:solidFill>
                  <a:schemeClr val="bg1"/>
                </a:solidFill>
              </a:rPr>
              <a:t> (HPS)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92" y="4077072"/>
            <a:ext cx="910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rgbClr val="CC00CC"/>
                </a:solidFill>
              </a:rPr>
              <a:t>NIM </a:t>
            </a:r>
            <a:r>
              <a:rPr lang="fr-FR" sz="1400" dirty="0" err="1" smtClean="0">
                <a:solidFill>
                  <a:srgbClr val="CC00CC"/>
                </a:solidFill>
              </a:rPr>
              <a:t>paper</a:t>
            </a:r>
            <a:r>
              <a:rPr lang="fr-FR" sz="1400" dirty="0" smtClean="0">
                <a:solidFill>
                  <a:srgbClr val="CC00CC"/>
                </a:solidFill>
              </a:rPr>
              <a:t> to </a:t>
            </a:r>
            <a:r>
              <a:rPr lang="fr-FR" sz="1400" dirty="0" err="1" smtClean="0">
                <a:solidFill>
                  <a:srgbClr val="CC00CC"/>
                </a:solidFill>
              </a:rPr>
              <a:t>be</a:t>
            </a:r>
            <a:r>
              <a:rPr lang="fr-FR" sz="1400" dirty="0" smtClean="0">
                <a:solidFill>
                  <a:srgbClr val="CC00CC"/>
                </a:solidFill>
              </a:rPr>
              <a:t> </a:t>
            </a:r>
            <a:r>
              <a:rPr lang="fr-FR" sz="1400" dirty="0" err="1" smtClean="0">
                <a:solidFill>
                  <a:srgbClr val="CC00CC"/>
                </a:solidFill>
              </a:rPr>
              <a:t>submitted</a:t>
            </a:r>
            <a:r>
              <a:rPr lang="fr-FR" sz="1400" dirty="0" smtClean="0">
                <a:solidFill>
                  <a:srgbClr val="CC00CC"/>
                </a:solidFill>
              </a:rPr>
              <a:t> </a:t>
            </a:r>
            <a:r>
              <a:rPr lang="fr-FR" sz="1400" dirty="0" err="1" smtClean="0">
                <a:solidFill>
                  <a:srgbClr val="CC00CC"/>
                </a:solidFill>
              </a:rPr>
              <a:t>very</a:t>
            </a:r>
            <a:r>
              <a:rPr lang="fr-FR" sz="1400" dirty="0" smtClean="0">
                <a:solidFill>
                  <a:srgbClr val="CC00CC"/>
                </a:solidFill>
              </a:rPr>
              <a:t> </a:t>
            </a:r>
            <a:r>
              <a:rPr lang="fr-FR" sz="1400" dirty="0" err="1" smtClean="0">
                <a:solidFill>
                  <a:srgbClr val="CC00CC"/>
                </a:solidFill>
              </a:rPr>
              <a:t>soon</a:t>
            </a:r>
            <a:endParaRPr lang="fr-FR" sz="1400" dirty="0">
              <a:solidFill>
                <a:srgbClr val="CC00CC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1600" y="2485345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After</a:t>
            </a:r>
            <a:r>
              <a:rPr lang="fr-FR" sz="2000" dirty="0" smtClean="0"/>
              <a:t> </a:t>
            </a:r>
            <a:r>
              <a:rPr lang="fr-FR" sz="2000" dirty="0" err="1" smtClean="0"/>
              <a:t>successfull</a:t>
            </a:r>
            <a:r>
              <a:rPr lang="fr-FR" sz="2000" dirty="0" smtClean="0"/>
              <a:t> test </a:t>
            </a:r>
            <a:r>
              <a:rPr lang="fr-FR" sz="2000" dirty="0" err="1" smtClean="0"/>
              <a:t>run</a:t>
            </a:r>
            <a:r>
              <a:rPr lang="fr-FR" sz="2000" dirty="0" smtClean="0"/>
              <a:t> </a:t>
            </a:r>
          </a:p>
          <a:p>
            <a:endParaRPr lang="fr-FR" sz="2000" dirty="0"/>
          </a:p>
          <a:p>
            <a:r>
              <a:rPr lang="fr-FR" sz="2000" dirty="0" smtClean="0"/>
              <a:t>	for validation of background and trigger rates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5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516052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Hall B, </a:t>
            </a:r>
            <a:r>
              <a:rPr lang="fr-FR" dirty="0" smtClean="0">
                <a:solidFill>
                  <a:srgbClr val="CC00CC"/>
                </a:solidFill>
              </a:rPr>
              <a:t>E12-11-006, M. </a:t>
            </a:r>
            <a:r>
              <a:rPr lang="fr-FR" dirty="0" err="1" smtClean="0">
                <a:solidFill>
                  <a:srgbClr val="CC00CC"/>
                </a:solidFill>
              </a:rPr>
              <a:t>Holltrop</a:t>
            </a:r>
            <a:r>
              <a:rPr lang="fr-FR" dirty="0" smtClean="0">
                <a:solidFill>
                  <a:srgbClr val="CC00CC"/>
                </a:solidFill>
              </a:rPr>
              <a:t>, J. Jaros &amp; S. </a:t>
            </a:r>
            <a:r>
              <a:rPr lang="fr-FR" dirty="0" err="1" smtClean="0">
                <a:solidFill>
                  <a:srgbClr val="CC00CC"/>
                </a:solidFill>
              </a:rPr>
              <a:t>Stepanyan</a:t>
            </a:r>
            <a:r>
              <a:rPr lang="fr-FR" dirty="0" smtClean="0">
                <a:solidFill>
                  <a:srgbClr val="CC00CC"/>
                </a:solidFill>
              </a:rPr>
              <a:t> </a:t>
            </a:r>
            <a:r>
              <a:rPr lang="fr-FR" dirty="0" err="1" smtClean="0">
                <a:solidFill>
                  <a:srgbClr val="CC00CC"/>
                </a:solidFill>
              </a:rPr>
              <a:t>spokespersons</a:t>
            </a:r>
            <a:endParaRPr lang="fr-FR" dirty="0">
              <a:solidFill>
                <a:srgbClr val="CC00CC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1371575" cy="6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69" descr="Screen Shot 2014-05-09 at 9.04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8" y="2642688"/>
            <a:ext cx="8871688" cy="28115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TextBox 114"/>
          <p:cNvSpPr txBox="1">
            <a:spLocks noChangeArrowheads="1"/>
          </p:cNvSpPr>
          <p:nvPr/>
        </p:nvSpPr>
        <p:spPr bwMode="auto">
          <a:xfrm>
            <a:off x="2591780" y="5004175"/>
            <a:ext cx="128714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rgbClr val="224B50"/>
                </a:solidFill>
              </a:rPr>
              <a:t>W</a:t>
            </a:r>
            <a:r>
              <a:rPr lang="en-US" altLang="fr-FR" sz="2000" dirty="0" smtClean="0">
                <a:solidFill>
                  <a:srgbClr val="224B50"/>
                </a:solidFill>
              </a:rPr>
              <a:t> </a:t>
            </a:r>
            <a:r>
              <a:rPr lang="en-US" altLang="fr-FR" sz="2000" dirty="0">
                <a:solidFill>
                  <a:srgbClr val="224B50"/>
                </a:solidFill>
              </a:rPr>
              <a:t>Target</a:t>
            </a:r>
          </a:p>
        </p:txBody>
      </p:sp>
      <p:sp>
        <p:nvSpPr>
          <p:cNvPr id="12" name="TextBox 125"/>
          <p:cNvSpPr txBox="1">
            <a:spLocks noChangeArrowheads="1"/>
          </p:cNvSpPr>
          <p:nvPr/>
        </p:nvSpPr>
        <p:spPr bwMode="auto">
          <a:xfrm>
            <a:off x="7092280" y="2699628"/>
            <a:ext cx="189021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 smtClean="0">
                <a:solidFill>
                  <a:srgbClr val="224B50"/>
                </a:solidFill>
              </a:rPr>
              <a:t>Chicane </a:t>
            </a:r>
            <a:r>
              <a:rPr lang="en-US" altLang="fr-FR" sz="1800" dirty="0">
                <a:solidFill>
                  <a:srgbClr val="224B50"/>
                </a:solidFill>
              </a:rPr>
              <a:t>Magnet</a:t>
            </a:r>
          </a:p>
        </p:txBody>
      </p:sp>
      <p:sp>
        <p:nvSpPr>
          <p:cNvPr id="13" name="TextBox 127"/>
          <p:cNvSpPr txBox="1">
            <a:spLocks noChangeArrowheads="1"/>
          </p:cNvSpPr>
          <p:nvPr/>
        </p:nvSpPr>
        <p:spPr bwMode="auto">
          <a:xfrm>
            <a:off x="1331640" y="2668850"/>
            <a:ext cx="232225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rgbClr val="224B50"/>
                </a:solidFill>
              </a:rPr>
              <a:t>Analyzing Magnet</a:t>
            </a:r>
          </a:p>
        </p:txBody>
      </p:sp>
      <p:sp>
        <p:nvSpPr>
          <p:cNvPr id="17" name="TextBox 125"/>
          <p:cNvSpPr txBox="1">
            <a:spLocks noChangeArrowheads="1"/>
          </p:cNvSpPr>
          <p:nvPr/>
        </p:nvSpPr>
        <p:spPr bwMode="auto">
          <a:xfrm>
            <a:off x="170511" y="3676962"/>
            <a:ext cx="192621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 smtClean="0">
                <a:solidFill>
                  <a:srgbClr val="224B50"/>
                </a:solidFill>
              </a:rPr>
              <a:t>Chicane </a:t>
            </a:r>
            <a:r>
              <a:rPr lang="en-US" altLang="fr-FR" sz="1800" dirty="0">
                <a:solidFill>
                  <a:srgbClr val="224B50"/>
                </a:solidFill>
              </a:rPr>
              <a:t>Magnet</a:t>
            </a:r>
          </a:p>
        </p:txBody>
      </p:sp>
      <p:sp>
        <p:nvSpPr>
          <p:cNvPr id="18" name="TextBox 125"/>
          <p:cNvSpPr txBox="1">
            <a:spLocks noChangeArrowheads="1"/>
          </p:cNvSpPr>
          <p:nvPr/>
        </p:nvSpPr>
        <p:spPr bwMode="auto">
          <a:xfrm>
            <a:off x="4391980" y="4604065"/>
            <a:ext cx="82783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 smtClean="0">
                <a:solidFill>
                  <a:srgbClr val="224B50"/>
                </a:solidFill>
              </a:rPr>
              <a:t>SVT</a:t>
            </a:r>
            <a:endParaRPr lang="en-US" altLang="fr-FR" sz="2000" dirty="0">
              <a:solidFill>
                <a:srgbClr val="224B50"/>
              </a:solidFill>
            </a:endParaRPr>
          </a:p>
        </p:txBody>
      </p:sp>
      <p:sp>
        <p:nvSpPr>
          <p:cNvPr id="19" name="TextBox 125"/>
          <p:cNvSpPr txBox="1">
            <a:spLocks noChangeArrowheads="1"/>
          </p:cNvSpPr>
          <p:nvPr/>
        </p:nvSpPr>
        <p:spPr bwMode="auto">
          <a:xfrm>
            <a:off x="5787135" y="4824155"/>
            <a:ext cx="174619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 smtClean="0">
                <a:solidFill>
                  <a:srgbClr val="224B50"/>
                </a:solidFill>
              </a:rPr>
              <a:t>PbWO</a:t>
            </a:r>
            <a:r>
              <a:rPr lang="en-US" altLang="fr-FR" sz="2000" baseline="-25000" dirty="0" smtClean="0">
                <a:solidFill>
                  <a:srgbClr val="224B50"/>
                </a:solidFill>
              </a:rPr>
              <a:t>4</a:t>
            </a:r>
            <a:r>
              <a:rPr lang="en-US" altLang="fr-FR" sz="2000" dirty="0" smtClean="0">
                <a:solidFill>
                  <a:srgbClr val="224B50"/>
                </a:solidFill>
              </a:rPr>
              <a:t> </a:t>
            </a:r>
            <a:r>
              <a:rPr lang="en-US" altLang="fr-FR" sz="2000" dirty="0" err="1" smtClean="0">
                <a:solidFill>
                  <a:srgbClr val="224B50"/>
                </a:solidFill>
              </a:rPr>
              <a:t>ECal</a:t>
            </a:r>
            <a:endParaRPr lang="en-US" altLang="fr-FR" sz="2000" dirty="0">
              <a:solidFill>
                <a:srgbClr val="224B50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Heavy Photon </a:t>
            </a:r>
            <a:r>
              <a:rPr lang="fr-FR" sz="3600" dirty="0" err="1" smtClean="0">
                <a:solidFill>
                  <a:schemeClr val="bg1"/>
                </a:solidFill>
              </a:rPr>
              <a:t>Search</a:t>
            </a:r>
            <a:r>
              <a:rPr lang="fr-FR" sz="3600" dirty="0" smtClean="0">
                <a:solidFill>
                  <a:schemeClr val="bg1"/>
                </a:solidFill>
              </a:rPr>
              <a:t> (HPS)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1371575" cy="6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2" descr="Screen Shot 2014-04-06 at 9.02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0"/>
          <a:stretch>
            <a:fillRect/>
          </a:stretch>
        </p:blipFill>
        <p:spPr bwMode="auto">
          <a:xfrm>
            <a:off x="107504" y="1456288"/>
            <a:ext cx="5719886" cy="274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53" descr="Screen Shot 2014-05-06 at 9.39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44726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2258870"/>
            <a:ext cx="2582793" cy="15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7503" y="4284095"/>
            <a:ext cx="5679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Sensors</a:t>
            </a:r>
            <a:r>
              <a:rPr lang="fr-FR" dirty="0" smtClean="0"/>
              <a:t> 0.5 mm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!</a:t>
            </a:r>
          </a:p>
          <a:p>
            <a:endParaRPr lang="fr-FR" dirty="0"/>
          </a:p>
          <a:p>
            <a:r>
              <a:rPr lang="fr-FR" dirty="0" smtClean="0"/>
              <a:t>First 3 planes </a:t>
            </a:r>
            <a:r>
              <a:rPr lang="el-GR" dirty="0" smtClean="0"/>
              <a:t>σ</a:t>
            </a:r>
            <a:r>
              <a:rPr lang="fr-FR" baseline="-25000" dirty="0" smtClean="0"/>
              <a:t>x</a:t>
            </a:r>
            <a:r>
              <a:rPr lang="fr-FR" dirty="0" smtClean="0"/>
              <a:t> = 60 µm </a:t>
            </a:r>
            <a:r>
              <a:rPr lang="fr-FR" i="1" dirty="0" smtClean="0"/>
              <a:t>for </a:t>
            </a:r>
            <a:r>
              <a:rPr lang="fr-FR" i="1" dirty="0" err="1" smtClean="0"/>
              <a:t>vertexing</a:t>
            </a:r>
            <a:r>
              <a:rPr lang="fr-FR" i="1" dirty="0" smtClean="0"/>
              <a:t> (</a:t>
            </a:r>
            <a:r>
              <a:rPr lang="el-GR" i="1" dirty="0" smtClean="0"/>
              <a:t>σ</a:t>
            </a:r>
            <a:r>
              <a:rPr lang="fr-FR" i="1" baseline="-25000" dirty="0" smtClean="0"/>
              <a:t>z</a:t>
            </a:r>
            <a:r>
              <a:rPr lang="fr-FR" i="1" dirty="0" smtClean="0"/>
              <a:t> </a:t>
            </a:r>
            <a:r>
              <a:rPr lang="fr-FR" i="1" dirty="0"/>
              <a:t>= </a:t>
            </a:r>
            <a:r>
              <a:rPr lang="fr-FR" i="1" dirty="0" smtClean="0"/>
              <a:t>1-5 mm) </a:t>
            </a:r>
          </a:p>
          <a:p>
            <a:endParaRPr lang="fr-FR" dirty="0"/>
          </a:p>
          <a:p>
            <a:r>
              <a:rPr lang="fr-FR" dirty="0" smtClean="0"/>
              <a:t>Planes 4-6:     </a:t>
            </a:r>
            <a:r>
              <a:rPr lang="el-GR" dirty="0" smtClean="0"/>
              <a:t>σ</a:t>
            </a:r>
            <a:r>
              <a:rPr lang="fr-FR" baseline="-25000" dirty="0"/>
              <a:t>x</a:t>
            </a:r>
            <a:r>
              <a:rPr lang="fr-FR" dirty="0"/>
              <a:t> = </a:t>
            </a:r>
            <a:r>
              <a:rPr lang="fr-FR" dirty="0" smtClean="0"/>
              <a:t>180 µm </a:t>
            </a:r>
          </a:p>
          <a:p>
            <a:r>
              <a:rPr lang="fr-FR" i="1" dirty="0" smtClean="0"/>
              <a:t>to </a:t>
            </a:r>
            <a:r>
              <a:rPr lang="fr-FR" i="1" dirty="0" err="1" smtClean="0"/>
              <a:t>complete</a:t>
            </a:r>
            <a:r>
              <a:rPr lang="fr-FR" i="1" dirty="0"/>
              <a:t> </a:t>
            </a:r>
            <a:r>
              <a:rPr lang="fr-FR" i="1" dirty="0" err="1" smtClean="0"/>
              <a:t>momentum</a:t>
            </a:r>
            <a:r>
              <a:rPr lang="fr-FR" i="1" dirty="0" smtClean="0"/>
              <a:t> </a:t>
            </a:r>
            <a:r>
              <a:rPr lang="fr-FR" i="1" dirty="0" err="1" smtClean="0"/>
              <a:t>determination</a:t>
            </a:r>
            <a:endParaRPr lang="fr-FR" i="1" dirty="0" smtClean="0"/>
          </a:p>
          <a:p>
            <a:endParaRPr lang="fr-FR" i="1" dirty="0"/>
          </a:p>
          <a:p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read</a:t>
            </a:r>
            <a:r>
              <a:rPr lang="fr-FR" dirty="0" smtClean="0"/>
              <a:t>-out at 40 MHz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HPS - SVT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2090" y="3789040"/>
            <a:ext cx="270030" cy="31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317305" y="3699030"/>
            <a:ext cx="1845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err="1" smtClean="0">
                <a:solidFill>
                  <a:srgbClr val="FF7C80"/>
                </a:solidFill>
              </a:rPr>
              <a:t>Beam</a:t>
            </a:r>
            <a:r>
              <a:rPr lang="fr-FR" sz="1000" i="1" dirty="0" smtClean="0">
                <a:solidFill>
                  <a:srgbClr val="FF7C80"/>
                </a:solidFill>
              </a:rPr>
              <a:t> 270 x 20 µm</a:t>
            </a:r>
            <a:endParaRPr lang="fr-FR" sz="1000" i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4525963"/>
          </a:xfrm>
        </p:spPr>
        <p:txBody>
          <a:bodyPr/>
          <a:lstStyle/>
          <a:p>
            <a:r>
              <a:rPr lang="fr-FR" sz="2800" dirty="0" err="1" smtClean="0"/>
              <a:t>Provides</a:t>
            </a:r>
            <a:r>
              <a:rPr lang="fr-FR" sz="2800" dirty="0" smtClean="0"/>
              <a:t> trigger and </a:t>
            </a:r>
            <a:r>
              <a:rPr lang="fr-FR" sz="2800" dirty="0" err="1" smtClean="0"/>
              <a:t>other</a:t>
            </a:r>
            <a:r>
              <a:rPr lang="fr-FR" sz="2800" dirty="0" smtClean="0"/>
              <a:t> </a:t>
            </a:r>
            <a:r>
              <a:rPr lang="fr-FR" sz="2800" dirty="0" err="1" smtClean="0"/>
              <a:t>energy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measurement</a:t>
            </a:r>
            <a:endParaRPr lang="fr-FR" sz="2800" dirty="0" smtClean="0"/>
          </a:p>
          <a:p>
            <a:r>
              <a:rPr lang="fr-FR" sz="2800" dirty="0" err="1" smtClean="0"/>
              <a:t>Refurbished</a:t>
            </a:r>
            <a:r>
              <a:rPr lang="fr-FR" sz="2800" dirty="0" smtClean="0"/>
              <a:t>/</a:t>
            </a:r>
            <a:r>
              <a:rPr lang="fr-FR" sz="2800" dirty="0" err="1" smtClean="0"/>
              <a:t>upgraded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CLAS/IC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2400" dirty="0" smtClean="0"/>
              <a:t>- 442 lead tungstate </a:t>
            </a:r>
            <a:r>
              <a:rPr lang="fr-FR" sz="2400" dirty="0" err="1" smtClean="0"/>
              <a:t>crystals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- new 10 mm x 10 mm </a:t>
            </a:r>
            <a:r>
              <a:rPr lang="fr-FR" sz="2400" dirty="0" err="1" smtClean="0"/>
              <a:t>APDs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400" dirty="0" err="1" smtClean="0"/>
              <a:t>lower</a:t>
            </a:r>
            <a:r>
              <a:rPr lang="fr-FR" sz="2400" dirty="0" smtClean="0"/>
              <a:t> noise (~</a:t>
            </a:r>
            <a:r>
              <a:rPr lang="fr-FR" sz="2400" dirty="0"/>
              <a:t> </a:t>
            </a:r>
            <a:r>
              <a:rPr lang="fr-FR" sz="2400" dirty="0" smtClean="0"/>
              <a:t>5 MeV FWHM) </a:t>
            </a:r>
            <a:r>
              <a:rPr lang="fr-FR" sz="2400" dirty="0" err="1" smtClean="0"/>
              <a:t>preamplifiers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- new light-monitoring (LED)</a:t>
            </a:r>
            <a:endParaRPr lang="fr-FR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1371575" cy="6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11560" y="1704229"/>
            <a:ext cx="3557664" cy="1605082"/>
            <a:chOff x="16535400" y="32918400"/>
            <a:chExt cx="9350375" cy="4991317"/>
          </a:xfrm>
        </p:grpSpPr>
        <p:pic>
          <p:nvPicPr>
            <p:cNvPr id="7" name="Picture 1" descr="Screen Shot 2014-05-13 at 1.23.15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5400" y="32918400"/>
              <a:ext cx="935037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7"/>
            <p:cNvCxnSpPr/>
            <p:nvPr/>
          </p:nvCxnSpPr>
          <p:spPr bwMode="auto">
            <a:xfrm flipH="1" flipV="1">
              <a:off x="20146047" y="34324135"/>
              <a:ext cx="1309954" cy="307272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79"/>
            <p:cNvCxnSpPr/>
            <p:nvPr/>
          </p:nvCxnSpPr>
          <p:spPr bwMode="auto">
            <a:xfrm flipV="1">
              <a:off x="22023763" y="35272297"/>
              <a:ext cx="567762" cy="212456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Box 103"/>
            <p:cNvSpPr txBox="1">
              <a:spLocks noChangeArrowheads="1"/>
            </p:cNvSpPr>
            <p:nvPr/>
          </p:nvSpPr>
          <p:spPr bwMode="auto">
            <a:xfrm>
              <a:off x="20146047" y="36282662"/>
              <a:ext cx="3013239" cy="162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fr-FR" sz="2800" i="1" dirty="0">
                  <a:solidFill>
                    <a:srgbClr val="3366FF"/>
                  </a:solidFill>
                  <a:latin typeface="+mn-lt"/>
                </a:rPr>
                <a:t>e</a:t>
              </a:r>
              <a:r>
                <a:rPr lang="en-US" altLang="fr-FR" sz="2800" i="1" baseline="30000" dirty="0">
                  <a:solidFill>
                    <a:srgbClr val="3366FF"/>
                  </a:solidFill>
                  <a:latin typeface="+mn-lt"/>
                </a:rPr>
                <a:t>+</a:t>
              </a:r>
              <a:endParaRPr lang="en-US" altLang="fr-FR" sz="2800" i="1" dirty="0">
                <a:solidFill>
                  <a:srgbClr val="3366FF"/>
                </a:solidFill>
                <a:latin typeface="+mn-lt"/>
              </a:endParaRPr>
            </a:p>
          </p:txBody>
        </p:sp>
        <p:sp>
          <p:nvSpPr>
            <p:cNvPr id="11" name="TextBox 104"/>
            <p:cNvSpPr txBox="1">
              <a:spLocks noChangeArrowheads="1"/>
            </p:cNvSpPr>
            <p:nvPr/>
          </p:nvSpPr>
          <p:spPr bwMode="auto">
            <a:xfrm>
              <a:off x="22123379" y="36282662"/>
              <a:ext cx="2171432" cy="162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fr-FR" sz="2800" i="1" dirty="0">
                  <a:solidFill>
                    <a:srgbClr val="FF0000"/>
                  </a:solidFill>
                  <a:latin typeface="+mn-lt"/>
                </a:rPr>
                <a:t>e</a:t>
              </a:r>
              <a:r>
                <a:rPr lang="en-US" altLang="fr-FR" sz="2800" i="1" baseline="30000" dirty="0">
                  <a:solidFill>
                    <a:srgbClr val="FF0000"/>
                  </a:solidFill>
                  <a:latin typeface="+mn-lt"/>
                </a:rPr>
                <a:t>-</a:t>
              </a:r>
              <a:endParaRPr lang="en-US" altLang="fr-FR" sz="2800" i="1" dirty="0">
                <a:solidFill>
                  <a:srgbClr val="FF0000"/>
                </a:solidFill>
                <a:latin typeface="+mn-lt"/>
              </a:endParaRPr>
            </a:p>
          </p:txBody>
        </p:sp>
      </p:grpSp>
      <p:pic>
        <p:nvPicPr>
          <p:cNvPr id="12" name="Picture 2" descr="Screen Shot 2014-05-12 at 12.58.3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6"/>
            <a:ext cx="1052044" cy="95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Screen Shot 2014-05-12 at 12.58.19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6262"/>
          <a:stretch>
            <a:fillRect/>
          </a:stretch>
        </p:blipFill>
        <p:spPr bwMode="auto">
          <a:xfrm>
            <a:off x="5796136" y="5085184"/>
            <a:ext cx="1092200" cy="44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Screen Shot 2014-05-13 at 3.51.50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485656" cy="73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724128" y="270892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(background)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HPS - </a:t>
            </a:r>
            <a:r>
              <a:rPr lang="fr-FR" sz="3600" dirty="0" err="1" smtClean="0">
                <a:solidFill>
                  <a:schemeClr val="bg1"/>
                </a:solidFill>
              </a:rPr>
              <a:t>ECal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5069160"/>
          </a:xfrm>
        </p:spPr>
        <p:txBody>
          <a:bodyPr>
            <a:normAutofit lnSpcReduction="10000"/>
          </a:bodyPr>
          <a:lstStyle/>
          <a:p>
            <a:r>
              <a:rPr lang="fr-FR" sz="2800" i="1" dirty="0" smtClean="0"/>
              <a:t>1 cluster trigger</a:t>
            </a:r>
            <a:r>
              <a:rPr lang="fr-FR" sz="2800" dirty="0" smtClean="0"/>
              <a:t> </a:t>
            </a:r>
          </a:p>
          <a:p>
            <a:pPr marL="0" indent="0">
              <a:buNone/>
            </a:pPr>
            <a:r>
              <a:rPr lang="fr-FR" sz="2200" dirty="0" smtClean="0"/>
              <a:t>      </a:t>
            </a:r>
            <a:r>
              <a:rPr lang="fr-FR" sz="2200" dirty="0" err="1" smtClean="0"/>
              <a:t>elastically</a:t>
            </a:r>
            <a:r>
              <a:rPr lang="fr-FR" sz="2200" dirty="0" smtClean="0"/>
              <a:t> </a:t>
            </a:r>
            <a:r>
              <a:rPr lang="fr-FR" sz="2200" dirty="0" err="1" smtClean="0"/>
              <a:t>scattered</a:t>
            </a:r>
            <a:r>
              <a:rPr lang="fr-FR" sz="2200" dirty="0" smtClean="0"/>
              <a:t> </a:t>
            </a:r>
            <a:r>
              <a:rPr lang="fr-FR" sz="2200" dirty="0" err="1" smtClean="0"/>
              <a:t>electrons</a:t>
            </a:r>
            <a:r>
              <a:rPr lang="fr-FR" sz="2200" dirty="0" smtClean="0"/>
              <a:t>, </a:t>
            </a:r>
            <a:r>
              <a:rPr lang="fr-FR" sz="2200" dirty="0" err="1" smtClean="0"/>
              <a:t>prescaled</a:t>
            </a:r>
            <a:r>
              <a:rPr lang="fr-FR" sz="2200" dirty="0" smtClean="0"/>
              <a:t> by zones </a:t>
            </a:r>
            <a:r>
              <a:rPr lang="fr-FR" sz="1800" dirty="0" smtClean="0"/>
              <a:t>(for calibration)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i="1" dirty="0"/>
              <a:t>2 cluster triggers</a:t>
            </a:r>
          </a:p>
          <a:p>
            <a:pPr marL="0" indent="0">
              <a:buNone/>
            </a:pPr>
            <a:r>
              <a:rPr lang="fr-FR" sz="2800" dirty="0"/>
              <a:t>	- </a:t>
            </a:r>
            <a:r>
              <a:rPr lang="fr-FR" sz="2200" b="1" dirty="0"/>
              <a:t>A’: 2 clusters in opposite quadrants, </a:t>
            </a:r>
            <a:endParaRPr lang="fr-FR" sz="2200" b="1" dirty="0" smtClean="0"/>
          </a:p>
          <a:p>
            <a:pPr marL="0" indent="0">
              <a:buNone/>
            </a:pPr>
            <a:r>
              <a:rPr lang="fr-FR" sz="2200" b="1" dirty="0"/>
              <a:t> </a:t>
            </a:r>
            <a:r>
              <a:rPr lang="fr-FR" sz="2200" b="1" dirty="0" smtClean="0"/>
              <a:t>                                        </a:t>
            </a:r>
            <a:r>
              <a:rPr lang="fr-FR" sz="2200" b="1" dirty="0" err="1" smtClean="0"/>
              <a:t>with</a:t>
            </a:r>
            <a:r>
              <a:rPr lang="fr-FR" sz="2200" b="1" dirty="0" smtClean="0"/>
              <a:t> </a:t>
            </a:r>
            <a:r>
              <a:rPr lang="fr-FR" sz="2200" b="1" dirty="0" err="1"/>
              <a:t>energy</a:t>
            </a:r>
            <a:r>
              <a:rPr lang="fr-FR" sz="2200" b="1" dirty="0"/>
              <a:t> </a:t>
            </a:r>
            <a:r>
              <a:rPr lang="fr-FR" sz="2200" b="1" dirty="0" smtClean="0"/>
              <a:t>conditions (~ 40 kHz)</a:t>
            </a:r>
            <a:endParaRPr lang="fr-FR" sz="2200" b="1" dirty="0"/>
          </a:p>
          <a:p>
            <a:pPr marL="0" indent="0">
              <a:buNone/>
            </a:pPr>
            <a:r>
              <a:rPr lang="fr-FR" sz="2200" dirty="0"/>
              <a:t>	- </a:t>
            </a:r>
            <a:r>
              <a:rPr lang="el-GR" sz="2200" dirty="0"/>
              <a:t>π</a:t>
            </a:r>
            <a:r>
              <a:rPr lang="fr-FR" sz="2200" baseline="30000" dirty="0"/>
              <a:t>0 </a:t>
            </a:r>
            <a:r>
              <a:rPr lang="el-GR" sz="2200" dirty="0"/>
              <a:t>→ γ γ</a:t>
            </a:r>
            <a:r>
              <a:rPr lang="fr-FR" sz="2200" dirty="0"/>
              <a:t>: invariant mass </a:t>
            </a:r>
            <a:r>
              <a:rPr lang="fr-FR" sz="2200" dirty="0" err="1"/>
              <a:t>calculated</a:t>
            </a:r>
            <a:r>
              <a:rPr lang="fr-FR" sz="2200" dirty="0"/>
              <a:t> </a:t>
            </a:r>
            <a:r>
              <a:rPr lang="fr-FR" sz="2200" dirty="0" smtClean="0"/>
              <a:t>online </a:t>
            </a:r>
            <a:r>
              <a:rPr lang="fr-FR" sz="1800" dirty="0"/>
              <a:t>(for calibration</a:t>
            </a:r>
            <a:r>
              <a:rPr lang="fr-FR" sz="1800" dirty="0" smtClean="0"/>
              <a:t>)</a:t>
            </a:r>
            <a:endParaRPr lang="fr-FR" sz="1800" dirty="0"/>
          </a:p>
          <a:p>
            <a:pPr marL="0" indent="0">
              <a:buNone/>
            </a:pPr>
            <a:r>
              <a:rPr lang="fr-FR" sz="2200" dirty="0"/>
              <a:t>	- ….</a:t>
            </a:r>
          </a:p>
          <a:p>
            <a:endParaRPr lang="fr-FR" sz="2800" dirty="0" smtClean="0"/>
          </a:p>
          <a:p>
            <a:r>
              <a:rPr lang="fr-FR" sz="2800" i="1" dirty="0"/>
              <a:t>3 cluster trigger</a:t>
            </a:r>
          </a:p>
          <a:p>
            <a:pPr marL="0" indent="0">
              <a:buNone/>
            </a:pPr>
            <a:r>
              <a:rPr lang="fr-FR" sz="2800" dirty="0" smtClean="0"/>
              <a:t>	</a:t>
            </a:r>
            <a:r>
              <a:rPr lang="el-GR" sz="2800" dirty="0"/>
              <a:t> </a:t>
            </a:r>
            <a:r>
              <a:rPr lang="el-GR" sz="2000" dirty="0"/>
              <a:t>π</a:t>
            </a:r>
            <a:r>
              <a:rPr lang="fr-FR" sz="2000" baseline="30000" dirty="0"/>
              <a:t>0 </a:t>
            </a:r>
            <a:r>
              <a:rPr lang="el-GR" sz="2000" dirty="0"/>
              <a:t>→ </a:t>
            </a:r>
            <a:r>
              <a:rPr lang="fr-FR" sz="2000" dirty="0" err="1" smtClean="0"/>
              <a:t>e</a:t>
            </a:r>
            <a:r>
              <a:rPr lang="fr-FR" sz="2000" baseline="30000" dirty="0" err="1" smtClean="0"/>
              <a:t>+</a:t>
            </a:r>
            <a:r>
              <a:rPr lang="fr-FR" sz="2000" dirty="0" err="1" smtClean="0"/>
              <a:t>e</a:t>
            </a:r>
            <a:r>
              <a:rPr lang="fr-FR" sz="2000" baseline="30000" dirty="0" smtClean="0"/>
              <a:t>-</a:t>
            </a:r>
            <a:r>
              <a:rPr lang="el-GR" sz="2000" dirty="0" smtClean="0"/>
              <a:t>γ</a:t>
            </a:r>
            <a:r>
              <a:rPr lang="fr-FR" sz="2000" dirty="0" smtClean="0"/>
              <a:t> </a:t>
            </a:r>
            <a:r>
              <a:rPr lang="fr-FR" sz="2000" dirty="0" err="1" smtClean="0"/>
              <a:t>Dalitz</a:t>
            </a:r>
            <a:r>
              <a:rPr lang="fr-FR" sz="2000" dirty="0" smtClean="0"/>
              <a:t> </a:t>
            </a:r>
            <a:r>
              <a:rPr lang="fr-FR" sz="2000" dirty="0" err="1" smtClean="0"/>
              <a:t>decay</a:t>
            </a:r>
            <a:r>
              <a:rPr lang="fr-FR" sz="2000" dirty="0" smtClean="0"/>
              <a:t> </a:t>
            </a:r>
            <a:r>
              <a:rPr lang="fr-FR" sz="1800" dirty="0" smtClean="0"/>
              <a:t>(for cross-</a:t>
            </a:r>
            <a:r>
              <a:rPr lang="fr-FR" sz="1800" dirty="0" err="1" smtClean="0"/>
              <a:t>checks</a:t>
            </a:r>
            <a:r>
              <a:rPr lang="fr-FR" sz="1800" dirty="0" smtClean="0"/>
              <a:t>)</a:t>
            </a:r>
            <a:endParaRPr lang="fr-FR" sz="1800" dirty="0"/>
          </a:p>
          <a:p>
            <a:pPr marL="0" indent="0">
              <a:buNone/>
            </a:pPr>
            <a:endParaRPr lang="fr-FR" sz="280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1371575" cy="6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HPS - Triggers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83795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/>
              <a:t>I</a:t>
            </a:r>
            <a:r>
              <a:rPr lang="fr-FR" sz="2400" dirty="0" smtClean="0"/>
              <a:t>nstallation in Hall B in </a:t>
            </a:r>
            <a:r>
              <a:rPr lang="fr-FR" sz="2400" dirty="0" err="1"/>
              <a:t>S</a:t>
            </a:r>
            <a:r>
              <a:rPr lang="fr-FR" sz="2400" dirty="0" err="1" smtClean="0"/>
              <a:t>eptember</a:t>
            </a:r>
            <a:r>
              <a:rPr lang="fr-FR" sz="2400" dirty="0" smtClean="0"/>
              <a:t> &amp; </a:t>
            </a:r>
            <a:r>
              <a:rPr lang="fr-FR" sz="2400" dirty="0" err="1" smtClean="0"/>
              <a:t>October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err="1" smtClean="0"/>
              <a:t>Run</a:t>
            </a:r>
            <a:r>
              <a:rPr lang="fr-FR" sz="2400" dirty="0" smtClean="0"/>
              <a:t> </a:t>
            </a:r>
            <a:r>
              <a:rPr lang="fr-FR" sz="2400" dirty="0" err="1"/>
              <a:t>during</a:t>
            </a:r>
            <a:r>
              <a:rPr lang="fr-FR" sz="2400" dirty="0"/>
              <a:t> CLAS12 installation in 2015: 25 </a:t>
            </a:r>
            <a:r>
              <a:rPr lang="fr-FR" sz="2400" dirty="0" err="1"/>
              <a:t>days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dirty="0"/>
              <a:t>            (</a:t>
            </a:r>
            <a:r>
              <a:rPr lang="fr-FR" sz="2400" dirty="0" err="1"/>
              <a:t>commissioning</a:t>
            </a:r>
            <a:r>
              <a:rPr lang="fr-FR" sz="2400" dirty="0"/>
              <a:t> + 1.1 </a:t>
            </a:r>
            <a:r>
              <a:rPr lang="fr-FR" sz="2400" dirty="0" err="1"/>
              <a:t>GeV</a:t>
            </a:r>
            <a:r>
              <a:rPr lang="fr-FR" sz="2400" dirty="0"/>
              <a:t> + 2.2 </a:t>
            </a:r>
            <a:r>
              <a:rPr lang="fr-FR" sz="2400" dirty="0" err="1"/>
              <a:t>GeV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+ 14 </a:t>
            </a:r>
            <a:r>
              <a:rPr lang="fr-FR" sz="2400" dirty="0" err="1" smtClean="0"/>
              <a:t>days</a:t>
            </a:r>
            <a:r>
              <a:rPr lang="fr-FR" sz="2400" dirty="0" smtClean="0"/>
              <a:t> at 4.4 </a:t>
            </a:r>
            <a:r>
              <a:rPr lang="fr-FR" sz="2400" dirty="0" err="1" smtClean="0"/>
              <a:t>GeV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(to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scheduled</a:t>
            </a:r>
            <a:r>
              <a:rPr lang="fr-FR" sz="2400" dirty="0" smtClean="0"/>
              <a:t>)</a:t>
            </a:r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1371575" cy="6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HPS </a:t>
            </a:r>
            <a:r>
              <a:rPr lang="fr-FR" sz="3600" dirty="0" err="1" smtClean="0">
                <a:solidFill>
                  <a:schemeClr val="bg1"/>
                </a:solidFill>
              </a:rPr>
              <a:t>run</a:t>
            </a:r>
            <a:r>
              <a:rPr lang="fr-FR" sz="3600" dirty="0" smtClean="0">
                <a:solidFill>
                  <a:schemeClr val="bg1"/>
                </a:solidFill>
              </a:rPr>
              <a:t> plan and </a:t>
            </a:r>
            <a:r>
              <a:rPr lang="fr-FR" sz="3600" dirty="0" err="1" smtClean="0">
                <a:solidFill>
                  <a:schemeClr val="bg1"/>
                </a:solidFill>
              </a:rPr>
              <a:t>expected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sensitivity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293985"/>
            <a:ext cx="3630557" cy="354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52320" y="5436000"/>
            <a:ext cx="5400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642230" y="4599130"/>
            <a:ext cx="540060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96" y="267079"/>
            <a:ext cx="2180084" cy="208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2" y="468614"/>
            <a:ext cx="1512168" cy="1458436"/>
          </a:xfrm>
          <a:prstGeom prst="rect">
            <a:avLst/>
          </a:prstGeom>
        </p:spPr>
      </p:pic>
      <p:cxnSp>
        <p:nvCxnSpPr>
          <p:cNvPr id="8" name="Connecteur en angle 7"/>
          <p:cNvCxnSpPr/>
          <p:nvPr/>
        </p:nvCxnSpPr>
        <p:spPr>
          <a:xfrm>
            <a:off x="1488346" y="1268760"/>
            <a:ext cx="2579598" cy="216024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655379" y="178111"/>
            <a:ext cx="2399579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Interaction of quarks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Higgs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generates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mass</a:t>
            </a:r>
          </a:p>
          <a:p>
            <a:pPr algn="ctr"/>
            <a:r>
              <a:rPr lang="fr-FR" sz="1200" dirty="0" smtClean="0"/>
              <a:t>(</a:t>
            </a:r>
            <a:r>
              <a:rPr lang="fr-FR" sz="1200" dirty="0" err="1" smtClean="0"/>
              <a:t>couplings</a:t>
            </a:r>
            <a:r>
              <a:rPr lang="fr-FR" sz="1200" dirty="0" smtClean="0"/>
              <a:t> = SM </a:t>
            </a:r>
            <a:r>
              <a:rPr lang="fr-FR" sz="1200" dirty="0" err="1" smtClean="0"/>
              <a:t>parameters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868144" y="908720"/>
            <a:ext cx="259228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atin typeface="Georgia" panose="02040502050405020303" pitchFamily="18" charset="0"/>
              </a:rPr>
              <a:t>Higgs</a:t>
            </a:r>
            <a:r>
              <a:rPr lang="fr-FR" dirty="0" smtClean="0">
                <a:latin typeface="Georgia" panose="02040502050405020303" pitchFamily="18" charset="0"/>
              </a:rPr>
              <a:t> </a:t>
            </a:r>
            <a:r>
              <a:rPr lang="fr-FR" dirty="0" err="1" smtClean="0">
                <a:latin typeface="Georgia" panose="02040502050405020303" pitchFamily="18" charset="0"/>
              </a:rPr>
              <a:t>thus</a:t>
            </a:r>
            <a:r>
              <a:rPr lang="fr-FR" dirty="0" smtClean="0">
                <a:latin typeface="Georgia" panose="02040502050405020303" pitchFamily="18" charset="0"/>
              </a:rPr>
              <a:t> </a:t>
            </a:r>
            <a:r>
              <a:rPr lang="fr-FR" dirty="0" err="1" smtClean="0">
                <a:latin typeface="Georgia" panose="02040502050405020303" pitchFamily="18" charset="0"/>
              </a:rPr>
              <a:t>generates</a:t>
            </a:r>
            <a:r>
              <a:rPr lang="fr-FR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fr-FR" dirty="0" smtClean="0">
                <a:latin typeface="Georgia" panose="02040502050405020303" pitchFamily="18" charset="0"/>
              </a:rPr>
              <a:t>~1% of the mass </a:t>
            </a:r>
          </a:p>
          <a:p>
            <a:pPr algn="ctr"/>
            <a:r>
              <a:rPr lang="fr-FR" dirty="0" smtClean="0">
                <a:latin typeface="Georgia" panose="02040502050405020303" pitchFamily="18" charset="0"/>
              </a:rPr>
              <a:t>of the visible </a:t>
            </a:r>
            <a:r>
              <a:rPr lang="fr-FR" dirty="0" err="1" smtClean="0">
                <a:latin typeface="Georgia" panose="02040502050405020303" pitchFamily="18" charset="0"/>
              </a:rPr>
              <a:t>universe</a:t>
            </a:r>
            <a:endParaRPr lang="fr-FR" dirty="0">
              <a:latin typeface="Georgia" panose="02040502050405020303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96" y="267079"/>
            <a:ext cx="2188196" cy="20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300192" y="2492896"/>
            <a:ext cx="3160240" cy="646331"/>
          </a:xfrm>
          <a:prstGeom prst="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eorgia" panose="02040502050405020303" pitchFamily="18" charset="0"/>
              </a:rPr>
              <a:t>QCD</a:t>
            </a:r>
            <a:r>
              <a:rPr lang="fr-FR" dirty="0" smtClean="0">
                <a:latin typeface="Georgia" panose="02040502050405020303" pitchFamily="18" charset="0"/>
              </a:rPr>
              <a:t> </a:t>
            </a:r>
            <a:r>
              <a:rPr lang="fr-FR" dirty="0" err="1" smtClean="0">
                <a:latin typeface="Georgia" panose="02040502050405020303" pitchFamily="18" charset="0"/>
              </a:rPr>
              <a:t>generates</a:t>
            </a:r>
            <a:r>
              <a:rPr lang="fr-FR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fr-FR" dirty="0" smtClean="0">
                <a:latin typeface="Georgia" panose="02040502050405020303" pitchFamily="18" charset="0"/>
              </a:rPr>
              <a:t>the </a:t>
            </a:r>
            <a:r>
              <a:rPr lang="fr-FR" dirty="0" err="1" smtClean="0">
                <a:latin typeface="Georgia" panose="02040502050405020303" pitchFamily="18" charset="0"/>
              </a:rPr>
              <a:t>other</a:t>
            </a:r>
            <a:r>
              <a:rPr lang="fr-FR" dirty="0" smtClean="0">
                <a:latin typeface="Georgia" panose="02040502050405020303" pitchFamily="18" charset="0"/>
              </a:rPr>
              <a:t> 99%</a:t>
            </a:r>
          </a:p>
        </p:txBody>
      </p:sp>
      <p:sp>
        <p:nvSpPr>
          <p:cNvPr id="17" name="Flèche courbée vers la droite 16"/>
          <p:cNvSpPr/>
          <p:nvPr/>
        </p:nvSpPr>
        <p:spPr>
          <a:xfrm>
            <a:off x="2540662" y="1844824"/>
            <a:ext cx="663186" cy="128184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2" name="Picture 14" descr="Gravitational-lensing-galaxyApril12_2010-1024x76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" y="4687219"/>
            <a:ext cx="1373401" cy="10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1e0657odx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5" y="4365104"/>
            <a:ext cx="2028728" cy="13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1468760" cy="146876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148064" y="3212976"/>
            <a:ext cx="3312368" cy="20313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latin typeface="Georgia" panose="02040502050405020303" pitchFamily="18" charset="0"/>
              </a:rPr>
              <a:t>Galactic</a:t>
            </a:r>
            <a:r>
              <a:rPr lang="fr-FR" i="1" dirty="0" smtClean="0">
                <a:latin typeface="Georgia" panose="02040502050405020303" pitchFamily="18" charset="0"/>
              </a:rPr>
              <a:t> rotation </a:t>
            </a:r>
            <a:r>
              <a:rPr lang="fr-FR" i="1" dirty="0" err="1" smtClean="0">
                <a:latin typeface="Georgia" panose="02040502050405020303" pitchFamily="18" charset="0"/>
              </a:rPr>
              <a:t>curves</a:t>
            </a:r>
            <a:r>
              <a:rPr lang="fr-FR" dirty="0" smtClean="0"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fr-FR" i="1" dirty="0" err="1">
                <a:latin typeface="Georgia" panose="02040502050405020303" pitchFamily="18" charset="0"/>
              </a:rPr>
              <a:t>c</a:t>
            </a:r>
            <a:r>
              <a:rPr lang="fr-FR" i="1" dirty="0" err="1" smtClean="0">
                <a:latin typeface="Georgia" panose="02040502050405020303" pitchFamily="18" charset="0"/>
              </a:rPr>
              <a:t>olliding</a:t>
            </a:r>
            <a:r>
              <a:rPr lang="fr-FR" i="1" dirty="0" smtClean="0">
                <a:latin typeface="Georgia" panose="02040502050405020303" pitchFamily="18" charset="0"/>
              </a:rPr>
              <a:t> </a:t>
            </a:r>
            <a:r>
              <a:rPr lang="fr-FR" i="1" dirty="0" err="1" smtClean="0">
                <a:latin typeface="Georgia" panose="02040502050405020303" pitchFamily="18" charset="0"/>
              </a:rPr>
              <a:t>galaxy</a:t>
            </a:r>
            <a:r>
              <a:rPr lang="fr-FR" i="1" dirty="0" smtClean="0">
                <a:latin typeface="Georgia" panose="02040502050405020303" pitchFamily="18" charset="0"/>
              </a:rPr>
              <a:t> clusters,</a:t>
            </a:r>
          </a:p>
          <a:p>
            <a:pPr algn="ctr"/>
            <a:r>
              <a:rPr lang="fr-FR" i="1" dirty="0" smtClean="0">
                <a:latin typeface="Georgia" panose="02040502050405020303" pitchFamily="18" charset="0"/>
              </a:rPr>
              <a:t>BBN &amp; structure formation</a:t>
            </a:r>
          </a:p>
          <a:p>
            <a:pPr algn="ctr"/>
            <a:r>
              <a:rPr lang="fr-FR" dirty="0" err="1" smtClean="0">
                <a:latin typeface="Georgia" panose="02040502050405020303" pitchFamily="18" charset="0"/>
              </a:rPr>
              <a:t>constitute</a:t>
            </a:r>
            <a:r>
              <a:rPr lang="fr-FR" dirty="0" smtClean="0">
                <a:latin typeface="Georgia" panose="02040502050405020303" pitchFamily="18" charset="0"/>
              </a:rPr>
              <a:t> </a:t>
            </a:r>
            <a:r>
              <a:rPr lang="fr-FR" dirty="0" err="1" smtClean="0">
                <a:latin typeface="Georgia" panose="02040502050405020303" pitchFamily="18" charset="0"/>
              </a:rPr>
              <a:t>evidence</a:t>
            </a:r>
            <a:endParaRPr lang="fr-FR" dirty="0" smtClean="0">
              <a:latin typeface="Georgia" panose="02040502050405020303" pitchFamily="18" charset="0"/>
            </a:endParaRPr>
          </a:p>
          <a:p>
            <a:pPr algn="ctr"/>
            <a:r>
              <a:rPr lang="fr-FR" dirty="0" smtClean="0">
                <a:latin typeface="Georgia" panose="02040502050405020303" pitchFamily="18" charset="0"/>
              </a:rPr>
              <a:t> for ~5 times more </a:t>
            </a:r>
          </a:p>
          <a:p>
            <a:pPr algn="ctr"/>
            <a:r>
              <a:rPr lang="fr-FR" dirty="0" smtClean="0">
                <a:latin typeface="Georgia" panose="02040502050405020303" pitchFamily="18" charset="0"/>
              </a:rPr>
              <a:t>non-</a:t>
            </a:r>
            <a:r>
              <a:rPr lang="fr-FR" dirty="0" err="1" smtClean="0">
                <a:latin typeface="Georgia" panose="02040502050405020303" pitchFamily="18" charset="0"/>
              </a:rPr>
              <a:t>luminous</a:t>
            </a:r>
            <a:r>
              <a:rPr lang="fr-FR" dirty="0" smtClean="0">
                <a:latin typeface="Georgia" panose="02040502050405020303" pitchFamily="18" charset="0"/>
              </a:rPr>
              <a:t>, non-</a:t>
            </a:r>
            <a:r>
              <a:rPr lang="fr-FR" dirty="0" err="1" smtClean="0">
                <a:latin typeface="Georgia" panose="02040502050405020303" pitchFamily="18" charset="0"/>
              </a:rPr>
              <a:t>absorbing</a:t>
            </a:r>
            <a:r>
              <a:rPr lang="fr-FR" dirty="0" smtClean="0">
                <a:latin typeface="Georgia" panose="02040502050405020303" pitchFamily="18" charset="0"/>
              </a:rPr>
              <a:t> (</a:t>
            </a:r>
            <a:r>
              <a:rPr lang="fr-FR" b="1" dirty="0" err="1" smtClean="0">
                <a:latin typeface="Georgia" panose="02040502050405020303" pitchFamily="18" charset="0"/>
              </a:rPr>
              <a:t>dark</a:t>
            </a:r>
            <a:r>
              <a:rPr lang="fr-FR" dirty="0" smtClean="0">
                <a:latin typeface="Georgia" panose="02040502050405020303" pitchFamily="18" charset="0"/>
              </a:rPr>
              <a:t>) </a:t>
            </a:r>
            <a:r>
              <a:rPr lang="fr-FR" b="1" dirty="0" err="1" smtClean="0">
                <a:latin typeface="Georgia" panose="02040502050405020303" pitchFamily="18" charset="0"/>
              </a:rPr>
              <a:t>matter</a:t>
            </a:r>
            <a:endParaRPr lang="fr-FR" b="1" dirty="0">
              <a:latin typeface="Georgia" panose="02040502050405020303" pitchFamily="18" charset="0"/>
            </a:endParaRPr>
          </a:p>
        </p:txBody>
      </p:sp>
      <p:sp>
        <p:nvSpPr>
          <p:cNvPr id="14" name="Accolade fermante 13"/>
          <p:cNvSpPr/>
          <p:nvPr/>
        </p:nvSpPr>
        <p:spPr>
          <a:xfrm>
            <a:off x="8532440" y="908720"/>
            <a:ext cx="278740" cy="22305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7" y="5877272"/>
            <a:ext cx="1844109" cy="92205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832648"/>
            <a:ext cx="1506312" cy="980728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4960640" y="5301208"/>
            <a:ext cx="349979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Georgia" panose="02040502050405020303" pitchFamily="18" charset="0"/>
              </a:rPr>
              <a:t>From</a:t>
            </a:r>
            <a:r>
              <a:rPr lang="fr-FR" dirty="0" smtClean="0">
                <a:latin typeface="Georgia" panose="02040502050405020303" pitchFamily="18" charset="0"/>
              </a:rPr>
              <a:t> </a:t>
            </a:r>
            <a:r>
              <a:rPr lang="fr-FR" i="1" dirty="0" err="1" smtClean="0">
                <a:latin typeface="Georgia" panose="02040502050405020303" pitchFamily="18" charset="0"/>
              </a:rPr>
              <a:t>t</a:t>
            </a:r>
            <a:r>
              <a:rPr lang="fr-FR" i="1" baseline="30000" dirty="0" err="1" smtClean="0">
                <a:latin typeface="Georgia" panose="02040502050405020303" pitchFamily="18" charset="0"/>
              </a:rPr>
              <a:t>re</a:t>
            </a:r>
            <a:r>
              <a:rPr lang="fr-FR" dirty="0" smtClean="0">
                <a:latin typeface="Georgia" panose="02040502050405020303" pitchFamily="18" charset="0"/>
              </a:rPr>
              <a:t> </a:t>
            </a:r>
            <a:r>
              <a:rPr lang="fr-FR" i="1" dirty="0" smtClean="0">
                <a:latin typeface="Georgia" panose="02040502050405020303" pitchFamily="18" charset="0"/>
              </a:rPr>
              <a:t>fluctuations in the </a:t>
            </a:r>
            <a:r>
              <a:rPr lang="fr-FR" i="1" dirty="0" err="1" smtClean="0">
                <a:latin typeface="Georgia" panose="02040502050405020303" pitchFamily="18" charset="0"/>
              </a:rPr>
              <a:t>cosmic</a:t>
            </a:r>
            <a:r>
              <a:rPr lang="fr-FR" i="1" dirty="0" smtClean="0">
                <a:latin typeface="Georgia" panose="02040502050405020303" pitchFamily="18" charset="0"/>
              </a:rPr>
              <a:t> </a:t>
            </a:r>
            <a:r>
              <a:rPr lang="fr-FR" i="1" dirty="0" err="1" smtClean="0">
                <a:latin typeface="Georgia" panose="02040502050405020303" pitchFamily="18" charset="0"/>
              </a:rPr>
              <a:t>microwave</a:t>
            </a:r>
            <a:r>
              <a:rPr lang="fr-FR" i="1" dirty="0" smtClean="0">
                <a:latin typeface="Georgia" panose="02040502050405020303" pitchFamily="18" charset="0"/>
              </a:rPr>
              <a:t> background</a:t>
            </a:r>
            <a:r>
              <a:rPr lang="fr-FR" dirty="0" smtClean="0">
                <a:latin typeface="Georgia" panose="02040502050405020303" pitchFamily="18" charset="0"/>
              </a:rPr>
              <a:t>, </a:t>
            </a:r>
            <a:r>
              <a:rPr lang="fr-FR" dirty="0" err="1" smtClean="0">
                <a:latin typeface="Georgia" panose="02040502050405020303" pitchFamily="18" charset="0"/>
              </a:rPr>
              <a:t>infer</a:t>
            </a:r>
            <a:r>
              <a:rPr lang="fr-FR" dirty="0" smtClean="0">
                <a:latin typeface="Georgia" panose="02040502050405020303" pitchFamily="18" charset="0"/>
              </a:rPr>
              <a:t> ~2.5 times more </a:t>
            </a:r>
            <a:r>
              <a:rPr lang="fr-FR" dirty="0" err="1" smtClean="0">
                <a:latin typeface="Georgia" panose="02040502050405020303" pitchFamily="18" charset="0"/>
              </a:rPr>
              <a:t>energy</a:t>
            </a:r>
            <a:r>
              <a:rPr lang="fr-FR" dirty="0" smtClean="0">
                <a:latin typeface="Georgia" panose="02040502050405020303" pitchFamily="18" charset="0"/>
              </a:rPr>
              <a:t> content in the </a:t>
            </a:r>
            <a:r>
              <a:rPr lang="fr-FR" dirty="0" err="1" smtClean="0">
                <a:latin typeface="Georgia" panose="02040502050405020303" pitchFamily="18" charset="0"/>
              </a:rPr>
              <a:t>universe</a:t>
            </a:r>
            <a:r>
              <a:rPr lang="fr-FR" dirty="0" smtClean="0">
                <a:latin typeface="Georgia" panose="02040502050405020303" pitchFamily="18" charset="0"/>
              </a:rPr>
              <a:t>:</a:t>
            </a:r>
          </a:p>
          <a:p>
            <a:pPr algn="ctr"/>
            <a:r>
              <a:rPr lang="fr-FR" dirty="0" smtClean="0">
                <a:latin typeface="Georgia" panose="02040502050405020303" pitchFamily="18" charset="0"/>
              </a:rPr>
              <a:t> </a:t>
            </a:r>
            <a:r>
              <a:rPr lang="fr-FR" b="1" dirty="0" err="1" smtClean="0">
                <a:latin typeface="Georgia" panose="02040502050405020303" pitchFamily="18" charset="0"/>
              </a:rPr>
              <a:t>dark</a:t>
            </a:r>
            <a:r>
              <a:rPr lang="fr-FR" b="1" dirty="0" smtClean="0">
                <a:latin typeface="Georgia" panose="02040502050405020303" pitchFamily="18" charset="0"/>
              </a:rPr>
              <a:t> </a:t>
            </a:r>
            <a:r>
              <a:rPr lang="fr-FR" b="1" dirty="0" err="1" smtClean="0">
                <a:latin typeface="Georgia" panose="02040502050405020303" pitchFamily="18" charset="0"/>
              </a:rPr>
              <a:t>energy</a:t>
            </a:r>
            <a:endParaRPr lang="fr-FR" dirty="0" smtClean="0">
              <a:latin typeface="Georgia" panose="02040502050405020303" pitchFamily="18" charset="0"/>
            </a:endParaRPr>
          </a:p>
        </p:txBody>
      </p:sp>
      <p:sp>
        <p:nvSpPr>
          <p:cNvPr id="35" name="Accolade fermante 34"/>
          <p:cNvSpPr/>
          <p:nvPr/>
        </p:nvSpPr>
        <p:spPr>
          <a:xfrm>
            <a:off x="8532440" y="3923764"/>
            <a:ext cx="288032" cy="23855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6907614" y="324433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fr-FR" dirty="0" smtClean="0">
                <a:solidFill>
                  <a:srgbClr val="FF0000"/>
                </a:solidFill>
              </a:rPr>
              <a:t>CDM                                             SM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82188"/>
            <a:ext cx="25812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25" grpId="0" animBg="1"/>
      <p:bldP spid="14" grpId="0" animBg="1"/>
      <p:bldP spid="34" grpId="0" animBg="1"/>
      <p:bldP spid="35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489340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FEL/ERL, </a:t>
            </a:r>
            <a:r>
              <a:rPr lang="fr-FR" dirty="0" smtClean="0">
                <a:solidFill>
                  <a:srgbClr val="CC00CC"/>
                </a:solidFill>
              </a:rPr>
              <a:t>E12-11-008, P. Fisher </a:t>
            </a:r>
            <a:r>
              <a:rPr lang="fr-FR" dirty="0" smtClean="0">
                <a:solidFill>
                  <a:srgbClr val="CC00CC"/>
                </a:solidFill>
              </a:rPr>
              <a:t>contact </a:t>
            </a:r>
            <a:r>
              <a:rPr lang="fr-FR" dirty="0" err="1" smtClean="0">
                <a:solidFill>
                  <a:srgbClr val="CC00CC"/>
                </a:solidFill>
              </a:rPr>
              <a:t>person</a:t>
            </a:r>
            <a:endParaRPr lang="fr-FR" dirty="0">
              <a:solidFill>
                <a:srgbClr val="CC00CC"/>
              </a:solidFill>
            </a:endParaRPr>
          </a:p>
        </p:txBody>
      </p:sp>
      <p:pic>
        <p:nvPicPr>
          <p:cNvPr id="5" name="Picture 4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42" y="908720"/>
            <a:ext cx="1473462" cy="6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1412776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/>
              <a:t>Goals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err="1" smtClean="0"/>
              <a:t>Measure</a:t>
            </a:r>
            <a:r>
              <a:rPr lang="fr-FR" dirty="0" smtClean="0"/>
              <a:t> the exclusive </a:t>
            </a:r>
            <a:r>
              <a:rPr lang="fr-FR" dirty="0" err="1" smtClean="0"/>
              <a:t>process</a:t>
            </a:r>
            <a:r>
              <a:rPr lang="fr-FR" dirty="0" smtClean="0"/>
              <a:t> e</a:t>
            </a:r>
            <a:r>
              <a:rPr lang="fr-FR" baseline="30000" dirty="0" smtClean="0"/>
              <a:t>-</a:t>
            </a:r>
            <a:r>
              <a:rPr lang="fr-FR" dirty="0" smtClean="0"/>
              <a:t>p → </a:t>
            </a:r>
            <a:r>
              <a:rPr lang="fr-FR" dirty="0" err="1" smtClean="0"/>
              <a:t>e</a:t>
            </a:r>
            <a:r>
              <a:rPr lang="fr-FR" baseline="30000" dirty="0" err="1" smtClean="0"/>
              <a:t>-</a:t>
            </a:r>
            <a:r>
              <a:rPr lang="fr-FR" dirty="0" err="1" smtClean="0"/>
              <a:t>pe</a:t>
            </a:r>
            <a:r>
              <a:rPr lang="fr-FR" baseline="30000" dirty="0" err="1" smtClean="0"/>
              <a:t>+</a:t>
            </a:r>
            <a:r>
              <a:rPr lang="fr-FR" dirty="0" err="1" smtClean="0"/>
              <a:t>e</a:t>
            </a:r>
            <a:r>
              <a:rPr lang="fr-FR" baseline="30000" dirty="0" smtClean="0"/>
              <a:t>-</a:t>
            </a:r>
            <a:r>
              <a:rPr lang="fr-FR" dirty="0" smtClean="0"/>
              <a:t> (</a:t>
            </a:r>
            <a:r>
              <a:rPr lang="fr-FR" dirty="0" err="1" smtClean="0"/>
              <a:t>below</a:t>
            </a:r>
            <a:r>
              <a:rPr lang="fr-FR" dirty="0" smtClean="0"/>
              <a:t> pion </a:t>
            </a:r>
            <a:r>
              <a:rPr lang="fr-FR" dirty="0" err="1" smtClean="0"/>
              <a:t>threshold</a:t>
            </a:r>
            <a:r>
              <a:rPr lang="fr-FR" dirty="0" smtClean="0"/>
              <a:t>) and </a:t>
            </a:r>
            <a:r>
              <a:rPr lang="fr-FR" dirty="0" err="1" smtClean="0"/>
              <a:t>search</a:t>
            </a:r>
            <a:r>
              <a:rPr lang="fr-FR" dirty="0" smtClean="0"/>
              <a:t> for </a:t>
            </a:r>
            <a:r>
              <a:rPr lang="fr-FR" dirty="0" err="1" smtClean="0"/>
              <a:t>resonance</a:t>
            </a:r>
            <a:r>
              <a:rPr lang="fr-FR" dirty="0" smtClean="0"/>
              <a:t> in the </a:t>
            </a:r>
            <a:r>
              <a:rPr lang="fr-FR" dirty="0" err="1" smtClean="0"/>
              <a:t>e</a:t>
            </a:r>
            <a:r>
              <a:rPr lang="fr-FR" baseline="30000" dirty="0" err="1" smtClean="0"/>
              <a:t>+</a:t>
            </a:r>
            <a:r>
              <a:rPr lang="fr-FR" dirty="0" err="1" smtClean="0"/>
              <a:t>e</a:t>
            </a:r>
            <a:r>
              <a:rPr lang="fr-FR" baseline="30000" dirty="0" smtClean="0"/>
              <a:t>-</a:t>
            </a:r>
            <a:r>
              <a:rPr lang="fr-FR" dirty="0" smtClean="0"/>
              <a:t> invariant mass </a:t>
            </a:r>
            <a:r>
              <a:rPr lang="fr-FR" dirty="0" err="1" smtClean="0"/>
              <a:t>spectrum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Cover</a:t>
            </a:r>
            <a:r>
              <a:rPr lang="fr-FR" dirty="0" smtClean="0"/>
              <a:t> the </a:t>
            </a:r>
            <a:r>
              <a:rPr lang="fr-FR" dirty="0" err="1" smtClean="0"/>
              <a:t>lower</a:t>
            </a:r>
            <a:r>
              <a:rPr lang="fr-FR" dirty="0" smtClean="0"/>
              <a:t> mass range 10-90 MeV at and </a:t>
            </a:r>
            <a:r>
              <a:rPr lang="fr-FR" dirty="0" err="1" smtClean="0"/>
              <a:t>below</a:t>
            </a:r>
            <a:r>
              <a:rPr lang="fr-FR" dirty="0" smtClean="0"/>
              <a:t> the (</a:t>
            </a:r>
            <a:r>
              <a:rPr lang="fr-FR" dirty="0" smtClean="0"/>
              <a:t>g-2)</a:t>
            </a:r>
            <a:r>
              <a:rPr lang="fr-FR" baseline="-25000" dirty="0" smtClean="0"/>
              <a:t>µ</a:t>
            </a:r>
            <a:r>
              <a:rPr lang="fr-FR" dirty="0" smtClean="0"/>
              <a:t> </a:t>
            </a:r>
            <a:r>
              <a:rPr lang="fr-FR" dirty="0" smtClean="0"/>
              <a:t>band</a:t>
            </a:r>
          </a:p>
          <a:p>
            <a:endParaRPr lang="fr-FR" dirty="0"/>
          </a:p>
          <a:p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r>
              <a:rPr lang="fr-FR" dirty="0" smtClean="0"/>
              <a:t> for invisible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ep</a:t>
            </a:r>
            <a:r>
              <a:rPr lang="fr-FR" dirty="0" smtClean="0"/>
              <a:t> </a:t>
            </a:r>
            <a:r>
              <a:rPr lang="fr-FR" dirty="0" err="1" smtClean="0"/>
              <a:t>missing</a:t>
            </a:r>
            <a:r>
              <a:rPr lang="fr-FR" dirty="0" smtClean="0"/>
              <a:t> mass and photon veto detector</a:t>
            </a:r>
          </a:p>
          <a:p>
            <a:endParaRPr lang="fr-FR" dirty="0" smtClean="0"/>
          </a:p>
          <a:p>
            <a:r>
              <a:rPr lang="fr-FR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Experiment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Kinematics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APEX and HPS: m</a:t>
            </a:r>
            <a:r>
              <a:rPr lang="fr-FR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A’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/E</a:t>
            </a:r>
            <a:r>
              <a:rPr lang="fr-FR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lighter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high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intensity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ERL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beam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(10 mA, 100 MeV) on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pressure H</a:t>
            </a:r>
            <a:r>
              <a:rPr lang="fr-FR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Detect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 four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particles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final state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chemeClr val="bg1"/>
                </a:solidFill>
              </a:rPr>
              <a:t>DarkLight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42" y="908720"/>
            <a:ext cx="1473462" cy="6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0"/>
          <p:cNvSpPr txBox="1">
            <a:spLocks noChangeArrowheads="1"/>
          </p:cNvSpPr>
          <p:nvPr/>
        </p:nvSpPr>
        <p:spPr bwMode="auto">
          <a:xfrm>
            <a:off x="31750" y="31619276"/>
            <a:ext cx="14357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/>
              <a:t>Beam e</a:t>
            </a:r>
            <a:r>
              <a:rPr lang="en-US" altLang="fr-FR" sz="2000" baseline="30000" dirty="0"/>
              <a:t>-</a:t>
            </a:r>
            <a:endParaRPr lang="en-US" altLang="fr-FR" sz="2000" dirty="0"/>
          </a:p>
        </p:txBody>
      </p:sp>
      <p:sp>
        <p:nvSpPr>
          <p:cNvPr id="10" name="TextBox 102"/>
          <p:cNvSpPr txBox="1">
            <a:spLocks noChangeArrowheads="1"/>
          </p:cNvSpPr>
          <p:nvPr/>
        </p:nvSpPr>
        <p:spPr bwMode="auto">
          <a:xfrm>
            <a:off x="9067800" y="32410837"/>
            <a:ext cx="372408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rgbClr val="224B50"/>
                </a:solidFill>
              </a:rPr>
              <a:t>Silicon Vertex Tracker</a:t>
            </a:r>
          </a:p>
        </p:txBody>
      </p:sp>
      <p:sp>
        <p:nvSpPr>
          <p:cNvPr id="13" name="TextBox 113"/>
          <p:cNvSpPr txBox="1"/>
          <p:nvPr/>
        </p:nvSpPr>
        <p:spPr>
          <a:xfrm>
            <a:off x="15697200" y="31801237"/>
            <a:ext cx="47111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Electromagnetic Calorimeter</a:t>
            </a:r>
          </a:p>
        </p:txBody>
      </p:sp>
      <p:cxnSp>
        <p:nvCxnSpPr>
          <p:cNvPr id="20" name="Straight Connector 73"/>
          <p:cNvCxnSpPr>
            <a:stCxn id="10" idx="0"/>
          </p:cNvCxnSpPr>
          <p:nvPr/>
        </p:nvCxnSpPr>
        <p:spPr bwMode="auto">
          <a:xfrm flipV="1">
            <a:off x="10929841" y="29794201"/>
            <a:ext cx="1338359" cy="26166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125"/>
          <p:cNvSpPr txBox="1">
            <a:spLocks noChangeArrowheads="1"/>
          </p:cNvSpPr>
          <p:nvPr/>
        </p:nvSpPr>
        <p:spPr bwMode="auto">
          <a:xfrm>
            <a:off x="762000" y="28684974"/>
            <a:ext cx="24901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rgbClr val="224B50"/>
                </a:solidFill>
              </a:rPr>
              <a:t>Dipole Magnet</a:t>
            </a:r>
          </a:p>
        </p:txBody>
      </p:sp>
      <p:cxnSp>
        <p:nvCxnSpPr>
          <p:cNvPr id="23" name="Straight Arrow Connector 44"/>
          <p:cNvCxnSpPr/>
          <p:nvPr/>
        </p:nvCxnSpPr>
        <p:spPr bwMode="auto">
          <a:xfrm flipV="1">
            <a:off x="381000" y="30556200"/>
            <a:ext cx="3138488" cy="304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59" y="2303874"/>
            <a:ext cx="2205245" cy="220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999" y="1700808"/>
            <a:ext cx="85500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Beam</a:t>
            </a:r>
            <a:r>
              <a:rPr lang="fr-FR" dirty="0" smtClean="0"/>
              <a:t> test in July 2012 </a:t>
            </a:r>
            <a:r>
              <a:rPr lang="fr-FR" dirty="0" err="1" smtClean="0"/>
              <a:t>demonstrated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ERL ½ MW, stable,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transmitted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a 2-mm </a:t>
            </a:r>
            <a:r>
              <a:rPr lang="fr-FR" dirty="0" err="1" smtClean="0"/>
              <a:t>diameter</a:t>
            </a:r>
            <a:r>
              <a:rPr lang="fr-FR" dirty="0" smtClean="0"/>
              <a:t>, 13-cm long, aperture 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ppm </a:t>
            </a:r>
            <a:r>
              <a:rPr lang="fr-FR" dirty="0" err="1" smtClean="0"/>
              <a:t>losses</a:t>
            </a:r>
            <a:r>
              <a:rPr lang="fr-FR" dirty="0"/>
              <a:t> </a:t>
            </a:r>
            <a:r>
              <a:rPr lang="fr-FR" dirty="0" smtClean="0"/>
              <a:t>and acceptable backgrounds.</a:t>
            </a:r>
          </a:p>
          <a:p>
            <a:endParaRPr lang="fr-FR" dirty="0"/>
          </a:p>
          <a:p>
            <a:r>
              <a:rPr lang="fr-FR" sz="1600" dirty="0" smtClean="0">
                <a:solidFill>
                  <a:srgbClr val="CC00CC"/>
                </a:solidFill>
              </a:rPr>
              <a:t>PRL </a:t>
            </a:r>
            <a:r>
              <a:rPr lang="fr-FR" sz="1600" b="1" dirty="0" smtClean="0">
                <a:solidFill>
                  <a:srgbClr val="CC00CC"/>
                </a:solidFill>
              </a:rPr>
              <a:t>111</a:t>
            </a:r>
            <a:r>
              <a:rPr lang="fr-FR" sz="1600" dirty="0" smtClean="0">
                <a:solidFill>
                  <a:srgbClr val="CC00CC"/>
                </a:solidFill>
              </a:rPr>
              <a:t>, 164801 (2013), NIM </a:t>
            </a:r>
            <a:r>
              <a:rPr lang="fr-FR" sz="1600" b="1" dirty="0" smtClean="0">
                <a:solidFill>
                  <a:srgbClr val="CC00CC"/>
                </a:solidFill>
              </a:rPr>
              <a:t>A729</a:t>
            </a:r>
            <a:r>
              <a:rPr lang="fr-FR" sz="1600" dirty="0" smtClean="0">
                <a:solidFill>
                  <a:srgbClr val="CC00CC"/>
                </a:solidFill>
              </a:rPr>
              <a:t>, 69 (2013), </a:t>
            </a:r>
            <a:r>
              <a:rPr lang="fr-FR" sz="1600" dirty="0">
                <a:solidFill>
                  <a:srgbClr val="CC00CC"/>
                </a:solidFill>
              </a:rPr>
              <a:t>NIM </a:t>
            </a:r>
            <a:r>
              <a:rPr lang="fr-FR" sz="1600" b="1" dirty="0">
                <a:solidFill>
                  <a:srgbClr val="CC00CC"/>
                </a:solidFill>
              </a:rPr>
              <a:t>A729</a:t>
            </a:r>
            <a:r>
              <a:rPr lang="fr-FR" sz="1600" dirty="0">
                <a:solidFill>
                  <a:srgbClr val="CC00CC"/>
                </a:solidFill>
              </a:rPr>
              <a:t>, </a:t>
            </a:r>
            <a:r>
              <a:rPr lang="fr-FR" sz="1600" dirty="0" smtClean="0">
                <a:solidFill>
                  <a:srgbClr val="CC00CC"/>
                </a:solidFill>
              </a:rPr>
              <a:t>233 </a:t>
            </a:r>
            <a:r>
              <a:rPr lang="fr-FR" sz="1600" dirty="0">
                <a:solidFill>
                  <a:srgbClr val="CC00CC"/>
                </a:solidFill>
              </a:rPr>
              <a:t>(2013</a:t>
            </a:r>
            <a:r>
              <a:rPr lang="fr-FR" sz="1600" dirty="0" smtClean="0">
                <a:solidFill>
                  <a:srgbClr val="CC00CC"/>
                </a:solidFill>
              </a:rPr>
              <a:t>)</a:t>
            </a:r>
          </a:p>
          <a:p>
            <a:endParaRPr lang="fr-FR" sz="1600" dirty="0">
              <a:solidFill>
                <a:srgbClr val="CC00CC"/>
              </a:solidFill>
            </a:endParaRPr>
          </a:p>
          <a:p>
            <a:r>
              <a:rPr lang="fr-FR" dirty="0" smtClean="0"/>
              <a:t>This </a:t>
            </a:r>
            <a:r>
              <a:rPr lang="fr-FR" dirty="0" err="1" smtClean="0"/>
              <a:t>validates</a:t>
            </a:r>
            <a:r>
              <a:rPr lang="fr-FR" dirty="0" smtClean="0"/>
              <a:t> the concept of </a:t>
            </a:r>
            <a:r>
              <a:rPr lang="fr-FR" dirty="0" err="1" smtClean="0"/>
              <a:t>low</a:t>
            </a:r>
            <a:r>
              <a:rPr lang="fr-FR" dirty="0"/>
              <a:t>-</a:t>
            </a:r>
            <a:r>
              <a:rPr lang="fr-FR" dirty="0" smtClean="0"/>
              <a:t>pressure (a few </a:t>
            </a:r>
            <a:r>
              <a:rPr lang="fr-FR" dirty="0" smtClean="0"/>
              <a:t>torr)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differential</a:t>
            </a:r>
            <a:r>
              <a:rPr lang="fr-FR" dirty="0" smtClean="0"/>
              <a:t> </a:t>
            </a:r>
            <a:r>
              <a:rPr lang="fr-FR" dirty="0" err="1" smtClean="0"/>
              <a:t>pumping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chemeClr val="bg1"/>
                </a:solidFill>
              </a:rPr>
              <a:t>DarkLight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257035"/>
            <a:ext cx="4929175" cy="21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8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42" y="908720"/>
            <a:ext cx="1473462" cy="6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5370830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24" y="3933056"/>
            <a:ext cx="5800700" cy="273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656564" y="1184844"/>
            <a:ext cx="81459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Goals</a:t>
            </a:r>
            <a:r>
              <a:rPr lang="fr-FR" sz="2000" dirty="0" smtClean="0"/>
              <a:t>:</a:t>
            </a:r>
          </a:p>
          <a:p>
            <a:pPr marL="457200" indent="-457200">
              <a:buAutoNum type="arabicParenR"/>
            </a:pPr>
            <a:r>
              <a:rPr lang="fr-FR" sz="2000" dirty="0" smtClean="0"/>
              <a:t>Carry out </a:t>
            </a:r>
            <a:r>
              <a:rPr lang="fr-FR" sz="2000" dirty="0" err="1" smtClean="0"/>
              <a:t>accelerator</a:t>
            </a:r>
            <a:r>
              <a:rPr lang="fr-FR" sz="2000" dirty="0" smtClean="0"/>
              <a:t> </a:t>
            </a:r>
            <a:r>
              <a:rPr lang="fr-FR" sz="2000" dirty="0" err="1" smtClean="0"/>
              <a:t>studies</a:t>
            </a:r>
            <a:r>
              <a:rPr lang="fr-FR" sz="2000" dirty="0" smtClean="0"/>
              <a:t>,</a:t>
            </a:r>
          </a:p>
          <a:p>
            <a:pPr marL="457200" indent="-457200">
              <a:buFontTx/>
              <a:buAutoNum type="arabicParenR"/>
            </a:pPr>
            <a:r>
              <a:rPr lang="fr-FR" sz="2000" dirty="0" err="1" smtClean="0"/>
              <a:t>Perform</a:t>
            </a:r>
            <a:r>
              <a:rPr lang="fr-FR" sz="2000" dirty="0" smtClean="0"/>
              <a:t> </a:t>
            </a:r>
            <a:r>
              <a:rPr lang="fr-FR" sz="2000" dirty="0" err="1" smtClean="0"/>
              <a:t>precise</a:t>
            </a:r>
            <a:r>
              <a:rPr lang="fr-FR" sz="2000" dirty="0" smtClean="0"/>
              <a:t> </a:t>
            </a:r>
            <a:r>
              <a:rPr lang="fr-FR" sz="2000" dirty="0" err="1" smtClean="0"/>
              <a:t>measurements</a:t>
            </a:r>
            <a:r>
              <a:rPr lang="fr-FR" sz="2000" dirty="0" smtClean="0"/>
              <a:t> </a:t>
            </a:r>
            <a:r>
              <a:rPr lang="fr-FR" sz="2000" dirty="0"/>
              <a:t>of QED </a:t>
            </a:r>
            <a:r>
              <a:rPr lang="fr-FR" sz="2000" dirty="0" err="1" smtClean="0"/>
              <a:t>processes</a:t>
            </a:r>
            <a:r>
              <a:rPr lang="fr-FR" sz="2000" dirty="0" smtClean="0"/>
              <a:t>,</a:t>
            </a:r>
          </a:p>
          <a:p>
            <a:pPr marL="457200" indent="-457200">
              <a:buFontTx/>
              <a:buAutoNum type="arabicParenR"/>
            </a:pPr>
            <a:r>
              <a:rPr lang="fr-FR" sz="2000" dirty="0" err="1" smtClean="0"/>
              <a:t>Obtain</a:t>
            </a:r>
            <a:r>
              <a:rPr lang="fr-FR" sz="2000" dirty="0" smtClean="0"/>
              <a:t> </a:t>
            </a:r>
            <a:r>
              <a:rPr lang="fr-FR" sz="2000" dirty="0"/>
              <a:t>a first </a:t>
            </a:r>
            <a:r>
              <a:rPr lang="fr-FR" sz="2000" dirty="0" err="1"/>
              <a:t>significant</a:t>
            </a:r>
            <a:r>
              <a:rPr lang="fr-FR" sz="2000" dirty="0"/>
              <a:t> </a:t>
            </a:r>
            <a:r>
              <a:rPr lang="fr-FR" sz="2000" dirty="0" err="1"/>
              <a:t>physics</a:t>
            </a:r>
            <a:r>
              <a:rPr lang="fr-FR" sz="2000" dirty="0"/>
              <a:t> </a:t>
            </a:r>
            <a:r>
              <a:rPr lang="fr-FR" sz="2000" dirty="0" err="1" smtClean="0"/>
              <a:t>result</a:t>
            </a:r>
            <a:r>
              <a:rPr lang="fr-FR" sz="2000" dirty="0" smtClean="0"/>
              <a:t> </a:t>
            </a:r>
            <a:r>
              <a:rPr lang="fr-FR" sz="1400" dirty="0" smtClean="0"/>
              <a:t>(for A’ mass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30 and 70 MeV).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/>
              <a:t>b</a:t>
            </a:r>
            <a:r>
              <a:rPr lang="fr-FR" sz="2000" dirty="0" smtClean="0"/>
              <a:t>y </a:t>
            </a:r>
            <a:r>
              <a:rPr lang="fr-FR" sz="2000" dirty="0" err="1" smtClean="0"/>
              <a:t>implementing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target</a:t>
            </a:r>
            <a:r>
              <a:rPr lang="fr-FR" sz="2000" dirty="0" smtClean="0"/>
              <a:t> concept and </a:t>
            </a:r>
            <a:r>
              <a:rPr lang="fr-FR" sz="2000" dirty="0" err="1" smtClean="0"/>
              <a:t>using</a:t>
            </a:r>
            <a:r>
              <a:rPr lang="fr-FR" sz="2000" dirty="0" smtClean="0"/>
              <a:t> a </a:t>
            </a:r>
            <a:r>
              <a:rPr lang="fr-FR" sz="2000" dirty="0" err="1" smtClean="0"/>
              <a:t>reduced</a:t>
            </a:r>
            <a:r>
              <a:rPr lang="fr-FR" sz="2000" dirty="0" smtClean="0"/>
              <a:t> </a:t>
            </a:r>
            <a:r>
              <a:rPr lang="fr-FR" sz="2000" dirty="0" err="1" smtClean="0"/>
              <a:t>detection</a:t>
            </a:r>
            <a:endParaRPr lang="fr-FR" sz="2000" dirty="0" smtClean="0"/>
          </a:p>
          <a:p>
            <a:r>
              <a:rPr lang="fr-FR" sz="2000" dirty="0" smtClean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two</a:t>
            </a:r>
            <a:r>
              <a:rPr lang="fr-FR" dirty="0" smtClean="0"/>
              <a:t>-arm </a:t>
            </a:r>
            <a:r>
              <a:rPr lang="fr-FR" dirty="0" err="1" smtClean="0"/>
              <a:t>planar</a:t>
            </a:r>
            <a:r>
              <a:rPr lang="fr-FR" dirty="0" smtClean="0"/>
              <a:t> GEM lepton </a:t>
            </a:r>
            <a:r>
              <a:rPr lang="fr-FR" dirty="0" err="1" smtClean="0"/>
              <a:t>tracker</a:t>
            </a:r>
            <a:r>
              <a:rPr lang="fr-FR" dirty="0"/>
              <a:t>,</a:t>
            </a:r>
            <a:r>
              <a:rPr lang="fr-FR" dirty="0" smtClean="0"/>
              <a:t> </a:t>
            </a:r>
          </a:p>
          <a:p>
            <a:r>
              <a:rPr lang="fr-FR" dirty="0" smtClean="0"/>
              <a:t>	- one </a:t>
            </a:r>
            <a:r>
              <a:rPr lang="fr-FR" dirty="0" err="1" smtClean="0"/>
              <a:t>third</a:t>
            </a:r>
            <a:r>
              <a:rPr lang="fr-FR" dirty="0" smtClean="0"/>
              <a:t> of the proton detector (Si), </a:t>
            </a:r>
          </a:p>
          <a:p>
            <a:r>
              <a:rPr lang="fr-FR" dirty="0" smtClean="0"/>
              <a:t>	- no photon detector.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chemeClr val="bg1"/>
                </a:solidFill>
              </a:rPr>
              <a:t>DarkLight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proposed</a:t>
            </a:r>
            <a:r>
              <a:rPr lang="fr-FR" sz="3600" dirty="0" smtClean="0">
                <a:solidFill>
                  <a:schemeClr val="bg1"/>
                </a:solidFill>
              </a:rPr>
              <a:t> phase 1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006" y="6572381"/>
            <a:ext cx="9108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rgbClr val="CC00CC"/>
                </a:solidFill>
              </a:rPr>
              <a:t>MRI </a:t>
            </a:r>
            <a:r>
              <a:rPr lang="fr-FR" sz="1200" dirty="0" err="1" smtClean="0">
                <a:solidFill>
                  <a:srgbClr val="CC00CC"/>
                </a:solidFill>
              </a:rPr>
              <a:t>proposal</a:t>
            </a:r>
            <a:r>
              <a:rPr lang="fr-FR" sz="1200" dirty="0" smtClean="0">
                <a:solidFill>
                  <a:srgbClr val="CC00CC"/>
                </a:solidFill>
              </a:rPr>
              <a:t> (2014), R. Milner PI</a:t>
            </a:r>
            <a:endParaRPr lang="fr-FR" sz="12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42" y="908720"/>
            <a:ext cx="1473462" cy="6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8" y="1222325"/>
            <a:ext cx="3030147" cy="20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5702"/>
            <a:ext cx="1731396" cy="208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8064" y="1556792"/>
            <a:ext cx="13605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single </a:t>
            </a:r>
            <a:r>
              <a:rPr lang="fr-FR" sz="1400" dirty="0" err="1"/>
              <a:t>electron</a:t>
            </a:r>
            <a:endParaRPr lang="fr-FR" sz="1400" dirty="0"/>
          </a:p>
          <a:p>
            <a:pPr algn="ctr"/>
            <a:r>
              <a:rPr lang="fr-FR" sz="1400" dirty="0"/>
              <a:t>P</a:t>
            </a:r>
            <a:r>
              <a:rPr lang="fr-FR" sz="1400" baseline="-25000" dirty="0"/>
              <a:t>T</a:t>
            </a:r>
            <a:r>
              <a:rPr lang="fr-FR" sz="1400" dirty="0"/>
              <a:t>=20 MeV/c</a:t>
            </a:r>
          </a:p>
        </p:txBody>
      </p:sp>
      <p:sp>
        <p:nvSpPr>
          <p:cNvPr id="6" name="ZoneTexte 5"/>
          <p:cNvSpPr txBox="1"/>
          <p:nvPr/>
        </p:nvSpPr>
        <p:spPr>
          <a:xfrm rot="5400000">
            <a:off x="8445914" y="2480411"/>
            <a:ext cx="108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CC00CC"/>
                </a:solidFill>
              </a:rPr>
              <a:t>Jan Balewski</a:t>
            </a:r>
            <a:endParaRPr lang="fr-FR" sz="1200" dirty="0">
              <a:solidFill>
                <a:srgbClr val="CC00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0" y="4509120"/>
            <a:ext cx="2952328" cy="237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79" y="2529359"/>
            <a:ext cx="231207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635897" y="4959170"/>
            <a:ext cx="5431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Extensive background </a:t>
            </a:r>
            <a:r>
              <a:rPr lang="fr-FR" dirty="0" err="1" smtClean="0"/>
              <a:t>studies</a:t>
            </a:r>
            <a:r>
              <a:rPr lang="fr-FR" dirty="0"/>
              <a:t>:</a:t>
            </a:r>
            <a:endParaRPr lang="fr-FR" dirty="0" smtClean="0"/>
          </a:p>
          <a:p>
            <a:pPr algn="ctr"/>
            <a:r>
              <a:rPr lang="fr-FR" dirty="0" smtClean="0"/>
              <a:t>L = 6 10</a:t>
            </a:r>
            <a:r>
              <a:rPr lang="fr-FR" baseline="30000" dirty="0" smtClean="0"/>
              <a:t>35</a:t>
            </a:r>
            <a:r>
              <a:rPr lang="fr-FR" dirty="0" smtClean="0"/>
              <a:t> cm</a:t>
            </a:r>
            <a:r>
              <a:rPr lang="fr-FR" baseline="30000" dirty="0" smtClean="0"/>
              <a:t>-2</a:t>
            </a:r>
            <a:r>
              <a:rPr lang="fr-FR" dirty="0" smtClean="0"/>
              <a:t>s</a:t>
            </a:r>
            <a:r>
              <a:rPr lang="fr-FR" baseline="30000" dirty="0" smtClean="0"/>
              <a:t>-1</a:t>
            </a:r>
            <a:r>
              <a:rPr lang="fr-FR" dirty="0" smtClean="0"/>
              <a:t>, rate up to 50 kHz/cm</a:t>
            </a:r>
            <a:r>
              <a:rPr lang="fr-FR" baseline="30000" dirty="0" smtClean="0"/>
              <a:t>2</a:t>
            </a:r>
            <a:r>
              <a:rPr lang="fr-FR" dirty="0" smtClean="0"/>
              <a:t> in layer 1, </a:t>
            </a:r>
          </a:p>
          <a:p>
            <a:pPr algn="ctr"/>
            <a:r>
              <a:rPr lang="fr-FR" dirty="0" err="1" smtClean="0"/>
              <a:t>mostly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backscattering</a:t>
            </a:r>
            <a:r>
              <a:rPr lang="fr-FR" dirty="0" smtClean="0"/>
              <a:t> and </a:t>
            </a:r>
            <a:r>
              <a:rPr lang="fr-FR" dirty="0" err="1" smtClean="0"/>
              <a:t>secondaries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ep</a:t>
            </a:r>
            <a:r>
              <a:rPr lang="fr-FR" dirty="0" smtClean="0"/>
              <a:t> </a:t>
            </a:r>
            <a:r>
              <a:rPr lang="fr-FR" dirty="0" err="1" smtClean="0"/>
              <a:t>elastic</a:t>
            </a:r>
            <a:r>
              <a:rPr lang="fr-FR" dirty="0" smtClean="0"/>
              <a:t> in </a:t>
            </a:r>
            <a:r>
              <a:rPr lang="fr-FR" dirty="0" err="1" smtClean="0"/>
              <a:t>downstream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target</a:t>
            </a:r>
            <a:r>
              <a:rPr lang="fr-FR" dirty="0" smtClean="0"/>
              <a:t> exit </a:t>
            </a:r>
            <a:r>
              <a:rPr lang="fr-FR" dirty="0" err="1" smtClean="0"/>
              <a:t>straw</a:t>
            </a:r>
            <a:r>
              <a:rPr lang="fr-FR" dirty="0" smtClean="0"/>
              <a:t> + </a:t>
            </a:r>
            <a:r>
              <a:rPr lang="fr-FR" dirty="0" err="1" smtClean="0"/>
              <a:t>magnets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chemeClr val="bg1"/>
                </a:solidFill>
              </a:rPr>
              <a:t>DarkLight</a:t>
            </a:r>
            <a:r>
              <a:rPr lang="fr-FR" sz="3600" dirty="0" smtClean="0">
                <a:solidFill>
                  <a:schemeClr val="bg1"/>
                </a:solidFill>
              </a:rPr>
              <a:t> Lepton </a:t>
            </a:r>
            <a:r>
              <a:rPr lang="fr-FR" sz="3600" dirty="0" err="1" smtClean="0">
                <a:solidFill>
                  <a:schemeClr val="bg1"/>
                </a:solidFill>
              </a:rPr>
              <a:t>Tracker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1550" y="4284095"/>
            <a:ext cx="3015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FF7C80"/>
                </a:solidFill>
              </a:rPr>
              <a:t>Singles rate at 10 cm radius (Hz/cm</a:t>
            </a:r>
            <a:r>
              <a:rPr lang="fr-FR" sz="1100" i="1" baseline="30000" dirty="0" smtClean="0">
                <a:solidFill>
                  <a:srgbClr val="FF7C80"/>
                </a:solidFill>
              </a:rPr>
              <a:t>2</a:t>
            </a:r>
            <a:r>
              <a:rPr lang="fr-FR" sz="1100" i="1" dirty="0" smtClean="0">
                <a:solidFill>
                  <a:srgbClr val="FF7C80"/>
                </a:solidFill>
              </a:rPr>
              <a:t>) = f(z)</a:t>
            </a:r>
            <a:endParaRPr lang="fr-FR" sz="1100" i="1" dirty="0">
              <a:solidFill>
                <a:srgbClr val="FF7C8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397" y="3293985"/>
            <a:ext cx="351948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4 </a:t>
            </a:r>
            <a:r>
              <a:rPr lang="fr-FR" sz="1400" dirty="0" err="1" smtClean="0"/>
              <a:t>cylindrical</a:t>
            </a:r>
            <a:r>
              <a:rPr lang="fr-FR" sz="1400" dirty="0" smtClean="0"/>
              <a:t> </a:t>
            </a:r>
            <a:r>
              <a:rPr lang="fr-FR" sz="1400" dirty="0" err="1" smtClean="0"/>
              <a:t>layers</a:t>
            </a:r>
            <a:r>
              <a:rPr lang="fr-FR" sz="1400" dirty="0" smtClean="0"/>
              <a:t> (10/12/16/26 cm </a:t>
            </a:r>
            <a:r>
              <a:rPr lang="fr-FR" sz="1400" dirty="0" err="1" smtClean="0"/>
              <a:t>radii</a:t>
            </a:r>
            <a:r>
              <a:rPr lang="fr-FR" sz="1400" dirty="0" smtClean="0"/>
              <a:t>) 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strips</a:t>
            </a:r>
            <a:r>
              <a:rPr lang="fr-FR" sz="1400" dirty="0" smtClean="0"/>
              <a:t> </a:t>
            </a:r>
            <a:r>
              <a:rPr lang="fr-FR" sz="1400" dirty="0" err="1" smtClean="0"/>
              <a:t>read</a:t>
            </a:r>
            <a:r>
              <a:rPr lang="fr-FR" sz="1400" dirty="0" smtClean="0"/>
              <a:t>-out</a:t>
            </a:r>
          </a:p>
          <a:p>
            <a:pPr algn="ctr"/>
            <a:r>
              <a:rPr lang="fr-FR" sz="1400" dirty="0" smtClean="0"/>
              <a:t>(close to CLAS12/MVT design) 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2231740" y="4509120"/>
            <a:ext cx="36004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1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42" y="908720"/>
            <a:ext cx="1473462" cy="6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0"/>
          <p:cNvSpPr txBox="1">
            <a:spLocks noChangeArrowheads="1"/>
          </p:cNvSpPr>
          <p:nvPr/>
        </p:nvSpPr>
        <p:spPr bwMode="auto">
          <a:xfrm>
            <a:off x="31750" y="31619276"/>
            <a:ext cx="14357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/>
              <a:t>Beam e</a:t>
            </a:r>
            <a:r>
              <a:rPr lang="en-US" altLang="fr-FR" sz="2000" baseline="30000" dirty="0"/>
              <a:t>-</a:t>
            </a:r>
            <a:endParaRPr lang="en-US" altLang="fr-FR" sz="2000" dirty="0"/>
          </a:p>
        </p:txBody>
      </p:sp>
      <p:sp>
        <p:nvSpPr>
          <p:cNvPr id="10" name="TextBox 102"/>
          <p:cNvSpPr txBox="1">
            <a:spLocks noChangeArrowheads="1"/>
          </p:cNvSpPr>
          <p:nvPr/>
        </p:nvSpPr>
        <p:spPr bwMode="auto">
          <a:xfrm>
            <a:off x="9067800" y="32410837"/>
            <a:ext cx="372408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rgbClr val="224B50"/>
                </a:solidFill>
              </a:rPr>
              <a:t>Silicon Vertex Tracker</a:t>
            </a:r>
          </a:p>
        </p:txBody>
      </p:sp>
      <p:sp>
        <p:nvSpPr>
          <p:cNvPr id="13" name="TextBox 113"/>
          <p:cNvSpPr txBox="1"/>
          <p:nvPr/>
        </p:nvSpPr>
        <p:spPr>
          <a:xfrm>
            <a:off x="15697200" y="31801237"/>
            <a:ext cx="47111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Electromagnetic Calorimeter</a:t>
            </a:r>
          </a:p>
        </p:txBody>
      </p:sp>
      <p:cxnSp>
        <p:nvCxnSpPr>
          <p:cNvPr id="20" name="Straight Connector 73"/>
          <p:cNvCxnSpPr>
            <a:stCxn id="10" idx="0"/>
          </p:cNvCxnSpPr>
          <p:nvPr/>
        </p:nvCxnSpPr>
        <p:spPr bwMode="auto">
          <a:xfrm flipV="1">
            <a:off x="10929841" y="29794201"/>
            <a:ext cx="1338359" cy="26166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125"/>
          <p:cNvSpPr txBox="1">
            <a:spLocks noChangeArrowheads="1"/>
          </p:cNvSpPr>
          <p:nvPr/>
        </p:nvSpPr>
        <p:spPr bwMode="auto">
          <a:xfrm>
            <a:off x="762000" y="28684974"/>
            <a:ext cx="24901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rgbClr val="224B50"/>
                </a:solidFill>
              </a:rPr>
              <a:t>Dipole Magnet</a:t>
            </a:r>
          </a:p>
        </p:txBody>
      </p:sp>
      <p:cxnSp>
        <p:nvCxnSpPr>
          <p:cNvPr id="23" name="Straight Arrow Connector 44"/>
          <p:cNvCxnSpPr/>
          <p:nvPr/>
        </p:nvCxnSpPr>
        <p:spPr bwMode="auto">
          <a:xfrm flipV="1">
            <a:off x="381000" y="30556200"/>
            <a:ext cx="3138488" cy="304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chemeClr val="bg1"/>
                </a:solidFill>
              </a:rPr>
              <a:t>DarkLight</a:t>
            </a:r>
            <a:r>
              <a:rPr lang="fr-FR" sz="3600" dirty="0" smtClean="0">
                <a:solidFill>
                  <a:schemeClr val="bg1"/>
                </a:solidFill>
              </a:rPr>
              <a:t> plan and </a:t>
            </a:r>
            <a:r>
              <a:rPr lang="fr-FR" sz="3600" dirty="0" err="1" smtClean="0">
                <a:solidFill>
                  <a:schemeClr val="bg1"/>
                </a:solidFill>
              </a:rPr>
              <a:t>expected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sensitivity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726" y="2381692"/>
            <a:ext cx="4095454" cy="330975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750" y="1673805"/>
            <a:ext cx="903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(If MRI </a:t>
            </a:r>
            <a:r>
              <a:rPr lang="fr-FR" sz="2000" dirty="0" err="1" smtClean="0"/>
              <a:t>approved</a:t>
            </a:r>
            <a:r>
              <a:rPr lang="fr-FR" sz="2000" dirty="0" smtClean="0"/>
              <a:t>,) </a:t>
            </a:r>
            <a:r>
              <a:rPr lang="fr-FR" sz="2000" dirty="0" err="1" smtClean="0"/>
              <a:t>build</a:t>
            </a:r>
            <a:r>
              <a:rPr lang="fr-FR" sz="2000" dirty="0" smtClean="0"/>
              <a:t> phase 1 in one </a:t>
            </a:r>
            <a:r>
              <a:rPr lang="fr-FR" sz="2000" dirty="0" err="1" smtClean="0"/>
              <a:t>year</a:t>
            </a:r>
            <a:r>
              <a:rPr lang="fr-FR" sz="2000" dirty="0" smtClean="0"/>
              <a:t>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               and </a:t>
            </a:r>
            <a:r>
              <a:rPr lang="fr-FR" sz="2000" dirty="0" err="1" smtClean="0"/>
              <a:t>perform</a:t>
            </a:r>
            <a:r>
              <a:rPr lang="fr-FR" sz="2000" dirty="0" smtClean="0"/>
              <a:t> </a:t>
            </a:r>
            <a:r>
              <a:rPr lang="fr-FR" sz="2000" dirty="0" err="1" smtClean="0"/>
              <a:t>measurement</a:t>
            </a:r>
            <a:r>
              <a:rPr lang="fr-FR" sz="2000" dirty="0" smtClean="0"/>
              <a:t> in second </a:t>
            </a:r>
            <a:r>
              <a:rPr lang="fr-FR" sz="2000" dirty="0" err="1" smtClean="0"/>
              <a:t>half</a:t>
            </a:r>
            <a:r>
              <a:rPr lang="fr-FR" sz="2000" dirty="0" smtClean="0"/>
              <a:t> of 2015.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1500" y="5691444"/>
            <a:ext cx="903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(In all cases,) </a:t>
            </a:r>
            <a:r>
              <a:rPr lang="fr-FR" sz="2000" dirty="0" err="1" smtClean="0"/>
              <a:t>write</a:t>
            </a:r>
            <a:r>
              <a:rPr lang="fr-FR" sz="2000" dirty="0" smtClean="0"/>
              <a:t> TDR for full </a:t>
            </a:r>
            <a:r>
              <a:rPr lang="fr-FR" sz="2000" dirty="0" err="1" smtClean="0"/>
              <a:t>experiment</a:t>
            </a:r>
            <a:r>
              <a:rPr lang="fr-FR" sz="2000" dirty="0" smtClean="0"/>
              <a:t> by </a:t>
            </a:r>
            <a:r>
              <a:rPr lang="fr-FR" sz="2000" dirty="0" err="1" smtClean="0"/>
              <a:t>this</a:t>
            </a:r>
            <a:r>
              <a:rPr lang="fr-FR" sz="2000" dirty="0" smtClean="0"/>
              <a:t> </a:t>
            </a:r>
            <a:r>
              <a:rPr lang="fr-FR" sz="2000" dirty="0" err="1" smtClean="0"/>
              <a:t>summer</a:t>
            </a:r>
            <a:endParaRPr lang="fr-FR" sz="2000" dirty="0" smtClean="0"/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               and </a:t>
            </a:r>
            <a:r>
              <a:rPr lang="fr-FR" sz="2000" dirty="0" err="1" smtClean="0"/>
              <a:t>aim</a:t>
            </a:r>
            <a:r>
              <a:rPr lang="fr-FR" sz="2000" dirty="0" smtClean="0"/>
              <a:t> at data </a:t>
            </a:r>
            <a:r>
              <a:rPr lang="fr-FR" sz="2000" dirty="0" err="1" smtClean="0"/>
              <a:t>taking</a:t>
            </a:r>
            <a:r>
              <a:rPr lang="fr-FR" sz="2000" dirty="0" smtClean="0"/>
              <a:t> in 2017-2018.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17205" y="3699030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7C80"/>
                </a:solidFill>
              </a:rPr>
              <a:t>(</a:t>
            </a:r>
            <a:r>
              <a:rPr lang="el-GR" i="1" dirty="0" smtClean="0">
                <a:solidFill>
                  <a:srgbClr val="FF7C80"/>
                </a:solidFill>
              </a:rPr>
              <a:t>α</a:t>
            </a:r>
            <a:r>
              <a:rPr lang="fr-FR" i="1" dirty="0" smtClean="0">
                <a:solidFill>
                  <a:srgbClr val="FF7C80"/>
                </a:solidFill>
              </a:rPr>
              <a:t>’= </a:t>
            </a:r>
            <a:r>
              <a:rPr lang="el-GR" i="1" dirty="0" smtClean="0">
                <a:solidFill>
                  <a:srgbClr val="FF7C80"/>
                </a:solidFill>
              </a:rPr>
              <a:t>αε</a:t>
            </a:r>
            <a:r>
              <a:rPr lang="fr-FR" i="1" baseline="30000" dirty="0" smtClean="0">
                <a:solidFill>
                  <a:srgbClr val="FF7C80"/>
                </a:solidFill>
              </a:rPr>
              <a:t>2</a:t>
            </a:r>
            <a:r>
              <a:rPr lang="fr-FR" i="1" dirty="0" smtClean="0">
                <a:solidFill>
                  <a:srgbClr val="FF7C80"/>
                </a:solidFill>
              </a:rPr>
              <a:t>)</a:t>
            </a:r>
            <a:endParaRPr lang="fr-FR" i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8928992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dirty="0" smtClean="0"/>
                  <a:t>Bump </a:t>
                </a:r>
                <a:r>
                  <a:rPr lang="fr-FR" sz="2000" dirty="0" err="1" smtClean="0"/>
                  <a:t>hunt</a:t>
                </a:r>
                <a:r>
                  <a:rPr lang="fr-FR" sz="2000" dirty="0" smtClean="0"/>
                  <a:t> on large background </a:t>
                </a:r>
                <a:r>
                  <a:rPr lang="fr-FR" sz="2000" dirty="0" err="1" smtClean="0"/>
                  <a:t>requires</a:t>
                </a:r>
                <a:r>
                  <a:rPr lang="fr-FR" sz="2000" dirty="0" smtClean="0"/>
                  <a:t> excellent invariant mass </a:t>
                </a:r>
                <a:r>
                  <a:rPr lang="fr-FR" sz="2000" dirty="0" err="1" smtClean="0"/>
                  <a:t>resolution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1800" i="1" dirty="0" smtClean="0">
                    <a:solidFill>
                      <a:srgbClr val="C00000"/>
                    </a:solidFill>
                  </a:rPr>
                  <a:t>                        </a:t>
                </a:r>
                <a:r>
                  <a:rPr lang="fr-FR" sz="1800" i="1" dirty="0" err="1" smtClean="0">
                    <a:solidFill>
                      <a:srgbClr val="C00000"/>
                    </a:solidFill>
                  </a:rPr>
                  <a:t>Sensitivity</a:t>
                </a:r>
                <a:r>
                  <a:rPr lang="fr-FR" sz="1800" i="1" dirty="0" smtClean="0">
                    <a:solidFill>
                      <a:srgbClr val="C00000"/>
                    </a:solidFill>
                  </a:rPr>
                  <a:t> ~ Signal/</a:t>
                </a:r>
                <a:r>
                  <a:rPr lang="fr-FR" sz="1800" i="1" dirty="0" err="1" smtClean="0">
                    <a:solidFill>
                      <a:srgbClr val="C00000"/>
                    </a:solidFill>
                  </a:rPr>
                  <a:t>sqrt</a:t>
                </a:r>
                <a:r>
                  <a:rPr lang="fr-FR" sz="1800" i="1" dirty="0" smtClean="0">
                    <a:solidFill>
                      <a:srgbClr val="C00000"/>
                    </a:solidFill>
                  </a:rPr>
                  <a:t>(Background) ~</a:t>
                </a:r>
                <a:r>
                  <a:rPr lang="fr-FR" sz="1800" i="1" dirty="0">
                    <a:solidFill>
                      <a:srgbClr val="C00000"/>
                    </a:solidFill>
                  </a:rPr>
                  <a:t> </a:t>
                </a:r>
                <a:r>
                  <a:rPr lang="fr-FR" sz="1800" i="1" dirty="0" smtClean="0">
                    <a:solidFill>
                      <a:srgbClr val="C00000"/>
                    </a:solidFill>
                  </a:rPr>
                  <a:t>A’ </a:t>
                </a:r>
                <a:r>
                  <a:rPr lang="fr-FR" sz="1800" i="1" dirty="0" err="1">
                    <a:solidFill>
                      <a:srgbClr val="C00000"/>
                    </a:solidFill>
                  </a:rPr>
                  <a:t>a</a:t>
                </a:r>
                <a:r>
                  <a:rPr lang="fr-FR" sz="1800" i="1" dirty="0" err="1" smtClean="0">
                    <a:solidFill>
                      <a:srgbClr val="C00000"/>
                    </a:solidFill>
                  </a:rPr>
                  <a:t>cceptance</a:t>
                </a:r>
                <a:r>
                  <a:rPr lang="fr-FR" sz="1800" i="1" dirty="0" smtClean="0">
                    <a:solidFill>
                      <a:srgbClr val="C00000"/>
                    </a:solidFill>
                  </a:rPr>
                  <a:t>/</a:t>
                </a:r>
                <a:r>
                  <a:rPr lang="fr-FR" sz="1800" i="1" dirty="0" err="1" smtClean="0">
                    <a:solidFill>
                      <a:srgbClr val="C00000"/>
                    </a:solidFill>
                  </a:rPr>
                  <a:t>sqrt</a:t>
                </a:r>
                <a:r>
                  <a:rPr lang="fr-FR" sz="1800" i="1" dirty="0" smtClean="0">
                    <a:solidFill>
                      <a:srgbClr val="C00000"/>
                    </a:solidFill>
                  </a:rPr>
                  <a:t>(</a:t>
                </a:r>
                <a:r>
                  <a:rPr lang="fr-FR" sz="1800" i="1" dirty="0" err="1" smtClean="0">
                    <a:solidFill>
                      <a:srgbClr val="C00000"/>
                    </a:solidFill>
                  </a:rPr>
                  <a:t>Resolution</a:t>
                </a:r>
                <a:r>
                  <a:rPr lang="fr-FR" sz="1800" i="1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fr-F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fr-F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fr-FR" sz="2000" i="1" smtClean="0">
                          <a:latin typeface="Cambria Math"/>
                        </a:rPr>
                        <m:t>(1−</m:t>
                      </m:r>
                      <m:func>
                        <m:func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Θ</m:t>
                          </m:r>
                          <m:r>
                            <a:rPr lang="fr-FR" sz="20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1800" dirty="0" smtClean="0"/>
              </a:p>
              <a:p>
                <a:pPr marL="0" indent="0">
                  <a:buNone/>
                </a:pPr>
                <a:r>
                  <a:rPr lang="fr-FR" sz="2000" dirty="0" err="1" smtClean="0"/>
                  <a:t>Resolutions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depend</a:t>
                </a:r>
                <a:r>
                  <a:rPr lang="fr-FR" sz="2000" dirty="0" smtClean="0"/>
                  <a:t> </a:t>
                </a:r>
                <a:r>
                  <a:rPr lang="fr-FR" sz="2000" dirty="0"/>
                  <a:t>on </a:t>
                </a:r>
                <a:r>
                  <a:rPr lang="fr-FR" sz="2000" dirty="0" err="1"/>
                  <a:t>kinematics</a:t>
                </a:r>
                <a:r>
                  <a:rPr lang="fr-FR" sz="2000" dirty="0"/>
                  <a:t> and are </a:t>
                </a:r>
                <a:r>
                  <a:rPr lang="fr-FR" sz="2000" dirty="0" err="1"/>
                  <a:t>dominated</a:t>
                </a:r>
                <a:r>
                  <a:rPr lang="fr-FR" sz="2000" dirty="0"/>
                  <a:t> by multiple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scattering</a:t>
                </a:r>
                <a:r>
                  <a:rPr lang="fr-FR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fr-FR" sz="1800" dirty="0" smtClean="0"/>
                  <a:t>For illustration, </a:t>
                </a:r>
                <a:r>
                  <a:rPr lang="fr-FR" sz="1800" u="sng" dirty="0" smtClean="0"/>
                  <a:t>indicative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numbers</a:t>
                </a:r>
                <a:r>
                  <a:rPr lang="fr-FR" sz="1800" dirty="0" smtClean="0"/>
                  <a:t>:</a:t>
                </a:r>
                <a:endParaRPr lang="fr-FR" sz="1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8928992" cy="4525963"/>
              </a:xfrm>
              <a:blipFill rotWithShape="1">
                <a:blip r:embed="rId2"/>
                <a:stretch>
                  <a:fillRect l="-751" t="-809" r="-3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7920"/>
              </p:ext>
            </p:extLst>
          </p:nvPr>
        </p:nvGraphicFramePr>
        <p:xfrm>
          <a:off x="107504" y="3789040"/>
          <a:ext cx="8856984" cy="296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918102"/>
                <a:gridCol w="1107123"/>
                <a:gridCol w="1107123"/>
                <a:gridCol w="1107123"/>
                <a:gridCol w="1107123"/>
                <a:gridCol w="1107123"/>
                <a:gridCol w="1107123"/>
              </a:tblGrid>
              <a:tr h="4977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fr-FR" baseline="-25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fr-FR" baseline="0" dirty="0" err="1" smtClean="0">
                          <a:solidFill>
                            <a:srgbClr val="C00000"/>
                          </a:solidFill>
                        </a:rPr>
                        <a:t>GeV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(MeV)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Θ</a:t>
                      </a:r>
                      <a:endParaRPr lang="fr-FR" dirty="0" smtClean="0">
                        <a:solidFill>
                          <a:srgbClr val="C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(rd)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σ</a:t>
                      </a:r>
                      <a:r>
                        <a:rPr lang="fr-FR" baseline="-2500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p</a:t>
                      </a:r>
                      <a:r>
                        <a:rPr lang="fr-F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/p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σ</a:t>
                      </a:r>
                      <a:r>
                        <a:rPr lang="el-GR" baseline="-2500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θ</a:t>
                      </a:r>
                      <a:endParaRPr lang="fr-FR" baseline="-25000" dirty="0" smtClean="0">
                        <a:solidFill>
                          <a:srgbClr val="C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(</a:t>
                      </a:r>
                      <a:r>
                        <a:rPr lang="fr-FR" dirty="0" err="1" smtClean="0">
                          <a:solidFill>
                            <a:srgbClr val="C00000"/>
                          </a:solidFill>
                          <a:latin typeface="Calibri"/>
                        </a:rPr>
                        <a:t>mrad</a:t>
                      </a:r>
                      <a:r>
                        <a:rPr lang="fr-F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)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σ</a:t>
                      </a:r>
                      <a:r>
                        <a:rPr lang="fr-FR" baseline="-2500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M</a:t>
                      </a:r>
                      <a:r>
                        <a:rPr lang="fr-F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/M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σ</a:t>
                      </a:r>
                      <a:r>
                        <a:rPr lang="fr-FR" baseline="-2500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M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C00000"/>
                          </a:solidFill>
                          <a:latin typeface="Calibri"/>
                        </a:rPr>
                        <a:t>(MeV)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59061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APEX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fr-FR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fr-FR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1461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HPS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.11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2.4%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7806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C00000"/>
                          </a:solidFill>
                        </a:rPr>
                        <a:t>DarkLight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.028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4.7%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chemeClr val="bg1"/>
                </a:solidFill>
              </a:rPr>
              <a:t>Resolutions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529" y="1239869"/>
            <a:ext cx="9046006" cy="6869651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APEX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	</a:t>
            </a:r>
            <a:r>
              <a:rPr lang="fr-FR" sz="1800" dirty="0" smtClean="0"/>
              <a:t>- Background </a:t>
            </a:r>
            <a:r>
              <a:rPr lang="fr-FR" sz="1800" dirty="0" err="1" smtClean="0"/>
              <a:t>reduction</a:t>
            </a:r>
            <a:r>
              <a:rPr lang="fr-FR" sz="1800" dirty="0" smtClean="0"/>
              <a:t> at trigger </a:t>
            </a:r>
            <a:r>
              <a:rPr lang="fr-FR" sz="1800" dirty="0" err="1" smtClean="0"/>
              <a:t>level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/>
              <a:t>	- </a:t>
            </a:r>
            <a:r>
              <a:rPr lang="fr-FR" sz="1800" dirty="0" err="1" smtClean="0"/>
              <a:t>Tracking</a:t>
            </a:r>
            <a:r>
              <a:rPr lang="fr-FR" sz="1800" dirty="0" smtClean="0"/>
              <a:t> </a:t>
            </a:r>
            <a:r>
              <a:rPr lang="fr-FR" sz="1800" dirty="0" err="1"/>
              <a:t>efficiency</a:t>
            </a:r>
            <a:r>
              <a:rPr lang="fr-FR" sz="1800" dirty="0"/>
              <a:t> at high </a:t>
            </a:r>
            <a:r>
              <a:rPr lang="fr-FR" sz="1800" dirty="0" smtClean="0"/>
              <a:t>rates</a:t>
            </a:r>
            <a:r>
              <a:rPr lang="fr-FR" sz="2200" dirty="0"/>
              <a:t>	</a:t>
            </a:r>
            <a:endParaRPr lang="fr-FR" sz="2800" dirty="0" smtClean="0"/>
          </a:p>
          <a:p>
            <a:r>
              <a:rPr lang="fr-FR" sz="2800" b="1" dirty="0" smtClean="0"/>
              <a:t>HPS</a:t>
            </a:r>
          </a:p>
          <a:p>
            <a:pPr marL="0" indent="0">
              <a:buNone/>
            </a:pPr>
            <a:r>
              <a:rPr lang="fr-FR" sz="2800" dirty="0" smtClean="0"/>
              <a:t>	</a:t>
            </a:r>
            <a:r>
              <a:rPr lang="fr-FR" sz="1800" dirty="0" smtClean="0"/>
              <a:t>- </a:t>
            </a:r>
            <a:r>
              <a:rPr lang="fr-FR" sz="1800" dirty="0"/>
              <a:t>Background </a:t>
            </a:r>
            <a:r>
              <a:rPr lang="fr-FR" sz="1800" dirty="0" err="1"/>
              <a:t>reduction</a:t>
            </a:r>
            <a:r>
              <a:rPr lang="fr-FR" sz="1800" dirty="0"/>
              <a:t> at trigger </a:t>
            </a:r>
            <a:r>
              <a:rPr lang="fr-FR" sz="1800" dirty="0" err="1"/>
              <a:t>level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	- </a:t>
            </a:r>
            <a:r>
              <a:rPr lang="fr-FR" sz="1800" dirty="0" err="1" smtClean="0"/>
              <a:t>Operation</a:t>
            </a:r>
            <a:r>
              <a:rPr lang="fr-FR" sz="1800" dirty="0" smtClean="0"/>
              <a:t> of Si </a:t>
            </a:r>
            <a:r>
              <a:rPr lang="fr-FR" sz="1800" dirty="0" err="1" smtClean="0"/>
              <a:t>tracker</a:t>
            </a:r>
            <a:r>
              <a:rPr lang="fr-FR" sz="1800" dirty="0" smtClean="0"/>
              <a:t> </a:t>
            </a:r>
            <a:r>
              <a:rPr lang="fr-FR" sz="1800" dirty="0" err="1" smtClean="0"/>
              <a:t>very</a:t>
            </a:r>
            <a:r>
              <a:rPr lang="fr-FR" sz="1800" dirty="0" smtClean="0"/>
              <a:t> close to </a:t>
            </a:r>
            <a:r>
              <a:rPr lang="fr-FR" sz="1800" dirty="0" err="1" smtClean="0"/>
              <a:t>beam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- </a:t>
            </a:r>
            <a:r>
              <a:rPr lang="fr-FR" sz="1800" dirty="0" err="1" smtClean="0"/>
              <a:t>Beam</a:t>
            </a:r>
            <a:r>
              <a:rPr lang="fr-FR" sz="1800" dirty="0" smtClean="0"/>
              <a:t> </a:t>
            </a:r>
            <a:r>
              <a:rPr lang="fr-FR" sz="1800" dirty="0" err="1" smtClean="0"/>
              <a:t>stability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	- </a:t>
            </a:r>
            <a:r>
              <a:rPr lang="fr-FR" sz="1800" dirty="0" err="1" smtClean="0"/>
              <a:t>Identify</a:t>
            </a:r>
            <a:r>
              <a:rPr lang="fr-FR" sz="1800" dirty="0" smtClean="0"/>
              <a:t> (and cure) sources of </a:t>
            </a:r>
            <a:r>
              <a:rPr lang="fr-FR" sz="1800" dirty="0" err="1" smtClean="0"/>
              <a:t>beam</a:t>
            </a:r>
            <a:r>
              <a:rPr lang="fr-FR" sz="1800" dirty="0" smtClean="0"/>
              <a:t> </a:t>
            </a:r>
            <a:r>
              <a:rPr lang="fr-FR" sz="1800" dirty="0" err="1" smtClean="0"/>
              <a:t>induced</a:t>
            </a:r>
            <a:r>
              <a:rPr lang="fr-FR" sz="1800" dirty="0" smtClean="0"/>
              <a:t> background</a:t>
            </a:r>
            <a:endParaRPr lang="fr-FR" sz="2800" dirty="0" smtClean="0"/>
          </a:p>
          <a:p>
            <a:r>
              <a:rPr lang="fr-FR" sz="2800" b="1" dirty="0" err="1" smtClean="0"/>
              <a:t>DarkLight</a:t>
            </a:r>
            <a:endParaRPr lang="fr-FR" sz="2800" b="1" dirty="0"/>
          </a:p>
          <a:p>
            <a:pPr marL="457200" lvl="1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fr-FR" sz="2000" dirty="0" smtClean="0"/>
              <a:t>	</a:t>
            </a:r>
            <a:r>
              <a:rPr lang="fr-FR" sz="1800" dirty="0" smtClean="0"/>
              <a:t>- MW </a:t>
            </a:r>
            <a:r>
              <a:rPr lang="fr-FR" sz="1800" dirty="0" err="1" smtClean="0"/>
              <a:t>beam</a:t>
            </a:r>
            <a:r>
              <a:rPr lang="fr-FR" sz="1800" dirty="0" smtClean="0"/>
              <a:t>, background </a:t>
            </a:r>
            <a:r>
              <a:rPr lang="fr-FR" sz="1800" dirty="0" err="1" smtClean="0"/>
              <a:t>reduction</a:t>
            </a:r>
            <a:endParaRPr lang="fr-FR" sz="1800" dirty="0" smtClean="0"/>
          </a:p>
          <a:p>
            <a:pPr marL="457200" lvl="1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fr-FR" sz="1800" dirty="0"/>
              <a:t>	</a:t>
            </a:r>
            <a:r>
              <a:rPr lang="fr-FR" sz="1800" dirty="0" smtClean="0"/>
              <a:t>- </a:t>
            </a:r>
            <a:r>
              <a:rPr lang="fr-FR" sz="1800" dirty="0" err="1" smtClean="0"/>
              <a:t>Low</a:t>
            </a:r>
            <a:r>
              <a:rPr lang="fr-FR" sz="1800" dirty="0" smtClean="0"/>
              <a:t>-pressure </a:t>
            </a:r>
            <a:r>
              <a:rPr lang="fr-FR" sz="1800" dirty="0" err="1" smtClean="0"/>
              <a:t>gas</a:t>
            </a:r>
            <a:r>
              <a:rPr lang="fr-FR" sz="1800" dirty="0" smtClean="0"/>
              <a:t> </a:t>
            </a:r>
            <a:r>
              <a:rPr lang="fr-FR" sz="1800" dirty="0" err="1" smtClean="0"/>
              <a:t>target</a:t>
            </a:r>
            <a:r>
              <a:rPr lang="fr-FR" sz="1800" dirty="0" smtClean="0"/>
              <a:t> configuration</a:t>
            </a:r>
          </a:p>
          <a:p>
            <a:pPr marL="457200" lvl="1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fr-FR" sz="1800" dirty="0" smtClean="0"/>
              <a:t>	- Si proton detector + </a:t>
            </a:r>
            <a:r>
              <a:rPr lang="fr-FR" sz="1800" dirty="0" err="1" smtClean="0"/>
              <a:t>Fast</a:t>
            </a:r>
            <a:r>
              <a:rPr lang="fr-FR" sz="1800" dirty="0" smtClean="0"/>
              <a:t>, efficient and </a:t>
            </a:r>
            <a:r>
              <a:rPr lang="fr-FR" sz="1800" dirty="0" err="1" smtClean="0"/>
              <a:t>thin</a:t>
            </a:r>
            <a:r>
              <a:rPr lang="fr-FR" sz="1800" dirty="0" smtClean="0"/>
              <a:t> lepton </a:t>
            </a:r>
            <a:r>
              <a:rPr lang="fr-FR" sz="1800" dirty="0" err="1" smtClean="0"/>
              <a:t>tracker</a:t>
            </a:r>
            <a:endParaRPr lang="fr-FR" sz="1800" dirty="0" smtClean="0"/>
          </a:p>
          <a:p>
            <a:pPr marL="457200" lvl="1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fr-FR" sz="1800" dirty="0"/>
              <a:t>	</a:t>
            </a:r>
            <a:r>
              <a:rPr lang="fr-FR" sz="1800" dirty="0" smtClean="0"/>
              <a:t>- Data </a:t>
            </a:r>
            <a:r>
              <a:rPr lang="fr-FR" sz="1800" dirty="0" err="1" smtClean="0"/>
              <a:t>read</a:t>
            </a:r>
            <a:r>
              <a:rPr lang="fr-FR" sz="1800" dirty="0" smtClean="0"/>
              <a:t>-out and acquisition</a:t>
            </a:r>
            <a:r>
              <a:rPr lang="fr-FR" sz="1200" dirty="0" smtClean="0"/>
              <a:t>	</a:t>
            </a:r>
            <a:endParaRPr lang="fr-FR" sz="1200" dirty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Main </a:t>
            </a:r>
            <a:r>
              <a:rPr lang="fr-FR" sz="3600" dirty="0" err="1" smtClean="0">
                <a:solidFill>
                  <a:schemeClr val="bg1"/>
                </a:solidFill>
              </a:rPr>
              <a:t>experimental</a:t>
            </a:r>
            <a:r>
              <a:rPr lang="fr-FR" sz="3600" dirty="0" smtClean="0">
                <a:solidFill>
                  <a:schemeClr val="bg1"/>
                </a:solidFill>
              </a:rPr>
              <a:t> challenges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7661402" y="1223755"/>
            <a:ext cx="1473408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3200" b="1" dirty="0">
                <a:solidFill>
                  <a:srgbClr val="DA0B00"/>
                </a:solidFill>
                <a:latin typeface="Apple Chancery" charset="0"/>
              </a:rPr>
              <a:t>APEX</a:t>
            </a:r>
            <a:endParaRPr lang="en-US" altLang="fr-FR" sz="3200" b="1" dirty="0">
              <a:latin typeface="Apple Chancery" charset="0"/>
            </a:endParaRPr>
          </a:p>
        </p:txBody>
      </p:sp>
      <p:pic>
        <p:nvPicPr>
          <p:cNvPr id="5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71" y="4463825"/>
            <a:ext cx="1619635" cy="6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82" y="2708630"/>
            <a:ext cx="1507640" cy="6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505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dirty="0" smtClean="0"/>
              <a:t>APEX – </a:t>
            </a:r>
            <a:r>
              <a:rPr lang="fr-FR" sz="2400" b="1" dirty="0" smtClean="0"/>
              <a:t>2-arm </a:t>
            </a:r>
            <a:r>
              <a:rPr lang="fr-FR" sz="2400" b="1" dirty="0" err="1" smtClean="0"/>
              <a:t>spectrometer</a:t>
            </a:r>
            <a:endParaRPr lang="fr-FR" sz="2800" b="1" dirty="0"/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200" dirty="0"/>
              <a:t>- </a:t>
            </a:r>
            <a:r>
              <a:rPr lang="fr-FR" sz="2200" dirty="0" err="1" smtClean="0"/>
              <a:t>Sensitivity</a:t>
            </a:r>
            <a:r>
              <a:rPr lang="fr-FR" sz="2200" dirty="0" smtClean="0"/>
              <a:t> to </a:t>
            </a:r>
            <a:r>
              <a:rPr lang="fr-FR" sz="2200" dirty="0" err="1" smtClean="0"/>
              <a:t>higher</a:t>
            </a:r>
            <a:r>
              <a:rPr lang="fr-FR" sz="2200" dirty="0" smtClean="0"/>
              <a:t> A’ masses (up to 550 MeV)</a:t>
            </a:r>
          </a:p>
          <a:p>
            <a:pPr marL="0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- </a:t>
            </a:r>
            <a:r>
              <a:rPr lang="fr-FR" sz="2200" dirty="0" err="1" smtClean="0"/>
              <a:t>Readiness</a:t>
            </a:r>
            <a:r>
              <a:rPr lang="fr-FR" sz="2200" dirty="0" smtClean="0"/>
              <a:t> </a:t>
            </a:r>
            <a:r>
              <a:rPr lang="fr-FR" sz="2200" dirty="0" err="1" smtClean="0"/>
              <a:t>early</a:t>
            </a:r>
            <a:r>
              <a:rPr lang="fr-FR" sz="2200" dirty="0" smtClean="0"/>
              <a:t> 2015</a:t>
            </a:r>
            <a:endParaRPr lang="fr-FR" sz="2200" dirty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b="1" dirty="0" smtClean="0"/>
              <a:t>HPS –    </a:t>
            </a:r>
            <a:r>
              <a:rPr lang="fr-FR" sz="2400" b="1" dirty="0" err="1" smtClean="0"/>
              <a:t>forward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vertexing</a:t>
            </a:r>
            <a:r>
              <a:rPr lang="fr-FR" sz="2400" b="1" dirty="0" smtClean="0"/>
              <a:t>/</a:t>
            </a:r>
            <a:r>
              <a:rPr lang="fr-FR" sz="2400" b="1" dirty="0" err="1" smtClean="0"/>
              <a:t>tracking</a:t>
            </a:r>
            <a:endParaRPr lang="fr-FR" sz="2400" b="1" dirty="0"/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200" dirty="0" smtClean="0"/>
              <a:t>- </a:t>
            </a:r>
            <a:r>
              <a:rPr lang="fr-FR" sz="2200" dirty="0" err="1" smtClean="0"/>
              <a:t>Readiness</a:t>
            </a:r>
            <a:r>
              <a:rPr lang="fr-FR" sz="2200" dirty="0" smtClean="0"/>
              <a:t> </a:t>
            </a:r>
            <a:r>
              <a:rPr lang="fr-FR" sz="2200" dirty="0" err="1" smtClean="0"/>
              <a:t>fall</a:t>
            </a:r>
            <a:r>
              <a:rPr lang="fr-FR" sz="2200" dirty="0" smtClean="0"/>
              <a:t> 2014</a:t>
            </a:r>
          </a:p>
          <a:p>
            <a:pPr marL="0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- </a:t>
            </a:r>
            <a:r>
              <a:rPr lang="fr-FR" sz="2200" dirty="0" err="1" smtClean="0"/>
              <a:t>Sensitivity</a:t>
            </a:r>
            <a:r>
              <a:rPr lang="fr-FR" sz="2200" dirty="0" smtClean="0"/>
              <a:t> to </a:t>
            </a:r>
            <a:r>
              <a:rPr lang="fr-FR" sz="2200" dirty="0" err="1" smtClean="0"/>
              <a:t>significantly</a:t>
            </a:r>
            <a:r>
              <a:rPr lang="fr-FR" sz="2200" dirty="0" smtClean="0"/>
              <a:t> </a:t>
            </a:r>
            <a:r>
              <a:rPr lang="fr-FR" sz="2200" dirty="0" err="1" smtClean="0"/>
              <a:t>lower</a:t>
            </a:r>
            <a:r>
              <a:rPr lang="fr-FR" sz="2200" dirty="0" smtClean="0"/>
              <a:t> A’ </a:t>
            </a:r>
            <a:r>
              <a:rPr lang="fr-FR" sz="2200" dirty="0" err="1" smtClean="0"/>
              <a:t>couplings</a:t>
            </a:r>
            <a:r>
              <a:rPr lang="fr-FR" sz="2200" dirty="0" smtClean="0"/>
              <a:t> </a:t>
            </a:r>
            <a:r>
              <a:rPr lang="fr-FR" sz="2200" dirty="0" err="1" smtClean="0"/>
              <a:t>through</a:t>
            </a:r>
            <a:r>
              <a:rPr lang="fr-FR" sz="2200" dirty="0" smtClean="0"/>
              <a:t> </a:t>
            </a:r>
            <a:r>
              <a:rPr lang="fr-FR" sz="2200" dirty="0" err="1" smtClean="0"/>
              <a:t>displaced</a:t>
            </a:r>
            <a:r>
              <a:rPr lang="fr-FR" sz="2200" dirty="0" smtClean="0"/>
              <a:t> vertex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400" b="1" dirty="0" err="1" smtClean="0"/>
              <a:t>DarkLight</a:t>
            </a:r>
            <a:r>
              <a:rPr lang="fr-FR" sz="2400" b="1" dirty="0"/>
              <a:t> </a:t>
            </a:r>
            <a:r>
              <a:rPr lang="fr-FR" sz="2400" b="1" dirty="0" smtClean="0"/>
              <a:t>full final state </a:t>
            </a:r>
            <a:r>
              <a:rPr lang="fr-FR" sz="2400" b="1" dirty="0" err="1" smtClean="0"/>
              <a:t>measurements</a:t>
            </a:r>
            <a:endParaRPr lang="fr-FR" sz="2400" b="1" dirty="0"/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200" dirty="0"/>
              <a:t>- </a:t>
            </a:r>
            <a:r>
              <a:rPr lang="fr-FR" sz="2200" dirty="0" err="1" smtClean="0"/>
              <a:t>Sensitivity</a:t>
            </a:r>
            <a:r>
              <a:rPr lang="fr-FR" sz="2200" dirty="0" smtClean="0"/>
              <a:t> to </a:t>
            </a:r>
            <a:r>
              <a:rPr lang="fr-FR" sz="2200" dirty="0" err="1" smtClean="0"/>
              <a:t>lower</a:t>
            </a:r>
            <a:r>
              <a:rPr lang="fr-FR" sz="2200" dirty="0" smtClean="0"/>
              <a:t> A’ masses (down to 15-20 MeV)</a:t>
            </a:r>
            <a:endParaRPr lang="fr-FR" sz="2200" dirty="0"/>
          </a:p>
          <a:p>
            <a:pPr marL="457200" lvl="1" indent="0">
              <a:buNone/>
            </a:pPr>
            <a:r>
              <a:rPr lang="fr-FR" sz="2200" dirty="0"/>
              <a:t>	- </a:t>
            </a:r>
            <a:r>
              <a:rPr lang="fr-FR" sz="2200" dirty="0" smtClean="0"/>
              <a:t>Exclusive </a:t>
            </a:r>
            <a:r>
              <a:rPr lang="fr-FR" sz="2200" dirty="0" err="1" smtClean="0"/>
              <a:t>reaction</a:t>
            </a:r>
            <a:r>
              <a:rPr lang="fr-FR" sz="2200" dirty="0" smtClean="0"/>
              <a:t> </a:t>
            </a:r>
            <a:r>
              <a:rPr lang="fr-FR" sz="2200" dirty="0" err="1" smtClean="0"/>
              <a:t>implies</a:t>
            </a:r>
            <a:r>
              <a:rPr lang="fr-FR" sz="2200" dirty="0" smtClean="0"/>
              <a:t> </a:t>
            </a:r>
            <a:r>
              <a:rPr lang="fr-FR" sz="2200" dirty="0" err="1" smtClean="0"/>
              <a:t>potentially</a:t>
            </a:r>
            <a:r>
              <a:rPr lang="fr-FR" sz="2200" dirty="0" smtClean="0"/>
              <a:t> </a:t>
            </a:r>
            <a:r>
              <a:rPr lang="fr-FR" sz="2200" dirty="0" err="1" smtClean="0"/>
              <a:t>cleaner</a:t>
            </a:r>
            <a:r>
              <a:rPr lang="fr-FR" sz="2200" dirty="0" smtClean="0"/>
              <a:t> signal</a:t>
            </a:r>
          </a:p>
          <a:p>
            <a:pPr marL="457200" lvl="1" indent="0">
              <a:buNone/>
            </a:pPr>
            <a:r>
              <a:rPr lang="fr-FR" sz="2200" dirty="0" smtClean="0"/>
              <a:t>	- </a:t>
            </a:r>
            <a:r>
              <a:rPr lang="fr-FR" sz="2200" dirty="0" err="1" smtClean="0"/>
              <a:t>Sensitivity</a:t>
            </a:r>
            <a:r>
              <a:rPr lang="fr-FR" sz="2200" dirty="0" smtClean="0"/>
              <a:t> to invisible </a:t>
            </a:r>
            <a:r>
              <a:rPr lang="fr-FR" sz="2200" dirty="0" err="1" smtClean="0"/>
              <a:t>decays</a:t>
            </a:r>
            <a:r>
              <a:rPr lang="fr-FR" sz="2200" dirty="0" smtClean="0"/>
              <a:t> 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Main </a:t>
            </a:r>
            <a:r>
              <a:rPr lang="fr-FR" sz="3600" dirty="0" err="1" smtClean="0">
                <a:solidFill>
                  <a:schemeClr val="bg1"/>
                </a:solidFill>
              </a:rPr>
              <a:t>strong</a:t>
            </a:r>
            <a:r>
              <a:rPr lang="fr-FR" sz="3600" dirty="0" smtClean="0">
                <a:solidFill>
                  <a:schemeClr val="bg1"/>
                </a:solidFill>
              </a:rPr>
              <a:t> points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521550" y="1493785"/>
            <a:ext cx="1340432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3200" b="1" dirty="0">
                <a:solidFill>
                  <a:srgbClr val="DA0B00"/>
                </a:solidFill>
                <a:latin typeface="Apple Chancery" charset="0"/>
              </a:rPr>
              <a:t>APEX</a:t>
            </a:r>
            <a:endParaRPr lang="en-US" altLang="fr-FR" sz="3200" b="1" dirty="0">
              <a:latin typeface="Apple Chancery" charset="0"/>
            </a:endParaRPr>
          </a:p>
        </p:txBody>
      </p:sp>
      <p:pic>
        <p:nvPicPr>
          <p:cNvPr id="6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4943218"/>
            <a:ext cx="1473462" cy="6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5" y="3030365"/>
            <a:ext cx="1371575" cy="6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9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</a:rPr>
              <a:t>Other</a:t>
            </a:r>
            <a:r>
              <a:rPr lang="fr-FR" sz="3600" dirty="0" smtClean="0">
                <a:solidFill>
                  <a:schemeClr val="bg1"/>
                </a:solidFill>
              </a:rPr>
              <a:t> A’/DM </a:t>
            </a:r>
            <a:r>
              <a:rPr lang="fr-FR" sz="3600" dirty="0" err="1" smtClean="0">
                <a:solidFill>
                  <a:schemeClr val="bg1"/>
                </a:solidFill>
              </a:rPr>
              <a:t>searches</a:t>
            </a:r>
            <a:r>
              <a:rPr lang="fr-FR" sz="3600" dirty="0" smtClean="0">
                <a:solidFill>
                  <a:schemeClr val="bg1"/>
                </a:solidFill>
              </a:rPr>
              <a:t> at </a:t>
            </a:r>
            <a:r>
              <a:rPr lang="fr-FR" sz="3600" dirty="0" err="1" smtClean="0">
                <a:solidFill>
                  <a:schemeClr val="bg1"/>
                </a:solidFill>
              </a:rPr>
              <a:t>JLab</a:t>
            </a:r>
            <a:r>
              <a:rPr lang="fr-FR" sz="3600" dirty="0" smtClean="0">
                <a:solidFill>
                  <a:schemeClr val="bg1"/>
                </a:solidFill>
              </a:rPr>
              <a:t> ?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6545" y="28889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Hall D </a:t>
            </a:r>
            <a:r>
              <a:rPr lang="fr-FR" sz="2000" dirty="0" err="1" smtClean="0"/>
              <a:t>beam</a:t>
            </a:r>
            <a:r>
              <a:rPr lang="fr-FR" sz="2000" dirty="0" smtClean="0"/>
              <a:t> dump </a:t>
            </a:r>
            <a:r>
              <a:rPr lang="fr-FR" sz="2000" dirty="0" err="1" smtClean="0"/>
              <a:t>experiment</a:t>
            </a:r>
            <a:r>
              <a:rPr lang="fr-FR" sz="2000" dirty="0" smtClean="0"/>
              <a:t> sensitive to invisible </a:t>
            </a:r>
            <a:r>
              <a:rPr lang="fr-FR" sz="2000" dirty="0" err="1" smtClean="0"/>
              <a:t>decays</a:t>
            </a:r>
            <a:r>
              <a:rPr lang="fr-FR" sz="2000" dirty="0" smtClean="0"/>
              <a:t>:</a:t>
            </a:r>
          </a:p>
          <a:p>
            <a:endParaRPr lang="fr-FR" sz="2000" dirty="0"/>
          </a:p>
          <a:p>
            <a:pPr algn="r"/>
            <a:r>
              <a:rPr lang="fr-FR" sz="2000" dirty="0" smtClean="0">
                <a:solidFill>
                  <a:srgbClr val="CC00CC"/>
                </a:solidFill>
              </a:rPr>
              <a:t>BDX </a:t>
            </a:r>
            <a:r>
              <a:rPr lang="fr-FR" sz="2000" dirty="0" err="1" smtClean="0">
                <a:solidFill>
                  <a:srgbClr val="CC00CC"/>
                </a:solidFill>
              </a:rPr>
              <a:t>Letter</a:t>
            </a:r>
            <a:r>
              <a:rPr lang="fr-FR" sz="2000" dirty="0" smtClean="0">
                <a:solidFill>
                  <a:srgbClr val="CC00CC"/>
                </a:solidFill>
              </a:rPr>
              <a:t> of </a:t>
            </a:r>
            <a:r>
              <a:rPr lang="fr-FR" sz="2000" dirty="0" err="1">
                <a:solidFill>
                  <a:srgbClr val="CC00CC"/>
                </a:solidFill>
              </a:rPr>
              <a:t>I</a:t>
            </a:r>
            <a:r>
              <a:rPr lang="fr-FR" sz="2000" dirty="0" err="1" smtClean="0">
                <a:solidFill>
                  <a:srgbClr val="CC00CC"/>
                </a:solidFill>
              </a:rPr>
              <a:t>ntent</a:t>
            </a:r>
            <a:r>
              <a:rPr lang="fr-FR" sz="2000" dirty="0" smtClean="0">
                <a:solidFill>
                  <a:srgbClr val="CC00CC"/>
                </a:solidFill>
              </a:rPr>
              <a:t> </a:t>
            </a:r>
            <a:r>
              <a:rPr lang="fr-FR" sz="2000" dirty="0" err="1" smtClean="0">
                <a:solidFill>
                  <a:srgbClr val="CC00CC"/>
                </a:solidFill>
              </a:rPr>
              <a:t>submitted</a:t>
            </a:r>
            <a:r>
              <a:rPr lang="fr-FR" sz="2000" dirty="0" smtClean="0">
                <a:solidFill>
                  <a:srgbClr val="CC00CC"/>
                </a:solidFill>
              </a:rPr>
              <a:t> to PAC42</a:t>
            </a:r>
          </a:p>
          <a:p>
            <a:pPr algn="r"/>
            <a:r>
              <a:rPr lang="fr-FR" sz="2000" dirty="0" smtClean="0">
                <a:solidFill>
                  <a:srgbClr val="CC00CC"/>
                </a:solidFill>
              </a:rPr>
              <a:t> (M. </a:t>
            </a:r>
            <a:r>
              <a:rPr lang="fr-FR" sz="2000" dirty="0" err="1" smtClean="0">
                <a:solidFill>
                  <a:srgbClr val="CC00CC"/>
                </a:solidFill>
              </a:rPr>
              <a:t>Battaglieri</a:t>
            </a:r>
            <a:r>
              <a:rPr lang="fr-FR" sz="2000" dirty="0" smtClean="0">
                <a:solidFill>
                  <a:srgbClr val="CC00CC"/>
                </a:solidFill>
              </a:rPr>
              <a:t> contact </a:t>
            </a:r>
            <a:r>
              <a:rPr lang="fr-FR" sz="2000" dirty="0" err="1" smtClean="0">
                <a:solidFill>
                  <a:srgbClr val="CC00CC"/>
                </a:solidFill>
              </a:rPr>
              <a:t>person</a:t>
            </a:r>
            <a:r>
              <a:rPr lang="fr-FR" sz="2000" dirty="0" smtClean="0">
                <a:solidFill>
                  <a:srgbClr val="CC00CC"/>
                </a:solidFill>
              </a:rPr>
              <a:t>)</a:t>
            </a:r>
            <a:endParaRPr lang="fr-FR" sz="2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</a:rPr>
              <a:t>Dark</a:t>
            </a:r>
            <a:r>
              <a:rPr lang="fr-FR" sz="3600" dirty="0" smtClean="0">
                <a:solidFill>
                  <a:schemeClr val="bg1"/>
                </a:solidFill>
              </a:rPr>
              <a:t> photon </a:t>
            </a:r>
            <a:r>
              <a:rPr lang="fr-FR" sz="3600" smtClean="0">
                <a:solidFill>
                  <a:schemeClr val="bg1"/>
                </a:solidFill>
              </a:rPr>
              <a:t>searches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763815"/>
            <a:ext cx="4477601" cy="43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108519" y="1183685"/>
            <a:ext cx="9361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JLab</a:t>
            </a:r>
            <a:r>
              <a:rPr lang="fr-FR" sz="2000" b="1" dirty="0" smtClean="0"/>
              <a:t> in a unique position to probe </a:t>
            </a:r>
            <a:r>
              <a:rPr lang="fr-FR" sz="2000" b="1" dirty="0" err="1" smtClean="0"/>
              <a:t>theory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beyond</a:t>
            </a:r>
            <a:r>
              <a:rPr lang="fr-FR" sz="2000" b="1" dirty="0" smtClean="0"/>
              <a:t> the Standard Model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635432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with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potentially</a:t>
            </a:r>
            <a:r>
              <a:rPr lang="fr-FR" sz="2000" b="1" dirty="0" smtClean="0"/>
              <a:t> high relevance to the nature of </a:t>
            </a:r>
            <a:r>
              <a:rPr lang="fr-FR" sz="2000" b="1" dirty="0" err="1" smtClean="0"/>
              <a:t>dark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matter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752020" y="3383995"/>
            <a:ext cx="22502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607115" y="4419110"/>
            <a:ext cx="5400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2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171680"/>
            <a:ext cx="8181528" cy="449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 smtClean="0">
                <a:latin typeface="Georgia" panose="02040502050405020303" pitchFamily="18" charset="0"/>
              </a:rPr>
              <a:t>While</a:t>
            </a:r>
            <a:r>
              <a:rPr lang="fr-FR" sz="2000" dirty="0" smtClean="0">
                <a:latin typeface="Georgia" panose="02040502050405020303" pitchFamily="18" charset="0"/>
              </a:rPr>
              <a:t> the </a:t>
            </a:r>
            <a:r>
              <a:rPr lang="fr-FR" sz="2000" dirty="0" err="1" smtClean="0">
                <a:latin typeface="Georgia" panose="02040502050405020303" pitchFamily="18" charset="0"/>
              </a:rPr>
              <a:t>cosmological</a:t>
            </a:r>
            <a:r>
              <a:rPr lang="fr-FR" sz="2000" dirty="0" smtClean="0">
                <a:latin typeface="Georgia" panose="02040502050405020303" pitchFamily="18" charset="0"/>
              </a:rPr>
              <a:t> « concordance model » </a:t>
            </a:r>
            <a:r>
              <a:rPr lang="fr-FR" sz="2000" dirty="0" err="1" smtClean="0">
                <a:latin typeface="Georgia" panose="02040502050405020303" pitchFamily="18" charset="0"/>
              </a:rPr>
              <a:t>can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still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be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challenged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fr-FR" sz="1800" dirty="0" smtClean="0">
                <a:latin typeface="Georgia" panose="02040502050405020303" pitchFamily="18" charset="0"/>
              </a:rPr>
              <a:t>(for a discussion </a:t>
            </a:r>
            <a:r>
              <a:rPr lang="el-GR" sz="1800" dirty="0">
                <a:latin typeface="Georgia" panose="02040502050405020303" pitchFamily="18" charset="0"/>
              </a:rPr>
              <a:t>Λ</a:t>
            </a:r>
            <a:r>
              <a:rPr lang="fr-FR" sz="1800" dirty="0">
                <a:latin typeface="Georgia" panose="02040502050405020303" pitchFamily="18" charset="0"/>
              </a:rPr>
              <a:t>CDM </a:t>
            </a:r>
            <a:r>
              <a:rPr lang="fr-FR" sz="1800" dirty="0" smtClean="0">
                <a:latin typeface="Georgia" panose="02040502050405020303" pitchFamily="18" charset="0"/>
              </a:rPr>
              <a:t>vs MOND, </a:t>
            </a:r>
            <a:r>
              <a:rPr lang="fr-FR" sz="1800" dirty="0" err="1" smtClean="0">
                <a:latin typeface="Georgia" panose="02040502050405020303" pitchFamily="18" charset="0"/>
              </a:rPr>
              <a:t>see</a:t>
            </a:r>
            <a:r>
              <a:rPr lang="fr-FR" sz="1800" dirty="0" smtClean="0">
                <a:latin typeface="Georgia" panose="02040502050405020303" pitchFamily="18" charset="0"/>
              </a:rPr>
              <a:t> </a:t>
            </a:r>
            <a:r>
              <a:rPr lang="fr-FR" sz="1800" dirty="0" err="1" smtClean="0">
                <a:latin typeface="Georgia" panose="02040502050405020303" pitchFamily="18" charset="0"/>
              </a:rPr>
              <a:t>e.g</a:t>
            </a:r>
            <a:r>
              <a:rPr lang="fr-FR" sz="1800" dirty="0" smtClean="0">
                <a:latin typeface="Georgia" panose="02040502050405020303" pitchFamily="18" charset="0"/>
              </a:rPr>
              <a:t>. </a:t>
            </a:r>
            <a:r>
              <a:rPr lang="fr-FR" sz="1800" dirty="0" smtClean="0">
                <a:solidFill>
                  <a:srgbClr val="CC00CC"/>
                </a:solidFill>
                <a:latin typeface="Georgia" panose="02040502050405020303" pitchFamily="18" charset="0"/>
              </a:rPr>
              <a:t>Stacy </a:t>
            </a:r>
            <a:r>
              <a:rPr lang="fr-FR" sz="1800" dirty="0" err="1" smtClean="0">
                <a:solidFill>
                  <a:srgbClr val="CC00CC"/>
                </a:solidFill>
                <a:latin typeface="Georgia" panose="02040502050405020303" pitchFamily="18" charset="0"/>
              </a:rPr>
              <a:t>McGaugh</a:t>
            </a:r>
            <a:r>
              <a:rPr lang="fr-FR" sz="1800" dirty="0" smtClean="0">
                <a:solidFill>
                  <a:srgbClr val="CC00CC"/>
                </a:solidFill>
                <a:latin typeface="Georgia" panose="02040502050405020303" pitchFamily="18" charset="0"/>
              </a:rPr>
              <a:t>, arXiv:1404.7525</a:t>
            </a:r>
            <a:r>
              <a:rPr lang="fr-FR" sz="1800" dirty="0" smtClean="0">
                <a:latin typeface="Georgia" panose="02040502050405020303" pitchFamily="18" charset="0"/>
              </a:rPr>
              <a:t>),</a:t>
            </a:r>
          </a:p>
          <a:p>
            <a:pPr marL="0" indent="0">
              <a:buNone/>
            </a:pPr>
            <a:r>
              <a:rPr lang="fr-FR" sz="2000" dirty="0" err="1">
                <a:latin typeface="Georgia" panose="02040502050405020303" pitchFamily="18" charset="0"/>
              </a:rPr>
              <a:t>i</a:t>
            </a:r>
            <a:r>
              <a:rPr lang="fr-FR" sz="2000" dirty="0" err="1" smtClean="0">
                <a:latin typeface="Georgia" panose="02040502050405020303" pitchFamily="18" charset="0"/>
              </a:rPr>
              <a:t>t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is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very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successfull</a:t>
            </a:r>
            <a:r>
              <a:rPr lang="fr-FR" sz="2000" dirty="0" smtClean="0">
                <a:latin typeface="Georgia" panose="02040502050405020303" pitchFamily="18" charset="0"/>
              </a:rPr>
              <a:t> and DM </a:t>
            </a:r>
            <a:r>
              <a:rPr lang="fr-FR" sz="2000" dirty="0" err="1" smtClean="0">
                <a:latin typeface="Georgia" panose="02040502050405020303" pitchFamily="18" charset="0"/>
              </a:rPr>
              <a:t>is</a:t>
            </a:r>
            <a:r>
              <a:rPr lang="fr-FR" sz="2000" dirty="0" smtClean="0">
                <a:latin typeface="Georgia" panose="02040502050405020303" pitchFamily="18" charset="0"/>
              </a:rPr>
              <a:t> one of </a:t>
            </a:r>
            <a:r>
              <a:rPr lang="fr-FR" sz="2000" dirty="0" err="1" smtClean="0">
                <a:latin typeface="Georgia" panose="02040502050405020303" pitchFamily="18" charset="0"/>
              </a:rPr>
              <a:t>its</a:t>
            </a:r>
            <a:r>
              <a:rPr lang="fr-FR" sz="2000" dirty="0" smtClean="0">
                <a:latin typeface="Georgia" panose="02040502050405020303" pitchFamily="18" charset="0"/>
              </a:rPr>
              <a:t> essential components. </a:t>
            </a:r>
          </a:p>
          <a:p>
            <a:pPr marL="0" indent="0">
              <a:buNone/>
            </a:pPr>
            <a:endParaRPr lang="fr-FR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r-FR" sz="2000" dirty="0" err="1">
                <a:latin typeface="Georgia" panose="02040502050405020303" pitchFamily="18" charset="0"/>
              </a:rPr>
              <a:t>C</a:t>
            </a:r>
            <a:r>
              <a:rPr lang="fr-FR" sz="2000" dirty="0" err="1" smtClean="0">
                <a:latin typeface="Georgia" panose="02040502050405020303" pitchFamily="18" charset="0"/>
              </a:rPr>
              <a:t>osmology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does</a:t>
            </a:r>
            <a:r>
              <a:rPr lang="fr-FR" sz="2000" dirty="0" smtClean="0">
                <a:latin typeface="Georgia" panose="02040502050405020303" pitchFamily="18" charset="0"/>
              </a:rPr>
              <a:t> not </a:t>
            </a:r>
            <a:r>
              <a:rPr lang="fr-FR" sz="2000" dirty="0" err="1" smtClean="0">
                <a:latin typeface="Georgia" panose="02040502050405020303" pitchFamily="18" charset="0"/>
              </a:rPr>
              <a:t>give</a:t>
            </a:r>
            <a:r>
              <a:rPr lang="fr-FR" sz="2000" dirty="0" smtClean="0">
                <a:latin typeface="Georgia" panose="02040502050405020303" pitchFamily="18" charset="0"/>
              </a:rPr>
              <a:t> a clue for the nature of DM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latin typeface="Georgia" panose="02040502050405020303" pitchFamily="18" charset="0"/>
              </a:rPr>
              <a:t>(</a:t>
            </a:r>
            <a:r>
              <a:rPr lang="fr-FR" sz="1800" dirty="0" err="1" smtClean="0">
                <a:latin typeface="Georgia" panose="02040502050405020303" pitchFamily="18" charset="0"/>
              </a:rPr>
              <a:t>apart</a:t>
            </a:r>
            <a:r>
              <a:rPr lang="fr-FR" sz="1800" dirty="0" smtClean="0">
                <a:latin typeface="Georgia" panose="02040502050405020303" pitchFamily="18" charset="0"/>
              </a:rPr>
              <a:t> </a:t>
            </a:r>
            <a:r>
              <a:rPr lang="fr-FR" sz="1800" dirty="0" err="1" smtClean="0">
                <a:latin typeface="Georgia" panose="02040502050405020303" pitchFamily="18" charset="0"/>
              </a:rPr>
              <a:t>from</a:t>
            </a:r>
            <a:r>
              <a:rPr lang="fr-FR" sz="1800" dirty="0" smtClean="0">
                <a:latin typeface="Georgia" panose="02040502050405020303" pitchFamily="18" charset="0"/>
              </a:rPr>
              <a:t> </a:t>
            </a:r>
            <a:r>
              <a:rPr lang="fr-FR" sz="1800" dirty="0" err="1" smtClean="0">
                <a:latin typeface="Georgia" panose="02040502050405020303" pitchFamily="18" charset="0"/>
              </a:rPr>
              <a:t>being</a:t>
            </a:r>
            <a:r>
              <a:rPr lang="fr-FR" sz="1800" dirty="0" smtClean="0">
                <a:latin typeface="Georgia" panose="02040502050405020303" pitchFamily="18" charset="0"/>
              </a:rPr>
              <a:t> « cold », non-</a:t>
            </a:r>
            <a:r>
              <a:rPr lang="fr-FR" sz="1800" dirty="0" err="1" smtClean="0">
                <a:latin typeface="Georgia" panose="02040502050405020303" pitchFamily="18" charset="0"/>
              </a:rPr>
              <a:t>baryonic</a:t>
            </a:r>
            <a:r>
              <a:rPr lang="fr-FR" sz="1800" dirty="0" smtClean="0">
                <a:latin typeface="Georgia" panose="02040502050405020303" pitchFamily="18" charset="0"/>
              </a:rPr>
              <a:t>, non </a:t>
            </a:r>
            <a:r>
              <a:rPr lang="fr-FR" sz="1800" dirty="0" err="1" smtClean="0">
                <a:latin typeface="Georgia" panose="02040502050405020303" pitchFamily="18" charset="0"/>
              </a:rPr>
              <a:t>electromagnetically</a:t>
            </a:r>
            <a:r>
              <a:rPr lang="fr-FR" sz="1800" dirty="0" smtClean="0">
                <a:latin typeface="Georgia" panose="02040502050405020303" pitchFamily="18" charset="0"/>
              </a:rPr>
              <a:t> </a:t>
            </a:r>
            <a:r>
              <a:rPr lang="fr-FR" sz="1800" dirty="0" err="1" smtClean="0">
                <a:latin typeface="Georgia" panose="02040502050405020303" pitchFamily="18" charset="0"/>
              </a:rPr>
              <a:t>interacting</a:t>
            </a:r>
            <a:r>
              <a:rPr lang="fr-FR" sz="1800" dirty="0" smtClean="0">
                <a:latin typeface="Georgia" panose="02040502050405020303" pitchFamily="18" charset="0"/>
              </a:rPr>
              <a:t>, non-participant in the primordial </a:t>
            </a:r>
            <a:r>
              <a:rPr lang="fr-FR" sz="1800" dirty="0" err="1" smtClean="0">
                <a:latin typeface="Georgia" panose="02040502050405020303" pitchFamily="18" charset="0"/>
              </a:rPr>
              <a:t>nucleosynthesis</a:t>
            </a:r>
            <a:r>
              <a:rPr lang="fr-FR" sz="1800" dirty="0" smtClean="0">
                <a:latin typeface="Georgia" panose="02040502050405020303" pitchFamily="18" charset="0"/>
              </a:rPr>
              <a:t>).</a:t>
            </a:r>
          </a:p>
          <a:p>
            <a:pPr marL="0" indent="0">
              <a:buNone/>
            </a:pPr>
            <a:endParaRPr lang="fr-FR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r-FR" sz="2000" dirty="0" err="1" smtClean="0">
                <a:latin typeface="Georgia" panose="02040502050405020303" pitchFamily="18" charset="0"/>
              </a:rPr>
              <a:t>Particle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physicists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favor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WIMPs</a:t>
            </a:r>
            <a:r>
              <a:rPr lang="fr-FR" sz="2000" dirty="0" smtClean="0"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r>
              <a:rPr lang="fr-FR" sz="1800" dirty="0" smtClean="0">
                <a:latin typeface="Georgia" panose="02040502050405020303" pitchFamily="18" charset="0"/>
              </a:rPr>
              <a:t>(</a:t>
            </a:r>
            <a:r>
              <a:rPr lang="fr-FR" sz="1800" dirty="0" err="1" smtClean="0">
                <a:latin typeface="Georgia" panose="02040502050405020303" pitchFamily="18" charset="0"/>
              </a:rPr>
              <a:t>with</a:t>
            </a:r>
            <a:r>
              <a:rPr lang="fr-FR" sz="1800" dirty="0" smtClean="0">
                <a:latin typeface="Georgia" panose="02040502050405020303" pitchFamily="18" charset="0"/>
              </a:rPr>
              <a:t> a trend to look for </a:t>
            </a:r>
            <a:r>
              <a:rPr lang="fr-FR" sz="1800" dirty="0" err="1" smtClean="0">
                <a:latin typeface="Georgia" panose="02040502050405020303" pitchFamily="18" charset="0"/>
              </a:rPr>
              <a:t>less</a:t>
            </a:r>
            <a:r>
              <a:rPr lang="fr-FR" sz="1800" dirty="0" smtClean="0">
                <a:latin typeface="Georgia" panose="02040502050405020303" pitchFamily="18" charset="0"/>
              </a:rPr>
              <a:t> massive </a:t>
            </a:r>
            <a:r>
              <a:rPr lang="fr-FR" sz="1800" dirty="0" err="1" smtClean="0">
                <a:latin typeface="Georgia" panose="02040502050405020303" pitchFamily="18" charset="0"/>
              </a:rPr>
              <a:t>particles</a:t>
            </a:r>
            <a:r>
              <a:rPr lang="fr-FR" sz="1800" dirty="0" smtClean="0">
                <a:latin typeface="Georgia" panose="02040502050405020303" pitchFamily="18" charset="0"/>
              </a:rPr>
              <a:t>) </a:t>
            </a:r>
          </a:p>
          <a:p>
            <a:pPr marL="0" indent="0">
              <a:buNone/>
            </a:pPr>
            <a:r>
              <a:rPr lang="fr-FR" sz="2000" dirty="0" smtClean="0">
                <a:latin typeface="Georgia" panose="02040502050405020303" pitchFamily="18" charset="0"/>
              </a:rPr>
              <a:t>and </a:t>
            </a:r>
            <a:r>
              <a:rPr lang="fr-FR" sz="2000" dirty="0" err="1" smtClean="0">
                <a:latin typeface="Georgia" panose="02040502050405020303" pitchFamily="18" charset="0"/>
              </a:rPr>
              <a:t>very</a:t>
            </a:r>
            <a:r>
              <a:rPr lang="fr-FR" sz="2000" dirty="0" smtClean="0">
                <a:latin typeface="Georgia" panose="02040502050405020303" pitchFamily="18" charset="0"/>
              </a:rPr>
              <a:t> light axions </a:t>
            </a:r>
          </a:p>
          <a:p>
            <a:pPr marL="0" indent="0">
              <a:buNone/>
            </a:pPr>
            <a:r>
              <a:rPr lang="fr-FR" sz="1800" dirty="0" smtClean="0">
                <a:latin typeface="Georgia" panose="02040502050405020303" pitchFamily="18" charset="0"/>
              </a:rPr>
              <a:t>(</a:t>
            </a:r>
            <a:r>
              <a:rPr lang="fr-FR" sz="1800" dirty="0" err="1" smtClean="0">
                <a:latin typeface="Georgia" panose="02040502050405020303" pitchFamily="18" charset="0"/>
              </a:rPr>
              <a:t>see</a:t>
            </a:r>
            <a:r>
              <a:rPr lang="fr-FR" sz="1800" dirty="0" smtClean="0">
                <a:latin typeface="Georgia" panose="02040502050405020303" pitchFamily="18" charset="0"/>
              </a:rPr>
              <a:t> </a:t>
            </a:r>
            <a:r>
              <a:rPr lang="fr-FR" sz="1800" dirty="0" err="1" smtClean="0">
                <a:solidFill>
                  <a:srgbClr val="CC00CC"/>
                </a:solidFill>
                <a:latin typeface="Georgia" panose="02040502050405020303" pitchFamily="18" charset="0"/>
              </a:rPr>
              <a:t>Particle</a:t>
            </a:r>
            <a:r>
              <a:rPr lang="fr-FR" sz="1800" dirty="0" smtClean="0">
                <a:solidFill>
                  <a:srgbClr val="CC00CC"/>
                </a:solidFill>
                <a:latin typeface="Georgia" panose="02040502050405020303" pitchFamily="18" charset="0"/>
              </a:rPr>
              <a:t> Data Group</a:t>
            </a:r>
            <a:r>
              <a:rPr lang="fr-FR" sz="1800" dirty="0" smtClean="0">
                <a:latin typeface="Georgia" panose="02040502050405020303" pitchFamily="18" charset="0"/>
              </a:rPr>
              <a:t>)</a:t>
            </a:r>
            <a:r>
              <a:rPr lang="fr-FR" sz="20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168"/>
            <a:ext cx="2019300" cy="14859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chemeClr val="bg1"/>
                </a:solidFill>
              </a:rPr>
              <a:t>Dark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Matter</a:t>
            </a:r>
            <a:r>
              <a:rPr lang="fr-FR" sz="3600" dirty="0" smtClean="0">
                <a:solidFill>
                  <a:schemeClr val="bg1"/>
                </a:solidFill>
              </a:rPr>
              <a:t> ?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29" y="-27384"/>
            <a:ext cx="1434083" cy="21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818436" y="1916832"/>
            <a:ext cx="1290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C00CC"/>
                </a:solidFill>
              </a:rPr>
              <a:t>Fritz Zwicky</a:t>
            </a:r>
            <a:endParaRPr lang="fr-FR" sz="1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5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Georgia" panose="02040502050405020303" pitchFamily="18" charset="0"/>
              </a:rPr>
              <a:t>If DM </a:t>
            </a:r>
            <a:r>
              <a:rPr lang="fr-FR" sz="2000" dirty="0" err="1" smtClean="0">
                <a:latin typeface="Georgia" panose="02040502050405020303" pitchFamily="18" charset="0"/>
              </a:rPr>
              <a:t>exists</a:t>
            </a:r>
            <a:r>
              <a:rPr lang="fr-FR" sz="2000" dirty="0" smtClean="0">
                <a:latin typeface="Georgia" panose="02040502050405020303" pitchFamily="18" charset="0"/>
              </a:rPr>
              <a:t>, </a:t>
            </a:r>
            <a:r>
              <a:rPr lang="fr-FR" sz="2000" dirty="0" err="1" smtClean="0">
                <a:latin typeface="Georgia" panose="02040502050405020303" pitchFamily="18" charset="0"/>
              </a:rPr>
              <a:t>then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it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is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natural</a:t>
            </a:r>
            <a:r>
              <a:rPr lang="fr-FR" sz="2000" dirty="0" smtClean="0">
                <a:latin typeface="Georgia" panose="02040502050405020303" pitchFamily="18" charset="0"/>
              </a:rPr>
              <a:t> to </a:t>
            </a:r>
            <a:r>
              <a:rPr lang="fr-FR" sz="2000" dirty="0" err="1" smtClean="0">
                <a:latin typeface="Georgia" panose="02040502050405020303" pitchFamily="18" charset="0"/>
              </a:rPr>
              <a:t>think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it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is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subject</a:t>
            </a:r>
            <a:r>
              <a:rPr lang="fr-FR" sz="2000" dirty="0" smtClean="0">
                <a:latin typeface="Georgia" panose="02040502050405020303" pitchFamily="18" charset="0"/>
              </a:rPr>
              <a:t> to new (</a:t>
            </a:r>
            <a:r>
              <a:rPr lang="fr-FR" sz="2000" dirty="0" err="1" smtClean="0">
                <a:latin typeface="Georgia" panose="02040502050405020303" pitchFamily="18" charset="0"/>
              </a:rPr>
              <a:t>dark</a:t>
            </a:r>
            <a:r>
              <a:rPr lang="fr-FR" sz="2000" dirty="0" smtClean="0">
                <a:latin typeface="Georgia" panose="02040502050405020303" pitchFamily="18" charset="0"/>
              </a:rPr>
              <a:t>) forces.</a:t>
            </a:r>
          </a:p>
          <a:p>
            <a:pPr marL="0" indent="0">
              <a:buNone/>
            </a:pPr>
            <a:endParaRPr lang="fr-FR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err="1" smtClean="0">
                <a:latin typeface="Georgia" panose="02040502050405020303" pitchFamily="18" charset="0"/>
              </a:rPr>
              <a:t>Several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theories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beyond</a:t>
            </a:r>
            <a:r>
              <a:rPr lang="fr-FR" sz="2000" dirty="0" smtClean="0">
                <a:latin typeface="Georgia" panose="02040502050405020303" pitchFamily="18" charset="0"/>
              </a:rPr>
              <a:t> the Standard Model </a:t>
            </a:r>
            <a:r>
              <a:rPr lang="fr-FR" sz="2000" dirty="0" err="1" smtClean="0">
                <a:latin typeface="Georgia" panose="02040502050405020303" pitchFamily="18" charset="0"/>
              </a:rPr>
              <a:t>incorporate</a:t>
            </a:r>
            <a:r>
              <a:rPr lang="fr-FR" sz="2000" dirty="0" smtClean="0">
                <a:latin typeface="Georgia" panose="02040502050405020303" pitchFamily="18" charset="0"/>
              </a:rPr>
              <a:t> new, </a:t>
            </a:r>
            <a:r>
              <a:rPr lang="fr-FR" sz="2000" dirty="0" err="1" smtClean="0">
                <a:latin typeface="Georgia" panose="02040502050405020303" pitchFamily="18" charset="0"/>
              </a:rPr>
              <a:t>em-like</a:t>
            </a:r>
            <a:r>
              <a:rPr lang="fr-FR" sz="2000" dirty="0" smtClean="0">
                <a:latin typeface="Georgia" panose="02040502050405020303" pitchFamily="18" charset="0"/>
              </a:rPr>
              <a:t>, interactions.  A </a:t>
            </a:r>
            <a:r>
              <a:rPr lang="fr-FR" sz="2000" dirty="0" err="1" smtClean="0">
                <a:latin typeface="Georgia" panose="02040502050405020303" pitchFamily="18" charset="0"/>
              </a:rPr>
              <a:t>dark</a:t>
            </a:r>
            <a:r>
              <a:rPr lang="fr-FR" sz="2000" dirty="0" smtClean="0">
                <a:latin typeface="Georgia" panose="02040502050405020303" pitchFamily="18" charset="0"/>
              </a:rPr>
              <a:t>/</a:t>
            </a:r>
            <a:r>
              <a:rPr lang="fr-FR" sz="2000" dirty="0" err="1" smtClean="0">
                <a:latin typeface="Georgia" panose="02040502050405020303" pitchFamily="18" charset="0"/>
              </a:rPr>
              <a:t>heavy</a:t>
            </a:r>
            <a:r>
              <a:rPr lang="fr-FR" sz="2000" dirty="0" smtClean="0">
                <a:latin typeface="Georgia" panose="02040502050405020303" pitchFamily="18" charset="0"/>
              </a:rPr>
              <a:t> photon (</a:t>
            </a:r>
            <a:r>
              <a:rPr lang="fr-FR" sz="2000" dirty="0" err="1" smtClean="0">
                <a:latin typeface="Georgia" panose="02040502050405020303" pitchFamily="18" charset="0"/>
              </a:rPr>
              <a:t>denoted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el-GR" sz="2000" dirty="0" smtClean="0">
                <a:latin typeface="Georgia" panose="02040502050405020303" pitchFamily="18" charset="0"/>
              </a:rPr>
              <a:t>γ</a:t>
            </a:r>
            <a:r>
              <a:rPr lang="fr-FR" sz="2000" dirty="0" smtClean="0">
                <a:latin typeface="Georgia" panose="02040502050405020303" pitchFamily="18" charset="0"/>
              </a:rPr>
              <a:t>’, </a:t>
            </a:r>
            <a:r>
              <a:rPr lang="fr-FR" sz="2000" b="1" dirty="0" smtClean="0">
                <a:latin typeface="Georgia" panose="02040502050405020303" pitchFamily="18" charset="0"/>
              </a:rPr>
              <a:t>A’</a:t>
            </a:r>
            <a:r>
              <a:rPr lang="fr-FR" sz="2000" dirty="0" smtClean="0">
                <a:latin typeface="Georgia" panose="02040502050405020303" pitchFamily="18" charset="0"/>
              </a:rPr>
              <a:t> or U) </a:t>
            </a:r>
            <a:r>
              <a:rPr lang="fr-FR" sz="2000" dirty="0" err="1">
                <a:latin typeface="Georgia" panose="02040502050405020303" pitchFamily="18" charset="0"/>
              </a:rPr>
              <a:t>c</a:t>
            </a:r>
            <a:r>
              <a:rPr lang="fr-FR" sz="2000" dirty="0" err="1" smtClean="0">
                <a:latin typeface="Georgia" panose="02040502050405020303" pitchFamily="18" charset="0"/>
              </a:rPr>
              <a:t>ould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be</a:t>
            </a:r>
            <a:r>
              <a:rPr lang="fr-FR" sz="2000" dirty="0" smtClean="0">
                <a:latin typeface="Georgia" panose="02040502050405020303" pitchFamily="18" charset="0"/>
              </a:rPr>
              <a:t> the </a:t>
            </a:r>
            <a:r>
              <a:rPr lang="fr-FR" sz="2000" dirty="0" err="1" smtClean="0">
                <a:latin typeface="Georgia" panose="02040502050405020303" pitchFamily="18" charset="0"/>
              </a:rPr>
              <a:t>mediator</a:t>
            </a:r>
            <a:r>
              <a:rPr lang="fr-FR" sz="2000" dirty="0" smtClean="0">
                <a:latin typeface="Georgia" panose="02040502050405020303" pitchFamily="18" charset="0"/>
              </a:rPr>
              <a:t>                                                                          of </a:t>
            </a:r>
            <a:r>
              <a:rPr lang="fr-FR" sz="2000" dirty="0" err="1" smtClean="0">
                <a:latin typeface="Georgia" panose="02040502050405020303" pitchFamily="18" charset="0"/>
              </a:rPr>
              <a:t>such</a:t>
            </a:r>
            <a:r>
              <a:rPr lang="fr-FR" sz="2000" dirty="0" smtClean="0">
                <a:latin typeface="Georgia" panose="02040502050405020303" pitchFamily="18" charset="0"/>
              </a:rPr>
              <a:t> a new U(1) interaction.</a:t>
            </a:r>
          </a:p>
          <a:p>
            <a:pPr marL="0" indent="0">
              <a:buNone/>
            </a:pPr>
            <a:endParaRPr lang="fr-FR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r-FR" sz="2000" dirty="0" err="1" smtClean="0">
                <a:latin typeface="Georgia" panose="02040502050405020303" pitchFamily="18" charset="0"/>
              </a:rPr>
              <a:t>Through</a:t>
            </a:r>
            <a:r>
              <a:rPr lang="fr-FR" sz="2000" dirty="0" smtClean="0">
                <a:latin typeface="Georgia" panose="02040502050405020303" pitchFamily="18" charset="0"/>
              </a:rPr>
              <a:t> (</a:t>
            </a:r>
            <a:r>
              <a:rPr lang="fr-FR" sz="2000" dirty="0" err="1" smtClean="0">
                <a:latin typeface="Georgia" panose="02040502050405020303" pitchFamily="18" charset="0"/>
              </a:rPr>
              <a:t>theory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dependent</a:t>
            </a:r>
            <a:r>
              <a:rPr lang="fr-FR" sz="2000" dirty="0" smtClean="0">
                <a:latin typeface="Georgia" panose="02040502050405020303" pitchFamily="18" charset="0"/>
              </a:rPr>
              <a:t>) </a:t>
            </a:r>
            <a:r>
              <a:rPr lang="fr-FR" sz="2000" dirty="0" err="1" smtClean="0">
                <a:latin typeface="Georgia" panose="02040502050405020303" pitchFamily="18" charset="0"/>
              </a:rPr>
              <a:t>loop</a:t>
            </a:r>
            <a:r>
              <a:rPr lang="fr-FR" sz="2000" dirty="0" smtClean="0">
                <a:latin typeface="Georgia" panose="02040502050405020303" pitchFamily="18" charset="0"/>
              </a:rPr>
              <a:t> interactions, an effective </a:t>
            </a:r>
            <a:r>
              <a:rPr lang="fr-FR" sz="2000" dirty="0" err="1" smtClean="0">
                <a:latin typeface="Georgia" panose="02040502050405020303" pitchFamily="18" charset="0"/>
              </a:rPr>
              <a:t>term</a:t>
            </a:r>
            <a:r>
              <a:rPr lang="fr-FR" sz="2000" dirty="0" smtClean="0">
                <a:latin typeface="Georgia" panose="02040502050405020303" pitchFamily="18" charset="0"/>
              </a:rPr>
              <a:t> in the </a:t>
            </a:r>
            <a:r>
              <a:rPr lang="fr-FR" sz="2000" dirty="0" err="1" smtClean="0">
                <a:latin typeface="Georgia" panose="02040502050405020303" pitchFamily="18" charset="0"/>
              </a:rPr>
              <a:t>Lagrangian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generates</a:t>
            </a:r>
            <a:r>
              <a:rPr lang="fr-FR" sz="2000" dirty="0" smtClean="0">
                <a:latin typeface="Georgia" panose="02040502050405020303" pitchFamily="18" charset="0"/>
              </a:rPr>
              <a:t> a </a:t>
            </a:r>
            <a:r>
              <a:rPr lang="fr-FR" sz="2000" u="sng" dirty="0" err="1" smtClean="0">
                <a:latin typeface="Georgia" panose="02040502050405020303" pitchFamily="18" charset="0"/>
              </a:rPr>
              <a:t>kinetic</a:t>
            </a:r>
            <a:r>
              <a:rPr lang="fr-FR" sz="2000" u="sng" dirty="0" smtClean="0">
                <a:latin typeface="Georgia" panose="02040502050405020303" pitchFamily="18" charset="0"/>
              </a:rPr>
              <a:t> </a:t>
            </a:r>
            <a:r>
              <a:rPr lang="fr-FR" sz="2000" u="sng" dirty="0" err="1" smtClean="0">
                <a:latin typeface="Georgia" panose="02040502050405020303" pitchFamily="18" charset="0"/>
              </a:rPr>
              <a:t>mixing</a:t>
            </a:r>
            <a:r>
              <a:rPr lang="fr-FR" sz="2000" u="sng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between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dark</a:t>
            </a:r>
            <a:r>
              <a:rPr lang="fr-FR" sz="2000" dirty="0" smtClean="0">
                <a:latin typeface="Georgia" panose="02040502050405020303" pitchFamily="18" charset="0"/>
              </a:rPr>
              <a:t> and </a:t>
            </a:r>
            <a:r>
              <a:rPr lang="fr-FR" sz="2000" dirty="0" err="1" smtClean="0">
                <a:latin typeface="Georgia" panose="02040502050405020303" pitchFamily="18" charset="0"/>
              </a:rPr>
              <a:t>ordinary</a:t>
            </a:r>
            <a:r>
              <a:rPr lang="fr-FR" sz="2000" dirty="0" smtClean="0">
                <a:latin typeface="Georgia" panose="02040502050405020303" pitchFamily="18" charset="0"/>
              </a:rPr>
              <a:t> photons.</a:t>
            </a:r>
          </a:p>
          <a:p>
            <a:pPr marL="0" indent="0">
              <a:buNone/>
            </a:pPr>
            <a:endParaRPr lang="fr-FR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Georgia" panose="02040502050405020303" pitchFamily="18" charset="0"/>
              </a:rPr>
              <a:t>In </a:t>
            </a:r>
            <a:r>
              <a:rPr lang="fr-FR" sz="2000" dirty="0" err="1" smtClean="0">
                <a:latin typeface="Georgia" panose="02040502050405020303" pitchFamily="18" charset="0"/>
              </a:rPr>
              <a:t>this</a:t>
            </a:r>
            <a:r>
              <a:rPr lang="fr-FR" sz="2000" dirty="0" smtClean="0">
                <a:latin typeface="Georgia" panose="02040502050405020303" pitchFamily="18" charset="0"/>
              </a:rPr>
              <a:t> </a:t>
            </a:r>
            <a:r>
              <a:rPr lang="fr-FR" sz="2000" dirty="0" err="1" smtClean="0">
                <a:latin typeface="Georgia" panose="02040502050405020303" pitchFamily="18" charset="0"/>
              </a:rPr>
              <a:t>way</a:t>
            </a:r>
            <a:r>
              <a:rPr lang="fr-FR" sz="2000" dirty="0" smtClean="0">
                <a:latin typeface="Georgia" panose="02040502050405020303" pitchFamily="18" charset="0"/>
              </a:rPr>
              <a:t>, </a:t>
            </a:r>
            <a:r>
              <a:rPr lang="fr-FR" sz="2000" dirty="0" err="1" smtClean="0">
                <a:latin typeface="Georgia" panose="02040502050405020303" pitchFamily="18" charset="0"/>
              </a:rPr>
              <a:t>dark</a:t>
            </a:r>
            <a:r>
              <a:rPr lang="fr-FR" sz="2000" dirty="0" smtClean="0">
                <a:latin typeface="Georgia" panose="02040502050405020303" pitchFamily="18" charset="0"/>
              </a:rPr>
              <a:t> photons </a:t>
            </a:r>
            <a:r>
              <a:rPr lang="fr-FR" sz="2000" dirty="0" err="1" smtClean="0">
                <a:latin typeface="Georgia" panose="02040502050405020303" pitchFamily="18" charset="0"/>
              </a:rPr>
              <a:t>can</a:t>
            </a:r>
            <a:r>
              <a:rPr lang="fr-FR" sz="2000" dirty="0" smtClean="0">
                <a:latin typeface="Georgia" panose="02040502050405020303" pitchFamily="18" charset="0"/>
              </a:rPr>
              <a:t> couple to </a:t>
            </a:r>
            <a:r>
              <a:rPr lang="fr-FR" sz="2000" dirty="0" err="1" smtClean="0">
                <a:latin typeface="Georgia" panose="02040502050405020303" pitchFamily="18" charset="0"/>
              </a:rPr>
              <a:t>electrons</a:t>
            </a:r>
            <a:r>
              <a:rPr lang="fr-FR" sz="2000" dirty="0" smtClean="0">
                <a:latin typeface="Georgia" panose="02040502050405020303" pitchFamily="18" charset="0"/>
              </a:rPr>
              <a:t>.</a:t>
            </a:r>
            <a:endParaRPr lang="fr-FR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2000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7" y="4526782"/>
            <a:ext cx="1933409" cy="116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26783"/>
            <a:ext cx="2351807" cy="116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26783"/>
            <a:ext cx="2351807" cy="116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32" y="5693421"/>
            <a:ext cx="4822664" cy="57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3887924" y="4105672"/>
            <a:ext cx="684076" cy="648072"/>
          </a:xfrm>
          <a:prstGeom prst="line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4229962" y="5268738"/>
            <a:ext cx="342038" cy="496691"/>
          </a:xfrm>
          <a:prstGeom prst="line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A </a:t>
            </a:r>
            <a:r>
              <a:rPr lang="fr-FR" sz="3600" dirty="0" err="1" smtClean="0">
                <a:solidFill>
                  <a:schemeClr val="bg1"/>
                </a:solidFill>
              </a:rPr>
              <a:t>dark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sector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with</a:t>
            </a:r>
            <a:r>
              <a:rPr lang="fr-FR" sz="3600" dirty="0" smtClean="0">
                <a:solidFill>
                  <a:schemeClr val="bg1"/>
                </a:solidFill>
              </a:rPr>
              <a:t> a new interaction ?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400" dirty="0" smtClean="0">
                <a:latin typeface="Georgia" panose="02040502050405020303" pitchFamily="18" charset="0"/>
              </a:rPr>
              <a:t>« Natural » </a:t>
            </a:r>
            <a:r>
              <a:rPr lang="fr-FR" sz="2400" dirty="0" err="1" smtClean="0">
                <a:latin typeface="Georgia" panose="02040502050405020303" pitchFamily="18" charset="0"/>
              </a:rPr>
              <a:t>theoretical</a:t>
            </a:r>
            <a:r>
              <a:rPr lang="fr-FR" sz="2400" dirty="0" smtClean="0">
                <a:latin typeface="Georgia" panose="02040502050405020303" pitchFamily="18" charset="0"/>
              </a:rPr>
              <a:t> extension of SM</a:t>
            </a:r>
          </a:p>
          <a:p>
            <a:pPr marL="0" indent="0">
              <a:buNone/>
            </a:pPr>
            <a:endParaRPr lang="fr-FR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2400" dirty="0" smtClean="0">
              <a:latin typeface="Georgia" panose="02040502050405020303" pitchFamily="18" charset="0"/>
            </a:endParaRPr>
          </a:p>
          <a:p>
            <a:r>
              <a:rPr lang="fr-FR" sz="2400" dirty="0" smtClean="0">
                <a:latin typeface="Georgia" panose="02040502050405020303" pitchFamily="18" charset="0"/>
              </a:rPr>
              <a:t>Muon </a:t>
            </a:r>
            <a:r>
              <a:rPr lang="fr-FR" sz="2400" dirty="0" err="1" smtClean="0">
                <a:latin typeface="Georgia" panose="02040502050405020303" pitchFamily="18" charset="0"/>
              </a:rPr>
              <a:t>anomalous</a:t>
            </a:r>
            <a:r>
              <a:rPr lang="fr-FR" sz="2400" dirty="0" smtClean="0">
                <a:latin typeface="Georgia" panose="02040502050405020303" pitchFamily="18" charset="0"/>
              </a:rPr>
              <a:t> </a:t>
            </a:r>
            <a:r>
              <a:rPr lang="fr-FR" sz="2400" dirty="0" err="1" smtClean="0">
                <a:latin typeface="Georgia" panose="02040502050405020303" pitchFamily="18" charset="0"/>
              </a:rPr>
              <a:t>magnetic</a:t>
            </a:r>
            <a:r>
              <a:rPr lang="fr-FR" sz="2400" dirty="0" smtClean="0">
                <a:latin typeface="Georgia" panose="02040502050405020303" pitchFamily="18" charset="0"/>
              </a:rPr>
              <a:t> moment « </a:t>
            </a:r>
            <a:r>
              <a:rPr lang="fr-FR" sz="2400" dirty="0" err="1" smtClean="0">
                <a:latin typeface="Georgia" panose="02040502050405020303" pitchFamily="18" charset="0"/>
              </a:rPr>
              <a:t>anomaly</a:t>
            </a:r>
            <a:r>
              <a:rPr lang="fr-FR" sz="2400" dirty="0" smtClean="0">
                <a:latin typeface="Georgia" panose="02040502050405020303" pitchFamily="18" charset="0"/>
              </a:rPr>
              <a:t> »:  </a:t>
            </a:r>
          </a:p>
          <a:p>
            <a:pPr marL="0" indent="0">
              <a:buNone/>
            </a:pPr>
            <a:r>
              <a:rPr lang="fr-FR" sz="2400" dirty="0">
                <a:latin typeface="Georgia" panose="02040502050405020303" pitchFamily="18" charset="0"/>
              </a:rPr>
              <a:t> </a:t>
            </a:r>
            <a:r>
              <a:rPr lang="fr-FR" sz="2400" dirty="0" smtClean="0">
                <a:latin typeface="Georgia" panose="02040502050405020303" pitchFamily="18" charset="0"/>
              </a:rPr>
              <a:t>   </a:t>
            </a:r>
            <a:r>
              <a:rPr lang="fr-FR" sz="2400" dirty="0" err="1" smtClean="0">
                <a:latin typeface="Georgia" panose="02040502050405020303" pitchFamily="18" charset="0"/>
              </a:rPr>
              <a:t>would</a:t>
            </a:r>
            <a:r>
              <a:rPr lang="fr-FR" sz="2400" dirty="0" smtClean="0">
                <a:latin typeface="Georgia" panose="02040502050405020303" pitchFamily="18" charset="0"/>
              </a:rPr>
              <a:t> 2</a:t>
            </a:r>
            <a:r>
              <a:rPr lang="el-GR" sz="2400" dirty="0" smtClean="0">
                <a:latin typeface="Georgia" panose="02040502050405020303" pitchFamily="18" charset="0"/>
              </a:rPr>
              <a:t>σ</a:t>
            </a:r>
            <a:r>
              <a:rPr lang="fr-FR" sz="2400" dirty="0" smtClean="0">
                <a:latin typeface="Georgia" panose="02040502050405020303" pitchFamily="18" charset="0"/>
              </a:rPr>
              <a:t> </a:t>
            </a:r>
            <a:r>
              <a:rPr lang="fr-FR" sz="2400" dirty="0" err="1" smtClean="0">
                <a:latin typeface="Georgia" panose="02040502050405020303" pitchFamily="18" charset="0"/>
              </a:rPr>
              <a:t>discrepancy</a:t>
            </a:r>
            <a:r>
              <a:rPr lang="fr-FR" sz="2400" dirty="0" smtClean="0">
                <a:latin typeface="Georgia" panose="02040502050405020303" pitchFamily="18" charset="0"/>
              </a:rPr>
              <a:t> in g-2 </a:t>
            </a:r>
            <a:r>
              <a:rPr lang="fr-FR" sz="2400" dirty="0" err="1" smtClean="0">
                <a:latin typeface="Georgia" panose="02040502050405020303" pitchFamily="18" charset="0"/>
              </a:rPr>
              <a:t>measurement</a:t>
            </a:r>
            <a:r>
              <a:rPr lang="fr-FR" sz="2400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fr-FR" sz="2400" dirty="0">
                <a:latin typeface="Georgia" panose="02040502050405020303" pitchFamily="18" charset="0"/>
              </a:rPr>
              <a:t> </a:t>
            </a:r>
            <a:r>
              <a:rPr lang="fr-FR" sz="2400" dirty="0" smtClean="0">
                <a:latin typeface="Georgia" panose="02040502050405020303" pitchFamily="18" charset="0"/>
              </a:rPr>
              <a:t>   </a:t>
            </a:r>
            <a:r>
              <a:rPr lang="fr-FR" sz="2400" dirty="0" err="1" smtClean="0">
                <a:latin typeface="Georgia" panose="02040502050405020303" pitchFamily="18" charset="0"/>
              </a:rPr>
              <a:t>be</a:t>
            </a:r>
            <a:r>
              <a:rPr lang="fr-FR" sz="2400" dirty="0" smtClean="0">
                <a:latin typeface="Georgia" panose="02040502050405020303" pitchFamily="18" charset="0"/>
              </a:rPr>
              <a:t> due to </a:t>
            </a:r>
            <a:r>
              <a:rPr lang="fr-FR" sz="2400" dirty="0" err="1" smtClean="0">
                <a:latin typeface="Georgia" panose="02040502050405020303" pitchFamily="18" charset="0"/>
              </a:rPr>
              <a:t>additional</a:t>
            </a:r>
            <a:r>
              <a:rPr lang="fr-FR" sz="2400" dirty="0" smtClean="0">
                <a:latin typeface="Georgia" panose="02040502050405020303" pitchFamily="18" charset="0"/>
              </a:rPr>
              <a:t> contributions </a:t>
            </a:r>
            <a:r>
              <a:rPr lang="fr-FR" sz="2400" dirty="0" err="1" smtClean="0">
                <a:latin typeface="Georgia" panose="02040502050405020303" pitchFamily="18" charset="0"/>
              </a:rPr>
              <a:t>such</a:t>
            </a:r>
            <a:r>
              <a:rPr lang="fr-FR" sz="2400" dirty="0" smtClean="0">
                <a:latin typeface="Georgia" panose="02040502050405020303" pitchFamily="18" charset="0"/>
              </a:rPr>
              <a:t> as                       ?</a:t>
            </a:r>
          </a:p>
          <a:p>
            <a:pPr marL="0" indent="0">
              <a:buNone/>
            </a:pPr>
            <a:endParaRPr lang="fr-FR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2400" dirty="0">
              <a:latin typeface="Georgia" panose="02040502050405020303" pitchFamily="18" charset="0"/>
            </a:endParaRPr>
          </a:p>
          <a:p>
            <a:r>
              <a:rPr lang="fr-FR" sz="2400" dirty="0" err="1" smtClean="0">
                <a:latin typeface="Georgia" panose="02040502050405020303" pitchFamily="18" charset="0"/>
              </a:rPr>
              <a:t>Excess</a:t>
            </a:r>
            <a:r>
              <a:rPr lang="fr-FR" sz="2400" dirty="0" smtClean="0">
                <a:latin typeface="Georgia" panose="02040502050405020303" pitchFamily="18" charset="0"/>
              </a:rPr>
              <a:t> of high </a:t>
            </a:r>
            <a:r>
              <a:rPr lang="fr-FR" sz="2400" dirty="0" err="1" smtClean="0">
                <a:latin typeface="Georgia" panose="02040502050405020303" pitchFamily="18" charset="0"/>
              </a:rPr>
              <a:t>energy</a:t>
            </a:r>
            <a:r>
              <a:rPr lang="fr-FR" sz="2400" dirty="0" smtClean="0">
                <a:latin typeface="Georgia" panose="02040502050405020303" pitchFamily="18" charset="0"/>
              </a:rPr>
              <a:t> </a:t>
            </a:r>
            <a:r>
              <a:rPr lang="fr-FR" sz="2400" dirty="0" err="1" smtClean="0">
                <a:latin typeface="Georgia" panose="02040502050405020303" pitchFamily="18" charset="0"/>
              </a:rPr>
              <a:t>electrons</a:t>
            </a:r>
            <a:r>
              <a:rPr lang="fr-FR" sz="2400" dirty="0" smtClean="0">
                <a:latin typeface="Georgia" panose="02040502050405020303" pitchFamily="18" charset="0"/>
              </a:rPr>
              <a:t> and positrons </a:t>
            </a:r>
          </a:p>
          <a:p>
            <a:pPr marL="0" indent="0">
              <a:buNone/>
            </a:pPr>
            <a:r>
              <a:rPr lang="fr-FR" sz="2400" dirty="0">
                <a:latin typeface="Georgia" panose="02040502050405020303" pitchFamily="18" charset="0"/>
              </a:rPr>
              <a:t> </a:t>
            </a:r>
            <a:r>
              <a:rPr lang="fr-FR" sz="2400" dirty="0" smtClean="0">
                <a:latin typeface="Georgia" panose="02040502050405020303" pitchFamily="18" charset="0"/>
              </a:rPr>
              <a:t>    in </a:t>
            </a:r>
            <a:r>
              <a:rPr lang="fr-FR" sz="2400" dirty="0" err="1" smtClean="0">
                <a:latin typeface="Georgia" panose="02040502050405020303" pitchFamily="18" charset="0"/>
              </a:rPr>
              <a:t>cosmic</a:t>
            </a:r>
            <a:r>
              <a:rPr lang="fr-FR" sz="2400" dirty="0" smtClean="0">
                <a:latin typeface="Georgia" panose="02040502050405020303" pitchFamily="18" charset="0"/>
              </a:rPr>
              <a:t> rays due to </a:t>
            </a:r>
          </a:p>
          <a:p>
            <a:pPr marL="0" indent="0">
              <a:buNone/>
            </a:pPr>
            <a:r>
              <a:rPr lang="fr-FR" sz="2400" dirty="0">
                <a:latin typeface="Georgia" panose="02040502050405020303" pitchFamily="18" charset="0"/>
              </a:rPr>
              <a:t> </a:t>
            </a:r>
            <a:r>
              <a:rPr lang="fr-FR" sz="2400" dirty="0" smtClean="0">
                <a:latin typeface="Georgia" panose="02040502050405020303" pitchFamily="18" charset="0"/>
              </a:rPr>
              <a:t>    </a:t>
            </a:r>
            <a:r>
              <a:rPr lang="fr-FR" sz="2400" dirty="0" err="1" smtClean="0">
                <a:latin typeface="Georgia" panose="02040502050405020303" pitchFamily="18" charset="0"/>
              </a:rPr>
              <a:t>dark</a:t>
            </a:r>
            <a:r>
              <a:rPr lang="fr-FR" sz="2400" dirty="0" smtClean="0">
                <a:latin typeface="Georgia" panose="02040502050405020303" pitchFamily="18" charset="0"/>
              </a:rPr>
              <a:t> </a:t>
            </a:r>
            <a:r>
              <a:rPr lang="fr-FR" sz="2400" dirty="0" err="1" smtClean="0">
                <a:latin typeface="Georgia" panose="02040502050405020303" pitchFamily="18" charset="0"/>
              </a:rPr>
              <a:t>matter</a:t>
            </a:r>
            <a:r>
              <a:rPr lang="fr-FR" sz="2400" dirty="0" smtClean="0">
                <a:latin typeface="Georgia" panose="02040502050405020303" pitchFamily="18" charset="0"/>
              </a:rPr>
              <a:t> annihilation?  </a:t>
            </a:r>
          </a:p>
          <a:p>
            <a:pPr marL="0" indent="0">
              <a:buNone/>
            </a:pPr>
            <a:r>
              <a:rPr lang="fr-FR" sz="1800" dirty="0" smtClean="0">
                <a:latin typeface="Georgia" panose="02040502050405020303" pitchFamily="18" charset="0"/>
              </a:rPr>
              <a:t>      (but no </a:t>
            </a:r>
            <a:r>
              <a:rPr lang="fr-FR" sz="1800" dirty="0" err="1" smtClean="0">
                <a:latin typeface="Georgia" panose="02040502050405020303" pitchFamily="18" charset="0"/>
              </a:rPr>
              <a:t>excess</a:t>
            </a:r>
            <a:r>
              <a:rPr lang="fr-FR" sz="1800" dirty="0" smtClean="0">
                <a:latin typeface="Georgia" panose="02040502050405020303" pitchFamily="18" charset="0"/>
              </a:rPr>
              <a:t> of antiprotons </a:t>
            </a:r>
            <a:r>
              <a:rPr lang="fr-FR" sz="1800" dirty="0" smtClean="0">
                <a:latin typeface="Calibri"/>
              </a:rPr>
              <a:t>→ m</a:t>
            </a:r>
            <a:r>
              <a:rPr lang="fr-FR" sz="1800" baseline="-25000" dirty="0" smtClean="0">
                <a:latin typeface="Calibri"/>
              </a:rPr>
              <a:t>A’ </a:t>
            </a:r>
            <a:r>
              <a:rPr lang="fr-FR" sz="1800" dirty="0" smtClean="0">
                <a:latin typeface="Calibri"/>
              </a:rPr>
              <a:t>&lt; 2 </a:t>
            </a:r>
            <a:r>
              <a:rPr lang="fr-FR" sz="1800" dirty="0" err="1" smtClean="0">
                <a:latin typeface="Calibri"/>
              </a:rPr>
              <a:t>GeV</a:t>
            </a:r>
            <a:r>
              <a:rPr lang="fr-FR" sz="1800" dirty="0" smtClean="0">
                <a:latin typeface="Calibri"/>
              </a:rPr>
              <a:t> ?)</a:t>
            </a:r>
            <a:endParaRPr lang="fr-FR" sz="28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3091062"/>
            <a:ext cx="1368152" cy="150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085184"/>
            <a:ext cx="26530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chemeClr val="bg1"/>
                </a:solidFill>
              </a:rPr>
              <a:t>Why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searching</a:t>
            </a:r>
            <a:r>
              <a:rPr lang="fr-FR" sz="3600" dirty="0" smtClean="0">
                <a:solidFill>
                  <a:schemeClr val="bg1"/>
                </a:solidFill>
              </a:rPr>
              <a:t> for a </a:t>
            </a:r>
            <a:r>
              <a:rPr lang="fr-FR" sz="3600" dirty="0" err="1" smtClean="0">
                <a:solidFill>
                  <a:schemeClr val="bg1"/>
                </a:solidFill>
              </a:rPr>
              <a:t>dark</a:t>
            </a:r>
            <a:r>
              <a:rPr lang="fr-FR" sz="3600" dirty="0" smtClean="0">
                <a:solidFill>
                  <a:schemeClr val="bg1"/>
                </a:solidFill>
              </a:rPr>
              <a:t> photon ?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 smtClean="0"/>
              <a:t>A’ </a:t>
            </a:r>
            <a:r>
              <a:rPr lang="fr-FR" sz="2600" dirty="0" err="1" smtClean="0"/>
              <a:t>radiated</a:t>
            </a:r>
            <a:r>
              <a:rPr lang="fr-FR" sz="2600" dirty="0" smtClean="0"/>
              <a:t> by </a:t>
            </a:r>
            <a:r>
              <a:rPr lang="fr-FR" sz="2600" dirty="0" err="1" smtClean="0"/>
              <a:t>electron</a:t>
            </a:r>
            <a:r>
              <a:rPr lang="fr-FR" sz="2600" dirty="0" smtClean="0"/>
              <a:t> in </a:t>
            </a:r>
            <a:r>
              <a:rPr lang="fr-FR" sz="2600" dirty="0" err="1" smtClean="0"/>
              <a:t>Bremstrahlung-like</a:t>
            </a:r>
            <a:r>
              <a:rPr lang="fr-FR" sz="2600" dirty="0" smtClean="0"/>
              <a:t> </a:t>
            </a:r>
            <a:r>
              <a:rPr lang="fr-FR" sz="2600" dirty="0" err="1" smtClean="0"/>
              <a:t>process</a:t>
            </a:r>
            <a:r>
              <a:rPr lang="fr-FR" sz="2600" dirty="0" smtClean="0"/>
              <a:t> and </a:t>
            </a:r>
            <a:r>
              <a:rPr lang="fr-FR" sz="2600" dirty="0" err="1" smtClean="0"/>
              <a:t>decaying</a:t>
            </a:r>
            <a:r>
              <a:rPr lang="fr-FR" sz="2600" dirty="0" smtClean="0"/>
              <a:t> in </a:t>
            </a:r>
            <a:r>
              <a:rPr lang="fr-FR" sz="2600" dirty="0" err="1" smtClean="0"/>
              <a:t>e</a:t>
            </a:r>
            <a:r>
              <a:rPr lang="fr-FR" sz="2600" baseline="30000" dirty="0" err="1" smtClean="0"/>
              <a:t>+</a:t>
            </a:r>
            <a:r>
              <a:rPr lang="fr-FR" sz="2600" dirty="0" err="1" smtClean="0"/>
              <a:t>e</a:t>
            </a:r>
            <a:r>
              <a:rPr lang="fr-FR" sz="2600" baseline="30000" dirty="0" smtClean="0"/>
              <a:t>-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r>
              <a:rPr lang="fr-FR" sz="2400" dirty="0" smtClean="0"/>
              <a:t>                                             </a:t>
            </a:r>
            <a:r>
              <a:rPr lang="fr-FR" sz="2400" dirty="0" err="1" smtClean="0"/>
              <a:t>Beam</a:t>
            </a:r>
            <a:r>
              <a:rPr lang="fr-FR" sz="2400" dirty="0" smtClean="0"/>
              <a:t>-dump </a:t>
            </a:r>
            <a:r>
              <a:rPr lang="fr-FR" sz="2400" dirty="0" err="1" smtClean="0"/>
              <a:t>experiments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                       </a:t>
            </a:r>
          </a:p>
          <a:p>
            <a:pPr marL="0" indent="0">
              <a:buNone/>
            </a:pPr>
            <a:r>
              <a:rPr lang="fr-FR" sz="2400" dirty="0" smtClean="0"/>
              <a:t>                       </a:t>
            </a:r>
            <a:r>
              <a:rPr lang="fr-FR" sz="2400" dirty="0" err="1" smtClean="0"/>
              <a:t>Dedicated</a:t>
            </a:r>
            <a:r>
              <a:rPr lang="fr-FR" sz="2400" dirty="0" smtClean="0"/>
              <a:t> </a:t>
            </a:r>
            <a:r>
              <a:rPr lang="fr-FR" sz="2400" dirty="0" err="1" smtClean="0"/>
              <a:t>experiments</a:t>
            </a:r>
            <a:r>
              <a:rPr lang="fr-FR" sz="2400" dirty="0" smtClean="0"/>
              <a:t>: MAMI, </a:t>
            </a:r>
            <a:r>
              <a:rPr lang="fr-FR" sz="2400" b="1" dirty="0" err="1" smtClean="0"/>
              <a:t>JLab</a:t>
            </a:r>
            <a:endParaRPr lang="fr-FR" sz="2400" b="1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err="1" smtClean="0"/>
              <a:t>Collider</a:t>
            </a:r>
            <a:r>
              <a:rPr lang="fr-FR" sz="2400" dirty="0" smtClean="0"/>
              <a:t> </a:t>
            </a:r>
            <a:r>
              <a:rPr lang="fr-FR" sz="2400" dirty="0" err="1" smtClean="0"/>
              <a:t>experiments</a:t>
            </a:r>
            <a:r>
              <a:rPr lang="fr-FR" sz="2400" dirty="0" smtClean="0"/>
              <a:t> (KLOE, </a:t>
            </a:r>
            <a:r>
              <a:rPr lang="fr-FR" sz="2400" dirty="0" err="1" smtClean="0"/>
              <a:t>BaBar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Hadron </a:t>
            </a:r>
            <a:r>
              <a:rPr lang="fr-FR" sz="2400" dirty="0" err="1" smtClean="0"/>
              <a:t>beams</a:t>
            </a:r>
            <a:r>
              <a:rPr lang="fr-FR" sz="2400" dirty="0" smtClean="0"/>
              <a:t> and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</a:t>
            </a:r>
            <a:r>
              <a:rPr lang="el-GR" sz="2400" dirty="0" smtClean="0"/>
              <a:t>π</a:t>
            </a:r>
            <a:r>
              <a:rPr lang="fr-FR" sz="2400" baseline="30000" dirty="0" smtClean="0"/>
              <a:t>0</a:t>
            </a:r>
            <a:r>
              <a:rPr lang="fr-FR" sz="2400" dirty="0" smtClean="0"/>
              <a:t>/</a:t>
            </a:r>
            <a:r>
              <a:rPr lang="el-GR" sz="2400" dirty="0" smtClean="0"/>
              <a:t>η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Georgia" panose="02040502050405020303" pitchFamily="18" charset="0"/>
              </a:rPr>
              <a:t>→ </a:t>
            </a:r>
            <a:r>
              <a:rPr lang="fr-FR" sz="2400" dirty="0" err="1" smtClean="0">
                <a:latin typeface="Georgia" panose="02040502050405020303" pitchFamily="18" charset="0"/>
              </a:rPr>
              <a:t>e</a:t>
            </a:r>
            <a:r>
              <a:rPr lang="fr-FR" sz="2400" baseline="30000" dirty="0" err="1" smtClean="0">
                <a:latin typeface="Georgia" panose="02040502050405020303" pitchFamily="18" charset="0"/>
              </a:rPr>
              <a:t>+</a:t>
            </a:r>
            <a:r>
              <a:rPr lang="fr-FR" sz="2400" dirty="0" err="1" smtClean="0">
                <a:latin typeface="Georgia" panose="02040502050405020303" pitchFamily="18" charset="0"/>
              </a:rPr>
              <a:t>e</a:t>
            </a:r>
            <a:r>
              <a:rPr lang="fr-FR" sz="2400" baseline="30000" dirty="0" smtClean="0">
                <a:latin typeface="Georgia" panose="02040502050405020303" pitchFamily="18" charset="0"/>
              </a:rPr>
              <a:t>-</a:t>
            </a:r>
            <a:r>
              <a:rPr lang="el-GR" sz="2400" dirty="0" smtClean="0">
                <a:latin typeface="Georgia" panose="02040502050405020303" pitchFamily="18" charset="0"/>
              </a:rPr>
              <a:t>γ</a:t>
            </a:r>
            <a:r>
              <a:rPr lang="fr-FR" sz="2400" dirty="0" smtClean="0">
                <a:latin typeface="Georgia" panose="02040502050405020303" pitchFamily="18" charset="0"/>
              </a:rPr>
              <a:t> </a:t>
            </a:r>
            <a:r>
              <a:rPr lang="fr-FR" sz="2400" dirty="0" err="1" smtClean="0"/>
              <a:t>decays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COSY/WASA, GSI/HADES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082" y="4186070"/>
            <a:ext cx="1202901" cy="10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/>
          <p:nvPr/>
        </p:nvSpPr>
        <p:spPr>
          <a:xfrm>
            <a:off x="7437869" y="3873042"/>
            <a:ext cx="9236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51" y="5589240"/>
            <a:ext cx="5398437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714" y="2060848"/>
            <a:ext cx="2086774" cy="105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02" y="3212976"/>
            <a:ext cx="1572686" cy="10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A’ production and </a:t>
            </a:r>
            <a:r>
              <a:rPr lang="fr-FR" sz="3600" dirty="0" err="1" smtClean="0">
                <a:solidFill>
                  <a:schemeClr val="bg1"/>
                </a:solidFill>
              </a:rPr>
              <a:t>detection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0152" y="4186070"/>
            <a:ext cx="432048" cy="17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048000" y="4441304"/>
            <a:ext cx="72008" cy="21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5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chemeClr val="bg1"/>
                </a:solidFill>
              </a:rPr>
              <a:t>Published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results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08" y="1628800"/>
            <a:ext cx="4848200" cy="471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351807" cy="116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63691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2</a:t>
            </a:r>
            <a:r>
              <a:rPr lang="el-GR" dirty="0" smtClean="0"/>
              <a:t>σ</a:t>
            </a:r>
            <a:r>
              <a:rPr lang="fr-FR" dirty="0" smtClean="0"/>
              <a:t> exclusion plot</a:t>
            </a:r>
          </a:p>
          <a:p>
            <a:pPr algn="r"/>
            <a:r>
              <a:rPr lang="fr-FR" dirty="0"/>
              <a:t>i</a:t>
            </a:r>
            <a:r>
              <a:rPr lang="fr-FR" dirty="0" smtClean="0"/>
              <a:t>n </a:t>
            </a:r>
            <a:r>
              <a:rPr lang="el-GR" dirty="0" smtClean="0"/>
              <a:t>γ</a:t>
            </a:r>
            <a:r>
              <a:rPr lang="fr-FR" dirty="0" smtClean="0"/>
              <a:t>-A’ </a:t>
            </a:r>
            <a:r>
              <a:rPr lang="fr-FR" dirty="0" err="1" smtClean="0"/>
              <a:t>mixing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 </a:t>
            </a:r>
          </a:p>
          <a:p>
            <a:pPr algn="r"/>
            <a:r>
              <a:rPr lang="fr-FR" dirty="0" smtClean="0"/>
              <a:t>vs A’ mass</a:t>
            </a:r>
          </a:p>
          <a:p>
            <a:pPr algn="r"/>
            <a:r>
              <a:rPr lang="fr-FR" dirty="0" smtClean="0"/>
              <a:t>(visible </a:t>
            </a:r>
            <a:r>
              <a:rPr lang="fr-FR" dirty="0" err="1" smtClean="0"/>
              <a:t>decays</a:t>
            </a:r>
            <a:r>
              <a:rPr lang="fr-FR" dirty="0" smtClean="0"/>
              <a:t>):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020272" y="1592215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rgbClr val="CC00CC"/>
                </a:solidFill>
              </a:rPr>
              <a:t>Rouven Essig</a:t>
            </a:r>
            <a:endParaRPr lang="fr-FR" sz="1050" dirty="0">
              <a:solidFill>
                <a:srgbClr val="CC00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494116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err="1" smtClean="0"/>
              <a:t>Latest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results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from</a:t>
            </a:r>
            <a:r>
              <a:rPr lang="fr-FR" sz="1400" i="1" dirty="0" smtClean="0"/>
              <a:t> MAMI/A1 </a:t>
            </a:r>
            <a:r>
              <a:rPr lang="fr-FR" sz="1400" dirty="0" smtClean="0">
                <a:solidFill>
                  <a:srgbClr val="CC00CC"/>
                </a:solidFill>
                <a:latin typeface="Georgia" panose="02040502050405020303" pitchFamily="18" charset="0"/>
              </a:rPr>
              <a:t>arXiv:1404.5502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86935" y="593998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7C80"/>
                </a:solidFill>
              </a:rPr>
              <a:t>(2m</a:t>
            </a:r>
            <a:r>
              <a:rPr lang="fr-FR" baseline="-25000" dirty="0" smtClean="0">
                <a:solidFill>
                  <a:srgbClr val="FF7C80"/>
                </a:solidFill>
              </a:rPr>
              <a:t>e</a:t>
            </a:r>
            <a:r>
              <a:rPr lang="fr-FR" dirty="0" smtClean="0">
                <a:solidFill>
                  <a:srgbClr val="FF7C80"/>
                </a:solidFill>
              </a:rPr>
              <a:t>)</a:t>
            </a:r>
            <a:endParaRPr lang="fr-FR" baseline="-25000" dirty="0">
              <a:solidFill>
                <a:srgbClr val="FF7C8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12360" y="5894983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7C80"/>
                </a:solidFill>
              </a:rPr>
              <a:t>(2m</a:t>
            </a:r>
            <a:r>
              <a:rPr lang="fr-FR" baseline="-25000" dirty="0">
                <a:solidFill>
                  <a:srgbClr val="FF7C80"/>
                </a:solidFill>
              </a:rPr>
              <a:t>p</a:t>
            </a:r>
            <a:r>
              <a:rPr lang="fr-FR" dirty="0" smtClean="0">
                <a:solidFill>
                  <a:srgbClr val="FF7C80"/>
                </a:solidFill>
              </a:rPr>
              <a:t>)</a:t>
            </a:r>
            <a:endParaRPr lang="fr-FR" baseline="-25000" dirty="0">
              <a:solidFill>
                <a:srgbClr val="FF7C8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1628800"/>
            <a:ext cx="5498354" cy="471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err="1" smtClean="0"/>
              <a:t>Like</a:t>
            </a:r>
            <a:r>
              <a:rPr lang="fr-FR" sz="2400" dirty="0" smtClean="0"/>
              <a:t> photon </a:t>
            </a:r>
            <a:r>
              <a:rPr lang="fr-FR" sz="2400" dirty="0" err="1" smtClean="0"/>
              <a:t>Bremstrahlung</a:t>
            </a:r>
            <a:r>
              <a:rPr lang="fr-FR" sz="2400" dirty="0" smtClean="0"/>
              <a:t>, production </a:t>
            </a:r>
            <a:r>
              <a:rPr lang="fr-FR" sz="2400" dirty="0" err="1" smtClean="0"/>
              <a:t>enhanced</a:t>
            </a:r>
            <a:r>
              <a:rPr lang="fr-FR" sz="2400" dirty="0" smtClean="0"/>
              <a:t> by high Z </a:t>
            </a:r>
            <a:r>
              <a:rPr lang="fr-FR" sz="2400" dirty="0" err="1" smtClean="0"/>
              <a:t>target</a:t>
            </a:r>
            <a:r>
              <a:rPr lang="fr-FR" sz="2400" dirty="0" smtClean="0"/>
              <a:t>, but </a:t>
            </a:r>
            <a:r>
              <a:rPr lang="fr-FR" sz="2400" dirty="0" err="1" smtClean="0"/>
              <a:t>suppressed</a:t>
            </a:r>
            <a:r>
              <a:rPr lang="fr-FR" sz="2400" dirty="0" smtClean="0"/>
              <a:t> by ~ (</a:t>
            </a:r>
            <a:r>
              <a:rPr lang="el-GR" sz="2400" dirty="0" smtClean="0"/>
              <a:t>ε</a:t>
            </a:r>
            <a:r>
              <a:rPr lang="fr-FR" sz="2400" i="1" dirty="0" smtClean="0"/>
              <a:t>m</a:t>
            </a:r>
            <a:r>
              <a:rPr lang="fr-FR" sz="2400" i="1" baseline="-25000" dirty="0" smtClean="0"/>
              <a:t>e</a:t>
            </a:r>
            <a:r>
              <a:rPr lang="fr-FR" sz="2400" dirty="0" smtClean="0"/>
              <a:t>/</a:t>
            </a:r>
            <a:r>
              <a:rPr lang="fr-FR" sz="2400" i="1" dirty="0" smtClean="0"/>
              <a:t>m</a:t>
            </a:r>
            <a:r>
              <a:rPr lang="fr-FR" sz="2400" i="1" baseline="-25000" dirty="0" smtClean="0"/>
              <a:t>A’</a:t>
            </a:r>
            <a:r>
              <a:rPr lang="fr-FR" sz="2400" dirty="0" smtClean="0"/>
              <a:t>)</a:t>
            </a:r>
            <a:r>
              <a:rPr lang="fr-FR" sz="2400" baseline="30000" dirty="0" smtClean="0"/>
              <a:t>2</a:t>
            </a:r>
          </a:p>
          <a:p>
            <a:pPr marL="0" indent="0">
              <a:buNone/>
            </a:pPr>
            <a:endParaRPr lang="fr-FR" sz="2400" baseline="30000" dirty="0" smtClean="0"/>
          </a:p>
          <a:p>
            <a:r>
              <a:rPr lang="fr-FR" sz="2400" dirty="0" err="1"/>
              <a:t>Emitted</a:t>
            </a:r>
            <a:r>
              <a:rPr lang="fr-FR" sz="2400" dirty="0"/>
              <a:t> </a:t>
            </a:r>
            <a:r>
              <a:rPr lang="fr-FR" sz="2400" dirty="0" err="1"/>
              <a:t>mostly</a:t>
            </a:r>
            <a:r>
              <a:rPr lang="fr-FR" sz="2400" dirty="0"/>
              <a:t> at </a:t>
            </a:r>
            <a:r>
              <a:rPr lang="fr-FR" sz="2400" dirty="0" err="1"/>
              <a:t>beam</a:t>
            </a:r>
            <a:r>
              <a:rPr lang="fr-FR" sz="2400" dirty="0"/>
              <a:t> </a:t>
            </a:r>
            <a:r>
              <a:rPr lang="fr-FR" sz="2400" dirty="0" err="1"/>
              <a:t>energy</a:t>
            </a:r>
            <a:r>
              <a:rPr lang="fr-FR" sz="2400" dirty="0"/>
              <a:t> (</a:t>
            </a:r>
            <a:r>
              <a:rPr lang="fr-FR" sz="2400" i="1" dirty="0"/>
              <a:t>E</a:t>
            </a:r>
            <a:r>
              <a:rPr lang="fr-FR" sz="2400" i="1" baseline="-25000" dirty="0"/>
              <a:t>A’</a:t>
            </a:r>
            <a:r>
              <a:rPr lang="fr-FR" sz="2400" baseline="-25000" dirty="0"/>
              <a:t> </a:t>
            </a:r>
            <a:r>
              <a:rPr lang="fr-FR" sz="2400" dirty="0"/>
              <a:t>≈ </a:t>
            </a:r>
            <a:r>
              <a:rPr lang="fr-FR" sz="2400" i="1" dirty="0"/>
              <a:t>E</a:t>
            </a:r>
            <a:r>
              <a:rPr lang="fr-FR" sz="2400" dirty="0"/>
              <a:t>) </a:t>
            </a:r>
          </a:p>
          <a:p>
            <a:pPr marL="0" indent="0">
              <a:buNone/>
            </a:pPr>
            <a:r>
              <a:rPr lang="fr-FR" sz="2400" dirty="0"/>
              <a:t>                                                                      and at </a:t>
            </a:r>
            <a:r>
              <a:rPr lang="fr-FR" sz="2400" dirty="0" err="1"/>
              <a:t>small</a:t>
            </a:r>
            <a:r>
              <a:rPr lang="fr-FR" sz="2400" dirty="0"/>
              <a:t> angles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baseline="300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Important </a:t>
            </a:r>
            <a:r>
              <a:rPr lang="fr-FR" sz="2400" dirty="0"/>
              <a:t>QED </a:t>
            </a:r>
            <a:r>
              <a:rPr lang="fr-FR" sz="2400" dirty="0" smtClean="0"/>
              <a:t>background </a:t>
            </a:r>
            <a:r>
              <a:rPr lang="fr-FR" sz="1800" dirty="0" smtClean="0"/>
              <a:t>(</a:t>
            </a:r>
            <a:r>
              <a:rPr lang="fr-FR" sz="1800" dirty="0" err="1" smtClean="0"/>
              <a:t>except</a:t>
            </a:r>
            <a:r>
              <a:rPr lang="fr-FR" sz="1800" dirty="0" smtClean="0"/>
              <a:t> for </a:t>
            </a:r>
            <a:r>
              <a:rPr lang="fr-FR" sz="1800" dirty="0" err="1" smtClean="0"/>
              <a:t>displaced</a:t>
            </a:r>
            <a:r>
              <a:rPr lang="fr-FR" sz="1800" dirty="0" smtClean="0"/>
              <a:t> </a:t>
            </a:r>
            <a:r>
              <a:rPr lang="fr-FR" sz="1800" dirty="0" err="1" smtClean="0"/>
              <a:t>decay</a:t>
            </a:r>
            <a:r>
              <a:rPr lang="fr-FR" sz="1800" dirty="0" smtClean="0"/>
              <a:t> vertex)</a:t>
            </a:r>
            <a:endParaRPr lang="fr-FR" sz="18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10" y="3401997"/>
            <a:ext cx="724119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A’ radiation and </a:t>
            </a:r>
            <a:r>
              <a:rPr lang="fr-FR" sz="3600" dirty="0" err="1" smtClean="0">
                <a:solidFill>
                  <a:schemeClr val="bg1"/>
                </a:solidFill>
              </a:rPr>
              <a:t>decay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16052"/>
            <a:ext cx="910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 smtClean="0">
                <a:solidFill>
                  <a:srgbClr val="CC00CC"/>
                </a:solidFill>
              </a:rPr>
              <a:t>Bjorken</a:t>
            </a:r>
            <a:r>
              <a:rPr lang="fr-FR" sz="1400" dirty="0" smtClean="0">
                <a:solidFill>
                  <a:srgbClr val="CC00CC"/>
                </a:solidFill>
              </a:rPr>
              <a:t> et al., PRD 80 (2009) 075018</a:t>
            </a:r>
            <a:endParaRPr lang="fr-FR" sz="1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1368"/>
            <a:ext cx="6624736" cy="8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24698" y="1143032"/>
                <a:ext cx="2942472" cy="456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Decay</m:t>
                    </m:r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width</m:t>
                    </m:r>
                    <m:r>
                      <a:rPr lang="fr-FR" b="0" i="0" smtClean="0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Γ</m:t>
                    </m:r>
                    <m:r>
                      <a:rPr lang="fr-FR" b="0" i="1" smtClean="0">
                        <a:latin typeface="Cambria Math"/>
                      </a:rPr>
                      <m:t> ~ </m:t>
                    </m:r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𝐴</m:t>
                        </m:r>
                        <m:r>
                          <a:rPr lang="fr-FR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ε</m:t>
                        </m:r>
                      </m:e>
                      <m:sup>
                        <m:r>
                          <a:rPr lang="fr-FR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fr-FR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98" y="1143032"/>
                <a:ext cx="2942472" cy="456215"/>
              </a:xfrm>
              <a:prstGeom prst="rect">
                <a:avLst/>
              </a:prstGeom>
              <a:blipFill rotWithShape="1">
                <a:blip r:embed="rId4"/>
                <a:stretch>
                  <a:fillRect l="-414" t="-36486" r="-17391" b="-540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r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</a:rPr>
              <a:t>A’ </a:t>
            </a:r>
            <a:r>
              <a:rPr lang="fr-FR" sz="3600" dirty="0" err="1" smtClean="0">
                <a:solidFill>
                  <a:schemeClr val="bg1"/>
                </a:solidFill>
              </a:rPr>
              <a:t>decay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length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01" y="2573905"/>
            <a:ext cx="4207209" cy="409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5067055" y="3879050"/>
            <a:ext cx="0" cy="216024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5022050" y="3924055"/>
            <a:ext cx="135015" cy="0"/>
          </a:xfrm>
          <a:prstGeom prst="line">
            <a:avLst/>
          </a:prstGeom>
          <a:ln w="2222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022050" y="4392070"/>
            <a:ext cx="135015" cy="0"/>
          </a:xfrm>
          <a:prstGeom prst="line">
            <a:avLst/>
          </a:prstGeom>
          <a:ln w="2222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022050" y="4869160"/>
            <a:ext cx="135015" cy="0"/>
          </a:xfrm>
          <a:prstGeom prst="line">
            <a:avLst/>
          </a:prstGeom>
          <a:ln w="2222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022050" y="5324470"/>
            <a:ext cx="135015" cy="0"/>
          </a:xfrm>
          <a:prstGeom prst="line">
            <a:avLst/>
          </a:prstGeom>
          <a:ln w="2222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022050" y="5814265"/>
            <a:ext cx="135015" cy="0"/>
          </a:xfrm>
          <a:prstGeom prst="line">
            <a:avLst/>
          </a:prstGeom>
          <a:ln w="2222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112060" y="3789040"/>
            <a:ext cx="72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FF7C80"/>
                </a:solidFill>
              </a:rPr>
              <a:t>100 µm</a:t>
            </a:r>
            <a:endParaRPr lang="fr-FR" sz="1100" i="1" dirty="0">
              <a:solidFill>
                <a:srgbClr val="FF7C8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58055" y="4742202"/>
            <a:ext cx="72007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FF7C80"/>
                </a:solidFill>
              </a:rPr>
              <a:t>1 cm</a:t>
            </a:r>
            <a:endParaRPr lang="fr-FR" sz="1100" i="1" dirty="0">
              <a:solidFill>
                <a:srgbClr val="FF7C8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157065" y="5687307"/>
            <a:ext cx="72007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FF7C80"/>
                </a:solidFill>
              </a:rPr>
              <a:t>1 m</a:t>
            </a:r>
            <a:endParaRPr lang="fr-FR" sz="1100" i="1" dirty="0">
              <a:solidFill>
                <a:srgbClr val="FF7C80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4031940" y="2843935"/>
            <a:ext cx="856084" cy="2250250"/>
            <a:chOff x="5022050" y="3789040"/>
            <a:chExt cx="856084" cy="225025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5067055" y="3879050"/>
              <a:ext cx="0" cy="2160240"/>
            </a:xfrm>
            <a:prstGeom prst="line">
              <a:avLst/>
            </a:prstGeom>
            <a:ln w="28575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5022050" y="3924055"/>
              <a:ext cx="135015" cy="0"/>
            </a:xfrm>
            <a:prstGeom prst="line">
              <a:avLst/>
            </a:prstGeom>
            <a:ln w="22225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5022050" y="4392070"/>
              <a:ext cx="135015" cy="0"/>
            </a:xfrm>
            <a:prstGeom prst="line">
              <a:avLst/>
            </a:prstGeom>
            <a:ln w="22225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5022050" y="4869160"/>
              <a:ext cx="135015" cy="0"/>
            </a:xfrm>
            <a:prstGeom prst="line">
              <a:avLst/>
            </a:prstGeom>
            <a:ln w="22225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5022050" y="5324470"/>
              <a:ext cx="135015" cy="0"/>
            </a:xfrm>
            <a:prstGeom prst="line">
              <a:avLst/>
            </a:prstGeom>
            <a:ln w="22225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5022050" y="5814265"/>
              <a:ext cx="135015" cy="0"/>
            </a:xfrm>
            <a:prstGeom prst="line">
              <a:avLst/>
            </a:prstGeom>
            <a:ln w="22225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11"/>
            <p:cNvSpPr txBox="1"/>
            <p:nvPr/>
          </p:nvSpPr>
          <p:spPr>
            <a:xfrm>
              <a:off x="5112060" y="3789040"/>
              <a:ext cx="7200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i="1" dirty="0" smtClean="0">
                  <a:solidFill>
                    <a:srgbClr val="FF7C80"/>
                  </a:solidFill>
                </a:rPr>
                <a:t>100 µm</a:t>
              </a:r>
              <a:endParaRPr lang="fr-FR" sz="1100" i="1" dirty="0">
                <a:solidFill>
                  <a:srgbClr val="FF7C80"/>
                </a:solidFill>
              </a:endParaRPr>
            </a:p>
          </p:txBody>
        </p:sp>
        <p:sp>
          <p:nvSpPr>
            <p:cNvPr id="38" name="ZoneTexte 18"/>
            <p:cNvSpPr txBox="1"/>
            <p:nvPr/>
          </p:nvSpPr>
          <p:spPr>
            <a:xfrm>
              <a:off x="5158055" y="4742202"/>
              <a:ext cx="72007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i="1" dirty="0" smtClean="0">
                  <a:solidFill>
                    <a:srgbClr val="FF7C80"/>
                  </a:solidFill>
                </a:rPr>
                <a:t>1 cm</a:t>
              </a:r>
              <a:endParaRPr lang="fr-FR" sz="1100" i="1" dirty="0">
                <a:solidFill>
                  <a:srgbClr val="FF7C80"/>
                </a:solidFill>
              </a:endParaRPr>
            </a:p>
          </p:txBody>
        </p:sp>
        <p:sp>
          <p:nvSpPr>
            <p:cNvPr id="39" name="ZoneTexte 19"/>
            <p:cNvSpPr txBox="1"/>
            <p:nvPr/>
          </p:nvSpPr>
          <p:spPr>
            <a:xfrm>
              <a:off x="5157065" y="5687307"/>
              <a:ext cx="72007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i="1" dirty="0" smtClean="0">
                  <a:solidFill>
                    <a:srgbClr val="FF7C80"/>
                  </a:solidFill>
                </a:rPr>
                <a:t>1 m</a:t>
              </a:r>
              <a:endParaRPr lang="fr-FR" sz="1100" i="1" dirty="0">
                <a:solidFill>
                  <a:srgbClr val="FF7C80"/>
                </a:solidFill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6462210" y="4379365"/>
            <a:ext cx="268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>
                <a:solidFill>
                  <a:srgbClr val="FF7C80"/>
                </a:solidFill>
              </a:rPr>
              <a:t>Decay</a:t>
            </a:r>
            <a:r>
              <a:rPr lang="fr-FR" sz="1400" b="1" i="1" dirty="0" smtClean="0">
                <a:solidFill>
                  <a:srgbClr val="FF7C80"/>
                </a:solidFill>
              </a:rPr>
              <a:t> </a:t>
            </a:r>
            <a:r>
              <a:rPr lang="fr-FR" sz="1400" b="1" i="1" dirty="0" err="1" smtClean="0">
                <a:solidFill>
                  <a:srgbClr val="FF7C80"/>
                </a:solidFill>
              </a:rPr>
              <a:t>length</a:t>
            </a:r>
            <a:r>
              <a:rPr lang="fr-FR" sz="1400" b="1" i="1" dirty="0" smtClean="0">
                <a:solidFill>
                  <a:srgbClr val="FF7C80"/>
                </a:solidFill>
              </a:rPr>
              <a:t> at 6.6 </a:t>
            </a:r>
            <a:r>
              <a:rPr lang="fr-FR" sz="1400" b="1" i="1" dirty="0" err="1" smtClean="0">
                <a:solidFill>
                  <a:srgbClr val="FF7C80"/>
                </a:solidFill>
              </a:rPr>
              <a:t>GeV</a:t>
            </a:r>
            <a:endParaRPr lang="fr-FR" sz="1400" b="1" i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ersonnalisé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</TotalTime>
  <Words>1324</Words>
  <Application>Microsoft Office PowerPoint</Application>
  <PresentationFormat>Affichage à l'écran (4:3)</PresentationFormat>
  <Paragraphs>336</Paragraphs>
  <Slides>29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« Dark photon » searches at Jefferson Lab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Main experimental challenges</vt:lpstr>
      <vt:lpstr>Main strong points</vt:lpstr>
      <vt:lpstr>Other A’/DM searches at JLab ?</vt:lpstr>
      <vt:lpstr>Dark photon searches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Garçon</dc:creator>
  <cp:lastModifiedBy> Michel Garçon</cp:lastModifiedBy>
  <cp:revision>194</cp:revision>
  <dcterms:created xsi:type="dcterms:W3CDTF">2014-05-01T14:31:48Z</dcterms:created>
  <dcterms:modified xsi:type="dcterms:W3CDTF">2014-06-03T12:23:57Z</dcterms:modified>
</cp:coreProperties>
</file>