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775" r:id="rId2"/>
    <p:sldId id="760" r:id="rId3"/>
    <p:sldId id="711" r:id="rId4"/>
    <p:sldId id="704" r:id="rId5"/>
    <p:sldId id="761" r:id="rId6"/>
    <p:sldId id="776" r:id="rId7"/>
    <p:sldId id="769" r:id="rId8"/>
    <p:sldId id="763" r:id="rId9"/>
    <p:sldId id="778" r:id="rId10"/>
    <p:sldId id="698" r:id="rId11"/>
    <p:sldId id="742" r:id="rId12"/>
    <p:sldId id="709" r:id="rId13"/>
    <p:sldId id="732" r:id="rId14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72" y="-102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sz="3600" dirty="0"/>
              <a:t>Upgraded Injector Test </a:t>
            </a:r>
            <a:r>
              <a:rPr lang="en-US" sz="3600" dirty="0" smtClean="0"/>
              <a:t>Facility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4671" y="1843939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JLab</a:t>
            </a:r>
            <a:r>
              <a:rPr lang="en-US" dirty="0" smtClean="0">
                <a:solidFill>
                  <a:schemeClr val="tx1"/>
                </a:solidFill>
              </a:rPr>
              <a:t> Annual User’s </a:t>
            </a:r>
            <a:r>
              <a:rPr lang="en-US" dirty="0">
                <a:solidFill>
                  <a:schemeClr val="tx1"/>
                </a:solidFill>
              </a:rPr>
              <a:t>Group </a:t>
            </a:r>
            <a:r>
              <a:rPr lang="en-US" dirty="0" smtClean="0">
                <a:solidFill>
                  <a:schemeClr val="tx1"/>
                </a:solidFill>
              </a:rPr>
              <a:t>Meeting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>
                <a:solidFill>
                  <a:schemeClr val="tx1"/>
                </a:solidFill>
              </a:rPr>
              <a:t>Poelker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June 20-22, 2016</a:t>
            </a:r>
          </a:p>
        </p:txBody>
      </p:sp>
    </p:spTree>
    <p:extLst>
      <p:ext uri="{BB962C8B-B14F-4D97-AF65-F5344CB8AC3E}">
        <p14:creationId xmlns:p14="http://schemas.microsoft.com/office/powerpoint/2010/main" val="33633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33" y="1259781"/>
            <a:ext cx="47547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+mn-lt"/>
              </a:rPr>
              <a:t>No exposed high voltage</a:t>
            </a:r>
            <a:endParaRPr lang="en-US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 bwMode="auto">
          <a:xfrm>
            <a:off x="5605468" y="1473965"/>
            <a:ext cx="2518046" cy="2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366128"/>
            <a:ext cx="2673732" cy="1093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20440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Inverted Insulator </a:t>
            </a:r>
            <a:r>
              <a:rPr lang="en-US" sz="3600" kern="0" dirty="0" err="1" smtClean="0"/>
              <a:t>Photogun</a:t>
            </a:r>
            <a:endParaRPr lang="en-US" sz="36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402478" y="3621825"/>
            <a:ext cx="3020761" cy="2564499"/>
            <a:chOff x="4801680" y="2910520"/>
            <a:chExt cx="3897986" cy="32286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2461" y="7937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 and Beamline at LERF GTS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3" y="803073"/>
            <a:ext cx="7162800" cy="5372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2191" y="5580733"/>
            <a:ext cx="4538422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Now making beam at 275kV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to be making MeV polarized beam at UITF during Fall of 2016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beam tests early 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After that?  Your ideas are welcome, we want to help you conduct your research and enhance the scientific output of </a:t>
            </a:r>
            <a:r>
              <a:rPr lang="en-US" dirty="0" err="1" smtClean="0">
                <a:solidFill>
                  <a:schemeClr val="tx1"/>
                </a:solidFill>
              </a:rPr>
              <a:t>JLab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34332" y="751801"/>
            <a:ext cx="88753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Accelerator Review: beamline design reviewed by Ops/CASA/SRF, March 18, 2016, </a:t>
            </a:r>
            <a:r>
              <a:rPr lang="en-US" sz="2400" i="1" dirty="0" smtClean="0">
                <a:latin typeface="+mn-lt"/>
              </a:rPr>
              <a:t>“Will it work?”</a:t>
            </a:r>
            <a:r>
              <a:rPr lang="en-US" sz="2400" dirty="0" smtClean="0">
                <a:latin typeface="+mn-lt"/>
              </a:rPr>
              <a:t> review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Mike </a:t>
            </a:r>
            <a:r>
              <a:rPr lang="en-US" sz="1800" dirty="0" err="1" smtClean="0">
                <a:latin typeface="+mn-lt"/>
              </a:rPr>
              <a:t>Spata</a:t>
            </a:r>
            <a:r>
              <a:rPr lang="en-US" sz="1800" dirty="0" smtClean="0">
                <a:latin typeface="+mn-lt"/>
              </a:rPr>
              <a:t>, 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Fay Hannon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Yes, it will work</a:t>
            </a:r>
            <a:endParaRPr lang="en-US" sz="18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Internal Safety Review, May 10,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Personnel safety, including radiation protection.  </a:t>
            </a: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ssessment will be sent to the Safety </a:t>
            </a:r>
            <a:r>
              <a:rPr lang="en-US" sz="1800" dirty="0">
                <a:latin typeface="+mn-lt"/>
              </a:rPr>
              <a:t>Configuration Management </a:t>
            </a:r>
            <a:r>
              <a:rPr lang="en-US" sz="1800" dirty="0" smtClean="0">
                <a:latin typeface="+mn-lt"/>
              </a:rPr>
              <a:t>Board (SCMB)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Conduct of Operations Review, July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Commissioning and Operations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Accelerator Readiness Review, August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Documentation in place, systems ready and checked out, staff trained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Experimental Readiness Review, Nov/Dec 2016</a:t>
            </a:r>
          </a:p>
        </p:txBody>
      </p:sp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ld test cav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2" y="782425"/>
            <a:ext cx="5253487" cy="41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Old test cav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01" y="2083325"/>
            <a:ext cx="5232803" cy="41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6569" y="1"/>
            <a:ext cx="8328338" cy="708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Injector </a:t>
            </a:r>
            <a:r>
              <a:rPr lang="en-US" kern="0" dirty="0"/>
              <a:t>Test Cave at Building 58 </a:t>
            </a:r>
            <a:endParaRPr 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3898" y="4939957"/>
            <a:ext cx="3009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First tests of CEBAF injector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8487" y="754144"/>
            <a:ext cx="349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hermionic gun, </a:t>
            </a:r>
          </a:p>
          <a:p>
            <a:pPr algn="ctr"/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hree-beam </a:t>
            </a:r>
            <a:r>
              <a:rPr lang="en-US" sz="2400" dirty="0" err="1" smtClean="0">
                <a:latin typeface="+mn-lt"/>
              </a:rPr>
              <a:t>rf</a:t>
            </a:r>
            <a:r>
              <a:rPr lang="en-US" sz="2400" dirty="0" smtClean="0">
                <a:latin typeface="+mn-lt"/>
              </a:rPr>
              <a:t>-chopper ¼ </a:t>
            </a:r>
            <a:r>
              <a:rPr lang="en-US" sz="2400" dirty="0" err="1" smtClean="0">
                <a:latin typeface="+mn-lt"/>
              </a:rPr>
              <a:t>cryomodule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0284" y="48975"/>
            <a:ext cx="936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Upgraded Injector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 Facility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….Compact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 bwMode="auto">
          <a:xfrm rot="16200000">
            <a:off x="7564701" y="-196017"/>
            <a:ext cx="255144" cy="2601799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4042" y="598548"/>
            <a:ext cx="288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ld injector test cave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Upgraded Injector Test Facility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248322"/>
            <a:ext cx="9144000" cy="4315897"/>
            <a:chOff x="0" y="1135198"/>
            <a:chExt cx="9144000" cy="43158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35198"/>
              <a:ext cx="9144000" cy="289079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869423" y="3398058"/>
              <a:ext cx="6036011" cy="2053037"/>
              <a:chOff x="2869423" y="3398058"/>
              <a:chExt cx="6036011" cy="20530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758975" y="3733608"/>
                <a:ext cx="2256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eV region</a:t>
                </a:r>
                <a:endParaRPr lang="en-US" dirty="0"/>
              </a:p>
            </p:txBody>
          </p:sp>
          <p:sp>
            <p:nvSpPr>
              <p:cNvPr id="9" name="Right Brace 8"/>
              <p:cNvSpPr/>
              <p:nvPr/>
            </p:nvSpPr>
            <p:spPr bwMode="auto">
              <a:xfrm rot="6025425">
                <a:off x="5608292" y="1011168"/>
                <a:ext cx="377013" cy="5150794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69423" y="4373877"/>
                <a:ext cx="603601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Up to 10 MeV, 100 </a:t>
                </a:r>
                <a:r>
                  <a:rPr lang="en-US" dirty="0" err="1" smtClean="0"/>
                  <a:t>nA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Desire 100 </a:t>
                </a:r>
                <a:r>
                  <a:rPr lang="en-US" dirty="0" err="1" smtClean="0"/>
                  <a:t>uA</a:t>
                </a:r>
                <a:r>
                  <a:rPr lang="en-US" dirty="0" smtClean="0"/>
                  <a:t> at 42” beam height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0" y="2627508"/>
              <a:ext cx="2893827" cy="2063859"/>
              <a:chOff x="0" y="2627508"/>
              <a:chExt cx="2893827" cy="206385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0431" y="3011387"/>
                <a:ext cx="2096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keV</a:t>
                </a:r>
                <a:r>
                  <a:rPr lang="en-US" dirty="0" smtClean="0"/>
                  <a:t> region</a:t>
                </a:r>
                <a:endParaRPr lang="en-US" dirty="0"/>
              </a:p>
            </p:txBody>
          </p:sp>
          <p:sp>
            <p:nvSpPr>
              <p:cNvPr id="5" name="Right Brace 4"/>
              <p:cNvSpPr/>
              <p:nvPr/>
            </p:nvSpPr>
            <p:spPr bwMode="auto">
              <a:xfrm rot="6018121">
                <a:off x="1239062" y="1737163"/>
                <a:ext cx="390230" cy="2170919"/>
              </a:xfrm>
              <a:prstGeom prst="righ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0" y="3596162"/>
                <a:ext cx="440431" cy="64175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3634" y="3614149"/>
                <a:ext cx="28101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450 kV, 3mA</a:t>
                </a:r>
              </a:p>
              <a:p>
                <a:pPr algn="ctr"/>
                <a:r>
                  <a:rPr lang="en-US" dirty="0" smtClean="0"/>
                  <a:t>225 kV, 32 mA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6569" y="1"/>
            <a:ext cx="8328338" cy="708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UITF: what will it do? </a:t>
            </a:r>
            <a:r>
              <a:rPr lang="en-US" kern="0" dirty="0"/>
              <a:t>w</a:t>
            </a:r>
            <a:r>
              <a:rPr lang="en-US" kern="0" dirty="0" smtClean="0"/>
              <a:t>ho will use it?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706" y="760224"/>
            <a:ext cx="9068586" cy="5287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Commission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HDIce</a:t>
            </a:r>
            <a:r>
              <a:rPr lang="en-US" sz="2800" b="0" kern="0" dirty="0" smtClean="0">
                <a:solidFill>
                  <a:schemeClr val="tx1"/>
                </a:solidFill>
              </a:rPr>
              <a:t> with electron beam</a:t>
            </a:r>
          </a:p>
          <a:p>
            <a:pPr marL="571500" lvl="2" eaLnBrk="1" hangingPunct="1"/>
            <a:r>
              <a:rPr lang="en-US" b="0" kern="0" dirty="0" smtClean="0">
                <a:solidFill>
                  <a:schemeClr val="tx1"/>
                </a:solidFill>
              </a:rPr>
              <a:t>Tests with MeV beam more challenging than tests with GeV beam</a:t>
            </a: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Commission key components of Injector Upgrade: new ¼ CM, 200kV gun, 200kV Wien</a:t>
            </a:r>
            <a:endParaRPr lang="en-US" b="0" kern="0" dirty="0" smtClean="0">
              <a:solidFill>
                <a:schemeClr val="tx1"/>
              </a:solidFill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>
                <a:solidFill>
                  <a:schemeClr val="tx1"/>
                </a:solidFill>
              </a:rPr>
              <a:t>High current polarized gun tests at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keV</a:t>
            </a:r>
            <a:r>
              <a:rPr lang="en-US" sz="2800" b="0" kern="0" dirty="0" smtClean="0">
                <a:solidFill>
                  <a:schemeClr val="tx1"/>
                </a:solidFill>
              </a:rPr>
              <a:t> energy</a:t>
            </a: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Commission new hardware for CEBAF: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nA</a:t>
            </a:r>
            <a:r>
              <a:rPr lang="en-US" sz="2800" b="0" kern="0" dirty="0" smtClean="0">
                <a:solidFill>
                  <a:schemeClr val="tx1"/>
                </a:solidFill>
              </a:rPr>
              <a:t>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stripline</a:t>
            </a:r>
            <a:r>
              <a:rPr lang="en-US" sz="2800" b="0" kern="0" dirty="0" smtClean="0">
                <a:solidFill>
                  <a:schemeClr val="tx1"/>
                </a:solidFill>
              </a:rPr>
              <a:t> BPMs, low noise BCM for parity violation experiment, magnetron vs klystron, etc.,</a:t>
            </a: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Polarized positron source, fast kicker for EIC, Bubble Chamber experiments, MeV parity violation experiments, Thin-film SRF cavity R&amp;D, etc.,</a:t>
            </a:r>
            <a:endParaRPr lang="en-US" sz="2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Injector Upgrade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768073"/>
            <a:ext cx="9144000" cy="6089927"/>
            <a:chOff x="0" y="768073"/>
            <a:chExt cx="9144000" cy="6089927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5967167"/>
              <a:ext cx="9144000" cy="89083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73" y="768073"/>
              <a:ext cx="8310281" cy="587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3629320" y="6561056"/>
              <a:ext cx="1875934" cy="29694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4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7"/>
            <a:ext cx="9144000" cy="2580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061"/>
            <a:ext cx="9144000" cy="308044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549948"/>
            <a:ext cx="2562519" cy="64357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600" b="0" kern="0" dirty="0" smtClean="0">
                <a:effectLst/>
              </a:rPr>
              <a:t>New inverted-insulator polarized </a:t>
            </a:r>
            <a:r>
              <a:rPr lang="en-US" sz="1600" b="0" kern="0" dirty="0" err="1" smtClean="0">
                <a:effectLst/>
              </a:rPr>
              <a:t>photogun</a:t>
            </a:r>
            <a:endParaRPr lang="en-US" sz="1600" b="0" kern="0" dirty="0"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18468" y="4250249"/>
            <a:ext cx="1161459" cy="3676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600" b="0" kern="0" dirty="0" smtClean="0">
                <a:effectLst/>
              </a:rPr>
              <a:t>Wien filter</a:t>
            </a:r>
            <a:endParaRPr lang="en-US" sz="1600" b="0" kern="0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79927" y="967640"/>
            <a:ext cx="1192073" cy="361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600" b="0" kern="0" dirty="0" smtClean="0">
                <a:effectLst/>
              </a:rPr>
              <a:t> chopper</a:t>
            </a:r>
            <a:endParaRPr lang="en-US" sz="1600" b="0" kern="0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772741" y="5789249"/>
            <a:ext cx="2192149" cy="37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600" b="0" kern="0" dirty="0" smtClean="0">
                <a:effectLst/>
              </a:rPr>
              <a:t>New ¼ </a:t>
            </a:r>
            <a:r>
              <a:rPr lang="en-US" sz="1600" b="0" kern="0" dirty="0" err="1" smtClean="0">
                <a:effectLst/>
              </a:rPr>
              <a:t>cryomodule</a:t>
            </a:r>
            <a:endParaRPr lang="en-US" sz="1600" b="0" kern="0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47415" y="967640"/>
            <a:ext cx="1192073" cy="361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600" b="0" kern="0" dirty="0" smtClean="0">
                <a:effectLst/>
              </a:rPr>
              <a:t> </a:t>
            </a:r>
            <a:r>
              <a:rPr lang="en-US" sz="1600" b="0" kern="0" dirty="0" err="1" smtClean="0">
                <a:effectLst/>
              </a:rPr>
              <a:t>buncher</a:t>
            </a:r>
            <a:endParaRPr lang="en-US" sz="1600" b="0" kern="0" dirty="0">
              <a:effectLst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9582" y="5793027"/>
            <a:ext cx="2832728" cy="3676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600" b="0" kern="0" dirty="0" smtClean="0">
                <a:effectLst/>
              </a:rPr>
              <a:t>Connection to </a:t>
            </a:r>
            <a:r>
              <a:rPr lang="en-US" sz="1600" b="0" kern="0" dirty="0" err="1" smtClean="0">
                <a:effectLst/>
              </a:rPr>
              <a:t>LHe</a:t>
            </a:r>
            <a:r>
              <a:rPr lang="en-US" sz="1600" b="0" kern="0" dirty="0" smtClean="0">
                <a:effectLst/>
              </a:rPr>
              <a:t> supply</a:t>
            </a:r>
            <a:endParaRPr lang="en-US" sz="1600" b="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16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mail%2Ejlab%2Eorg@mail:993/fetch%3EUID%3E/INBOX%3E170895?part=1.2&amp;type=image/jpeg&amp;filename=PlanView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mail%2Ejlab%2Eorg@mail:993/fetch%3EUID%3E/INBOX%3E170895?part=1.2&amp;type=image/jpeg&amp;filename=PlanView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115"/>
            <a:ext cx="9144000" cy="342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8"/>
            <a:ext cx="9144000" cy="2424413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2384982" y="1187779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5525679" y="1258880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6755878" y="1678372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7261677" y="380536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1604" y="303311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BLM locations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31400" y="2401942"/>
            <a:ext cx="28200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Insertable</a:t>
            </a:r>
            <a:r>
              <a:rPr lang="en-US" sz="2000" dirty="0" smtClean="0"/>
              <a:t> Faraday Cup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6102" y="2406519"/>
            <a:ext cx="129073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PSS BCM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11471" y="1638690"/>
            <a:ext cx="219127" cy="7538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458120" y="1800520"/>
            <a:ext cx="878710" cy="60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61945" y="3076678"/>
            <a:ext cx="432746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want to deliver 100uA to cup or dump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370085" y="1779327"/>
            <a:ext cx="15456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Fixed Dump</a:t>
            </a:r>
            <a:endParaRPr lang="en-US" sz="2000" dirty="0"/>
          </a:p>
        </p:txBody>
      </p:sp>
      <p:sp>
        <p:nvSpPr>
          <p:cNvPr id="19" name="5-Point Star 18"/>
          <p:cNvSpPr/>
          <p:nvPr/>
        </p:nvSpPr>
        <p:spPr bwMode="auto">
          <a:xfrm>
            <a:off x="1894788" y="506143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 bwMode="auto">
          <a:xfrm flipH="1" flipV="1">
            <a:off x="7183225" y="1577417"/>
            <a:ext cx="959668" cy="20191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UITF Status Today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" y="3904179"/>
            <a:ext cx="3399935" cy="2549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37" y="3904179"/>
            <a:ext cx="3418676" cy="256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21" y="3909373"/>
            <a:ext cx="3418676" cy="2564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37" y="3913804"/>
            <a:ext cx="3399935" cy="2549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" y="897901"/>
            <a:ext cx="3381081" cy="2535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72" y="897902"/>
            <a:ext cx="3381081" cy="253581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r="23659" b="50000"/>
          <a:stretch/>
        </p:blipFill>
        <p:spPr bwMode="auto">
          <a:xfrm>
            <a:off x="4600859" y="897902"/>
            <a:ext cx="4543141" cy="25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88" y="897902"/>
            <a:ext cx="3381081" cy="25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123100</TotalTime>
  <Pages>1</Pages>
  <Words>395</Words>
  <Application>Microsoft Office PowerPoint</Application>
  <PresentationFormat>Letter Paper (8.5x11 in)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Upgraded Injector Test Facility</vt:lpstr>
      <vt:lpstr>PowerPoint Presentation</vt:lpstr>
      <vt:lpstr>PowerPoint Presentation</vt:lpstr>
      <vt:lpstr>Upgraded Injector Test Facility</vt:lpstr>
      <vt:lpstr>PowerPoint Presentation</vt:lpstr>
      <vt:lpstr>CEBAF Injector Upgrade</vt:lpstr>
      <vt:lpstr>PowerPoint Presentation</vt:lpstr>
      <vt:lpstr>PowerPoint Presentation</vt:lpstr>
      <vt:lpstr>UITF Status Today</vt:lpstr>
      <vt:lpstr>PowerPoint Presentation</vt:lpstr>
      <vt:lpstr>PowerPoint Presentation</vt:lpstr>
      <vt:lpstr>Conclusion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1218</cp:revision>
  <cp:lastPrinted>2000-12-01T16:23:09Z</cp:lastPrinted>
  <dcterms:created xsi:type="dcterms:W3CDTF">2005-02-01T21:25:50Z</dcterms:created>
  <dcterms:modified xsi:type="dcterms:W3CDTF">2016-06-20T16:44:21Z</dcterms:modified>
</cp:coreProperties>
</file>